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3"/>
  </p:notesMasterIdLst>
  <p:handoutMasterIdLst>
    <p:handoutMasterId r:id="rId44"/>
  </p:handoutMasterIdLst>
  <p:sldIdLst>
    <p:sldId id="447" r:id="rId2"/>
    <p:sldId id="448" r:id="rId3"/>
    <p:sldId id="449" r:id="rId4"/>
    <p:sldId id="450" r:id="rId5"/>
    <p:sldId id="496" r:id="rId6"/>
    <p:sldId id="451" r:id="rId7"/>
    <p:sldId id="452" r:id="rId8"/>
    <p:sldId id="453" r:id="rId9"/>
    <p:sldId id="487" r:id="rId10"/>
    <p:sldId id="484" r:id="rId11"/>
    <p:sldId id="457" r:id="rId12"/>
    <p:sldId id="459" r:id="rId13"/>
    <p:sldId id="460" r:id="rId14"/>
    <p:sldId id="461" r:id="rId15"/>
    <p:sldId id="462" r:id="rId16"/>
    <p:sldId id="485" r:id="rId17"/>
    <p:sldId id="467" r:id="rId18"/>
    <p:sldId id="499" r:id="rId19"/>
    <p:sldId id="468" r:id="rId20"/>
    <p:sldId id="469" r:id="rId21"/>
    <p:sldId id="470" r:id="rId22"/>
    <p:sldId id="492" r:id="rId23"/>
    <p:sldId id="493" r:id="rId24"/>
    <p:sldId id="494" r:id="rId25"/>
    <p:sldId id="491" r:id="rId26"/>
    <p:sldId id="486" r:id="rId27"/>
    <p:sldId id="495" r:id="rId28"/>
    <p:sldId id="472" r:id="rId29"/>
    <p:sldId id="473" r:id="rId30"/>
    <p:sldId id="474" r:id="rId31"/>
    <p:sldId id="475" r:id="rId32"/>
    <p:sldId id="476" r:id="rId33"/>
    <p:sldId id="477" r:id="rId34"/>
    <p:sldId id="478" r:id="rId35"/>
    <p:sldId id="479" r:id="rId36"/>
    <p:sldId id="480" r:id="rId37"/>
    <p:sldId id="490" r:id="rId38"/>
    <p:sldId id="489" r:id="rId39"/>
    <p:sldId id="498" r:id="rId40"/>
    <p:sldId id="488" r:id="rId41"/>
    <p:sldId id="483" r:id="rId42"/>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FF0000"/>
    <a:srgbClr val="AAAAAA"/>
    <a:srgbClr val="B6191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843" autoAdjust="0"/>
    <p:restoredTop sz="94709" autoAdjust="0"/>
  </p:normalViewPr>
  <p:slideViewPr>
    <p:cSldViewPr>
      <p:cViewPr varScale="1">
        <p:scale>
          <a:sx n="69" d="100"/>
          <a:sy n="69" d="100"/>
        </p:scale>
        <p:origin x="774" y="4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220795964935736"/>
          <c:y val="3.2563782013289376E-2"/>
          <c:w val="0.77920403506426406"/>
          <c:h val="0.65876771612426743"/>
        </c:manualLayout>
      </c:layout>
      <c:bar3DChart>
        <c:barDir val="col"/>
        <c:grouping val="clustered"/>
        <c:varyColors val="0"/>
        <c:ser>
          <c:idx val="0"/>
          <c:order val="0"/>
          <c:tx>
            <c:strRef>
              <c:f>'[EE Profile March 2020.xlsx]EE Status'!$B$27</c:f>
              <c:strCache>
                <c:ptCount val="1"/>
                <c:pt idx="0">
                  <c:v>Target</c:v>
                </c:pt>
              </c:strCache>
            </c:strRef>
          </c:tx>
          <c:spPr>
            <a:solidFill>
              <a:schemeClr val="accent1"/>
            </a:solidFill>
            <a:ln>
              <a:noFill/>
            </a:ln>
            <a:effectLst/>
            <a:sp3d/>
          </c:spPr>
          <c:invertIfNegative val="0"/>
          <c:cat>
            <c:strRef>
              <c:f>'[EE Profile March 2020.xlsx]EE Status'!$A$28:$A$31</c:f>
              <c:strCache>
                <c:ptCount val="4"/>
                <c:pt idx="0">
                  <c:v>Africans </c:v>
                </c:pt>
                <c:pt idx="1">
                  <c:v>Coloured</c:v>
                </c:pt>
                <c:pt idx="2">
                  <c:v>Indian</c:v>
                </c:pt>
                <c:pt idx="3">
                  <c:v>White </c:v>
                </c:pt>
              </c:strCache>
            </c:strRef>
          </c:cat>
          <c:val>
            <c:numRef>
              <c:f>'[EE Profile March 2020.xlsx]EE Status'!$B$28:$B$31</c:f>
              <c:numCache>
                <c:formatCode>0%</c:formatCode>
                <c:ptCount val="4"/>
                <c:pt idx="0" formatCode="0.00%">
                  <c:v>0.77400000000000002</c:v>
                </c:pt>
                <c:pt idx="1">
                  <c:v>0.1</c:v>
                </c:pt>
                <c:pt idx="2" formatCode="0.00%">
                  <c:v>2.7000000000000003E-2</c:v>
                </c:pt>
                <c:pt idx="3" formatCode="0.00%">
                  <c:v>9.9000000000000005E-2</c:v>
                </c:pt>
              </c:numCache>
            </c:numRef>
          </c:val>
          <c:extLst>
            <c:ext xmlns:c16="http://schemas.microsoft.com/office/drawing/2014/chart" uri="{C3380CC4-5D6E-409C-BE32-E72D297353CC}">
              <c16:uniqueId val="{00000000-FBA7-4087-8E99-4ADAE5B3D6D1}"/>
            </c:ext>
          </c:extLst>
        </c:ser>
        <c:ser>
          <c:idx val="1"/>
          <c:order val="1"/>
          <c:tx>
            <c:strRef>
              <c:f>'[EE Profile March 2020.xlsx]EE Status'!$C$27</c:f>
              <c:strCache>
                <c:ptCount val="1"/>
                <c:pt idx="0">
                  <c:v>Current</c:v>
                </c:pt>
              </c:strCache>
            </c:strRef>
          </c:tx>
          <c:spPr>
            <a:solidFill>
              <a:schemeClr val="accent2"/>
            </a:solidFill>
            <a:ln>
              <a:noFill/>
            </a:ln>
            <a:effectLst/>
            <a:sp3d/>
          </c:spPr>
          <c:invertIfNegative val="0"/>
          <c:cat>
            <c:strRef>
              <c:f>'[EE Profile March 2020.xlsx]EE Status'!$A$28:$A$31</c:f>
              <c:strCache>
                <c:ptCount val="4"/>
                <c:pt idx="0">
                  <c:v>Africans </c:v>
                </c:pt>
                <c:pt idx="1">
                  <c:v>Coloured</c:v>
                </c:pt>
                <c:pt idx="2">
                  <c:v>Indian</c:v>
                </c:pt>
                <c:pt idx="3">
                  <c:v>White </c:v>
                </c:pt>
              </c:strCache>
            </c:strRef>
          </c:cat>
          <c:val>
            <c:numRef>
              <c:f>'[EE Profile March 2020.xlsx]EE Status'!$C$28:$C$31</c:f>
              <c:numCache>
                <c:formatCode>0.0%</c:formatCode>
                <c:ptCount val="4"/>
                <c:pt idx="0">
                  <c:v>0.81132075471698117</c:v>
                </c:pt>
                <c:pt idx="1">
                  <c:v>5.1886792452830184E-2</c:v>
                </c:pt>
                <c:pt idx="2">
                  <c:v>4.716981132075472E-2</c:v>
                </c:pt>
                <c:pt idx="3">
                  <c:v>8.962264150943397E-2</c:v>
                </c:pt>
              </c:numCache>
            </c:numRef>
          </c:val>
          <c:extLst>
            <c:ext xmlns:c16="http://schemas.microsoft.com/office/drawing/2014/chart" uri="{C3380CC4-5D6E-409C-BE32-E72D297353CC}">
              <c16:uniqueId val="{00000001-FBA7-4087-8E99-4ADAE5B3D6D1}"/>
            </c:ext>
          </c:extLst>
        </c:ser>
        <c:ser>
          <c:idx val="2"/>
          <c:order val="2"/>
          <c:tx>
            <c:strRef>
              <c:f>'[EE Profile March 2020.xlsx]EE Status'!$D$27</c:f>
              <c:strCache>
                <c:ptCount val="1"/>
                <c:pt idx="0">
                  <c:v>Variance </c:v>
                </c:pt>
              </c:strCache>
            </c:strRef>
          </c:tx>
          <c:spPr>
            <a:solidFill>
              <a:schemeClr val="accent3"/>
            </a:solidFill>
            <a:ln>
              <a:noFill/>
            </a:ln>
            <a:effectLst/>
            <a:sp3d/>
          </c:spPr>
          <c:invertIfNegative val="0"/>
          <c:cat>
            <c:strRef>
              <c:f>'[EE Profile March 2020.xlsx]EE Status'!$A$28:$A$31</c:f>
              <c:strCache>
                <c:ptCount val="4"/>
                <c:pt idx="0">
                  <c:v>Africans </c:v>
                </c:pt>
                <c:pt idx="1">
                  <c:v>Coloured</c:v>
                </c:pt>
                <c:pt idx="2">
                  <c:v>Indian</c:v>
                </c:pt>
                <c:pt idx="3">
                  <c:v>White </c:v>
                </c:pt>
              </c:strCache>
            </c:strRef>
          </c:cat>
          <c:val>
            <c:numRef>
              <c:f>'[EE Profile March 2020.xlsx]EE Status'!$D$28:$D$31</c:f>
              <c:numCache>
                <c:formatCode>0.0%</c:formatCode>
                <c:ptCount val="4"/>
                <c:pt idx="0">
                  <c:v>3.7320754716981153E-2</c:v>
                </c:pt>
                <c:pt idx="1">
                  <c:v>-4.8113207547169821E-2</c:v>
                </c:pt>
                <c:pt idx="2">
                  <c:v>2.0169811320754717E-2</c:v>
                </c:pt>
                <c:pt idx="3">
                  <c:v>-9.3773584905660345E-3</c:v>
                </c:pt>
              </c:numCache>
            </c:numRef>
          </c:val>
          <c:extLst>
            <c:ext xmlns:c16="http://schemas.microsoft.com/office/drawing/2014/chart" uri="{C3380CC4-5D6E-409C-BE32-E72D297353CC}">
              <c16:uniqueId val="{00000002-FBA7-4087-8E99-4ADAE5B3D6D1}"/>
            </c:ext>
          </c:extLst>
        </c:ser>
        <c:dLbls>
          <c:showLegendKey val="0"/>
          <c:showVal val="0"/>
          <c:showCatName val="0"/>
          <c:showSerName val="0"/>
          <c:showPercent val="0"/>
          <c:showBubbleSize val="0"/>
        </c:dLbls>
        <c:gapWidth val="150"/>
        <c:shape val="box"/>
        <c:axId val="-346913424"/>
        <c:axId val="-346912336"/>
        <c:axId val="0"/>
      </c:bar3DChart>
      <c:catAx>
        <c:axId val="-34691342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crossAx val="-346912336"/>
        <c:crosses val="autoZero"/>
        <c:auto val="1"/>
        <c:lblAlgn val="ctr"/>
        <c:lblOffset val="100"/>
        <c:noMultiLvlLbl val="0"/>
      </c:catAx>
      <c:valAx>
        <c:axId val="-346912336"/>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crossAx val="-346913424"/>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10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dTable>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legend>
    <c:plotVisOnly val="1"/>
    <c:dispBlanksAs val="gap"/>
    <c:showDLblsOverMax val="0"/>
  </c:chart>
  <c:spPr>
    <a:solidFill>
      <a:schemeClr val="accent6">
        <a:lumMod val="20000"/>
        <a:lumOff val="80000"/>
      </a:schemeClr>
    </a:solidFill>
    <a:ln>
      <a:noFill/>
    </a:ln>
    <a:effectLst/>
  </c:spPr>
  <c:txPr>
    <a:bodyPr/>
    <a:lstStyle/>
    <a:p>
      <a:pPr>
        <a:defRPr sz="1100">
          <a:latin typeface="Tahoma" panose="020B0604030504040204" pitchFamily="34" charset="0"/>
          <a:ea typeface="Tahoma" panose="020B0604030504040204" pitchFamily="34" charset="0"/>
          <a:cs typeface="Tahoma" panose="020B060403050404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'[EE Profile March 2020.xlsx]EE Status'!$G$27</c:f>
              <c:strCache>
                <c:ptCount val="1"/>
                <c:pt idx="0">
                  <c:v>Target</c:v>
                </c:pt>
              </c:strCache>
            </c:strRef>
          </c:tx>
          <c:spPr>
            <a:solidFill>
              <a:schemeClr val="accent1"/>
            </a:solidFill>
            <a:ln>
              <a:noFill/>
            </a:ln>
            <a:effectLst/>
          </c:spPr>
          <c:invertIfNegative val="0"/>
          <c:cat>
            <c:strRef>
              <c:f>'[EE Profile March 2020.xlsx]EE Status'!$F$28:$F$31</c:f>
              <c:strCache>
                <c:ptCount val="4"/>
                <c:pt idx="0">
                  <c:v>MALE</c:v>
                </c:pt>
                <c:pt idx="1">
                  <c:v>FEMALE</c:v>
                </c:pt>
                <c:pt idx="2">
                  <c:v>PWD</c:v>
                </c:pt>
                <c:pt idx="3">
                  <c:v>YOUTH</c:v>
                </c:pt>
              </c:strCache>
            </c:strRef>
          </c:cat>
          <c:val>
            <c:numRef>
              <c:f>'[EE Profile March 2020.xlsx]EE Status'!$G$28:$G$31</c:f>
              <c:numCache>
                <c:formatCode>0.0%</c:formatCode>
                <c:ptCount val="4"/>
                <c:pt idx="0">
                  <c:v>0.45</c:v>
                </c:pt>
                <c:pt idx="1">
                  <c:v>0.55000000000000004</c:v>
                </c:pt>
                <c:pt idx="2" formatCode="0.00%">
                  <c:v>0.03</c:v>
                </c:pt>
                <c:pt idx="3">
                  <c:v>0.3</c:v>
                </c:pt>
              </c:numCache>
            </c:numRef>
          </c:val>
          <c:extLst>
            <c:ext xmlns:c16="http://schemas.microsoft.com/office/drawing/2014/chart" uri="{C3380CC4-5D6E-409C-BE32-E72D297353CC}">
              <c16:uniqueId val="{00000000-CFBE-4F13-9D72-269DF0A814B1}"/>
            </c:ext>
          </c:extLst>
        </c:ser>
        <c:ser>
          <c:idx val="1"/>
          <c:order val="1"/>
          <c:tx>
            <c:strRef>
              <c:f>'[EE Profile March 2020.xlsx]EE Status'!$H$27</c:f>
              <c:strCache>
                <c:ptCount val="1"/>
                <c:pt idx="0">
                  <c:v>Current</c:v>
                </c:pt>
              </c:strCache>
            </c:strRef>
          </c:tx>
          <c:spPr>
            <a:solidFill>
              <a:schemeClr val="accent2"/>
            </a:solidFill>
            <a:ln>
              <a:noFill/>
            </a:ln>
            <a:effectLst/>
          </c:spPr>
          <c:invertIfNegative val="0"/>
          <c:cat>
            <c:strRef>
              <c:f>'[EE Profile March 2020.xlsx]EE Status'!$F$28:$F$31</c:f>
              <c:strCache>
                <c:ptCount val="4"/>
                <c:pt idx="0">
                  <c:v>MALE</c:v>
                </c:pt>
                <c:pt idx="1">
                  <c:v>FEMALE</c:v>
                </c:pt>
                <c:pt idx="2">
                  <c:v>PWD</c:v>
                </c:pt>
                <c:pt idx="3">
                  <c:v>YOUTH</c:v>
                </c:pt>
              </c:strCache>
            </c:strRef>
          </c:cat>
          <c:val>
            <c:numRef>
              <c:f>'[EE Profile March 2020.xlsx]EE Status'!$H$28:$H$31</c:f>
              <c:numCache>
                <c:formatCode>0.0%</c:formatCode>
                <c:ptCount val="4"/>
                <c:pt idx="0">
                  <c:v>0.42452830188679241</c:v>
                </c:pt>
                <c:pt idx="1">
                  <c:v>0.57547169811320753</c:v>
                </c:pt>
                <c:pt idx="2" formatCode="0.00%">
                  <c:v>2.8301886792452831E-2</c:v>
                </c:pt>
                <c:pt idx="3">
                  <c:v>0.24528301886792453</c:v>
                </c:pt>
              </c:numCache>
            </c:numRef>
          </c:val>
          <c:extLst>
            <c:ext xmlns:c16="http://schemas.microsoft.com/office/drawing/2014/chart" uri="{C3380CC4-5D6E-409C-BE32-E72D297353CC}">
              <c16:uniqueId val="{00000001-CFBE-4F13-9D72-269DF0A814B1}"/>
            </c:ext>
          </c:extLst>
        </c:ser>
        <c:ser>
          <c:idx val="2"/>
          <c:order val="2"/>
          <c:tx>
            <c:strRef>
              <c:f>'[EE Profile March 2020.xlsx]EE Status'!$I$27</c:f>
              <c:strCache>
                <c:ptCount val="1"/>
                <c:pt idx="0">
                  <c:v>Variance</c:v>
                </c:pt>
              </c:strCache>
            </c:strRef>
          </c:tx>
          <c:spPr>
            <a:solidFill>
              <a:schemeClr val="accent3"/>
            </a:solidFill>
            <a:ln>
              <a:noFill/>
            </a:ln>
            <a:effectLst/>
          </c:spPr>
          <c:invertIfNegative val="0"/>
          <c:cat>
            <c:strRef>
              <c:f>'[EE Profile March 2020.xlsx]EE Status'!$F$28:$F$31</c:f>
              <c:strCache>
                <c:ptCount val="4"/>
                <c:pt idx="0">
                  <c:v>MALE</c:v>
                </c:pt>
                <c:pt idx="1">
                  <c:v>FEMALE</c:v>
                </c:pt>
                <c:pt idx="2">
                  <c:v>PWD</c:v>
                </c:pt>
                <c:pt idx="3">
                  <c:v>YOUTH</c:v>
                </c:pt>
              </c:strCache>
            </c:strRef>
          </c:cat>
          <c:val>
            <c:numRef>
              <c:f>'[EE Profile March 2020.xlsx]EE Status'!$I$28:$I$31</c:f>
              <c:numCache>
                <c:formatCode>0.0%</c:formatCode>
                <c:ptCount val="4"/>
                <c:pt idx="0">
                  <c:v>-2.5471698113207597E-2</c:v>
                </c:pt>
                <c:pt idx="1">
                  <c:v>2.5471698113207486E-2</c:v>
                </c:pt>
                <c:pt idx="2" formatCode="0.00%">
                  <c:v>-1.698113207547168E-3</c:v>
                </c:pt>
                <c:pt idx="3" formatCode="0.00%">
                  <c:v>-5.471698113207546E-2</c:v>
                </c:pt>
              </c:numCache>
            </c:numRef>
          </c:val>
          <c:extLst>
            <c:ext xmlns:c16="http://schemas.microsoft.com/office/drawing/2014/chart" uri="{C3380CC4-5D6E-409C-BE32-E72D297353CC}">
              <c16:uniqueId val="{00000002-CFBE-4F13-9D72-269DF0A814B1}"/>
            </c:ext>
          </c:extLst>
        </c:ser>
        <c:dLbls>
          <c:showLegendKey val="0"/>
          <c:showVal val="0"/>
          <c:showCatName val="0"/>
          <c:showSerName val="0"/>
          <c:showPercent val="0"/>
          <c:showBubbleSize val="0"/>
        </c:dLbls>
        <c:gapWidth val="219"/>
        <c:axId val="-36009472"/>
        <c:axId val="-36010016"/>
      </c:barChart>
      <c:catAx>
        <c:axId val="-360094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crossAx val="-36010016"/>
        <c:crosses val="autoZero"/>
        <c:auto val="1"/>
        <c:lblAlgn val="ctr"/>
        <c:lblOffset val="100"/>
        <c:noMultiLvlLbl val="0"/>
      </c:catAx>
      <c:valAx>
        <c:axId val="-3601001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crossAx val="-36009472"/>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10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dTable>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legend>
    <c:plotVisOnly val="1"/>
    <c:dispBlanksAs val="gap"/>
    <c:showDLblsOverMax val="0"/>
  </c:chart>
  <c:spPr>
    <a:solidFill>
      <a:schemeClr val="accent3">
        <a:lumMod val="20000"/>
        <a:lumOff val="80000"/>
      </a:schemeClr>
    </a:solidFill>
    <a:ln>
      <a:noFill/>
    </a:ln>
    <a:effectLst/>
  </c:spPr>
  <c:txPr>
    <a:bodyPr/>
    <a:lstStyle/>
    <a:p>
      <a:pPr>
        <a:defRPr sz="1100">
          <a:latin typeface="Tahoma" panose="020B0604030504040204" pitchFamily="34" charset="0"/>
          <a:ea typeface="Tahoma" panose="020B0604030504040204" pitchFamily="34" charset="0"/>
          <a:cs typeface="Tahoma" panose="020B060403050404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88D5864-97CC-42F2-880A-3BC65D48FA63}" type="doc">
      <dgm:prSet loTypeId="urn:microsoft.com/office/officeart/2011/layout/HexagonRadial" loCatId="cycle" qsTypeId="urn:microsoft.com/office/officeart/2005/8/quickstyle/3d1" qsCatId="3D" csTypeId="urn:microsoft.com/office/officeart/2005/8/colors/colorful3" csCatId="colorful" phldr="1"/>
      <dgm:spPr/>
      <dgm:t>
        <a:bodyPr/>
        <a:lstStyle/>
        <a:p>
          <a:endParaRPr lang="en-US"/>
        </a:p>
      </dgm:t>
    </dgm:pt>
    <dgm:pt modelId="{4D973FEA-3DA8-4F24-9F54-F85DB14D3831}">
      <dgm:prSet phldrT="[Text]" custT="1"/>
      <dgm:spPr/>
      <dgm:t>
        <a:bodyPr/>
        <a:lstStyle/>
        <a:p>
          <a:r>
            <a:rPr lang="en-US" sz="1400" dirty="0" smtClean="0">
              <a:latin typeface="Tahoma" panose="020B0604030504040204" pitchFamily="34" charset="0"/>
              <a:ea typeface="Tahoma" panose="020B0604030504040204" pitchFamily="34" charset="0"/>
              <a:cs typeface="Tahoma" panose="020B0604030504040204" pitchFamily="34" charset="0"/>
            </a:rPr>
            <a:t>NSG </a:t>
          </a:r>
        </a:p>
        <a:p>
          <a:r>
            <a:rPr lang="en-US" sz="1400" dirty="0" smtClean="0">
              <a:latin typeface="Tahoma" panose="020B0604030504040204" pitchFamily="34" charset="0"/>
              <a:ea typeface="Tahoma" panose="020B0604030504040204" pitchFamily="34" charset="0"/>
              <a:cs typeface="Tahoma" panose="020B0604030504040204" pitchFamily="34" charset="0"/>
            </a:rPr>
            <a:t>Mandate </a:t>
          </a:r>
          <a:endParaRPr lang="en-US" sz="1400" dirty="0">
            <a:latin typeface="Tahoma" panose="020B0604030504040204" pitchFamily="34" charset="0"/>
            <a:ea typeface="Tahoma" panose="020B0604030504040204" pitchFamily="34" charset="0"/>
            <a:cs typeface="Tahoma" panose="020B0604030504040204" pitchFamily="34" charset="0"/>
          </a:endParaRPr>
        </a:p>
      </dgm:t>
    </dgm:pt>
    <dgm:pt modelId="{6EFB29C1-5F00-4CB3-AAE1-B823F21AB422}" type="parTrans" cxnId="{C71E6EA1-02BE-40AB-A6B5-27B480F9573C}">
      <dgm:prSet/>
      <dgm:spPr/>
      <dgm:t>
        <a:bodyPr/>
        <a:lstStyle/>
        <a:p>
          <a:endParaRPr lang="en-US" sz="1400">
            <a:latin typeface="Tahoma" panose="020B0604030504040204" pitchFamily="34" charset="0"/>
            <a:ea typeface="Tahoma" panose="020B0604030504040204" pitchFamily="34" charset="0"/>
            <a:cs typeface="Tahoma" panose="020B0604030504040204" pitchFamily="34" charset="0"/>
          </a:endParaRPr>
        </a:p>
      </dgm:t>
    </dgm:pt>
    <dgm:pt modelId="{5A3DF392-0EA2-484D-AD47-57E8998C8FDF}" type="sibTrans" cxnId="{C71E6EA1-02BE-40AB-A6B5-27B480F9573C}">
      <dgm:prSet/>
      <dgm:spPr/>
      <dgm:t>
        <a:bodyPr/>
        <a:lstStyle/>
        <a:p>
          <a:endParaRPr lang="en-US" sz="1400">
            <a:latin typeface="Tahoma" panose="020B0604030504040204" pitchFamily="34" charset="0"/>
            <a:ea typeface="Tahoma" panose="020B0604030504040204" pitchFamily="34" charset="0"/>
            <a:cs typeface="Tahoma" panose="020B0604030504040204" pitchFamily="34" charset="0"/>
          </a:endParaRPr>
        </a:p>
      </dgm:t>
    </dgm:pt>
    <dgm:pt modelId="{EFF7BE7E-17BA-4F3E-802F-D578283DDEBE}">
      <dgm:prSet phldrT="[Text]" custT="1"/>
      <dgm:spPr/>
      <dgm:t>
        <a:bodyPr/>
        <a:lstStyle/>
        <a:p>
          <a:r>
            <a:rPr lang="en-US" sz="1400" dirty="0" smtClean="0">
              <a:latin typeface="Tahoma" panose="020B0604030504040204" pitchFamily="34" charset="0"/>
              <a:ea typeface="Tahoma" panose="020B0604030504040204" pitchFamily="34" charset="0"/>
              <a:cs typeface="Tahoma" panose="020B0604030504040204" pitchFamily="34" charset="0"/>
            </a:rPr>
            <a:t>1. Provide education &amp; training (individual)  </a:t>
          </a:r>
          <a:endParaRPr lang="en-US" sz="1400" dirty="0">
            <a:latin typeface="Tahoma" panose="020B0604030504040204" pitchFamily="34" charset="0"/>
            <a:ea typeface="Tahoma" panose="020B0604030504040204" pitchFamily="34" charset="0"/>
            <a:cs typeface="Tahoma" panose="020B0604030504040204" pitchFamily="34" charset="0"/>
          </a:endParaRPr>
        </a:p>
      </dgm:t>
    </dgm:pt>
    <dgm:pt modelId="{E2164895-4380-4057-B072-462CB6D28C3D}" type="parTrans" cxnId="{BD6145F4-406F-4EE7-98BB-5BDD3372A237}">
      <dgm:prSet/>
      <dgm:spPr/>
      <dgm:t>
        <a:bodyPr/>
        <a:lstStyle/>
        <a:p>
          <a:endParaRPr lang="en-US" sz="1400">
            <a:latin typeface="Tahoma" panose="020B0604030504040204" pitchFamily="34" charset="0"/>
            <a:ea typeface="Tahoma" panose="020B0604030504040204" pitchFamily="34" charset="0"/>
            <a:cs typeface="Tahoma" panose="020B0604030504040204" pitchFamily="34" charset="0"/>
          </a:endParaRPr>
        </a:p>
      </dgm:t>
    </dgm:pt>
    <dgm:pt modelId="{2954F7C0-0BA4-4F33-8382-349307D2E488}" type="sibTrans" cxnId="{BD6145F4-406F-4EE7-98BB-5BDD3372A237}">
      <dgm:prSet/>
      <dgm:spPr/>
      <dgm:t>
        <a:bodyPr/>
        <a:lstStyle/>
        <a:p>
          <a:endParaRPr lang="en-US" sz="1400">
            <a:latin typeface="Tahoma" panose="020B0604030504040204" pitchFamily="34" charset="0"/>
            <a:ea typeface="Tahoma" panose="020B0604030504040204" pitchFamily="34" charset="0"/>
            <a:cs typeface="Tahoma" panose="020B0604030504040204" pitchFamily="34" charset="0"/>
          </a:endParaRPr>
        </a:p>
      </dgm:t>
    </dgm:pt>
    <dgm:pt modelId="{7493D8DE-8811-4E03-A659-B77544E16DD1}">
      <dgm:prSet phldrT="[Text]" custT="1"/>
      <dgm:spPr/>
      <dgm:t>
        <a:bodyPr/>
        <a:lstStyle/>
        <a:p>
          <a:r>
            <a:rPr lang="en-US" sz="1400" dirty="0" smtClean="0">
              <a:latin typeface="Tahoma" panose="020B0604030504040204" pitchFamily="34" charset="0"/>
              <a:ea typeface="Tahoma" panose="020B0604030504040204" pitchFamily="34" charset="0"/>
              <a:cs typeface="Tahoma" panose="020B0604030504040204" pitchFamily="34" charset="0"/>
            </a:rPr>
            <a:t>3. Foster collaboration</a:t>
          </a:r>
          <a:endParaRPr lang="en-US" sz="1400" dirty="0">
            <a:latin typeface="Tahoma" panose="020B0604030504040204" pitchFamily="34" charset="0"/>
            <a:ea typeface="Tahoma" panose="020B0604030504040204" pitchFamily="34" charset="0"/>
            <a:cs typeface="Tahoma" panose="020B0604030504040204" pitchFamily="34" charset="0"/>
          </a:endParaRPr>
        </a:p>
      </dgm:t>
    </dgm:pt>
    <dgm:pt modelId="{4179B224-7322-49BE-9A44-B5C59D0DFC36}" type="parTrans" cxnId="{96CAD06D-0E20-4024-A112-B6C0497F45E4}">
      <dgm:prSet/>
      <dgm:spPr/>
      <dgm:t>
        <a:bodyPr/>
        <a:lstStyle/>
        <a:p>
          <a:endParaRPr lang="en-US" sz="1400">
            <a:latin typeface="Tahoma" panose="020B0604030504040204" pitchFamily="34" charset="0"/>
            <a:ea typeface="Tahoma" panose="020B0604030504040204" pitchFamily="34" charset="0"/>
            <a:cs typeface="Tahoma" panose="020B0604030504040204" pitchFamily="34" charset="0"/>
          </a:endParaRPr>
        </a:p>
      </dgm:t>
    </dgm:pt>
    <dgm:pt modelId="{BA7E80FE-BB17-43B6-A3AC-BFDEEE35414D}" type="sibTrans" cxnId="{96CAD06D-0E20-4024-A112-B6C0497F45E4}">
      <dgm:prSet/>
      <dgm:spPr/>
      <dgm:t>
        <a:bodyPr/>
        <a:lstStyle/>
        <a:p>
          <a:endParaRPr lang="en-US" sz="1400">
            <a:latin typeface="Tahoma" panose="020B0604030504040204" pitchFamily="34" charset="0"/>
            <a:ea typeface="Tahoma" panose="020B0604030504040204" pitchFamily="34" charset="0"/>
            <a:cs typeface="Tahoma" panose="020B0604030504040204" pitchFamily="34" charset="0"/>
          </a:endParaRPr>
        </a:p>
      </dgm:t>
    </dgm:pt>
    <dgm:pt modelId="{B2A288B7-3C9D-4CAE-8468-8DB4DA8747DE}">
      <dgm:prSet phldrT="[Text]" custT="1"/>
      <dgm:spPr/>
      <dgm:t>
        <a:bodyPr/>
        <a:lstStyle/>
        <a:p>
          <a:r>
            <a:rPr lang="en-US" sz="1400" dirty="0" smtClean="0">
              <a:latin typeface="Tahoma" panose="020B0604030504040204" pitchFamily="34" charset="0"/>
              <a:ea typeface="Tahoma" panose="020B0604030504040204" pitchFamily="34" charset="0"/>
              <a:cs typeface="Tahoma" panose="020B0604030504040204" pitchFamily="34" charset="0"/>
            </a:rPr>
            <a:t>4. Offer qualifications </a:t>
          </a:r>
          <a:endParaRPr lang="en-US" sz="1400" dirty="0">
            <a:latin typeface="Tahoma" panose="020B0604030504040204" pitchFamily="34" charset="0"/>
            <a:ea typeface="Tahoma" panose="020B0604030504040204" pitchFamily="34" charset="0"/>
            <a:cs typeface="Tahoma" panose="020B0604030504040204" pitchFamily="34" charset="0"/>
          </a:endParaRPr>
        </a:p>
      </dgm:t>
    </dgm:pt>
    <dgm:pt modelId="{CC7E5766-51DE-4649-8A68-737B421E0A16}" type="parTrans" cxnId="{2DB1125D-BDF9-4AAF-A72D-7DAD3196EBAD}">
      <dgm:prSet/>
      <dgm:spPr/>
      <dgm:t>
        <a:bodyPr/>
        <a:lstStyle/>
        <a:p>
          <a:endParaRPr lang="en-US" sz="1400">
            <a:latin typeface="Tahoma" panose="020B0604030504040204" pitchFamily="34" charset="0"/>
            <a:ea typeface="Tahoma" panose="020B0604030504040204" pitchFamily="34" charset="0"/>
            <a:cs typeface="Tahoma" panose="020B0604030504040204" pitchFamily="34" charset="0"/>
          </a:endParaRPr>
        </a:p>
      </dgm:t>
    </dgm:pt>
    <dgm:pt modelId="{AAF5CC44-CFB6-4968-9604-AB89B38AB207}" type="sibTrans" cxnId="{2DB1125D-BDF9-4AAF-A72D-7DAD3196EBAD}">
      <dgm:prSet/>
      <dgm:spPr/>
      <dgm:t>
        <a:bodyPr/>
        <a:lstStyle/>
        <a:p>
          <a:endParaRPr lang="en-US" sz="1400">
            <a:latin typeface="Tahoma" panose="020B0604030504040204" pitchFamily="34" charset="0"/>
            <a:ea typeface="Tahoma" panose="020B0604030504040204" pitchFamily="34" charset="0"/>
            <a:cs typeface="Tahoma" panose="020B0604030504040204" pitchFamily="34" charset="0"/>
          </a:endParaRPr>
        </a:p>
      </dgm:t>
    </dgm:pt>
    <dgm:pt modelId="{757E0A98-CCC1-4020-8ADE-900FF7BBAA25}">
      <dgm:prSet phldrT="[Text]" custT="1"/>
      <dgm:spPr/>
      <dgm:t>
        <a:bodyPr/>
        <a:lstStyle/>
        <a:p>
          <a:r>
            <a:rPr lang="en-US" sz="1400" dirty="0" smtClean="0">
              <a:latin typeface="Tahoma" panose="020B0604030504040204" pitchFamily="34" charset="0"/>
              <a:ea typeface="Tahoma" panose="020B0604030504040204" pitchFamily="34" charset="0"/>
              <a:cs typeface="Tahoma" panose="020B0604030504040204" pitchFamily="34" charset="0"/>
            </a:rPr>
            <a:t>5. Three spheres of government, SOEs, organs of state</a:t>
          </a:r>
          <a:endParaRPr lang="en-US" sz="1400" dirty="0">
            <a:latin typeface="Tahoma" panose="020B0604030504040204" pitchFamily="34" charset="0"/>
            <a:ea typeface="Tahoma" panose="020B0604030504040204" pitchFamily="34" charset="0"/>
            <a:cs typeface="Tahoma" panose="020B0604030504040204" pitchFamily="34" charset="0"/>
          </a:endParaRPr>
        </a:p>
      </dgm:t>
    </dgm:pt>
    <dgm:pt modelId="{82C088EE-D77B-428A-8470-7BD424C365F0}" type="parTrans" cxnId="{EE29CF3A-8740-48E4-8DFE-B243B37B5FB2}">
      <dgm:prSet/>
      <dgm:spPr/>
      <dgm:t>
        <a:bodyPr/>
        <a:lstStyle/>
        <a:p>
          <a:endParaRPr lang="en-US" sz="1400">
            <a:latin typeface="Tahoma" panose="020B0604030504040204" pitchFamily="34" charset="0"/>
            <a:ea typeface="Tahoma" panose="020B0604030504040204" pitchFamily="34" charset="0"/>
            <a:cs typeface="Tahoma" panose="020B0604030504040204" pitchFamily="34" charset="0"/>
          </a:endParaRPr>
        </a:p>
      </dgm:t>
    </dgm:pt>
    <dgm:pt modelId="{099576C9-0394-439A-81D2-C4399DB61BB0}" type="sibTrans" cxnId="{EE29CF3A-8740-48E4-8DFE-B243B37B5FB2}">
      <dgm:prSet/>
      <dgm:spPr/>
      <dgm:t>
        <a:bodyPr/>
        <a:lstStyle/>
        <a:p>
          <a:endParaRPr lang="en-US" sz="1400">
            <a:latin typeface="Tahoma" panose="020B0604030504040204" pitchFamily="34" charset="0"/>
            <a:ea typeface="Tahoma" panose="020B0604030504040204" pitchFamily="34" charset="0"/>
            <a:cs typeface="Tahoma" panose="020B0604030504040204" pitchFamily="34" charset="0"/>
          </a:endParaRPr>
        </a:p>
      </dgm:t>
    </dgm:pt>
    <dgm:pt modelId="{D90B3538-3F3A-415F-B1CB-A9B8A1B4A82C}">
      <dgm:prSet phldrT="[Text]" custT="1"/>
      <dgm:spPr/>
      <dgm:t>
        <a:bodyPr/>
        <a:lstStyle/>
        <a:p>
          <a:r>
            <a:rPr lang="en-US" sz="1400" dirty="0" smtClean="0">
              <a:latin typeface="Tahoma" panose="020B0604030504040204" pitchFamily="34" charset="0"/>
              <a:ea typeface="Tahoma" panose="020B0604030504040204" pitchFamily="34" charset="0"/>
              <a:cs typeface="Tahoma" panose="020B0604030504040204" pitchFamily="34" charset="0"/>
            </a:rPr>
            <a:t>6. Conduct training, examinations or tests  (pre-requisites) </a:t>
          </a:r>
          <a:endParaRPr lang="en-US" sz="1400" dirty="0">
            <a:latin typeface="Tahoma" panose="020B0604030504040204" pitchFamily="34" charset="0"/>
            <a:ea typeface="Tahoma" panose="020B0604030504040204" pitchFamily="34" charset="0"/>
            <a:cs typeface="Tahoma" panose="020B0604030504040204" pitchFamily="34" charset="0"/>
          </a:endParaRPr>
        </a:p>
      </dgm:t>
    </dgm:pt>
    <dgm:pt modelId="{A05136F7-C618-4F71-BAEB-FD34E8474715}" type="parTrans" cxnId="{80B8D0E4-23A6-431F-9ABD-6692AB7C7799}">
      <dgm:prSet/>
      <dgm:spPr/>
      <dgm:t>
        <a:bodyPr/>
        <a:lstStyle/>
        <a:p>
          <a:endParaRPr lang="en-US" sz="1400">
            <a:latin typeface="Tahoma" panose="020B0604030504040204" pitchFamily="34" charset="0"/>
            <a:ea typeface="Tahoma" panose="020B0604030504040204" pitchFamily="34" charset="0"/>
            <a:cs typeface="Tahoma" panose="020B0604030504040204" pitchFamily="34" charset="0"/>
          </a:endParaRPr>
        </a:p>
      </dgm:t>
    </dgm:pt>
    <dgm:pt modelId="{4E4A717E-0449-4CA2-83E6-B5DEBE72C638}" type="sibTrans" cxnId="{80B8D0E4-23A6-431F-9ABD-6692AB7C7799}">
      <dgm:prSet/>
      <dgm:spPr/>
      <dgm:t>
        <a:bodyPr/>
        <a:lstStyle/>
        <a:p>
          <a:endParaRPr lang="en-US" sz="1400">
            <a:latin typeface="Tahoma" panose="020B0604030504040204" pitchFamily="34" charset="0"/>
            <a:ea typeface="Tahoma" panose="020B0604030504040204" pitchFamily="34" charset="0"/>
            <a:cs typeface="Tahoma" panose="020B0604030504040204" pitchFamily="34" charset="0"/>
          </a:endParaRPr>
        </a:p>
      </dgm:t>
    </dgm:pt>
    <dgm:pt modelId="{565F69E2-12C8-4681-A206-996DDD00F7A7}">
      <dgm:prSet phldrT="[Text]" custT="1"/>
      <dgm:spPr/>
      <dgm:t>
        <a:bodyPr/>
        <a:lstStyle/>
        <a:p>
          <a:endParaRPr lang="en-US" sz="1400">
            <a:latin typeface="Tahoma" panose="020B0604030504040204" pitchFamily="34" charset="0"/>
            <a:ea typeface="Tahoma" panose="020B0604030504040204" pitchFamily="34" charset="0"/>
            <a:cs typeface="Tahoma" panose="020B0604030504040204" pitchFamily="34" charset="0"/>
          </a:endParaRPr>
        </a:p>
      </dgm:t>
    </dgm:pt>
    <dgm:pt modelId="{9B84F82B-3789-49DC-B8F8-359203C93752}" type="parTrans" cxnId="{F93B9064-B243-4FC5-9FA1-90646153FC43}">
      <dgm:prSet/>
      <dgm:spPr/>
      <dgm:t>
        <a:bodyPr/>
        <a:lstStyle/>
        <a:p>
          <a:endParaRPr lang="en-US" sz="1400">
            <a:latin typeface="Tahoma" panose="020B0604030504040204" pitchFamily="34" charset="0"/>
            <a:ea typeface="Tahoma" panose="020B0604030504040204" pitchFamily="34" charset="0"/>
            <a:cs typeface="Tahoma" panose="020B0604030504040204" pitchFamily="34" charset="0"/>
          </a:endParaRPr>
        </a:p>
      </dgm:t>
    </dgm:pt>
    <dgm:pt modelId="{E880BBEA-CFF2-4C46-BA7F-0D1D59DF0C90}" type="sibTrans" cxnId="{F93B9064-B243-4FC5-9FA1-90646153FC43}">
      <dgm:prSet/>
      <dgm:spPr/>
      <dgm:t>
        <a:bodyPr/>
        <a:lstStyle/>
        <a:p>
          <a:endParaRPr lang="en-US" sz="1400">
            <a:latin typeface="Tahoma" panose="020B0604030504040204" pitchFamily="34" charset="0"/>
            <a:ea typeface="Tahoma" panose="020B0604030504040204" pitchFamily="34" charset="0"/>
            <a:cs typeface="Tahoma" panose="020B0604030504040204" pitchFamily="34" charset="0"/>
          </a:endParaRPr>
        </a:p>
      </dgm:t>
    </dgm:pt>
    <dgm:pt modelId="{8C79E9BC-F450-468E-9052-54DC8022C92A}">
      <dgm:prSet phldrT="[Text]" custT="1"/>
      <dgm:spPr/>
      <dgm:t>
        <a:bodyPr/>
        <a:lstStyle/>
        <a:p>
          <a:r>
            <a:rPr lang="en-US" sz="1400" dirty="0" smtClean="0">
              <a:latin typeface="Tahoma" panose="020B0604030504040204" pitchFamily="34" charset="0"/>
              <a:ea typeface="Tahoma" panose="020B0604030504040204" pitchFamily="34" charset="0"/>
              <a:cs typeface="Tahoma" panose="020B0604030504040204" pitchFamily="34" charset="0"/>
            </a:rPr>
            <a:t>2. Support development (institutional)</a:t>
          </a:r>
          <a:endParaRPr lang="en-US" sz="1400" dirty="0">
            <a:latin typeface="Tahoma" panose="020B0604030504040204" pitchFamily="34" charset="0"/>
            <a:ea typeface="Tahoma" panose="020B0604030504040204" pitchFamily="34" charset="0"/>
            <a:cs typeface="Tahoma" panose="020B0604030504040204" pitchFamily="34" charset="0"/>
          </a:endParaRPr>
        </a:p>
      </dgm:t>
    </dgm:pt>
    <dgm:pt modelId="{0DB4546F-D62B-4624-9639-ECACD41D300C}" type="parTrans" cxnId="{11BAD456-A153-435E-9C8F-10BFD142E8AD}">
      <dgm:prSet/>
      <dgm:spPr/>
      <dgm:t>
        <a:bodyPr/>
        <a:lstStyle/>
        <a:p>
          <a:endParaRPr lang="en-US" sz="1400">
            <a:latin typeface="Tahoma" panose="020B0604030504040204" pitchFamily="34" charset="0"/>
            <a:ea typeface="Tahoma" panose="020B0604030504040204" pitchFamily="34" charset="0"/>
            <a:cs typeface="Tahoma" panose="020B0604030504040204" pitchFamily="34" charset="0"/>
          </a:endParaRPr>
        </a:p>
      </dgm:t>
    </dgm:pt>
    <dgm:pt modelId="{080D98EC-1D22-435E-AA53-9DCE00BA06B7}" type="sibTrans" cxnId="{11BAD456-A153-435E-9C8F-10BFD142E8AD}">
      <dgm:prSet/>
      <dgm:spPr/>
      <dgm:t>
        <a:bodyPr/>
        <a:lstStyle/>
        <a:p>
          <a:endParaRPr lang="en-US" sz="1400">
            <a:latin typeface="Tahoma" panose="020B0604030504040204" pitchFamily="34" charset="0"/>
            <a:ea typeface="Tahoma" panose="020B0604030504040204" pitchFamily="34" charset="0"/>
            <a:cs typeface="Tahoma" panose="020B0604030504040204" pitchFamily="34" charset="0"/>
          </a:endParaRPr>
        </a:p>
      </dgm:t>
    </dgm:pt>
    <dgm:pt modelId="{819A7C0F-9AF9-4AB7-8E9E-AAB867A95268}" type="pres">
      <dgm:prSet presAssocID="{388D5864-97CC-42F2-880A-3BC65D48FA63}" presName="Name0" presStyleCnt="0">
        <dgm:presLayoutVars>
          <dgm:chMax val="1"/>
          <dgm:chPref val="1"/>
          <dgm:dir/>
          <dgm:animOne val="branch"/>
          <dgm:animLvl val="lvl"/>
        </dgm:presLayoutVars>
      </dgm:prSet>
      <dgm:spPr/>
      <dgm:t>
        <a:bodyPr/>
        <a:lstStyle/>
        <a:p>
          <a:endParaRPr lang="en-US"/>
        </a:p>
      </dgm:t>
    </dgm:pt>
    <dgm:pt modelId="{02EC0FBB-4F82-4012-B755-642F3D49D187}" type="pres">
      <dgm:prSet presAssocID="{4D973FEA-3DA8-4F24-9F54-F85DB14D3831}" presName="Parent" presStyleLbl="node0" presStyleIdx="0" presStyleCnt="1">
        <dgm:presLayoutVars>
          <dgm:chMax val="6"/>
          <dgm:chPref val="6"/>
        </dgm:presLayoutVars>
      </dgm:prSet>
      <dgm:spPr/>
      <dgm:t>
        <a:bodyPr/>
        <a:lstStyle/>
        <a:p>
          <a:endParaRPr lang="en-US"/>
        </a:p>
      </dgm:t>
    </dgm:pt>
    <dgm:pt modelId="{65F89D03-CF2A-473B-B0A8-B93CFA758A18}" type="pres">
      <dgm:prSet presAssocID="{EFF7BE7E-17BA-4F3E-802F-D578283DDEBE}" presName="Accent1" presStyleCnt="0"/>
      <dgm:spPr/>
      <dgm:t>
        <a:bodyPr/>
        <a:lstStyle/>
        <a:p>
          <a:endParaRPr lang="en-US"/>
        </a:p>
      </dgm:t>
    </dgm:pt>
    <dgm:pt modelId="{4EAF5B98-9F33-4BF2-A7EE-C00C79B9BD06}" type="pres">
      <dgm:prSet presAssocID="{EFF7BE7E-17BA-4F3E-802F-D578283DDEBE}" presName="Accent" presStyleLbl="bgShp" presStyleIdx="0" presStyleCnt="6"/>
      <dgm:spPr/>
      <dgm:t>
        <a:bodyPr/>
        <a:lstStyle/>
        <a:p>
          <a:endParaRPr lang="en-US"/>
        </a:p>
      </dgm:t>
    </dgm:pt>
    <dgm:pt modelId="{6CAB5E8E-CA1B-4DC1-86F6-6B2B4AE0AE10}" type="pres">
      <dgm:prSet presAssocID="{EFF7BE7E-17BA-4F3E-802F-D578283DDEBE}" presName="Child1" presStyleLbl="node1" presStyleIdx="0" presStyleCnt="6" custScaleX="136861">
        <dgm:presLayoutVars>
          <dgm:chMax val="0"/>
          <dgm:chPref val="0"/>
          <dgm:bulletEnabled val="1"/>
        </dgm:presLayoutVars>
      </dgm:prSet>
      <dgm:spPr/>
      <dgm:t>
        <a:bodyPr/>
        <a:lstStyle/>
        <a:p>
          <a:endParaRPr lang="en-US"/>
        </a:p>
      </dgm:t>
    </dgm:pt>
    <dgm:pt modelId="{A2A39656-ED4D-412A-B5C0-3D94C8CC590D}" type="pres">
      <dgm:prSet presAssocID="{8C79E9BC-F450-468E-9052-54DC8022C92A}" presName="Accent2" presStyleCnt="0"/>
      <dgm:spPr/>
    </dgm:pt>
    <dgm:pt modelId="{C38B2BA8-4E0A-433D-A30D-3B54ED77965E}" type="pres">
      <dgm:prSet presAssocID="{8C79E9BC-F450-468E-9052-54DC8022C92A}" presName="Accent" presStyleLbl="bgShp" presStyleIdx="1" presStyleCnt="6"/>
      <dgm:spPr/>
    </dgm:pt>
    <dgm:pt modelId="{B9ECD996-011C-46C4-8300-DA12528CF453}" type="pres">
      <dgm:prSet presAssocID="{8C79E9BC-F450-468E-9052-54DC8022C92A}" presName="Child2" presStyleLbl="node1" presStyleIdx="1" presStyleCnt="6" custScaleX="131785" custLinFactNeighborX="17987" custLinFactNeighborY="4905">
        <dgm:presLayoutVars>
          <dgm:chMax val="0"/>
          <dgm:chPref val="0"/>
          <dgm:bulletEnabled val="1"/>
        </dgm:presLayoutVars>
      </dgm:prSet>
      <dgm:spPr/>
      <dgm:t>
        <a:bodyPr/>
        <a:lstStyle/>
        <a:p>
          <a:endParaRPr lang="en-US"/>
        </a:p>
      </dgm:t>
    </dgm:pt>
    <dgm:pt modelId="{77FE9499-4A54-4120-879E-A0BA8265912A}" type="pres">
      <dgm:prSet presAssocID="{7493D8DE-8811-4E03-A659-B77544E16DD1}" presName="Accent3" presStyleCnt="0"/>
      <dgm:spPr/>
    </dgm:pt>
    <dgm:pt modelId="{4E5FD8FC-9701-42FA-84AC-0249361993EC}" type="pres">
      <dgm:prSet presAssocID="{7493D8DE-8811-4E03-A659-B77544E16DD1}" presName="Accent" presStyleLbl="bgShp" presStyleIdx="2" presStyleCnt="6"/>
      <dgm:spPr/>
      <dgm:t>
        <a:bodyPr/>
        <a:lstStyle/>
        <a:p>
          <a:endParaRPr lang="en-US"/>
        </a:p>
      </dgm:t>
    </dgm:pt>
    <dgm:pt modelId="{6F6269E2-F558-45AD-A4B4-F506DC4CC11D}" type="pres">
      <dgm:prSet presAssocID="{7493D8DE-8811-4E03-A659-B77544E16DD1}" presName="Child3" presStyleLbl="node1" presStyleIdx="2" presStyleCnt="6" custScaleX="140902" custLinFactNeighborX="27931" custLinFactNeighborY="-5451">
        <dgm:presLayoutVars>
          <dgm:chMax val="0"/>
          <dgm:chPref val="0"/>
          <dgm:bulletEnabled val="1"/>
        </dgm:presLayoutVars>
      </dgm:prSet>
      <dgm:spPr/>
      <dgm:t>
        <a:bodyPr/>
        <a:lstStyle/>
        <a:p>
          <a:endParaRPr lang="en-US"/>
        </a:p>
      </dgm:t>
    </dgm:pt>
    <dgm:pt modelId="{71C85029-935E-48F4-9E90-E0FC1453AB5E}" type="pres">
      <dgm:prSet presAssocID="{B2A288B7-3C9D-4CAE-8468-8DB4DA8747DE}" presName="Accent4" presStyleCnt="0"/>
      <dgm:spPr/>
    </dgm:pt>
    <dgm:pt modelId="{B12BAC26-5AB3-473E-BE6B-75A11214CC79}" type="pres">
      <dgm:prSet presAssocID="{B2A288B7-3C9D-4CAE-8468-8DB4DA8747DE}" presName="Accent" presStyleLbl="bgShp" presStyleIdx="3" presStyleCnt="6"/>
      <dgm:spPr/>
      <dgm:t>
        <a:bodyPr/>
        <a:lstStyle/>
        <a:p>
          <a:endParaRPr lang="en-US"/>
        </a:p>
      </dgm:t>
    </dgm:pt>
    <dgm:pt modelId="{30D5A55F-F704-429F-ADE5-7299CF4ED48F}" type="pres">
      <dgm:prSet presAssocID="{B2A288B7-3C9D-4CAE-8468-8DB4DA8747DE}" presName="Child4" presStyleLbl="node1" presStyleIdx="3" presStyleCnt="6" custScaleX="148161" custLinFactNeighborX="-712" custLinFactNeighborY="-375">
        <dgm:presLayoutVars>
          <dgm:chMax val="0"/>
          <dgm:chPref val="0"/>
          <dgm:bulletEnabled val="1"/>
        </dgm:presLayoutVars>
      </dgm:prSet>
      <dgm:spPr/>
      <dgm:t>
        <a:bodyPr/>
        <a:lstStyle/>
        <a:p>
          <a:endParaRPr lang="en-US"/>
        </a:p>
      </dgm:t>
    </dgm:pt>
    <dgm:pt modelId="{181385AD-EE55-452F-9CB8-5FC13B468979}" type="pres">
      <dgm:prSet presAssocID="{757E0A98-CCC1-4020-8ADE-900FF7BBAA25}" presName="Accent5" presStyleCnt="0"/>
      <dgm:spPr/>
    </dgm:pt>
    <dgm:pt modelId="{689D971D-C51F-42FE-8B6D-82B123CAC9DD}" type="pres">
      <dgm:prSet presAssocID="{757E0A98-CCC1-4020-8ADE-900FF7BBAA25}" presName="Accent" presStyleLbl="bgShp" presStyleIdx="4" presStyleCnt="6"/>
      <dgm:spPr/>
      <dgm:t>
        <a:bodyPr/>
        <a:lstStyle/>
        <a:p>
          <a:endParaRPr lang="en-US"/>
        </a:p>
      </dgm:t>
    </dgm:pt>
    <dgm:pt modelId="{6CAED95A-5CBE-4402-AD3C-CFAE6146B3DB}" type="pres">
      <dgm:prSet presAssocID="{757E0A98-CCC1-4020-8ADE-900FF7BBAA25}" presName="Child5" presStyleLbl="node1" presStyleIdx="4" presStyleCnt="6" custScaleX="141802" custLinFactNeighborX="-27054" custLinFactNeighborY="-6625">
        <dgm:presLayoutVars>
          <dgm:chMax val="0"/>
          <dgm:chPref val="0"/>
          <dgm:bulletEnabled val="1"/>
        </dgm:presLayoutVars>
      </dgm:prSet>
      <dgm:spPr/>
      <dgm:t>
        <a:bodyPr/>
        <a:lstStyle/>
        <a:p>
          <a:endParaRPr lang="en-US"/>
        </a:p>
      </dgm:t>
    </dgm:pt>
    <dgm:pt modelId="{9C0E7DBA-8E63-46B5-A1FB-FF985A24CC55}" type="pres">
      <dgm:prSet presAssocID="{D90B3538-3F3A-415F-B1CB-A9B8A1B4A82C}" presName="Accent6" presStyleCnt="0"/>
      <dgm:spPr/>
    </dgm:pt>
    <dgm:pt modelId="{241E7952-610E-4B64-880D-39BAAC788888}" type="pres">
      <dgm:prSet presAssocID="{D90B3538-3F3A-415F-B1CB-A9B8A1B4A82C}" presName="Accent" presStyleLbl="bgShp" presStyleIdx="5" presStyleCnt="6"/>
      <dgm:spPr/>
      <dgm:t>
        <a:bodyPr/>
        <a:lstStyle/>
        <a:p>
          <a:endParaRPr lang="en-US"/>
        </a:p>
      </dgm:t>
    </dgm:pt>
    <dgm:pt modelId="{B8142A82-0CE2-453F-871C-28AAEA93F465}" type="pres">
      <dgm:prSet presAssocID="{D90B3538-3F3A-415F-B1CB-A9B8A1B4A82C}" presName="Child6" presStyleLbl="node1" presStyleIdx="5" presStyleCnt="6" custScaleX="142898" custScaleY="108225" custLinFactNeighborX="-21997" custLinFactNeighborY="-169">
        <dgm:presLayoutVars>
          <dgm:chMax val="0"/>
          <dgm:chPref val="0"/>
          <dgm:bulletEnabled val="1"/>
        </dgm:presLayoutVars>
      </dgm:prSet>
      <dgm:spPr/>
      <dgm:t>
        <a:bodyPr/>
        <a:lstStyle/>
        <a:p>
          <a:endParaRPr lang="en-US"/>
        </a:p>
      </dgm:t>
    </dgm:pt>
  </dgm:ptLst>
  <dgm:cxnLst>
    <dgm:cxn modelId="{CE759BF6-F978-446E-A7A3-DA252748FD34}" type="presOf" srcId="{EFF7BE7E-17BA-4F3E-802F-D578283DDEBE}" destId="{6CAB5E8E-CA1B-4DC1-86F6-6B2B4AE0AE10}" srcOrd="0" destOrd="0" presId="urn:microsoft.com/office/officeart/2011/layout/HexagonRadial"/>
    <dgm:cxn modelId="{EE29CF3A-8740-48E4-8DFE-B243B37B5FB2}" srcId="{4D973FEA-3DA8-4F24-9F54-F85DB14D3831}" destId="{757E0A98-CCC1-4020-8ADE-900FF7BBAA25}" srcOrd="4" destOrd="0" parTransId="{82C088EE-D77B-428A-8470-7BD424C365F0}" sibTransId="{099576C9-0394-439A-81D2-C4399DB61BB0}"/>
    <dgm:cxn modelId="{11BAD456-A153-435E-9C8F-10BFD142E8AD}" srcId="{4D973FEA-3DA8-4F24-9F54-F85DB14D3831}" destId="{8C79E9BC-F450-468E-9052-54DC8022C92A}" srcOrd="1" destOrd="0" parTransId="{0DB4546F-D62B-4624-9639-ECACD41D300C}" sibTransId="{080D98EC-1D22-435E-AA53-9DCE00BA06B7}"/>
    <dgm:cxn modelId="{B9698A3C-E72D-4EAC-8A1A-1BAD2DF65D0F}" type="presOf" srcId="{4D973FEA-3DA8-4F24-9F54-F85DB14D3831}" destId="{02EC0FBB-4F82-4012-B755-642F3D49D187}" srcOrd="0" destOrd="0" presId="urn:microsoft.com/office/officeart/2011/layout/HexagonRadial"/>
    <dgm:cxn modelId="{BD6145F4-406F-4EE7-98BB-5BDD3372A237}" srcId="{4D973FEA-3DA8-4F24-9F54-F85DB14D3831}" destId="{EFF7BE7E-17BA-4F3E-802F-D578283DDEBE}" srcOrd="0" destOrd="0" parTransId="{E2164895-4380-4057-B072-462CB6D28C3D}" sibTransId="{2954F7C0-0BA4-4F33-8382-349307D2E488}"/>
    <dgm:cxn modelId="{C71E6EA1-02BE-40AB-A6B5-27B480F9573C}" srcId="{388D5864-97CC-42F2-880A-3BC65D48FA63}" destId="{4D973FEA-3DA8-4F24-9F54-F85DB14D3831}" srcOrd="0" destOrd="0" parTransId="{6EFB29C1-5F00-4CB3-AAE1-B823F21AB422}" sibTransId="{5A3DF392-0EA2-484D-AD47-57E8998C8FDF}"/>
    <dgm:cxn modelId="{2DB1125D-BDF9-4AAF-A72D-7DAD3196EBAD}" srcId="{4D973FEA-3DA8-4F24-9F54-F85DB14D3831}" destId="{B2A288B7-3C9D-4CAE-8468-8DB4DA8747DE}" srcOrd="3" destOrd="0" parTransId="{CC7E5766-51DE-4649-8A68-737B421E0A16}" sibTransId="{AAF5CC44-CFB6-4968-9604-AB89B38AB207}"/>
    <dgm:cxn modelId="{F85F9721-7F8E-40DC-8BA7-8F230DA294CC}" type="presOf" srcId="{D90B3538-3F3A-415F-B1CB-A9B8A1B4A82C}" destId="{B8142A82-0CE2-453F-871C-28AAEA93F465}" srcOrd="0" destOrd="0" presId="urn:microsoft.com/office/officeart/2011/layout/HexagonRadial"/>
    <dgm:cxn modelId="{7733BC74-9EE9-4647-A664-9649C9325303}" type="presOf" srcId="{388D5864-97CC-42F2-880A-3BC65D48FA63}" destId="{819A7C0F-9AF9-4AB7-8E9E-AAB867A95268}" srcOrd="0" destOrd="0" presId="urn:microsoft.com/office/officeart/2011/layout/HexagonRadial"/>
    <dgm:cxn modelId="{7AA61982-BAAD-4D45-B2FE-8389B43093EA}" type="presOf" srcId="{7493D8DE-8811-4E03-A659-B77544E16DD1}" destId="{6F6269E2-F558-45AD-A4B4-F506DC4CC11D}" srcOrd="0" destOrd="0" presId="urn:microsoft.com/office/officeart/2011/layout/HexagonRadial"/>
    <dgm:cxn modelId="{DFCBAEE5-400C-4894-B7B9-8CA04FE8693A}" type="presOf" srcId="{8C79E9BC-F450-468E-9052-54DC8022C92A}" destId="{B9ECD996-011C-46C4-8300-DA12528CF453}" srcOrd="0" destOrd="0" presId="urn:microsoft.com/office/officeart/2011/layout/HexagonRadial"/>
    <dgm:cxn modelId="{5B18E501-FA4A-4549-81AC-A3EC016D9218}" type="presOf" srcId="{757E0A98-CCC1-4020-8ADE-900FF7BBAA25}" destId="{6CAED95A-5CBE-4402-AD3C-CFAE6146B3DB}" srcOrd="0" destOrd="0" presId="urn:microsoft.com/office/officeart/2011/layout/HexagonRadial"/>
    <dgm:cxn modelId="{D5C9D414-8F71-4973-8289-469048F7F017}" type="presOf" srcId="{B2A288B7-3C9D-4CAE-8468-8DB4DA8747DE}" destId="{30D5A55F-F704-429F-ADE5-7299CF4ED48F}" srcOrd="0" destOrd="0" presId="urn:microsoft.com/office/officeart/2011/layout/HexagonRadial"/>
    <dgm:cxn modelId="{96CAD06D-0E20-4024-A112-B6C0497F45E4}" srcId="{4D973FEA-3DA8-4F24-9F54-F85DB14D3831}" destId="{7493D8DE-8811-4E03-A659-B77544E16DD1}" srcOrd="2" destOrd="0" parTransId="{4179B224-7322-49BE-9A44-B5C59D0DFC36}" sibTransId="{BA7E80FE-BB17-43B6-A3AC-BFDEEE35414D}"/>
    <dgm:cxn modelId="{F93B9064-B243-4FC5-9FA1-90646153FC43}" srcId="{4D973FEA-3DA8-4F24-9F54-F85DB14D3831}" destId="{565F69E2-12C8-4681-A206-996DDD00F7A7}" srcOrd="6" destOrd="0" parTransId="{9B84F82B-3789-49DC-B8F8-359203C93752}" sibTransId="{E880BBEA-CFF2-4C46-BA7F-0D1D59DF0C90}"/>
    <dgm:cxn modelId="{80B8D0E4-23A6-431F-9ABD-6692AB7C7799}" srcId="{4D973FEA-3DA8-4F24-9F54-F85DB14D3831}" destId="{D90B3538-3F3A-415F-B1CB-A9B8A1B4A82C}" srcOrd="5" destOrd="0" parTransId="{A05136F7-C618-4F71-BAEB-FD34E8474715}" sibTransId="{4E4A717E-0449-4CA2-83E6-B5DEBE72C638}"/>
    <dgm:cxn modelId="{816AFCEE-E88D-4B5C-9243-FA87E23B16A0}" type="presParOf" srcId="{819A7C0F-9AF9-4AB7-8E9E-AAB867A95268}" destId="{02EC0FBB-4F82-4012-B755-642F3D49D187}" srcOrd="0" destOrd="0" presId="urn:microsoft.com/office/officeart/2011/layout/HexagonRadial"/>
    <dgm:cxn modelId="{8DAC50ED-2273-48C7-997A-92E0814BF77F}" type="presParOf" srcId="{819A7C0F-9AF9-4AB7-8E9E-AAB867A95268}" destId="{65F89D03-CF2A-473B-B0A8-B93CFA758A18}" srcOrd="1" destOrd="0" presId="urn:microsoft.com/office/officeart/2011/layout/HexagonRadial"/>
    <dgm:cxn modelId="{592AA885-E2CE-4209-B266-87E7FDEB95F2}" type="presParOf" srcId="{65F89D03-CF2A-473B-B0A8-B93CFA758A18}" destId="{4EAF5B98-9F33-4BF2-A7EE-C00C79B9BD06}" srcOrd="0" destOrd="0" presId="urn:microsoft.com/office/officeart/2011/layout/HexagonRadial"/>
    <dgm:cxn modelId="{A746C90E-DEFA-4308-8FC3-8688FDD891A8}" type="presParOf" srcId="{819A7C0F-9AF9-4AB7-8E9E-AAB867A95268}" destId="{6CAB5E8E-CA1B-4DC1-86F6-6B2B4AE0AE10}" srcOrd="2" destOrd="0" presId="urn:microsoft.com/office/officeart/2011/layout/HexagonRadial"/>
    <dgm:cxn modelId="{A3ABB5CA-A0B0-4EF1-981E-D9A2970D2CA3}" type="presParOf" srcId="{819A7C0F-9AF9-4AB7-8E9E-AAB867A95268}" destId="{A2A39656-ED4D-412A-B5C0-3D94C8CC590D}" srcOrd="3" destOrd="0" presId="urn:microsoft.com/office/officeart/2011/layout/HexagonRadial"/>
    <dgm:cxn modelId="{C1DB1B29-BF66-43E2-A77B-4E8DC1D1635F}" type="presParOf" srcId="{A2A39656-ED4D-412A-B5C0-3D94C8CC590D}" destId="{C38B2BA8-4E0A-433D-A30D-3B54ED77965E}" srcOrd="0" destOrd="0" presId="urn:microsoft.com/office/officeart/2011/layout/HexagonRadial"/>
    <dgm:cxn modelId="{0780A672-5B06-4110-B63E-F7F36E7C344C}" type="presParOf" srcId="{819A7C0F-9AF9-4AB7-8E9E-AAB867A95268}" destId="{B9ECD996-011C-46C4-8300-DA12528CF453}" srcOrd="4" destOrd="0" presId="urn:microsoft.com/office/officeart/2011/layout/HexagonRadial"/>
    <dgm:cxn modelId="{80FC3F45-16C4-43E6-B078-90BC7B2BC1BA}" type="presParOf" srcId="{819A7C0F-9AF9-4AB7-8E9E-AAB867A95268}" destId="{77FE9499-4A54-4120-879E-A0BA8265912A}" srcOrd="5" destOrd="0" presId="urn:microsoft.com/office/officeart/2011/layout/HexagonRadial"/>
    <dgm:cxn modelId="{30F4F9D3-A2F7-420D-B77D-ABD9AAB78CA2}" type="presParOf" srcId="{77FE9499-4A54-4120-879E-A0BA8265912A}" destId="{4E5FD8FC-9701-42FA-84AC-0249361993EC}" srcOrd="0" destOrd="0" presId="urn:microsoft.com/office/officeart/2011/layout/HexagonRadial"/>
    <dgm:cxn modelId="{CC6DC29A-2FC3-4B9E-8A1C-B9C29C460707}" type="presParOf" srcId="{819A7C0F-9AF9-4AB7-8E9E-AAB867A95268}" destId="{6F6269E2-F558-45AD-A4B4-F506DC4CC11D}" srcOrd="6" destOrd="0" presId="urn:microsoft.com/office/officeart/2011/layout/HexagonRadial"/>
    <dgm:cxn modelId="{30577569-9833-45BE-A633-18390C82CD9E}" type="presParOf" srcId="{819A7C0F-9AF9-4AB7-8E9E-AAB867A95268}" destId="{71C85029-935E-48F4-9E90-E0FC1453AB5E}" srcOrd="7" destOrd="0" presId="urn:microsoft.com/office/officeart/2011/layout/HexagonRadial"/>
    <dgm:cxn modelId="{0C3F2465-87C8-4E1C-B871-EBD29029D669}" type="presParOf" srcId="{71C85029-935E-48F4-9E90-E0FC1453AB5E}" destId="{B12BAC26-5AB3-473E-BE6B-75A11214CC79}" srcOrd="0" destOrd="0" presId="urn:microsoft.com/office/officeart/2011/layout/HexagonRadial"/>
    <dgm:cxn modelId="{A26CDE05-C5DE-4F18-A741-97487E2F130A}" type="presParOf" srcId="{819A7C0F-9AF9-4AB7-8E9E-AAB867A95268}" destId="{30D5A55F-F704-429F-ADE5-7299CF4ED48F}" srcOrd="8" destOrd="0" presId="urn:microsoft.com/office/officeart/2011/layout/HexagonRadial"/>
    <dgm:cxn modelId="{31169B42-8980-4EF5-B105-43746413E158}" type="presParOf" srcId="{819A7C0F-9AF9-4AB7-8E9E-AAB867A95268}" destId="{181385AD-EE55-452F-9CB8-5FC13B468979}" srcOrd="9" destOrd="0" presId="urn:microsoft.com/office/officeart/2011/layout/HexagonRadial"/>
    <dgm:cxn modelId="{EE6CC9BF-65BD-4ADF-9A6E-7EA6E1828D69}" type="presParOf" srcId="{181385AD-EE55-452F-9CB8-5FC13B468979}" destId="{689D971D-C51F-42FE-8B6D-82B123CAC9DD}" srcOrd="0" destOrd="0" presId="urn:microsoft.com/office/officeart/2011/layout/HexagonRadial"/>
    <dgm:cxn modelId="{5A49ACED-4964-4093-8A95-D4DFC6286881}" type="presParOf" srcId="{819A7C0F-9AF9-4AB7-8E9E-AAB867A95268}" destId="{6CAED95A-5CBE-4402-AD3C-CFAE6146B3DB}" srcOrd="10" destOrd="0" presId="urn:microsoft.com/office/officeart/2011/layout/HexagonRadial"/>
    <dgm:cxn modelId="{9E963C6A-CE23-4BB7-A110-86EB8C18C47A}" type="presParOf" srcId="{819A7C0F-9AF9-4AB7-8E9E-AAB867A95268}" destId="{9C0E7DBA-8E63-46B5-A1FB-FF985A24CC55}" srcOrd="11" destOrd="0" presId="urn:microsoft.com/office/officeart/2011/layout/HexagonRadial"/>
    <dgm:cxn modelId="{87AB8A5C-F73C-4CEB-B561-7D22E74C71C0}" type="presParOf" srcId="{9C0E7DBA-8E63-46B5-A1FB-FF985A24CC55}" destId="{241E7952-610E-4B64-880D-39BAAC788888}" srcOrd="0" destOrd="0" presId="urn:microsoft.com/office/officeart/2011/layout/HexagonRadial"/>
    <dgm:cxn modelId="{E6B15F91-845F-4549-A8D9-083C6E669923}" type="presParOf" srcId="{819A7C0F-9AF9-4AB7-8E9E-AAB867A95268}" destId="{B8142A82-0CE2-453F-871C-28AAEA93F465}" srcOrd="12" destOrd="0" presId="urn:microsoft.com/office/officeart/2011/layout/HexagonRadial"/>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AA58FE2-EEF1-49D4-A409-B17A23AAA32F}" type="doc">
      <dgm:prSet loTypeId="urn:microsoft.com/office/officeart/2005/8/layout/hProcess4" loCatId="process" qsTypeId="urn:microsoft.com/office/officeart/2005/8/quickstyle/simple1" qsCatId="simple" csTypeId="urn:microsoft.com/office/officeart/2005/8/colors/colorful3" csCatId="colorful" phldr="1"/>
      <dgm:spPr/>
      <dgm:t>
        <a:bodyPr/>
        <a:lstStyle/>
        <a:p>
          <a:endParaRPr lang="en-ZA"/>
        </a:p>
      </dgm:t>
    </dgm:pt>
    <dgm:pt modelId="{42B67AB5-8F64-4815-8360-DB9619521DB1}">
      <dgm:prSet phldrT="[Text]" custT="1"/>
      <dgm:spPr>
        <a:xfrm>
          <a:off x="185286" y="1585856"/>
          <a:ext cx="732724" cy="291380"/>
        </a:xfrm>
        <a:solidFill>
          <a:srgbClr val="A28E6A">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n-ZA" sz="1000" dirty="0">
              <a:solidFill>
                <a:sysClr val="window" lastClr="FFFFFF"/>
              </a:solidFill>
              <a:latin typeface="Calibri" panose="020F0502020204030204"/>
              <a:ea typeface="+mn-ea"/>
              <a:cs typeface="+mn-cs"/>
            </a:rPr>
            <a:t>DIAGNOSIS</a:t>
          </a:r>
          <a:endParaRPr lang="en-ZA" sz="600" dirty="0">
            <a:solidFill>
              <a:sysClr val="window" lastClr="FFFFFF"/>
            </a:solidFill>
            <a:latin typeface="Calibri" panose="020F0502020204030204"/>
            <a:ea typeface="+mn-ea"/>
            <a:cs typeface="+mn-cs"/>
          </a:endParaRPr>
        </a:p>
      </dgm:t>
    </dgm:pt>
    <dgm:pt modelId="{84C683AA-2CDE-4B7C-9B0A-06109061D141}" type="parTrans" cxnId="{5B6831AC-CEF2-4BD2-BE59-2ED010B6F78A}">
      <dgm:prSet/>
      <dgm:spPr/>
      <dgm:t>
        <a:bodyPr/>
        <a:lstStyle/>
        <a:p>
          <a:endParaRPr lang="en-ZA"/>
        </a:p>
      </dgm:t>
    </dgm:pt>
    <dgm:pt modelId="{28C2A079-2387-450D-AEB5-860432938D5C}" type="sibTrans" cxnId="{5B6831AC-CEF2-4BD2-BE59-2ED010B6F78A}">
      <dgm:prSet/>
      <dgm:spPr>
        <a:xfrm>
          <a:off x="458671" y="1187988"/>
          <a:ext cx="949193" cy="949193"/>
        </a:xfrm>
        <a:solidFill>
          <a:srgbClr val="A28E6A">
            <a:hueOff val="0"/>
            <a:satOff val="0"/>
            <a:lumOff val="0"/>
            <a:alphaOff val="0"/>
          </a:srgbClr>
        </a:solidFill>
        <a:ln>
          <a:noFill/>
        </a:ln>
        <a:effectLst/>
      </dgm:spPr>
      <dgm:t>
        <a:bodyPr/>
        <a:lstStyle/>
        <a:p>
          <a:endParaRPr lang="en-ZA"/>
        </a:p>
      </dgm:t>
    </dgm:pt>
    <dgm:pt modelId="{0D9B56D3-52B1-42BA-A32E-B86E6E38B11D}">
      <dgm:prSet phldrT="[Text]" custT="1"/>
      <dgm:spPr>
        <a:xfrm>
          <a:off x="1262737" y="905968"/>
          <a:ext cx="732724" cy="291380"/>
        </a:xfrm>
        <a:solidFill>
          <a:srgbClr val="A28E6A">
            <a:hueOff val="-282838"/>
            <a:satOff val="1285"/>
            <a:lumOff val="-149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n-ZA" sz="1000" dirty="0">
              <a:solidFill>
                <a:sysClr val="window" lastClr="FFFFFF"/>
              </a:solidFill>
              <a:latin typeface="Calibri" panose="020F0502020204030204"/>
              <a:ea typeface="+mn-ea"/>
              <a:cs typeface="+mn-cs"/>
            </a:rPr>
            <a:t>ETD CONTENT CREATION</a:t>
          </a:r>
        </a:p>
      </dgm:t>
    </dgm:pt>
    <dgm:pt modelId="{151FE1E8-0FFE-4DF6-9402-090C3492FBF1}" type="parTrans" cxnId="{C1B0D775-0023-4D85-9B1B-5E14E49912B6}">
      <dgm:prSet/>
      <dgm:spPr/>
      <dgm:t>
        <a:bodyPr/>
        <a:lstStyle/>
        <a:p>
          <a:endParaRPr lang="en-ZA"/>
        </a:p>
      </dgm:t>
    </dgm:pt>
    <dgm:pt modelId="{1BF10FC2-3904-479E-8072-68453507F2D6}" type="sibTrans" cxnId="{C1B0D775-0023-4D85-9B1B-5E14E49912B6}">
      <dgm:prSet/>
      <dgm:spPr>
        <a:xfrm>
          <a:off x="1527711" y="608779"/>
          <a:ext cx="1090623" cy="1090623"/>
        </a:xfrm>
        <a:solidFill>
          <a:srgbClr val="A28E6A">
            <a:hueOff val="-353548"/>
            <a:satOff val="1606"/>
            <a:lumOff val="-1863"/>
            <a:alphaOff val="0"/>
          </a:srgbClr>
        </a:solidFill>
        <a:ln>
          <a:noFill/>
        </a:ln>
        <a:effectLst/>
      </dgm:spPr>
      <dgm:t>
        <a:bodyPr/>
        <a:lstStyle/>
        <a:p>
          <a:endParaRPr lang="en-ZA"/>
        </a:p>
      </dgm:t>
    </dgm:pt>
    <dgm:pt modelId="{6CA21571-E7EC-426D-B7F5-971C676732AA}">
      <dgm:prSet phldrT="[Text]" custT="1"/>
      <dgm:spPr>
        <a:xfrm>
          <a:off x="1079556" y="832843"/>
          <a:ext cx="824315" cy="1117517"/>
        </a:xfrm>
        <a:solidFill>
          <a:sysClr val="window" lastClr="FFFFFF">
            <a:alpha val="90000"/>
            <a:hueOff val="0"/>
            <a:satOff val="0"/>
            <a:lumOff val="0"/>
            <a:alphaOff val="0"/>
          </a:sysClr>
        </a:solidFill>
        <a:ln w="12700" cap="flat" cmpd="sng" algn="ctr">
          <a:solidFill>
            <a:srgbClr val="A28E6A">
              <a:hueOff val="-282838"/>
              <a:satOff val="1285"/>
              <a:lumOff val="-1490"/>
              <a:alphaOff val="0"/>
            </a:srgbClr>
          </a:solidFill>
          <a:prstDash val="solid"/>
          <a:miter lim="800000"/>
        </a:ln>
        <a:effectLst/>
      </dgm:spPr>
      <dgm:t>
        <a:bodyPr/>
        <a:lstStyle/>
        <a:p>
          <a:r>
            <a:rPr lang="en-ZA" sz="1000" dirty="0">
              <a:solidFill>
                <a:sysClr val="windowText" lastClr="000000">
                  <a:hueOff val="0"/>
                  <a:satOff val="0"/>
                  <a:lumOff val="0"/>
                  <a:alphaOff val="0"/>
                </a:sysClr>
              </a:solidFill>
              <a:latin typeface="Calibri" panose="020F0502020204030204"/>
              <a:ea typeface="+mn-ea"/>
              <a:cs typeface="+mn-cs"/>
            </a:rPr>
            <a:t>Intervention Design</a:t>
          </a:r>
        </a:p>
      </dgm:t>
    </dgm:pt>
    <dgm:pt modelId="{F0C518C5-0C4F-4A94-94C9-59332FD32807}" type="parTrans" cxnId="{7442E018-BD00-4822-B2E2-6F1E9FACE89C}">
      <dgm:prSet/>
      <dgm:spPr/>
      <dgm:t>
        <a:bodyPr/>
        <a:lstStyle/>
        <a:p>
          <a:endParaRPr lang="en-ZA"/>
        </a:p>
      </dgm:t>
    </dgm:pt>
    <dgm:pt modelId="{4B1A35B8-F759-4E0B-A73C-DDC171A4E087}" type="sibTrans" cxnId="{7442E018-BD00-4822-B2E2-6F1E9FACE89C}">
      <dgm:prSet/>
      <dgm:spPr/>
      <dgm:t>
        <a:bodyPr/>
        <a:lstStyle/>
        <a:p>
          <a:endParaRPr lang="en-ZA"/>
        </a:p>
      </dgm:t>
    </dgm:pt>
    <dgm:pt modelId="{CDFCC1FE-287B-4529-8408-C3D1F6168135}">
      <dgm:prSet phldrT="[Text]" custT="1"/>
      <dgm:spPr>
        <a:xfrm>
          <a:off x="1079556" y="832843"/>
          <a:ext cx="824315" cy="1117517"/>
        </a:xfrm>
        <a:solidFill>
          <a:sysClr val="window" lastClr="FFFFFF">
            <a:alpha val="90000"/>
            <a:hueOff val="0"/>
            <a:satOff val="0"/>
            <a:lumOff val="0"/>
            <a:alphaOff val="0"/>
          </a:sysClr>
        </a:solidFill>
        <a:ln w="12700" cap="flat" cmpd="sng" algn="ctr">
          <a:solidFill>
            <a:srgbClr val="A28E6A">
              <a:hueOff val="-282838"/>
              <a:satOff val="1285"/>
              <a:lumOff val="-1490"/>
              <a:alphaOff val="0"/>
            </a:srgbClr>
          </a:solidFill>
          <a:prstDash val="solid"/>
          <a:miter lim="800000"/>
        </a:ln>
        <a:effectLst/>
      </dgm:spPr>
      <dgm:t>
        <a:bodyPr/>
        <a:lstStyle/>
        <a:p>
          <a:r>
            <a:rPr lang="en-ZA" sz="1000" dirty="0">
              <a:solidFill>
                <a:sysClr val="windowText" lastClr="000000">
                  <a:hueOff val="0"/>
                  <a:satOff val="0"/>
                  <a:lumOff val="0"/>
                  <a:alphaOff val="0"/>
                </a:sysClr>
              </a:solidFill>
              <a:latin typeface="Calibri" panose="020F0502020204030204"/>
              <a:ea typeface="+mn-ea"/>
              <a:cs typeface="+mn-cs"/>
            </a:rPr>
            <a:t>EDT  Response Package</a:t>
          </a:r>
        </a:p>
      </dgm:t>
    </dgm:pt>
    <dgm:pt modelId="{6477C713-9709-4C28-9E13-7749D3A2945B}" type="parTrans" cxnId="{9F2FFF81-850E-4D73-B422-21C1D7527579}">
      <dgm:prSet/>
      <dgm:spPr/>
      <dgm:t>
        <a:bodyPr/>
        <a:lstStyle/>
        <a:p>
          <a:endParaRPr lang="en-ZA"/>
        </a:p>
      </dgm:t>
    </dgm:pt>
    <dgm:pt modelId="{BC55F2D7-2D79-4489-90C0-F9335A848DD2}" type="sibTrans" cxnId="{9F2FFF81-850E-4D73-B422-21C1D7527579}">
      <dgm:prSet/>
      <dgm:spPr/>
      <dgm:t>
        <a:bodyPr/>
        <a:lstStyle/>
        <a:p>
          <a:endParaRPr lang="en-ZA"/>
        </a:p>
      </dgm:t>
    </dgm:pt>
    <dgm:pt modelId="{49CDAC79-5CE7-491A-92A8-D2373052DBA8}">
      <dgm:prSet phldrT="[Text]" custT="1"/>
      <dgm:spPr>
        <a:xfrm>
          <a:off x="2383377" y="1833820"/>
          <a:ext cx="732724" cy="291380"/>
        </a:xfrm>
        <a:solidFill>
          <a:srgbClr val="A28E6A">
            <a:hueOff val="-565677"/>
            <a:satOff val="2570"/>
            <a:lumOff val="-298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n-ZA" sz="1000" dirty="0">
              <a:solidFill>
                <a:sysClr val="window" lastClr="FFFFFF"/>
              </a:solidFill>
              <a:latin typeface="Calibri" panose="020F0502020204030204"/>
              <a:ea typeface="+mn-ea"/>
              <a:cs typeface="+mn-cs"/>
            </a:rPr>
            <a:t>SERVICE OFFERING</a:t>
          </a:r>
        </a:p>
      </dgm:t>
    </dgm:pt>
    <dgm:pt modelId="{5306577B-4180-4175-8156-4ED124A0FC09}" type="parTrans" cxnId="{C487D400-B74B-4521-BBD2-A40B5475C03A}">
      <dgm:prSet/>
      <dgm:spPr/>
      <dgm:t>
        <a:bodyPr/>
        <a:lstStyle/>
        <a:p>
          <a:endParaRPr lang="en-ZA"/>
        </a:p>
      </dgm:t>
    </dgm:pt>
    <dgm:pt modelId="{C031155F-7B38-48FE-B052-2A189A2D5FBB}" type="sibTrans" cxnId="{C487D400-B74B-4521-BBD2-A40B5475C03A}">
      <dgm:prSet/>
      <dgm:spPr>
        <a:xfrm>
          <a:off x="2563238" y="1251327"/>
          <a:ext cx="1045812" cy="1045812"/>
        </a:xfrm>
        <a:solidFill>
          <a:srgbClr val="A28E6A">
            <a:hueOff val="-707096"/>
            <a:satOff val="3212"/>
            <a:lumOff val="-3725"/>
            <a:alphaOff val="0"/>
          </a:srgbClr>
        </a:solidFill>
        <a:ln>
          <a:noFill/>
        </a:ln>
        <a:effectLst/>
      </dgm:spPr>
      <dgm:t>
        <a:bodyPr/>
        <a:lstStyle/>
        <a:p>
          <a:endParaRPr lang="en-ZA"/>
        </a:p>
      </dgm:t>
    </dgm:pt>
    <dgm:pt modelId="{D47062FD-3B5E-47DE-A328-C61B989D7B1F}">
      <dgm:prSet phldrT="[Text]" custT="1"/>
      <dgm:spPr>
        <a:xfrm>
          <a:off x="2157007" y="630580"/>
          <a:ext cx="887070" cy="1522043"/>
        </a:xfrm>
        <a:solidFill>
          <a:sysClr val="window" lastClr="FFFFFF">
            <a:alpha val="90000"/>
            <a:hueOff val="0"/>
            <a:satOff val="0"/>
            <a:lumOff val="0"/>
            <a:alphaOff val="0"/>
          </a:sysClr>
        </a:solidFill>
        <a:ln w="12700" cap="flat" cmpd="sng" algn="ctr">
          <a:solidFill>
            <a:srgbClr val="A28E6A">
              <a:hueOff val="-565677"/>
              <a:satOff val="2570"/>
              <a:lumOff val="-2980"/>
              <a:alphaOff val="0"/>
            </a:srgbClr>
          </a:solidFill>
          <a:prstDash val="solid"/>
          <a:miter lim="800000"/>
        </a:ln>
        <a:effectLst/>
      </dgm:spPr>
      <dgm:t>
        <a:bodyPr/>
        <a:lstStyle/>
        <a:p>
          <a:r>
            <a:rPr lang="en-ZA" sz="1000" dirty="0">
              <a:solidFill>
                <a:sysClr val="windowText" lastClr="000000">
                  <a:hueOff val="0"/>
                  <a:satOff val="0"/>
                  <a:lumOff val="0"/>
                  <a:alphaOff val="0"/>
                </a:sysClr>
              </a:solidFill>
              <a:latin typeface="Calibri" panose="020F0502020204030204"/>
              <a:ea typeface="+mn-ea"/>
              <a:cs typeface="+mn-cs"/>
            </a:rPr>
            <a:t>Training Interventions</a:t>
          </a:r>
        </a:p>
      </dgm:t>
    </dgm:pt>
    <dgm:pt modelId="{C8B8DEE1-6C6F-4323-BD3D-5E7535151524}" type="parTrans" cxnId="{7E510719-24AE-4686-9DA0-01D651B3BF65}">
      <dgm:prSet/>
      <dgm:spPr/>
      <dgm:t>
        <a:bodyPr/>
        <a:lstStyle/>
        <a:p>
          <a:endParaRPr lang="en-ZA"/>
        </a:p>
      </dgm:t>
    </dgm:pt>
    <dgm:pt modelId="{1A570EA9-06B1-4DF2-9585-FC3F9E748FB6}" type="sibTrans" cxnId="{7E510719-24AE-4686-9DA0-01D651B3BF65}">
      <dgm:prSet/>
      <dgm:spPr/>
      <dgm:t>
        <a:bodyPr/>
        <a:lstStyle/>
        <a:p>
          <a:endParaRPr lang="en-ZA"/>
        </a:p>
      </dgm:t>
    </dgm:pt>
    <dgm:pt modelId="{9BE7FDE6-770A-492E-A5EF-DDDF8C5C771B}">
      <dgm:prSet phldrT="[Text]" custT="1"/>
      <dgm:spPr>
        <a:xfrm>
          <a:off x="3359661" y="746743"/>
          <a:ext cx="895836" cy="291380"/>
        </a:xfrm>
        <a:solidFill>
          <a:srgbClr val="A28E6A">
            <a:hueOff val="-848515"/>
            <a:satOff val="3855"/>
            <a:lumOff val="-4471"/>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n-ZA" sz="1000" dirty="0">
              <a:solidFill>
                <a:sysClr val="window" lastClr="FFFFFF"/>
              </a:solidFill>
              <a:latin typeface="Calibri" panose="020F0502020204030204"/>
              <a:ea typeface="+mn-ea"/>
              <a:cs typeface="+mn-cs"/>
            </a:rPr>
            <a:t>ENABLEMENT AND ENGAGEMENT</a:t>
          </a:r>
        </a:p>
      </dgm:t>
    </dgm:pt>
    <dgm:pt modelId="{EF71018F-B38D-434A-9CA0-22E54DEBC683}" type="parTrans" cxnId="{CF7DF79F-9DD8-4F9E-A2AA-1ACCA738C2B9}">
      <dgm:prSet/>
      <dgm:spPr/>
      <dgm:t>
        <a:bodyPr/>
        <a:lstStyle/>
        <a:p>
          <a:endParaRPr lang="en-ZA"/>
        </a:p>
      </dgm:t>
    </dgm:pt>
    <dgm:pt modelId="{B4EE38FF-E961-42D3-A67F-16952029F75E}" type="sibTrans" cxnId="{CF7DF79F-9DD8-4F9E-A2AA-1ACCA738C2B9}">
      <dgm:prSet/>
      <dgm:spPr>
        <a:xfrm>
          <a:off x="3644966" y="488503"/>
          <a:ext cx="1240446" cy="1240446"/>
        </a:xfrm>
        <a:solidFill>
          <a:srgbClr val="A28E6A">
            <a:hueOff val="-1060644"/>
            <a:satOff val="4819"/>
            <a:lumOff val="-5588"/>
            <a:alphaOff val="0"/>
          </a:srgbClr>
        </a:solidFill>
        <a:ln>
          <a:noFill/>
        </a:ln>
        <a:effectLst/>
      </dgm:spPr>
      <dgm:t>
        <a:bodyPr/>
        <a:lstStyle/>
        <a:p>
          <a:endParaRPr lang="en-ZA"/>
        </a:p>
      </dgm:t>
    </dgm:pt>
    <dgm:pt modelId="{48340621-C945-4A85-880C-3A8D0FA3BA15}">
      <dgm:prSet phldrT="[Text]" custT="1"/>
      <dgm:spPr>
        <a:xfrm>
          <a:off x="3265836" y="623897"/>
          <a:ext cx="945324" cy="1535410"/>
        </a:xfrm>
        <a:solidFill>
          <a:sysClr val="window" lastClr="FFFFFF">
            <a:alpha val="90000"/>
            <a:hueOff val="0"/>
            <a:satOff val="0"/>
            <a:lumOff val="0"/>
            <a:alphaOff val="0"/>
          </a:sysClr>
        </a:solidFill>
        <a:ln w="12700" cap="flat" cmpd="sng" algn="ctr">
          <a:solidFill>
            <a:srgbClr val="A28E6A">
              <a:hueOff val="-848515"/>
              <a:satOff val="3855"/>
              <a:lumOff val="-4471"/>
              <a:alphaOff val="0"/>
            </a:srgbClr>
          </a:solidFill>
          <a:prstDash val="solid"/>
          <a:miter lim="800000"/>
        </a:ln>
        <a:effectLst/>
      </dgm:spPr>
      <dgm:t>
        <a:bodyPr/>
        <a:lstStyle/>
        <a:p>
          <a:r>
            <a:rPr lang="en-ZA" sz="1000" dirty="0">
              <a:solidFill>
                <a:sysClr val="windowText" lastClr="000000">
                  <a:hueOff val="0"/>
                  <a:satOff val="0"/>
                  <a:lumOff val="0"/>
                  <a:alphaOff val="0"/>
                </a:sysClr>
              </a:solidFill>
              <a:latin typeface="Calibri" panose="020F0502020204030204"/>
              <a:ea typeface="+mn-ea"/>
              <a:cs typeface="+mn-cs"/>
            </a:rPr>
            <a:t>Partnership Formation</a:t>
          </a:r>
        </a:p>
      </dgm:t>
    </dgm:pt>
    <dgm:pt modelId="{5005DCAE-7CDC-4DBD-8CD0-622606497FE6}" type="parTrans" cxnId="{E52F9090-4025-42D6-978C-C55E2BD97451}">
      <dgm:prSet/>
      <dgm:spPr/>
      <dgm:t>
        <a:bodyPr/>
        <a:lstStyle/>
        <a:p>
          <a:endParaRPr lang="en-ZA"/>
        </a:p>
      </dgm:t>
    </dgm:pt>
    <dgm:pt modelId="{012EE6B5-D218-4061-8ED7-A62EEBC118E4}" type="sibTrans" cxnId="{E52F9090-4025-42D6-978C-C55E2BD97451}">
      <dgm:prSet/>
      <dgm:spPr/>
      <dgm:t>
        <a:bodyPr/>
        <a:lstStyle/>
        <a:p>
          <a:endParaRPr lang="en-ZA"/>
        </a:p>
      </dgm:t>
    </dgm:pt>
    <dgm:pt modelId="{2DA4C613-9D5C-475F-9AA5-9F63EAC5C4ED}">
      <dgm:prSet phldrT="[Text]" custT="1"/>
      <dgm:spPr>
        <a:xfrm>
          <a:off x="4668529" y="1739361"/>
          <a:ext cx="732724" cy="291380"/>
        </a:xfrm>
        <a:solidFill>
          <a:srgbClr val="A28E6A">
            <a:hueOff val="-1131354"/>
            <a:satOff val="5140"/>
            <a:lumOff val="-5961"/>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n-ZA" sz="1000" dirty="0">
              <a:solidFill>
                <a:sysClr val="window" lastClr="FFFFFF"/>
              </a:solidFill>
              <a:latin typeface="Calibri" panose="020F0502020204030204"/>
              <a:ea typeface="+mn-ea"/>
              <a:cs typeface="+mn-cs"/>
            </a:rPr>
            <a:t>DELIVERY</a:t>
          </a:r>
          <a:endParaRPr lang="en-ZA" sz="800" dirty="0">
            <a:solidFill>
              <a:sysClr val="window" lastClr="FFFFFF"/>
            </a:solidFill>
            <a:latin typeface="Calibri" panose="020F0502020204030204"/>
            <a:ea typeface="+mn-ea"/>
            <a:cs typeface="+mn-cs"/>
          </a:endParaRPr>
        </a:p>
      </dgm:t>
    </dgm:pt>
    <dgm:pt modelId="{01B15F62-7269-4B50-B087-49BF1E479DF4}" type="parTrans" cxnId="{CC46614D-EA2A-4EAB-88E3-F1B3579E019C}">
      <dgm:prSet/>
      <dgm:spPr/>
      <dgm:t>
        <a:bodyPr/>
        <a:lstStyle/>
        <a:p>
          <a:endParaRPr lang="en-ZA"/>
        </a:p>
      </dgm:t>
    </dgm:pt>
    <dgm:pt modelId="{1B2A5139-0EF6-45CF-9EFF-8FC98B8336F3}" type="sibTrans" cxnId="{CC46614D-EA2A-4EAB-88E3-F1B3579E019C}">
      <dgm:prSet/>
      <dgm:spPr>
        <a:xfrm>
          <a:off x="4890470" y="1257210"/>
          <a:ext cx="965764" cy="965764"/>
        </a:xfrm>
        <a:solidFill>
          <a:srgbClr val="A28E6A">
            <a:hueOff val="-1414192"/>
            <a:satOff val="6425"/>
            <a:lumOff val="-7451"/>
            <a:alphaOff val="0"/>
          </a:srgbClr>
        </a:solidFill>
        <a:ln>
          <a:noFill/>
        </a:ln>
        <a:effectLst/>
      </dgm:spPr>
      <dgm:t>
        <a:bodyPr/>
        <a:lstStyle/>
        <a:p>
          <a:endParaRPr lang="en-ZA"/>
        </a:p>
      </dgm:t>
    </dgm:pt>
    <dgm:pt modelId="{128ECF52-2BE6-4808-9C85-CFE906AD1796}">
      <dgm:prSet phldrT="[Text]" custT="1"/>
      <dgm:spPr>
        <a:xfrm>
          <a:off x="5748085" y="731006"/>
          <a:ext cx="732724" cy="291380"/>
        </a:xfrm>
        <a:solidFill>
          <a:srgbClr val="A28E6A">
            <a:hueOff val="-1414192"/>
            <a:satOff val="6425"/>
            <a:lumOff val="-7451"/>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n-ZA" sz="1000" dirty="0">
              <a:solidFill>
                <a:sysClr val="window" lastClr="FFFFFF"/>
              </a:solidFill>
              <a:latin typeface="Calibri" panose="020F0502020204030204"/>
              <a:ea typeface="+mn-ea"/>
              <a:cs typeface="+mn-cs"/>
            </a:rPr>
            <a:t>OUTCOME AND IMPACT</a:t>
          </a:r>
        </a:p>
      </dgm:t>
    </dgm:pt>
    <dgm:pt modelId="{53C09D08-D454-4869-A42F-F3CFEE8B0FD3}" type="parTrans" cxnId="{287A6164-2915-4592-8F8F-1D6EE87D9B81}">
      <dgm:prSet/>
      <dgm:spPr/>
      <dgm:t>
        <a:bodyPr/>
        <a:lstStyle/>
        <a:p>
          <a:endParaRPr lang="en-ZA"/>
        </a:p>
      </dgm:t>
    </dgm:pt>
    <dgm:pt modelId="{73AA4CD9-6142-4946-A631-2FB49D4966CE}" type="sibTrans" cxnId="{287A6164-2915-4592-8F8F-1D6EE87D9B81}">
      <dgm:prSet/>
      <dgm:spPr/>
      <dgm:t>
        <a:bodyPr/>
        <a:lstStyle/>
        <a:p>
          <a:endParaRPr lang="en-ZA"/>
        </a:p>
      </dgm:t>
    </dgm:pt>
    <dgm:pt modelId="{9E4C8550-D026-4B42-A33D-C20B0D326276}">
      <dgm:prSet phldrT="[Text]" custT="1"/>
      <dgm:spPr>
        <a:xfrm>
          <a:off x="4485348" y="715348"/>
          <a:ext cx="824315" cy="1352507"/>
        </a:xfrm>
        <a:solidFill>
          <a:sysClr val="window" lastClr="FFFFFF">
            <a:alpha val="90000"/>
            <a:hueOff val="0"/>
            <a:satOff val="0"/>
            <a:lumOff val="0"/>
            <a:alphaOff val="0"/>
          </a:sysClr>
        </a:solidFill>
        <a:ln w="12700" cap="flat" cmpd="sng" algn="ctr">
          <a:solidFill>
            <a:srgbClr val="A28E6A">
              <a:hueOff val="-1131354"/>
              <a:satOff val="5140"/>
              <a:lumOff val="-5961"/>
              <a:alphaOff val="0"/>
            </a:srgbClr>
          </a:solidFill>
          <a:prstDash val="solid"/>
          <a:miter lim="800000"/>
        </a:ln>
        <a:effectLst/>
      </dgm:spPr>
      <dgm:t>
        <a:bodyPr/>
        <a:lstStyle/>
        <a:p>
          <a:r>
            <a:rPr lang="en-ZA" sz="1000" dirty="0">
              <a:solidFill>
                <a:sysClr val="windowText" lastClr="000000">
                  <a:hueOff val="0"/>
                  <a:satOff val="0"/>
                  <a:lumOff val="0"/>
                  <a:alphaOff val="0"/>
                </a:sysClr>
              </a:solidFill>
              <a:latin typeface="Calibri" panose="020F0502020204030204"/>
              <a:ea typeface="+mn-ea"/>
              <a:cs typeface="+mn-cs"/>
            </a:rPr>
            <a:t>Delivery Plan</a:t>
          </a:r>
        </a:p>
      </dgm:t>
    </dgm:pt>
    <dgm:pt modelId="{2B8BCA42-7ACC-4026-A8B6-BB000C2A2001}" type="parTrans" cxnId="{B2ACFDF9-8B56-4411-94B1-E07C443E0D97}">
      <dgm:prSet/>
      <dgm:spPr/>
      <dgm:t>
        <a:bodyPr/>
        <a:lstStyle/>
        <a:p>
          <a:endParaRPr lang="en-ZA"/>
        </a:p>
      </dgm:t>
    </dgm:pt>
    <dgm:pt modelId="{5BA9A68B-8C59-4860-B221-58B6B334DD1F}" type="sibTrans" cxnId="{B2ACFDF9-8B56-4411-94B1-E07C443E0D97}">
      <dgm:prSet/>
      <dgm:spPr/>
      <dgm:t>
        <a:bodyPr/>
        <a:lstStyle/>
        <a:p>
          <a:endParaRPr lang="en-ZA"/>
        </a:p>
      </dgm:t>
    </dgm:pt>
    <dgm:pt modelId="{8F49FF8D-E908-4128-9D01-774D66D679F8}">
      <dgm:prSet phldrT="[Text]" custT="1"/>
      <dgm:spPr>
        <a:xfrm>
          <a:off x="4485348" y="715348"/>
          <a:ext cx="824315" cy="1352507"/>
        </a:xfrm>
        <a:solidFill>
          <a:sysClr val="window" lastClr="FFFFFF">
            <a:alpha val="90000"/>
            <a:hueOff val="0"/>
            <a:satOff val="0"/>
            <a:lumOff val="0"/>
            <a:alphaOff val="0"/>
          </a:sysClr>
        </a:solidFill>
        <a:ln w="12700" cap="flat" cmpd="sng" algn="ctr">
          <a:solidFill>
            <a:srgbClr val="A28E6A">
              <a:hueOff val="-1131354"/>
              <a:satOff val="5140"/>
              <a:lumOff val="-5961"/>
              <a:alphaOff val="0"/>
            </a:srgbClr>
          </a:solidFill>
          <a:prstDash val="solid"/>
          <a:miter lim="800000"/>
        </a:ln>
        <a:effectLst/>
      </dgm:spPr>
      <dgm:t>
        <a:bodyPr/>
        <a:lstStyle/>
        <a:p>
          <a:endParaRPr lang="en-ZA" sz="700" dirty="0">
            <a:solidFill>
              <a:sysClr val="windowText" lastClr="000000">
                <a:hueOff val="0"/>
                <a:satOff val="0"/>
                <a:lumOff val="0"/>
                <a:alphaOff val="0"/>
              </a:sysClr>
            </a:solidFill>
            <a:latin typeface="Calibri" panose="020F0502020204030204"/>
            <a:ea typeface="+mn-ea"/>
            <a:cs typeface="+mn-cs"/>
          </a:endParaRPr>
        </a:p>
      </dgm:t>
    </dgm:pt>
    <dgm:pt modelId="{39C31A3D-D02F-47D2-86CC-FFB6838BCBBD}" type="parTrans" cxnId="{BD30A465-5E42-4A0F-8AFB-EC0C236BA5FA}">
      <dgm:prSet/>
      <dgm:spPr/>
      <dgm:t>
        <a:bodyPr/>
        <a:lstStyle/>
        <a:p>
          <a:endParaRPr lang="en-ZA"/>
        </a:p>
      </dgm:t>
    </dgm:pt>
    <dgm:pt modelId="{A2426038-BA47-4B91-A758-1586046A491F}" type="sibTrans" cxnId="{BD30A465-5E42-4A0F-8AFB-EC0C236BA5FA}">
      <dgm:prSet/>
      <dgm:spPr/>
      <dgm:t>
        <a:bodyPr/>
        <a:lstStyle/>
        <a:p>
          <a:endParaRPr lang="en-ZA"/>
        </a:p>
      </dgm:t>
    </dgm:pt>
    <dgm:pt modelId="{A4DB4E33-6878-4AC6-ADE6-17CB26846A5A}">
      <dgm:prSet phldrT="[Text]"/>
      <dgm:spPr>
        <a:xfrm>
          <a:off x="5562799" y="727158"/>
          <a:ext cx="824315" cy="1328887"/>
        </a:xfrm>
        <a:solidFill>
          <a:sysClr val="window" lastClr="FFFFFF">
            <a:alpha val="90000"/>
            <a:hueOff val="0"/>
            <a:satOff val="0"/>
            <a:lumOff val="0"/>
            <a:alphaOff val="0"/>
          </a:sysClr>
        </a:solidFill>
        <a:ln w="12700" cap="flat" cmpd="sng" algn="ctr">
          <a:solidFill>
            <a:srgbClr val="A28E6A">
              <a:hueOff val="-1414192"/>
              <a:satOff val="6425"/>
              <a:lumOff val="-7451"/>
              <a:alphaOff val="0"/>
            </a:srgbClr>
          </a:solidFill>
          <a:prstDash val="solid"/>
          <a:miter lim="800000"/>
        </a:ln>
        <a:effectLst/>
      </dgm:spPr>
      <dgm:t>
        <a:bodyPr/>
        <a:lstStyle/>
        <a:p>
          <a:endParaRPr lang="en-ZA" sz="1000" dirty="0">
            <a:solidFill>
              <a:sysClr val="windowText" lastClr="000000">
                <a:hueOff val="0"/>
                <a:satOff val="0"/>
                <a:lumOff val="0"/>
                <a:alphaOff val="0"/>
              </a:sysClr>
            </a:solidFill>
            <a:latin typeface="Calibri" panose="020F0502020204030204"/>
            <a:ea typeface="+mn-ea"/>
            <a:cs typeface="+mn-cs"/>
          </a:endParaRPr>
        </a:p>
      </dgm:t>
    </dgm:pt>
    <dgm:pt modelId="{80C2C68D-82D4-47AD-A684-003212AB45A3}" type="parTrans" cxnId="{347514E4-47C6-4D9F-9F85-D4EC68734AF2}">
      <dgm:prSet/>
      <dgm:spPr/>
      <dgm:t>
        <a:bodyPr/>
        <a:lstStyle/>
        <a:p>
          <a:endParaRPr lang="en-ZA"/>
        </a:p>
      </dgm:t>
    </dgm:pt>
    <dgm:pt modelId="{AE4E3E92-5D81-4F0D-BB47-896A9566B3CD}" type="sibTrans" cxnId="{347514E4-47C6-4D9F-9F85-D4EC68734AF2}">
      <dgm:prSet/>
      <dgm:spPr/>
      <dgm:t>
        <a:bodyPr/>
        <a:lstStyle/>
        <a:p>
          <a:endParaRPr lang="en-ZA"/>
        </a:p>
      </dgm:t>
    </dgm:pt>
    <dgm:pt modelId="{5B7656A7-7C74-4C12-8D91-B00046C8D37C}">
      <dgm:prSet phldrT="[Text]" custT="1"/>
      <dgm:spPr>
        <a:xfrm>
          <a:off x="5562799" y="727158"/>
          <a:ext cx="824315" cy="1328887"/>
        </a:xfrm>
        <a:solidFill>
          <a:sysClr val="window" lastClr="FFFFFF">
            <a:alpha val="90000"/>
            <a:hueOff val="0"/>
            <a:satOff val="0"/>
            <a:lumOff val="0"/>
            <a:alphaOff val="0"/>
          </a:sysClr>
        </a:solidFill>
        <a:ln w="12700" cap="flat" cmpd="sng" algn="ctr">
          <a:solidFill>
            <a:srgbClr val="A28E6A">
              <a:hueOff val="-1414192"/>
              <a:satOff val="6425"/>
              <a:lumOff val="-7451"/>
              <a:alphaOff val="0"/>
            </a:srgbClr>
          </a:solidFill>
          <a:prstDash val="solid"/>
          <a:miter lim="800000"/>
        </a:ln>
        <a:effectLst/>
      </dgm:spPr>
      <dgm:t>
        <a:bodyPr/>
        <a:lstStyle/>
        <a:p>
          <a:r>
            <a:rPr lang="en-ZA" sz="1000" dirty="0">
              <a:solidFill>
                <a:sysClr val="windowText" lastClr="000000">
                  <a:hueOff val="0"/>
                  <a:satOff val="0"/>
                  <a:lumOff val="0"/>
                  <a:alphaOff val="0"/>
                </a:sysClr>
              </a:solidFill>
              <a:latin typeface="Calibri" panose="020F0502020204030204"/>
              <a:ea typeface="+mn-ea"/>
              <a:cs typeface="+mn-cs"/>
            </a:rPr>
            <a:t>Quality Monitoring</a:t>
          </a:r>
        </a:p>
      </dgm:t>
    </dgm:pt>
    <dgm:pt modelId="{F5720241-645D-4BC0-A4D2-57E82A43AEDE}" type="parTrans" cxnId="{03153744-E894-4768-BDC3-E2846BAA69F0}">
      <dgm:prSet/>
      <dgm:spPr/>
      <dgm:t>
        <a:bodyPr/>
        <a:lstStyle/>
        <a:p>
          <a:endParaRPr lang="en-ZA"/>
        </a:p>
      </dgm:t>
    </dgm:pt>
    <dgm:pt modelId="{01659A51-80C8-46AB-B6A3-971D64BE6498}" type="sibTrans" cxnId="{03153744-E894-4768-BDC3-E2846BAA69F0}">
      <dgm:prSet/>
      <dgm:spPr/>
      <dgm:t>
        <a:bodyPr/>
        <a:lstStyle/>
        <a:p>
          <a:endParaRPr lang="en-ZA"/>
        </a:p>
      </dgm:t>
    </dgm:pt>
    <dgm:pt modelId="{39871B72-E67C-484F-9B2F-A653C540DBF2}">
      <dgm:prSet phldrT="[Text]" custT="1"/>
      <dgm:spPr>
        <a:xfrm>
          <a:off x="2157007" y="630580"/>
          <a:ext cx="887070" cy="1522043"/>
        </a:xfrm>
        <a:solidFill>
          <a:sysClr val="window" lastClr="FFFFFF">
            <a:alpha val="90000"/>
            <a:hueOff val="0"/>
            <a:satOff val="0"/>
            <a:lumOff val="0"/>
            <a:alphaOff val="0"/>
          </a:sysClr>
        </a:solidFill>
        <a:ln w="12700" cap="flat" cmpd="sng" algn="ctr">
          <a:solidFill>
            <a:srgbClr val="A28E6A">
              <a:hueOff val="-565677"/>
              <a:satOff val="2570"/>
              <a:lumOff val="-2980"/>
              <a:alphaOff val="0"/>
            </a:srgbClr>
          </a:solidFill>
          <a:prstDash val="solid"/>
          <a:miter lim="800000"/>
        </a:ln>
        <a:effectLst/>
      </dgm:spPr>
      <dgm:t>
        <a:bodyPr/>
        <a:lstStyle/>
        <a:p>
          <a:r>
            <a:rPr lang="en-ZA" sz="1000" dirty="0">
              <a:solidFill>
                <a:sysClr val="windowText" lastClr="000000">
                  <a:hueOff val="0"/>
                  <a:satOff val="0"/>
                  <a:lumOff val="0"/>
                  <a:alphaOff val="0"/>
                </a:sysClr>
              </a:solidFill>
              <a:latin typeface="Calibri" panose="020F0502020204030204"/>
              <a:ea typeface="+mn-ea"/>
              <a:cs typeface="+mn-cs"/>
            </a:rPr>
            <a:t>Education Intervention</a:t>
          </a:r>
        </a:p>
      </dgm:t>
    </dgm:pt>
    <dgm:pt modelId="{B093E411-2F27-461E-8A7A-6CFF81F81175}" type="parTrans" cxnId="{03633D5B-58C3-410B-9B3A-27083B4366EA}">
      <dgm:prSet/>
      <dgm:spPr/>
      <dgm:t>
        <a:bodyPr/>
        <a:lstStyle/>
        <a:p>
          <a:endParaRPr lang="en-ZA"/>
        </a:p>
      </dgm:t>
    </dgm:pt>
    <dgm:pt modelId="{87747496-ACEF-49F9-B690-C1D4408D91B5}" type="sibTrans" cxnId="{03633D5B-58C3-410B-9B3A-27083B4366EA}">
      <dgm:prSet/>
      <dgm:spPr/>
      <dgm:t>
        <a:bodyPr/>
        <a:lstStyle/>
        <a:p>
          <a:endParaRPr lang="en-ZA"/>
        </a:p>
      </dgm:t>
    </dgm:pt>
    <dgm:pt modelId="{95DD558A-57FE-4710-9678-AD84AF9AF761}">
      <dgm:prSet phldrT="[Text]" custT="1"/>
      <dgm:spPr>
        <a:xfrm>
          <a:off x="2157007" y="630580"/>
          <a:ext cx="887070" cy="1522043"/>
        </a:xfrm>
        <a:solidFill>
          <a:sysClr val="window" lastClr="FFFFFF">
            <a:alpha val="90000"/>
            <a:hueOff val="0"/>
            <a:satOff val="0"/>
            <a:lumOff val="0"/>
            <a:alphaOff val="0"/>
          </a:sysClr>
        </a:solidFill>
        <a:ln w="12700" cap="flat" cmpd="sng" algn="ctr">
          <a:solidFill>
            <a:srgbClr val="A28E6A">
              <a:hueOff val="-565677"/>
              <a:satOff val="2570"/>
              <a:lumOff val="-2980"/>
              <a:alphaOff val="0"/>
            </a:srgbClr>
          </a:solidFill>
          <a:prstDash val="solid"/>
          <a:miter lim="800000"/>
        </a:ln>
        <a:effectLst/>
      </dgm:spPr>
      <dgm:t>
        <a:bodyPr/>
        <a:lstStyle/>
        <a:p>
          <a:r>
            <a:rPr lang="en-ZA" sz="1000" dirty="0">
              <a:solidFill>
                <a:sysClr val="windowText" lastClr="000000">
                  <a:hueOff val="0"/>
                  <a:satOff val="0"/>
                  <a:lumOff val="0"/>
                  <a:alphaOff val="0"/>
                </a:sysClr>
              </a:solidFill>
              <a:latin typeface="Calibri" panose="020F0502020204030204"/>
              <a:ea typeface="+mn-ea"/>
              <a:cs typeface="+mn-cs"/>
            </a:rPr>
            <a:t>Capacity Development Interventions</a:t>
          </a:r>
        </a:p>
      </dgm:t>
    </dgm:pt>
    <dgm:pt modelId="{30376834-8A98-45D9-B08A-71C430C21A45}" type="parTrans" cxnId="{9AFDCF47-D947-43BF-B872-00CE07ACE911}">
      <dgm:prSet/>
      <dgm:spPr/>
      <dgm:t>
        <a:bodyPr/>
        <a:lstStyle/>
        <a:p>
          <a:endParaRPr lang="en-ZA"/>
        </a:p>
      </dgm:t>
    </dgm:pt>
    <dgm:pt modelId="{791040F2-17DB-41BE-8A39-2C0F50BE3B65}" type="sibTrans" cxnId="{9AFDCF47-D947-43BF-B872-00CE07ACE911}">
      <dgm:prSet/>
      <dgm:spPr/>
      <dgm:t>
        <a:bodyPr/>
        <a:lstStyle/>
        <a:p>
          <a:endParaRPr lang="en-ZA"/>
        </a:p>
      </dgm:t>
    </dgm:pt>
    <dgm:pt modelId="{165E9F4F-9473-4F53-98D1-1675F562A556}">
      <dgm:prSet phldrT="[Text]" custT="1"/>
      <dgm:spPr>
        <a:xfrm>
          <a:off x="3265836" y="623897"/>
          <a:ext cx="945324" cy="1535410"/>
        </a:xfrm>
        <a:solidFill>
          <a:sysClr val="window" lastClr="FFFFFF">
            <a:alpha val="90000"/>
            <a:hueOff val="0"/>
            <a:satOff val="0"/>
            <a:lumOff val="0"/>
            <a:alphaOff val="0"/>
          </a:sysClr>
        </a:solidFill>
        <a:ln w="12700" cap="flat" cmpd="sng" algn="ctr">
          <a:solidFill>
            <a:srgbClr val="A28E6A">
              <a:hueOff val="-848515"/>
              <a:satOff val="3855"/>
              <a:lumOff val="-4471"/>
              <a:alphaOff val="0"/>
            </a:srgbClr>
          </a:solidFill>
          <a:prstDash val="solid"/>
          <a:miter lim="800000"/>
        </a:ln>
        <a:effectLst/>
      </dgm:spPr>
      <dgm:t>
        <a:bodyPr/>
        <a:lstStyle/>
        <a:p>
          <a:r>
            <a:rPr lang="en-ZA" sz="1000" dirty="0">
              <a:solidFill>
                <a:sysClr val="windowText" lastClr="000000">
                  <a:hueOff val="0"/>
                  <a:satOff val="0"/>
                  <a:lumOff val="0"/>
                  <a:alphaOff val="0"/>
                </a:sysClr>
              </a:solidFill>
              <a:latin typeface="Calibri" panose="020F0502020204030204"/>
              <a:ea typeface="+mn-ea"/>
              <a:cs typeface="+mn-cs"/>
            </a:rPr>
            <a:t>Market Size and Spread</a:t>
          </a:r>
        </a:p>
      </dgm:t>
    </dgm:pt>
    <dgm:pt modelId="{F3050014-E66A-47A2-8263-EA1B78E448B9}" type="parTrans" cxnId="{63F7CAB7-4108-4F2B-86AF-38CBCCDE9665}">
      <dgm:prSet/>
      <dgm:spPr/>
      <dgm:t>
        <a:bodyPr/>
        <a:lstStyle/>
        <a:p>
          <a:endParaRPr lang="en-ZA"/>
        </a:p>
      </dgm:t>
    </dgm:pt>
    <dgm:pt modelId="{FAF3A46F-70D2-4353-BBFE-8A822DB703CF}" type="sibTrans" cxnId="{63F7CAB7-4108-4F2B-86AF-38CBCCDE9665}">
      <dgm:prSet/>
      <dgm:spPr/>
      <dgm:t>
        <a:bodyPr/>
        <a:lstStyle/>
        <a:p>
          <a:endParaRPr lang="en-ZA"/>
        </a:p>
      </dgm:t>
    </dgm:pt>
    <dgm:pt modelId="{1797E7DB-D7C6-4224-A40A-3AD2F185B325}">
      <dgm:prSet phldrT="[Text]" custT="1"/>
      <dgm:spPr>
        <a:xfrm>
          <a:off x="3265836" y="623897"/>
          <a:ext cx="945324" cy="1535410"/>
        </a:xfrm>
        <a:solidFill>
          <a:sysClr val="window" lastClr="FFFFFF">
            <a:alpha val="90000"/>
            <a:hueOff val="0"/>
            <a:satOff val="0"/>
            <a:lumOff val="0"/>
            <a:alphaOff val="0"/>
          </a:sysClr>
        </a:solidFill>
        <a:ln w="12700" cap="flat" cmpd="sng" algn="ctr">
          <a:solidFill>
            <a:srgbClr val="A28E6A">
              <a:hueOff val="-848515"/>
              <a:satOff val="3855"/>
              <a:lumOff val="-4471"/>
              <a:alphaOff val="0"/>
            </a:srgbClr>
          </a:solidFill>
          <a:prstDash val="solid"/>
          <a:miter lim="800000"/>
        </a:ln>
        <a:effectLst/>
      </dgm:spPr>
      <dgm:t>
        <a:bodyPr/>
        <a:lstStyle/>
        <a:p>
          <a:r>
            <a:rPr lang="en-ZA" sz="1000" dirty="0">
              <a:solidFill>
                <a:sysClr val="windowText" lastClr="000000">
                  <a:hueOff val="0"/>
                  <a:satOff val="0"/>
                  <a:lumOff val="0"/>
                  <a:alphaOff val="0"/>
                </a:sysClr>
              </a:solidFill>
              <a:latin typeface="Calibri" panose="020F0502020204030204"/>
              <a:ea typeface="+mn-ea"/>
              <a:cs typeface="+mn-cs"/>
            </a:rPr>
            <a:t>Modalities of Reach</a:t>
          </a:r>
        </a:p>
      </dgm:t>
    </dgm:pt>
    <dgm:pt modelId="{CB5BA8B6-E030-4804-8000-67C206582ECE}" type="parTrans" cxnId="{9E3E7886-1C61-4EDF-BB90-886CA41B59BF}">
      <dgm:prSet/>
      <dgm:spPr/>
      <dgm:t>
        <a:bodyPr/>
        <a:lstStyle/>
        <a:p>
          <a:endParaRPr lang="en-ZA"/>
        </a:p>
      </dgm:t>
    </dgm:pt>
    <dgm:pt modelId="{43247107-74F5-4D6D-8840-DCFC5398D692}" type="sibTrans" cxnId="{9E3E7886-1C61-4EDF-BB90-886CA41B59BF}">
      <dgm:prSet/>
      <dgm:spPr/>
      <dgm:t>
        <a:bodyPr/>
        <a:lstStyle/>
        <a:p>
          <a:endParaRPr lang="en-ZA"/>
        </a:p>
      </dgm:t>
    </dgm:pt>
    <dgm:pt modelId="{899E2CC0-7BBA-46D4-93AC-A9CB9854443F}">
      <dgm:prSet phldrT="[Text]" custT="1"/>
      <dgm:spPr>
        <a:xfrm>
          <a:off x="3265836" y="623897"/>
          <a:ext cx="945324" cy="1535410"/>
        </a:xfrm>
        <a:solidFill>
          <a:sysClr val="window" lastClr="FFFFFF">
            <a:alpha val="90000"/>
            <a:hueOff val="0"/>
            <a:satOff val="0"/>
            <a:lumOff val="0"/>
            <a:alphaOff val="0"/>
          </a:sysClr>
        </a:solidFill>
        <a:ln w="12700" cap="flat" cmpd="sng" algn="ctr">
          <a:solidFill>
            <a:srgbClr val="A28E6A">
              <a:hueOff val="-848515"/>
              <a:satOff val="3855"/>
              <a:lumOff val="-4471"/>
              <a:alphaOff val="0"/>
            </a:srgbClr>
          </a:solidFill>
          <a:prstDash val="solid"/>
          <a:miter lim="800000"/>
        </a:ln>
        <a:effectLst/>
      </dgm:spPr>
      <dgm:t>
        <a:bodyPr/>
        <a:lstStyle/>
        <a:p>
          <a:r>
            <a:rPr lang="en-ZA" sz="1000" dirty="0">
              <a:solidFill>
                <a:sysClr val="windowText" lastClr="000000">
                  <a:hueOff val="0"/>
                  <a:satOff val="0"/>
                  <a:lumOff val="0"/>
                  <a:alphaOff val="0"/>
                </a:sysClr>
              </a:solidFill>
              <a:latin typeface="Calibri" panose="020F0502020204030204"/>
              <a:ea typeface="+mn-ea"/>
              <a:cs typeface="+mn-cs"/>
            </a:rPr>
            <a:t>Technology and Infrastructure</a:t>
          </a:r>
        </a:p>
      </dgm:t>
    </dgm:pt>
    <dgm:pt modelId="{DD8ED796-A201-4A59-966B-19ED489054A5}" type="parTrans" cxnId="{5EE93B41-EB44-43EC-BBD5-CC13020BBB6D}">
      <dgm:prSet/>
      <dgm:spPr/>
      <dgm:t>
        <a:bodyPr/>
        <a:lstStyle/>
        <a:p>
          <a:endParaRPr lang="en-ZA"/>
        </a:p>
      </dgm:t>
    </dgm:pt>
    <dgm:pt modelId="{702C34AF-62F3-4475-938A-071C998D36E1}" type="sibTrans" cxnId="{5EE93B41-EB44-43EC-BBD5-CC13020BBB6D}">
      <dgm:prSet/>
      <dgm:spPr/>
      <dgm:t>
        <a:bodyPr/>
        <a:lstStyle/>
        <a:p>
          <a:endParaRPr lang="en-ZA"/>
        </a:p>
      </dgm:t>
    </dgm:pt>
    <dgm:pt modelId="{22664633-1250-4C2C-871E-B0EE92D73D7D}">
      <dgm:prSet phldrT="[Text]" custT="1"/>
      <dgm:spPr>
        <a:xfrm>
          <a:off x="4485348" y="715348"/>
          <a:ext cx="824315" cy="1352507"/>
        </a:xfrm>
        <a:solidFill>
          <a:sysClr val="window" lastClr="FFFFFF">
            <a:alpha val="90000"/>
            <a:hueOff val="0"/>
            <a:satOff val="0"/>
            <a:lumOff val="0"/>
            <a:alphaOff val="0"/>
          </a:sysClr>
        </a:solidFill>
        <a:ln w="12700" cap="flat" cmpd="sng" algn="ctr">
          <a:solidFill>
            <a:srgbClr val="A28E6A">
              <a:hueOff val="-1131354"/>
              <a:satOff val="5140"/>
              <a:lumOff val="-5961"/>
              <a:alphaOff val="0"/>
            </a:srgbClr>
          </a:solidFill>
          <a:prstDash val="solid"/>
          <a:miter lim="800000"/>
        </a:ln>
        <a:effectLst/>
      </dgm:spPr>
      <dgm:t>
        <a:bodyPr/>
        <a:lstStyle/>
        <a:p>
          <a:r>
            <a:rPr lang="en-ZA" sz="1000" dirty="0">
              <a:solidFill>
                <a:sysClr val="windowText" lastClr="000000">
                  <a:hueOff val="0"/>
                  <a:satOff val="0"/>
                  <a:lumOff val="0"/>
                  <a:alphaOff val="0"/>
                </a:sysClr>
              </a:solidFill>
              <a:latin typeface="Calibri" panose="020F0502020204030204"/>
              <a:ea typeface="+mn-ea"/>
              <a:cs typeface="+mn-cs"/>
            </a:rPr>
            <a:t>Scheduling and Registration </a:t>
          </a:r>
        </a:p>
      </dgm:t>
    </dgm:pt>
    <dgm:pt modelId="{A16BA955-35A8-4842-A753-3F141E96DE06}" type="parTrans" cxnId="{B836EB0C-A30A-4E5F-9EEE-948716341599}">
      <dgm:prSet/>
      <dgm:spPr/>
      <dgm:t>
        <a:bodyPr/>
        <a:lstStyle/>
        <a:p>
          <a:endParaRPr lang="en-ZA"/>
        </a:p>
      </dgm:t>
    </dgm:pt>
    <dgm:pt modelId="{E6B40967-3F82-41AB-91A9-910E63187094}" type="sibTrans" cxnId="{B836EB0C-A30A-4E5F-9EEE-948716341599}">
      <dgm:prSet/>
      <dgm:spPr/>
      <dgm:t>
        <a:bodyPr/>
        <a:lstStyle/>
        <a:p>
          <a:endParaRPr lang="en-ZA"/>
        </a:p>
      </dgm:t>
    </dgm:pt>
    <dgm:pt modelId="{1A31E01C-122B-44AF-AADF-0F74E5E476FB}">
      <dgm:prSet phldrT="[Text]" custT="1"/>
      <dgm:spPr>
        <a:xfrm>
          <a:off x="4485348" y="715348"/>
          <a:ext cx="824315" cy="1352507"/>
        </a:xfrm>
        <a:solidFill>
          <a:sysClr val="window" lastClr="FFFFFF">
            <a:alpha val="90000"/>
            <a:hueOff val="0"/>
            <a:satOff val="0"/>
            <a:lumOff val="0"/>
            <a:alphaOff val="0"/>
          </a:sysClr>
        </a:solidFill>
        <a:ln w="12700" cap="flat" cmpd="sng" algn="ctr">
          <a:solidFill>
            <a:srgbClr val="A28E6A">
              <a:hueOff val="-1131354"/>
              <a:satOff val="5140"/>
              <a:lumOff val="-5961"/>
              <a:alphaOff val="0"/>
            </a:srgbClr>
          </a:solidFill>
          <a:prstDash val="solid"/>
          <a:miter lim="800000"/>
        </a:ln>
        <a:effectLst/>
      </dgm:spPr>
      <dgm:t>
        <a:bodyPr/>
        <a:lstStyle/>
        <a:p>
          <a:r>
            <a:rPr lang="en-ZA" sz="1000" dirty="0">
              <a:solidFill>
                <a:sysClr val="windowText" lastClr="000000">
                  <a:hueOff val="0"/>
                  <a:satOff val="0"/>
                  <a:lumOff val="0"/>
                  <a:alphaOff val="0"/>
                </a:sysClr>
              </a:solidFill>
              <a:latin typeface="Calibri" panose="020F0502020204030204"/>
              <a:ea typeface="+mn-ea"/>
              <a:cs typeface="+mn-cs"/>
            </a:rPr>
            <a:t>Resource Deployment </a:t>
          </a:r>
        </a:p>
      </dgm:t>
    </dgm:pt>
    <dgm:pt modelId="{0BDEA529-ED25-4835-9F39-5E800D3A2443}" type="parTrans" cxnId="{ADF0296E-BAA2-4F80-AE4C-A05DA2057A7D}">
      <dgm:prSet/>
      <dgm:spPr/>
      <dgm:t>
        <a:bodyPr/>
        <a:lstStyle/>
        <a:p>
          <a:endParaRPr lang="en-ZA"/>
        </a:p>
      </dgm:t>
    </dgm:pt>
    <dgm:pt modelId="{8599E737-68F7-4B3D-A0FC-E840FD917CD9}" type="sibTrans" cxnId="{ADF0296E-BAA2-4F80-AE4C-A05DA2057A7D}">
      <dgm:prSet/>
      <dgm:spPr/>
      <dgm:t>
        <a:bodyPr/>
        <a:lstStyle/>
        <a:p>
          <a:endParaRPr lang="en-ZA"/>
        </a:p>
      </dgm:t>
    </dgm:pt>
    <dgm:pt modelId="{2EDBD00B-8072-4153-B739-E892EB49CA20}">
      <dgm:prSet phldrT="[Text]" custT="1"/>
      <dgm:spPr>
        <a:xfrm>
          <a:off x="5562799" y="727158"/>
          <a:ext cx="824315" cy="1328887"/>
        </a:xfrm>
        <a:solidFill>
          <a:sysClr val="window" lastClr="FFFFFF">
            <a:alpha val="90000"/>
            <a:hueOff val="0"/>
            <a:satOff val="0"/>
            <a:lumOff val="0"/>
            <a:alphaOff val="0"/>
          </a:sysClr>
        </a:solidFill>
        <a:ln w="12700" cap="flat" cmpd="sng" algn="ctr">
          <a:solidFill>
            <a:srgbClr val="A28E6A">
              <a:hueOff val="-1414192"/>
              <a:satOff val="6425"/>
              <a:lumOff val="-7451"/>
              <a:alphaOff val="0"/>
            </a:srgbClr>
          </a:solidFill>
          <a:prstDash val="solid"/>
          <a:miter lim="800000"/>
        </a:ln>
        <a:effectLst/>
      </dgm:spPr>
      <dgm:t>
        <a:bodyPr/>
        <a:lstStyle/>
        <a:p>
          <a:r>
            <a:rPr lang="en-ZA" sz="1000" dirty="0">
              <a:solidFill>
                <a:sysClr val="windowText" lastClr="000000">
                  <a:hueOff val="0"/>
                  <a:satOff val="0"/>
                  <a:lumOff val="0"/>
                  <a:alphaOff val="0"/>
                </a:sysClr>
              </a:solidFill>
              <a:latin typeface="Calibri" panose="020F0502020204030204"/>
              <a:ea typeface="+mn-ea"/>
              <a:cs typeface="+mn-cs"/>
            </a:rPr>
            <a:t>Intervention Assessment </a:t>
          </a:r>
        </a:p>
      </dgm:t>
    </dgm:pt>
    <dgm:pt modelId="{DF16F929-8EA1-450A-8D7F-82E64CD10792}" type="parTrans" cxnId="{1A66BAD9-7A9E-4D35-B25D-21253F61E121}">
      <dgm:prSet/>
      <dgm:spPr/>
      <dgm:t>
        <a:bodyPr/>
        <a:lstStyle/>
        <a:p>
          <a:endParaRPr lang="en-ZA"/>
        </a:p>
      </dgm:t>
    </dgm:pt>
    <dgm:pt modelId="{199116F5-ADA9-4929-8881-4AECBC212C73}" type="sibTrans" cxnId="{1A66BAD9-7A9E-4D35-B25D-21253F61E121}">
      <dgm:prSet/>
      <dgm:spPr/>
      <dgm:t>
        <a:bodyPr/>
        <a:lstStyle/>
        <a:p>
          <a:endParaRPr lang="en-ZA"/>
        </a:p>
      </dgm:t>
    </dgm:pt>
    <dgm:pt modelId="{76B602A4-C627-4E71-BE78-AB8D4AECE55C}">
      <dgm:prSet phldrT="[Text]" custT="1"/>
      <dgm:spPr>
        <a:xfrm>
          <a:off x="5562799" y="727158"/>
          <a:ext cx="824315" cy="1328887"/>
        </a:xfrm>
        <a:solidFill>
          <a:sysClr val="window" lastClr="FFFFFF">
            <a:alpha val="90000"/>
            <a:hueOff val="0"/>
            <a:satOff val="0"/>
            <a:lumOff val="0"/>
            <a:alphaOff val="0"/>
          </a:sysClr>
        </a:solidFill>
        <a:ln w="12700" cap="flat" cmpd="sng" algn="ctr">
          <a:solidFill>
            <a:srgbClr val="A28E6A">
              <a:hueOff val="-1414192"/>
              <a:satOff val="6425"/>
              <a:lumOff val="-7451"/>
              <a:alphaOff val="0"/>
            </a:srgbClr>
          </a:solidFill>
          <a:prstDash val="solid"/>
          <a:miter lim="800000"/>
        </a:ln>
        <a:effectLst/>
      </dgm:spPr>
      <dgm:t>
        <a:bodyPr/>
        <a:lstStyle/>
        <a:p>
          <a:r>
            <a:rPr lang="en-ZA" sz="1000" dirty="0">
              <a:solidFill>
                <a:sysClr val="windowText" lastClr="000000">
                  <a:hueOff val="0"/>
                  <a:satOff val="0"/>
                  <a:lumOff val="0"/>
                  <a:alphaOff val="0"/>
                </a:sysClr>
              </a:solidFill>
              <a:latin typeface="Calibri" panose="020F0502020204030204"/>
              <a:ea typeface="+mn-ea"/>
              <a:cs typeface="+mn-cs"/>
            </a:rPr>
            <a:t>Evaluations </a:t>
          </a:r>
        </a:p>
      </dgm:t>
    </dgm:pt>
    <dgm:pt modelId="{111F3FF3-FF13-42A6-AFFB-BD9D7D6C2558}" type="parTrans" cxnId="{AF8BAB97-B21E-48B6-9FC3-BE3BA3E260EB}">
      <dgm:prSet/>
      <dgm:spPr/>
      <dgm:t>
        <a:bodyPr/>
        <a:lstStyle/>
        <a:p>
          <a:endParaRPr lang="en-ZA"/>
        </a:p>
      </dgm:t>
    </dgm:pt>
    <dgm:pt modelId="{9C466B27-8BC7-4755-931C-B23D145520BA}" type="sibTrans" cxnId="{AF8BAB97-B21E-48B6-9FC3-BE3BA3E260EB}">
      <dgm:prSet/>
      <dgm:spPr/>
      <dgm:t>
        <a:bodyPr/>
        <a:lstStyle/>
        <a:p>
          <a:endParaRPr lang="en-ZA"/>
        </a:p>
      </dgm:t>
    </dgm:pt>
    <dgm:pt modelId="{DAD3B81D-6488-48A1-83BE-3F5BDCF7ED89}">
      <dgm:prSet phldrT="[Text]" custT="1"/>
      <dgm:spPr>
        <a:xfrm>
          <a:off x="1079556" y="832843"/>
          <a:ext cx="824315" cy="1117517"/>
        </a:xfrm>
        <a:solidFill>
          <a:sysClr val="window" lastClr="FFFFFF">
            <a:alpha val="90000"/>
            <a:hueOff val="0"/>
            <a:satOff val="0"/>
            <a:lumOff val="0"/>
            <a:alphaOff val="0"/>
          </a:sysClr>
        </a:solidFill>
        <a:ln w="12700" cap="flat" cmpd="sng" algn="ctr">
          <a:solidFill>
            <a:srgbClr val="A28E6A">
              <a:hueOff val="-282838"/>
              <a:satOff val="1285"/>
              <a:lumOff val="-1490"/>
              <a:alphaOff val="0"/>
            </a:srgbClr>
          </a:solidFill>
          <a:prstDash val="solid"/>
          <a:miter lim="800000"/>
        </a:ln>
        <a:effectLst/>
      </dgm:spPr>
      <dgm:t>
        <a:bodyPr/>
        <a:lstStyle/>
        <a:p>
          <a:r>
            <a:rPr lang="en-ZA" sz="1000" dirty="0">
              <a:solidFill>
                <a:sysClr val="windowText" lastClr="000000">
                  <a:hueOff val="0"/>
                  <a:satOff val="0"/>
                  <a:lumOff val="0"/>
                  <a:alphaOff val="0"/>
                </a:sysClr>
              </a:solidFill>
              <a:latin typeface="Calibri" panose="020F0502020204030204"/>
              <a:ea typeface="+mn-ea"/>
              <a:cs typeface="+mn-cs"/>
            </a:rPr>
            <a:t>Curriculum Design  </a:t>
          </a:r>
        </a:p>
      </dgm:t>
    </dgm:pt>
    <dgm:pt modelId="{BF12338F-172C-4CF7-881F-DF561B6D63FB}" type="parTrans" cxnId="{118A99C2-C74C-4E07-9CDE-9A44042B7270}">
      <dgm:prSet/>
      <dgm:spPr/>
      <dgm:t>
        <a:bodyPr/>
        <a:lstStyle/>
        <a:p>
          <a:endParaRPr lang="en-ZA"/>
        </a:p>
      </dgm:t>
    </dgm:pt>
    <dgm:pt modelId="{895CEF06-CD70-409F-AADE-26866F301321}" type="sibTrans" cxnId="{118A99C2-C74C-4E07-9CDE-9A44042B7270}">
      <dgm:prSet/>
      <dgm:spPr/>
      <dgm:t>
        <a:bodyPr/>
        <a:lstStyle/>
        <a:p>
          <a:endParaRPr lang="en-ZA"/>
        </a:p>
      </dgm:t>
    </dgm:pt>
    <dgm:pt modelId="{009278A2-9E5F-40DA-8913-2884DA996250}">
      <dgm:prSet phldrT="[Text]" custT="1"/>
      <dgm:spPr>
        <a:xfrm>
          <a:off x="2157007" y="630580"/>
          <a:ext cx="887070" cy="1522043"/>
        </a:xfrm>
        <a:solidFill>
          <a:sysClr val="window" lastClr="FFFFFF">
            <a:alpha val="90000"/>
            <a:hueOff val="0"/>
            <a:satOff val="0"/>
            <a:lumOff val="0"/>
            <a:alphaOff val="0"/>
          </a:sysClr>
        </a:solidFill>
        <a:ln w="12700" cap="flat" cmpd="sng" algn="ctr">
          <a:solidFill>
            <a:srgbClr val="A28E6A">
              <a:hueOff val="-565677"/>
              <a:satOff val="2570"/>
              <a:lumOff val="-2980"/>
              <a:alphaOff val="0"/>
            </a:srgbClr>
          </a:solidFill>
          <a:prstDash val="solid"/>
          <a:miter lim="800000"/>
        </a:ln>
        <a:effectLst/>
      </dgm:spPr>
      <dgm:t>
        <a:bodyPr/>
        <a:lstStyle/>
        <a:p>
          <a:r>
            <a:rPr lang="en-ZA" sz="1000" dirty="0">
              <a:solidFill>
                <a:sysClr val="windowText" lastClr="000000">
                  <a:hueOff val="0"/>
                  <a:satOff val="0"/>
                  <a:lumOff val="0"/>
                  <a:alphaOff val="0"/>
                </a:sysClr>
              </a:solidFill>
              <a:latin typeface="Calibri" panose="020F0502020204030204"/>
              <a:ea typeface="+mn-ea"/>
              <a:cs typeface="+mn-cs"/>
            </a:rPr>
            <a:t>Institutional Interventions</a:t>
          </a:r>
        </a:p>
      </dgm:t>
    </dgm:pt>
    <dgm:pt modelId="{4D3CF48C-9E19-4DAD-B806-CAB0189F9A71}" type="parTrans" cxnId="{4622E39E-6F60-4EDF-A5B5-F87A45ACF87E}">
      <dgm:prSet/>
      <dgm:spPr/>
      <dgm:t>
        <a:bodyPr/>
        <a:lstStyle/>
        <a:p>
          <a:endParaRPr lang="en-ZA"/>
        </a:p>
      </dgm:t>
    </dgm:pt>
    <dgm:pt modelId="{EC387098-9B88-4C6E-9B93-51C9EF40F11C}" type="sibTrans" cxnId="{4622E39E-6F60-4EDF-A5B5-F87A45ACF87E}">
      <dgm:prSet/>
      <dgm:spPr/>
      <dgm:t>
        <a:bodyPr/>
        <a:lstStyle/>
        <a:p>
          <a:endParaRPr lang="en-ZA"/>
        </a:p>
      </dgm:t>
    </dgm:pt>
    <dgm:pt modelId="{A5D079DC-C168-4286-920B-2732C3944358}">
      <dgm:prSet phldrT="[Text]" custT="1"/>
      <dgm:spPr>
        <a:xfrm>
          <a:off x="2105" y="839924"/>
          <a:ext cx="824315" cy="1103355"/>
        </a:xfrm>
        <a:solidFill>
          <a:sysClr val="window" lastClr="FFFFFF">
            <a:alpha val="90000"/>
            <a:hueOff val="0"/>
            <a:satOff val="0"/>
            <a:lumOff val="0"/>
            <a:alphaOff val="0"/>
          </a:sysClr>
        </a:solidFill>
        <a:ln w="12700" cap="flat" cmpd="sng" algn="ctr">
          <a:solidFill>
            <a:srgbClr val="A28E6A">
              <a:hueOff val="0"/>
              <a:satOff val="0"/>
              <a:lumOff val="0"/>
              <a:alphaOff val="0"/>
            </a:srgbClr>
          </a:solidFill>
          <a:prstDash val="solid"/>
          <a:miter lim="800000"/>
        </a:ln>
        <a:effectLst/>
      </dgm:spPr>
      <dgm:t>
        <a:bodyPr/>
        <a:lstStyle/>
        <a:p>
          <a:r>
            <a:rPr lang="en-ZA" sz="1000" dirty="0">
              <a:solidFill>
                <a:sysClr val="windowText" lastClr="000000">
                  <a:hueOff val="0"/>
                  <a:satOff val="0"/>
                  <a:lumOff val="0"/>
                  <a:alphaOff val="0"/>
                </a:sysClr>
              </a:solidFill>
              <a:latin typeface="Calibri" panose="020F0502020204030204"/>
              <a:ea typeface="+mn-ea"/>
              <a:cs typeface="+mn-cs"/>
            </a:rPr>
            <a:t>Research</a:t>
          </a:r>
        </a:p>
      </dgm:t>
    </dgm:pt>
    <dgm:pt modelId="{716A4D1A-AD07-4855-B2D0-9E10F9E22209}" type="sibTrans" cxnId="{CF61F23B-90DA-4CD7-A10B-1192BF7D80B9}">
      <dgm:prSet/>
      <dgm:spPr/>
      <dgm:t>
        <a:bodyPr/>
        <a:lstStyle/>
        <a:p>
          <a:endParaRPr lang="en-ZA"/>
        </a:p>
      </dgm:t>
    </dgm:pt>
    <dgm:pt modelId="{D3523E28-34BD-4929-B947-B0E295A780BA}" type="parTrans" cxnId="{CF61F23B-90DA-4CD7-A10B-1192BF7D80B9}">
      <dgm:prSet/>
      <dgm:spPr/>
      <dgm:t>
        <a:bodyPr/>
        <a:lstStyle/>
        <a:p>
          <a:endParaRPr lang="en-ZA"/>
        </a:p>
      </dgm:t>
    </dgm:pt>
    <dgm:pt modelId="{47E11A58-AACD-4B48-B4DB-7C4C7CA13B0E}">
      <dgm:prSet phldrT="[Text]" custT="1"/>
      <dgm:spPr>
        <a:xfrm>
          <a:off x="2105" y="839924"/>
          <a:ext cx="824315" cy="1103355"/>
        </a:xfrm>
        <a:solidFill>
          <a:sysClr val="window" lastClr="FFFFFF">
            <a:alpha val="90000"/>
            <a:hueOff val="0"/>
            <a:satOff val="0"/>
            <a:lumOff val="0"/>
            <a:alphaOff val="0"/>
          </a:sysClr>
        </a:solidFill>
        <a:ln w="12700" cap="flat" cmpd="sng" algn="ctr">
          <a:solidFill>
            <a:srgbClr val="A28E6A">
              <a:hueOff val="0"/>
              <a:satOff val="0"/>
              <a:lumOff val="0"/>
              <a:alphaOff val="0"/>
            </a:srgbClr>
          </a:solidFill>
          <a:prstDash val="solid"/>
          <a:miter lim="800000"/>
        </a:ln>
        <a:effectLst/>
      </dgm:spPr>
      <dgm:t>
        <a:bodyPr/>
        <a:lstStyle/>
        <a:p>
          <a:r>
            <a:rPr lang="en-ZA" sz="1000" dirty="0">
              <a:solidFill>
                <a:sysClr val="windowText" lastClr="000000">
                  <a:hueOff val="0"/>
                  <a:satOff val="0"/>
                  <a:lumOff val="0"/>
                  <a:alphaOff val="0"/>
                </a:sysClr>
              </a:solidFill>
              <a:latin typeface="Calibri" panose="020F0502020204030204"/>
              <a:ea typeface="+mn-ea"/>
              <a:cs typeface="+mn-cs"/>
            </a:rPr>
            <a:t>Gap Analysis</a:t>
          </a:r>
        </a:p>
      </dgm:t>
    </dgm:pt>
    <dgm:pt modelId="{77AF2D4F-7A6B-4B7D-91AF-D76A290670B8}" type="sibTrans" cxnId="{ABAD5D42-F45B-4BA1-B6E4-3AC501852871}">
      <dgm:prSet/>
      <dgm:spPr/>
      <dgm:t>
        <a:bodyPr/>
        <a:lstStyle/>
        <a:p>
          <a:endParaRPr lang="en-ZA"/>
        </a:p>
      </dgm:t>
    </dgm:pt>
    <dgm:pt modelId="{4B06D6EB-CC29-4582-B783-24BA30D52C8E}" type="parTrans" cxnId="{ABAD5D42-F45B-4BA1-B6E4-3AC501852871}">
      <dgm:prSet/>
      <dgm:spPr/>
      <dgm:t>
        <a:bodyPr/>
        <a:lstStyle/>
        <a:p>
          <a:endParaRPr lang="en-ZA"/>
        </a:p>
      </dgm:t>
    </dgm:pt>
    <dgm:pt modelId="{841C7B1F-961E-4540-883A-9D0BE64C020A}">
      <dgm:prSet phldrT="[Text]" custT="1"/>
      <dgm:spPr>
        <a:xfrm>
          <a:off x="2105" y="839924"/>
          <a:ext cx="824315" cy="1103355"/>
        </a:xfrm>
        <a:solidFill>
          <a:sysClr val="window" lastClr="FFFFFF">
            <a:alpha val="90000"/>
            <a:hueOff val="0"/>
            <a:satOff val="0"/>
            <a:lumOff val="0"/>
            <a:alphaOff val="0"/>
          </a:sysClr>
        </a:solidFill>
        <a:ln w="12700" cap="flat" cmpd="sng" algn="ctr">
          <a:solidFill>
            <a:srgbClr val="A28E6A">
              <a:hueOff val="0"/>
              <a:satOff val="0"/>
              <a:lumOff val="0"/>
              <a:alphaOff val="0"/>
            </a:srgbClr>
          </a:solidFill>
          <a:prstDash val="solid"/>
          <a:miter lim="800000"/>
        </a:ln>
        <a:effectLst/>
      </dgm:spPr>
      <dgm:t>
        <a:bodyPr/>
        <a:lstStyle/>
        <a:p>
          <a:r>
            <a:rPr lang="en-ZA" sz="1000" dirty="0">
              <a:solidFill>
                <a:sysClr val="windowText" lastClr="000000">
                  <a:hueOff val="0"/>
                  <a:satOff val="0"/>
                  <a:lumOff val="0"/>
                  <a:alphaOff val="0"/>
                </a:sysClr>
              </a:solidFill>
              <a:latin typeface="Calibri" panose="020F0502020204030204"/>
              <a:ea typeface="+mn-ea"/>
              <a:cs typeface="+mn-cs"/>
            </a:rPr>
            <a:t>Training Needs Analysis</a:t>
          </a:r>
        </a:p>
      </dgm:t>
    </dgm:pt>
    <dgm:pt modelId="{CCE51B64-DEED-4368-BDBC-7D8F3509FB6F}" type="sibTrans" cxnId="{B96B7555-89F6-41AA-885E-5627144E3321}">
      <dgm:prSet/>
      <dgm:spPr/>
      <dgm:t>
        <a:bodyPr/>
        <a:lstStyle/>
        <a:p>
          <a:endParaRPr lang="en-ZA"/>
        </a:p>
      </dgm:t>
    </dgm:pt>
    <dgm:pt modelId="{D03EF4B3-5F2D-4376-8134-D22747714687}" type="parTrans" cxnId="{B96B7555-89F6-41AA-885E-5627144E3321}">
      <dgm:prSet/>
      <dgm:spPr/>
      <dgm:t>
        <a:bodyPr/>
        <a:lstStyle/>
        <a:p>
          <a:endParaRPr lang="en-ZA"/>
        </a:p>
      </dgm:t>
    </dgm:pt>
    <dgm:pt modelId="{93270630-BF9D-4881-87C3-AE8E3FDF1B09}" type="pres">
      <dgm:prSet presAssocID="{5AA58FE2-EEF1-49D4-A409-B17A23AAA32F}" presName="Name0" presStyleCnt="0">
        <dgm:presLayoutVars>
          <dgm:dir/>
          <dgm:animLvl val="lvl"/>
          <dgm:resizeHandles val="exact"/>
        </dgm:presLayoutVars>
      </dgm:prSet>
      <dgm:spPr/>
      <dgm:t>
        <a:bodyPr/>
        <a:lstStyle/>
        <a:p>
          <a:endParaRPr lang="en-US"/>
        </a:p>
      </dgm:t>
    </dgm:pt>
    <dgm:pt modelId="{5C2A9E84-07A6-4555-BB26-7D2A4D7036DE}" type="pres">
      <dgm:prSet presAssocID="{5AA58FE2-EEF1-49D4-A409-B17A23AAA32F}" presName="tSp" presStyleCnt="0"/>
      <dgm:spPr/>
    </dgm:pt>
    <dgm:pt modelId="{97F24BE9-A020-4214-86E6-E92545DF5D3A}" type="pres">
      <dgm:prSet presAssocID="{5AA58FE2-EEF1-49D4-A409-B17A23AAA32F}" presName="bSp" presStyleCnt="0"/>
      <dgm:spPr/>
    </dgm:pt>
    <dgm:pt modelId="{B28F8BE7-1976-4010-A211-9B1DE54E06E6}" type="pres">
      <dgm:prSet presAssocID="{5AA58FE2-EEF1-49D4-A409-B17A23AAA32F}" presName="process" presStyleCnt="0"/>
      <dgm:spPr/>
    </dgm:pt>
    <dgm:pt modelId="{20DF001F-CF01-47F3-AFCC-3506328B5D24}" type="pres">
      <dgm:prSet presAssocID="{42B67AB5-8F64-4815-8360-DB9619521DB1}" presName="composite1" presStyleCnt="0"/>
      <dgm:spPr/>
    </dgm:pt>
    <dgm:pt modelId="{28A53519-B40A-4D8F-97AD-4768CD06E02C}" type="pres">
      <dgm:prSet presAssocID="{42B67AB5-8F64-4815-8360-DB9619521DB1}" presName="dummyNode1" presStyleLbl="node1" presStyleIdx="0" presStyleCnt="6"/>
      <dgm:spPr/>
    </dgm:pt>
    <dgm:pt modelId="{5A6A05BA-EEB4-43CF-B8E2-4CDB5C9B7CC3}" type="pres">
      <dgm:prSet presAssocID="{42B67AB5-8F64-4815-8360-DB9619521DB1}" presName="childNode1" presStyleLbl="bgAcc1" presStyleIdx="0" presStyleCnt="6" custScaleY="240000">
        <dgm:presLayoutVars>
          <dgm:bulletEnabled val="1"/>
        </dgm:presLayoutVars>
      </dgm:prSet>
      <dgm:spPr>
        <a:prstGeom prst="roundRect">
          <a:avLst>
            <a:gd name="adj" fmla="val 10000"/>
          </a:avLst>
        </a:prstGeom>
      </dgm:spPr>
      <dgm:t>
        <a:bodyPr/>
        <a:lstStyle/>
        <a:p>
          <a:endParaRPr lang="en-US"/>
        </a:p>
      </dgm:t>
    </dgm:pt>
    <dgm:pt modelId="{E18C282D-2BCB-49B1-9646-C277F38BA941}" type="pres">
      <dgm:prSet presAssocID="{42B67AB5-8F64-4815-8360-DB9619521DB1}" presName="childNode1tx" presStyleLbl="bgAcc1" presStyleIdx="0" presStyleCnt="6">
        <dgm:presLayoutVars>
          <dgm:bulletEnabled val="1"/>
        </dgm:presLayoutVars>
      </dgm:prSet>
      <dgm:spPr/>
      <dgm:t>
        <a:bodyPr/>
        <a:lstStyle/>
        <a:p>
          <a:endParaRPr lang="en-US"/>
        </a:p>
      </dgm:t>
    </dgm:pt>
    <dgm:pt modelId="{E9043E06-4E1B-43FA-AAFA-F0E93E4F8973}" type="pres">
      <dgm:prSet presAssocID="{42B67AB5-8F64-4815-8360-DB9619521DB1}" presName="parentNode1" presStyleLbl="node1" presStyleIdx="0" presStyleCnt="6">
        <dgm:presLayoutVars>
          <dgm:chMax val="1"/>
          <dgm:bulletEnabled val="1"/>
        </dgm:presLayoutVars>
      </dgm:prSet>
      <dgm:spPr>
        <a:prstGeom prst="roundRect">
          <a:avLst>
            <a:gd name="adj" fmla="val 10000"/>
          </a:avLst>
        </a:prstGeom>
      </dgm:spPr>
      <dgm:t>
        <a:bodyPr/>
        <a:lstStyle/>
        <a:p>
          <a:endParaRPr lang="en-US"/>
        </a:p>
      </dgm:t>
    </dgm:pt>
    <dgm:pt modelId="{E0A57685-EB60-4495-8EEE-6ACA28E68980}" type="pres">
      <dgm:prSet presAssocID="{42B67AB5-8F64-4815-8360-DB9619521DB1}" presName="connSite1" presStyleCnt="0"/>
      <dgm:spPr/>
    </dgm:pt>
    <dgm:pt modelId="{4762641B-553C-4809-8198-8C919C43890E}" type="pres">
      <dgm:prSet presAssocID="{28C2A079-2387-450D-AEB5-860432938D5C}" presName="Name9" presStyleLbl="sibTrans2D1" presStyleIdx="0" presStyleCnt="5"/>
      <dgm:spPr>
        <a:prstGeom prst="leftCircularArrow">
          <a:avLst>
            <a:gd name="adj1" fmla="val 3574"/>
            <a:gd name="adj2" fmla="val 444241"/>
            <a:gd name="adj3" fmla="val 2233864"/>
            <a:gd name="adj4" fmla="val 9038602"/>
            <a:gd name="adj5" fmla="val 4170"/>
          </a:avLst>
        </a:prstGeom>
      </dgm:spPr>
      <dgm:t>
        <a:bodyPr/>
        <a:lstStyle/>
        <a:p>
          <a:endParaRPr lang="en-US"/>
        </a:p>
      </dgm:t>
    </dgm:pt>
    <dgm:pt modelId="{DFCFA8B3-9D86-4365-A3E9-8BF284DD8716}" type="pres">
      <dgm:prSet presAssocID="{0D9B56D3-52B1-42BA-A32E-B86E6E38B11D}" presName="composite2" presStyleCnt="0"/>
      <dgm:spPr/>
    </dgm:pt>
    <dgm:pt modelId="{6AEF9DC1-39B1-4D00-B390-13ADCECAD893}" type="pres">
      <dgm:prSet presAssocID="{0D9B56D3-52B1-42BA-A32E-B86E6E38B11D}" presName="dummyNode2" presStyleLbl="node1" presStyleIdx="0" presStyleCnt="6"/>
      <dgm:spPr/>
    </dgm:pt>
    <dgm:pt modelId="{1D4D05B9-E1D5-468F-8A43-FCBF464561A8}" type="pres">
      <dgm:prSet presAssocID="{0D9B56D3-52B1-42BA-A32E-B86E6E38B11D}" presName="childNode2" presStyleLbl="bgAcc1" presStyleIdx="1" presStyleCnt="6" custScaleY="240000">
        <dgm:presLayoutVars>
          <dgm:bulletEnabled val="1"/>
        </dgm:presLayoutVars>
      </dgm:prSet>
      <dgm:spPr>
        <a:prstGeom prst="roundRect">
          <a:avLst>
            <a:gd name="adj" fmla="val 10000"/>
          </a:avLst>
        </a:prstGeom>
      </dgm:spPr>
      <dgm:t>
        <a:bodyPr/>
        <a:lstStyle/>
        <a:p>
          <a:endParaRPr lang="en-US"/>
        </a:p>
      </dgm:t>
    </dgm:pt>
    <dgm:pt modelId="{1641EAEE-3A40-444D-AF3B-1FE5D6B4C036}" type="pres">
      <dgm:prSet presAssocID="{0D9B56D3-52B1-42BA-A32E-B86E6E38B11D}" presName="childNode2tx" presStyleLbl="bgAcc1" presStyleIdx="1" presStyleCnt="6">
        <dgm:presLayoutVars>
          <dgm:bulletEnabled val="1"/>
        </dgm:presLayoutVars>
      </dgm:prSet>
      <dgm:spPr/>
      <dgm:t>
        <a:bodyPr/>
        <a:lstStyle/>
        <a:p>
          <a:endParaRPr lang="en-US"/>
        </a:p>
      </dgm:t>
    </dgm:pt>
    <dgm:pt modelId="{F5077ED0-1ADC-4AC8-8159-3F708AFD4723}" type="pres">
      <dgm:prSet presAssocID="{0D9B56D3-52B1-42BA-A32E-B86E6E38B11D}" presName="parentNode2" presStyleLbl="node1" presStyleIdx="1" presStyleCnt="6" custLinFactNeighborX="-2441" custLinFactNeighborY="-95891">
        <dgm:presLayoutVars>
          <dgm:chMax val="0"/>
          <dgm:bulletEnabled val="1"/>
        </dgm:presLayoutVars>
      </dgm:prSet>
      <dgm:spPr>
        <a:prstGeom prst="roundRect">
          <a:avLst>
            <a:gd name="adj" fmla="val 10000"/>
          </a:avLst>
        </a:prstGeom>
      </dgm:spPr>
      <dgm:t>
        <a:bodyPr/>
        <a:lstStyle/>
        <a:p>
          <a:endParaRPr lang="en-US"/>
        </a:p>
      </dgm:t>
    </dgm:pt>
    <dgm:pt modelId="{EE9EE706-48A8-4264-85E7-E53C3182DD81}" type="pres">
      <dgm:prSet presAssocID="{0D9B56D3-52B1-42BA-A32E-B86E6E38B11D}" presName="connSite2" presStyleCnt="0"/>
      <dgm:spPr/>
    </dgm:pt>
    <dgm:pt modelId="{96B84772-6443-48EE-82CC-65DED70BD5C7}" type="pres">
      <dgm:prSet presAssocID="{1BF10FC2-3904-479E-8072-68453507F2D6}" presName="Name18" presStyleLbl="sibTrans2D1" presStyleIdx="1" presStyleCnt="5"/>
      <dgm:spPr>
        <a:prstGeom prst="circularArrow">
          <a:avLst>
            <a:gd name="adj1" fmla="val 3111"/>
            <a:gd name="adj2" fmla="val 382401"/>
            <a:gd name="adj3" fmla="val 19418707"/>
            <a:gd name="adj4" fmla="val 12552130"/>
            <a:gd name="adj5" fmla="val 3629"/>
          </a:avLst>
        </a:prstGeom>
      </dgm:spPr>
      <dgm:t>
        <a:bodyPr/>
        <a:lstStyle/>
        <a:p>
          <a:endParaRPr lang="en-US"/>
        </a:p>
      </dgm:t>
    </dgm:pt>
    <dgm:pt modelId="{834341A5-48CE-423B-9B60-361BA350E4B0}" type="pres">
      <dgm:prSet presAssocID="{49CDAC79-5CE7-491A-92A8-D2373052DBA8}" presName="composite1" presStyleCnt="0"/>
      <dgm:spPr/>
    </dgm:pt>
    <dgm:pt modelId="{F58B7B42-F4B5-4CCE-AC82-4E6EE35ED8A1}" type="pres">
      <dgm:prSet presAssocID="{49CDAC79-5CE7-491A-92A8-D2373052DBA8}" presName="dummyNode1" presStyleLbl="node1" presStyleIdx="1" presStyleCnt="6"/>
      <dgm:spPr/>
    </dgm:pt>
    <dgm:pt modelId="{4E91B5A0-4EDB-4312-B50B-A256A2AB40F6}" type="pres">
      <dgm:prSet presAssocID="{49CDAC79-5CE7-491A-92A8-D2373052DBA8}" presName="childNode1" presStyleLbl="bgAcc1" presStyleIdx="2" presStyleCnt="6" custScaleX="107613" custScaleY="223867">
        <dgm:presLayoutVars>
          <dgm:bulletEnabled val="1"/>
        </dgm:presLayoutVars>
      </dgm:prSet>
      <dgm:spPr>
        <a:prstGeom prst="roundRect">
          <a:avLst>
            <a:gd name="adj" fmla="val 10000"/>
          </a:avLst>
        </a:prstGeom>
      </dgm:spPr>
      <dgm:t>
        <a:bodyPr/>
        <a:lstStyle/>
        <a:p>
          <a:endParaRPr lang="en-US"/>
        </a:p>
      </dgm:t>
    </dgm:pt>
    <dgm:pt modelId="{D520FC36-DB97-43B9-A027-D9168DD536A0}" type="pres">
      <dgm:prSet presAssocID="{49CDAC79-5CE7-491A-92A8-D2373052DBA8}" presName="childNode1tx" presStyleLbl="bgAcc1" presStyleIdx="2" presStyleCnt="6">
        <dgm:presLayoutVars>
          <dgm:bulletEnabled val="1"/>
        </dgm:presLayoutVars>
      </dgm:prSet>
      <dgm:spPr/>
      <dgm:t>
        <a:bodyPr/>
        <a:lstStyle/>
        <a:p>
          <a:endParaRPr lang="en-US"/>
        </a:p>
      </dgm:t>
    </dgm:pt>
    <dgm:pt modelId="{94F14F17-42F0-433A-8FBD-2A9E107C80B1}" type="pres">
      <dgm:prSet presAssocID="{49CDAC79-5CE7-491A-92A8-D2373052DBA8}" presName="parentNode1" presStyleLbl="node1" presStyleIdx="2" presStyleCnt="6" custLinFactNeighborX="1612" custLinFactNeighborY="85100">
        <dgm:presLayoutVars>
          <dgm:chMax val="1"/>
          <dgm:bulletEnabled val="1"/>
        </dgm:presLayoutVars>
      </dgm:prSet>
      <dgm:spPr>
        <a:prstGeom prst="roundRect">
          <a:avLst>
            <a:gd name="adj" fmla="val 10000"/>
          </a:avLst>
        </a:prstGeom>
      </dgm:spPr>
      <dgm:t>
        <a:bodyPr/>
        <a:lstStyle/>
        <a:p>
          <a:endParaRPr lang="en-US"/>
        </a:p>
      </dgm:t>
    </dgm:pt>
    <dgm:pt modelId="{B216AE59-52B1-4C5F-A515-8C8157C40144}" type="pres">
      <dgm:prSet presAssocID="{49CDAC79-5CE7-491A-92A8-D2373052DBA8}" presName="connSite1" presStyleCnt="0"/>
      <dgm:spPr/>
    </dgm:pt>
    <dgm:pt modelId="{4695492C-AD1F-4A62-A831-680C3205C83A}" type="pres">
      <dgm:prSet presAssocID="{C031155F-7B38-48FE-B052-2A189A2D5FBB}" presName="Name9" presStyleLbl="sibTrans2D1" presStyleIdx="2" presStyleCnt="5"/>
      <dgm:spPr>
        <a:prstGeom prst="leftCircularArrow">
          <a:avLst>
            <a:gd name="adj1" fmla="val 3244"/>
            <a:gd name="adj2" fmla="val 400044"/>
            <a:gd name="adj3" fmla="val 1178247"/>
            <a:gd name="adj4" fmla="val 8027182"/>
            <a:gd name="adj5" fmla="val 3784"/>
          </a:avLst>
        </a:prstGeom>
      </dgm:spPr>
      <dgm:t>
        <a:bodyPr/>
        <a:lstStyle/>
        <a:p>
          <a:endParaRPr lang="en-US"/>
        </a:p>
      </dgm:t>
    </dgm:pt>
    <dgm:pt modelId="{6927C3E5-9C8E-4168-AE02-338BF27DEC77}" type="pres">
      <dgm:prSet presAssocID="{9BE7FDE6-770A-492E-A5EF-DDDF8C5C771B}" presName="composite2" presStyleCnt="0"/>
      <dgm:spPr/>
    </dgm:pt>
    <dgm:pt modelId="{2593302F-76E9-471A-A43D-E3537359F98A}" type="pres">
      <dgm:prSet presAssocID="{9BE7FDE6-770A-492E-A5EF-DDDF8C5C771B}" presName="dummyNode2" presStyleLbl="node1" presStyleIdx="2" presStyleCnt="6"/>
      <dgm:spPr/>
    </dgm:pt>
    <dgm:pt modelId="{51AC526E-9193-4648-A409-0DCAC65651F4}" type="pres">
      <dgm:prSet presAssocID="{9BE7FDE6-770A-492E-A5EF-DDDF8C5C771B}" presName="childNode2" presStyleLbl="bgAcc1" presStyleIdx="3" presStyleCnt="6" custScaleX="114680" custScaleY="225833">
        <dgm:presLayoutVars>
          <dgm:bulletEnabled val="1"/>
        </dgm:presLayoutVars>
      </dgm:prSet>
      <dgm:spPr>
        <a:prstGeom prst="roundRect">
          <a:avLst>
            <a:gd name="adj" fmla="val 10000"/>
          </a:avLst>
        </a:prstGeom>
      </dgm:spPr>
      <dgm:t>
        <a:bodyPr/>
        <a:lstStyle/>
        <a:p>
          <a:endParaRPr lang="en-US"/>
        </a:p>
      </dgm:t>
    </dgm:pt>
    <dgm:pt modelId="{9ADB7C3D-6319-4414-859C-8B894911F5B2}" type="pres">
      <dgm:prSet presAssocID="{9BE7FDE6-770A-492E-A5EF-DDDF8C5C771B}" presName="childNode2tx" presStyleLbl="bgAcc1" presStyleIdx="3" presStyleCnt="6">
        <dgm:presLayoutVars>
          <dgm:bulletEnabled val="1"/>
        </dgm:presLayoutVars>
      </dgm:prSet>
      <dgm:spPr/>
      <dgm:t>
        <a:bodyPr/>
        <a:lstStyle/>
        <a:p>
          <a:endParaRPr lang="en-US"/>
        </a:p>
      </dgm:t>
    </dgm:pt>
    <dgm:pt modelId="{B205EDDF-3374-4206-94BA-8DC99308B871}" type="pres">
      <dgm:prSet presAssocID="{9BE7FDE6-770A-492E-A5EF-DDDF8C5C771B}" presName="parentNode2" presStyleLbl="node1" presStyleIdx="3" presStyleCnt="6" custScaleX="122261" custLinFactNeighborX="-9322" custLinFactNeighborY="-54645">
        <dgm:presLayoutVars>
          <dgm:chMax val="0"/>
          <dgm:bulletEnabled val="1"/>
        </dgm:presLayoutVars>
      </dgm:prSet>
      <dgm:spPr>
        <a:prstGeom prst="roundRect">
          <a:avLst>
            <a:gd name="adj" fmla="val 10000"/>
          </a:avLst>
        </a:prstGeom>
      </dgm:spPr>
      <dgm:t>
        <a:bodyPr/>
        <a:lstStyle/>
        <a:p>
          <a:endParaRPr lang="en-US"/>
        </a:p>
      </dgm:t>
    </dgm:pt>
    <dgm:pt modelId="{37EEE22E-0FDC-480B-9586-05D6FD9A41F8}" type="pres">
      <dgm:prSet presAssocID="{9BE7FDE6-770A-492E-A5EF-DDDF8C5C771B}" presName="connSite2" presStyleCnt="0"/>
      <dgm:spPr/>
    </dgm:pt>
    <dgm:pt modelId="{6CF26CCE-672B-4BC8-88A0-B93BFC443156}" type="pres">
      <dgm:prSet presAssocID="{B4EE38FF-E961-42D3-A67F-16952029F75E}" presName="Name18" presStyleLbl="sibTrans2D1" presStyleIdx="3" presStyleCnt="5"/>
      <dgm:spPr>
        <a:prstGeom prst="circularArrow">
          <a:avLst>
            <a:gd name="adj1" fmla="val 2735"/>
            <a:gd name="adj2" fmla="val 333263"/>
            <a:gd name="adj3" fmla="val 20016417"/>
            <a:gd name="adj4" fmla="val 13100702"/>
            <a:gd name="adj5" fmla="val 3191"/>
          </a:avLst>
        </a:prstGeom>
      </dgm:spPr>
      <dgm:t>
        <a:bodyPr/>
        <a:lstStyle/>
        <a:p>
          <a:endParaRPr lang="en-US"/>
        </a:p>
      </dgm:t>
    </dgm:pt>
    <dgm:pt modelId="{10699825-0AC2-4A01-A953-B85B171EF90B}" type="pres">
      <dgm:prSet presAssocID="{2DA4C613-9D5C-475F-9AA5-9F63EAC5C4ED}" presName="composite1" presStyleCnt="0"/>
      <dgm:spPr/>
    </dgm:pt>
    <dgm:pt modelId="{CFFDA9FA-37B0-4A94-AC62-BBB1819A293F}" type="pres">
      <dgm:prSet presAssocID="{2DA4C613-9D5C-475F-9AA5-9F63EAC5C4ED}" presName="dummyNode1" presStyleLbl="node1" presStyleIdx="3" presStyleCnt="6"/>
      <dgm:spPr/>
    </dgm:pt>
    <dgm:pt modelId="{E39F7F5B-C3D0-42F6-9AC7-77017A177EA8}" type="pres">
      <dgm:prSet presAssocID="{2DA4C613-9D5C-475F-9AA5-9F63EAC5C4ED}" presName="childNode1" presStyleLbl="bgAcc1" presStyleIdx="4" presStyleCnt="6" custScaleY="198931">
        <dgm:presLayoutVars>
          <dgm:bulletEnabled val="1"/>
        </dgm:presLayoutVars>
      </dgm:prSet>
      <dgm:spPr>
        <a:prstGeom prst="roundRect">
          <a:avLst>
            <a:gd name="adj" fmla="val 10000"/>
          </a:avLst>
        </a:prstGeom>
      </dgm:spPr>
      <dgm:t>
        <a:bodyPr/>
        <a:lstStyle/>
        <a:p>
          <a:endParaRPr lang="en-US"/>
        </a:p>
      </dgm:t>
    </dgm:pt>
    <dgm:pt modelId="{836AFF55-6D21-414B-BBFB-29820458B3CF}" type="pres">
      <dgm:prSet presAssocID="{2DA4C613-9D5C-475F-9AA5-9F63EAC5C4ED}" presName="childNode1tx" presStyleLbl="bgAcc1" presStyleIdx="4" presStyleCnt="6">
        <dgm:presLayoutVars>
          <dgm:bulletEnabled val="1"/>
        </dgm:presLayoutVars>
      </dgm:prSet>
      <dgm:spPr/>
      <dgm:t>
        <a:bodyPr/>
        <a:lstStyle/>
        <a:p>
          <a:endParaRPr lang="en-US"/>
        </a:p>
      </dgm:t>
    </dgm:pt>
    <dgm:pt modelId="{FEAAEBEA-208E-4ED6-89FA-872FBFBF085E}" type="pres">
      <dgm:prSet presAssocID="{2DA4C613-9D5C-475F-9AA5-9F63EAC5C4ED}" presName="parentNode1" presStyleLbl="node1" presStyleIdx="4" presStyleCnt="6" custLinFactNeighborY="52682">
        <dgm:presLayoutVars>
          <dgm:chMax val="1"/>
          <dgm:bulletEnabled val="1"/>
        </dgm:presLayoutVars>
      </dgm:prSet>
      <dgm:spPr>
        <a:prstGeom prst="roundRect">
          <a:avLst>
            <a:gd name="adj" fmla="val 10000"/>
          </a:avLst>
        </a:prstGeom>
      </dgm:spPr>
      <dgm:t>
        <a:bodyPr/>
        <a:lstStyle/>
        <a:p>
          <a:endParaRPr lang="en-US"/>
        </a:p>
      </dgm:t>
    </dgm:pt>
    <dgm:pt modelId="{7C3C6933-6960-4F5C-AB3A-820AC7E1E027}" type="pres">
      <dgm:prSet presAssocID="{2DA4C613-9D5C-475F-9AA5-9F63EAC5C4ED}" presName="connSite1" presStyleCnt="0"/>
      <dgm:spPr/>
    </dgm:pt>
    <dgm:pt modelId="{A6D8DF99-7F94-4389-99D9-071542A8A354}" type="pres">
      <dgm:prSet presAssocID="{1B2A5139-0EF6-45CF-9EFF-8FC98B8336F3}" presName="Name9" presStyleLbl="sibTrans2D1" presStyleIdx="4" presStyleCnt="5"/>
      <dgm:spPr>
        <a:prstGeom prst="leftCircularArrow">
          <a:avLst>
            <a:gd name="adj1" fmla="val 3513"/>
            <a:gd name="adj2" fmla="val 435979"/>
            <a:gd name="adj3" fmla="val 1547768"/>
            <a:gd name="adj4" fmla="val 8360767"/>
            <a:gd name="adj5" fmla="val 4098"/>
          </a:avLst>
        </a:prstGeom>
      </dgm:spPr>
      <dgm:t>
        <a:bodyPr/>
        <a:lstStyle/>
        <a:p>
          <a:endParaRPr lang="en-US"/>
        </a:p>
      </dgm:t>
    </dgm:pt>
    <dgm:pt modelId="{2F86EADC-DD1C-4141-A467-F3A33FD0C71B}" type="pres">
      <dgm:prSet presAssocID="{128ECF52-2BE6-4808-9C85-CFE906AD1796}" presName="composite2" presStyleCnt="0"/>
      <dgm:spPr/>
    </dgm:pt>
    <dgm:pt modelId="{FC303777-3B64-444D-96A5-916DD368E814}" type="pres">
      <dgm:prSet presAssocID="{128ECF52-2BE6-4808-9C85-CFE906AD1796}" presName="dummyNode2" presStyleLbl="node1" presStyleIdx="4" presStyleCnt="6"/>
      <dgm:spPr/>
    </dgm:pt>
    <dgm:pt modelId="{0A7CD66D-A591-4481-93AA-35581AE8FAEB}" type="pres">
      <dgm:prSet presAssocID="{128ECF52-2BE6-4808-9C85-CFE906AD1796}" presName="childNode2" presStyleLbl="bgAcc1" presStyleIdx="5" presStyleCnt="6" custScaleY="195457">
        <dgm:presLayoutVars>
          <dgm:bulletEnabled val="1"/>
        </dgm:presLayoutVars>
      </dgm:prSet>
      <dgm:spPr>
        <a:prstGeom prst="roundRect">
          <a:avLst>
            <a:gd name="adj" fmla="val 10000"/>
          </a:avLst>
        </a:prstGeom>
      </dgm:spPr>
      <dgm:t>
        <a:bodyPr/>
        <a:lstStyle/>
        <a:p>
          <a:endParaRPr lang="en-US"/>
        </a:p>
      </dgm:t>
    </dgm:pt>
    <dgm:pt modelId="{D7C3F643-8107-4FC8-AD67-447DCD8446E1}" type="pres">
      <dgm:prSet presAssocID="{128ECF52-2BE6-4808-9C85-CFE906AD1796}" presName="childNode2tx" presStyleLbl="bgAcc1" presStyleIdx="5" presStyleCnt="6">
        <dgm:presLayoutVars>
          <dgm:bulletEnabled val="1"/>
        </dgm:presLayoutVars>
      </dgm:prSet>
      <dgm:spPr/>
      <dgm:t>
        <a:bodyPr/>
        <a:lstStyle/>
        <a:p>
          <a:endParaRPr lang="en-US"/>
        </a:p>
      </dgm:t>
    </dgm:pt>
    <dgm:pt modelId="{D98E0B40-7BFF-42FB-97C7-24003B90F5CF}" type="pres">
      <dgm:prSet presAssocID="{128ECF52-2BE6-4808-9C85-CFE906AD1796}" presName="parentNode2" presStyleLbl="node1" presStyleIdx="5" presStyleCnt="6" custLinFactNeighborX="417" custLinFactNeighborY="-60046">
        <dgm:presLayoutVars>
          <dgm:chMax val="0"/>
          <dgm:bulletEnabled val="1"/>
        </dgm:presLayoutVars>
      </dgm:prSet>
      <dgm:spPr>
        <a:prstGeom prst="roundRect">
          <a:avLst>
            <a:gd name="adj" fmla="val 10000"/>
          </a:avLst>
        </a:prstGeom>
      </dgm:spPr>
      <dgm:t>
        <a:bodyPr/>
        <a:lstStyle/>
        <a:p>
          <a:endParaRPr lang="en-US"/>
        </a:p>
      </dgm:t>
    </dgm:pt>
    <dgm:pt modelId="{BCFEFF81-C8F2-47A6-A8C0-D158DA60C527}" type="pres">
      <dgm:prSet presAssocID="{128ECF52-2BE6-4808-9C85-CFE906AD1796}" presName="connSite2" presStyleCnt="0"/>
      <dgm:spPr/>
    </dgm:pt>
  </dgm:ptLst>
  <dgm:cxnLst>
    <dgm:cxn modelId="{A7CC28BB-6CD8-4699-BBFE-BBFE2752CB88}" type="presOf" srcId="{6CA21571-E7EC-426D-B7F5-971C676732AA}" destId="{1641EAEE-3A40-444D-AF3B-1FE5D6B4C036}" srcOrd="1" destOrd="0" presId="urn:microsoft.com/office/officeart/2005/8/layout/hProcess4"/>
    <dgm:cxn modelId="{DA949CD2-F358-4EA7-804D-B35A269DE377}" type="presOf" srcId="{95DD558A-57FE-4710-9678-AD84AF9AF761}" destId="{4E91B5A0-4EDB-4312-B50B-A256A2AB40F6}" srcOrd="0" destOrd="2" presId="urn:microsoft.com/office/officeart/2005/8/layout/hProcess4"/>
    <dgm:cxn modelId="{ADF0296E-BAA2-4F80-AE4C-A05DA2057A7D}" srcId="{2DA4C613-9D5C-475F-9AA5-9F63EAC5C4ED}" destId="{1A31E01C-122B-44AF-AADF-0F74E5E476FB}" srcOrd="2" destOrd="0" parTransId="{0BDEA529-ED25-4835-9F39-5E800D3A2443}" sibTransId="{8599E737-68F7-4B3D-A0FC-E840FD917CD9}"/>
    <dgm:cxn modelId="{AF44A6C6-DF48-4FC1-9613-0B6772EE372B}" type="presOf" srcId="{1A31E01C-122B-44AF-AADF-0F74E5E476FB}" destId="{E39F7F5B-C3D0-42F6-9AC7-77017A177EA8}" srcOrd="0" destOrd="2" presId="urn:microsoft.com/office/officeart/2005/8/layout/hProcess4"/>
    <dgm:cxn modelId="{C1B0D775-0023-4D85-9B1B-5E14E49912B6}" srcId="{5AA58FE2-EEF1-49D4-A409-B17A23AAA32F}" destId="{0D9B56D3-52B1-42BA-A32E-B86E6E38B11D}" srcOrd="1" destOrd="0" parTransId="{151FE1E8-0FFE-4DF6-9402-090C3492FBF1}" sibTransId="{1BF10FC2-3904-479E-8072-68453507F2D6}"/>
    <dgm:cxn modelId="{F1292AA7-A8BF-4A05-A983-3E54651DB84B}" type="presOf" srcId="{1BF10FC2-3904-479E-8072-68453507F2D6}" destId="{96B84772-6443-48EE-82CC-65DED70BD5C7}" srcOrd="0" destOrd="0" presId="urn:microsoft.com/office/officeart/2005/8/layout/hProcess4"/>
    <dgm:cxn modelId="{B57851D4-B8BC-4CCF-9AF4-8298E3D2D8AA}" type="presOf" srcId="{76B602A4-C627-4E71-BE78-AB8D4AECE55C}" destId="{0A7CD66D-A591-4481-93AA-35581AE8FAEB}" srcOrd="0" destOrd="2" presId="urn:microsoft.com/office/officeart/2005/8/layout/hProcess4"/>
    <dgm:cxn modelId="{A4D2FACB-FA54-4809-A919-EC2C7DCA01CA}" type="presOf" srcId="{28C2A079-2387-450D-AEB5-860432938D5C}" destId="{4762641B-553C-4809-8198-8C919C43890E}" srcOrd="0" destOrd="0" presId="urn:microsoft.com/office/officeart/2005/8/layout/hProcess4"/>
    <dgm:cxn modelId="{9111C22B-6F1F-4AA6-A011-B6EAAC409EEC}" type="presOf" srcId="{2EDBD00B-8072-4153-B739-E892EB49CA20}" destId="{D7C3F643-8107-4FC8-AD67-447DCD8446E1}" srcOrd="1" destOrd="1" presId="urn:microsoft.com/office/officeart/2005/8/layout/hProcess4"/>
    <dgm:cxn modelId="{91E613B2-30AF-4814-977C-8A78EE5CCEC5}" type="presOf" srcId="{1A31E01C-122B-44AF-AADF-0F74E5E476FB}" destId="{836AFF55-6D21-414B-BBFB-29820458B3CF}" srcOrd="1" destOrd="2" presId="urn:microsoft.com/office/officeart/2005/8/layout/hProcess4"/>
    <dgm:cxn modelId="{6DF06FAC-6DB4-4231-BF7A-53F10B8ABBE1}" type="presOf" srcId="{9BE7FDE6-770A-492E-A5EF-DDDF8C5C771B}" destId="{B205EDDF-3374-4206-94BA-8DC99308B871}" srcOrd="0" destOrd="0" presId="urn:microsoft.com/office/officeart/2005/8/layout/hProcess4"/>
    <dgm:cxn modelId="{B836EB0C-A30A-4E5F-9EEE-948716341599}" srcId="{2DA4C613-9D5C-475F-9AA5-9F63EAC5C4ED}" destId="{22664633-1250-4C2C-871E-B0EE92D73D7D}" srcOrd="1" destOrd="0" parTransId="{A16BA955-35A8-4842-A753-3F141E96DE06}" sibTransId="{E6B40967-3F82-41AB-91A9-910E63187094}"/>
    <dgm:cxn modelId="{3B86831C-9F40-424C-B48F-075585DD8D91}" type="presOf" srcId="{A4DB4E33-6878-4AC6-ADE6-17CB26846A5A}" destId="{0A7CD66D-A591-4481-93AA-35581AE8FAEB}" srcOrd="0" destOrd="3" presId="urn:microsoft.com/office/officeart/2005/8/layout/hProcess4"/>
    <dgm:cxn modelId="{7442E018-BD00-4822-B2E2-6F1E9FACE89C}" srcId="{0D9B56D3-52B1-42BA-A32E-B86E6E38B11D}" destId="{6CA21571-E7EC-426D-B7F5-971C676732AA}" srcOrd="0" destOrd="0" parTransId="{F0C518C5-0C4F-4A94-94C9-59332FD32807}" sibTransId="{4B1A35B8-F759-4E0B-A73C-DDC171A4E087}"/>
    <dgm:cxn modelId="{AF8BAB97-B21E-48B6-9FC3-BE3BA3E260EB}" srcId="{128ECF52-2BE6-4808-9C85-CFE906AD1796}" destId="{76B602A4-C627-4E71-BE78-AB8D4AECE55C}" srcOrd="2" destOrd="0" parTransId="{111F3FF3-FF13-42A6-AFFB-BD9D7D6C2558}" sibTransId="{9C466B27-8BC7-4755-931C-B23D145520BA}"/>
    <dgm:cxn modelId="{24E33E8E-DB4C-4B53-B32C-B1AEE3AAA941}" type="presOf" srcId="{39871B72-E67C-484F-9B2F-A653C540DBF2}" destId="{4E91B5A0-4EDB-4312-B50B-A256A2AB40F6}" srcOrd="0" destOrd="1" presId="urn:microsoft.com/office/officeart/2005/8/layout/hProcess4"/>
    <dgm:cxn modelId="{03153744-E894-4768-BDC3-E2846BAA69F0}" srcId="{128ECF52-2BE6-4808-9C85-CFE906AD1796}" destId="{5B7656A7-7C74-4C12-8D91-B00046C8D37C}" srcOrd="0" destOrd="0" parTransId="{F5720241-645D-4BC0-A4D2-57E82A43AEDE}" sibTransId="{01659A51-80C8-46AB-B6A3-971D64BE6498}"/>
    <dgm:cxn modelId="{118A99C2-C74C-4E07-9CDE-9A44042B7270}" srcId="{0D9B56D3-52B1-42BA-A32E-B86E6E38B11D}" destId="{DAD3B81D-6488-48A1-83BE-3F5BDCF7ED89}" srcOrd="1" destOrd="0" parTransId="{BF12338F-172C-4CF7-881F-DF561B6D63FB}" sibTransId="{895CEF06-CD70-409F-AADE-26866F301321}"/>
    <dgm:cxn modelId="{5B6831AC-CEF2-4BD2-BE59-2ED010B6F78A}" srcId="{5AA58FE2-EEF1-49D4-A409-B17A23AAA32F}" destId="{42B67AB5-8F64-4815-8360-DB9619521DB1}" srcOrd="0" destOrd="0" parTransId="{84C683AA-2CDE-4B7C-9B0A-06109061D141}" sibTransId="{28C2A079-2387-450D-AEB5-860432938D5C}"/>
    <dgm:cxn modelId="{56C5F266-4CA5-4915-8021-87A6A183A457}" type="presOf" srcId="{A5D079DC-C168-4286-920B-2732C3944358}" destId="{E18C282D-2BCB-49B1-9646-C277F38BA941}" srcOrd="1" destOrd="2" presId="urn:microsoft.com/office/officeart/2005/8/layout/hProcess4"/>
    <dgm:cxn modelId="{2D6FBC3B-6E06-4F03-8F0C-213A21176B42}" type="presOf" srcId="{CDFCC1FE-287B-4529-8408-C3D1F6168135}" destId="{1641EAEE-3A40-444D-AF3B-1FE5D6B4C036}" srcOrd="1" destOrd="2" presId="urn:microsoft.com/office/officeart/2005/8/layout/hProcess4"/>
    <dgm:cxn modelId="{BF426B28-EEA5-478F-B0B1-6C7C7D7C7B2C}" type="presOf" srcId="{48340621-C945-4A85-880C-3A8D0FA3BA15}" destId="{51AC526E-9193-4648-A409-0DCAC65651F4}" srcOrd="0" destOrd="0" presId="urn:microsoft.com/office/officeart/2005/8/layout/hProcess4"/>
    <dgm:cxn modelId="{61CCAD2B-2B2C-41F0-ABB7-B95A90C15EB1}" type="presOf" srcId="{899E2CC0-7BBA-46D4-93AC-A9CB9854443F}" destId="{9ADB7C3D-6319-4414-859C-8B894911F5B2}" srcOrd="1" destOrd="3" presId="urn:microsoft.com/office/officeart/2005/8/layout/hProcess4"/>
    <dgm:cxn modelId="{E52F9090-4025-42D6-978C-C55E2BD97451}" srcId="{9BE7FDE6-770A-492E-A5EF-DDDF8C5C771B}" destId="{48340621-C945-4A85-880C-3A8D0FA3BA15}" srcOrd="0" destOrd="0" parTransId="{5005DCAE-7CDC-4DBD-8CD0-622606497FE6}" sibTransId="{012EE6B5-D218-4061-8ED7-A62EEBC118E4}"/>
    <dgm:cxn modelId="{BD30A465-5E42-4A0F-8AFB-EC0C236BA5FA}" srcId="{2DA4C613-9D5C-475F-9AA5-9F63EAC5C4ED}" destId="{8F49FF8D-E908-4128-9D01-774D66D679F8}" srcOrd="3" destOrd="0" parTransId="{39C31A3D-D02F-47D2-86CC-FFB6838BCBBD}" sibTransId="{A2426038-BA47-4B91-A758-1586046A491F}"/>
    <dgm:cxn modelId="{4240BE42-531D-4E1F-BC35-0D267BF1280A}" type="presOf" srcId="{D47062FD-3B5E-47DE-A328-C61B989D7B1F}" destId="{4E91B5A0-4EDB-4312-B50B-A256A2AB40F6}" srcOrd="0" destOrd="0" presId="urn:microsoft.com/office/officeart/2005/8/layout/hProcess4"/>
    <dgm:cxn modelId="{C6D7F5F7-63EF-426C-A1E8-0E6F2EB88AA4}" type="presOf" srcId="{9E4C8550-D026-4B42-A33D-C20B0D326276}" destId="{836AFF55-6D21-414B-BBFB-29820458B3CF}" srcOrd="1" destOrd="0" presId="urn:microsoft.com/office/officeart/2005/8/layout/hProcess4"/>
    <dgm:cxn modelId="{F830C85B-3004-4605-B4A2-E62BCB746B48}" type="presOf" srcId="{8F49FF8D-E908-4128-9D01-774D66D679F8}" destId="{836AFF55-6D21-414B-BBFB-29820458B3CF}" srcOrd="1" destOrd="3" presId="urn:microsoft.com/office/officeart/2005/8/layout/hProcess4"/>
    <dgm:cxn modelId="{ABAD5D42-F45B-4BA1-B6E4-3AC501852871}" srcId="{42B67AB5-8F64-4815-8360-DB9619521DB1}" destId="{47E11A58-AACD-4B48-B4DB-7C4C7CA13B0E}" srcOrd="1" destOrd="0" parTransId="{4B06D6EB-CC29-4582-B783-24BA30D52C8E}" sibTransId="{77AF2D4F-7A6B-4B7D-91AF-D76A290670B8}"/>
    <dgm:cxn modelId="{70C7F7A4-95CA-45E0-AEE5-07EE1F437A25}" type="presOf" srcId="{1B2A5139-0EF6-45CF-9EFF-8FC98B8336F3}" destId="{A6D8DF99-7F94-4389-99D9-071542A8A354}" srcOrd="0" destOrd="0" presId="urn:microsoft.com/office/officeart/2005/8/layout/hProcess4"/>
    <dgm:cxn modelId="{5EE93B41-EB44-43EC-BBD5-CC13020BBB6D}" srcId="{9BE7FDE6-770A-492E-A5EF-DDDF8C5C771B}" destId="{899E2CC0-7BBA-46D4-93AC-A9CB9854443F}" srcOrd="3" destOrd="0" parTransId="{DD8ED796-A201-4A59-966B-19ED489054A5}" sibTransId="{702C34AF-62F3-4475-938A-071C998D36E1}"/>
    <dgm:cxn modelId="{347514E4-47C6-4D9F-9F85-D4EC68734AF2}" srcId="{128ECF52-2BE6-4808-9C85-CFE906AD1796}" destId="{A4DB4E33-6878-4AC6-ADE6-17CB26846A5A}" srcOrd="3" destOrd="0" parTransId="{80C2C68D-82D4-47AD-A684-003212AB45A3}" sibTransId="{AE4E3E92-5D81-4F0D-BB47-896A9566B3CD}"/>
    <dgm:cxn modelId="{1A66BAD9-7A9E-4D35-B25D-21253F61E121}" srcId="{128ECF52-2BE6-4808-9C85-CFE906AD1796}" destId="{2EDBD00B-8072-4153-B739-E892EB49CA20}" srcOrd="1" destOrd="0" parTransId="{DF16F929-8EA1-450A-8D7F-82E64CD10792}" sibTransId="{199116F5-ADA9-4929-8881-4AECBC212C73}"/>
    <dgm:cxn modelId="{B2789FF3-3B05-4013-85B9-0BFD4F5F022F}" type="presOf" srcId="{39871B72-E67C-484F-9B2F-A653C540DBF2}" destId="{D520FC36-DB97-43B9-A027-D9168DD536A0}" srcOrd="1" destOrd="1" presId="urn:microsoft.com/office/officeart/2005/8/layout/hProcess4"/>
    <dgm:cxn modelId="{4D5C3648-785A-441C-9AE2-E6C9DF128C5C}" type="presOf" srcId="{42B67AB5-8F64-4815-8360-DB9619521DB1}" destId="{E9043E06-4E1B-43FA-AAFA-F0E93E4F8973}" srcOrd="0" destOrd="0" presId="urn:microsoft.com/office/officeart/2005/8/layout/hProcess4"/>
    <dgm:cxn modelId="{0E68F0F1-C3D7-4771-B545-204537939623}" type="presOf" srcId="{C031155F-7B38-48FE-B052-2A189A2D5FBB}" destId="{4695492C-AD1F-4A62-A831-680C3205C83A}" srcOrd="0" destOrd="0" presId="urn:microsoft.com/office/officeart/2005/8/layout/hProcess4"/>
    <dgm:cxn modelId="{7E510719-24AE-4686-9DA0-01D651B3BF65}" srcId="{49CDAC79-5CE7-491A-92A8-D2373052DBA8}" destId="{D47062FD-3B5E-47DE-A328-C61B989D7B1F}" srcOrd="0" destOrd="0" parTransId="{C8B8DEE1-6C6F-4323-BD3D-5E7535151524}" sibTransId="{1A570EA9-06B1-4DF2-9585-FC3F9E748FB6}"/>
    <dgm:cxn modelId="{CF7DF79F-9DD8-4F9E-A2AA-1ACCA738C2B9}" srcId="{5AA58FE2-EEF1-49D4-A409-B17A23AAA32F}" destId="{9BE7FDE6-770A-492E-A5EF-DDDF8C5C771B}" srcOrd="3" destOrd="0" parTransId="{EF71018F-B38D-434A-9CA0-22E54DEBC683}" sibTransId="{B4EE38FF-E961-42D3-A67F-16952029F75E}"/>
    <dgm:cxn modelId="{3AC9911F-1C61-45B9-964A-B420AC942AD5}" type="presOf" srcId="{1797E7DB-D7C6-4224-A40A-3AD2F185B325}" destId="{9ADB7C3D-6319-4414-859C-8B894911F5B2}" srcOrd="1" destOrd="2" presId="urn:microsoft.com/office/officeart/2005/8/layout/hProcess4"/>
    <dgm:cxn modelId="{287A6164-2915-4592-8F8F-1D6EE87D9B81}" srcId="{5AA58FE2-EEF1-49D4-A409-B17A23AAA32F}" destId="{128ECF52-2BE6-4808-9C85-CFE906AD1796}" srcOrd="5" destOrd="0" parTransId="{53C09D08-D454-4869-A42F-F3CFEE8B0FD3}" sibTransId="{73AA4CD9-6142-4946-A631-2FB49D4966CE}"/>
    <dgm:cxn modelId="{1F68DB5B-132D-4955-844D-9376E704ABDD}" type="presOf" srcId="{A4DB4E33-6878-4AC6-ADE6-17CB26846A5A}" destId="{D7C3F643-8107-4FC8-AD67-447DCD8446E1}" srcOrd="1" destOrd="3" presId="urn:microsoft.com/office/officeart/2005/8/layout/hProcess4"/>
    <dgm:cxn modelId="{B2ACFDF9-8B56-4411-94B1-E07C443E0D97}" srcId="{2DA4C613-9D5C-475F-9AA5-9F63EAC5C4ED}" destId="{9E4C8550-D026-4B42-A33D-C20B0D326276}" srcOrd="0" destOrd="0" parTransId="{2B8BCA42-7ACC-4026-A8B6-BB000C2A2001}" sibTransId="{5BA9A68B-8C59-4860-B221-58B6B334DD1F}"/>
    <dgm:cxn modelId="{74095E5C-6A41-4FB8-8829-819C4E72C202}" type="presOf" srcId="{DAD3B81D-6488-48A1-83BE-3F5BDCF7ED89}" destId="{1641EAEE-3A40-444D-AF3B-1FE5D6B4C036}" srcOrd="1" destOrd="1" presId="urn:microsoft.com/office/officeart/2005/8/layout/hProcess4"/>
    <dgm:cxn modelId="{723E3FBE-A607-4C17-BAFB-B8E6FD2DCD49}" type="presOf" srcId="{2DA4C613-9D5C-475F-9AA5-9F63EAC5C4ED}" destId="{FEAAEBEA-208E-4ED6-89FA-872FBFBF085E}" srcOrd="0" destOrd="0" presId="urn:microsoft.com/office/officeart/2005/8/layout/hProcess4"/>
    <dgm:cxn modelId="{50A3B8A1-B4E5-4FB1-B2C7-0FCCF23D99C2}" type="presOf" srcId="{009278A2-9E5F-40DA-8913-2884DA996250}" destId="{D520FC36-DB97-43B9-A027-D9168DD536A0}" srcOrd="1" destOrd="3" presId="urn:microsoft.com/office/officeart/2005/8/layout/hProcess4"/>
    <dgm:cxn modelId="{C6E34AF9-ECAE-4080-8B83-BA1A0330CF19}" type="presOf" srcId="{0D9B56D3-52B1-42BA-A32E-B86E6E38B11D}" destId="{F5077ED0-1ADC-4AC8-8159-3F708AFD4723}" srcOrd="0" destOrd="0" presId="urn:microsoft.com/office/officeart/2005/8/layout/hProcess4"/>
    <dgm:cxn modelId="{3BC5250D-2299-4A31-BEB3-B87D5B2C9573}" type="presOf" srcId="{CDFCC1FE-287B-4529-8408-C3D1F6168135}" destId="{1D4D05B9-E1D5-468F-8A43-FCBF464561A8}" srcOrd="0" destOrd="2" presId="urn:microsoft.com/office/officeart/2005/8/layout/hProcess4"/>
    <dgm:cxn modelId="{68FA9201-A52C-44D5-86B2-1E92073D95FC}" type="presOf" srcId="{6CA21571-E7EC-426D-B7F5-971C676732AA}" destId="{1D4D05B9-E1D5-468F-8A43-FCBF464561A8}" srcOrd="0" destOrd="0" presId="urn:microsoft.com/office/officeart/2005/8/layout/hProcess4"/>
    <dgm:cxn modelId="{03633D5B-58C3-410B-9B3A-27083B4366EA}" srcId="{49CDAC79-5CE7-491A-92A8-D2373052DBA8}" destId="{39871B72-E67C-484F-9B2F-A653C540DBF2}" srcOrd="1" destOrd="0" parTransId="{B093E411-2F27-461E-8A7A-6CFF81F81175}" sibTransId="{87747496-ACEF-49F9-B690-C1D4408D91B5}"/>
    <dgm:cxn modelId="{CF6D3113-9B47-409A-AF84-0C0BEAC20C53}" type="presOf" srcId="{1797E7DB-D7C6-4224-A40A-3AD2F185B325}" destId="{51AC526E-9193-4648-A409-0DCAC65651F4}" srcOrd="0" destOrd="2" presId="urn:microsoft.com/office/officeart/2005/8/layout/hProcess4"/>
    <dgm:cxn modelId="{8C641D37-D8C8-4A73-A92B-0FC7F7992E00}" type="presOf" srcId="{B4EE38FF-E961-42D3-A67F-16952029F75E}" destId="{6CF26CCE-672B-4BC8-88A0-B93BFC443156}" srcOrd="0" destOrd="0" presId="urn:microsoft.com/office/officeart/2005/8/layout/hProcess4"/>
    <dgm:cxn modelId="{959B3A90-DC0F-4D67-8250-8B1F4EECED78}" type="presOf" srcId="{8F49FF8D-E908-4128-9D01-774D66D679F8}" destId="{E39F7F5B-C3D0-42F6-9AC7-77017A177EA8}" srcOrd="0" destOrd="3" presId="urn:microsoft.com/office/officeart/2005/8/layout/hProcess4"/>
    <dgm:cxn modelId="{CC46614D-EA2A-4EAB-88E3-F1B3579E019C}" srcId="{5AA58FE2-EEF1-49D4-A409-B17A23AAA32F}" destId="{2DA4C613-9D5C-475F-9AA5-9F63EAC5C4ED}" srcOrd="4" destOrd="0" parTransId="{01B15F62-7269-4B50-B087-49BF1E479DF4}" sibTransId="{1B2A5139-0EF6-45CF-9EFF-8FC98B8336F3}"/>
    <dgm:cxn modelId="{DB6D7A73-7B01-48F0-A02F-27A9C9351C8C}" type="presOf" srcId="{22664633-1250-4C2C-871E-B0EE92D73D7D}" destId="{836AFF55-6D21-414B-BBFB-29820458B3CF}" srcOrd="1" destOrd="1" presId="urn:microsoft.com/office/officeart/2005/8/layout/hProcess4"/>
    <dgm:cxn modelId="{B96B7555-89F6-41AA-885E-5627144E3321}" srcId="{42B67AB5-8F64-4815-8360-DB9619521DB1}" destId="{841C7B1F-961E-4540-883A-9D0BE64C020A}" srcOrd="0" destOrd="0" parTransId="{D03EF4B3-5F2D-4376-8134-D22747714687}" sibTransId="{CCE51B64-DEED-4368-BDBC-7D8F3509FB6F}"/>
    <dgm:cxn modelId="{63F7CAB7-4108-4F2B-86AF-38CBCCDE9665}" srcId="{9BE7FDE6-770A-492E-A5EF-DDDF8C5C771B}" destId="{165E9F4F-9473-4F53-98D1-1675F562A556}" srcOrd="1" destOrd="0" parTransId="{F3050014-E66A-47A2-8263-EA1B78E448B9}" sibTransId="{FAF3A46F-70D2-4353-BBFE-8A822DB703CF}"/>
    <dgm:cxn modelId="{2E354048-3916-42A0-9EFB-99654755F4C1}" type="presOf" srcId="{841C7B1F-961E-4540-883A-9D0BE64C020A}" destId="{E18C282D-2BCB-49B1-9646-C277F38BA941}" srcOrd="1" destOrd="0" presId="urn:microsoft.com/office/officeart/2005/8/layout/hProcess4"/>
    <dgm:cxn modelId="{4622E39E-6F60-4EDF-A5B5-F87A45ACF87E}" srcId="{49CDAC79-5CE7-491A-92A8-D2373052DBA8}" destId="{009278A2-9E5F-40DA-8913-2884DA996250}" srcOrd="3" destOrd="0" parTransId="{4D3CF48C-9E19-4DAD-B806-CAB0189F9A71}" sibTransId="{EC387098-9B88-4C6E-9B93-51C9EF40F11C}"/>
    <dgm:cxn modelId="{8F1E42E8-1718-45B8-AD6C-B1205E712649}" type="presOf" srcId="{009278A2-9E5F-40DA-8913-2884DA996250}" destId="{4E91B5A0-4EDB-4312-B50B-A256A2AB40F6}" srcOrd="0" destOrd="3" presId="urn:microsoft.com/office/officeart/2005/8/layout/hProcess4"/>
    <dgm:cxn modelId="{043813B3-03F8-4322-A213-4919F056D9C4}" type="presOf" srcId="{5AA58FE2-EEF1-49D4-A409-B17A23AAA32F}" destId="{93270630-BF9D-4881-87C3-AE8E3FDF1B09}" srcOrd="0" destOrd="0" presId="urn:microsoft.com/office/officeart/2005/8/layout/hProcess4"/>
    <dgm:cxn modelId="{1E54E5F7-7A8A-4256-AD89-0A99C80B1B03}" type="presOf" srcId="{841C7B1F-961E-4540-883A-9D0BE64C020A}" destId="{5A6A05BA-EEB4-43CF-B8E2-4CDB5C9B7CC3}" srcOrd="0" destOrd="0" presId="urn:microsoft.com/office/officeart/2005/8/layout/hProcess4"/>
    <dgm:cxn modelId="{5A344036-CB70-422A-B504-B8AD32EB14A9}" type="presOf" srcId="{76B602A4-C627-4E71-BE78-AB8D4AECE55C}" destId="{D7C3F643-8107-4FC8-AD67-447DCD8446E1}" srcOrd="1" destOrd="2" presId="urn:microsoft.com/office/officeart/2005/8/layout/hProcess4"/>
    <dgm:cxn modelId="{F0ED81AA-2B7A-40DB-BCD7-A5235CFAECE1}" type="presOf" srcId="{5B7656A7-7C74-4C12-8D91-B00046C8D37C}" destId="{0A7CD66D-A591-4481-93AA-35581AE8FAEB}" srcOrd="0" destOrd="0" presId="urn:microsoft.com/office/officeart/2005/8/layout/hProcess4"/>
    <dgm:cxn modelId="{B16DB072-5411-461F-A210-3C44DA141C78}" type="presOf" srcId="{2EDBD00B-8072-4153-B739-E892EB49CA20}" destId="{0A7CD66D-A591-4481-93AA-35581AE8FAEB}" srcOrd="0" destOrd="1" presId="urn:microsoft.com/office/officeart/2005/8/layout/hProcess4"/>
    <dgm:cxn modelId="{CC9CD28F-07B8-4698-A7CB-CDF26747E152}" type="presOf" srcId="{D47062FD-3B5E-47DE-A328-C61B989D7B1F}" destId="{D520FC36-DB97-43B9-A027-D9168DD536A0}" srcOrd="1" destOrd="0" presId="urn:microsoft.com/office/officeart/2005/8/layout/hProcess4"/>
    <dgm:cxn modelId="{DE4B8D94-8292-45AF-BAB1-695C6E551FED}" type="presOf" srcId="{22664633-1250-4C2C-871E-B0EE92D73D7D}" destId="{E39F7F5B-C3D0-42F6-9AC7-77017A177EA8}" srcOrd="0" destOrd="1" presId="urn:microsoft.com/office/officeart/2005/8/layout/hProcess4"/>
    <dgm:cxn modelId="{2BACD849-370F-4813-AE5B-0E2621BE2250}" type="presOf" srcId="{47E11A58-AACD-4B48-B4DB-7C4C7CA13B0E}" destId="{5A6A05BA-EEB4-43CF-B8E2-4CDB5C9B7CC3}" srcOrd="0" destOrd="1" presId="urn:microsoft.com/office/officeart/2005/8/layout/hProcess4"/>
    <dgm:cxn modelId="{90132CFB-F9F8-4E86-A30E-1251B54745CD}" type="presOf" srcId="{165E9F4F-9473-4F53-98D1-1675F562A556}" destId="{51AC526E-9193-4648-A409-0DCAC65651F4}" srcOrd="0" destOrd="1" presId="urn:microsoft.com/office/officeart/2005/8/layout/hProcess4"/>
    <dgm:cxn modelId="{C487D400-B74B-4521-BBD2-A40B5475C03A}" srcId="{5AA58FE2-EEF1-49D4-A409-B17A23AAA32F}" destId="{49CDAC79-5CE7-491A-92A8-D2373052DBA8}" srcOrd="2" destOrd="0" parTransId="{5306577B-4180-4175-8156-4ED124A0FC09}" sibTransId="{C031155F-7B38-48FE-B052-2A189A2D5FBB}"/>
    <dgm:cxn modelId="{CF61F23B-90DA-4CD7-A10B-1192BF7D80B9}" srcId="{42B67AB5-8F64-4815-8360-DB9619521DB1}" destId="{A5D079DC-C168-4286-920B-2732C3944358}" srcOrd="2" destOrd="0" parTransId="{D3523E28-34BD-4929-B947-B0E295A780BA}" sibTransId="{716A4D1A-AD07-4855-B2D0-9E10F9E22209}"/>
    <dgm:cxn modelId="{0671A656-B168-4643-A4EB-DC2A8FD2BBAE}" type="presOf" srcId="{47E11A58-AACD-4B48-B4DB-7C4C7CA13B0E}" destId="{E18C282D-2BCB-49B1-9646-C277F38BA941}" srcOrd="1" destOrd="1" presId="urn:microsoft.com/office/officeart/2005/8/layout/hProcess4"/>
    <dgm:cxn modelId="{A474AE24-9632-4C10-A1AB-8A2ACC354F09}" type="presOf" srcId="{9E4C8550-D026-4B42-A33D-C20B0D326276}" destId="{E39F7F5B-C3D0-42F6-9AC7-77017A177EA8}" srcOrd="0" destOrd="0" presId="urn:microsoft.com/office/officeart/2005/8/layout/hProcess4"/>
    <dgm:cxn modelId="{B42CE01A-A974-403C-B95C-B700F5F789D8}" type="presOf" srcId="{165E9F4F-9473-4F53-98D1-1675F562A556}" destId="{9ADB7C3D-6319-4414-859C-8B894911F5B2}" srcOrd="1" destOrd="1" presId="urn:microsoft.com/office/officeart/2005/8/layout/hProcess4"/>
    <dgm:cxn modelId="{81A9283F-3289-40D6-86AF-6F933D7E6E3F}" type="presOf" srcId="{95DD558A-57FE-4710-9678-AD84AF9AF761}" destId="{D520FC36-DB97-43B9-A027-D9168DD536A0}" srcOrd="1" destOrd="2" presId="urn:microsoft.com/office/officeart/2005/8/layout/hProcess4"/>
    <dgm:cxn modelId="{BF809462-9A4D-474A-93EB-0C05181243B2}" type="presOf" srcId="{DAD3B81D-6488-48A1-83BE-3F5BDCF7ED89}" destId="{1D4D05B9-E1D5-468F-8A43-FCBF464561A8}" srcOrd="0" destOrd="1" presId="urn:microsoft.com/office/officeart/2005/8/layout/hProcess4"/>
    <dgm:cxn modelId="{9E3E7886-1C61-4EDF-BB90-886CA41B59BF}" srcId="{9BE7FDE6-770A-492E-A5EF-DDDF8C5C771B}" destId="{1797E7DB-D7C6-4224-A40A-3AD2F185B325}" srcOrd="2" destOrd="0" parTransId="{CB5BA8B6-E030-4804-8000-67C206582ECE}" sibTransId="{43247107-74F5-4D6D-8840-DCFC5398D692}"/>
    <dgm:cxn modelId="{FA23A7F5-0951-4119-B85A-13BEF095CF3E}" type="presOf" srcId="{128ECF52-2BE6-4808-9C85-CFE906AD1796}" destId="{D98E0B40-7BFF-42FB-97C7-24003B90F5CF}" srcOrd="0" destOrd="0" presId="urn:microsoft.com/office/officeart/2005/8/layout/hProcess4"/>
    <dgm:cxn modelId="{9F2FFF81-850E-4D73-B422-21C1D7527579}" srcId="{0D9B56D3-52B1-42BA-A32E-B86E6E38B11D}" destId="{CDFCC1FE-287B-4529-8408-C3D1F6168135}" srcOrd="2" destOrd="0" parTransId="{6477C713-9709-4C28-9E13-7749D3A2945B}" sibTransId="{BC55F2D7-2D79-4489-90C0-F9335A848DD2}"/>
    <dgm:cxn modelId="{9AFDCF47-D947-43BF-B872-00CE07ACE911}" srcId="{49CDAC79-5CE7-491A-92A8-D2373052DBA8}" destId="{95DD558A-57FE-4710-9678-AD84AF9AF761}" srcOrd="2" destOrd="0" parTransId="{30376834-8A98-45D9-B08A-71C430C21A45}" sibTransId="{791040F2-17DB-41BE-8A39-2C0F50BE3B65}"/>
    <dgm:cxn modelId="{DF11FC37-EFDE-4A8D-99F5-AC5EEA371BAE}" type="presOf" srcId="{48340621-C945-4A85-880C-3A8D0FA3BA15}" destId="{9ADB7C3D-6319-4414-859C-8B894911F5B2}" srcOrd="1" destOrd="0" presId="urn:microsoft.com/office/officeart/2005/8/layout/hProcess4"/>
    <dgm:cxn modelId="{0EE70462-E3D7-4EBA-9A28-C70E023E7912}" type="presOf" srcId="{899E2CC0-7BBA-46D4-93AC-A9CB9854443F}" destId="{51AC526E-9193-4648-A409-0DCAC65651F4}" srcOrd="0" destOrd="3" presId="urn:microsoft.com/office/officeart/2005/8/layout/hProcess4"/>
    <dgm:cxn modelId="{F4178324-1AC4-44A2-8DEF-6A20CCFA4D63}" type="presOf" srcId="{A5D079DC-C168-4286-920B-2732C3944358}" destId="{5A6A05BA-EEB4-43CF-B8E2-4CDB5C9B7CC3}" srcOrd="0" destOrd="2" presId="urn:microsoft.com/office/officeart/2005/8/layout/hProcess4"/>
    <dgm:cxn modelId="{731BF23D-9CB3-4801-AF1A-C06C4CDE376B}" type="presOf" srcId="{5B7656A7-7C74-4C12-8D91-B00046C8D37C}" destId="{D7C3F643-8107-4FC8-AD67-447DCD8446E1}" srcOrd="1" destOrd="0" presId="urn:microsoft.com/office/officeart/2005/8/layout/hProcess4"/>
    <dgm:cxn modelId="{348FAD49-9A7C-4C1E-BCB1-8F5A9F3F98E1}" type="presOf" srcId="{49CDAC79-5CE7-491A-92A8-D2373052DBA8}" destId="{94F14F17-42F0-433A-8FBD-2A9E107C80B1}" srcOrd="0" destOrd="0" presId="urn:microsoft.com/office/officeart/2005/8/layout/hProcess4"/>
    <dgm:cxn modelId="{05117AC3-FBEC-43EC-90C9-27DEB43E856F}" type="presParOf" srcId="{93270630-BF9D-4881-87C3-AE8E3FDF1B09}" destId="{5C2A9E84-07A6-4555-BB26-7D2A4D7036DE}" srcOrd="0" destOrd="0" presId="urn:microsoft.com/office/officeart/2005/8/layout/hProcess4"/>
    <dgm:cxn modelId="{7E6A7AD6-56A8-476A-BB47-8B639CBF541E}" type="presParOf" srcId="{93270630-BF9D-4881-87C3-AE8E3FDF1B09}" destId="{97F24BE9-A020-4214-86E6-E92545DF5D3A}" srcOrd="1" destOrd="0" presId="urn:microsoft.com/office/officeart/2005/8/layout/hProcess4"/>
    <dgm:cxn modelId="{3991B837-8497-49D8-BE51-83CA8D41CBE5}" type="presParOf" srcId="{93270630-BF9D-4881-87C3-AE8E3FDF1B09}" destId="{B28F8BE7-1976-4010-A211-9B1DE54E06E6}" srcOrd="2" destOrd="0" presId="urn:microsoft.com/office/officeart/2005/8/layout/hProcess4"/>
    <dgm:cxn modelId="{9C11E62A-4A36-4C57-AD8A-B81CBB640B72}" type="presParOf" srcId="{B28F8BE7-1976-4010-A211-9B1DE54E06E6}" destId="{20DF001F-CF01-47F3-AFCC-3506328B5D24}" srcOrd="0" destOrd="0" presId="urn:microsoft.com/office/officeart/2005/8/layout/hProcess4"/>
    <dgm:cxn modelId="{0ED26534-CBA4-4EFE-A657-F670E6C089C2}" type="presParOf" srcId="{20DF001F-CF01-47F3-AFCC-3506328B5D24}" destId="{28A53519-B40A-4D8F-97AD-4768CD06E02C}" srcOrd="0" destOrd="0" presId="urn:microsoft.com/office/officeart/2005/8/layout/hProcess4"/>
    <dgm:cxn modelId="{CC867DFA-71F2-40D9-AA51-F66F450F2A54}" type="presParOf" srcId="{20DF001F-CF01-47F3-AFCC-3506328B5D24}" destId="{5A6A05BA-EEB4-43CF-B8E2-4CDB5C9B7CC3}" srcOrd="1" destOrd="0" presId="urn:microsoft.com/office/officeart/2005/8/layout/hProcess4"/>
    <dgm:cxn modelId="{526813B3-6399-49DD-8F73-4D432D796A92}" type="presParOf" srcId="{20DF001F-CF01-47F3-AFCC-3506328B5D24}" destId="{E18C282D-2BCB-49B1-9646-C277F38BA941}" srcOrd="2" destOrd="0" presId="urn:microsoft.com/office/officeart/2005/8/layout/hProcess4"/>
    <dgm:cxn modelId="{81477953-11D2-4A4C-B038-6B066C845B9C}" type="presParOf" srcId="{20DF001F-CF01-47F3-AFCC-3506328B5D24}" destId="{E9043E06-4E1B-43FA-AAFA-F0E93E4F8973}" srcOrd="3" destOrd="0" presId="urn:microsoft.com/office/officeart/2005/8/layout/hProcess4"/>
    <dgm:cxn modelId="{C380F845-7120-4624-A660-CB3D7F0CF7B7}" type="presParOf" srcId="{20DF001F-CF01-47F3-AFCC-3506328B5D24}" destId="{E0A57685-EB60-4495-8EEE-6ACA28E68980}" srcOrd="4" destOrd="0" presId="urn:microsoft.com/office/officeart/2005/8/layout/hProcess4"/>
    <dgm:cxn modelId="{61FE3EDF-9F03-4C21-BC4B-B7AD7EF0F221}" type="presParOf" srcId="{B28F8BE7-1976-4010-A211-9B1DE54E06E6}" destId="{4762641B-553C-4809-8198-8C919C43890E}" srcOrd="1" destOrd="0" presId="urn:microsoft.com/office/officeart/2005/8/layout/hProcess4"/>
    <dgm:cxn modelId="{B2BB1AB4-2FCB-4671-BB49-836DFAE88715}" type="presParOf" srcId="{B28F8BE7-1976-4010-A211-9B1DE54E06E6}" destId="{DFCFA8B3-9D86-4365-A3E9-8BF284DD8716}" srcOrd="2" destOrd="0" presId="urn:microsoft.com/office/officeart/2005/8/layout/hProcess4"/>
    <dgm:cxn modelId="{5CF3BA53-1F75-4150-BC44-E7B07C8800F8}" type="presParOf" srcId="{DFCFA8B3-9D86-4365-A3E9-8BF284DD8716}" destId="{6AEF9DC1-39B1-4D00-B390-13ADCECAD893}" srcOrd="0" destOrd="0" presId="urn:microsoft.com/office/officeart/2005/8/layout/hProcess4"/>
    <dgm:cxn modelId="{756765FB-3EF5-49E7-984F-DE4CB1EF44D9}" type="presParOf" srcId="{DFCFA8B3-9D86-4365-A3E9-8BF284DD8716}" destId="{1D4D05B9-E1D5-468F-8A43-FCBF464561A8}" srcOrd="1" destOrd="0" presId="urn:microsoft.com/office/officeart/2005/8/layout/hProcess4"/>
    <dgm:cxn modelId="{A3627F16-C697-4F75-AD70-90CA89204110}" type="presParOf" srcId="{DFCFA8B3-9D86-4365-A3E9-8BF284DD8716}" destId="{1641EAEE-3A40-444D-AF3B-1FE5D6B4C036}" srcOrd="2" destOrd="0" presId="urn:microsoft.com/office/officeart/2005/8/layout/hProcess4"/>
    <dgm:cxn modelId="{305A2CCD-B24E-409E-9259-4A8FC559FB96}" type="presParOf" srcId="{DFCFA8B3-9D86-4365-A3E9-8BF284DD8716}" destId="{F5077ED0-1ADC-4AC8-8159-3F708AFD4723}" srcOrd="3" destOrd="0" presId="urn:microsoft.com/office/officeart/2005/8/layout/hProcess4"/>
    <dgm:cxn modelId="{5F3A28DF-1AAC-45AE-9434-FE7B4F62C3A4}" type="presParOf" srcId="{DFCFA8B3-9D86-4365-A3E9-8BF284DD8716}" destId="{EE9EE706-48A8-4264-85E7-E53C3182DD81}" srcOrd="4" destOrd="0" presId="urn:microsoft.com/office/officeart/2005/8/layout/hProcess4"/>
    <dgm:cxn modelId="{FBCEC5A2-0187-48D6-BC72-67C660662994}" type="presParOf" srcId="{B28F8BE7-1976-4010-A211-9B1DE54E06E6}" destId="{96B84772-6443-48EE-82CC-65DED70BD5C7}" srcOrd="3" destOrd="0" presId="urn:microsoft.com/office/officeart/2005/8/layout/hProcess4"/>
    <dgm:cxn modelId="{25A80025-EA77-4404-87A2-DED28D83071A}" type="presParOf" srcId="{B28F8BE7-1976-4010-A211-9B1DE54E06E6}" destId="{834341A5-48CE-423B-9B60-361BA350E4B0}" srcOrd="4" destOrd="0" presId="urn:microsoft.com/office/officeart/2005/8/layout/hProcess4"/>
    <dgm:cxn modelId="{4D7EBCC4-2E7F-4DC8-844E-B13D55E6F4C0}" type="presParOf" srcId="{834341A5-48CE-423B-9B60-361BA350E4B0}" destId="{F58B7B42-F4B5-4CCE-AC82-4E6EE35ED8A1}" srcOrd="0" destOrd="0" presId="urn:microsoft.com/office/officeart/2005/8/layout/hProcess4"/>
    <dgm:cxn modelId="{63989406-6732-458A-88A7-3DF4B150D6AF}" type="presParOf" srcId="{834341A5-48CE-423B-9B60-361BA350E4B0}" destId="{4E91B5A0-4EDB-4312-B50B-A256A2AB40F6}" srcOrd="1" destOrd="0" presId="urn:microsoft.com/office/officeart/2005/8/layout/hProcess4"/>
    <dgm:cxn modelId="{161B99A1-7944-4946-B754-BBF078669F32}" type="presParOf" srcId="{834341A5-48CE-423B-9B60-361BA350E4B0}" destId="{D520FC36-DB97-43B9-A027-D9168DD536A0}" srcOrd="2" destOrd="0" presId="urn:microsoft.com/office/officeart/2005/8/layout/hProcess4"/>
    <dgm:cxn modelId="{F7C1E89D-5872-47A9-BD81-038D7E49DE41}" type="presParOf" srcId="{834341A5-48CE-423B-9B60-361BA350E4B0}" destId="{94F14F17-42F0-433A-8FBD-2A9E107C80B1}" srcOrd="3" destOrd="0" presId="urn:microsoft.com/office/officeart/2005/8/layout/hProcess4"/>
    <dgm:cxn modelId="{F01EAAF6-4113-47C4-B7E0-94491728C214}" type="presParOf" srcId="{834341A5-48CE-423B-9B60-361BA350E4B0}" destId="{B216AE59-52B1-4C5F-A515-8C8157C40144}" srcOrd="4" destOrd="0" presId="urn:microsoft.com/office/officeart/2005/8/layout/hProcess4"/>
    <dgm:cxn modelId="{A2F3F91E-3C51-40FD-98B1-71FA126FD189}" type="presParOf" srcId="{B28F8BE7-1976-4010-A211-9B1DE54E06E6}" destId="{4695492C-AD1F-4A62-A831-680C3205C83A}" srcOrd="5" destOrd="0" presId="urn:microsoft.com/office/officeart/2005/8/layout/hProcess4"/>
    <dgm:cxn modelId="{63562C4F-5F81-44C0-B04E-906A643A27E7}" type="presParOf" srcId="{B28F8BE7-1976-4010-A211-9B1DE54E06E6}" destId="{6927C3E5-9C8E-4168-AE02-338BF27DEC77}" srcOrd="6" destOrd="0" presId="urn:microsoft.com/office/officeart/2005/8/layout/hProcess4"/>
    <dgm:cxn modelId="{ADAB05A8-D5CB-4636-A518-476611CF1E72}" type="presParOf" srcId="{6927C3E5-9C8E-4168-AE02-338BF27DEC77}" destId="{2593302F-76E9-471A-A43D-E3537359F98A}" srcOrd="0" destOrd="0" presId="urn:microsoft.com/office/officeart/2005/8/layout/hProcess4"/>
    <dgm:cxn modelId="{20409001-8B9D-498C-99FB-D292CF05E5E4}" type="presParOf" srcId="{6927C3E5-9C8E-4168-AE02-338BF27DEC77}" destId="{51AC526E-9193-4648-A409-0DCAC65651F4}" srcOrd="1" destOrd="0" presId="urn:microsoft.com/office/officeart/2005/8/layout/hProcess4"/>
    <dgm:cxn modelId="{EDAF3190-7757-4BF6-BF2D-300EEBDE0232}" type="presParOf" srcId="{6927C3E5-9C8E-4168-AE02-338BF27DEC77}" destId="{9ADB7C3D-6319-4414-859C-8B894911F5B2}" srcOrd="2" destOrd="0" presId="urn:microsoft.com/office/officeart/2005/8/layout/hProcess4"/>
    <dgm:cxn modelId="{91EE667B-6782-43A1-BE03-63F7A73A0740}" type="presParOf" srcId="{6927C3E5-9C8E-4168-AE02-338BF27DEC77}" destId="{B205EDDF-3374-4206-94BA-8DC99308B871}" srcOrd="3" destOrd="0" presId="urn:microsoft.com/office/officeart/2005/8/layout/hProcess4"/>
    <dgm:cxn modelId="{51EEA5EB-1F54-49C5-B123-D7203579D5DC}" type="presParOf" srcId="{6927C3E5-9C8E-4168-AE02-338BF27DEC77}" destId="{37EEE22E-0FDC-480B-9586-05D6FD9A41F8}" srcOrd="4" destOrd="0" presId="urn:microsoft.com/office/officeart/2005/8/layout/hProcess4"/>
    <dgm:cxn modelId="{D7846E25-4578-4A26-ABA1-77D6C5113729}" type="presParOf" srcId="{B28F8BE7-1976-4010-A211-9B1DE54E06E6}" destId="{6CF26CCE-672B-4BC8-88A0-B93BFC443156}" srcOrd="7" destOrd="0" presId="urn:microsoft.com/office/officeart/2005/8/layout/hProcess4"/>
    <dgm:cxn modelId="{36D906FF-C4C4-446A-B496-921DF25B9F99}" type="presParOf" srcId="{B28F8BE7-1976-4010-A211-9B1DE54E06E6}" destId="{10699825-0AC2-4A01-A953-B85B171EF90B}" srcOrd="8" destOrd="0" presId="urn:microsoft.com/office/officeart/2005/8/layout/hProcess4"/>
    <dgm:cxn modelId="{59B4D993-BBA0-4B91-8C2D-CC6D685FDB43}" type="presParOf" srcId="{10699825-0AC2-4A01-A953-B85B171EF90B}" destId="{CFFDA9FA-37B0-4A94-AC62-BBB1819A293F}" srcOrd="0" destOrd="0" presId="urn:microsoft.com/office/officeart/2005/8/layout/hProcess4"/>
    <dgm:cxn modelId="{4F13ABDA-3F7F-4756-AA81-59645D40BE42}" type="presParOf" srcId="{10699825-0AC2-4A01-A953-B85B171EF90B}" destId="{E39F7F5B-C3D0-42F6-9AC7-77017A177EA8}" srcOrd="1" destOrd="0" presId="urn:microsoft.com/office/officeart/2005/8/layout/hProcess4"/>
    <dgm:cxn modelId="{0C58264A-9A15-47E8-B8A7-370EB91695B8}" type="presParOf" srcId="{10699825-0AC2-4A01-A953-B85B171EF90B}" destId="{836AFF55-6D21-414B-BBFB-29820458B3CF}" srcOrd="2" destOrd="0" presId="urn:microsoft.com/office/officeart/2005/8/layout/hProcess4"/>
    <dgm:cxn modelId="{EDFDC583-1E50-4B0F-B6B6-E64D00C7608F}" type="presParOf" srcId="{10699825-0AC2-4A01-A953-B85B171EF90B}" destId="{FEAAEBEA-208E-4ED6-89FA-872FBFBF085E}" srcOrd="3" destOrd="0" presId="urn:microsoft.com/office/officeart/2005/8/layout/hProcess4"/>
    <dgm:cxn modelId="{390BF658-C13C-4BF3-9F29-BDF953587F7A}" type="presParOf" srcId="{10699825-0AC2-4A01-A953-B85B171EF90B}" destId="{7C3C6933-6960-4F5C-AB3A-820AC7E1E027}" srcOrd="4" destOrd="0" presId="urn:microsoft.com/office/officeart/2005/8/layout/hProcess4"/>
    <dgm:cxn modelId="{2291C9C9-C3A2-41EF-8C87-83461E7B1CA9}" type="presParOf" srcId="{B28F8BE7-1976-4010-A211-9B1DE54E06E6}" destId="{A6D8DF99-7F94-4389-99D9-071542A8A354}" srcOrd="9" destOrd="0" presId="urn:microsoft.com/office/officeart/2005/8/layout/hProcess4"/>
    <dgm:cxn modelId="{B0C21676-C197-4E3B-AE6D-8112B19A511E}" type="presParOf" srcId="{B28F8BE7-1976-4010-A211-9B1DE54E06E6}" destId="{2F86EADC-DD1C-4141-A467-F3A33FD0C71B}" srcOrd="10" destOrd="0" presId="urn:microsoft.com/office/officeart/2005/8/layout/hProcess4"/>
    <dgm:cxn modelId="{7FF4389C-48E9-4B31-A72F-9FDD2395150D}" type="presParOf" srcId="{2F86EADC-DD1C-4141-A467-F3A33FD0C71B}" destId="{FC303777-3B64-444D-96A5-916DD368E814}" srcOrd="0" destOrd="0" presId="urn:microsoft.com/office/officeart/2005/8/layout/hProcess4"/>
    <dgm:cxn modelId="{35D6AAFB-BBDA-48B6-B6A6-A483C4039933}" type="presParOf" srcId="{2F86EADC-DD1C-4141-A467-F3A33FD0C71B}" destId="{0A7CD66D-A591-4481-93AA-35581AE8FAEB}" srcOrd="1" destOrd="0" presId="urn:microsoft.com/office/officeart/2005/8/layout/hProcess4"/>
    <dgm:cxn modelId="{280F856C-C495-448B-B603-B2BDE6E64A01}" type="presParOf" srcId="{2F86EADC-DD1C-4141-A467-F3A33FD0C71B}" destId="{D7C3F643-8107-4FC8-AD67-447DCD8446E1}" srcOrd="2" destOrd="0" presId="urn:microsoft.com/office/officeart/2005/8/layout/hProcess4"/>
    <dgm:cxn modelId="{1B72E4E7-7BC8-4D30-B7C0-05CEA09F1E73}" type="presParOf" srcId="{2F86EADC-DD1C-4141-A467-F3A33FD0C71B}" destId="{D98E0B40-7BFF-42FB-97C7-24003B90F5CF}" srcOrd="3" destOrd="0" presId="urn:microsoft.com/office/officeart/2005/8/layout/hProcess4"/>
    <dgm:cxn modelId="{E6895801-0B8F-418D-B799-FAE4D9AFF4D2}" type="presParOf" srcId="{2F86EADC-DD1C-4141-A467-F3A33FD0C71B}" destId="{BCFEFF81-C8F2-47A6-A8C0-D158DA60C527}"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3B86382-FF5E-45E4-8D94-CA058F99943F}" type="doc">
      <dgm:prSet loTypeId="urn:microsoft.com/office/officeart/2008/layout/NameandTitleOrganizationalChart" loCatId="hierarchy" qsTypeId="urn:microsoft.com/office/officeart/2005/8/quickstyle/3d1" qsCatId="3D" csTypeId="urn:microsoft.com/office/officeart/2005/8/colors/colorful3" csCatId="colorful" phldr="1"/>
      <dgm:spPr/>
      <dgm:t>
        <a:bodyPr/>
        <a:lstStyle/>
        <a:p>
          <a:endParaRPr lang="en-US"/>
        </a:p>
      </dgm:t>
    </dgm:pt>
    <dgm:pt modelId="{BE5EF4B2-3104-40DA-8575-2C48A666A257}">
      <dgm:prSet phldrT="[Text]" custT="1"/>
      <dgm:spPr/>
      <dgm:t>
        <a:bodyPr/>
        <a:lstStyle/>
        <a:p>
          <a:r>
            <a:rPr lang="en-US" sz="1000" dirty="0" smtClean="0"/>
            <a:t>Principal</a:t>
          </a:r>
          <a:endParaRPr lang="en-US" sz="1000" dirty="0"/>
        </a:p>
      </dgm:t>
    </dgm:pt>
    <dgm:pt modelId="{49870FC5-2539-4ADC-868F-31894BF324EF}" type="parTrans" cxnId="{573E4804-0DC9-4ED7-A6E1-3D0ED0A6AD96}">
      <dgm:prSet/>
      <dgm:spPr/>
      <dgm:t>
        <a:bodyPr/>
        <a:lstStyle/>
        <a:p>
          <a:endParaRPr lang="en-US" sz="1000"/>
        </a:p>
      </dgm:t>
    </dgm:pt>
    <dgm:pt modelId="{3FA1986C-EBA7-4231-9608-C6A35E1F1009}" type="sibTrans" cxnId="{573E4804-0DC9-4ED7-A6E1-3D0ED0A6AD96}">
      <dgm:prSet custT="1"/>
      <dgm:spPr/>
      <dgm:t>
        <a:bodyPr/>
        <a:lstStyle/>
        <a:p>
          <a:endParaRPr lang="en-US" sz="1000"/>
        </a:p>
      </dgm:t>
    </dgm:pt>
    <dgm:pt modelId="{CD4C6CD8-CBAD-4300-8ECA-95EEB413336E}" type="asst">
      <dgm:prSet phldrT="[Text]" custT="1"/>
      <dgm:spPr/>
      <dgm:t>
        <a:bodyPr/>
        <a:lstStyle/>
        <a:p>
          <a:r>
            <a:rPr lang="en-US" sz="1000" dirty="0" smtClean="0"/>
            <a:t>Director: Executive Support</a:t>
          </a:r>
          <a:endParaRPr lang="en-US" sz="1000" dirty="0"/>
        </a:p>
      </dgm:t>
    </dgm:pt>
    <dgm:pt modelId="{8A75E96C-CFCE-4F0B-B414-33DFE77E1C6C}" type="parTrans" cxnId="{BDD813FB-CF2E-4316-814E-F4DBC5E51B1A}">
      <dgm:prSet/>
      <dgm:spPr/>
      <dgm:t>
        <a:bodyPr/>
        <a:lstStyle/>
        <a:p>
          <a:endParaRPr lang="en-US" sz="1000"/>
        </a:p>
      </dgm:t>
    </dgm:pt>
    <dgm:pt modelId="{0158D88B-F7DD-489E-9F36-A60DE223B351}" type="sibTrans" cxnId="{BDD813FB-CF2E-4316-814E-F4DBC5E51B1A}">
      <dgm:prSet custT="1"/>
      <dgm:spPr/>
      <dgm:t>
        <a:bodyPr/>
        <a:lstStyle/>
        <a:p>
          <a:endParaRPr lang="en-US" sz="1000"/>
        </a:p>
      </dgm:t>
    </dgm:pt>
    <dgm:pt modelId="{FAC22C41-F37B-41BC-8918-6DE3643480AD}">
      <dgm:prSet phldrT="[Text]" custT="1"/>
      <dgm:spPr/>
      <dgm:t>
        <a:bodyPr/>
        <a:lstStyle/>
        <a:p>
          <a:r>
            <a:rPr lang="en-US" sz="1000" dirty="0" smtClean="0"/>
            <a:t>DDG: Learning &amp; Professional Development</a:t>
          </a:r>
          <a:endParaRPr lang="en-US" sz="1000" dirty="0"/>
        </a:p>
      </dgm:t>
    </dgm:pt>
    <dgm:pt modelId="{BA79697A-92B0-4704-B550-4708D7CB39F1}" type="parTrans" cxnId="{E5E459F7-B15B-4658-920C-76B0C26C83E2}">
      <dgm:prSet/>
      <dgm:spPr/>
      <dgm:t>
        <a:bodyPr/>
        <a:lstStyle/>
        <a:p>
          <a:endParaRPr lang="en-US" sz="1000"/>
        </a:p>
      </dgm:t>
    </dgm:pt>
    <dgm:pt modelId="{36D85ED5-C917-494F-A0C0-7C89D0F45B95}" type="sibTrans" cxnId="{E5E459F7-B15B-4658-920C-76B0C26C83E2}">
      <dgm:prSet custT="1"/>
      <dgm:spPr/>
      <dgm:t>
        <a:bodyPr/>
        <a:lstStyle/>
        <a:p>
          <a:endParaRPr lang="en-US" sz="1000"/>
        </a:p>
      </dgm:t>
    </dgm:pt>
    <dgm:pt modelId="{B4D50E93-17F9-4059-8337-1632923CEFD7}">
      <dgm:prSet phldrT="[Text]" custT="1"/>
      <dgm:spPr/>
      <dgm:t>
        <a:bodyPr/>
        <a:lstStyle/>
        <a:p>
          <a:r>
            <a:rPr lang="en-US" sz="1000" dirty="0" smtClean="0"/>
            <a:t>DDG: Professional Support Services</a:t>
          </a:r>
          <a:endParaRPr lang="en-US" sz="1000" dirty="0"/>
        </a:p>
      </dgm:t>
    </dgm:pt>
    <dgm:pt modelId="{7F681148-CA01-4727-BFB8-90D533268BD1}" type="parTrans" cxnId="{64BA7C31-F5AE-454E-927F-F3263A61599C}">
      <dgm:prSet/>
      <dgm:spPr/>
      <dgm:t>
        <a:bodyPr/>
        <a:lstStyle/>
        <a:p>
          <a:endParaRPr lang="en-US" sz="1000"/>
        </a:p>
      </dgm:t>
    </dgm:pt>
    <dgm:pt modelId="{0A3949E9-BA9F-4D5B-A0C8-E273506DB809}" type="sibTrans" cxnId="{64BA7C31-F5AE-454E-927F-F3263A61599C}">
      <dgm:prSet custT="1"/>
      <dgm:spPr/>
      <dgm:t>
        <a:bodyPr/>
        <a:lstStyle/>
        <a:p>
          <a:endParaRPr lang="en-US" sz="1000"/>
        </a:p>
      </dgm:t>
    </dgm:pt>
    <dgm:pt modelId="{C5320E62-F774-43E0-AC14-073CEA0929AC}">
      <dgm:prSet custT="1"/>
      <dgm:spPr/>
      <dgm:t>
        <a:bodyPr/>
        <a:lstStyle/>
        <a:p>
          <a:r>
            <a:rPr lang="en-US" sz="1000" dirty="0" smtClean="0"/>
            <a:t>CD: Strategy &amp; Governance</a:t>
          </a:r>
          <a:endParaRPr lang="en-US" sz="1000" dirty="0"/>
        </a:p>
      </dgm:t>
    </dgm:pt>
    <dgm:pt modelId="{84DB181B-5F78-48A9-9B6F-73DE0E49DAE4}" type="parTrans" cxnId="{5BCD56FF-86E3-4EE0-8568-5E465EF3A988}">
      <dgm:prSet/>
      <dgm:spPr/>
      <dgm:t>
        <a:bodyPr/>
        <a:lstStyle/>
        <a:p>
          <a:endParaRPr lang="en-US" sz="1000"/>
        </a:p>
      </dgm:t>
    </dgm:pt>
    <dgm:pt modelId="{A11EADBB-B198-4708-8A43-DFA341717D0E}" type="sibTrans" cxnId="{5BCD56FF-86E3-4EE0-8568-5E465EF3A988}">
      <dgm:prSet custT="1"/>
      <dgm:spPr/>
      <dgm:t>
        <a:bodyPr/>
        <a:lstStyle/>
        <a:p>
          <a:endParaRPr lang="en-US" sz="1000"/>
        </a:p>
      </dgm:t>
    </dgm:pt>
    <dgm:pt modelId="{8DD4BCE0-A2ED-4F6A-95AB-2A8CF164A5FE}">
      <dgm:prSet custT="1"/>
      <dgm:spPr/>
      <dgm:t>
        <a:bodyPr/>
        <a:lstStyle/>
        <a:p>
          <a:r>
            <a:rPr lang="en-US" sz="1000" dirty="0" smtClean="0"/>
            <a:t>CD: Corporate Services</a:t>
          </a:r>
          <a:endParaRPr lang="en-US" sz="1000" dirty="0"/>
        </a:p>
      </dgm:t>
    </dgm:pt>
    <dgm:pt modelId="{BBE874DB-B0BA-41F4-999F-9880DD1A53C7}" type="parTrans" cxnId="{1480B45E-756E-49FB-8013-11928009EEF9}">
      <dgm:prSet/>
      <dgm:spPr/>
      <dgm:t>
        <a:bodyPr/>
        <a:lstStyle/>
        <a:p>
          <a:endParaRPr lang="en-US" sz="1000"/>
        </a:p>
      </dgm:t>
    </dgm:pt>
    <dgm:pt modelId="{E343F76D-AE2D-4171-BCBB-3E8466FC3555}" type="sibTrans" cxnId="{1480B45E-756E-49FB-8013-11928009EEF9}">
      <dgm:prSet custT="1"/>
      <dgm:spPr/>
      <dgm:t>
        <a:bodyPr/>
        <a:lstStyle/>
        <a:p>
          <a:endParaRPr lang="en-US" sz="1000"/>
        </a:p>
      </dgm:t>
    </dgm:pt>
    <dgm:pt modelId="{CC0B9890-06EF-4C71-8C39-24587DE81B5F}">
      <dgm:prSet custT="1"/>
      <dgm:spPr/>
      <dgm:t>
        <a:bodyPr/>
        <a:lstStyle/>
        <a:p>
          <a:r>
            <a:rPr lang="en-US" sz="1000" dirty="0" smtClean="0"/>
            <a:t>CD: International Relations &amp; Partnerships</a:t>
          </a:r>
          <a:endParaRPr lang="en-US" sz="1000" dirty="0"/>
        </a:p>
      </dgm:t>
    </dgm:pt>
    <dgm:pt modelId="{B60B7B6B-061C-44EC-827B-39F898920395}" type="parTrans" cxnId="{0380D2CB-9258-4522-90FE-DB23236E4E96}">
      <dgm:prSet/>
      <dgm:spPr/>
      <dgm:t>
        <a:bodyPr/>
        <a:lstStyle/>
        <a:p>
          <a:endParaRPr lang="en-US" sz="1000"/>
        </a:p>
      </dgm:t>
    </dgm:pt>
    <dgm:pt modelId="{DCB43D33-96A7-46DE-9255-5230F499DCA3}" type="sibTrans" cxnId="{0380D2CB-9258-4522-90FE-DB23236E4E96}">
      <dgm:prSet custT="1"/>
      <dgm:spPr/>
      <dgm:t>
        <a:bodyPr/>
        <a:lstStyle/>
        <a:p>
          <a:endParaRPr lang="en-US" sz="1000"/>
        </a:p>
      </dgm:t>
    </dgm:pt>
    <dgm:pt modelId="{1C751DFF-951D-4ED7-8DE0-852EC20ACB66}">
      <dgm:prSet custT="1"/>
      <dgm:spPr/>
      <dgm:t>
        <a:bodyPr/>
        <a:lstStyle/>
        <a:p>
          <a:r>
            <a:rPr lang="en-US" sz="1000" dirty="0" smtClean="0"/>
            <a:t>CD: Finance</a:t>
          </a:r>
          <a:endParaRPr lang="en-US" sz="1000" dirty="0"/>
        </a:p>
      </dgm:t>
    </dgm:pt>
    <dgm:pt modelId="{4B0D92FC-04ED-414B-9AEC-97D8D8118F76}" type="parTrans" cxnId="{CFCECD44-98F0-4B19-82B2-6E3C6A842BC5}">
      <dgm:prSet/>
      <dgm:spPr/>
      <dgm:t>
        <a:bodyPr/>
        <a:lstStyle/>
        <a:p>
          <a:endParaRPr lang="en-US" sz="1000"/>
        </a:p>
      </dgm:t>
    </dgm:pt>
    <dgm:pt modelId="{57E88B64-0838-471F-9CA7-4A962EE1CEF8}" type="sibTrans" cxnId="{CFCECD44-98F0-4B19-82B2-6E3C6A842BC5}">
      <dgm:prSet custT="1"/>
      <dgm:spPr/>
      <dgm:t>
        <a:bodyPr/>
        <a:lstStyle/>
        <a:p>
          <a:endParaRPr lang="en-US" sz="1000"/>
        </a:p>
      </dgm:t>
    </dgm:pt>
    <dgm:pt modelId="{F8853DE9-A41C-48C4-992B-BC99A646E961}">
      <dgm:prSet custT="1"/>
      <dgm:spPr/>
      <dgm:t>
        <a:bodyPr/>
        <a:lstStyle/>
        <a:p>
          <a:r>
            <a:rPr lang="en-US" sz="1000" dirty="0" smtClean="0"/>
            <a:t>CD: Technical Support</a:t>
          </a:r>
          <a:endParaRPr lang="en-US" sz="1000" dirty="0"/>
        </a:p>
      </dgm:t>
    </dgm:pt>
    <dgm:pt modelId="{5D691D08-CE7D-476D-AB4E-E9C2D6189525}" type="parTrans" cxnId="{CB54B450-AC3A-45FD-AA4D-9C22038408C5}">
      <dgm:prSet/>
      <dgm:spPr/>
      <dgm:t>
        <a:bodyPr/>
        <a:lstStyle/>
        <a:p>
          <a:endParaRPr lang="en-US" sz="1000"/>
        </a:p>
      </dgm:t>
    </dgm:pt>
    <dgm:pt modelId="{1BFB20CF-F1DC-4CB6-92F4-B4AA3C1B708A}" type="sibTrans" cxnId="{CB54B450-AC3A-45FD-AA4D-9C22038408C5}">
      <dgm:prSet custT="1"/>
      <dgm:spPr/>
      <dgm:t>
        <a:bodyPr/>
        <a:lstStyle/>
        <a:p>
          <a:endParaRPr lang="en-US" sz="1000"/>
        </a:p>
      </dgm:t>
    </dgm:pt>
    <dgm:pt modelId="{03EA35D3-F40A-4A3E-8B20-0F6ACF1D706D}">
      <dgm:prSet custT="1"/>
      <dgm:spPr/>
      <dgm:t>
        <a:bodyPr/>
        <a:lstStyle/>
        <a:p>
          <a:r>
            <a:rPr lang="en-US" sz="1000" dirty="0" smtClean="0"/>
            <a:t>CD: Research &amp; Market Intelligence</a:t>
          </a:r>
          <a:endParaRPr lang="en-US" sz="1000" dirty="0"/>
        </a:p>
      </dgm:t>
    </dgm:pt>
    <dgm:pt modelId="{927098AB-2EE6-4A78-8AA0-D13F9AB0DD87}" type="parTrans" cxnId="{FD05C99B-4E9F-4B6A-9D76-87D5A7C9D527}">
      <dgm:prSet/>
      <dgm:spPr/>
      <dgm:t>
        <a:bodyPr/>
        <a:lstStyle/>
        <a:p>
          <a:endParaRPr lang="en-US" sz="1000"/>
        </a:p>
      </dgm:t>
    </dgm:pt>
    <dgm:pt modelId="{90B1DB45-19C4-476F-B861-640929C38AB8}" type="sibTrans" cxnId="{FD05C99B-4E9F-4B6A-9D76-87D5A7C9D527}">
      <dgm:prSet custT="1"/>
      <dgm:spPr/>
      <dgm:t>
        <a:bodyPr/>
        <a:lstStyle/>
        <a:p>
          <a:endParaRPr lang="en-US" sz="1000"/>
        </a:p>
      </dgm:t>
    </dgm:pt>
    <dgm:pt modelId="{E3D2EC09-5CA8-4EFC-AF15-DBBC5877441C}">
      <dgm:prSet custT="1"/>
      <dgm:spPr/>
      <dgm:t>
        <a:bodyPr/>
        <a:lstStyle/>
        <a:p>
          <a:r>
            <a:rPr lang="en-US" sz="1000" dirty="0" smtClean="0"/>
            <a:t>CD: Quality Assurance &amp; Accreditation Management</a:t>
          </a:r>
          <a:endParaRPr lang="en-US" sz="1000" dirty="0"/>
        </a:p>
      </dgm:t>
    </dgm:pt>
    <dgm:pt modelId="{4B5EF50D-C16A-4DDB-ABFA-AA77B5E0D5D6}" type="parTrans" cxnId="{D31C6F3F-DF38-429B-BBEA-783D366715DD}">
      <dgm:prSet/>
      <dgm:spPr/>
      <dgm:t>
        <a:bodyPr/>
        <a:lstStyle/>
        <a:p>
          <a:endParaRPr lang="en-US" sz="1000"/>
        </a:p>
      </dgm:t>
    </dgm:pt>
    <dgm:pt modelId="{CEC1E00D-FE70-4008-88B2-8135C0BF27E2}" type="sibTrans" cxnId="{D31C6F3F-DF38-429B-BBEA-783D366715DD}">
      <dgm:prSet custT="1"/>
      <dgm:spPr/>
      <dgm:t>
        <a:bodyPr/>
        <a:lstStyle/>
        <a:p>
          <a:endParaRPr lang="en-US" sz="1000"/>
        </a:p>
      </dgm:t>
    </dgm:pt>
    <dgm:pt modelId="{A46705FC-8DEF-4244-A161-E3A40C32E6ED}">
      <dgm:prSet custT="1"/>
      <dgm:spPr/>
      <dgm:t>
        <a:bodyPr/>
        <a:lstStyle/>
        <a:p>
          <a:r>
            <a:rPr lang="en-US" sz="1000" dirty="0" smtClean="0"/>
            <a:t>CD: Outcomes &amp;Impact</a:t>
          </a:r>
          <a:endParaRPr lang="en-US" sz="1000" dirty="0"/>
        </a:p>
      </dgm:t>
    </dgm:pt>
    <dgm:pt modelId="{B5E4B2FB-9EB7-4C23-9333-E11817738929}" type="parTrans" cxnId="{7CB2B517-CA03-4CC2-B4A5-302D7F130979}">
      <dgm:prSet/>
      <dgm:spPr/>
      <dgm:t>
        <a:bodyPr/>
        <a:lstStyle/>
        <a:p>
          <a:endParaRPr lang="en-US" sz="1000"/>
        </a:p>
      </dgm:t>
    </dgm:pt>
    <dgm:pt modelId="{B2FC98EE-19D5-4865-A229-D1C7643C0572}" type="sibTrans" cxnId="{7CB2B517-CA03-4CC2-B4A5-302D7F130979}">
      <dgm:prSet custT="1"/>
      <dgm:spPr/>
      <dgm:t>
        <a:bodyPr/>
        <a:lstStyle/>
        <a:p>
          <a:endParaRPr lang="en-US" sz="1000"/>
        </a:p>
      </dgm:t>
    </dgm:pt>
    <dgm:pt modelId="{7B9ED0EE-825E-43F9-983A-7577580C8779}">
      <dgm:prSet custT="1"/>
      <dgm:spPr/>
      <dgm:t>
        <a:bodyPr/>
        <a:lstStyle/>
        <a:p>
          <a:r>
            <a:rPr lang="en-US" sz="1000" dirty="0" smtClean="0"/>
            <a:t>CD: e-Learning</a:t>
          </a:r>
          <a:endParaRPr lang="en-US" sz="1000" dirty="0"/>
        </a:p>
      </dgm:t>
    </dgm:pt>
    <dgm:pt modelId="{9C0ED8C9-7F48-4C18-8708-852125F1B495}" type="parTrans" cxnId="{A292527E-558D-4516-9BBD-836F50F69CC6}">
      <dgm:prSet/>
      <dgm:spPr/>
      <dgm:t>
        <a:bodyPr/>
        <a:lstStyle/>
        <a:p>
          <a:endParaRPr lang="en-US" sz="1000"/>
        </a:p>
      </dgm:t>
    </dgm:pt>
    <dgm:pt modelId="{DE387C85-D708-41C6-929B-A217BAB1E2C4}" type="sibTrans" cxnId="{A292527E-558D-4516-9BBD-836F50F69CC6}">
      <dgm:prSet custT="1"/>
      <dgm:spPr/>
      <dgm:t>
        <a:bodyPr/>
        <a:lstStyle/>
        <a:p>
          <a:endParaRPr lang="en-US" sz="1000"/>
        </a:p>
      </dgm:t>
    </dgm:pt>
    <dgm:pt modelId="{574D8F8A-3646-41D9-B2AF-6E646FA0ECF5}">
      <dgm:prSet custT="1"/>
      <dgm:spPr/>
      <dgm:t>
        <a:bodyPr/>
        <a:lstStyle/>
        <a:p>
          <a:r>
            <a:rPr lang="en-US" sz="1000" dirty="0" smtClean="0"/>
            <a:t>CD: Cadet &amp; Foundational Development</a:t>
          </a:r>
          <a:endParaRPr lang="en-US" sz="1000" dirty="0"/>
        </a:p>
      </dgm:t>
    </dgm:pt>
    <dgm:pt modelId="{017A700C-A9C1-4DA0-8AE8-0E41A8F5B826}" type="parTrans" cxnId="{D13859DD-0C23-4D03-BD14-69A31976B07A}">
      <dgm:prSet/>
      <dgm:spPr/>
      <dgm:t>
        <a:bodyPr/>
        <a:lstStyle/>
        <a:p>
          <a:endParaRPr lang="en-US" sz="1000"/>
        </a:p>
      </dgm:t>
    </dgm:pt>
    <dgm:pt modelId="{71D179D3-5373-487B-90AE-2176994AE440}" type="sibTrans" cxnId="{D13859DD-0C23-4D03-BD14-69A31976B07A}">
      <dgm:prSet custT="1"/>
      <dgm:spPr/>
      <dgm:t>
        <a:bodyPr/>
        <a:lstStyle/>
        <a:p>
          <a:endParaRPr lang="en-US" sz="1000"/>
        </a:p>
      </dgm:t>
    </dgm:pt>
    <dgm:pt modelId="{3141BA8D-540F-45F2-8425-B9EC20FAB0B2}">
      <dgm:prSet custT="1"/>
      <dgm:spPr/>
      <dgm:t>
        <a:bodyPr/>
        <a:lstStyle/>
        <a:p>
          <a:r>
            <a:rPr lang="en-US" sz="1000" dirty="0" smtClean="0"/>
            <a:t>CD: Middle Management  Development</a:t>
          </a:r>
          <a:endParaRPr lang="en-US" sz="1000" dirty="0"/>
        </a:p>
      </dgm:t>
    </dgm:pt>
    <dgm:pt modelId="{87F4FF5F-CFC1-4465-BD1A-012D2FE1BE7A}" type="parTrans" cxnId="{93DB1549-7B4F-4738-9B0A-E96210DEF0D5}">
      <dgm:prSet/>
      <dgm:spPr/>
      <dgm:t>
        <a:bodyPr/>
        <a:lstStyle/>
        <a:p>
          <a:endParaRPr lang="en-US" sz="1000"/>
        </a:p>
      </dgm:t>
    </dgm:pt>
    <dgm:pt modelId="{47941FFE-AEEF-4AD4-B6F0-0BEE0C7E2748}" type="sibTrans" cxnId="{93DB1549-7B4F-4738-9B0A-E96210DEF0D5}">
      <dgm:prSet custT="1"/>
      <dgm:spPr/>
      <dgm:t>
        <a:bodyPr/>
        <a:lstStyle/>
        <a:p>
          <a:endParaRPr lang="en-US" sz="1000"/>
        </a:p>
      </dgm:t>
    </dgm:pt>
    <dgm:pt modelId="{E6F162EA-A25A-4526-A11C-C185547BF018}">
      <dgm:prSet custT="1"/>
      <dgm:spPr/>
      <dgm:t>
        <a:bodyPr/>
        <a:lstStyle/>
        <a:p>
          <a:r>
            <a:rPr lang="en-US" sz="1000" dirty="0" smtClean="0"/>
            <a:t>CD: Snr Management &amp; Professional Development</a:t>
          </a:r>
          <a:endParaRPr lang="en-US" sz="1000" dirty="0"/>
        </a:p>
      </dgm:t>
    </dgm:pt>
    <dgm:pt modelId="{F176300C-7B0D-4DAE-8055-5A3574734C47}" type="parTrans" cxnId="{299D6290-9819-4EEF-A675-BEAE01C181BE}">
      <dgm:prSet/>
      <dgm:spPr/>
      <dgm:t>
        <a:bodyPr/>
        <a:lstStyle/>
        <a:p>
          <a:endParaRPr lang="en-US" sz="1000"/>
        </a:p>
      </dgm:t>
    </dgm:pt>
    <dgm:pt modelId="{3F6F58C0-F1E6-4EB8-93E8-34E9F939CEF5}" type="sibTrans" cxnId="{299D6290-9819-4EEF-A675-BEAE01C181BE}">
      <dgm:prSet custT="1"/>
      <dgm:spPr/>
      <dgm:t>
        <a:bodyPr/>
        <a:lstStyle/>
        <a:p>
          <a:endParaRPr lang="en-US" sz="1000"/>
        </a:p>
      </dgm:t>
    </dgm:pt>
    <dgm:pt modelId="{CE34E3D9-50FB-4192-8F92-47052ED3343C}">
      <dgm:prSet custT="1"/>
      <dgm:spPr/>
      <dgm:t>
        <a:bodyPr/>
        <a:lstStyle/>
        <a:p>
          <a:r>
            <a:rPr lang="en-US" sz="1000" dirty="0" smtClean="0"/>
            <a:t>CD: Executive Management &amp; Leadership Support </a:t>
          </a:r>
          <a:endParaRPr lang="en-US" sz="1000" dirty="0"/>
        </a:p>
      </dgm:t>
    </dgm:pt>
    <dgm:pt modelId="{9CA3CBC3-9E8C-452C-822E-A5FC93FE4F7D}" type="parTrans" cxnId="{A07BC866-F38B-4D15-B409-5C1695188E26}">
      <dgm:prSet/>
      <dgm:spPr/>
      <dgm:t>
        <a:bodyPr/>
        <a:lstStyle/>
        <a:p>
          <a:endParaRPr lang="en-US" sz="1000"/>
        </a:p>
      </dgm:t>
    </dgm:pt>
    <dgm:pt modelId="{AA949BDD-9615-45FD-822E-CB1FF9336DE9}" type="sibTrans" cxnId="{A07BC866-F38B-4D15-B409-5C1695188E26}">
      <dgm:prSet custT="1"/>
      <dgm:spPr/>
      <dgm:t>
        <a:bodyPr/>
        <a:lstStyle/>
        <a:p>
          <a:endParaRPr lang="en-US" sz="1000"/>
        </a:p>
      </dgm:t>
    </dgm:pt>
    <dgm:pt modelId="{06D60BAA-E1FB-42F5-82C4-B928297247BF}">
      <dgm:prSet custT="1"/>
      <dgm:spPr/>
      <dgm:t>
        <a:bodyPr/>
        <a:lstStyle/>
        <a:p>
          <a:r>
            <a:rPr lang="en-US" sz="1000" dirty="0" smtClean="0"/>
            <a:t>CD: Curriculum Support &amp; Trainer Professionalization</a:t>
          </a:r>
          <a:endParaRPr lang="en-US" sz="1000" dirty="0"/>
        </a:p>
      </dgm:t>
    </dgm:pt>
    <dgm:pt modelId="{20AD3CCB-5F1B-4931-BFDD-3E149514D125}" type="parTrans" cxnId="{49425EC9-FDFA-4D9B-9608-942E11C4417F}">
      <dgm:prSet/>
      <dgm:spPr/>
      <dgm:t>
        <a:bodyPr/>
        <a:lstStyle/>
        <a:p>
          <a:endParaRPr lang="en-US" sz="1000"/>
        </a:p>
      </dgm:t>
    </dgm:pt>
    <dgm:pt modelId="{137E42AD-1BA8-427C-9816-6C9E78C7890B}" type="sibTrans" cxnId="{49425EC9-FDFA-4D9B-9608-942E11C4417F}">
      <dgm:prSet custT="1"/>
      <dgm:spPr/>
      <dgm:t>
        <a:bodyPr/>
        <a:lstStyle/>
        <a:p>
          <a:endParaRPr lang="en-US" sz="1000"/>
        </a:p>
      </dgm:t>
    </dgm:pt>
    <dgm:pt modelId="{B25C2406-E808-4141-8E5C-3F38094C35F8}">
      <dgm:prSet custT="1"/>
      <dgm:spPr/>
      <dgm:t>
        <a:bodyPr/>
        <a:lstStyle/>
        <a:p>
          <a:r>
            <a:rPr lang="en-US" sz="1000" dirty="0" smtClean="0"/>
            <a:t>CD: Business Development &amp; Specialised Programmes</a:t>
          </a:r>
          <a:endParaRPr lang="en-US" sz="1000" dirty="0"/>
        </a:p>
      </dgm:t>
    </dgm:pt>
    <dgm:pt modelId="{EF793117-A3CB-4DF4-949A-BAF1E8FDD3E0}" type="parTrans" cxnId="{BF7F64C7-AC68-45EB-9498-FEE489F54241}">
      <dgm:prSet/>
      <dgm:spPr/>
      <dgm:t>
        <a:bodyPr/>
        <a:lstStyle/>
        <a:p>
          <a:endParaRPr lang="en-US" sz="1000"/>
        </a:p>
      </dgm:t>
    </dgm:pt>
    <dgm:pt modelId="{B6043494-5F9C-44C3-B31B-F46C3EC52326}" type="sibTrans" cxnId="{BF7F64C7-AC68-45EB-9498-FEE489F54241}">
      <dgm:prSet custT="1"/>
      <dgm:spPr/>
      <dgm:t>
        <a:bodyPr/>
        <a:lstStyle/>
        <a:p>
          <a:endParaRPr lang="en-US" sz="1000"/>
        </a:p>
      </dgm:t>
    </dgm:pt>
    <dgm:pt modelId="{79B8A1F0-8C32-49C0-A90C-FBC300AC89E9}">
      <dgm:prSet phldrT="[Text]" custT="1"/>
      <dgm:spPr/>
      <dgm:t>
        <a:bodyPr/>
        <a:lstStyle/>
        <a:p>
          <a:r>
            <a:rPr lang="en-US" sz="1000" dirty="0" smtClean="0"/>
            <a:t>DDG: Corporate  Management &amp; </a:t>
          </a:r>
          <a:r>
            <a:rPr lang="en-US" sz="1000" smtClean="0"/>
            <a:t>Business Enablement</a:t>
          </a:r>
          <a:endParaRPr lang="en-US" sz="1000" dirty="0"/>
        </a:p>
      </dgm:t>
    </dgm:pt>
    <dgm:pt modelId="{31DEDA7F-C975-49A7-AA20-1A1B95279B58}" type="sibTrans" cxnId="{656D1881-E8AF-4857-A688-31AD54486F35}">
      <dgm:prSet custT="1"/>
      <dgm:spPr/>
      <dgm:t>
        <a:bodyPr/>
        <a:lstStyle/>
        <a:p>
          <a:endParaRPr lang="en-US" sz="1000"/>
        </a:p>
      </dgm:t>
    </dgm:pt>
    <dgm:pt modelId="{7716D69B-C807-4560-A6C9-5BB044AA6973}" type="parTrans" cxnId="{656D1881-E8AF-4857-A688-31AD54486F35}">
      <dgm:prSet/>
      <dgm:spPr/>
      <dgm:t>
        <a:bodyPr/>
        <a:lstStyle/>
        <a:p>
          <a:endParaRPr lang="en-US" sz="1000"/>
        </a:p>
      </dgm:t>
    </dgm:pt>
    <dgm:pt modelId="{55DF2EC5-E99F-4ABA-9018-E4AD5C2B0C84}">
      <dgm:prSet custT="1"/>
      <dgm:spPr/>
      <dgm:t>
        <a:bodyPr/>
        <a:lstStyle/>
        <a:p>
          <a:r>
            <a:rPr lang="en-US" sz="1000" dirty="0" smtClean="0"/>
            <a:t>CFO</a:t>
          </a:r>
          <a:endParaRPr lang="en-US" sz="1000" dirty="0"/>
        </a:p>
      </dgm:t>
    </dgm:pt>
    <dgm:pt modelId="{8382B005-A0AE-41A3-982B-254229C99904}" type="parTrans" cxnId="{9390E078-6B2E-4BBF-94B2-0F8F068CEC97}">
      <dgm:prSet/>
      <dgm:spPr/>
      <dgm:t>
        <a:bodyPr/>
        <a:lstStyle/>
        <a:p>
          <a:endParaRPr lang="en-US"/>
        </a:p>
      </dgm:t>
    </dgm:pt>
    <dgm:pt modelId="{FBA2B338-01D7-4193-AB01-D050B6AC9C2A}" type="sibTrans" cxnId="{9390E078-6B2E-4BBF-94B2-0F8F068CEC97}">
      <dgm:prSet/>
      <dgm:spPr/>
      <dgm:t>
        <a:bodyPr/>
        <a:lstStyle/>
        <a:p>
          <a:endParaRPr lang="en-US"/>
        </a:p>
      </dgm:t>
    </dgm:pt>
    <dgm:pt modelId="{5E2322F1-424F-4A7C-B2A0-27EECBF5BA89}" type="pres">
      <dgm:prSet presAssocID="{F3B86382-FF5E-45E4-8D94-CA058F99943F}" presName="hierChild1" presStyleCnt="0">
        <dgm:presLayoutVars>
          <dgm:orgChart val="1"/>
          <dgm:chPref val="1"/>
          <dgm:dir/>
          <dgm:animOne val="branch"/>
          <dgm:animLvl val="lvl"/>
          <dgm:resizeHandles/>
        </dgm:presLayoutVars>
      </dgm:prSet>
      <dgm:spPr/>
      <dgm:t>
        <a:bodyPr/>
        <a:lstStyle/>
        <a:p>
          <a:endParaRPr lang="en-US"/>
        </a:p>
      </dgm:t>
    </dgm:pt>
    <dgm:pt modelId="{CA261C7F-F258-49AE-8AF4-699F9337CB4B}" type="pres">
      <dgm:prSet presAssocID="{BE5EF4B2-3104-40DA-8575-2C48A666A257}" presName="hierRoot1" presStyleCnt="0">
        <dgm:presLayoutVars>
          <dgm:hierBranch val="init"/>
        </dgm:presLayoutVars>
      </dgm:prSet>
      <dgm:spPr/>
      <dgm:t>
        <a:bodyPr/>
        <a:lstStyle/>
        <a:p>
          <a:endParaRPr lang="en-US"/>
        </a:p>
      </dgm:t>
    </dgm:pt>
    <dgm:pt modelId="{581F9975-5291-4F4D-B3C1-6120101209BC}" type="pres">
      <dgm:prSet presAssocID="{BE5EF4B2-3104-40DA-8575-2C48A666A257}" presName="rootComposite1" presStyleCnt="0"/>
      <dgm:spPr/>
      <dgm:t>
        <a:bodyPr/>
        <a:lstStyle/>
        <a:p>
          <a:endParaRPr lang="en-US"/>
        </a:p>
      </dgm:t>
    </dgm:pt>
    <dgm:pt modelId="{2EA180B9-C657-4B02-9367-9E4F82F29FAE}" type="pres">
      <dgm:prSet presAssocID="{BE5EF4B2-3104-40DA-8575-2C48A666A257}" presName="rootText1" presStyleLbl="node0" presStyleIdx="0" presStyleCnt="1" custScaleX="188306">
        <dgm:presLayoutVars>
          <dgm:chMax/>
          <dgm:chPref val="3"/>
        </dgm:presLayoutVars>
      </dgm:prSet>
      <dgm:spPr/>
      <dgm:t>
        <a:bodyPr/>
        <a:lstStyle/>
        <a:p>
          <a:endParaRPr lang="en-US"/>
        </a:p>
      </dgm:t>
    </dgm:pt>
    <dgm:pt modelId="{04A0C055-992D-4CD6-B862-4C3C6FEBA746}" type="pres">
      <dgm:prSet presAssocID="{BE5EF4B2-3104-40DA-8575-2C48A666A257}" presName="titleText1" presStyleLbl="fgAcc0" presStyleIdx="0" presStyleCnt="1">
        <dgm:presLayoutVars>
          <dgm:chMax val="0"/>
          <dgm:chPref val="0"/>
        </dgm:presLayoutVars>
      </dgm:prSet>
      <dgm:spPr/>
      <dgm:t>
        <a:bodyPr/>
        <a:lstStyle/>
        <a:p>
          <a:endParaRPr lang="en-US"/>
        </a:p>
      </dgm:t>
    </dgm:pt>
    <dgm:pt modelId="{98C088E1-E5D2-4FE3-B75B-2D9B4C35E3CA}" type="pres">
      <dgm:prSet presAssocID="{BE5EF4B2-3104-40DA-8575-2C48A666A257}" presName="rootConnector1" presStyleLbl="node1" presStyleIdx="0" presStyleCnt="19"/>
      <dgm:spPr/>
      <dgm:t>
        <a:bodyPr/>
        <a:lstStyle/>
        <a:p>
          <a:endParaRPr lang="en-US"/>
        </a:p>
      </dgm:t>
    </dgm:pt>
    <dgm:pt modelId="{62A62021-F0F5-4C42-B524-9EE142EF8B80}" type="pres">
      <dgm:prSet presAssocID="{BE5EF4B2-3104-40DA-8575-2C48A666A257}" presName="hierChild2" presStyleCnt="0"/>
      <dgm:spPr/>
      <dgm:t>
        <a:bodyPr/>
        <a:lstStyle/>
        <a:p>
          <a:endParaRPr lang="en-US"/>
        </a:p>
      </dgm:t>
    </dgm:pt>
    <dgm:pt modelId="{488C7EDF-BAF8-4E20-81FB-BF291FB8E39B}" type="pres">
      <dgm:prSet presAssocID="{8382B005-A0AE-41A3-982B-254229C99904}" presName="Name37" presStyleLbl="parChTrans1D2" presStyleIdx="0" presStyleCnt="5"/>
      <dgm:spPr/>
      <dgm:t>
        <a:bodyPr/>
        <a:lstStyle/>
        <a:p>
          <a:endParaRPr lang="en-US"/>
        </a:p>
      </dgm:t>
    </dgm:pt>
    <dgm:pt modelId="{4E27A9BE-8515-420E-8448-1E3E85DA8DF4}" type="pres">
      <dgm:prSet presAssocID="{55DF2EC5-E99F-4ABA-9018-E4AD5C2B0C84}" presName="hierRoot2" presStyleCnt="0">
        <dgm:presLayoutVars>
          <dgm:hierBranch val="init"/>
        </dgm:presLayoutVars>
      </dgm:prSet>
      <dgm:spPr/>
      <dgm:t>
        <a:bodyPr/>
        <a:lstStyle/>
        <a:p>
          <a:endParaRPr lang="en-US"/>
        </a:p>
      </dgm:t>
    </dgm:pt>
    <dgm:pt modelId="{4BC06B73-B1F4-4545-8347-E262D88C5B93}" type="pres">
      <dgm:prSet presAssocID="{55DF2EC5-E99F-4ABA-9018-E4AD5C2B0C84}" presName="rootComposite" presStyleCnt="0"/>
      <dgm:spPr/>
      <dgm:t>
        <a:bodyPr/>
        <a:lstStyle/>
        <a:p>
          <a:endParaRPr lang="en-US"/>
        </a:p>
      </dgm:t>
    </dgm:pt>
    <dgm:pt modelId="{3B88C19E-B3F8-4FB5-95D1-4817E470843D}" type="pres">
      <dgm:prSet presAssocID="{55DF2EC5-E99F-4ABA-9018-E4AD5C2B0C84}" presName="rootText" presStyleLbl="node1" presStyleIdx="0" presStyleCnt="19">
        <dgm:presLayoutVars>
          <dgm:chMax/>
          <dgm:chPref val="3"/>
        </dgm:presLayoutVars>
      </dgm:prSet>
      <dgm:spPr/>
      <dgm:t>
        <a:bodyPr/>
        <a:lstStyle/>
        <a:p>
          <a:endParaRPr lang="en-US"/>
        </a:p>
      </dgm:t>
    </dgm:pt>
    <dgm:pt modelId="{0D25FF81-5B02-46F2-82A5-B98C8810FE2A}" type="pres">
      <dgm:prSet presAssocID="{55DF2EC5-E99F-4ABA-9018-E4AD5C2B0C84}" presName="titleText2" presStyleLbl="fgAcc1" presStyleIdx="0" presStyleCnt="19">
        <dgm:presLayoutVars>
          <dgm:chMax val="0"/>
          <dgm:chPref val="0"/>
        </dgm:presLayoutVars>
      </dgm:prSet>
      <dgm:spPr/>
      <dgm:t>
        <a:bodyPr/>
        <a:lstStyle/>
        <a:p>
          <a:endParaRPr lang="en-US"/>
        </a:p>
      </dgm:t>
    </dgm:pt>
    <dgm:pt modelId="{A9307276-49BB-4E97-81F5-FEA11016658E}" type="pres">
      <dgm:prSet presAssocID="{55DF2EC5-E99F-4ABA-9018-E4AD5C2B0C84}" presName="rootConnector" presStyleLbl="node2" presStyleIdx="0" presStyleCnt="0"/>
      <dgm:spPr/>
      <dgm:t>
        <a:bodyPr/>
        <a:lstStyle/>
        <a:p>
          <a:endParaRPr lang="en-US"/>
        </a:p>
      </dgm:t>
    </dgm:pt>
    <dgm:pt modelId="{FE147989-C82C-42EC-ACC1-D0EC8A4E9225}" type="pres">
      <dgm:prSet presAssocID="{55DF2EC5-E99F-4ABA-9018-E4AD5C2B0C84}" presName="hierChild4" presStyleCnt="0"/>
      <dgm:spPr/>
      <dgm:t>
        <a:bodyPr/>
        <a:lstStyle/>
        <a:p>
          <a:endParaRPr lang="en-US"/>
        </a:p>
      </dgm:t>
    </dgm:pt>
    <dgm:pt modelId="{50250660-DFFE-45DC-97D8-A5C3AAF3D1AC}" type="pres">
      <dgm:prSet presAssocID="{55DF2EC5-E99F-4ABA-9018-E4AD5C2B0C84}" presName="hierChild5" presStyleCnt="0"/>
      <dgm:spPr/>
      <dgm:t>
        <a:bodyPr/>
        <a:lstStyle/>
        <a:p>
          <a:endParaRPr lang="en-US"/>
        </a:p>
      </dgm:t>
    </dgm:pt>
    <dgm:pt modelId="{70C6A971-03BE-40CC-B238-86A1C8DFD53F}" type="pres">
      <dgm:prSet presAssocID="{7716D69B-C807-4560-A6C9-5BB044AA6973}" presName="Name37" presStyleLbl="parChTrans1D2" presStyleIdx="1" presStyleCnt="5"/>
      <dgm:spPr/>
      <dgm:t>
        <a:bodyPr/>
        <a:lstStyle/>
        <a:p>
          <a:endParaRPr lang="en-US"/>
        </a:p>
      </dgm:t>
    </dgm:pt>
    <dgm:pt modelId="{3C5BFB04-1438-4572-A840-E275516E52F9}" type="pres">
      <dgm:prSet presAssocID="{79B8A1F0-8C32-49C0-A90C-FBC300AC89E9}" presName="hierRoot2" presStyleCnt="0">
        <dgm:presLayoutVars>
          <dgm:hierBranch val="hang"/>
        </dgm:presLayoutVars>
      </dgm:prSet>
      <dgm:spPr/>
      <dgm:t>
        <a:bodyPr/>
        <a:lstStyle/>
        <a:p>
          <a:endParaRPr lang="en-US"/>
        </a:p>
      </dgm:t>
    </dgm:pt>
    <dgm:pt modelId="{ABFE7C85-B03D-46D4-AC59-AC87376A0C64}" type="pres">
      <dgm:prSet presAssocID="{79B8A1F0-8C32-49C0-A90C-FBC300AC89E9}" presName="rootComposite" presStyleCnt="0"/>
      <dgm:spPr/>
      <dgm:t>
        <a:bodyPr/>
        <a:lstStyle/>
        <a:p>
          <a:endParaRPr lang="en-US"/>
        </a:p>
      </dgm:t>
    </dgm:pt>
    <dgm:pt modelId="{A873F0DF-90D8-4A41-BDA0-59D2ABE12F56}" type="pres">
      <dgm:prSet presAssocID="{79B8A1F0-8C32-49C0-A90C-FBC300AC89E9}" presName="rootText" presStyleLbl="node1" presStyleIdx="1" presStyleCnt="19" custScaleX="190475">
        <dgm:presLayoutVars>
          <dgm:chMax/>
          <dgm:chPref val="3"/>
        </dgm:presLayoutVars>
      </dgm:prSet>
      <dgm:spPr/>
      <dgm:t>
        <a:bodyPr/>
        <a:lstStyle/>
        <a:p>
          <a:endParaRPr lang="en-US"/>
        </a:p>
      </dgm:t>
    </dgm:pt>
    <dgm:pt modelId="{80D60068-CD61-49E6-BC33-E34D37803882}" type="pres">
      <dgm:prSet presAssocID="{79B8A1F0-8C32-49C0-A90C-FBC300AC89E9}" presName="titleText2" presStyleLbl="fgAcc1" presStyleIdx="1" presStyleCnt="19">
        <dgm:presLayoutVars>
          <dgm:chMax val="0"/>
          <dgm:chPref val="0"/>
        </dgm:presLayoutVars>
      </dgm:prSet>
      <dgm:spPr/>
      <dgm:t>
        <a:bodyPr/>
        <a:lstStyle/>
        <a:p>
          <a:endParaRPr lang="en-US"/>
        </a:p>
      </dgm:t>
    </dgm:pt>
    <dgm:pt modelId="{BCCA015A-F9F8-4F4E-B0A6-D7057715DCB2}" type="pres">
      <dgm:prSet presAssocID="{79B8A1F0-8C32-49C0-A90C-FBC300AC89E9}" presName="rootConnector" presStyleLbl="node2" presStyleIdx="0" presStyleCnt="0"/>
      <dgm:spPr/>
      <dgm:t>
        <a:bodyPr/>
        <a:lstStyle/>
        <a:p>
          <a:endParaRPr lang="en-US"/>
        </a:p>
      </dgm:t>
    </dgm:pt>
    <dgm:pt modelId="{34E04049-FFEE-42CF-AC38-A930D32807B3}" type="pres">
      <dgm:prSet presAssocID="{79B8A1F0-8C32-49C0-A90C-FBC300AC89E9}" presName="hierChild4" presStyleCnt="0"/>
      <dgm:spPr/>
      <dgm:t>
        <a:bodyPr/>
        <a:lstStyle/>
        <a:p>
          <a:endParaRPr lang="en-US"/>
        </a:p>
      </dgm:t>
    </dgm:pt>
    <dgm:pt modelId="{2E07C4CC-6BC1-4EAA-A111-E1B9FCC51CA7}" type="pres">
      <dgm:prSet presAssocID="{84DB181B-5F78-48A9-9B6F-73DE0E49DAE4}" presName="Name42" presStyleLbl="parChTrans1D3" presStyleIdx="0" presStyleCnt="15"/>
      <dgm:spPr/>
      <dgm:t>
        <a:bodyPr/>
        <a:lstStyle/>
        <a:p>
          <a:endParaRPr lang="en-US"/>
        </a:p>
      </dgm:t>
    </dgm:pt>
    <dgm:pt modelId="{B12EDC55-CA65-4013-80B5-84000DBC520F}" type="pres">
      <dgm:prSet presAssocID="{C5320E62-F774-43E0-AC14-073CEA0929AC}" presName="hierRoot2" presStyleCnt="0">
        <dgm:presLayoutVars>
          <dgm:hierBranch val="init"/>
        </dgm:presLayoutVars>
      </dgm:prSet>
      <dgm:spPr/>
      <dgm:t>
        <a:bodyPr/>
        <a:lstStyle/>
        <a:p>
          <a:endParaRPr lang="en-US"/>
        </a:p>
      </dgm:t>
    </dgm:pt>
    <dgm:pt modelId="{251B05D8-2416-4175-9A2D-36AAB8CEA24A}" type="pres">
      <dgm:prSet presAssocID="{C5320E62-F774-43E0-AC14-073CEA0929AC}" presName="rootComposite" presStyleCnt="0"/>
      <dgm:spPr/>
      <dgm:t>
        <a:bodyPr/>
        <a:lstStyle/>
        <a:p>
          <a:endParaRPr lang="en-US"/>
        </a:p>
      </dgm:t>
    </dgm:pt>
    <dgm:pt modelId="{DE3A11D7-BD42-4CBD-B444-8682D575C02E}" type="pres">
      <dgm:prSet presAssocID="{C5320E62-F774-43E0-AC14-073CEA0929AC}" presName="rootText" presStyleLbl="node1" presStyleIdx="2" presStyleCnt="19" custScaleX="136316" custScaleY="148497">
        <dgm:presLayoutVars>
          <dgm:chMax/>
          <dgm:chPref val="3"/>
        </dgm:presLayoutVars>
      </dgm:prSet>
      <dgm:spPr/>
      <dgm:t>
        <a:bodyPr/>
        <a:lstStyle/>
        <a:p>
          <a:endParaRPr lang="en-US"/>
        </a:p>
      </dgm:t>
    </dgm:pt>
    <dgm:pt modelId="{FC98E708-F52B-4BC7-9EF7-E9A3512CB5D7}" type="pres">
      <dgm:prSet presAssocID="{C5320E62-F774-43E0-AC14-073CEA0929AC}" presName="titleText2" presStyleLbl="fgAcc1" presStyleIdx="2" presStyleCnt="19" custLinFactNeighborX="4694" custLinFactNeighborY="81442">
        <dgm:presLayoutVars>
          <dgm:chMax val="0"/>
          <dgm:chPref val="0"/>
        </dgm:presLayoutVars>
      </dgm:prSet>
      <dgm:spPr/>
      <dgm:t>
        <a:bodyPr/>
        <a:lstStyle/>
        <a:p>
          <a:endParaRPr lang="en-US"/>
        </a:p>
      </dgm:t>
    </dgm:pt>
    <dgm:pt modelId="{14DE10C2-6198-41E8-AA60-3582B8923768}" type="pres">
      <dgm:prSet presAssocID="{C5320E62-F774-43E0-AC14-073CEA0929AC}" presName="rootConnector" presStyleLbl="node3" presStyleIdx="0" presStyleCnt="0"/>
      <dgm:spPr/>
      <dgm:t>
        <a:bodyPr/>
        <a:lstStyle/>
        <a:p>
          <a:endParaRPr lang="en-US"/>
        </a:p>
      </dgm:t>
    </dgm:pt>
    <dgm:pt modelId="{17961BA5-28CA-4D3D-B2C0-AA82CC420D0F}" type="pres">
      <dgm:prSet presAssocID="{C5320E62-F774-43E0-AC14-073CEA0929AC}" presName="hierChild4" presStyleCnt="0"/>
      <dgm:spPr/>
      <dgm:t>
        <a:bodyPr/>
        <a:lstStyle/>
        <a:p>
          <a:endParaRPr lang="en-US"/>
        </a:p>
      </dgm:t>
    </dgm:pt>
    <dgm:pt modelId="{5DA8CBC9-80A3-4A36-A8A7-230179E7F3CB}" type="pres">
      <dgm:prSet presAssocID="{C5320E62-F774-43E0-AC14-073CEA0929AC}" presName="hierChild5" presStyleCnt="0"/>
      <dgm:spPr/>
      <dgm:t>
        <a:bodyPr/>
        <a:lstStyle/>
        <a:p>
          <a:endParaRPr lang="en-US"/>
        </a:p>
      </dgm:t>
    </dgm:pt>
    <dgm:pt modelId="{FC9A5687-DCE3-448F-BD3E-E1A56B9BB032}" type="pres">
      <dgm:prSet presAssocID="{BBE874DB-B0BA-41F4-999F-9880DD1A53C7}" presName="Name42" presStyleLbl="parChTrans1D3" presStyleIdx="1" presStyleCnt="15"/>
      <dgm:spPr/>
      <dgm:t>
        <a:bodyPr/>
        <a:lstStyle/>
        <a:p>
          <a:endParaRPr lang="en-US"/>
        </a:p>
      </dgm:t>
    </dgm:pt>
    <dgm:pt modelId="{42946E89-2E56-4E6D-A4AD-98AEFA0C4602}" type="pres">
      <dgm:prSet presAssocID="{8DD4BCE0-A2ED-4F6A-95AB-2A8CF164A5FE}" presName="hierRoot2" presStyleCnt="0">
        <dgm:presLayoutVars>
          <dgm:hierBranch val="init"/>
        </dgm:presLayoutVars>
      </dgm:prSet>
      <dgm:spPr/>
      <dgm:t>
        <a:bodyPr/>
        <a:lstStyle/>
        <a:p>
          <a:endParaRPr lang="en-US"/>
        </a:p>
      </dgm:t>
    </dgm:pt>
    <dgm:pt modelId="{4A5A274C-2901-44C9-A98F-62EDFA8D5103}" type="pres">
      <dgm:prSet presAssocID="{8DD4BCE0-A2ED-4F6A-95AB-2A8CF164A5FE}" presName="rootComposite" presStyleCnt="0"/>
      <dgm:spPr/>
      <dgm:t>
        <a:bodyPr/>
        <a:lstStyle/>
        <a:p>
          <a:endParaRPr lang="en-US"/>
        </a:p>
      </dgm:t>
    </dgm:pt>
    <dgm:pt modelId="{A5D02B28-DC9D-4901-90DF-8DC250382632}" type="pres">
      <dgm:prSet presAssocID="{8DD4BCE0-A2ED-4F6A-95AB-2A8CF164A5FE}" presName="rootText" presStyleLbl="node1" presStyleIdx="3" presStyleCnt="19" custScaleX="136316" custScaleY="148497">
        <dgm:presLayoutVars>
          <dgm:chMax/>
          <dgm:chPref val="3"/>
        </dgm:presLayoutVars>
      </dgm:prSet>
      <dgm:spPr/>
      <dgm:t>
        <a:bodyPr/>
        <a:lstStyle/>
        <a:p>
          <a:endParaRPr lang="en-US"/>
        </a:p>
      </dgm:t>
    </dgm:pt>
    <dgm:pt modelId="{0A2558E1-F93A-4808-B98D-FBC8165339AF}" type="pres">
      <dgm:prSet presAssocID="{8DD4BCE0-A2ED-4F6A-95AB-2A8CF164A5FE}" presName="titleText2" presStyleLbl="fgAcc1" presStyleIdx="3" presStyleCnt="19" custLinFactNeighborX="4694" custLinFactNeighborY="81442">
        <dgm:presLayoutVars>
          <dgm:chMax val="0"/>
          <dgm:chPref val="0"/>
        </dgm:presLayoutVars>
      </dgm:prSet>
      <dgm:spPr/>
      <dgm:t>
        <a:bodyPr/>
        <a:lstStyle/>
        <a:p>
          <a:endParaRPr lang="en-US"/>
        </a:p>
      </dgm:t>
    </dgm:pt>
    <dgm:pt modelId="{F644FE18-5877-4EF7-96FA-5554558F042F}" type="pres">
      <dgm:prSet presAssocID="{8DD4BCE0-A2ED-4F6A-95AB-2A8CF164A5FE}" presName="rootConnector" presStyleLbl="node3" presStyleIdx="0" presStyleCnt="0"/>
      <dgm:spPr/>
      <dgm:t>
        <a:bodyPr/>
        <a:lstStyle/>
        <a:p>
          <a:endParaRPr lang="en-US"/>
        </a:p>
      </dgm:t>
    </dgm:pt>
    <dgm:pt modelId="{EFF85646-4D10-4002-83C4-D85B3E330465}" type="pres">
      <dgm:prSet presAssocID="{8DD4BCE0-A2ED-4F6A-95AB-2A8CF164A5FE}" presName="hierChild4" presStyleCnt="0"/>
      <dgm:spPr/>
      <dgm:t>
        <a:bodyPr/>
        <a:lstStyle/>
        <a:p>
          <a:endParaRPr lang="en-US"/>
        </a:p>
      </dgm:t>
    </dgm:pt>
    <dgm:pt modelId="{D0B78D36-B5CF-41D6-B176-D7923CC4EB9B}" type="pres">
      <dgm:prSet presAssocID="{8DD4BCE0-A2ED-4F6A-95AB-2A8CF164A5FE}" presName="hierChild5" presStyleCnt="0"/>
      <dgm:spPr/>
      <dgm:t>
        <a:bodyPr/>
        <a:lstStyle/>
        <a:p>
          <a:endParaRPr lang="en-US"/>
        </a:p>
      </dgm:t>
    </dgm:pt>
    <dgm:pt modelId="{3704DCCC-5FEE-495B-BC5C-70C3627F9B37}" type="pres">
      <dgm:prSet presAssocID="{B60B7B6B-061C-44EC-827B-39F898920395}" presName="Name42" presStyleLbl="parChTrans1D3" presStyleIdx="2" presStyleCnt="15"/>
      <dgm:spPr/>
      <dgm:t>
        <a:bodyPr/>
        <a:lstStyle/>
        <a:p>
          <a:endParaRPr lang="en-US"/>
        </a:p>
      </dgm:t>
    </dgm:pt>
    <dgm:pt modelId="{D33D798B-52A6-4C95-988B-890272A709FB}" type="pres">
      <dgm:prSet presAssocID="{CC0B9890-06EF-4C71-8C39-24587DE81B5F}" presName="hierRoot2" presStyleCnt="0">
        <dgm:presLayoutVars>
          <dgm:hierBranch val="init"/>
        </dgm:presLayoutVars>
      </dgm:prSet>
      <dgm:spPr/>
      <dgm:t>
        <a:bodyPr/>
        <a:lstStyle/>
        <a:p>
          <a:endParaRPr lang="en-US"/>
        </a:p>
      </dgm:t>
    </dgm:pt>
    <dgm:pt modelId="{7D5EBFAF-2DB0-4C97-8B66-75ABA2966FA0}" type="pres">
      <dgm:prSet presAssocID="{CC0B9890-06EF-4C71-8C39-24587DE81B5F}" presName="rootComposite" presStyleCnt="0"/>
      <dgm:spPr/>
      <dgm:t>
        <a:bodyPr/>
        <a:lstStyle/>
        <a:p>
          <a:endParaRPr lang="en-US"/>
        </a:p>
      </dgm:t>
    </dgm:pt>
    <dgm:pt modelId="{9AEEB078-E720-4BDF-988D-2B1FBEE99E39}" type="pres">
      <dgm:prSet presAssocID="{CC0B9890-06EF-4C71-8C39-24587DE81B5F}" presName="rootText" presStyleLbl="node1" presStyleIdx="4" presStyleCnt="19" custScaleX="136316" custScaleY="148497">
        <dgm:presLayoutVars>
          <dgm:chMax/>
          <dgm:chPref val="3"/>
        </dgm:presLayoutVars>
      </dgm:prSet>
      <dgm:spPr/>
      <dgm:t>
        <a:bodyPr/>
        <a:lstStyle/>
        <a:p>
          <a:endParaRPr lang="en-US"/>
        </a:p>
      </dgm:t>
    </dgm:pt>
    <dgm:pt modelId="{09BADC56-77F5-4048-B64C-3D9CDF395BA5}" type="pres">
      <dgm:prSet presAssocID="{CC0B9890-06EF-4C71-8C39-24587DE81B5F}" presName="titleText2" presStyleLbl="fgAcc1" presStyleIdx="4" presStyleCnt="19" custLinFactNeighborX="4694" custLinFactNeighborY="74517">
        <dgm:presLayoutVars>
          <dgm:chMax val="0"/>
          <dgm:chPref val="0"/>
        </dgm:presLayoutVars>
      </dgm:prSet>
      <dgm:spPr/>
      <dgm:t>
        <a:bodyPr/>
        <a:lstStyle/>
        <a:p>
          <a:endParaRPr lang="en-US"/>
        </a:p>
      </dgm:t>
    </dgm:pt>
    <dgm:pt modelId="{ABCB923F-9EB7-4034-A706-4E9BA174B09E}" type="pres">
      <dgm:prSet presAssocID="{CC0B9890-06EF-4C71-8C39-24587DE81B5F}" presName="rootConnector" presStyleLbl="node3" presStyleIdx="0" presStyleCnt="0"/>
      <dgm:spPr/>
      <dgm:t>
        <a:bodyPr/>
        <a:lstStyle/>
        <a:p>
          <a:endParaRPr lang="en-US"/>
        </a:p>
      </dgm:t>
    </dgm:pt>
    <dgm:pt modelId="{E5B39780-35DA-4909-BE8A-42F8DD502E36}" type="pres">
      <dgm:prSet presAssocID="{CC0B9890-06EF-4C71-8C39-24587DE81B5F}" presName="hierChild4" presStyleCnt="0"/>
      <dgm:spPr/>
      <dgm:t>
        <a:bodyPr/>
        <a:lstStyle/>
        <a:p>
          <a:endParaRPr lang="en-US"/>
        </a:p>
      </dgm:t>
    </dgm:pt>
    <dgm:pt modelId="{761A9806-E853-4C6C-88AD-A5DDE833DE62}" type="pres">
      <dgm:prSet presAssocID="{CC0B9890-06EF-4C71-8C39-24587DE81B5F}" presName="hierChild5" presStyleCnt="0"/>
      <dgm:spPr/>
      <dgm:t>
        <a:bodyPr/>
        <a:lstStyle/>
        <a:p>
          <a:endParaRPr lang="en-US"/>
        </a:p>
      </dgm:t>
    </dgm:pt>
    <dgm:pt modelId="{E21CFE6F-1335-4450-9843-4C5D0F45032C}" type="pres">
      <dgm:prSet presAssocID="{4B0D92FC-04ED-414B-9AEC-97D8D8118F76}" presName="Name42" presStyleLbl="parChTrans1D3" presStyleIdx="3" presStyleCnt="15"/>
      <dgm:spPr/>
      <dgm:t>
        <a:bodyPr/>
        <a:lstStyle/>
        <a:p>
          <a:endParaRPr lang="en-US"/>
        </a:p>
      </dgm:t>
    </dgm:pt>
    <dgm:pt modelId="{57B8835C-BC92-4ACE-BE89-111ECC99F37E}" type="pres">
      <dgm:prSet presAssocID="{1C751DFF-951D-4ED7-8DE0-852EC20ACB66}" presName="hierRoot2" presStyleCnt="0">
        <dgm:presLayoutVars>
          <dgm:hierBranch val="init"/>
        </dgm:presLayoutVars>
      </dgm:prSet>
      <dgm:spPr/>
      <dgm:t>
        <a:bodyPr/>
        <a:lstStyle/>
        <a:p>
          <a:endParaRPr lang="en-US"/>
        </a:p>
      </dgm:t>
    </dgm:pt>
    <dgm:pt modelId="{4870608D-1246-4A1E-90C0-78A490FFF9DC}" type="pres">
      <dgm:prSet presAssocID="{1C751DFF-951D-4ED7-8DE0-852EC20ACB66}" presName="rootComposite" presStyleCnt="0"/>
      <dgm:spPr/>
      <dgm:t>
        <a:bodyPr/>
        <a:lstStyle/>
        <a:p>
          <a:endParaRPr lang="en-US"/>
        </a:p>
      </dgm:t>
    </dgm:pt>
    <dgm:pt modelId="{B23ED8BF-3BBB-4FB8-B53B-BF567EDD410E}" type="pres">
      <dgm:prSet presAssocID="{1C751DFF-951D-4ED7-8DE0-852EC20ACB66}" presName="rootText" presStyleLbl="node1" presStyleIdx="5" presStyleCnt="19" custScaleX="136316" custScaleY="148497">
        <dgm:presLayoutVars>
          <dgm:chMax/>
          <dgm:chPref val="3"/>
        </dgm:presLayoutVars>
      </dgm:prSet>
      <dgm:spPr/>
      <dgm:t>
        <a:bodyPr/>
        <a:lstStyle/>
        <a:p>
          <a:endParaRPr lang="en-US"/>
        </a:p>
      </dgm:t>
    </dgm:pt>
    <dgm:pt modelId="{8EEA547F-4265-4340-B54B-64FFBD14ADB7}" type="pres">
      <dgm:prSet presAssocID="{1C751DFF-951D-4ED7-8DE0-852EC20ACB66}" presName="titleText2" presStyleLbl="fgAcc1" presStyleIdx="5" presStyleCnt="19" custLinFactNeighborX="4694" custLinFactNeighborY="74517">
        <dgm:presLayoutVars>
          <dgm:chMax val="0"/>
          <dgm:chPref val="0"/>
        </dgm:presLayoutVars>
      </dgm:prSet>
      <dgm:spPr/>
      <dgm:t>
        <a:bodyPr/>
        <a:lstStyle/>
        <a:p>
          <a:endParaRPr lang="en-US"/>
        </a:p>
      </dgm:t>
    </dgm:pt>
    <dgm:pt modelId="{2784A536-2907-407D-B360-555B7BE20508}" type="pres">
      <dgm:prSet presAssocID="{1C751DFF-951D-4ED7-8DE0-852EC20ACB66}" presName="rootConnector" presStyleLbl="node3" presStyleIdx="0" presStyleCnt="0"/>
      <dgm:spPr/>
      <dgm:t>
        <a:bodyPr/>
        <a:lstStyle/>
        <a:p>
          <a:endParaRPr lang="en-US"/>
        </a:p>
      </dgm:t>
    </dgm:pt>
    <dgm:pt modelId="{DBE56E88-DFAC-48CF-8A8B-5B488195A3BF}" type="pres">
      <dgm:prSet presAssocID="{1C751DFF-951D-4ED7-8DE0-852EC20ACB66}" presName="hierChild4" presStyleCnt="0"/>
      <dgm:spPr/>
      <dgm:t>
        <a:bodyPr/>
        <a:lstStyle/>
        <a:p>
          <a:endParaRPr lang="en-US"/>
        </a:p>
      </dgm:t>
    </dgm:pt>
    <dgm:pt modelId="{97047984-DB21-4DAB-BFDE-83F48EFEB7A4}" type="pres">
      <dgm:prSet presAssocID="{1C751DFF-951D-4ED7-8DE0-852EC20ACB66}" presName="hierChild5" presStyleCnt="0"/>
      <dgm:spPr/>
      <dgm:t>
        <a:bodyPr/>
        <a:lstStyle/>
        <a:p>
          <a:endParaRPr lang="en-US"/>
        </a:p>
      </dgm:t>
    </dgm:pt>
    <dgm:pt modelId="{26A9697B-B27C-40F9-9C30-B41B2C46B4E4}" type="pres">
      <dgm:prSet presAssocID="{79B8A1F0-8C32-49C0-A90C-FBC300AC89E9}" presName="hierChild5" presStyleCnt="0"/>
      <dgm:spPr/>
      <dgm:t>
        <a:bodyPr/>
        <a:lstStyle/>
        <a:p>
          <a:endParaRPr lang="en-US"/>
        </a:p>
      </dgm:t>
    </dgm:pt>
    <dgm:pt modelId="{42803CA1-9098-48CA-8C23-16CBFAECE639}" type="pres">
      <dgm:prSet presAssocID="{BA79697A-92B0-4704-B550-4708D7CB39F1}" presName="Name37" presStyleLbl="parChTrans1D2" presStyleIdx="2" presStyleCnt="5"/>
      <dgm:spPr/>
      <dgm:t>
        <a:bodyPr/>
        <a:lstStyle/>
        <a:p>
          <a:endParaRPr lang="en-US"/>
        </a:p>
      </dgm:t>
    </dgm:pt>
    <dgm:pt modelId="{06563F5C-F432-40C6-AF33-5FCE6F81E2AE}" type="pres">
      <dgm:prSet presAssocID="{FAC22C41-F37B-41BC-8918-6DE3643480AD}" presName="hierRoot2" presStyleCnt="0">
        <dgm:presLayoutVars>
          <dgm:hierBranch val="hang"/>
        </dgm:presLayoutVars>
      </dgm:prSet>
      <dgm:spPr/>
      <dgm:t>
        <a:bodyPr/>
        <a:lstStyle/>
        <a:p>
          <a:endParaRPr lang="en-US"/>
        </a:p>
      </dgm:t>
    </dgm:pt>
    <dgm:pt modelId="{AC0E401C-14BC-4D47-A6D9-234ADD1CEF80}" type="pres">
      <dgm:prSet presAssocID="{FAC22C41-F37B-41BC-8918-6DE3643480AD}" presName="rootComposite" presStyleCnt="0"/>
      <dgm:spPr/>
      <dgm:t>
        <a:bodyPr/>
        <a:lstStyle/>
        <a:p>
          <a:endParaRPr lang="en-US"/>
        </a:p>
      </dgm:t>
    </dgm:pt>
    <dgm:pt modelId="{D4F6F25C-6E82-4101-908E-C91EF6C4BCEA}" type="pres">
      <dgm:prSet presAssocID="{FAC22C41-F37B-41BC-8918-6DE3643480AD}" presName="rootText" presStyleLbl="node1" presStyleIdx="6" presStyleCnt="19" custScaleX="190475">
        <dgm:presLayoutVars>
          <dgm:chMax/>
          <dgm:chPref val="3"/>
        </dgm:presLayoutVars>
      </dgm:prSet>
      <dgm:spPr/>
      <dgm:t>
        <a:bodyPr/>
        <a:lstStyle/>
        <a:p>
          <a:endParaRPr lang="en-US"/>
        </a:p>
      </dgm:t>
    </dgm:pt>
    <dgm:pt modelId="{8CEDDBA3-0DAD-4A2E-B7F3-1B18273C6620}" type="pres">
      <dgm:prSet presAssocID="{FAC22C41-F37B-41BC-8918-6DE3643480AD}" presName="titleText2" presStyleLbl="fgAcc1" presStyleIdx="6" presStyleCnt="19">
        <dgm:presLayoutVars>
          <dgm:chMax val="0"/>
          <dgm:chPref val="0"/>
        </dgm:presLayoutVars>
      </dgm:prSet>
      <dgm:spPr/>
      <dgm:t>
        <a:bodyPr/>
        <a:lstStyle/>
        <a:p>
          <a:endParaRPr lang="en-US"/>
        </a:p>
      </dgm:t>
    </dgm:pt>
    <dgm:pt modelId="{28EC76DF-EBB4-4921-842B-24E65B252C44}" type="pres">
      <dgm:prSet presAssocID="{FAC22C41-F37B-41BC-8918-6DE3643480AD}" presName="rootConnector" presStyleLbl="node2" presStyleIdx="0" presStyleCnt="0"/>
      <dgm:spPr/>
      <dgm:t>
        <a:bodyPr/>
        <a:lstStyle/>
        <a:p>
          <a:endParaRPr lang="en-US"/>
        </a:p>
      </dgm:t>
    </dgm:pt>
    <dgm:pt modelId="{74F5384C-9B29-4AC5-8595-0B12C66CBDE9}" type="pres">
      <dgm:prSet presAssocID="{FAC22C41-F37B-41BC-8918-6DE3643480AD}" presName="hierChild4" presStyleCnt="0"/>
      <dgm:spPr/>
      <dgm:t>
        <a:bodyPr/>
        <a:lstStyle/>
        <a:p>
          <a:endParaRPr lang="en-US"/>
        </a:p>
      </dgm:t>
    </dgm:pt>
    <dgm:pt modelId="{1E72A6AA-2117-44DD-B24B-392768303259}" type="pres">
      <dgm:prSet presAssocID="{017A700C-A9C1-4DA0-8AE8-0E41A8F5B826}" presName="Name42" presStyleLbl="parChTrans1D3" presStyleIdx="4" presStyleCnt="15"/>
      <dgm:spPr/>
      <dgm:t>
        <a:bodyPr/>
        <a:lstStyle/>
        <a:p>
          <a:endParaRPr lang="en-US"/>
        </a:p>
      </dgm:t>
    </dgm:pt>
    <dgm:pt modelId="{624CD86E-42A3-4D74-92C8-87B4A6AD7AA5}" type="pres">
      <dgm:prSet presAssocID="{574D8F8A-3646-41D9-B2AF-6E646FA0ECF5}" presName="hierRoot2" presStyleCnt="0">
        <dgm:presLayoutVars>
          <dgm:hierBranch val="init"/>
        </dgm:presLayoutVars>
      </dgm:prSet>
      <dgm:spPr/>
      <dgm:t>
        <a:bodyPr/>
        <a:lstStyle/>
        <a:p>
          <a:endParaRPr lang="en-US"/>
        </a:p>
      </dgm:t>
    </dgm:pt>
    <dgm:pt modelId="{1BF171DB-1801-4690-8CB2-89E5D569A66A}" type="pres">
      <dgm:prSet presAssocID="{574D8F8A-3646-41D9-B2AF-6E646FA0ECF5}" presName="rootComposite" presStyleCnt="0"/>
      <dgm:spPr/>
      <dgm:t>
        <a:bodyPr/>
        <a:lstStyle/>
        <a:p>
          <a:endParaRPr lang="en-US"/>
        </a:p>
      </dgm:t>
    </dgm:pt>
    <dgm:pt modelId="{4CC3139B-1002-4E67-8FB4-D43809EAAE85}" type="pres">
      <dgm:prSet presAssocID="{574D8F8A-3646-41D9-B2AF-6E646FA0ECF5}" presName="rootText" presStyleLbl="node1" presStyleIdx="7" presStyleCnt="19" custScaleX="136316" custScaleY="148497">
        <dgm:presLayoutVars>
          <dgm:chMax/>
          <dgm:chPref val="3"/>
        </dgm:presLayoutVars>
      </dgm:prSet>
      <dgm:spPr/>
      <dgm:t>
        <a:bodyPr/>
        <a:lstStyle/>
        <a:p>
          <a:endParaRPr lang="en-US"/>
        </a:p>
      </dgm:t>
    </dgm:pt>
    <dgm:pt modelId="{A548F0B1-6A40-40E1-AA18-947886EBD4B6}" type="pres">
      <dgm:prSet presAssocID="{574D8F8A-3646-41D9-B2AF-6E646FA0ECF5}" presName="titleText2" presStyleLbl="fgAcc1" presStyleIdx="7" presStyleCnt="19" custLinFactNeighborX="4694" custLinFactNeighborY="81442">
        <dgm:presLayoutVars>
          <dgm:chMax val="0"/>
          <dgm:chPref val="0"/>
        </dgm:presLayoutVars>
      </dgm:prSet>
      <dgm:spPr/>
      <dgm:t>
        <a:bodyPr/>
        <a:lstStyle/>
        <a:p>
          <a:endParaRPr lang="en-US"/>
        </a:p>
      </dgm:t>
    </dgm:pt>
    <dgm:pt modelId="{8124717D-1C02-44B0-9C54-0735CF49B38E}" type="pres">
      <dgm:prSet presAssocID="{574D8F8A-3646-41D9-B2AF-6E646FA0ECF5}" presName="rootConnector" presStyleLbl="node3" presStyleIdx="0" presStyleCnt="0"/>
      <dgm:spPr/>
      <dgm:t>
        <a:bodyPr/>
        <a:lstStyle/>
        <a:p>
          <a:endParaRPr lang="en-US"/>
        </a:p>
      </dgm:t>
    </dgm:pt>
    <dgm:pt modelId="{F705B1D8-CD08-4627-9326-1A3DF6ACA0B9}" type="pres">
      <dgm:prSet presAssocID="{574D8F8A-3646-41D9-B2AF-6E646FA0ECF5}" presName="hierChild4" presStyleCnt="0"/>
      <dgm:spPr/>
      <dgm:t>
        <a:bodyPr/>
        <a:lstStyle/>
        <a:p>
          <a:endParaRPr lang="en-US"/>
        </a:p>
      </dgm:t>
    </dgm:pt>
    <dgm:pt modelId="{8FAFF559-D3A2-4926-832D-A87706A068CE}" type="pres">
      <dgm:prSet presAssocID="{574D8F8A-3646-41D9-B2AF-6E646FA0ECF5}" presName="hierChild5" presStyleCnt="0"/>
      <dgm:spPr/>
      <dgm:t>
        <a:bodyPr/>
        <a:lstStyle/>
        <a:p>
          <a:endParaRPr lang="en-US"/>
        </a:p>
      </dgm:t>
    </dgm:pt>
    <dgm:pt modelId="{B7AED874-2C51-464F-9E01-6D33C23C1238}" type="pres">
      <dgm:prSet presAssocID="{87F4FF5F-CFC1-4465-BD1A-012D2FE1BE7A}" presName="Name42" presStyleLbl="parChTrans1D3" presStyleIdx="5" presStyleCnt="15"/>
      <dgm:spPr/>
      <dgm:t>
        <a:bodyPr/>
        <a:lstStyle/>
        <a:p>
          <a:endParaRPr lang="en-US"/>
        </a:p>
      </dgm:t>
    </dgm:pt>
    <dgm:pt modelId="{15CBD886-4731-4751-BAC2-8815758EF816}" type="pres">
      <dgm:prSet presAssocID="{3141BA8D-540F-45F2-8425-B9EC20FAB0B2}" presName="hierRoot2" presStyleCnt="0">
        <dgm:presLayoutVars>
          <dgm:hierBranch val="init"/>
        </dgm:presLayoutVars>
      </dgm:prSet>
      <dgm:spPr/>
      <dgm:t>
        <a:bodyPr/>
        <a:lstStyle/>
        <a:p>
          <a:endParaRPr lang="en-US"/>
        </a:p>
      </dgm:t>
    </dgm:pt>
    <dgm:pt modelId="{251C8658-7469-4B80-822F-58C4B0F03A39}" type="pres">
      <dgm:prSet presAssocID="{3141BA8D-540F-45F2-8425-B9EC20FAB0B2}" presName="rootComposite" presStyleCnt="0"/>
      <dgm:spPr/>
      <dgm:t>
        <a:bodyPr/>
        <a:lstStyle/>
        <a:p>
          <a:endParaRPr lang="en-US"/>
        </a:p>
      </dgm:t>
    </dgm:pt>
    <dgm:pt modelId="{D40AFD45-EAE3-4E15-B1C6-DAC86C47F2B1}" type="pres">
      <dgm:prSet presAssocID="{3141BA8D-540F-45F2-8425-B9EC20FAB0B2}" presName="rootText" presStyleLbl="node1" presStyleIdx="8" presStyleCnt="19" custScaleX="136316" custScaleY="148497">
        <dgm:presLayoutVars>
          <dgm:chMax/>
          <dgm:chPref val="3"/>
        </dgm:presLayoutVars>
      </dgm:prSet>
      <dgm:spPr/>
      <dgm:t>
        <a:bodyPr/>
        <a:lstStyle/>
        <a:p>
          <a:endParaRPr lang="en-US"/>
        </a:p>
      </dgm:t>
    </dgm:pt>
    <dgm:pt modelId="{F46E7CC6-83BE-4FF9-AA0A-746229BA7B27}" type="pres">
      <dgm:prSet presAssocID="{3141BA8D-540F-45F2-8425-B9EC20FAB0B2}" presName="titleText2" presStyleLbl="fgAcc1" presStyleIdx="8" presStyleCnt="19" custLinFactNeighborX="4694" custLinFactNeighborY="81442">
        <dgm:presLayoutVars>
          <dgm:chMax val="0"/>
          <dgm:chPref val="0"/>
        </dgm:presLayoutVars>
      </dgm:prSet>
      <dgm:spPr/>
      <dgm:t>
        <a:bodyPr/>
        <a:lstStyle/>
        <a:p>
          <a:endParaRPr lang="en-US"/>
        </a:p>
      </dgm:t>
    </dgm:pt>
    <dgm:pt modelId="{83CDF457-CD06-45FC-92E3-244D9629A310}" type="pres">
      <dgm:prSet presAssocID="{3141BA8D-540F-45F2-8425-B9EC20FAB0B2}" presName="rootConnector" presStyleLbl="node3" presStyleIdx="0" presStyleCnt="0"/>
      <dgm:spPr/>
      <dgm:t>
        <a:bodyPr/>
        <a:lstStyle/>
        <a:p>
          <a:endParaRPr lang="en-US"/>
        </a:p>
      </dgm:t>
    </dgm:pt>
    <dgm:pt modelId="{61B3029E-F840-4A82-A1EE-B162559F0107}" type="pres">
      <dgm:prSet presAssocID="{3141BA8D-540F-45F2-8425-B9EC20FAB0B2}" presName="hierChild4" presStyleCnt="0"/>
      <dgm:spPr/>
      <dgm:t>
        <a:bodyPr/>
        <a:lstStyle/>
        <a:p>
          <a:endParaRPr lang="en-US"/>
        </a:p>
      </dgm:t>
    </dgm:pt>
    <dgm:pt modelId="{B682BAB3-04AD-4BCE-BE20-6046D86B600F}" type="pres">
      <dgm:prSet presAssocID="{3141BA8D-540F-45F2-8425-B9EC20FAB0B2}" presName="hierChild5" presStyleCnt="0"/>
      <dgm:spPr/>
      <dgm:t>
        <a:bodyPr/>
        <a:lstStyle/>
        <a:p>
          <a:endParaRPr lang="en-US"/>
        </a:p>
      </dgm:t>
    </dgm:pt>
    <dgm:pt modelId="{AB68196E-C133-437E-81BB-3D4747C44D36}" type="pres">
      <dgm:prSet presAssocID="{F176300C-7B0D-4DAE-8055-5A3574734C47}" presName="Name42" presStyleLbl="parChTrans1D3" presStyleIdx="6" presStyleCnt="15"/>
      <dgm:spPr/>
      <dgm:t>
        <a:bodyPr/>
        <a:lstStyle/>
        <a:p>
          <a:endParaRPr lang="en-US"/>
        </a:p>
      </dgm:t>
    </dgm:pt>
    <dgm:pt modelId="{AF3E2224-6AB4-45C7-8A3D-440434C48770}" type="pres">
      <dgm:prSet presAssocID="{E6F162EA-A25A-4526-A11C-C185547BF018}" presName="hierRoot2" presStyleCnt="0">
        <dgm:presLayoutVars>
          <dgm:hierBranch val="init"/>
        </dgm:presLayoutVars>
      </dgm:prSet>
      <dgm:spPr/>
      <dgm:t>
        <a:bodyPr/>
        <a:lstStyle/>
        <a:p>
          <a:endParaRPr lang="en-US"/>
        </a:p>
      </dgm:t>
    </dgm:pt>
    <dgm:pt modelId="{42EF226F-DE17-41CA-B884-23B52E7A37C0}" type="pres">
      <dgm:prSet presAssocID="{E6F162EA-A25A-4526-A11C-C185547BF018}" presName="rootComposite" presStyleCnt="0"/>
      <dgm:spPr/>
      <dgm:t>
        <a:bodyPr/>
        <a:lstStyle/>
        <a:p>
          <a:endParaRPr lang="en-US"/>
        </a:p>
      </dgm:t>
    </dgm:pt>
    <dgm:pt modelId="{0EF78C5B-F336-4727-94A5-3A45849B49D4}" type="pres">
      <dgm:prSet presAssocID="{E6F162EA-A25A-4526-A11C-C185547BF018}" presName="rootText" presStyleLbl="node1" presStyleIdx="9" presStyleCnt="19" custScaleX="136316" custScaleY="148497">
        <dgm:presLayoutVars>
          <dgm:chMax/>
          <dgm:chPref val="3"/>
        </dgm:presLayoutVars>
      </dgm:prSet>
      <dgm:spPr/>
      <dgm:t>
        <a:bodyPr/>
        <a:lstStyle/>
        <a:p>
          <a:endParaRPr lang="en-US"/>
        </a:p>
      </dgm:t>
    </dgm:pt>
    <dgm:pt modelId="{FD2EE169-2DE6-40AD-B462-E563E7206FCE}" type="pres">
      <dgm:prSet presAssocID="{E6F162EA-A25A-4526-A11C-C185547BF018}" presName="titleText2" presStyleLbl="fgAcc1" presStyleIdx="9" presStyleCnt="19" custLinFactNeighborX="4694" custLinFactNeighborY="74517">
        <dgm:presLayoutVars>
          <dgm:chMax val="0"/>
          <dgm:chPref val="0"/>
        </dgm:presLayoutVars>
      </dgm:prSet>
      <dgm:spPr/>
      <dgm:t>
        <a:bodyPr/>
        <a:lstStyle/>
        <a:p>
          <a:endParaRPr lang="en-US"/>
        </a:p>
      </dgm:t>
    </dgm:pt>
    <dgm:pt modelId="{C00FFFFE-3425-47EC-8915-8169099A9570}" type="pres">
      <dgm:prSet presAssocID="{E6F162EA-A25A-4526-A11C-C185547BF018}" presName="rootConnector" presStyleLbl="node3" presStyleIdx="0" presStyleCnt="0"/>
      <dgm:spPr/>
      <dgm:t>
        <a:bodyPr/>
        <a:lstStyle/>
        <a:p>
          <a:endParaRPr lang="en-US"/>
        </a:p>
      </dgm:t>
    </dgm:pt>
    <dgm:pt modelId="{B486ACC8-28F8-4DCD-BE18-1B9BBB343EE1}" type="pres">
      <dgm:prSet presAssocID="{E6F162EA-A25A-4526-A11C-C185547BF018}" presName="hierChild4" presStyleCnt="0"/>
      <dgm:spPr/>
      <dgm:t>
        <a:bodyPr/>
        <a:lstStyle/>
        <a:p>
          <a:endParaRPr lang="en-US"/>
        </a:p>
      </dgm:t>
    </dgm:pt>
    <dgm:pt modelId="{033E9A04-E4C2-40D4-8A22-86CF7BED5014}" type="pres">
      <dgm:prSet presAssocID="{E6F162EA-A25A-4526-A11C-C185547BF018}" presName="hierChild5" presStyleCnt="0"/>
      <dgm:spPr/>
      <dgm:t>
        <a:bodyPr/>
        <a:lstStyle/>
        <a:p>
          <a:endParaRPr lang="en-US"/>
        </a:p>
      </dgm:t>
    </dgm:pt>
    <dgm:pt modelId="{D52C210C-3ABB-4E29-A2F1-AE59AA95D4E5}" type="pres">
      <dgm:prSet presAssocID="{9CA3CBC3-9E8C-452C-822E-A5FC93FE4F7D}" presName="Name42" presStyleLbl="parChTrans1D3" presStyleIdx="7" presStyleCnt="15"/>
      <dgm:spPr/>
      <dgm:t>
        <a:bodyPr/>
        <a:lstStyle/>
        <a:p>
          <a:endParaRPr lang="en-US"/>
        </a:p>
      </dgm:t>
    </dgm:pt>
    <dgm:pt modelId="{C2BAAA72-2052-45FB-9DAF-4F4FFC787AE3}" type="pres">
      <dgm:prSet presAssocID="{CE34E3D9-50FB-4192-8F92-47052ED3343C}" presName="hierRoot2" presStyleCnt="0">
        <dgm:presLayoutVars>
          <dgm:hierBranch val="init"/>
        </dgm:presLayoutVars>
      </dgm:prSet>
      <dgm:spPr/>
      <dgm:t>
        <a:bodyPr/>
        <a:lstStyle/>
        <a:p>
          <a:endParaRPr lang="en-US"/>
        </a:p>
      </dgm:t>
    </dgm:pt>
    <dgm:pt modelId="{C85C19DB-5A43-40A4-969F-058A3DF56931}" type="pres">
      <dgm:prSet presAssocID="{CE34E3D9-50FB-4192-8F92-47052ED3343C}" presName="rootComposite" presStyleCnt="0"/>
      <dgm:spPr/>
      <dgm:t>
        <a:bodyPr/>
        <a:lstStyle/>
        <a:p>
          <a:endParaRPr lang="en-US"/>
        </a:p>
      </dgm:t>
    </dgm:pt>
    <dgm:pt modelId="{726B1563-5553-45EE-971B-776B07D7D1E6}" type="pres">
      <dgm:prSet presAssocID="{CE34E3D9-50FB-4192-8F92-47052ED3343C}" presName="rootText" presStyleLbl="node1" presStyleIdx="10" presStyleCnt="19" custScaleX="136316" custScaleY="148497">
        <dgm:presLayoutVars>
          <dgm:chMax/>
          <dgm:chPref val="3"/>
        </dgm:presLayoutVars>
      </dgm:prSet>
      <dgm:spPr/>
      <dgm:t>
        <a:bodyPr/>
        <a:lstStyle/>
        <a:p>
          <a:endParaRPr lang="en-US"/>
        </a:p>
      </dgm:t>
    </dgm:pt>
    <dgm:pt modelId="{39CE7A42-30E7-449B-9BBF-9F030C3D677C}" type="pres">
      <dgm:prSet presAssocID="{CE34E3D9-50FB-4192-8F92-47052ED3343C}" presName="titleText2" presStyleLbl="fgAcc1" presStyleIdx="10" presStyleCnt="19" custLinFactNeighborX="4694" custLinFactNeighborY="74517">
        <dgm:presLayoutVars>
          <dgm:chMax val="0"/>
          <dgm:chPref val="0"/>
        </dgm:presLayoutVars>
      </dgm:prSet>
      <dgm:spPr/>
      <dgm:t>
        <a:bodyPr/>
        <a:lstStyle/>
        <a:p>
          <a:endParaRPr lang="en-US"/>
        </a:p>
      </dgm:t>
    </dgm:pt>
    <dgm:pt modelId="{5D07B602-57F7-4755-BD44-7F3094EC9B0F}" type="pres">
      <dgm:prSet presAssocID="{CE34E3D9-50FB-4192-8F92-47052ED3343C}" presName="rootConnector" presStyleLbl="node3" presStyleIdx="0" presStyleCnt="0"/>
      <dgm:spPr/>
      <dgm:t>
        <a:bodyPr/>
        <a:lstStyle/>
        <a:p>
          <a:endParaRPr lang="en-US"/>
        </a:p>
      </dgm:t>
    </dgm:pt>
    <dgm:pt modelId="{A9F66033-F887-43D4-8AED-EBF71A474D86}" type="pres">
      <dgm:prSet presAssocID="{CE34E3D9-50FB-4192-8F92-47052ED3343C}" presName="hierChild4" presStyleCnt="0"/>
      <dgm:spPr/>
      <dgm:t>
        <a:bodyPr/>
        <a:lstStyle/>
        <a:p>
          <a:endParaRPr lang="en-US"/>
        </a:p>
      </dgm:t>
    </dgm:pt>
    <dgm:pt modelId="{AE2D12DE-95B8-4BC1-AD75-9D3EBE97662B}" type="pres">
      <dgm:prSet presAssocID="{CE34E3D9-50FB-4192-8F92-47052ED3343C}" presName="hierChild5" presStyleCnt="0"/>
      <dgm:spPr/>
      <dgm:t>
        <a:bodyPr/>
        <a:lstStyle/>
        <a:p>
          <a:endParaRPr lang="en-US"/>
        </a:p>
      </dgm:t>
    </dgm:pt>
    <dgm:pt modelId="{396279D5-AAE7-40C2-9A9A-D12DF57987C1}" type="pres">
      <dgm:prSet presAssocID="{20AD3CCB-5F1B-4931-BFDD-3E149514D125}" presName="Name42" presStyleLbl="parChTrans1D3" presStyleIdx="8" presStyleCnt="15"/>
      <dgm:spPr/>
      <dgm:t>
        <a:bodyPr/>
        <a:lstStyle/>
        <a:p>
          <a:endParaRPr lang="en-US"/>
        </a:p>
      </dgm:t>
    </dgm:pt>
    <dgm:pt modelId="{C6396088-216C-41E0-8D89-F662BE841B16}" type="pres">
      <dgm:prSet presAssocID="{06D60BAA-E1FB-42F5-82C4-B928297247BF}" presName="hierRoot2" presStyleCnt="0">
        <dgm:presLayoutVars>
          <dgm:hierBranch val="init"/>
        </dgm:presLayoutVars>
      </dgm:prSet>
      <dgm:spPr/>
      <dgm:t>
        <a:bodyPr/>
        <a:lstStyle/>
        <a:p>
          <a:endParaRPr lang="en-US"/>
        </a:p>
      </dgm:t>
    </dgm:pt>
    <dgm:pt modelId="{36761FAA-2366-4963-A40C-335C4ADF2346}" type="pres">
      <dgm:prSet presAssocID="{06D60BAA-E1FB-42F5-82C4-B928297247BF}" presName="rootComposite" presStyleCnt="0"/>
      <dgm:spPr/>
      <dgm:t>
        <a:bodyPr/>
        <a:lstStyle/>
        <a:p>
          <a:endParaRPr lang="en-US"/>
        </a:p>
      </dgm:t>
    </dgm:pt>
    <dgm:pt modelId="{9F9888A0-322C-40D0-B0D0-C4DE718D9E02}" type="pres">
      <dgm:prSet presAssocID="{06D60BAA-E1FB-42F5-82C4-B928297247BF}" presName="rootText" presStyleLbl="node1" presStyleIdx="11" presStyleCnt="19" custScaleX="136316" custScaleY="148497">
        <dgm:presLayoutVars>
          <dgm:chMax/>
          <dgm:chPref val="3"/>
        </dgm:presLayoutVars>
      </dgm:prSet>
      <dgm:spPr/>
      <dgm:t>
        <a:bodyPr/>
        <a:lstStyle/>
        <a:p>
          <a:endParaRPr lang="en-US"/>
        </a:p>
      </dgm:t>
    </dgm:pt>
    <dgm:pt modelId="{18F0D33B-8B6E-493C-A639-17B94B963C98}" type="pres">
      <dgm:prSet presAssocID="{06D60BAA-E1FB-42F5-82C4-B928297247BF}" presName="titleText2" presStyleLbl="fgAcc1" presStyleIdx="11" presStyleCnt="19" custLinFactNeighborX="3781" custLinFactNeighborY="83601">
        <dgm:presLayoutVars>
          <dgm:chMax val="0"/>
          <dgm:chPref val="0"/>
        </dgm:presLayoutVars>
      </dgm:prSet>
      <dgm:spPr/>
      <dgm:t>
        <a:bodyPr/>
        <a:lstStyle/>
        <a:p>
          <a:endParaRPr lang="en-US"/>
        </a:p>
      </dgm:t>
    </dgm:pt>
    <dgm:pt modelId="{8F5C3E93-555F-44BE-9404-1A5CBAA6910E}" type="pres">
      <dgm:prSet presAssocID="{06D60BAA-E1FB-42F5-82C4-B928297247BF}" presName="rootConnector" presStyleLbl="node3" presStyleIdx="0" presStyleCnt="0"/>
      <dgm:spPr/>
      <dgm:t>
        <a:bodyPr/>
        <a:lstStyle/>
        <a:p>
          <a:endParaRPr lang="en-US"/>
        </a:p>
      </dgm:t>
    </dgm:pt>
    <dgm:pt modelId="{DF2D5D05-74EC-46C2-9F12-E5C3D12C8531}" type="pres">
      <dgm:prSet presAssocID="{06D60BAA-E1FB-42F5-82C4-B928297247BF}" presName="hierChild4" presStyleCnt="0"/>
      <dgm:spPr/>
      <dgm:t>
        <a:bodyPr/>
        <a:lstStyle/>
        <a:p>
          <a:endParaRPr lang="en-US"/>
        </a:p>
      </dgm:t>
    </dgm:pt>
    <dgm:pt modelId="{3306CF7E-8265-457B-9787-973170B8E35E}" type="pres">
      <dgm:prSet presAssocID="{06D60BAA-E1FB-42F5-82C4-B928297247BF}" presName="hierChild5" presStyleCnt="0"/>
      <dgm:spPr/>
      <dgm:t>
        <a:bodyPr/>
        <a:lstStyle/>
        <a:p>
          <a:endParaRPr lang="en-US"/>
        </a:p>
      </dgm:t>
    </dgm:pt>
    <dgm:pt modelId="{846134A3-C35B-408F-91A3-36C7D022AB07}" type="pres">
      <dgm:prSet presAssocID="{EF793117-A3CB-4DF4-949A-BAF1E8FDD3E0}" presName="Name42" presStyleLbl="parChTrans1D3" presStyleIdx="9" presStyleCnt="15"/>
      <dgm:spPr/>
      <dgm:t>
        <a:bodyPr/>
        <a:lstStyle/>
        <a:p>
          <a:endParaRPr lang="en-US"/>
        </a:p>
      </dgm:t>
    </dgm:pt>
    <dgm:pt modelId="{F8F8E267-1DE1-4B23-B7B9-4A0C6097C8DB}" type="pres">
      <dgm:prSet presAssocID="{B25C2406-E808-4141-8E5C-3F38094C35F8}" presName="hierRoot2" presStyleCnt="0">
        <dgm:presLayoutVars>
          <dgm:hierBranch val="init"/>
        </dgm:presLayoutVars>
      </dgm:prSet>
      <dgm:spPr/>
      <dgm:t>
        <a:bodyPr/>
        <a:lstStyle/>
        <a:p>
          <a:endParaRPr lang="en-US"/>
        </a:p>
      </dgm:t>
    </dgm:pt>
    <dgm:pt modelId="{F0546955-9A79-4306-900A-77E4DDBB8DFB}" type="pres">
      <dgm:prSet presAssocID="{B25C2406-E808-4141-8E5C-3F38094C35F8}" presName="rootComposite" presStyleCnt="0"/>
      <dgm:spPr/>
      <dgm:t>
        <a:bodyPr/>
        <a:lstStyle/>
        <a:p>
          <a:endParaRPr lang="en-US"/>
        </a:p>
      </dgm:t>
    </dgm:pt>
    <dgm:pt modelId="{5F9078D2-D58C-441D-906F-1CBB6F7358BA}" type="pres">
      <dgm:prSet presAssocID="{B25C2406-E808-4141-8E5C-3F38094C35F8}" presName="rootText" presStyleLbl="node1" presStyleIdx="12" presStyleCnt="19" custScaleX="136316" custScaleY="148497">
        <dgm:presLayoutVars>
          <dgm:chMax/>
          <dgm:chPref val="3"/>
        </dgm:presLayoutVars>
      </dgm:prSet>
      <dgm:spPr/>
      <dgm:t>
        <a:bodyPr/>
        <a:lstStyle/>
        <a:p>
          <a:endParaRPr lang="en-US"/>
        </a:p>
      </dgm:t>
    </dgm:pt>
    <dgm:pt modelId="{8F733E0E-BA51-4DD9-A5B9-16FAF10F9A3B}" type="pres">
      <dgm:prSet presAssocID="{B25C2406-E808-4141-8E5C-3F38094C35F8}" presName="titleText2" presStyleLbl="fgAcc1" presStyleIdx="12" presStyleCnt="19" custLinFactNeighborX="3781" custLinFactNeighborY="83601">
        <dgm:presLayoutVars>
          <dgm:chMax val="0"/>
          <dgm:chPref val="0"/>
        </dgm:presLayoutVars>
      </dgm:prSet>
      <dgm:spPr/>
      <dgm:t>
        <a:bodyPr/>
        <a:lstStyle/>
        <a:p>
          <a:endParaRPr lang="en-US"/>
        </a:p>
      </dgm:t>
    </dgm:pt>
    <dgm:pt modelId="{6641741B-37C2-4238-BAB8-8705467D7928}" type="pres">
      <dgm:prSet presAssocID="{B25C2406-E808-4141-8E5C-3F38094C35F8}" presName="rootConnector" presStyleLbl="node3" presStyleIdx="0" presStyleCnt="0"/>
      <dgm:spPr/>
      <dgm:t>
        <a:bodyPr/>
        <a:lstStyle/>
        <a:p>
          <a:endParaRPr lang="en-US"/>
        </a:p>
      </dgm:t>
    </dgm:pt>
    <dgm:pt modelId="{5A17ABBD-9871-42D4-BBE6-ABAD6C311217}" type="pres">
      <dgm:prSet presAssocID="{B25C2406-E808-4141-8E5C-3F38094C35F8}" presName="hierChild4" presStyleCnt="0"/>
      <dgm:spPr/>
      <dgm:t>
        <a:bodyPr/>
        <a:lstStyle/>
        <a:p>
          <a:endParaRPr lang="en-US"/>
        </a:p>
      </dgm:t>
    </dgm:pt>
    <dgm:pt modelId="{AC557813-061F-4CD8-8977-C209A3E1F3FD}" type="pres">
      <dgm:prSet presAssocID="{B25C2406-E808-4141-8E5C-3F38094C35F8}" presName="hierChild5" presStyleCnt="0"/>
      <dgm:spPr/>
      <dgm:t>
        <a:bodyPr/>
        <a:lstStyle/>
        <a:p>
          <a:endParaRPr lang="en-US"/>
        </a:p>
      </dgm:t>
    </dgm:pt>
    <dgm:pt modelId="{96A9BEF9-88F5-4B9F-AECA-7EC63AC24B99}" type="pres">
      <dgm:prSet presAssocID="{FAC22C41-F37B-41BC-8918-6DE3643480AD}" presName="hierChild5" presStyleCnt="0"/>
      <dgm:spPr/>
      <dgm:t>
        <a:bodyPr/>
        <a:lstStyle/>
        <a:p>
          <a:endParaRPr lang="en-US"/>
        </a:p>
      </dgm:t>
    </dgm:pt>
    <dgm:pt modelId="{3F1BF8CE-F098-4E44-A647-2D4140B51536}" type="pres">
      <dgm:prSet presAssocID="{7F681148-CA01-4727-BFB8-90D533268BD1}" presName="Name37" presStyleLbl="parChTrans1D2" presStyleIdx="3" presStyleCnt="5"/>
      <dgm:spPr/>
      <dgm:t>
        <a:bodyPr/>
        <a:lstStyle/>
        <a:p>
          <a:endParaRPr lang="en-US"/>
        </a:p>
      </dgm:t>
    </dgm:pt>
    <dgm:pt modelId="{A65800BF-66D5-4504-BA9D-581B7159E48C}" type="pres">
      <dgm:prSet presAssocID="{B4D50E93-17F9-4059-8337-1632923CEFD7}" presName="hierRoot2" presStyleCnt="0">
        <dgm:presLayoutVars>
          <dgm:hierBranch val="hang"/>
        </dgm:presLayoutVars>
      </dgm:prSet>
      <dgm:spPr/>
      <dgm:t>
        <a:bodyPr/>
        <a:lstStyle/>
        <a:p>
          <a:endParaRPr lang="en-US"/>
        </a:p>
      </dgm:t>
    </dgm:pt>
    <dgm:pt modelId="{E5F523B9-1BE4-4843-ADFB-6337BF4098EC}" type="pres">
      <dgm:prSet presAssocID="{B4D50E93-17F9-4059-8337-1632923CEFD7}" presName="rootComposite" presStyleCnt="0"/>
      <dgm:spPr/>
      <dgm:t>
        <a:bodyPr/>
        <a:lstStyle/>
        <a:p>
          <a:endParaRPr lang="en-US"/>
        </a:p>
      </dgm:t>
    </dgm:pt>
    <dgm:pt modelId="{128EA617-8E96-480C-9BA4-0193DBA5F425}" type="pres">
      <dgm:prSet presAssocID="{B4D50E93-17F9-4059-8337-1632923CEFD7}" presName="rootText" presStyleLbl="node1" presStyleIdx="13" presStyleCnt="19" custScaleX="190475">
        <dgm:presLayoutVars>
          <dgm:chMax/>
          <dgm:chPref val="3"/>
        </dgm:presLayoutVars>
      </dgm:prSet>
      <dgm:spPr/>
      <dgm:t>
        <a:bodyPr/>
        <a:lstStyle/>
        <a:p>
          <a:endParaRPr lang="en-US"/>
        </a:p>
      </dgm:t>
    </dgm:pt>
    <dgm:pt modelId="{80284D1D-A4B6-443B-89E1-B1D8C24A222F}" type="pres">
      <dgm:prSet presAssocID="{B4D50E93-17F9-4059-8337-1632923CEFD7}" presName="titleText2" presStyleLbl="fgAcc1" presStyleIdx="13" presStyleCnt="19">
        <dgm:presLayoutVars>
          <dgm:chMax val="0"/>
          <dgm:chPref val="0"/>
        </dgm:presLayoutVars>
      </dgm:prSet>
      <dgm:spPr/>
      <dgm:t>
        <a:bodyPr/>
        <a:lstStyle/>
        <a:p>
          <a:endParaRPr lang="en-US"/>
        </a:p>
      </dgm:t>
    </dgm:pt>
    <dgm:pt modelId="{30D6E656-8512-4173-B7A9-1DFE585C9764}" type="pres">
      <dgm:prSet presAssocID="{B4D50E93-17F9-4059-8337-1632923CEFD7}" presName="rootConnector" presStyleLbl="node2" presStyleIdx="0" presStyleCnt="0"/>
      <dgm:spPr/>
      <dgm:t>
        <a:bodyPr/>
        <a:lstStyle/>
        <a:p>
          <a:endParaRPr lang="en-US"/>
        </a:p>
      </dgm:t>
    </dgm:pt>
    <dgm:pt modelId="{AADA6264-FF38-4D10-82A8-ADC88D7E2620}" type="pres">
      <dgm:prSet presAssocID="{B4D50E93-17F9-4059-8337-1632923CEFD7}" presName="hierChild4" presStyleCnt="0"/>
      <dgm:spPr/>
      <dgm:t>
        <a:bodyPr/>
        <a:lstStyle/>
        <a:p>
          <a:endParaRPr lang="en-US"/>
        </a:p>
      </dgm:t>
    </dgm:pt>
    <dgm:pt modelId="{0497EAAC-2327-49CE-A3AF-DB4BC375C190}" type="pres">
      <dgm:prSet presAssocID="{5D691D08-CE7D-476D-AB4E-E9C2D6189525}" presName="Name42" presStyleLbl="parChTrans1D3" presStyleIdx="10" presStyleCnt="15"/>
      <dgm:spPr/>
      <dgm:t>
        <a:bodyPr/>
        <a:lstStyle/>
        <a:p>
          <a:endParaRPr lang="en-US"/>
        </a:p>
      </dgm:t>
    </dgm:pt>
    <dgm:pt modelId="{5B2229F7-3050-4FBA-959C-C5F6FDE99AA3}" type="pres">
      <dgm:prSet presAssocID="{F8853DE9-A41C-48C4-992B-BC99A646E961}" presName="hierRoot2" presStyleCnt="0">
        <dgm:presLayoutVars>
          <dgm:hierBranch val="init"/>
        </dgm:presLayoutVars>
      </dgm:prSet>
      <dgm:spPr/>
      <dgm:t>
        <a:bodyPr/>
        <a:lstStyle/>
        <a:p>
          <a:endParaRPr lang="en-US"/>
        </a:p>
      </dgm:t>
    </dgm:pt>
    <dgm:pt modelId="{86876378-F8EE-4236-835B-147532397ABD}" type="pres">
      <dgm:prSet presAssocID="{F8853DE9-A41C-48C4-992B-BC99A646E961}" presName="rootComposite" presStyleCnt="0"/>
      <dgm:spPr/>
      <dgm:t>
        <a:bodyPr/>
        <a:lstStyle/>
        <a:p>
          <a:endParaRPr lang="en-US"/>
        </a:p>
      </dgm:t>
    </dgm:pt>
    <dgm:pt modelId="{49E19F11-A735-4391-A2C6-675BF0DA4E99}" type="pres">
      <dgm:prSet presAssocID="{F8853DE9-A41C-48C4-992B-BC99A646E961}" presName="rootText" presStyleLbl="node1" presStyleIdx="14" presStyleCnt="19" custScaleX="136316" custScaleY="148497" custLinFactNeighborX="4224" custLinFactNeighborY="27147">
        <dgm:presLayoutVars>
          <dgm:chMax/>
          <dgm:chPref val="3"/>
        </dgm:presLayoutVars>
      </dgm:prSet>
      <dgm:spPr/>
      <dgm:t>
        <a:bodyPr/>
        <a:lstStyle/>
        <a:p>
          <a:endParaRPr lang="en-US"/>
        </a:p>
      </dgm:t>
    </dgm:pt>
    <dgm:pt modelId="{89F3438B-8899-4AB9-93F5-1FEA06BF6BC4}" type="pres">
      <dgm:prSet presAssocID="{F8853DE9-A41C-48C4-992B-BC99A646E961}" presName="titleText2" presStyleLbl="fgAcc1" presStyleIdx="14" presStyleCnt="19" custLinFactY="25947" custLinFactNeighborX="12315" custLinFactNeighborY="100000">
        <dgm:presLayoutVars>
          <dgm:chMax val="0"/>
          <dgm:chPref val="0"/>
        </dgm:presLayoutVars>
      </dgm:prSet>
      <dgm:spPr/>
      <dgm:t>
        <a:bodyPr/>
        <a:lstStyle/>
        <a:p>
          <a:endParaRPr lang="en-US"/>
        </a:p>
      </dgm:t>
    </dgm:pt>
    <dgm:pt modelId="{A9BB110D-AD05-4C33-9DFD-C949A239B80A}" type="pres">
      <dgm:prSet presAssocID="{F8853DE9-A41C-48C4-992B-BC99A646E961}" presName="rootConnector" presStyleLbl="node3" presStyleIdx="0" presStyleCnt="0"/>
      <dgm:spPr/>
      <dgm:t>
        <a:bodyPr/>
        <a:lstStyle/>
        <a:p>
          <a:endParaRPr lang="en-US"/>
        </a:p>
      </dgm:t>
    </dgm:pt>
    <dgm:pt modelId="{CCD13BBF-0909-43B6-86A5-56643E8EC3FC}" type="pres">
      <dgm:prSet presAssocID="{F8853DE9-A41C-48C4-992B-BC99A646E961}" presName="hierChild4" presStyleCnt="0"/>
      <dgm:spPr/>
      <dgm:t>
        <a:bodyPr/>
        <a:lstStyle/>
        <a:p>
          <a:endParaRPr lang="en-US"/>
        </a:p>
      </dgm:t>
    </dgm:pt>
    <dgm:pt modelId="{0CC2F728-0717-4769-A7B6-C21AC6002C24}" type="pres">
      <dgm:prSet presAssocID="{F8853DE9-A41C-48C4-992B-BC99A646E961}" presName="hierChild5" presStyleCnt="0"/>
      <dgm:spPr/>
      <dgm:t>
        <a:bodyPr/>
        <a:lstStyle/>
        <a:p>
          <a:endParaRPr lang="en-US"/>
        </a:p>
      </dgm:t>
    </dgm:pt>
    <dgm:pt modelId="{6A43D991-4688-4161-9325-8C2C9424648D}" type="pres">
      <dgm:prSet presAssocID="{927098AB-2EE6-4A78-8AA0-D13F9AB0DD87}" presName="Name42" presStyleLbl="parChTrans1D3" presStyleIdx="11" presStyleCnt="15"/>
      <dgm:spPr/>
      <dgm:t>
        <a:bodyPr/>
        <a:lstStyle/>
        <a:p>
          <a:endParaRPr lang="en-US"/>
        </a:p>
      </dgm:t>
    </dgm:pt>
    <dgm:pt modelId="{F9AC92C3-D025-4585-9075-BA79E56D56AA}" type="pres">
      <dgm:prSet presAssocID="{03EA35D3-F40A-4A3E-8B20-0F6ACF1D706D}" presName="hierRoot2" presStyleCnt="0">
        <dgm:presLayoutVars>
          <dgm:hierBranch val="init"/>
        </dgm:presLayoutVars>
      </dgm:prSet>
      <dgm:spPr/>
      <dgm:t>
        <a:bodyPr/>
        <a:lstStyle/>
        <a:p>
          <a:endParaRPr lang="en-US"/>
        </a:p>
      </dgm:t>
    </dgm:pt>
    <dgm:pt modelId="{C1762065-04D4-4E97-AEEC-797ED90D30C4}" type="pres">
      <dgm:prSet presAssocID="{03EA35D3-F40A-4A3E-8B20-0F6ACF1D706D}" presName="rootComposite" presStyleCnt="0"/>
      <dgm:spPr/>
      <dgm:t>
        <a:bodyPr/>
        <a:lstStyle/>
        <a:p>
          <a:endParaRPr lang="en-US"/>
        </a:p>
      </dgm:t>
    </dgm:pt>
    <dgm:pt modelId="{1841319F-9E3B-4664-8F30-9CB34BBA791B}" type="pres">
      <dgm:prSet presAssocID="{03EA35D3-F40A-4A3E-8B20-0F6ACF1D706D}" presName="rootText" presStyleLbl="node1" presStyleIdx="15" presStyleCnt="19" custScaleX="136316" custScaleY="148497">
        <dgm:presLayoutVars>
          <dgm:chMax/>
          <dgm:chPref val="3"/>
        </dgm:presLayoutVars>
      </dgm:prSet>
      <dgm:spPr/>
      <dgm:t>
        <a:bodyPr/>
        <a:lstStyle/>
        <a:p>
          <a:endParaRPr lang="en-US"/>
        </a:p>
      </dgm:t>
    </dgm:pt>
    <dgm:pt modelId="{B1A590AD-7EEB-4724-B497-6C97E346D0AB}" type="pres">
      <dgm:prSet presAssocID="{03EA35D3-F40A-4A3E-8B20-0F6ACF1D706D}" presName="titleText2" presStyleLbl="fgAcc1" presStyleIdx="15" presStyleCnt="19" custLinFactNeighborX="4694" custLinFactNeighborY="81442">
        <dgm:presLayoutVars>
          <dgm:chMax val="0"/>
          <dgm:chPref val="0"/>
        </dgm:presLayoutVars>
      </dgm:prSet>
      <dgm:spPr/>
      <dgm:t>
        <a:bodyPr/>
        <a:lstStyle/>
        <a:p>
          <a:endParaRPr lang="en-US"/>
        </a:p>
      </dgm:t>
    </dgm:pt>
    <dgm:pt modelId="{F0A17121-BA98-41A1-A270-3BA52B699392}" type="pres">
      <dgm:prSet presAssocID="{03EA35D3-F40A-4A3E-8B20-0F6ACF1D706D}" presName="rootConnector" presStyleLbl="node3" presStyleIdx="0" presStyleCnt="0"/>
      <dgm:spPr/>
      <dgm:t>
        <a:bodyPr/>
        <a:lstStyle/>
        <a:p>
          <a:endParaRPr lang="en-US"/>
        </a:p>
      </dgm:t>
    </dgm:pt>
    <dgm:pt modelId="{2AFF026A-F7B1-44B9-B370-E1BA458678DB}" type="pres">
      <dgm:prSet presAssocID="{03EA35D3-F40A-4A3E-8B20-0F6ACF1D706D}" presName="hierChild4" presStyleCnt="0"/>
      <dgm:spPr/>
      <dgm:t>
        <a:bodyPr/>
        <a:lstStyle/>
        <a:p>
          <a:endParaRPr lang="en-US"/>
        </a:p>
      </dgm:t>
    </dgm:pt>
    <dgm:pt modelId="{64627A2D-6090-4A10-B567-60FC2D676810}" type="pres">
      <dgm:prSet presAssocID="{03EA35D3-F40A-4A3E-8B20-0F6ACF1D706D}" presName="hierChild5" presStyleCnt="0"/>
      <dgm:spPr/>
      <dgm:t>
        <a:bodyPr/>
        <a:lstStyle/>
        <a:p>
          <a:endParaRPr lang="en-US"/>
        </a:p>
      </dgm:t>
    </dgm:pt>
    <dgm:pt modelId="{443C2089-69F3-47C7-A432-F6CFE823AD0E}" type="pres">
      <dgm:prSet presAssocID="{4B5EF50D-C16A-4DDB-ABFA-AA77B5E0D5D6}" presName="Name42" presStyleLbl="parChTrans1D3" presStyleIdx="12" presStyleCnt="15"/>
      <dgm:spPr/>
      <dgm:t>
        <a:bodyPr/>
        <a:lstStyle/>
        <a:p>
          <a:endParaRPr lang="en-US"/>
        </a:p>
      </dgm:t>
    </dgm:pt>
    <dgm:pt modelId="{AB6EFADA-9F6E-4F9D-9CF6-CA0BDF233A33}" type="pres">
      <dgm:prSet presAssocID="{E3D2EC09-5CA8-4EFC-AF15-DBBC5877441C}" presName="hierRoot2" presStyleCnt="0">
        <dgm:presLayoutVars>
          <dgm:hierBranch val="init"/>
        </dgm:presLayoutVars>
      </dgm:prSet>
      <dgm:spPr/>
      <dgm:t>
        <a:bodyPr/>
        <a:lstStyle/>
        <a:p>
          <a:endParaRPr lang="en-US"/>
        </a:p>
      </dgm:t>
    </dgm:pt>
    <dgm:pt modelId="{AB965948-0B1E-420B-95CD-D779A41CA38F}" type="pres">
      <dgm:prSet presAssocID="{E3D2EC09-5CA8-4EFC-AF15-DBBC5877441C}" presName="rootComposite" presStyleCnt="0"/>
      <dgm:spPr/>
      <dgm:t>
        <a:bodyPr/>
        <a:lstStyle/>
        <a:p>
          <a:endParaRPr lang="en-US"/>
        </a:p>
      </dgm:t>
    </dgm:pt>
    <dgm:pt modelId="{606725A7-B754-4CA5-8CE5-61107F58B042}" type="pres">
      <dgm:prSet presAssocID="{E3D2EC09-5CA8-4EFC-AF15-DBBC5877441C}" presName="rootText" presStyleLbl="node1" presStyleIdx="16" presStyleCnt="19" custScaleX="136316" custScaleY="148497">
        <dgm:presLayoutVars>
          <dgm:chMax/>
          <dgm:chPref val="3"/>
        </dgm:presLayoutVars>
      </dgm:prSet>
      <dgm:spPr/>
      <dgm:t>
        <a:bodyPr/>
        <a:lstStyle/>
        <a:p>
          <a:endParaRPr lang="en-US"/>
        </a:p>
      </dgm:t>
    </dgm:pt>
    <dgm:pt modelId="{DA553E15-31FF-4D3B-98A9-04D58ED3B52F}" type="pres">
      <dgm:prSet presAssocID="{E3D2EC09-5CA8-4EFC-AF15-DBBC5877441C}" presName="titleText2" presStyleLbl="fgAcc1" presStyleIdx="16" presStyleCnt="19" custLinFactNeighborX="4694" custLinFactNeighborY="74517">
        <dgm:presLayoutVars>
          <dgm:chMax val="0"/>
          <dgm:chPref val="0"/>
        </dgm:presLayoutVars>
      </dgm:prSet>
      <dgm:spPr/>
      <dgm:t>
        <a:bodyPr/>
        <a:lstStyle/>
        <a:p>
          <a:endParaRPr lang="en-US"/>
        </a:p>
      </dgm:t>
    </dgm:pt>
    <dgm:pt modelId="{D8684983-E756-4701-A373-47D68E66FA3C}" type="pres">
      <dgm:prSet presAssocID="{E3D2EC09-5CA8-4EFC-AF15-DBBC5877441C}" presName="rootConnector" presStyleLbl="node3" presStyleIdx="0" presStyleCnt="0"/>
      <dgm:spPr/>
      <dgm:t>
        <a:bodyPr/>
        <a:lstStyle/>
        <a:p>
          <a:endParaRPr lang="en-US"/>
        </a:p>
      </dgm:t>
    </dgm:pt>
    <dgm:pt modelId="{340D6184-BB20-47DB-B8DC-348A0A6EEAEB}" type="pres">
      <dgm:prSet presAssocID="{E3D2EC09-5CA8-4EFC-AF15-DBBC5877441C}" presName="hierChild4" presStyleCnt="0"/>
      <dgm:spPr/>
      <dgm:t>
        <a:bodyPr/>
        <a:lstStyle/>
        <a:p>
          <a:endParaRPr lang="en-US"/>
        </a:p>
      </dgm:t>
    </dgm:pt>
    <dgm:pt modelId="{40EDBA5E-86B7-4615-941A-A027F51AAEFA}" type="pres">
      <dgm:prSet presAssocID="{E3D2EC09-5CA8-4EFC-AF15-DBBC5877441C}" presName="hierChild5" presStyleCnt="0"/>
      <dgm:spPr/>
      <dgm:t>
        <a:bodyPr/>
        <a:lstStyle/>
        <a:p>
          <a:endParaRPr lang="en-US"/>
        </a:p>
      </dgm:t>
    </dgm:pt>
    <dgm:pt modelId="{A001CD39-2ED4-4B99-807D-3A62665EA9AC}" type="pres">
      <dgm:prSet presAssocID="{B5E4B2FB-9EB7-4C23-9333-E11817738929}" presName="Name42" presStyleLbl="parChTrans1D3" presStyleIdx="13" presStyleCnt="15"/>
      <dgm:spPr/>
      <dgm:t>
        <a:bodyPr/>
        <a:lstStyle/>
        <a:p>
          <a:endParaRPr lang="en-US"/>
        </a:p>
      </dgm:t>
    </dgm:pt>
    <dgm:pt modelId="{CFE356D0-184A-4FFE-A2AC-20A648B63526}" type="pres">
      <dgm:prSet presAssocID="{A46705FC-8DEF-4244-A161-E3A40C32E6ED}" presName="hierRoot2" presStyleCnt="0">
        <dgm:presLayoutVars>
          <dgm:hierBranch val="init"/>
        </dgm:presLayoutVars>
      </dgm:prSet>
      <dgm:spPr/>
      <dgm:t>
        <a:bodyPr/>
        <a:lstStyle/>
        <a:p>
          <a:endParaRPr lang="en-US"/>
        </a:p>
      </dgm:t>
    </dgm:pt>
    <dgm:pt modelId="{F10098CB-A136-4032-9386-6AAE8DA834E1}" type="pres">
      <dgm:prSet presAssocID="{A46705FC-8DEF-4244-A161-E3A40C32E6ED}" presName="rootComposite" presStyleCnt="0"/>
      <dgm:spPr/>
      <dgm:t>
        <a:bodyPr/>
        <a:lstStyle/>
        <a:p>
          <a:endParaRPr lang="en-US"/>
        </a:p>
      </dgm:t>
    </dgm:pt>
    <dgm:pt modelId="{053B40D3-C637-45D0-B44C-C2E2614ECFBD}" type="pres">
      <dgm:prSet presAssocID="{A46705FC-8DEF-4244-A161-E3A40C32E6ED}" presName="rootText" presStyleLbl="node1" presStyleIdx="17" presStyleCnt="19" custScaleX="136316" custScaleY="148497">
        <dgm:presLayoutVars>
          <dgm:chMax/>
          <dgm:chPref val="3"/>
        </dgm:presLayoutVars>
      </dgm:prSet>
      <dgm:spPr/>
      <dgm:t>
        <a:bodyPr/>
        <a:lstStyle/>
        <a:p>
          <a:endParaRPr lang="en-US"/>
        </a:p>
      </dgm:t>
    </dgm:pt>
    <dgm:pt modelId="{97B06B53-C64E-4D31-A346-6A400FD94F6F}" type="pres">
      <dgm:prSet presAssocID="{A46705FC-8DEF-4244-A161-E3A40C32E6ED}" presName="titleText2" presStyleLbl="fgAcc1" presStyleIdx="17" presStyleCnt="19" custLinFactNeighborX="4694" custLinFactNeighborY="74517">
        <dgm:presLayoutVars>
          <dgm:chMax val="0"/>
          <dgm:chPref val="0"/>
        </dgm:presLayoutVars>
      </dgm:prSet>
      <dgm:spPr/>
      <dgm:t>
        <a:bodyPr/>
        <a:lstStyle/>
        <a:p>
          <a:endParaRPr lang="en-US"/>
        </a:p>
      </dgm:t>
    </dgm:pt>
    <dgm:pt modelId="{49C3A884-0371-4381-BAEC-703B38132C53}" type="pres">
      <dgm:prSet presAssocID="{A46705FC-8DEF-4244-A161-E3A40C32E6ED}" presName="rootConnector" presStyleLbl="node3" presStyleIdx="0" presStyleCnt="0"/>
      <dgm:spPr/>
      <dgm:t>
        <a:bodyPr/>
        <a:lstStyle/>
        <a:p>
          <a:endParaRPr lang="en-US"/>
        </a:p>
      </dgm:t>
    </dgm:pt>
    <dgm:pt modelId="{C1A45B6B-1C3E-4904-BFDF-656B2D9E1795}" type="pres">
      <dgm:prSet presAssocID="{A46705FC-8DEF-4244-A161-E3A40C32E6ED}" presName="hierChild4" presStyleCnt="0"/>
      <dgm:spPr/>
      <dgm:t>
        <a:bodyPr/>
        <a:lstStyle/>
        <a:p>
          <a:endParaRPr lang="en-US"/>
        </a:p>
      </dgm:t>
    </dgm:pt>
    <dgm:pt modelId="{3B8E53B6-81A6-4C8C-ABF6-7C9F198570D1}" type="pres">
      <dgm:prSet presAssocID="{A46705FC-8DEF-4244-A161-E3A40C32E6ED}" presName="hierChild5" presStyleCnt="0"/>
      <dgm:spPr/>
      <dgm:t>
        <a:bodyPr/>
        <a:lstStyle/>
        <a:p>
          <a:endParaRPr lang="en-US"/>
        </a:p>
      </dgm:t>
    </dgm:pt>
    <dgm:pt modelId="{FB171BC7-D2A4-4875-8602-6B811C561D1E}" type="pres">
      <dgm:prSet presAssocID="{9C0ED8C9-7F48-4C18-8708-852125F1B495}" presName="Name42" presStyleLbl="parChTrans1D3" presStyleIdx="14" presStyleCnt="15"/>
      <dgm:spPr/>
      <dgm:t>
        <a:bodyPr/>
        <a:lstStyle/>
        <a:p>
          <a:endParaRPr lang="en-US"/>
        </a:p>
      </dgm:t>
    </dgm:pt>
    <dgm:pt modelId="{9AF1E1AB-E540-4285-A274-4F202705112B}" type="pres">
      <dgm:prSet presAssocID="{7B9ED0EE-825E-43F9-983A-7577580C8779}" presName="hierRoot2" presStyleCnt="0">
        <dgm:presLayoutVars>
          <dgm:hierBranch val="init"/>
        </dgm:presLayoutVars>
      </dgm:prSet>
      <dgm:spPr/>
      <dgm:t>
        <a:bodyPr/>
        <a:lstStyle/>
        <a:p>
          <a:endParaRPr lang="en-US"/>
        </a:p>
      </dgm:t>
    </dgm:pt>
    <dgm:pt modelId="{A927C448-D62D-4DD7-8B06-C500F8022415}" type="pres">
      <dgm:prSet presAssocID="{7B9ED0EE-825E-43F9-983A-7577580C8779}" presName="rootComposite" presStyleCnt="0"/>
      <dgm:spPr/>
      <dgm:t>
        <a:bodyPr/>
        <a:lstStyle/>
        <a:p>
          <a:endParaRPr lang="en-US"/>
        </a:p>
      </dgm:t>
    </dgm:pt>
    <dgm:pt modelId="{9888EABF-FEA5-4340-9A78-3A0E268F8247}" type="pres">
      <dgm:prSet presAssocID="{7B9ED0EE-825E-43F9-983A-7577580C8779}" presName="rootText" presStyleLbl="node1" presStyleIdx="18" presStyleCnt="19" custScaleX="136316" custScaleY="148497">
        <dgm:presLayoutVars>
          <dgm:chMax/>
          <dgm:chPref val="3"/>
        </dgm:presLayoutVars>
      </dgm:prSet>
      <dgm:spPr/>
      <dgm:t>
        <a:bodyPr/>
        <a:lstStyle/>
        <a:p>
          <a:endParaRPr lang="en-US"/>
        </a:p>
      </dgm:t>
    </dgm:pt>
    <dgm:pt modelId="{7266668B-01CB-4902-979D-CC628F7F5099}" type="pres">
      <dgm:prSet presAssocID="{7B9ED0EE-825E-43F9-983A-7577580C8779}" presName="titleText2" presStyleLbl="fgAcc1" presStyleIdx="18" presStyleCnt="19" custLinFactNeighborX="3781" custLinFactNeighborY="83601">
        <dgm:presLayoutVars>
          <dgm:chMax val="0"/>
          <dgm:chPref val="0"/>
        </dgm:presLayoutVars>
      </dgm:prSet>
      <dgm:spPr/>
      <dgm:t>
        <a:bodyPr/>
        <a:lstStyle/>
        <a:p>
          <a:endParaRPr lang="en-US"/>
        </a:p>
      </dgm:t>
    </dgm:pt>
    <dgm:pt modelId="{3A51F82F-BC4D-4BA4-B7C5-2E66BFBA60E5}" type="pres">
      <dgm:prSet presAssocID="{7B9ED0EE-825E-43F9-983A-7577580C8779}" presName="rootConnector" presStyleLbl="node3" presStyleIdx="0" presStyleCnt="0"/>
      <dgm:spPr/>
      <dgm:t>
        <a:bodyPr/>
        <a:lstStyle/>
        <a:p>
          <a:endParaRPr lang="en-US"/>
        </a:p>
      </dgm:t>
    </dgm:pt>
    <dgm:pt modelId="{99C7F104-8AF3-44DB-B2E5-EFD5B075A6AD}" type="pres">
      <dgm:prSet presAssocID="{7B9ED0EE-825E-43F9-983A-7577580C8779}" presName="hierChild4" presStyleCnt="0"/>
      <dgm:spPr/>
      <dgm:t>
        <a:bodyPr/>
        <a:lstStyle/>
        <a:p>
          <a:endParaRPr lang="en-US"/>
        </a:p>
      </dgm:t>
    </dgm:pt>
    <dgm:pt modelId="{1B40C6DF-A34E-4720-B5B6-7F5EBB3D8E31}" type="pres">
      <dgm:prSet presAssocID="{7B9ED0EE-825E-43F9-983A-7577580C8779}" presName="hierChild5" presStyleCnt="0"/>
      <dgm:spPr/>
      <dgm:t>
        <a:bodyPr/>
        <a:lstStyle/>
        <a:p>
          <a:endParaRPr lang="en-US"/>
        </a:p>
      </dgm:t>
    </dgm:pt>
    <dgm:pt modelId="{E8468721-D29C-476D-8C44-8582A220E547}" type="pres">
      <dgm:prSet presAssocID="{B4D50E93-17F9-4059-8337-1632923CEFD7}" presName="hierChild5" presStyleCnt="0"/>
      <dgm:spPr/>
      <dgm:t>
        <a:bodyPr/>
        <a:lstStyle/>
        <a:p>
          <a:endParaRPr lang="en-US"/>
        </a:p>
      </dgm:t>
    </dgm:pt>
    <dgm:pt modelId="{8CBE1655-29D8-4599-8531-B5F879650276}" type="pres">
      <dgm:prSet presAssocID="{BE5EF4B2-3104-40DA-8575-2C48A666A257}" presName="hierChild3" presStyleCnt="0"/>
      <dgm:spPr/>
      <dgm:t>
        <a:bodyPr/>
        <a:lstStyle/>
        <a:p>
          <a:endParaRPr lang="en-US"/>
        </a:p>
      </dgm:t>
    </dgm:pt>
    <dgm:pt modelId="{065E00CF-7341-4334-9CFE-DAFC0C5600BB}" type="pres">
      <dgm:prSet presAssocID="{8A75E96C-CFCE-4F0B-B414-33DFE77E1C6C}" presName="Name96" presStyleLbl="parChTrans1D2" presStyleIdx="4" presStyleCnt="5"/>
      <dgm:spPr/>
      <dgm:t>
        <a:bodyPr/>
        <a:lstStyle/>
        <a:p>
          <a:endParaRPr lang="en-US"/>
        </a:p>
      </dgm:t>
    </dgm:pt>
    <dgm:pt modelId="{7F159793-03AE-4AC2-BD3A-0B2CEF74F9AC}" type="pres">
      <dgm:prSet presAssocID="{CD4C6CD8-CBAD-4300-8ECA-95EEB413336E}" presName="hierRoot3" presStyleCnt="0">
        <dgm:presLayoutVars>
          <dgm:hierBranch val="init"/>
        </dgm:presLayoutVars>
      </dgm:prSet>
      <dgm:spPr/>
      <dgm:t>
        <a:bodyPr/>
        <a:lstStyle/>
        <a:p>
          <a:endParaRPr lang="en-US"/>
        </a:p>
      </dgm:t>
    </dgm:pt>
    <dgm:pt modelId="{6316DD66-CD0B-4E08-A04F-841FE98D4DDE}" type="pres">
      <dgm:prSet presAssocID="{CD4C6CD8-CBAD-4300-8ECA-95EEB413336E}" presName="rootComposite3" presStyleCnt="0"/>
      <dgm:spPr/>
      <dgm:t>
        <a:bodyPr/>
        <a:lstStyle/>
        <a:p>
          <a:endParaRPr lang="en-US"/>
        </a:p>
      </dgm:t>
    </dgm:pt>
    <dgm:pt modelId="{33353FC9-1055-4DEC-9214-208359CAEA1C}" type="pres">
      <dgm:prSet presAssocID="{CD4C6CD8-CBAD-4300-8ECA-95EEB413336E}" presName="rootText3" presStyleLbl="asst1" presStyleIdx="0" presStyleCnt="1" custScaleX="150054">
        <dgm:presLayoutVars>
          <dgm:chPref val="3"/>
        </dgm:presLayoutVars>
      </dgm:prSet>
      <dgm:spPr/>
      <dgm:t>
        <a:bodyPr/>
        <a:lstStyle/>
        <a:p>
          <a:endParaRPr lang="en-US"/>
        </a:p>
      </dgm:t>
    </dgm:pt>
    <dgm:pt modelId="{557EB36F-22E3-4C05-84FD-40BA4391D4F6}" type="pres">
      <dgm:prSet presAssocID="{CD4C6CD8-CBAD-4300-8ECA-95EEB413336E}" presName="titleText3" presStyleLbl="fgAcc2" presStyleIdx="0" presStyleCnt="1">
        <dgm:presLayoutVars>
          <dgm:chMax val="0"/>
          <dgm:chPref val="0"/>
        </dgm:presLayoutVars>
      </dgm:prSet>
      <dgm:spPr/>
      <dgm:t>
        <a:bodyPr/>
        <a:lstStyle/>
        <a:p>
          <a:endParaRPr lang="en-US"/>
        </a:p>
      </dgm:t>
    </dgm:pt>
    <dgm:pt modelId="{28F4D589-7565-4D35-8C84-E363CC3D4B3F}" type="pres">
      <dgm:prSet presAssocID="{CD4C6CD8-CBAD-4300-8ECA-95EEB413336E}" presName="rootConnector3" presStyleLbl="asst1" presStyleIdx="0" presStyleCnt="1"/>
      <dgm:spPr/>
      <dgm:t>
        <a:bodyPr/>
        <a:lstStyle/>
        <a:p>
          <a:endParaRPr lang="en-US"/>
        </a:p>
      </dgm:t>
    </dgm:pt>
    <dgm:pt modelId="{B97CDB05-C9E6-4673-82C3-8304ADF8F010}" type="pres">
      <dgm:prSet presAssocID="{CD4C6CD8-CBAD-4300-8ECA-95EEB413336E}" presName="hierChild6" presStyleCnt="0"/>
      <dgm:spPr/>
      <dgm:t>
        <a:bodyPr/>
        <a:lstStyle/>
        <a:p>
          <a:endParaRPr lang="en-US"/>
        </a:p>
      </dgm:t>
    </dgm:pt>
    <dgm:pt modelId="{C2505743-32BA-4BD9-B4C5-3F1F5006B887}" type="pres">
      <dgm:prSet presAssocID="{CD4C6CD8-CBAD-4300-8ECA-95EEB413336E}" presName="hierChild7" presStyleCnt="0"/>
      <dgm:spPr/>
      <dgm:t>
        <a:bodyPr/>
        <a:lstStyle/>
        <a:p>
          <a:endParaRPr lang="en-US"/>
        </a:p>
      </dgm:t>
    </dgm:pt>
  </dgm:ptLst>
  <dgm:cxnLst>
    <dgm:cxn modelId="{F3443898-C472-4463-91BB-29A981F610DE}" type="presOf" srcId="{B4D50E93-17F9-4059-8337-1632923CEFD7}" destId="{128EA617-8E96-480C-9BA4-0193DBA5F425}" srcOrd="0" destOrd="0" presId="urn:microsoft.com/office/officeart/2008/layout/NameandTitleOrganizationalChart"/>
    <dgm:cxn modelId="{D4388698-4539-4D43-BC34-262E53685D74}" type="presOf" srcId="{F8853DE9-A41C-48C4-992B-BC99A646E961}" destId="{49E19F11-A735-4391-A2C6-675BF0DA4E99}" srcOrd="0" destOrd="0" presId="urn:microsoft.com/office/officeart/2008/layout/NameandTitleOrganizationalChart"/>
    <dgm:cxn modelId="{03846798-A536-4CE5-A843-F759AB44D67B}" type="presOf" srcId="{55DF2EC5-E99F-4ABA-9018-E4AD5C2B0C84}" destId="{A9307276-49BB-4E97-81F5-FEA11016658E}" srcOrd="1" destOrd="0" presId="urn:microsoft.com/office/officeart/2008/layout/NameandTitleOrganizationalChart"/>
    <dgm:cxn modelId="{4C19C5CC-D4B4-4954-8C3D-692EBA6AF64E}" type="presOf" srcId="{06D60BAA-E1FB-42F5-82C4-B928297247BF}" destId="{8F5C3E93-555F-44BE-9404-1A5CBAA6910E}" srcOrd="1" destOrd="0" presId="urn:microsoft.com/office/officeart/2008/layout/NameandTitleOrganizationalChart"/>
    <dgm:cxn modelId="{5087E85E-A216-47A8-98E1-18DA86B58697}" type="presOf" srcId="{FBA2B338-01D7-4193-AB01-D050B6AC9C2A}" destId="{0D25FF81-5B02-46F2-82A5-B98C8810FE2A}" srcOrd="0" destOrd="0" presId="urn:microsoft.com/office/officeart/2008/layout/NameandTitleOrganizationalChart"/>
    <dgm:cxn modelId="{8D6EC373-B241-4342-B048-4C0E7F0FC6FE}" type="presOf" srcId="{E6F162EA-A25A-4526-A11C-C185547BF018}" destId="{0EF78C5B-F336-4727-94A5-3A45849B49D4}" srcOrd="0" destOrd="0" presId="urn:microsoft.com/office/officeart/2008/layout/NameandTitleOrganizationalChart"/>
    <dgm:cxn modelId="{D567AFEC-91B0-4615-90EA-B1F7CDF83EDC}" type="presOf" srcId="{3141BA8D-540F-45F2-8425-B9EC20FAB0B2}" destId="{83CDF457-CD06-45FC-92E3-244D9629A310}" srcOrd="1" destOrd="0" presId="urn:microsoft.com/office/officeart/2008/layout/NameandTitleOrganizationalChart"/>
    <dgm:cxn modelId="{71F0254B-E914-4D31-9332-CED789CD2518}" type="presOf" srcId="{E6F162EA-A25A-4526-A11C-C185547BF018}" destId="{C00FFFFE-3425-47EC-8915-8169099A9570}" srcOrd="1" destOrd="0" presId="urn:microsoft.com/office/officeart/2008/layout/NameandTitleOrganizationalChart"/>
    <dgm:cxn modelId="{7086209D-5E89-4059-9EED-00BB5A925507}" type="presOf" srcId="{AA949BDD-9615-45FD-822E-CB1FF9336DE9}" destId="{39CE7A42-30E7-449B-9BBF-9F030C3D677C}" srcOrd="0" destOrd="0" presId="urn:microsoft.com/office/officeart/2008/layout/NameandTitleOrganizationalChart"/>
    <dgm:cxn modelId="{A07BC866-F38B-4D15-B409-5C1695188E26}" srcId="{FAC22C41-F37B-41BC-8918-6DE3643480AD}" destId="{CE34E3D9-50FB-4192-8F92-47052ED3343C}" srcOrd="3" destOrd="0" parTransId="{9CA3CBC3-9E8C-452C-822E-A5FC93FE4F7D}" sibTransId="{AA949BDD-9615-45FD-822E-CB1FF9336DE9}"/>
    <dgm:cxn modelId="{76006615-2AA3-46B4-B172-D42FAF2ACA17}" type="presOf" srcId="{7B9ED0EE-825E-43F9-983A-7577580C8779}" destId="{9888EABF-FEA5-4340-9A78-3A0E268F8247}" srcOrd="0" destOrd="0" presId="urn:microsoft.com/office/officeart/2008/layout/NameandTitleOrganizationalChart"/>
    <dgm:cxn modelId="{7CB2B517-CA03-4CC2-B4A5-302D7F130979}" srcId="{B4D50E93-17F9-4059-8337-1632923CEFD7}" destId="{A46705FC-8DEF-4244-A161-E3A40C32E6ED}" srcOrd="3" destOrd="0" parTransId="{B5E4B2FB-9EB7-4C23-9333-E11817738929}" sibTransId="{B2FC98EE-19D5-4865-A229-D1C7643C0572}"/>
    <dgm:cxn modelId="{95BDD4C7-86DF-400C-BBC9-1A4B18632739}" type="presOf" srcId="{8DD4BCE0-A2ED-4F6A-95AB-2A8CF164A5FE}" destId="{F644FE18-5877-4EF7-96FA-5554558F042F}" srcOrd="1" destOrd="0" presId="urn:microsoft.com/office/officeart/2008/layout/NameandTitleOrganizationalChart"/>
    <dgm:cxn modelId="{4F5DF4D6-6FD0-4BFE-A8FB-0CD2AC93668A}" type="presOf" srcId="{4B0D92FC-04ED-414B-9AEC-97D8D8118F76}" destId="{E21CFE6F-1335-4450-9843-4C5D0F45032C}" srcOrd="0" destOrd="0" presId="urn:microsoft.com/office/officeart/2008/layout/NameandTitleOrganizationalChart"/>
    <dgm:cxn modelId="{F293E96A-EFD3-49D0-9BE4-4F6B73761E2D}" type="presOf" srcId="{C5320E62-F774-43E0-AC14-073CEA0929AC}" destId="{14DE10C2-6198-41E8-AA60-3582B8923768}" srcOrd="1" destOrd="0" presId="urn:microsoft.com/office/officeart/2008/layout/NameandTitleOrganizationalChart"/>
    <dgm:cxn modelId="{1E6BBEB4-8960-4837-B11E-54CB70826E2A}" type="presOf" srcId="{71D179D3-5373-487B-90AE-2176994AE440}" destId="{A548F0B1-6A40-40E1-AA18-947886EBD4B6}" srcOrd="0" destOrd="0" presId="urn:microsoft.com/office/officeart/2008/layout/NameandTitleOrganizationalChart"/>
    <dgm:cxn modelId="{14DF9731-AB3B-4EEB-B724-EA9A8B1AC8AA}" type="presOf" srcId="{9C0ED8C9-7F48-4C18-8708-852125F1B495}" destId="{FB171BC7-D2A4-4875-8602-6B811C561D1E}" srcOrd="0" destOrd="0" presId="urn:microsoft.com/office/officeart/2008/layout/NameandTitleOrganizationalChart"/>
    <dgm:cxn modelId="{21CBDCB9-CC67-43D5-92ED-AF7CEA89B189}" type="presOf" srcId="{7B9ED0EE-825E-43F9-983A-7577580C8779}" destId="{3A51F82F-BC4D-4BA4-B7C5-2E66BFBA60E5}" srcOrd="1" destOrd="0" presId="urn:microsoft.com/office/officeart/2008/layout/NameandTitleOrganizationalChart"/>
    <dgm:cxn modelId="{20CF671F-B033-4D67-B925-A5BA42B74C85}" type="presOf" srcId="{B25C2406-E808-4141-8E5C-3F38094C35F8}" destId="{5F9078D2-D58C-441D-906F-1CBB6F7358BA}" srcOrd="0" destOrd="0" presId="urn:microsoft.com/office/officeart/2008/layout/NameandTitleOrganizationalChart"/>
    <dgm:cxn modelId="{CA6BD26A-E6C2-4572-AE53-AE7BDDA0AEF4}" type="presOf" srcId="{9CA3CBC3-9E8C-452C-822E-A5FC93FE4F7D}" destId="{D52C210C-3ABB-4E29-A2F1-AE59AA95D4E5}" srcOrd="0" destOrd="0" presId="urn:microsoft.com/office/officeart/2008/layout/NameandTitleOrganizationalChart"/>
    <dgm:cxn modelId="{36CCB76A-C5B9-4CD0-87C3-5D5CEACC8441}" type="presOf" srcId="{7F681148-CA01-4727-BFB8-90D533268BD1}" destId="{3F1BF8CE-F098-4E44-A647-2D4140B51536}" srcOrd="0" destOrd="0" presId="urn:microsoft.com/office/officeart/2008/layout/NameandTitleOrganizationalChart"/>
    <dgm:cxn modelId="{04772AAD-575B-4223-B594-6E03303F0902}" type="presOf" srcId="{CC0B9890-06EF-4C71-8C39-24587DE81B5F}" destId="{ABCB923F-9EB7-4034-A706-4E9BA174B09E}" srcOrd="1" destOrd="0" presId="urn:microsoft.com/office/officeart/2008/layout/NameandTitleOrganizationalChart"/>
    <dgm:cxn modelId="{49425EC9-FDFA-4D9B-9608-942E11C4417F}" srcId="{FAC22C41-F37B-41BC-8918-6DE3643480AD}" destId="{06D60BAA-E1FB-42F5-82C4-B928297247BF}" srcOrd="4" destOrd="0" parTransId="{20AD3CCB-5F1B-4931-BFDD-3E149514D125}" sibTransId="{137E42AD-1BA8-427C-9816-6C9E78C7890B}"/>
    <dgm:cxn modelId="{1A5700E8-F5FD-42B2-AD8D-43F4C6298712}" type="presOf" srcId="{57E88B64-0838-471F-9CA7-4A962EE1CEF8}" destId="{8EEA547F-4265-4340-B54B-64FFBD14ADB7}" srcOrd="0" destOrd="0" presId="urn:microsoft.com/office/officeart/2008/layout/NameandTitleOrganizationalChart"/>
    <dgm:cxn modelId="{BDD813FB-CF2E-4316-814E-F4DBC5E51B1A}" srcId="{BE5EF4B2-3104-40DA-8575-2C48A666A257}" destId="{CD4C6CD8-CBAD-4300-8ECA-95EEB413336E}" srcOrd="0" destOrd="0" parTransId="{8A75E96C-CFCE-4F0B-B414-33DFE77E1C6C}" sibTransId="{0158D88B-F7DD-489E-9F36-A60DE223B351}"/>
    <dgm:cxn modelId="{3B8B30A6-46AF-4B79-A0E8-80B8B18528B0}" type="presOf" srcId="{8382B005-A0AE-41A3-982B-254229C99904}" destId="{488C7EDF-BAF8-4E20-81FB-BF291FB8E39B}" srcOrd="0" destOrd="0" presId="urn:microsoft.com/office/officeart/2008/layout/NameandTitleOrganizationalChart"/>
    <dgm:cxn modelId="{10CFE4EE-39F7-4A43-9C5A-FFEB2A217720}" type="presOf" srcId="{B25C2406-E808-4141-8E5C-3F38094C35F8}" destId="{6641741B-37C2-4238-BAB8-8705467D7928}" srcOrd="1" destOrd="0" presId="urn:microsoft.com/office/officeart/2008/layout/NameandTitleOrganizationalChart"/>
    <dgm:cxn modelId="{5710E4F0-4625-4267-A57C-A14DBF8CCBD0}" type="presOf" srcId="{8DD4BCE0-A2ED-4F6A-95AB-2A8CF164A5FE}" destId="{A5D02B28-DC9D-4901-90DF-8DC250382632}" srcOrd="0" destOrd="0" presId="urn:microsoft.com/office/officeart/2008/layout/NameandTitleOrganizationalChart"/>
    <dgm:cxn modelId="{715CFE80-2CD2-4EEC-9F6F-456C27F19472}" type="presOf" srcId="{20AD3CCB-5F1B-4931-BFDD-3E149514D125}" destId="{396279D5-AAE7-40C2-9A9A-D12DF57987C1}" srcOrd="0" destOrd="0" presId="urn:microsoft.com/office/officeart/2008/layout/NameandTitleOrganizationalChart"/>
    <dgm:cxn modelId="{9DA64BBD-602F-41A6-9F93-D965F962BB54}" type="presOf" srcId="{79B8A1F0-8C32-49C0-A90C-FBC300AC89E9}" destId="{BCCA015A-F9F8-4F4E-B0A6-D7057715DCB2}" srcOrd="1" destOrd="0" presId="urn:microsoft.com/office/officeart/2008/layout/NameandTitleOrganizationalChart"/>
    <dgm:cxn modelId="{83D3E069-14E3-4F3F-A0D4-E41A966A55E2}" type="presOf" srcId="{7716D69B-C807-4560-A6C9-5BB044AA6973}" destId="{70C6A971-03BE-40CC-B238-86A1C8DFD53F}" srcOrd="0" destOrd="0" presId="urn:microsoft.com/office/officeart/2008/layout/NameandTitleOrganizationalChart"/>
    <dgm:cxn modelId="{FD05C99B-4E9F-4B6A-9D76-87D5A7C9D527}" srcId="{B4D50E93-17F9-4059-8337-1632923CEFD7}" destId="{03EA35D3-F40A-4A3E-8B20-0F6ACF1D706D}" srcOrd="1" destOrd="0" parTransId="{927098AB-2EE6-4A78-8AA0-D13F9AB0DD87}" sibTransId="{90B1DB45-19C4-476F-B861-640929C38AB8}"/>
    <dgm:cxn modelId="{299D6290-9819-4EEF-A675-BEAE01C181BE}" srcId="{FAC22C41-F37B-41BC-8918-6DE3643480AD}" destId="{E6F162EA-A25A-4526-A11C-C185547BF018}" srcOrd="2" destOrd="0" parTransId="{F176300C-7B0D-4DAE-8055-5A3574734C47}" sibTransId="{3F6F58C0-F1E6-4EB8-93E8-34E9F939CEF5}"/>
    <dgm:cxn modelId="{17CC3BEC-2BBC-4686-BAF0-A334D46909F0}" type="presOf" srcId="{03EA35D3-F40A-4A3E-8B20-0F6ACF1D706D}" destId="{1841319F-9E3B-4664-8F30-9CB34BBA791B}" srcOrd="0" destOrd="0" presId="urn:microsoft.com/office/officeart/2008/layout/NameandTitleOrganizationalChart"/>
    <dgm:cxn modelId="{FE267505-44CA-4610-AF9B-B43E8822D2D8}" type="presOf" srcId="{E343F76D-AE2D-4171-BCBB-3E8466FC3555}" destId="{0A2558E1-F93A-4808-B98D-FBC8165339AF}" srcOrd="0" destOrd="0" presId="urn:microsoft.com/office/officeart/2008/layout/NameandTitleOrganizationalChart"/>
    <dgm:cxn modelId="{3D93BF66-DB71-4345-86F6-6EB39530B197}" type="presOf" srcId="{8A75E96C-CFCE-4F0B-B414-33DFE77E1C6C}" destId="{065E00CF-7341-4334-9CFE-DAFC0C5600BB}" srcOrd="0" destOrd="0" presId="urn:microsoft.com/office/officeart/2008/layout/NameandTitleOrganizationalChart"/>
    <dgm:cxn modelId="{8365F854-74A1-4E54-9F87-1E90514CE3F6}" type="presOf" srcId="{BBE874DB-B0BA-41F4-999F-9880DD1A53C7}" destId="{FC9A5687-DCE3-448F-BD3E-E1A56B9BB032}" srcOrd="0" destOrd="0" presId="urn:microsoft.com/office/officeart/2008/layout/NameandTitleOrganizationalChart"/>
    <dgm:cxn modelId="{656D1881-E8AF-4857-A688-31AD54486F35}" srcId="{BE5EF4B2-3104-40DA-8575-2C48A666A257}" destId="{79B8A1F0-8C32-49C0-A90C-FBC300AC89E9}" srcOrd="2" destOrd="0" parTransId="{7716D69B-C807-4560-A6C9-5BB044AA6973}" sibTransId="{31DEDA7F-C975-49A7-AA20-1A1B95279B58}"/>
    <dgm:cxn modelId="{4A9E5A39-587F-4AEE-AB58-6B4A5D886AC3}" type="presOf" srcId="{B2FC98EE-19D5-4865-A229-D1C7643C0572}" destId="{97B06B53-C64E-4D31-A346-6A400FD94F6F}" srcOrd="0" destOrd="0" presId="urn:microsoft.com/office/officeart/2008/layout/NameandTitleOrganizationalChart"/>
    <dgm:cxn modelId="{E22EE9DB-5BC0-4918-BB0C-1EB787DA59F7}" type="presOf" srcId="{3F6F58C0-F1E6-4EB8-93E8-34E9F939CEF5}" destId="{FD2EE169-2DE6-40AD-B462-E563E7206FCE}" srcOrd="0" destOrd="0" presId="urn:microsoft.com/office/officeart/2008/layout/NameandTitleOrganizationalChart"/>
    <dgm:cxn modelId="{67B488C4-369B-419C-B80D-39A2D00F7DB2}" type="presOf" srcId="{5D691D08-CE7D-476D-AB4E-E9C2D6189525}" destId="{0497EAAC-2327-49CE-A3AF-DB4BC375C190}" srcOrd="0" destOrd="0" presId="urn:microsoft.com/office/officeart/2008/layout/NameandTitleOrganizationalChart"/>
    <dgm:cxn modelId="{9390E078-6B2E-4BBF-94B2-0F8F068CEC97}" srcId="{BE5EF4B2-3104-40DA-8575-2C48A666A257}" destId="{55DF2EC5-E99F-4ABA-9018-E4AD5C2B0C84}" srcOrd="1" destOrd="0" parTransId="{8382B005-A0AE-41A3-982B-254229C99904}" sibTransId="{FBA2B338-01D7-4193-AB01-D050B6AC9C2A}"/>
    <dgm:cxn modelId="{E5E459F7-B15B-4658-920C-76B0C26C83E2}" srcId="{BE5EF4B2-3104-40DA-8575-2C48A666A257}" destId="{FAC22C41-F37B-41BC-8918-6DE3643480AD}" srcOrd="3" destOrd="0" parTransId="{BA79697A-92B0-4704-B550-4708D7CB39F1}" sibTransId="{36D85ED5-C917-494F-A0C0-7C89D0F45B95}"/>
    <dgm:cxn modelId="{573E4804-0DC9-4ED7-A6E1-3D0ED0A6AD96}" srcId="{F3B86382-FF5E-45E4-8D94-CA058F99943F}" destId="{BE5EF4B2-3104-40DA-8575-2C48A666A257}" srcOrd="0" destOrd="0" parTransId="{49870FC5-2539-4ADC-868F-31894BF324EF}" sibTransId="{3FA1986C-EBA7-4231-9608-C6A35E1F1009}"/>
    <dgm:cxn modelId="{03821BF7-77DB-4E35-96CE-80D0CCF0BC79}" type="presOf" srcId="{A46705FC-8DEF-4244-A161-E3A40C32E6ED}" destId="{053B40D3-C637-45D0-B44C-C2E2614ECFBD}" srcOrd="0" destOrd="0" presId="urn:microsoft.com/office/officeart/2008/layout/NameandTitleOrganizationalChart"/>
    <dgm:cxn modelId="{16B3F2A7-3001-4BC3-AD29-CB69EB2404B4}" type="presOf" srcId="{1C751DFF-951D-4ED7-8DE0-852EC20ACB66}" destId="{B23ED8BF-3BBB-4FB8-B53B-BF567EDD410E}" srcOrd="0" destOrd="0" presId="urn:microsoft.com/office/officeart/2008/layout/NameandTitleOrganizationalChart"/>
    <dgm:cxn modelId="{C0108371-7301-4A01-909F-24BB59B78369}" type="presOf" srcId="{E3D2EC09-5CA8-4EFC-AF15-DBBC5877441C}" destId="{D8684983-E756-4701-A373-47D68E66FA3C}" srcOrd="1" destOrd="0" presId="urn:microsoft.com/office/officeart/2008/layout/NameandTitleOrganizationalChart"/>
    <dgm:cxn modelId="{D31C6F3F-DF38-429B-BBEA-783D366715DD}" srcId="{B4D50E93-17F9-4059-8337-1632923CEFD7}" destId="{E3D2EC09-5CA8-4EFC-AF15-DBBC5877441C}" srcOrd="2" destOrd="0" parTransId="{4B5EF50D-C16A-4DDB-ABFA-AA77B5E0D5D6}" sibTransId="{CEC1E00D-FE70-4008-88B2-8135C0BF27E2}"/>
    <dgm:cxn modelId="{52691CF1-ABE7-45DC-BE78-5C236747F896}" type="presOf" srcId="{CE34E3D9-50FB-4192-8F92-47052ED3343C}" destId="{726B1563-5553-45EE-971B-776B07D7D1E6}" srcOrd="0" destOrd="0" presId="urn:microsoft.com/office/officeart/2008/layout/NameandTitleOrganizationalChart"/>
    <dgm:cxn modelId="{A86E0797-5241-467D-AED6-3CA097A63F34}" type="presOf" srcId="{927098AB-2EE6-4A78-8AA0-D13F9AB0DD87}" destId="{6A43D991-4688-4161-9325-8C2C9424648D}" srcOrd="0" destOrd="0" presId="urn:microsoft.com/office/officeart/2008/layout/NameandTitleOrganizationalChart"/>
    <dgm:cxn modelId="{1480B45E-756E-49FB-8013-11928009EEF9}" srcId="{79B8A1F0-8C32-49C0-A90C-FBC300AC89E9}" destId="{8DD4BCE0-A2ED-4F6A-95AB-2A8CF164A5FE}" srcOrd="1" destOrd="0" parTransId="{BBE874DB-B0BA-41F4-999F-9880DD1A53C7}" sibTransId="{E343F76D-AE2D-4171-BCBB-3E8466FC3555}"/>
    <dgm:cxn modelId="{ED3E8DD7-F309-4826-AC22-41B9078A8232}" type="presOf" srcId="{F8853DE9-A41C-48C4-992B-BC99A646E961}" destId="{A9BB110D-AD05-4C33-9DFD-C949A239B80A}" srcOrd="1" destOrd="0" presId="urn:microsoft.com/office/officeart/2008/layout/NameandTitleOrganizationalChart"/>
    <dgm:cxn modelId="{A1CBFD04-CD68-409C-951A-0FBD28FFB372}" type="presOf" srcId="{DCB43D33-96A7-46DE-9255-5230F499DCA3}" destId="{09BADC56-77F5-4048-B64C-3D9CDF395BA5}" srcOrd="0" destOrd="0" presId="urn:microsoft.com/office/officeart/2008/layout/NameandTitleOrganizationalChart"/>
    <dgm:cxn modelId="{7AAC0C85-6F19-4157-8762-B8A3D5B302F5}" type="presOf" srcId="{B4D50E93-17F9-4059-8337-1632923CEFD7}" destId="{30D6E656-8512-4173-B7A9-1DFE585C9764}" srcOrd="1" destOrd="0" presId="urn:microsoft.com/office/officeart/2008/layout/NameandTitleOrganizationalChart"/>
    <dgm:cxn modelId="{1A0C7011-5FA5-4861-B1E1-26BB2E2E691F}" type="presOf" srcId="{87F4FF5F-CFC1-4465-BD1A-012D2FE1BE7A}" destId="{B7AED874-2C51-464F-9E01-6D33C23C1238}" srcOrd="0" destOrd="0" presId="urn:microsoft.com/office/officeart/2008/layout/NameandTitleOrganizationalChart"/>
    <dgm:cxn modelId="{0380D2CB-9258-4522-90FE-DB23236E4E96}" srcId="{79B8A1F0-8C32-49C0-A90C-FBC300AC89E9}" destId="{CC0B9890-06EF-4C71-8C39-24587DE81B5F}" srcOrd="2" destOrd="0" parTransId="{B60B7B6B-061C-44EC-827B-39F898920395}" sibTransId="{DCB43D33-96A7-46DE-9255-5230F499DCA3}"/>
    <dgm:cxn modelId="{102C1358-59A9-4052-B944-71EBFC4E6F7F}" type="presOf" srcId="{47941FFE-AEEF-4AD4-B6F0-0BEE0C7E2748}" destId="{F46E7CC6-83BE-4FF9-AA0A-746229BA7B27}" srcOrd="0" destOrd="0" presId="urn:microsoft.com/office/officeart/2008/layout/NameandTitleOrganizationalChart"/>
    <dgm:cxn modelId="{E25E0FB7-09B9-412F-B83E-BD93B7BC2FC5}" type="presOf" srcId="{0158D88B-F7DD-489E-9F36-A60DE223B351}" destId="{557EB36F-22E3-4C05-84FD-40BA4391D4F6}" srcOrd="0" destOrd="0" presId="urn:microsoft.com/office/officeart/2008/layout/NameandTitleOrganizationalChart"/>
    <dgm:cxn modelId="{55E014B8-D255-4045-BB67-143A37AD6721}" type="presOf" srcId="{3FA1986C-EBA7-4231-9608-C6A35E1F1009}" destId="{04A0C055-992D-4CD6-B862-4C3C6FEBA746}" srcOrd="0" destOrd="0" presId="urn:microsoft.com/office/officeart/2008/layout/NameandTitleOrganizationalChart"/>
    <dgm:cxn modelId="{93DB1549-7B4F-4738-9B0A-E96210DEF0D5}" srcId="{FAC22C41-F37B-41BC-8918-6DE3643480AD}" destId="{3141BA8D-540F-45F2-8425-B9EC20FAB0B2}" srcOrd="1" destOrd="0" parTransId="{87F4FF5F-CFC1-4465-BD1A-012D2FE1BE7A}" sibTransId="{47941FFE-AEEF-4AD4-B6F0-0BEE0C7E2748}"/>
    <dgm:cxn modelId="{57A05441-5A7F-407F-82D9-75E70213552F}" type="presOf" srcId="{CEC1E00D-FE70-4008-88B2-8135C0BF27E2}" destId="{DA553E15-31FF-4D3B-98A9-04D58ED3B52F}" srcOrd="0" destOrd="0" presId="urn:microsoft.com/office/officeart/2008/layout/NameandTitleOrganizationalChart"/>
    <dgm:cxn modelId="{6EE6922B-CC58-4165-B27B-0B98DE7CFA60}" type="presOf" srcId="{84DB181B-5F78-48A9-9B6F-73DE0E49DAE4}" destId="{2E07C4CC-6BC1-4EAA-A111-E1B9FCC51CA7}" srcOrd="0" destOrd="0" presId="urn:microsoft.com/office/officeart/2008/layout/NameandTitleOrganizationalChart"/>
    <dgm:cxn modelId="{416AA78D-8ABE-422F-81E9-B5E43E64DB33}" type="presOf" srcId="{1C751DFF-951D-4ED7-8DE0-852EC20ACB66}" destId="{2784A536-2907-407D-B360-555B7BE20508}" srcOrd="1" destOrd="0" presId="urn:microsoft.com/office/officeart/2008/layout/NameandTitleOrganizationalChart"/>
    <dgm:cxn modelId="{BF7F64C7-AC68-45EB-9498-FEE489F54241}" srcId="{FAC22C41-F37B-41BC-8918-6DE3643480AD}" destId="{B25C2406-E808-4141-8E5C-3F38094C35F8}" srcOrd="5" destOrd="0" parTransId="{EF793117-A3CB-4DF4-949A-BAF1E8FDD3E0}" sibTransId="{B6043494-5F9C-44C3-B31B-F46C3EC52326}"/>
    <dgm:cxn modelId="{E78B4630-582D-4C92-A12C-EB395EF743E2}" type="presOf" srcId="{55DF2EC5-E99F-4ABA-9018-E4AD5C2B0C84}" destId="{3B88C19E-B3F8-4FB5-95D1-4817E470843D}" srcOrd="0" destOrd="0" presId="urn:microsoft.com/office/officeart/2008/layout/NameandTitleOrganizationalChart"/>
    <dgm:cxn modelId="{941AC219-C7AD-4479-97CE-980AF052013E}" type="presOf" srcId="{BA79697A-92B0-4704-B550-4708D7CB39F1}" destId="{42803CA1-9098-48CA-8C23-16CBFAECE639}" srcOrd="0" destOrd="0" presId="urn:microsoft.com/office/officeart/2008/layout/NameandTitleOrganizationalChart"/>
    <dgm:cxn modelId="{5E4AA470-9226-4C14-93BE-FC13486A4AC0}" type="presOf" srcId="{1BFB20CF-F1DC-4CB6-92F4-B4AA3C1B708A}" destId="{89F3438B-8899-4AB9-93F5-1FEA06BF6BC4}" srcOrd="0" destOrd="0" presId="urn:microsoft.com/office/officeart/2008/layout/NameandTitleOrganizationalChart"/>
    <dgm:cxn modelId="{64BA7C31-F5AE-454E-927F-F3263A61599C}" srcId="{BE5EF4B2-3104-40DA-8575-2C48A666A257}" destId="{B4D50E93-17F9-4059-8337-1632923CEFD7}" srcOrd="4" destOrd="0" parTransId="{7F681148-CA01-4727-BFB8-90D533268BD1}" sibTransId="{0A3949E9-BA9F-4D5B-A0C8-E273506DB809}"/>
    <dgm:cxn modelId="{11C2999A-4A88-4746-8FB3-712AF8C5A9FE}" type="presOf" srcId="{574D8F8A-3646-41D9-B2AF-6E646FA0ECF5}" destId="{8124717D-1C02-44B0-9C54-0735CF49B38E}" srcOrd="1" destOrd="0" presId="urn:microsoft.com/office/officeart/2008/layout/NameandTitleOrganizationalChart"/>
    <dgm:cxn modelId="{EFF825C3-9021-442E-9A6B-F328D812DBC0}" type="presOf" srcId="{B6043494-5F9C-44C3-B31B-F46C3EC52326}" destId="{8F733E0E-BA51-4DD9-A5B9-16FAF10F9A3B}" srcOrd="0" destOrd="0" presId="urn:microsoft.com/office/officeart/2008/layout/NameandTitleOrganizationalChart"/>
    <dgm:cxn modelId="{0B163EF9-450B-492A-A8F4-CB54231360D0}" type="presOf" srcId="{B5E4B2FB-9EB7-4C23-9333-E11817738929}" destId="{A001CD39-2ED4-4B99-807D-3A62665EA9AC}" srcOrd="0" destOrd="0" presId="urn:microsoft.com/office/officeart/2008/layout/NameandTitleOrganizationalChart"/>
    <dgm:cxn modelId="{C65AD13C-4F8C-4076-BB05-05382126C20F}" type="presOf" srcId="{4B5EF50D-C16A-4DDB-ABFA-AA77B5E0D5D6}" destId="{443C2089-69F3-47C7-A432-F6CFE823AD0E}" srcOrd="0" destOrd="0" presId="urn:microsoft.com/office/officeart/2008/layout/NameandTitleOrganizationalChart"/>
    <dgm:cxn modelId="{A292527E-558D-4516-9BBD-836F50F69CC6}" srcId="{B4D50E93-17F9-4059-8337-1632923CEFD7}" destId="{7B9ED0EE-825E-43F9-983A-7577580C8779}" srcOrd="4" destOrd="0" parTransId="{9C0ED8C9-7F48-4C18-8708-852125F1B495}" sibTransId="{DE387C85-D708-41C6-929B-A217BAB1E2C4}"/>
    <dgm:cxn modelId="{849197B2-9BF4-464E-A5B9-5C8E581DA9E0}" type="presOf" srcId="{C5320E62-F774-43E0-AC14-073CEA0929AC}" destId="{DE3A11D7-BD42-4CBD-B444-8682D575C02E}" srcOrd="0" destOrd="0" presId="urn:microsoft.com/office/officeart/2008/layout/NameandTitleOrganizationalChart"/>
    <dgm:cxn modelId="{8C211591-E355-4F20-B852-5B9269B883FB}" type="presOf" srcId="{574D8F8A-3646-41D9-B2AF-6E646FA0ECF5}" destId="{4CC3139B-1002-4E67-8FB4-D43809EAAE85}" srcOrd="0" destOrd="0" presId="urn:microsoft.com/office/officeart/2008/layout/NameandTitleOrganizationalChart"/>
    <dgm:cxn modelId="{02848012-6420-4753-974F-46F9BB761FAB}" type="presOf" srcId="{BE5EF4B2-3104-40DA-8575-2C48A666A257}" destId="{98C088E1-E5D2-4FE3-B75B-2D9B4C35E3CA}" srcOrd="1" destOrd="0" presId="urn:microsoft.com/office/officeart/2008/layout/NameandTitleOrganizationalChart"/>
    <dgm:cxn modelId="{12AAB850-5FEB-4D7A-9461-DF9BA2B3AEC4}" type="presOf" srcId="{EF793117-A3CB-4DF4-949A-BAF1E8FDD3E0}" destId="{846134A3-C35B-408F-91A3-36C7D022AB07}" srcOrd="0" destOrd="0" presId="urn:microsoft.com/office/officeart/2008/layout/NameandTitleOrganizationalChart"/>
    <dgm:cxn modelId="{1CC32877-D97A-4CF4-A94B-BDA671790509}" type="presOf" srcId="{137E42AD-1BA8-427C-9816-6C9E78C7890B}" destId="{18F0D33B-8B6E-493C-A639-17B94B963C98}" srcOrd="0" destOrd="0" presId="urn:microsoft.com/office/officeart/2008/layout/NameandTitleOrganizationalChart"/>
    <dgm:cxn modelId="{366DFDBB-5E34-46DE-B4F8-4BB5FFBBC192}" type="presOf" srcId="{F3B86382-FF5E-45E4-8D94-CA058F99943F}" destId="{5E2322F1-424F-4A7C-B2A0-27EECBF5BA89}" srcOrd="0" destOrd="0" presId="urn:microsoft.com/office/officeart/2008/layout/NameandTitleOrganizationalChart"/>
    <dgm:cxn modelId="{DEBB51DA-392E-4446-B81D-B30B6650F5D2}" type="presOf" srcId="{03EA35D3-F40A-4A3E-8B20-0F6ACF1D706D}" destId="{F0A17121-BA98-41A1-A270-3BA52B699392}" srcOrd="1" destOrd="0" presId="urn:microsoft.com/office/officeart/2008/layout/NameandTitleOrganizationalChart"/>
    <dgm:cxn modelId="{F7CF71FC-308D-47FD-BA35-9FCA8F40AFCC}" type="presOf" srcId="{3141BA8D-540F-45F2-8425-B9EC20FAB0B2}" destId="{D40AFD45-EAE3-4E15-B1C6-DAC86C47F2B1}" srcOrd="0" destOrd="0" presId="urn:microsoft.com/office/officeart/2008/layout/NameandTitleOrganizationalChart"/>
    <dgm:cxn modelId="{45CE1872-4B9C-4CA5-B6DC-70657A8AD82E}" type="presOf" srcId="{017A700C-A9C1-4DA0-8AE8-0E41A8F5B826}" destId="{1E72A6AA-2117-44DD-B24B-392768303259}" srcOrd="0" destOrd="0" presId="urn:microsoft.com/office/officeart/2008/layout/NameandTitleOrganizationalChart"/>
    <dgm:cxn modelId="{7C590D37-EB5A-4CD9-B44B-D59BE39D11C6}" type="presOf" srcId="{CE34E3D9-50FB-4192-8F92-47052ED3343C}" destId="{5D07B602-57F7-4755-BD44-7F3094EC9B0F}" srcOrd="1" destOrd="0" presId="urn:microsoft.com/office/officeart/2008/layout/NameandTitleOrganizationalChart"/>
    <dgm:cxn modelId="{08A34B3C-9039-48A8-8DD2-3E62A2BD5C20}" type="presOf" srcId="{79B8A1F0-8C32-49C0-A90C-FBC300AC89E9}" destId="{A873F0DF-90D8-4A41-BDA0-59D2ABE12F56}" srcOrd="0" destOrd="0" presId="urn:microsoft.com/office/officeart/2008/layout/NameandTitleOrganizationalChart"/>
    <dgm:cxn modelId="{13B73464-3CEB-4BB2-BEC5-92572F5A7813}" type="presOf" srcId="{06D60BAA-E1FB-42F5-82C4-B928297247BF}" destId="{9F9888A0-322C-40D0-B0D0-C4DE718D9E02}" srcOrd="0" destOrd="0" presId="urn:microsoft.com/office/officeart/2008/layout/NameandTitleOrganizationalChart"/>
    <dgm:cxn modelId="{CB54B450-AC3A-45FD-AA4D-9C22038408C5}" srcId="{B4D50E93-17F9-4059-8337-1632923CEFD7}" destId="{F8853DE9-A41C-48C4-992B-BC99A646E961}" srcOrd="0" destOrd="0" parTransId="{5D691D08-CE7D-476D-AB4E-E9C2D6189525}" sibTransId="{1BFB20CF-F1DC-4CB6-92F4-B4AA3C1B708A}"/>
    <dgm:cxn modelId="{37390E0D-A832-45A6-9AE8-B61F543AC348}" type="presOf" srcId="{A11EADBB-B198-4708-8A43-DFA341717D0E}" destId="{FC98E708-F52B-4BC7-9EF7-E9A3512CB5D7}" srcOrd="0" destOrd="0" presId="urn:microsoft.com/office/officeart/2008/layout/NameandTitleOrganizationalChart"/>
    <dgm:cxn modelId="{2764BEE6-3BB3-47A6-B4A1-C19E56E0912E}" type="presOf" srcId="{CC0B9890-06EF-4C71-8C39-24587DE81B5F}" destId="{9AEEB078-E720-4BDF-988D-2B1FBEE99E39}" srcOrd="0" destOrd="0" presId="urn:microsoft.com/office/officeart/2008/layout/NameandTitleOrganizationalChart"/>
    <dgm:cxn modelId="{248AB751-AC3D-495F-846F-1C2026196CAB}" type="presOf" srcId="{F176300C-7B0D-4DAE-8055-5A3574734C47}" destId="{AB68196E-C133-437E-81BB-3D4747C44D36}" srcOrd="0" destOrd="0" presId="urn:microsoft.com/office/officeart/2008/layout/NameandTitleOrganizationalChart"/>
    <dgm:cxn modelId="{24C7E16E-4F6B-4112-914A-E8AFDB6C40D9}" type="presOf" srcId="{CD4C6CD8-CBAD-4300-8ECA-95EEB413336E}" destId="{28F4D589-7565-4D35-8C84-E363CC3D4B3F}" srcOrd="1" destOrd="0" presId="urn:microsoft.com/office/officeart/2008/layout/NameandTitleOrganizationalChart"/>
    <dgm:cxn modelId="{2CE07430-46CB-4F84-8016-137A53363D42}" type="presOf" srcId="{FAC22C41-F37B-41BC-8918-6DE3643480AD}" destId="{D4F6F25C-6E82-4101-908E-C91EF6C4BCEA}" srcOrd="0" destOrd="0" presId="urn:microsoft.com/office/officeart/2008/layout/NameandTitleOrganizationalChart"/>
    <dgm:cxn modelId="{10AADD8A-C616-4F52-A897-81E73103E3AF}" type="presOf" srcId="{36D85ED5-C917-494F-A0C0-7C89D0F45B95}" destId="{8CEDDBA3-0DAD-4A2E-B7F3-1B18273C6620}" srcOrd="0" destOrd="0" presId="urn:microsoft.com/office/officeart/2008/layout/NameandTitleOrganizationalChart"/>
    <dgm:cxn modelId="{8BACC9C1-02B7-4C3A-9F68-7A49E3D20EE7}" type="presOf" srcId="{E3D2EC09-5CA8-4EFC-AF15-DBBC5877441C}" destId="{606725A7-B754-4CA5-8CE5-61107F58B042}" srcOrd="0" destOrd="0" presId="urn:microsoft.com/office/officeart/2008/layout/NameandTitleOrganizationalChart"/>
    <dgm:cxn modelId="{CFCECD44-98F0-4B19-82B2-6E3C6A842BC5}" srcId="{79B8A1F0-8C32-49C0-A90C-FBC300AC89E9}" destId="{1C751DFF-951D-4ED7-8DE0-852EC20ACB66}" srcOrd="3" destOrd="0" parTransId="{4B0D92FC-04ED-414B-9AEC-97D8D8118F76}" sibTransId="{57E88B64-0838-471F-9CA7-4A962EE1CEF8}"/>
    <dgm:cxn modelId="{8EC94895-0386-4EFC-B7CB-DCF285470690}" type="presOf" srcId="{0A3949E9-BA9F-4D5B-A0C8-E273506DB809}" destId="{80284D1D-A4B6-443B-89E1-B1D8C24A222F}" srcOrd="0" destOrd="0" presId="urn:microsoft.com/office/officeart/2008/layout/NameandTitleOrganizationalChart"/>
    <dgm:cxn modelId="{D2C3BD6E-6CDB-45F4-9B5A-F58D3EE59D52}" type="presOf" srcId="{FAC22C41-F37B-41BC-8918-6DE3643480AD}" destId="{28EC76DF-EBB4-4921-842B-24E65B252C44}" srcOrd="1" destOrd="0" presId="urn:microsoft.com/office/officeart/2008/layout/NameandTitleOrganizationalChart"/>
    <dgm:cxn modelId="{B21F3E13-B008-4BC1-8255-99E76A0745D2}" type="presOf" srcId="{DE387C85-D708-41C6-929B-A217BAB1E2C4}" destId="{7266668B-01CB-4902-979D-CC628F7F5099}" srcOrd="0" destOrd="0" presId="urn:microsoft.com/office/officeart/2008/layout/NameandTitleOrganizationalChart"/>
    <dgm:cxn modelId="{D092078D-8CEF-4CF0-B660-3A7172F2E11E}" type="presOf" srcId="{A46705FC-8DEF-4244-A161-E3A40C32E6ED}" destId="{49C3A884-0371-4381-BAEC-703B38132C53}" srcOrd="1" destOrd="0" presId="urn:microsoft.com/office/officeart/2008/layout/NameandTitleOrganizationalChart"/>
    <dgm:cxn modelId="{D33A6E63-77AD-49DC-A18F-47BC685B8540}" type="presOf" srcId="{90B1DB45-19C4-476F-B861-640929C38AB8}" destId="{B1A590AD-7EEB-4724-B497-6C97E346D0AB}" srcOrd="0" destOrd="0" presId="urn:microsoft.com/office/officeart/2008/layout/NameandTitleOrganizationalChart"/>
    <dgm:cxn modelId="{9B0DA95E-E188-489F-81AB-3F945487BE93}" type="presOf" srcId="{B60B7B6B-061C-44EC-827B-39F898920395}" destId="{3704DCCC-5FEE-495B-BC5C-70C3627F9B37}" srcOrd="0" destOrd="0" presId="urn:microsoft.com/office/officeart/2008/layout/NameandTitleOrganizationalChart"/>
    <dgm:cxn modelId="{686263C9-0D49-43CD-878B-6C59CFC774CA}" type="presOf" srcId="{CD4C6CD8-CBAD-4300-8ECA-95EEB413336E}" destId="{33353FC9-1055-4DEC-9214-208359CAEA1C}" srcOrd="0" destOrd="0" presId="urn:microsoft.com/office/officeart/2008/layout/NameandTitleOrganizationalChart"/>
    <dgm:cxn modelId="{D13859DD-0C23-4D03-BD14-69A31976B07A}" srcId="{FAC22C41-F37B-41BC-8918-6DE3643480AD}" destId="{574D8F8A-3646-41D9-B2AF-6E646FA0ECF5}" srcOrd="0" destOrd="0" parTransId="{017A700C-A9C1-4DA0-8AE8-0E41A8F5B826}" sibTransId="{71D179D3-5373-487B-90AE-2176994AE440}"/>
    <dgm:cxn modelId="{ADA0DC26-51DF-4F5E-95B5-4CBA2FC3C73A}" type="presOf" srcId="{31DEDA7F-C975-49A7-AA20-1A1B95279B58}" destId="{80D60068-CD61-49E6-BC33-E34D37803882}" srcOrd="0" destOrd="0" presId="urn:microsoft.com/office/officeart/2008/layout/NameandTitleOrganizationalChart"/>
    <dgm:cxn modelId="{6FC1AF6E-AC57-4838-857A-39E2722C111D}" type="presOf" srcId="{BE5EF4B2-3104-40DA-8575-2C48A666A257}" destId="{2EA180B9-C657-4B02-9367-9E4F82F29FAE}" srcOrd="0" destOrd="0" presId="urn:microsoft.com/office/officeart/2008/layout/NameandTitleOrganizationalChart"/>
    <dgm:cxn modelId="{5BCD56FF-86E3-4EE0-8568-5E465EF3A988}" srcId="{79B8A1F0-8C32-49C0-A90C-FBC300AC89E9}" destId="{C5320E62-F774-43E0-AC14-073CEA0929AC}" srcOrd="0" destOrd="0" parTransId="{84DB181B-5F78-48A9-9B6F-73DE0E49DAE4}" sibTransId="{A11EADBB-B198-4708-8A43-DFA341717D0E}"/>
    <dgm:cxn modelId="{1E20E166-A6A5-4A8B-B45F-EAC51851A109}" type="presParOf" srcId="{5E2322F1-424F-4A7C-B2A0-27EECBF5BA89}" destId="{CA261C7F-F258-49AE-8AF4-699F9337CB4B}" srcOrd="0" destOrd="0" presId="urn:microsoft.com/office/officeart/2008/layout/NameandTitleOrganizationalChart"/>
    <dgm:cxn modelId="{CF64297B-29E1-44CC-9CDA-D1E41DC8F838}" type="presParOf" srcId="{CA261C7F-F258-49AE-8AF4-699F9337CB4B}" destId="{581F9975-5291-4F4D-B3C1-6120101209BC}" srcOrd="0" destOrd="0" presId="urn:microsoft.com/office/officeart/2008/layout/NameandTitleOrganizationalChart"/>
    <dgm:cxn modelId="{D43F23B4-27D5-4BAD-B6BD-56A4FDC34C3B}" type="presParOf" srcId="{581F9975-5291-4F4D-B3C1-6120101209BC}" destId="{2EA180B9-C657-4B02-9367-9E4F82F29FAE}" srcOrd="0" destOrd="0" presId="urn:microsoft.com/office/officeart/2008/layout/NameandTitleOrganizationalChart"/>
    <dgm:cxn modelId="{E52D121C-E541-49F5-BA30-D6A07FC03517}" type="presParOf" srcId="{581F9975-5291-4F4D-B3C1-6120101209BC}" destId="{04A0C055-992D-4CD6-B862-4C3C6FEBA746}" srcOrd="1" destOrd="0" presId="urn:microsoft.com/office/officeart/2008/layout/NameandTitleOrganizationalChart"/>
    <dgm:cxn modelId="{2B4C70E1-0B7C-4F8C-997A-65159F8D0B2D}" type="presParOf" srcId="{581F9975-5291-4F4D-B3C1-6120101209BC}" destId="{98C088E1-E5D2-4FE3-B75B-2D9B4C35E3CA}" srcOrd="2" destOrd="0" presId="urn:microsoft.com/office/officeart/2008/layout/NameandTitleOrganizationalChart"/>
    <dgm:cxn modelId="{E5A1B946-0292-4345-9515-1606F305E411}" type="presParOf" srcId="{CA261C7F-F258-49AE-8AF4-699F9337CB4B}" destId="{62A62021-F0F5-4C42-B524-9EE142EF8B80}" srcOrd="1" destOrd="0" presId="urn:microsoft.com/office/officeart/2008/layout/NameandTitleOrganizationalChart"/>
    <dgm:cxn modelId="{D2F4D0CC-C708-4DBC-B0B7-3B21BCDA0298}" type="presParOf" srcId="{62A62021-F0F5-4C42-B524-9EE142EF8B80}" destId="{488C7EDF-BAF8-4E20-81FB-BF291FB8E39B}" srcOrd="0" destOrd="0" presId="urn:microsoft.com/office/officeart/2008/layout/NameandTitleOrganizationalChart"/>
    <dgm:cxn modelId="{DA796DDD-4A29-4B91-A2DD-2A0D46FAC3EB}" type="presParOf" srcId="{62A62021-F0F5-4C42-B524-9EE142EF8B80}" destId="{4E27A9BE-8515-420E-8448-1E3E85DA8DF4}" srcOrd="1" destOrd="0" presId="urn:microsoft.com/office/officeart/2008/layout/NameandTitleOrganizationalChart"/>
    <dgm:cxn modelId="{133A2B76-EB30-45EC-8948-0B9E12D15372}" type="presParOf" srcId="{4E27A9BE-8515-420E-8448-1E3E85DA8DF4}" destId="{4BC06B73-B1F4-4545-8347-E262D88C5B93}" srcOrd="0" destOrd="0" presId="urn:microsoft.com/office/officeart/2008/layout/NameandTitleOrganizationalChart"/>
    <dgm:cxn modelId="{3DA275A0-A56E-4E5D-AFA0-89BA51673AA6}" type="presParOf" srcId="{4BC06B73-B1F4-4545-8347-E262D88C5B93}" destId="{3B88C19E-B3F8-4FB5-95D1-4817E470843D}" srcOrd="0" destOrd="0" presId="urn:microsoft.com/office/officeart/2008/layout/NameandTitleOrganizationalChart"/>
    <dgm:cxn modelId="{C3706C00-091E-4580-8B9B-0AB39CA7A740}" type="presParOf" srcId="{4BC06B73-B1F4-4545-8347-E262D88C5B93}" destId="{0D25FF81-5B02-46F2-82A5-B98C8810FE2A}" srcOrd="1" destOrd="0" presId="urn:microsoft.com/office/officeart/2008/layout/NameandTitleOrganizationalChart"/>
    <dgm:cxn modelId="{24AA644E-5353-41B9-BC70-06B2626A74E8}" type="presParOf" srcId="{4BC06B73-B1F4-4545-8347-E262D88C5B93}" destId="{A9307276-49BB-4E97-81F5-FEA11016658E}" srcOrd="2" destOrd="0" presId="urn:microsoft.com/office/officeart/2008/layout/NameandTitleOrganizationalChart"/>
    <dgm:cxn modelId="{1502C5CE-AAB3-46B1-9C4F-011BCB6EC0C1}" type="presParOf" srcId="{4E27A9BE-8515-420E-8448-1E3E85DA8DF4}" destId="{FE147989-C82C-42EC-ACC1-D0EC8A4E9225}" srcOrd="1" destOrd="0" presId="urn:microsoft.com/office/officeart/2008/layout/NameandTitleOrganizationalChart"/>
    <dgm:cxn modelId="{8249F292-2D5F-41A7-990C-7A73011903E4}" type="presParOf" srcId="{4E27A9BE-8515-420E-8448-1E3E85DA8DF4}" destId="{50250660-DFFE-45DC-97D8-A5C3AAF3D1AC}" srcOrd="2" destOrd="0" presId="urn:microsoft.com/office/officeart/2008/layout/NameandTitleOrganizationalChart"/>
    <dgm:cxn modelId="{AB845256-5B15-4F46-B010-CEBC8D096C82}" type="presParOf" srcId="{62A62021-F0F5-4C42-B524-9EE142EF8B80}" destId="{70C6A971-03BE-40CC-B238-86A1C8DFD53F}" srcOrd="2" destOrd="0" presId="urn:microsoft.com/office/officeart/2008/layout/NameandTitleOrganizationalChart"/>
    <dgm:cxn modelId="{45B00A09-14EA-4741-BD56-E0D1451B422D}" type="presParOf" srcId="{62A62021-F0F5-4C42-B524-9EE142EF8B80}" destId="{3C5BFB04-1438-4572-A840-E275516E52F9}" srcOrd="3" destOrd="0" presId="urn:microsoft.com/office/officeart/2008/layout/NameandTitleOrganizationalChart"/>
    <dgm:cxn modelId="{AC831871-FACB-44DF-8E5B-AD8F09A5D543}" type="presParOf" srcId="{3C5BFB04-1438-4572-A840-E275516E52F9}" destId="{ABFE7C85-B03D-46D4-AC59-AC87376A0C64}" srcOrd="0" destOrd="0" presId="urn:microsoft.com/office/officeart/2008/layout/NameandTitleOrganizationalChart"/>
    <dgm:cxn modelId="{EDD71D1D-11F5-4CCC-8EBB-F2DE91D2CF01}" type="presParOf" srcId="{ABFE7C85-B03D-46D4-AC59-AC87376A0C64}" destId="{A873F0DF-90D8-4A41-BDA0-59D2ABE12F56}" srcOrd="0" destOrd="0" presId="urn:microsoft.com/office/officeart/2008/layout/NameandTitleOrganizationalChart"/>
    <dgm:cxn modelId="{2AA0750B-13A6-47B8-9DB5-E2E413FBBE4D}" type="presParOf" srcId="{ABFE7C85-B03D-46D4-AC59-AC87376A0C64}" destId="{80D60068-CD61-49E6-BC33-E34D37803882}" srcOrd="1" destOrd="0" presId="urn:microsoft.com/office/officeart/2008/layout/NameandTitleOrganizationalChart"/>
    <dgm:cxn modelId="{7521361C-89CF-4451-B14F-9C831CD5EEA5}" type="presParOf" srcId="{ABFE7C85-B03D-46D4-AC59-AC87376A0C64}" destId="{BCCA015A-F9F8-4F4E-B0A6-D7057715DCB2}" srcOrd="2" destOrd="0" presId="urn:microsoft.com/office/officeart/2008/layout/NameandTitleOrganizationalChart"/>
    <dgm:cxn modelId="{4C7A8471-2E95-4FE1-8693-653916AB07CB}" type="presParOf" srcId="{3C5BFB04-1438-4572-A840-E275516E52F9}" destId="{34E04049-FFEE-42CF-AC38-A930D32807B3}" srcOrd="1" destOrd="0" presId="urn:microsoft.com/office/officeart/2008/layout/NameandTitleOrganizationalChart"/>
    <dgm:cxn modelId="{BD498D13-5255-4EA0-BA1E-E57ABF1F01A0}" type="presParOf" srcId="{34E04049-FFEE-42CF-AC38-A930D32807B3}" destId="{2E07C4CC-6BC1-4EAA-A111-E1B9FCC51CA7}" srcOrd="0" destOrd="0" presId="urn:microsoft.com/office/officeart/2008/layout/NameandTitleOrganizationalChart"/>
    <dgm:cxn modelId="{4C5E821E-AB85-4848-8469-21996BC8FBF0}" type="presParOf" srcId="{34E04049-FFEE-42CF-AC38-A930D32807B3}" destId="{B12EDC55-CA65-4013-80B5-84000DBC520F}" srcOrd="1" destOrd="0" presId="urn:microsoft.com/office/officeart/2008/layout/NameandTitleOrganizationalChart"/>
    <dgm:cxn modelId="{36D64B44-C54F-445D-B416-5A63A67CB06F}" type="presParOf" srcId="{B12EDC55-CA65-4013-80B5-84000DBC520F}" destId="{251B05D8-2416-4175-9A2D-36AAB8CEA24A}" srcOrd="0" destOrd="0" presId="urn:microsoft.com/office/officeart/2008/layout/NameandTitleOrganizationalChart"/>
    <dgm:cxn modelId="{0DC9856F-4B4D-45F4-8F39-2F43DC0D3CC6}" type="presParOf" srcId="{251B05D8-2416-4175-9A2D-36AAB8CEA24A}" destId="{DE3A11D7-BD42-4CBD-B444-8682D575C02E}" srcOrd="0" destOrd="0" presId="urn:microsoft.com/office/officeart/2008/layout/NameandTitleOrganizationalChart"/>
    <dgm:cxn modelId="{5B84D083-DD23-44D0-BE39-8E3A50A00F08}" type="presParOf" srcId="{251B05D8-2416-4175-9A2D-36AAB8CEA24A}" destId="{FC98E708-F52B-4BC7-9EF7-E9A3512CB5D7}" srcOrd="1" destOrd="0" presId="urn:microsoft.com/office/officeart/2008/layout/NameandTitleOrganizationalChart"/>
    <dgm:cxn modelId="{618C33A8-A864-4C14-B848-37C0CE7D286E}" type="presParOf" srcId="{251B05D8-2416-4175-9A2D-36AAB8CEA24A}" destId="{14DE10C2-6198-41E8-AA60-3582B8923768}" srcOrd="2" destOrd="0" presId="urn:microsoft.com/office/officeart/2008/layout/NameandTitleOrganizationalChart"/>
    <dgm:cxn modelId="{65571F30-CD86-44FA-9302-9AA0FCE7BE3F}" type="presParOf" srcId="{B12EDC55-CA65-4013-80B5-84000DBC520F}" destId="{17961BA5-28CA-4D3D-B2C0-AA82CC420D0F}" srcOrd="1" destOrd="0" presId="urn:microsoft.com/office/officeart/2008/layout/NameandTitleOrganizationalChart"/>
    <dgm:cxn modelId="{C6D34E85-74F0-4331-9205-F910CAE6973C}" type="presParOf" srcId="{B12EDC55-CA65-4013-80B5-84000DBC520F}" destId="{5DA8CBC9-80A3-4A36-A8A7-230179E7F3CB}" srcOrd="2" destOrd="0" presId="urn:microsoft.com/office/officeart/2008/layout/NameandTitleOrganizationalChart"/>
    <dgm:cxn modelId="{18D791B9-CFA0-4F41-9EE6-59B9AFAD527E}" type="presParOf" srcId="{34E04049-FFEE-42CF-AC38-A930D32807B3}" destId="{FC9A5687-DCE3-448F-BD3E-E1A56B9BB032}" srcOrd="2" destOrd="0" presId="urn:microsoft.com/office/officeart/2008/layout/NameandTitleOrganizationalChart"/>
    <dgm:cxn modelId="{B494E401-56CA-4C87-B3A1-0E229FFBA88F}" type="presParOf" srcId="{34E04049-FFEE-42CF-AC38-A930D32807B3}" destId="{42946E89-2E56-4E6D-A4AD-98AEFA0C4602}" srcOrd="3" destOrd="0" presId="urn:microsoft.com/office/officeart/2008/layout/NameandTitleOrganizationalChart"/>
    <dgm:cxn modelId="{1719CD94-7198-4B82-B229-D44176A875A4}" type="presParOf" srcId="{42946E89-2E56-4E6D-A4AD-98AEFA0C4602}" destId="{4A5A274C-2901-44C9-A98F-62EDFA8D5103}" srcOrd="0" destOrd="0" presId="urn:microsoft.com/office/officeart/2008/layout/NameandTitleOrganizationalChart"/>
    <dgm:cxn modelId="{ABBD3DC4-28B0-4630-9335-90B167A06BC2}" type="presParOf" srcId="{4A5A274C-2901-44C9-A98F-62EDFA8D5103}" destId="{A5D02B28-DC9D-4901-90DF-8DC250382632}" srcOrd="0" destOrd="0" presId="urn:microsoft.com/office/officeart/2008/layout/NameandTitleOrganizationalChart"/>
    <dgm:cxn modelId="{6C78A76D-F923-4134-8EF6-A2F87BF6E083}" type="presParOf" srcId="{4A5A274C-2901-44C9-A98F-62EDFA8D5103}" destId="{0A2558E1-F93A-4808-B98D-FBC8165339AF}" srcOrd="1" destOrd="0" presId="urn:microsoft.com/office/officeart/2008/layout/NameandTitleOrganizationalChart"/>
    <dgm:cxn modelId="{A9BEC51E-4B76-45E8-89C4-6A5A73917C19}" type="presParOf" srcId="{4A5A274C-2901-44C9-A98F-62EDFA8D5103}" destId="{F644FE18-5877-4EF7-96FA-5554558F042F}" srcOrd="2" destOrd="0" presId="urn:microsoft.com/office/officeart/2008/layout/NameandTitleOrganizationalChart"/>
    <dgm:cxn modelId="{A22A1E20-86E1-482A-BD58-78725EFC6C3F}" type="presParOf" srcId="{42946E89-2E56-4E6D-A4AD-98AEFA0C4602}" destId="{EFF85646-4D10-4002-83C4-D85B3E330465}" srcOrd="1" destOrd="0" presId="urn:microsoft.com/office/officeart/2008/layout/NameandTitleOrganizationalChart"/>
    <dgm:cxn modelId="{8948FE6D-2C1E-4F1B-91DA-789F384941AC}" type="presParOf" srcId="{42946E89-2E56-4E6D-A4AD-98AEFA0C4602}" destId="{D0B78D36-B5CF-41D6-B176-D7923CC4EB9B}" srcOrd="2" destOrd="0" presId="urn:microsoft.com/office/officeart/2008/layout/NameandTitleOrganizationalChart"/>
    <dgm:cxn modelId="{54633B2B-E3D4-4013-AB5C-CE00F9E1D8E2}" type="presParOf" srcId="{34E04049-FFEE-42CF-AC38-A930D32807B3}" destId="{3704DCCC-5FEE-495B-BC5C-70C3627F9B37}" srcOrd="4" destOrd="0" presId="urn:microsoft.com/office/officeart/2008/layout/NameandTitleOrganizationalChart"/>
    <dgm:cxn modelId="{B509C3D4-786C-4743-A25F-BFBACBA3B634}" type="presParOf" srcId="{34E04049-FFEE-42CF-AC38-A930D32807B3}" destId="{D33D798B-52A6-4C95-988B-890272A709FB}" srcOrd="5" destOrd="0" presId="urn:microsoft.com/office/officeart/2008/layout/NameandTitleOrganizationalChart"/>
    <dgm:cxn modelId="{A212344E-23B7-4D34-B2B5-AD4AF52197F1}" type="presParOf" srcId="{D33D798B-52A6-4C95-988B-890272A709FB}" destId="{7D5EBFAF-2DB0-4C97-8B66-75ABA2966FA0}" srcOrd="0" destOrd="0" presId="urn:microsoft.com/office/officeart/2008/layout/NameandTitleOrganizationalChart"/>
    <dgm:cxn modelId="{FB0CB336-E75F-44CA-82ED-B45577A816DF}" type="presParOf" srcId="{7D5EBFAF-2DB0-4C97-8B66-75ABA2966FA0}" destId="{9AEEB078-E720-4BDF-988D-2B1FBEE99E39}" srcOrd="0" destOrd="0" presId="urn:microsoft.com/office/officeart/2008/layout/NameandTitleOrganizationalChart"/>
    <dgm:cxn modelId="{D3E98622-E5AD-44CC-AC9D-E5BB6E914D29}" type="presParOf" srcId="{7D5EBFAF-2DB0-4C97-8B66-75ABA2966FA0}" destId="{09BADC56-77F5-4048-B64C-3D9CDF395BA5}" srcOrd="1" destOrd="0" presId="urn:microsoft.com/office/officeart/2008/layout/NameandTitleOrganizationalChart"/>
    <dgm:cxn modelId="{212DDD56-1B7E-425B-9AA5-82482BF66C33}" type="presParOf" srcId="{7D5EBFAF-2DB0-4C97-8B66-75ABA2966FA0}" destId="{ABCB923F-9EB7-4034-A706-4E9BA174B09E}" srcOrd="2" destOrd="0" presId="urn:microsoft.com/office/officeart/2008/layout/NameandTitleOrganizationalChart"/>
    <dgm:cxn modelId="{2763D533-7BEF-450E-B61D-3DCDBFC48744}" type="presParOf" srcId="{D33D798B-52A6-4C95-988B-890272A709FB}" destId="{E5B39780-35DA-4909-BE8A-42F8DD502E36}" srcOrd="1" destOrd="0" presId="urn:microsoft.com/office/officeart/2008/layout/NameandTitleOrganizationalChart"/>
    <dgm:cxn modelId="{31F75385-7BC2-4639-96D8-0DC373977A79}" type="presParOf" srcId="{D33D798B-52A6-4C95-988B-890272A709FB}" destId="{761A9806-E853-4C6C-88AD-A5DDE833DE62}" srcOrd="2" destOrd="0" presId="urn:microsoft.com/office/officeart/2008/layout/NameandTitleOrganizationalChart"/>
    <dgm:cxn modelId="{0576C7DD-6C63-4D43-9B10-85F455502942}" type="presParOf" srcId="{34E04049-FFEE-42CF-AC38-A930D32807B3}" destId="{E21CFE6F-1335-4450-9843-4C5D0F45032C}" srcOrd="6" destOrd="0" presId="urn:microsoft.com/office/officeart/2008/layout/NameandTitleOrganizationalChart"/>
    <dgm:cxn modelId="{C561244F-D279-4C0C-8813-533E64E263E0}" type="presParOf" srcId="{34E04049-FFEE-42CF-AC38-A930D32807B3}" destId="{57B8835C-BC92-4ACE-BE89-111ECC99F37E}" srcOrd="7" destOrd="0" presId="urn:microsoft.com/office/officeart/2008/layout/NameandTitleOrganizationalChart"/>
    <dgm:cxn modelId="{DEA7EAD8-A615-4A1F-9B52-E5ED7F81DF99}" type="presParOf" srcId="{57B8835C-BC92-4ACE-BE89-111ECC99F37E}" destId="{4870608D-1246-4A1E-90C0-78A490FFF9DC}" srcOrd="0" destOrd="0" presId="urn:microsoft.com/office/officeart/2008/layout/NameandTitleOrganizationalChart"/>
    <dgm:cxn modelId="{1DC9D412-D18E-469E-821F-AC86EDDC5F21}" type="presParOf" srcId="{4870608D-1246-4A1E-90C0-78A490FFF9DC}" destId="{B23ED8BF-3BBB-4FB8-B53B-BF567EDD410E}" srcOrd="0" destOrd="0" presId="urn:microsoft.com/office/officeart/2008/layout/NameandTitleOrganizationalChart"/>
    <dgm:cxn modelId="{2923B111-4B9C-452E-89DD-BD04DB607819}" type="presParOf" srcId="{4870608D-1246-4A1E-90C0-78A490FFF9DC}" destId="{8EEA547F-4265-4340-B54B-64FFBD14ADB7}" srcOrd="1" destOrd="0" presId="urn:microsoft.com/office/officeart/2008/layout/NameandTitleOrganizationalChart"/>
    <dgm:cxn modelId="{631C2FDD-6D88-401F-95DB-9CC389A987EC}" type="presParOf" srcId="{4870608D-1246-4A1E-90C0-78A490FFF9DC}" destId="{2784A536-2907-407D-B360-555B7BE20508}" srcOrd="2" destOrd="0" presId="urn:microsoft.com/office/officeart/2008/layout/NameandTitleOrganizationalChart"/>
    <dgm:cxn modelId="{560ED876-E682-4B49-9CB6-DF1D8513DF7F}" type="presParOf" srcId="{57B8835C-BC92-4ACE-BE89-111ECC99F37E}" destId="{DBE56E88-DFAC-48CF-8A8B-5B488195A3BF}" srcOrd="1" destOrd="0" presId="urn:microsoft.com/office/officeart/2008/layout/NameandTitleOrganizationalChart"/>
    <dgm:cxn modelId="{03388FD2-1D29-49F7-B0BF-F8E9B09D487B}" type="presParOf" srcId="{57B8835C-BC92-4ACE-BE89-111ECC99F37E}" destId="{97047984-DB21-4DAB-BFDE-83F48EFEB7A4}" srcOrd="2" destOrd="0" presId="urn:microsoft.com/office/officeart/2008/layout/NameandTitleOrganizationalChart"/>
    <dgm:cxn modelId="{3571D37C-203C-4CAE-B50C-8D0C9EAC21F5}" type="presParOf" srcId="{3C5BFB04-1438-4572-A840-E275516E52F9}" destId="{26A9697B-B27C-40F9-9C30-B41B2C46B4E4}" srcOrd="2" destOrd="0" presId="urn:microsoft.com/office/officeart/2008/layout/NameandTitleOrganizationalChart"/>
    <dgm:cxn modelId="{5F0239B3-B2FB-43D7-B090-FEA5C2828C41}" type="presParOf" srcId="{62A62021-F0F5-4C42-B524-9EE142EF8B80}" destId="{42803CA1-9098-48CA-8C23-16CBFAECE639}" srcOrd="4" destOrd="0" presId="urn:microsoft.com/office/officeart/2008/layout/NameandTitleOrganizationalChart"/>
    <dgm:cxn modelId="{5C051ED1-0FF8-4CC2-944B-8B489ADA5B0B}" type="presParOf" srcId="{62A62021-F0F5-4C42-B524-9EE142EF8B80}" destId="{06563F5C-F432-40C6-AF33-5FCE6F81E2AE}" srcOrd="5" destOrd="0" presId="urn:microsoft.com/office/officeart/2008/layout/NameandTitleOrganizationalChart"/>
    <dgm:cxn modelId="{0F0CF28E-AA39-4F5F-A79E-0A3E5660AF99}" type="presParOf" srcId="{06563F5C-F432-40C6-AF33-5FCE6F81E2AE}" destId="{AC0E401C-14BC-4D47-A6D9-234ADD1CEF80}" srcOrd="0" destOrd="0" presId="urn:microsoft.com/office/officeart/2008/layout/NameandTitleOrganizationalChart"/>
    <dgm:cxn modelId="{3622B4DA-16EE-48D0-92AF-71F4DC8A8EEE}" type="presParOf" srcId="{AC0E401C-14BC-4D47-A6D9-234ADD1CEF80}" destId="{D4F6F25C-6E82-4101-908E-C91EF6C4BCEA}" srcOrd="0" destOrd="0" presId="urn:microsoft.com/office/officeart/2008/layout/NameandTitleOrganizationalChart"/>
    <dgm:cxn modelId="{414E8C08-01A9-4E3C-B657-D8DA8B6F9C8F}" type="presParOf" srcId="{AC0E401C-14BC-4D47-A6D9-234ADD1CEF80}" destId="{8CEDDBA3-0DAD-4A2E-B7F3-1B18273C6620}" srcOrd="1" destOrd="0" presId="urn:microsoft.com/office/officeart/2008/layout/NameandTitleOrganizationalChart"/>
    <dgm:cxn modelId="{1DC6CC04-A3FB-4B6F-A889-4B7EAFC298E2}" type="presParOf" srcId="{AC0E401C-14BC-4D47-A6D9-234ADD1CEF80}" destId="{28EC76DF-EBB4-4921-842B-24E65B252C44}" srcOrd="2" destOrd="0" presId="urn:microsoft.com/office/officeart/2008/layout/NameandTitleOrganizationalChart"/>
    <dgm:cxn modelId="{5E5C221E-9E73-4F81-818B-74388256CDAD}" type="presParOf" srcId="{06563F5C-F432-40C6-AF33-5FCE6F81E2AE}" destId="{74F5384C-9B29-4AC5-8595-0B12C66CBDE9}" srcOrd="1" destOrd="0" presId="urn:microsoft.com/office/officeart/2008/layout/NameandTitleOrganizationalChart"/>
    <dgm:cxn modelId="{0E1D6AF0-4CFD-49D8-A3F4-7C2E3CEE145A}" type="presParOf" srcId="{74F5384C-9B29-4AC5-8595-0B12C66CBDE9}" destId="{1E72A6AA-2117-44DD-B24B-392768303259}" srcOrd="0" destOrd="0" presId="urn:microsoft.com/office/officeart/2008/layout/NameandTitleOrganizationalChart"/>
    <dgm:cxn modelId="{9E71BE9B-53A8-45DD-AB93-45E630981AA9}" type="presParOf" srcId="{74F5384C-9B29-4AC5-8595-0B12C66CBDE9}" destId="{624CD86E-42A3-4D74-92C8-87B4A6AD7AA5}" srcOrd="1" destOrd="0" presId="urn:microsoft.com/office/officeart/2008/layout/NameandTitleOrganizationalChart"/>
    <dgm:cxn modelId="{D0BE0810-42BE-4A50-8EAE-586D75BF8D62}" type="presParOf" srcId="{624CD86E-42A3-4D74-92C8-87B4A6AD7AA5}" destId="{1BF171DB-1801-4690-8CB2-89E5D569A66A}" srcOrd="0" destOrd="0" presId="urn:microsoft.com/office/officeart/2008/layout/NameandTitleOrganizationalChart"/>
    <dgm:cxn modelId="{5C2895AA-D37F-4751-94BD-A3D6ED19E35D}" type="presParOf" srcId="{1BF171DB-1801-4690-8CB2-89E5D569A66A}" destId="{4CC3139B-1002-4E67-8FB4-D43809EAAE85}" srcOrd="0" destOrd="0" presId="urn:microsoft.com/office/officeart/2008/layout/NameandTitleOrganizationalChart"/>
    <dgm:cxn modelId="{B141D369-8930-4ED4-9763-C3D6D9A70C7B}" type="presParOf" srcId="{1BF171DB-1801-4690-8CB2-89E5D569A66A}" destId="{A548F0B1-6A40-40E1-AA18-947886EBD4B6}" srcOrd="1" destOrd="0" presId="urn:microsoft.com/office/officeart/2008/layout/NameandTitleOrganizationalChart"/>
    <dgm:cxn modelId="{26FB88AC-C8E7-4922-9540-20F9FA6BE577}" type="presParOf" srcId="{1BF171DB-1801-4690-8CB2-89E5D569A66A}" destId="{8124717D-1C02-44B0-9C54-0735CF49B38E}" srcOrd="2" destOrd="0" presId="urn:microsoft.com/office/officeart/2008/layout/NameandTitleOrganizationalChart"/>
    <dgm:cxn modelId="{EAA0B22A-713F-4B89-B0F8-68FAD0E18AA9}" type="presParOf" srcId="{624CD86E-42A3-4D74-92C8-87B4A6AD7AA5}" destId="{F705B1D8-CD08-4627-9326-1A3DF6ACA0B9}" srcOrd="1" destOrd="0" presId="urn:microsoft.com/office/officeart/2008/layout/NameandTitleOrganizationalChart"/>
    <dgm:cxn modelId="{B0AC8124-E54A-42DE-9A7B-678FD1206D64}" type="presParOf" srcId="{624CD86E-42A3-4D74-92C8-87B4A6AD7AA5}" destId="{8FAFF559-D3A2-4926-832D-A87706A068CE}" srcOrd="2" destOrd="0" presId="urn:microsoft.com/office/officeart/2008/layout/NameandTitleOrganizationalChart"/>
    <dgm:cxn modelId="{1D13ABA7-8D85-479F-9951-495FE2166855}" type="presParOf" srcId="{74F5384C-9B29-4AC5-8595-0B12C66CBDE9}" destId="{B7AED874-2C51-464F-9E01-6D33C23C1238}" srcOrd="2" destOrd="0" presId="urn:microsoft.com/office/officeart/2008/layout/NameandTitleOrganizationalChart"/>
    <dgm:cxn modelId="{38EC9A3F-E5D4-49FB-BA39-5BAEE7CE8A09}" type="presParOf" srcId="{74F5384C-9B29-4AC5-8595-0B12C66CBDE9}" destId="{15CBD886-4731-4751-BAC2-8815758EF816}" srcOrd="3" destOrd="0" presId="urn:microsoft.com/office/officeart/2008/layout/NameandTitleOrganizationalChart"/>
    <dgm:cxn modelId="{C9FFF0BC-595A-4FFB-AE10-648AF59FF575}" type="presParOf" srcId="{15CBD886-4731-4751-BAC2-8815758EF816}" destId="{251C8658-7469-4B80-822F-58C4B0F03A39}" srcOrd="0" destOrd="0" presId="urn:microsoft.com/office/officeart/2008/layout/NameandTitleOrganizationalChart"/>
    <dgm:cxn modelId="{D443E39B-4D3D-4647-8FC2-1223B1233F20}" type="presParOf" srcId="{251C8658-7469-4B80-822F-58C4B0F03A39}" destId="{D40AFD45-EAE3-4E15-B1C6-DAC86C47F2B1}" srcOrd="0" destOrd="0" presId="urn:microsoft.com/office/officeart/2008/layout/NameandTitleOrganizationalChart"/>
    <dgm:cxn modelId="{84C3FAAB-18CB-4819-B67F-A5832290D401}" type="presParOf" srcId="{251C8658-7469-4B80-822F-58C4B0F03A39}" destId="{F46E7CC6-83BE-4FF9-AA0A-746229BA7B27}" srcOrd="1" destOrd="0" presId="urn:microsoft.com/office/officeart/2008/layout/NameandTitleOrganizationalChart"/>
    <dgm:cxn modelId="{46BA5536-7ECA-4CD7-815F-0C7A0291EB2A}" type="presParOf" srcId="{251C8658-7469-4B80-822F-58C4B0F03A39}" destId="{83CDF457-CD06-45FC-92E3-244D9629A310}" srcOrd="2" destOrd="0" presId="urn:microsoft.com/office/officeart/2008/layout/NameandTitleOrganizationalChart"/>
    <dgm:cxn modelId="{C180147B-D058-4FDD-8870-BC899390E2D9}" type="presParOf" srcId="{15CBD886-4731-4751-BAC2-8815758EF816}" destId="{61B3029E-F840-4A82-A1EE-B162559F0107}" srcOrd="1" destOrd="0" presId="urn:microsoft.com/office/officeart/2008/layout/NameandTitleOrganizationalChart"/>
    <dgm:cxn modelId="{CB7B365D-8D70-495F-9478-06AAE9AAAE0D}" type="presParOf" srcId="{15CBD886-4731-4751-BAC2-8815758EF816}" destId="{B682BAB3-04AD-4BCE-BE20-6046D86B600F}" srcOrd="2" destOrd="0" presId="urn:microsoft.com/office/officeart/2008/layout/NameandTitleOrganizationalChart"/>
    <dgm:cxn modelId="{392DB9FB-4689-4F96-97DC-CFC2FCA3A68F}" type="presParOf" srcId="{74F5384C-9B29-4AC5-8595-0B12C66CBDE9}" destId="{AB68196E-C133-437E-81BB-3D4747C44D36}" srcOrd="4" destOrd="0" presId="urn:microsoft.com/office/officeart/2008/layout/NameandTitleOrganizationalChart"/>
    <dgm:cxn modelId="{F32F8B36-EEFE-4CF1-90FD-3F38A4470A34}" type="presParOf" srcId="{74F5384C-9B29-4AC5-8595-0B12C66CBDE9}" destId="{AF3E2224-6AB4-45C7-8A3D-440434C48770}" srcOrd="5" destOrd="0" presId="urn:microsoft.com/office/officeart/2008/layout/NameandTitleOrganizationalChart"/>
    <dgm:cxn modelId="{B14BB3F2-A7BB-498F-A71A-EE10D3BB95AD}" type="presParOf" srcId="{AF3E2224-6AB4-45C7-8A3D-440434C48770}" destId="{42EF226F-DE17-41CA-B884-23B52E7A37C0}" srcOrd="0" destOrd="0" presId="urn:microsoft.com/office/officeart/2008/layout/NameandTitleOrganizationalChart"/>
    <dgm:cxn modelId="{DC3E8F62-90D5-4F29-ACCF-691E5AFC658E}" type="presParOf" srcId="{42EF226F-DE17-41CA-B884-23B52E7A37C0}" destId="{0EF78C5B-F336-4727-94A5-3A45849B49D4}" srcOrd="0" destOrd="0" presId="urn:microsoft.com/office/officeart/2008/layout/NameandTitleOrganizationalChart"/>
    <dgm:cxn modelId="{23BC717D-ED30-440F-9834-EC2941A6A3DD}" type="presParOf" srcId="{42EF226F-DE17-41CA-B884-23B52E7A37C0}" destId="{FD2EE169-2DE6-40AD-B462-E563E7206FCE}" srcOrd="1" destOrd="0" presId="urn:microsoft.com/office/officeart/2008/layout/NameandTitleOrganizationalChart"/>
    <dgm:cxn modelId="{33670036-3987-48A1-AC7A-F2EA20B6CBEF}" type="presParOf" srcId="{42EF226F-DE17-41CA-B884-23B52E7A37C0}" destId="{C00FFFFE-3425-47EC-8915-8169099A9570}" srcOrd="2" destOrd="0" presId="urn:microsoft.com/office/officeart/2008/layout/NameandTitleOrganizationalChart"/>
    <dgm:cxn modelId="{6939F44F-353C-4A2B-87B3-2E4B68DB9803}" type="presParOf" srcId="{AF3E2224-6AB4-45C7-8A3D-440434C48770}" destId="{B486ACC8-28F8-4DCD-BE18-1B9BBB343EE1}" srcOrd="1" destOrd="0" presId="urn:microsoft.com/office/officeart/2008/layout/NameandTitleOrganizationalChart"/>
    <dgm:cxn modelId="{6EFC00B6-E762-4D9F-A748-A5449A281FE8}" type="presParOf" srcId="{AF3E2224-6AB4-45C7-8A3D-440434C48770}" destId="{033E9A04-E4C2-40D4-8A22-86CF7BED5014}" srcOrd="2" destOrd="0" presId="urn:microsoft.com/office/officeart/2008/layout/NameandTitleOrganizationalChart"/>
    <dgm:cxn modelId="{634B81CC-852F-471A-9CF5-8AEE17D892B2}" type="presParOf" srcId="{74F5384C-9B29-4AC5-8595-0B12C66CBDE9}" destId="{D52C210C-3ABB-4E29-A2F1-AE59AA95D4E5}" srcOrd="6" destOrd="0" presId="urn:microsoft.com/office/officeart/2008/layout/NameandTitleOrganizationalChart"/>
    <dgm:cxn modelId="{96FABDC8-47EC-4C16-A9A1-9BE87AF6CC40}" type="presParOf" srcId="{74F5384C-9B29-4AC5-8595-0B12C66CBDE9}" destId="{C2BAAA72-2052-45FB-9DAF-4F4FFC787AE3}" srcOrd="7" destOrd="0" presId="urn:microsoft.com/office/officeart/2008/layout/NameandTitleOrganizationalChart"/>
    <dgm:cxn modelId="{044702E6-8A2E-4A02-B970-C4B49438C823}" type="presParOf" srcId="{C2BAAA72-2052-45FB-9DAF-4F4FFC787AE3}" destId="{C85C19DB-5A43-40A4-969F-058A3DF56931}" srcOrd="0" destOrd="0" presId="urn:microsoft.com/office/officeart/2008/layout/NameandTitleOrganizationalChart"/>
    <dgm:cxn modelId="{98853D24-57D5-4691-A0E6-28D89CF97CD7}" type="presParOf" srcId="{C85C19DB-5A43-40A4-969F-058A3DF56931}" destId="{726B1563-5553-45EE-971B-776B07D7D1E6}" srcOrd="0" destOrd="0" presId="urn:microsoft.com/office/officeart/2008/layout/NameandTitleOrganizationalChart"/>
    <dgm:cxn modelId="{8DCC7B18-8739-4C2D-8400-DE72436D188D}" type="presParOf" srcId="{C85C19DB-5A43-40A4-969F-058A3DF56931}" destId="{39CE7A42-30E7-449B-9BBF-9F030C3D677C}" srcOrd="1" destOrd="0" presId="urn:microsoft.com/office/officeart/2008/layout/NameandTitleOrganizationalChart"/>
    <dgm:cxn modelId="{AC5390BD-4A20-4CEE-9687-DF12E336118C}" type="presParOf" srcId="{C85C19DB-5A43-40A4-969F-058A3DF56931}" destId="{5D07B602-57F7-4755-BD44-7F3094EC9B0F}" srcOrd="2" destOrd="0" presId="urn:microsoft.com/office/officeart/2008/layout/NameandTitleOrganizationalChart"/>
    <dgm:cxn modelId="{F27FD4E2-CBEB-4E49-A4B2-259DA957BCBD}" type="presParOf" srcId="{C2BAAA72-2052-45FB-9DAF-4F4FFC787AE3}" destId="{A9F66033-F887-43D4-8AED-EBF71A474D86}" srcOrd="1" destOrd="0" presId="urn:microsoft.com/office/officeart/2008/layout/NameandTitleOrganizationalChart"/>
    <dgm:cxn modelId="{338B4FB2-2A8D-49AD-A21A-7BC76BDB52EC}" type="presParOf" srcId="{C2BAAA72-2052-45FB-9DAF-4F4FFC787AE3}" destId="{AE2D12DE-95B8-4BC1-AD75-9D3EBE97662B}" srcOrd="2" destOrd="0" presId="urn:microsoft.com/office/officeart/2008/layout/NameandTitleOrganizationalChart"/>
    <dgm:cxn modelId="{009645A3-EA09-41E1-82D8-BCCFD4CABA29}" type="presParOf" srcId="{74F5384C-9B29-4AC5-8595-0B12C66CBDE9}" destId="{396279D5-AAE7-40C2-9A9A-D12DF57987C1}" srcOrd="8" destOrd="0" presId="urn:microsoft.com/office/officeart/2008/layout/NameandTitleOrganizationalChart"/>
    <dgm:cxn modelId="{3D9433A9-083B-4F2E-BD2C-2EE12646D43F}" type="presParOf" srcId="{74F5384C-9B29-4AC5-8595-0B12C66CBDE9}" destId="{C6396088-216C-41E0-8D89-F662BE841B16}" srcOrd="9" destOrd="0" presId="urn:microsoft.com/office/officeart/2008/layout/NameandTitleOrganizationalChart"/>
    <dgm:cxn modelId="{227EDFBF-B309-4F75-96D6-5960EEA525B7}" type="presParOf" srcId="{C6396088-216C-41E0-8D89-F662BE841B16}" destId="{36761FAA-2366-4963-A40C-335C4ADF2346}" srcOrd="0" destOrd="0" presId="urn:microsoft.com/office/officeart/2008/layout/NameandTitleOrganizationalChart"/>
    <dgm:cxn modelId="{3536619B-16D1-473A-B102-BB8D5CCCAAE9}" type="presParOf" srcId="{36761FAA-2366-4963-A40C-335C4ADF2346}" destId="{9F9888A0-322C-40D0-B0D0-C4DE718D9E02}" srcOrd="0" destOrd="0" presId="urn:microsoft.com/office/officeart/2008/layout/NameandTitleOrganizationalChart"/>
    <dgm:cxn modelId="{F54BD51E-F140-4E36-92B8-BA2236CBD377}" type="presParOf" srcId="{36761FAA-2366-4963-A40C-335C4ADF2346}" destId="{18F0D33B-8B6E-493C-A639-17B94B963C98}" srcOrd="1" destOrd="0" presId="urn:microsoft.com/office/officeart/2008/layout/NameandTitleOrganizationalChart"/>
    <dgm:cxn modelId="{38332965-BFEA-45DB-913B-1520D1B09D82}" type="presParOf" srcId="{36761FAA-2366-4963-A40C-335C4ADF2346}" destId="{8F5C3E93-555F-44BE-9404-1A5CBAA6910E}" srcOrd="2" destOrd="0" presId="urn:microsoft.com/office/officeart/2008/layout/NameandTitleOrganizationalChart"/>
    <dgm:cxn modelId="{C08051A0-E040-4C96-97DB-FD95445C59F0}" type="presParOf" srcId="{C6396088-216C-41E0-8D89-F662BE841B16}" destId="{DF2D5D05-74EC-46C2-9F12-E5C3D12C8531}" srcOrd="1" destOrd="0" presId="urn:microsoft.com/office/officeart/2008/layout/NameandTitleOrganizationalChart"/>
    <dgm:cxn modelId="{F9C2D5F6-9216-4E4C-BC6D-9F341EC6F26C}" type="presParOf" srcId="{C6396088-216C-41E0-8D89-F662BE841B16}" destId="{3306CF7E-8265-457B-9787-973170B8E35E}" srcOrd="2" destOrd="0" presId="urn:microsoft.com/office/officeart/2008/layout/NameandTitleOrganizationalChart"/>
    <dgm:cxn modelId="{5F3AC470-AF53-4FF0-A156-55B59E5F1EA6}" type="presParOf" srcId="{74F5384C-9B29-4AC5-8595-0B12C66CBDE9}" destId="{846134A3-C35B-408F-91A3-36C7D022AB07}" srcOrd="10" destOrd="0" presId="urn:microsoft.com/office/officeart/2008/layout/NameandTitleOrganizationalChart"/>
    <dgm:cxn modelId="{1B66A6C9-C3D3-4DEC-8227-40F05DBAFED3}" type="presParOf" srcId="{74F5384C-9B29-4AC5-8595-0B12C66CBDE9}" destId="{F8F8E267-1DE1-4B23-B7B9-4A0C6097C8DB}" srcOrd="11" destOrd="0" presId="urn:microsoft.com/office/officeart/2008/layout/NameandTitleOrganizationalChart"/>
    <dgm:cxn modelId="{AAC73287-0F91-415E-8BE2-B166BEDBE235}" type="presParOf" srcId="{F8F8E267-1DE1-4B23-B7B9-4A0C6097C8DB}" destId="{F0546955-9A79-4306-900A-77E4DDBB8DFB}" srcOrd="0" destOrd="0" presId="urn:microsoft.com/office/officeart/2008/layout/NameandTitleOrganizationalChart"/>
    <dgm:cxn modelId="{ABDB9CA1-3999-41FB-A1F4-5BDF60BB174D}" type="presParOf" srcId="{F0546955-9A79-4306-900A-77E4DDBB8DFB}" destId="{5F9078D2-D58C-441D-906F-1CBB6F7358BA}" srcOrd="0" destOrd="0" presId="urn:microsoft.com/office/officeart/2008/layout/NameandTitleOrganizationalChart"/>
    <dgm:cxn modelId="{BA9E577C-D69C-4069-A1EA-3DA250D06138}" type="presParOf" srcId="{F0546955-9A79-4306-900A-77E4DDBB8DFB}" destId="{8F733E0E-BA51-4DD9-A5B9-16FAF10F9A3B}" srcOrd="1" destOrd="0" presId="urn:microsoft.com/office/officeart/2008/layout/NameandTitleOrganizationalChart"/>
    <dgm:cxn modelId="{9658DAAD-AFB8-4F9C-9CC2-5AC5C57D1C37}" type="presParOf" srcId="{F0546955-9A79-4306-900A-77E4DDBB8DFB}" destId="{6641741B-37C2-4238-BAB8-8705467D7928}" srcOrd="2" destOrd="0" presId="urn:microsoft.com/office/officeart/2008/layout/NameandTitleOrganizationalChart"/>
    <dgm:cxn modelId="{F71ED3C9-40EE-48BC-8A33-48EF9A63F863}" type="presParOf" srcId="{F8F8E267-1DE1-4B23-B7B9-4A0C6097C8DB}" destId="{5A17ABBD-9871-42D4-BBE6-ABAD6C311217}" srcOrd="1" destOrd="0" presId="urn:microsoft.com/office/officeart/2008/layout/NameandTitleOrganizationalChart"/>
    <dgm:cxn modelId="{1853CF08-1566-426E-A0B2-8FA9E54AB768}" type="presParOf" srcId="{F8F8E267-1DE1-4B23-B7B9-4A0C6097C8DB}" destId="{AC557813-061F-4CD8-8977-C209A3E1F3FD}" srcOrd="2" destOrd="0" presId="urn:microsoft.com/office/officeart/2008/layout/NameandTitleOrganizationalChart"/>
    <dgm:cxn modelId="{F257D18D-B6D4-403C-B724-026796C5D02D}" type="presParOf" srcId="{06563F5C-F432-40C6-AF33-5FCE6F81E2AE}" destId="{96A9BEF9-88F5-4B9F-AECA-7EC63AC24B99}" srcOrd="2" destOrd="0" presId="urn:microsoft.com/office/officeart/2008/layout/NameandTitleOrganizationalChart"/>
    <dgm:cxn modelId="{9AFD15D7-B8E8-441F-A74D-E5F7110F354D}" type="presParOf" srcId="{62A62021-F0F5-4C42-B524-9EE142EF8B80}" destId="{3F1BF8CE-F098-4E44-A647-2D4140B51536}" srcOrd="6" destOrd="0" presId="urn:microsoft.com/office/officeart/2008/layout/NameandTitleOrganizationalChart"/>
    <dgm:cxn modelId="{37E6ACE6-C754-4B92-9A28-351AFEE1644D}" type="presParOf" srcId="{62A62021-F0F5-4C42-B524-9EE142EF8B80}" destId="{A65800BF-66D5-4504-BA9D-581B7159E48C}" srcOrd="7" destOrd="0" presId="urn:microsoft.com/office/officeart/2008/layout/NameandTitleOrganizationalChart"/>
    <dgm:cxn modelId="{5602F850-E274-4E35-8726-E86968F0ADE1}" type="presParOf" srcId="{A65800BF-66D5-4504-BA9D-581B7159E48C}" destId="{E5F523B9-1BE4-4843-ADFB-6337BF4098EC}" srcOrd="0" destOrd="0" presId="urn:microsoft.com/office/officeart/2008/layout/NameandTitleOrganizationalChart"/>
    <dgm:cxn modelId="{97F3171D-6281-4B0B-919F-520D61156C08}" type="presParOf" srcId="{E5F523B9-1BE4-4843-ADFB-6337BF4098EC}" destId="{128EA617-8E96-480C-9BA4-0193DBA5F425}" srcOrd="0" destOrd="0" presId="urn:microsoft.com/office/officeart/2008/layout/NameandTitleOrganizationalChart"/>
    <dgm:cxn modelId="{D2FE541B-6723-47F4-927F-828C50D450BC}" type="presParOf" srcId="{E5F523B9-1BE4-4843-ADFB-6337BF4098EC}" destId="{80284D1D-A4B6-443B-89E1-B1D8C24A222F}" srcOrd="1" destOrd="0" presId="urn:microsoft.com/office/officeart/2008/layout/NameandTitleOrganizationalChart"/>
    <dgm:cxn modelId="{86C286F3-55E1-4EE7-807A-FBB662AFED90}" type="presParOf" srcId="{E5F523B9-1BE4-4843-ADFB-6337BF4098EC}" destId="{30D6E656-8512-4173-B7A9-1DFE585C9764}" srcOrd="2" destOrd="0" presId="urn:microsoft.com/office/officeart/2008/layout/NameandTitleOrganizationalChart"/>
    <dgm:cxn modelId="{E623076B-08BB-4C53-9ED2-A0B3BE15110B}" type="presParOf" srcId="{A65800BF-66D5-4504-BA9D-581B7159E48C}" destId="{AADA6264-FF38-4D10-82A8-ADC88D7E2620}" srcOrd="1" destOrd="0" presId="urn:microsoft.com/office/officeart/2008/layout/NameandTitleOrganizationalChart"/>
    <dgm:cxn modelId="{0D5A2951-D4FC-402F-A4C6-11036E376313}" type="presParOf" srcId="{AADA6264-FF38-4D10-82A8-ADC88D7E2620}" destId="{0497EAAC-2327-49CE-A3AF-DB4BC375C190}" srcOrd="0" destOrd="0" presId="urn:microsoft.com/office/officeart/2008/layout/NameandTitleOrganizationalChart"/>
    <dgm:cxn modelId="{9F68DF41-8312-4EE5-B0E8-A0E77CC17AA8}" type="presParOf" srcId="{AADA6264-FF38-4D10-82A8-ADC88D7E2620}" destId="{5B2229F7-3050-4FBA-959C-C5F6FDE99AA3}" srcOrd="1" destOrd="0" presId="urn:microsoft.com/office/officeart/2008/layout/NameandTitleOrganizationalChart"/>
    <dgm:cxn modelId="{DB175974-3CA6-4FD4-A68D-ECFF86E9BAD2}" type="presParOf" srcId="{5B2229F7-3050-4FBA-959C-C5F6FDE99AA3}" destId="{86876378-F8EE-4236-835B-147532397ABD}" srcOrd="0" destOrd="0" presId="urn:microsoft.com/office/officeart/2008/layout/NameandTitleOrganizationalChart"/>
    <dgm:cxn modelId="{B1CCDC3D-E831-463C-9165-B6F7819DB5A2}" type="presParOf" srcId="{86876378-F8EE-4236-835B-147532397ABD}" destId="{49E19F11-A735-4391-A2C6-675BF0DA4E99}" srcOrd="0" destOrd="0" presId="urn:microsoft.com/office/officeart/2008/layout/NameandTitleOrganizationalChart"/>
    <dgm:cxn modelId="{D9AED31F-E266-4509-B659-3BF0B47C3EE2}" type="presParOf" srcId="{86876378-F8EE-4236-835B-147532397ABD}" destId="{89F3438B-8899-4AB9-93F5-1FEA06BF6BC4}" srcOrd="1" destOrd="0" presId="urn:microsoft.com/office/officeart/2008/layout/NameandTitleOrganizationalChart"/>
    <dgm:cxn modelId="{7D9A825B-3561-41B0-8A4A-4A80F4BE8AE1}" type="presParOf" srcId="{86876378-F8EE-4236-835B-147532397ABD}" destId="{A9BB110D-AD05-4C33-9DFD-C949A239B80A}" srcOrd="2" destOrd="0" presId="urn:microsoft.com/office/officeart/2008/layout/NameandTitleOrganizationalChart"/>
    <dgm:cxn modelId="{CD95586E-3254-48E2-9BDF-D150376A6874}" type="presParOf" srcId="{5B2229F7-3050-4FBA-959C-C5F6FDE99AA3}" destId="{CCD13BBF-0909-43B6-86A5-56643E8EC3FC}" srcOrd="1" destOrd="0" presId="urn:microsoft.com/office/officeart/2008/layout/NameandTitleOrganizationalChart"/>
    <dgm:cxn modelId="{F6B289EA-7700-471D-A001-AF1F37BF014E}" type="presParOf" srcId="{5B2229F7-3050-4FBA-959C-C5F6FDE99AA3}" destId="{0CC2F728-0717-4769-A7B6-C21AC6002C24}" srcOrd="2" destOrd="0" presId="urn:microsoft.com/office/officeart/2008/layout/NameandTitleOrganizationalChart"/>
    <dgm:cxn modelId="{2F8F65AF-AE5F-410D-AB19-E4AF64035F71}" type="presParOf" srcId="{AADA6264-FF38-4D10-82A8-ADC88D7E2620}" destId="{6A43D991-4688-4161-9325-8C2C9424648D}" srcOrd="2" destOrd="0" presId="urn:microsoft.com/office/officeart/2008/layout/NameandTitleOrganizationalChart"/>
    <dgm:cxn modelId="{FF522DF7-CA15-4591-B184-5B53FE37F0CC}" type="presParOf" srcId="{AADA6264-FF38-4D10-82A8-ADC88D7E2620}" destId="{F9AC92C3-D025-4585-9075-BA79E56D56AA}" srcOrd="3" destOrd="0" presId="urn:microsoft.com/office/officeart/2008/layout/NameandTitleOrganizationalChart"/>
    <dgm:cxn modelId="{0F86680E-FCA6-4996-93EE-367B518D6564}" type="presParOf" srcId="{F9AC92C3-D025-4585-9075-BA79E56D56AA}" destId="{C1762065-04D4-4E97-AEEC-797ED90D30C4}" srcOrd="0" destOrd="0" presId="urn:microsoft.com/office/officeart/2008/layout/NameandTitleOrganizationalChart"/>
    <dgm:cxn modelId="{7A3F0F11-1BD2-4425-93ED-CA359BE60B10}" type="presParOf" srcId="{C1762065-04D4-4E97-AEEC-797ED90D30C4}" destId="{1841319F-9E3B-4664-8F30-9CB34BBA791B}" srcOrd="0" destOrd="0" presId="urn:microsoft.com/office/officeart/2008/layout/NameandTitleOrganizationalChart"/>
    <dgm:cxn modelId="{D6B43E01-8D5B-4915-A483-EA3D4DF9723A}" type="presParOf" srcId="{C1762065-04D4-4E97-AEEC-797ED90D30C4}" destId="{B1A590AD-7EEB-4724-B497-6C97E346D0AB}" srcOrd="1" destOrd="0" presId="urn:microsoft.com/office/officeart/2008/layout/NameandTitleOrganizationalChart"/>
    <dgm:cxn modelId="{D80F19A7-20B1-4DBE-8EDF-9125EE005D4E}" type="presParOf" srcId="{C1762065-04D4-4E97-AEEC-797ED90D30C4}" destId="{F0A17121-BA98-41A1-A270-3BA52B699392}" srcOrd="2" destOrd="0" presId="urn:microsoft.com/office/officeart/2008/layout/NameandTitleOrganizationalChart"/>
    <dgm:cxn modelId="{D170C865-E839-4522-B8D8-2D81A40530A3}" type="presParOf" srcId="{F9AC92C3-D025-4585-9075-BA79E56D56AA}" destId="{2AFF026A-F7B1-44B9-B370-E1BA458678DB}" srcOrd="1" destOrd="0" presId="urn:microsoft.com/office/officeart/2008/layout/NameandTitleOrganizationalChart"/>
    <dgm:cxn modelId="{13DCDDAD-7C27-452A-99A8-C684E6CF4845}" type="presParOf" srcId="{F9AC92C3-D025-4585-9075-BA79E56D56AA}" destId="{64627A2D-6090-4A10-B567-60FC2D676810}" srcOrd="2" destOrd="0" presId="urn:microsoft.com/office/officeart/2008/layout/NameandTitleOrganizationalChart"/>
    <dgm:cxn modelId="{77571D48-0CE2-49EB-817F-71FAAB40581F}" type="presParOf" srcId="{AADA6264-FF38-4D10-82A8-ADC88D7E2620}" destId="{443C2089-69F3-47C7-A432-F6CFE823AD0E}" srcOrd="4" destOrd="0" presId="urn:microsoft.com/office/officeart/2008/layout/NameandTitleOrganizationalChart"/>
    <dgm:cxn modelId="{0BD2F0E3-C8EA-414A-9A72-1E5446B40CD9}" type="presParOf" srcId="{AADA6264-FF38-4D10-82A8-ADC88D7E2620}" destId="{AB6EFADA-9F6E-4F9D-9CF6-CA0BDF233A33}" srcOrd="5" destOrd="0" presId="urn:microsoft.com/office/officeart/2008/layout/NameandTitleOrganizationalChart"/>
    <dgm:cxn modelId="{E7F3F9A3-FC9A-4A65-AE79-16FA20D77B86}" type="presParOf" srcId="{AB6EFADA-9F6E-4F9D-9CF6-CA0BDF233A33}" destId="{AB965948-0B1E-420B-95CD-D779A41CA38F}" srcOrd="0" destOrd="0" presId="urn:microsoft.com/office/officeart/2008/layout/NameandTitleOrganizationalChart"/>
    <dgm:cxn modelId="{B6E28A69-1191-451A-92B2-97BCA1E647DC}" type="presParOf" srcId="{AB965948-0B1E-420B-95CD-D779A41CA38F}" destId="{606725A7-B754-4CA5-8CE5-61107F58B042}" srcOrd="0" destOrd="0" presId="urn:microsoft.com/office/officeart/2008/layout/NameandTitleOrganizationalChart"/>
    <dgm:cxn modelId="{D775BB3F-ADE3-4FEA-B905-A36464DF411F}" type="presParOf" srcId="{AB965948-0B1E-420B-95CD-D779A41CA38F}" destId="{DA553E15-31FF-4D3B-98A9-04D58ED3B52F}" srcOrd="1" destOrd="0" presId="urn:microsoft.com/office/officeart/2008/layout/NameandTitleOrganizationalChart"/>
    <dgm:cxn modelId="{05B1617C-CF33-41CF-872C-A810710233B6}" type="presParOf" srcId="{AB965948-0B1E-420B-95CD-D779A41CA38F}" destId="{D8684983-E756-4701-A373-47D68E66FA3C}" srcOrd="2" destOrd="0" presId="urn:microsoft.com/office/officeart/2008/layout/NameandTitleOrganizationalChart"/>
    <dgm:cxn modelId="{9D47C72E-D580-4884-9B73-656C320AE4F6}" type="presParOf" srcId="{AB6EFADA-9F6E-4F9D-9CF6-CA0BDF233A33}" destId="{340D6184-BB20-47DB-B8DC-348A0A6EEAEB}" srcOrd="1" destOrd="0" presId="urn:microsoft.com/office/officeart/2008/layout/NameandTitleOrganizationalChart"/>
    <dgm:cxn modelId="{B9AEC008-8995-499B-B380-9A97964344D0}" type="presParOf" srcId="{AB6EFADA-9F6E-4F9D-9CF6-CA0BDF233A33}" destId="{40EDBA5E-86B7-4615-941A-A027F51AAEFA}" srcOrd="2" destOrd="0" presId="urn:microsoft.com/office/officeart/2008/layout/NameandTitleOrganizationalChart"/>
    <dgm:cxn modelId="{FE5C27AE-8B50-48DE-AB8A-5A3ACD05322E}" type="presParOf" srcId="{AADA6264-FF38-4D10-82A8-ADC88D7E2620}" destId="{A001CD39-2ED4-4B99-807D-3A62665EA9AC}" srcOrd="6" destOrd="0" presId="urn:microsoft.com/office/officeart/2008/layout/NameandTitleOrganizationalChart"/>
    <dgm:cxn modelId="{41328D57-F965-4E0D-B9D8-9208182D6EAC}" type="presParOf" srcId="{AADA6264-FF38-4D10-82A8-ADC88D7E2620}" destId="{CFE356D0-184A-4FFE-A2AC-20A648B63526}" srcOrd="7" destOrd="0" presId="urn:microsoft.com/office/officeart/2008/layout/NameandTitleOrganizationalChart"/>
    <dgm:cxn modelId="{82578275-19DB-4F5C-8FD9-27CA3997157A}" type="presParOf" srcId="{CFE356D0-184A-4FFE-A2AC-20A648B63526}" destId="{F10098CB-A136-4032-9386-6AAE8DA834E1}" srcOrd="0" destOrd="0" presId="urn:microsoft.com/office/officeart/2008/layout/NameandTitleOrganizationalChart"/>
    <dgm:cxn modelId="{B40EE75E-BA9E-4FC5-AA9B-9065F98D2D70}" type="presParOf" srcId="{F10098CB-A136-4032-9386-6AAE8DA834E1}" destId="{053B40D3-C637-45D0-B44C-C2E2614ECFBD}" srcOrd="0" destOrd="0" presId="urn:microsoft.com/office/officeart/2008/layout/NameandTitleOrganizationalChart"/>
    <dgm:cxn modelId="{D56786F2-13B9-4D89-897E-7FEEA23B26CB}" type="presParOf" srcId="{F10098CB-A136-4032-9386-6AAE8DA834E1}" destId="{97B06B53-C64E-4D31-A346-6A400FD94F6F}" srcOrd="1" destOrd="0" presId="urn:microsoft.com/office/officeart/2008/layout/NameandTitleOrganizationalChart"/>
    <dgm:cxn modelId="{E11DDBE1-C92F-4330-B27D-4E00D8842745}" type="presParOf" srcId="{F10098CB-A136-4032-9386-6AAE8DA834E1}" destId="{49C3A884-0371-4381-BAEC-703B38132C53}" srcOrd="2" destOrd="0" presId="urn:microsoft.com/office/officeart/2008/layout/NameandTitleOrganizationalChart"/>
    <dgm:cxn modelId="{F7058A7C-723C-4EB9-A47A-5399314D272A}" type="presParOf" srcId="{CFE356D0-184A-4FFE-A2AC-20A648B63526}" destId="{C1A45B6B-1C3E-4904-BFDF-656B2D9E1795}" srcOrd="1" destOrd="0" presId="urn:microsoft.com/office/officeart/2008/layout/NameandTitleOrganizationalChart"/>
    <dgm:cxn modelId="{E46BBF7B-40B4-498F-A5B1-8DFC1DF64820}" type="presParOf" srcId="{CFE356D0-184A-4FFE-A2AC-20A648B63526}" destId="{3B8E53B6-81A6-4C8C-ABF6-7C9F198570D1}" srcOrd="2" destOrd="0" presId="urn:microsoft.com/office/officeart/2008/layout/NameandTitleOrganizationalChart"/>
    <dgm:cxn modelId="{4DD3AAA2-300F-4B4C-B438-A60A5C745B60}" type="presParOf" srcId="{AADA6264-FF38-4D10-82A8-ADC88D7E2620}" destId="{FB171BC7-D2A4-4875-8602-6B811C561D1E}" srcOrd="8" destOrd="0" presId="urn:microsoft.com/office/officeart/2008/layout/NameandTitleOrganizationalChart"/>
    <dgm:cxn modelId="{AA20DF93-2E09-4819-BF6F-9D766D085170}" type="presParOf" srcId="{AADA6264-FF38-4D10-82A8-ADC88D7E2620}" destId="{9AF1E1AB-E540-4285-A274-4F202705112B}" srcOrd="9" destOrd="0" presId="urn:microsoft.com/office/officeart/2008/layout/NameandTitleOrganizationalChart"/>
    <dgm:cxn modelId="{BCC325C8-0192-4F77-BA2A-D67592CD4C92}" type="presParOf" srcId="{9AF1E1AB-E540-4285-A274-4F202705112B}" destId="{A927C448-D62D-4DD7-8B06-C500F8022415}" srcOrd="0" destOrd="0" presId="urn:microsoft.com/office/officeart/2008/layout/NameandTitleOrganizationalChart"/>
    <dgm:cxn modelId="{C8F78C27-8F49-41E3-A152-E5583CEF2844}" type="presParOf" srcId="{A927C448-D62D-4DD7-8B06-C500F8022415}" destId="{9888EABF-FEA5-4340-9A78-3A0E268F8247}" srcOrd="0" destOrd="0" presId="urn:microsoft.com/office/officeart/2008/layout/NameandTitleOrganizationalChart"/>
    <dgm:cxn modelId="{341F4BF2-FB32-447A-B00F-245ACD3F0FC4}" type="presParOf" srcId="{A927C448-D62D-4DD7-8B06-C500F8022415}" destId="{7266668B-01CB-4902-979D-CC628F7F5099}" srcOrd="1" destOrd="0" presId="urn:microsoft.com/office/officeart/2008/layout/NameandTitleOrganizationalChart"/>
    <dgm:cxn modelId="{124A6CD9-19ED-4126-ABAA-6ABA54EEAFF1}" type="presParOf" srcId="{A927C448-D62D-4DD7-8B06-C500F8022415}" destId="{3A51F82F-BC4D-4BA4-B7C5-2E66BFBA60E5}" srcOrd="2" destOrd="0" presId="urn:microsoft.com/office/officeart/2008/layout/NameandTitleOrganizationalChart"/>
    <dgm:cxn modelId="{1BE7FD66-393B-413C-AA0B-63015864595A}" type="presParOf" srcId="{9AF1E1AB-E540-4285-A274-4F202705112B}" destId="{99C7F104-8AF3-44DB-B2E5-EFD5B075A6AD}" srcOrd="1" destOrd="0" presId="urn:microsoft.com/office/officeart/2008/layout/NameandTitleOrganizationalChart"/>
    <dgm:cxn modelId="{28AA3637-CA49-4391-BD80-B9D7B9B0AD72}" type="presParOf" srcId="{9AF1E1AB-E540-4285-A274-4F202705112B}" destId="{1B40C6DF-A34E-4720-B5B6-7F5EBB3D8E31}" srcOrd="2" destOrd="0" presId="urn:microsoft.com/office/officeart/2008/layout/NameandTitleOrganizationalChart"/>
    <dgm:cxn modelId="{714AEEFC-2C31-4D9A-9C5F-352D0BE4D7D3}" type="presParOf" srcId="{A65800BF-66D5-4504-BA9D-581B7159E48C}" destId="{E8468721-D29C-476D-8C44-8582A220E547}" srcOrd="2" destOrd="0" presId="urn:microsoft.com/office/officeart/2008/layout/NameandTitleOrganizationalChart"/>
    <dgm:cxn modelId="{71B98FAB-789A-4627-BE69-23C98ABFB34D}" type="presParOf" srcId="{CA261C7F-F258-49AE-8AF4-699F9337CB4B}" destId="{8CBE1655-29D8-4599-8531-B5F879650276}" srcOrd="2" destOrd="0" presId="urn:microsoft.com/office/officeart/2008/layout/NameandTitleOrganizationalChart"/>
    <dgm:cxn modelId="{63389961-4412-43DB-A393-78F437568D64}" type="presParOf" srcId="{8CBE1655-29D8-4599-8531-B5F879650276}" destId="{065E00CF-7341-4334-9CFE-DAFC0C5600BB}" srcOrd="0" destOrd="0" presId="urn:microsoft.com/office/officeart/2008/layout/NameandTitleOrganizationalChart"/>
    <dgm:cxn modelId="{0E6ACA91-D3CE-46FB-96D3-5004DD2F17D6}" type="presParOf" srcId="{8CBE1655-29D8-4599-8531-B5F879650276}" destId="{7F159793-03AE-4AC2-BD3A-0B2CEF74F9AC}" srcOrd="1" destOrd="0" presId="urn:microsoft.com/office/officeart/2008/layout/NameandTitleOrganizationalChart"/>
    <dgm:cxn modelId="{3B85EBA7-39F1-41F8-B0F9-D26DD81C1F85}" type="presParOf" srcId="{7F159793-03AE-4AC2-BD3A-0B2CEF74F9AC}" destId="{6316DD66-CD0B-4E08-A04F-841FE98D4DDE}" srcOrd="0" destOrd="0" presId="urn:microsoft.com/office/officeart/2008/layout/NameandTitleOrganizationalChart"/>
    <dgm:cxn modelId="{3D44314F-A094-4E8D-8703-55B4DAE4E7BD}" type="presParOf" srcId="{6316DD66-CD0B-4E08-A04F-841FE98D4DDE}" destId="{33353FC9-1055-4DEC-9214-208359CAEA1C}" srcOrd="0" destOrd="0" presId="urn:microsoft.com/office/officeart/2008/layout/NameandTitleOrganizationalChart"/>
    <dgm:cxn modelId="{C49694D6-1EC4-4ED4-B934-351C38325D1E}" type="presParOf" srcId="{6316DD66-CD0B-4E08-A04F-841FE98D4DDE}" destId="{557EB36F-22E3-4C05-84FD-40BA4391D4F6}" srcOrd="1" destOrd="0" presId="urn:microsoft.com/office/officeart/2008/layout/NameandTitleOrganizationalChart"/>
    <dgm:cxn modelId="{08BC149C-AC9C-4954-9639-47A1A1314EB5}" type="presParOf" srcId="{6316DD66-CD0B-4E08-A04F-841FE98D4DDE}" destId="{28F4D589-7565-4D35-8C84-E363CC3D4B3F}" srcOrd="2" destOrd="0" presId="urn:microsoft.com/office/officeart/2008/layout/NameandTitleOrganizationalChart"/>
    <dgm:cxn modelId="{35161064-4911-4B81-B974-0620EAE2310E}" type="presParOf" srcId="{7F159793-03AE-4AC2-BD3A-0B2CEF74F9AC}" destId="{B97CDB05-C9E6-4673-82C3-8304ADF8F010}" srcOrd="1" destOrd="0" presId="urn:microsoft.com/office/officeart/2008/layout/NameandTitleOrganizationalChart"/>
    <dgm:cxn modelId="{3677F640-17D4-4900-B371-122DF0635EBA}" type="presParOf" srcId="{7F159793-03AE-4AC2-BD3A-0B2CEF74F9AC}" destId="{C2505743-32BA-4BD9-B4C5-3F1F5006B887}" srcOrd="2" destOrd="0" presId="urn:microsoft.com/office/officeart/2008/layout/NameandTitleOrganizational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EC0FBB-4F82-4012-B755-642F3D49D187}">
      <dsp:nvSpPr>
        <dsp:cNvPr id="0" name=""/>
        <dsp:cNvSpPr/>
      </dsp:nvSpPr>
      <dsp:spPr>
        <a:xfrm>
          <a:off x="3563716" y="1399782"/>
          <a:ext cx="1779183" cy="1539066"/>
        </a:xfrm>
        <a:prstGeom prst="hexagon">
          <a:avLst>
            <a:gd name="adj" fmla="val 28570"/>
            <a:gd name="vf" fmla="val 11547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latin typeface="Tahoma" panose="020B0604030504040204" pitchFamily="34" charset="0"/>
              <a:ea typeface="Tahoma" panose="020B0604030504040204" pitchFamily="34" charset="0"/>
              <a:cs typeface="Tahoma" panose="020B0604030504040204" pitchFamily="34" charset="0"/>
            </a:rPr>
            <a:t>NSG </a:t>
          </a:r>
        </a:p>
        <a:p>
          <a:pPr lvl="0" algn="ctr" defTabSz="622300">
            <a:lnSpc>
              <a:spcPct val="90000"/>
            </a:lnSpc>
            <a:spcBef>
              <a:spcPct val="0"/>
            </a:spcBef>
            <a:spcAft>
              <a:spcPct val="35000"/>
            </a:spcAft>
          </a:pPr>
          <a:r>
            <a:rPr lang="en-US" sz="1400" kern="1200" dirty="0" smtClean="0">
              <a:latin typeface="Tahoma" panose="020B0604030504040204" pitchFamily="34" charset="0"/>
              <a:ea typeface="Tahoma" panose="020B0604030504040204" pitchFamily="34" charset="0"/>
              <a:cs typeface="Tahoma" panose="020B0604030504040204" pitchFamily="34" charset="0"/>
            </a:rPr>
            <a:t>Mandate </a:t>
          </a:r>
          <a:endParaRPr lang="en-US" sz="1400" kern="1200" dirty="0">
            <a:latin typeface="Tahoma" panose="020B0604030504040204" pitchFamily="34" charset="0"/>
            <a:ea typeface="Tahoma" panose="020B0604030504040204" pitchFamily="34" charset="0"/>
            <a:cs typeface="Tahoma" panose="020B0604030504040204" pitchFamily="34" charset="0"/>
          </a:endParaRPr>
        </a:p>
      </dsp:txBody>
      <dsp:txXfrm>
        <a:off x="3858552" y="1654827"/>
        <a:ext cx="1189511" cy="1028976"/>
      </dsp:txXfrm>
    </dsp:sp>
    <dsp:sp modelId="{C38B2BA8-4E0A-433D-A30D-3B54ED77965E}">
      <dsp:nvSpPr>
        <dsp:cNvPr id="0" name=""/>
        <dsp:cNvSpPr/>
      </dsp:nvSpPr>
      <dsp:spPr>
        <a:xfrm>
          <a:off x="4677827" y="663442"/>
          <a:ext cx="671280" cy="578397"/>
        </a:xfrm>
        <a:prstGeom prst="hexagon">
          <a:avLst>
            <a:gd name="adj" fmla="val 28900"/>
            <a:gd name="vf" fmla="val 115470"/>
          </a:avLst>
        </a:prstGeom>
        <a:gradFill rotWithShape="0">
          <a:gsLst>
            <a:gs pos="0">
              <a:schemeClr val="accent3">
                <a:tint val="40000"/>
                <a:hueOff val="0"/>
                <a:satOff val="0"/>
                <a:lumOff val="0"/>
                <a:alphaOff val="0"/>
                <a:shade val="51000"/>
                <a:satMod val="130000"/>
              </a:schemeClr>
            </a:gs>
            <a:gs pos="80000">
              <a:schemeClr val="accent3">
                <a:tint val="40000"/>
                <a:hueOff val="0"/>
                <a:satOff val="0"/>
                <a:lumOff val="0"/>
                <a:alphaOff val="0"/>
                <a:shade val="93000"/>
                <a:satMod val="130000"/>
              </a:schemeClr>
            </a:gs>
            <a:gs pos="100000">
              <a:schemeClr val="accent3">
                <a:tint val="40000"/>
                <a:hueOff val="0"/>
                <a:satOff val="0"/>
                <a:lumOff val="0"/>
                <a:alphaOff val="0"/>
                <a:shade val="94000"/>
                <a:satMod val="135000"/>
              </a:schemeClr>
            </a:gs>
          </a:gsLst>
          <a:lin ang="162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6CAB5E8E-CA1B-4DC1-86F6-6B2B4AE0AE10}">
      <dsp:nvSpPr>
        <dsp:cNvPr id="0" name=""/>
        <dsp:cNvSpPr/>
      </dsp:nvSpPr>
      <dsp:spPr>
        <a:xfrm>
          <a:off x="3458883" y="0"/>
          <a:ext cx="1995472" cy="1261365"/>
        </a:xfrm>
        <a:prstGeom prst="hexagon">
          <a:avLst>
            <a:gd name="adj" fmla="val 28570"/>
            <a:gd name="vf" fmla="val 11547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latin typeface="Tahoma" panose="020B0604030504040204" pitchFamily="34" charset="0"/>
              <a:ea typeface="Tahoma" panose="020B0604030504040204" pitchFamily="34" charset="0"/>
              <a:cs typeface="Tahoma" panose="020B0604030504040204" pitchFamily="34" charset="0"/>
            </a:rPr>
            <a:t>1. Provide education &amp; training (individual)  </a:t>
          </a:r>
          <a:endParaRPr lang="en-US" sz="1400" kern="1200" dirty="0">
            <a:latin typeface="Tahoma" panose="020B0604030504040204" pitchFamily="34" charset="0"/>
            <a:ea typeface="Tahoma" panose="020B0604030504040204" pitchFamily="34" charset="0"/>
            <a:cs typeface="Tahoma" panose="020B0604030504040204" pitchFamily="34" charset="0"/>
          </a:endParaRPr>
        </a:p>
      </dsp:txBody>
      <dsp:txXfrm>
        <a:off x="3745296" y="181046"/>
        <a:ext cx="1422646" cy="899273"/>
      </dsp:txXfrm>
    </dsp:sp>
    <dsp:sp modelId="{4E5FD8FC-9701-42FA-84AC-0249361993EC}">
      <dsp:nvSpPr>
        <dsp:cNvPr id="0" name=""/>
        <dsp:cNvSpPr/>
      </dsp:nvSpPr>
      <dsp:spPr>
        <a:xfrm>
          <a:off x="5461264" y="1744737"/>
          <a:ext cx="671280" cy="578397"/>
        </a:xfrm>
        <a:prstGeom prst="hexagon">
          <a:avLst>
            <a:gd name="adj" fmla="val 28900"/>
            <a:gd name="vf" fmla="val 115470"/>
          </a:avLst>
        </a:prstGeom>
        <a:gradFill rotWithShape="0">
          <a:gsLst>
            <a:gs pos="0">
              <a:schemeClr val="accent3">
                <a:tint val="40000"/>
                <a:hueOff val="0"/>
                <a:satOff val="0"/>
                <a:lumOff val="0"/>
                <a:alphaOff val="0"/>
                <a:shade val="51000"/>
                <a:satMod val="130000"/>
              </a:schemeClr>
            </a:gs>
            <a:gs pos="80000">
              <a:schemeClr val="accent3">
                <a:tint val="40000"/>
                <a:hueOff val="0"/>
                <a:satOff val="0"/>
                <a:lumOff val="0"/>
                <a:alphaOff val="0"/>
                <a:shade val="93000"/>
                <a:satMod val="130000"/>
              </a:schemeClr>
            </a:gs>
            <a:gs pos="100000">
              <a:schemeClr val="accent3">
                <a:tint val="40000"/>
                <a:hueOff val="0"/>
                <a:satOff val="0"/>
                <a:lumOff val="0"/>
                <a:alphaOff val="0"/>
                <a:shade val="94000"/>
                <a:satMod val="135000"/>
              </a:schemeClr>
            </a:gs>
          </a:gsLst>
          <a:lin ang="162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B9ECD996-011C-46C4-8300-DA12528CF453}">
      <dsp:nvSpPr>
        <dsp:cNvPr id="0" name=""/>
        <dsp:cNvSpPr/>
      </dsp:nvSpPr>
      <dsp:spPr>
        <a:xfrm>
          <a:off x="5095325" y="837694"/>
          <a:ext cx="1921462" cy="1261365"/>
        </a:xfrm>
        <a:prstGeom prst="hexagon">
          <a:avLst>
            <a:gd name="adj" fmla="val 28570"/>
            <a:gd name="vf" fmla="val 115470"/>
          </a:avLst>
        </a:prstGeom>
        <a:gradFill rotWithShape="0">
          <a:gsLst>
            <a:gs pos="0">
              <a:schemeClr val="accent3">
                <a:hueOff val="2250053"/>
                <a:satOff val="-3376"/>
                <a:lumOff val="-549"/>
                <a:alphaOff val="0"/>
                <a:shade val="51000"/>
                <a:satMod val="130000"/>
              </a:schemeClr>
            </a:gs>
            <a:gs pos="80000">
              <a:schemeClr val="accent3">
                <a:hueOff val="2250053"/>
                <a:satOff val="-3376"/>
                <a:lumOff val="-549"/>
                <a:alphaOff val="0"/>
                <a:shade val="93000"/>
                <a:satMod val="130000"/>
              </a:schemeClr>
            </a:gs>
            <a:gs pos="100000">
              <a:schemeClr val="accent3">
                <a:hueOff val="2250053"/>
                <a:satOff val="-3376"/>
                <a:lumOff val="-54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latin typeface="Tahoma" panose="020B0604030504040204" pitchFamily="34" charset="0"/>
              <a:ea typeface="Tahoma" panose="020B0604030504040204" pitchFamily="34" charset="0"/>
              <a:cs typeface="Tahoma" panose="020B0604030504040204" pitchFamily="34" charset="0"/>
            </a:rPr>
            <a:t>2. Support development (institutional)</a:t>
          </a:r>
          <a:endParaRPr lang="en-US" sz="1400" kern="1200" dirty="0">
            <a:latin typeface="Tahoma" panose="020B0604030504040204" pitchFamily="34" charset="0"/>
            <a:ea typeface="Tahoma" panose="020B0604030504040204" pitchFamily="34" charset="0"/>
            <a:cs typeface="Tahoma" panose="020B0604030504040204" pitchFamily="34" charset="0"/>
          </a:endParaRPr>
        </a:p>
      </dsp:txBody>
      <dsp:txXfrm>
        <a:off x="5375571" y="1021664"/>
        <a:ext cx="1360970" cy="893425"/>
      </dsp:txXfrm>
    </dsp:sp>
    <dsp:sp modelId="{B12BAC26-5AB3-473E-BE6B-75A11214CC79}">
      <dsp:nvSpPr>
        <dsp:cNvPr id="0" name=""/>
        <dsp:cNvSpPr/>
      </dsp:nvSpPr>
      <dsp:spPr>
        <a:xfrm>
          <a:off x="4917038" y="2965316"/>
          <a:ext cx="671280" cy="578397"/>
        </a:xfrm>
        <a:prstGeom prst="hexagon">
          <a:avLst>
            <a:gd name="adj" fmla="val 28900"/>
            <a:gd name="vf" fmla="val 115470"/>
          </a:avLst>
        </a:prstGeom>
        <a:gradFill rotWithShape="0">
          <a:gsLst>
            <a:gs pos="0">
              <a:schemeClr val="accent3">
                <a:tint val="40000"/>
                <a:hueOff val="0"/>
                <a:satOff val="0"/>
                <a:lumOff val="0"/>
                <a:alphaOff val="0"/>
                <a:shade val="51000"/>
                <a:satMod val="130000"/>
              </a:schemeClr>
            </a:gs>
            <a:gs pos="80000">
              <a:schemeClr val="accent3">
                <a:tint val="40000"/>
                <a:hueOff val="0"/>
                <a:satOff val="0"/>
                <a:lumOff val="0"/>
                <a:alphaOff val="0"/>
                <a:shade val="93000"/>
                <a:satMod val="130000"/>
              </a:schemeClr>
            </a:gs>
            <a:gs pos="100000">
              <a:schemeClr val="accent3">
                <a:tint val="40000"/>
                <a:hueOff val="0"/>
                <a:satOff val="0"/>
                <a:lumOff val="0"/>
                <a:alphaOff val="0"/>
                <a:shade val="94000"/>
                <a:satMod val="135000"/>
              </a:schemeClr>
            </a:gs>
          </a:gsLst>
          <a:lin ang="162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6F6269E2-F558-45AD-A4B4-F506DC4CC11D}">
      <dsp:nvSpPr>
        <dsp:cNvPr id="0" name=""/>
        <dsp:cNvSpPr/>
      </dsp:nvSpPr>
      <dsp:spPr>
        <a:xfrm>
          <a:off x="5173847" y="2232248"/>
          <a:ext cx="2054391" cy="1261365"/>
        </a:xfrm>
        <a:prstGeom prst="hexagon">
          <a:avLst>
            <a:gd name="adj" fmla="val 28570"/>
            <a:gd name="vf" fmla="val 115470"/>
          </a:avLst>
        </a:prstGeom>
        <a:gradFill rotWithShape="0">
          <a:gsLst>
            <a:gs pos="0">
              <a:schemeClr val="accent3">
                <a:hueOff val="4500106"/>
                <a:satOff val="-6752"/>
                <a:lumOff val="-1098"/>
                <a:alphaOff val="0"/>
                <a:shade val="51000"/>
                <a:satMod val="130000"/>
              </a:schemeClr>
            </a:gs>
            <a:gs pos="80000">
              <a:schemeClr val="accent3">
                <a:hueOff val="4500106"/>
                <a:satOff val="-6752"/>
                <a:lumOff val="-1098"/>
                <a:alphaOff val="0"/>
                <a:shade val="93000"/>
                <a:satMod val="130000"/>
              </a:schemeClr>
            </a:gs>
            <a:gs pos="100000">
              <a:schemeClr val="accent3">
                <a:hueOff val="4500106"/>
                <a:satOff val="-6752"/>
                <a:lumOff val="-109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latin typeface="Tahoma" panose="020B0604030504040204" pitchFamily="34" charset="0"/>
              <a:ea typeface="Tahoma" panose="020B0604030504040204" pitchFamily="34" charset="0"/>
              <a:cs typeface="Tahoma" panose="020B0604030504040204" pitchFamily="34" charset="0"/>
            </a:rPr>
            <a:t>3. Foster collaboration</a:t>
          </a:r>
          <a:endParaRPr lang="en-US" sz="1400" kern="1200" dirty="0">
            <a:latin typeface="Tahoma" panose="020B0604030504040204" pitchFamily="34" charset="0"/>
            <a:ea typeface="Tahoma" panose="020B0604030504040204" pitchFamily="34" charset="0"/>
            <a:cs typeface="Tahoma" panose="020B0604030504040204" pitchFamily="34" charset="0"/>
          </a:endParaRPr>
        </a:p>
      </dsp:txBody>
      <dsp:txXfrm>
        <a:off x="5465170" y="2411116"/>
        <a:ext cx="1471745" cy="903629"/>
      </dsp:txXfrm>
    </dsp:sp>
    <dsp:sp modelId="{689D971D-C51F-42FE-8B6D-82B123CAC9DD}">
      <dsp:nvSpPr>
        <dsp:cNvPr id="0" name=""/>
        <dsp:cNvSpPr/>
      </dsp:nvSpPr>
      <dsp:spPr>
        <a:xfrm>
          <a:off x="3567027" y="3092017"/>
          <a:ext cx="671280" cy="578397"/>
        </a:xfrm>
        <a:prstGeom prst="hexagon">
          <a:avLst>
            <a:gd name="adj" fmla="val 28900"/>
            <a:gd name="vf" fmla="val 115470"/>
          </a:avLst>
        </a:prstGeom>
        <a:gradFill rotWithShape="0">
          <a:gsLst>
            <a:gs pos="0">
              <a:schemeClr val="accent3">
                <a:tint val="40000"/>
                <a:hueOff val="0"/>
                <a:satOff val="0"/>
                <a:lumOff val="0"/>
                <a:alphaOff val="0"/>
                <a:shade val="51000"/>
                <a:satMod val="130000"/>
              </a:schemeClr>
            </a:gs>
            <a:gs pos="80000">
              <a:schemeClr val="accent3">
                <a:tint val="40000"/>
                <a:hueOff val="0"/>
                <a:satOff val="0"/>
                <a:lumOff val="0"/>
                <a:alphaOff val="0"/>
                <a:shade val="93000"/>
                <a:satMod val="130000"/>
              </a:schemeClr>
            </a:gs>
            <a:gs pos="100000">
              <a:schemeClr val="accent3">
                <a:tint val="40000"/>
                <a:hueOff val="0"/>
                <a:satOff val="0"/>
                <a:lumOff val="0"/>
                <a:alphaOff val="0"/>
                <a:shade val="94000"/>
                <a:satMod val="135000"/>
              </a:schemeClr>
            </a:gs>
          </a:gsLst>
          <a:lin ang="162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30D5A55F-F704-429F-ADE5-7299CF4ED48F}">
      <dsp:nvSpPr>
        <dsp:cNvPr id="0" name=""/>
        <dsp:cNvSpPr/>
      </dsp:nvSpPr>
      <dsp:spPr>
        <a:xfrm>
          <a:off x="3366123" y="3072967"/>
          <a:ext cx="2160229" cy="1261365"/>
        </a:xfrm>
        <a:prstGeom prst="hexagon">
          <a:avLst>
            <a:gd name="adj" fmla="val 28570"/>
            <a:gd name="vf" fmla="val 115470"/>
          </a:avLst>
        </a:prstGeom>
        <a:gradFill rotWithShape="0">
          <a:gsLst>
            <a:gs pos="0">
              <a:schemeClr val="accent3">
                <a:hueOff val="6750158"/>
                <a:satOff val="-10128"/>
                <a:lumOff val="-1647"/>
                <a:alphaOff val="0"/>
                <a:shade val="51000"/>
                <a:satMod val="130000"/>
              </a:schemeClr>
            </a:gs>
            <a:gs pos="80000">
              <a:schemeClr val="accent3">
                <a:hueOff val="6750158"/>
                <a:satOff val="-10128"/>
                <a:lumOff val="-1647"/>
                <a:alphaOff val="0"/>
                <a:shade val="93000"/>
                <a:satMod val="130000"/>
              </a:schemeClr>
            </a:gs>
            <a:gs pos="100000">
              <a:schemeClr val="accent3">
                <a:hueOff val="6750158"/>
                <a:satOff val="-10128"/>
                <a:lumOff val="-164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latin typeface="Tahoma" panose="020B0604030504040204" pitchFamily="34" charset="0"/>
              <a:ea typeface="Tahoma" panose="020B0604030504040204" pitchFamily="34" charset="0"/>
              <a:cs typeface="Tahoma" panose="020B0604030504040204" pitchFamily="34" charset="0"/>
            </a:rPr>
            <a:t>4. Offer qualifications </a:t>
          </a:r>
          <a:endParaRPr lang="en-US" sz="1400" kern="1200" dirty="0">
            <a:latin typeface="Tahoma" panose="020B0604030504040204" pitchFamily="34" charset="0"/>
            <a:ea typeface="Tahoma" panose="020B0604030504040204" pitchFamily="34" charset="0"/>
            <a:cs typeface="Tahoma" panose="020B0604030504040204" pitchFamily="34" charset="0"/>
          </a:endParaRPr>
        </a:p>
      </dsp:txBody>
      <dsp:txXfrm>
        <a:off x="3666266" y="3248222"/>
        <a:ext cx="1559943" cy="910855"/>
      </dsp:txXfrm>
    </dsp:sp>
    <dsp:sp modelId="{241E7952-610E-4B64-880D-39BAAC788888}">
      <dsp:nvSpPr>
        <dsp:cNvPr id="0" name=""/>
        <dsp:cNvSpPr/>
      </dsp:nvSpPr>
      <dsp:spPr>
        <a:xfrm>
          <a:off x="2770761" y="2011156"/>
          <a:ext cx="671280" cy="578397"/>
        </a:xfrm>
        <a:prstGeom prst="hexagon">
          <a:avLst>
            <a:gd name="adj" fmla="val 28900"/>
            <a:gd name="vf" fmla="val 115470"/>
          </a:avLst>
        </a:prstGeom>
        <a:gradFill rotWithShape="0">
          <a:gsLst>
            <a:gs pos="0">
              <a:schemeClr val="accent3">
                <a:tint val="40000"/>
                <a:hueOff val="0"/>
                <a:satOff val="0"/>
                <a:lumOff val="0"/>
                <a:alphaOff val="0"/>
                <a:shade val="51000"/>
                <a:satMod val="130000"/>
              </a:schemeClr>
            </a:gs>
            <a:gs pos="80000">
              <a:schemeClr val="accent3">
                <a:tint val="40000"/>
                <a:hueOff val="0"/>
                <a:satOff val="0"/>
                <a:lumOff val="0"/>
                <a:alphaOff val="0"/>
                <a:shade val="93000"/>
                <a:satMod val="130000"/>
              </a:schemeClr>
            </a:gs>
            <a:gs pos="100000">
              <a:schemeClr val="accent3">
                <a:tint val="40000"/>
                <a:hueOff val="0"/>
                <a:satOff val="0"/>
                <a:lumOff val="0"/>
                <a:alphaOff val="0"/>
                <a:shade val="94000"/>
                <a:satMod val="135000"/>
              </a:schemeClr>
            </a:gs>
          </a:gsLst>
          <a:lin ang="162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6CAED95A-5CBE-4402-AD3C-CFAE6146B3DB}">
      <dsp:nvSpPr>
        <dsp:cNvPr id="0" name=""/>
        <dsp:cNvSpPr/>
      </dsp:nvSpPr>
      <dsp:spPr>
        <a:xfrm>
          <a:off x="1685018" y="2218307"/>
          <a:ext cx="2067513" cy="1261365"/>
        </a:xfrm>
        <a:prstGeom prst="hexagon">
          <a:avLst>
            <a:gd name="adj" fmla="val 28570"/>
            <a:gd name="vf" fmla="val 115470"/>
          </a:avLst>
        </a:prstGeom>
        <a:gradFill rotWithShape="0">
          <a:gsLst>
            <a:gs pos="0">
              <a:schemeClr val="accent3">
                <a:hueOff val="9000211"/>
                <a:satOff val="-13504"/>
                <a:lumOff val="-2196"/>
                <a:alphaOff val="0"/>
                <a:shade val="51000"/>
                <a:satMod val="130000"/>
              </a:schemeClr>
            </a:gs>
            <a:gs pos="80000">
              <a:schemeClr val="accent3">
                <a:hueOff val="9000211"/>
                <a:satOff val="-13504"/>
                <a:lumOff val="-2196"/>
                <a:alphaOff val="0"/>
                <a:shade val="93000"/>
                <a:satMod val="130000"/>
              </a:schemeClr>
            </a:gs>
            <a:gs pos="100000">
              <a:schemeClr val="accent3">
                <a:hueOff val="9000211"/>
                <a:satOff val="-13504"/>
                <a:lumOff val="-219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latin typeface="Tahoma" panose="020B0604030504040204" pitchFamily="34" charset="0"/>
              <a:ea typeface="Tahoma" panose="020B0604030504040204" pitchFamily="34" charset="0"/>
              <a:cs typeface="Tahoma" panose="020B0604030504040204" pitchFamily="34" charset="0"/>
            </a:rPr>
            <a:t>5. Three spheres of government, SOEs, organs of state</a:t>
          </a:r>
          <a:endParaRPr lang="en-US" sz="1400" kern="1200" dirty="0">
            <a:latin typeface="Tahoma" panose="020B0604030504040204" pitchFamily="34" charset="0"/>
            <a:ea typeface="Tahoma" panose="020B0604030504040204" pitchFamily="34" charset="0"/>
            <a:cs typeface="Tahoma" panose="020B0604030504040204" pitchFamily="34" charset="0"/>
          </a:endParaRPr>
        </a:p>
      </dsp:txBody>
      <dsp:txXfrm>
        <a:off x="1977435" y="2396707"/>
        <a:ext cx="1482679" cy="904565"/>
      </dsp:txXfrm>
    </dsp:sp>
    <dsp:sp modelId="{B8142A82-0CE2-453F-871C-28AAEA93F465}">
      <dsp:nvSpPr>
        <dsp:cNvPr id="0" name=""/>
        <dsp:cNvSpPr/>
      </dsp:nvSpPr>
      <dsp:spPr>
        <a:xfrm>
          <a:off x="1750760" y="720083"/>
          <a:ext cx="2083493" cy="1365113"/>
        </a:xfrm>
        <a:prstGeom prst="hexagon">
          <a:avLst>
            <a:gd name="adj" fmla="val 28570"/>
            <a:gd name="vf" fmla="val 115470"/>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latin typeface="Tahoma" panose="020B0604030504040204" pitchFamily="34" charset="0"/>
              <a:ea typeface="Tahoma" panose="020B0604030504040204" pitchFamily="34" charset="0"/>
              <a:cs typeface="Tahoma" panose="020B0604030504040204" pitchFamily="34" charset="0"/>
            </a:rPr>
            <a:t>6. Conduct training, examinations or tests  (pre-requisites) </a:t>
          </a:r>
          <a:endParaRPr lang="en-US" sz="1400" kern="1200" dirty="0">
            <a:latin typeface="Tahoma" panose="020B0604030504040204" pitchFamily="34" charset="0"/>
            <a:ea typeface="Tahoma" panose="020B0604030504040204" pitchFamily="34" charset="0"/>
            <a:cs typeface="Tahoma" panose="020B0604030504040204" pitchFamily="34" charset="0"/>
          </a:endParaRPr>
        </a:p>
      </dsp:txBody>
      <dsp:txXfrm>
        <a:off x="2054389" y="919022"/>
        <a:ext cx="1476235" cy="9672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6A05BA-EEB4-43CF-B8E2-4CDB5C9B7CC3}">
      <dsp:nvSpPr>
        <dsp:cNvPr id="0" name=""/>
        <dsp:cNvSpPr/>
      </dsp:nvSpPr>
      <dsp:spPr>
        <a:xfrm>
          <a:off x="4126" y="1144638"/>
          <a:ext cx="1167843" cy="2311742"/>
        </a:xfrm>
        <a:prstGeom prst="roundRect">
          <a:avLst>
            <a:gd name="adj" fmla="val 10000"/>
          </a:avLst>
        </a:prstGeom>
        <a:solidFill>
          <a:sysClr val="window" lastClr="FFFFFF">
            <a:alpha val="90000"/>
            <a:hueOff val="0"/>
            <a:satOff val="0"/>
            <a:lumOff val="0"/>
            <a:alphaOff val="0"/>
          </a:sysClr>
        </a:solidFill>
        <a:ln w="12700" cap="flat" cmpd="sng" algn="ctr">
          <a:solidFill>
            <a:srgbClr val="A28E6A">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57150" lvl="1" indent="-57150" algn="l" defTabSz="444500">
            <a:lnSpc>
              <a:spcPct val="90000"/>
            </a:lnSpc>
            <a:spcBef>
              <a:spcPct val="0"/>
            </a:spcBef>
            <a:spcAft>
              <a:spcPct val="15000"/>
            </a:spcAft>
            <a:buChar char="••"/>
          </a:pPr>
          <a:r>
            <a:rPr lang="en-ZA" sz="1000" kern="1200" dirty="0">
              <a:solidFill>
                <a:sysClr val="windowText" lastClr="000000">
                  <a:hueOff val="0"/>
                  <a:satOff val="0"/>
                  <a:lumOff val="0"/>
                  <a:alphaOff val="0"/>
                </a:sysClr>
              </a:solidFill>
              <a:latin typeface="Calibri" panose="020F0502020204030204"/>
              <a:ea typeface="+mn-ea"/>
              <a:cs typeface="+mn-cs"/>
            </a:rPr>
            <a:t>Training Needs Analysis</a:t>
          </a:r>
        </a:p>
        <a:p>
          <a:pPr marL="57150" lvl="1" indent="-57150" algn="l" defTabSz="444500">
            <a:lnSpc>
              <a:spcPct val="90000"/>
            </a:lnSpc>
            <a:spcBef>
              <a:spcPct val="0"/>
            </a:spcBef>
            <a:spcAft>
              <a:spcPct val="15000"/>
            </a:spcAft>
            <a:buChar char="••"/>
          </a:pPr>
          <a:r>
            <a:rPr lang="en-ZA" sz="1000" kern="1200" dirty="0">
              <a:solidFill>
                <a:sysClr val="windowText" lastClr="000000">
                  <a:hueOff val="0"/>
                  <a:satOff val="0"/>
                  <a:lumOff val="0"/>
                  <a:alphaOff val="0"/>
                </a:sysClr>
              </a:solidFill>
              <a:latin typeface="Calibri" panose="020F0502020204030204"/>
              <a:ea typeface="+mn-ea"/>
              <a:cs typeface="+mn-cs"/>
            </a:rPr>
            <a:t>Gap Analysis</a:t>
          </a:r>
        </a:p>
        <a:p>
          <a:pPr marL="57150" lvl="1" indent="-57150" algn="l" defTabSz="444500">
            <a:lnSpc>
              <a:spcPct val="90000"/>
            </a:lnSpc>
            <a:spcBef>
              <a:spcPct val="0"/>
            </a:spcBef>
            <a:spcAft>
              <a:spcPct val="15000"/>
            </a:spcAft>
            <a:buChar char="••"/>
          </a:pPr>
          <a:r>
            <a:rPr lang="en-ZA" sz="1000" kern="1200" dirty="0">
              <a:solidFill>
                <a:sysClr val="windowText" lastClr="000000">
                  <a:hueOff val="0"/>
                  <a:satOff val="0"/>
                  <a:lumOff val="0"/>
                  <a:alphaOff val="0"/>
                </a:sysClr>
              </a:solidFill>
              <a:latin typeface="Calibri" panose="020F0502020204030204"/>
              <a:ea typeface="+mn-ea"/>
              <a:cs typeface="+mn-cs"/>
            </a:rPr>
            <a:t>Research</a:t>
          </a:r>
        </a:p>
      </dsp:txBody>
      <dsp:txXfrm>
        <a:off x="38331" y="1178843"/>
        <a:ext cx="1099433" cy="1747959"/>
      </dsp:txXfrm>
    </dsp:sp>
    <dsp:sp modelId="{4762641B-553C-4809-8198-8C919C43890E}">
      <dsp:nvSpPr>
        <dsp:cNvPr id="0" name=""/>
        <dsp:cNvSpPr/>
      </dsp:nvSpPr>
      <dsp:spPr>
        <a:xfrm>
          <a:off x="663487" y="2054371"/>
          <a:ext cx="1286083" cy="1286083"/>
        </a:xfrm>
        <a:prstGeom prst="leftCircularArrow">
          <a:avLst>
            <a:gd name="adj1" fmla="val 3574"/>
            <a:gd name="adj2" fmla="val 444241"/>
            <a:gd name="adj3" fmla="val 2233864"/>
            <a:gd name="adj4" fmla="val 9038602"/>
            <a:gd name="adj5" fmla="val 4170"/>
          </a:avLst>
        </a:prstGeom>
        <a:solidFill>
          <a:srgbClr val="A28E6A">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E9043E06-4E1B-43FA-AAFA-F0E93E4F8973}">
      <dsp:nvSpPr>
        <dsp:cNvPr id="0" name=""/>
        <dsp:cNvSpPr/>
      </dsp:nvSpPr>
      <dsp:spPr>
        <a:xfrm>
          <a:off x="263646" y="2575717"/>
          <a:ext cx="1038082" cy="412811"/>
        </a:xfrm>
        <a:prstGeom prst="roundRect">
          <a:avLst>
            <a:gd name="adj" fmla="val 10000"/>
          </a:avLst>
        </a:prstGeom>
        <a:solidFill>
          <a:srgbClr val="A28E6A">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ZA" sz="1000" kern="1200" dirty="0">
              <a:solidFill>
                <a:sysClr val="window" lastClr="FFFFFF"/>
              </a:solidFill>
              <a:latin typeface="Calibri" panose="020F0502020204030204"/>
              <a:ea typeface="+mn-ea"/>
              <a:cs typeface="+mn-cs"/>
            </a:rPr>
            <a:t>DIAGNOSIS</a:t>
          </a:r>
          <a:endParaRPr lang="en-ZA" sz="600" kern="1200" dirty="0">
            <a:solidFill>
              <a:sysClr val="window" lastClr="FFFFFF"/>
            </a:solidFill>
            <a:latin typeface="Calibri" panose="020F0502020204030204"/>
            <a:ea typeface="+mn-ea"/>
            <a:cs typeface="+mn-cs"/>
          </a:endParaRPr>
        </a:p>
      </dsp:txBody>
      <dsp:txXfrm>
        <a:off x="275737" y="2587808"/>
        <a:ext cx="1013900" cy="388629"/>
      </dsp:txXfrm>
    </dsp:sp>
    <dsp:sp modelId="{1D4D05B9-E1D5-468F-8A43-FCBF464561A8}">
      <dsp:nvSpPr>
        <dsp:cNvPr id="0" name=""/>
        <dsp:cNvSpPr/>
      </dsp:nvSpPr>
      <dsp:spPr>
        <a:xfrm>
          <a:off x="1494011" y="1144638"/>
          <a:ext cx="1167843" cy="2311742"/>
        </a:xfrm>
        <a:prstGeom prst="roundRect">
          <a:avLst>
            <a:gd name="adj" fmla="val 10000"/>
          </a:avLst>
        </a:prstGeom>
        <a:solidFill>
          <a:sysClr val="window" lastClr="FFFFFF">
            <a:alpha val="90000"/>
            <a:hueOff val="0"/>
            <a:satOff val="0"/>
            <a:lumOff val="0"/>
            <a:alphaOff val="0"/>
          </a:sysClr>
        </a:solidFill>
        <a:ln w="12700" cap="flat" cmpd="sng" algn="ctr">
          <a:solidFill>
            <a:srgbClr val="A28E6A">
              <a:hueOff val="-282838"/>
              <a:satOff val="1285"/>
              <a:lumOff val="-149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57150" lvl="1" indent="-57150" algn="l" defTabSz="444500">
            <a:lnSpc>
              <a:spcPct val="90000"/>
            </a:lnSpc>
            <a:spcBef>
              <a:spcPct val="0"/>
            </a:spcBef>
            <a:spcAft>
              <a:spcPct val="15000"/>
            </a:spcAft>
            <a:buChar char="••"/>
          </a:pPr>
          <a:r>
            <a:rPr lang="en-ZA" sz="1000" kern="1200" dirty="0">
              <a:solidFill>
                <a:sysClr val="windowText" lastClr="000000">
                  <a:hueOff val="0"/>
                  <a:satOff val="0"/>
                  <a:lumOff val="0"/>
                  <a:alphaOff val="0"/>
                </a:sysClr>
              </a:solidFill>
              <a:latin typeface="Calibri" panose="020F0502020204030204"/>
              <a:ea typeface="+mn-ea"/>
              <a:cs typeface="+mn-cs"/>
            </a:rPr>
            <a:t>Intervention Design</a:t>
          </a:r>
        </a:p>
        <a:p>
          <a:pPr marL="57150" lvl="1" indent="-57150" algn="l" defTabSz="444500">
            <a:lnSpc>
              <a:spcPct val="90000"/>
            </a:lnSpc>
            <a:spcBef>
              <a:spcPct val="0"/>
            </a:spcBef>
            <a:spcAft>
              <a:spcPct val="15000"/>
            </a:spcAft>
            <a:buChar char="••"/>
          </a:pPr>
          <a:r>
            <a:rPr lang="en-ZA" sz="1000" kern="1200" dirty="0">
              <a:solidFill>
                <a:sysClr val="windowText" lastClr="000000">
                  <a:hueOff val="0"/>
                  <a:satOff val="0"/>
                  <a:lumOff val="0"/>
                  <a:alphaOff val="0"/>
                </a:sysClr>
              </a:solidFill>
              <a:latin typeface="Calibri" panose="020F0502020204030204"/>
              <a:ea typeface="+mn-ea"/>
              <a:cs typeface="+mn-cs"/>
            </a:rPr>
            <a:t>Curriculum Design  </a:t>
          </a:r>
        </a:p>
        <a:p>
          <a:pPr marL="57150" lvl="1" indent="-57150" algn="l" defTabSz="444500">
            <a:lnSpc>
              <a:spcPct val="90000"/>
            </a:lnSpc>
            <a:spcBef>
              <a:spcPct val="0"/>
            </a:spcBef>
            <a:spcAft>
              <a:spcPct val="15000"/>
            </a:spcAft>
            <a:buChar char="••"/>
          </a:pPr>
          <a:r>
            <a:rPr lang="en-ZA" sz="1000" kern="1200" dirty="0">
              <a:solidFill>
                <a:sysClr val="windowText" lastClr="000000">
                  <a:hueOff val="0"/>
                  <a:satOff val="0"/>
                  <a:lumOff val="0"/>
                  <a:alphaOff val="0"/>
                </a:sysClr>
              </a:solidFill>
              <a:latin typeface="Calibri" panose="020F0502020204030204"/>
              <a:ea typeface="+mn-ea"/>
              <a:cs typeface="+mn-cs"/>
            </a:rPr>
            <a:t>EDT  Response Package</a:t>
          </a:r>
        </a:p>
      </dsp:txBody>
      <dsp:txXfrm>
        <a:off x="1528216" y="1674217"/>
        <a:ext cx="1099433" cy="1747959"/>
      </dsp:txXfrm>
    </dsp:sp>
    <dsp:sp modelId="{96B84772-6443-48EE-82CC-65DED70BD5C7}">
      <dsp:nvSpPr>
        <dsp:cNvPr id="0" name=""/>
        <dsp:cNvSpPr/>
      </dsp:nvSpPr>
      <dsp:spPr>
        <a:xfrm>
          <a:off x="1966449" y="971212"/>
          <a:ext cx="1583374" cy="1583374"/>
        </a:xfrm>
        <a:prstGeom prst="circularArrow">
          <a:avLst>
            <a:gd name="adj1" fmla="val 3111"/>
            <a:gd name="adj2" fmla="val 382401"/>
            <a:gd name="adj3" fmla="val 19418707"/>
            <a:gd name="adj4" fmla="val 12552130"/>
            <a:gd name="adj5" fmla="val 3629"/>
          </a:avLst>
        </a:prstGeom>
        <a:solidFill>
          <a:srgbClr val="A28E6A">
            <a:hueOff val="-353548"/>
            <a:satOff val="1606"/>
            <a:lumOff val="-1863"/>
            <a:alphaOff val="0"/>
          </a:srgbClr>
        </a:solidFill>
        <a:ln>
          <a:noFill/>
        </a:ln>
        <a:effectLst/>
      </dsp:spPr>
      <dsp:style>
        <a:lnRef idx="0">
          <a:scrgbClr r="0" g="0" b="0"/>
        </a:lnRef>
        <a:fillRef idx="1">
          <a:scrgbClr r="0" g="0" b="0"/>
        </a:fillRef>
        <a:effectRef idx="0">
          <a:scrgbClr r="0" g="0" b="0"/>
        </a:effectRef>
        <a:fontRef idx="minor">
          <a:schemeClr val="lt1"/>
        </a:fontRef>
      </dsp:style>
    </dsp:sp>
    <dsp:sp modelId="{F5077ED0-1ADC-4AC8-8159-3F708AFD4723}">
      <dsp:nvSpPr>
        <dsp:cNvPr id="0" name=""/>
        <dsp:cNvSpPr/>
      </dsp:nvSpPr>
      <dsp:spPr>
        <a:xfrm>
          <a:off x="1728192" y="1216642"/>
          <a:ext cx="1038082" cy="412811"/>
        </a:xfrm>
        <a:prstGeom prst="roundRect">
          <a:avLst>
            <a:gd name="adj" fmla="val 10000"/>
          </a:avLst>
        </a:prstGeom>
        <a:solidFill>
          <a:srgbClr val="A28E6A">
            <a:hueOff val="-282838"/>
            <a:satOff val="1285"/>
            <a:lumOff val="-149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ZA" sz="1000" kern="1200" dirty="0">
              <a:solidFill>
                <a:sysClr val="window" lastClr="FFFFFF"/>
              </a:solidFill>
              <a:latin typeface="Calibri" panose="020F0502020204030204"/>
              <a:ea typeface="+mn-ea"/>
              <a:cs typeface="+mn-cs"/>
            </a:rPr>
            <a:t>ETD CONTENT CREATION</a:t>
          </a:r>
        </a:p>
      </dsp:txBody>
      <dsp:txXfrm>
        <a:off x="1740283" y="1228733"/>
        <a:ext cx="1013900" cy="388629"/>
      </dsp:txXfrm>
    </dsp:sp>
    <dsp:sp modelId="{4E91B5A0-4EDB-4312-B50B-A256A2AB40F6}">
      <dsp:nvSpPr>
        <dsp:cNvPr id="0" name=""/>
        <dsp:cNvSpPr/>
      </dsp:nvSpPr>
      <dsp:spPr>
        <a:xfrm>
          <a:off x="2983896" y="1222337"/>
          <a:ext cx="1256750" cy="2156345"/>
        </a:xfrm>
        <a:prstGeom prst="roundRect">
          <a:avLst>
            <a:gd name="adj" fmla="val 10000"/>
          </a:avLst>
        </a:prstGeom>
        <a:solidFill>
          <a:sysClr val="window" lastClr="FFFFFF">
            <a:alpha val="90000"/>
            <a:hueOff val="0"/>
            <a:satOff val="0"/>
            <a:lumOff val="0"/>
            <a:alphaOff val="0"/>
          </a:sysClr>
        </a:solidFill>
        <a:ln w="12700" cap="flat" cmpd="sng" algn="ctr">
          <a:solidFill>
            <a:srgbClr val="A28E6A">
              <a:hueOff val="-565677"/>
              <a:satOff val="2570"/>
              <a:lumOff val="-298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57150" lvl="1" indent="-57150" algn="l" defTabSz="444500">
            <a:lnSpc>
              <a:spcPct val="90000"/>
            </a:lnSpc>
            <a:spcBef>
              <a:spcPct val="0"/>
            </a:spcBef>
            <a:spcAft>
              <a:spcPct val="15000"/>
            </a:spcAft>
            <a:buChar char="••"/>
          </a:pPr>
          <a:r>
            <a:rPr lang="en-ZA" sz="1000" kern="1200" dirty="0">
              <a:solidFill>
                <a:sysClr val="windowText" lastClr="000000">
                  <a:hueOff val="0"/>
                  <a:satOff val="0"/>
                  <a:lumOff val="0"/>
                  <a:alphaOff val="0"/>
                </a:sysClr>
              </a:solidFill>
              <a:latin typeface="Calibri" panose="020F0502020204030204"/>
              <a:ea typeface="+mn-ea"/>
              <a:cs typeface="+mn-cs"/>
            </a:rPr>
            <a:t>Training Interventions</a:t>
          </a:r>
        </a:p>
        <a:p>
          <a:pPr marL="57150" lvl="1" indent="-57150" algn="l" defTabSz="444500">
            <a:lnSpc>
              <a:spcPct val="90000"/>
            </a:lnSpc>
            <a:spcBef>
              <a:spcPct val="0"/>
            </a:spcBef>
            <a:spcAft>
              <a:spcPct val="15000"/>
            </a:spcAft>
            <a:buChar char="••"/>
          </a:pPr>
          <a:r>
            <a:rPr lang="en-ZA" sz="1000" kern="1200" dirty="0">
              <a:solidFill>
                <a:sysClr val="windowText" lastClr="000000">
                  <a:hueOff val="0"/>
                  <a:satOff val="0"/>
                  <a:lumOff val="0"/>
                  <a:alphaOff val="0"/>
                </a:sysClr>
              </a:solidFill>
              <a:latin typeface="Calibri" panose="020F0502020204030204"/>
              <a:ea typeface="+mn-ea"/>
              <a:cs typeface="+mn-cs"/>
            </a:rPr>
            <a:t>Education Intervention</a:t>
          </a:r>
        </a:p>
        <a:p>
          <a:pPr marL="57150" lvl="1" indent="-57150" algn="l" defTabSz="444500">
            <a:lnSpc>
              <a:spcPct val="90000"/>
            </a:lnSpc>
            <a:spcBef>
              <a:spcPct val="0"/>
            </a:spcBef>
            <a:spcAft>
              <a:spcPct val="15000"/>
            </a:spcAft>
            <a:buChar char="••"/>
          </a:pPr>
          <a:r>
            <a:rPr lang="en-ZA" sz="1000" kern="1200" dirty="0">
              <a:solidFill>
                <a:sysClr val="windowText" lastClr="000000">
                  <a:hueOff val="0"/>
                  <a:satOff val="0"/>
                  <a:lumOff val="0"/>
                  <a:alphaOff val="0"/>
                </a:sysClr>
              </a:solidFill>
              <a:latin typeface="Calibri" panose="020F0502020204030204"/>
              <a:ea typeface="+mn-ea"/>
              <a:cs typeface="+mn-cs"/>
            </a:rPr>
            <a:t>Capacity Development Interventions</a:t>
          </a:r>
        </a:p>
        <a:p>
          <a:pPr marL="57150" lvl="1" indent="-57150" algn="l" defTabSz="444500">
            <a:lnSpc>
              <a:spcPct val="90000"/>
            </a:lnSpc>
            <a:spcBef>
              <a:spcPct val="0"/>
            </a:spcBef>
            <a:spcAft>
              <a:spcPct val="15000"/>
            </a:spcAft>
            <a:buChar char="••"/>
          </a:pPr>
          <a:r>
            <a:rPr lang="en-ZA" sz="1000" kern="1200" dirty="0">
              <a:solidFill>
                <a:sysClr val="windowText" lastClr="000000">
                  <a:hueOff val="0"/>
                  <a:satOff val="0"/>
                  <a:lumOff val="0"/>
                  <a:alphaOff val="0"/>
                </a:sysClr>
              </a:solidFill>
              <a:latin typeface="Calibri" panose="020F0502020204030204"/>
              <a:ea typeface="+mn-ea"/>
              <a:cs typeface="+mn-cs"/>
            </a:rPr>
            <a:t>Institutional Interventions</a:t>
          </a:r>
        </a:p>
      </dsp:txBody>
      <dsp:txXfrm>
        <a:off x="3020705" y="1259146"/>
        <a:ext cx="1183132" cy="1620653"/>
      </dsp:txXfrm>
    </dsp:sp>
    <dsp:sp modelId="{4695492C-AD1F-4A62-A831-680C3205C83A}">
      <dsp:nvSpPr>
        <dsp:cNvPr id="0" name=""/>
        <dsp:cNvSpPr/>
      </dsp:nvSpPr>
      <dsp:spPr>
        <a:xfrm>
          <a:off x="3569583" y="2140619"/>
          <a:ext cx="1424739" cy="1424739"/>
        </a:xfrm>
        <a:prstGeom prst="leftCircularArrow">
          <a:avLst>
            <a:gd name="adj1" fmla="val 3244"/>
            <a:gd name="adj2" fmla="val 400044"/>
            <a:gd name="adj3" fmla="val 1178247"/>
            <a:gd name="adj4" fmla="val 8027182"/>
            <a:gd name="adj5" fmla="val 3784"/>
          </a:avLst>
        </a:prstGeom>
        <a:solidFill>
          <a:srgbClr val="A28E6A">
            <a:hueOff val="-707096"/>
            <a:satOff val="3212"/>
            <a:lumOff val="-3725"/>
            <a:alphaOff val="0"/>
          </a:srgbClr>
        </a:solidFill>
        <a:ln>
          <a:noFill/>
        </a:ln>
        <a:effectLst/>
      </dsp:spPr>
      <dsp:style>
        <a:lnRef idx="0">
          <a:scrgbClr r="0" g="0" b="0"/>
        </a:lnRef>
        <a:fillRef idx="1">
          <a:scrgbClr r="0" g="0" b="0"/>
        </a:fillRef>
        <a:effectRef idx="0">
          <a:scrgbClr r="0" g="0" b="0"/>
        </a:effectRef>
        <a:fontRef idx="minor">
          <a:schemeClr val="lt1"/>
        </a:fontRef>
      </dsp:style>
    </dsp:sp>
    <dsp:sp modelId="{94F14F17-42F0-433A-8FBD-2A9E107C80B1}">
      <dsp:nvSpPr>
        <dsp:cNvPr id="0" name=""/>
        <dsp:cNvSpPr/>
      </dsp:nvSpPr>
      <dsp:spPr>
        <a:xfrm>
          <a:off x="3304605" y="2927019"/>
          <a:ext cx="1038082" cy="412811"/>
        </a:xfrm>
        <a:prstGeom prst="roundRect">
          <a:avLst>
            <a:gd name="adj" fmla="val 10000"/>
          </a:avLst>
        </a:prstGeom>
        <a:solidFill>
          <a:srgbClr val="A28E6A">
            <a:hueOff val="-565677"/>
            <a:satOff val="2570"/>
            <a:lumOff val="-298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ZA" sz="1000" kern="1200" dirty="0">
              <a:solidFill>
                <a:sysClr val="window" lastClr="FFFFFF"/>
              </a:solidFill>
              <a:latin typeface="Calibri" panose="020F0502020204030204"/>
              <a:ea typeface="+mn-ea"/>
              <a:cs typeface="+mn-cs"/>
            </a:rPr>
            <a:t>SERVICE OFFERING</a:t>
          </a:r>
        </a:p>
      </dsp:txBody>
      <dsp:txXfrm>
        <a:off x="3316696" y="2939110"/>
        <a:ext cx="1013900" cy="388629"/>
      </dsp:txXfrm>
    </dsp:sp>
    <dsp:sp modelId="{51AC526E-9193-4648-A409-0DCAC65651F4}">
      <dsp:nvSpPr>
        <dsp:cNvPr id="0" name=""/>
        <dsp:cNvSpPr/>
      </dsp:nvSpPr>
      <dsp:spPr>
        <a:xfrm>
          <a:off x="4518236" y="1212868"/>
          <a:ext cx="1339282" cy="2175282"/>
        </a:xfrm>
        <a:prstGeom prst="roundRect">
          <a:avLst>
            <a:gd name="adj" fmla="val 10000"/>
          </a:avLst>
        </a:prstGeom>
        <a:solidFill>
          <a:sysClr val="window" lastClr="FFFFFF">
            <a:alpha val="90000"/>
            <a:hueOff val="0"/>
            <a:satOff val="0"/>
            <a:lumOff val="0"/>
            <a:alphaOff val="0"/>
          </a:sysClr>
        </a:solidFill>
        <a:ln w="12700" cap="flat" cmpd="sng" algn="ctr">
          <a:solidFill>
            <a:srgbClr val="A28E6A">
              <a:hueOff val="-848515"/>
              <a:satOff val="3855"/>
              <a:lumOff val="-4471"/>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57150" lvl="1" indent="-57150" algn="l" defTabSz="444500">
            <a:lnSpc>
              <a:spcPct val="90000"/>
            </a:lnSpc>
            <a:spcBef>
              <a:spcPct val="0"/>
            </a:spcBef>
            <a:spcAft>
              <a:spcPct val="15000"/>
            </a:spcAft>
            <a:buChar char="••"/>
          </a:pPr>
          <a:r>
            <a:rPr lang="en-ZA" sz="1000" kern="1200" dirty="0">
              <a:solidFill>
                <a:sysClr val="windowText" lastClr="000000">
                  <a:hueOff val="0"/>
                  <a:satOff val="0"/>
                  <a:lumOff val="0"/>
                  <a:alphaOff val="0"/>
                </a:sysClr>
              </a:solidFill>
              <a:latin typeface="Calibri" panose="020F0502020204030204"/>
              <a:ea typeface="+mn-ea"/>
              <a:cs typeface="+mn-cs"/>
            </a:rPr>
            <a:t>Partnership Formation</a:t>
          </a:r>
        </a:p>
        <a:p>
          <a:pPr marL="57150" lvl="1" indent="-57150" algn="l" defTabSz="444500">
            <a:lnSpc>
              <a:spcPct val="90000"/>
            </a:lnSpc>
            <a:spcBef>
              <a:spcPct val="0"/>
            </a:spcBef>
            <a:spcAft>
              <a:spcPct val="15000"/>
            </a:spcAft>
            <a:buChar char="••"/>
          </a:pPr>
          <a:r>
            <a:rPr lang="en-ZA" sz="1000" kern="1200" dirty="0">
              <a:solidFill>
                <a:sysClr val="windowText" lastClr="000000">
                  <a:hueOff val="0"/>
                  <a:satOff val="0"/>
                  <a:lumOff val="0"/>
                  <a:alphaOff val="0"/>
                </a:sysClr>
              </a:solidFill>
              <a:latin typeface="Calibri" panose="020F0502020204030204"/>
              <a:ea typeface="+mn-ea"/>
              <a:cs typeface="+mn-cs"/>
            </a:rPr>
            <a:t>Market Size and Spread</a:t>
          </a:r>
        </a:p>
        <a:p>
          <a:pPr marL="57150" lvl="1" indent="-57150" algn="l" defTabSz="444500">
            <a:lnSpc>
              <a:spcPct val="90000"/>
            </a:lnSpc>
            <a:spcBef>
              <a:spcPct val="0"/>
            </a:spcBef>
            <a:spcAft>
              <a:spcPct val="15000"/>
            </a:spcAft>
            <a:buChar char="••"/>
          </a:pPr>
          <a:r>
            <a:rPr lang="en-ZA" sz="1000" kern="1200" dirty="0">
              <a:solidFill>
                <a:sysClr val="windowText" lastClr="000000">
                  <a:hueOff val="0"/>
                  <a:satOff val="0"/>
                  <a:lumOff val="0"/>
                  <a:alphaOff val="0"/>
                </a:sysClr>
              </a:solidFill>
              <a:latin typeface="Calibri" panose="020F0502020204030204"/>
              <a:ea typeface="+mn-ea"/>
              <a:cs typeface="+mn-cs"/>
            </a:rPr>
            <a:t>Modalities of Reach</a:t>
          </a:r>
        </a:p>
        <a:p>
          <a:pPr marL="57150" lvl="1" indent="-57150" algn="l" defTabSz="444500">
            <a:lnSpc>
              <a:spcPct val="90000"/>
            </a:lnSpc>
            <a:spcBef>
              <a:spcPct val="0"/>
            </a:spcBef>
            <a:spcAft>
              <a:spcPct val="15000"/>
            </a:spcAft>
            <a:buChar char="••"/>
          </a:pPr>
          <a:r>
            <a:rPr lang="en-ZA" sz="1000" kern="1200" dirty="0">
              <a:solidFill>
                <a:sysClr val="windowText" lastClr="000000">
                  <a:hueOff val="0"/>
                  <a:satOff val="0"/>
                  <a:lumOff val="0"/>
                  <a:alphaOff val="0"/>
                </a:sysClr>
              </a:solidFill>
              <a:latin typeface="Calibri" panose="020F0502020204030204"/>
              <a:ea typeface="+mn-ea"/>
              <a:cs typeface="+mn-cs"/>
            </a:rPr>
            <a:t>Technology and Infrastructure</a:t>
          </a:r>
        </a:p>
      </dsp:txBody>
      <dsp:txXfrm>
        <a:off x="4557462" y="1718226"/>
        <a:ext cx="1260830" cy="1630698"/>
      </dsp:txXfrm>
    </dsp:sp>
    <dsp:sp modelId="{6CF26CCE-672B-4BC8-88A0-B93BFC443156}">
      <dsp:nvSpPr>
        <dsp:cNvPr id="0" name=""/>
        <dsp:cNvSpPr/>
      </dsp:nvSpPr>
      <dsp:spPr>
        <a:xfrm>
          <a:off x="5066183" y="1039771"/>
          <a:ext cx="1699175" cy="1699175"/>
        </a:xfrm>
        <a:prstGeom prst="circularArrow">
          <a:avLst>
            <a:gd name="adj1" fmla="val 2735"/>
            <a:gd name="adj2" fmla="val 333263"/>
            <a:gd name="adj3" fmla="val 20016417"/>
            <a:gd name="adj4" fmla="val 13100702"/>
            <a:gd name="adj5" fmla="val 3191"/>
          </a:avLst>
        </a:prstGeom>
        <a:solidFill>
          <a:srgbClr val="A28E6A">
            <a:hueOff val="-1060644"/>
            <a:satOff val="4819"/>
            <a:lumOff val="-5588"/>
            <a:alphaOff val="0"/>
          </a:srgbClr>
        </a:solidFill>
        <a:ln>
          <a:noFill/>
        </a:ln>
        <a:effectLst/>
      </dsp:spPr>
      <dsp:style>
        <a:lnRef idx="0">
          <a:scrgbClr r="0" g="0" b="0"/>
        </a:lnRef>
        <a:fillRef idx="1">
          <a:scrgbClr r="0" g="0" b="0"/>
        </a:fillRef>
        <a:effectRef idx="0">
          <a:scrgbClr r="0" g="0" b="0"/>
        </a:effectRef>
        <a:fontRef idx="minor">
          <a:schemeClr val="lt1"/>
        </a:fontRef>
      </dsp:style>
    </dsp:sp>
    <dsp:sp modelId="{B205EDDF-3374-4206-94BA-8DC99308B871}">
      <dsp:nvSpPr>
        <dsp:cNvPr id="0" name=""/>
        <dsp:cNvSpPr/>
      </dsp:nvSpPr>
      <dsp:spPr>
        <a:xfrm>
          <a:off x="4651162" y="1386910"/>
          <a:ext cx="1269170" cy="412811"/>
        </a:xfrm>
        <a:prstGeom prst="roundRect">
          <a:avLst>
            <a:gd name="adj" fmla="val 10000"/>
          </a:avLst>
        </a:prstGeom>
        <a:solidFill>
          <a:srgbClr val="A28E6A">
            <a:hueOff val="-848515"/>
            <a:satOff val="3855"/>
            <a:lumOff val="-4471"/>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ZA" sz="1000" kern="1200" dirty="0">
              <a:solidFill>
                <a:sysClr val="window" lastClr="FFFFFF"/>
              </a:solidFill>
              <a:latin typeface="Calibri" panose="020F0502020204030204"/>
              <a:ea typeface="+mn-ea"/>
              <a:cs typeface="+mn-cs"/>
            </a:rPr>
            <a:t>ENABLEMENT AND ENGAGEMENT</a:t>
          </a:r>
        </a:p>
      </dsp:txBody>
      <dsp:txXfrm>
        <a:off x="4663253" y="1399001"/>
        <a:ext cx="1244988" cy="388629"/>
      </dsp:txXfrm>
    </dsp:sp>
    <dsp:sp modelId="{E39F7F5B-C3D0-42F6-9AC7-77017A177EA8}">
      <dsp:nvSpPr>
        <dsp:cNvPr id="0" name=""/>
        <dsp:cNvSpPr/>
      </dsp:nvSpPr>
      <dsp:spPr>
        <a:xfrm>
          <a:off x="6209385" y="1342432"/>
          <a:ext cx="1167843" cy="1916155"/>
        </a:xfrm>
        <a:prstGeom prst="roundRect">
          <a:avLst>
            <a:gd name="adj" fmla="val 10000"/>
          </a:avLst>
        </a:prstGeom>
        <a:solidFill>
          <a:sysClr val="window" lastClr="FFFFFF">
            <a:alpha val="90000"/>
            <a:hueOff val="0"/>
            <a:satOff val="0"/>
            <a:lumOff val="0"/>
            <a:alphaOff val="0"/>
          </a:sysClr>
        </a:solidFill>
        <a:ln w="12700" cap="flat" cmpd="sng" algn="ctr">
          <a:solidFill>
            <a:srgbClr val="A28E6A">
              <a:hueOff val="-1131354"/>
              <a:satOff val="5140"/>
              <a:lumOff val="-5961"/>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57150" lvl="1" indent="-57150" algn="l" defTabSz="444500">
            <a:lnSpc>
              <a:spcPct val="90000"/>
            </a:lnSpc>
            <a:spcBef>
              <a:spcPct val="0"/>
            </a:spcBef>
            <a:spcAft>
              <a:spcPct val="15000"/>
            </a:spcAft>
            <a:buChar char="••"/>
          </a:pPr>
          <a:r>
            <a:rPr lang="en-ZA" sz="1000" kern="1200" dirty="0">
              <a:solidFill>
                <a:sysClr val="windowText" lastClr="000000">
                  <a:hueOff val="0"/>
                  <a:satOff val="0"/>
                  <a:lumOff val="0"/>
                  <a:alphaOff val="0"/>
                </a:sysClr>
              </a:solidFill>
              <a:latin typeface="Calibri" panose="020F0502020204030204"/>
              <a:ea typeface="+mn-ea"/>
              <a:cs typeface="+mn-cs"/>
            </a:rPr>
            <a:t>Delivery Plan</a:t>
          </a:r>
        </a:p>
        <a:p>
          <a:pPr marL="57150" lvl="1" indent="-57150" algn="l" defTabSz="444500">
            <a:lnSpc>
              <a:spcPct val="90000"/>
            </a:lnSpc>
            <a:spcBef>
              <a:spcPct val="0"/>
            </a:spcBef>
            <a:spcAft>
              <a:spcPct val="15000"/>
            </a:spcAft>
            <a:buChar char="••"/>
          </a:pPr>
          <a:r>
            <a:rPr lang="en-ZA" sz="1000" kern="1200" dirty="0">
              <a:solidFill>
                <a:sysClr val="windowText" lastClr="000000">
                  <a:hueOff val="0"/>
                  <a:satOff val="0"/>
                  <a:lumOff val="0"/>
                  <a:alphaOff val="0"/>
                </a:sysClr>
              </a:solidFill>
              <a:latin typeface="Calibri" panose="020F0502020204030204"/>
              <a:ea typeface="+mn-ea"/>
              <a:cs typeface="+mn-cs"/>
            </a:rPr>
            <a:t>Scheduling and Registration </a:t>
          </a:r>
        </a:p>
        <a:p>
          <a:pPr marL="57150" lvl="1" indent="-57150" algn="l" defTabSz="444500">
            <a:lnSpc>
              <a:spcPct val="90000"/>
            </a:lnSpc>
            <a:spcBef>
              <a:spcPct val="0"/>
            </a:spcBef>
            <a:spcAft>
              <a:spcPct val="15000"/>
            </a:spcAft>
            <a:buChar char="••"/>
          </a:pPr>
          <a:r>
            <a:rPr lang="en-ZA" sz="1000" kern="1200" dirty="0">
              <a:solidFill>
                <a:sysClr val="windowText" lastClr="000000">
                  <a:hueOff val="0"/>
                  <a:satOff val="0"/>
                  <a:lumOff val="0"/>
                  <a:alphaOff val="0"/>
                </a:sysClr>
              </a:solidFill>
              <a:latin typeface="Calibri" panose="020F0502020204030204"/>
              <a:ea typeface="+mn-ea"/>
              <a:cs typeface="+mn-cs"/>
            </a:rPr>
            <a:t>Resource Deployment </a:t>
          </a:r>
        </a:p>
        <a:p>
          <a:pPr marL="57150" lvl="1" indent="-57150" algn="l" defTabSz="311150">
            <a:lnSpc>
              <a:spcPct val="90000"/>
            </a:lnSpc>
            <a:spcBef>
              <a:spcPct val="0"/>
            </a:spcBef>
            <a:spcAft>
              <a:spcPct val="15000"/>
            </a:spcAft>
            <a:buChar char="••"/>
          </a:pPr>
          <a:endParaRPr lang="en-ZA" sz="700" kern="1200" dirty="0">
            <a:solidFill>
              <a:sysClr val="windowText" lastClr="000000">
                <a:hueOff val="0"/>
                <a:satOff val="0"/>
                <a:lumOff val="0"/>
                <a:alphaOff val="0"/>
              </a:sysClr>
            </a:solidFill>
            <a:latin typeface="Calibri" panose="020F0502020204030204"/>
            <a:ea typeface="+mn-ea"/>
            <a:cs typeface="+mn-cs"/>
          </a:endParaRPr>
        </a:p>
      </dsp:txBody>
      <dsp:txXfrm>
        <a:off x="6243590" y="1376637"/>
        <a:ext cx="1099433" cy="1437140"/>
      </dsp:txXfrm>
    </dsp:sp>
    <dsp:sp modelId="{A6D8DF99-7F94-4389-99D9-071542A8A354}">
      <dsp:nvSpPr>
        <dsp:cNvPr id="0" name=""/>
        <dsp:cNvSpPr/>
      </dsp:nvSpPr>
      <dsp:spPr>
        <a:xfrm>
          <a:off x="6794002" y="2149455"/>
          <a:ext cx="1310327" cy="1310327"/>
        </a:xfrm>
        <a:prstGeom prst="leftCircularArrow">
          <a:avLst>
            <a:gd name="adj1" fmla="val 3513"/>
            <a:gd name="adj2" fmla="val 435979"/>
            <a:gd name="adj3" fmla="val 1547768"/>
            <a:gd name="adj4" fmla="val 8360767"/>
            <a:gd name="adj5" fmla="val 4098"/>
          </a:avLst>
        </a:prstGeom>
        <a:solidFill>
          <a:srgbClr val="A28E6A">
            <a:hueOff val="-1414192"/>
            <a:satOff val="6425"/>
            <a:lumOff val="-7451"/>
            <a:alphaOff val="0"/>
          </a:srgbClr>
        </a:solidFill>
        <a:ln>
          <a:noFill/>
        </a:ln>
        <a:effectLst/>
      </dsp:spPr>
      <dsp:style>
        <a:lnRef idx="0">
          <a:scrgbClr r="0" g="0" b="0"/>
        </a:lnRef>
        <a:fillRef idx="1">
          <a:scrgbClr r="0" g="0" b="0"/>
        </a:fillRef>
        <a:effectRef idx="0">
          <a:scrgbClr r="0" g="0" b="0"/>
        </a:effectRef>
        <a:fontRef idx="minor">
          <a:schemeClr val="lt1"/>
        </a:fontRef>
      </dsp:style>
    </dsp:sp>
    <dsp:sp modelId="{FEAAEBEA-208E-4ED6-89FA-872FBFBF085E}">
      <dsp:nvSpPr>
        <dsp:cNvPr id="0" name=""/>
        <dsp:cNvSpPr/>
      </dsp:nvSpPr>
      <dsp:spPr>
        <a:xfrm>
          <a:off x="6468905" y="2793194"/>
          <a:ext cx="1038082" cy="412811"/>
        </a:xfrm>
        <a:prstGeom prst="roundRect">
          <a:avLst>
            <a:gd name="adj" fmla="val 10000"/>
          </a:avLst>
        </a:prstGeom>
        <a:solidFill>
          <a:srgbClr val="A28E6A">
            <a:hueOff val="-1131354"/>
            <a:satOff val="5140"/>
            <a:lumOff val="-5961"/>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ZA" sz="1000" kern="1200" dirty="0">
              <a:solidFill>
                <a:sysClr val="window" lastClr="FFFFFF"/>
              </a:solidFill>
              <a:latin typeface="Calibri" panose="020F0502020204030204"/>
              <a:ea typeface="+mn-ea"/>
              <a:cs typeface="+mn-cs"/>
            </a:rPr>
            <a:t>DELIVERY</a:t>
          </a:r>
          <a:endParaRPr lang="en-ZA" sz="800" kern="1200" dirty="0">
            <a:solidFill>
              <a:sysClr val="window" lastClr="FFFFFF"/>
            </a:solidFill>
            <a:latin typeface="Calibri" panose="020F0502020204030204"/>
            <a:ea typeface="+mn-ea"/>
            <a:cs typeface="+mn-cs"/>
          </a:endParaRPr>
        </a:p>
      </dsp:txBody>
      <dsp:txXfrm>
        <a:off x="6480996" y="2805285"/>
        <a:ext cx="1013900" cy="388629"/>
      </dsp:txXfrm>
    </dsp:sp>
    <dsp:sp modelId="{0A7CD66D-A591-4481-93AA-35581AE8FAEB}">
      <dsp:nvSpPr>
        <dsp:cNvPr id="0" name=""/>
        <dsp:cNvSpPr/>
      </dsp:nvSpPr>
      <dsp:spPr>
        <a:xfrm>
          <a:off x="7699270" y="1359163"/>
          <a:ext cx="1167843" cy="1882693"/>
        </a:xfrm>
        <a:prstGeom prst="roundRect">
          <a:avLst>
            <a:gd name="adj" fmla="val 10000"/>
          </a:avLst>
        </a:prstGeom>
        <a:solidFill>
          <a:sysClr val="window" lastClr="FFFFFF">
            <a:alpha val="90000"/>
            <a:hueOff val="0"/>
            <a:satOff val="0"/>
            <a:lumOff val="0"/>
            <a:alphaOff val="0"/>
          </a:sysClr>
        </a:solidFill>
        <a:ln w="12700" cap="flat" cmpd="sng" algn="ctr">
          <a:solidFill>
            <a:srgbClr val="A28E6A">
              <a:hueOff val="-1414192"/>
              <a:satOff val="6425"/>
              <a:lumOff val="-7451"/>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57150" lvl="1" indent="-57150" algn="l" defTabSz="444500">
            <a:lnSpc>
              <a:spcPct val="90000"/>
            </a:lnSpc>
            <a:spcBef>
              <a:spcPct val="0"/>
            </a:spcBef>
            <a:spcAft>
              <a:spcPct val="15000"/>
            </a:spcAft>
            <a:buChar char="••"/>
          </a:pPr>
          <a:r>
            <a:rPr lang="en-ZA" sz="1000" kern="1200" dirty="0">
              <a:solidFill>
                <a:sysClr val="windowText" lastClr="000000">
                  <a:hueOff val="0"/>
                  <a:satOff val="0"/>
                  <a:lumOff val="0"/>
                  <a:alphaOff val="0"/>
                </a:sysClr>
              </a:solidFill>
              <a:latin typeface="Calibri" panose="020F0502020204030204"/>
              <a:ea typeface="+mn-ea"/>
              <a:cs typeface="+mn-cs"/>
            </a:rPr>
            <a:t>Quality Monitoring</a:t>
          </a:r>
        </a:p>
        <a:p>
          <a:pPr marL="57150" lvl="1" indent="-57150" algn="l" defTabSz="444500">
            <a:lnSpc>
              <a:spcPct val="90000"/>
            </a:lnSpc>
            <a:spcBef>
              <a:spcPct val="0"/>
            </a:spcBef>
            <a:spcAft>
              <a:spcPct val="15000"/>
            </a:spcAft>
            <a:buChar char="••"/>
          </a:pPr>
          <a:r>
            <a:rPr lang="en-ZA" sz="1000" kern="1200" dirty="0">
              <a:solidFill>
                <a:sysClr val="windowText" lastClr="000000">
                  <a:hueOff val="0"/>
                  <a:satOff val="0"/>
                  <a:lumOff val="0"/>
                  <a:alphaOff val="0"/>
                </a:sysClr>
              </a:solidFill>
              <a:latin typeface="Calibri" panose="020F0502020204030204"/>
              <a:ea typeface="+mn-ea"/>
              <a:cs typeface="+mn-cs"/>
            </a:rPr>
            <a:t>Intervention Assessment </a:t>
          </a:r>
        </a:p>
        <a:p>
          <a:pPr marL="57150" lvl="1" indent="-57150" algn="l" defTabSz="444500">
            <a:lnSpc>
              <a:spcPct val="90000"/>
            </a:lnSpc>
            <a:spcBef>
              <a:spcPct val="0"/>
            </a:spcBef>
            <a:spcAft>
              <a:spcPct val="15000"/>
            </a:spcAft>
            <a:buChar char="••"/>
          </a:pPr>
          <a:r>
            <a:rPr lang="en-ZA" sz="1000" kern="1200" dirty="0">
              <a:solidFill>
                <a:sysClr val="windowText" lastClr="000000">
                  <a:hueOff val="0"/>
                  <a:satOff val="0"/>
                  <a:lumOff val="0"/>
                  <a:alphaOff val="0"/>
                </a:sysClr>
              </a:solidFill>
              <a:latin typeface="Calibri" panose="020F0502020204030204"/>
              <a:ea typeface="+mn-ea"/>
              <a:cs typeface="+mn-cs"/>
            </a:rPr>
            <a:t>Evaluations </a:t>
          </a:r>
        </a:p>
        <a:p>
          <a:pPr marL="57150" lvl="1" indent="-57150" algn="l" defTabSz="444500">
            <a:lnSpc>
              <a:spcPct val="90000"/>
            </a:lnSpc>
            <a:spcBef>
              <a:spcPct val="0"/>
            </a:spcBef>
            <a:spcAft>
              <a:spcPct val="15000"/>
            </a:spcAft>
            <a:buChar char="••"/>
          </a:pPr>
          <a:endParaRPr lang="en-ZA" sz="1000" kern="1200" dirty="0">
            <a:solidFill>
              <a:sysClr val="windowText" lastClr="000000">
                <a:hueOff val="0"/>
                <a:satOff val="0"/>
                <a:lumOff val="0"/>
                <a:alphaOff val="0"/>
              </a:sysClr>
            </a:solidFill>
            <a:latin typeface="Calibri" panose="020F0502020204030204"/>
            <a:ea typeface="+mn-ea"/>
            <a:cs typeface="+mn-cs"/>
          </a:endParaRPr>
        </a:p>
      </dsp:txBody>
      <dsp:txXfrm>
        <a:off x="7733475" y="1796802"/>
        <a:ext cx="1099433" cy="1410848"/>
      </dsp:txXfrm>
    </dsp:sp>
    <dsp:sp modelId="{D98E0B40-7BFF-42FB-97C7-24003B90F5CF}">
      <dsp:nvSpPr>
        <dsp:cNvPr id="0" name=""/>
        <dsp:cNvSpPr/>
      </dsp:nvSpPr>
      <dsp:spPr>
        <a:xfrm>
          <a:off x="7962917" y="1364614"/>
          <a:ext cx="1038082" cy="412811"/>
        </a:xfrm>
        <a:prstGeom prst="roundRect">
          <a:avLst>
            <a:gd name="adj" fmla="val 10000"/>
          </a:avLst>
        </a:prstGeom>
        <a:solidFill>
          <a:srgbClr val="A28E6A">
            <a:hueOff val="-1414192"/>
            <a:satOff val="6425"/>
            <a:lumOff val="-7451"/>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ZA" sz="1000" kern="1200" dirty="0">
              <a:solidFill>
                <a:sysClr val="window" lastClr="FFFFFF"/>
              </a:solidFill>
              <a:latin typeface="Calibri" panose="020F0502020204030204"/>
              <a:ea typeface="+mn-ea"/>
              <a:cs typeface="+mn-cs"/>
            </a:rPr>
            <a:t>OUTCOME AND IMPACT</a:t>
          </a:r>
        </a:p>
      </dsp:txBody>
      <dsp:txXfrm>
        <a:off x="7975008" y="1376705"/>
        <a:ext cx="1013900" cy="38862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5E00CF-7341-4334-9CFE-DAFC0C5600BB}">
      <dsp:nvSpPr>
        <dsp:cNvPr id="0" name=""/>
        <dsp:cNvSpPr/>
      </dsp:nvSpPr>
      <dsp:spPr>
        <a:xfrm>
          <a:off x="4165938" y="1353632"/>
          <a:ext cx="104553" cy="482939"/>
        </a:xfrm>
        <a:custGeom>
          <a:avLst/>
          <a:gdLst/>
          <a:ahLst/>
          <a:cxnLst/>
          <a:rect l="0" t="0" r="0" b="0"/>
          <a:pathLst>
            <a:path>
              <a:moveTo>
                <a:pt x="104553" y="0"/>
              </a:moveTo>
              <a:lnTo>
                <a:pt x="104553" y="482939"/>
              </a:lnTo>
              <a:lnTo>
                <a:pt x="0" y="482939"/>
              </a:lnTo>
            </a:path>
          </a:pathLst>
        </a:custGeom>
        <a:noFill/>
        <a:ln w="25400" cap="flat"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FB171BC7-D2A4-4875-8602-6B811C561D1E}">
      <dsp:nvSpPr>
        <dsp:cNvPr id="0" name=""/>
        <dsp:cNvSpPr/>
      </dsp:nvSpPr>
      <dsp:spPr>
        <a:xfrm>
          <a:off x="7524179" y="2767600"/>
          <a:ext cx="104553" cy="2340606"/>
        </a:xfrm>
        <a:custGeom>
          <a:avLst/>
          <a:gdLst/>
          <a:ahLst/>
          <a:cxnLst/>
          <a:rect l="0" t="0" r="0" b="0"/>
          <a:pathLst>
            <a:path>
              <a:moveTo>
                <a:pt x="104553" y="0"/>
              </a:moveTo>
              <a:lnTo>
                <a:pt x="104553" y="2340606"/>
              </a:lnTo>
              <a:lnTo>
                <a:pt x="0" y="2340606"/>
              </a:lnTo>
            </a:path>
          </a:pathLst>
        </a:custGeom>
        <a:noFill/>
        <a:ln w="25400" cap="flat" cmpd="sng" algn="ctr">
          <a:solidFill>
            <a:schemeClr val="accent5">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A001CD39-2ED4-4B99-807D-3A62665EA9AC}">
      <dsp:nvSpPr>
        <dsp:cNvPr id="0" name=""/>
        <dsp:cNvSpPr/>
      </dsp:nvSpPr>
      <dsp:spPr>
        <a:xfrm>
          <a:off x="7628733" y="2767600"/>
          <a:ext cx="104553" cy="1466100"/>
        </a:xfrm>
        <a:custGeom>
          <a:avLst/>
          <a:gdLst/>
          <a:ahLst/>
          <a:cxnLst/>
          <a:rect l="0" t="0" r="0" b="0"/>
          <a:pathLst>
            <a:path>
              <a:moveTo>
                <a:pt x="0" y="0"/>
              </a:moveTo>
              <a:lnTo>
                <a:pt x="0" y="1466100"/>
              </a:lnTo>
              <a:lnTo>
                <a:pt x="104553" y="1466100"/>
              </a:lnTo>
            </a:path>
          </a:pathLst>
        </a:custGeom>
        <a:noFill/>
        <a:ln w="25400" cap="flat" cmpd="sng" algn="ctr">
          <a:solidFill>
            <a:schemeClr val="accent5">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443C2089-69F3-47C7-A432-F6CFE823AD0E}">
      <dsp:nvSpPr>
        <dsp:cNvPr id="0" name=""/>
        <dsp:cNvSpPr/>
      </dsp:nvSpPr>
      <dsp:spPr>
        <a:xfrm>
          <a:off x="7524179" y="2767600"/>
          <a:ext cx="104553" cy="1466100"/>
        </a:xfrm>
        <a:custGeom>
          <a:avLst/>
          <a:gdLst/>
          <a:ahLst/>
          <a:cxnLst/>
          <a:rect l="0" t="0" r="0" b="0"/>
          <a:pathLst>
            <a:path>
              <a:moveTo>
                <a:pt x="104553" y="0"/>
              </a:moveTo>
              <a:lnTo>
                <a:pt x="104553" y="1466100"/>
              </a:lnTo>
              <a:lnTo>
                <a:pt x="0" y="1466100"/>
              </a:lnTo>
            </a:path>
          </a:pathLst>
        </a:custGeom>
        <a:noFill/>
        <a:ln w="25400" cap="flat" cmpd="sng" algn="ctr">
          <a:solidFill>
            <a:schemeClr val="accent5">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6A43D991-4688-4161-9325-8C2C9424648D}">
      <dsp:nvSpPr>
        <dsp:cNvPr id="0" name=""/>
        <dsp:cNvSpPr/>
      </dsp:nvSpPr>
      <dsp:spPr>
        <a:xfrm>
          <a:off x="7628733" y="2767600"/>
          <a:ext cx="104553" cy="591594"/>
        </a:xfrm>
        <a:custGeom>
          <a:avLst/>
          <a:gdLst/>
          <a:ahLst/>
          <a:cxnLst/>
          <a:rect l="0" t="0" r="0" b="0"/>
          <a:pathLst>
            <a:path>
              <a:moveTo>
                <a:pt x="0" y="0"/>
              </a:moveTo>
              <a:lnTo>
                <a:pt x="0" y="591594"/>
              </a:lnTo>
              <a:lnTo>
                <a:pt x="104553" y="591594"/>
              </a:lnTo>
            </a:path>
          </a:pathLst>
        </a:custGeom>
        <a:noFill/>
        <a:ln w="25400" cap="flat" cmpd="sng" algn="ctr">
          <a:solidFill>
            <a:schemeClr val="accent5">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0497EAAC-2327-49CE-A3AF-DB4BC375C190}">
      <dsp:nvSpPr>
        <dsp:cNvPr id="0" name=""/>
        <dsp:cNvSpPr/>
      </dsp:nvSpPr>
      <dsp:spPr>
        <a:xfrm>
          <a:off x="7515015" y="2767600"/>
          <a:ext cx="91440" cy="713237"/>
        </a:xfrm>
        <a:custGeom>
          <a:avLst/>
          <a:gdLst/>
          <a:ahLst/>
          <a:cxnLst/>
          <a:rect l="0" t="0" r="0" b="0"/>
          <a:pathLst>
            <a:path>
              <a:moveTo>
                <a:pt x="113717" y="0"/>
              </a:moveTo>
              <a:lnTo>
                <a:pt x="113717" y="713237"/>
              </a:lnTo>
              <a:lnTo>
                <a:pt x="45720" y="713237"/>
              </a:lnTo>
            </a:path>
          </a:pathLst>
        </a:custGeom>
        <a:noFill/>
        <a:ln w="25400" cap="flat" cmpd="sng" algn="ctr">
          <a:solidFill>
            <a:schemeClr val="accent5">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3F1BF8CE-F098-4E44-A647-2D4140B51536}">
      <dsp:nvSpPr>
        <dsp:cNvPr id="0" name=""/>
        <dsp:cNvSpPr/>
      </dsp:nvSpPr>
      <dsp:spPr>
        <a:xfrm>
          <a:off x="4270492" y="1353632"/>
          <a:ext cx="3358240" cy="965879"/>
        </a:xfrm>
        <a:custGeom>
          <a:avLst/>
          <a:gdLst/>
          <a:ahLst/>
          <a:cxnLst/>
          <a:rect l="0" t="0" r="0" b="0"/>
          <a:pathLst>
            <a:path>
              <a:moveTo>
                <a:pt x="0" y="0"/>
              </a:moveTo>
              <a:lnTo>
                <a:pt x="0" y="861325"/>
              </a:lnTo>
              <a:lnTo>
                <a:pt x="3358240" y="861325"/>
              </a:lnTo>
              <a:lnTo>
                <a:pt x="3358240" y="965879"/>
              </a:lnTo>
            </a:path>
          </a:pathLst>
        </a:custGeom>
        <a:noFill/>
        <a:ln w="25400" cap="flat"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846134A3-C35B-408F-91A3-36C7D022AB07}">
      <dsp:nvSpPr>
        <dsp:cNvPr id="0" name=""/>
        <dsp:cNvSpPr/>
      </dsp:nvSpPr>
      <dsp:spPr>
        <a:xfrm>
          <a:off x="4851040" y="2767600"/>
          <a:ext cx="104553" cy="2340606"/>
        </a:xfrm>
        <a:custGeom>
          <a:avLst/>
          <a:gdLst/>
          <a:ahLst/>
          <a:cxnLst/>
          <a:rect l="0" t="0" r="0" b="0"/>
          <a:pathLst>
            <a:path>
              <a:moveTo>
                <a:pt x="0" y="0"/>
              </a:moveTo>
              <a:lnTo>
                <a:pt x="0" y="2340606"/>
              </a:lnTo>
              <a:lnTo>
                <a:pt x="104553" y="2340606"/>
              </a:lnTo>
            </a:path>
          </a:pathLst>
        </a:custGeom>
        <a:noFill/>
        <a:ln w="25400" cap="flat" cmpd="sng" algn="ctr">
          <a:solidFill>
            <a:schemeClr val="accent5">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396279D5-AAE7-40C2-9A9A-D12DF57987C1}">
      <dsp:nvSpPr>
        <dsp:cNvPr id="0" name=""/>
        <dsp:cNvSpPr/>
      </dsp:nvSpPr>
      <dsp:spPr>
        <a:xfrm>
          <a:off x="4746486" y="2767600"/>
          <a:ext cx="104553" cy="2340606"/>
        </a:xfrm>
        <a:custGeom>
          <a:avLst/>
          <a:gdLst/>
          <a:ahLst/>
          <a:cxnLst/>
          <a:rect l="0" t="0" r="0" b="0"/>
          <a:pathLst>
            <a:path>
              <a:moveTo>
                <a:pt x="104553" y="0"/>
              </a:moveTo>
              <a:lnTo>
                <a:pt x="104553" y="2340606"/>
              </a:lnTo>
              <a:lnTo>
                <a:pt x="0" y="2340606"/>
              </a:lnTo>
            </a:path>
          </a:pathLst>
        </a:custGeom>
        <a:noFill/>
        <a:ln w="25400" cap="flat" cmpd="sng" algn="ctr">
          <a:solidFill>
            <a:schemeClr val="accent5">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D52C210C-3ABB-4E29-A2F1-AE59AA95D4E5}">
      <dsp:nvSpPr>
        <dsp:cNvPr id="0" name=""/>
        <dsp:cNvSpPr/>
      </dsp:nvSpPr>
      <dsp:spPr>
        <a:xfrm>
          <a:off x="4851040" y="2767600"/>
          <a:ext cx="104553" cy="1466100"/>
        </a:xfrm>
        <a:custGeom>
          <a:avLst/>
          <a:gdLst/>
          <a:ahLst/>
          <a:cxnLst/>
          <a:rect l="0" t="0" r="0" b="0"/>
          <a:pathLst>
            <a:path>
              <a:moveTo>
                <a:pt x="0" y="0"/>
              </a:moveTo>
              <a:lnTo>
                <a:pt x="0" y="1466100"/>
              </a:lnTo>
              <a:lnTo>
                <a:pt x="104553" y="1466100"/>
              </a:lnTo>
            </a:path>
          </a:pathLst>
        </a:custGeom>
        <a:noFill/>
        <a:ln w="25400" cap="flat" cmpd="sng" algn="ctr">
          <a:solidFill>
            <a:schemeClr val="accent5">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AB68196E-C133-437E-81BB-3D4747C44D36}">
      <dsp:nvSpPr>
        <dsp:cNvPr id="0" name=""/>
        <dsp:cNvSpPr/>
      </dsp:nvSpPr>
      <dsp:spPr>
        <a:xfrm>
          <a:off x="4746486" y="2767600"/>
          <a:ext cx="104553" cy="1466100"/>
        </a:xfrm>
        <a:custGeom>
          <a:avLst/>
          <a:gdLst/>
          <a:ahLst/>
          <a:cxnLst/>
          <a:rect l="0" t="0" r="0" b="0"/>
          <a:pathLst>
            <a:path>
              <a:moveTo>
                <a:pt x="104553" y="0"/>
              </a:moveTo>
              <a:lnTo>
                <a:pt x="104553" y="1466100"/>
              </a:lnTo>
              <a:lnTo>
                <a:pt x="0" y="1466100"/>
              </a:lnTo>
            </a:path>
          </a:pathLst>
        </a:custGeom>
        <a:noFill/>
        <a:ln w="25400" cap="flat" cmpd="sng" algn="ctr">
          <a:solidFill>
            <a:schemeClr val="accent5">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B7AED874-2C51-464F-9E01-6D33C23C1238}">
      <dsp:nvSpPr>
        <dsp:cNvPr id="0" name=""/>
        <dsp:cNvSpPr/>
      </dsp:nvSpPr>
      <dsp:spPr>
        <a:xfrm>
          <a:off x="4851040" y="2767600"/>
          <a:ext cx="104553" cy="591594"/>
        </a:xfrm>
        <a:custGeom>
          <a:avLst/>
          <a:gdLst/>
          <a:ahLst/>
          <a:cxnLst/>
          <a:rect l="0" t="0" r="0" b="0"/>
          <a:pathLst>
            <a:path>
              <a:moveTo>
                <a:pt x="0" y="0"/>
              </a:moveTo>
              <a:lnTo>
                <a:pt x="0" y="591594"/>
              </a:lnTo>
              <a:lnTo>
                <a:pt x="104553" y="591594"/>
              </a:lnTo>
            </a:path>
          </a:pathLst>
        </a:custGeom>
        <a:noFill/>
        <a:ln w="25400" cap="flat" cmpd="sng" algn="ctr">
          <a:solidFill>
            <a:schemeClr val="accent5">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1E72A6AA-2117-44DD-B24B-392768303259}">
      <dsp:nvSpPr>
        <dsp:cNvPr id="0" name=""/>
        <dsp:cNvSpPr/>
      </dsp:nvSpPr>
      <dsp:spPr>
        <a:xfrm>
          <a:off x="4746486" y="2767600"/>
          <a:ext cx="104553" cy="591594"/>
        </a:xfrm>
        <a:custGeom>
          <a:avLst/>
          <a:gdLst/>
          <a:ahLst/>
          <a:cxnLst/>
          <a:rect l="0" t="0" r="0" b="0"/>
          <a:pathLst>
            <a:path>
              <a:moveTo>
                <a:pt x="104553" y="0"/>
              </a:moveTo>
              <a:lnTo>
                <a:pt x="104553" y="591594"/>
              </a:lnTo>
              <a:lnTo>
                <a:pt x="0" y="591594"/>
              </a:lnTo>
            </a:path>
          </a:pathLst>
        </a:custGeom>
        <a:noFill/>
        <a:ln w="25400" cap="flat" cmpd="sng" algn="ctr">
          <a:solidFill>
            <a:schemeClr val="accent5">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42803CA1-9098-48CA-8C23-16CBFAECE639}">
      <dsp:nvSpPr>
        <dsp:cNvPr id="0" name=""/>
        <dsp:cNvSpPr/>
      </dsp:nvSpPr>
      <dsp:spPr>
        <a:xfrm>
          <a:off x="4270492" y="1353632"/>
          <a:ext cx="580548" cy="965879"/>
        </a:xfrm>
        <a:custGeom>
          <a:avLst/>
          <a:gdLst/>
          <a:ahLst/>
          <a:cxnLst/>
          <a:rect l="0" t="0" r="0" b="0"/>
          <a:pathLst>
            <a:path>
              <a:moveTo>
                <a:pt x="0" y="0"/>
              </a:moveTo>
              <a:lnTo>
                <a:pt x="0" y="861325"/>
              </a:lnTo>
              <a:lnTo>
                <a:pt x="580548" y="861325"/>
              </a:lnTo>
              <a:lnTo>
                <a:pt x="580548" y="965879"/>
              </a:lnTo>
            </a:path>
          </a:pathLst>
        </a:custGeom>
        <a:noFill/>
        <a:ln w="25400" cap="flat"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E21CFE6F-1335-4450-9843-4C5D0F45032C}">
      <dsp:nvSpPr>
        <dsp:cNvPr id="0" name=""/>
        <dsp:cNvSpPr/>
      </dsp:nvSpPr>
      <dsp:spPr>
        <a:xfrm>
          <a:off x="2073347" y="2767600"/>
          <a:ext cx="104553" cy="1466100"/>
        </a:xfrm>
        <a:custGeom>
          <a:avLst/>
          <a:gdLst/>
          <a:ahLst/>
          <a:cxnLst/>
          <a:rect l="0" t="0" r="0" b="0"/>
          <a:pathLst>
            <a:path>
              <a:moveTo>
                <a:pt x="0" y="0"/>
              </a:moveTo>
              <a:lnTo>
                <a:pt x="0" y="1466100"/>
              </a:lnTo>
              <a:lnTo>
                <a:pt x="104553" y="1466100"/>
              </a:lnTo>
            </a:path>
          </a:pathLst>
        </a:custGeom>
        <a:noFill/>
        <a:ln w="25400" cap="flat" cmpd="sng" algn="ctr">
          <a:solidFill>
            <a:schemeClr val="accent5">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3704DCCC-5FEE-495B-BC5C-70C3627F9B37}">
      <dsp:nvSpPr>
        <dsp:cNvPr id="0" name=""/>
        <dsp:cNvSpPr/>
      </dsp:nvSpPr>
      <dsp:spPr>
        <a:xfrm>
          <a:off x="1968793" y="2767600"/>
          <a:ext cx="104553" cy="1466100"/>
        </a:xfrm>
        <a:custGeom>
          <a:avLst/>
          <a:gdLst/>
          <a:ahLst/>
          <a:cxnLst/>
          <a:rect l="0" t="0" r="0" b="0"/>
          <a:pathLst>
            <a:path>
              <a:moveTo>
                <a:pt x="104553" y="0"/>
              </a:moveTo>
              <a:lnTo>
                <a:pt x="104553" y="1466100"/>
              </a:lnTo>
              <a:lnTo>
                <a:pt x="0" y="1466100"/>
              </a:lnTo>
            </a:path>
          </a:pathLst>
        </a:custGeom>
        <a:noFill/>
        <a:ln w="25400" cap="flat" cmpd="sng" algn="ctr">
          <a:solidFill>
            <a:schemeClr val="accent5">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FC9A5687-DCE3-448F-BD3E-E1A56B9BB032}">
      <dsp:nvSpPr>
        <dsp:cNvPr id="0" name=""/>
        <dsp:cNvSpPr/>
      </dsp:nvSpPr>
      <dsp:spPr>
        <a:xfrm>
          <a:off x="2073347" y="2767600"/>
          <a:ext cx="104553" cy="591594"/>
        </a:xfrm>
        <a:custGeom>
          <a:avLst/>
          <a:gdLst/>
          <a:ahLst/>
          <a:cxnLst/>
          <a:rect l="0" t="0" r="0" b="0"/>
          <a:pathLst>
            <a:path>
              <a:moveTo>
                <a:pt x="0" y="0"/>
              </a:moveTo>
              <a:lnTo>
                <a:pt x="0" y="591594"/>
              </a:lnTo>
              <a:lnTo>
                <a:pt x="104553" y="591594"/>
              </a:lnTo>
            </a:path>
          </a:pathLst>
        </a:custGeom>
        <a:noFill/>
        <a:ln w="25400" cap="flat" cmpd="sng" algn="ctr">
          <a:solidFill>
            <a:schemeClr val="accent5">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2E07C4CC-6BC1-4EAA-A111-E1B9FCC51CA7}">
      <dsp:nvSpPr>
        <dsp:cNvPr id="0" name=""/>
        <dsp:cNvSpPr/>
      </dsp:nvSpPr>
      <dsp:spPr>
        <a:xfrm>
          <a:off x="1968793" y="2767600"/>
          <a:ext cx="104553" cy="591594"/>
        </a:xfrm>
        <a:custGeom>
          <a:avLst/>
          <a:gdLst/>
          <a:ahLst/>
          <a:cxnLst/>
          <a:rect l="0" t="0" r="0" b="0"/>
          <a:pathLst>
            <a:path>
              <a:moveTo>
                <a:pt x="104553" y="0"/>
              </a:moveTo>
              <a:lnTo>
                <a:pt x="104553" y="591594"/>
              </a:lnTo>
              <a:lnTo>
                <a:pt x="0" y="591594"/>
              </a:lnTo>
            </a:path>
          </a:pathLst>
        </a:custGeom>
        <a:noFill/>
        <a:ln w="25400" cap="flat" cmpd="sng" algn="ctr">
          <a:solidFill>
            <a:schemeClr val="accent5">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70C6A971-03BE-40CC-B238-86A1C8DFD53F}">
      <dsp:nvSpPr>
        <dsp:cNvPr id="0" name=""/>
        <dsp:cNvSpPr/>
      </dsp:nvSpPr>
      <dsp:spPr>
        <a:xfrm>
          <a:off x="2073347" y="1353632"/>
          <a:ext cx="2197144" cy="965879"/>
        </a:xfrm>
        <a:custGeom>
          <a:avLst/>
          <a:gdLst/>
          <a:ahLst/>
          <a:cxnLst/>
          <a:rect l="0" t="0" r="0" b="0"/>
          <a:pathLst>
            <a:path>
              <a:moveTo>
                <a:pt x="2197144" y="0"/>
              </a:moveTo>
              <a:lnTo>
                <a:pt x="2197144" y="861325"/>
              </a:lnTo>
              <a:lnTo>
                <a:pt x="0" y="861325"/>
              </a:lnTo>
              <a:lnTo>
                <a:pt x="0" y="965879"/>
              </a:lnTo>
            </a:path>
          </a:pathLst>
        </a:custGeom>
        <a:noFill/>
        <a:ln w="25400" cap="flat"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488C7EDF-BAF8-4E20-81FB-BF291FB8E39B}">
      <dsp:nvSpPr>
        <dsp:cNvPr id="0" name=""/>
        <dsp:cNvSpPr/>
      </dsp:nvSpPr>
      <dsp:spPr>
        <a:xfrm>
          <a:off x="520746" y="1353632"/>
          <a:ext cx="3749745" cy="965879"/>
        </a:xfrm>
        <a:custGeom>
          <a:avLst/>
          <a:gdLst/>
          <a:ahLst/>
          <a:cxnLst/>
          <a:rect l="0" t="0" r="0" b="0"/>
          <a:pathLst>
            <a:path>
              <a:moveTo>
                <a:pt x="3749745" y="0"/>
              </a:moveTo>
              <a:lnTo>
                <a:pt x="3749745" y="861325"/>
              </a:lnTo>
              <a:lnTo>
                <a:pt x="0" y="861325"/>
              </a:lnTo>
              <a:lnTo>
                <a:pt x="0" y="965879"/>
              </a:lnTo>
            </a:path>
          </a:pathLst>
        </a:custGeom>
        <a:noFill/>
        <a:ln w="25400" cap="flat"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2EA180B9-C657-4B02-9367-9E4F82F29FAE}">
      <dsp:nvSpPr>
        <dsp:cNvPr id="0" name=""/>
        <dsp:cNvSpPr/>
      </dsp:nvSpPr>
      <dsp:spPr>
        <a:xfrm>
          <a:off x="3455651" y="905544"/>
          <a:ext cx="1629682" cy="448088"/>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230" numCol="1" spcCol="1270" anchor="ctr" anchorCtr="0">
          <a:noAutofit/>
        </a:bodyPr>
        <a:lstStyle/>
        <a:p>
          <a:pPr lvl="0" algn="ctr" defTabSz="444500">
            <a:lnSpc>
              <a:spcPct val="90000"/>
            </a:lnSpc>
            <a:spcBef>
              <a:spcPct val="0"/>
            </a:spcBef>
            <a:spcAft>
              <a:spcPct val="35000"/>
            </a:spcAft>
          </a:pPr>
          <a:r>
            <a:rPr lang="en-US" sz="1000" kern="1200" dirty="0" smtClean="0"/>
            <a:t>Principal</a:t>
          </a:r>
          <a:endParaRPr lang="en-US" sz="1000" kern="1200" dirty="0"/>
        </a:p>
      </dsp:txBody>
      <dsp:txXfrm>
        <a:off x="3455651" y="905544"/>
        <a:ext cx="1629682" cy="448088"/>
      </dsp:txXfrm>
    </dsp:sp>
    <dsp:sp modelId="{04A0C055-992D-4CD6-B862-4C3C6FEBA746}">
      <dsp:nvSpPr>
        <dsp:cNvPr id="0" name=""/>
        <dsp:cNvSpPr/>
      </dsp:nvSpPr>
      <dsp:spPr>
        <a:xfrm>
          <a:off x="4010859" y="1254057"/>
          <a:ext cx="778899" cy="149362"/>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5400" tIns="6350" rIns="25400" bIns="6350" numCol="1" spcCol="1270" anchor="ctr" anchorCtr="0">
          <a:noAutofit/>
        </a:bodyPr>
        <a:lstStyle/>
        <a:p>
          <a:pPr lvl="0" algn="r" defTabSz="444500">
            <a:lnSpc>
              <a:spcPct val="90000"/>
            </a:lnSpc>
            <a:spcBef>
              <a:spcPct val="0"/>
            </a:spcBef>
            <a:spcAft>
              <a:spcPct val="35000"/>
            </a:spcAft>
          </a:pPr>
          <a:endParaRPr lang="en-US" sz="1000" kern="1200"/>
        </a:p>
      </dsp:txBody>
      <dsp:txXfrm>
        <a:off x="4010859" y="1254057"/>
        <a:ext cx="778899" cy="149362"/>
      </dsp:txXfrm>
    </dsp:sp>
    <dsp:sp modelId="{3B88C19E-B3F8-4FB5-95D1-4817E470843D}">
      <dsp:nvSpPr>
        <dsp:cNvPr id="0" name=""/>
        <dsp:cNvSpPr/>
      </dsp:nvSpPr>
      <dsp:spPr>
        <a:xfrm>
          <a:off x="88024" y="2319512"/>
          <a:ext cx="865443" cy="448088"/>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230" numCol="1" spcCol="1270" anchor="ctr" anchorCtr="0">
          <a:noAutofit/>
        </a:bodyPr>
        <a:lstStyle/>
        <a:p>
          <a:pPr lvl="0" algn="ctr" defTabSz="444500">
            <a:lnSpc>
              <a:spcPct val="90000"/>
            </a:lnSpc>
            <a:spcBef>
              <a:spcPct val="0"/>
            </a:spcBef>
            <a:spcAft>
              <a:spcPct val="35000"/>
            </a:spcAft>
          </a:pPr>
          <a:r>
            <a:rPr lang="en-US" sz="1000" kern="1200" dirty="0" smtClean="0"/>
            <a:t>CFO</a:t>
          </a:r>
          <a:endParaRPr lang="en-US" sz="1000" kern="1200" dirty="0"/>
        </a:p>
      </dsp:txBody>
      <dsp:txXfrm>
        <a:off x="88024" y="2319512"/>
        <a:ext cx="865443" cy="448088"/>
      </dsp:txXfrm>
    </dsp:sp>
    <dsp:sp modelId="{0D25FF81-5B02-46F2-82A5-B98C8810FE2A}">
      <dsp:nvSpPr>
        <dsp:cNvPr id="0" name=""/>
        <dsp:cNvSpPr/>
      </dsp:nvSpPr>
      <dsp:spPr>
        <a:xfrm>
          <a:off x="261113" y="2668025"/>
          <a:ext cx="778899" cy="149362"/>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2860" tIns="5715" rIns="22860" bIns="5715" numCol="1" spcCol="1270" anchor="ctr" anchorCtr="0">
          <a:noAutofit/>
        </a:bodyPr>
        <a:lstStyle/>
        <a:p>
          <a:pPr lvl="0" algn="r" defTabSz="400050">
            <a:lnSpc>
              <a:spcPct val="90000"/>
            </a:lnSpc>
            <a:spcBef>
              <a:spcPct val="0"/>
            </a:spcBef>
            <a:spcAft>
              <a:spcPct val="35000"/>
            </a:spcAft>
          </a:pPr>
          <a:endParaRPr lang="en-US" sz="900" kern="1200"/>
        </a:p>
      </dsp:txBody>
      <dsp:txXfrm>
        <a:off x="261113" y="2668025"/>
        <a:ext cx="778899" cy="149362"/>
      </dsp:txXfrm>
    </dsp:sp>
    <dsp:sp modelId="{A873F0DF-90D8-4A41-BDA0-59D2ABE12F56}">
      <dsp:nvSpPr>
        <dsp:cNvPr id="0" name=""/>
        <dsp:cNvSpPr/>
      </dsp:nvSpPr>
      <dsp:spPr>
        <a:xfrm>
          <a:off x="1249120" y="2319512"/>
          <a:ext cx="1648454" cy="448088"/>
        </a:xfrm>
        <a:prstGeom prst="rect">
          <a:avLst/>
        </a:prstGeom>
        <a:gradFill rotWithShape="0">
          <a:gsLst>
            <a:gs pos="0">
              <a:schemeClr val="accent3">
                <a:hueOff val="625015"/>
                <a:satOff val="-938"/>
                <a:lumOff val="-153"/>
                <a:alphaOff val="0"/>
                <a:shade val="51000"/>
                <a:satMod val="130000"/>
              </a:schemeClr>
            </a:gs>
            <a:gs pos="80000">
              <a:schemeClr val="accent3">
                <a:hueOff val="625015"/>
                <a:satOff val="-938"/>
                <a:lumOff val="-153"/>
                <a:alphaOff val="0"/>
                <a:shade val="93000"/>
                <a:satMod val="130000"/>
              </a:schemeClr>
            </a:gs>
            <a:gs pos="100000">
              <a:schemeClr val="accent3">
                <a:hueOff val="625015"/>
                <a:satOff val="-938"/>
                <a:lumOff val="-15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230" numCol="1" spcCol="1270" anchor="ctr" anchorCtr="0">
          <a:noAutofit/>
        </a:bodyPr>
        <a:lstStyle/>
        <a:p>
          <a:pPr lvl="0" algn="ctr" defTabSz="444500">
            <a:lnSpc>
              <a:spcPct val="90000"/>
            </a:lnSpc>
            <a:spcBef>
              <a:spcPct val="0"/>
            </a:spcBef>
            <a:spcAft>
              <a:spcPct val="35000"/>
            </a:spcAft>
          </a:pPr>
          <a:r>
            <a:rPr lang="en-US" sz="1000" kern="1200" dirty="0" smtClean="0"/>
            <a:t>DDG: Corporate  Management &amp; </a:t>
          </a:r>
          <a:r>
            <a:rPr lang="en-US" sz="1000" kern="1200" smtClean="0"/>
            <a:t>Business Enablement</a:t>
          </a:r>
          <a:endParaRPr lang="en-US" sz="1000" kern="1200" dirty="0"/>
        </a:p>
      </dsp:txBody>
      <dsp:txXfrm>
        <a:off x="1249120" y="2319512"/>
        <a:ext cx="1648454" cy="448088"/>
      </dsp:txXfrm>
    </dsp:sp>
    <dsp:sp modelId="{80D60068-CD61-49E6-BC33-E34D37803882}">
      <dsp:nvSpPr>
        <dsp:cNvPr id="0" name=""/>
        <dsp:cNvSpPr/>
      </dsp:nvSpPr>
      <dsp:spPr>
        <a:xfrm>
          <a:off x="1813714" y="2668025"/>
          <a:ext cx="778899" cy="149362"/>
        </a:xfrm>
        <a:prstGeom prst="rect">
          <a:avLst/>
        </a:prstGeom>
        <a:solidFill>
          <a:schemeClr val="lt1">
            <a:alpha val="90000"/>
            <a:hueOff val="0"/>
            <a:satOff val="0"/>
            <a:lumOff val="0"/>
            <a:alphaOff val="0"/>
          </a:schemeClr>
        </a:solidFill>
        <a:ln w="9525" cap="flat" cmpd="sng" algn="ctr">
          <a:solidFill>
            <a:schemeClr val="accent3">
              <a:hueOff val="625015"/>
              <a:satOff val="-938"/>
              <a:lumOff val="-153"/>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5400" tIns="6350" rIns="25400" bIns="6350" numCol="1" spcCol="1270" anchor="ctr" anchorCtr="0">
          <a:noAutofit/>
        </a:bodyPr>
        <a:lstStyle/>
        <a:p>
          <a:pPr lvl="0" algn="r" defTabSz="444500">
            <a:lnSpc>
              <a:spcPct val="90000"/>
            </a:lnSpc>
            <a:spcBef>
              <a:spcPct val="0"/>
            </a:spcBef>
            <a:spcAft>
              <a:spcPct val="35000"/>
            </a:spcAft>
          </a:pPr>
          <a:endParaRPr lang="en-US" sz="1000" kern="1200"/>
        </a:p>
      </dsp:txBody>
      <dsp:txXfrm>
        <a:off x="1813714" y="2668025"/>
        <a:ext cx="778899" cy="149362"/>
      </dsp:txXfrm>
    </dsp:sp>
    <dsp:sp modelId="{DE3A11D7-BD42-4CBD-B444-8682D575C02E}">
      <dsp:nvSpPr>
        <dsp:cNvPr id="0" name=""/>
        <dsp:cNvSpPr/>
      </dsp:nvSpPr>
      <dsp:spPr>
        <a:xfrm>
          <a:off x="789055" y="3026496"/>
          <a:ext cx="1179738" cy="665397"/>
        </a:xfrm>
        <a:prstGeom prst="rect">
          <a:avLst/>
        </a:prstGeom>
        <a:gradFill rotWithShape="0">
          <a:gsLst>
            <a:gs pos="0">
              <a:schemeClr val="accent3">
                <a:hueOff val="1250029"/>
                <a:satOff val="-1876"/>
                <a:lumOff val="-305"/>
                <a:alphaOff val="0"/>
                <a:shade val="51000"/>
                <a:satMod val="130000"/>
              </a:schemeClr>
            </a:gs>
            <a:gs pos="80000">
              <a:schemeClr val="accent3">
                <a:hueOff val="1250029"/>
                <a:satOff val="-1876"/>
                <a:lumOff val="-305"/>
                <a:alphaOff val="0"/>
                <a:shade val="93000"/>
                <a:satMod val="130000"/>
              </a:schemeClr>
            </a:gs>
            <a:gs pos="100000">
              <a:schemeClr val="accent3">
                <a:hueOff val="1250029"/>
                <a:satOff val="-1876"/>
                <a:lumOff val="-30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230" numCol="1" spcCol="1270" anchor="ctr" anchorCtr="0">
          <a:noAutofit/>
        </a:bodyPr>
        <a:lstStyle/>
        <a:p>
          <a:pPr lvl="0" algn="ctr" defTabSz="444500">
            <a:lnSpc>
              <a:spcPct val="90000"/>
            </a:lnSpc>
            <a:spcBef>
              <a:spcPct val="0"/>
            </a:spcBef>
            <a:spcAft>
              <a:spcPct val="35000"/>
            </a:spcAft>
          </a:pPr>
          <a:r>
            <a:rPr lang="en-US" sz="1000" kern="1200" dirty="0" smtClean="0"/>
            <a:t>CD: Strategy &amp; Governance</a:t>
          </a:r>
          <a:endParaRPr lang="en-US" sz="1000" kern="1200" dirty="0"/>
        </a:p>
      </dsp:txBody>
      <dsp:txXfrm>
        <a:off x="789055" y="3026496"/>
        <a:ext cx="1179738" cy="665397"/>
      </dsp:txXfrm>
    </dsp:sp>
    <dsp:sp modelId="{FC98E708-F52B-4BC7-9EF7-E9A3512CB5D7}">
      <dsp:nvSpPr>
        <dsp:cNvPr id="0" name=""/>
        <dsp:cNvSpPr/>
      </dsp:nvSpPr>
      <dsp:spPr>
        <a:xfrm>
          <a:off x="1155852" y="3605308"/>
          <a:ext cx="778899" cy="149362"/>
        </a:xfrm>
        <a:prstGeom prst="rect">
          <a:avLst/>
        </a:prstGeom>
        <a:solidFill>
          <a:schemeClr val="lt1">
            <a:alpha val="90000"/>
            <a:hueOff val="0"/>
            <a:satOff val="0"/>
            <a:lumOff val="0"/>
            <a:alphaOff val="0"/>
          </a:schemeClr>
        </a:solidFill>
        <a:ln w="9525" cap="flat" cmpd="sng" algn="ctr">
          <a:solidFill>
            <a:schemeClr val="accent3">
              <a:hueOff val="1250029"/>
              <a:satOff val="-1876"/>
              <a:lumOff val="-305"/>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5400" tIns="6350" rIns="25400" bIns="6350" numCol="1" spcCol="1270" anchor="ctr" anchorCtr="0">
          <a:noAutofit/>
        </a:bodyPr>
        <a:lstStyle/>
        <a:p>
          <a:pPr lvl="0" algn="r" defTabSz="444500">
            <a:lnSpc>
              <a:spcPct val="90000"/>
            </a:lnSpc>
            <a:spcBef>
              <a:spcPct val="0"/>
            </a:spcBef>
            <a:spcAft>
              <a:spcPct val="35000"/>
            </a:spcAft>
          </a:pPr>
          <a:endParaRPr lang="en-US" sz="1000" kern="1200"/>
        </a:p>
      </dsp:txBody>
      <dsp:txXfrm>
        <a:off x="1155852" y="3605308"/>
        <a:ext cx="778899" cy="149362"/>
      </dsp:txXfrm>
    </dsp:sp>
    <dsp:sp modelId="{A5D02B28-DC9D-4901-90DF-8DC250382632}">
      <dsp:nvSpPr>
        <dsp:cNvPr id="0" name=""/>
        <dsp:cNvSpPr/>
      </dsp:nvSpPr>
      <dsp:spPr>
        <a:xfrm>
          <a:off x="2177901" y="3026496"/>
          <a:ext cx="1179738" cy="665397"/>
        </a:xfrm>
        <a:prstGeom prst="rect">
          <a:avLst/>
        </a:prstGeom>
        <a:gradFill rotWithShape="0">
          <a:gsLst>
            <a:gs pos="0">
              <a:schemeClr val="accent3">
                <a:hueOff val="1875044"/>
                <a:satOff val="-2813"/>
                <a:lumOff val="-458"/>
                <a:alphaOff val="0"/>
                <a:shade val="51000"/>
                <a:satMod val="130000"/>
              </a:schemeClr>
            </a:gs>
            <a:gs pos="80000">
              <a:schemeClr val="accent3">
                <a:hueOff val="1875044"/>
                <a:satOff val="-2813"/>
                <a:lumOff val="-458"/>
                <a:alphaOff val="0"/>
                <a:shade val="93000"/>
                <a:satMod val="130000"/>
              </a:schemeClr>
            </a:gs>
            <a:gs pos="100000">
              <a:schemeClr val="accent3">
                <a:hueOff val="1875044"/>
                <a:satOff val="-2813"/>
                <a:lumOff val="-45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230" numCol="1" spcCol="1270" anchor="ctr" anchorCtr="0">
          <a:noAutofit/>
        </a:bodyPr>
        <a:lstStyle/>
        <a:p>
          <a:pPr lvl="0" algn="ctr" defTabSz="444500">
            <a:lnSpc>
              <a:spcPct val="90000"/>
            </a:lnSpc>
            <a:spcBef>
              <a:spcPct val="0"/>
            </a:spcBef>
            <a:spcAft>
              <a:spcPct val="35000"/>
            </a:spcAft>
          </a:pPr>
          <a:r>
            <a:rPr lang="en-US" sz="1000" kern="1200" dirty="0" smtClean="0"/>
            <a:t>CD: Corporate Services</a:t>
          </a:r>
          <a:endParaRPr lang="en-US" sz="1000" kern="1200" dirty="0"/>
        </a:p>
      </dsp:txBody>
      <dsp:txXfrm>
        <a:off x="2177901" y="3026496"/>
        <a:ext cx="1179738" cy="665397"/>
      </dsp:txXfrm>
    </dsp:sp>
    <dsp:sp modelId="{0A2558E1-F93A-4808-B98D-FBC8165339AF}">
      <dsp:nvSpPr>
        <dsp:cNvPr id="0" name=""/>
        <dsp:cNvSpPr/>
      </dsp:nvSpPr>
      <dsp:spPr>
        <a:xfrm>
          <a:off x="2544699" y="3605308"/>
          <a:ext cx="778899" cy="149362"/>
        </a:xfrm>
        <a:prstGeom prst="rect">
          <a:avLst/>
        </a:prstGeom>
        <a:solidFill>
          <a:schemeClr val="lt1">
            <a:alpha val="90000"/>
            <a:hueOff val="0"/>
            <a:satOff val="0"/>
            <a:lumOff val="0"/>
            <a:alphaOff val="0"/>
          </a:schemeClr>
        </a:solidFill>
        <a:ln w="9525" cap="flat" cmpd="sng" algn="ctr">
          <a:solidFill>
            <a:schemeClr val="accent3">
              <a:hueOff val="1875044"/>
              <a:satOff val="-2813"/>
              <a:lumOff val="-458"/>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5400" tIns="6350" rIns="25400" bIns="6350" numCol="1" spcCol="1270" anchor="ctr" anchorCtr="0">
          <a:noAutofit/>
        </a:bodyPr>
        <a:lstStyle/>
        <a:p>
          <a:pPr lvl="0" algn="r" defTabSz="444500">
            <a:lnSpc>
              <a:spcPct val="90000"/>
            </a:lnSpc>
            <a:spcBef>
              <a:spcPct val="0"/>
            </a:spcBef>
            <a:spcAft>
              <a:spcPct val="35000"/>
            </a:spcAft>
          </a:pPr>
          <a:endParaRPr lang="en-US" sz="1000" kern="1200"/>
        </a:p>
      </dsp:txBody>
      <dsp:txXfrm>
        <a:off x="2544699" y="3605308"/>
        <a:ext cx="778899" cy="149362"/>
      </dsp:txXfrm>
    </dsp:sp>
    <dsp:sp modelId="{9AEEB078-E720-4BDF-988D-2B1FBEE99E39}">
      <dsp:nvSpPr>
        <dsp:cNvPr id="0" name=""/>
        <dsp:cNvSpPr/>
      </dsp:nvSpPr>
      <dsp:spPr>
        <a:xfrm>
          <a:off x="789055" y="3901002"/>
          <a:ext cx="1179738" cy="665397"/>
        </a:xfrm>
        <a:prstGeom prst="rect">
          <a:avLst/>
        </a:prstGeom>
        <a:gradFill rotWithShape="0">
          <a:gsLst>
            <a:gs pos="0">
              <a:schemeClr val="accent3">
                <a:hueOff val="2500059"/>
                <a:satOff val="-3751"/>
                <a:lumOff val="-610"/>
                <a:alphaOff val="0"/>
                <a:shade val="51000"/>
                <a:satMod val="130000"/>
              </a:schemeClr>
            </a:gs>
            <a:gs pos="80000">
              <a:schemeClr val="accent3">
                <a:hueOff val="2500059"/>
                <a:satOff val="-3751"/>
                <a:lumOff val="-610"/>
                <a:alphaOff val="0"/>
                <a:shade val="93000"/>
                <a:satMod val="130000"/>
              </a:schemeClr>
            </a:gs>
            <a:gs pos="100000">
              <a:schemeClr val="accent3">
                <a:hueOff val="2500059"/>
                <a:satOff val="-3751"/>
                <a:lumOff val="-61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230" numCol="1" spcCol="1270" anchor="ctr" anchorCtr="0">
          <a:noAutofit/>
        </a:bodyPr>
        <a:lstStyle/>
        <a:p>
          <a:pPr lvl="0" algn="ctr" defTabSz="444500">
            <a:lnSpc>
              <a:spcPct val="90000"/>
            </a:lnSpc>
            <a:spcBef>
              <a:spcPct val="0"/>
            </a:spcBef>
            <a:spcAft>
              <a:spcPct val="35000"/>
            </a:spcAft>
          </a:pPr>
          <a:r>
            <a:rPr lang="en-US" sz="1000" kern="1200" dirty="0" smtClean="0"/>
            <a:t>CD: International Relations &amp; Partnerships</a:t>
          </a:r>
          <a:endParaRPr lang="en-US" sz="1000" kern="1200" dirty="0"/>
        </a:p>
      </dsp:txBody>
      <dsp:txXfrm>
        <a:off x="789055" y="3901002"/>
        <a:ext cx="1179738" cy="665397"/>
      </dsp:txXfrm>
    </dsp:sp>
    <dsp:sp modelId="{09BADC56-77F5-4048-B64C-3D9CDF395BA5}">
      <dsp:nvSpPr>
        <dsp:cNvPr id="0" name=""/>
        <dsp:cNvSpPr/>
      </dsp:nvSpPr>
      <dsp:spPr>
        <a:xfrm>
          <a:off x="1155852" y="4469470"/>
          <a:ext cx="778899" cy="149362"/>
        </a:xfrm>
        <a:prstGeom prst="rect">
          <a:avLst/>
        </a:prstGeom>
        <a:solidFill>
          <a:schemeClr val="lt1">
            <a:alpha val="90000"/>
            <a:hueOff val="0"/>
            <a:satOff val="0"/>
            <a:lumOff val="0"/>
            <a:alphaOff val="0"/>
          </a:schemeClr>
        </a:solidFill>
        <a:ln w="9525" cap="flat" cmpd="sng" algn="ctr">
          <a:solidFill>
            <a:schemeClr val="accent3">
              <a:hueOff val="2500059"/>
              <a:satOff val="-3751"/>
              <a:lumOff val="-61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5400" tIns="6350" rIns="25400" bIns="6350" numCol="1" spcCol="1270" anchor="ctr" anchorCtr="0">
          <a:noAutofit/>
        </a:bodyPr>
        <a:lstStyle/>
        <a:p>
          <a:pPr lvl="0" algn="r" defTabSz="444500">
            <a:lnSpc>
              <a:spcPct val="90000"/>
            </a:lnSpc>
            <a:spcBef>
              <a:spcPct val="0"/>
            </a:spcBef>
            <a:spcAft>
              <a:spcPct val="35000"/>
            </a:spcAft>
          </a:pPr>
          <a:endParaRPr lang="en-US" sz="1000" kern="1200"/>
        </a:p>
      </dsp:txBody>
      <dsp:txXfrm>
        <a:off x="1155852" y="4469470"/>
        <a:ext cx="778899" cy="149362"/>
      </dsp:txXfrm>
    </dsp:sp>
    <dsp:sp modelId="{B23ED8BF-3BBB-4FB8-B53B-BF567EDD410E}">
      <dsp:nvSpPr>
        <dsp:cNvPr id="0" name=""/>
        <dsp:cNvSpPr/>
      </dsp:nvSpPr>
      <dsp:spPr>
        <a:xfrm>
          <a:off x="2177901" y="3901002"/>
          <a:ext cx="1179738" cy="665397"/>
        </a:xfrm>
        <a:prstGeom prst="rect">
          <a:avLst/>
        </a:prstGeom>
        <a:gradFill rotWithShape="0">
          <a:gsLst>
            <a:gs pos="0">
              <a:schemeClr val="accent3">
                <a:hueOff val="3125073"/>
                <a:satOff val="-4689"/>
                <a:lumOff val="-763"/>
                <a:alphaOff val="0"/>
                <a:shade val="51000"/>
                <a:satMod val="130000"/>
              </a:schemeClr>
            </a:gs>
            <a:gs pos="80000">
              <a:schemeClr val="accent3">
                <a:hueOff val="3125073"/>
                <a:satOff val="-4689"/>
                <a:lumOff val="-763"/>
                <a:alphaOff val="0"/>
                <a:shade val="93000"/>
                <a:satMod val="130000"/>
              </a:schemeClr>
            </a:gs>
            <a:gs pos="100000">
              <a:schemeClr val="accent3">
                <a:hueOff val="3125073"/>
                <a:satOff val="-4689"/>
                <a:lumOff val="-76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230" numCol="1" spcCol="1270" anchor="ctr" anchorCtr="0">
          <a:noAutofit/>
        </a:bodyPr>
        <a:lstStyle/>
        <a:p>
          <a:pPr lvl="0" algn="ctr" defTabSz="444500">
            <a:lnSpc>
              <a:spcPct val="90000"/>
            </a:lnSpc>
            <a:spcBef>
              <a:spcPct val="0"/>
            </a:spcBef>
            <a:spcAft>
              <a:spcPct val="35000"/>
            </a:spcAft>
          </a:pPr>
          <a:r>
            <a:rPr lang="en-US" sz="1000" kern="1200" dirty="0" smtClean="0"/>
            <a:t>CD: Finance</a:t>
          </a:r>
          <a:endParaRPr lang="en-US" sz="1000" kern="1200" dirty="0"/>
        </a:p>
      </dsp:txBody>
      <dsp:txXfrm>
        <a:off x="2177901" y="3901002"/>
        <a:ext cx="1179738" cy="665397"/>
      </dsp:txXfrm>
    </dsp:sp>
    <dsp:sp modelId="{8EEA547F-4265-4340-B54B-64FFBD14ADB7}">
      <dsp:nvSpPr>
        <dsp:cNvPr id="0" name=""/>
        <dsp:cNvSpPr/>
      </dsp:nvSpPr>
      <dsp:spPr>
        <a:xfrm>
          <a:off x="2544699" y="4469470"/>
          <a:ext cx="778899" cy="149362"/>
        </a:xfrm>
        <a:prstGeom prst="rect">
          <a:avLst/>
        </a:prstGeom>
        <a:solidFill>
          <a:schemeClr val="lt1">
            <a:alpha val="90000"/>
            <a:hueOff val="0"/>
            <a:satOff val="0"/>
            <a:lumOff val="0"/>
            <a:alphaOff val="0"/>
          </a:schemeClr>
        </a:solidFill>
        <a:ln w="9525" cap="flat" cmpd="sng" algn="ctr">
          <a:solidFill>
            <a:schemeClr val="accent3">
              <a:hueOff val="3125073"/>
              <a:satOff val="-4689"/>
              <a:lumOff val="-763"/>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5400" tIns="6350" rIns="25400" bIns="6350" numCol="1" spcCol="1270" anchor="ctr" anchorCtr="0">
          <a:noAutofit/>
        </a:bodyPr>
        <a:lstStyle/>
        <a:p>
          <a:pPr lvl="0" algn="r" defTabSz="444500">
            <a:lnSpc>
              <a:spcPct val="90000"/>
            </a:lnSpc>
            <a:spcBef>
              <a:spcPct val="0"/>
            </a:spcBef>
            <a:spcAft>
              <a:spcPct val="35000"/>
            </a:spcAft>
          </a:pPr>
          <a:endParaRPr lang="en-US" sz="1000" kern="1200"/>
        </a:p>
      </dsp:txBody>
      <dsp:txXfrm>
        <a:off x="2544699" y="4469470"/>
        <a:ext cx="778899" cy="149362"/>
      </dsp:txXfrm>
    </dsp:sp>
    <dsp:sp modelId="{D4F6F25C-6E82-4101-908E-C91EF6C4BCEA}">
      <dsp:nvSpPr>
        <dsp:cNvPr id="0" name=""/>
        <dsp:cNvSpPr/>
      </dsp:nvSpPr>
      <dsp:spPr>
        <a:xfrm>
          <a:off x="4026813" y="2319512"/>
          <a:ext cx="1648454" cy="448088"/>
        </a:xfrm>
        <a:prstGeom prst="rect">
          <a:avLst/>
        </a:prstGeom>
        <a:gradFill rotWithShape="0">
          <a:gsLst>
            <a:gs pos="0">
              <a:schemeClr val="accent3">
                <a:hueOff val="3750088"/>
                <a:satOff val="-5627"/>
                <a:lumOff val="-915"/>
                <a:alphaOff val="0"/>
                <a:shade val="51000"/>
                <a:satMod val="130000"/>
              </a:schemeClr>
            </a:gs>
            <a:gs pos="80000">
              <a:schemeClr val="accent3">
                <a:hueOff val="3750088"/>
                <a:satOff val="-5627"/>
                <a:lumOff val="-915"/>
                <a:alphaOff val="0"/>
                <a:shade val="93000"/>
                <a:satMod val="130000"/>
              </a:schemeClr>
            </a:gs>
            <a:gs pos="100000">
              <a:schemeClr val="accent3">
                <a:hueOff val="3750088"/>
                <a:satOff val="-5627"/>
                <a:lumOff val="-91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230" numCol="1" spcCol="1270" anchor="ctr" anchorCtr="0">
          <a:noAutofit/>
        </a:bodyPr>
        <a:lstStyle/>
        <a:p>
          <a:pPr lvl="0" algn="ctr" defTabSz="444500">
            <a:lnSpc>
              <a:spcPct val="90000"/>
            </a:lnSpc>
            <a:spcBef>
              <a:spcPct val="0"/>
            </a:spcBef>
            <a:spcAft>
              <a:spcPct val="35000"/>
            </a:spcAft>
          </a:pPr>
          <a:r>
            <a:rPr lang="en-US" sz="1000" kern="1200" dirty="0" smtClean="0"/>
            <a:t>DDG: Learning &amp; Professional Development</a:t>
          </a:r>
          <a:endParaRPr lang="en-US" sz="1000" kern="1200" dirty="0"/>
        </a:p>
      </dsp:txBody>
      <dsp:txXfrm>
        <a:off x="4026813" y="2319512"/>
        <a:ext cx="1648454" cy="448088"/>
      </dsp:txXfrm>
    </dsp:sp>
    <dsp:sp modelId="{8CEDDBA3-0DAD-4A2E-B7F3-1B18273C6620}">
      <dsp:nvSpPr>
        <dsp:cNvPr id="0" name=""/>
        <dsp:cNvSpPr/>
      </dsp:nvSpPr>
      <dsp:spPr>
        <a:xfrm>
          <a:off x="4591407" y="2668025"/>
          <a:ext cx="778899" cy="149362"/>
        </a:xfrm>
        <a:prstGeom prst="rect">
          <a:avLst/>
        </a:prstGeom>
        <a:solidFill>
          <a:schemeClr val="lt1">
            <a:alpha val="90000"/>
            <a:hueOff val="0"/>
            <a:satOff val="0"/>
            <a:lumOff val="0"/>
            <a:alphaOff val="0"/>
          </a:schemeClr>
        </a:solidFill>
        <a:ln w="9525" cap="flat" cmpd="sng" algn="ctr">
          <a:solidFill>
            <a:schemeClr val="accent3">
              <a:hueOff val="3750088"/>
              <a:satOff val="-5627"/>
              <a:lumOff val="-915"/>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5400" tIns="6350" rIns="25400" bIns="6350" numCol="1" spcCol="1270" anchor="ctr" anchorCtr="0">
          <a:noAutofit/>
        </a:bodyPr>
        <a:lstStyle/>
        <a:p>
          <a:pPr lvl="0" algn="r" defTabSz="444500">
            <a:lnSpc>
              <a:spcPct val="90000"/>
            </a:lnSpc>
            <a:spcBef>
              <a:spcPct val="0"/>
            </a:spcBef>
            <a:spcAft>
              <a:spcPct val="35000"/>
            </a:spcAft>
          </a:pPr>
          <a:endParaRPr lang="en-US" sz="1000" kern="1200"/>
        </a:p>
      </dsp:txBody>
      <dsp:txXfrm>
        <a:off x="4591407" y="2668025"/>
        <a:ext cx="778899" cy="149362"/>
      </dsp:txXfrm>
    </dsp:sp>
    <dsp:sp modelId="{4CC3139B-1002-4E67-8FB4-D43809EAAE85}">
      <dsp:nvSpPr>
        <dsp:cNvPr id="0" name=""/>
        <dsp:cNvSpPr/>
      </dsp:nvSpPr>
      <dsp:spPr>
        <a:xfrm>
          <a:off x="3566748" y="3026496"/>
          <a:ext cx="1179738" cy="665397"/>
        </a:xfrm>
        <a:prstGeom prst="rect">
          <a:avLst/>
        </a:prstGeom>
        <a:gradFill rotWithShape="0">
          <a:gsLst>
            <a:gs pos="0">
              <a:schemeClr val="accent3">
                <a:hueOff val="4375102"/>
                <a:satOff val="-6564"/>
                <a:lumOff val="-1068"/>
                <a:alphaOff val="0"/>
                <a:shade val="51000"/>
                <a:satMod val="130000"/>
              </a:schemeClr>
            </a:gs>
            <a:gs pos="80000">
              <a:schemeClr val="accent3">
                <a:hueOff val="4375102"/>
                <a:satOff val="-6564"/>
                <a:lumOff val="-1068"/>
                <a:alphaOff val="0"/>
                <a:shade val="93000"/>
                <a:satMod val="130000"/>
              </a:schemeClr>
            </a:gs>
            <a:gs pos="100000">
              <a:schemeClr val="accent3">
                <a:hueOff val="4375102"/>
                <a:satOff val="-6564"/>
                <a:lumOff val="-106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230" numCol="1" spcCol="1270" anchor="ctr" anchorCtr="0">
          <a:noAutofit/>
        </a:bodyPr>
        <a:lstStyle/>
        <a:p>
          <a:pPr lvl="0" algn="ctr" defTabSz="444500">
            <a:lnSpc>
              <a:spcPct val="90000"/>
            </a:lnSpc>
            <a:spcBef>
              <a:spcPct val="0"/>
            </a:spcBef>
            <a:spcAft>
              <a:spcPct val="35000"/>
            </a:spcAft>
          </a:pPr>
          <a:r>
            <a:rPr lang="en-US" sz="1000" kern="1200" dirty="0" smtClean="0"/>
            <a:t>CD: Cadet &amp; Foundational Development</a:t>
          </a:r>
          <a:endParaRPr lang="en-US" sz="1000" kern="1200" dirty="0"/>
        </a:p>
      </dsp:txBody>
      <dsp:txXfrm>
        <a:off x="3566748" y="3026496"/>
        <a:ext cx="1179738" cy="665397"/>
      </dsp:txXfrm>
    </dsp:sp>
    <dsp:sp modelId="{A548F0B1-6A40-40E1-AA18-947886EBD4B6}">
      <dsp:nvSpPr>
        <dsp:cNvPr id="0" name=""/>
        <dsp:cNvSpPr/>
      </dsp:nvSpPr>
      <dsp:spPr>
        <a:xfrm>
          <a:off x="3933545" y="3605308"/>
          <a:ext cx="778899" cy="149362"/>
        </a:xfrm>
        <a:prstGeom prst="rect">
          <a:avLst/>
        </a:prstGeom>
        <a:solidFill>
          <a:schemeClr val="lt1">
            <a:alpha val="90000"/>
            <a:hueOff val="0"/>
            <a:satOff val="0"/>
            <a:lumOff val="0"/>
            <a:alphaOff val="0"/>
          </a:schemeClr>
        </a:solidFill>
        <a:ln w="9525" cap="flat" cmpd="sng" algn="ctr">
          <a:solidFill>
            <a:schemeClr val="accent3">
              <a:hueOff val="4375102"/>
              <a:satOff val="-6564"/>
              <a:lumOff val="-1068"/>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5400" tIns="6350" rIns="25400" bIns="6350" numCol="1" spcCol="1270" anchor="ctr" anchorCtr="0">
          <a:noAutofit/>
        </a:bodyPr>
        <a:lstStyle/>
        <a:p>
          <a:pPr lvl="0" algn="r" defTabSz="444500">
            <a:lnSpc>
              <a:spcPct val="90000"/>
            </a:lnSpc>
            <a:spcBef>
              <a:spcPct val="0"/>
            </a:spcBef>
            <a:spcAft>
              <a:spcPct val="35000"/>
            </a:spcAft>
          </a:pPr>
          <a:endParaRPr lang="en-US" sz="1000" kern="1200"/>
        </a:p>
      </dsp:txBody>
      <dsp:txXfrm>
        <a:off x="3933545" y="3605308"/>
        <a:ext cx="778899" cy="149362"/>
      </dsp:txXfrm>
    </dsp:sp>
    <dsp:sp modelId="{D40AFD45-EAE3-4E15-B1C6-DAC86C47F2B1}">
      <dsp:nvSpPr>
        <dsp:cNvPr id="0" name=""/>
        <dsp:cNvSpPr/>
      </dsp:nvSpPr>
      <dsp:spPr>
        <a:xfrm>
          <a:off x="4955594" y="3026496"/>
          <a:ext cx="1179738" cy="665397"/>
        </a:xfrm>
        <a:prstGeom prst="rect">
          <a:avLst/>
        </a:prstGeom>
        <a:gradFill rotWithShape="0">
          <a:gsLst>
            <a:gs pos="0">
              <a:schemeClr val="accent3">
                <a:hueOff val="5000117"/>
                <a:satOff val="-7502"/>
                <a:lumOff val="-1220"/>
                <a:alphaOff val="0"/>
                <a:shade val="51000"/>
                <a:satMod val="130000"/>
              </a:schemeClr>
            </a:gs>
            <a:gs pos="80000">
              <a:schemeClr val="accent3">
                <a:hueOff val="5000117"/>
                <a:satOff val="-7502"/>
                <a:lumOff val="-1220"/>
                <a:alphaOff val="0"/>
                <a:shade val="93000"/>
                <a:satMod val="130000"/>
              </a:schemeClr>
            </a:gs>
            <a:gs pos="100000">
              <a:schemeClr val="accent3">
                <a:hueOff val="5000117"/>
                <a:satOff val="-7502"/>
                <a:lumOff val="-122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230" numCol="1" spcCol="1270" anchor="ctr" anchorCtr="0">
          <a:noAutofit/>
        </a:bodyPr>
        <a:lstStyle/>
        <a:p>
          <a:pPr lvl="0" algn="ctr" defTabSz="444500">
            <a:lnSpc>
              <a:spcPct val="90000"/>
            </a:lnSpc>
            <a:spcBef>
              <a:spcPct val="0"/>
            </a:spcBef>
            <a:spcAft>
              <a:spcPct val="35000"/>
            </a:spcAft>
          </a:pPr>
          <a:r>
            <a:rPr lang="en-US" sz="1000" kern="1200" dirty="0" smtClean="0"/>
            <a:t>CD: Middle Management  Development</a:t>
          </a:r>
          <a:endParaRPr lang="en-US" sz="1000" kern="1200" dirty="0"/>
        </a:p>
      </dsp:txBody>
      <dsp:txXfrm>
        <a:off x="4955594" y="3026496"/>
        <a:ext cx="1179738" cy="665397"/>
      </dsp:txXfrm>
    </dsp:sp>
    <dsp:sp modelId="{F46E7CC6-83BE-4FF9-AA0A-746229BA7B27}">
      <dsp:nvSpPr>
        <dsp:cNvPr id="0" name=""/>
        <dsp:cNvSpPr/>
      </dsp:nvSpPr>
      <dsp:spPr>
        <a:xfrm>
          <a:off x="5322392" y="3605308"/>
          <a:ext cx="778899" cy="149362"/>
        </a:xfrm>
        <a:prstGeom prst="rect">
          <a:avLst/>
        </a:prstGeom>
        <a:solidFill>
          <a:schemeClr val="lt1">
            <a:alpha val="90000"/>
            <a:hueOff val="0"/>
            <a:satOff val="0"/>
            <a:lumOff val="0"/>
            <a:alphaOff val="0"/>
          </a:schemeClr>
        </a:solidFill>
        <a:ln w="9525" cap="flat" cmpd="sng" algn="ctr">
          <a:solidFill>
            <a:schemeClr val="accent3">
              <a:hueOff val="5000117"/>
              <a:satOff val="-7502"/>
              <a:lumOff val="-122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5400" tIns="6350" rIns="25400" bIns="6350" numCol="1" spcCol="1270" anchor="ctr" anchorCtr="0">
          <a:noAutofit/>
        </a:bodyPr>
        <a:lstStyle/>
        <a:p>
          <a:pPr lvl="0" algn="r" defTabSz="444500">
            <a:lnSpc>
              <a:spcPct val="90000"/>
            </a:lnSpc>
            <a:spcBef>
              <a:spcPct val="0"/>
            </a:spcBef>
            <a:spcAft>
              <a:spcPct val="35000"/>
            </a:spcAft>
          </a:pPr>
          <a:endParaRPr lang="en-US" sz="1000" kern="1200"/>
        </a:p>
      </dsp:txBody>
      <dsp:txXfrm>
        <a:off x="5322392" y="3605308"/>
        <a:ext cx="778899" cy="149362"/>
      </dsp:txXfrm>
    </dsp:sp>
    <dsp:sp modelId="{0EF78C5B-F336-4727-94A5-3A45849B49D4}">
      <dsp:nvSpPr>
        <dsp:cNvPr id="0" name=""/>
        <dsp:cNvSpPr/>
      </dsp:nvSpPr>
      <dsp:spPr>
        <a:xfrm>
          <a:off x="3566748" y="3901002"/>
          <a:ext cx="1179738" cy="665397"/>
        </a:xfrm>
        <a:prstGeom prst="rect">
          <a:avLst/>
        </a:prstGeom>
        <a:gradFill rotWithShape="0">
          <a:gsLst>
            <a:gs pos="0">
              <a:schemeClr val="accent3">
                <a:hueOff val="5625132"/>
                <a:satOff val="-8440"/>
                <a:lumOff val="-1373"/>
                <a:alphaOff val="0"/>
                <a:shade val="51000"/>
                <a:satMod val="130000"/>
              </a:schemeClr>
            </a:gs>
            <a:gs pos="80000">
              <a:schemeClr val="accent3">
                <a:hueOff val="5625132"/>
                <a:satOff val="-8440"/>
                <a:lumOff val="-1373"/>
                <a:alphaOff val="0"/>
                <a:shade val="93000"/>
                <a:satMod val="130000"/>
              </a:schemeClr>
            </a:gs>
            <a:gs pos="100000">
              <a:schemeClr val="accent3">
                <a:hueOff val="5625132"/>
                <a:satOff val="-8440"/>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230" numCol="1" spcCol="1270" anchor="ctr" anchorCtr="0">
          <a:noAutofit/>
        </a:bodyPr>
        <a:lstStyle/>
        <a:p>
          <a:pPr lvl="0" algn="ctr" defTabSz="444500">
            <a:lnSpc>
              <a:spcPct val="90000"/>
            </a:lnSpc>
            <a:spcBef>
              <a:spcPct val="0"/>
            </a:spcBef>
            <a:spcAft>
              <a:spcPct val="35000"/>
            </a:spcAft>
          </a:pPr>
          <a:r>
            <a:rPr lang="en-US" sz="1000" kern="1200" dirty="0" smtClean="0"/>
            <a:t>CD: Snr Management &amp; Professional Development</a:t>
          </a:r>
          <a:endParaRPr lang="en-US" sz="1000" kern="1200" dirty="0"/>
        </a:p>
      </dsp:txBody>
      <dsp:txXfrm>
        <a:off x="3566748" y="3901002"/>
        <a:ext cx="1179738" cy="665397"/>
      </dsp:txXfrm>
    </dsp:sp>
    <dsp:sp modelId="{FD2EE169-2DE6-40AD-B462-E563E7206FCE}">
      <dsp:nvSpPr>
        <dsp:cNvPr id="0" name=""/>
        <dsp:cNvSpPr/>
      </dsp:nvSpPr>
      <dsp:spPr>
        <a:xfrm>
          <a:off x="3933545" y="4469470"/>
          <a:ext cx="778899" cy="149362"/>
        </a:xfrm>
        <a:prstGeom prst="rect">
          <a:avLst/>
        </a:prstGeom>
        <a:solidFill>
          <a:schemeClr val="lt1">
            <a:alpha val="90000"/>
            <a:hueOff val="0"/>
            <a:satOff val="0"/>
            <a:lumOff val="0"/>
            <a:alphaOff val="0"/>
          </a:schemeClr>
        </a:solidFill>
        <a:ln w="9525" cap="flat" cmpd="sng" algn="ctr">
          <a:solidFill>
            <a:schemeClr val="accent3">
              <a:hueOff val="5625132"/>
              <a:satOff val="-8440"/>
              <a:lumOff val="-1373"/>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5400" tIns="6350" rIns="25400" bIns="6350" numCol="1" spcCol="1270" anchor="ctr" anchorCtr="0">
          <a:noAutofit/>
        </a:bodyPr>
        <a:lstStyle/>
        <a:p>
          <a:pPr lvl="0" algn="r" defTabSz="444500">
            <a:lnSpc>
              <a:spcPct val="90000"/>
            </a:lnSpc>
            <a:spcBef>
              <a:spcPct val="0"/>
            </a:spcBef>
            <a:spcAft>
              <a:spcPct val="35000"/>
            </a:spcAft>
          </a:pPr>
          <a:endParaRPr lang="en-US" sz="1000" kern="1200"/>
        </a:p>
      </dsp:txBody>
      <dsp:txXfrm>
        <a:off x="3933545" y="4469470"/>
        <a:ext cx="778899" cy="149362"/>
      </dsp:txXfrm>
    </dsp:sp>
    <dsp:sp modelId="{726B1563-5553-45EE-971B-776B07D7D1E6}">
      <dsp:nvSpPr>
        <dsp:cNvPr id="0" name=""/>
        <dsp:cNvSpPr/>
      </dsp:nvSpPr>
      <dsp:spPr>
        <a:xfrm>
          <a:off x="4955594" y="3901002"/>
          <a:ext cx="1179738" cy="665397"/>
        </a:xfrm>
        <a:prstGeom prst="rect">
          <a:avLst/>
        </a:prstGeom>
        <a:gradFill rotWithShape="0">
          <a:gsLst>
            <a:gs pos="0">
              <a:schemeClr val="accent3">
                <a:hueOff val="6250147"/>
                <a:satOff val="-9378"/>
                <a:lumOff val="-1525"/>
                <a:alphaOff val="0"/>
                <a:shade val="51000"/>
                <a:satMod val="130000"/>
              </a:schemeClr>
            </a:gs>
            <a:gs pos="80000">
              <a:schemeClr val="accent3">
                <a:hueOff val="6250147"/>
                <a:satOff val="-9378"/>
                <a:lumOff val="-1525"/>
                <a:alphaOff val="0"/>
                <a:shade val="93000"/>
                <a:satMod val="130000"/>
              </a:schemeClr>
            </a:gs>
            <a:gs pos="100000">
              <a:schemeClr val="accent3">
                <a:hueOff val="6250147"/>
                <a:satOff val="-9378"/>
                <a:lumOff val="-152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230" numCol="1" spcCol="1270" anchor="ctr" anchorCtr="0">
          <a:noAutofit/>
        </a:bodyPr>
        <a:lstStyle/>
        <a:p>
          <a:pPr lvl="0" algn="ctr" defTabSz="444500">
            <a:lnSpc>
              <a:spcPct val="90000"/>
            </a:lnSpc>
            <a:spcBef>
              <a:spcPct val="0"/>
            </a:spcBef>
            <a:spcAft>
              <a:spcPct val="35000"/>
            </a:spcAft>
          </a:pPr>
          <a:r>
            <a:rPr lang="en-US" sz="1000" kern="1200" dirty="0" smtClean="0"/>
            <a:t>CD: Executive Management &amp; Leadership Support </a:t>
          </a:r>
          <a:endParaRPr lang="en-US" sz="1000" kern="1200" dirty="0"/>
        </a:p>
      </dsp:txBody>
      <dsp:txXfrm>
        <a:off x="4955594" y="3901002"/>
        <a:ext cx="1179738" cy="665397"/>
      </dsp:txXfrm>
    </dsp:sp>
    <dsp:sp modelId="{39CE7A42-30E7-449B-9BBF-9F030C3D677C}">
      <dsp:nvSpPr>
        <dsp:cNvPr id="0" name=""/>
        <dsp:cNvSpPr/>
      </dsp:nvSpPr>
      <dsp:spPr>
        <a:xfrm>
          <a:off x="5322392" y="4469470"/>
          <a:ext cx="778899" cy="149362"/>
        </a:xfrm>
        <a:prstGeom prst="rect">
          <a:avLst/>
        </a:prstGeom>
        <a:solidFill>
          <a:schemeClr val="lt1">
            <a:alpha val="90000"/>
            <a:hueOff val="0"/>
            <a:satOff val="0"/>
            <a:lumOff val="0"/>
            <a:alphaOff val="0"/>
          </a:schemeClr>
        </a:solidFill>
        <a:ln w="9525" cap="flat" cmpd="sng" algn="ctr">
          <a:solidFill>
            <a:schemeClr val="accent3">
              <a:hueOff val="6250147"/>
              <a:satOff val="-9378"/>
              <a:lumOff val="-1525"/>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5400" tIns="6350" rIns="25400" bIns="6350" numCol="1" spcCol="1270" anchor="ctr" anchorCtr="0">
          <a:noAutofit/>
        </a:bodyPr>
        <a:lstStyle/>
        <a:p>
          <a:pPr lvl="0" algn="r" defTabSz="444500">
            <a:lnSpc>
              <a:spcPct val="90000"/>
            </a:lnSpc>
            <a:spcBef>
              <a:spcPct val="0"/>
            </a:spcBef>
            <a:spcAft>
              <a:spcPct val="35000"/>
            </a:spcAft>
          </a:pPr>
          <a:endParaRPr lang="en-US" sz="1000" kern="1200"/>
        </a:p>
      </dsp:txBody>
      <dsp:txXfrm>
        <a:off x="5322392" y="4469470"/>
        <a:ext cx="778899" cy="149362"/>
      </dsp:txXfrm>
    </dsp:sp>
    <dsp:sp modelId="{9F9888A0-322C-40D0-B0D0-C4DE718D9E02}">
      <dsp:nvSpPr>
        <dsp:cNvPr id="0" name=""/>
        <dsp:cNvSpPr/>
      </dsp:nvSpPr>
      <dsp:spPr>
        <a:xfrm>
          <a:off x="3566748" y="4775507"/>
          <a:ext cx="1179738" cy="665397"/>
        </a:xfrm>
        <a:prstGeom prst="rect">
          <a:avLst/>
        </a:prstGeom>
        <a:gradFill rotWithShape="0">
          <a:gsLst>
            <a:gs pos="0">
              <a:schemeClr val="accent3">
                <a:hueOff val="6875161"/>
                <a:satOff val="-10316"/>
                <a:lumOff val="-1678"/>
                <a:alphaOff val="0"/>
                <a:shade val="51000"/>
                <a:satMod val="130000"/>
              </a:schemeClr>
            </a:gs>
            <a:gs pos="80000">
              <a:schemeClr val="accent3">
                <a:hueOff val="6875161"/>
                <a:satOff val="-10316"/>
                <a:lumOff val="-1678"/>
                <a:alphaOff val="0"/>
                <a:shade val="93000"/>
                <a:satMod val="130000"/>
              </a:schemeClr>
            </a:gs>
            <a:gs pos="100000">
              <a:schemeClr val="accent3">
                <a:hueOff val="6875161"/>
                <a:satOff val="-10316"/>
                <a:lumOff val="-167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230" numCol="1" spcCol="1270" anchor="ctr" anchorCtr="0">
          <a:noAutofit/>
        </a:bodyPr>
        <a:lstStyle/>
        <a:p>
          <a:pPr lvl="0" algn="ctr" defTabSz="444500">
            <a:lnSpc>
              <a:spcPct val="90000"/>
            </a:lnSpc>
            <a:spcBef>
              <a:spcPct val="0"/>
            </a:spcBef>
            <a:spcAft>
              <a:spcPct val="35000"/>
            </a:spcAft>
          </a:pPr>
          <a:r>
            <a:rPr lang="en-US" sz="1000" kern="1200" dirty="0" smtClean="0"/>
            <a:t>CD: Curriculum Support &amp; Trainer Professionalization</a:t>
          </a:r>
          <a:endParaRPr lang="en-US" sz="1000" kern="1200" dirty="0"/>
        </a:p>
      </dsp:txBody>
      <dsp:txXfrm>
        <a:off x="3566748" y="4775507"/>
        <a:ext cx="1179738" cy="665397"/>
      </dsp:txXfrm>
    </dsp:sp>
    <dsp:sp modelId="{18F0D33B-8B6E-493C-A639-17B94B963C98}">
      <dsp:nvSpPr>
        <dsp:cNvPr id="0" name=""/>
        <dsp:cNvSpPr/>
      </dsp:nvSpPr>
      <dsp:spPr>
        <a:xfrm>
          <a:off x="3926434" y="5357544"/>
          <a:ext cx="778899" cy="149362"/>
        </a:xfrm>
        <a:prstGeom prst="rect">
          <a:avLst/>
        </a:prstGeom>
        <a:solidFill>
          <a:schemeClr val="lt1">
            <a:alpha val="90000"/>
            <a:hueOff val="0"/>
            <a:satOff val="0"/>
            <a:lumOff val="0"/>
            <a:alphaOff val="0"/>
          </a:schemeClr>
        </a:solidFill>
        <a:ln w="9525" cap="flat" cmpd="sng" algn="ctr">
          <a:solidFill>
            <a:schemeClr val="accent3">
              <a:hueOff val="6875161"/>
              <a:satOff val="-10316"/>
              <a:lumOff val="-1678"/>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5400" tIns="6350" rIns="25400" bIns="6350" numCol="1" spcCol="1270" anchor="ctr" anchorCtr="0">
          <a:noAutofit/>
        </a:bodyPr>
        <a:lstStyle/>
        <a:p>
          <a:pPr lvl="0" algn="r" defTabSz="444500">
            <a:lnSpc>
              <a:spcPct val="90000"/>
            </a:lnSpc>
            <a:spcBef>
              <a:spcPct val="0"/>
            </a:spcBef>
            <a:spcAft>
              <a:spcPct val="35000"/>
            </a:spcAft>
          </a:pPr>
          <a:endParaRPr lang="en-US" sz="1000" kern="1200"/>
        </a:p>
      </dsp:txBody>
      <dsp:txXfrm>
        <a:off x="3926434" y="5357544"/>
        <a:ext cx="778899" cy="149362"/>
      </dsp:txXfrm>
    </dsp:sp>
    <dsp:sp modelId="{5F9078D2-D58C-441D-906F-1CBB6F7358BA}">
      <dsp:nvSpPr>
        <dsp:cNvPr id="0" name=""/>
        <dsp:cNvSpPr/>
      </dsp:nvSpPr>
      <dsp:spPr>
        <a:xfrm>
          <a:off x="4955594" y="4775507"/>
          <a:ext cx="1179738" cy="665397"/>
        </a:xfrm>
        <a:prstGeom prst="rect">
          <a:avLst/>
        </a:prstGeom>
        <a:gradFill rotWithShape="0">
          <a:gsLst>
            <a:gs pos="0">
              <a:schemeClr val="accent3">
                <a:hueOff val="7500176"/>
                <a:satOff val="-11253"/>
                <a:lumOff val="-1830"/>
                <a:alphaOff val="0"/>
                <a:shade val="51000"/>
                <a:satMod val="130000"/>
              </a:schemeClr>
            </a:gs>
            <a:gs pos="80000">
              <a:schemeClr val="accent3">
                <a:hueOff val="7500176"/>
                <a:satOff val="-11253"/>
                <a:lumOff val="-1830"/>
                <a:alphaOff val="0"/>
                <a:shade val="93000"/>
                <a:satMod val="130000"/>
              </a:schemeClr>
            </a:gs>
            <a:gs pos="100000">
              <a:schemeClr val="accent3">
                <a:hueOff val="7500176"/>
                <a:satOff val="-11253"/>
                <a:lumOff val="-183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230" numCol="1" spcCol="1270" anchor="ctr" anchorCtr="0">
          <a:noAutofit/>
        </a:bodyPr>
        <a:lstStyle/>
        <a:p>
          <a:pPr lvl="0" algn="ctr" defTabSz="444500">
            <a:lnSpc>
              <a:spcPct val="90000"/>
            </a:lnSpc>
            <a:spcBef>
              <a:spcPct val="0"/>
            </a:spcBef>
            <a:spcAft>
              <a:spcPct val="35000"/>
            </a:spcAft>
          </a:pPr>
          <a:r>
            <a:rPr lang="en-US" sz="1000" kern="1200" dirty="0" smtClean="0"/>
            <a:t>CD: Business Development &amp; Specialised Programmes</a:t>
          </a:r>
          <a:endParaRPr lang="en-US" sz="1000" kern="1200" dirty="0"/>
        </a:p>
      </dsp:txBody>
      <dsp:txXfrm>
        <a:off x="4955594" y="4775507"/>
        <a:ext cx="1179738" cy="665397"/>
      </dsp:txXfrm>
    </dsp:sp>
    <dsp:sp modelId="{8F733E0E-BA51-4DD9-A5B9-16FAF10F9A3B}">
      <dsp:nvSpPr>
        <dsp:cNvPr id="0" name=""/>
        <dsp:cNvSpPr/>
      </dsp:nvSpPr>
      <dsp:spPr>
        <a:xfrm>
          <a:off x="5315280" y="5357544"/>
          <a:ext cx="778899" cy="149362"/>
        </a:xfrm>
        <a:prstGeom prst="rect">
          <a:avLst/>
        </a:prstGeom>
        <a:solidFill>
          <a:schemeClr val="lt1">
            <a:alpha val="90000"/>
            <a:hueOff val="0"/>
            <a:satOff val="0"/>
            <a:lumOff val="0"/>
            <a:alphaOff val="0"/>
          </a:schemeClr>
        </a:solidFill>
        <a:ln w="9525" cap="flat" cmpd="sng" algn="ctr">
          <a:solidFill>
            <a:schemeClr val="accent3">
              <a:hueOff val="7500176"/>
              <a:satOff val="-11253"/>
              <a:lumOff val="-183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5400" tIns="6350" rIns="25400" bIns="6350" numCol="1" spcCol="1270" anchor="ctr" anchorCtr="0">
          <a:noAutofit/>
        </a:bodyPr>
        <a:lstStyle/>
        <a:p>
          <a:pPr lvl="0" algn="r" defTabSz="444500">
            <a:lnSpc>
              <a:spcPct val="90000"/>
            </a:lnSpc>
            <a:spcBef>
              <a:spcPct val="0"/>
            </a:spcBef>
            <a:spcAft>
              <a:spcPct val="35000"/>
            </a:spcAft>
          </a:pPr>
          <a:endParaRPr lang="en-US" sz="1000" kern="1200"/>
        </a:p>
      </dsp:txBody>
      <dsp:txXfrm>
        <a:off x="5315280" y="5357544"/>
        <a:ext cx="778899" cy="149362"/>
      </dsp:txXfrm>
    </dsp:sp>
    <dsp:sp modelId="{128EA617-8E96-480C-9BA4-0193DBA5F425}">
      <dsp:nvSpPr>
        <dsp:cNvPr id="0" name=""/>
        <dsp:cNvSpPr/>
      </dsp:nvSpPr>
      <dsp:spPr>
        <a:xfrm>
          <a:off x="6804506" y="2319512"/>
          <a:ext cx="1648454" cy="448088"/>
        </a:xfrm>
        <a:prstGeom prst="rect">
          <a:avLst/>
        </a:prstGeom>
        <a:gradFill rotWithShape="0">
          <a:gsLst>
            <a:gs pos="0">
              <a:schemeClr val="accent3">
                <a:hueOff val="8125191"/>
                <a:satOff val="-12191"/>
                <a:lumOff val="-1983"/>
                <a:alphaOff val="0"/>
                <a:shade val="51000"/>
                <a:satMod val="130000"/>
              </a:schemeClr>
            </a:gs>
            <a:gs pos="80000">
              <a:schemeClr val="accent3">
                <a:hueOff val="8125191"/>
                <a:satOff val="-12191"/>
                <a:lumOff val="-1983"/>
                <a:alphaOff val="0"/>
                <a:shade val="93000"/>
                <a:satMod val="130000"/>
              </a:schemeClr>
            </a:gs>
            <a:gs pos="100000">
              <a:schemeClr val="accent3">
                <a:hueOff val="8125191"/>
                <a:satOff val="-12191"/>
                <a:lumOff val="-198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230" numCol="1" spcCol="1270" anchor="ctr" anchorCtr="0">
          <a:noAutofit/>
        </a:bodyPr>
        <a:lstStyle/>
        <a:p>
          <a:pPr lvl="0" algn="ctr" defTabSz="444500">
            <a:lnSpc>
              <a:spcPct val="90000"/>
            </a:lnSpc>
            <a:spcBef>
              <a:spcPct val="0"/>
            </a:spcBef>
            <a:spcAft>
              <a:spcPct val="35000"/>
            </a:spcAft>
          </a:pPr>
          <a:r>
            <a:rPr lang="en-US" sz="1000" kern="1200" dirty="0" smtClean="0"/>
            <a:t>DDG: Professional Support Services</a:t>
          </a:r>
          <a:endParaRPr lang="en-US" sz="1000" kern="1200" dirty="0"/>
        </a:p>
      </dsp:txBody>
      <dsp:txXfrm>
        <a:off x="6804506" y="2319512"/>
        <a:ext cx="1648454" cy="448088"/>
      </dsp:txXfrm>
    </dsp:sp>
    <dsp:sp modelId="{80284D1D-A4B6-443B-89E1-B1D8C24A222F}">
      <dsp:nvSpPr>
        <dsp:cNvPr id="0" name=""/>
        <dsp:cNvSpPr/>
      </dsp:nvSpPr>
      <dsp:spPr>
        <a:xfrm>
          <a:off x="7369100" y="2668025"/>
          <a:ext cx="778899" cy="149362"/>
        </a:xfrm>
        <a:prstGeom prst="rect">
          <a:avLst/>
        </a:prstGeom>
        <a:solidFill>
          <a:schemeClr val="lt1">
            <a:alpha val="90000"/>
            <a:hueOff val="0"/>
            <a:satOff val="0"/>
            <a:lumOff val="0"/>
            <a:alphaOff val="0"/>
          </a:schemeClr>
        </a:solidFill>
        <a:ln w="9525" cap="flat" cmpd="sng" algn="ctr">
          <a:solidFill>
            <a:schemeClr val="accent3">
              <a:hueOff val="8125191"/>
              <a:satOff val="-12191"/>
              <a:lumOff val="-1983"/>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5400" tIns="6350" rIns="25400" bIns="6350" numCol="1" spcCol="1270" anchor="ctr" anchorCtr="0">
          <a:noAutofit/>
        </a:bodyPr>
        <a:lstStyle/>
        <a:p>
          <a:pPr lvl="0" algn="r" defTabSz="444500">
            <a:lnSpc>
              <a:spcPct val="90000"/>
            </a:lnSpc>
            <a:spcBef>
              <a:spcPct val="0"/>
            </a:spcBef>
            <a:spcAft>
              <a:spcPct val="35000"/>
            </a:spcAft>
          </a:pPr>
          <a:endParaRPr lang="en-US" sz="1000" kern="1200"/>
        </a:p>
      </dsp:txBody>
      <dsp:txXfrm>
        <a:off x="7369100" y="2668025"/>
        <a:ext cx="778899" cy="149362"/>
      </dsp:txXfrm>
    </dsp:sp>
    <dsp:sp modelId="{49E19F11-A735-4391-A2C6-675BF0DA4E99}">
      <dsp:nvSpPr>
        <dsp:cNvPr id="0" name=""/>
        <dsp:cNvSpPr/>
      </dsp:nvSpPr>
      <dsp:spPr>
        <a:xfrm>
          <a:off x="6380997" y="3148138"/>
          <a:ext cx="1179738" cy="665397"/>
        </a:xfrm>
        <a:prstGeom prst="rect">
          <a:avLst/>
        </a:prstGeom>
        <a:gradFill rotWithShape="0">
          <a:gsLst>
            <a:gs pos="0">
              <a:schemeClr val="accent3">
                <a:hueOff val="8750205"/>
                <a:satOff val="-13129"/>
                <a:lumOff val="-2135"/>
                <a:alphaOff val="0"/>
                <a:shade val="51000"/>
                <a:satMod val="130000"/>
              </a:schemeClr>
            </a:gs>
            <a:gs pos="80000">
              <a:schemeClr val="accent3">
                <a:hueOff val="8750205"/>
                <a:satOff val="-13129"/>
                <a:lumOff val="-2135"/>
                <a:alphaOff val="0"/>
                <a:shade val="93000"/>
                <a:satMod val="130000"/>
              </a:schemeClr>
            </a:gs>
            <a:gs pos="100000">
              <a:schemeClr val="accent3">
                <a:hueOff val="8750205"/>
                <a:satOff val="-13129"/>
                <a:lumOff val="-213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230" numCol="1" spcCol="1270" anchor="ctr" anchorCtr="0">
          <a:noAutofit/>
        </a:bodyPr>
        <a:lstStyle/>
        <a:p>
          <a:pPr lvl="0" algn="ctr" defTabSz="444500">
            <a:lnSpc>
              <a:spcPct val="90000"/>
            </a:lnSpc>
            <a:spcBef>
              <a:spcPct val="0"/>
            </a:spcBef>
            <a:spcAft>
              <a:spcPct val="35000"/>
            </a:spcAft>
          </a:pPr>
          <a:r>
            <a:rPr lang="en-US" sz="1000" kern="1200" dirty="0" smtClean="0"/>
            <a:t>CD: Technical Support</a:t>
          </a:r>
          <a:endParaRPr lang="en-US" sz="1000" kern="1200" dirty="0"/>
        </a:p>
      </dsp:txBody>
      <dsp:txXfrm>
        <a:off x="6380997" y="3148138"/>
        <a:ext cx="1179738" cy="665397"/>
      </dsp:txXfrm>
    </dsp:sp>
    <dsp:sp modelId="{89F3438B-8899-4AB9-93F5-1FEA06BF6BC4}">
      <dsp:nvSpPr>
        <dsp:cNvPr id="0" name=""/>
        <dsp:cNvSpPr/>
      </dsp:nvSpPr>
      <dsp:spPr>
        <a:xfrm>
          <a:off x="6770598" y="3671782"/>
          <a:ext cx="778899" cy="149362"/>
        </a:xfrm>
        <a:prstGeom prst="rect">
          <a:avLst/>
        </a:prstGeom>
        <a:solidFill>
          <a:schemeClr val="lt1">
            <a:alpha val="90000"/>
            <a:hueOff val="0"/>
            <a:satOff val="0"/>
            <a:lumOff val="0"/>
            <a:alphaOff val="0"/>
          </a:schemeClr>
        </a:solidFill>
        <a:ln w="9525" cap="flat" cmpd="sng" algn="ctr">
          <a:solidFill>
            <a:schemeClr val="accent3">
              <a:hueOff val="8750205"/>
              <a:satOff val="-13129"/>
              <a:lumOff val="-2135"/>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5400" tIns="6350" rIns="25400" bIns="6350" numCol="1" spcCol="1270" anchor="ctr" anchorCtr="0">
          <a:noAutofit/>
        </a:bodyPr>
        <a:lstStyle/>
        <a:p>
          <a:pPr lvl="0" algn="r" defTabSz="444500">
            <a:lnSpc>
              <a:spcPct val="90000"/>
            </a:lnSpc>
            <a:spcBef>
              <a:spcPct val="0"/>
            </a:spcBef>
            <a:spcAft>
              <a:spcPct val="35000"/>
            </a:spcAft>
          </a:pPr>
          <a:endParaRPr lang="en-US" sz="1000" kern="1200"/>
        </a:p>
      </dsp:txBody>
      <dsp:txXfrm>
        <a:off x="6770598" y="3671782"/>
        <a:ext cx="778899" cy="149362"/>
      </dsp:txXfrm>
    </dsp:sp>
    <dsp:sp modelId="{1841319F-9E3B-4664-8F30-9CB34BBA791B}">
      <dsp:nvSpPr>
        <dsp:cNvPr id="0" name=""/>
        <dsp:cNvSpPr/>
      </dsp:nvSpPr>
      <dsp:spPr>
        <a:xfrm>
          <a:off x="7733287" y="3026496"/>
          <a:ext cx="1179738" cy="665397"/>
        </a:xfrm>
        <a:prstGeom prst="rect">
          <a:avLst/>
        </a:prstGeom>
        <a:gradFill rotWithShape="0">
          <a:gsLst>
            <a:gs pos="0">
              <a:schemeClr val="accent3">
                <a:hueOff val="9375220"/>
                <a:satOff val="-14067"/>
                <a:lumOff val="-2288"/>
                <a:alphaOff val="0"/>
                <a:shade val="51000"/>
                <a:satMod val="130000"/>
              </a:schemeClr>
            </a:gs>
            <a:gs pos="80000">
              <a:schemeClr val="accent3">
                <a:hueOff val="9375220"/>
                <a:satOff val="-14067"/>
                <a:lumOff val="-2288"/>
                <a:alphaOff val="0"/>
                <a:shade val="93000"/>
                <a:satMod val="130000"/>
              </a:schemeClr>
            </a:gs>
            <a:gs pos="100000">
              <a:schemeClr val="accent3">
                <a:hueOff val="9375220"/>
                <a:satOff val="-14067"/>
                <a:lumOff val="-228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230" numCol="1" spcCol="1270" anchor="ctr" anchorCtr="0">
          <a:noAutofit/>
        </a:bodyPr>
        <a:lstStyle/>
        <a:p>
          <a:pPr lvl="0" algn="ctr" defTabSz="444500">
            <a:lnSpc>
              <a:spcPct val="90000"/>
            </a:lnSpc>
            <a:spcBef>
              <a:spcPct val="0"/>
            </a:spcBef>
            <a:spcAft>
              <a:spcPct val="35000"/>
            </a:spcAft>
          </a:pPr>
          <a:r>
            <a:rPr lang="en-US" sz="1000" kern="1200" dirty="0" smtClean="0"/>
            <a:t>CD: Research &amp; Market Intelligence</a:t>
          </a:r>
          <a:endParaRPr lang="en-US" sz="1000" kern="1200" dirty="0"/>
        </a:p>
      </dsp:txBody>
      <dsp:txXfrm>
        <a:off x="7733287" y="3026496"/>
        <a:ext cx="1179738" cy="665397"/>
      </dsp:txXfrm>
    </dsp:sp>
    <dsp:sp modelId="{B1A590AD-7EEB-4724-B497-6C97E346D0AB}">
      <dsp:nvSpPr>
        <dsp:cNvPr id="0" name=""/>
        <dsp:cNvSpPr/>
      </dsp:nvSpPr>
      <dsp:spPr>
        <a:xfrm>
          <a:off x="8100084" y="3605308"/>
          <a:ext cx="778899" cy="149362"/>
        </a:xfrm>
        <a:prstGeom prst="rect">
          <a:avLst/>
        </a:prstGeom>
        <a:solidFill>
          <a:schemeClr val="lt1">
            <a:alpha val="90000"/>
            <a:hueOff val="0"/>
            <a:satOff val="0"/>
            <a:lumOff val="0"/>
            <a:alphaOff val="0"/>
          </a:schemeClr>
        </a:solidFill>
        <a:ln w="9525" cap="flat" cmpd="sng" algn="ctr">
          <a:solidFill>
            <a:schemeClr val="accent3">
              <a:hueOff val="9375220"/>
              <a:satOff val="-14067"/>
              <a:lumOff val="-2288"/>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5400" tIns="6350" rIns="25400" bIns="6350" numCol="1" spcCol="1270" anchor="ctr" anchorCtr="0">
          <a:noAutofit/>
        </a:bodyPr>
        <a:lstStyle/>
        <a:p>
          <a:pPr lvl="0" algn="r" defTabSz="444500">
            <a:lnSpc>
              <a:spcPct val="90000"/>
            </a:lnSpc>
            <a:spcBef>
              <a:spcPct val="0"/>
            </a:spcBef>
            <a:spcAft>
              <a:spcPct val="35000"/>
            </a:spcAft>
          </a:pPr>
          <a:endParaRPr lang="en-US" sz="1000" kern="1200"/>
        </a:p>
      </dsp:txBody>
      <dsp:txXfrm>
        <a:off x="8100084" y="3605308"/>
        <a:ext cx="778899" cy="149362"/>
      </dsp:txXfrm>
    </dsp:sp>
    <dsp:sp modelId="{606725A7-B754-4CA5-8CE5-61107F58B042}">
      <dsp:nvSpPr>
        <dsp:cNvPr id="0" name=""/>
        <dsp:cNvSpPr/>
      </dsp:nvSpPr>
      <dsp:spPr>
        <a:xfrm>
          <a:off x="6344440" y="3901002"/>
          <a:ext cx="1179738" cy="665397"/>
        </a:xfrm>
        <a:prstGeom prst="rect">
          <a:avLst/>
        </a:prstGeom>
        <a:gradFill rotWithShape="0">
          <a:gsLst>
            <a:gs pos="0">
              <a:schemeClr val="accent3">
                <a:hueOff val="10000235"/>
                <a:satOff val="-15004"/>
                <a:lumOff val="-2440"/>
                <a:alphaOff val="0"/>
                <a:shade val="51000"/>
                <a:satMod val="130000"/>
              </a:schemeClr>
            </a:gs>
            <a:gs pos="80000">
              <a:schemeClr val="accent3">
                <a:hueOff val="10000235"/>
                <a:satOff val="-15004"/>
                <a:lumOff val="-2440"/>
                <a:alphaOff val="0"/>
                <a:shade val="93000"/>
                <a:satMod val="130000"/>
              </a:schemeClr>
            </a:gs>
            <a:gs pos="100000">
              <a:schemeClr val="accent3">
                <a:hueOff val="10000235"/>
                <a:satOff val="-15004"/>
                <a:lumOff val="-244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230" numCol="1" spcCol="1270" anchor="ctr" anchorCtr="0">
          <a:noAutofit/>
        </a:bodyPr>
        <a:lstStyle/>
        <a:p>
          <a:pPr lvl="0" algn="ctr" defTabSz="444500">
            <a:lnSpc>
              <a:spcPct val="90000"/>
            </a:lnSpc>
            <a:spcBef>
              <a:spcPct val="0"/>
            </a:spcBef>
            <a:spcAft>
              <a:spcPct val="35000"/>
            </a:spcAft>
          </a:pPr>
          <a:r>
            <a:rPr lang="en-US" sz="1000" kern="1200" dirty="0" smtClean="0"/>
            <a:t>CD: Quality Assurance &amp; Accreditation Management</a:t>
          </a:r>
          <a:endParaRPr lang="en-US" sz="1000" kern="1200" dirty="0"/>
        </a:p>
      </dsp:txBody>
      <dsp:txXfrm>
        <a:off x="6344440" y="3901002"/>
        <a:ext cx="1179738" cy="665397"/>
      </dsp:txXfrm>
    </dsp:sp>
    <dsp:sp modelId="{DA553E15-31FF-4D3B-98A9-04D58ED3B52F}">
      <dsp:nvSpPr>
        <dsp:cNvPr id="0" name=""/>
        <dsp:cNvSpPr/>
      </dsp:nvSpPr>
      <dsp:spPr>
        <a:xfrm>
          <a:off x="6711238" y="4469470"/>
          <a:ext cx="778899" cy="149362"/>
        </a:xfrm>
        <a:prstGeom prst="rect">
          <a:avLst/>
        </a:prstGeom>
        <a:solidFill>
          <a:schemeClr val="lt1">
            <a:alpha val="90000"/>
            <a:hueOff val="0"/>
            <a:satOff val="0"/>
            <a:lumOff val="0"/>
            <a:alphaOff val="0"/>
          </a:schemeClr>
        </a:solidFill>
        <a:ln w="9525" cap="flat" cmpd="sng" algn="ctr">
          <a:solidFill>
            <a:schemeClr val="accent3">
              <a:hueOff val="10000235"/>
              <a:satOff val="-15004"/>
              <a:lumOff val="-244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5400" tIns="6350" rIns="25400" bIns="6350" numCol="1" spcCol="1270" anchor="ctr" anchorCtr="0">
          <a:noAutofit/>
        </a:bodyPr>
        <a:lstStyle/>
        <a:p>
          <a:pPr lvl="0" algn="r" defTabSz="444500">
            <a:lnSpc>
              <a:spcPct val="90000"/>
            </a:lnSpc>
            <a:spcBef>
              <a:spcPct val="0"/>
            </a:spcBef>
            <a:spcAft>
              <a:spcPct val="35000"/>
            </a:spcAft>
          </a:pPr>
          <a:endParaRPr lang="en-US" sz="1000" kern="1200"/>
        </a:p>
      </dsp:txBody>
      <dsp:txXfrm>
        <a:off x="6711238" y="4469470"/>
        <a:ext cx="778899" cy="149362"/>
      </dsp:txXfrm>
    </dsp:sp>
    <dsp:sp modelId="{053B40D3-C637-45D0-B44C-C2E2614ECFBD}">
      <dsp:nvSpPr>
        <dsp:cNvPr id="0" name=""/>
        <dsp:cNvSpPr/>
      </dsp:nvSpPr>
      <dsp:spPr>
        <a:xfrm>
          <a:off x="7733287" y="3901002"/>
          <a:ext cx="1179738" cy="665397"/>
        </a:xfrm>
        <a:prstGeom prst="rect">
          <a:avLst/>
        </a:prstGeom>
        <a:gradFill rotWithShape="0">
          <a:gsLst>
            <a:gs pos="0">
              <a:schemeClr val="accent3">
                <a:hueOff val="10625249"/>
                <a:satOff val="-15942"/>
                <a:lumOff val="-2593"/>
                <a:alphaOff val="0"/>
                <a:shade val="51000"/>
                <a:satMod val="130000"/>
              </a:schemeClr>
            </a:gs>
            <a:gs pos="80000">
              <a:schemeClr val="accent3">
                <a:hueOff val="10625249"/>
                <a:satOff val="-15942"/>
                <a:lumOff val="-2593"/>
                <a:alphaOff val="0"/>
                <a:shade val="93000"/>
                <a:satMod val="130000"/>
              </a:schemeClr>
            </a:gs>
            <a:gs pos="100000">
              <a:schemeClr val="accent3">
                <a:hueOff val="10625249"/>
                <a:satOff val="-15942"/>
                <a:lumOff val="-259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230" numCol="1" spcCol="1270" anchor="ctr" anchorCtr="0">
          <a:noAutofit/>
        </a:bodyPr>
        <a:lstStyle/>
        <a:p>
          <a:pPr lvl="0" algn="ctr" defTabSz="444500">
            <a:lnSpc>
              <a:spcPct val="90000"/>
            </a:lnSpc>
            <a:spcBef>
              <a:spcPct val="0"/>
            </a:spcBef>
            <a:spcAft>
              <a:spcPct val="35000"/>
            </a:spcAft>
          </a:pPr>
          <a:r>
            <a:rPr lang="en-US" sz="1000" kern="1200" dirty="0" smtClean="0"/>
            <a:t>CD: Outcomes &amp;Impact</a:t>
          </a:r>
          <a:endParaRPr lang="en-US" sz="1000" kern="1200" dirty="0"/>
        </a:p>
      </dsp:txBody>
      <dsp:txXfrm>
        <a:off x="7733287" y="3901002"/>
        <a:ext cx="1179738" cy="665397"/>
      </dsp:txXfrm>
    </dsp:sp>
    <dsp:sp modelId="{97B06B53-C64E-4D31-A346-6A400FD94F6F}">
      <dsp:nvSpPr>
        <dsp:cNvPr id="0" name=""/>
        <dsp:cNvSpPr/>
      </dsp:nvSpPr>
      <dsp:spPr>
        <a:xfrm>
          <a:off x="8100084" y="4469470"/>
          <a:ext cx="778899" cy="149362"/>
        </a:xfrm>
        <a:prstGeom prst="rect">
          <a:avLst/>
        </a:prstGeom>
        <a:solidFill>
          <a:schemeClr val="lt1">
            <a:alpha val="90000"/>
            <a:hueOff val="0"/>
            <a:satOff val="0"/>
            <a:lumOff val="0"/>
            <a:alphaOff val="0"/>
          </a:schemeClr>
        </a:solidFill>
        <a:ln w="9525" cap="flat" cmpd="sng" algn="ctr">
          <a:solidFill>
            <a:schemeClr val="accent3">
              <a:hueOff val="10625249"/>
              <a:satOff val="-15942"/>
              <a:lumOff val="-2593"/>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5400" tIns="6350" rIns="25400" bIns="6350" numCol="1" spcCol="1270" anchor="ctr" anchorCtr="0">
          <a:noAutofit/>
        </a:bodyPr>
        <a:lstStyle/>
        <a:p>
          <a:pPr lvl="0" algn="r" defTabSz="444500">
            <a:lnSpc>
              <a:spcPct val="90000"/>
            </a:lnSpc>
            <a:spcBef>
              <a:spcPct val="0"/>
            </a:spcBef>
            <a:spcAft>
              <a:spcPct val="35000"/>
            </a:spcAft>
          </a:pPr>
          <a:endParaRPr lang="en-US" sz="1000" kern="1200"/>
        </a:p>
      </dsp:txBody>
      <dsp:txXfrm>
        <a:off x="8100084" y="4469470"/>
        <a:ext cx="778899" cy="149362"/>
      </dsp:txXfrm>
    </dsp:sp>
    <dsp:sp modelId="{9888EABF-FEA5-4340-9A78-3A0E268F8247}">
      <dsp:nvSpPr>
        <dsp:cNvPr id="0" name=""/>
        <dsp:cNvSpPr/>
      </dsp:nvSpPr>
      <dsp:spPr>
        <a:xfrm>
          <a:off x="6344440" y="4775507"/>
          <a:ext cx="1179738" cy="665397"/>
        </a:xfrm>
        <a:prstGeom prst="rect">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230" numCol="1" spcCol="1270" anchor="ctr" anchorCtr="0">
          <a:noAutofit/>
        </a:bodyPr>
        <a:lstStyle/>
        <a:p>
          <a:pPr lvl="0" algn="ctr" defTabSz="444500">
            <a:lnSpc>
              <a:spcPct val="90000"/>
            </a:lnSpc>
            <a:spcBef>
              <a:spcPct val="0"/>
            </a:spcBef>
            <a:spcAft>
              <a:spcPct val="35000"/>
            </a:spcAft>
          </a:pPr>
          <a:r>
            <a:rPr lang="en-US" sz="1000" kern="1200" dirty="0" smtClean="0"/>
            <a:t>CD: e-Learning</a:t>
          </a:r>
          <a:endParaRPr lang="en-US" sz="1000" kern="1200" dirty="0"/>
        </a:p>
      </dsp:txBody>
      <dsp:txXfrm>
        <a:off x="6344440" y="4775507"/>
        <a:ext cx="1179738" cy="665397"/>
      </dsp:txXfrm>
    </dsp:sp>
    <dsp:sp modelId="{7266668B-01CB-4902-979D-CC628F7F5099}">
      <dsp:nvSpPr>
        <dsp:cNvPr id="0" name=""/>
        <dsp:cNvSpPr/>
      </dsp:nvSpPr>
      <dsp:spPr>
        <a:xfrm>
          <a:off x="6704127" y="5357544"/>
          <a:ext cx="778899" cy="149362"/>
        </a:xfrm>
        <a:prstGeom prst="rect">
          <a:avLst/>
        </a:prstGeom>
        <a:solidFill>
          <a:schemeClr val="lt1">
            <a:alpha val="90000"/>
            <a:hueOff val="0"/>
            <a:satOff val="0"/>
            <a:lumOff val="0"/>
            <a:alphaOff val="0"/>
          </a:schemeClr>
        </a:solidFill>
        <a:ln w="9525" cap="flat" cmpd="sng" algn="ctr">
          <a:solidFill>
            <a:schemeClr val="accent3">
              <a:hueOff val="11250264"/>
              <a:satOff val="-16880"/>
              <a:lumOff val="-2745"/>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5400" tIns="6350" rIns="25400" bIns="6350" numCol="1" spcCol="1270" anchor="ctr" anchorCtr="0">
          <a:noAutofit/>
        </a:bodyPr>
        <a:lstStyle/>
        <a:p>
          <a:pPr lvl="0" algn="r" defTabSz="444500">
            <a:lnSpc>
              <a:spcPct val="90000"/>
            </a:lnSpc>
            <a:spcBef>
              <a:spcPct val="0"/>
            </a:spcBef>
            <a:spcAft>
              <a:spcPct val="35000"/>
            </a:spcAft>
          </a:pPr>
          <a:endParaRPr lang="en-US" sz="1000" kern="1200"/>
        </a:p>
      </dsp:txBody>
      <dsp:txXfrm>
        <a:off x="6704127" y="5357544"/>
        <a:ext cx="778899" cy="149362"/>
      </dsp:txXfrm>
    </dsp:sp>
    <dsp:sp modelId="{33353FC9-1055-4DEC-9214-208359CAEA1C}">
      <dsp:nvSpPr>
        <dsp:cNvPr id="0" name=""/>
        <dsp:cNvSpPr/>
      </dsp:nvSpPr>
      <dsp:spPr>
        <a:xfrm>
          <a:off x="2867305" y="1612528"/>
          <a:ext cx="1298633" cy="448088"/>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6350" tIns="6350" rIns="6350" bIns="63230" numCol="1" spcCol="1270" anchor="ctr" anchorCtr="0">
          <a:noAutofit/>
        </a:bodyPr>
        <a:lstStyle/>
        <a:p>
          <a:pPr lvl="0" algn="ctr" defTabSz="444500">
            <a:lnSpc>
              <a:spcPct val="90000"/>
            </a:lnSpc>
            <a:spcBef>
              <a:spcPct val="0"/>
            </a:spcBef>
            <a:spcAft>
              <a:spcPct val="35000"/>
            </a:spcAft>
          </a:pPr>
          <a:r>
            <a:rPr lang="en-US" sz="1000" kern="1200" dirty="0" smtClean="0"/>
            <a:t>Director: Executive Support</a:t>
          </a:r>
          <a:endParaRPr lang="en-US" sz="1000" kern="1200" dirty="0"/>
        </a:p>
      </dsp:txBody>
      <dsp:txXfrm>
        <a:off x="2867305" y="1612528"/>
        <a:ext cx="1298633" cy="448088"/>
      </dsp:txXfrm>
    </dsp:sp>
    <dsp:sp modelId="{557EB36F-22E3-4C05-84FD-40BA4391D4F6}">
      <dsp:nvSpPr>
        <dsp:cNvPr id="0" name=""/>
        <dsp:cNvSpPr/>
      </dsp:nvSpPr>
      <dsp:spPr>
        <a:xfrm>
          <a:off x="3256988" y="1961041"/>
          <a:ext cx="778899" cy="149362"/>
        </a:xfrm>
        <a:prstGeom prst="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5400" tIns="6350" rIns="25400" bIns="6350" numCol="1" spcCol="1270" anchor="ctr" anchorCtr="0">
          <a:noAutofit/>
        </a:bodyPr>
        <a:lstStyle/>
        <a:p>
          <a:pPr lvl="0" algn="r" defTabSz="444500">
            <a:lnSpc>
              <a:spcPct val="90000"/>
            </a:lnSpc>
            <a:spcBef>
              <a:spcPct val="0"/>
            </a:spcBef>
            <a:spcAft>
              <a:spcPct val="35000"/>
            </a:spcAft>
          </a:pPr>
          <a:endParaRPr lang="en-US" sz="1000" kern="1200"/>
        </a:p>
      </dsp:txBody>
      <dsp:txXfrm>
        <a:off x="3256988" y="1961041"/>
        <a:ext cx="778899" cy="149362"/>
      </dsp:txXfrm>
    </dsp:sp>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NameandTitleOrganizationalChart">
  <dgm:title val=""/>
  <dgm:desc val=""/>
  <dgm:catLst>
    <dgm:cat type="hierarchy" pri="125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1" styleLbl="fgAcc0">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alg type="conn">
                            <dgm:param type="connRout" val="bend"/>
                            <dgm:param type="dim" val="1D"/>
                            <dgm:param type="endSty" val="noArr"/>
                            <dgm:param type="begPts" val="bCtr"/>
                            <dgm:param type="endPts" val="tCtr"/>
                            <dgm:param type="bendPt" val="end"/>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41" func="var" arg="hierBranch" op="equ" val="hang">
                    <dgm:layoutNode name="Name42">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3">
                    <dgm:layoutNode name="Name44">
                      <dgm:choose name="Name45">
                        <dgm:if name="Name46" axis="self" func="depth" op="lte" val="2">
                          <dgm:choose name="Name47">
                            <dgm:if name="Name48" axis="par ch" ptType="node asst" func="cnt" op="gte" val="1">
                              <dgm:alg type="conn">
                                <dgm:param type="connRout" val="bend"/>
                                <dgm:param type="dim" val="1D"/>
                                <dgm:param type="endSty" val="noArr"/>
                                <dgm:param type="begPts" val="bCtr"/>
                                <dgm:param type="endPts" val="midL midR"/>
                              </dgm:alg>
                            </dgm:if>
                            <dgm:else name="Name49">
                              <dgm:alg type="conn">
                                <dgm:param type="connRout" val="bend"/>
                                <dgm:param type="dim" val="1D"/>
                                <dgm:param type="endSty" val="noArr"/>
                                <dgm:param type="begPts" val="bCtr"/>
                                <dgm:param type="endPts" val="midL midR"/>
                                <dgm:param type="srcNode" val="rootConnector1"/>
                              </dgm:alg>
                            </dgm:else>
                          </dgm:choose>
                        </dgm:if>
                        <dgm:else name="Name50">
                          <dgm:choose name="Name51">
                            <dgm:if name="Name52" axis="par ch" ptType="node asst" func="cnt" op="gte" val="1">
                              <dgm:alg type="conn">
                                <dgm:param type="connRout" val="bend"/>
                                <dgm:param type="dim" val="1D"/>
                                <dgm:param type="endSty" val="noArr"/>
                                <dgm:param type="begPts" val="bCtr"/>
                                <dgm:param type="endPts" val="midL midR"/>
                              </dgm:alg>
                            </dgm:if>
                            <dgm:else name="Name53">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54">
                  <dgm:if name="Name55" func="var" arg="hierBranch" op="equ" val="l">
                    <dgm:choose name="Name56">
                      <dgm:if name="Name57"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58">
                        <dgm:alg type="hierRoot">
                          <dgm:param type="hierAlign" val="tR"/>
                        </dgm:alg>
                        <dgm:shape xmlns:r="http://schemas.openxmlformats.org/officeDocument/2006/relationships" r:blip="">
                          <dgm:adjLst/>
                        </dgm:shape>
                        <dgm:presOf/>
                        <dgm:constrLst>
                          <dgm:constr type="alignOff" val="0.25"/>
                        </dgm:constrLst>
                      </dgm:else>
                    </dgm:choose>
                  </dgm:if>
                  <dgm:if name="Name59" func="var" arg="hierBranch" op="equ" val="r">
                    <dgm:choose name="Name60">
                      <dgm:if name="Name61"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2">
                        <dgm:alg type="hierRoot">
                          <dgm:param type="hierAlign" val="tL"/>
                        </dgm:alg>
                        <dgm:shape xmlns:r="http://schemas.openxmlformats.org/officeDocument/2006/relationships" r:blip="">
                          <dgm:adjLst/>
                        </dgm:shape>
                        <dgm:presOf/>
                        <dgm:constrLst>
                          <dgm:constr type="alignOff" val="0.25"/>
                        </dgm:constrLst>
                      </dgm:else>
                    </dgm:choose>
                  </dgm:if>
                  <dgm:if name="Name63"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4"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65">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66">
                    <dgm:if name="Name67" func="var" arg="hierBranch" op="equ" val="init">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68" func="var" arg="hierBranch" op="equ" val="l">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69" func="var" arg="hierBranch" op="equ" val="r">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70">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2" styleLbl="fgAcc1">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71">
                    <dgm:if name="Name72" func="var" arg="hierBranch" op="equ" val="l">
                      <dgm:alg type="hierChild">
                        <dgm:param type="chAlign" val="r"/>
                        <dgm:param type="linDir" val="fromT"/>
                      </dgm:alg>
                    </dgm:if>
                    <dgm:if name="Name73" func="var" arg="hierBranch" op="equ" val="r">
                      <dgm:alg type="hierChild">
                        <dgm:param type="chAlign" val="l"/>
                        <dgm:param type="linDir" val="fromT"/>
                      </dgm:alg>
                    </dgm:if>
                    <dgm:if name="Name74" func="var" arg="hierBranch" op="equ" val="hang">
                      <dgm:choose name="Name75">
                        <dgm:if name="Name76" func="var" arg="dir" op="equ" val="norm">
                          <dgm:alg type="hierChild">
                            <dgm:param type="chAlign" val="l"/>
                            <dgm:param type="linDir" val="fromL"/>
                            <dgm:param type="secChAlign" val="t"/>
                            <dgm:param type="secLinDir" val="fromT"/>
                          </dgm:alg>
                        </dgm:if>
                        <dgm:else name="Name77">
                          <dgm:alg type="hierChild">
                            <dgm:param type="chAlign" val="l"/>
                            <dgm:param type="linDir" val="fromR"/>
                            <dgm:param type="secChAlign" val="t"/>
                            <dgm:param type="secLinDir" val="fromT"/>
                          </dgm:alg>
                        </dgm:else>
                      </dgm:choose>
                    </dgm:if>
                    <dgm:if name="Name78" func="var" arg="hierBranch" op="equ" val="std">
                      <dgm:choose name="Name79">
                        <dgm:if name="Name80" func="var" arg="dir" op="equ" val="norm">
                          <dgm:alg type="hierChild"/>
                        </dgm:if>
                        <dgm:else name="Name81">
                          <dgm:alg type="hierChild">
                            <dgm:param type="linDir" val="fromR"/>
                          </dgm:alg>
                        </dgm:else>
                      </dgm:choose>
                    </dgm:if>
                    <dgm:if name="Name82" func="var" arg="hierBranch" op="equ" val="init">
                      <dgm:choose name="Name83">
                        <dgm:if name="Name84" func="var" arg="dir" op="equ" val="norm">
                          <dgm:alg type="hierChild"/>
                        </dgm:if>
                        <dgm:else name="Name85">
                          <dgm:alg type="hierChild">
                            <dgm:param type="linDir" val="fromR"/>
                          </dgm:alg>
                        </dgm:else>
                      </dgm:choose>
                    </dgm:if>
                    <dgm:else name="Name86"/>
                  </dgm:choose>
                  <dgm:shape xmlns:r="http://schemas.openxmlformats.org/officeDocument/2006/relationships" r:blip="">
                    <dgm:adjLst/>
                  </dgm:shape>
                  <dgm:presOf/>
                  <dgm:constrLst/>
                  <dgm:ruleLst/>
                  <dgm:forEach name="Name87" ref="rep2a"/>
                </dgm:layoutNode>
                <dgm:layoutNode name="hierChild5">
                  <dgm:choose name="Name88">
                    <dgm:if name="Name89" func="var" arg="dir" op="equ" val="norm">
                      <dgm:alg type="hierChild">
                        <dgm:param type="chAlign" val="l"/>
                        <dgm:param type="linDir" val="fromL"/>
                        <dgm:param type="secChAlign" val="t"/>
                        <dgm:param type="secLinDir" val="fromT"/>
                      </dgm:alg>
                    </dgm:if>
                    <dgm:else name="Name90">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91" ref="rep2b"/>
                </dgm:layoutNode>
              </dgm:layoutNode>
            </dgm:forEach>
          </dgm:layoutNode>
          <dgm:layoutNode name="hierChild3">
            <dgm:choose name="Name92">
              <dgm:if name="Name93" func="var" arg="dir" op="equ" val="norm">
                <dgm:alg type="hierChild">
                  <dgm:param type="chAlign" val="l"/>
                  <dgm:param type="linDir" val="fromL"/>
                  <dgm:param type="secChAlign" val="t"/>
                  <dgm:param type="secLinDir" val="fromT"/>
                </dgm:alg>
              </dgm:if>
              <dgm:else name="Name94">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95" axis="precedSib" ptType="parTrans" st="-1" cnt="1">
                <dgm:layoutNode name="Name96">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97">
                  <dgm:if name="Name98" func="var" arg="hierBranch" op="equ" val="l">
                    <dgm:alg type="hierRoot">
                      <dgm:param type="hierAlign" val="tR"/>
                    </dgm:alg>
                    <dgm:shape xmlns:r="http://schemas.openxmlformats.org/officeDocument/2006/relationships" r:blip="">
                      <dgm:adjLst/>
                    </dgm:shape>
                    <dgm:presOf/>
                    <dgm:constrLst>
                      <dgm:constr type="alignOff" val="0.65"/>
                    </dgm:constrLst>
                  </dgm:if>
                  <dgm:if name="Name99" func="var" arg="hierBranch" op="equ" val="r">
                    <dgm:alg type="hierRoot">
                      <dgm:param type="hierAlign" val="tL"/>
                    </dgm:alg>
                    <dgm:shape xmlns:r="http://schemas.openxmlformats.org/officeDocument/2006/relationships" r:blip="">
                      <dgm:adjLst/>
                    </dgm:shape>
                    <dgm:presOf/>
                    <dgm:constrLst>
                      <dgm:constr type="alignOff" val="0.65"/>
                    </dgm:constrLst>
                  </dgm:if>
                  <dgm:if name="Name100" func="var" arg="hierBranch" op="equ" val="hang">
                    <dgm:alg type="hierRoot"/>
                    <dgm:shape xmlns:r="http://schemas.openxmlformats.org/officeDocument/2006/relationships" r:blip="">
                      <dgm:adjLst/>
                    </dgm:shape>
                    <dgm:presOf/>
                    <dgm:constrLst>
                      <dgm:constr type="alignOff" val="0.65"/>
                    </dgm:constrLst>
                  </dgm:if>
                  <dgm:if name="Name101"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02"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103"/>
                </dgm:choose>
                <dgm:ruleLst/>
                <dgm:layoutNode name="rootComposite3">
                  <dgm:alg type="composite"/>
                  <dgm:shape xmlns:r="http://schemas.openxmlformats.org/officeDocument/2006/relationships" r:blip="">
                    <dgm:adjLst/>
                  </dgm:shape>
                  <dgm:presOf axis="self" ptType="node" cnt="1"/>
                  <dgm:choose name="Name104">
                    <dgm:if name="Name105" func="var" arg="hierBranch" op="equ" val="init">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06" func="var" arg="hierBranch" op="equ" val="l">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07" func="var" arg="hierBranch" op="equ" val="r">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08">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styleLbl="asst1">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3" styleLbl="fgAcc2">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09">
                    <dgm:if name="Name110" func="var" arg="hierBranch" op="equ" val="l">
                      <dgm:alg type="hierChild">
                        <dgm:param type="chAlign" val="r"/>
                        <dgm:param type="linDir" val="fromT"/>
                      </dgm:alg>
                    </dgm:if>
                    <dgm:if name="Name111" func="var" arg="hierBranch" op="equ" val="r">
                      <dgm:alg type="hierChild">
                        <dgm:param type="chAlign" val="l"/>
                        <dgm:param type="linDir" val="fromT"/>
                      </dgm:alg>
                    </dgm:if>
                    <dgm:if name="Name112" func="var" arg="hierBranch" op="equ" val="hang">
                      <dgm:choose name="Name113">
                        <dgm:if name="Name114" func="var" arg="dir" op="equ" val="norm">
                          <dgm:alg type="hierChild">
                            <dgm:param type="chAlign" val="l"/>
                            <dgm:param type="linDir" val="fromL"/>
                            <dgm:param type="secChAlign" val="t"/>
                            <dgm:param type="secLinDir" val="fromT"/>
                          </dgm:alg>
                        </dgm:if>
                        <dgm:else name="Name115">
                          <dgm:alg type="hierChild">
                            <dgm:param type="chAlign" val="l"/>
                            <dgm:param type="linDir" val="fromR"/>
                            <dgm:param type="secChAlign" val="t"/>
                            <dgm:param type="secLinDir" val="fromT"/>
                          </dgm:alg>
                        </dgm:else>
                      </dgm:choose>
                    </dgm:if>
                    <dgm:if name="Name116" func="var" arg="hierBranch" op="equ" val="std">
                      <dgm:choose name="Name117">
                        <dgm:if name="Name118" func="var" arg="dir" op="equ" val="norm">
                          <dgm:alg type="hierChild"/>
                        </dgm:if>
                        <dgm:else name="Name119">
                          <dgm:alg type="hierChild">
                            <dgm:param type="linDir" val="fromR"/>
                          </dgm:alg>
                        </dgm:else>
                      </dgm:choose>
                    </dgm:if>
                    <dgm:if name="Name120" func="var" arg="hierBranch" op="equ" val="init">
                      <dgm:alg type="hierChild"/>
                    </dgm:if>
                    <dgm:else name="Name121"/>
                  </dgm:choose>
                  <dgm:shape xmlns:r="http://schemas.openxmlformats.org/officeDocument/2006/relationships" r:blip="">
                    <dgm:adjLst/>
                  </dgm:shape>
                  <dgm:presOf/>
                  <dgm:constrLst/>
                  <dgm:ruleLst/>
                  <dgm:forEach name="Name122" ref="rep2a"/>
                </dgm:layoutNode>
                <dgm:layoutNode name="hierChild7">
                  <dgm:choose name="Name123">
                    <dgm:if name="Name124" func="var" arg="dir" op="equ" val="norm">
                      <dgm:alg type="hierChild">
                        <dgm:param type="chAlign" val="l"/>
                        <dgm:param type="linDir" val="fromL"/>
                        <dgm:param type="secChAlign" val="t"/>
                        <dgm:param type="secLinDir" val="fromT"/>
                      </dgm:alg>
                    </dgm:if>
                    <dgm:else name="Name12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26"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1C1F4D07-2139-4FD7-B8AF-A6D831AD5478}" type="datetimeFigureOut">
              <a:rPr lang="en-GB" smtClean="0"/>
              <a:t>05/05/2020</a:t>
            </a:fld>
            <a:endParaRPr lang="en-GB"/>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04EACA5B-D8D3-4D7B-BCB3-C7F1FBAA0F0D}" type="slidenum">
              <a:rPr lang="en-GB" smtClean="0"/>
              <a:t>‹#›</a:t>
            </a:fld>
            <a:endParaRPr lang="en-GB"/>
          </a:p>
        </p:txBody>
      </p:sp>
    </p:spTree>
    <p:extLst>
      <p:ext uri="{BB962C8B-B14F-4D97-AF65-F5344CB8AC3E}">
        <p14:creationId xmlns:p14="http://schemas.microsoft.com/office/powerpoint/2010/main" val="40241675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A35D978A-D81D-40E3-ADB7-82795D22C5D5}" type="datetimeFigureOut">
              <a:rPr lang="en-ZA" smtClean="0"/>
              <a:t>2020/05/05</a:t>
            </a:fld>
            <a:endParaRPr lang="en-ZA"/>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C1605DA4-7C1C-4544-9339-03148019208C}" type="slidenum">
              <a:rPr lang="en-ZA" smtClean="0"/>
              <a:t>‹#›</a:t>
            </a:fld>
            <a:endParaRPr lang="en-ZA"/>
          </a:p>
        </p:txBody>
      </p:sp>
    </p:spTree>
    <p:extLst>
      <p:ext uri="{BB962C8B-B14F-4D97-AF65-F5344CB8AC3E}">
        <p14:creationId xmlns:p14="http://schemas.microsoft.com/office/powerpoint/2010/main" val="34605015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605DA4-7C1C-4544-9339-03148019208C}" type="slidenum">
              <a:rPr lang="en-ZA" smtClean="0"/>
              <a:t>1</a:t>
            </a:fld>
            <a:endParaRPr lang="en-ZA"/>
          </a:p>
        </p:txBody>
      </p:sp>
    </p:spTree>
    <p:extLst>
      <p:ext uri="{BB962C8B-B14F-4D97-AF65-F5344CB8AC3E}">
        <p14:creationId xmlns:p14="http://schemas.microsoft.com/office/powerpoint/2010/main" val="1712134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C1605DA4-7C1C-4544-9339-03148019208C}" type="slidenum">
              <a:rPr lang="en-ZA" smtClean="0">
                <a:solidFill>
                  <a:prstClr val="black"/>
                </a:solidFill>
              </a:rPr>
              <a:pPr/>
              <a:t>7</a:t>
            </a:fld>
            <a:endParaRPr lang="en-ZA">
              <a:solidFill>
                <a:prstClr val="black"/>
              </a:solidFill>
            </a:endParaRPr>
          </a:p>
        </p:txBody>
      </p:sp>
    </p:spTree>
    <p:extLst>
      <p:ext uri="{BB962C8B-B14F-4D97-AF65-F5344CB8AC3E}">
        <p14:creationId xmlns:p14="http://schemas.microsoft.com/office/powerpoint/2010/main" val="8671591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C1605DA4-7C1C-4544-9339-03148019208C}" type="slidenum">
              <a:rPr lang="en-ZA" smtClean="0">
                <a:solidFill>
                  <a:prstClr val="black"/>
                </a:solidFill>
              </a:rPr>
              <a:pPr/>
              <a:t>12</a:t>
            </a:fld>
            <a:endParaRPr lang="en-ZA">
              <a:solidFill>
                <a:prstClr val="black"/>
              </a:solidFill>
            </a:endParaRPr>
          </a:p>
        </p:txBody>
      </p:sp>
    </p:spTree>
    <p:extLst>
      <p:ext uri="{BB962C8B-B14F-4D97-AF65-F5344CB8AC3E}">
        <p14:creationId xmlns:p14="http://schemas.microsoft.com/office/powerpoint/2010/main" val="145250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605DA4-7C1C-4544-9339-03148019208C}" type="slidenum">
              <a:rPr lang="en-ZA" smtClean="0">
                <a:solidFill>
                  <a:prstClr val="black"/>
                </a:solidFill>
              </a:rPr>
              <a:pPr/>
              <a:t>35</a:t>
            </a:fld>
            <a:endParaRPr lang="en-ZA">
              <a:solidFill>
                <a:prstClr val="black"/>
              </a:solidFill>
            </a:endParaRPr>
          </a:p>
        </p:txBody>
      </p:sp>
    </p:spTree>
    <p:extLst>
      <p:ext uri="{BB962C8B-B14F-4D97-AF65-F5344CB8AC3E}">
        <p14:creationId xmlns:p14="http://schemas.microsoft.com/office/powerpoint/2010/main" val="38602739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605DA4-7C1C-4544-9339-03148019208C}" type="slidenum">
              <a:rPr lang="en-ZA" smtClean="0">
                <a:solidFill>
                  <a:prstClr val="black"/>
                </a:solidFill>
              </a:rPr>
              <a:pPr/>
              <a:t>36</a:t>
            </a:fld>
            <a:endParaRPr lang="en-ZA">
              <a:solidFill>
                <a:prstClr val="black"/>
              </a:solidFill>
            </a:endParaRPr>
          </a:p>
        </p:txBody>
      </p:sp>
    </p:spTree>
    <p:extLst>
      <p:ext uri="{BB962C8B-B14F-4D97-AF65-F5344CB8AC3E}">
        <p14:creationId xmlns:p14="http://schemas.microsoft.com/office/powerpoint/2010/main" val="39735922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605DA4-7C1C-4544-9339-03148019208C}" type="slidenum">
              <a:rPr lang="en-ZA" smtClean="0"/>
              <a:t>39</a:t>
            </a:fld>
            <a:endParaRPr lang="en-ZA"/>
          </a:p>
        </p:txBody>
      </p:sp>
    </p:spTree>
    <p:extLst>
      <p:ext uri="{BB962C8B-B14F-4D97-AF65-F5344CB8AC3E}">
        <p14:creationId xmlns:p14="http://schemas.microsoft.com/office/powerpoint/2010/main" val="36328488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a:p>
        </p:txBody>
      </p:sp>
      <p:sp>
        <p:nvSpPr>
          <p:cNvPr id="6" name="Slide Number Placeholder 5"/>
          <p:cNvSpPr>
            <a:spLocks noGrp="1"/>
          </p:cNvSpPr>
          <p:nvPr>
            <p:ph type="sldNum" sz="quarter" idx="12"/>
          </p:nvPr>
        </p:nvSpPr>
        <p:spPr/>
        <p:txBody>
          <a:bodyPr/>
          <a:lstStyle/>
          <a:p>
            <a:fld id="{1CE6738C-8955-4CF1-A256-1C49941BBB03}" type="slidenum">
              <a:rPr lang="en-ZA" smtClean="0"/>
              <a:t>‹#›</a:t>
            </a:fld>
            <a:endParaRPr lang="en-ZA"/>
          </a:p>
        </p:txBody>
      </p:sp>
    </p:spTree>
    <p:extLst>
      <p:ext uri="{BB962C8B-B14F-4D97-AF65-F5344CB8AC3E}">
        <p14:creationId xmlns:p14="http://schemas.microsoft.com/office/powerpoint/2010/main" val="368073900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Slide Number Placeholder 2"/>
          <p:cNvSpPr>
            <a:spLocks noGrp="1"/>
          </p:cNvSpPr>
          <p:nvPr>
            <p:ph type="sldNum" sz="quarter" idx="10"/>
          </p:nvPr>
        </p:nvSpPr>
        <p:spPr/>
        <p:txBody>
          <a:bodyPr/>
          <a:lstStyle/>
          <a:p>
            <a:fld id="{1CE6738C-8955-4CF1-A256-1C49941BBB03}" type="slidenum">
              <a:rPr lang="en-ZA" smtClean="0"/>
              <a:t>‹#›</a:t>
            </a:fld>
            <a:endParaRPr lang="en-ZA"/>
          </a:p>
        </p:txBody>
      </p:sp>
    </p:spTree>
    <p:extLst>
      <p:ext uri="{BB962C8B-B14F-4D97-AF65-F5344CB8AC3E}">
        <p14:creationId xmlns:p14="http://schemas.microsoft.com/office/powerpoint/2010/main" val="296439175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Slide Number Placeholder 5"/>
          <p:cNvSpPr>
            <a:spLocks noGrp="1"/>
          </p:cNvSpPr>
          <p:nvPr>
            <p:ph type="sldNum" sz="quarter" idx="12"/>
          </p:nvPr>
        </p:nvSpPr>
        <p:spPr/>
        <p:txBody>
          <a:bodyPr/>
          <a:lstStyle/>
          <a:p>
            <a:fld id="{1CE6738C-8955-4CF1-A256-1C49941BBB03}" type="slidenum">
              <a:rPr lang="en-ZA" smtClean="0"/>
              <a:t>‹#›</a:t>
            </a:fld>
            <a:endParaRPr lang="en-ZA"/>
          </a:p>
        </p:txBody>
      </p:sp>
    </p:spTree>
    <p:extLst>
      <p:ext uri="{BB962C8B-B14F-4D97-AF65-F5344CB8AC3E}">
        <p14:creationId xmlns:p14="http://schemas.microsoft.com/office/powerpoint/2010/main" val="30379692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1CE6738C-8955-4CF1-A256-1C49941BBB03}" type="slidenum">
              <a:rPr lang="en-ZA" smtClean="0"/>
              <a:t>‹#›</a:t>
            </a:fld>
            <a:endParaRPr lang="en-ZA"/>
          </a:p>
        </p:txBody>
      </p:sp>
    </p:spTree>
    <p:extLst>
      <p:ext uri="{BB962C8B-B14F-4D97-AF65-F5344CB8AC3E}">
        <p14:creationId xmlns:p14="http://schemas.microsoft.com/office/powerpoint/2010/main" val="10474141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Slide Number Placeholder 6"/>
          <p:cNvSpPr>
            <a:spLocks noGrp="1"/>
          </p:cNvSpPr>
          <p:nvPr>
            <p:ph type="sldNum" sz="quarter" idx="12"/>
          </p:nvPr>
        </p:nvSpPr>
        <p:spPr/>
        <p:txBody>
          <a:bodyPr/>
          <a:lstStyle/>
          <a:p>
            <a:fld id="{1CE6738C-8955-4CF1-A256-1C49941BBB03}" type="slidenum">
              <a:rPr lang="en-ZA" smtClean="0"/>
              <a:t>‹#›</a:t>
            </a:fld>
            <a:endParaRPr lang="en-ZA"/>
          </a:p>
        </p:txBody>
      </p:sp>
    </p:spTree>
    <p:extLst>
      <p:ext uri="{BB962C8B-B14F-4D97-AF65-F5344CB8AC3E}">
        <p14:creationId xmlns:p14="http://schemas.microsoft.com/office/powerpoint/2010/main" val="41025337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5" name="Slide Number Placeholder 4"/>
          <p:cNvSpPr>
            <a:spLocks noGrp="1"/>
          </p:cNvSpPr>
          <p:nvPr>
            <p:ph type="sldNum" sz="quarter" idx="12"/>
          </p:nvPr>
        </p:nvSpPr>
        <p:spPr/>
        <p:txBody>
          <a:bodyPr/>
          <a:lstStyle/>
          <a:p>
            <a:fld id="{1CE6738C-8955-4CF1-A256-1C49941BBB03}" type="slidenum">
              <a:rPr lang="en-ZA" smtClean="0"/>
              <a:t>‹#›</a:t>
            </a:fld>
            <a:endParaRPr lang="en-ZA"/>
          </a:p>
        </p:txBody>
      </p:sp>
    </p:spTree>
    <p:extLst>
      <p:ext uri="{BB962C8B-B14F-4D97-AF65-F5344CB8AC3E}">
        <p14:creationId xmlns:p14="http://schemas.microsoft.com/office/powerpoint/2010/main" val="21750817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3.emf"/><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708465"/>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457200" y="1242996"/>
            <a:ext cx="8229600" cy="4538581"/>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6" name="Slide Number Placeholder 5"/>
          <p:cNvSpPr>
            <a:spLocks noGrp="1"/>
          </p:cNvSpPr>
          <p:nvPr>
            <p:ph type="sldNum" sz="quarter" idx="4"/>
          </p:nvPr>
        </p:nvSpPr>
        <p:spPr>
          <a:xfrm>
            <a:off x="3273759" y="6234886"/>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E6738C-8955-4CF1-A256-1C49941BBB03}" type="slidenum">
              <a:rPr lang="en-ZA" smtClean="0"/>
              <a:t>‹#›</a:t>
            </a:fld>
            <a:endParaRPr lang="en-ZA"/>
          </a:p>
        </p:txBody>
      </p:sp>
      <p:pic>
        <p:nvPicPr>
          <p:cNvPr id="8" name="Picture 7"/>
          <p:cNvPicPr>
            <a:picLocks/>
          </p:cNvPicPr>
          <p:nvPr userDrawn="1"/>
        </p:nvPicPr>
        <p:blipFill>
          <a:blip r:embed="rId8"/>
          <a:stretch>
            <a:fillRect/>
          </a:stretch>
        </p:blipFill>
        <p:spPr>
          <a:xfrm flipV="1">
            <a:off x="2571" y="5913280"/>
            <a:ext cx="9144000" cy="36000"/>
          </a:xfrm>
          <a:prstGeom prst="rect">
            <a:avLst/>
          </a:prstGeom>
        </p:spPr>
      </p:pic>
      <p:pic>
        <p:nvPicPr>
          <p:cNvPr id="10" name="Picture 9"/>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7504" y="6031468"/>
            <a:ext cx="2300066" cy="710210"/>
          </a:xfrm>
          <a:prstGeom prst="rect">
            <a:avLst/>
          </a:prstGeom>
        </p:spPr>
      </p:pic>
      <p:sp>
        <p:nvSpPr>
          <p:cNvPr id="11" name="TextBox 10"/>
          <p:cNvSpPr txBox="1"/>
          <p:nvPr userDrawn="1"/>
        </p:nvSpPr>
        <p:spPr>
          <a:xfrm>
            <a:off x="6156176" y="6204603"/>
            <a:ext cx="2149896" cy="369332"/>
          </a:xfrm>
          <a:prstGeom prst="rect">
            <a:avLst/>
          </a:prstGeom>
          <a:noFill/>
        </p:spPr>
        <p:txBody>
          <a:bodyPr wrap="square" rtlCol="0">
            <a:spAutoFit/>
          </a:bodyPr>
          <a:lstStyle/>
          <a:p>
            <a:r>
              <a:rPr lang="en-US" sz="1800" b="0" i="0" u="none" strike="noStrike" kern="1200" baseline="0" dirty="0" smtClean="0">
                <a:solidFill>
                  <a:srgbClr val="B61918"/>
                </a:solidFill>
                <a:latin typeface="Gill Sans Light" charset="0"/>
                <a:ea typeface="Gill Sans Light" charset="0"/>
                <a:cs typeface="Gill Sans Light" charset="0"/>
              </a:rPr>
              <a:t>Learn</a:t>
            </a:r>
            <a:r>
              <a:rPr lang="en-US" sz="1800" b="0" i="0" u="none" strike="noStrike" kern="1200" baseline="0" dirty="0" smtClean="0">
                <a:solidFill>
                  <a:schemeClr val="tx1"/>
                </a:solidFill>
                <a:latin typeface="Gill Sans Light" charset="0"/>
                <a:ea typeface="Gill Sans Light" charset="0"/>
                <a:cs typeface="Gill Sans Light" charset="0"/>
              </a:rPr>
              <a:t> </a:t>
            </a:r>
            <a:r>
              <a:rPr lang="en-US" sz="1800" b="0" i="0" u="none" strike="noStrike" kern="1200" baseline="0" dirty="0" smtClean="0">
                <a:solidFill>
                  <a:srgbClr val="006600"/>
                </a:solidFill>
                <a:latin typeface="Gill Sans Light" charset="0"/>
                <a:ea typeface="Gill Sans Light" charset="0"/>
                <a:cs typeface="Gill Sans Light" charset="0"/>
              </a:rPr>
              <a:t>Serve</a:t>
            </a:r>
            <a:r>
              <a:rPr lang="en-US" sz="1800" b="0" i="0" u="none" strike="noStrike" kern="1200" baseline="0" dirty="0" smtClean="0">
                <a:solidFill>
                  <a:schemeClr val="tx1"/>
                </a:solidFill>
                <a:latin typeface="Gill Sans Light" charset="0"/>
                <a:ea typeface="Gill Sans Light" charset="0"/>
                <a:cs typeface="Gill Sans Light" charset="0"/>
              </a:rPr>
              <a:t> </a:t>
            </a:r>
            <a:r>
              <a:rPr lang="en-US" sz="1800" b="0" i="0" u="none" strike="noStrike" kern="1200" baseline="0" dirty="0" smtClean="0">
                <a:solidFill>
                  <a:srgbClr val="AAAAAA"/>
                </a:solidFill>
                <a:latin typeface="Gill Sans Light" charset="0"/>
                <a:ea typeface="Gill Sans Light" charset="0"/>
                <a:cs typeface="Gill Sans Light" charset="0"/>
              </a:rPr>
              <a:t>Grow</a:t>
            </a:r>
            <a:endParaRPr lang="en-US" b="0" i="0" dirty="0">
              <a:solidFill>
                <a:srgbClr val="AAAAAA"/>
              </a:solidFill>
              <a:latin typeface="Gill Sans Light" charset="0"/>
              <a:ea typeface="Gill Sans Light" charset="0"/>
              <a:cs typeface="Gill Sans Light" charset="0"/>
            </a:endParaRPr>
          </a:p>
        </p:txBody>
      </p:sp>
      <p:pic>
        <p:nvPicPr>
          <p:cNvPr id="12" name="Picture 11"/>
          <p:cNvPicPr>
            <a:picLocks/>
          </p:cNvPicPr>
          <p:nvPr userDrawn="1"/>
        </p:nvPicPr>
        <p:blipFill>
          <a:blip r:embed="rId8"/>
          <a:stretch>
            <a:fillRect/>
          </a:stretch>
        </p:blipFill>
        <p:spPr>
          <a:xfrm flipV="1">
            <a:off x="2571" y="1052736"/>
            <a:ext cx="9144000" cy="36000"/>
          </a:xfrm>
          <a:prstGeom prst="rect">
            <a:avLst/>
          </a:prstGeom>
        </p:spPr>
      </p:pic>
      <p:pic>
        <p:nvPicPr>
          <p:cNvPr id="9" name="Picture 8"/>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8172400" y="6031468"/>
            <a:ext cx="648460" cy="648460"/>
          </a:xfrm>
          <a:prstGeom prst="rect">
            <a:avLst/>
          </a:prstGeom>
        </p:spPr>
      </p:pic>
    </p:spTree>
    <p:extLst>
      <p:ext uri="{BB962C8B-B14F-4D97-AF65-F5344CB8AC3E}">
        <p14:creationId xmlns:p14="http://schemas.microsoft.com/office/powerpoint/2010/main" val="4141688387"/>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50" r:id="rId3"/>
    <p:sldLayoutId id="2147483651" r:id="rId4"/>
    <p:sldLayoutId id="2147483652" r:id="rId5"/>
    <p:sldLayoutId id="2147483654" r:id="rId6"/>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alphaModFix amt="20000"/>
            <a:extLst>
              <a:ext uri="{28A0092B-C50C-407E-A947-70E740481C1C}">
                <a14:useLocalDpi xmlns:a14="http://schemas.microsoft.com/office/drawing/2010/main" val="0"/>
              </a:ext>
            </a:extLst>
          </a:blip>
          <a:srcRect l="1161" t="5035" r="1112" b="2280"/>
          <a:stretch/>
        </p:blipFill>
        <p:spPr>
          <a:xfrm>
            <a:off x="-36512" y="0"/>
            <a:ext cx="9325710" cy="5920625"/>
          </a:xfrm>
          <a:prstGeom prst="rect">
            <a:avLst/>
          </a:prstGeom>
          <a:ln>
            <a:noFill/>
          </a:ln>
          <a:effectLst>
            <a:softEdge rad="112500"/>
          </a:effectLst>
        </p:spPr>
      </p:pic>
      <p:sp>
        <p:nvSpPr>
          <p:cNvPr id="2" name="Title 1"/>
          <p:cNvSpPr>
            <a:spLocks noGrp="1"/>
          </p:cNvSpPr>
          <p:nvPr>
            <p:ph type="ctrTitle"/>
          </p:nvPr>
        </p:nvSpPr>
        <p:spPr>
          <a:xfrm>
            <a:off x="0" y="980728"/>
            <a:ext cx="9036496" cy="2677784"/>
          </a:xfrm>
        </p:spPr>
        <p:txBody>
          <a:bodyPr>
            <a:normAutofit fontScale="90000"/>
          </a:bodyPr>
          <a:lstStyle/>
          <a:p>
            <a:r>
              <a:rPr lang="en-ZA" sz="3600" b="1" dirty="0" smtClean="0">
                <a:solidFill>
                  <a:srgbClr val="336600"/>
                </a:solidFill>
                <a:latin typeface="Tahoma" panose="020B0604030504040204" pitchFamily="34" charset="0"/>
                <a:ea typeface="Tahoma" panose="020B0604030504040204" pitchFamily="34" charset="0"/>
                <a:cs typeface="Tahoma" panose="020B0604030504040204" pitchFamily="34" charset="0"/>
              </a:rPr>
              <a:t/>
            </a:r>
            <a:br>
              <a:rPr lang="en-ZA" sz="3600" b="1" dirty="0" smtClean="0">
                <a:solidFill>
                  <a:srgbClr val="336600"/>
                </a:solidFill>
                <a:latin typeface="Tahoma" panose="020B0604030504040204" pitchFamily="34" charset="0"/>
                <a:ea typeface="Tahoma" panose="020B0604030504040204" pitchFamily="34" charset="0"/>
                <a:cs typeface="Tahoma" panose="020B0604030504040204" pitchFamily="34" charset="0"/>
              </a:rPr>
            </a:br>
            <a:r>
              <a:rPr lang="en-ZA" sz="3600" b="1" dirty="0">
                <a:solidFill>
                  <a:srgbClr val="336600"/>
                </a:solidFill>
                <a:latin typeface="Tahoma" panose="020B0604030504040204" pitchFamily="34" charset="0"/>
                <a:ea typeface="Tahoma" panose="020B0604030504040204" pitchFamily="34" charset="0"/>
                <a:cs typeface="Tahoma" panose="020B0604030504040204" pitchFamily="34" charset="0"/>
              </a:rPr>
              <a:t/>
            </a:r>
            <a:br>
              <a:rPr lang="en-ZA" sz="3600" b="1" dirty="0">
                <a:solidFill>
                  <a:srgbClr val="336600"/>
                </a:solidFill>
                <a:latin typeface="Tahoma" panose="020B0604030504040204" pitchFamily="34" charset="0"/>
                <a:ea typeface="Tahoma" panose="020B0604030504040204" pitchFamily="34" charset="0"/>
                <a:cs typeface="Tahoma" panose="020B0604030504040204" pitchFamily="34" charset="0"/>
              </a:rPr>
            </a:br>
            <a:r>
              <a:rPr lang="en-ZA" sz="3600" b="1" dirty="0" smtClean="0">
                <a:solidFill>
                  <a:srgbClr val="336600"/>
                </a:solidFill>
                <a:latin typeface="Tahoma" panose="020B0604030504040204" pitchFamily="34" charset="0"/>
                <a:ea typeface="Tahoma" panose="020B0604030504040204" pitchFamily="34" charset="0"/>
                <a:cs typeface="Tahoma" panose="020B0604030504040204" pitchFamily="34" charset="0"/>
              </a:rPr>
              <a:t/>
            </a:r>
            <a:br>
              <a:rPr lang="en-ZA" sz="3600" b="1" dirty="0" smtClean="0">
                <a:solidFill>
                  <a:srgbClr val="336600"/>
                </a:solidFill>
                <a:latin typeface="Tahoma" panose="020B0604030504040204" pitchFamily="34" charset="0"/>
                <a:ea typeface="Tahoma" panose="020B0604030504040204" pitchFamily="34" charset="0"/>
                <a:cs typeface="Tahoma" panose="020B0604030504040204" pitchFamily="34" charset="0"/>
              </a:rPr>
            </a:br>
            <a:r>
              <a:rPr lang="en-ZA" sz="2800" dirty="0" smtClean="0">
                <a:solidFill>
                  <a:srgbClr val="336600"/>
                </a:solidFill>
                <a:latin typeface="Tahoma" panose="020B0604030504040204" pitchFamily="34" charset="0"/>
                <a:ea typeface="Tahoma" panose="020B0604030504040204" pitchFamily="34" charset="0"/>
                <a:cs typeface="Tahoma" panose="020B0604030504040204" pitchFamily="34" charset="0"/>
              </a:rPr>
              <a:t/>
            </a:r>
            <a:br>
              <a:rPr lang="en-ZA" sz="2800" dirty="0" smtClean="0">
                <a:solidFill>
                  <a:srgbClr val="336600"/>
                </a:solidFill>
                <a:latin typeface="Tahoma" panose="020B0604030504040204" pitchFamily="34" charset="0"/>
                <a:ea typeface="Tahoma" panose="020B0604030504040204" pitchFamily="34" charset="0"/>
                <a:cs typeface="Tahoma" panose="020B0604030504040204" pitchFamily="34" charset="0"/>
              </a:rPr>
            </a:br>
            <a:r>
              <a:rPr lang="en-ZA" sz="2400" dirty="0" smtClean="0">
                <a:solidFill>
                  <a:srgbClr val="C00000"/>
                </a:solidFill>
                <a:latin typeface="Tahoma" panose="020B0604030504040204" pitchFamily="34" charset="0"/>
                <a:ea typeface="Tahoma" panose="020B0604030504040204" pitchFamily="34" charset="0"/>
                <a:cs typeface="Tahoma" panose="020B0604030504040204" pitchFamily="34" charset="0"/>
              </a:rPr>
              <a:t>National School of Government 5-year Strategic Plan (2020-2025) and Annual Performance Plan (2020/21)</a:t>
            </a:r>
            <a:endParaRPr lang="en-ZA" sz="2400"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
        <p:nvSpPr>
          <p:cNvPr id="5" name="Title 1"/>
          <p:cNvSpPr txBox="1">
            <a:spLocks/>
          </p:cNvSpPr>
          <p:nvPr/>
        </p:nvSpPr>
        <p:spPr>
          <a:xfrm>
            <a:off x="4067944" y="5805263"/>
            <a:ext cx="5076056"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A" sz="2000" b="1" dirty="0" smtClean="0">
                <a:latin typeface="Calibri" pitchFamily="34" charset="0"/>
                <a:cs typeface="Arial" pitchFamily="34" charset="0"/>
              </a:rPr>
              <a:t> </a:t>
            </a:r>
            <a:endParaRPr lang="en-ZA" sz="2000" b="1" dirty="0">
              <a:latin typeface="Calibri" pitchFamily="34" charset="0"/>
              <a:cs typeface="Arial" pitchFamily="34" charset="0"/>
            </a:endParaRPr>
          </a:p>
        </p:txBody>
      </p:sp>
    </p:spTree>
    <p:extLst>
      <p:ext uri="{BB962C8B-B14F-4D97-AF65-F5344CB8AC3E}">
        <p14:creationId xmlns:p14="http://schemas.microsoft.com/office/powerpoint/2010/main" val="8310461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95536" y="1988840"/>
            <a:ext cx="8424936" cy="1728192"/>
          </a:xfrm>
        </p:spPr>
        <p:txBody>
          <a:bodyPr>
            <a:normAutofit/>
          </a:bodyPr>
          <a:lstStyle/>
          <a:p>
            <a:pPr algn="ctr"/>
            <a:r>
              <a:rPr lang="en-US" sz="2400" dirty="0" smtClean="0">
                <a:solidFill>
                  <a:srgbClr val="C00000"/>
                </a:solidFill>
                <a:latin typeface="Tahoma" panose="020B0604030504040204" pitchFamily="34" charset="0"/>
                <a:ea typeface="Tahoma" panose="020B0604030504040204" pitchFamily="34" charset="0"/>
                <a:cs typeface="Tahoma" panose="020B0604030504040204" pitchFamily="34" charset="0"/>
              </a:rPr>
              <a:t>Implementation of NSG strategy</a:t>
            </a:r>
            <a:endParaRPr lang="en-US" sz="1800"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2"/>
          </p:nvPr>
        </p:nvSpPr>
        <p:spPr/>
        <p:txBody>
          <a:bodyPr/>
          <a:lstStyle/>
          <a:p>
            <a:fld id="{1CE6738C-8955-4CF1-A256-1C49941BBB03}" type="slidenum">
              <a:rPr lang="en-ZA" smtClean="0">
                <a:solidFill>
                  <a:prstClr val="black">
                    <a:tint val="75000"/>
                  </a:prstClr>
                </a:solidFill>
              </a:rPr>
              <a:pPr/>
              <a:t>10</a:t>
            </a:fld>
            <a:endParaRPr lang="en-ZA">
              <a:solidFill>
                <a:prstClr val="black">
                  <a:tint val="75000"/>
                </a:prstClr>
              </a:solidFill>
            </a:endParaRPr>
          </a:p>
        </p:txBody>
      </p:sp>
    </p:spTree>
    <p:extLst>
      <p:ext uri="{BB962C8B-B14F-4D97-AF65-F5344CB8AC3E}">
        <p14:creationId xmlns:p14="http://schemas.microsoft.com/office/powerpoint/2010/main" val="26601246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435454"/>
            <a:ext cx="8229600" cy="708465"/>
          </a:xfrm>
        </p:spPr>
        <p:txBody>
          <a:bodyPr>
            <a:normAutofit/>
          </a:bodyPr>
          <a:lstStyle/>
          <a:p>
            <a:pPr defTabSz="457200" fontAlgn="base">
              <a:lnSpc>
                <a:spcPct val="150000"/>
              </a:lnSpc>
              <a:spcBef>
                <a:spcPct val="20000"/>
              </a:spcBef>
              <a:spcAft>
                <a:spcPct val="0"/>
              </a:spcAft>
            </a:pPr>
            <a:r>
              <a:rPr lang="en-ZA" sz="2400"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Implementation of NSG strategy </a:t>
            </a:r>
            <a:endParaRPr lang="en-ZA" sz="24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idx="1"/>
          </p:nvPr>
        </p:nvSpPr>
        <p:spPr>
          <a:xfrm>
            <a:off x="179512" y="1242996"/>
            <a:ext cx="8784976" cy="4538581"/>
          </a:xfrm>
        </p:spPr>
        <p:txBody>
          <a:bodyPr>
            <a:normAutofit fontScale="47500" lnSpcReduction="20000"/>
          </a:bodyPr>
          <a:lstStyle/>
          <a:p>
            <a:pPr marL="0" indent="0">
              <a:lnSpc>
                <a:spcPct val="128000"/>
              </a:lnSpc>
              <a:spcBef>
                <a:spcPts val="0"/>
              </a:spcBef>
              <a:buClr>
                <a:srgbClr val="C00000"/>
              </a:buClr>
              <a:buSzPct val="60000"/>
              <a:buNone/>
            </a:pPr>
            <a:r>
              <a:rPr lang="en-ZA" sz="2900"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I</a:t>
            </a:r>
            <a:r>
              <a:rPr lang="en-ZA" sz="2900" dirty="0" smtClean="0">
                <a:latin typeface="Tahoma" panose="020B0604030504040204" pitchFamily="34" charset="0"/>
                <a:ea typeface="Tahoma" panose="020B0604030504040204" pitchFamily="34" charset="0"/>
                <a:cs typeface="Tahoma" panose="020B0604030504040204" pitchFamily="34" charset="0"/>
              </a:rPr>
              <a:t>n repositioning </a:t>
            </a:r>
            <a:r>
              <a:rPr lang="en-ZA" sz="2900" dirty="0">
                <a:latin typeface="Tahoma" panose="020B0604030504040204" pitchFamily="34" charset="0"/>
                <a:ea typeface="Tahoma" panose="020B0604030504040204" pitchFamily="34" charset="0"/>
                <a:cs typeface="Tahoma" panose="020B0604030504040204" pitchFamily="34" charset="0"/>
              </a:rPr>
              <a:t>for the </a:t>
            </a:r>
            <a:r>
              <a:rPr lang="en-ZA" sz="2900" dirty="0" smtClean="0">
                <a:latin typeface="Tahoma" panose="020B0604030504040204" pitchFamily="34" charset="0"/>
                <a:ea typeface="Tahoma" panose="020B0604030504040204" pitchFamily="34" charset="0"/>
                <a:cs typeface="Tahoma" panose="020B0604030504040204" pitchFamily="34" charset="0"/>
              </a:rPr>
              <a:t>future, we will …</a:t>
            </a:r>
          </a:p>
          <a:p>
            <a:pPr marL="0" indent="0">
              <a:lnSpc>
                <a:spcPct val="128000"/>
              </a:lnSpc>
              <a:spcBef>
                <a:spcPts val="0"/>
              </a:spcBef>
              <a:buClr>
                <a:srgbClr val="C00000"/>
              </a:buClr>
              <a:buSzPct val="60000"/>
              <a:buNone/>
            </a:pPr>
            <a:endParaRPr lang="en-ZA" sz="2900" dirty="0">
              <a:latin typeface="Tahoma" panose="020B0604030504040204" pitchFamily="34" charset="0"/>
              <a:ea typeface="Tahoma" panose="020B0604030504040204" pitchFamily="34" charset="0"/>
              <a:cs typeface="Tahoma" panose="020B0604030504040204" pitchFamily="34" charset="0"/>
            </a:endParaRPr>
          </a:p>
          <a:p>
            <a:pPr>
              <a:lnSpc>
                <a:spcPct val="128000"/>
              </a:lnSpc>
              <a:spcBef>
                <a:spcPts val="0"/>
              </a:spcBef>
              <a:buClr>
                <a:srgbClr val="C00000"/>
              </a:buClr>
              <a:buSzPct val="80000"/>
              <a:buFont typeface="+mj-lt"/>
              <a:buAutoNum type="arabicPeriod"/>
            </a:pPr>
            <a:r>
              <a:rPr lang="en-ZA" sz="2900" dirty="0" smtClean="0">
                <a:latin typeface="Tahoma" panose="020B0604030504040204" pitchFamily="34" charset="0"/>
                <a:ea typeface="Tahoma" panose="020B0604030504040204" pitchFamily="34" charset="0"/>
                <a:cs typeface="Tahoma" panose="020B0604030504040204" pitchFamily="34" charset="0"/>
              </a:rPr>
              <a:t>Implement the prescripts of an expanded </a:t>
            </a:r>
            <a:r>
              <a:rPr lang="en-ZA" sz="2900" b="1" dirty="0" smtClean="0">
                <a:solidFill>
                  <a:schemeClr val="accent2"/>
                </a:solidFill>
                <a:latin typeface="Tahoma" panose="020B0604030504040204" pitchFamily="34" charset="0"/>
                <a:ea typeface="Tahoma" panose="020B0604030504040204" pitchFamily="34" charset="0"/>
                <a:cs typeface="Tahoma" panose="020B0604030504040204" pitchFamily="34" charset="0"/>
              </a:rPr>
              <a:t>MANDATE</a:t>
            </a:r>
            <a:r>
              <a:rPr lang="en-ZA" sz="2900" dirty="0" smtClean="0">
                <a:solidFill>
                  <a:schemeClr val="accent2"/>
                </a:solidFill>
                <a:latin typeface="Tahoma" panose="020B0604030504040204" pitchFamily="34" charset="0"/>
                <a:ea typeface="Tahoma" panose="020B0604030504040204" pitchFamily="34" charset="0"/>
                <a:cs typeface="Tahoma" panose="020B0604030504040204" pitchFamily="34" charset="0"/>
              </a:rPr>
              <a:t> </a:t>
            </a:r>
            <a:r>
              <a:rPr lang="en-ZA" sz="2900" dirty="0" smtClean="0">
                <a:latin typeface="Tahoma" panose="020B0604030504040204" pitchFamily="34" charset="0"/>
                <a:ea typeface="Tahoma" panose="020B0604030504040204" pitchFamily="34" charset="0"/>
                <a:cs typeface="Tahoma" panose="020B0604030504040204" pitchFamily="34" charset="0"/>
              </a:rPr>
              <a:t>(education, training and development in three spheres of government, state owned entities and organs of state) and support the outcomes of priority 1 of MTSF (professionalising public administration) </a:t>
            </a:r>
          </a:p>
          <a:p>
            <a:pPr>
              <a:lnSpc>
                <a:spcPct val="128000"/>
              </a:lnSpc>
              <a:spcBef>
                <a:spcPts val="0"/>
              </a:spcBef>
              <a:buClr>
                <a:srgbClr val="C00000"/>
              </a:buClr>
              <a:buSzPct val="80000"/>
              <a:buFont typeface="+mj-lt"/>
              <a:buAutoNum type="arabicPeriod"/>
            </a:pPr>
            <a:endParaRPr lang="en-ZA" sz="2900" dirty="0">
              <a:latin typeface="Tahoma" panose="020B0604030504040204" pitchFamily="34" charset="0"/>
              <a:ea typeface="Tahoma" panose="020B0604030504040204" pitchFamily="34" charset="0"/>
              <a:cs typeface="Tahoma" panose="020B0604030504040204" pitchFamily="34" charset="0"/>
            </a:endParaRPr>
          </a:p>
          <a:p>
            <a:pPr>
              <a:lnSpc>
                <a:spcPct val="128000"/>
              </a:lnSpc>
              <a:spcBef>
                <a:spcPts val="0"/>
              </a:spcBef>
              <a:buClr>
                <a:srgbClr val="C00000"/>
              </a:buClr>
              <a:buSzPct val="80000"/>
              <a:buFont typeface="+mj-lt"/>
              <a:buAutoNum type="arabicPeriod"/>
            </a:pPr>
            <a:r>
              <a:rPr lang="en-ZA" sz="2900" b="1" dirty="0" smtClean="0">
                <a:solidFill>
                  <a:schemeClr val="accent2"/>
                </a:solidFill>
                <a:latin typeface="Tahoma" panose="020B0604030504040204" pitchFamily="34" charset="0"/>
                <a:ea typeface="Tahoma" panose="020B0604030504040204" pitchFamily="34" charset="0"/>
                <a:cs typeface="Tahoma" panose="020B0604030504040204" pitchFamily="34" charset="0"/>
              </a:rPr>
              <a:t>DIRECT</a:t>
            </a:r>
            <a:r>
              <a:rPr lang="en-ZA" sz="2900" dirty="0" smtClean="0">
                <a:latin typeface="Tahoma" panose="020B0604030504040204" pitchFamily="34" charset="0"/>
                <a:ea typeface="Tahoma" panose="020B0604030504040204" pitchFamily="34" charset="0"/>
                <a:cs typeface="Tahoma" panose="020B0604030504040204" pitchFamily="34" charset="0"/>
              </a:rPr>
              <a:t> (provide directly or facilitate ETD) – </a:t>
            </a:r>
            <a:r>
              <a:rPr lang="en-ZA" sz="2900" b="1" dirty="0" smtClean="0">
                <a:solidFill>
                  <a:schemeClr val="accent2"/>
                </a:solidFill>
                <a:latin typeface="Tahoma" panose="020B0604030504040204" pitchFamily="34" charset="0"/>
                <a:ea typeface="Tahoma" panose="020B0604030504040204" pitchFamily="34" charset="0"/>
                <a:cs typeface="Tahoma" panose="020B0604030504040204" pitchFamily="34" charset="0"/>
              </a:rPr>
              <a:t>INFLUENCE</a:t>
            </a:r>
            <a:r>
              <a:rPr lang="en-ZA" sz="2900" dirty="0" smtClean="0">
                <a:latin typeface="Tahoma" panose="020B0604030504040204" pitchFamily="34" charset="0"/>
                <a:ea typeface="Tahoma" panose="020B0604030504040204" pitchFamily="34" charset="0"/>
                <a:cs typeface="Tahoma" panose="020B0604030504040204" pitchFamily="34" charset="0"/>
              </a:rPr>
              <a:t> (content creation of public administration, quality of ETD, broader society &amp; citizens) – </a:t>
            </a:r>
            <a:r>
              <a:rPr lang="en-ZA" sz="2900" b="1" dirty="0" smtClean="0">
                <a:solidFill>
                  <a:schemeClr val="accent2"/>
                </a:solidFill>
                <a:latin typeface="Tahoma" panose="020B0604030504040204" pitchFamily="34" charset="0"/>
                <a:ea typeface="Tahoma" panose="020B0604030504040204" pitchFamily="34" charset="0"/>
                <a:cs typeface="Tahoma" panose="020B0604030504040204" pitchFamily="34" charset="0"/>
              </a:rPr>
              <a:t>REFER</a:t>
            </a:r>
            <a:r>
              <a:rPr lang="en-ZA" sz="2900" dirty="0" smtClean="0">
                <a:latin typeface="Tahoma" panose="020B0604030504040204" pitchFamily="34" charset="0"/>
                <a:ea typeface="Tahoma" panose="020B0604030504040204" pitchFamily="34" charset="0"/>
                <a:cs typeface="Tahoma" panose="020B0604030504040204" pitchFamily="34" charset="0"/>
              </a:rPr>
              <a:t> (where the NSG can not offer ETD intervention, it can be referred to other recognised training providers) </a:t>
            </a:r>
          </a:p>
          <a:p>
            <a:pPr>
              <a:lnSpc>
                <a:spcPct val="128000"/>
              </a:lnSpc>
              <a:spcBef>
                <a:spcPts val="0"/>
              </a:spcBef>
              <a:buClr>
                <a:srgbClr val="C00000"/>
              </a:buClr>
              <a:buSzPct val="80000"/>
              <a:buFont typeface="+mj-lt"/>
              <a:buAutoNum type="arabicPeriod"/>
            </a:pPr>
            <a:endParaRPr lang="en-ZA" sz="2900" dirty="0">
              <a:latin typeface="Tahoma" panose="020B0604030504040204" pitchFamily="34" charset="0"/>
              <a:ea typeface="Tahoma" panose="020B0604030504040204" pitchFamily="34" charset="0"/>
              <a:cs typeface="Tahoma" panose="020B0604030504040204" pitchFamily="34" charset="0"/>
            </a:endParaRPr>
          </a:p>
          <a:p>
            <a:pPr>
              <a:lnSpc>
                <a:spcPct val="128000"/>
              </a:lnSpc>
              <a:spcBef>
                <a:spcPts val="0"/>
              </a:spcBef>
              <a:buClr>
                <a:srgbClr val="C00000"/>
              </a:buClr>
              <a:buSzPct val="80000"/>
              <a:buFont typeface="+mj-lt"/>
              <a:buAutoNum type="arabicPeriod"/>
            </a:pPr>
            <a:r>
              <a:rPr lang="en-ZA" sz="2900" dirty="0" smtClean="0">
                <a:latin typeface="Tahoma" panose="020B0604030504040204" pitchFamily="34" charset="0"/>
                <a:ea typeface="Tahoma" panose="020B0604030504040204" pitchFamily="34" charset="0"/>
                <a:cs typeface="Tahoma" panose="020B0604030504040204" pitchFamily="34" charset="0"/>
              </a:rPr>
              <a:t>Measure </a:t>
            </a:r>
            <a:r>
              <a:rPr lang="en-ZA" sz="2900" dirty="0">
                <a:latin typeface="Tahoma" panose="020B0604030504040204" pitchFamily="34" charset="0"/>
                <a:ea typeface="Tahoma" panose="020B0604030504040204" pitchFamily="34" charset="0"/>
                <a:cs typeface="Tahoma" panose="020B0604030504040204" pitchFamily="34" charset="0"/>
              </a:rPr>
              <a:t>the </a:t>
            </a:r>
            <a:r>
              <a:rPr lang="en-ZA" sz="2900" b="1" dirty="0" smtClean="0">
                <a:solidFill>
                  <a:schemeClr val="accent2"/>
                </a:solidFill>
                <a:latin typeface="Tahoma" panose="020B0604030504040204" pitchFamily="34" charset="0"/>
                <a:ea typeface="Tahoma" panose="020B0604030504040204" pitchFamily="34" charset="0"/>
                <a:cs typeface="Tahoma" panose="020B0604030504040204" pitchFamily="34" charset="0"/>
              </a:rPr>
              <a:t>IMPACT</a:t>
            </a:r>
            <a:r>
              <a:rPr lang="en-ZA" sz="2900" dirty="0" smtClean="0">
                <a:latin typeface="Tahoma" panose="020B0604030504040204" pitchFamily="34" charset="0"/>
                <a:ea typeface="Tahoma" panose="020B0604030504040204" pitchFamily="34" charset="0"/>
                <a:cs typeface="Tahoma" panose="020B0604030504040204" pitchFamily="34" charset="0"/>
              </a:rPr>
              <a:t> of </a:t>
            </a:r>
            <a:r>
              <a:rPr lang="en-ZA" sz="2900" dirty="0">
                <a:latin typeface="Tahoma" panose="020B0604030504040204" pitchFamily="34" charset="0"/>
                <a:ea typeface="Tahoma" panose="020B0604030504040204" pitchFamily="34" charset="0"/>
                <a:cs typeface="Tahoma" panose="020B0604030504040204" pitchFamily="34" charset="0"/>
              </a:rPr>
              <a:t>ETD interventions </a:t>
            </a:r>
          </a:p>
          <a:p>
            <a:pPr>
              <a:lnSpc>
                <a:spcPct val="128000"/>
              </a:lnSpc>
              <a:spcBef>
                <a:spcPts val="0"/>
              </a:spcBef>
              <a:buClr>
                <a:srgbClr val="C00000"/>
              </a:buClr>
              <a:buSzPct val="80000"/>
              <a:buFont typeface="+mj-lt"/>
              <a:buAutoNum type="arabicPeriod"/>
            </a:pPr>
            <a:endParaRPr lang="en-ZA" sz="2900" dirty="0" smtClean="0">
              <a:latin typeface="Tahoma" panose="020B0604030504040204" pitchFamily="34" charset="0"/>
              <a:ea typeface="Tahoma" panose="020B0604030504040204" pitchFamily="34" charset="0"/>
              <a:cs typeface="Tahoma" panose="020B0604030504040204" pitchFamily="34" charset="0"/>
            </a:endParaRPr>
          </a:p>
          <a:p>
            <a:pPr>
              <a:lnSpc>
                <a:spcPct val="128000"/>
              </a:lnSpc>
              <a:spcBef>
                <a:spcPts val="0"/>
              </a:spcBef>
              <a:buClr>
                <a:srgbClr val="C00000"/>
              </a:buClr>
              <a:buSzPct val="80000"/>
              <a:buFont typeface="+mj-lt"/>
              <a:buAutoNum type="arabicPeriod"/>
            </a:pPr>
            <a:r>
              <a:rPr lang="en-ZA" sz="2900" dirty="0" smtClean="0">
                <a:latin typeface="Tahoma" panose="020B0604030504040204" pitchFamily="34" charset="0"/>
                <a:ea typeface="Tahoma" panose="020B0604030504040204" pitchFamily="34" charset="0"/>
                <a:cs typeface="Tahoma" panose="020B0604030504040204" pitchFamily="34" charset="0"/>
              </a:rPr>
              <a:t>Emphasise </a:t>
            </a:r>
            <a:r>
              <a:rPr lang="en-ZA" sz="2900" dirty="0">
                <a:latin typeface="Tahoma" panose="020B0604030504040204" pitchFamily="34" charset="0"/>
                <a:ea typeface="Tahoma" panose="020B0604030504040204" pitchFamily="34" charset="0"/>
                <a:cs typeface="Tahoma" panose="020B0604030504040204" pitchFamily="34" charset="0"/>
              </a:rPr>
              <a:t>the </a:t>
            </a:r>
            <a:r>
              <a:rPr lang="en-ZA" sz="2900" b="1" dirty="0" smtClean="0">
                <a:solidFill>
                  <a:schemeClr val="accent2"/>
                </a:solidFill>
                <a:latin typeface="Tahoma" panose="020B0604030504040204" pitchFamily="34" charset="0"/>
                <a:ea typeface="Tahoma" panose="020B0604030504040204" pitchFamily="34" charset="0"/>
                <a:cs typeface="Tahoma" panose="020B0604030504040204" pitchFamily="34" charset="0"/>
              </a:rPr>
              <a:t>QUALITY</a:t>
            </a:r>
            <a:r>
              <a:rPr lang="en-ZA" sz="2900" dirty="0" smtClean="0">
                <a:latin typeface="Tahoma" panose="020B0604030504040204" pitchFamily="34" charset="0"/>
                <a:ea typeface="Tahoma" panose="020B0604030504040204" pitchFamily="34" charset="0"/>
                <a:cs typeface="Tahoma" panose="020B0604030504040204" pitchFamily="34" charset="0"/>
              </a:rPr>
              <a:t> of </a:t>
            </a:r>
            <a:r>
              <a:rPr lang="en-ZA" sz="2900" dirty="0">
                <a:latin typeface="Tahoma" panose="020B0604030504040204" pitchFamily="34" charset="0"/>
                <a:ea typeface="Tahoma" panose="020B0604030504040204" pitchFamily="34" charset="0"/>
                <a:cs typeface="Tahoma" panose="020B0604030504040204" pitchFamily="34" charset="0"/>
              </a:rPr>
              <a:t>the ETD </a:t>
            </a:r>
            <a:r>
              <a:rPr lang="en-ZA" sz="2900" dirty="0" smtClean="0">
                <a:latin typeface="Tahoma" panose="020B0604030504040204" pitchFamily="34" charset="0"/>
                <a:ea typeface="Tahoma" panose="020B0604030504040204" pitchFamily="34" charset="0"/>
                <a:cs typeface="Tahoma" panose="020B0604030504040204" pitchFamily="34" charset="0"/>
              </a:rPr>
              <a:t>interventions, and those who deliver for us </a:t>
            </a:r>
          </a:p>
          <a:p>
            <a:pPr>
              <a:lnSpc>
                <a:spcPct val="128000"/>
              </a:lnSpc>
              <a:spcBef>
                <a:spcPts val="0"/>
              </a:spcBef>
              <a:buClr>
                <a:srgbClr val="C00000"/>
              </a:buClr>
              <a:buSzPct val="80000"/>
              <a:buFont typeface="+mj-lt"/>
              <a:buAutoNum type="arabicPeriod"/>
            </a:pPr>
            <a:endParaRPr lang="en-ZA" sz="2900" dirty="0">
              <a:latin typeface="Tahoma" panose="020B0604030504040204" pitchFamily="34" charset="0"/>
              <a:ea typeface="Tahoma" panose="020B0604030504040204" pitchFamily="34" charset="0"/>
              <a:cs typeface="Tahoma" panose="020B0604030504040204" pitchFamily="34" charset="0"/>
            </a:endParaRPr>
          </a:p>
          <a:p>
            <a:pPr>
              <a:lnSpc>
                <a:spcPct val="128000"/>
              </a:lnSpc>
              <a:spcBef>
                <a:spcPts val="0"/>
              </a:spcBef>
              <a:buClr>
                <a:srgbClr val="C00000"/>
              </a:buClr>
              <a:buSzPct val="80000"/>
              <a:buFont typeface="+mj-lt"/>
              <a:buAutoNum type="arabicPeriod"/>
            </a:pPr>
            <a:r>
              <a:rPr lang="en-ZA" sz="2900" dirty="0" smtClean="0">
                <a:latin typeface="Tahoma" panose="020B0604030504040204" pitchFamily="34" charset="0"/>
                <a:ea typeface="Tahoma" panose="020B0604030504040204" pitchFamily="34" charset="0"/>
                <a:cs typeface="Tahoma" panose="020B0604030504040204" pitchFamily="34" charset="0"/>
              </a:rPr>
              <a:t>Embrace </a:t>
            </a:r>
            <a:r>
              <a:rPr lang="en-ZA" sz="2900" b="1" dirty="0" smtClean="0">
                <a:solidFill>
                  <a:schemeClr val="accent2"/>
                </a:solidFill>
                <a:latin typeface="Tahoma" panose="020B0604030504040204" pitchFamily="34" charset="0"/>
                <a:ea typeface="Tahoma" panose="020B0604030504040204" pitchFamily="34" charset="0"/>
                <a:cs typeface="Tahoma" panose="020B0604030504040204" pitchFamily="34" charset="0"/>
              </a:rPr>
              <a:t>PARTNERSHIPS</a:t>
            </a:r>
            <a:r>
              <a:rPr lang="en-ZA" sz="2900" dirty="0" smtClean="0">
                <a:latin typeface="Tahoma" panose="020B0604030504040204" pitchFamily="34" charset="0"/>
                <a:ea typeface="Tahoma" panose="020B0604030504040204" pitchFamily="34" charset="0"/>
                <a:cs typeface="Tahoma" panose="020B0604030504040204" pitchFamily="34" charset="0"/>
              </a:rPr>
              <a:t> and </a:t>
            </a:r>
            <a:r>
              <a:rPr lang="en-ZA" sz="2900" dirty="0">
                <a:latin typeface="Tahoma" panose="020B0604030504040204" pitchFamily="34" charset="0"/>
                <a:ea typeface="Tahoma" panose="020B0604030504040204" pitchFamily="34" charset="0"/>
                <a:cs typeface="Tahoma" panose="020B0604030504040204" pitchFamily="34" charset="0"/>
              </a:rPr>
              <a:t>collaborations with public and private institutions to support ETD interventions </a:t>
            </a:r>
            <a:endParaRPr lang="en-ZA" sz="2900" dirty="0" smtClean="0">
              <a:latin typeface="Tahoma" panose="020B0604030504040204" pitchFamily="34" charset="0"/>
              <a:ea typeface="Tahoma" panose="020B0604030504040204" pitchFamily="34" charset="0"/>
              <a:cs typeface="Tahoma" panose="020B0604030504040204" pitchFamily="34" charset="0"/>
            </a:endParaRPr>
          </a:p>
          <a:p>
            <a:pPr marL="0" indent="0">
              <a:buClr>
                <a:srgbClr val="C00000"/>
              </a:buClr>
              <a:buSzPct val="60000"/>
              <a:buNone/>
            </a:pPr>
            <a:endParaRPr lang="en-ZA" sz="1800"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1800" dirty="0" smtClean="0">
                <a:latin typeface="Tahoma" panose="020B0604030504040204" pitchFamily="34" charset="0"/>
                <a:ea typeface="Tahoma" panose="020B0604030504040204" pitchFamily="34" charset="0"/>
                <a:cs typeface="Tahoma" panose="020B0604030504040204" pitchFamily="34" charset="0"/>
              </a:rPr>
              <a:t>	</a:t>
            </a:r>
            <a:endParaRPr lang="en-ZA" sz="1800" dirty="0" smtClean="0">
              <a:latin typeface="Tahoma" panose="020B0604030504040204" pitchFamily="34" charset="0"/>
              <a:ea typeface="Tahoma" panose="020B0604030504040204" pitchFamily="34" charset="0"/>
              <a:cs typeface="Tahoma" panose="020B0604030504040204" pitchFamily="34" charset="0"/>
            </a:endParaRPr>
          </a:p>
          <a:p>
            <a:pPr>
              <a:buClr>
                <a:srgbClr val="C00000"/>
              </a:buClr>
              <a:buSzPct val="60000"/>
              <a:buFont typeface="Wingdings" panose="05000000000000000000" pitchFamily="2" charset="2"/>
              <a:buChar char="Ø"/>
            </a:pPr>
            <a:endParaRPr lang="en-ZA" sz="1800" dirty="0" smtClean="0">
              <a:latin typeface="Tahoma" panose="020B0604030504040204" pitchFamily="34" charset="0"/>
              <a:ea typeface="Tahoma" panose="020B0604030504040204" pitchFamily="34" charset="0"/>
              <a:cs typeface="Tahoma" panose="020B0604030504040204" pitchFamily="34" charset="0"/>
            </a:endParaRPr>
          </a:p>
          <a:p>
            <a:pPr marL="0" indent="0">
              <a:buClr>
                <a:srgbClr val="C00000"/>
              </a:buClr>
              <a:buSzPct val="60000"/>
              <a:buNone/>
            </a:pPr>
            <a:endParaRPr lang="en-ZA" dirty="0"/>
          </a:p>
        </p:txBody>
      </p:sp>
      <p:sp>
        <p:nvSpPr>
          <p:cNvPr id="4" name="Slide Number Placeholder 3"/>
          <p:cNvSpPr>
            <a:spLocks noGrp="1"/>
          </p:cNvSpPr>
          <p:nvPr>
            <p:ph type="sldNum" sz="quarter" idx="12"/>
          </p:nvPr>
        </p:nvSpPr>
        <p:spPr/>
        <p:txBody>
          <a:bodyPr/>
          <a:lstStyle/>
          <a:p>
            <a:fld id="{1CE6738C-8955-4CF1-A256-1C49941BBB03}" type="slidenum">
              <a:rPr lang="en-ZA" smtClean="0">
                <a:solidFill>
                  <a:prstClr val="black">
                    <a:tint val="75000"/>
                  </a:prstClr>
                </a:solidFill>
              </a:rPr>
              <a:pPr/>
              <a:t>11</a:t>
            </a:fld>
            <a:endParaRPr lang="en-ZA">
              <a:solidFill>
                <a:prstClr val="black">
                  <a:tint val="75000"/>
                </a:prstClr>
              </a:solidFill>
            </a:endParaRPr>
          </a:p>
        </p:txBody>
      </p:sp>
    </p:spTree>
    <p:extLst>
      <p:ext uri="{BB962C8B-B14F-4D97-AF65-F5344CB8AC3E}">
        <p14:creationId xmlns:p14="http://schemas.microsoft.com/office/powerpoint/2010/main" val="33758437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3968" y="1124744"/>
            <a:ext cx="4752528" cy="4680520"/>
          </a:xfrm>
        </p:spPr>
        <p:txBody>
          <a:bodyPr>
            <a:noAutofit/>
          </a:bodyPr>
          <a:lstStyle/>
          <a:p>
            <a:pPr marL="0" indent="0" algn="ctr">
              <a:lnSpc>
                <a:spcPct val="108000"/>
              </a:lnSpc>
              <a:spcBef>
                <a:spcPts val="0"/>
              </a:spcBef>
              <a:buClr>
                <a:srgbClr val="006600"/>
              </a:buClr>
              <a:buSzPct val="75000"/>
              <a:buNone/>
            </a:pPr>
            <a:r>
              <a:rPr lang="en-US" sz="1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Vision</a:t>
            </a:r>
          </a:p>
          <a:p>
            <a:pPr marL="0" indent="0" algn="ctr">
              <a:lnSpc>
                <a:spcPct val="107000"/>
              </a:lnSpc>
              <a:spcAft>
                <a:spcPts val="0"/>
              </a:spcAft>
              <a:buNone/>
            </a:pPr>
            <a:r>
              <a:rPr lang="en-GB" sz="1800" dirty="0" smtClean="0">
                <a:solidFill>
                  <a:srgbClr val="000000"/>
                </a:solidFill>
                <a:latin typeface="Tahoma" panose="020B0604030504040204" pitchFamily="34" charset="0"/>
                <a:ea typeface="Tahoma" panose="020B0604030504040204" pitchFamily="34" charset="0"/>
                <a:cs typeface="Tahoma" panose="020B0604030504040204" pitchFamily="34" charset="0"/>
              </a:rPr>
              <a:t>Build an </a:t>
            </a:r>
            <a:r>
              <a:rPr lang="en-GB" sz="1800" dirty="0">
                <a:solidFill>
                  <a:srgbClr val="000000"/>
                </a:solidFill>
                <a:latin typeface="Tahoma" panose="020B0604030504040204" pitchFamily="34" charset="0"/>
                <a:ea typeface="Tahoma" panose="020B0604030504040204" pitchFamily="34" charset="0"/>
                <a:cs typeface="Tahoma" panose="020B0604030504040204" pitchFamily="34" charset="0"/>
              </a:rPr>
              <a:t>Ethical and Capable Public Sector in Service of the </a:t>
            </a:r>
            <a:r>
              <a:rPr lang="en-GB" sz="1800" dirty="0" smtClean="0">
                <a:solidFill>
                  <a:srgbClr val="000000"/>
                </a:solidFill>
                <a:latin typeface="Tahoma" panose="020B0604030504040204" pitchFamily="34" charset="0"/>
                <a:ea typeface="Tahoma" panose="020B0604030504040204" pitchFamily="34" charset="0"/>
                <a:cs typeface="Tahoma" panose="020B0604030504040204" pitchFamily="34" charset="0"/>
              </a:rPr>
              <a:t>People</a:t>
            </a:r>
          </a:p>
          <a:p>
            <a:pPr marL="0" indent="0" algn="ctr">
              <a:lnSpc>
                <a:spcPct val="107000"/>
              </a:lnSpc>
              <a:spcAft>
                <a:spcPts val="0"/>
              </a:spcAft>
              <a:buNone/>
            </a:pPr>
            <a:endParaRPr lang="en-GB" sz="2400" dirty="0" smtClean="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0" indent="0" algn="ctr">
              <a:lnSpc>
                <a:spcPct val="107000"/>
              </a:lnSpc>
              <a:spcAft>
                <a:spcPts val="0"/>
              </a:spcAft>
              <a:buNone/>
            </a:pPr>
            <a:endParaRPr lang="en-GB" sz="2400" dirty="0" smtClean="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0" indent="0" algn="ctr">
              <a:lnSpc>
                <a:spcPct val="107000"/>
              </a:lnSpc>
              <a:spcAft>
                <a:spcPts val="0"/>
              </a:spcAft>
              <a:buNone/>
            </a:pPr>
            <a:r>
              <a:rPr lang="en-GB" sz="1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Mission</a:t>
            </a:r>
            <a:r>
              <a:rPr lang="en-GB" sz="1800" dirty="0" smtClean="0">
                <a:solidFill>
                  <a:srgbClr val="006600"/>
                </a:solidFill>
                <a:latin typeface="Tahoma" panose="020B0604030504040204" pitchFamily="34" charset="0"/>
                <a:ea typeface="Tahoma" panose="020B0604030504040204" pitchFamily="34" charset="0"/>
                <a:cs typeface="Tahoma" panose="020B0604030504040204" pitchFamily="34" charset="0"/>
              </a:rPr>
              <a:t> </a:t>
            </a:r>
            <a:endParaRPr lang="en-GB" sz="1800" dirty="0">
              <a:solidFill>
                <a:srgbClr val="006600"/>
              </a:solidFill>
              <a:latin typeface="Tahoma" panose="020B0604030504040204" pitchFamily="34" charset="0"/>
              <a:ea typeface="Tahoma" panose="020B0604030504040204" pitchFamily="34" charset="0"/>
              <a:cs typeface="Tahoma" panose="020B0604030504040204" pitchFamily="34" charset="0"/>
            </a:endParaRPr>
          </a:p>
          <a:p>
            <a:pPr marL="0" indent="0" algn="ctr">
              <a:lnSpc>
                <a:spcPct val="107000"/>
              </a:lnSpc>
              <a:spcAft>
                <a:spcPts val="0"/>
              </a:spcAft>
              <a:buNone/>
            </a:pPr>
            <a:r>
              <a:rPr lang="en-GB" sz="1800" dirty="0">
                <a:latin typeface="Tahoma" panose="020B0604030504040204" pitchFamily="34" charset="0"/>
                <a:ea typeface="Tahoma" panose="020B0604030504040204" pitchFamily="34" charset="0"/>
                <a:cs typeface="Tahoma" panose="020B0604030504040204" pitchFamily="34" charset="0"/>
              </a:rPr>
              <a:t>To Empower Public Servants to be Responsive to Citizen Needs and Government </a:t>
            </a:r>
            <a:r>
              <a:rPr lang="en-GB" sz="1800" dirty="0" smtClean="0">
                <a:latin typeface="Tahoma" panose="020B0604030504040204" pitchFamily="34" charset="0"/>
                <a:ea typeface="Tahoma" panose="020B0604030504040204" pitchFamily="34" charset="0"/>
                <a:cs typeface="Tahoma" panose="020B0604030504040204" pitchFamily="34" charset="0"/>
              </a:rPr>
              <a:t>Priorities </a:t>
            </a:r>
            <a:r>
              <a:rPr lang="en-GB" sz="1800" dirty="0">
                <a:latin typeface="Tahoma" panose="020B0604030504040204" pitchFamily="34" charset="0"/>
                <a:ea typeface="Tahoma" panose="020B0604030504040204" pitchFamily="34" charset="0"/>
                <a:cs typeface="Tahoma" panose="020B0604030504040204" pitchFamily="34" charset="0"/>
              </a:rPr>
              <a:t>through Education, Training and Development interventions</a:t>
            </a:r>
            <a:r>
              <a:rPr lang="en-GB" sz="1800" dirty="0">
                <a:latin typeface="Microsoft JhengHei" panose="020B0604030504040204" pitchFamily="34" charset="-120"/>
                <a:ea typeface="Microsoft JhengHei" panose="020B0604030504040204" pitchFamily="34" charset="-120"/>
                <a:cs typeface="Tahoma" panose="020B0604030504040204" pitchFamily="34" charset="0"/>
              </a:rPr>
              <a:t>.</a:t>
            </a:r>
            <a:endParaRPr lang="en-ZA" sz="1800" dirty="0">
              <a:latin typeface="Microsoft JhengHei" panose="020B0604030504040204" pitchFamily="34" charset="-120"/>
              <a:ea typeface="Microsoft JhengHei" panose="020B0604030504040204" pitchFamily="34" charset="-120"/>
              <a:cs typeface="Tahoma" panose="020B0604030504040204" pitchFamily="34" charset="0"/>
            </a:endParaRPr>
          </a:p>
          <a:p>
            <a:pPr>
              <a:lnSpc>
                <a:spcPct val="108000"/>
              </a:lnSpc>
              <a:spcBef>
                <a:spcPts val="0"/>
              </a:spcBef>
              <a:buClr>
                <a:srgbClr val="006600"/>
              </a:buClr>
              <a:buSzPct val="75000"/>
              <a:buFont typeface="Wingdings" panose="05000000000000000000" pitchFamily="2" charset="2"/>
              <a:buChar char="v"/>
            </a:pPr>
            <a:endParaRPr lang="en-US" sz="1800" dirty="0">
              <a:latin typeface="Microsoft JhengHei" panose="020B0604030504040204" pitchFamily="34" charset="-120"/>
              <a:ea typeface="Microsoft JhengHei" panose="020B0604030504040204" pitchFamily="34" charset="-120"/>
            </a:endParaRPr>
          </a:p>
          <a:p>
            <a:pPr>
              <a:lnSpc>
                <a:spcPct val="108000"/>
              </a:lnSpc>
              <a:spcBef>
                <a:spcPts val="0"/>
              </a:spcBef>
              <a:buClr>
                <a:srgbClr val="006600"/>
              </a:buClr>
              <a:buSzPct val="75000"/>
              <a:buFont typeface="Wingdings" panose="05000000000000000000" pitchFamily="2" charset="2"/>
              <a:buChar char="v"/>
            </a:pPr>
            <a:endParaRPr lang="en-US" sz="2000" dirty="0">
              <a:latin typeface="Gill Sans MT" panose="020B0502020104020203" pitchFamily="34" charset="0"/>
              <a:ea typeface="Tahoma" panose="020B0604030504040204" pitchFamily="34" charset="0"/>
              <a:cs typeface="Tahoma" panose="020B0604030504040204" pitchFamily="34" charset="0"/>
            </a:endParaRPr>
          </a:p>
          <a:p>
            <a:pPr>
              <a:lnSpc>
                <a:spcPct val="108000"/>
              </a:lnSpc>
              <a:spcBef>
                <a:spcPts val="0"/>
              </a:spcBef>
              <a:buClr>
                <a:srgbClr val="006600"/>
              </a:buClr>
              <a:buSzPct val="75000"/>
              <a:buFont typeface="Wingdings" panose="05000000000000000000" pitchFamily="2" charset="2"/>
              <a:buChar char="v"/>
            </a:pPr>
            <a:endParaRPr lang="en-ZA" sz="2000" dirty="0">
              <a:latin typeface="Gill Sans MT" panose="020B0502020104020203"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2"/>
          </p:nvPr>
        </p:nvSpPr>
        <p:spPr>
          <a:xfrm>
            <a:off x="4211960" y="6151498"/>
            <a:ext cx="432048" cy="365125"/>
          </a:xfrm>
        </p:spPr>
        <p:txBody>
          <a:bodyPr/>
          <a:lstStyle/>
          <a:p>
            <a:pPr algn="ctr"/>
            <a:fld id="{1CE6738C-8955-4CF1-A256-1C49941BBB03}" type="slidenum">
              <a:rPr lang="en-ZA" smtClean="0">
                <a:solidFill>
                  <a:prstClr val="black"/>
                </a:solidFill>
              </a:rPr>
              <a:pPr algn="ctr"/>
              <a:t>12</a:t>
            </a:fld>
            <a:endParaRPr lang="en-ZA" dirty="0">
              <a:solidFill>
                <a:prstClr val="black"/>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124744"/>
            <a:ext cx="4211960" cy="3960440"/>
          </a:xfrm>
          <a:prstGeom prst="rect">
            <a:avLst/>
          </a:prstGeom>
        </p:spPr>
      </p:pic>
    </p:spTree>
    <p:extLst>
      <p:ext uri="{BB962C8B-B14F-4D97-AF65-F5344CB8AC3E}">
        <p14:creationId xmlns:p14="http://schemas.microsoft.com/office/powerpoint/2010/main" val="33095329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534531"/>
            <a:ext cx="8229600" cy="708465"/>
          </a:xfrm>
        </p:spPr>
        <p:txBody>
          <a:bodyPr>
            <a:normAutofit/>
          </a:bodyPr>
          <a:lstStyle/>
          <a:p>
            <a:r>
              <a:rPr lang="en-ZA" sz="2400"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5-year Impact Statement and Outcomes </a:t>
            </a:r>
            <a:endParaRPr lang="en-ZA" sz="24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idx="1"/>
          </p:nvPr>
        </p:nvSpPr>
        <p:spPr>
          <a:xfrm>
            <a:off x="179512" y="1196752"/>
            <a:ext cx="8784976" cy="5038134"/>
          </a:xfrm>
        </p:spPr>
        <p:txBody>
          <a:bodyPr>
            <a:normAutofit fontScale="47500" lnSpcReduction="20000"/>
          </a:bodyPr>
          <a:lstStyle/>
          <a:p>
            <a:pPr marL="0" indent="0">
              <a:buClr>
                <a:srgbClr val="C00000"/>
              </a:buClr>
              <a:buSzPct val="60000"/>
              <a:buNone/>
            </a:pPr>
            <a:r>
              <a:rPr lang="en-ZA" b="1" dirty="0" smtClean="0">
                <a:solidFill>
                  <a:srgbClr val="002060"/>
                </a:solidFill>
                <a:latin typeface="Tahoma" panose="020B0604030504040204" pitchFamily="34" charset="0"/>
                <a:ea typeface="Tahoma" panose="020B0604030504040204" pitchFamily="34" charset="0"/>
                <a:cs typeface="Tahoma" panose="020B0604030504040204" pitchFamily="34" charset="0"/>
              </a:rPr>
              <a:t>Impact Statement:  </a:t>
            </a:r>
            <a:r>
              <a:rPr lang="en-ZA" dirty="0" smtClean="0">
                <a:latin typeface="Tahoma" panose="020B0604030504040204" pitchFamily="34" charset="0"/>
                <a:ea typeface="Tahoma" panose="020B0604030504040204" pitchFamily="34" charset="0"/>
                <a:cs typeface="Tahoma" panose="020B0604030504040204" pitchFamily="34" charset="0"/>
              </a:rPr>
              <a:t>Improved </a:t>
            </a:r>
            <a:r>
              <a:rPr lang="en-ZA" dirty="0">
                <a:latin typeface="Tahoma" panose="020B0604030504040204" pitchFamily="34" charset="0"/>
                <a:ea typeface="Tahoma" panose="020B0604030504040204" pitchFamily="34" charset="0"/>
                <a:cs typeface="Tahoma" panose="020B0604030504040204" pitchFamily="34" charset="0"/>
              </a:rPr>
              <a:t>organisational performance in public sector institutions through </a:t>
            </a:r>
            <a:endParaRPr lang="en-ZA" dirty="0" smtClean="0">
              <a:latin typeface="Tahoma" panose="020B0604030504040204" pitchFamily="34" charset="0"/>
              <a:ea typeface="Tahoma" panose="020B0604030504040204" pitchFamily="34" charset="0"/>
              <a:cs typeface="Tahoma" panose="020B0604030504040204" pitchFamily="34" charset="0"/>
            </a:endParaRPr>
          </a:p>
          <a:p>
            <a:pPr marL="0" indent="0">
              <a:buClr>
                <a:srgbClr val="C00000"/>
              </a:buClr>
              <a:buSzPct val="60000"/>
              <a:buNone/>
            </a:pPr>
            <a:r>
              <a:rPr lang="en-ZA" dirty="0" smtClean="0">
                <a:latin typeface="Tahoma" panose="020B0604030504040204" pitchFamily="34" charset="0"/>
                <a:ea typeface="Tahoma" panose="020B0604030504040204" pitchFamily="34" charset="0"/>
                <a:cs typeface="Tahoma" panose="020B0604030504040204" pitchFamily="34" charset="0"/>
              </a:rPr>
              <a:t>education</a:t>
            </a:r>
            <a:r>
              <a:rPr lang="en-ZA" dirty="0">
                <a:latin typeface="Tahoma" panose="020B0604030504040204" pitchFamily="34" charset="0"/>
                <a:ea typeface="Tahoma" panose="020B0604030504040204" pitchFamily="34" charset="0"/>
                <a:cs typeface="Tahoma" panose="020B0604030504040204" pitchFamily="34" charset="0"/>
              </a:rPr>
              <a:t>, training and development</a:t>
            </a:r>
            <a:endParaRPr lang="en-US" dirty="0">
              <a:latin typeface="Tahoma" panose="020B0604030504040204" pitchFamily="34" charset="0"/>
              <a:ea typeface="Tahoma" panose="020B0604030504040204" pitchFamily="34" charset="0"/>
              <a:cs typeface="Tahoma" panose="020B0604030504040204" pitchFamily="34" charset="0"/>
            </a:endParaRPr>
          </a:p>
          <a:p>
            <a:pPr marL="0" indent="0">
              <a:buClr>
                <a:srgbClr val="C00000"/>
              </a:buClr>
              <a:buSzPct val="60000"/>
              <a:buNone/>
            </a:pPr>
            <a:endParaRPr lang="en-ZA" dirty="0" smtClean="0">
              <a:latin typeface="Tahoma" panose="020B0604030504040204" pitchFamily="34" charset="0"/>
              <a:ea typeface="Tahoma" panose="020B0604030504040204" pitchFamily="34" charset="0"/>
              <a:cs typeface="Tahoma" panose="020B0604030504040204" pitchFamily="34" charset="0"/>
            </a:endParaRPr>
          </a:p>
          <a:p>
            <a:pPr marL="0" indent="0">
              <a:buClr>
                <a:srgbClr val="C00000"/>
              </a:buClr>
              <a:buSzPct val="60000"/>
              <a:buNone/>
            </a:pPr>
            <a:r>
              <a:rPr lang="en-ZA" b="1" dirty="0" smtClean="0">
                <a:solidFill>
                  <a:srgbClr val="002060"/>
                </a:solidFill>
                <a:latin typeface="Tahoma" panose="020B0604030504040204" pitchFamily="34" charset="0"/>
                <a:ea typeface="Tahoma" panose="020B0604030504040204" pitchFamily="34" charset="0"/>
                <a:cs typeface="Tahoma" panose="020B0604030504040204" pitchFamily="34" charset="0"/>
              </a:rPr>
              <a:t>Outcomes: </a:t>
            </a:r>
            <a:endParaRPr lang="en-ZA" dirty="0">
              <a:latin typeface="Tahoma" panose="020B0604030504040204" pitchFamily="34" charset="0"/>
              <a:ea typeface="Tahoma" panose="020B0604030504040204" pitchFamily="34" charset="0"/>
              <a:cs typeface="Tahoma" panose="020B0604030504040204" pitchFamily="34" charset="0"/>
            </a:endParaRPr>
          </a:p>
          <a:p>
            <a:pPr>
              <a:buClr>
                <a:srgbClr val="C00000"/>
              </a:buClr>
              <a:buSzPct val="60000"/>
              <a:buFont typeface="Wingdings" panose="05000000000000000000" pitchFamily="2" charset="2"/>
              <a:buChar char="Ø"/>
            </a:pPr>
            <a:r>
              <a:rPr lang="en-GB" dirty="0">
                <a:latin typeface="Tahoma" panose="020B0604030504040204" pitchFamily="34" charset="0"/>
                <a:ea typeface="Tahoma" panose="020B0604030504040204" pitchFamily="34" charset="0"/>
                <a:cs typeface="Tahoma" panose="020B0604030504040204" pitchFamily="34" charset="0"/>
              </a:rPr>
              <a:t>Functional </a:t>
            </a:r>
            <a:r>
              <a:rPr lang="en-GB" dirty="0" smtClean="0">
                <a:latin typeface="Tahoma" panose="020B0604030504040204" pitchFamily="34" charset="0"/>
                <a:ea typeface="Tahoma" panose="020B0604030504040204" pitchFamily="34" charset="0"/>
                <a:cs typeface="Tahoma" panose="020B0604030504040204" pitchFamily="34" charset="0"/>
              </a:rPr>
              <a:t>integrated institution (NSG) - </a:t>
            </a:r>
            <a:r>
              <a:rPr lang="en-US" dirty="0">
                <a:latin typeface="Tahoma" panose="020B0604030504040204" pitchFamily="34" charset="0"/>
                <a:ea typeface="Tahoma" panose="020B0604030504040204" pitchFamily="34" charset="0"/>
                <a:cs typeface="Tahoma" panose="020B0604030504040204" pitchFamily="34" charset="0"/>
              </a:rPr>
              <a:t>By 2025, the NSG will </a:t>
            </a:r>
            <a:r>
              <a:rPr lang="en-US" dirty="0" smtClean="0">
                <a:latin typeface="Tahoma" panose="020B0604030504040204" pitchFamily="34" charset="0"/>
                <a:ea typeface="Tahoma" panose="020B0604030504040204" pitchFamily="34" charset="0"/>
                <a:cs typeface="Tahoma" panose="020B0604030504040204" pitchFamily="34" charset="0"/>
              </a:rPr>
              <a:t>be a </a:t>
            </a:r>
            <a:r>
              <a:rPr lang="en-US" dirty="0">
                <a:latin typeface="Tahoma" panose="020B0604030504040204" pitchFamily="34" charset="0"/>
                <a:ea typeface="Tahoma" panose="020B0604030504040204" pitchFamily="34" charset="0"/>
                <a:cs typeface="Tahoma" panose="020B0604030504040204" pitchFamily="34" charset="0"/>
              </a:rPr>
              <a:t>functional </a:t>
            </a:r>
            <a:r>
              <a:rPr lang="en-US" dirty="0" smtClean="0">
                <a:latin typeface="Tahoma" panose="020B0604030504040204" pitchFamily="34" charset="0"/>
                <a:ea typeface="Tahoma" panose="020B0604030504040204" pitchFamily="34" charset="0"/>
                <a:cs typeface="Tahoma" panose="020B0604030504040204" pitchFamily="34" charset="0"/>
              </a:rPr>
              <a:t>integrated </a:t>
            </a:r>
            <a:r>
              <a:rPr lang="en-US" dirty="0">
                <a:latin typeface="Tahoma" panose="020B0604030504040204" pitchFamily="34" charset="0"/>
                <a:ea typeface="Tahoma" panose="020B0604030504040204" pitchFamily="34" charset="0"/>
                <a:cs typeface="Tahoma" panose="020B0604030504040204" pitchFamily="34" charset="0"/>
              </a:rPr>
              <a:t>institution supporting the delivery of ETD interventions</a:t>
            </a:r>
            <a:endParaRPr lang="en-GB" dirty="0" smtClean="0">
              <a:latin typeface="Tahoma" panose="020B0604030504040204" pitchFamily="34" charset="0"/>
              <a:ea typeface="Tahoma" panose="020B0604030504040204" pitchFamily="34" charset="0"/>
              <a:cs typeface="Tahoma" panose="020B0604030504040204" pitchFamily="34" charset="0"/>
            </a:endParaRPr>
          </a:p>
          <a:p>
            <a:pPr>
              <a:buClr>
                <a:srgbClr val="C00000"/>
              </a:buClr>
              <a:buSzPct val="60000"/>
              <a:buFont typeface="Wingdings" panose="05000000000000000000" pitchFamily="2" charset="2"/>
              <a:buChar char="Ø"/>
            </a:pPr>
            <a:endParaRPr lang="en-GB" dirty="0" smtClean="0">
              <a:latin typeface="Tahoma" panose="020B0604030504040204" pitchFamily="34" charset="0"/>
              <a:ea typeface="Tahoma" panose="020B0604030504040204" pitchFamily="34" charset="0"/>
              <a:cs typeface="Tahoma" panose="020B0604030504040204" pitchFamily="34" charset="0"/>
            </a:endParaRPr>
          </a:p>
          <a:p>
            <a:pPr>
              <a:buClr>
                <a:srgbClr val="C00000"/>
              </a:buClr>
              <a:buSzPct val="60000"/>
              <a:buFont typeface="Wingdings" panose="05000000000000000000" pitchFamily="2" charset="2"/>
              <a:buChar char="Ø"/>
            </a:pPr>
            <a:r>
              <a:rPr lang="en-GB" dirty="0" smtClean="0">
                <a:latin typeface="Tahoma" panose="020B0604030504040204" pitchFamily="34" charset="0"/>
                <a:ea typeface="Tahoma" panose="020B0604030504040204" pitchFamily="34" charset="0"/>
                <a:cs typeface="Tahoma" panose="020B0604030504040204" pitchFamily="34" charset="0"/>
              </a:rPr>
              <a:t>Competent </a:t>
            </a:r>
            <a:r>
              <a:rPr lang="en-GB" dirty="0">
                <a:latin typeface="Tahoma" panose="020B0604030504040204" pitchFamily="34" charset="0"/>
                <a:ea typeface="Tahoma" panose="020B0604030504040204" pitchFamily="34" charset="0"/>
                <a:cs typeface="Tahoma" panose="020B0604030504040204" pitchFamily="34" charset="0"/>
              </a:rPr>
              <a:t>public servants who are empowered to do their </a:t>
            </a:r>
            <a:r>
              <a:rPr lang="en-GB" dirty="0" smtClean="0">
                <a:latin typeface="Tahoma" panose="020B0604030504040204" pitchFamily="34" charset="0"/>
                <a:ea typeface="Tahoma" panose="020B0604030504040204" pitchFamily="34" charset="0"/>
                <a:cs typeface="Tahoma" panose="020B0604030504040204" pitchFamily="34" charset="0"/>
              </a:rPr>
              <a:t>jobs - </a:t>
            </a:r>
            <a:r>
              <a:rPr lang="en-US" dirty="0">
                <a:latin typeface="Tahoma" panose="020B0604030504040204" pitchFamily="34" charset="0"/>
                <a:ea typeface="Tahoma" panose="020B0604030504040204" pitchFamily="34" charset="0"/>
                <a:cs typeface="Tahoma" panose="020B0604030504040204" pitchFamily="34" charset="0"/>
              </a:rPr>
              <a:t>By 2025, at least 80% of learners </a:t>
            </a:r>
            <a:r>
              <a:rPr lang="en-US" dirty="0" smtClean="0">
                <a:latin typeface="Tahoma" panose="020B0604030504040204" pitchFamily="34" charset="0"/>
                <a:ea typeface="Tahoma" panose="020B0604030504040204" pitchFamily="34" charset="0"/>
                <a:cs typeface="Tahoma" panose="020B0604030504040204" pitchFamily="34" charset="0"/>
              </a:rPr>
              <a:t>achieve </a:t>
            </a:r>
            <a:r>
              <a:rPr lang="en-US" dirty="0">
                <a:latin typeface="Tahoma" panose="020B0604030504040204" pitchFamily="34" charset="0"/>
                <a:ea typeface="Tahoma" panose="020B0604030504040204" pitchFamily="34" charset="0"/>
                <a:cs typeface="Tahoma" panose="020B0604030504040204" pitchFamily="34" charset="0"/>
              </a:rPr>
              <a:t>the outcomes and requirements of NSG ETD interventions </a:t>
            </a:r>
            <a:endParaRPr lang="en-GB" dirty="0" smtClean="0">
              <a:latin typeface="Tahoma" panose="020B0604030504040204" pitchFamily="34" charset="0"/>
              <a:ea typeface="Tahoma" panose="020B0604030504040204" pitchFamily="34" charset="0"/>
              <a:cs typeface="Tahoma" panose="020B0604030504040204" pitchFamily="34" charset="0"/>
            </a:endParaRPr>
          </a:p>
          <a:p>
            <a:pPr>
              <a:buClr>
                <a:srgbClr val="C00000"/>
              </a:buClr>
              <a:buSzPct val="60000"/>
              <a:buFont typeface="Wingdings" panose="05000000000000000000" pitchFamily="2" charset="2"/>
              <a:buChar char="Ø"/>
            </a:pPr>
            <a:endParaRPr lang="en-GB" dirty="0" smtClean="0">
              <a:latin typeface="Tahoma" panose="020B0604030504040204" pitchFamily="34" charset="0"/>
              <a:ea typeface="Tahoma" panose="020B0604030504040204" pitchFamily="34" charset="0"/>
              <a:cs typeface="Tahoma" panose="020B0604030504040204" pitchFamily="34" charset="0"/>
            </a:endParaRPr>
          </a:p>
          <a:p>
            <a:pPr>
              <a:buClr>
                <a:srgbClr val="C00000"/>
              </a:buClr>
              <a:buSzPct val="60000"/>
              <a:buFont typeface="Wingdings" panose="05000000000000000000" pitchFamily="2" charset="2"/>
              <a:buChar char="Ø"/>
            </a:pPr>
            <a:r>
              <a:rPr lang="en-GB" dirty="0" smtClean="0">
                <a:latin typeface="Tahoma" panose="020B0604030504040204" pitchFamily="34" charset="0"/>
                <a:ea typeface="Tahoma" panose="020B0604030504040204" pitchFamily="34" charset="0"/>
                <a:cs typeface="Tahoma" panose="020B0604030504040204" pitchFamily="34" charset="0"/>
              </a:rPr>
              <a:t>Sustainable </a:t>
            </a:r>
            <a:r>
              <a:rPr lang="en-GB" dirty="0">
                <a:latin typeface="Tahoma" panose="020B0604030504040204" pitchFamily="34" charset="0"/>
                <a:ea typeface="Tahoma" panose="020B0604030504040204" pitchFamily="34" charset="0"/>
                <a:cs typeface="Tahoma" panose="020B0604030504040204" pitchFamily="34" charset="0"/>
              </a:rPr>
              <a:t>partnerships and collaboration to support </a:t>
            </a:r>
            <a:r>
              <a:rPr lang="en-ZA" dirty="0">
                <a:latin typeface="Tahoma" panose="020B0604030504040204" pitchFamily="34" charset="0"/>
                <a:ea typeface="Tahoma" panose="020B0604030504040204" pitchFamily="34" charset="0"/>
                <a:cs typeface="Tahoma" panose="020B0604030504040204" pitchFamily="34" charset="0"/>
              </a:rPr>
              <a:t>education, training and development </a:t>
            </a:r>
            <a:r>
              <a:rPr lang="en-GB" dirty="0" smtClean="0">
                <a:latin typeface="Tahoma" panose="020B0604030504040204" pitchFamily="34" charset="0"/>
                <a:ea typeface="Tahoma" panose="020B0604030504040204" pitchFamily="34" charset="0"/>
                <a:cs typeface="Tahoma" panose="020B0604030504040204" pitchFamily="34" charset="0"/>
              </a:rPr>
              <a:t>interventions - </a:t>
            </a:r>
            <a:r>
              <a:rPr lang="en-US" dirty="0">
                <a:latin typeface="Tahoma" panose="020B0604030504040204" pitchFamily="34" charset="0"/>
                <a:ea typeface="Tahoma" panose="020B0604030504040204" pitchFamily="34" charset="0"/>
                <a:cs typeface="Tahoma" panose="020B0604030504040204" pitchFamily="34" charset="0"/>
              </a:rPr>
              <a:t>By 2025, at least 70% of partnerships and collaborations must be implemented to advance and be responsive to ETD interventions </a:t>
            </a:r>
            <a:endParaRPr lang="en-ZA" dirty="0" smtClean="0">
              <a:latin typeface="Tahoma" panose="020B0604030504040204" pitchFamily="34" charset="0"/>
              <a:ea typeface="Tahoma" panose="020B0604030504040204" pitchFamily="34" charset="0"/>
              <a:cs typeface="Tahoma" panose="020B0604030504040204" pitchFamily="34" charset="0"/>
            </a:endParaRPr>
          </a:p>
          <a:p>
            <a:pPr>
              <a:buClr>
                <a:srgbClr val="C00000"/>
              </a:buClr>
              <a:buSzPct val="60000"/>
              <a:buFont typeface="Wingdings" panose="05000000000000000000" pitchFamily="2" charset="2"/>
              <a:buChar char="Ø"/>
            </a:pPr>
            <a:endParaRPr lang="en-US" dirty="0" smtClean="0">
              <a:latin typeface="Tahoma" panose="020B0604030504040204" pitchFamily="34" charset="0"/>
              <a:ea typeface="Tahoma" panose="020B0604030504040204" pitchFamily="34" charset="0"/>
              <a:cs typeface="Tahoma" panose="020B0604030504040204" pitchFamily="34" charset="0"/>
            </a:endParaRPr>
          </a:p>
          <a:p>
            <a:pPr>
              <a:buClr>
                <a:srgbClr val="C00000"/>
              </a:buClr>
              <a:buSzPct val="60000"/>
              <a:buFont typeface="Wingdings" panose="05000000000000000000" pitchFamily="2" charset="2"/>
              <a:buChar char="Ø"/>
            </a:pPr>
            <a:r>
              <a:rPr lang="en-US" dirty="0" smtClean="0">
                <a:latin typeface="Tahoma" panose="020B0604030504040204" pitchFamily="34" charset="0"/>
                <a:ea typeface="Tahoma" panose="020B0604030504040204" pitchFamily="34" charset="0"/>
                <a:cs typeface="Tahoma" panose="020B0604030504040204" pitchFamily="34" charset="0"/>
              </a:rPr>
              <a:t>Quality </a:t>
            </a:r>
            <a:r>
              <a:rPr lang="en-ZA" dirty="0">
                <a:latin typeface="Tahoma" panose="020B0604030504040204" pitchFamily="34" charset="0"/>
                <a:ea typeface="Tahoma" panose="020B0604030504040204" pitchFamily="34" charset="0"/>
                <a:cs typeface="Tahoma" panose="020B0604030504040204" pitchFamily="34" charset="0"/>
              </a:rPr>
              <a:t>education, training and development </a:t>
            </a:r>
            <a:r>
              <a:rPr lang="en-US" dirty="0" smtClean="0">
                <a:latin typeface="Tahoma" panose="020B0604030504040204" pitchFamily="34" charset="0"/>
                <a:ea typeface="Tahoma" panose="020B0604030504040204" pitchFamily="34" charset="0"/>
                <a:cs typeface="Tahoma" panose="020B0604030504040204" pitchFamily="34" charset="0"/>
              </a:rPr>
              <a:t>practitioners - </a:t>
            </a:r>
            <a:r>
              <a:rPr lang="en-US" dirty="0">
                <a:latin typeface="Tahoma" panose="020B0604030504040204" pitchFamily="34" charset="0"/>
                <a:ea typeface="Tahoma" panose="020B0604030504040204" pitchFamily="34" charset="0"/>
                <a:cs typeface="Tahoma" panose="020B0604030504040204" pitchFamily="34" charset="0"/>
              </a:rPr>
              <a:t>By 2025, at least 60% of ETD Practitioners are professionalized to deliver  ETD interventions</a:t>
            </a:r>
          </a:p>
          <a:p>
            <a:pPr>
              <a:buClr>
                <a:srgbClr val="C00000"/>
              </a:buClr>
              <a:buSzPct val="60000"/>
              <a:buFont typeface="Wingdings" panose="05000000000000000000" pitchFamily="2" charset="2"/>
              <a:buChar char="Ø"/>
            </a:pPr>
            <a:endParaRPr lang="en-US" dirty="0" smtClean="0">
              <a:latin typeface="Tahoma" panose="020B0604030504040204" pitchFamily="34" charset="0"/>
              <a:ea typeface="Tahoma" panose="020B0604030504040204" pitchFamily="34" charset="0"/>
              <a:cs typeface="Tahoma" panose="020B0604030504040204" pitchFamily="34" charset="0"/>
            </a:endParaRPr>
          </a:p>
          <a:p>
            <a:pPr>
              <a:buClr>
                <a:srgbClr val="C00000"/>
              </a:buClr>
              <a:buSzPct val="60000"/>
              <a:buFont typeface="Wingdings" panose="05000000000000000000" pitchFamily="2" charset="2"/>
              <a:buChar char="Ø"/>
            </a:pPr>
            <a:r>
              <a:rPr lang="en-US" dirty="0" smtClean="0">
                <a:latin typeface="Tahoma" panose="020B0604030504040204" pitchFamily="34" charset="0"/>
                <a:ea typeface="Tahoma" panose="020B0604030504040204" pitchFamily="34" charset="0"/>
                <a:cs typeface="Tahoma" panose="020B0604030504040204" pitchFamily="34" charset="0"/>
              </a:rPr>
              <a:t>Responsive </a:t>
            </a:r>
            <a:r>
              <a:rPr lang="en-ZA" dirty="0">
                <a:latin typeface="Tahoma" panose="020B0604030504040204" pitchFamily="34" charset="0"/>
                <a:ea typeface="Tahoma" panose="020B0604030504040204" pitchFamily="34" charset="0"/>
                <a:cs typeface="Tahoma" panose="020B0604030504040204" pitchFamily="34" charset="0"/>
              </a:rPr>
              <a:t>education, training and development </a:t>
            </a:r>
            <a:r>
              <a:rPr lang="en-US" dirty="0" smtClean="0">
                <a:latin typeface="Tahoma" panose="020B0604030504040204" pitchFamily="34" charset="0"/>
                <a:ea typeface="Tahoma" panose="020B0604030504040204" pitchFamily="34" charset="0"/>
                <a:cs typeface="Tahoma" panose="020B0604030504040204" pitchFamily="34" charset="0"/>
              </a:rPr>
              <a:t>Interventions - </a:t>
            </a:r>
            <a:r>
              <a:rPr lang="en-GB" dirty="0">
                <a:latin typeface="Tahoma" panose="020B0604030504040204" pitchFamily="34" charset="0"/>
                <a:ea typeface="Tahoma" panose="020B0604030504040204" pitchFamily="34" charset="0"/>
                <a:cs typeface="Tahoma" panose="020B0604030504040204" pitchFamily="34" charset="0"/>
              </a:rPr>
              <a:t>By 2025, at least 60% of the trainees are satisfied with </a:t>
            </a:r>
            <a:r>
              <a:rPr lang="en-GB" dirty="0" smtClean="0">
                <a:latin typeface="Tahoma" panose="020B0604030504040204" pitchFamily="34" charset="0"/>
                <a:ea typeface="Tahoma" panose="020B0604030504040204" pitchFamily="34" charset="0"/>
                <a:cs typeface="Tahoma" panose="020B0604030504040204" pitchFamily="34" charset="0"/>
              </a:rPr>
              <a:t>ETD </a:t>
            </a:r>
            <a:r>
              <a:rPr lang="en-GB" dirty="0">
                <a:latin typeface="Tahoma" panose="020B0604030504040204" pitchFamily="34" charset="0"/>
                <a:ea typeface="Tahoma" panose="020B0604030504040204" pitchFamily="34" charset="0"/>
                <a:cs typeface="Tahoma" panose="020B0604030504040204" pitchFamily="34" charset="0"/>
              </a:rPr>
              <a:t>interventions being responsive </a:t>
            </a:r>
            <a:r>
              <a:rPr lang="en-US" dirty="0">
                <a:latin typeface="Tahoma" panose="020B0604030504040204" pitchFamily="34" charset="0"/>
                <a:ea typeface="Tahoma" panose="020B0604030504040204" pitchFamily="34" charset="0"/>
                <a:cs typeface="Tahoma" panose="020B0604030504040204" pitchFamily="34" charset="0"/>
              </a:rPr>
              <a:t>to government priorities and performance improvement in the public sector</a:t>
            </a:r>
            <a:endParaRPr lang="en-ZA" dirty="0">
              <a:latin typeface="Tahoma" panose="020B0604030504040204" pitchFamily="34" charset="0"/>
              <a:ea typeface="Tahoma" panose="020B0604030504040204" pitchFamily="34" charset="0"/>
              <a:cs typeface="Tahoma" panose="020B0604030504040204" pitchFamily="34" charset="0"/>
            </a:endParaRPr>
          </a:p>
          <a:p>
            <a:pPr>
              <a:buClr>
                <a:srgbClr val="C00000"/>
              </a:buClr>
              <a:buSzPct val="60000"/>
              <a:buFont typeface="Wingdings" panose="05000000000000000000" pitchFamily="2" charset="2"/>
              <a:buChar char="Ø"/>
            </a:pPr>
            <a:endParaRPr lang="en-ZA" sz="1400" dirty="0" smtClean="0">
              <a:latin typeface="Tahoma" panose="020B0604030504040204" pitchFamily="34" charset="0"/>
              <a:ea typeface="Tahoma" panose="020B0604030504040204" pitchFamily="34" charset="0"/>
              <a:cs typeface="Tahoma" panose="020B0604030504040204" pitchFamily="34" charset="0"/>
            </a:endParaRPr>
          </a:p>
          <a:p>
            <a:pPr marL="0" indent="0">
              <a:buClr>
                <a:srgbClr val="C00000"/>
              </a:buClr>
              <a:buSzPct val="60000"/>
              <a:buNone/>
            </a:pPr>
            <a:endParaRPr lang="en-ZA" sz="1800"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1800" dirty="0" smtClean="0">
                <a:latin typeface="Tahoma" panose="020B0604030504040204" pitchFamily="34" charset="0"/>
                <a:ea typeface="Tahoma" panose="020B0604030504040204" pitchFamily="34" charset="0"/>
                <a:cs typeface="Tahoma" panose="020B0604030504040204" pitchFamily="34" charset="0"/>
              </a:rPr>
              <a:t>	</a:t>
            </a:r>
            <a:endParaRPr lang="en-ZA" sz="1800" dirty="0" smtClean="0">
              <a:latin typeface="Tahoma" panose="020B0604030504040204" pitchFamily="34" charset="0"/>
              <a:ea typeface="Tahoma" panose="020B0604030504040204" pitchFamily="34" charset="0"/>
              <a:cs typeface="Tahoma" panose="020B0604030504040204" pitchFamily="34" charset="0"/>
            </a:endParaRPr>
          </a:p>
          <a:p>
            <a:pPr>
              <a:buClr>
                <a:srgbClr val="C00000"/>
              </a:buClr>
              <a:buSzPct val="60000"/>
              <a:buFont typeface="Wingdings" panose="05000000000000000000" pitchFamily="2" charset="2"/>
              <a:buChar char="Ø"/>
            </a:pPr>
            <a:endParaRPr lang="en-ZA" sz="1800" dirty="0" smtClean="0">
              <a:latin typeface="Tahoma" panose="020B0604030504040204" pitchFamily="34" charset="0"/>
              <a:ea typeface="Tahoma" panose="020B0604030504040204" pitchFamily="34" charset="0"/>
              <a:cs typeface="Tahoma" panose="020B0604030504040204" pitchFamily="34" charset="0"/>
            </a:endParaRPr>
          </a:p>
          <a:p>
            <a:pPr marL="0" indent="0">
              <a:buClr>
                <a:srgbClr val="C00000"/>
              </a:buClr>
              <a:buSzPct val="60000"/>
              <a:buNone/>
            </a:pPr>
            <a:endParaRPr lang="en-ZA" dirty="0"/>
          </a:p>
        </p:txBody>
      </p:sp>
      <p:sp>
        <p:nvSpPr>
          <p:cNvPr id="4" name="Slide Number Placeholder 3"/>
          <p:cNvSpPr>
            <a:spLocks noGrp="1"/>
          </p:cNvSpPr>
          <p:nvPr>
            <p:ph type="sldNum" sz="quarter" idx="12"/>
          </p:nvPr>
        </p:nvSpPr>
        <p:spPr/>
        <p:txBody>
          <a:bodyPr/>
          <a:lstStyle/>
          <a:p>
            <a:fld id="{1CE6738C-8955-4CF1-A256-1C49941BBB03}" type="slidenum">
              <a:rPr lang="en-ZA" smtClean="0">
                <a:solidFill>
                  <a:prstClr val="black">
                    <a:tint val="75000"/>
                  </a:prstClr>
                </a:solidFill>
              </a:rPr>
              <a:pPr/>
              <a:t>13</a:t>
            </a:fld>
            <a:endParaRPr lang="en-ZA">
              <a:solidFill>
                <a:prstClr val="black">
                  <a:tint val="75000"/>
                </a:prstClr>
              </a:solidFill>
            </a:endParaRPr>
          </a:p>
        </p:txBody>
      </p:sp>
    </p:spTree>
    <p:extLst>
      <p:ext uri="{BB962C8B-B14F-4D97-AF65-F5344CB8AC3E}">
        <p14:creationId xmlns:p14="http://schemas.microsoft.com/office/powerpoint/2010/main" val="42418042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156176" y="6309320"/>
            <a:ext cx="2133600" cy="365125"/>
          </a:xfrm>
        </p:spPr>
        <p:txBody>
          <a:bodyPr/>
          <a:lstStyle/>
          <a:p>
            <a:fld id="{1CE6738C-8955-4CF1-A256-1C49941BBB03}" type="slidenum">
              <a:rPr lang="en-ZA" smtClean="0">
                <a:solidFill>
                  <a:prstClr val="black">
                    <a:tint val="75000"/>
                  </a:prstClr>
                </a:solidFill>
              </a:rPr>
              <a:pPr/>
              <a:t>14</a:t>
            </a:fld>
            <a:endParaRPr lang="en-ZA" dirty="0">
              <a:solidFill>
                <a:prstClr val="black">
                  <a:tint val="75000"/>
                </a:prstClr>
              </a:solidFill>
            </a:endParaRPr>
          </a:p>
        </p:txBody>
      </p:sp>
      <p:sp>
        <p:nvSpPr>
          <p:cNvPr id="3" name="Rectangle 2"/>
          <p:cNvSpPr/>
          <p:nvPr/>
        </p:nvSpPr>
        <p:spPr>
          <a:xfrm>
            <a:off x="296888" y="397267"/>
            <a:ext cx="7992888" cy="650819"/>
          </a:xfrm>
          <a:prstGeom prst="rect">
            <a:avLst/>
          </a:prstGeom>
        </p:spPr>
        <p:txBody>
          <a:bodyPr wrap="square">
            <a:spAutoFit/>
          </a:bodyPr>
          <a:lstStyle/>
          <a:p>
            <a:pPr algn="ctr" defTabSz="457200" fontAlgn="base">
              <a:lnSpc>
                <a:spcPct val="150000"/>
              </a:lnSpc>
              <a:spcBef>
                <a:spcPct val="20000"/>
              </a:spcBef>
              <a:spcAft>
                <a:spcPct val="0"/>
              </a:spcAft>
            </a:pPr>
            <a:r>
              <a:rPr lang="en-ZA" sz="2800" dirty="0" smtClean="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ZA" sz="2800" dirty="0">
                <a:solidFill>
                  <a:srgbClr val="C00000"/>
                </a:solidFill>
                <a:latin typeface="Tahoma" panose="020B0604030504040204" pitchFamily="34" charset="0"/>
                <a:ea typeface="Tahoma" panose="020B0604030504040204" pitchFamily="34" charset="0"/>
                <a:cs typeface="Tahoma" panose="020B0604030504040204" pitchFamily="34" charset="0"/>
              </a:rPr>
              <a:t> </a:t>
            </a:r>
            <a:r>
              <a:rPr lang="en-ZA" sz="2400" dirty="0">
                <a:solidFill>
                  <a:prstClr val="black">
                    <a:lumMod val="65000"/>
                    <a:lumOff val="35000"/>
                  </a:prstClr>
                </a:solidFill>
                <a:latin typeface="Tahoma" panose="020B0604030504040204" pitchFamily="34" charset="0"/>
                <a:ea typeface="Tahoma" panose="020B0604030504040204" pitchFamily="34" charset="0"/>
                <a:cs typeface="Tahoma" panose="020B0604030504040204" pitchFamily="34" charset="0"/>
              </a:rPr>
              <a:t>Key interventions over the 5-year period</a:t>
            </a:r>
          </a:p>
        </p:txBody>
      </p:sp>
      <p:sp>
        <p:nvSpPr>
          <p:cNvPr id="5" name="Subtitle 2"/>
          <p:cNvSpPr txBox="1">
            <a:spLocks/>
          </p:cNvSpPr>
          <p:nvPr/>
        </p:nvSpPr>
        <p:spPr bwMode="auto">
          <a:xfrm>
            <a:off x="107504" y="1124744"/>
            <a:ext cx="8784976"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ea typeface="ＭＳ Ｐゴシック" pitchFamily="-52" charset="-128"/>
              </a:defRPr>
            </a:lvl1pPr>
            <a:lvl2pPr marL="742950" indent="-285750" eaLnBrk="0" hangingPunct="0">
              <a:defRPr>
                <a:solidFill>
                  <a:schemeClr val="tx1"/>
                </a:solidFill>
                <a:latin typeface="Arial" charset="0"/>
                <a:ea typeface="ＭＳ Ｐゴシック" pitchFamily="-52" charset="-128"/>
              </a:defRPr>
            </a:lvl2pPr>
            <a:lvl3pPr marL="1143000" indent="-228600" eaLnBrk="0" hangingPunct="0">
              <a:defRPr>
                <a:solidFill>
                  <a:schemeClr val="tx1"/>
                </a:solidFill>
                <a:latin typeface="Arial" charset="0"/>
                <a:ea typeface="ＭＳ Ｐゴシック" pitchFamily="-52" charset="-128"/>
              </a:defRPr>
            </a:lvl3pPr>
            <a:lvl4pPr marL="1600200" indent="-228600" eaLnBrk="0" hangingPunct="0">
              <a:defRPr>
                <a:solidFill>
                  <a:schemeClr val="tx1"/>
                </a:solidFill>
                <a:latin typeface="Arial" charset="0"/>
                <a:ea typeface="ＭＳ Ｐゴシック" pitchFamily="-52" charset="-128"/>
              </a:defRPr>
            </a:lvl4pPr>
            <a:lvl5pPr marL="2057400" indent="-228600" eaLnBrk="0" hangingPunct="0">
              <a:defRPr>
                <a:solidFill>
                  <a:schemeClr val="tx1"/>
                </a:solidFill>
                <a:latin typeface="Arial" charset="0"/>
                <a:ea typeface="ＭＳ Ｐゴシック" pitchFamily="-52"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52"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52"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52"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52" charset="-128"/>
              </a:defRPr>
            </a:lvl9pPr>
          </a:lstStyle>
          <a:p>
            <a:pPr marL="0" indent="0">
              <a:lnSpc>
                <a:spcPct val="108000"/>
              </a:lnSpc>
              <a:buClr>
                <a:srgbClr val="C00000"/>
              </a:buClr>
              <a:buSzPct val="60000"/>
            </a:pPr>
            <a:r>
              <a:rPr lang="en-US" sz="1400" dirty="0" smtClean="0">
                <a:solidFill>
                  <a:prstClr val="black"/>
                </a:solidFill>
                <a:latin typeface="Tahoma" panose="020B0604030504040204" pitchFamily="34" charset="0"/>
                <a:ea typeface="Tahoma" panose="020B0604030504040204" pitchFamily="34" charset="0"/>
                <a:cs typeface="Tahoma" panose="020B0604030504040204" pitchFamily="34" charset="0"/>
              </a:rPr>
              <a:t>Leadership development: </a:t>
            </a:r>
          </a:p>
          <a:p>
            <a:pPr>
              <a:lnSpc>
                <a:spcPct val="108000"/>
              </a:lnSpc>
              <a:buClr>
                <a:srgbClr val="C00000"/>
              </a:buClr>
              <a:buSzPct val="60000"/>
              <a:buFont typeface="Wingdings" panose="05000000000000000000" pitchFamily="2" charset="2"/>
              <a:buChar char="Ø"/>
            </a:pPr>
            <a:r>
              <a:rPr lang="en-US" sz="1300" dirty="0" smtClean="0">
                <a:solidFill>
                  <a:prstClr val="black"/>
                </a:solidFill>
                <a:latin typeface="Tahoma" panose="020B0604030504040204" pitchFamily="34" charset="0"/>
                <a:ea typeface="Tahoma" panose="020B0604030504040204" pitchFamily="34" charset="0"/>
                <a:cs typeface="Tahoma" panose="020B0604030504040204" pitchFamily="34" charset="0"/>
              </a:rPr>
              <a:t>Senior &amp; executive leadership in three spheres of government, legislative sector and state-owned entities (including board members, political representatives) </a:t>
            </a:r>
          </a:p>
          <a:p>
            <a:pPr>
              <a:lnSpc>
                <a:spcPct val="108000"/>
              </a:lnSpc>
              <a:buClr>
                <a:srgbClr val="C00000"/>
              </a:buClr>
              <a:buSzPct val="60000"/>
              <a:buFont typeface="Wingdings" panose="05000000000000000000" pitchFamily="2" charset="2"/>
              <a:buChar char="Ø"/>
            </a:pPr>
            <a:r>
              <a:rPr lang="en-US" sz="1300" dirty="0" smtClean="0">
                <a:solidFill>
                  <a:prstClr val="black"/>
                </a:solidFill>
                <a:latin typeface="Tahoma" panose="020B0604030504040204" pitchFamily="34" charset="0"/>
                <a:ea typeface="Tahoma" panose="020B0604030504040204" pitchFamily="34" charset="0"/>
                <a:cs typeface="Tahoma" panose="020B0604030504040204" pitchFamily="34" charset="0"/>
              </a:rPr>
              <a:t>Coaching and mentoring </a:t>
            </a:r>
          </a:p>
          <a:p>
            <a:pPr>
              <a:lnSpc>
                <a:spcPct val="108000"/>
              </a:lnSpc>
              <a:buClr>
                <a:srgbClr val="C00000"/>
              </a:buClr>
              <a:buSzPct val="60000"/>
              <a:buFont typeface="Wingdings" panose="05000000000000000000" pitchFamily="2" charset="2"/>
              <a:buChar char="Ø"/>
            </a:pPr>
            <a:r>
              <a:rPr lang="en-US" sz="1300" dirty="0" smtClean="0">
                <a:solidFill>
                  <a:prstClr val="black"/>
                </a:solidFill>
                <a:latin typeface="Tahoma" panose="020B0604030504040204" pitchFamily="34" charset="0"/>
                <a:ea typeface="Tahoma" panose="020B0604030504040204" pitchFamily="34" charset="0"/>
                <a:cs typeface="Tahoma" panose="020B0604030504040204" pitchFamily="34" charset="0"/>
              </a:rPr>
              <a:t>Thought Leadership seminar series to shape public discourse </a:t>
            </a:r>
          </a:p>
          <a:p>
            <a:pPr>
              <a:lnSpc>
                <a:spcPct val="108000"/>
              </a:lnSpc>
              <a:buClr>
                <a:srgbClr val="C00000"/>
              </a:buClr>
              <a:buSzPct val="60000"/>
              <a:buFont typeface="Wingdings" panose="05000000000000000000" pitchFamily="2" charset="2"/>
              <a:buChar char="Ø"/>
            </a:pPr>
            <a:r>
              <a:rPr lang="en-US" sz="1300" dirty="0" smtClean="0">
                <a:solidFill>
                  <a:prstClr val="black"/>
                </a:solidFill>
                <a:latin typeface="Tahoma" panose="020B0604030504040204" pitchFamily="34" charset="0"/>
                <a:ea typeface="Tahoma" panose="020B0604030504040204" pitchFamily="34" charset="0"/>
                <a:cs typeface="Tahoma" panose="020B0604030504040204" pitchFamily="34" charset="0"/>
              </a:rPr>
              <a:t>Winter School on Economic Governance </a:t>
            </a:r>
          </a:p>
          <a:p>
            <a:pPr>
              <a:lnSpc>
                <a:spcPct val="108000"/>
              </a:lnSpc>
              <a:buClr>
                <a:srgbClr val="C00000"/>
              </a:buClr>
              <a:buSzPct val="60000"/>
              <a:buFont typeface="Wingdings" panose="05000000000000000000" pitchFamily="2" charset="2"/>
              <a:buChar char="Ø"/>
            </a:pPr>
            <a:endParaRPr lang="en-US" sz="14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0" indent="0">
              <a:lnSpc>
                <a:spcPct val="108000"/>
              </a:lnSpc>
              <a:buClr>
                <a:srgbClr val="C00000"/>
              </a:buClr>
              <a:buSzPct val="60000"/>
            </a:pPr>
            <a:r>
              <a:rPr lang="en-US" sz="1400" dirty="0" smtClean="0">
                <a:solidFill>
                  <a:prstClr val="black"/>
                </a:solidFill>
                <a:latin typeface="Tahoma" panose="020B0604030504040204" pitchFamily="34" charset="0"/>
                <a:ea typeface="Tahoma" panose="020B0604030504040204" pitchFamily="34" charset="0"/>
                <a:cs typeface="Tahoma" panose="020B0604030504040204" pitchFamily="34" charset="0"/>
              </a:rPr>
              <a:t>Implementation capabilities of public servants:  </a:t>
            </a:r>
          </a:p>
          <a:p>
            <a:pPr>
              <a:lnSpc>
                <a:spcPct val="108000"/>
              </a:lnSpc>
              <a:buClr>
                <a:srgbClr val="C00000"/>
              </a:buClr>
              <a:buSzPct val="60000"/>
              <a:buFont typeface="Wingdings" panose="05000000000000000000" pitchFamily="2" charset="2"/>
              <a:buChar char="Ø"/>
            </a:pPr>
            <a:r>
              <a:rPr lang="en-US" sz="1300" dirty="0" smtClean="0">
                <a:solidFill>
                  <a:prstClr val="black"/>
                </a:solidFill>
                <a:latin typeface="Tahoma" panose="020B0604030504040204" pitchFamily="34" charset="0"/>
                <a:ea typeface="Tahoma" panose="020B0604030504040204" pitchFamily="34" charset="0"/>
                <a:cs typeface="Tahoma" panose="020B0604030504040204" pitchFamily="34" charset="0"/>
              </a:rPr>
              <a:t>Focus of an entry-to-exit approach of public service career management (all salary levels will determine ETD response) </a:t>
            </a:r>
          </a:p>
          <a:p>
            <a:pPr>
              <a:lnSpc>
                <a:spcPct val="108000"/>
              </a:lnSpc>
              <a:buClr>
                <a:srgbClr val="C00000"/>
              </a:buClr>
              <a:buSzPct val="60000"/>
              <a:buFont typeface="Wingdings" panose="05000000000000000000" pitchFamily="2" charset="2"/>
              <a:buChar char="Ø"/>
            </a:pPr>
            <a:r>
              <a:rPr lang="en-US" sz="1300" dirty="0" smtClean="0">
                <a:solidFill>
                  <a:prstClr val="black"/>
                </a:solidFill>
                <a:latin typeface="Tahoma" panose="020B0604030504040204" pitchFamily="34" charset="0"/>
                <a:ea typeface="Tahoma" panose="020B0604030504040204" pitchFamily="34" charset="0"/>
                <a:cs typeface="Tahoma" panose="020B0604030504040204" pitchFamily="34" charset="0"/>
              </a:rPr>
              <a:t>Compulsory programmes to address systemic challenges (SCM, Finance, project management)  and demand-led programmes </a:t>
            </a:r>
          </a:p>
          <a:p>
            <a:pPr>
              <a:lnSpc>
                <a:spcPct val="108000"/>
              </a:lnSpc>
              <a:buClr>
                <a:srgbClr val="C00000"/>
              </a:buClr>
              <a:buSzPct val="60000"/>
              <a:buFont typeface="Wingdings" panose="05000000000000000000" pitchFamily="2" charset="2"/>
              <a:buChar char="Ø"/>
            </a:pPr>
            <a:endParaRPr lang="en-US" sz="11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0" indent="0">
              <a:lnSpc>
                <a:spcPct val="108000"/>
              </a:lnSpc>
              <a:buClr>
                <a:srgbClr val="C00000"/>
              </a:buClr>
              <a:buSzPct val="60000"/>
            </a:pPr>
            <a:r>
              <a:rPr lang="en-US" sz="1400" dirty="0" smtClean="0">
                <a:solidFill>
                  <a:prstClr val="black"/>
                </a:solidFill>
                <a:latin typeface="Tahoma" panose="020B0604030504040204" pitchFamily="34" charset="0"/>
                <a:ea typeface="Tahoma" panose="020B0604030504040204" pitchFamily="34" charset="0"/>
                <a:cs typeface="Tahoma" panose="020B0604030504040204" pitchFamily="34" charset="0"/>
              </a:rPr>
              <a:t>Professionalisation: </a:t>
            </a:r>
          </a:p>
          <a:p>
            <a:pPr>
              <a:lnSpc>
                <a:spcPct val="108000"/>
              </a:lnSpc>
              <a:buClr>
                <a:srgbClr val="C00000"/>
              </a:buClr>
              <a:buSzPct val="60000"/>
              <a:buFont typeface="Wingdings" panose="05000000000000000000" pitchFamily="2" charset="2"/>
              <a:buChar char="Ø"/>
            </a:pPr>
            <a:r>
              <a:rPr lang="en-US" sz="1300" dirty="0" smtClean="0">
                <a:solidFill>
                  <a:prstClr val="black"/>
                </a:solidFill>
                <a:latin typeface="Tahoma" panose="020B0604030504040204" pitchFamily="34" charset="0"/>
                <a:ea typeface="Tahoma" panose="020B0604030504040204" pitchFamily="34" charset="0"/>
                <a:cs typeface="Tahoma" panose="020B0604030504040204" pitchFamily="34" charset="0"/>
              </a:rPr>
              <a:t>Partnerships with professional bodies to professionalise certain categories of employees (Legal Practitioners, Engineers, Government Communicators)   </a:t>
            </a:r>
          </a:p>
          <a:p>
            <a:pPr>
              <a:lnSpc>
                <a:spcPct val="108000"/>
              </a:lnSpc>
              <a:buClr>
                <a:srgbClr val="C00000"/>
              </a:buClr>
              <a:buSzPct val="60000"/>
              <a:buFont typeface="Wingdings" panose="05000000000000000000" pitchFamily="2" charset="2"/>
              <a:buChar char="Ø"/>
            </a:pPr>
            <a:r>
              <a:rPr lang="en-US" sz="1300" dirty="0" smtClean="0">
                <a:solidFill>
                  <a:prstClr val="black"/>
                </a:solidFill>
                <a:latin typeface="Tahoma" panose="020B0604030504040204" pitchFamily="34" charset="0"/>
                <a:ea typeface="Tahoma" panose="020B0604030504040204" pitchFamily="34" charset="0"/>
                <a:cs typeface="Tahoma" panose="020B0604030504040204" pitchFamily="34" charset="0"/>
              </a:rPr>
              <a:t>Partnerships with Schools of Public Administration – endorsements to programmes </a:t>
            </a:r>
          </a:p>
          <a:p>
            <a:pPr>
              <a:lnSpc>
                <a:spcPct val="108000"/>
              </a:lnSpc>
              <a:buClr>
                <a:srgbClr val="C00000"/>
              </a:buClr>
              <a:buSzPct val="60000"/>
              <a:buFont typeface="Wingdings" panose="05000000000000000000" pitchFamily="2" charset="2"/>
              <a:buChar char="Ø"/>
            </a:pPr>
            <a:endParaRPr lang="en-US" sz="11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0" indent="0">
              <a:lnSpc>
                <a:spcPct val="108000"/>
              </a:lnSpc>
              <a:buClr>
                <a:srgbClr val="C00000"/>
              </a:buClr>
              <a:buSzPct val="60000"/>
            </a:pPr>
            <a:r>
              <a:rPr lang="en-US" sz="1400" dirty="0" smtClean="0">
                <a:solidFill>
                  <a:prstClr val="black"/>
                </a:solidFill>
                <a:latin typeface="Tahoma" panose="020B0604030504040204" pitchFamily="34" charset="0"/>
                <a:ea typeface="Tahoma" panose="020B0604030504040204" pitchFamily="34" charset="0"/>
                <a:cs typeface="Tahoma" panose="020B0604030504040204" pitchFamily="34" charset="0"/>
              </a:rPr>
              <a:t>Empowerment  </a:t>
            </a:r>
          </a:p>
          <a:p>
            <a:pPr>
              <a:lnSpc>
                <a:spcPct val="108000"/>
              </a:lnSpc>
              <a:buClr>
                <a:srgbClr val="C00000"/>
              </a:buClr>
              <a:buSzPct val="60000"/>
              <a:buFont typeface="Wingdings" panose="05000000000000000000" pitchFamily="2" charset="2"/>
              <a:buChar char="Ø"/>
            </a:pPr>
            <a:r>
              <a:rPr lang="en-US" sz="1300" dirty="0" smtClean="0">
                <a:solidFill>
                  <a:prstClr val="black"/>
                </a:solidFill>
                <a:latin typeface="Tahoma" panose="020B0604030504040204" pitchFamily="34" charset="0"/>
                <a:ea typeface="Tahoma" panose="020B0604030504040204" pitchFamily="34" charset="0"/>
                <a:cs typeface="Tahoma" panose="020B0604030504040204" pitchFamily="34" charset="0"/>
              </a:rPr>
              <a:t>Cadet programme for interns and higher education students</a:t>
            </a:r>
          </a:p>
          <a:p>
            <a:pPr>
              <a:lnSpc>
                <a:spcPct val="108000"/>
              </a:lnSpc>
              <a:buClr>
                <a:srgbClr val="C00000"/>
              </a:buClr>
              <a:buSzPct val="60000"/>
              <a:buFont typeface="Wingdings" panose="05000000000000000000" pitchFamily="2" charset="2"/>
              <a:buChar char="Ø"/>
            </a:pPr>
            <a:r>
              <a:rPr lang="en-US" sz="1300" dirty="0" smtClean="0">
                <a:solidFill>
                  <a:prstClr val="black"/>
                </a:solidFill>
                <a:latin typeface="Tahoma" panose="020B0604030504040204" pitchFamily="34" charset="0"/>
                <a:ea typeface="Tahoma" panose="020B0604030504040204" pitchFamily="34" charset="0"/>
                <a:cs typeface="Tahoma" panose="020B0604030504040204" pitchFamily="34" charset="0"/>
              </a:rPr>
              <a:t>Art of facilitating engagement in communities</a:t>
            </a:r>
          </a:p>
          <a:p>
            <a:pPr>
              <a:lnSpc>
                <a:spcPct val="108000"/>
              </a:lnSpc>
              <a:buClr>
                <a:srgbClr val="C00000"/>
              </a:buClr>
              <a:buSzPct val="60000"/>
              <a:buFont typeface="Wingdings" panose="05000000000000000000" pitchFamily="2" charset="2"/>
              <a:buChar char="Ø"/>
            </a:pPr>
            <a:r>
              <a:rPr lang="en-US" sz="1300" dirty="0" smtClean="0">
                <a:solidFill>
                  <a:prstClr val="black"/>
                </a:solidFill>
                <a:latin typeface="Tahoma" panose="020B0604030504040204" pitchFamily="34" charset="0"/>
                <a:ea typeface="Tahoma" panose="020B0604030504040204" pitchFamily="34" charset="0"/>
                <a:cs typeface="Tahoma" panose="020B0604030504040204" pitchFamily="34" charset="0"/>
              </a:rPr>
              <a:t>Gender mainstreaming </a:t>
            </a:r>
          </a:p>
          <a:p>
            <a:pPr>
              <a:lnSpc>
                <a:spcPct val="108000"/>
              </a:lnSpc>
              <a:buClr>
                <a:srgbClr val="C00000"/>
              </a:buClr>
              <a:buSzPct val="60000"/>
              <a:buFont typeface="Wingdings" panose="05000000000000000000" pitchFamily="2" charset="2"/>
              <a:buChar char="Ø"/>
            </a:pPr>
            <a:endParaRPr lang="en-US" sz="1200" dirty="0">
              <a:solidFill>
                <a:prstClr val="black"/>
              </a:solidFill>
              <a:latin typeface="Cambria" panose="02040503050406030204" pitchFamily="18" charset="0"/>
            </a:endParaRPr>
          </a:p>
          <a:p>
            <a:pPr>
              <a:lnSpc>
                <a:spcPct val="108000"/>
              </a:lnSpc>
              <a:buClr>
                <a:srgbClr val="C00000"/>
              </a:buClr>
              <a:buSzPct val="60000"/>
              <a:buFont typeface="Wingdings" panose="05000000000000000000" pitchFamily="2" charset="2"/>
              <a:buChar char="Ø"/>
            </a:pPr>
            <a:endParaRPr lang="en-US" sz="1600" dirty="0">
              <a:solidFill>
                <a:prstClr val="black"/>
              </a:solidFill>
              <a:latin typeface="Franklin Gothic Book" panose="020B0503020102020204" pitchFamily="34" charset="0"/>
              <a:ea typeface="Tahoma" panose="020B0604030504040204" pitchFamily="34" charset="0"/>
              <a:cs typeface="Tahoma" panose="020B0604030504040204" pitchFamily="34" charset="0"/>
            </a:endParaRPr>
          </a:p>
          <a:p>
            <a:pPr>
              <a:lnSpc>
                <a:spcPct val="108000"/>
              </a:lnSpc>
              <a:buClr>
                <a:srgbClr val="C00000"/>
              </a:buClr>
              <a:buSzPct val="60000"/>
              <a:buFont typeface="Wingdings" panose="05000000000000000000" pitchFamily="2" charset="2"/>
              <a:buChar char="Ø"/>
            </a:pPr>
            <a:endParaRPr lang="en-ZA" sz="16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eaLnBrk="1" hangingPunct="1">
              <a:spcBef>
                <a:spcPct val="20000"/>
              </a:spcBef>
              <a:buClr>
                <a:srgbClr val="006600"/>
              </a:buClr>
              <a:buSzPct val="60000"/>
              <a:buFont typeface="Wingdings" pitchFamily="2" charset="2"/>
              <a:buChar char="v"/>
            </a:pPr>
            <a:endParaRPr lang="en-ZA" sz="1300" dirty="0" smtClean="0">
              <a:solidFill>
                <a:prstClr val="black"/>
              </a:solidFill>
              <a:latin typeface="Tahoma" pitchFamily="34" charset="0"/>
              <a:ea typeface="Tahoma" pitchFamily="34" charset="0"/>
              <a:cs typeface="Tahoma" pitchFamily="34" charset="0"/>
            </a:endParaRPr>
          </a:p>
          <a:p>
            <a:pPr marL="285750" indent="-285750" algn="just" eaLnBrk="1" hangingPunct="1">
              <a:buClr>
                <a:srgbClr val="006600"/>
              </a:buClr>
              <a:buSzPct val="60000"/>
              <a:buFont typeface="Wingdings" panose="05000000000000000000" pitchFamily="2" charset="2"/>
              <a:buChar char="v"/>
            </a:pPr>
            <a:endParaRPr lang="en-ZA" dirty="0" smtClean="0">
              <a:solidFill>
                <a:prstClr val="black"/>
              </a:solidFill>
              <a:latin typeface="Calibri"/>
            </a:endParaRPr>
          </a:p>
          <a:p>
            <a:pPr marL="285750" indent="-285750" algn="just" eaLnBrk="1" hangingPunct="1">
              <a:buFont typeface="Arial" pitchFamily="34" charset="0"/>
              <a:buChar char="•"/>
            </a:pPr>
            <a:endParaRPr lang="en-ZA" sz="1400" dirty="0" smtClean="0">
              <a:solidFill>
                <a:prstClr val="black"/>
              </a:solidFill>
              <a:latin typeface="Gill Sans"/>
            </a:endParaRPr>
          </a:p>
          <a:p>
            <a:pPr marL="285750" indent="-285750" algn="just" eaLnBrk="1" hangingPunct="1">
              <a:buFont typeface="Arial" pitchFamily="34" charset="0"/>
              <a:buChar char="•"/>
            </a:pPr>
            <a:endParaRPr lang="en-ZA" sz="1400" dirty="0" smtClean="0">
              <a:solidFill>
                <a:prstClr val="black"/>
              </a:solidFill>
              <a:latin typeface="Gill Sans"/>
            </a:endParaRPr>
          </a:p>
          <a:p>
            <a:pPr marL="285750" indent="-285750" eaLnBrk="1" hangingPunct="1">
              <a:buFont typeface="Arial" pitchFamily="34" charset="0"/>
              <a:buChar char="•"/>
            </a:pPr>
            <a:endParaRPr lang="en-ZA" dirty="0" smtClean="0">
              <a:solidFill>
                <a:prstClr val="black"/>
              </a:solidFill>
              <a:latin typeface="Gill Sans" pitchFamily="-52" charset="0"/>
            </a:endParaRPr>
          </a:p>
          <a:p>
            <a:pPr marL="285750" indent="-285750" eaLnBrk="1" hangingPunct="1">
              <a:buFont typeface="Arial" pitchFamily="34" charset="0"/>
              <a:buChar char="•"/>
            </a:pPr>
            <a:endParaRPr lang="en-ZA" dirty="0">
              <a:solidFill>
                <a:prstClr val="black"/>
              </a:solidFill>
              <a:latin typeface="Gill Sans" pitchFamily="-52" charset="0"/>
            </a:endParaRPr>
          </a:p>
          <a:p>
            <a:pPr marL="285750" indent="-285750" eaLnBrk="1" hangingPunct="1">
              <a:buFont typeface="Arial" pitchFamily="34" charset="0"/>
              <a:buChar char="•"/>
            </a:pPr>
            <a:endParaRPr lang="en-ZA" dirty="0" smtClean="0">
              <a:solidFill>
                <a:prstClr val="black"/>
              </a:solidFill>
              <a:latin typeface="Gill Sans" pitchFamily="-52" charset="0"/>
            </a:endParaRPr>
          </a:p>
        </p:txBody>
      </p:sp>
    </p:spTree>
    <p:extLst>
      <p:ext uri="{BB962C8B-B14F-4D97-AF65-F5344CB8AC3E}">
        <p14:creationId xmlns:p14="http://schemas.microsoft.com/office/powerpoint/2010/main" val="6454321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156176" y="6309320"/>
            <a:ext cx="2133600" cy="365125"/>
          </a:xfrm>
        </p:spPr>
        <p:txBody>
          <a:bodyPr/>
          <a:lstStyle/>
          <a:p>
            <a:fld id="{1CE6738C-8955-4CF1-A256-1C49941BBB03}" type="slidenum">
              <a:rPr lang="en-ZA" smtClean="0">
                <a:solidFill>
                  <a:prstClr val="black">
                    <a:tint val="75000"/>
                  </a:prstClr>
                </a:solidFill>
              </a:rPr>
              <a:pPr/>
              <a:t>15</a:t>
            </a:fld>
            <a:endParaRPr lang="en-ZA" dirty="0">
              <a:solidFill>
                <a:prstClr val="black">
                  <a:tint val="75000"/>
                </a:prstClr>
              </a:solidFill>
            </a:endParaRPr>
          </a:p>
        </p:txBody>
      </p:sp>
      <p:sp>
        <p:nvSpPr>
          <p:cNvPr id="3" name="Rectangle 2"/>
          <p:cNvSpPr/>
          <p:nvPr/>
        </p:nvSpPr>
        <p:spPr>
          <a:xfrm>
            <a:off x="296888" y="397267"/>
            <a:ext cx="7992888" cy="650819"/>
          </a:xfrm>
          <a:prstGeom prst="rect">
            <a:avLst/>
          </a:prstGeom>
        </p:spPr>
        <p:txBody>
          <a:bodyPr wrap="square">
            <a:spAutoFit/>
          </a:bodyPr>
          <a:lstStyle/>
          <a:p>
            <a:pPr algn="ctr" defTabSz="457200" fontAlgn="base">
              <a:lnSpc>
                <a:spcPct val="150000"/>
              </a:lnSpc>
              <a:spcBef>
                <a:spcPct val="20000"/>
              </a:spcBef>
              <a:spcAft>
                <a:spcPct val="0"/>
              </a:spcAft>
            </a:pPr>
            <a:r>
              <a:rPr lang="en-ZA" sz="2800" dirty="0" smtClean="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ZA" sz="2800" dirty="0">
                <a:solidFill>
                  <a:srgbClr val="C00000"/>
                </a:solidFill>
                <a:latin typeface="Tahoma" panose="020B0604030504040204" pitchFamily="34" charset="0"/>
                <a:ea typeface="Tahoma" panose="020B0604030504040204" pitchFamily="34" charset="0"/>
                <a:cs typeface="Tahoma" panose="020B0604030504040204" pitchFamily="34" charset="0"/>
              </a:rPr>
              <a:t> </a:t>
            </a:r>
            <a:r>
              <a:rPr lang="en-ZA" sz="2400" dirty="0">
                <a:solidFill>
                  <a:prstClr val="black">
                    <a:lumMod val="65000"/>
                    <a:lumOff val="35000"/>
                  </a:prstClr>
                </a:solidFill>
                <a:latin typeface="Tahoma" panose="020B0604030504040204" pitchFamily="34" charset="0"/>
                <a:ea typeface="Tahoma" panose="020B0604030504040204" pitchFamily="34" charset="0"/>
                <a:cs typeface="Tahoma" panose="020B0604030504040204" pitchFamily="34" charset="0"/>
              </a:rPr>
              <a:t>Key interventions over the 5-year period</a:t>
            </a:r>
          </a:p>
        </p:txBody>
      </p:sp>
      <p:sp>
        <p:nvSpPr>
          <p:cNvPr id="5" name="Subtitle 2"/>
          <p:cNvSpPr txBox="1">
            <a:spLocks/>
          </p:cNvSpPr>
          <p:nvPr/>
        </p:nvSpPr>
        <p:spPr bwMode="auto">
          <a:xfrm>
            <a:off x="107504" y="1124744"/>
            <a:ext cx="8784976"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ea typeface="ＭＳ Ｐゴシック" pitchFamily="-52" charset="-128"/>
              </a:defRPr>
            </a:lvl1pPr>
            <a:lvl2pPr marL="742950" indent="-285750" eaLnBrk="0" hangingPunct="0">
              <a:defRPr>
                <a:solidFill>
                  <a:schemeClr val="tx1"/>
                </a:solidFill>
                <a:latin typeface="Arial" charset="0"/>
                <a:ea typeface="ＭＳ Ｐゴシック" pitchFamily="-52" charset="-128"/>
              </a:defRPr>
            </a:lvl2pPr>
            <a:lvl3pPr marL="1143000" indent="-228600" eaLnBrk="0" hangingPunct="0">
              <a:defRPr>
                <a:solidFill>
                  <a:schemeClr val="tx1"/>
                </a:solidFill>
                <a:latin typeface="Arial" charset="0"/>
                <a:ea typeface="ＭＳ Ｐゴシック" pitchFamily="-52" charset="-128"/>
              </a:defRPr>
            </a:lvl3pPr>
            <a:lvl4pPr marL="1600200" indent="-228600" eaLnBrk="0" hangingPunct="0">
              <a:defRPr>
                <a:solidFill>
                  <a:schemeClr val="tx1"/>
                </a:solidFill>
                <a:latin typeface="Arial" charset="0"/>
                <a:ea typeface="ＭＳ Ｐゴシック" pitchFamily="-52" charset="-128"/>
              </a:defRPr>
            </a:lvl4pPr>
            <a:lvl5pPr marL="2057400" indent="-228600" eaLnBrk="0" hangingPunct="0">
              <a:defRPr>
                <a:solidFill>
                  <a:schemeClr val="tx1"/>
                </a:solidFill>
                <a:latin typeface="Arial" charset="0"/>
                <a:ea typeface="ＭＳ Ｐゴシック" pitchFamily="-52"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52"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52"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52"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52" charset="-128"/>
              </a:defRPr>
            </a:lvl9pPr>
          </a:lstStyle>
          <a:p>
            <a:pPr marL="0" indent="0">
              <a:lnSpc>
                <a:spcPct val="108000"/>
              </a:lnSpc>
              <a:buClr>
                <a:srgbClr val="C00000"/>
              </a:buClr>
              <a:buSzPct val="60000"/>
            </a:pPr>
            <a:r>
              <a:rPr lang="en-US" sz="1400" dirty="0" smtClean="0">
                <a:solidFill>
                  <a:prstClr val="black"/>
                </a:solidFill>
                <a:latin typeface="Tahoma" panose="020B0604030504040204" pitchFamily="34" charset="0"/>
                <a:ea typeface="Tahoma" panose="020B0604030504040204" pitchFamily="34" charset="0"/>
                <a:cs typeface="Tahoma" panose="020B0604030504040204" pitchFamily="34" charset="0"/>
              </a:rPr>
              <a:t>Quality Management: </a:t>
            </a:r>
          </a:p>
          <a:p>
            <a:pPr>
              <a:lnSpc>
                <a:spcPct val="108000"/>
              </a:lnSpc>
              <a:buClr>
                <a:srgbClr val="C00000"/>
              </a:buClr>
              <a:buSzPct val="60000"/>
              <a:buFont typeface="Wingdings" panose="05000000000000000000" pitchFamily="2" charset="2"/>
              <a:buChar char="Ø"/>
            </a:pPr>
            <a:endParaRPr lang="en-US" sz="1400" dirty="0" smtClean="0">
              <a:solidFill>
                <a:prstClr val="black"/>
              </a:solidFill>
              <a:latin typeface="Tahoma" panose="020B0604030504040204" pitchFamily="34" charset="0"/>
              <a:ea typeface="Tahoma" panose="020B0604030504040204" pitchFamily="34" charset="0"/>
              <a:cs typeface="Tahoma" panose="020B0604030504040204" pitchFamily="34" charset="0"/>
            </a:endParaRPr>
          </a:p>
          <a:p>
            <a:pPr>
              <a:lnSpc>
                <a:spcPct val="108000"/>
              </a:lnSpc>
              <a:buClr>
                <a:srgbClr val="C00000"/>
              </a:buClr>
              <a:buSzPct val="60000"/>
              <a:buFont typeface="Wingdings" panose="05000000000000000000" pitchFamily="2" charset="2"/>
              <a:buChar char="Ø"/>
            </a:pPr>
            <a:r>
              <a:rPr lang="en-US" sz="1400" dirty="0" smtClean="0">
                <a:solidFill>
                  <a:prstClr val="black"/>
                </a:solidFill>
                <a:latin typeface="Tahoma" panose="020B0604030504040204" pitchFamily="34" charset="0"/>
                <a:ea typeface="Tahoma" panose="020B0604030504040204" pitchFamily="34" charset="0"/>
                <a:cs typeface="Tahoma" panose="020B0604030504040204" pitchFamily="34" charset="0"/>
              </a:rPr>
              <a:t>Quality assurance and accreditation of programmes </a:t>
            </a:r>
          </a:p>
          <a:p>
            <a:pPr>
              <a:lnSpc>
                <a:spcPct val="108000"/>
              </a:lnSpc>
              <a:buClr>
                <a:srgbClr val="C00000"/>
              </a:buClr>
              <a:buSzPct val="60000"/>
              <a:buFont typeface="Wingdings" panose="05000000000000000000" pitchFamily="2" charset="2"/>
              <a:buChar char="Ø"/>
            </a:pPr>
            <a:r>
              <a:rPr lang="en-US" sz="1400" dirty="0" smtClean="0">
                <a:solidFill>
                  <a:prstClr val="black"/>
                </a:solidFill>
                <a:latin typeface="Tahoma" panose="020B0604030504040204" pitchFamily="34" charset="0"/>
                <a:ea typeface="Tahoma" panose="020B0604030504040204" pitchFamily="34" charset="0"/>
                <a:cs typeface="Tahoma" panose="020B0604030504040204" pitchFamily="34" charset="0"/>
              </a:rPr>
              <a:t>Trainer professionalisation </a:t>
            </a:r>
          </a:p>
          <a:p>
            <a:pPr>
              <a:lnSpc>
                <a:spcPct val="108000"/>
              </a:lnSpc>
              <a:buClr>
                <a:srgbClr val="C00000"/>
              </a:buClr>
              <a:buSzPct val="60000"/>
              <a:buFont typeface="Wingdings" panose="05000000000000000000" pitchFamily="2" charset="2"/>
              <a:buChar char="Ø"/>
            </a:pPr>
            <a:r>
              <a:rPr lang="en-US" sz="1400" dirty="0" smtClean="0">
                <a:solidFill>
                  <a:prstClr val="black"/>
                </a:solidFill>
                <a:latin typeface="Tahoma" panose="020B0604030504040204" pitchFamily="34" charset="0"/>
                <a:ea typeface="Tahoma" panose="020B0604030504040204" pitchFamily="34" charset="0"/>
                <a:cs typeface="Tahoma" panose="020B0604030504040204" pitchFamily="34" charset="0"/>
              </a:rPr>
              <a:t>Quality management in delivery of ETD</a:t>
            </a:r>
          </a:p>
          <a:p>
            <a:pPr>
              <a:lnSpc>
                <a:spcPct val="108000"/>
              </a:lnSpc>
              <a:buClr>
                <a:srgbClr val="C00000"/>
              </a:buClr>
              <a:buSzPct val="60000"/>
              <a:buFont typeface="Wingdings" panose="05000000000000000000" pitchFamily="2" charset="2"/>
              <a:buChar char="Ø"/>
            </a:pPr>
            <a:endParaRPr lang="en-US" sz="14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0" indent="0">
              <a:lnSpc>
                <a:spcPct val="108000"/>
              </a:lnSpc>
              <a:buClr>
                <a:srgbClr val="C00000"/>
              </a:buClr>
              <a:buSzPct val="60000"/>
            </a:pPr>
            <a:r>
              <a:rPr lang="en-US" sz="1400" dirty="0" smtClean="0">
                <a:solidFill>
                  <a:prstClr val="black"/>
                </a:solidFill>
                <a:latin typeface="Tahoma" panose="020B0604030504040204" pitchFamily="34" charset="0"/>
                <a:ea typeface="Tahoma" panose="020B0604030504040204" pitchFamily="34" charset="0"/>
                <a:cs typeface="Tahoma" panose="020B0604030504040204" pitchFamily="34" charset="0"/>
              </a:rPr>
              <a:t>Curriculum:   </a:t>
            </a:r>
          </a:p>
          <a:p>
            <a:pPr>
              <a:lnSpc>
                <a:spcPct val="108000"/>
              </a:lnSpc>
              <a:buClr>
                <a:srgbClr val="C00000"/>
              </a:buClr>
              <a:buSzPct val="60000"/>
              <a:buFont typeface="Wingdings" panose="05000000000000000000" pitchFamily="2" charset="2"/>
              <a:buChar char="Ø"/>
            </a:pPr>
            <a:endParaRPr lang="en-US" sz="1400" dirty="0" smtClean="0">
              <a:solidFill>
                <a:prstClr val="black"/>
              </a:solidFill>
              <a:latin typeface="Tahoma" panose="020B0604030504040204" pitchFamily="34" charset="0"/>
              <a:ea typeface="Tahoma" panose="020B0604030504040204" pitchFamily="34" charset="0"/>
              <a:cs typeface="Tahoma" panose="020B0604030504040204" pitchFamily="34" charset="0"/>
            </a:endParaRPr>
          </a:p>
          <a:p>
            <a:pPr>
              <a:lnSpc>
                <a:spcPct val="108000"/>
              </a:lnSpc>
              <a:buClr>
                <a:srgbClr val="C00000"/>
              </a:buClr>
              <a:buSzPct val="60000"/>
              <a:buFont typeface="Wingdings" panose="05000000000000000000" pitchFamily="2" charset="2"/>
              <a:buChar char="Ø"/>
            </a:pPr>
            <a:r>
              <a:rPr lang="en-US" sz="1400" dirty="0" smtClean="0">
                <a:solidFill>
                  <a:prstClr val="black"/>
                </a:solidFill>
                <a:latin typeface="Tahoma" panose="020B0604030504040204" pitchFamily="34" charset="0"/>
                <a:ea typeface="Tahoma" panose="020B0604030504040204" pitchFamily="34" charset="0"/>
                <a:cs typeface="Tahoma" panose="020B0604030504040204" pitchFamily="34" charset="0"/>
              </a:rPr>
              <a:t>Develop a full qualification for rollout by the NSG </a:t>
            </a:r>
          </a:p>
          <a:p>
            <a:pPr>
              <a:lnSpc>
                <a:spcPct val="108000"/>
              </a:lnSpc>
              <a:buClr>
                <a:srgbClr val="C00000"/>
              </a:buClr>
              <a:buSzPct val="60000"/>
              <a:buFont typeface="Wingdings" panose="05000000000000000000" pitchFamily="2" charset="2"/>
              <a:buChar char="Ø"/>
            </a:pPr>
            <a:r>
              <a:rPr lang="en-US" sz="1400" dirty="0" smtClean="0">
                <a:solidFill>
                  <a:prstClr val="black"/>
                </a:solidFill>
                <a:latin typeface="Tahoma" panose="020B0604030504040204" pitchFamily="34" charset="0"/>
                <a:ea typeface="Tahoma" panose="020B0604030504040204" pitchFamily="34" charset="0"/>
                <a:cs typeface="Tahoma" panose="020B0604030504040204" pitchFamily="34" charset="0"/>
              </a:rPr>
              <a:t>Introduce peer review mechanism for review of curriculum</a:t>
            </a:r>
          </a:p>
          <a:p>
            <a:pPr>
              <a:lnSpc>
                <a:spcPct val="108000"/>
              </a:lnSpc>
              <a:buClr>
                <a:srgbClr val="C00000"/>
              </a:buClr>
              <a:buSzPct val="60000"/>
              <a:buFont typeface="Wingdings" panose="05000000000000000000" pitchFamily="2" charset="2"/>
              <a:buChar char="Ø"/>
            </a:pPr>
            <a:r>
              <a:rPr lang="en-GB" sz="1400" dirty="0" smtClean="0">
                <a:latin typeface="Tahoma" panose="020B0604030504040204" pitchFamily="34" charset="0"/>
                <a:ea typeface="Tahoma" panose="020B0604030504040204" pitchFamily="34" charset="0"/>
                <a:cs typeface="Tahoma" panose="020B0604030504040204" pitchFamily="34" charset="0"/>
              </a:rPr>
              <a:t>Determine </a:t>
            </a:r>
            <a:r>
              <a:rPr lang="en-GB" sz="1400" dirty="0">
                <a:latin typeface="Tahoma" panose="020B0604030504040204" pitchFamily="34" charset="0"/>
                <a:ea typeface="Tahoma" panose="020B0604030504040204" pitchFamily="34" charset="0"/>
                <a:cs typeface="Tahoma" panose="020B0604030504040204" pitchFamily="34" charset="0"/>
              </a:rPr>
              <a:t>and introduce pre-requisite training and/or examinations for specified appointments, transfers and compulsory development needs</a:t>
            </a:r>
          </a:p>
          <a:p>
            <a:pPr>
              <a:lnSpc>
                <a:spcPct val="108000"/>
              </a:lnSpc>
              <a:buClr>
                <a:srgbClr val="C00000"/>
              </a:buClr>
              <a:buSzPct val="60000"/>
              <a:buFont typeface="Wingdings" panose="05000000000000000000" pitchFamily="2" charset="2"/>
              <a:buChar char="Ø"/>
            </a:pPr>
            <a:endParaRPr lang="en-US" sz="1400" dirty="0" smtClean="0">
              <a:solidFill>
                <a:prstClr val="black"/>
              </a:solidFill>
              <a:latin typeface="Tahoma" panose="020B0604030504040204" pitchFamily="34" charset="0"/>
              <a:ea typeface="Tahoma" panose="020B0604030504040204" pitchFamily="34" charset="0"/>
              <a:cs typeface="Tahoma" panose="020B0604030504040204" pitchFamily="34" charset="0"/>
            </a:endParaRPr>
          </a:p>
          <a:p>
            <a:pPr marL="0" indent="0">
              <a:lnSpc>
                <a:spcPct val="108000"/>
              </a:lnSpc>
              <a:buClr>
                <a:srgbClr val="C00000"/>
              </a:buClr>
              <a:buSzPct val="60000"/>
            </a:pPr>
            <a:r>
              <a:rPr lang="en-US" sz="1400" dirty="0" smtClean="0">
                <a:solidFill>
                  <a:prstClr val="black"/>
                </a:solidFill>
                <a:latin typeface="Tahoma" panose="020B0604030504040204" pitchFamily="34" charset="0"/>
                <a:ea typeface="Tahoma" panose="020B0604030504040204" pitchFamily="34" charset="0"/>
                <a:cs typeface="Tahoma" panose="020B0604030504040204" pitchFamily="34" charset="0"/>
              </a:rPr>
              <a:t>Institutional matters: </a:t>
            </a:r>
          </a:p>
          <a:p>
            <a:pPr>
              <a:lnSpc>
                <a:spcPct val="108000"/>
              </a:lnSpc>
              <a:buClr>
                <a:srgbClr val="C00000"/>
              </a:buClr>
              <a:buSzPct val="60000"/>
              <a:buFont typeface="Wingdings" panose="05000000000000000000" pitchFamily="2" charset="2"/>
              <a:buChar char="Ø"/>
            </a:pPr>
            <a:endParaRPr lang="en-US" sz="1400" dirty="0" smtClean="0">
              <a:solidFill>
                <a:prstClr val="black"/>
              </a:solidFill>
              <a:latin typeface="Tahoma" panose="020B0604030504040204" pitchFamily="34" charset="0"/>
              <a:ea typeface="Tahoma" panose="020B0604030504040204" pitchFamily="34" charset="0"/>
              <a:cs typeface="Tahoma" panose="020B0604030504040204" pitchFamily="34" charset="0"/>
            </a:endParaRPr>
          </a:p>
          <a:p>
            <a:pPr>
              <a:lnSpc>
                <a:spcPct val="108000"/>
              </a:lnSpc>
              <a:buClr>
                <a:srgbClr val="C00000"/>
              </a:buClr>
              <a:buSzPct val="60000"/>
              <a:buFont typeface="Wingdings" panose="05000000000000000000" pitchFamily="2" charset="2"/>
              <a:buChar char="Ø"/>
            </a:pPr>
            <a:r>
              <a:rPr lang="en-US" sz="1400" dirty="0" smtClean="0">
                <a:solidFill>
                  <a:prstClr val="black"/>
                </a:solidFill>
                <a:latin typeface="Tahoma" panose="020B0604030504040204" pitchFamily="34" charset="0"/>
                <a:ea typeface="Tahoma" panose="020B0604030504040204" pitchFamily="34" charset="0"/>
                <a:cs typeface="Tahoma" panose="020B0604030504040204" pitchFamily="34" charset="0"/>
              </a:rPr>
              <a:t>Revised organisational structure aligned to new strategy </a:t>
            </a:r>
          </a:p>
          <a:p>
            <a:pPr>
              <a:lnSpc>
                <a:spcPct val="108000"/>
              </a:lnSpc>
              <a:buClr>
                <a:srgbClr val="C00000"/>
              </a:buClr>
              <a:buSzPct val="60000"/>
              <a:buFont typeface="Wingdings" panose="05000000000000000000" pitchFamily="2" charset="2"/>
              <a:buChar char="Ø"/>
            </a:pPr>
            <a:r>
              <a:rPr lang="en-GB" sz="1400" dirty="0" smtClean="0">
                <a:latin typeface="Tahoma" panose="020B0604030504040204" pitchFamily="34" charset="0"/>
                <a:ea typeface="Tahoma" panose="020B0604030504040204" pitchFamily="34" charset="0"/>
                <a:cs typeface="Tahoma" panose="020B0604030504040204" pitchFamily="34" charset="0"/>
              </a:rPr>
              <a:t>Review </a:t>
            </a:r>
            <a:r>
              <a:rPr lang="en-GB" sz="1400" dirty="0">
                <a:latin typeface="Tahoma" panose="020B0604030504040204" pitchFamily="34" charset="0"/>
                <a:ea typeface="Tahoma" panose="020B0604030504040204" pitchFamily="34" charset="0"/>
                <a:cs typeface="Tahoma" panose="020B0604030504040204" pitchFamily="34" charset="0"/>
              </a:rPr>
              <a:t>policy and legislation influencing the work of the NSG to consider an optimal institutional form (e.g. establishment as a training college) and delivery modality </a:t>
            </a:r>
            <a:endParaRPr lang="en-GB" sz="1400" dirty="0" smtClean="0">
              <a:latin typeface="Tahoma" panose="020B0604030504040204" pitchFamily="34" charset="0"/>
              <a:ea typeface="Tahoma" panose="020B0604030504040204" pitchFamily="34" charset="0"/>
              <a:cs typeface="Tahoma" panose="020B0604030504040204" pitchFamily="34" charset="0"/>
            </a:endParaRPr>
          </a:p>
          <a:p>
            <a:pPr>
              <a:lnSpc>
                <a:spcPct val="108000"/>
              </a:lnSpc>
              <a:buClr>
                <a:srgbClr val="C00000"/>
              </a:buClr>
              <a:buSzPct val="60000"/>
              <a:buFont typeface="Wingdings" panose="05000000000000000000" pitchFamily="2" charset="2"/>
              <a:buChar char="Ø"/>
            </a:pPr>
            <a:r>
              <a:rPr lang="en-GB" sz="1400" dirty="0" smtClean="0">
                <a:latin typeface="Tahoma" panose="020B0604030504040204" pitchFamily="34" charset="0"/>
                <a:ea typeface="Tahoma" panose="020B0604030504040204" pitchFamily="34" charset="0"/>
                <a:cs typeface="Tahoma" panose="020B0604030504040204" pitchFamily="34" charset="0"/>
              </a:rPr>
              <a:t>Internal skills audit to ensure optimal fit to deliver on strategy </a:t>
            </a:r>
            <a:endParaRPr lang="en-GB" sz="1400" dirty="0">
              <a:latin typeface="Tahoma" panose="020B0604030504040204" pitchFamily="34" charset="0"/>
              <a:ea typeface="Tahoma" panose="020B0604030504040204" pitchFamily="34" charset="0"/>
              <a:cs typeface="Tahoma" panose="020B0604030504040204" pitchFamily="34" charset="0"/>
            </a:endParaRPr>
          </a:p>
          <a:p>
            <a:pPr>
              <a:lnSpc>
                <a:spcPct val="108000"/>
              </a:lnSpc>
              <a:buClr>
                <a:srgbClr val="C00000"/>
              </a:buClr>
              <a:buSzPct val="60000"/>
              <a:buFont typeface="Wingdings" panose="05000000000000000000" pitchFamily="2" charset="2"/>
              <a:buChar char="Ø"/>
            </a:pPr>
            <a:r>
              <a:rPr lang="en-GB" sz="1400" dirty="0" smtClean="0">
                <a:latin typeface="Tahoma" panose="020B0604030504040204" pitchFamily="34" charset="0"/>
                <a:ea typeface="Tahoma" panose="020B0604030504040204" pitchFamily="34" charset="0"/>
                <a:cs typeface="Tahoma" panose="020B0604030504040204" pitchFamily="34" charset="0"/>
              </a:rPr>
              <a:t>Funding </a:t>
            </a:r>
            <a:r>
              <a:rPr lang="en-GB" sz="1400" dirty="0">
                <a:latin typeface="Tahoma" panose="020B0604030504040204" pitchFamily="34" charset="0"/>
                <a:ea typeface="Tahoma" panose="020B0604030504040204" pitchFamily="34" charset="0"/>
                <a:cs typeface="Tahoma" panose="020B0604030504040204" pitchFamily="34" charset="0"/>
              </a:rPr>
              <a:t>options for the NSG training trading account to be more effective and sustainable </a:t>
            </a:r>
            <a:endParaRPr lang="en-GB" sz="14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a:p>
            <a:pPr marL="0" indent="0">
              <a:lnSpc>
                <a:spcPct val="108000"/>
              </a:lnSpc>
              <a:buClr>
                <a:srgbClr val="C00000"/>
              </a:buClr>
              <a:buSzPct val="60000"/>
            </a:pPr>
            <a:endParaRPr lang="en-US" sz="1200" dirty="0">
              <a:solidFill>
                <a:prstClr val="black"/>
              </a:solidFill>
              <a:latin typeface="Cambria" panose="02040503050406030204" pitchFamily="18" charset="0"/>
            </a:endParaRPr>
          </a:p>
          <a:p>
            <a:pPr>
              <a:lnSpc>
                <a:spcPct val="108000"/>
              </a:lnSpc>
              <a:buClr>
                <a:srgbClr val="C00000"/>
              </a:buClr>
              <a:buSzPct val="60000"/>
              <a:buFont typeface="Wingdings" panose="05000000000000000000" pitchFamily="2" charset="2"/>
              <a:buChar char="Ø"/>
            </a:pPr>
            <a:endParaRPr lang="en-US" sz="1600" dirty="0">
              <a:solidFill>
                <a:prstClr val="black"/>
              </a:solidFill>
              <a:latin typeface="Franklin Gothic Book" panose="020B0503020102020204" pitchFamily="34" charset="0"/>
              <a:ea typeface="Tahoma" panose="020B0604030504040204" pitchFamily="34" charset="0"/>
              <a:cs typeface="Tahoma" panose="020B0604030504040204" pitchFamily="34" charset="0"/>
            </a:endParaRPr>
          </a:p>
          <a:p>
            <a:pPr>
              <a:lnSpc>
                <a:spcPct val="108000"/>
              </a:lnSpc>
              <a:buClr>
                <a:srgbClr val="C00000"/>
              </a:buClr>
              <a:buSzPct val="60000"/>
              <a:buFont typeface="Wingdings" panose="05000000000000000000" pitchFamily="2" charset="2"/>
              <a:buChar char="Ø"/>
            </a:pPr>
            <a:endParaRPr lang="en-ZA" sz="16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eaLnBrk="1" hangingPunct="1">
              <a:spcBef>
                <a:spcPct val="20000"/>
              </a:spcBef>
              <a:buClr>
                <a:srgbClr val="006600"/>
              </a:buClr>
              <a:buSzPct val="60000"/>
              <a:buFont typeface="Wingdings" pitchFamily="2" charset="2"/>
              <a:buChar char="v"/>
            </a:pPr>
            <a:endParaRPr lang="en-ZA" sz="1300" dirty="0" smtClean="0">
              <a:solidFill>
                <a:prstClr val="black"/>
              </a:solidFill>
              <a:latin typeface="Tahoma" pitchFamily="34" charset="0"/>
              <a:ea typeface="Tahoma" pitchFamily="34" charset="0"/>
              <a:cs typeface="Tahoma" pitchFamily="34" charset="0"/>
            </a:endParaRPr>
          </a:p>
          <a:p>
            <a:pPr marL="285750" indent="-285750" algn="just" eaLnBrk="1" hangingPunct="1">
              <a:buClr>
                <a:srgbClr val="006600"/>
              </a:buClr>
              <a:buSzPct val="60000"/>
              <a:buFont typeface="Wingdings" panose="05000000000000000000" pitchFamily="2" charset="2"/>
              <a:buChar char="v"/>
            </a:pPr>
            <a:endParaRPr lang="en-ZA" dirty="0" smtClean="0">
              <a:solidFill>
                <a:prstClr val="black"/>
              </a:solidFill>
              <a:latin typeface="Calibri"/>
            </a:endParaRPr>
          </a:p>
          <a:p>
            <a:pPr marL="285750" indent="-285750" algn="just" eaLnBrk="1" hangingPunct="1">
              <a:buFont typeface="Arial" pitchFamily="34" charset="0"/>
              <a:buChar char="•"/>
            </a:pPr>
            <a:endParaRPr lang="en-ZA" sz="1400" dirty="0" smtClean="0">
              <a:solidFill>
                <a:prstClr val="black"/>
              </a:solidFill>
              <a:latin typeface="Gill Sans"/>
            </a:endParaRPr>
          </a:p>
          <a:p>
            <a:pPr marL="285750" indent="-285750" algn="just" eaLnBrk="1" hangingPunct="1">
              <a:buFont typeface="Arial" pitchFamily="34" charset="0"/>
              <a:buChar char="•"/>
            </a:pPr>
            <a:endParaRPr lang="en-ZA" sz="1400" dirty="0" smtClean="0">
              <a:solidFill>
                <a:prstClr val="black"/>
              </a:solidFill>
              <a:latin typeface="Gill Sans"/>
            </a:endParaRPr>
          </a:p>
          <a:p>
            <a:pPr marL="285750" indent="-285750" eaLnBrk="1" hangingPunct="1">
              <a:buFont typeface="Arial" pitchFamily="34" charset="0"/>
              <a:buChar char="•"/>
            </a:pPr>
            <a:endParaRPr lang="en-ZA" dirty="0" smtClean="0">
              <a:solidFill>
                <a:prstClr val="black"/>
              </a:solidFill>
              <a:latin typeface="Gill Sans" pitchFamily="-52" charset="0"/>
            </a:endParaRPr>
          </a:p>
          <a:p>
            <a:pPr marL="285750" indent="-285750" eaLnBrk="1" hangingPunct="1">
              <a:buFont typeface="Arial" pitchFamily="34" charset="0"/>
              <a:buChar char="•"/>
            </a:pPr>
            <a:endParaRPr lang="en-ZA" dirty="0">
              <a:solidFill>
                <a:prstClr val="black"/>
              </a:solidFill>
              <a:latin typeface="Gill Sans" pitchFamily="-52" charset="0"/>
            </a:endParaRPr>
          </a:p>
          <a:p>
            <a:pPr marL="285750" indent="-285750" eaLnBrk="1" hangingPunct="1">
              <a:buFont typeface="Arial" pitchFamily="34" charset="0"/>
              <a:buChar char="•"/>
            </a:pPr>
            <a:endParaRPr lang="en-ZA" dirty="0" smtClean="0">
              <a:solidFill>
                <a:prstClr val="black"/>
              </a:solidFill>
              <a:latin typeface="Gill Sans" pitchFamily="-52" charset="0"/>
            </a:endParaRPr>
          </a:p>
        </p:txBody>
      </p:sp>
    </p:spTree>
    <p:extLst>
      <p:ext uri="{BB962C8B-B14F-4D97-AF65-F5344CB8AC3E}">
        <p14:creationId xmlns:p14="http://schemas.microsoft.com/office/powerpoint/2010/main" val="4293882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a:spLocks noGrp="1"/>
          </p:cNvSpPr>
          <p:nvPr>
            <p:ph type="title"/>
          </p:nvPr>
        </p:nvSpPr>
        <p:spPr>
          <a:xfrm>
            <a:off x="0" y="250901"/>
            <a:ext cx="9144000" cy="1025352"/>
          </a:xfrm>
        </p:spPr>
        <p:txBody>
          <a:bodyPr>
            <a:normAutofit/>
          </a:bodyPr>
          <a:lstStyle/>
          <a:p>
            <a:r>
              <a:rPr lang="en-GB" sz="2400"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Our value chain</a:t>
            </a:r>
            <a:endParaRPr lang="en-ZA" sz="24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4" name="Diagram 3">
            <a:extLst>
              <a:ext uri="{FF2B5EF4-FFF2-40B4-BE49-F238E27FC236}">
                <a16:creationId xmlns:a16="http://schemas.microsoft.com/office/drawing/2014/main" id="{E57CBFA0-3E21-40D5-9B9E-6292EF6CC98E}"/>
              </a:ext>
            </a:extLst>
          </p:cNvPr>
          <p:cNvGraphicFramePr/>
          <p:nvPr>
            <p:extLst/>
          </p:nvPr>
        </p:nvGraphicFramePr>
        <p:xfrm>
          <a:off x="35496" y="1276252"/>
          <a:ext cx="9001000" cy="46010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643206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8325" y="476672"/>
            <a:ext cx="9143999" cy="742392"/>
          </a:xfrm>
        </p:spPr>
        <p:txBody>
          <a:bodyPr>
            <a:normAutofit/>
          </a:bodyPr>
          <a:lstStyle/>
          <a:p>
            <a:r>
              <a:rPr lang="en-US" sz="2400"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Curriculum Framework </a:t>
            </a:r>
            <a:endParaRPr lang="en-ZA" sz="24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5" name="Content Placeholder 4"/>
          <p:cNvSpPr>
            <a:spLocks noGrp="1"/>
          </p:cNvSpPr>
          <p:nvPr>
            <p:ph idx="1"/>
          </p:nvPr>
        </p:nvSpPr>
        <p:spPr>
          <a:xfrm>
            <a:off x="107504" y="1147056"/>
            <a:ext cx="8712968" cy="4680520"/>
          </a:xfrm>
        </p:spPr>
        <p:txBody>
          <a:bodyPr>
            <a:noAutofit/>
          </a:bodyPr>
          <a:lstStyle/>
          <a:p>
            <a:pPr>
              <a:lnSpc>
                <a:spcPct val="108000"/>
              </a:lnSpc>
              <a:spcBef>
                <a:spcPts val="0"/>
              </a:spcBef>
              <a:buClr>
                <a:srgbClr val="C00000"/>
              </a:buClr>
              <a:buSzPct val="70000"/>
              <a:buFont typeface="Wingdings" panose="05000000000000000000" pitchFamily="2" charset="2"/>
              <a:buChar char="Ø"/>
            </a:pPr>
            <a:r>
              <a:rPr lang="en-ZA" sz="1500" dirty="0" smtClean="0">
                <a:solidFill>
                  <a:prstClr val="black"/>
                </a:solidFill>
                <a:latin typeface="Tahoma" panose="020B0604030504040204" pitchFamily="34" charset="0"/>
                <a:ea typeface="Tahoma" panose="020B0604030504040204" pitchFamily="34" charset="0"/>
                <a:cs typeface="Tahoma" panose="020B0604030504040204" pitchFamily="34" charset="0"/>
              </a:rPr>
              <a:t>The NSG course matrix is made up of 129 accredited and non-accredited courses and programmes</a:t>
            </a:r>
          </a:p>
          <a:p>
            <a:pPr>
              <a:lnSpc>
                <a:spcPct val="108000"/>
              </a:lnSpc>
              <a:spcBef>
                <a:spcPts val="0"/>
              </a:spcBef>
              <a:buClr>
                <a:srgbClr val="C00000"/>
              </a:buClr>
              <a:buSzPct val="70000"/>
              <a:buFont typeface="Wingdings" panose="05000000000000000000" pitchFamily="2" charset="2"/>
              <a:buChar char="Ø"/>
            </a:pPr>
            <a:endParaRPr lang="en-ZA" sz="1500" dirty="0" smtClean="0">
              <a:solidFill>
                <a:prstClr val="black"/>
              </a:solidFill>
              <a:latin typeface="Tahoma" panose="020B0604030504040204" pitchFamily="34" charset="0"/>
              <a:ea typeface="Tahoma" panose="020B0604030504040204" pitchFamily="34" charset="0"/>
              <a:cs typeface="Tahoma" panose="020B0604030504040204" pitchFamily="34" charset="0"/>
            </a:endParaRPr>
          </a:p>
          <a:p>
            <a:pPr>
              <a:lnSpc>
                <a:spcPct val="108000"/>
              </a:lnSpc>
              <a:spcBef>
                <a:spcPts val="0"/>
              </a:spcBef>
              <a:buClr>
                <a:srgbClr val="C00000"/>
              </a:buClr>
              <a:buSzPct val="70000"/>
              <a:buFont typeface="Wingdings" panose="05000000000000000000" pitchFamily="2" charset="2"/>
              <a:buChar char="Ø"/>
            </a:pPr>
            <a:endParaRPr lang="en-ZA" sz="15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a:lnSpc>
                <a:spcPct val="108000"/>
              </a:lnSpc>
              <a:spcBef>
                <a:spcPts val="0"/>
              </a:spcBef>
              <a:buClr>
                <a:srgbClr val="C00000"/>
              </a:buClr>
              <a:buSzPct val="70000"/>
              <a:buFont typeface="Wingdings" panose="05000000000000000000" pitchFamily="2" charset="2"/>
              <a:buChar char="Ø"/>
            </a:pPr>
            <a:endParaRPr lang="en-ZA" sz="1500" dirty="0" smtClean="0">
              <a:solidFill>
                <a:prstClr val="black"/>
              </a:solidFill>
              <a:latin typeface="Tahoma" panose="020B0604030504040204" pitchFamily="34" charset="0"/>
              <a:ea typeface="Tahoma" panose="020B0604030504040204" pitchFamily="34" charset="0"/>
              <a:cs typeface="Tahoma" panose="020B0604030504040204" pitchFamily="34" charset="0"/>
            </a:endParaRPr>
          </a:p>
          <a:p>
            <a:pPr>
              <a:lnSpc>
                <a:spcPct val="108000"/>
              </a:lnSpc>
              <a:spcBef>
                <a:spcPts val="0"/>
              </a:spcBef>
              <a:buClr>
                <a:srgbClr val="C00000"/>
              </a:buClr>
              <a:buSzPct val="70000"/>
              <a:buFont typeface="Wingdings" panose="05000000000000000000" pitchFamily="2" charset="2"/>
              <a:buChar char="Ø"/>
            </a:pPr>
            <a:endParaRPr lang="en-ZA" sz="15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a:lnSpc>
                <a:spcPct val="108000"/>
              </a:lnSpc>
              <a:spcBef>
                <a:spcPts val="0"/>
              </a:spcBef>
              <a:buClr>
                <a:srgbClr val="C00000"/>
              </a:buClr>
              <a:buSzPct val="70000"/>
              <a:buFont typeface="Wingdings" panose="05000000000000000000" pitchFamily="2" charset="2"/>
              <a:buChar char="Ø"/>
            </a:pPr>
            <a:endParaRPr lang="en-ZA" sz="1500" dirty="0" smtClean="0">
              <a:solidFill>
                <a:prstClr val="black"/>
              </a:solidFill>
              <a:latin typeface="Tahoma" panose="020B0604030504040204" pitchFamily="34" charset="0"/>
              <a:ea typeface="Tahoma" panose="020B0604030504040204" pitchFamily="34" charset="0"/>
              <a:cs typeface="Tahoma" panose="020B0604030504040204" pitchFamily="34" charset="0"/>
            </a:endParaRPr>
          </a:p>
          <a:p>
            <a:pPr>
              <a:lnSpc>
                <a:spcPct val="108000"/>
              </a:lnSpc>
              <a:spcBef>
                <a:spcPts val="0"/>
              </a:spcBef>
              <a:buClr>
                <a:srgbClr val="C00000"/>
              </a:buClr>
              <a:buSzPct val="70000"/>
              <a:buFont typeface="Wingdings" panose="05000000000000000000" pitchFamily="2" charset="2"/>
              <a:buChar char="Ø"/>
            </a:pPr>
            <a:endParaRPr lang="en-ZA" sz="15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a:lnSpc>
                <a:spcPct val="108000"/>
              </a:lnSpc>
              <a:spcBef>
                <a:spcPts val="0"/>
              </a:spcBef>
              <a:buClr>
                <a:srgbClr val="C00000"/>
              </a:buClr>
              <a:buSzPct val="70000"/>
              <a:buFont typeface="Wingdings" panose="05000000000000000000" pitchFamily="2" charset="2"/>
              <a:buChar char="Ø"/>
            </a:pPr>
            <a:endParaRPr lang="en-ZA" sz="1500" dirty="0" smtClean="0">
              <a:solidFill>
                <a:prstClr val="black"/>
              </a:solidFill>
              <a:latin typeface="Tahoma" panose="020B0604030504040204" pitchFamily="34" charset="0"/>
              <a:ea typeface="Tahoma" panose="020B0604030504040204" pitchFamily="34" charset="0"/>
              <a:cs typeface="Tahoma" panose="020B0604030504040204" pitchFamily="34" charset="0"/>
            </a:endParaRPr>
          </a:p>
          <a:p>
            <a:pPr>
              <a:lnSpc>
                <a:spcPct val="108000"/>
              </a:lnSpc>
              <a:spcBef>
                <a:spcPts val="0"/>
              </a:spcBef>
              <a:buClr>
                <a:srgbClr val="C00000"/>
              </a:buClr>
              <a:buSzPct val="70000"/>
              <a:buFont typeface="Wingdings" panose="05000000000000000000" pitchFamily="2" charset="2"/>
              <a:buChar char="Ø"/>
            </a:pPr>
            <a:endParaRPr lang="en-ZA" sz="15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a:lnSpc>
                <a:spcPct val="108000"/>
              </a:lnSpc>
              <a:spcBef>
                <a:spcPts val="0"/>
              </a:spcBef>
              <a:buClr>
                <a:srgbClr val="C00000"/>
              </a:buClr>
              <a:buSzPct val="70000"/>
              <a:buFont typeface="Wingdings" panose="05000000000000000000" pitchFamily="2" charset="2"/>
              <a:buChar char="Ø"/>
            </a:pPr>
            <a:endParaRPr lang="en-ZA" sz="1500" dirty="0" smtClean="0">
              <a:solidFill>
                <a:prstClr val="black"/>
              </a:solidFill>
              <a:latin typeface="Tahoma" panose="020B0604030504040204" pitchFamily="34" charset="0"/>
              <a:ea typeface="Tahoma" panose="020B0604030504040204" pitchFamily="34" charset="0"/>
              <a:cs typeface="Tahoma" panose="020B0604030504040204" pitchFamily="34" charset="0"/>
            </a:endParaRPr>
          </a:p>
          <a:p>
            <a:pPr>
              <a:lnSpc>
                <a:spcPct val="108000"/>
              </a:lnSpc>
              <a:spcBef>
                <a:spcPts val="0"/>
              </a:spcBef>
              <a:buClr>
                <a:srgbClr val="C00000"/>
              </a:buClr>
              <a:buSzPct val="70000"/>
              <a:buFont typeface="Wingdings" panose="05000000000000000000" pitchFamily="2" charset="2"/>
              <a:buChar char="Ø"/>
            </a:pPr>
            <a:endParaRPr lang="en-ZA" sz="15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a:lnSpc>
                <a:spcPct val="108000"/>
              </a:lnSpc>
              <a:spcBef>
                <a:spcPts val="0"/>
              </a:spcBef>
              <a:buClr>
                <a:srgbClr val="C00000"/>
              </a:buClr>
              <a:buSzPct val="70000"/>
              <a:buFont typeface="Wingdings" panose="05000000000000000000" pitchFamily="2" charset="2"/>
              <a:buChar char="Ø"/>
            </a:pPr>
            <a:endParaRPr lang="en-ZA" sz="1500" dirty="0" smtClean="0">
              <a:solidFill>
                <a:prstClr val="black"/>
              </a:solidFill>
              <a:latin typeface="Tahoma" panose="020B0604030504040204" pitchFamily="34" charset="0"/>
              <a:ea typeface="Tahoma" panose="020B0604030504040204" pitchFamily="34" charset="0"/>
              <a:cs typeface="Tahoma" panose="020B0604030504040204" pitchFamily="34" charset="0"/>
            </a:endParaRPr>
          </a:p>
          <a:p>
            <a:pPr>
              <a:lnSpc>
                <a:spcPct val="108000"/>
              </a:lnSpc>
              <a:spcBef>
                <a:spcPts val="0"/>
              </a:spcBef>
              <a:buClr>
                <a:srgbClr val="C00000"/>
              </a:buClr>
              <a:buSzPct val="70000"/>
              <a:buFont typeface="Wingdings" panose="05000000000000000000" pitchFamily="2" charset="2"/>
              <a:buChar char="Ø"/>
            </a:pPr>
            <a:r>
              <a:rPr lang="en-US" sz="1500" dirty="0" smtClean="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The curriculum will be reviewed to align to the ETD needs for all salary levels (i.e. entry to exit). We shall do the curriculum review using a peer review mechanism</a:t>
            </a:r>
          </a:p>
          <a:p>
            <a:pPr>
              <a:lnSpc>
                <a:spcPct val="108000"/>
              </a:lnSpc>
              <a:spcBef>
                <a:spcPts val="0"/>
              </a:spcBef>
              <a:buClr>
                <a:srgbClr val="C00000"/>
              </a:buClr>
              <a:buSzPct val="70000"/>
              <a:buFont typeface="Wingdings" panose="05000000000000000000" pitchFamily="2" charset="2"/>
              <a:buChar char="Ø"/>
            </a:pPr>
            <a:endParaRPr lang="en-US" sz="1500"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endParaRPr>
          </a:p>
          <a:p>
            <a:pPr>
              <a:lnSpc>
                <a:spcPct val="108000"/>
              </a:lnSpc>
              <a:spcBef>
                <a:spcPts val="0"/>
              </a:spcBef>
              <a:buClr>
                <a:srgbClr val="C00000"/>
              </a:buClr>
              <a:buSzPct val="70000"/>
              <a:buFont typeface="Wingdings" panose="05000000000000000000" pitchFamily="2" charset="2"/>
              <a:buChar char="Ø"/>
            </a:pPr>
            <a:r>
              <a:rPr lang="en-US" sz="1500" dirty="0" smtClean="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The curriculum framework includes the compulsory programmes for rollout from 1 April 2020. The includes the </a:t>
            </a:r>
            <a:r>
              <a:rPr lang="en-US" sz="1500" dirty="0" err="1" smtClean="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Nyukela</a:t>
            </a:r>
            <a:r>
              <a:rPr lang="en-US" sz="1500" dirty="0" smtClean="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 (pre-entry to SMS) programme currently being rolled out </a:t>
            </a:r>
          </a:p>
          <a:p>
            <a:pPr>
              <a:lnSpc>
                <a:spcPct val="108000"/>
              </a:lnSpc>
              <a:spcBef>
                <a:spcPts val="0"/>
              </a:spcBef>
              <a:buClr>
                <a:srgbClr val="C00000"/>
              </a:buClr>
              <a:buSzPct val="70000"/>
              <a:buFont typeface="Wingdings" panose="05000000000000000000" pitchFamily="2" charset="2"/>
              <a:buChar char="Ø"/>
            </a:pPr>
            <a:endParaRPr lang="en-US" sz="1400"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endParaRPr>
          </a:p>
          <a:p>
            <a:pPr marL="0" indent="0">
              <a:lnSpc>
                <a:spcPct val="108000"/>
              </a:lnSpc>
              <a:spcBef>
                <a:spcPts val="0"/>
              </a:spcBef>
              <a:buClr>
                <a:srgbClr val="C00000"/>
              </a:buClr>
              <a:buSzPct val="70000"/>
              <a:buNone/>
            </a:pPr>
            <a:endParaRPr lang="en-ZA" sz="1400" dirty="0" smtClean="0">
              <a:solidFill>
                <a:prstClr val="black"/>
              </a:solidFill>
              <a:latin typeface="Tahoma" panose="020B0604030504040204" pitchFamily="34" charset="0"/>
              <a:ea typeface="Tahoma" panose="020B0604030504040204" pitchFamily="34" charset="0"/>
              <a:cs typeface="Tahoma" panose="020B0604030504040204" pitchFamily="34" charset="0"/>
            </a:endParaRPr>
          </a:p>
          <a:p>
            <a:pPr marL="0" indent="0">
              <a:lnSpc>
                <a:spcPct val="108000"/>
              </a:lnSpc>
              <a:spcBef>
                <a:spcPts val="0"/>
              </a:spcBef>
              <a:buClr>
                <a:srgbClr val="C00000"/>
              </a:buClr>
              <a:buSzPct val="70000"/>
              <a:buNone/>
            </a:pPr>
            <a:endParaRPr lang="en-ZA" sz="14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0" indent="0">
              <a:lnSpc>
                <a:spcPct val="108000"/>
              </a:lnSpc>
              <a:spcBef>
                <a:spcPts val="0"/>
              </a:spcBef>
              <a:buClr>
                <a:srgbClr val="006600"/>
              </a:buClr>
              <a:buSzPct val="70000"/>
              <a:buNone/>
            </a:pPr>
            <a:endParaRPr lang="en-ZA" sz="13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a:lnSpc>
                <a:spcPct val="108000"/>
              </a:lnSpc>
              <a:spcBef>
                <a:spcPts val="0"/>
              </a:spcBef>
              <a:buClr>
                <a:srgbClr val="006600"/>
              </a:buClr>
              <a:buSzPct val="70000"/>
              <a:buFont typeface="Wingdings" panose="05000000000000000000" pitchFamily="2" charset="2"/>
              <a:buChar char="v"/>
            </a:pPr>
            <a:endParaRPr lang="en-ZA" sz="1300" dirty="0" smtClean="0">
              <a:solidFill>
                <a:prstClr val="black"/>
              </a:solidFill>
              <a:latin typeface="Tahoma" panose="020B0604030504040204" pitchFamily="34" charset="0"/>
              <a:ea typeface="Tahoma" panose="020B0604030504040204" pitchFamily="34" charset="0"/>
              <a:cs typeface="Tahoma" panose="020B0604030504040204" pitchFamily="34" charset="0"/>
            </a:endParaRPr>
          </a:p>
          <a:p>
            <a:pPr>
              <a:lnSpc>
                <a:spcPct val="108000"/>
              </a:lnSpc>
              <a:spcBef>
                <a:spcPts val="0"/>
              </a:spcBef>
              <a:buClr>
                <a:srgbClr val="006600"/>
              </a:buClr>
              <a:buSzPct val="70000"/>
              <a:buFont typeface="Wingdings" panose="05000000000000000000" pitchFamily="2" charset="2"/>
              <a:buChar char="v"/>
            </a:pPr>
            <a:endParaRPr lang="en-ZA" sz="13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a:lnSpc>
                <a:spcPct val="108000"/>
              </a:lnSpc>
              <a:spcBef>
                <a:spcPts val="0"/>
              </a:spcBef>
              <a:buClr>
                <a:srgbClr val="006600"/>
              </a:buClr>
              <a:buSzPct val="70000"/>
              <a:buFont typeface="Wingdings" panose="05000000000000000000" pitchFamily="2" charset="2"/>
              <a:buChar char="v"/>
            </a:pPr>
            <a:endParaRPr lang="en-ZA" sz="1300" dirty="0" smtClean="0">
              <a:solidFill>
                <a:prstClr val="black"/>
              </a:solidFill>
              <a:latin typeface="Tahoma" panose="020B0604030504040204" pitchFamily="34" charset="0"/>
              <a:ea typeface="Tahoma" panose="020B0604030504040204" pitchFamily="34" charset="0"/>
              <a:cs typeface="Tahoma" panose="020B0604030504040204" pitchFamily="34" charset="0"/>
            </a:endParaRPr>
          </a:p>
          <a:p>
            <a:pPr>
              <a:lnSpc>
                <a:spcPct val="108000"/>
              </a:lnSpc>
              <a:spcBef>
                <a:spcPts val="0"/>
              </a:spcBef>
              <a:buClr>
                <a:srgbClr val="006600"/>
              </a:buClr>
              <a:buSzPct val="70000"/>
              <a:buFont typeface="Wingdings" panose="05000000000000000000" pitchFamily="2" charset="2"/>
              <a:buChar char="v"/>
            </a:pPr>
            <a:endParaRPr lang="en-ZA" sz="13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a:lnSpc>
                <a:spcPct val="108000"/>
              </a:lnSpc>
              <a:spcBef>
                <a:spcPts val="0"/>
              </a:spcBef>
              <a:buClr>
                <a:srgbClr val="006600"/>
              </a:buClr>
              <a:buSzPct val="70000"/>
              <a:buFont typeface="Wingdings" panose="05000000000000000000" pitchFamily="2" charset="2"/>
              <a:buChar char="v"/>
            </a:pPr>
            <a:endParaRPr lang="en-ZA" sz="1300" dirty="0" smtClean="0">
              <a:solidFill>
                <a:prstClr val="black"/>
              </a:solidFill>
              <a:latin typeface="Tahoma" panose="020B0604030504040204" pitchFamily="34" charset="0"/>
              <a:ea typeface="Tahoma" panose="020B0604030504040204" pitchFamily="34" charset="0"/>
              <a:cs typeface="Tahoma" panose="020B0604030504040204" pitchFamily="34" charset="0"/>
            </a:endParaRPr>
          </a:p>
          <a:p>
            <a:pPr marL="457200" lvl="1" indent="0">
              <a:lnSpc>
                <a:spcPct val="108000"/>
              </a:lnSpc>
              <a:spcBef>
                <a:spcPts val="0"/>
              </a:spcBef>
              <a:buClr>
                <a:srgbClr val="C00000"/>
              </a:buClr>
              <a:buSzPct val="75000"/>
              <a:buNone/>
            </a:pPr>
            <a:endParaRPr lang="en-ZA" sz="1400" dirty="0" smtClean="0">
              <a:solidFill>
                <a:prstClr val="black"/>
              </a:solidFill>
              <a:latin typeface="Tahoma" panose="020B0604030504040204" pitchFamily="34" charset="0"/>
              <a:ea typeface="Tahoma" panose="020B0604030504040204" pitchFamily="34" charset="0"/>
              <a:cs typeface="Tahoma" panose="020B0604030504040204" pitchFamily="34" charset="0"/>
            </a:endParaRPr>
          </a:p>
          <a:p>
            <a:pPr marL="0" indent="0">
              <a:spcBef>
                <a:spcPts val="0"/>
              </a:spcBef>
              <a:buClr>
                <a:srgbClr val="006600"/>
              </a:buClr>
              <a:buSzPct val="60000"/>
              <a:buNone/>
            </a:pPr>
            <a:endParaRPr lang="en-ZA" sz="1800" dirty="0">
              <a:latin typeface="Tahoma" panose="020B0604030504040204" pitchFamily="34" charset="0"/>
              <a:ea typeface="Tahoma" panose="020B0604030504040204" pitchFamily="34" charset="0"/>
              <a:cs typeface="Tahoma" panose="020B0604030504040204" pitchFamily="34" charset="0"/>
            </a:endParaRPr>
          </a:p>
        </p:txBody>
      </p:sp>
      <p:sp>
        <p:nvSpPr>
          <p:cNvPr id="2" name="Slide Number Placeholder 1"/>
          <p:cNvSpPr>
            <a:spLocks noGrp="1"/>
          </p:cNvSpPr>
          <p:nvPr>
            <p:ph type="sldNum" sz="quarter" idx="12"/>
          </p:nvPr>
        </p:nvSpPr>
        <p:spPr>
          <a:xfrm>
            <a:off x="6156176" y="6309320"/>
            <a:ext cx="2133600" cy="365125"/>
          </a:xfrm>
        </p:spPr>
        <p:txBody>
          <a:bodyPr/>
          <a:lstStyle/>
          <a:p>
            <a:fld id="{1CE6738C-8955-4CF1-A256-1C49941BBB03}" type="slidenum">
              <a:rPr lang="en-ZA" smtClean="0">
                <a:solidFill>
                  <a:prstClr val="black">
                    <a:tint val="75000"/>
                  </a:prstClr>
                </a:solidFill>
              </a:rPr>
              <a:pPr/>
              <a:t>17</a:t>
            </a:fld>
            <a:endParaRPr lang="en-ZA" dirty="0">
              <a:solidFill>
                <a:prstClr val="black">
                  <a:tint val="75000"/>
                </a:prstClr>
              </a:solidFill>
            </a:endParaRPr>
          </a:p>
        </p:txBody>
      </p:sp>
      <p:graphicFrame>
        <p:nvGraphicFramePr>
          <p:cNvPr id="3" name="Table 2"/>
          <p:cNvGraphicFramePr>
            <a:graphicFrameLocks noGrp="1"/>
          </p:cNvGraphicFramePr>
          <p:nvPr>
            <p:extLst/>
          </p:nvPr>
        </p:nvGraphicFramePr>
        <p:xfrm>
          <a:off x="555868" y="1988840"/>
          <a:ext cx="8208912" cy="2299377"/>
        </p:xfrm>
        <a:graphic>
          <a:graphicData uri="http://schemas.openxmlformats.org/drawingml/2006/table">
            <a:tbl>
              <a:tblPr>
                <a:tableStyleId>{C083E6E3-FA7D-4D7B-A595-EF9225AFEA82}</a:tableStyleId>
              </a:tblPr>
              <a:tblGrid>
                <a:gridCol w="6064240">
                  <a:extLst>
                    <a:ext uri="{9D8B030D-6E8A-4147-A177-3AD203B41FA5}">
                      <a16:colId xmlns:a16="http://schemas.microsoft.com/office/drawing/2014/main" val="20000"/>
                    </a:ext>
                  </a:extLst>
                </a:gridCol>
                <a:gridCol w="2144672">
                  <a:extLst>
                    <a:ext uri="{9D8B030D-6E8A-4147-A177-3AD203B41FA5}">
                      <a16:colId xmlns:a16="http://schemas.microsoft.com/office/drawing/2014/main" val="20001"/>
                    </a:ext>
                  </a:extLst>
                </a:gridCol>
              </a:tblGrid>
              <a:tr h="381060">
                <a:tc>
                  <a:txBody>
                    <a:bodyPr/>
                    <a:lstStyle/>
                    <a:p>
                      <a:pPr algn="l" fontAlgn="t"/>
                      <a:r>
                        <a:rPr lang="en-US"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HEI approved</a:t>
                      </a:r>
                    </a:p>
                  </a:txBody>
                  <a:tcPr marL="0" marR="0" marT="0" marB="0"/>
                </a:tc>
                <a:tc>
                  <a:txBody>
                    <a:bodyPr/>
                    <a:lstStyle/>
                    <a:p>
                      <a:pPr algn="ctr" fontAlgn="t"/>
                      <a:r>
                        <a:rPr lang="en-US" sz="14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21</a:t>
                      </a:r>
                    </a:p>
                  </a:txBody>
                  <a:tcPr marL="0" marR="0" marT="0" marB="0"/>
                </a:tc>
                <a:extLst>
                  <a:ext uri="{0D108BD9-81ED-4DB2-BD59-A6C34878D82A}">
                    <a16:rowId xmlns:a16="http://schemas.microsoft.com/office/drawing/2014/main" val="10000"/>
                  </a:ext>
                </a:extLst>
              </a:tr>
              <a:tr h="381060">
                <a:tc>
                  <a:txBody>
                    <a:bodyPr/>
                    <a:lstStyle/>
                    <a:p>
                      <a:pPr algn="l" fontAlgn="t"/>
                      <a:r>
                        <a:rPr lang="en-US" sz="14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ETQA accredited </a:t>
                      </a:r>
                    </a:p>
                  </a:txBody>
                  <a:tcPr marL="0" marR="0" marT="0" marB="0"/>
                </a:tc>
                <a:tc>
                  <a:txBody>
                    <a:bodyPr/>
                    <a:lstStyle/>
                    <a:p>
                      <a:pPr algn="ctr" fontAlgn="t"/>
                      <a:r>
                        <a:rPr lang="en-US" sz="14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69</a:t>
                      </a:r>
                    </a:p>
                  </a:txBody>
                  <a:tcPr marL="0" marR="0" marT="0" marB="0"/>
                </a:tc>
                <a:extLst>
                  <a:ext uri="{0D108BD9-81ED-4DB2-BD59-A6C34878D82A}">
                    <a16:rowId xmlns:a16="http://schemas.microsoft.com/office/drawing/2014/main" val="10001"/>
                  </a:ext>
                </a:extLst>
              </a:tr>
              <a:tr h="381060">
                <a:tc>
                  <a:txBody>
                    <a:bodyPr/>
                    <a:lstStyle/>
                    <a:p>
                      <a:pPr algn="l" fontAlgn="t"/>
                      <a:r>
                        <a:rPr lang="en-US" sz="14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QCTO accredited </a:t>
                      </a:r>
                    </a:p>
                  </a:txBody>
                  <a:tcPr marL="0" marR="0" marT="0" marB="0"/>
                </a:tc>
                <a:tc>
                  <a:txBody>
                    <a:bodyPr/>
                    <a:lstStyle/>
                    <a:p>
                      <a:pPr algn="ctr" fontAlgn="t"/>
                      <a:r>
                        <a:rPr lang="en-US" sz="14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9</a:t>
                      </a:r>
                    </a:p>
                  </a:txBody>
                  <a:tcPr marL="0" marR="0" marT="0" marB="0"/>
                </a:tc>
                <a:extLst>
                  <a:ext uri="{0D108BD9-81ED-4DB2-BD59-A6C34878D82A}">
                    <a16:rowId xmlns:a16="http://schemas.microsoft.com/office/drawing/2014/main" val="10002"/>
                  </a:ext>
                </a:extLst>
              </a:tr>
              <a:tr h="394077">
                <a:tc>
                  <a:txBody>
                    <a:bodyPr/>
                    <a:lstStyle/>
                    <a:p>
                      <a:pPr algn="l" fontAlgn="t"/>
                      <a:r>
                        <a:rPr lang="en-US"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Total number of accredited courses/programmes (ETQA &amp; QCTO):</a:t>
                      </a:r>
                    </a:p>
                  </a:txBody>
                  <a:tcPr marL="0" marR="0" marT="0" marB="0"/>
                </a:tc>
                <a:tc>
                  <a:txBody>
                    <a:bodyPr/>
                    <a:lstStyle/>
                    <a:p>
                      <a:pPr algn="ctr" fontAlgn="t"/>
                      <a:r>
                        <a:rPr lang="en-US" sz="14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99</a:t>
                      </a:r>
                    </a:p>
                  </a:txBody>
                  <a:tcPr marL="0" marR="0" marT="0" marB="0"/>
                </a:tc>
                <a:extLst>
                  <a:ext uri="{0D108BD9-81ED-4DB2-BD59-A6C34878D82A}">
                    <a16:rowId xmlns:a16="http://schemas.microsoft.com/office/drawing/2014/main" val="10003"/>
                  </a:ext>
                </a:extLst>
              </a:tr>
              <a:tr h="381060">
                <a:tc>
                  <a:txBody>
                    <a:bodyPr/>
                    <a:lstStyle/>
                    <a:p>
                      <a:pPr algn="l" fontAlgn="t"/>
                      <a:r>
                        <a:rPr lang="en-US"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Number of non-accredited courses/programmes </a:t>
                      </a:r>
                    </a:p>
                  </a:txBody>
                  <a:tcPr marL="0" marR="0" marT="0" marB="0"/>
                </a:tc>
                <a:tc>
                  <a:txBody>
                    <a:bodyPr/>
                    <a:lstStyle/>
                    <a:p>
                      <a:pPr algn="ctr" fontAlgn="t"/>
                      <a:r>
                        <a:rPr lang="en-US"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30</a:t>
                      </a:r>
                    </a:p>
                  </a:txBody>
                  <a:tcPr marL="0" marR="0" marT="0" marB="0"/>
                </a:tc>
                <a:extLst>
                  <a:ext uri="{0D108BD9-81ED-4DB2-BD59-A6C34878D82A}">
                    <a16:rowId xmlns:a16="http://schemas.microsoft.com/office/drawing/2014/main" val="10004"/>
                  </a:ext>
                </a:extLst>
              </a:tr>
              <a:tr h="381060">
                <a:tc>
                  <a:txBody>
                    <a:bodyPr/>
                    <a:lstStyle/>
                    <a:p>
                      <a:pPr algn="l" fontAlgn="t"/>
                      <a:r>
                        <a:rPr lang="en-US"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Grand total number of courses/programmes </a:t>
                      </a:r>
                    </a:p>
                  </a:txBody>
                  <a:tcPr marL="0" marR="0" marT="0" marB="0"/>
                </a:tc>
                <a:tc>
                  <a:txBody>
                    <a:bodyPr/>
                    <a:lstStyle/>
                    <a:p>
                      <a:pPr algn="ctr" fontAlgn="t"/>
                      <a:r>
                        <a:rPr lang="en-US"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129</a:t>
                      </a:r>
                    </a:p>
                  </a:txBody>
                  <a:tcPr marL="0" marR="0" marT="0" marB="0"/>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8214637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8325" y="476672"/>
            <a:ext cx="9143999" cy="742392"/>
          </a:xfrm>
        </p:spPr>
        <p:txBody>
          <a:bodyPr>
            <a:normAutofit/>
          </a:bodyPr>
          <a:lstStyle/>
          <a:p>
            <a:r>
              <a:rPr lang="en-US" sz="2400"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Curriculum Framework: </a:t>
            </a:r>
            <a:r>
              <a:rPr lang="en-US" sz="2400" dirty="0" err="1"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Nyukela</a:t>
            </a:r>
            <a:r>
              <a:rPr lang="en-US" sz="2400"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 Implementation </a:t>
            </a:r>
            <a:endParaRPr lang="en-ZA" sz="24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5" name="Content Placeholder 4"/>
          <p:cNvSpPr>
            <a:spLocks noGrp="1"/>
          </p:cNvSpPr>
          <p:nvPr>
            <p:ph idx="1"/>
          </p:nvPr>
        </p:nvSpPr>
        <p:spPr>
          <a:xfrm>
            <a:off x="122699" y="1193664"/>
            <a:ext cx="8712968" cy="4680520"/>
          </a:xfrm>
        </p:spPr>
        <p:txBody>
          <a:bodyPr>
            <a:noAutofit/>
          </a:bodyPr>
          <a:lstStyle/>
          <a:p>
            <a:pPr>
              <a:lnSpc>
                <a:spcPct val="108000"/>
              </a:lnSpc>
              <a:spcBef>
                <a:spcPts val="0"/>
              </a:spcBef>
              <a:buClr>
                <a:srgbClr val="C00000"/>
              </a:buClr>
              <a:buSzPct val="70000"/>
              <a:buFont typeface="Wingdings" panose="05000000000000000000" pitchFamily="2" charset="2"/>
              <a:buChar char="Ø"/>
            </a:pPr>
            <a:endParaRPr lang="en-US" sz="1400"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endParaRPr>
          </a:p>
          <a:p>
            <a:pPr marL="0" indent="0">
              <a:lnSpc>
                <a:spcPct val="108000"/>
              </a:lnSpc>
              <a:spcBef>
                <a:spcPts val="0"/>
              </a:spcBef>
              <a:buClr>
                <a:srgbClr val="C00000"/>
              </a:buClr>
              <a:buSzPct val="70000"/>
              <a:buNone/>
            </a:pPr>
            <a:endParaRPr lang="en-ZA" sz="1400" dirty="0" smtClean="0">
              <a:solidFill>
                <a:prstClr val="black"/>
              </a:solidFill>
              <a:latin typeface="Tahoma" panose="020B0604030504040204" pitchFamily="34" charset="0"/>
              <a:ea typeface="Tahoma" panose="020B0604030504040204" pitchFamily="34" charset="0"/>
              <a:cs typeface="Tahoma" panose="020B0604030504040204" pitchFamily="34" charset="0"/>
            </a:endParaRPr>
          </a:p>
          <a:p>
            <a:pPr marL="0" indent="0">
              <a:lnSpc>
                <a:spcPct val="108000"/>
              </a:lnSpc>
              <a:spcBef>
                <a:spcPts val="0"/>
              </a:spcBef>
              <a:buClr>
                <a:srgbClr val="C00000"/>
              </a:buClr>
              <a:buSzPct val="70000"/>
              <a:buNone/>
            </a:pPr>
            <a:endParaRPr lang="en-ZA" sz="14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0" indent="0">
              <a:lnSpc>
                <a:spcPct val="108000"/>
              </a:lnSpc>
              <a:spcBef>
                <a:spcPts val="0"/>
              </a:spcBef>
              <a:buClr>
                <a:srgbClr val="006600"/>
              </a:buClr>
              <a:buSzPct val="70000"/>
              <a:buNone/>
            </a:pPr>
            <a:endParaRPr lang="en-ZA" sz="13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a:lnSpc>
                <a:spcPct val="108000"/>
              </a:lnSpc>
              <a:spcBef>
                <a:spcPts val="0"/>
              </a:spcBef>
              <a:buClr>
                <a:srgbClr val="006600"/>
              </a:buClr>
              <a:buSzPct val="70000"/>
              <a:buFont typeface="Wingdings" panose="05000000000000000000" pitchFamily="2" charset="2"/>
              <a:buChar char="v"/>
            </a:pPr>
            <a:endParaRPr lang="en-ZA" sz="1300" dirty="0" smtClean="0">
              <a:solidFill>
                <a:prstClr val="black"/>
              </a:solidFill>
              <a:latin typeface="Tahoma" panose="020B0604030504040204" pitchFamily="34" charset="0"/>
              <a:ea typeface="Tahoma" panose="020B0604030504040204" pitchFamily="34" charset="0"/>
              <a:cs typeface="Tahoma" panose="020B0604030504040204" pitchFamily="34" charset="0"/>
            </a:endParaRPr>
          </a:p>
          <a:p>
            <a:pPr>
              <a:lnSpc>
                <a:spcPct val="108000"/>
              </a:lnSpc>
              <a:spcBef>
                <a:spcPts val="0"/>
              </a:spcBef>
              <a:buClr>
                <a:srgbClr val="006600"/>
              </a:buClr>
              <a:buSzPct val="70000"/>
              <a:buFont typeface="Wingdings" panose="05000000000000000000" pitchFamily="2" charset="2"/>
              <a:buChar char="v"/>
            </a:pPr>
            <a:endParaRPr lang="en-ZA" sz="13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a:lnSpc>
                <a:spcPct val="108000"/>
              </a:lnSpc>
              <a:spcBef>
                <a:spcPts val="0"/>
              </a:spcBef>
              <a:buClr>
                <a:srgbClr val="006600"/>
              </a:buClr>
              <a:buSzPct val="70000"/>
              <a:buFont typeface="Wingdings" panose="05000000000000000000" pitchFamily="2" charset="2"/>
              <a:buChar char="v"/>
            </a:pPr>
            <a:endParaRPr lang="en-ZA" sz="1300" dirty="0" smtClean="0">
              <a:solidFill>
                <a:prstClr val="black"/>
              </a:solidFill>
              <a:latin typeface="Tahoma" panose="020B0604030504040204" pitchFamily="34" charset="0"/>
              <a:ea typeface="Tahoma" panose="020B0604030504040204" pitchFamily="34" charset="0"/>
              <a:cs typeface="Tahoma" panose="020B0604030504040204" pitchFamily="34" charset="0"/>
            </a:endParaRPr>
          </a:p>
          <a:p>
            <a:pPr>
              <a:lnSpc>
                <a:spcPct val="108000"/>
              </a:lnSpc>
              <a:spcBef>
                <a:spcPts val="0"/>
              </a:spcBef>
              <a:buClr>
                <a:srgbClr val="006600"/>
              </a:buClr>
              <a:buSzPct val="70000"/>
              <a:buFont typeface="Wingdings" panose="05000000000000000000" pitchFamily="2" charset="2"/>
              <a:buChar char="v"/>
            </a:pPr>
            <a:endParaRPr lang="en-ZA" sz="13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a:lnSpc>
                <a:spcPct val="108000"/>
              </a:lnSpc>
              <a:spcBef>
                <a:spcPts val="0"/>
              </a:spcBef>
              <a:buClr>
                <a:srgbClr val="006600"/>
              </a:buClr>
              <a:buSzPct val="70000"/>
              <a:buFont typeface="Wingdings" panose="05000000000000000000" pitchFamily="2" charset="2"/>
              <a:buChar char="v"/>
            </a:pPr>
            <a:endParaRPr lang="en-ZA" sz="1300" dirty="0" smtClean="0">
              <a:solidFill>
                <a:prstClr val="black"/>
              </a:solidFill>
              <a:latin typeface="Tahoma" panose="020B0604030504040204" pitchFamily="34" charset="0"/>
              <a:ea typeface="Tahoma" panose="020B0604030504040204" pitchFamily="34" charset="0"/>
              <a:cs typeface="Tahoma" panose="020B0604030504040204" pitchFamily="34" charset="0"/>
            </a:endParaRPr>
          </a:p>
          <a:p>
            <a:pPr marL="457200" lvl="1" indent="0">
              <a:lnSpc>
                <a:spcPct val="108000"/>
              </a:lnSpc>
              <a:spcBef>
                <a:spcPts val="0"/>
              </a:spcBef>
              <a:buClr>
                <a:srgbClr val="C00000"/>
              </a:buClr>
              <a:buSzPct val="75000"/>
              <a:buNone/>
            </a:pPr>
            <a:endParaRPr lang="en-ZA" sz="1400" dirty="0" smtClean="0">
              <a:solidFill>
                <a:prstClr val="black"/>
              </a:solidFill>
              <a:latin typeface="Tahoma" panose="020B0604030504040204" pitchFamily="34" charset="0"/>
              <a:ea typeface="Tahoma" panose="020B0604030504040204" pitchFamily="34" charset="0"/>
              <a:cs typeface="Tahoma" panose="020B0604030504040204" pitchFamily="34" charset="0"/>
            </a:endParaRPr>
          </a:p>
          <a:p>
            <a:pPr marL="0" indent="0">
              <a:spcBef>
                <a:spcPts val="0"/>
              </a:spcBef>
              <a:buClr>
                <a:srgbClr val="006600"/>
              </a:buClr>
              <a:buSzPct val="60000"/>
              <a:buNone/>
            </a:pPr>
            <a:endParaRPr lang="en-ZA" sz="1800" dirty="0">
              <a:latin typeface="Tahoma" panose="020B0604030504040204" pitchFamily="34" charset="0"/>
              <a:ea typeface="Tahoma" panose="020B0604030504040204" pitchFamily="34" charset="0"/>
              <a:cs typeface="Tahoma" panose="020B0604030504040204" pitchFamily="34" charset="0"/>
            </a:endParaRPr>
          </a:p>
        </p:txBody>
      </p:sp>
      <p:sp>
        <p:nvSpPr>
          <p:cNvPr id="2" name="Slide Number Placeholder 1"/>
          <p:cNvSpPr>
            <a:spLocks noGrp="1"/>
          </p:cNvSpPr>
          <p:nvPr>
            <p:ph type="sldNum" sz="quarter" idx="12"/>
          </p:nvPr>
        </p:nvSpPr>
        <p:spPr>
          <a:xfrm>
            <a:off x="6156176" y="6309320"/>
            <a:ext cx="2133600" cy="365125"/>
          </a:xfrm>
        </p:spPr>
        <p:txBody>
          <a:bodyPr/>
          <a:lstStyle/>
          <a:p>
            <a:fld id="{1CE6738C-8955-4CF1-A256-1C49941BBB03}" type="slidenum">
              <a:rPr lang="en-ZA" smtClean="0">
                <a:solidFill>
                  <a:prstClr val="black">
                    <a:tint val="75000"/>
                  </a:prstClr>
                </a:solidFill>
              </a:rPr>
              <a:pPr/>
              <a:t>18</a:t>
            </a:fld>
            <a:endParaRPr lang="en-ZA" dirty="0">
              <a:solidFill>
                <a:prstClr val="black">
                  <a:tint val="75000"/>
                </a:prstClr>
              </a:solidFill>
            </a:endParaRPr>
          </a:p>
        </p:txBody>
      </p:sp>
      <p:pic>
        <p:nvPicPr>
          <p:cNvPr id="6" name="Picture 5"/>
          <p:cNvPicPr>
            <a:picLocks noChangeAspect="1"/>
          </p:cNvPicPr>
          <p:nvPr/>
        </p:nvPicPr>
        <p:blipFill>
          <a:blip r:embed="rId2"/>
          <a:stretch>
            <a:fillRect/>
          </a:stretch>
        </p:blipFill>
        <p:spPr>
          <a:xfrm>
            <a:off x="122698" y="1124744"/>
            <a:ext cx="9021301" cy="4749440"/>
          </a:xfrm>
          <a:prstGeom prst="rect">
            <a:avLst/>
          </a:prstGeom>
        </p:spPr>
      </p:pic>
    </p:spTree>
    <p:extLst>
      <p:ext uri="{BB962C8B-B14F-4D97-AF65-F5344CB8AC3E}">
        <p14:creationId xmlns:p14="http://schemas.microsoft.com/office/powerpoint/2010/main" val="20765638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324036"/>
            <a:ext cx="9144000" cy="1025352"/>
          </a:xfrm>
        </p:spPr>
        <p:txBody>
          <a:bodyPr>
            <a:normAutofit/>
          </a:bodyPr>
          <a:lstStyle/>
          <a:p>
            <a:r>
              <a:rPr lang="en-ZA" sz="2400"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Engagement &amp; Delivery </a:t>
            </a:r>
            <a:endParaRPr lang="en-ZA" sz="24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2" name="Slide Number Placeholder 1"/>
          <p:cNvSpPr>
            <a:spLocks noGrp="1"/>
          </p:cNvSpPr>
          <p:nvPr>
            <p:ph type="sldNum" sz="quarter" idx="12"/>
          </p:nvPr>
        </p:nvSpPr>
        <p:spPr>
          <a:xfrm>
            <a:off x="6156176" y="6309320"/>
            <a:ext cx="2133600" cy="365125"/>
          </a:xfrm>
        </p:spPr>
        <p:txBody>
          <a:bodyPr/>
          <a:lstStyle/>
          <a:p>
            <a:fld id="{1CE6738C-8955-4CF1-A256-1C49941BBB03}" type="slidenum">
              <a:rPr lang="en-ZA" smtClean="0">
                <a:solidFill>
                  <a:prstClr val="black">
                    <a:tint val="75000"/>
                  </a:prstClr>
                </a:solidFill>
              </a:rPr>
              <a:pPr/>
              <a:t>19</a:t>
            </a:fld>
            <a:endParaRPr lang="en-ZA" dirty="0">
              <a:solidFill>
                <a:prstClr val="black">
                  <a:tint val="75000"/>
                </a:prstClr>
              </a:solidFill>
            </a:endParaRPr>
          </a:p>
        </p:txBody>
      </p:sp>
      <p:sp>
        <p:nvSpPr>
          <p:cNvPr id="3" name="Rectangle 2"/>
          <p:cNvSpPr/>
          <p:nvPr/>
        </p:nvSpPr>
        <p:spPr>
          <a:xfrm>
            <a:off x="539552" y="836712"/>
            <a:ext cx="7992888" cy="1311128"/>
          </a:xfrm>
          <a:prstGeom prst="rect">
            <a:avLst/>
          </a:prstGeom>
        </p:spPr>
        <p:txBody>
          <a:bodyPr wrap="square">
            <a:spAutoFit/>
          </a:bodyPr>
          <a:lstStyle/>
          <a:p>
            <a:pPr defTabSz="457200" fontAlgn="base">
              <a:spcBef>
                <a:spcPct val="20000"/>
              </a:spcBef>
              <a:spcAft>
                <a:spcPct val="0"/>
              </a:spcAft>
            </a:pPr>
            <a:endParaRPr lang="en-ZA" b="1" dirty="0">
              <a:solidFill>
                <a:prstClr val="black"/>
              </a:solidFill>
              <a:latin typeface="Gill Sans" pitchFamily="-52" charset="0"/>
              <a:ea typeface="ＭＳ Ｐゴシック" pitchFamily="-52" charset="-128"/>
            </a:endParaRPr>
          </a:p>
          <a:p>
            <a:pPr defTabSz="457200" fontAlgn="base">
              <a:lnSpc>
                <a:spcPct val="150000"/>
              </a:lnSpc>
              <a:spcBef>
                <a:spcPct val="20000"/>
              </a:spcBef>
              <a:spcAft>
                <a:spcPct val="0"/>
              </a:spcAft>
            </a:pPr>
            <a:endParaRPr lang="en-ZA" b="1" dirty="0">
              <a:solidFill>
                <a:prstClr val="black"/>
              </a:solidFill>
              <a:latin typeface="Gill Sans" pitchFamily="-52" charset="0"/>
              <a:ea typeface="ＭＳ Ｐゴシック" pitchFamily="-52" charset="-128"/>
            </a:endParaRPr>
          </a:p>
          <a:p>
            <a:pPr defTabSz="457200" fontAlgn="base">
              <a:lnSpc>
                <a:spcPct val="150000"/>
              </a:lnSpc>
              <a:spcBef>
                <a:spcPct val="20000"/>
              </a:spcBef>
              <a:spcAft>
                <a:spcPct val="0"/>
              </a:spcAft>
            </a:pPr>
            <a:r>
              <a:rPr lang="en-ZA" b="1" dirty="0" smtClean="0">
                <a:solidFill>
                  <a:prstClr val="black"/>
                </a:solidFill>
                <a:latin typeface="Gill Sans" pitchFamily="-52" charset="0"/>
                <a:ea typeface="ＭＳ Ｐゴシック" pitchFamily="-52" charset="-128"/>
              </a:rPr>
              <a:t>		</a:t>
            </a:r>
            <a:endParaRPr lang="en-ZA" b="1" dirty="0">
              <a:solidFill>
                <a:prstClr val="black"/>
              </a:solidFill>
              <a:latin typeface="Gill Sans" pitchFamily="-52" charset="0"/>
              <a:ea typeface="ＭＳ Ｐゴシック" pitchFamily="-52" charset="-128"/>
            </a:endParaRPr>
          </a:p>
        </p:txBody>
      </p:sp>
      <p:sp>
        <p:nvSpPr>
          <p:cNvPr id="5" name="Subtitle 2"/>
          <p:cNvSpPr txBox="1">
            <a:spLocks/>
          </p:cNvSpPr>
          <p:nvPr/>
        </p:nvSpPr>
        <p:spPr bwMode="auto">
          <a:xfrm>
            <a:off x="107504" y="1138299"/>
            <a:ext cx="8856984" cy="4464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ea typeface="ＭＳ Ｐゴシック" pitchFamily="-52" charset="-128"/>
              </a:defRPr>
            </a:lvl1pPr>
            <a:lvl2pPr marL="742950" indent="-285750" eaLnBrk="0" hangingPunct="0">
              <a:defRPr>
                <a:solidFill>
                  <a:schemeClr val="tx1"/>
                </a:solidFill>
                <a:latin typeface="Arial" charset="0"/>
                <a:ea typeface="ＭＳ Ｐゴシック" pitchFamily="-52" charset="-128"/>
              </a:defRPr>
            </a:lvl2pPr>
            <a:lvl3pPr marL="1143000" indent="-228600" eaLnBrk="0" hangingPunct="0">
              <a:defRPr>
                <a:solidFill>
                  <a:schemeClr val="tx1"/>
                </a:solidFill>
                <a:latin typeface="Arial" charset="0"/>
                <a:ea typeface="ＭＳ Ｐゴシック" pitchFamily="-52" charset="-128"/>
              </a:defRPr>
            </a:lvl3pPr>
            <a:lvl4pPr marL="1600200" indent="-228600" eaLnBrk="0" hangingPunct="0">
              <a:defRPr>
                <a:solidFill>
                  <a:schemeClr val="tx1"/>
                </a:solidFill>
                <a:latin typeface="Arial" charset="0"/>
                <a:ea typeface="ＭＳ Ｐゴシック" pitchFamily="-52" charset="-128"/>
              </a:defRPr>
            </a:lvl4pPr>
            <a:lvl5pPr marL="2057400" indent="-228600" eaLnBrk="0" hangingPunct="0">
              <a:defRPr>
                <a:solidFill>
                  <a:schemeClr val="tx1"/>
                </a:solidFill>
                <a:latin typeface="Arial" charset="0"/>
                <a:ea typeface="ＭＳ Ｐゴシック" pitchFamily="-52"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52"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52"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52"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52" charset="-128"/>
              </a:defRPr>
            </a:lvl9pPr>
          </a:lstStyle>
          <a:p>
            <a:pPr marL="285750" indent="-285750">
              <a:lnSpc>
                <a:spcPct val="108000"/>
              </a:lnSpc>
              <a:buClr>
                <a:srgbClr val="C00000"/>
              </a:buClr>
              <a:buSzPct val="75000"/>
              <a:buFont typeface="Wingdings" panose="05000000000000000000" pitchFamily="2" charset="2"/>
              <a:buChar char="Ø"/>
            </a:pPr>
            <a:r>
              <a:rPr lang="en-US" sz="1500" dirty="0">
                <a:solidFill>
                  <a:prstClr val="black"/>
                </a:solidFill>
                <a:latin typeface="Tahoma" panose="020B0604030504040204" pitchFamily="34" charset="0"/>
                <a:ea typeface="Tahoma" panose="020B0604030504040204" pitchFamily="34" charset="0"/>
                <a:cs typeface="Tahoma" panose="020B0604030504040204" pitchFamily="34" charset="0"/>
              </a:rPr>
              <a:t>T</a:t>
            </a:r>
            <a:r>
              <a:rPr lang="en-ZA" sz="1500" dirty="0" smtClean="0">
                <a:latin typeface="Tahoma" panose="020B0604030504040204" pitchFamily="34" charset="0"/>
                <a:ea typeface="Tahoma" panose="020B0604030504040204" pitchFamily="34" charset="0"/>
                <a:cs typeface="Tahoma" panose="020B0604030504040204" pitchFamily="34" charset="0"/>
              </a:rPr>
              <a:t>he </a:t>
            </a:r>
            <a:r>
              <a:rPr lang="en-ZA" sz="1500" dirty="0">
                <a:latin typeface="Tahoma" panose="020B0604030504040204" pitchFamily="34" charset="0"/>
                <a:ea typeface="Tahoma" panose="020B0604030504040204" pitchFamily="34" charset="0"/>
                <a:cs typeface="Tahoma" panose="020B0604030504040204" pitchFamily="34" charset="0"/>
              </a:rPr>
              <a:t>ETD </a:t>
            </a:r>
            <a:r>
              <a:rPr lang="en-ZA" sz="1500" dirty="0" smtClean="0">
                <a:latin typeface="Tahoma" panose="020B0604030504040204" pitchFamily="34" charset="0"/>
                <a:ea typeface="Tahoma" panose="020B0604030504040204" pitchFamily="34" charset="0"/>
                <a:cs typeface="Tahoma" panose="020B0604030504040204" pitchFamily="34" charset="0"/>
              </a:rPr>
              <a:t>engagement and delivery </a:t>
            </a:r>
            <a:r>
              <a:rPr lang="en-ZA" sz="1500" dirty="0">
                <a:latin typeface="Tahoma" panose="020B0604030504040204" pitchFamily="34" charset="0"/>
                <a:ea typeface="Tahoma" panose="020B0604030504040204" pitchFamily="34" charset="0"/>
                <a:cs typeface="Tahoma" panose="020B0604030504040204" pitchFamily="34" charset="0"/>
              </a:rPr>
              <a:t>modality will be a hybrid </a:t>
            </a:r>
            <a:r>
              <a:rPr lang="en-ZA" sz="1500" dirty="0" smtClean="0">
                <a:latin typeface="Tahoma" panose="020B0604030504040204" pitchFamily="34" charset="0"/>
                <a:ea typeface="Tahoma" panose="020B0604030504040204" pitchFamily="34" charset="0"/>
                <a:cs typeface="Tahoma" panose="020B0604030504040204" pitchFamily="34" charset="0"/>
              </a:rPr>
              <a:t>model consisting of:</a:t>
            </a:r>
          </a:p>
          <a:p>
            <a:pPr marL="285750" indent="-285750">
              <a:lnSpc>
                <a:spcPct val="108000"/>
              </a:lnSpc>
              <a:buClr>
                <a:srgbClr val="C00000"/>
              </a:buClr>
              <a:buSzPct val="75000"/>
              <a:buFont typeface="Wingdings" panose="05000000000000000000" pitchFamily="2" charset="2"/>
              <a:buChar char="Ø"/>
            </a:pPr>
            <a:endParaRPr lang="en-ZA" sz="1500" dirty="0">
              <a:latin typeface="Tahoma" panose="020B0604030504040204" pitchFamily="34" charset="0"/>
              <a:ea typeface="Tahoma" panose="020B0604030504040204" pitchFamily="34" charset="0"/>
              <a:cs typeface="Tahoma" panose="020B0604030504040204" pitchFamily="34" charset="0"/>
            </a:endParaRPr>
          </a:p>
          <a:p>
            <a:pPr marL="685800" lvl="1">
              <a:lnSpc>
                <a:spcPct val="108000"/>
              </a:lnSpc>
              <a:buClr>
                <a:srgbClr val="336600"/>
              </a:buClr>
              <a:buSzPct val="80000"/>
              <a:buFont typeface="Wingdings" panose="05000000000000000000" pitchFamily="2" charset="2"/>
              <a:buChar char="v"/>
            </a:pPr>
            <a:r>
              <a:rPr lang="en-ZA" sz="1500" dirty="0" smtClean="0">
                <a:latin typeface="Tahoma" panose="020B0604030504040204" pitchFamily="34" charset="0"/>
                <a:ea typeface="Tahoma" panose="020B0604030504040204" pitchFamily="34" charset="0"/>
                <a:cs typeface="Tahoma" panose="020B0604030504040204" pitchFamily="34" charset="0"/>
              </a:rPr>
              <a:t>Panel of Experts contracted </a:t>
            </a:r>
            <a:r>
              <a:rPr lang="en-ZA" sz="1500" dirty="0">
                <a:latin typeface="Tahoma" panose="020B0604030504040204" pitchFamily="34" charset="0"/>
                <a:ea typeface="Tahoma" panose="020B0604030504040204" pitchFamily="34" charset="0"/>
                <a:cs typeface="Tahoma" panose="020B0604030504040204" pitchFamily="34" charset="0"/>
              </a:rPr>
              <a:t>by the </a:t>
            </a:r>
            <a:r>
              <a:rPr lang="en-ZA" sz="1500" dirty="0" smtClean="0">
                <a:latin typeface="Tahoma" panose="020B0604030504040204" pitchFamily="34" charset="0"/>
                <a:ea typeface="Tahoma" panose="020B0604030504040204" pitchFamily="34" charset="0"/>
                <a:cs typeface="Tahoma" panose="020B0604030504040204" pitchFamily="34" charset="0"/>
              </a:rPr>
              <a:t>NSG</a:t>
            </a:r>
          </a:p>
          <a:p>
            <a:pPr marL="685800" lvl="1">
              <a:lnSpc>
                <a:spcPct val="108000"/>
              </a:lnSpc>
              <a:buClr>
                <a:srgbClr val="336600"/>
              </a:buClr>
              <a:buSzPct val="80000"/>
              <a:buFont typeface="Wingdings" panose="05000000000000000000" pitchFamily="2" charset="2"/>
              <a:buChar char="v"/>
            </a:pPr>
            <a:endParaRPr lang="en-ZA" sz="1500" dirty="0" smtClean="0">
              <a:latin typeface="Tahoma" panose="020B0604030504040204" pitchFamily="34" charset="0"/>
              <a:ea typeface="Tahoma" panose="020B0604030504040204" pitchFamily="34" charset="0"/>
              <a:cs typeface="Tahoma" panose="020B0604030504040204" pitchFamily="34" charset="0"/>
            </a:endParaRPr>
          </a:p>
          <a:p>
            <a:pPr marL="685800" lvl="1">
              <a:lnSpc>
                <a:spcPct val="108000"/>
              </a:lnSpc>
              <a:buClr>
                <a:srgbClr val="336600"/>
              </a:buClr>
              <a:buSzPct val="80000"/>
              <a:buFont typeface="Wingdings" panose="05000000000000000000" pitchFamily="2" charset="2"/>
              <a:buChar char="v"/>
            </a:pPr>
            <a:r>
              <a:rPr lang="en-ZA" sz="1500" dirty="0" smtClean="0">
                <a:latin typeface="Tahoma" panose="020B0604030504040204" pitchFamily="34" charset="0"/>
                <a:ea typeface="Tahoma" panose="020B0604030504040204" pitchFamily="34" charset="0"/>
                <a:cs typeface="Tahoma" panose="020B0604030504040204" pitchFamily="34" charset="0"/>
              </a:rPr>
              <a:t>Serving </a:t>
            </a:r>
            <a:r>
              <a:rPr lang="en-ZA" sz="1500" dirty="0">
                <a:latin typeface="Tahoma" panose="020B0604030504040204" pitchFamily="34" charset="0"/>
                <a:ea typeface="Tahoma" panose="020B0604030504040204" pitchFamily="34" charset="0"/>
                <a:cs typeface="Tahoma" panose="020B0604030504040204" pitchFamily="34" charset="0"/>
              </a:rPr>
              <a:t>public servants </a:t>
            </a:r>
            <a:r>
              <a:rPr lang="en-ZA" sz="1500" dirty="0" smtClean="0">
                <a:latin typeface="Tahoma" panose="020B0604030504040204" pitchFamily="34" charset="0"/>
                <a:ea typeface="Tahoma" panose="020B0604030504040204" pitchFamily="34" charset="0"/>
                <a:cs typeface="Tahoma" panose="020B0604030504040204" pitchFamily="34" charset="0"/>
              </a:rPr>
              <a:t>who are willing and capable - </a:t>
            </a:r>
            <a:r>
              <a:rPr lang="en-ZA" sz="1500" dirty="0">
                <a:latin typeface="Tahoma" panose="020B0604030504040204" pitchFamily="34" charset="0"/>
                <a:ea typeface="Tahoma" panose="020B0604030504040204" pitchFamily="34" charset="0"/>
                <a:cs typeface="Tahoma" panose="020B0604030504040204" pitchFamily="34" charset="0"/>
              </a:rPr>
              <a:t>progressively move towards utilising SMS</a:t>
            </a:r>
            <a:endParaRPr lang="en-ZA" sz="1500" dirty="0" smtClean="0">
              <a:latin typeface="Tahoma" panose="020B0604030504040204" pitchFamily="34" charset="0"/>
              <a:ea typeface="Tahoma" panose="020B0604030504040204" pitchFamily="34" charset="0"/>
              <a:cs typeface="Tahoma" panose="020B0604030504040204" pitchFamily="34" charset="0"/>
            </a:endParaRPr>
          </a:p>
          <a:p>
            <a:pPr marL="685800" lvl="1">
              <a:lnSpc>
                <a:spcPct val="108000"/>
              </a:lnSpc>
              <a:buClr>
                <a:srgbClr val="336600"/>
              </a:buClr>
              <a:buSzPct val="80000"/>
              <a:buFont typeface="Wingdings" panose="05000000000000000000" pitchFamily="2" charset="2"/>
              <a:buChar char="v"/>
            </a:pPr>
            <a:endParaRPr lang="en-ZA" sz="1500" dirty="0" smtClean="0">
              <a:latin typeface="Tahoma" panose="020B0604030504040204" pitchFamily="34" charset="0"/>
              <a:ea typeface="Tahoma" panose="020B0604030504040204" pitchFamily="34" charset="0"/>
              <a:cs typeface="Tahoma" panose="020B0604030504040204" pitchFamily="34" charset="0"/>
            </a:endParaRPr>
          </a:p>
          <a:p>
            <a:pPr marL="685800" lvl="1">
              <a:lnSpc>
                <a:spcPct val="108000"/>
              </a:lnSpc>
              <a:buClr>
                <a:srgbClr val="336600"/>
              </a:buClr>
              <a:buSzPct val="80000"/>
              <a:buFont typeface="Wingdings" panose="05000000000000000000" pitchFamily="2" charset="2"/>
              <a:buChar char="v"/>
            </a:pPr>
            <a:r>
              <a:rPr lang="en-ZA" sz="1500" dirty="0" smtClean="0">
                <a:latin typeface="Tahoma" panose="020B0604030504040204" pitchFamily="34" charset="0"/>
                <a:ea typeface="Tahoma" panose="020B0604030504040204" pitchFamily="34" charset="0"/>
                <a:cs typeface="Tahoma" panose="020B0604030504040204" pitchFamily="34" charset="0"/>
              </a:rPr>
              <a:t>NSG employees (SMS and non-SMS) who </a:t>
            </a:r>
            <a:r>
              <a:rPr lang="en-ZA" sz="1500" dirty="0">
                <a:latin typeface="Tahoma" panose="020B0604030504040204" pitchFamily="34" charset="0"/>
                <a:ea typeface="Tahoma" panose="020B0604030504040204" pitchFamily="34" charset="0"/>
                <a:cs typeface="Tahoma" panose="020B0604030504040204" pitchFamily="34" charset="0"/>
              </a:rPr>
              <a:t>are </a:t>
            </a:r>
            <a:r>
              <a:rPr lang="en-ZA" sz="1500" dirty="0" smtClean="0">
                <a:latin typeface="Tahoma" panose="020B0604030504040204" pitchFamily="34" charset="0"/>
                <a:ea typeface="Tahoma" panose="020B0604030504040204" pitchFamily="34" charset="0"/>
                <a:cs typeface="Tahoma" panose="020B0604030504040204" pitchFamily="34" charset="0"/>
              </a:rPr>
              <a:t>capable</a:t>
            </a:r>
          </a:p>
          <a:p>
            <a:pPr marL="685800" lvl="1">
              <a:lnSpc>
                <a:spcPct val="108000"/>
              </a:lnSpc>
              <a:buClr>
                <a:srgbClr val="336600"/>
              </a:buClr>
              <a:buSzPct val="80000"/>
              <a:buFont typeface="Wingdings" panose="05000000000000000000" pitchFamily="2" charset="2"/>
              <a:buChar char="v"/>
            </a:pPr>
            <a:endParaRPr lang="en-ZA" sz="1500" dirty="0" smtClean="0">
              <a:latin typeface="Tahoma" panose="020B0604030504040204" pitchFamily="34" charset="0"/>
              <a:ea typeface="Tahoma" panose="020B0604030504040204" pitchFamily="34" charset="0"/>
              <a:cs typeface="Tahoma" panose="020B0604030504040204" pitchFamily="34" charset="0"/>
            </a:endParaRPr>
          </a:p>
          <a:p>
            <a:pPr marL="685800" lvl="1">
              <a:lnSpc>
                <a:spcPct val="108000"/>
              </a:lnSpc>
              <a:buClr>
                <a:srgbClr val="336600"/>
              </a:buClr>
              <a:buSzPct val="80000"/>
              <a:buFont typeface="Wingdings" panose="05000000000000000000" pitchFamily="2" charset="2"/>
              <a:buChar char="v"/>
            </a:pPr>
            <a:r>
              <a:rPr lang="en-ZA" sz="1500" dirty="0" smtClean="0">
                <a:latin typeface="Tahoma" panose="020B0604030504040204" pitchFamily="34" charset="0"/>
                <a:ea typeface="Tahoma" panose="020B0604030504040204" pitchFamily="34" charset="0"/>
                <a:cs typeface="Tahoma" panose="020B0604030504040204" pitchFamily="34" charset="0"/>
              </a:rPr>
              <a:t>Other </a:t>
            </a:r>
            <a:r>
              <a:rPr lang="en-ZA" sz="1500" dirty="0">
                <a:latin typeface="Tahoma" panose="020B0604030504040204" pitchFamily="34" charset="0"/>
                <a:ea typeface="Tahoma" panose="020B0604030504040204" pitchFamily="34" charset="0"/>
                <a:cs typeface="Tahoma" panose="020B0604030504040204" pitchFamily="34" charset="0"/>
              </a:rPr>
              <a:t>senior public servants as facilitators and volunteers (e.g. retired public servants and business leaders</a:t>
            </a:r>
            <a:r>
              <a:rPr lang="en-ZA" sz="1500" dirty="0" smtClean="0">
                <a:latin typeface="Tahoma" panose="020B0604030504040204" pitchFamily="34" charset="0"/>
                <a:ea typeface="Tahoma" panose="020B0604030504040204" pitchFamily="34" charset="0"/>
                <a:cs typeface="Tahoma" panose="020B0604030504040204" pitchFamily="34" charset="0"/>
              </a:rPr>
              <a:t>) </a:t>
            </a:r>
          </a:p>
          <a:p>
            <a:pPr marL="685800" lvl="1">
              <a:lnSpc>
                <a:spcPct val="108000"/>
              </a:lnSpc>
              <a:buClr>
                <a:srgbClr val="336600"/>
              </a:buClr>
              <a:buSzPct val="80000"/>
              <a:buFont typeface="Wingdings" panose="05000000000000000000" pitchFamily="2" charset="2"/>
              <a:buChar char="v"/>
            </a:pPr>
            <a:endParaRPr lang="en-ZA" sz="1500" dirty="0" smtClean="0">
              <a:latin typeface="Tahoma" panose="020B0604030504040204" pitchFamily="34" charset="0"/>
              <a:ea typeface="Tahoma" panose="020B0604030504040204" pitchFamily="34" charset="0"/>
              <a:cs typeface="Tahoma" panose="020B0604030504040204" pitchFamily="34" charset="0"/>
            </a:endParaRPr>
          </a:p>
          <a:p>
            <a:pPr marL="685800" lvl="1">
              <a:lnSpc>
                <a:spcPct val="108000"/>
              </a:lnSpc>
              <a:buClr>
                <a:srgbClr val="336600"/>
              </a:buClr>
              <a:buSzPct val="80000"/>
              <a:buFont typeface="Wingdings" panose="05000000000000000000" pitchFamily="2" charset="2"/>
              <a:buChar char="v"/>
            </a:pPr>
            <a:r>
              <a:rPr lang="en-ZA" sz="1500" dirty="0" smtClean="0">
                <a:latin typeface="Tahoma" panose="020B0604030504040204" pitchFamily="34" charset="0"/>
                <a:ea typeface="Tahoma" panose="020B0604030504040204" pitchFamily="34" charset="0"/>
                <a:cs typeface="Tahoma" panose="020B0604030504040204" pitchFamily="34" charset="0"/>
              </a:rPr>
              <a:t>Partnerships </a:t>
            </a:r>
            <a:r>
              <a:rPr lang="en-ZA" sz="1500" dirty="0">
                <a:latin typeface="Tahoma" panose="020B0604030504040204" pitchFamily="34" charset="0"/>
                <a:ea typeface="Tahoma" panose="020B0604030504040204" pitchFamily="34" charset="0"/>
                <a:cs typeface="Tahoma" panose="020B0604030504040204" pitchFamily="34" charset="0"/>
              </a:rPr>
              <a:t>with HEIs to roll out accredited training </a:t>
            </a:r>
            <a:r>
              <a:rPr lang="en-ZA" sz="1500" dirty="0" smtClean="0">
                <a:latin typeface="Tahoma" panose="020B0604030504040204" pitchFamily="34" charset="0"/>
                <a:ea typeface="Tahoma" panose="020B0604030504040204" pitchFamily="34" charset="0"/>
                <a:cs typeface="Tahoma" panose="020B0604030504040204" pitchFamily="34" charset="0"/>
              </a:rPr>
              <a:t>programmes and professional bodies </a:t>
            </a:r>
          </a:p>
          <a:p>
            <a:pPr marL="685800" lvl="1">
              <a:lnSpc>
                <a:spcPct val="108000"/>
              </a:lnSpc>
              <a:buClr>
                <a:srgbClr val="336600"/>
              </a:buClr>
              <a:buSzPct val="80000"/>
              <a:buFont typeface="Wingdings" panose="05000000000000000000" pitchFamily="2" charset="2"/>
              <a:buChar char="v"/>
            </a:pPr>
            <a:endParaRPr lang="en-ZA" sz="1500" dirty="0" smtClean="0">
              <a:latin typeface="Tahoma" panose="020B0604030504040204" pitchFamily="34" charset="0"/>
              <a:ea typeface="Tahoma" panose="020B0604030504040204" pitchFamily="34" charset="0"/>
              <a:cs typeface="Tahoma" panose="020B0604030504040204" pitchFamily="34" charset="0"/>
            </a:endParaRPr>
          </a:p>
          <a:p>
            <a:pPr marL="685800" lvl="1">
              <a:lnSpc>
                <a:spcPct val="108000"/>
              </a:lnSpc>
              <a:buClr>
                <a:srgbClr val="336600"/>
              </a:buClr>
              <a:buSzPct val="80000"/>
              <a:buFont typeface="Wingdings" panose="05000000000000000000" pitchFamily="2" charset="2"/>
              <a:buChar char="v"/>
            </a:pPr>
            <a:r>
              <a:rPr lang="en-ZA" sz="1500" dirty="0" smtClean="0">
                <a:latin typeface="Tahoma" panose="020B0604030504040204" pitchFamily="34" charset="0"/>
                <a:ea typeface="Tahoma" panose="020B0604030504040204" pitchFamily="34" charset="0"/>
                <a:cs typeface="Tahoma" panose="020B0604030504040204" pitchFamily="34" charset="0"/>
              </a:rPr>
              <a:t>International partnerships and collaboration </a:t>
            </a:r>
          </a:p>
          <a:p>
            <a:pPr marL="685800" lvl="1">
              <a:lnSpc>
                <a:spcPct val="108000"/>
              </a:lnSpc>
              <a:buClr>
                <a:srgbClr val="336600"/>
              </a:buClr>
              <a:buSzPct val="80000"/>
              <a:buFont typeface="Wingdings" panose="05000000000000000000" pitchFamily="2" charset="2"/>
              <a:buChar char="v"/>
            </a:pPr>
            <a:endParaRPr lang="en-ZA" sz="1500" dirty="0" smtClean="0">
              <a:latin typeface="Tahoma" panose="020B0604030504040204" pitchFamily="34" charset="0"/>
              <a:ea typeface="Tahoma" panose="020B0604030504040204" pitchFamily="34" charset="0"/>
              <a:cs typeface="Tahoma" panose="020B0604030504040204" pitchFamily="34" charset="0"/>
            </a:endParaRPr>
          </a:p>
          <a:p>
            <a:pPr marL="685800" lvl="1">
              <a:lnSpc>
                <a:spcPct val="108000"/>
              </a:lnSpc>
              <a:buClr>
                <a:srgbClr val="336600"/>
              </a:buClr>
              <a:buSzPct val="80000"/>
              <a:buFont typeface="Wingdings" panose="05000000000000000000" pitchFamily="2" charset="2"/>
              <a:buChar char="v"/>
            </a:pPr>
            <a:r>
              <a:rPr lang="en-ZA" sz="1500" dirty="0" smtClean="0">
                <a:latin typeface="Tahoma" panose="020B0604030504040204" pitchFamily="34" charset="0"/>
                <a:ea typeface="Tahoma" panose="020B0604030504040204" pitchFamily="34" charset="0"/>
                <a:cs typeface="Tahoma" panose="020B0604030504040204" pitchFamily="34" charset="0"/>
              </a:rPr>
              <a:t>eLearning </a:t>
            </a:r>
            <a:r>
              <a:rPr lang="en-ZA" sz="1500" dirty="0">
                <a:latin typeface="Tahoma" panose="020B0604030504040204" pitchFamily="34" charset="0"/>
                <a:ea typeface="Tahoma" panose="020B0604030504040204" pitchFamily="34" charset="0"/>
                <a:cs typeface="Tahoma" panose="020B0604030504040204" pitchFamily="34" charset="0"/>
              </a:rPr>
              <a:t>modality enables the NSG to offer facilitated eLearning courses and establishment of communities of </a:t>
            </a:r>
            <a:r>
              <a:rPr lang="en-ZA" sz="1500" dirty="0" smtClean="0">
                <a:latin typeface="Tahoma" panose="020B0604030504040204" pitchFamily="34" charset="0"/>
                <a:ea typeface="Tahoma" panose="020B0604030504040204" pitchFamily="34" charset="0"/>
                <a:cs typeface="Tahoma" panose="020B0604030504040204" pitchFamily="34" charset="0"/>
              </a:rPr>
              <a:t>practice</a:t>
            </a:r>
            <a:endParaRPr lang="en-US" sz="1500" dirty="0">
              <a:latin typeface="Tahoma" panose="020B0604030504040204" pitchFamily="34" charset="0"/>
              <a:ea typeface="Tahoma" panose="020B0604030504040204" pitchFamily="34" charset="0"/>
              <a:cs typeface="Tahoma" panose="020B0604030504040204" pitchFamily="34" charset="0"/>
            </a:endParaRPr>
          </a:p>
          <a:p>
            <a:pPr fontAlgn="base"/>
            <a:r>
              <a:rPr lang="en-ZA" sz="1500" dirty="0">
                <a:latin typeface="Tahoma" panose="020B0604030504040204" pitchFamily="34" charset="0"/>
                <a:ea typeface="Tahoma" panose="020B0604030504040204" pitchFamily="34" charset="0"/>
                <a:cs typeface="Tahoma" panose="020B0604030504040204" pitchFamily="34" charset="0"/>
              </a:rPr>
              <a:t> </a:t>
            </a:r>
            <a:endParaRPr lang="en-US" sz="1500" dirty="0">
              <a:latin typeface="Tahoma" panose="020B0604030504040204" pitchFamily="34" charset="0"/>
              <a:ea typeface="Tahoma" panose="020B0604030504040204" pitchFamily="34" charset="0"/>
              <a:cs typeface="Tahoma" panose="020B0604030504040204" pitchFamily="34" charset="0"/>
            </a:endParaRPr>
          </a:p>
          <a:p>
            <a:pPr marL="0" indent="0">
              <a:lnSpc>
                <a:spcPct val="108000"/>
              </a:lnSpc>
              <a:buClr>
                <a:srgbClr val="C00000"/>
              </a:buClr>
              <a:buSzPct val="75000"/>
            </a:pPr>
            <a:endParaRPr lang="en-ZA" altLang="en-US" sz="1600" dirty="0" smtClean="0">
              <a:solidFill>
                <a:prstClr val="black"/>
              </a:solidFill>
              <a:latin typeface="Arial" panose="020B0604020202020204" pitchFamily="34" charset="0"/>
              <a:cs typeface="Arial" panose="020B0604020202020204" pitchFamily="34" charset="0"/>
            </a:endParaRPr>
          </a:p>
          <a:p>
            <a:pPr marL="285750" indent="-285750">
              <a:lnSpc>
                <a:spcPct val="108000"/>
              </a:lnSpc>
              <a:buClr>
                <a:srgbClr val="C00000"/>
              </a:buClr>
              <a:buSzPct val="75000"/>
              <a:buFont typeface="Wingdings" panose="05000000000000000000" pitchFamily="2" charset="2"/>
              <a:buChar char="Ø"/>
            </a:pPr>
            <a:endParaRPr lang="en-ZA" altLang="en-US" sz="1600" dirty="0" smtClean="0">
              <a:solidFill>
                <a:prstClr val="black"/>
              </a:solidFill>
              <a:latin typeface="Arial" panose="020B0604020202020204" pitchFamily="34" charset="0"/>
              <a:cs typeface="Arial" panose="020B0604020202020204" pitchFamily="34" charset="0"/>
            </a:endParaRPr>
          </a:p>
          <a:p>
            <a:pPr marL="285750" indent="-285750">
              <a:lnSpc>
                <a:spcPct val="108000"/>
              </a:lnSpc>
              <a:buClr>
                <a:srgbClr val="C00000"/>
              </a:buClr>
              <a:buSzPct val="75000"/>
              <a:buFont typeface="Wingdings" panose="05000000000000000000" pitchFamily="2" charset="2"/>
              <a:buChar char="Ø"/>
            </a:pPr>
            <a:endParaRPr lang="en-ZA" sz="1600" i="1" dirty="0">
              <a:solidFill>
                <a:srgbClr val="C00000"/>
              </a:solidFill>
              <a:latin typeface="Arial" panose="020B0604020202020204" pitchFamily="34" charset="0"/>
              <a:ea typeface="Tahoma" panose="020B0604030504040204" pitchFamily="34" charset="0"/>
              <a:cs typeface="Arial" panose="020B0604020202020204" pitchFamily="34" charset="0"/>
            </a:endParaRPr>
          </a:p>
          <a:p>
            <a:pPr marL="285750" indent="-285750">
              <a:lnSpc>
                <a:spcPct val="108000"/>
              </a:lnSpc>
              <a:buClr>
                <a:srgbClr val="C00000"/>
              </a:buClr>
              <a:buSzPct val="75000"/>
              <a:buFont typeface="Wingdings" panose="05000000000000000000" pitchFamily="2" charset="2"/>
              <a:buChar char="Ø"/>
            </a:pPr>
            <a:endParaRPr lang="en-ZA" sz="1500" i="1" dirty="0" smtClean="0">
              <a:solidFill>
                <a:srgbClr val="C00000"/>
              </a:solidFill>
              <a:latin typeface="Tahoma" panose="020B0604030504040204" pitchFamily="34" charset="0"/>
              <a:ea typeface="Tahoma" panose="020B0604030504040204" pitchFamily="34" charset="0"/>
              <a:cs typeface="Tahoma" panose="020B0604030504040204" pitchFamily="34" charset="0"/>
            </a:endParaRPr>
          </a:p>
          <a:p>
            <a:pPr marL="285750" indent="-285750">
              <a:lnSpc>
                <a:spcPct val="108000"/>
              </a:lnSpc>
              <a:buClr>
                <a:srgbClr val="C00000"/>
              </a:buClr>
              <a:buSzPct val="75000"/>
              <a:buFont typeface="Wingdings" panose="05000000000000000000" pitchFamily="2" charset="2"/>
              <a:buChar char="Ø"/>
            </a:pPr>
            <a:endParaRPr lang="en-ZA" sz="1500" i="1" dirty="0">
              <a:solidFill>
                <a:srgbClr val="C00000"/>
              </a:solidFill>
              <a:latin typeface="Tahoma" panose="020B0604030504040204" pitchFamily="34" charset="0"/>
              <a:ea typeface="Tahoma" panose="020B0604030504040204" pitchFamily="34" charset="0"/>
              <a:cs typeface="Tahoma" panose="020B0604030504040204" pitchFamily="34" charset="0"/>
            </a:endParaRPr>
          </a:p>
          <a:p>
            <a:pPr eaLnBrk="1" hangingPunct="1">
              <a:spcBef>
                <a:spcPct val="20000"/>
              </a:spcBef>
              <a:buClr>
                <a:srgbClr val="C00000"/>
              </a:buClr>
              <a:buSzPct val="75000"/>
              <a:buFont typeface="Wingdings" panose="05000000000000000000" pitchFamily="2" charset="2"/>
              <a:buChar char="Ø"/>
            </a:pPr>
            <a:endParaRPr lang="en-ZA" dirty="0">
              <a:solidFill>
                <a:prstClr val="black"/>
              </a:solidFill>
              <a:latin typeface="Tahoma" pitchFamily="34" charset="0"/>
              <a:ea typeface="Tahoma" pitchFamily="34" charset="0"/>
              <a:cs typeface="Tahoma" pitchFamily="34" charset="0"/>
            </a:endParaRPr>
          </a:p>
          <a:p>
            <a:pPr marL="285750" indent="-285750" algn="just" eaLnBrk="1" hangingPunct="1">
              <a:buClr>
                <a:srgbClr val="006600"/>
              </a:buClr>
              <a:buSzPct val="60000"/>
              <a:buFont typeface="Wingdings" panose="05000000000000000000" pitchFamily="2" charset="2"/>
              <a:buChar char="v"/>
            </a:pPr>
            <a:endParaRPr lang="en-ZA" dirty="0" smtClean="0">
              <a:solidFill>
                <a:prstClr val="black"/>
              </a:solidFill>
              <a:latin typeface="Calibri"/>
            </a:endParaRPr>
          </a:p>
          <a:p>
            <a:pPr marL="285750" indent="-285750" algn="just" eaLnBrk="1" hangingPunct="1">
              <a:buFont typeface="Arial" pitchFamily="34" charset="0"/>
              <a:buChar char="•"/>
            </a:pPr>
            <a:endParaRPr lang="en-ZA" sz="1400" dirty="0" smtClean="0">
              <a:solidFill>
                <a:prstClr val="black"/>
              </a:solidFill>
              <a:latin typeface="Gill Sans"/>
            </a:endParaRPr>
          </a:p>
          <a:p>
            <a:pPr marL="285750" indent="-285750" algn="just" eaLnBrk="1" hangingPunct="1">
              <a:buFont typeface="Arial" pitchFamily="34" charset="0"/>
              <a:buChar char="•"/>
            </a:pPr>
            <a:endParaRPr lang="en-ZA" sz="1400" dirty="0" smtClean="0">
              <a:solidFill>
                <a:prstClr val="black"/>
              </a:solidFill>
              <a:latin typeface="Gill Sans"/>
            </a:endParaRPr>
          </a:p>
          <a:p>
            <a:pPr marL="285750" indent="-285750" eaLnBrk="1" hangingPunct="1">
              <a:buFont typeface="Arial" pitchFamily="34" charset="0"/>
              <a:buChar char="•"/>
            </a:pPr>
            <a:endParaRPr lang="en-ZA" dirty="0" smtClean="0">
              <a:solidFill>
                <a:prstClr val="black"/>
              </a:solidFill>
              <a:latin typeface="Gill Sans" pitchFamily="-52" charset="0"/>
            </a:endParaRPr>
          </a:p>
        </p:txBody>
      </p:sp>
    </p:spTree>
    <p:extLst>
      <p:ext uri="{BB962C8B-B14F-4D97-AF65-F5344CB8AC3E}">
        <p14:creationId xmlns:p14="http://schemas.microsoft.com/office/powerpoint/2010/main" val="26295393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800" y="404664"/>
            <a:ext cx="8229600" cy="708465"/>
          </a:xfrm>
        </p:spPr>
        <p:txBody>
          <a:bodyPr>
            <a:normAutofit/>
          </a:bodyPr>
          <a:lstStyle/>
          <a:p>
            <a:r>
              <a:rPr lang="en-US" sz="2400"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Outline of the Presentation </a:t>
            </a:r>
            <a:endParaRPr lang="en-US" sz="24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idx="1"/>
          </p:nvPr>
        </p:nvSpPr>
        <p:spPr>
          <a:xfrm>
            <a:off x="287522" y="1268760"/>
            <a:ext cx="8592157" cy="4538581"/>
          </a:xfrm>
        </p:spPr>
        <p:txBody>
          <a:bodyPr>
            <a:normAutofit/>
          </a:bodyPr>
          <a:lstStyle/>
          <a:p>
            <a:pPr marL="514350" indent="-514350">
              <a:buFont typeface="+mj-lt"/>
              <a:buAutoNum type="arabicPeriod"/>
            </a:pPr>
            <a:r>
              <a:rPr lang="en-US" sz="1800" dirty="0" smtClean="0">
                <a:latin typeface="Tahoma" panose="020B0604030504040204" pitchFamily="34" charset="0"/>
                <a:ea typeface="Tahoma" panose="020B0604030504040204" pitchFamily="34" charset="0"/>
                <a:cs typeface="Tahoma" panose="020B0604030504040204" pitchFamily="34" charset="0"/>
              </a:rPr>
              <a:t>Contextualisation of NSG strategy</a:t>
            </a:r>
          </a:p>
          <a:p>
            <a:pPr marL="514350" indent="-514350">
              <a:buFont typeface="+mj-lt"/>
              <a:buAutoNum type="arabicPeriod"/>
            </a:pPr>
            <a:endParaRPr lang="en-US" sz="1800" dirty="0">
              <a:latin typeface="Tahoma" panose="020B0604030504040204" pitchFamily="34" charset="0"/>
              <a:ea typeface="Tahoma" panose="020B0604030504040204" pitchFamily="34" charset="0"/>
              <a:cs typeface="Tahoma" panose="020B0604030504040204" pitchFamily="34" charset="0"/>
            </a:endParaRPr>
          </a:p>
          <a:p>
            <a:pPr marL="514350" indent="-514350">
              <a:buFont typeface="+mj-lt"/>
              <a:buAutoNum type="arabicPeriod"/>
            </a:pPr>
            <a:r>
              <a:rPr lang="en-US" sz="1800" dirty="0" smtClean="0">
                <a:latin typeface="Tahoma" panose="020B0604030504040204" pitchFamily="34" charset="0"/>
                <a:ea typeface="Tahoma" panose="020B0604030504040204" pitchFamily="34" charset="0"/>
                <a:cs typeface="Tahoma" panose="020B0604030504040204" pitchFamily="34" charset="0"/>
              </a:rPr>
              <a:t>Implementation of NSG strategy</a:t>
            </a:r>
          </a:p>
          <a:p>
            <a:pPr marL="514350" indent="-514350">
              <a:buFont typeface="+mj-lt"/>
              <a:buAutoNum type="arabicPeriod"/>
            </a:pPr>
            <a:endParaRPr lang="en-US" sz="1800" dirty="0">
              <a:latin typeface="Tahoma" panose="020B0604030504040204" pitchFamily="34" charset="0"/>
              <a:ea typeface="Tahoma" panose="020B0604030504040204" pitchFamily="34" charset="0"/>
              <a:cs typeface="Tahoma" panose="020B0604030504040204" pitchFamily="34" charset="0"/>
            </a:endParaRPr>
          </a:p>
          <a:p>
            <a:pPr marL="514350" indent="-514350">
              <a:buFont typeface="+mj-lt"/>
              <a:buAutoNum type="arabicPeriod"/>
            </a:pPr>
            <a:r>
              <a:rPr lang="en-US" sz="1800" dirty="0" smtClean="0">
                <a:latin typeface="Tahoma" panose="020B0604030504040204" pitchFamily="34" charset="0"/>
                <a:ea typeface="Tahoma" panose="020B0604030504040204" pitchFamily="34" charset="0"/>
                <a:cs typeface="Tahoma" panose="020B0604030504040204" pitchFamily="34" charset="0"/>
              </a:rPr>
              <a:t>Annual Performance Plan 2020/21 </a:t>
            </a:r>
            <a:endParaRPr lang="en-US" sz="1800" dirty="0">
              <a:latin typeface="Tahoma" panose="020B0604030504040204" pitchFamily="34" charset="0"/>
              <a:ea typeface="Tahoma" panose="020B0604030504040204" pitchFamily="34" charset="0"/>
              <a:cs typeface="Tahoma" panose="020B0604030504040204" pitchFamily="34" charset="0"/>
            </a:endParaRPr>
          </a:p>
          <a:p>
            <a:pPr marL="514350" indent="-514350">
              <a:buFont typeface="+mj-lt"/>
              <a:buAutoNum type="arabicPeriod"/>
            </a:pPr>
            <a:endParaRPr lang="en-US" sz="1800" dirty="0" smtClean="0">
              <a:latin typeface="Tahoma" panose="020B0604030504040204" pitchFamily="34" charset="0"/>
              <a:ea typeface="Tahoma" panose="020B0604030504040204" pitchFamily="34" charset="0"/>
              <a:cs typeface="Tahoma" panose="020B0604030504040204" pitchFamily="34" charset="0"/>
            </a:endParaRPr>
          </a:p>
          <a:p>
            <a:pPr marL="514350" indent="-514350">
              <a:buFont typeface="+mj-lt"/>
              <a:buAutoNum type="arabicPeriod"/>
            </a:pPr>
            <a:r>
              <a:rPr lang="en-US" sz="1800" dirty="0" smtClean="0">
                <a:latin typeface="Tahoma" panose="020B0604030504040204" pitchFamily="34" charset="0"/>
                <a:ea typeface="Tahoma" panose="020B0604030504040204" pitchFamily="34" charset="0"/>
                <a:cs typeface="Tahoma" panose="020B0604030504040204" pitchFamily="34" charset="0"/>
              </a:rPr>
              <a:t>Conclusion </a:t>
            </a:r>
            <a:endParaRPr lang="en-US" sz="1800" dirty="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2"/>
          </p:nvPr>
        </p:nvSpPr>
        <p:spPr/>
        <p:txBody>
          <a:bodyPr/>
          <a:lstStyle/>
          <a:p>
            <a:fld id="{1CE6738C-8955-4CF1-A256-1C49941BBB03}" type="slidenum">
              <a:rPr lang="en-ZA" smtClean="0"/>
              <a:t>2</a:t>
            </a:fld>
            <a:endParaRPr lang="en-ZA"/>
          </a:p>
        </p:txBody>
      </p:sp>
    </p:spTree>
    <p:extLst>
      <p:ext uri="{BB962C8B-B14F-4D97-AF65-F5344CB8AC3E}">
        <p14:creationId xmlns:p14="http://schemas.microsoft.com/office/powerpoint/2010/main" val="31867237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324036"/>
            <a:ext cx="9144000" cy="1025352"/>
          </a:xfrm>
        </p:spPr>
        <p:txBody>
          <a:bodyPr>
            <a:normAutofit/>
          </a:bodyPr>
          <a:lstStyle/>
          <a:p>
            <a:r>
              <a:rPr lang="en-ZA" sz="2400"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Professional Support</a:t>
            </a:r>
            <a:endParaRPr lang="en-ZA" sz="24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2" name="Slide Number Placeholder 1"/>
          <p:cNvSpPr>
            <a:spLocks noGrp="1"/>
          </p:cNvSpPr>
          <p:nvPr>
            <p:ph type="sldNum" sz="quarter" idx="12"/>
          </p:nvPr>
        </p:nvSpPr>
        <p:spPr>
          <a:xfrm>
            <a:off x="6156176" y="6309320"/>
            <a:ext cx="2133600" cy="365125"/>
          </a:xfrm>
        </p:spPr>
        <p:txBody>
          <a:bodyPr/>
          <a:lstStyle/>
          <a:p>
            <a:fld id="{1CE6738C-8955-4CF1-A256-1C49941BBB03}" type="slidenum">
              <a:rPr lang="en-ZA" smtClean="0">
                <a:solidFill>
                  <a:prstClr val="black">
                    <a:tint val="75000"/>
                  </a:prstClr>
                </a:solidFill>
              </a:rPr>
              <a:pPr/>
              <a:t>20</a:t>
            </a:fld>
            <a:endParaRPr lang="en-ZA" dirty="0">
              <a:solidFill>
                <a:prstClr val="black">
                  <a:tint val="75000"/>
                </a:prstClr>
              </a:solidFill>
            </a:endParaRPr>
          </a:p>
        </p:txBody>
      </p:sp>
      <p:sp>
        <p:nvSpPr>
          <p:cNvPr id="3" name="Rectangle 2"/>
          <p:cNvSpPr/>
          <p:nvPr/>
        </p:nvSpPr>
        <p:spPr>
          <a:xfrm>
            <a:off x="539552" y="836712"/>
            <a:ext cx="7992888" cy="1311128"/>
          </a:xfrm>
          <a:prstGeom prst="rect">
            <a:avLst/>
          </a:prstGeom>
        </p:spPr>
        <p:txBody>
          <a:bodyPr wrap="square">
            <a:spAutoFit/>
          </a:bodyPr>
          <a:lstStyle/>
          <a:p>
            <a:pPr defTabSz="457200" fontAlgn="base">
              <a:spcBef>
                <a:spcPct val="20000"/>
              </a:spcBef>
              <a:spcAft>
                <a:spcPct val="0"/>
              </a:spcAft>
            </a:pPr>
            <a:endParaRPr lang="en-ZA" b="1" dirty="0">
              <a:solidFill>
                <a:prstClr val="black"/>
              </a:solidFill>
              <a:latin typeface="Gill Sans" pitchFamily="-52" charset="0"/>
              <a:ea typeface="ＭＳ Ｐゴシック" pitchFamily="-52" charset="-128"/>
            </a:endParaRPr>
          </a:p>
          <a:p>
            <a:pPr defTabSz="457200" fontAlgn="base">
              <a:lnSpc>
                <a:spcPct val="150000"/>
              </a:lnSpc>
              <a:spcBef>
                <a:spcPct val="20000"/>
              </a:spcBef>
              <a:spcAft>
                <a:spcPct val="0"/>
              </a:spcAft>
            </a:pPr>
            <a:endParaRPr lang="en-ZA" b="1" dirty="0">
              <a:solidFill>
                <a:prstClr val="black"/>
              </a:solidFill>
              <a:latin typeface="Gill Sans" pitchFamily="-52" charset="0"/>
              <a:ea typeface="ＭＳ Ｐゴシック" pitchFamily="-52" charset="-128"/>
            </a:endParaRPr>
          </a:p>
          <a:p>
            <a:pPr defTabSz="457200" fontAlgn="base">
              <a:lnSpc>
                <a:spcPct val="150000"/>
              </a:lnSpc>
              <a:spcBef>
                <a:spcPct val="20000"/>
              </a:spcBef>
              <a:spcAft>
                <a:spcPct val="0"/>
              </a:spcAft>
            </a:pPr>
            <a:r>
              <a:rPr lang="en-ZA" b="1" dirty="0" smtClean="0">
                <a:solidFill>
                  <a:prstClr val="black"/>
                </a:solidFill>
                <a:latin typeface="Gill Sans" pitchFamily="-52" charset="0"/>
                <a:ea typeface="ＭＳ Ｐゴシック" pitchFamily="-52" charset="-128"/>
              </a:rPr>
              <a:t>		</a:t>
            </a:r>
            <a:endParaRPr lang="en-ZA" b="1" dirty="0">
              <a:solidFill>
                <a:prstClr val="black"/>
              </a:solidFill>
              <a:latin typeface="Gill Sans" pitchFamily="-52" charset="0"/>
              <a:ea typeface="ＭＳ Ｐゴシック" pitchFamily="-52" charset="-128"/>
            </a:endParaRPr>
          </a:p>
        </p:txBody>
      </p:sp>
      <p:sp>
        <p:nvSpPr>
          <p:cNvPr id="5" name="Subtitle 2"/>
          <p:cNvSpPr txBox="1">
            <a:spLocks/>
          </p:cNvSpPr>
          <p:nvPr/>
        </p:nvSpPr>
        <p:spPr bwMode="auto">
          <a:xfrm>
            <a:off x="107504" y="1138299"/>
            <a:ext cx="8856984" cy="4464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ea typeface="ＭＳ Ｐゴシック" pitchFamily="-52" charset="-128"/>
              </a:defRPr>
            </a:lvl1pPr>
            <a:lvl2pPr marL="742950" indent="-285750" eaLnBrk="0" hangingPunct="0">
              <a:defRPr>
                <a:solidFill>
                  <a:schemeClr val="tx1"/>
                </a:solidFill>
                <a:latin typeface="Arial" charset="0"/>
                <a:ea typeface="ＭＳ Ｐゴシック" pitchFamily="-52" charset="-128"/>
              </a:defRPr>
            </a:lvl2pPr>
            <a:lvl3pPr marL="1143000" indent="-228600" eaLnBrk="0" hangingPunct="0">
              <a:defRPr>
                <a:solidFill>
                  <a:schemeClr val="tx1"/>
                </a:solidFill>
                <a:latin typeface="Arial" charset="0"/>
                <a:ea typeface="ＭＳ Ｐゴシック" pitchFamily="-52" charset="-128"/>
              </a:defRPr>
            </a:lvl3pPr>
            <a:lvl4pPr marL="1600200" indent="-228600" eaLnBrk="0" hangingPunct="0">
              <a:defRPr>
                <a:solidFill>
                  <a:schemeClr val="tx1"/>
                </a:solidFill>
                <a:latin typeface="Arial" charset="0"/>
                <a:ea typeface="ＭＳ Ｐゴシック" pitchFamily="-52" charset="-128"/>
              </a:defRPr>
            </a:lvl4pPr>
            <a:lvl5pPr marL="2057400" indent="-228600" eaLnBrk="0" hangingPunct="0">
              <a:defRPr>
                <a:solidFill>
                  <a:schemeClr val="tx1"/>
                </a:solidFill>
                <a:latin typeface="Arial" charset="0"/>
                <a:ea typeface="ＭＳ Ｐゴシック" pitchFamily="-52"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52"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52"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52"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52" charset="-128"/>
              </a:defRPr>
            </a:lvl9pPr>
          </a:lstStyle>
          <a:p>
            <a:pPr marL="285750" indent="-285750">
              <a:lnSpc>
                <a:spcPct val="108000"/>
              </a:lnSpc>
              <a:buClr>
                <a:srgbClr val="C00000"/>
              </a:buClr>
              <a:buSzPct val="75000"/>
              <a:buFont typeface="Wingdings" panose="05000000000000000000" pitchFamily="2" charset="2"/>
              <a:buChar char="Ø"/>
            </a:pPr>
            <a:r>
              <a:rPr lang="en-US" sz="1500" dirty="0">
                <a:solidFill>
                  <a:prstClr val="black"/>
                </a:solidFill>
                <a:latin typeface="Tahoma" panose="020B0604030504040204" pitchFamily="34" charset="0"/>
                <a:ea typeface="Tahoma" panose="020B0604030504040204" pitchFamily="34" charset="0"/>
                <a:cs typeface="Tahoma" panose="020B0604030504040204" pitchFamily="34" charset="0"/>
              </a:rPr>
              <a:t>T</a:t>
            </a:r>
            <a:r>
              <a:rPr lang="en-ZA" sz="1500" dirty="0" smtClean="0">
                <a:solidFill>
                  <a:prstClr val="black"/>
                </a:solidFill>
                <a:latin typeface="Tahoma" panose="020B0604030504040204" pitchFamily="34" charset="0"/>
                <a:ea typeface="Tahoma" panose="020B0604030504040204" pitchFamily="34" charset="0"/>
                <a:cs typeface="Tahoma" panose="020B0604030504040204" pitchFamily="34" charset="0"/>
              </a:rPr>
              <a:t>he core engagement and delivery of ETD interventions will be supported as follows:</a:t>
            </a:r>
          </a:p>
          <a:p>
            <a:pPr marL="285750" indent="-285750">
              <a:lnSpc>
                <a:spcPct val="108000"/>
              </a:lnSpc>
              <a:buClr>
                <a:srgbClr val="C00000"/>
              </a:buClr>
              <a:buSzPct val="75000"/>
              <a:buFont typeface="Wingdings" panose="05000000000000000000" pitchFamily="2" charset="2"/>
              <a:buChar char="Ø"/>
            </a:pPr>
            <a:endParaRPr lang="en-ZA" sz="15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685800" lvl="1">
              <a:lnSpc>
                <a:spcPct val="108000"/>
              </a:lnSpc>
              <a:buClr>
                <a:srgbClr val="336600"/>
              </a:buClr>
              <a:buSzPct val="80000"/>
              <a:buFont typeface="Wingdings" panose="05000000000000000000" pitchFamily="2" charset="2"/>
              <a:buChar char="v"/>
            </a:pPr>
            <a:r>
              <a:rPr lang="en-ZA" sz="1500" dirty="0" smtClean="0">
                <a:solidFill>
                  <a:prstClr val="black"/>
                </a:solidFill>
                <a:latin typeface="Tahoma" panose="020B0604030504040204" pitchFamily="34" charset="0"/>
                <a:ea typeface="Tahoma" panose="020B0604030504040204" pitchFamily="34" charset="0"/>
                <a:cs typeface="Tahoma" panose="020B0604030504040204" pitchFamily="34" charset="0"/>
              </a:rPr>
              <a:t>Research and market intelligence, including in-depth analyses of sector and workplace skills plans </a:t>
            </a:r>
          </a:p>
          <a:p>
            <a:pPr marL="685800" lvl="1">
              <a:lnSpc>
                <a:spcPct val="108000"/>
              </a:lnSpc>
              <a:buClr>
                <a:srgbClr val="336600"/>
              </a:buClr>
              <a:buSzPct val="80000"/>
              <a:buFont typeface="Wingdings" panose="05000000000000000000" pitchFamily="2" charset="2"/>
              <a:buChar char="v"/>
            </a:pPr>
            <a:endParaRPr lang="en-ZA" sz="15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685800" lvl="1">
              <a:lnSpc>
                <a:spcPct val="108000"/>
              </a:lnSpc>
              <a:buClr>
                <a:srgbClr val="336600"/>
              </a:buClr>
              <a:buSzPct val="80000"/>
              <a:buFont typeface="Wingdings" panose="05000000000000000000" pitchFamily="2" charset="2"/>
              <a:buChar char="v"/>
            </a:pPr>
            <a:r>
              <a:rPr lang="en-ZA" sz="1500" dirty="0" smtClean="0">
                <a:solidFill>
                  <a:prstClr val="black"/>
                </a:solidFill>
                <a:latin typeface="Tahoma" panose="020B0604030504040204" pitchFamily="34" charset="0"/>
                <a:ea typeface="Tahoma" panose="020B0604030504040204" pitchFamily="34" charset="0"/>
                <a:cs typeface="Tahoma" panose="020B0604030504040204" pitchFamily="34" charset="0"/>
              </a:rPr>
              <a:t>Institutional and individual needs analyses to support institutional mandates and priorities  </a:t>
            </a:r>
          </a:p>
          <a:p>
            <a:pPr marL="685800" lvl="1">
              <a:lnSpc>
                <a:spcPct val="108000"/>
              </a:lnSpc>
              <a:buClr>
                <a:srgbClr val="336600"/>
              </a:buClr>
              <a:buSzPct val="80000"/>
              <a:buFont typeface="Wingdings" panose="05000000000000000000" pitchFamily="2" charset="2"/>
              <a:buChar char="v"/>
            </a:pPr>
            <a:endParaRPr lang="en-ZA" sz="1500" dirty="0" smtClean="0">
              <a:solidFill>
                <a:prstClr val="black"/>
              </a:solidFill>
              <a:latin typeface="Tahoma" panose="020B0604030504040204" pitchFamily="34" charset="0"/>
              <a:ea typeface="Tahoma" panose="020B0604030504040204" pitchFamily="34" charset="0"/>
              <a:cs typeface="Tahoma" panose="020B0604030504040204" pitchFamily="34" charset="0"/>
            </a:endParaRPr>
          </a:p>
          <a:p>
            <a:pPr marL="685800" lvl="1">
              <a:lnSpc>
                <a:spcPct val="108000"/>
              </a:lnSpc>
              <a:buClr>
                <a:srgbClr val="336600"/>
              </a:buClr>
              <a:buSzPct val="80000"/>
              <a:buFont typeface="Wingdings" panose="05000000000000000000" pitchFamily="2" charset="2"/>
              <a:buChar char="v"/>
            </a:pPr>
            <a:r>
              <a:rPr lang="en-ZA" sz="1500" dirty="0" smtClean="0">
                <a:solidFill>
                  <a:prstClr val="black"/>
                </a:solidFill>
                <a:latin typeface="Tahoma" panose="020B0604030504040204" pitchFamily="34" charset="0"/>
                <a:ea typeface="Tahoma" panose="020B0604030504040204" pitchFamily="34" charset="0"/>
                <a:cs typeface="Tahoma" panose="020B0604030504040204" pitchFamily="34" charset="0"/>
              </a:rPr>
              <a:t>Evaluating, and measuring the impact and outcomes of the ETD interventions </a:t>
            </a:r>
          </a:p>
          <a:p>
            <a:pPr marL="685800" lvl="1">
              <a:lnSpc>
                <a:spcPct val="108000"/>
              </a:lnSpc>
              <a:buClr>
                <a:srgbClr val="336600"/>
              </a:buClr>
              <a:buSzPct val="80000"/>
              <a:buFont typeface="Wingdings" panose="05000000000000000000" pitchFamily="2" charset="2"/>
              <a:buChar char="v"/>
            </a:pPr>
            <a:endParaRPr lang="en-ZA" sz="15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685800" lvl="1">
              <a:lnSpc>
                <a:spcPct val="108000"/>
              </a:lnSpc>
              <a:buClr>
                <a:srgbClr val="336600"/>
              </a:buClr>
              <a:buSzPct val="80000"/>
              <a:buFont typeface="Wingdings" panose="05000000000000000000" pitchFamily="2" charset="2"/>
              <a:buChar char="v"/>
            </a:pPr>
            <a:r>
              <a:rPr lang="en-ZA" sz="1500" dirty="0" smtClean="0">
                <a:solidFill>
                  <a:prstClr val="black"/>
                </a:solidFill>
                <a:latin typeface="Tahoma" panose="020B0604030504040204" pitchFamily="34" charset="0"/>
                <a:ea typeface="Tahoma" panose="020B0604030504040204" pitchFamily="34" charset="0"/>
                <a:cs typeface="Tahoma" panose="020B0604030504040204" pitchFamily="34" charset="0"/>
              </a:rPr>
              <a:t>Dedicated quality management system and accreditation, including the professionalisation of facilitators </a:t>
            </a:r>
          </a:p>
          <a:p>
            <a:pPr marL="685800" lvl="1">
              <a:lnSpc>
                <a:spcPct val="108000"/>
              </a:lnSpc>
              <a:buClr>
                <a:srgbClr val="336600"/>
              </a:buClr>
              <a:buSzPct val="80000"/>
              <a:buFont typeface="Wingdings" panose="05000000000000000000" pitchFamily="2" charset="2"/>
              <a:buChar char="v"/>
            </a:pPr>
            <a:endParaRPr lang="en-ZA" sz="15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685800" lvl="1">
              <a:lnSpc>
                <a:spcPct val="108000"/>
              </a:lnSpc>
              <a:buClr>
                <a:srgbClr val="336600"/>
              </a:buClr>
              <a:buSzPct val="80000"/>
              <a:buFont typeface="Wingdings" panose="05000000000000000000" pitchFamily="2" charset="2"/>
              <a:buChar char="v"/>
            </a:pPr>
            <a:r>
              <a:rPr lang="en-ZA" sz="1500" dirty="0" smtClean="0">
                <a:solidFill>
                  <a:prstClr val="black"/>
                </a:solidFill>
                <a:latin typeface="Tahoma" panose="020B0604030504040204" pitchFamily="34" charset="0"/>
                <a:ea typeface="Tahoma" panose="020B0604030504040204" pitchFamily="34" charset="0"/>
                <a:cs typeface="Tahoma" panose="020B0604030504040204" pitchFamily="34" charset="0"/>
              </a:rPr>
              <a:t>Dedicated business development function to support new markets (e.g. SOEs) and special projects (e.g. training Chiefs of Staff) </a:t>
            </a:r>
          </a:p>
          <a:p>
            <a:pPr marL="685800" lvl="1">
              <a:lnSpc>
                <a:spcPct val="108000"/>
              </a:lnSpc>
              <a:buClr>
                <a:srgbClr val="336600"/>
              </a:buClr>
              <a:buSzPct val="80000"/>
              <a:buFont typeface="Wingdings" panose="05000000000000000000" pitchFamily="2" charset="2"/>
              <a:buChar char="v"/>
            </a:pPr>
            <a:endParaRPr lang="en-ZA" sz="15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685800" lvl="1">
              <a:lnSpc>
                <a:spcPct val="108000"/>
              </a:lnSpc>
              <a:buClr>
                <a:srgbClr val="336600"/>
              </a:buClr>
              <a:buSzPct val="80000"/>
              <a:buFont typeface="Wingdings" panose="05000000000000000000" pitchFamily="2" charset="2"/>
              <a:buChar char="v"/>
            </a:pPr>
            <a:r>
              <a:rPr lang="en-ZA" sz="1500" dirty="0" smtClean="0">
                <a:solidFill>
                  <a:prstClr val="black"/>
                </a:solidFill>
                <a:latin typeface="Tahoma" panose="020B0604030504040204" pitchFamily="34" charset="0"/>
                <a:ea typeface="Tahoma" panose="020B0604030504040204" pitchFamily="34" charset="0"/>
                <a:cs typeface="Tahoma" panose="020B0604030504040204" pitchFamily="34" charset="0"/>
              </a:rPr>
              <a:t>Dedicated function of a Registrar (client liaison, training logistics, learner records)  </a:t>
            </a:r>
          </a:p>
          <a:p>
            <a:pPr marL="685800" lvl="1">
              <a:lnSpc>
                <a:spcPct val="108000"/>
              </a:lnSpc>
              <a:buClr>
                <a:srgbClr val="336600"/>
              </a:buClr>
              <a:buSzPct val="80000"/>
              <a:buFont typeface="Wingdings" panose="05000000000000000000" pitchFamily="2" charset="2"/>
              <a:buChar char="v"/>
            </a:pPr>
            <a:endParaRPr lang="en-ZA" sz="15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685800" lvl="1">
              <a:lnSpc>
                <a:spcPct val="108000"/>
              </a:lnSpc>
              <a:buClr>
                <a:srgbClr val="336600"/>
              </a:buClr>
              <a:buSzPct val="80000"/>
              <a:buFont typeface="Wingdings" panose="05000000000000000000" pitchFamily="2" charset="2"/>
              <a:buChar char="v"/>
            </a:pPr>
            <a:r>
              <a:rPr lang="en-ZA" sz="1500" dirty="0" smtClean="0">
                <a:solidFill>
                  <a:prstClr val="black"/>
                </a:solidFill>
                <a:latin typeface="Tahoma" panose="020B0604030504040204" pitchFamily="34" charset="0"/>
                <a:ea typeface="Tahoma" panose="020B0604030504040204" pitchFamily="34" charset="0"/>
                <a:cs typeface="Tahoma" panose="020B0604030504040204" pitchFamily="34" charset="0"/>
              </a:rPr>
              <a:t>Dedicated marketing and communication function to raise the profile and brand of NSG </a:t>
            </a:r>
          </a:p>
          <a:p>
            <a:pPr marL="685800" lvl="1">
              <a:lnSpc>
                <a:spcPct val="108000"/>
              </a:lnSpc>
              <a:buClr>
                <a:srgbClr val="336600"/>
              </a:buClr>
              <a:buSzPct val="80000"/>
              <a:buFont typeface="Wingdings" panose="05000000000000000000" pitchFamily="2" charset="2"/>
              <a:buChar char="v"/>
            </a:pPr>
            <a:endParaRPr lang="en-ZA" sz="1400" dirty="0">
              <a:solidFill>
                <a:prstClr val="black"/>
              </a:solidFill>
              <a:latin typeface="Microsoft JhengHei" panose="020B0604030504040204" pitchFamily="34" charset="-120"/>
              <a:ea typeface="Microsoft JhengHei" panose="020B0604030504040204" pitchFamily="34" charset="-120"/>
            </a:endParaRPr>
          </a:p>
          <a:p>
            <a:pPr fontAlgn="base"/>
            <a:r>
              <a:rPr lang="en-ZA" sz="1400" dirty="0">
                <a:solidFill>
                  <a:prstClr val="black"/>
                </a:solidFill>
                <a:latin typeface="Microsoft JhengHei" panose="020B0604030504040204" pitchFamily="34" charset="-120"/>
                <a:ea typeface="Microsoft JhengHei" panose="020B0604030504040204" pitchFamily="34" charset="-120"/>
              </a:rPr>
              <a:t> </a:t>
            </a:r>
            <a:endParaRPr lang="en-US" sz="1400" dirty="0">
              <a:solidFill>
                <a:prstClr val="black"/>
              </a:solidFill>
              <a:latin typeface="Microsoft JhengHei" panose="020B0604030504040204" pitchFamily="34" charset="-120"/>
              <a:ea typeface="Microsoft JhengHei" panose="020B0604030504040204" pitchFamily="34" charset="-120"/>
            </a:endParaRPr>
          </a:p>
          <a:p>
            <a:pPr marL="0" indent="0">
              <a:lnSpc>
                <a:spcPct val="108000"/>
              </a:lnSpc>
              <a:buClr>
                <a:srgbClr val="C00000"/>
              </a:buClr>
              <a:buSzPct val="75000"/>
            </a:pPr>
            <a:endParaRPr lang="en-ZA" altLang="en-US" sz="1600" dirty="0" smtClean="0">
              <a:solidFill>
                <a:prstClr val="black"/>
              </a:solidFill>
              <a:latin typeface="Arial" panose="020B0604020202020204" pitchFamily="34" charset="0"/>
              <a:cs typeface="Arial" panose="020B0604020202020204" pitchFamily="34" charset="0"/>
            </a:endParaRPr>
          </a:p>
          <a:p>
            <a:pPr marL="285750" indent="-285750">
              <a:lnSpc>
                <a:spcPct val="108000"/>
              </a:lnSpc>
              <a:buClr>
                <a:srgbClr val="C00000"/>
              </a:buClr>
              <a:buSzPct val="75000"/>
              <a:buFont typeface="Wingdings" panose="05000000000000000000" pitchFamily="2" charset="2"/>
              <a:buChar char="Ø"/>
            </a:pPr>
            <a:endParaRPr lang="en-ZA" altLang="en-US" sz="1600" dirty="0" smtClean="0">
              <a:solidFill>
                <a:prstClr val="black"/>
              </a:solidFill>
              <a:latin typeface="Arial" panose="020B0604020202020204" pitchFamily="34" charset="0"/>
              <a:cs typeface="Arial" panose="020B0604020202020204" pitchFamily="34" charset="0"/>
            </a:endParaRPr>
          </a:p>
          <a:p>
            <a:pPr marL="285750" indent="-285750">
              <a:lnSpc>
                <a:spcPct val="108000"/>
              </a:lnSpc>
              <a:buClr>
                <a:srgbClr val="C00000"/>
              </a:buClr>
              <a:buSzPct val="75000"/>
              <a:buFont typeface="Wingdings" panose="05000000000000000000" pitchFamily="2" charset="2"/>
              <a:buChar char="Ø"/>
            </a:pPr>
            <a:endParaRPr lang="en-ZA" sz="1600" i="1" dirty="0">
              <a:solidFill>
                <a:srgbClr val="C00000"/>
              </a:solidFill>
              <a:latin typeface="Arial" panose="020B0604020202020204" pitchFamily="34" charset="0"/>
              <a:ea typeface="Tahoma" panose="020B0604030504040204" pitchFamily="34" charset="0"/>
              <a:cs typeface="Arial" panose="020B0604020202020204" pitchFamily="34" charset="0"/>
            </a:endParaRPr>
          </a:p>
          <a:p>
            <a:pPr marL="285750" indent="-285750">
              <a:lnSpc>
                <a:spcPct val="108000"/>
              </a:lnSpc>
              <a:buClr>
                <a:srgbClr val="C00000"/>
              </a:buClr>
              <a:buSzPct val="75000"/>
              <a:buFont typeface="Wingdings" panose="05000000000000000000" pitchFamily="2" charset="2"/>
              <a:buChar char="Ø"/>
            </a:pPr>
            <a:endParaRPr lang="en-ZA" sz="1500" i="1" dirty="0" smtClean="0">
              <a:solidFill>
                <a:srgbClr val="C00000"/>
              </a:solidFill>
              <a:latin typeface="Tahoma" panose="020B0604030504040204" pitchFamily="34" charset="0"/>
              <a:ea typeface="Tahoma" panose="020B0604030504040204" pitchFamily="34" charset="0"/>
              <a:cs typeface="Tahoma" panose="020B0604030504040204" pitchFamily="34" charset="0"/>
            </a:endParaRPr>
          </a:p>
          <a:p>
            <a:pPr marL="285750" indent="-285750">
              <a:lnSpc>
                <a:spcPct val="108000"/>
              </a:lnSpc>
              <a:buClr>
                <a:srgbClr val="C00000"/>
              </a:buClr>
              <a:buSzPct val="75000"/>
              <a:buFont typeface="Wingdings" panose="05000000000000000000" pitchFamily="2" charset="2"/>
              <a:buChar char="Ø"/>
            </a:pPr>
            <a:endParaRPr lang="en-ZA" sz="1500" i="1" dirty="0">
              <a:solidFill>
                <a:srgbClr val="C00000"/>
              </a:solidFill>
              <a:latin typeface="Tahoma" panose="020B0604030504040204" pitchFamily="34" charset="0"/>
              <a:ea typeface="Tahoma" panose="020B0604030504040204" pitchFamily="34" charset="0"/>
              <a:cs typeface="Tahoma" panose="020B0604030504040204" pitchFamily="34" charset="0"/>
            </a:endParaRPr>
          </a:p>
          <a:p>
            <a:pPr eaLnBrk="1" hangingPunct="1">
              <a:spcBef>
                <a:spcPct val="20000"/>
              </a:spcBef>
              <a:buClr>
                <a:srgbClr val="C00000"/>
              </a:buClr>
              <a:buSzPct val="75000"/>
              <a:buFont typeface="Wingdings" panose="05000000000000000000" pitchFamily="2" charset="2"/>
              <a:buChar char="Ø"/>
            </a:pPr>
            <a:endParaRPr lang="en-ZA" dirty="0">
              <a:solidFill>
                <a:prstClr val="black"/>
              </a:solidFill>
              <a:latin typeface="Tahoma" pitchFamily="34" charset="0"/>
              <a:ea typeface="Tahoma" pitchFamily="34" charset="0"/>
              <a:cs typeface="Tahoma" pitchFamily="34" charset="0"/>
            </a:endParaRPr>
          </a:p>
          <a:p>
            <a:pPr marL="285750" indent="-285750" algn="just" eaLnBrk="1" hangingPunct="1">
              <a:buClr>
                <a:srgbClr val="006600"/>
              </a:buClr>
              <a:buSzPct val="60000"/>
              <a:buFont typeface="Wingdings" panose="05000000000000000000" pitchFamily="2" charset="2"/>
              <a:buChar char="v"/>
            </a:pPr>
            <a:endParaRPr lang="en-ZA" dirty="0" smtClean="0">
              <a:solidFill>
                <a:prstClr val="black"/>
              </a:solidFill>
              <a:latin typeface="Calibri"/>
            </a:endParaRPr>
          </a:p>
          <a:p>
            <a:pPr marL="285750" indent="-285750" algn="just" eaLnBrk="1" hangingPunct="1">
              <a:buFont typeface="Arial" pitchFamily="34" charset="0"/>
              <a:buChar char="•"/>
            </a:pPr>
            <a:endParaRPr lang="en-ZA" sz="1400" dirty="0" smtClean="0">
              <a:solidFill>
                <a:prstClr val="black"/>
              </a:solidFill>
              <a:latin typeface="Gill Sans"/>
            </a:endParaRPr>
          </a:p>
          <a:p>
            <a:pPr marL="285750" indent="-285750" algn="just" eaLnBrk="1" hangingPunct="1">
              <a:buFont typeface="Arial" pitchFamily="34" charset="0"/>
              <a:buChar char="•"/>
            </a:pPr>
            <a:endParaRPr lang="en-ZA" sz="1400" dirty="0" smtClean="0">
              <a:solidFill>
                <a:prstClr val="black"/>
              </a:solidFill>
              <a:latin typeface="Gill Sans"/>
            </a:endParaRPr>
          </a:p>
          <a:p>
            <a:pPr marL="285750" indent="-285750" eaLnBrk="1" hangingPunct="1">
              <a:buFont typeface="Arial" pitchFamily="34" charset="0"/>
              <a:buChar char="•"/>
            </a:pPr>
            <a:endParaRPr lang="en-ZA" dirty="0" smtClean="0">
              <a:solidFill>
                <a:prstClr val="black"/>
              </a:solidFill>
              <a:latin typeface="Gill Sans" pitchFamily="-52" charset="0"/>
            </a:endParaRPr>
          </a:p>
        </p:txBody>
      </p:sp>
    </p:spTree>
    <p:extLst>
      <p:ext uri="{BB962C8B-B14F-4D97-AF65-F5344CB8AC3E}">
        <p14:creationId xmlns:p14="http://schemas.microsoft.com/office/powerpoint/2010/main" val="20528129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324036"/>
            <a:ext cx="9144000" cy="1025352"/>
          </a:xfrm>
        </p:spPr>
        <p:txBody>
          <a:bodyPr>
            <a:normAutofit/>
          </a:bodyPr>
          <a:lstStyle/>
          <a:p>
            <a:r>
              <a:rPr lang="en-ZA" sz="24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Partnerships</a:t>
            </a:r>
            <a:endParaRPr lang="en-ZA" sz="2400" dirty="0">
              <a:solidFill>
                <a:srgbClr val="006600"/>
              </a:solidFill>
              <a:latin typeface="Tahoma" panose="020B0604030504040204" pitchFamily="34" charset="0"/>
              <a:ea typeface="Tahoma" panose="020B0604030504040204" pitchFamily="34" charset="0"/>
              <a:cs typeface="Tahoma" panose="020B0604030504040204" pitchFamily="34" charset="0"/>
            </a:endParaRPr>
          </a:p>
        </p:txBody>
      </p:sp>
      <p:sp>
        <p:nvSpPr>
          <p:cNvPr id="2" name="Slide Number Placeholder 1"/>
          <p:cNvSpPr>
            <a:spLocks noGrp="1"/>
          </p:cNvSpPr>
          <p:nvPr>
            <p:ph type="sldNum" sz="quarter" idx="12"/>
          </p:nvPr>
        </p:nvSpPr>
        <p:spPr>
          <a:xfrm>
            <a:off x="6156176" y="6309320"/>
            <a:ext cx="2133600" cy="365125"/>
          </a:xfrm>
        </p:spPr>
        <p:txBody>
          <a:bodyPr/>
          <a:lstStyle/>
          <a:p>
            <a:fld id="{1CE6738C-8955-4CF1-A256-1C49941BBB03}" type="slidenum">
              <a:rPr lang="en-ZA" smtClean="0">
                <a:solidFill>
                  <a:prstClr val="black">
                    <a:tint val="75000"/>
                  </a:prstClr>
                </a:solidFill>
              </a:rPr>
              <a:pPr/>
              <a:t>21</a:t>
            </a:fld>
            <a:endParaRPr lang="en-ZA" dirty="0">
              <a:solidFill>
                <a:prstClr val="black">
                  <a:tint val="75000"/>
                </a:prstClr>
              </a:solidFill>
            </a:endParaRPr>
          </a:p>
        </p:txBody>
      </p:sp>
      <p:sp>
        <p:nvSpPr>
          <p:cNvPr id="3" name="Rectangle 2"/>
          <p:cNvSpPr/>
          <p:nvPr/>
        </p:nvSpPr>
        <p:spPr>
          <a:xfrm>
            <a:off x="1403648" y="764704"/>
            <a:ext cx="7992888" cy="1311128"/>
          </a:xfrm>
          <a:prstGeom prst="rect">
            <a:avLst/>
          </a:prstGeom>
        </p:spPr>
        <p:txBody>
          <a:bodyPr wrap="square">
            <a:spAutoFit/>
          </a:bodyPr>
          <a:lstStyle/>
          <a:p>
            <a:pPr defTabSz="457200" fontAlgn="base">
              <a:spcBef>
                <a:spcPct val="20000"/>
              </a:spcBef>
              <a:spcAft>
                <a:spcPct val="0"/>
              </a:spcAft>
            </a:pPr>
            <a:endParaRPr lang="en-ZA" b="1" dirty="0">
              <a:solidFill>
                <a:prstClr val="black"/>
              </a:solidFill>
              <a:latin typeface="Gill Sans" pitchFamily="-52" charset="0"/>
              <a:ea typeface="ＭＳ Ｐゴシック" pitchFamily="-52" charset="-128"/>
            </a:endParaRPr>
          </a:p>
          <a:p>
            <a:pPr defTabSz="457200" fontAlgn="base">
              <a:lnSpc>
                <a:spcPct val="150000"/>
              </a:lnSpc>
              <a:spcBef>
                <a:spcPct val="20000"/>
              </a:spcBef>
              <a:spcAft>
                <a:spcPct val="0"/>
              </a:spcAft>
            </a:pPr>
            <a:endParaRPr lang="en-ZA" b="1" dirty="0">
              <a:solidFill>
                <a:prstClr val="black"/>
              </a:solidFill>
              <a:latin typeface="Gill Sans" pitchFamily="-52" charset="0"/>
              <a:ea typeface="ＭＳ Ｐゴシック" pitchFamily="-52" charset="-128"/>
            </a:endParaRPr>
          </a:p>
          <a:p>
            <a:pPr defTabSz="457200" fontAlgn="base">
              <a:lnSpc>
                <a:spcPct val="150000"/>
              </a:lnSpc>
              <a:spcBef>
                <a:spcPct val="20000"/>
              </a:spcBef>
              <a:spcAft>
                <a:spcPct val="0"/>
              </a:spcAft>
            </a:pPr>
            <a:r>
              <a:rPr lang="en-ZA" b="1" dirty="0" smtClean="0">
                <a:solidFill>
                  <a:prstClr val="black"/>
                </a:solidFill>
                <a:latin typeface="Gill Sans" pitchFamily="-52" charset="0"/>
                <a:ea typeface="ＭＳ Ｐゴシック" pitchFamily="-52" charset="-128"/>
              </a:rPr>
              <a:t>		</a:t>
            </a:r>
            <a:endParaRPr lang="en-ZA" b="1" dirty="0">
              <a:solidFill>
                <a:prstClr val="black"/>
              </a:solidFill>
              <a:latin typeface="Gill Sans" pitchFamily="-52" charset="0"/>
              <a:ea typeface="ＭＳ Ｐゴシック" pitchFamily="-52" charset="-128"/>
            </a:endParaRPr>
          </a:p>
        </p:txBody>
      </p:sp>
      <p:sp>
        <p:nvSpPr>
          <p:cNvPr id="5" name="Subtitle 2"/>
          <p:cNvSpPr txBox="1">
            <a:spLocks/>
          </p:cNvSpPr>
          <p:nvPr/>
        </p:nvSpPr>
        <p:spPr bwMode="auto">
          <a:xfrm>
            <a:off x="107504" y="1197880"/>
            <a:ext cx="8856984" cy="4464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ea typeface="ＭＳ Ｐゴシック" pitchFamily="-52" charset="-128"/>
              </a:defRPr>
            </a:lvl1pPr>
            <a:lvl2pPr marL="742950" indent="-285750" eaLnBrk="0" hangingPunct="0">
              <a:defRPr>
                <a:solidFill>
                  <a:schemeClr val="tx1"/>
                </a:solidFill>
                <a:latin typeface="Arial" charset="0"/>
                <a:ea typeface="ＭＳ Ｐゴシック" pitchFamily="-52" charset="-128"/>
              </a:defRPr>
            </a:lvl2pPr>
            <a:lvl3pPr marL="1143000" indent="-228600" eaLnBrk="0" hangingPunct="0">
              <a:defRPr>
                <a:solidFill>
                  <a:schemeClr val="tx1"/>
                </a:solidFill>
                <a:latin typeface="Arial" charset="0"/>
                <a:ea typeface="ＭＳ Ｐゴシック" pitchFamily="-52" charset="-128"/>
              </a:defRPr>
            </a:lvl3pPr>
            <a:lvl4pPr marL="1600200" indent="-228600" eaLnBrk="0" hangingPunct="0">
              <a:defRPr>
                <a:solidFill>
                  <a:schemeClr val="tx1"/>
                </a:solidFill>
                <a:latin typeface="Arial" charset="0"/>
                <a:ea typeface="ＭＳ Ｐゴシック" pitchFamily="-52" charset="-128"/>
              </a:defRPr>
            </a:lvl4pPr>
            <a:lvl5pPr marL="2057400" indent="-228600" eaLnBrk="0" hangingPunct="0">
              <a:defRPr>
                <a:solidFill>
                  <a:schemeClr val="tx1"/>
                </a:solidFill>
                <a:latin typeface="Arial" charset="0"/>
                <a:ea typeface="ＭＳ Ｐゴシック" pitchFamily="-52"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52"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52"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52"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52" charset="-128"/>
              </a:defRPr>
            </a:lvl9pPr>
          </a:lstStyle>
          <a:p>
            <a:pPr>
              <a:lnSpc>
                <a:spcPct val="108000"/>
              </a:lnSpc>
              <a:buClr>
                <a:srgbClr val="C00000"/>
              </a:buClr>
              <a:buSzPct val="75000"/>
              <a:buFont typeface="Wingdings" panose="05000000000000000000" pitchFamily="2" charset="2"/>
              <a:buChar char="Ø"/>
            </a:pPr>
            <a:r>
              <a:rPr lang="en-GB" sz="1400" dirty="0" smtClean="0">
                <a:latin typeface="Tahoma" panose="020B0604030504040204" pitchFamily="34" charset="0"/>
                <a:ea typeface="Tahoma" panose="020B0604030504040204" pitchFamily="34" charset="0"/>
                <a:cs typeface="Tahoma" panose="020B0604030504040204" pitchFamily="34" charset="0"/>
              </a:rPr>
              <a:t>The NSG is playing a crucial capacity building role continentally and internationally through agreements and partnerships</a:t>
            </a:r>
          </a:p>
          <a:p>
            <a:pPr>
              <a:lnSpc>
                <a:spcPct val="108000"/>
              </a:lnSpc>
              <a:buClr>
                <a:srgbClr val="C00000"/>
              </a:buClr>
              <a:buSzPct val="75000"/>
              <a:buFont typeface="Wingdings" panose="05000000000000000000" pitchFamily="2" charset="2"/>
              <a:buChar char="Ø"/>
            </a:pPr>
            <a:endParaRPr lang="en-GB" sz="1400" dirty="0">
              <a:latin typeface="Tahoma" panose="020B0604030504040204" pitchFamily="34" charset="0"/>
              <a:ea typeface="Tahoma" panose="020B0604030504040204" pitchFamily="34" charset="0"/>
              <a:cs typeface="Tahoma" panose="020B0604030504040204" pitchFamily="34" charset="0"/>
            </a:endParaRPr>
          </a:p>
          <a:p>
            <a:pPr>
              <a:lnSpc>
                <a:spcPct val="108000"/>
              </a:lnSpc>
              <a:buClr>
                <a:srgbClr val="C00000"/>
              </a:buClr>
              <a:buSzPct val="75000"/>
              <a:buFont typeface="Wingdings" panose="05000000000000000000" pitchFamily="2" charset="2"/>
              <a:buChar char="Ø"/>
            </a:pPr>
            <a:r>
              <a:rPr lang="en-GB" sz="1400" dirty="0" smtClean="0">
                <a:latin typeface="Tahoma" panose="020B0604030504040204" pitchFamily="34" charset="0"/>
                <a:ea typeface="Tahoma" panose="020B0604030504040204" pitchFamily="34" charset="0"/>
                <a:cs typeface="Tahoma" panose="020B0604030504040204" pitchFamily="34" charset="0"/>
              </a:rPr>
              <a:t>Current international partnerships will continue (Chinese National Academy of Governance; l’ </a:t>
            </a:r>
            <a:r>
              <a:rPr lang="en-GB" sz="1400" dirty="0" err="1" smtClean="0">
                <a:latin typeface="Tahoma" panose="020B0604030504040204" pitchFamily="34" charset="0"/>
                <a:ea typeface="Tahoma" panose="020B0604030504040204" pitchFamily="34" charset="0"/>
                <a:cs typeface="Tahoma" panose="020B0604030504040204" pitchFamily="34" charset="0"/>
              </a:rPr>
              <a:t>Ecole</a:t>
            </a:r>
            <a:r>
              <a:rPr lang="en-GB" sz="1400" dirty="0" smtClean="0">
                <a:latin typeface="Tahoma" panose="020B0604030504040204" pitchFamily="34" charset="0"/>
                <a:ea typeface="Tahoma" panose="020B0604030504040204" pitchFamily="34" charset="0"/>
                <a:cs typeface="Tahoma" panose="020B0604030504040204" pitchFamily="34" charset="0"/>
              </a:rPr>
              <a:t> </a:t>
            </a:r>
            <a:r>
              <a:rPr lang="en-GB" sz="1400" dirty="0" err="1" smtClean="0">
                <a:latin typeface="Tahoma" panose="020B0604030504040204" pitchFamily="34" charset="0"/>
                <a:ea typeface="Tahoma" panose="020B0604030504040204" pitchFamily="34" charset="0"/>
                <a:cs typeface="Tahoma" panose="020B0604030504040204" pitchFamily="34" charset="0"/>
              </a:rPr>
              <a:t>Nationale</a:t>
            </a:r>
            <a:r>
              <a:rPr lang="en-GB" sz="1400" dirty="0" smtClean="0">
                <a:latin typeface="Tahoma" panose="020B0604030504040204" pitchFamily="34" charset="0"/>
                <a:ea typeface="Tahoma" panose="020B0604030504040204" pitchFamily="34" charset="0"/>
                <a:cs typeface="Tahoma" panose="020B0604030504040204" pitchFamily="34" charset="0"/>
              </a:rPr>
              <a:t> d’Administration (ENA) of France; European Union) and new international and continental partnerships to be explored </a:t>
            </a:r>
          </a:p>
          <a:p>
            <a:pPr>
              <a:lnSpc>
                <a:spcPct val="108000"/>
              </a:lnSpc>
              <a:buClr>
                <a:srgbClr val="C00000"/>
              </a:buClr>
              <a:buSzPct val="75000"/>
              <a:buFont typeface="Wingdings" panose="05000000000000000000" pitchFamily="2" charset="2"/>
              <a:buChar char="Ø"/>
            </a:pPr>
            <a:endParaRPr lang="en-GB" sz="1400" dirty="0">
              <a:latin typeface="Tahoma" panose="020B0604030504040204" pitchFamily="34" charset="0"/>
              <a:ea typeface="Tahoma" panose="020B0604030504040204" pitchFamily="34" charset="0"/>
              <a:cs typeface="Tahoma" panose="020B0604030504040204" pitchFamily="34" charset="0"/>
            </a:endParaRPr>
          </a:p>
          <a:p>
            <a:pPr>
              <a:lnSpc>
                <a:spcPct val="108000"/>
              </a:lnSpc>
              <a:buClr>
                <a:srgbClr val="C00000"/>
              </a:buClr>
              <a:buSzPct val="75000"/>
              <a:buFont typeface="Wingdings" panose="05000000000000000000" pitchFamily="2" charset="2"/>
              <a:buChar char="Ø"/>
            </a:pPr>
            <a:r>
              <a:rPr lang="en-GB" sz="1400" dirty="0" smtClean="0">
                <a:latin typeface="Tahoma" panose="020B0604030504040204" pitchFamily="34" charset="0"/>
                <a:ea typeface="Tahoma" panose="020B0604030504040204" pitchFamily="34" charset="0"/>
                <a:cs typeface="Tahoma" panose="020B0604030504040204" pitchFamily="34" charset="0"/>
              </a:rPr>
              <a:t>Strategic role of the NSG in the African </a:t>
            </a:r>
            <a:r>
              <a:rPr lang="en-GB" sz="1400" dirty="0">
                <a:latin typeface="Tahoma" panose="020B0604030504040204" pitchFamily="34" charset="0"/>
                <a:ea typeface="Tahoma" panose="020B0604030504040204" pitchFamily="34" charset="0"/>
                <a:cs typeface="Tahoma" panose="020B0604030504040204" pitchFamily="34" charset="0"/>
              </a:rPr>
              <a:t>Management Development </a:t>
            </a:r>
            <a:r>
              <a:rPr lang="en-GB" sz="1400" dirty="0" smtClean="0">
                <a:latin typeface="Tahoma" panose="020B0604030504040204" pitchFamily="34" charset="0"/>
                <a:ea typeface="Tahoma" panose="020B0604030504040204" pitchFamily="34" charset="0"/>
                <a:cs typeface="Tahoma" panose="020B0604030504040204" pitchFamily="34" charset="0"/>
              </a:rPr>
              <a:t>Institutes Network </a:t>
            </a:r>
            <a:r>
              <a:rPr lang="en-GB" sz="1400" dirty="0">
                <a:latin typeface="Tahoma" panose="020B0604030504040204" pitchFamily="34" charset="0"/>
                <a:ea typeface="Tahoma" panose="020B0604030504040204" pitchFamily="34" charset="0"/>
                <a:cs typeface="Tahoma" panose="020B0604030504040204" pitchFamily="34" charset="0"/>
              </a:rPr>
              <a:t>(AMDIN</a:t>
            </a:r>
            <a:r>
              <a:rPr lang="en-GB" sz="1400" dirty="0" smtClean="0">
                <a:latin typeface="Tahoma" panose="020B0604030504040204" pitchFamily="34" charset="0"/>
                <a:ea typeface="Tahoma" panose="020B0604030504040204" pitchFamily="34" charset="0"/>
                <a:cs typeface="Tahoma" panose="020B0604030504040204" pitchFamily="34" charset="0"/>
              </a:rPr>
              <a:t>) towards continental capacity building and knowledge management. Current projects to be rolled out (</a:t>
            </a:r>
            <a:r>
              <a:rPr lang="en-ZA" sz="1400" dirty="0" smtClean="0">
                <a:latin typeface="Tahoma" panose="020B0604030504040204" pitchFamily="34" charset="0"/>
                <a:ea typeface="Tahoma" panose="020B0604030504040204" pitchFamily="34" charset="0"/>
                <a:cs typeface="Tahoma" panose="020B0604030504040204" pitchFamily="34" charset="0"/>
              </a:rPr>
              <a:t>Governance </a:t>
            </a:r>
            <a:r>
              <a:rPr lang="en-ZA" sz="1400" dirty="0">
                <a:latin typeface="Tahoma" panose="020B0604030504040204" pitchFamily="34" charset="0"/>
                <a:ea typeface="Tahoma" panose="020B0604030504040204" pitchFamily="34" charset="0"/>
                <a:cs typeface="Tahoma" panose="020B0604030504040204" pitchFamily="34" charset="0"/>
              </a:rPr>
              <a:t>in Africa post-graduate </a:t>
            </a:r>
            <a:r>
              <a:rPr lang="en-ZA" sz="1400" dirty="0" smtClean="0">
                <a:latin typeface="Tahoma" panose="020B0604030504040204" pitchFamily="34" charset="0"/>
                <a:ea typeface="Tahoma" panose="020B0604030504040204" pitchFamily="34" charset="0"/>
                <a:cs typeface="Tahoma" panose="020B0604030504040204" pitchFamily="34" charset="0"/>
              </a:rPr>
              <a:t>programme; Project Khaedu)</a:t>
            </a:r>
          </a:p>
          <a:p>
            <a:pPr>
              <a:lnSpc>
                <a:spcPct val="108000"/>
              </a:lnSpc>
              <a:buClr>
                <a:srgbClr val="C00000"/>
              </a:buClr>
              <a:buSzPct val="75000"/>
              <a:buFont typeface="Wingdings" panose="05000000000000000000" pitchFamily="2" charset="2"/>
              <a:buChar char="Ø"/>
            </a:pPr>
            <a:endParaRPr lang="en-ZA" sz="1400" dirty="0">
              <a:latin typeface="Tahoma" panose="020B0604030504040204" pitchFamily="34" charset="0"/>
              <a:ea typeface="Tahoma" panose="020B0604030504040204" pitchFamily="34" charset="0"/>
              <a:cs typeface="Tahoma" panose="020B0604030504040204" pitchFamily="34" charset="0"/>
            </a:endParaRPr>
          </a:p>
          <a:p>
            <a:pPr>
              <a:lnSpc>
                <a:spcPct val="108000"/>
              </a:lnSpc>
              <a:buClr>
                <a:srgbClr val="C00000"/>
              </a:buClr>
              <a:buSzPct val="75000"/>
              <a:buFont typeface="Wingdings" panose="05000000000000000000" pitchFamily="2" charset="2"/>
              <a:buChar char="Ø"/>
            </a:pPr>
            <a:r>
              <a:rPr lang="en-ZA" sz="1400" dirty="0" smtClean="0">
                <a:latin typeface="Tahoma" panose="020B0604030504040204" pitchFamily="34" charset="0"/>
                <a:ea typeface="Tahoma" panose="020B0604030504040204" pitchFamily="34" charset="0"/>
                <a:cs typeface="Tahoma" panose="020B0604030504040204" pitchFamily="34" charset="0"/>
              </a:rPr>
              <a:t>Organise the Forum of State Academies to </a:t>
            </a:r>
            <a:r>
              <a:rPr lang="en-US" sz="1400" dirty="0" smtClean="0">
                <a:latin typeface="Tahoma" panose="020B0604030504040204" pitchFamily="34" charset="0"/>
                <a:ea typeface="Tahoma" panose="020B0604030504040204" pitchFamily="34" charset="0"/>
                <a:cs typeface="Tahoma" panose="020B0604030504040204" pitchFamily="34" charset="0"/>
              </a:rPr>
              <a:t>consolidate </a:t>
            </a:r>
            <a:r>
              <a:rPr lang="en-US" sz="1400" dirty="0">
                <a:latin typeface="Tahoma" panose="020B0604030504040204" pitchFamily="34" charset="0"/>
                <a:ea typeface="Tahoma" panose="020B0604030504040204" pitchFamily="34" charset="0"/>
                <a:cs typeface="Tahoma" panose="020B0604030504040204" pitchFamily="34" charset="0"/>
              </a:rPr>
              <a:t>the work of the MPSA with </a:t>
            </a:r>
            <a:r>
              <a:rPr lang="en-US" sz="1400" dirty="0" smtClean="0">
                <a:latin typeface="Tahoma" panose="020B0604030504040204" pitchFamily="34" charset="0"/>
                <a:ea typeface="Tahoma" panose="020B0604030504040204" pitchFamily="34" charset="0"/>
                <a:cs typeface="Tahoma" panose="020B0604030504040204" pitchFamily="34" charset="0"/>
              </a:rPr>
              <a:t>regard </a:t>
            </a:r>
            <a:r>
              <a:rPr lang="en-US" sz="1400" dirty="0">
                <a:latin typeface="Tahoma" panose="020B0604030504040204" pitchFamily="34" charset="0"/>
                <a:ea typeface="Tahoma" panose="020B0604030504040204" pitchFamily="34" charset="0"/>
                <a:cs typeface="Tahoma" panose="020B0604030504040204" pitchFamily="34" charset="0"/>
              </a:rPr>
              <a:t>to the Human Resource Development Council (HRDC</a:t>
            </a:r>
            <a:r>
              <a:rPr lang="en-US" sz="1400" dirty="0" smtClean="0">
                <a:latin typeface="Tahoma" panose="020B0604030504040204" pitchFamily="34" charset="0"/>
                <a:ea typeface="Tahoma" panose="020B0604030504040204" pitchFamily="34" charset="0"/>
                <a:cs typeface="Tahoma" panose="020B0604030504040204" pitchFamily="34" charset="0"/>
              </a:rPr>
              <a:t>); knowledge and content sharing; ETD rollout </a:t>
            </a:r>
          </a:p>
          <a:p>
            <a:pPr>
              <a:lnSpc>
                <a:spcPct val="108000"/>
              </a:lnSpc>
              <a:buClr>
                <a:srgbClr val="C00000"/>
              </a:buClr>
              <a:buSzPct val="75000"/>
              <a:buFont typeface="Wingdings" panose="05000000000000000000" pitchFamily="2" charset="2"/>
              <a:buChar char="Ø"/>
            </a:pPr>
            <a:endParaRPr lang="en-US" sz="1400" dirty="0">
              <a:latin typeface="Tahoma" panose="020B0604030504040204" pitchFamily="34" charset="0"/>
              <a:ea typeface="Tahoma" panose="020B0604030504040204" pitchFamily="34" charset="0"/>
              <a:cs typeface="Tahoma" panose="020B0604030504040204" pitchFamily="34" charset="0"/>
            </a:endParaRPr>
          </a:p>
          <a:p>
            <a:pPr>
              <a:lnSpc>
                <a:spcPct val="108000"/>
              </a:lnSpc>
              <a:buClr>
                <a:srgbClr val="C00000"/>
              </a:buClr>
              <a:buSzPct val="75000"/>
              <a:buFont typeface="Wingdings" panose="05000000000000000000" pitchFamily="2" charset="2"/>
              <a:buChar char="Ø"/>
            </a:pPr>
            <a:r>
              <a:rPr lang="en-US" sz="1400" dirty="0" smtClean="0">
                <a:latin typeface="Tahoma" panose="020B0604030504040204" pitchFamily="34" charset="0"/>
                <a:ea typeface="Tahoma" panose="020B0604030504040204" pitchFamily="34" charset="0"/>
                <a:cs typeface="Tahoma" panose="020B0604030504040204" pitchFamily="34" charset="0"/>
              </a:rPr>
              <a:t>Organise the Public Sector Trainers Forum (</a:t>
            </a:r>
            <a:r>
              <a:rPr lang="en-US" sz="1400" dirty="0">
                <a:latin typeface="Tahoma" panose="020B0604030504040204" pitchFamily="34" charset="0"/>
                <a:ea typeface="Tahoma" panose="020B0604030504040204" pitchFamily="34" charset="0"/>
                <a:cs typeface="Tahoma" panose="020B0604030504040204" pitchFamily="34" charset="0"/>
              </a:rPr>
              <a:t>PSTF</a:t>
            </a:r>
            <a:r>
              <a:rPr lang="en-US" sz="1400" dirty="0" smtClean="0">
                <a:latin typeface="Tahoma" panose="020B0604030504040204" pitchFamily="34" charset="0"/>
                <a:ea typeface="Tahoma" panose="020B0604030504040204" pitchFamily="34" charset="0"/>
                <a:cs typeface="Tahoma" panose="020B0604030504040204" pitchFamily="34" charset="0"/>
              </a:rPr>
              <a:t>) as a key intergovernmental partnership platform to advance </a:t>
            </a:r>
            <a:r>
              <a:rPr lang="en-US" sz="1400" dirty="0">
                <a:latin typeface="Tahoma" panose="020B0604030504040204" pitchFamily="34" charset="0"/>
                <a:ea typeface="Tahoma" panose="020B0604030504040204" pitchFamily="34" charset="0"/>
                <a:cs typeface="Tahoma" panose="020B0604030504040204" pitchFamily="34" charset="0"/>
              </a:rPr>
              <a:t>the development, professionalisation and growth of HRD </a:t>
            </a:r>
            <a:r>
              <a:rPr lang="en-US" sz="1400" dirty="0" smtClean="0">
                <a:latin typeface="Tahoma" panose="020B0604030504040204" pitchFamily="34" charset="0"/>
                <a:ea typeface="Tahoma" panose="020B0604030504040204" pitchFamily="34" charset="0"/>
                <a:cs typeface="Tahoma" panose="020B0604030504040204" pitchFamily="34" charset="0"/>
              </a:rPr>
              <a:t>practitioners; contribute </a:t>
            </a:r>
            <a:r>
              <a:rPr lang="en-US" sz="1400" dirty="0">
                <a:latin typeface="Tahoma" panose="020B0604030504040204" pitchFamily="34" charset="0"/>
                <a:ea typeface="Tahoma" panose="020B0604030504040204" pitchFamily="34" charset="0"/>
                <a:cs typeface="Tahoma" panose="020B0604030504040204" pitchFamily="34" charset="0"/>
              </a:rPr>
              <a:t>to the awareness and adoption of quality standards, </a:t>
            </a:r>
            <a:r>
              <a:rPr lang="en-US" sz="1400" dirty="0" smtClean="0">
                <a:latin typeface="Tahoma" panose="020B0604030504040204" pitchFamily="34" charset="0"/>
                <a:ea typeface="Tahoma" panose="020B0604030504040204" pitchFamily="34" charset="0"/>
                <a:cs typeface="Tahoma" panose="020B0604030504040204" pitchFamily="34" charset="0"/>
              </a:rPr>
              <a:t>create </a:t>
            </a:r>
            <a:r>
              <a:rPr lang="en-US" sz="1400" dirty="0">
                <a:latin typeface="Tahoma" panose="020B0604030504040204" pitchFamily="34" charset="0"/>
                <a:ea typeface="Tahoma" panose="020B0604030504040204" pitchFamily="34" charset="0"/>
                <a:cs typeface="Tahoma" panose="020B0604030504040204" pitchFamily="34" charset="0"/>
              </a:rPr>
              <a:t>a platform for discussion, implementation, and possible reviews of policy </a:t>
            </a:r>
            <a:r>
              <a:rPr lang="en-US" sz="1400" dirty="0" smtClean="0">
                <a:latin typeface="Tahoma" panose="020B0604030504040204" pitchFamily="34" charset="0"/>
                <a:ea typeface="Tahoma" panose="020B0604030504040204" pitchFamily="34" charset="0"/>
                <a:cs typeface="Tahoma" panose="020B0604030504040204" pitchFamily="34" charset="0"/>
              </a:rPr>
              <a:t>frameworks</a:t>
            </a:r>
          </a:p>
          <a:p>
            <a:pPr>
              <a:lnSpc>
                <a:spcPct val="108000"/>
              </a:lnSpc>
              <a:buClr>
                <a:srgbClr val="C00000"/>
              </a:buClr>
              <a:buSzPct val="75000"/>
              <a:buFont typeface="Wingdings" panose="05000000000000000000" pitchFamily="2" charset="2"/>
              <a:buChar char="Ø"/>
            </a:pPr>
            <a:endParaRPr lang="en-US" sz="1400" dirty="0">
              <a:latin typeface="Tahoma" panose="020B0604030504040204" pitchFamily="34" charset="0"/>
              <a:ea typeface="Tahoma" panose="020B0604030504040204" pitchFamily="34" charset="0"/>
              <a:cs typeface="Tahoma" panose="020B0604030504040204" pitchFamily="34" charset="0"/>
            </a:endParaRPr>
          </a:p>
          <a:p>
            <a:pPr marL="0" indent="0">
              <a:lnSpc>
                <a:spcPct val="108000"/>
              </a:lnSpc>
              <a:buClr>
                <a:srgbClr val="C00000"/>
              </a:buClr>
              <a:buSzPct val="75000"/>
            </a:pPr>
            <a:endParaRPr lang="en-ZA" sz="1400" dirty="0" smtClean="0">
              <a:solidFill>
                <a:prstClr val="black"/>
              </a:solidFill>
              <a:latin typeface="Microsoft JhengHei" panose="020B0604030504040204" pitchFamily="34" charset="-120"/>
              <a:ea typeface="Microsoft JhengHei" panose="020B0604030504040204" pitchFamily="34" charset="-120"/>
              <a:cs typeface="Tahoma" panose="020B0604030504040204" pitchFamily="34" charset="0"/>
            </a:endParaRPr>
          </a:p>
          <a:p>
            <a:pPr>
              <a:lnSpc>
                <a:spcPct val="108000"/>
              </a:lnSpc>
              <a:buClr>
                <a:srgbClr val="C00000"/>
              </a:buClr>
              <a:buSzPct val="75000"/>
              <a:buFont typeface="Wingdings" panose="05000000000000000000" pitchFamily="2" charset="2"/>
              <a:buChar char="Ø"/>
            </a:pPr>
            <a:endParaRPr lang="en-ZA" sz="1400" dirty="0">
              <a:solidFill>
                <a:prstClr val="black"/>
              </a:solidFill>
              <a:latin typeface="Microsoft JhengHei" panose="020B0604030504040204" pitchFamily="34" charset="-120"/>
              <a:ea typeface="Microsoft JhengHei" panose="020B0604030504040204" pitchFamily="34" charset="-120"/>
              <a:cs typeface="Tahoma" panose="020B0604030504040204" pitchFamily="34" charset="0"/>
            </a:endParaRPr>
          </a:p>
          <a:p>
            <a:pPr>
              <a:lnSpc>
                <a:spcPct val="108000"/>
              </a:lnSpc>
              <a:buClr>
                <a:srgbClr val="C00000"/>
              </a:buClr>
              <a:buSzPct val="75000"/>
              <a:buFont typeface="Wingdings" panose="05000000000000000000" pitchFamily="2" charset="2"/>
              <a:buChar char="Ø"/>
            </a:pPr>
            <a:endParaRPr lang="en-ZA" sz="1400" dirty="0" smtClean="0">
              <a:solidFill>
                <a:prstClr val="black"/>
              </a:solidFill>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31200537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324036"/>
            <a:ext cx="9144000" cy="1025352"/>
          </a:xfrm>
        </p:spPr>
        <p:txBody>
          <a:bodyPr>
            <a:normAutofit/>
          </a:bodyPr>
          <a:lstStyle/>
          <a:p>
            <a:r>
              <a:rPr lang="en-ZA" sz="2400"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Partnerships with Higher Education Institutions </a:t>
            </a:r>
            <a:endParaRPr lang="en-ZA" sz="2400" dirty="0">
              <a:solidFill>
                <a:srgbClr val="006600"/>
              </a:solidFill>
              <a:latin typeface="Tahoma" panose="020B0604030504040204" pitchFamily="34" charset="0"/>
              <a:ea typeface="Tahoma" panose="020B0604030504040204" pitchFamily="34" charset="0"/>
              <a:cs typeface="Tahoma" panose="020B0604030504040204" pitchFamily="34" charset="0"/>
            </a:endParaRPr>
          </a:p>
        </p:txBody>
      </p:sp>
      <p:sp>
        <p:nvSpPr>
          <p:cNvPr id="2" name="Slide Number Placeholder 1"/>
          <p:cNvSpPr>
            <a:spLocks noGrp="1"/>
          </p:cNvSpPr>
          <p:nvPr>
            <p:ph type="sldNum" sz="quarter" idx="12"/>
          </p:nvPr>
        </p:nvSpPr>
        <p:spPr>
          <a:xfrm>
            <a:off x="6156176" y="6309320"/>
            <a:ext cx="2133600" cy="365125"/>
          </a:xfrm>
        </p:spPr>
        <p:txBody>
          <a:bodyPr/>
          <a:lstStyle/>
          <a:p>
            <a:fld id="{1CE6738C-8955-4CF1-A256-1C49941BBB03}" type="slidenum">
              <a:rPr lang="en-ZA" smtClean="0">
                <a:solidFill>
                  <a:prstClr val="black">
                    <a:tint val="75000"/>
                  </a:prstClr>
                </a:solidFill>
              </a:rPr>
              <a:pPr/>
              <a:t>22</a:t>
            </a:fld>
            <a:endParaRPr lang="en-ZA" dirty="0">
              <a:solidFill>
                <a:prstClr val="black">
                  <a:tint val="75000"/>
                </a:prstClr>
              </a:solidFill>
            </a:endParaRPr>
          </a:p>
        </p:txBody>
      </p:sp>
      <p:sp>
        <p:nvSpPr>
          <p:cNvPr id="3" name="Rectangle 2"/>
          <p:cNvSpPr/>
          <p:nvPr/>
        </p:nvSpPr>
        <p:spPr>
          <a:xfrm>
            <a:off x="1403648" y="764704"/>
            <a:ext cx="7992888" cy="1311128"/>
          </a:xfrm>
          <a:prstGeom prst="rect">
            <a:avLst/>
          </a:prstGeom>
        </p:spPr>
        <p:txBody>
          <a:bodyPr wrap="square">
            <a:spAutoFit/>
          </a:bodyPr>
          <a:lstStyle/>
          <a:p>
            <a:pPr defTabSz="457200" fontAlgn="base">
              <a:spcBef>
                <a:spcPct val="20000"/>
              </a:spcBef>
              <a:spcAft>
                <a:spcPct val="0"/>
              </a:spcAft>
            </a:pPr>
            <a:endParaRPr lang="en-ZA" b="1" dirty="0">
              <a:solidFill>
                <a:prstClr val="black"/>
              </a:solidFill>
              <a:latin typeface="Gill Sans" pitchFamily="-52" charset="0"/>
              <a:ea typeface="ＭＳ Ｐゴシック" pitchFamily="-52" charset="-128"/>
            </a:endParaRPr>
          </a:p>
          <a:p>
            <a:pPr defTabSz="457200" fontAlgn="base">
              <a:lnSpc>
                <a:spcPct val="150000"/>
              </a:lnSpc>
              <a:spcBef>
                <a:spcPct val="20000"/>
              </a:spcBef>
              <a:spcAft>
                <a:spcPct val="0"/>
              </a:spcAft>
            </a:pPr>
            <a:endParaRPr lang="en-ZA" b="1" dirty="0">
              <a:solidFill>
                <a:prstClr val="black"/>
              </a:solidFill>
              <a:latin typeface="Gill Sans" pitchFamily="-52" charset="0"/>
              <a:ea typeface="ＭＳ Ｐゴシック" pitchFamily="-52" charset="-128"/>
            </a:endParaRPr>
          </a:p>
          <a:p>
            <a:pPr defTabSz="457200" fontAlgn="base">
              <a:lnSpc>
                <a:spcPct val="150000"/>
              </a:lnSpc>
              <a:spcBef>
                <a:spcPct val="20000"/>
              </a:spcBef>
              <a:spcAft>
                <a:spcPct val="0"/>
              </a:spcAft>
            </a:pPr>
            <a:r>
              <a:rPr lang="en-ZA" b="1" dirty="0" smtClean="0">
                <a:solidFill>
                  <a:prstClr val="black"/>
                </a:solidFill>
                <a:latin typeface="Gill Sans" pitchFamily="-52" charset="0"/>
                <a:ea typeface="ＭＳ Ｐゴシック" pitchFamily="-52" charset="-128"/>
              </a:rPr>
              <a:t>		</a:t>
            </a:r>
            <a:endParaRPr lang="en-ZA" b="1" dirty="0">
              <a:solidFill>
                <a:prstClr val="black"/>
              </a:solidFill>
              <a:latin typeface="Gill Sans" pitchFamily="-52" charset="0"/>
              <a:ea typeface="ＭＳ Ｐゴシック" pitchFamily="-52" charset="-128"/>
            </a:endParaRPr>
          </a:p>
        </p:txBody>
      </p:sp>
      <p:sp>
        <p:nvSpPr>
          <p:cNvPr id="5" name="Subtitle 2"/>
          <p:cNvSpPr txBox="1">
            <a:spLocks/>
          </p:cNvSpPr>
          <p:nvPr/>
        </p:nvSpPr>
        <p:spPr bwMode="auto">
          <a:xfrm>
            <a:off x="107504" y="1197880"/>
            <a:ext cx="8856984" cy="4464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ea typeface="ＭＳ Ｐゴシック" pitchFamily="-52" charset="-128"/>
              </a:defRPr>
            </a:lvl1pPr>
            <a:lvl2pPr marL="742950" indent="-285750" eaLnBrk="0" hangingPunct="0">
              <a:defRPr>
                <a:solidFill>
                  <a:schemeClr val="tx1"/>
                </a:solidFill>
                <a:latin typeface="Arial" charset="0"/>
                <a:ea typeface="ＭＳ Ｐゴシック" pitchFamily="-52" charset="-128"/>
              </a:defRPr>
            </a:lvl2pPr>
            <a:lvl3pPr marL="1143000" indent="-228600" eaLnBrk="0" hangingPunct="0">
              <a:defRPr>
                <a:solidFill>
                  <a:schemeClr val="tx1"/>
                </a:solidFill>
                <a:latin typeface="Arial" charset="0"/>
                <a:ea typeface="ＭＳ Ｐゴシック" pitchFamily="-52" charset="-128"/>
              </a:defRPr>
            </a:lvl3pPr>
            <a:lvl4pPr marL="1600200" indent="-228600" eaLnBrk="0" hangingPunct="0">
              <a:defRPr>
                <a:solidFill>
                  <a:schemeClr val="tx1"/>
                </a:solidFill>
                <a:latin typeface="Arial" charset="0"/>
                <a:ea typeface="ＭＳ Ｐゴシック" pitchFamily="-52" charset="-128"/>
              </a:defRPr>
            </a:lvl4pPr>
            <a:lvl5pPr marL="2057400" indent="-228600" eaLnBrk="0" hangingPunct="0">
              <a:defRPr>
                <a:solidFill>
                  <a:schemeClr val="tx1"/>
                </a:solidFill>
                <a:latin typeface="Arial" charset="0"/>
                <a:ea typeface="ＭＳ Ｐゴシック" pitchFamily="-52"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52"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52"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52"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52" charset="-128"/>
              </a:defRPr>
            </a:lvl9pPr>
          </a:lstStyle>
          <a:p>
            <a:pPr>
              <a:lnSpc>
                <a:spcPct val="108000"/>
              </a:lnSpc>
              <a:buClr>
                <a:srgbClr val="C00000"/>
              </a:buClr>
              <a:buSzPct val="75000"/>
              <a:buFont typeface="Wingdings" panose="05000000000000000000" pitchFamily="2" charset="2"/>
              <a:buChar char="Ø"/>
            </a:pPr>
            <a:r>
              <a:rPr lang="en-US" sz="1400" dirty="0">
                <a:solidFill>
                  <a:prstClr val="black"/>
                </a:solidFill>
                <a:latin typeface="Tahoma" panose="020B0604030504040204" pitchFamily="34" charset="0"/>
                <a:ea typeface="Tahoma" panose="020B0604030504040204" pitchFamily="34" charset="0"/>
                <a:cs typeface="Tahoma" panose="020B0604030504040204" pitchFamily="34" charset="0"/>
              </a:rPr>
              <a:t>The NSG established an </a:t>
            </a:r>
            <a:r>
              <a:rPr lang="en-US" sz="1400" b="1" dirty="0">
                <a:solidFill>
                  <a:prstClr val="black"/>
                </a:solidFill>
                <a:latin typeface="Tahoma" panose="020B0604030504040204" pitchFamily="34" charset="0"/>
                <a:ea typeface="Tahoma" panose="020B0604030504040204" pitchFamily="34" charset="0"/>
                <a:cs typeface="Tahoma" panose="020B0604030504040204" pitchFamily="34" charset="0"/>
              </a:rPr>
              <a:t>Integrated Management Development Programme (IMDP) </a:t>
            </a:r>
            <a:r>
              <a:rPr lang="en-US" sz="1400" dirty="0">
                <a:solidFill>
                  <a:prstClr val="black"/>
                </a:solidFill>
                <a:latin typeface="Tahoma" panose="020B0604030504040204" pitchFamily="34" charset="0"/>
                <a:ea typeface="Tahoma" panose="020B0604030504040204" pitchFamily="34" charset="0"/>
                <a:cs typeface="Tahoma" panose="020B0604030504040204" pitchFamily="34" charset="0"/>
              </a:rPr>
              <a:t>model that provides a comprehensive and coherent professional development framework for all public sector supervisors, managers and </a:t>
            </a:r>
            <a:r>
              <a:rPr lang="en-US" sz="1400" dirty="0" smtClean="0">
                <a:solidFill>
                  <a:prstClr val="black"/>
                </a:solidFill>
                <a:latin typeface="Tahoma" panose="020B0604030504040204" pitchFamily="34" charset="0"/>
                <a:ea typeface="Tahoma" panose="020B0604030504040204" pitchFamily="34" charset="0"/>
                <a:cs typeface="Tahoma" panose="020B0604030504040204" pitchFamily="34" charset="0"/>
              </a:rPr>
              <a:t>leaders</a:t>
            </a:r>
          </a:p>
          <a:p>
            <a:pPr>
              <a:lnSpc>
                <a:spcPct val="108000"/>
              </a:lnSpc>
              <a:buClr>
                <a:srgbClr val="C00000"/>
              </a:buClr>
              <a:buSzPct val="75000"/>
              <a:buFont typeface="Wingdings" panose="05000000000000000000" pitchFamily="2" charset="2"/>
              <a:buChar char="Ø"/>
            </a:pPr>
            <a:endParaRPr lang="en-US" sz="14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a:lnSpc>
                <a:spcPct val="108000"/>
              </a:lnSpc>
              <a:buClr>
                <a:srgbClr val="C00000"/>
              </a:buClr>
              <a:buSzPct val="75000"/>
              <a:buFont typeface="Wingdings" panose="05000000000000000000" pitchFamily="2" charset="2"/>
              <a:buChar char="Ø"/>
            </a:pPr>
            <a:r>
              <a:rPr lang="en-US" sz="1400" dirty="0" smtClean="0">
                <a:solidFill>
                  <a:prstClr val="black"/>
                </a:solidFill>
                <a:latin typeface="Tahoma" panose="020B0604030504040204" pitchFamily="34" charset="0"/>
                <a:ea typeface="Tahoma" panose="020B0604030504040204" pitchFamily="34" charset="0"/>
                <a:cs typeface="Tahoma" panose="020B0604030504040204" pitchFamily="34" charset="0"/>
              </a:rPr>
              <a:t>The </a:t>
            </a:r>
            <a:r>
              <a:rPr lang="en-US" sz="1400" dirty="0">
                <a:solidFill>
                  <a:prstClr val="black"/>
                </a:solidFill>
                <a:latin typeface="Tahoma" panose="020B0604030504040204" pitchFamily="34" charset="0"/>
                <a:ea typeface="Tahoma" panose="020B0604030504040204" pitchFamily="34" charset="0"/>
                <a:cs typeface="Tahoma" panose="020B0604030504040204" pitchFamily="34" charset="0"/>
              </a:rPr>
              <a:t>IMDP is not only about theoretical perspectives of management; it is a model that promotes the application of sound management and leadership principles in a context of people-oriented development and </a:t>
            </a:r>
            <a:r>
              <a:rPr lang="en-US" sz="1400" dirty="0" smtClean="0">
                <a:solidFill>
                  <a:prstClr val="black"/>
                </a:solidFill>
                <a:latin typeface="Tahoma" panose="020B0604030504040204" pitchFamily="34" charset="0"/>
                <a:ea typeface="Tahoma" panose="020B0604030504040204" pitchFamily="34" charset="0"/>
                <a:cs typeface="Tahoma" panose="020B0604030504040204" pitchFamily="34" charset="0"/>
              </a:rPr>
              <a:t>service</a:t>
            </a:r>
          </a:p>
          <a:p>
            <a:pPr>
              <a:lnSpc>
                <a:spcPct val="108000"/>
              </a:lnSpc>
              <a:buClr>
                <a:srgbClr val="C00000"/>
              </a:buClr>
              <a:buSzPct val="75000"/>
              <a:buFont typeface="Wingdings" panose="05000000000000000000" pitchFamily="2" charset="2"/>
              <a:buChar char="Ø"/>
            </a:pPr>
            <a:endParaRPr lang="en-US" sz="14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a:lnSpc>
                <a:spcPct val="108000"/>
              </a:lnSpc>
              <a:buClr>
                <a:srgbClr val="C00000"/>
              </a:buClr>
              <a:buSzPct val="75000"/>
              <a:buFont typeface="Wingdings" panose="05000000000000000000" pitchFamily="2" charset="2"/>
              <a:buChar char="Ø"/>
            </a:pPr>
            <a:r>
              <a:rPr lang="en-US" sz="1400" dirty="0" smtClean="0">
                <a:solidFill>
                  <a:prstClr val="black"/>
                </a:solidFill>
                <a:latin typeface="Tahoma" panose="020B0604030504040204" pitchFamily="34" charset="0"/>
                <a:ea typeface="Tahoma" panose="020B0604030504040204" pitchFamily="34" charset="0"/>
                <a:cs typeface="Tahoma" panose="020B0604030504040204" pitchFamily="34" charset="0"/>
              </a:rPr>
              <a:t>The </a:t>
            </a:r>
            <a:r>
              <a:rPr lang="en-US" sz="1400" dirty="0">
                <a:solidFill>
                  <a:prstClr val="black"/>
                </a:solidFill>
                <a:latin typeface="Tahoma" panose="020B0604030504040204" pitchFamily="34" charset="0"/>
                <a:ea typeface="Tahoma" panose="020B0604030504040204" pitchFamily="34" charset="0"/>
                <a:cs typeface="Tahoma" panose="020B0604030504040204" pitchFamily="34" charset="0"/>
              </a:rPr>
              <a:t>IMDP is delivered in partnership with Higher Education </a:t>
            </a:r>
            <a:r>
              <a:rPr lang="en-US" sz="1400" dirty="0" smtClean="0">
                <a:solidFill>
                  <a:prstClr val="black"/>
                </a:solidFill>
                <a:latin typeface="Tahoma" panose="020B0604030504040204" pitchFamily="34" charset="0"/>
                <a:ea typeface="Tahoma" panose="020B0604030504040204" pitchFamily="34" charset="0"/>
                <a:cs typeface="Tahoma" panose="020B0604030504040204" pitchFamily="34" charset="0"/>
              </a:rPr>
              <a:t>Institutions.</a:t>
            </a:r>
            <a:endParaRPr lang="en-ZA" sz="1400" dirty="0" smtClean="0">
              <a:solidFill>
                <a:prstClr val="black"/>
              </a:solidFill>
              <a:latin typeface="Microsoft JhengHei" panose="020B0604030504040204" pitchFamily="34" charset="-120"/>
              <a:ea typeface="Microsoft JhengHei" panose="020B0604030504040204" pitchFamily="34" charset="-120"/>
              <a:cs typeface="Tahoma" panose="020B0604030504040204" pitchFamily="34" charset="0"/>
            </a:endParaRPr>
          </a:p>
          <a:p>
            <a:pPr>
              <a:lnSpc>
                <a:spcPct val="108000"/>
              </a:lnSpc>
              <a:buClr>
                <a:srgbClr val="C00000"/>
              </a:buClr>
              <a:buSzPct val="75000"/>
              <a:buFont typeface="Wingdings" panose="05000000000000000000" pitchFamily="2" charset="2"/>
              <a:buChar char="Ø"/>
            </a:pPr>
            <a:endParaRPr lang="en-ZA" sz="1400" dirty="0">
              <a:solidFill>
                <a:prstClr val="black"/>
              </a:solidFill>
              <a:latin typeface="Microsoft JhengHei" panose="020B0604030504040204" pitchFamily="34" charset="-120"/>
              <a:ea typeface="Microsoft JhengHei" panose="020B0604030504040204" pitchFamily="34" charset="-120"/>
              <a:cs typeface="Tahoma" panose="020B0604030504040204" pitchFamily="34" charset="0"/>
            </a:endParaRPr>
          </a:p>
          <a:p>
            <a:pPr>
              <a:lnSpc>
                <a:spcPct val="108000"/>
              </a:lnSpc>
              <a:buClr>
                <a:srgbClr val="C00000"/>
              </a:buClr>
              <a:buSzPct val="75000"/>
              <a:buFont typeface="Wingdings" panose="05000000000000000000" pitchFamily="2" charset="2"/>
              <a:buChar char="Ø"/>
            </a:pPr>
            <a:endParaRPr lang="en-ZA" sz="1400" dirty="0" smtClean="0">
              <a:solidFill>
                <a:prstClr val="black"/>
              </a:solidFill>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18814798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72512"/>
            <a:ext cx="8229600" cy="708465"/>
          </a:xfrm>
        </p:spPr>
        <p:txBody>
          <a:bodyPr>
            <a:normAutofit/>
          </a:bodyPr>
          <a:lstStyle/>
          <a:p>
            <a:r>
              <a:rPr lang="en-ZA" sz="24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Partnerships with Higher Education Institutions </a:t>
            </a:r>
            <a:endParaRPr lang="en-US" sz="2400" dirty="0"/>
          </a:p>
        </p:txBody>
      </p:sp>
      <p:sp>
        <p:nvSpPr>
          <p:cNvPr id="5" name="Content Placeholder 4"/>
          <p:cNvSpPr>
            <a:spLocks noGrp="1"/>
          </p:cNvSpPr>
          <p:nvPr>
            <p:ph sz="half" idx="1"/>
          </p:nvPr>
        </p:nvSpPr>
        <p:spPr>
          <a:xfrm>
            <a:off x="286283" y="1156367"/>
            <a:ext cx="4038600" cy="4648898"/>
          </a:xfrm>
          <a:ln>
            <a:solidFill>
              <a:schemeClr val="accent2">
                <a:lumMod val="40000"/>
                <a:lumOff val="60000"/>
              </a:schemeClr>
            </a:solidFill>
          </a:ln>
        </p:spPr>
        <p:txBody>
          <a:bodyPr>
            <a:noAutofit/>
          </a:bodyPr>
          <a:lstStyle/>
          <a:p>
            <a:pPr marL="0" indent="0">
              <a:buNone/>
            </a:pPr>
            <a:r>
              <a:rPr lang="en-US" sz="1300" b="1" dirty="0" smtClean="0">
                <a:latin typeface="Tahoma" panose="020B0604030504040204" pitchFamily="34" charset="0"/>
                <a:ea typeface="Tahoma" panose="020B0604030504040204" pitchFamily="34" charset="0"/>
                <a:cs typeface="Tahoma" panose="020B0604030504040204" pitchFamily="34" charset="0"/>
              </a:rPr>
              <a:t>THE IMDP:</a:t>
            </a:r>
          </a:p>
          <a:p>
            <a:pPr marL="0" indent="0">
              <a:buNone/>
            </a:pPr>
            <a:endParaRPr lang="en-US" sz="1300" b="1" dirty="0">
              <a:latin typeface="Tahoma" panose="020B0604030504040204" pitchFamily="34" charset="0"/>
              <a:ea typeface="Tahoma" panose="020B0604030504040204" pitchFamily="34" charset="0"/>
              <a:cs typeface="Tahoma" panose="020B0604030504040204" pitchFamily="34" charset="0"/>
            </a:endParaRPr>
          </a:p>
          <a:p>
            <a:pPr marL="514350" indent="-514350">
              <a:buFont typeface="+mj-lt"/>
              <a:buAutoNum type="arabicPeriod"/>
            </a:pPr>
            <a:r>
              <a:rPr lang="en-US" sz="1300" b="1" dirty="0" smtClean="0">
                <a:latin typeface="Tahoma" panose="020B0604030504040204" pitchFamily="34" charset="0"/>
                <a:ea typeface="Tahoma" panose="020B0604030504040204" pitchFamily="34" charset="0"/>
                <a:cs typeface="Tahoma" panose="020B0604030504040204" pitchFamily="34" charset="0"/>
              </a:rPr>
              <a:t>The </a:t>
            </a:r>
            <a:r>
              <a:rPr lang="en-US" sz="1300" b="1" dirty="0">
                <a:latin typeface="Tahoma" panose="020B0604030504040204" pitchFamily="34" charset="0"/>
                <a:ea typeface="Tahoma" panose="020B0604030504040204" pitchFamily="34" charset="0"/>
                <a:cs typeface="Tahoma" panose="020B0604030504040204" pitchFamily="34" charset="0"/>
              </a:rPr>
              <a:t>Foundation Management Development Programme (FMDP</a:t>
            </a:r>
            <a:r>
              <a:rPr lang="en-US" sz="1300" dirty="0">
                <a:latin typeface="Tahoma" panose="020B0604030504040204" pitchFamily="34" charset="0"/>
                <a:ea typeface="Tahoma" panose="020B0604030504040204" pitchFamily="34" charset="0"/>
                <a:cs typeface="Tahoma" panose="020B0604030504040204" pitchFamily="34" charset="0"/>
              </a:rPr>
              <a:t>) is the first building block in a manager’s career path and lays a solid foundation for further development. The FMDP is intended for administrators and first line supervisors. </a:t>
            </a:r>
          </a:p>
          <a:p>
            <a:pPr marL="514350" indent="-514350">
              <a:buFont typeface="+mj-lt"/>
              <a:buAutoNum type="arabicPeriod"/>
            </a:pPr>
            <a:r>
              <a:rPr lang="en-US" sz="1300" b="1" dirty="0" smtClean="0">
                <a:latin typeface="Tahoma" panose="020B0604030504040204" pitchFamily="34" charset="0"/>
                <a:ea typeface="Tahoma" panose="020B0604030504040204" pitchFamily="34" charset="0"/>
                <a:cs typeface="Tahoma" panose="020B0604030504040204" pitchFamily="34" charset="0"/>
              </a:rPr>
              <a:t>The </a:t>
            </a:r>
            <a:r>
              <a:rPr lang="en-US" sz="1300" b="1" dirty="0">
                <a:latin typeface="Tahoma" panose="020B0604030504040204" pitchFamily="34" charset="0"/>
                <a:ea typeface="Tahoma" panose="020B0604030504040204" pitchFamily="34" charset="0"/>
                <a:cs typeface="Tahoma" panose="020B0604030504040204" pitchFamily="34" charset="0"/>
              </a:rPr>
              <a:t>Emerging Management Development Programme (EMDP) </a:t>
            </a:r>
            <a:r>
              <a:rPr lang="en-US" sz="1300" dirty="0">
                <a:latin typeface="Tahoma" panose="020B0604030504040204" pitchFamily="34" charset="0"/>
                <a:ea typeface="Tahoma" panose="020B0604030504040204" pitchFamily="34" charset="0"/>
                <a:cs typeface="Tahoma" panose="020B0604030504040204" pitchFamily="34" charset="0"/>
              </a:rPr>
              <a:t>targets emerging managers who are junior managers and supervisors. </a:t>
            </a:r>
          </a:p>
          <a:p>
            <a:pPr marL="514350" indent="-514350">
              <a:buFont typeface="+mj-lt"/>
              <a:buAutoNum type="arabicPeriod"/>
            </a:pPr>
            <a:r>
              <a:rPr lang="en-US" sz="1300" b="1" dirty="0" smtClean="0">
                <a:latin typeface="Tahoma" panose="020B0604030504040204" pitchFamily="34" charset="0"/>
                <a:ea typeface="Tahoma" panose="020B0604030504040204" pitchFamily="34" charset="0"/>
                <a:cs typeface="Tahoma" panose="020B0604030504040204" pitchFamily="34" charset="0"/>
              </a:rPr>
              <a:t>The </a:t>
            </a:r>
            <a:r>
              <a:rPr lang="en-US" sz="1300" b="1" dirty="0">
                <a:latin typeface="Tahoma" panose="020B0604030504040204" pitchFamily="34" charset="0"/>
                <a:ea typeface="Tahoma" panose="020B0604030504040204" pitchFamily="34" charset="0"/>
                <a:cs typeface="Tahoma" panose="020B0604030504040204" pitchFamily="34" charset="0"/>
              </a:rPr>
              <a:t>Advanced Management Development Programme (AMDP) </a:t>
            </a:r>
            <a:r>
              <a:rPr lang="en-US" sz="1300" dirty="0">
                <a:latin typeface="Tahoma" panose="020B0604030504040204" pitchFamily="34" charset="0"/>
                <a:ea typeface="Tahoma" panose="020B0604030504040204" pitchFamily="34" charset="0"/>
                <a:cs typeface="Tahoma" panose="020B0604030504040204" pitchFamily="34" charset="0"/>
              </a:rPr>
              <a:t>has been designed for middle managers and prepares them for basic challenges of senior management service. </a:t>
            </a:r>
          </a:p>
          <a:p>
            <a:pPr marL="514350" indent="-514350">
              <a:buFont typeface="+mj-lt"/>
              <a:buAutoNum type="arabicPeriod"/>
            </a:pPr>
            <a:r>
              <a:rPr lang="en-US" sz="1300" b="1" dirty="0" smtClean="0">
                <a:latin typeface="Tahoma" panose="020B0604030504040204" pitchFamily="34" charset="0"/>
                <a:ea typeface="Tahoma" panose="020B0604030504040204" pitchFamily="34" charset="0"/>
                <a:cs typeface="Tahoma" panose="020B0604030504040204" pitchFamily="34" charset="0"/>
              </a:rPr>
              <a:t>The </a:t>
            </a:r>
            <a:r>
              <a:rPr lang="en-US" sz="1300" b="1" dirty="0">
                <a:latin typeface="Tahoma" panose="020B0604030504040204" pitchFamily="34" charset="0"/>
                <a:ea typeface="Tahoma" panose="020B0604030504040204" pitchFamily="34" charset="0"/>
                <a:cs typeface="Tahoma" panose="020B0604030504040204" pitchFamily="34" charset="0"/>
              </a:rPr>
              <a:t>fourth programme is the Executive Development Programme (EDP), </a:t>
            </a:r>
            <a:r>
              <a:rPr lang="en-US" sz="1300" dirty="0">
                <a:latin typeface="Tahoma" panose="020B0604030504040204" pitchFamily="34" charset="0"/>
                <a:ea typeface="Tahoma" panose="020B0604030504040204" pitchFamily="34" charset="0"/>
                <a:cs typeface="Tahoma" panose="020B0604030504040204" pitchFamily="34" charset="0"/>
              </a:rPr>
              <a:t>which precedes the above three programmes came into existence to complement the </a:t>
            </a:r>
            <a:r>
              <a:rPr lang="en-ZA" sz="1300" dirty="0">
                <a:latin typeface="Tahoma" panose="020B0604030504040204" pitchFamily="34" charset="0"/>
                <a:ea typeface="Tahoma" panose="020B0604030504040204" pitchFamily="34" charset="0"/>
                <a:cs typeface="Tahoma" panose="020B0604030504040204" pitchFamily="34" charset="0"/>
              </a:rPr>
              <a:t>senior management service competency framework </a:t>
            </a:r>
            <a:endParaRPr lang="en-US" sz="1300" dirty="0">
              <a:latin typeface="Tahoma" panose="020B0604030504040204" pitchFamily="34" charset="0"/>
              <a:ea typeface="Tahoma" panose="020B0604030504040204" pitchFamily="34" charset="0"/>
              <a:cs typeface="Tahoma" panose="020B0604030504040204" pitchFamily="34" charset="0"/>
            </a:endParaRPr>
          </a:p>
        </p:txBody>
      </p:sp>
      <p:sp>
        <p:nvSpPr>
          <p:cNvPr id="6" name="Content Placeholder 5"/>
          <p:cNvSpPr>
            <a:spLocks noGrp="1"/>
          </p:cNvSpPr>
          <p:nvPr>
            <p:ph sz="half" idx="2"/>
          </p:nvPr>
        </p:nvSpPr>
        <p:spPr>
          <a:xfrm>
            <a:off x="4860032" y="1156366"/>
            <a:ext cx="4038600" cy="4648899"/>
          </a:xfrm>
          <a:ln>
            <a:solidFill>
              <a:schemeClr val="accent3">
                <a:lumMod val="60000"/>
                <a:lumOff val="40000"/>
              </a:schemeClr>
            </a:solidFill>
          </a:ln>
        </p:spPr>
        <p:txBody>
          <a:bodyPr>
            <a:normAutofit fontScale="92500" lnSpcReduction="10000"/>
          </a:bodyPr>
          <a:lstStyle/>
          <a:p>
            <a:pPr marL="0" lvl="0" indent="0">
              <a:buNone/>
            </a:pPr>
            <a:r>
              <a:rPr lang="en-ZA" sz="1900" dirty="0">
                <a:latin typeface="Tahoma" panose="020B0604030504040204" pitchFamily="34" charset="0"/>
                <a:ea typeface="Tahoma" panose="020B0604030504040204" pitchFamily="34" charset="0"/>
                <a:cs typeface="Tahoma" panose="020B0604030504040204" pitchFamily="34" charset="0"/>
              </a:rPr>
              <a:t>Over the last ten years, the three programmes in the IMDP model have achieved the following cumulative block/module based participation:</a:t>
            </a:r>
            <a:endParaRPr lang="en-US" sz="1900" dirty="0">
              <a:latin typeface="Tahoma" panose="020B0604030504040204" pitchFamily="34" charset="0"/>
              <a:ea typeface="Tahoma" panose="020B0604030504040204" pitchFamily="34" charset="0"/>
              <a:cs typeface="Tahoma" panose="020B0604030504040204" pitchFamily="34" charset="0"/>
            </a:endParaRPr>
          </a:p>
          <a:p>
            <a:pPr lvl="0"/>
            <a:endParaRPr lang="en-ZA" sz="1900" dirty="0" smtClean="0">
              <a:latin typeface="Tahoma" panose="020B0604030504040204" pitchFamily="34" charset="0"/>
              <a:ea typeface="Tahoma" panose="020B0604030504040204" pitchFamily="34" charset="0"/>
              <a:cs typeface="Tahoma" panose="020B0604030504040204" pitchFamily="34" charset="0"/>
            </a:endParaRPr>
          </a:p>
          <a:p>
            <a:pPr lvl="0"/>
            <a:r>
              <a:rPr lang="en-ZA" sz="1900" dirty="0" smtClean="0">
                <a:latin typeface="Tahoma" panose="020B0604030504040204" pitchFamily="34" charset="0"/>
                <a:ea typeface="Tahoma" panose="020B0604030504040204" pitchFamily="34" charset="0"/>
                <a:cs typeface="Tahoma" panose="020B0604030504040204" pitchFamily="34" charset="0"/>
              </a:rPr>
              <a:t>EMDP</a:t>
            </a:r>
            <a:r>
              <a:rPr lang="en-ZA" sz="1900" dirty="0">
                <a:latin typeface="Tahoma" panose="020B0604030504040204" pitchFamily="34" charset="0"/>
                <a:ea typeface="Tahoma" panose="020B0604030504040204" pitchFamily="34" charset="0"/>
                <a:cs typeface="Tahoma" panose="020B0604030504040204" pitchFamily="34" charset="0"/>
              </a:rPr>
              <a:t>: </a:t>
            </a:r>
            <a:r>
              <a:rPr lang="en-US" sz="1900" dirty="0">
                <a:latin typeface="Tahoma" panose="020B0604030504040204" pitchFamily="34" charset="0"/>
                <a:ea typeface="Tahoma" panose="020B0604030504040204" pitchFamily="34" charset="0"/>
                <a:cs typeface="Tahoma" panose="020B0604030504040204" pitchFamily="34" charset="0"/>
              </a:rPr>
              <a:t>an average of 3295 persons trained </a:t>
            </a:r>
            <a:r>
              <a:rPr lang="en-ZA" sz="1900" dirty="0">
                <a:latin typeface="Tahoma" panose="020B0604030504040204" pitchFamily="34" charset="0"/>
                <a:ea typeface="Tahoma" panose="020B0604030504040204" pitchFamily="34" charset="0"/>
                <a:cs typeface="Tahoma" panose="020B0604030504040204" pitchFamily="34" charset="0"/>
              </a:rPr>
              <a:t>per year (ranging from </a:t>
            </a:r>
            <a:r>
              <a:rPr lang="en-US" sz="1900" dirty="0">
                <a:latin typeface="Tahoma" panose="020B0604030504040204" pitchFamily="34" charset="0"/>
                <a:ea typeface="Tahoma" panose="020B0604030504040204" pitchFamily="34" charset="0"/>
                <a:cs typeface="Tahoma" panose="020B0604030504040204" pitchFamily="34" charset="0"/>
              </a:rPr>
              <a:t>2162 in 2015/16 to 4331 in 2018/19) </a:t>
            </a:r>
          </a:p>
          <a:p>
            <a:pPr lvl="0"/>
            <a:r>
              <a:rPr lang="en-ZA" sz="1900" dirty="0">
                <a:latin typeface="Tahoma" panose="020B0604030504040204" pitchFamily="34" charset="0"/>
                <a:ea typeface="Tahoma" panose="020B0604030504040204" pitchFamily="34" charset="0"/>
                <a:cs typeface="Tahoma" panose="020B0604030504040204" pitchFamily="34" charset="0"/>
              </a:rPr>
              <a:t>AMDP: </a:t>
            </a:r>
            <a:r>
              <a:rPr lang="en-US" sz="1900" dirty="0">
                <a:latin typeface="Tahoma" panose="020B0604030504040204" pitchFamily="34" charset="0"/>
                <a:ea typeface="Tahoma" panose="020B0604030504040204" pitchFamily="34" charset="0"/>
                <a:cs typeface="Tahoma" panose="020B0604030504040204" pitchFamily="34" charset="0"/>
              </a:rPr>
              <a:t>an average of 3216 persons trained per year </a:t>
            </a:r>
            <a:r>
              <a:rPr lang="en-ZA" sz="1900" dirty="0">
                <a:latin typeface="Tahoma" panose="020B0604030504040204" pitchFamily="34" charset="0"/>
                <a:ea typeface="Tahoma" panose="020B0604030504040204" pitchFamily="34" charset="0"/>
                <a:cs typeface="Tahoma" panose="020B0604030504040204" pitchFamily="34" charset="0"/>
              </a:rPr>
              <a:t>(ranging from </a:t>
            </a:r>
            <a:r>
              <a:rPr lang="en-US" sz="1900" dirty="0">
                <a:latin typeface="Tahoma" panose="020B0604030504040204" pitchFamily="34" charset="0"/>
                <a:ea typeface="Tahoma" panose="020B0604030504040204" pitchFamily="34" charset="0"/>
                <a:cs typeface="Tahoma" panose="020B0604030504040204" pitchFamily="34" charset="0"/>
              </a:rPr>
              <a:t>1772 in 215/16 to 4386 in 2013/14) </a:t>
            </a:r>
          </a:p>
          <a:p>
            <a:pPr lvl="0"/>
            <a:r>
              <a:rPr lang="en-ZA" sz="1900" dirty="0">
                <a:latin typeface="Tahoma" panose="020B0604030504040204" pitchFamily="34" charset="0"/>
                <a:ea typeface="Tahoma" panose="020B0604030504040204" pitchFamily="34" charset="0"/>
                <a:cs typeface="Tahoma" panose="020B0604030504040204" pitchFamily="34" charset="0"/>
              </a:rPr>
              <a:t>EDP: </a:t>
            </a:r>
            <a:r>
              <a:rPr lang="en-US" sz="1900" dirty="0">
                <a:latin typeface="Tahoma" panose="020B0604030504040204" pitchFamily="34" charset="0"/>
                <a:ea typeface="Tahoma" panose="020B0604030504040204" pitchFamily="34" charset="0"/>
                <a:cs typeface="Tahoma" panose="020B0604030504040204" pitchFamily="34" charset="0"/>
              </a:rPr>
              <a:t>an average of 1538 persons trained</a:t>
            </a:r>
            <a:r>
              <a:rPr lang="en-ZA" sz="1900" dirty="0">
                <a:latin typeface="Tahoma" panose="020B0604030504040204" pitchFamily="34" charset="0"/>
                <a:ea typeface="Tahoma" panose="020B0604030504040204" pitchFamily="34" charset="0"/>
                <a:cs typeface="Tahoma" panose="020B0604030504040204" pitchFamily="34" charset="0"/>
              </a:rPr>
              <a:t> per year (ranging from </a:t>
            </a:r>
            <a:r>
              <a:rPr lang="en-US" sz="1900" dirty="0">
                <a:latin typeface="Tahoma" panose="020B0604030504040204" pitchFamily="34" charset="0"/>
                <a:ea typeface="Tahoma" panose="020B0604030504040204" pitchFamily="34" charset="0"/>
                <a:cs typeface="Tahoma" panose="020B0604030504040204" pitchFamily="34" charset="0"/>
              </a:rPr>
              <a:t>724 in 2019/20 to 2438 in 2011/12). </a:t>
            </a:r>
          </a:p>
          <a:p>
            <a:endParaRPr lang="en-US" dirty="0"/>
          </a:p>
        </p:txBody>
      </p:sp>
      <p:sp>
        <p:nvSpPr>
          <p:cNvPr id="4" name="Slide Number Placeholder 3"/>
          <p:cNvSpPr>
            <a:spLocks noGrp="1"/>
          </p:cNvSpPr>
          <p:nvPr>
            <p:ph type="sldNum" sz="quarter" idx="12"/>
          </p:nvPr>
        </p:nvSpPr>
        <p:spPr/>
        <p:txBody>
          <a:bodyPr/>
          <a:lstStyle/>
          <a:p>
            <a:fld id="{1CE6738C-8955-4CF1-A256-1C49941BBB03}" type="slidenum">
              <a:rPr lang="en-ZA" smtClean="0"/>
              <a:t>23</a:t>
            </a:fld>
            <a:endParaRPr lang="en-ZA"/>
          </a:p>
        </p:txBody>
      </p:sp>
    </p:spTree>
    <p:extLst>
      <p:ext uri="{BB962C8B-B14F-4D97-AF65-F5344CB8AC3E}">
        <p14:creationId xmlns:p14="http://schemas.microsoft.com/office/powerpoint/2010/main" val="27989573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1"/>
            <p:extLst>
              <p:ext uri="{D42A27DB-BD31-4B8C-83A1-F6EECF244321}">
                <p14:modId xmlns:p14="http://schemas.microsoft.com/office/powerpoint/2010/main" val="310146315"/>
              </p:ext>
            </p:extLst>
          </p:nvPr>
        </p:nvGraphicFramePr>
        <p:xfrm>
          <a:off x="107504" y="1124745"/>
          <a:ext cx="8928992" cy="4893187"/>
        </p:xfrm>
        <a:graphic>
          <a:graphicData uri="http://schemas.openxmlformats.org/drawingml/2006/table">
            <a:tbl>
              <a:tblPr firstRow="1" firstCol="1" bandRow="1">
                <a:tableStyleId>{0E3FDE45-AF77-4B5C-9715-49D594BDF05E}</a:tableStyleId>
              </a:tblPr>
              <a:tblGrid>
                <a:gridCol w="1656184">
                  <a:extLst>
                    <a:ext uri="{9D8B030D-6E8A-4147-A177-3AD203B41FA5}">
                      <a16:colId xmlns:a16="http://schemas.microsoft.com/office/drawing/2014/main" val="20000"/>
                    </a:ext>
                  </a:extLst>
                </a:gridCol>
                <a:gridCol w="7272808">
                  <a:extLst>
                    <a:ext uri="{9D8B030D-6E8A-4147-A177-3AD203B41FA5}">
                      <a16:colId xmlns:a16="http://schemas.microsoft.com/office/drawing/2014/main" val="20001"/>
                    </a:ext>
                  </a:extLst>
                </a:gridCol>
              </a:tblGrid>
              <a:tr h="288031">
                <a:tc>
                  <a:txBody>
                    <a:bodyPr/>
                    <a:lstStyle/>
                    <a:p>
                      <a:pPr marL="17780" marR="0">
                        <a:lnSpc>
                          <a:spcPct val="108000"/>
                        </a:lnSpc>
                        <a:spcBef>
                          <a:spcPts val="0"/>
                        </a:spcBef>
                        <a:spcAft>
                          <a:spcPts val="0"/>
                        </a:spcAft>
                      </a:pPr>
                      <a:r>
                        <a:rPr lang="en-ZA" sz="1100" dirty="0">
                          <a:effectLst/>
                          <a:latin typeface="Tahoma" panose="020B0604030504040204" pitchFamily="34" charset="0"/>
                          <a:ea typeface="Tahoma" panose="020B0604030504040204" pitchFamily="34" charset="0"/>
                          <a:cs typeface="Tahoma" panose="020B0604030504040204" pitchFamily="34" charset="0"/>
                        </a:rPr>
                        <a:t>NSG Programme</a:t>
                      </a:r>
                      <a:endParaRPr lang="en-US" sz="1100" dirty="0">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31777" marR="31777" marT="0" marB="0"/>
                </a:tc>
                <a:tc>
                  <a:txBody>
                    <a:bodyPr/>
                    <a:lstStyle/>
                    <a:p>
                      <a:pPr marL="17780" marR="0">
                        <a:lnSpc>
                          <a:spcPct val="108000"/>
                        </a:lnSpc>
                        <a:spcBef>
                          <a:spcPts val="0"/>
                        </a:spcBef>
                        <a:spcAft>
                          <a:spcPts val="0"/>
                        </a:spcAft>
                      </a:pPr>
                      <a:r>
                        <a:rPr lang="en-ZA" sz="1100" dirty="0">
                          <a:effectLst/>
                          <a:latin typeface="Tahoma" panose="020B0604030504040204" pitchFamily="34" charset="0"/>
                          <a:ea typeface="Tahoma" panose="020B0604030504040204" pitchFamily="34" charset="0"/>
                          <a:cs typeface="Tahoma" panose="020B0604030504040204" pitchFamily="34" charset="0"/>
                        </a:rPr>
                        <a:t>HEI, Geographical Allocation and Programme Recognition </a:t>
                      </a:r>
                      <a:endParaRPr lang="en-US" sz="1100" dirty="0">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31777" marR="31777" marT="0" marB="0"/>
                </a:tc>
                <a:extLst>
                  <a:ext uri="{0D108BD9-81ED-4DB2-BD59-A6C34878D82A}">
                    <a16:rowId xmlns:a16="http://schemas.microsoft.com/office/drawing/2014/main" val="10000"/>
                  </a:ext>
                </a:extLst>
              </a:tr>
              <a:tr h="860498">
                <a:tc>
                  <a:txBody>
                    <a:bodyPr/>
                    <a:lstStyle/>
                    <a:p>
                      <a:pPr marL="21590" marR="0" indent="-3810">
                        <a:lnSpc>
                          <a:spcPct val="108000"/>
                        </a:lnSpc>
                        <a:spcBef>
                          <a:spcPts val="0"/>
                        </a:spcBef>
                        <a:spcAft>
                          <a:spcPts val="0"/>
                        </a:spcAft>
                      </a:pPr>
                      <a:r>
                        <a:rPr lang="en-ZA" sz="1100" dirty="0">
                          <a:effectLst/>
                          <a:latin typeface="Tahoma" panose="020B0604030504040204" pitchFamily="34" charset="0"/>
                          <a:ea typeface="Tahoma" panose="020B0604030504040204" pitchFamily="34" charset="0"/>
                          <a:cs typeface="Tahoma" panose="020B0604030504040204" pitchFamily="34" charset="0"/>
                        </a:rPr>
                        <a:t>EDP </a:t>
                      </a:r>
                      <a:endParaRPr lang="en-US" sz="1100" dirty="0">
                        <a:effectLst/>
                        <a:latin typeface="Tahoma" panose="020B0604030504040204" pitchFamily="34" charset="0"/>
                        <a:ea typeface="Tahoma" panose="020B0604030504040204" pitchFamily="34" charset="0"/>
                        <a:cs typeface="Tahoma" panose="020B0604030504040204" pitchFamily="34" charset="0"/>
                      </a:endParaRPr>
                    </a:p>
                    <a:p>
                      <a:pPr marL="21590" marR="0" indent="-3810">
                        <a:lnSpc>
                          <a:spcPct val="108000"/>
                        </a:lnSpc>
                        <a:spcBef>
                          <a:spcPts val="0"/>
                        </a:spcBef>
                        <a:spcAft>
                          <a:spcPts val="0"/>
                        </a:spcAft>
                      </a:pPr>
                      <a:r>
                        <a:rPr lang="en-ZA" sz="1100" dirty="0">
                          <a:effectLst/>
                          <a:latin typeface="Tahoma" panose="020B0604030504040204" pitchFamily="34" charset="0"/>
                          <a:ea typeface="Tahoma" panose="020B0604030504040204" pitchFamily="34" charset="0"/>
                          <a:cs typeface="Tahoma" panose="020B0604030504040204" pitchFamily="34" charset="0"/>
                        </a:rPr>
                        <a:t>Contract period: </a:t>
                      </a:r>
                      <a:endParaRPr lang="en-US" sz="1100" dirty="0">
                        <a:effectLst/>
                        <a:latin typeface="Tahoma" panose="020B0604030504040204" pitchFamily="34" charset="0"/>
                        <a:ea typeface="Tahoma" panose="020B0604030504040204" pitchFamily="34" charset="0"/>
                        <a:cs typeface="Tahoma" panose="020B0604030504040204" pitchFamily="34" charset="0"/>
                      </a:endParaRPr>
                    </a:p>
                    <a:p>
                      <a:pPr marL="21590" marR="0" indent="-3810">
                        <a:lnSpc>
                          <a:spcPct val="108000"/>
                        </a:lnSpc>
                        <a:spcBef>
                          <a:spcPts val="0"/>
                        </a:spcBef>
                        <a:spcAft>
                          <a:spcPts val="0"/>
                        </a:spcAft>
                      </a:pPr>
                      <a:r>
                        <a:rPr lang="en-ZA" sz="1100" spc="-10" dirty="0">
                          <a:effectLst/>
                          <a:latin typeface="Tahoma" panose="020B0604030504040204" pitchFamily="34" charset="0"/>
                          <a:ea typeface="Tahoma" panose="020B0604030504040204" pitchFamily="34" charset="0"/>
                          <a:cs typeface="Tahoma" panose="020B0604030504040204" pitchFamily="34" charset="0"/>
                        </a:rPr>
                        <a:t>Oct 2019 – Oct 2022</a:t>
                      </a:r>
                      <a:endParaRPr lang="en-US" sz="1100" dirty="0">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31777" marR="31777" marT="0" marB="0" anchor="ctr"/>
                </a:tc>
                <a:tc>
                  <a:txBody>
                    <a:bodyPr/>
                    <a:lstStyle/>
                    <a:p>
                      <a:pPr marL="180340" marR="0" indent="-180340">
                        <a:lnSpc>
                          <a:spcPct val="108000"/>
                        </a:lnSpc>
                        <a:spcBef>
                          <a:spcPts val="0"/>
                        </a:spcBef>
                        <a:spcAft>
                          <a:spcPts val="0"/>
                        </a:spcAft>
                      </a:pPr>
                      <a:r>
                        <a:rPr lang="en-ZA" sz="1100" dirty="0">
                          <a:effectLst/>
                          <a:latin typeface="Tahoma" panose="020B0604030504040204" pitchFamily="34" charset="0"/>
                          <a:ea typeface="Tahoma" panose="020B0604030504040204" pitchFamily="34" charset="0"/>
                          <a:cs typeface="Tahoma" panose="020B0604030504040204" pitchFamily="34" charset="0"/>
                        </a:rPr>
                        <a:t>University of the Free State (UFS): National</a:t>
                      </a:r>
                      <a:endParaRPr lang="en-US" sz="1100" dirty="0">
                        <a:effectLst/>
                        <a:latin typeface="Tahoma" panose="020B0604030504040204" pitchFamily="34" charset="0"/>
                        <a:ea typeface="Tahoma" panose="020B0604030504040204" pitchFamily="34" charset="0"/>
                        <a:cs typeface="Tahoma" panose="020B0604030504040204" pitchFamily="34" charset="0"/>
                      </a:endParaRPr>
                    </a:p>
                    <a:p>
                      <a:pPr marL="342900" marR="0" lvl="0" indent="-342900">
                        <a:lnSpc>
                          <a:spcPct val="108000"/>
                        </a:lnSpc>
                        <a:spcBef>
                          <a:spcPts val="0"/>
                        </a:spcBef>
                        <a:spcAft>
                          <a:spcPts val="0"/>
                        </a:spcAft>
                        <a:buFont typeface="Arial Narrow" panose="020B0606020202030204" pitchFamily="34" charset="0"/>
                        <a:buChar char="•"/>
                      </a:pPr>
                      <a:r>
                        <a:rPr lang="en-US" sz="1100" dirty="0">
                          <a:effectLst/>
                          <a:latin typeface="Tahoma" panose="020B0604030504040204" pitchFamily="34" charset="0"/>
                          <a:ea typeface="Tahoma" panose="020B0604030504040204" pitchFamily="34" charset="0"/>
                          <a:cs typeface="Tahoma" panose="020B0604030504040204" pitchFamily="34" charset="0"/>
                        </a:rPr>
                        <a:t>Participants who hold a relevant Bachelor’s degree (or equivalent qualification) may apply for admission to the Post-Graduate Diploma (Public Administration and Management) and may receive exemption for </a:t>
                      </a:r>
                      <a:r>
                        <a:rPr lang="en-ZA" sz="1100" dirty="0">
                          <a:effectLst/>
                          <a:latin typeface="Tahoma" panose="020B0604030504040204" pitchFamily="34" charset="0"/>
                          <a:ea typeface="Tahoma" panose="020B0604030504040204" pitchFamily="34" charset="0"/>
                          <a:cs typeface="Tahoma" panose="020B0604030504040204" pitchFamily="34" charset="0"/>
                        </a:rPr>
                        <a:t>one</a:t>
                      </a:r>
                      <a:r>
                        <a:rPr lang="en-US" sz="1100" dirty="0">
                          <a:effectLst/>
                          <a:latin typeface="Tahoma" panose="020B0604030504040204" pitchFamily="34" charset="0"/>
                          <a:ea typeface="Tahoma" panose="020B0604030504040204" pitchFamily="34" charset="0"/>
                          <a:cs typeface="Tahoma" panose="020B0604030504040204" pitchFamily="34" charset="0"/>
                        </a:rPr>
                        <a:t> of</a:t>
                      </a:r>
                      <a:r>
                        <a:rPr lang="en-ZA" sz="1100" dirty="0">
                          <a:effectLst/>
                          <a:latin typeface="Tahoma" panose="020B0604030504040204" pitchFamily="34" charset="0"/>
                          <a:ea typeface="Tahoma" panose="020B0604030504040204" pitchFamily="34" charset="0"/>
                          <a:cs typeface="Tahoma" panose="020B0604030504040204" pitchFamily="34" charset="0"/>
                        </a:rPr>
                        <a:t> the six</a:t>
                      </a:r>
                      <a:r>
                        <a:rPr lang="en-US" sz="1100" dirty="0">
                          <a:effectLst/>
                          <a:latin typeface="Tahoma" panose="020B0604030504040204" pitchFamily="34" charset="0"/>
                          <a:ea typeface="Tahoma" panose="020B0604030504040204" pitchFamily="34" charset="0"/>
                          <a:cs typeface="Tahoma" panose="020B0604030504040204" pitchFamily="34" charset="0"/>
                        </a:rPr>
                        <a:t> modules.</a:t>
                      </a:r>
                      <a:endParaRPr lang="en-US" sz="1100" dirty="0">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31777" marR="31777" marT="0" marB="0"/>
                </a:tc>
                <a:extLst>
                  <a:ext uri="{0D108BD9-81ED-4DB2-BD59-A6C34878D82A}">
                    <a16:rowId xmlns:a16="http://schemas.microsoft.com/office/drawing/2014/main" val="10001"/>
                  </a:ext>
                </a:extLst>
              </a:tr>
              <a:tr h="714321">
                <a:tc rowSpan="5">
                  <a:txBody>
                    <a:bodyPr/>
                    <a:lstStyle/>
                    <a:p>
                      <a:pPr marL="21590" marR="0" indent="-3810">
                        <a:lnSpc>
                          <a:spcPct val="108000"/>
                        </a:lnSpc>
                        <a:spcBef>
                          <a:spcPts val="0"/>
                        </a:spcBef>
                        <a:spcAft>
                          <a:spcPts val="0"/>
                        </a:spcAft>
                      </a:pPr>
                      <a:r>
                        <a:rPr lang="en-ZA" sz="1100" dirty="0">
                          <a:effectLst/>
                          <a:latin typeface="Tahoma" panose="020B0604030504040204" pitchFamily="34" charset="0"/>
                          <a:ea typeface="Tahoma" panose="020B0604030504040204" pitchFamily="34" charset="0"/>
                          <a:cs typeface="Tahoma" panose="020B0604030504040204" pitchFamily="34" charset="0"/>
                        </a:rPr>
                        <a:t>EMDP and AMDP </a:t>
                      </a:r>
                      <a:endParaRPr lang="en-US" sz="1100" dirty="0">
                        <a:effectLst/>
                        <a:latin typeface="Tahoma" panose="020B0604030504040204" pitchFamily="34" charset="0"/>
                        <a:ea typeface="Tahoma" panose="020B0604030504040204" pitchFamily="34" charset="0"/>
                        <a:cs typeface="Tahoma" panose="020B0604030504040204" pitchFamily="34" charset="0"/>
                      </a:endParaRPr>
                    </a:p>
                    <a:p>
                      <a:pPr marL="21590" marR="0" indent="-3810">
                        <a:lnSpc>
                          <a:spcPct val="108000"/>
                        </a:lnSpc>
                        <a:spcBef>
                          <a:spcPts val="0"/>
                        </a:spcBef>
                        <a:spcAft>
                          <a:spcPts val="0"/>
                        </a:spcAft>
                      </a:pPr>
                      <a:r>
                        <a:rPr lang="en-ZA" sz="1100" dirty="0">
                          <a:effectLst/>
                          <a:latin typeface="Tahoma" panose="020B0604030504040204" pitchFamily="34" charset="0"/>
                          <a:ea typeface="Tahoma" panose="020B0604030504040204" pitchFamily="34" charset="0"/>
                          <a:cs typeface="Tahoma" panose="020B0604030504040204" pitchFamily="34" charset="0"/>
                        </a:rPr>
                        <a:t>Contract period: </a:t>
                      </a:r>
                      <a:endParaRPr lang="en-US" sz="1100" dirty="0">
                        <a:effectLst/>
                        <a:latin typeface="Tahoma" panose="020B0604030504040204" pitchFamily="34" charset="0"/>
                        <a:ea typeface="Tahoma" panose="020B0604030504040204" pitchFamily="34" charset="0"/>
                        <a:cs typeface="Tahoma" panose="020B0604030504040204" pitchFamily="34" charset="0"/>
                      </a:endParaRPr>
                    </a:p>
                    <a:p>
                      <a:pPr marL="21590" marR="0" indent="-3810">
                        <a:lnSpc>
                          <a:spcPct val="108000"/>
                        </a:lnSpc>
                        <a:spcBef>
                          <a:spcPts val="0"/>
                        </a:spcBef>
                        <a:spcAft>
                          <a:spcPts val="0"/>
                        </a:spcAft>
                      </a:pPr>
                      <a:r>
                        <a:rPr lang="en-ZA" sz="1100" dirty="0">
                          <a:effectLst/>
                          <a:latin typeface="Tahoma" panose="020B0604030504040204" pitchFamily="34" charset="0"/>
                          <a:ea typeface="Tahoma" panose="020B0604030504040204" pitchFamily="34" charset="0"/>
                          <a:cs typeface="Tahoma" panose="020B0604030504040204" pitchFamily="34" charset="0"/>
                        </a:rPr>
                        <a:t>1 April 2020 – 31 March 2023  </a:t>
                      </a:r>
                      <a:endParaRPr lang="en-US" sz="1100" dirty="0">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31777" marR="31777" marT="0" marB="0" anchor="ctr"/>
                </a:tc>
                <a:tc>
                  <a:txBody>
                    <a:bodyPr/>
                    <a:lstStyle/>
                    <a:p>
                      <a:pPr marL="0" marR="0" lvl="0" indent="0">
                        <a:lnSpc>
                          <a:spcPct val="108000"/>
                        </a:lnSpc>
                        <a:spcBef>
                          <a:spcPts val="0"/>
                        </a:spcBef>
                        <a:spcAft>
                          <a:spcPts val="0"/>
                        </a:spcAft>
                        <a:buSzPts val="1000"/>
                        <a:buFont typeface="Arial" panose="020B0604020202020204" pitchFamily="34" charset="0"/>
                        <a:buNone/>
                      </a:pPr>
                      <a:r>
                        <a:rPr lang="en-ZA" sz="1100" dirty="0">
                          <a:effectLst/>
                          <a:latin typeface="Tahoma" panose="020B0604030504040204" pitchFamily="34" charset="0"/>
                          <a:ea typeface="Tahoma" panose="020B0604030504040204" pitchFamily="34" charset="0"/>
                          <a:cs typeface="Tahoma" panose="020B0604030504040204" pitchFamily="34" charset="0"/>
                        </a:rPr>
                        <a:t>North West University (NWU): </a:t>
                      </a:r>
                      <a:r>
                        <a:rPr lang="en-ZA" sz="1100" dirty="0" err="1">
                          <a:effectLst/>
                          <a:latin typeface="Tahoma" panose="020B0604030504040204" pitchFamily="34" charset="0"/>
                          <a:ea typeface="Tahoma" panose="020B0604030504040204" pitchFamily="34" charset="0"/>
                          <a:cs typeface="Tahoma" panose="020B0604030504040204" pitchFamily="34" charset="0"/>
                        </a:rPr>
                        <a:t>N.West</a:t>
                      </a:r>
                      <a:r>
                        <a:rPr lang="en-ZA" sz="1100" dirty="0">
                          <a:effectLst/>
                          <a:latin typeface="Tahoma" panose="020B0604030504040204" pitchFamily="34" charset="0"/>
                          <a:ea typeface="Tahoma" panose="020B0604030504040204" pitchFamily="34" charset="0"/>
                          <a:cs typeface="Tahoma" panose="020B0604030504040204" pitchFamily="34" charset="0"/>
                        </a:rPr>
                        <a:t>, Mpumalanga &amp; Limpopo  </a:t>
                      </a:r>
                      <a:endParaRPr lang="en-US" sz="1100" dirty="0">
                        <a:effectLst/>
                        <a:latin typeface="Tahoma" panose="020B0604030504040204" pitchFamily="34" charset="0"/>
                        <a:ea typeface="Tahoma" panose="020B0604030504040204" pitchFamily="34" charset="0"/>
                        <a:cs typeface="Tahoma" panose="020B0604030504040204" pitchFamily="34" charset="0"/>
                      </a:endParaRPr>
                    </a:p>
                    <a:p>
                      <a:pPr marL="342900" marR="0" lvl="0" indent="-342900">
                        <a:lnSpc>
                          <a:spcPct val="108000"/>
                        </a:lnSpc>
                        <a:spcBef>
                          <a:spcPts val="0"/>
                        </a:spcBef>
                        <a:spcAft>
                          <a:spcPts val="0"/>
                        </a:spcAft>
                        <a:buFont typeface="Arial Narrow" panose="020B0606020202030204" pitchFamily="34" charset="0"/>
                        <a:buChar char="•"/>
                      </a:pPr>
                      <a:r>
                        <a:rPr lang="en-US" sz="1100" dirty="0">
                          <a:effectLst/>
                          <a:latin typeface="Tahoma" panose="020B0604030504040204" pitchFamily="34" charset="0"/>
                          <a:ea typeface="Tahoma" panose="020B0604030504040204" pitchFamily="34" charset="0"/>
                          <a:cs typeface="Tahoma" panose="020B0604030504040204" pitchFamily="34" charset="0"/>
                        </a:rPr>
                        <a:t>EDP: Advanced standing (exemption) in relation to some 1</a:t>
                      </a:r>
                      <a:r>
                        <a:rPr lang="en-US" sz="1100" baseline="30000" dirty="0">
                          <a:effectLst/>
                          <a:latin typeface="Tahoma" panose="020B0604030504040204" pitchFamily="34" charset="0"/>
                          <a:ea typeface="Tahoma" panose="020B0604030504040204" pitchFamily="34" charset="0"/>
                          <a:cs typeface="Tahoma" panose="020B0604030504040204" pitchFamily="34" charset="0"/>
                        </a:rPr>
                        <a:t>st</a:t>
                      </a:r>
                      <a:r>
                        <a:rPr lang="en-US" sz="1100" dirty="0">
                          <a:effectLst/>
                          <a:latin typeface="Tahoma" panose="020B0604030504040204" pitchFamily="34" charset="0"/>
                          <a:ea typeface="Tahoma" panose="020B0604030504040204" pitchFamily="34" charset="0"/>
                          <a:cs typeface="Tahoma" panose="020B0604030504040204" pitchFamily="34" charset="0"/>
                        </a:rPr>
                        <a:t> year modules of the BA Public Governance </a:t>
                      </a:r>
                    </a:p>
                    <a:p>
                      <a:pPr marL="342900" marR="0" lvl="0" indent="-342900">
                        <a:lnSpc>
                          <a:spcPct val="108000"/>
                        </a:lnSpc>
                        <a:spcBef>
                          <a:spcPts val="0"/>
                        </a:spcBef>
                        <a:spcAft>
                          <a:spcPts val="0"/>
                        </a:spcAft>
                        <a:buFont typeface="Arial Narrow" panose="020B0606020202030204" pitchFamily="34" charset="0"/>
                        <a:buChar char="•"/>
                      </a:pPr>
                      <a:r>
                        <a:rPr lang="en-US" sz="1100" dirty="0">
                          <a:effectLst/>
                          <a:latin typeface="Tahoma" panose="020B0604030504040204" pitchFamily="34" charset="0"/>
                          <a:ea typeface="Tahoma" panose="020B0604030504040204" pitchFamily="34" charset="0"/>
                          <a:cs typeface="Tahoma" panose="020B0604030504040204" pitchFamily="34" charset="0"/>
                        </a:rPr>
                        <a:t>AMDP: Advanced standing (exemption) in relation to all 1</a:t>
                      </a:r>
                      <a:r>
                        <a:rPr lang="en-US" sz="1100" baseline="30000" dirty="0">
                          <a:effectLst/>
                          <a:latin typeface="Tahoma" panose="020B0604030504040204" pitchFamily="34" charset="0"/>
                          <a:ea typeface="Tahoma" panose="020B0604030504040204" pitchFamily="34" charset="0"/>
                          <a:cs typeface="Tahoma" panose="020B0604030504040204" pitchFamily="34" charset="0"/>
                        </a:rPr>
                        <a:t>st</a:t>
                      </a:r>
                      <a:r>
                        <a:rPr lang="en-US" sz="1100" dirty="0">
                          <a:effectLst/>
                          <a:latin typeface="Tahoma" panose="020B0604030504040204" pitchFamily="34" charset="0"/>
                          <a:ea typeface="Tahoma" panose="020B0604030504040204" pitchFamily="34" charset="0"/>
                          <a:cs typeface="Tahoma" panose="020B0604030504040204" pitchFamily="34" charset="0"/>
                        </a:rPr>
                        <a:t> year modules of the BA Public Governance </a:t>
                      </a:r>
                      <a:endParaRPr lang="en-US" sz="1100" dirty="0">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31777" marR="31777" marT="0" marB="0"/>
                </a:tc>
                <a:extLst>
                  <a:ext uri="{0D108BD9-81ED-4DB2-BD59-A6C34878D82A}">
                    <a16:rowId xmlns:a16="http://schemas.microsoft.com/office/drawing/2014/main" val="10002"/>
                  </a:ext>
                </a:extLst>
              </a:tr>
              <a:tr h="714321">
                <a:tc vMerge="1">
                  <a:txBody>
                    <a:bodyPr/>
                    <a:lstStyle/>
                    <a:p>
                      <a:endParaRPr lang="en-US"/>
                    </a:p>
                  </a:txBody>
                  <a:tcPr/>
                </a:tc>
                <a:tc>
                  <a:txBody>
                    <a:bodyPr/>
                    <a:lstStyle/>
                    <a:p>
                      <a:pPr marL="0" marR="0" lvl="0" indent="0">
                        <a:lnSpc>
                          <a:spcPct val="108000"/>
                        </a:lnSpc>
                        <a:spcBef>
                          <a:spcPts val="0"/>
                        </a:spcBef>
                        <a:spcAft>
                          <a:spcPts val="0"/>
                        </a:spcAft>
                        <a:buSzPts val="1000"/>
                        <a:buFont typeface="Arial" panose="020B0604020202020204" pitchFamily="34" charset="0"/>
                        <a:buNone/>
                      </a:pPr>
                      <a:r>
                        <a:rPr lang="en-ZA" sz="1100" dirty="0">
                          <a:effectLst/>
                          <a:latin typeface="Tahoma" panose="020B0604030504040204" pitchFamily="34" charset="0"/>
                          <a:ea typeface="Tahoma" panose="020B0604030504040204" pitchFamily="34" charset="0"/>
                          <a:cs typeface="Tahoma" panose="020B0604030504040204" pitchFamily="34" charset="0"/>
                        </a:rPr>
                        <a:t>University of the Free State (UFS): </a:t>
                      </a:r>
                      <a:r>
                        <a:rPr lang="en-US" sz="1100" dirty="0">
                          <a:effectLst/>
                          <a:latin typeface="Tahoma" panose="020B0604030504040204" pitchFamily="34" charset="0"/>
                          <a:ea typeface="Tahoma" panose="020B0604030504040204" pitchFamily="34" charset="0"/>
                          <a:cs typeface="Tahoma" panose="020B0604030504040204" pitchFamily="34" charset="0"/>
                        </a:rPr>
                        <a:t>Free State &amp; KZN</a:t>
                      </a:r>
                    </a:p>
                    <a:p>
                      <a:pPr marL="342900" marR="0" lvl="0" indent="-342900">
                        <a:lnSpc>
                          <a:spcPct val="108000"/>
                        </a:lnSpc>
                        <a:spcBef>
                          <a:spcPts val="0"/>
                        </a:spcBef>
                        <a:spcAft>
                          <a:spcPts val="0"/>
                        </a:spcAft>
                        <a:buFont typeface="Arial Narrow" panose="020B0606020202030204" pitchFamily="34" charset="0"/>
                        <a:buChar char="•"/>
                      </a:pPr>
                      <a:r>
                        <a:rPr lang="en-US" sz="1100" dirty="0">
                          <a:effectLst/>
                          <a:latin typeface="Tahoma" panose="020B0604030504040204" pitchFamily="34" charset="0"/>
                          <a:ea typeface="Tahoma" panose="020B0604030504040204" pitchFamily="34" charset="0"/>
                          <a:cs typeface="Tahoma" panose="020B0604030504040204" pitchFamily="34" charset="0"/>
                        </a:rPr>
                        <a:t>EDP: Exemption from 2 modules of the Higher Cert in Management Development </a:t>
                      </a:r>
                    </a:p>
                    <a:p>
                      <a:pPr marL="342900" marR="0" lvl="0" indent="-342900">
                        <a:lnSpc>
                          <a:spcPct val="108000"/>
                        </a:lnSpc>
                        <a:spcBef>
                          <a:spcPts val="0"/>
                        </a:spcBef>
                        <a:spcAft>
                          <a:spcPts val="0"/>
                        </a:spcAft>
                        <a:buFont typeface="Arial Narrow" panose="020B0606020202030204" pitchFamily="34" charset="0"/>
                        <a:buChar char="•"/>
                      </a:pPr>
                      <a:r>
                        <a:rPr lang="en-US" sz="1100" dirty="0">
                          <a:effectLst/>
                          <a:latin typeface="Tahoma" panose="020B0604030504040204" pitchFamily="34" charset="0"/>
                          <a:ea typeface="Tahoma" panose="020B0604030504040204" pitchFamily="34" charset="0"/>
                          <a:cs typeface="Tahoma" panose="020B0604030504040204" pitchFamily="34" charset="0"/>
                        </a:rPr>
                        <a:t>AMDP: Exemption from 4 modules of the Higher Cert in Management Development</a:t>
                      </a:r>
                      <a:endParaRPr lang="en-US" sz="1100" dirty="0">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31777" marR="31777" marT="0" marB="0"/>
                </a:tc>
                <a:extLst>
                  <a:ext uri="{0D108BD9-81ED-4DB2-BD59-A6C34878D82A}">
                    <a16:rowId xmlns:a16="http://schemas.microsoft.com/office/drawing/2014/main" val="10003"/>
                  </a:ext>
                </a:extLst>
              </a:tr>
              <a:tr h="714321">
                <a:tc vMerge="1">
                  <a:txBody>
                    <a:bodyPr/>
                    <a:lstStyle/>
                    <a:p>
                      <a:endParaRPr lang="en-US"/>
                    </a:p>
                  </a:txBody>
                  <a:tcPr/>
                </a:tc>
                <a:tc>
                  <a:txBody>
                    <a:bodyPr/>
                    <a:lstStyle/>
                    <a:p>
                      <a:pPr marL="0" marR="0" lvl="0" indent="0">
                        <a:lnSpc>
                          <a:spcPct val="108000"/>
                        </a:lnSpc>
                        <a:spcBef>
                          <a:spcPts val="0"/>
                        </a:spcBef>
                        <a:spcAft>
                          <a:spcPts val="0"/>
                        </a:spcAft>
                        <a:buSzPts val="1000"/>
                        <a:buFont typeface="Arial" panose="020B0604020202020204" pitchFamily="34" charset="0"/>
                        <a:buNone/>
                      </a:pPr>
                      <a:r>
                        <a:rPr lang="en-ZA" sz="1100" spc="-20" dirty="0">
                          <a:effectLst/>
                          <a:latin typeface="Tahoma" panose="020B0604030504040204" pitchFamily="34" charset="0"/>
                          <a:ea typeface="Tahoma" panose="020B0604030504040204" pitchFamily="34" charset="0"/>
                          <a:cs typeface="Tahoma" panose="020B0604030504040204" pitchFamily="34" charset="0"/>
                        </a:rPr>
                        <a:t>University of Forte Hare through Fort Hare Solutions (FHS):</a:t>
                      </a:r>
                      <a:r>
                        <a:rPr lang="en-ZA" sz="1100" dirty="0">
                          <a:effectLst/>
                          <a:latin typeface="Tahoma" panose="020B0604030504040204" pitchFamily="34" charset="0"/>
                          <a:ea typeface="Tahoma" panose="020B0604030504040204" pitchFamily="34" charset="0"/>
                          <a:cs typeface="Tahoma" panose="020B0604030504040204" pitchFamily="34" charset="0"/>
                        </a:rPr>
                        <a:t> E</a:t>
                      </a:r>
                      <a:r>
                        <a:rPr lang="en-ZA" sz="1100" dirty="0" smtClean="0">
                          <a:effectLst/>
                          <a:latin typeface="Tahoma" panose="020B0604030504040204" pitchFamily="34" charset="0"/>
                          <a:ea typeface="Tahoma" panose="020B0604030504040204" pitchFamily="34" charset="0"/>
                          <a:cs typeface="Tahoma" panose="020B0604030504040204" pitchFamily="34" charset="0"/>
                        </a:rPr>
                        <a:t>. Cape</a:t>
                      </a:r>
                      <a:endParaRPr lang="en-US" sz="1100" dirty="0">
                        <a:effectLst/>
                        <a:latin typeface="Tahoma" panose="020B0604030504040204" pitchFamily="34" charset="0"/>
                        <a:ea typeface="Tahoma" panose="020B0604030504040204" pitchFamily="34" charset="0"/>
                        <a:cs typeface="Tahoma" panose="020B0604030504040204" pitchFamily="34" charset="0"/>
                      </a:endParaRPr>
                    </a:p>
                    <a:p>
                      <a:pPr marL="342900" marR="0" lvl="0" indent="-342900">
                        <a:lnSpc>
                          <a:spcPct val="108000"/>
                        </a:lnSpc>
                        <a:spcBef>
                          <a:spcPts val="0"/>
                        </a:spcBef>
                        <a:spcAft>
                          <a:spcPts val="0"/>
                        </a:spcAft>
                        <a:buFont typeface="Arial Narrow" panose="020B0606020202030204" pitchFamily="34" charset="0"/>
                        <a:buChar char="•"/>
                      </a:pPr>
                      <a:r>
                        <a:rPr lang="en-US" sz="1100" dirty="0">
                          <a:effectLst/>
                          <a:latin typeface="Tahoma" panose="020B0604030504040204" pitchFamily="34" charset="0"/>
                          <a:ea typeface="Tahoma" panose="020B0604030504040204" pitchFamily="34" charset="0"/>
                          <a:cs typeface="Tahoma" panose="020B0604030504040204" pitchFamily="34" charset="0"/>
                        </a:rPr>
                        <a:t>EDP: 81 credits toward the Higher Cert in Public Admin </a:t>
                      </a:r>
                    </a:p>
                    <a:p>
                      <a:pPr marL="342900" marR="0" lvl="0" indent="-342900">
                        <a:lnSpc>
                          <a:spcPct val="108000"/>
                        </a:lnSpc>
                        <a:spcBef>
                          <a:spcPts val="0"/>
                        </a:spcBef>
                        <a:spcAft>
                          <a:spcPts val="0"/>
                        </a:spcAft>
                        <a:buFont typeface="Arial Narrow" panose="020B0606020202030204" pitchFamily="34" charset="0"/>
                        <a:buChar char="•"/>
                      </a:pPr>
                      <a:r>
                        <a:rPr lang="en-US" sz="1100" dirty="0">
                          <a:effectLst/>
                          <a:latin typeface="Tahoma" panose="020B0604030504040204" pitchFamily="34" charset="0"/>
                          <a:ea typeface="Tahoma" panose="020B0604030504040204" pitchFamily="34" charset="0"/>
                          <a:cs typeface="Tahoma" panose="020B0604030504040204" pitchFamily="34" charset="0"/>
                        </a:rPr>
                        <a:t>AMDP: 85 credits toward the Advanced Cert in Public Admin </a:t>
                      </a:r>
                      <a:endParaRPr lang="en-US" sz="1100" dirty="0">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31777" marR="31777" marT="0" marB="0"/>
                </a:tc>
                <a:extLst>
                  <a:ext uri="{0D108BD9-81ED-4DB2-BD59-A6C34878D82A}">
                    <a16:rowId xmlns:a16="http://schemas.microsoft.com/office/drawing/2014/main" val="10004"/>
                  </a:ext>
                </a:extLst>
              </a:tr>
              <a:tr h="714321">
                <a:tc vMerge="1">
                  <a:txBody>
                    <a:bodyPr/>
                    <a:lstStyle/>
                    <a:p>
                      <a:endParaRPr lang="en-US"/>
                    </a:p>
                  </a:txBody>
                  <a:tcPr/>
                </a:tc>
                <a:tc>
                  <a:txBody>
                    <a:bodyPr/>
                    <a:lstStyle/>
                    <a:p>
                      <a:pPr marL="0" marR="0" lvl="0" indent="0">
                        <a:lnSpc>
                          <a:spcPct val="108000"/>
                        </a:lnSpc>
                        <a:spcBef>
                          <a:spcPts val="0"/>
                        </a:spcBef>
                        <a:spcAft>
                          <a:spcPts val="0"/>
                        </a:spcAft>
                        <a:buSzPts val="1000"/>
                        <a:buFont typeface="Arial" panose="020B0604020202020204" pitchFamily="34" charset="0"/>
                        <a:buNone/>
                      </a:pPr>
                      <a:r>
                        <a:rPr lang="en-ZA" sz="1100" dirty="0">
                          <a:effectLst/>
                          <a:latin typeface="Tahoma" panose="020B0604030504040204" pitchFamily="34" charset="0"/>
                          <a:ea typeface="Tahoma" panose="020B0604030504040204" pitchFamily="34" charset="0"/>
                          <a:cs typeface="Tahoma" panose="020B0604030504040204" pitchFamily="34" charset="0"/>
                        </a:rPr>
                        <a:t>University of the Western </a:t>
                      </a:r>
                      <a:r>
                        <a:rPr lang="en-ZA" sz="1100" dirty="0" smtClean="0">
                          <a:effectLst/>
                          <a:latin typeface="Tahoma" panose="020B0604030504040204" pitchFamily="34" charset="0"/>
                          <a:ea typeface="Tahoma" panose="020B0604030504040204" pitchFamily="34" charset="0"/>
                          <a:cs typeface="Tahoma" panose="020B0604030504040204" pitchFamily="34" charset="0"/>
                        </a:rPr>
                        <a:t>Cape </a:t>
                      </a:r>
                      <a:r>
                        <a:rPr lang="en-ZA" sz="1100" dirty="0">
                          <a:effectLst/>
                          <a:latin typeface="Tahoma" panose="020B0604030504040204" pitchFamily="34" charset="0"/>
                          <a:ea typeface="Tahoma" panose="020B0604030504040204" pitchFamily="34" charset="0"/>
                          <a:cs typeface="Tahoma" panose="020B0604030504040204" pitchFamily="34" charset="0"/>
                        </a:rPr>
                        <a:t>(UWC): </a:t>
                      </a:r>
                      <a:r>
                        <a:rPr lang="en-US" sz="1100" dirty="0" err="1">
                          <a:effectLst/>
                          <a:latin typeface="Tahoma" panose="020B0604030504040204" pitchFamily="34" charset="0"/>
                          <a:ea typeface="Tahoma" panose="020B0604030504040204" pitchFamily="34" charset="0"/>
                          <a:cs typeface="Tahoma" panose="020B0604030504040204" pitchFamily="34" charset="0"/>
                        </a:rPr>
                        <a:t>W.Cape</a:t>
                      </a:r>
                      <a:r>
                        <a:rPr lang="en-US" sz="1100" dirty="0">
                          <a:effectLst/>
                          <a:latin typeface="Tahoma" panose="020B0604030504040204" pitchFamily="34" charset="0"/>
                          <a:ea typeface="Tahoma" panose="020B0604030504040204" pitchFamily="34" charset="0"/>
                          <a:cs typeface="Tahoma" panose="020B0604030504040204" pitchFamily="34" charset="0"/>
                        </a:rPr>
                        <a:t> &amp; </a:t>
                      </a:r>
                      <a:r>
                        <a:rPr lang="en-US" sz="1100" dirty="0" err="1">
                          <a:effectLst/>
                          <a:latin typeface="Tahoma" panose="020B0604030504040204" pitchFamily="34" charset="0"/>
                          <a:ea typeface="Tahoma" panose="020B0604030504040204" pitchFamily="34" charset="0"/>
                          <a:cs typeface="Tahoma" panose="020B0604030504040204" pitchFamily="34" charset="0"/>
                        </a:rPr>
                        <a:t>N.Cape</a:t>
                      </a:r>
                      <a:r>
                        <a:rPr lang="en-ZA" sz="1100" dirty="0">
                          <a:effectLst/>
                          <a:latin typeface="Tahoma" panose="020B0604030504040204" pitchFamily="34" charset="0"/>
                          <a:ea typeface="Tahoma" panose="020B0604030504040204" pitchFamily="34" charset="0"/>
                          <a:cs typeface="Tahoma" panose="020B0604030504040204" pitchFamily="34" charset="0"/>
                        </a:rPr>
                        <a:t>  </a:t>
                      </a:r>
                      <a:endParaRPr lang="en-US" sz="1100" dirty="0">
                        <a:effectLst/>
                        <a:latin typeface="Tahoma" panose="020B0604030504040204" pitchFamily="34" charset="0"/>
                        <a:ea typeface="Tahoma" panose="020B0604030504040204" pitchFamily="34" charset="0"/>
                        <a:cs typeface="Tahoma" panose="020B0604030504040204" pitchFamily="34" charset="0"/>
                      </a:endParaRPr>
                    </a:p>
                    <a:p>
                      <a:pPr marL="342900" marR="0" lvl="0" indent="-342900">
                        <a:lnSpc>
                          <a:spcPct val="108000"/>
                        </a:lnSpc>
                        <a:spcBef>
                          <a:spcPts val="0"/>
                        </a:spcBef>
                        <a:spcAft>
                          <a:spcPts val="0"/>
                        </a:spcAft>
                        <a:buFont typeface="Arial Narrow" panose="020B0606020202030204" pitchFamily="34" charset="0"/>
                        <a:buChar char="•"/>
                      </a:pPr>
                      <a:r>
                        <a:rPr lang="en-US" sz="1100" dirty="0">
                          <a:effectLst/>
                          <a:latin typeface="Tahoma" panose="020B0604030504040204" pitchFamily="34" charset="0"/>
                          <a:ea typeface="Tahoma" panose="020B0604030504040204" pitchFamily="34" charset="0"/>
                          <a:cs typeface="Tahoma" panose="020B0604030504040204" pitchFamily="34" charset="0"/>
                        </a:rPr>
                        <a:t>EDP: Exemption from one 1</a:t>
                      </a:r>
                      <a:r>
                        <a:rPr lang="en-US" sz="1100" baseline="30000" dirty="0">
                          <a:effectLst/>
                          <a:latin typeface="Tahoma" panose="020B0604030504040204" pitchFamily="34" charset="0"/>
                          <a:ea typeface="Tahoma" panose="020B0604030504040204" pitchFamily="34" charset="0"/>
                          <a:cs typeface="Tahoma" panose="020B0604030504040204" pitchFamily="34" charset="0"/>
                        </a:rPr>
                        <a:t>st</a:t>
                      </a:r>
                      <a:r>
                        <a:rPr lang="en-US" sz="1100" dirty="0">
                          <a:effectLst/>
                          <a:latin typeface="Tahoma" panose="020B0604030504040204" pitchFamily="34" charset="0"/>
                          <a:ea typeface="Tahoma" panose="020B0604030504040204" pitchFamily="34" charset="0"/>
                          <a:cs typeface="Tahoma" panose="020B0604030504040204" pitchFamily="34" charset="0"/>
                        </a:rPr>
                        <a:t> year module of the B Admin degree </a:t>
                      </a:r>
                    </a:p>
                    <a:p>
                      <a:pPr marL="342900" marR="0" lvl="0" indent="-342900">
                        <a:lnSpc>
                          <a:spcPct val="108000"/>
                        </a:lnSpc>
                        <a:spcBef>
                          <a:spcPts val="0"/>
                        </a:spcBef>
                        <a:spcAft>
                          <a:spcPts val="0"/>
                        </a:spcAft>
                        <a:buFont typeface="Arial Narrow" panose="020B0606020202030204" pitchFamily="34" charset="0"/>
                        <a:buChar char="•"/>
                      </a:pPr>
                      <a:r>
                        <a:rPr lang="en-US" sz="1100" dirty="0">
                          <a:effectLst/>
                          <a:latin typeface="Tahoma" panose="020B0604030504040204" pitchFamily="34" charset="0"/>
                          <a:ea typeface="Tahoma" panose="020B0604030504040204" pitchFamily="34" charset="0"/>
                          <a:cs typeface="Tahoma" panose="020B0604030504040204" pitchFamily="34" charset="0"/>
                        </a:rPr>
                        <a:t>AMDP: Exemption from one 3</a:t>
                      </a:r>
                      <a:r>
                        <a:rPr lang="en-US" sz="1100" baseline="30000" dirty="0">
                          <a:effectLst/>
                          <a:latin typeface="Tahoma" panose="020B0604030504040204" pitchFamily="34" charset="0"/>
                          <a:ea typeface="Tahoma" panose="020B0604030504040204" pitchFamily="34" charset="0"/>
                          <a:cs typeface="Tahoma" panose="020B0604030504040204" pitchFamily="34" charset="0"/>
                        </a:rPr>
                        <a:t>rd</a:t>
                      </a:r>
                      <a:r>
                        <a:rPr lang="en-US" sz="1100" dirty="0">
                          <a:effectLst/>
                          <a:latin typeface="Tahoma" panose="020B0604030504040204" pitchFamily="34" charset="0"/>
                          <a:ea typeface="Tahoma" panose="020B0604030504040204" pitchFamily="34" charset="0"/>
                          <a:cs typeface="Tahoma" panose="020B0604030504040204" pitchFamily="34" charset="0"/>
                        </a:rPr>
                        <a:t> year module of the B Admin degree</a:t>
                      </a:r>
                      <a:endParaRPr lang="en-US" sz="1100" dirty="0">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31777" marR="31777" marT="0" marB="0"/>
                </a:tc>
                <a:extLst>
                  <a:ext uri="{0D108BD9-81ED-4DB2-BD59-A6C34878D82A}">
                    <a16:rowId xmlns:a16="http://schemas.microsoft.com/office/drawing/2014/main" val="10005"/>
                  </a:ext>
                </a:extLst>
              </a:tr>
              <a:tr h="887374">
                <a:tc vMerge="1">
                  <a:txBody>
                    <a:bodyPr/>
                    <a:lstStyle/>
                    <a:p>
                      <a:endParaRPr lang="en-US"/>
                    </a:p>
                  </a:txBody>
                  <a:tcPr/>
                </a:tc>
                <a:tc>
                  <a:txBody>
                    <a:bodyPr/>
                    <a:lstStyle/>
                    <a:p>
                      <a:pPr marL="0" marR="0" lvl="0" indent="0">
                        <a:lnSpc>
                          <a:spcPct val="108000"/>
                        </a:lnSpc>
                        <a:spcBef>
                          <a:spcPts val="0"/>
                        </a:spcBef>
                        <a:spcAft>
                          <a:spcPts val="0"/>
                        </a:spcAft>
                        <a:buSzPts val="1000"/>
                        <a:buFont typeface="Arial" panose="020B0604020202020204" pitchFamily="34" charset="0"/>
                        <a:buNone/>
                      </a:pPr>
                      <a:r>
                        <a:rPr lang="en-ZA" sz="1100" spc="-30" dirty="0">
                          <a:effectLst/>
                          <a:latin typeface="Tahoma" panose="020B0604030504040204" pitchFamily="34" charset="0"/>
                          <a:ea typeface="Tahoma" panose="020B0604030504040204" pitchFamily="34" charset="0"/>
                          <a:cs typeface="Tahoma" panose="020B0604030504040204" pitchFamily="34" charset="0"/>
                        </a:rPr>
                        <a:t>Tshwane University of Technology (TUT): </a:t>
                      </a:r>
                      <a:r>
                        <a:rPr lang="en-US" sz="1100" spc="-30" dirty="0">
                          <a:effectLst/>
                          <a:latin typeface="Tahoma" panose="020B0604030504040204" pitchFamily="34" charset="0"/>
                          <a:ea typeface="Tahoma" panose="020B0604030504040204" pitchFamily="34" charset="0"/>
                          <a:cs typeface="Tahoma" panose="020B0604030504040204" pitchFamily="34" charset="0"/>
                        </a:rPr>
                        <a:t>National Departments &amp; GP</a:t>
                      </a:r>
                      <a:endParaRPr lang="en-US" sz="1100" dirty="0">
                        <a:effectLst/>
                        <a:latin typeface="Tahoma" panose="020B0604030504040204" pitchFamily="34" charset="0"/>
                        <a:ea typeface="Tahoma" panose="020B0604030504040204" pitchFamily="34" charset="0"/>
                        <a:cs typeface="Tahoma" panose="020B0604030504040204" pitchFamily="34" charset="0"/>
                      </a:endParaRPr>
                    </a:p>
                    <a:p>
                      <a:pPr marL="342900" marR="0" lvl="0" indent="-342900">
                        <a:lnSpc>
                          <a:spcPct val="108000"/>
                        </a:lnSpc>
                        <a:spcBef>
                          <a:spcPts val="0"/>
                        </a:spcBef>
                        <a:spcAft>
                          <a:spcPts val="0"/>
                        </a:spcAft>
                        <a:buFont typeface="Arial Narrow" panose="020B0606020202030204" pitchFamily="34" charset="0"/>
                        <a:buChar char="•"/>
                      </a:pPr>
                      <a:r>
                        <a:rPr lang="en-US" sz="1100" dirty="0">
                          <a:effectLst/>
                          <a:latin typeface="Tahoma" panose="020B0604030504040204" pitchFamily="34" charset="0"/>
                          <a:ea typeface="Tahoma" panose="020B0604030504040204" pitchFamily="34" charset="0"/>
                          <a:cs typeface="Tahoma" panose="020B0604030504040204" pitchFamily="34" charset="0"/>
                        </a:rPr>
                        <a:t>EDP: Exemption from 1st year Nat Diploma Public Management (to become Diploma in Public Affairs)</a:t>
                      </a:r>
                    </a:p>
                    <a:p>
                      <a:pPr marL="342900" marR="0" lvl="0" indent="-342900">
                        <a:lnSpc>
                          <a:spcPct val="108000"/>
                        </a:lnSpc>
                        <a:spcBef>
                          <a:spcPts val="0"/>
                        </a:spcBef>
                        <a:spcAft>
                          <a:spcPts val="0"/>
                        </a:spcAft>
                        <a:buFont typeface="Arial Narrow" panose="020B0606020202030204" pitchFamily="34" charset="0"/>
                        <a:buChar char="•"/>
                      </a:pPr>
                      <a:r>
                        <a:rPr lang="en-US" sz="1100" dirty="0">
                          <a:effectLst/>
                          <a:latin typeface="Tahoma" panose="020B0604030504040204" pitchFamily="34" charset="0"/>
                          <a:ea typeface="Tahoma" panose="020B0604030504040204" pitchFamily="34" charset="0"/>
                          <a:cs typeface="Tahoma" panose="020B0604030504040204" pitchFamily="34" charset="0"/>
                        </a:rPr>
                        <a:t>AMDP: Exemption from 1 module of the </a:t>
                      </a:r>
                      <a:r>
                        <a:rPr lang="en-US" sz="1100" dirty="0" err="1">
                          <a:effectLst/>
                          <a:latin typeface="Tahoma" panose="020B0604030504040204" pitchFamily="34" charset="0"/>
                          <a:ea typeface="Tahoma" panose="020B0604030504040204" pitchFamily="34" charset="0"/>
                          <a:cs typeface="Tahoma" panose="020B0604030504040204" pitchFamily="34" charset="0"/>
                        </a:rPr>
                        <a:t>BTech</a:t>
                      </a:r>
                      <a:r>
                        <a:rPr lang="en-US" sz="1100" dirty="0">
                          <a:effectLst/>
                          <a:latin typeface="Tahoma" panose="020B0604030504040204" pitchFamily="34" charset="0"/>
                          <a:ea typeface="Tahoma" panose="020B0604030504040204" pitchFamily="34" charset="0"/>
                          <a:cs typeface="Tahoma" panose="020B0604030504040204" pitchFamily="34" charset="0"/>
                        </a:rPr>
                        <a:t> Public Management (to become Advanced Diploma in Public Affairs)</a:t>
                      </a:r>
                      <a:endParaRPr lang="en-US" sz="1100" dirty="0">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31777" marR="31777" marT="0" marB="0"/>
                </a:tc>
                <a:extLst>
                  <a:ext uri="{0D108BD9-81ED-4DB2-BD59-A6C34878D82A}">
                    <a16:rowId xmlns:a16="http://schemas.microsoft.com/office/drawing/2014/main" val="10006"/>
                  </a:ext>
                </a:extLst>
              </a:tr>
            </a:tbl>
          </a:graphicData>
        </a:graphic>
      </p:graphicFrame>
      <p:sp>
        <p:nvSpPr>
          <p:cNvPr id="5" name="Slide Number Placeholder 4"/>
          <p:cNvSpPr>
            <a:spLocks noGrp="1"/>
          </p:cNvSpPr>
          <p:nvPr>
            <p:ph type="sldNum" sz="quarter" idx="12"/>
          </p:nvPr>
        </p:nvSpPr>
        <p:spPr/>
        <p:txBody>
          <a:bodyPr/>
          <a:lstStyle/>
          <a:p>
            <a:fld id="{1CE6738C-8955-4CF1-A256-1C49941BBB03}" type="slidenum">
              <a:rPr lang="en-ZA" smtClean="0"/>
              <a:t>24</a:t>
            </a:fld>
            <a:endParaRPr lang="en-ZA"/>
          </a:p>
        </p:txBody>
      </p:sp>
      <p:sp>
        <p:nvSpPr>
          <p:cNvPr id="7" name="Title 1"/>
          <p:cNvSpPr>
            <a:spLocks noGrp="1"/>
          </p:cNvSpPr>
          <p:nvPr>
            <p:ph type="title"/>
          </p:nvPr>
        </p:nvSpPr>
        <p:spPr>
          <a:xfrm>
            <a:off x="457200" y="407105"/>
            <a:ext cx="8229600" cy="708465"/>
          </a:xfrm>
        </p:spPr>
        <p:txBody>
          <a:bodyPr>
            <a:normAutofit/>
          </a:bodyPr>
          <a:lstStyle/>
          <a:p>
            <a:r>
              <a:rPr lang="en-ZA" sz="24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Partnerships with Higher Education Institutions </a:t>
            </a:r>
            <a:endParaRPr lang="en-US" sz="2400" dirty="0"/>
          </a:p>
        </p:txBody>
      </p:sp>
    </p:spTree>
    <p:extLst>
      <p:ext uri="{BB962C8B-B14F-4D97-AF65-F5344CB8AC3E}">
        <p14:creationId xmlns:p14="http://schemas.microsoft.com/office/powerpoint/2010/main" val="8340526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324036"/>
            <a:ext cx="9144000" cy="1025352"/>
          </a:xfrm>
        </p:spPr>
        <p:txBody>
          <a:bodyPr>
            <a:normAutofit/>
          </a:bodyPr>
          <a:lstStyle/>
          <a:p>
            <a:r>
              <a:rPr lang="en-ZA" sz="2400"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Partnership with Parliament </a:t>
            </a:r>
            <a:endParaRPr lang="en-ZA" sz="2400" dirty="0">
              <a:solidFill>
                <a:srgbClr val="006600"/>
              </a:solidFill>
              <a:latin typeface="Tahoma" panose="020B0604030504040204" pitchFamily="34" charset="0"/>
              <a:ea typeface="Tahoma" panose="020B0604030504040204" pitchFamily="34" charset="0"/>
              <a:cs typeface="Tahoma" panose="020B0604030504040204" pitchFamily="34" charset="0"/>
            </a:endParaRPr>
          </a:p>
        </p:txBody>
      </p:sp>
      <p:sp>
        <p:nvSpPr>
          <p:cNvPr id="2" name="Slide Number Placeholder 1"/>
          <p:cNvSpPr>
            <a:spLocks noGrp="1"/>
          </p:cNvSpPr>
          <p:nvPr>
            <p:ph type="sldNum" sz="quarter" idx="12"/>
          </p:nvPr>
        </p:nvSpPr>
        <p:spPr>
          <a:xfrm>
            <a:off x="6156176" y="6309320"/>
            <a:ext cx="2133600" cy="365125"/>
          </a:xfrm>
        </p:spPr>
        <p:txBody>
          <a:bodyPr/>
          <a:lstStyle/>
          <a:p>
            <a:fld id="{1CE6738C-8955-4CF1-A256-1C49941BBB03}" type="slidenum">
              <a:rPr lang="en-ZA" smtClean="0">
                <a:solidFill>
                  <a:prstClr val="black">
                    <a:tint val="75000"/>
                  </a:prstClr>
                </a:solidFill>
              </a:rPr>
              <a:pPr/>
              <a:t>25</a:t>
            </a:fld>
            <a:endParaRPr lang="en-ZA" dirty="0">
              <a:solidFill>
                <a:prstClr val="black">
                  <a:tint val="75000"/>
                </a:prstClr>
              </a:solidFill>
            </a:endParaRPr>
          </a:p>
        </p:txBody>
      </p:sp>
      <p:sp>
        <p:nvSpPr>
          <p:cNvPr id="3" name="Rectangle 2"/>
          <p:cNvSpPr/>
          <p:nvPr/>
        </p:nvSpPr>
        <p:spPr>
          <a:xfrm>
            <a:off x="1403648" y="764704"/>
            <a:ext cx="7992888" cy="1311128"/>
          </a:xfrm>
          <a:prstGeom prst="rect">
            <a:avLst/>
          </a:prstGeom>
        </p:spPr>
        <p:txBody>
          <a:bodyPr wrap="square">
            <a:spAutoFit/>
          </a:bodyPr>
          <a:lstStyle/>
          <a:p>
            <a:pPr defTabSz="457200" fontAlgn="base">
              <a:spcBef>
                <a:spcPct val="20000"/>
              </a:spcBef>
              <a:spcAft>
                <a:spcPct val="0"/>
              </a:spcAft>
            </a:pPr>
            <a:endParaRPr lang="en-ZA" b="1" dirty="0">
              <a:solidFill>
                <a:prstClr val="black"/>
              </a:solidFill>
              <a:latin typeface="Gill Sans" pitchFamily="-52" charset="0"/>
              <a:ea typeface="ＭＳ Ｐゴシック" pitchFamily="-52" charset="-128"/>
            </a:endParaRPr>
          </a:p>
          <a:p>
            <a:pPr defTabSz="457200" fontAlgn="base">
              <a:lnSpc>
                <a:spcPct val="150000"/>
              </a:lnSpc>
              <a:spcBef>
                <a:spcPct val="20000"/>
              </a:spcBef>
              <a:spcAft>
                <a:spcPct val="0"/>
              </a:spcAft>
            </a:pPr>
            <a:endParaRPr lang="en-ZA" b="1" dirty="0">
              <a:solidFill>
                <a:prstClr val="black"/>
              </a:solidFill>
              <a:latin typeface="Gill Sans" pitchFamily="-52" charset="0"/>
              <a:ea typeface="ＭＳ Ｐゴシック" pitchFamily="-52" charset="-128"/>
            </a:endParaRPr>
          </a:p>
          <a:p>
            <a:pPr defTabSz="457200" fontAlgn="base">
              <a:lnSpc>
                <a:spcPct val="150000"/>
              </a:lnSpc>
              <a:spcBef>
                <a:spcPct val="20000"/>
              </a:spcBef>
              <a:spcAft>
                <a:spcPct val="0"/>
              </a:spcAft>
            </a:pPr>
            <a:r>
              <a:rPr lang="en-ZA" b="1" dirty="0" smtClean="0">
                <a:solidFill>
                  <a:prstClr val="black"/>
                </a:solidFill>
                <a:latin typeface="Gill Sans" pitchFamily="-52" charset="0"/>
                <a:ea typeface="ＭＳ Ｐゴシック" pitchFamily="-52" charset="-128"/>
              </a:rPr>
              <a:t>		</a:t>
            </a:r>
            <a:endParaRPr lang="en-ZA" b="1" dirty="0">
              <a:solidFill>
                <a:prstClr val="black"/>
              </a:solidFill>
              <a:latin typeface="Gill Sans" pitchFamily="-52" charset="0"/>
              <a:ea typeface="ＭＳ Ｐゴシック" pitchFamily="-52" charset="-128"/>
            </a:endParaRPr>
          </a:p>
        </p:txBody>
      </p:sp>
      <p:sp>
        <p:nvSpPr>
          <p:cNvPr id="5" name="Subtitle 2"/>
          <p:cNvSpPr txBox="1">
            <a:spLocks/>
          </p:cNvSpPr>
          <p:nvPr/>
        </p:nvSpPr>
        <p:spPr bwMode="auto">
          <a:xfrm>
            <a:off x="35496" y="1197880"/>
            <a:ext cx="8856984" cy="4464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ea typeface="ＭＳ Ｐゴシック" pitchFamily="-52" charset="-128"/>
              </a:defRPr>
            </a:lvl1pPr>
            <a:lvl2pPr marL="742950" indent="-285750" eaLnBrk="0" hangingPunct="0">
              <a:defRPr>
                <a:solidFill>
                  <a:schemeClr val="tx1"/>
                </a:solidFill>
                <a:latin typeface="Arial" charset="0"/>
                <a:ea typeface="ＭＳ Ｐゴシック" pitchFamily="-52" charset="-128"/>
              </a:defRPr>
            </a:lvl2pPr>
            <a:lvl3pPr marL="1143000" indent="-228600" eaLnBrk="0" hangingPunct="0">
              <a:defRPr>
                <a:solidFill>
                  <a:schemeClr val="tx1"/>
                </a:solidFill>
                <a:latin typeface="Arial" charset="0"/>
                <a:ea typeface="ＭＳ Ｐゴシック" pitchFamily="-52" charset="-128"/>
              </a:defRPr>
            </a:lvl3pPr>
            <a:lvl4pPr marL="1600200" indent="-228600" eaLnBrk="0" hangingPunct="0">
              <a:defRPr>
                <a:solidFill>
                  <a:schemeClr val="tx1"/>
                </a:solidFill>
                <a:latin typeface="Arial" charset="0"/>
                <a:ea typeface="ＭＳ Ｐゴシック" pitchFamily="-52" charset="-128"/>
              </a:defRPr>
            </a:lvl4pPr>
            <a:lvl5pPr marL="2057400" indent="-228600" eaLnBrk="0" hangingPunct="0">
              <a:defRPr>
                <a:solidFill>
                  <a:schemeClr val="tx1"/>
                </a:solidFill>
                <a:latin typeface="Arial" charset="0"/>
                <a:ea typeface="ＭＳ Ｐゴシック" pitchFamily="-52"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52"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52"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52"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52" charset="-128"/>
              </a:defRPr>
            </a:lvl9pPr>
          </a:lstStyle>
          <a:p>
            <a:pPr>
              <a:lnSpc>
                <a:spcPct val="108000"/>
              </a:lnSpc>
              <a:buClr>
                <a:srgbClr val="C00000"/>
              </a:buClr>
              <a:buSzPct val="75000"/>
              <a:buFont typeface="Wingdings" panose="05000000000000000000" pitchFamily="2" charset="2"/>
              <a:buChar char="Ø"/>
            </a:pPr>
            <a:r>
              <a:rPr lang="en-ZA" sz="1400" dirty="0" smtClean="0">
                <a:latin typeface="Tahoma" panose="020B0604030504040204" pitchFamily="34" charset="0"/>
                <a:ea typeface="Tahoma" panose="020B0604030504040204" pitchFamily="34" charset="0"/>
                <a:cs typeface="Tahoma" panose="020B0604030504040204" pitchFamily="34" charset="0"/>
              </a:rPr>
              <a:t>Members </a:t>
            </a:r>
            <a:r>
              <a:rPr lang="en-ZA" sz="1400" dirty="0">
                <a:latin typeface="Tahoma" panose="020B0604030504040204" pitchFamily="34" charset="0"/>
                <a:ea typeface="Tahoma" panose="020B0604030504040204" pitchFamily="34" charset="0"/>
                <a:cs typeface="Tahoma" panose="020B0604030504040204" pitchFamily="34" charset="0"/>
              </a:rPr>
              <a:t>of the Legislative Sector and the Executive have unique leadership and oversight responsibilities that set them apart as public leaders, while remaining grounded as public servants. The </a:t>
            </a:r>
            <a:r>
              <a:rPr lang="en-ZA" sz="1400" dirty="0" smtClean="0">
                <a:latin typeface="Tahoma" panose="020B0604030504040204" pitchFamily="34" charset="0"/>
                <a:ea typeface="Tahoma" panose="020B0604030504040204" pitchFamily="34" charset="0"/>
                <a:cs typeface="Tahoma" panose="020B0604030504040204" pitchFamily="34" charset="0"/>
              </a:rPr>
              <a:t>NSG </a:t>
            </a:r>
            <a:r>
              <a:rPr lang="en-ZA" sz="1400" dirty="0">
                <a:latin typeface="Tahoma" panose="020B0604030504040204" pitchFamily="34" charset="0"/>
                <a:ea typeface="Tahoma" panose="020B0604030504040204" pitchFamily="34" charset="0"/>
                <a:cs typeface="Tahoma" panose="020B0604030504040204" pitchFamily="34" charset="0"/>
              </a:rPr>
              <a:t>has nurtured several key partnerships to make it possible to provide a combination of structure programmes and just-in-time interventions to enhance leadership capabilities of these public </a:t>
            </a:r>
            <a:r>
              <a:rPr lang="en-ZA" sz="1400" dirty="0" smtClean="0">
                <a:latin typeface="Tahoma" panose="020B0604030504040204" pitchFamily="34" charset="0"/>
                <a:ea typeface="Tahoma" panose="020B0604030504040204" pitchFamily="34" charset="0"/>
                <a:cs typeface="Tahoma" panose="020B0604030504040204" pitchFamily="34" charset="0"/>
              </a:rPr>
              <a:t>leaders</a:t>
            </a:r>
          </a:p>
          <a:p>
            <a:pPr>
              <a:lnSpc>
                <a:spcPct val="108000"/>
              </a:lnSpc>
              <a:buClr>
                <a:srgbClr val="C00000"/>
              </a:buClr>
              <a:buSzPct val="75000"/>
              <a:buFont typeface="Wingdings" panose="05000000000000000000" pitchFamily="2" charset="2"/>
              <a:buChar char="Ø"/>
            </a:pPr>
            <a:endParaRPr lang="en-GB" sz="14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a:lnSpc>
                <a:spcPct val="108000"/>
              </a:lnSpc>
              <a:buClr>
                <a:srgbClr val="C00000"/>
              </a:buClr>
              <a:buSzPct val="75000"/>
              <a:buFont typeface="Wingdings" panose="05000000000000000000" pitchFamily="2" charset="2"/>
              <a:buChar char="Ø"/>
            </a:pPr>
            <a:r>
              <a:rPr lang="en-ZA" sz="1400" dirty="0" smtClean="0">
                <a:latin typeface="Tahoma" panose="020B0604030504040204" pitchFamily="34" charset="0"/>
                <a:ea typeface="Tahoma" panose="020B0604030504040204" pitchFamily="34" charset="0"/>
                <a:cs typeface="Tahoma" panose="020B0604030504040204" pitchFamily="34" charset="0"/>
              </a:rPr>
              <a:t>The </a:t>
            </a:r>
            <a:r>
              <a:rPr lang="en-ZA" sz="1400" dirty="0">
                <a:latin typeface="Tahoma" panose="020B0604030504040204" pitchFamily="34" charset="0"/>
                <a:ea typeface="Tahoma" panose="020B0604030504040204" pitchFamily="34" charset="0"/>
                <a:cs typeface="Tahoma" panose="020B0604030504040204" pitchFamily="34" charset="0"/>
              </a:rPr>
              <a:t>NSG proposes the following  to be considered and to revive existing partnerships</a:t>
            </a:r>
            <a:r>
              <a:rPr lang="en-ZA" sz="1400" dirty="0" smtClean="0">
                <a:latin typeface="Tahoma" panose="020B0604030504040204" pitchFamily="34" charset="0"/>
                <a:ea typeface="Tahoma" panose="020B0604030504040204" pitchFamily="34" charset="0"/>
                <a:cs typeface="Tahoma" panose="020B0604030504040204" pitchFamily="34" charset="0"/>
              </a:rPr>
              <a:t>:</a:t>
            </a:r>
          </a:p>
          <a:p>
            <a:pPr>
              <a:lnSpc>
                <a:spcPct val="108000"/>
              </a:lnSpc>
              <a:buClr>
                <a:srgbClr val="C00000"/>
              </a:buClr>
              <a:buSzPct val="75000"/>
              <a:buFont typeface="Wingdings" panose="05000000000000000000" pitchFamily="2" charset="2"/>
              <a:buChar char="Ø"/>
            </a:pPr>
            <a:endParaRPr lang="en-ZA" sz="1400" dirty="0">
              <a:latin typeface="Tahoma" panose="020B0604030504040204" pitchFamily="34" charset="0"/>
              <a:ea typeface="Tahoma" panose="020B0604030504040204" pitchFamily="34" charset="0"/>
              <a:cs typeface="Tahoma" panose="020B0604030504040204" pitchFamily="34" charset="0"/>
            </a:endParaRPr>
          </a:p>
          <a:p>
            <a:pPr marL="800100" lvl="1" indent="-342900">
              <a:lnSpc>
                <a:spcPct val="108000"/>
              </a:lnSpc>
              <a:buClr>
                <a:srgbClr val="C00000"/>
              </a:buClr>
              <a:buSzPct val="75000"/>
              <a:buFont typeface="+mj-lt"/>
              <a:buAutoNum type="alphaLcParenR"/>
            </a:pPr>
            <a:r>
              <a:rPr lang="en-ZA" sz="1400" dirty="0" smtClean="0">
                <a:latin typeface="Tahoma" panose="020B0604030504040204" pitchFamily="34" charset="0"/>
                <a:ea typeface="Tahoma" panose="020B0604030504040204" pitchFamily="34" charset="0"/>
                <a:cs typeface="Tahoma" panose="020B0604030504040204" pitchFamily="34" charset="0"/>
              </a:rPr>
              <a:t>Certificate </a:t>
            </a:r>
            <a:r>
              <a:rPr lang="en-ZA" sz="1400" dirty="0">
                <a:latin typeface="Tahoma" panose="020B0604030504040204" pitchFamily="34" charset="0"/>
                <a:ea typeface="Tahoma" panose="020B0604030504040204" pitchFamily="34" charset="0"/>
                <a:cs typeface="Tahoma" panose="020B0604030504040204" pitchFamily="34" charset="0"/>
              </a:rPr>
              <a:t>in Governance and </a:t>
            </a:r>
            <a:r>
              <a:rPr lang="en-ZA" sz="1400" dirty="0" smtClean="0">
                <a:latin typeface="Tahoma" panose="020B0604030504040204" pitchFamily="34" charset="0"/>
                <a:ea typeface="Tahoma" panose="020B0604030504040204" pitchFamily="34" charset="0"/>
                <a:cs typeface="Tahoma" panose="020B0604030504040204" pitchFamily="34" charset="0"/>
              </a:rPr>
              <a:t>Leadership - offered </a:t>
            </a:r>
            <a:r>
              <a:rPr lang="en-ZA" sz="1400" dirty="0">
                <a:latin typeface="Tahoma" panose="020B0604030504040204" pitchFamily="34" charset="0"/>
                <a:ea typeface="Tahoma" panose="020B0604030504040204" pitchFamily="34" charset="0"/>
                <a:cs typeface="Tahoma" panose="020B0604030504040204" pitchFamily="34" charset="0"/>
              </a:rPr>
              <a:t>by the NSG in partnership with </a:t>
            </a:r>
            <a:r>
              <a:rPr lang="en-ZA" sz="1400" dirty="0" smtClean="0">
                <a:latin typeface="Tahoma" panose="020B0604030504040204" pitchFamily="34" charset="0"/>
                <a:ea typeface="Tahoma" panose="020B0604030504040204" pitchFamily="34" charset="0"/>
                <a:cs typeface="Tahoma" panose="020B0604030504040204" pitchFamily="34" charset="0"/>
              </a:rPr>
              <a:t>the University </a:t>
            </a:r>
            <a:r>
              <a:rPr lang="en-ZA" sz="1400" dirty="0">
                <a:latin typeface="Tahoma" panose="020B0604030504040204" pitchFamily="34" charset="0"/>
                <a:ea typeface="Tahoma" panose="020B0604030504040204" pitchFamily="34" charset="0"/>
                <a:cs typeface="Tahoma" panose="020B0604030504040204" pitchFamily="34" charset="0"/>
              </a:rPr>
              <a:t>of Limpopo’s </a:t>
            </a:r>
            <a:r>
              <a:rPr lang="en-ZA" sz="1400" dirty="0" err="1">
                <a:latin typeface="Tahoma" panose="020B0604030504040204" pitchFamily="34" charset="0"/>
                <a:ea typeface="Tahoma" panose="020B0604030504040204" pitchFamily="34" charset="0"/>
                <a:cs typeface="Tahoma" panose="020B0604030504040204" pitchFamily="34" charset="0"/>
              </a:rPr>
              <a:t>Turfloop</a:t>
            </a:r>
            <a:r>
              <a:rPr lang="en-ZA" sz="1400" dirty="0">
                <a:latin typeface="Tahoma" panose="020B0604030504040204" pitchFamily="34" charset="0"/>
                <a:ea typeface="Tahoma" panose="020B0604030504040204" pitchFamily="34" charset="0"/>
                <a:cs typeface="Tahoma" panose="020B0604030504040204" pitchFamily="34" charset="0"/>
              </a:rPr>
              <a:t> Graduate School of Leadership as a short learning programme  </a:t>
            </a:r>
            <a:endParaRPr lang="en-ZA" sz="1400" dirty="0" smtClean="0">
              <a:latin typeface="Tahoma" panose="020B0604030504040204" pitchFamily="34" charset="0"/>
              <a:ea typeface="Tahoma" panose="020B0604030504040204" pitchFamily="34" charset="0"/>
              <a:cs typeface="Tahoma" panose="020B0604030504040204" pitchFamily="34" charset="0"/>
            </a:endParaRPr>
          </a:p>
          <a:p>
            <a:pPr marL="800100" lvl="1" indent="-342900">
              <a:lnSpc>
                <a:spcPct val="108000"/>
              </a:lnSpc>
              <a:buClr>
                <a:srgbClr val="C00000"/>
              </a:buClr>
              <a:buSzPct val="75000"/>
              <a:buFont typeface="+mj-lt"/>
              <a:buAutoNum type="alphaLcParenR"/>
            </a:pPr>
            <a:endParaRPr lang="en-ZA" sz="1400" dirty="0" smtClean="0">
              <a:latin typeface="Tahoma" panose="020B0604030504040204" pitchFamily="34" charset="0"/>
              <a:ea typeface="Tahoma" panose="020B0604030504040204" pitchFamily="34" charset="0"/>
              <a:cs typeface="Tahoma" panose="020B0604030504040204" pitchFamily="34" charset="0"/>
            </a:endParaRPr>
          </a:p>
          <a:p>
            <a:pPr marL="800100" lvl="1" indent="-342900">
              <a:lnSpc>
                <a:spcPct val="108000"/>
              </a:lnSpc>
              <a:buClr>
                <a:srgbClr val="C00000"/>
              </a:buClr>
              <a:buSzPct val="75000"/>
              <a:buFont typeface="+mj-lt"/>
              <a:buAutoNum type="alphaLcParenR"/>
            </a:pPr>
            <a:r>
              <a:rPr lang="en-ZA" sz="1400" dirty="0" smtClean="0">
                <a:latin typeface="Tahoma" panose="020B0604030504040204" pitchFamily="34" charset="0"/>
                <a:ea typeface="Tahoma" panose="020B0604030504040204" pitchFamily="34" charset="0"/>
                <a:cs typeface="Tahoma" panose="020B0604030504040204" pitchFamily="34" charset="0"/>
              </a:rPr>
              <a:t>Graduate </a:t>
            </a:r>
            <a:r>
              <a:rPr lang="en-ZA" sz="1400" dirty="0">
                <a:latin typeface="Tahoma" panose="020B0604030504040204" pitchFamily="34" charset="0"/>
                <a:ea typeface="Tahoma" panose="020B0604030504040204" pitchFamily="34" charset="0"/>
                <a:cs typeface="Tahoma" panose="020B0604030504040204" pitchFamily="34" charset="0"/>
              </a:rPr>
              <a:t>Certificate in Advanced Governance and Public </a:t>
            </a:r>
            <a:r>
              <a:rPr lang="en-ZA" sz="1400" dirty="0" smtClean="0">
                <a:latin typeface="Tahoma" panose="020B0604030504040204" pitchFamily="34" charset="0"/>
                <a:ea typeface="Tahoma" panose="020B0604030504040204" pitchFamily="34" charset="0"/>
                <a:cs typeface="Tahoma" panose="020B0604030504040204" pitchFamily="34" charset="0"/>
              </a:rPr>
              <a:t>Leadership - offered </a:t>
            </a:r>
            <a:r>
              <a:rPr lang="en-ZA" sz="1400" dirty="0">
                <a:latin typeface="Tahoma" panose="020B0604030504040204" pitchFamily="34" charset="0"/>
                <a:ea typeface="Tahoma" panose="020B0604030504040204" pitchFamily="34" charset="0"/>
                <a:cs typeface="Tahoma" panose="020B0604030504040204" pitchFamily="34" charset="0"/>
              </a:rPr>
              <a:t>in partnership with the Wits University School of Governance as a short learning </a:t>
            </a:r>
            <a:r>
              <a:rPr lang="en-ZA" sz="1400" dirty="0" smtClean="0">
                <a:latin typeface="Tahoma" panose="020B0604030504040204" pitchFamily="34" charset="0"/>
                <a:ea typeface="Tahoma" panose="020B0604030504040204" pitchFamily="34" charset="0"/>
                <a:cs typeface="Tahoma" panose="020B0604030504040204" pitchFamily="34" charset="0"/>
              </a:rPr>
              <a:t>programme. The </a:t>
            </a:r>
            <a:r>
              <a:rPr lang="en-ZA" sz="1400" dirty="0">
                <a:latin typeface="Tahoma" panose="020B0604030504040204" pitchFamily="34" charset="0"/>
                <a:ea typeface="Tahoma" panose="020B0604030504040204" pitchFamily="34" charset="0"/>
                <a:cs typeface="Tahoma" panose="020B0604030504040204" pitchFamily="34" charset="0"/>
              </a:rPr>
              <a:t>Graduate Certificate </a:t>
            </a:r>
            <a:r>
              <a:rPr lang="en-ZA" sz="1400" dirty="0" smtClean="0">
                <a:latin typeface="Tahoma" panose="020B0604030504040204" pitchFamily="34" charset="0"/>
                <a:ea typeface="Tahoma" panose="020B0604030504040204" pitchFamily="34" charset="0"/>
                <a:cs typeface="Tahoma" panose="020B0604030504040204" pitchFamily="34" charset="0"/>
              </a:rPr>
              <a:t>links </a:t>
            </a:r>
            <a:r>
              <a:rPr lang="en-ZA" sz="1400" dirty="0">
                <a:latin typeface="Tahoma" panose="020B0604030504040204" pitchFamily="34" charset="0"/>
                <a:ea typeface="Tahoma" panose="020B0604030504040204" pitchFamily="34" charset="0"/>
                <a:cs typeface="Tahoma" panose="020B0604030504040204" pitchFamily="34" charset="0"/>
              </a:rPr>
              <a:t>to further qualification i.e. as determined by partnerships with HEIs and as determined by HEI admission </a:t>
            </a:r>
            <a:r>
              <a:rPr lang="en-ZA" sz="1400" dirty="0" smtClean="0">
                <a:latin typeface="Tahoma" panose="020B0604030504040204" pitchFamily="34" charset="0"/>
                <a:ea typeface="Tahoma" panose="020B0604030504040204" pitchFamily="34" charset="0"/>
                <a:cs typeface="Tahoma" panose="020B0604030504040204" pitchFamily="34" charset="0"/>
              </a:rPr>
              <a:t>requirements</a:t>
            </a:r>
            <a:r>
              <a:rPr lang="en-ZA" sz="1400" dirty="0">
                <a:latin typeface="Tahoma" panose="020B0604030504040204" pitchFamily="34" charset="0"/>
                <a:ea typeface="Tahoma" panose="020B0604030504040204" pitchFamily="34" charset="0"/>
                <a:cs typeface="Tahoma" panose="020B0604030504040204" pitchFamily="34" charset="0"/>
              </a:rPr>
              <a:t> </a:t>
            </a:r>
            <a:r>
              <a:rPr lang="en-ZA" sz="1400" dirty="0" smtClean="0">
                <a:latin typeface="Tahoma" panose="020B0604030504040204" pitchFamily="34" charset="0"/>
                <a:ea typeface="Tahoma" panose="020B0604030504040204" pitchFamily="34" charset="0"/>
                <a:cs typeface="Tahoma" panose="020B0604030504040204" pitchFamily="34" charset="0"/>
              </a:rPr>
              <a:t>(PGD in Governance </a:t>
            </a:r>
            <a:r>
              <a:rPr lang="en-ZA" sz="1400" dirty="0">
                <a:latin typeface="Tahoma" panose="020B0604030504040204" pitchFamily="34" charset="0"/>
                <a:ea typeface="Tahoma" panose="020B0604030504040204" pitchFamily="34" charset="0"/>
                <a:cs typeface="Tahoma" panose="020B0604030504040204" pitchFamily="34" charset="0"/>
              </a:rPr>
              <a:t>and Public Leadership</a:t>
            </a:r>
            <a:r>
              <a:rPr lang="en-ZA" sz="1400" dirty="0" smtClean="0">
                <a:latin typeface="Tahoma" panose="020B0604030504040204" pitchFamily="34" charset="0"/>
                <a:ea typeface="Tahoma" panose="020B0604030504040204" pitchFamily="34" charset="0"/>
                <a:cs typeface="Tahoma" panose="020B0604030504040204" pitchFamily="34" charset="0"/>
              </a:rPr>
              <a:t>; MM in Governance </a:t>
            </a:r>
            <a:r>
              <a:rPr lang="en-ZA" sz="1400" dirty="0">
                <a:latin typeface="Tahoma" panose="020B0604030504040204" pitchFamily="34" charset="0"/>
                <a:ea typeface="Tahoma" panose="020B0604030504040204" pitchFamily="34" charset="0"/>
                <a:cs typeface="Tahoma" panose="020B0604030504040204" pitchFamily="34" charset="0"/>
              </a:rPr>
              <a:t>and Public </a:t>
            </a:r>
            <a:r>
              <a:rPr lang="en-ZA" sz="1400" dirty="0" smtClean="0">
                <a:latin typeface="Tahoma" panose="020B0604030504040204" pitchFamily="34" charset="0"/>
                <a:ea typeface="Tahoma" panose="020B0604030504040204" pitchFamily="34" charset="0"/>
                <a:cs typeface="Tahoma" panose="020B0604030504040204" pitchFamily="34" charset="0"/>
              </a:rPr>
              <a:t>Leadership)</a:t>
            </a:r>
          </a:p>
          <a:p>
            <a:pPr>
              <a:lnSpc>
                <a:spcPct val="108000"/>
              </a:lnSpc>
              <a:buClr>
                <a:srgbClr val="C00000"/>
              </a:buClr>
              <a:buSzPct val="75000"/>
              <a:buFont typeface="Wingdings" panose="05000000000000000000" pitchFamily="2" charset="2"/>
              <a:buChar char="Ø"/>
            </a:pPr>
            <a:endParaRPr lang="en-ZA" sz="1400" dirty="0" smtClean="0">
              <a:latin typeface="Tahoma" panose="020B0604030504040204" pitchFamily="34" charset="0"/>
              <a:ea typeface="Tahoma" panose="020B0604030504040204" pitchFamily="34" charset="0"/>
              <a:cs typeface="Tahoma" panose="020B0604030504040204" pitchFamily="34" charset="0"/>
            </a:endParaRPr>
          </a:p>
          <a:p>
            <a:pPr>
              <a:lnSpc>
                <a:spcPct val="108000"/>
              </a:lnSpc>
              <a:buClr>
                <a:srgbClr val="C00000"/>
              </a:buClr>
              <a:buSzPct val="75000"/>
              <a:buFont typeface="Wingdings" panose="05000000000000000000" pitchFamily="2" charset="2"/>
              <a:buChar char="Ø"/>
            </a:pPr>
            <a:r>
              <a:rPr lang="en-ZA" sz="1400" dirty="0" smtClean="0">
                <a:latin typeface="Tahoma" panose="020B0604030504040204" pitchFamily="34" charset="0"/>
                <a:ea typeface="Tahoma" panose="020B0604030504040204" pitchFamily="34" charset="0"/>
                <a:cs typeface="Tahoma" panose="020B0604030504040204" pitchFamily="34" charset="0"/>
              </a:rPr>
              <a:t>The </a:t>
            </a:r>
            <a:r>
              <a:rPr lang="en-ZA" sz="1400" dirty="0">
                <a:latin typeface="Tahoma" panose="020B0604030504040204" pitchFamily="34" charset="0"/>
                <a:ea typeface="Tahoma" panose="020B0604030504040204" pitchFamily="34" charset="0"/>
                <a:cs typeface="Tahoma" panose="020B0604030504040204" pitchFamily="34" charset="0"/>
              </a:rPr>
              <a:t>NSG </a:t>
            </a:r>
            <a:r>
              <a:rPr lang="en-ZA" sz="1400" dirty="0" smtClean="0">
                <a:latin typeface="Tahoma" panose="020B0604030504040204" pitchFamily="34" charset="0"/>
                <a:ea typeface="Tahoma" panose="020B0604030504040204" pitchFamily="34" charset="0"/>
                <a:cs typeface="Tahoma" panose="020B0604030504040204" pitchFamily="34" charset="0"/>
              </a:rPr>
              <a:t>is also working towards providing prioritised </a:t>
            </a:r>
            <a:r>
              <a:rPr lang="en-ZA" sz="1400" dirty="0">
                <a:latin typeface="Tahoma" panose="020B0604030504040204" pitchFamily="34" charset="0"/>
                <a:ea typeface="Tahoma" panose="020B0604030504040204" pitchFamily="34" charset="0"/>
                <a:cs typeface="Tahoma" panose="020B0604030504040204" pitchFamily="34" charset="0"/>
              </a:rPr>
              <a:t>training interventions to enhance research capacity within the </a:t>
            </a:r>
            <a:r>
              <a:rPr lang="en-ZA" sz="1400" dirty="0" smtClean="0">
                <a:latin typeface="Tahoma" panose="020B0604030504040204" pitchFamily="34" charset="0"/>
                <a:ea typeface="Tahoma" panose="020B0604030504040204" pitchFamily="34" charset="0"/>
                <a:cs typeface="Tahoma" panose="020B0604030504040204" pitchFamily="34" charset="0"/>
              </a:rPr>
              <a:t>legislative </a:t>
            </a:r>
            <a:r>
              <a:rPr lang="en-ZA" sz="1400" dirty="0">
                <a:latin typeface="Tahoma" panose="020B0604030504040204" pitchFamily="34" charset="0"/>
                <a:ea typeface="Tahoma" panose="020B0604030504040204" pitchFamily="34" charset="0"/>
                <a:cs typeface="Tahoma" panose="020B0604030504040204" pitchFamily="34" charset="0"/>
              </a:rPr>
              <a:t>s</a:t>
            </a:r>
            <a:r>
              <a:rPr lang="en-ZA" sz="1400" dirty="0" smtClean="0">
                <a:latin typeface="Tahoma" panose="020B0604030504040204" pitchFamily="34" charset="0"/>
                <a:ea typeface="Tahoma" panose="020B0604030504040204" pitchFamily="34" charset="0"/>
                <a:cs typeface="Tahoma" panose="020B0604030504040204" pitchFamily="34" charset="0"/>
              </a:rPr>
              <a:t>ector </a:t>
            </a:r>
            <a:r>
              <a:rPr lang="en-ZA" sz="1400" dirty="0">
                <a:latin typeface="Tahoma" panose="020B0604030504040204" pitchFamily="34" charset="0"/>
                <a:ea typeface="Tahoma" panose="020B0604030504040204" pitchFamily="34" charset="0"/>
                <a:cs typeface="Tahoma" panose="020B0604030504040204" pitchFamily="34" charset="0"/>
              </a:rPr>
              <a:t>and to focus on research design, action research, various research tools and techniques, with a specific target audience on </a:t>
            </a:r>
            <a:r>
              <a:rPr lang="en-ZA" sz="1400" dirty="0" smtClean="0">
                <a:latin typeface="Tahoma" panose="020B0604030504040204" pitchFamily="34" charset="0"/>
                <a:ea typeface="Tahoma" panose="020B0604030504040204" pitchFamily="34" charset="0"/>
                <a:cs typeface="Tahoma" panose="020B0604030504040204" pitchFamily="34" charset="0"/>
              </a:rPr>
              <a:t>Researchers</a:t>
            </a:r>
            <a:endParaRPr lang="en-US" sz="1400" dirty="0">
              <a:latin typeface="Tahoma" panose="020B0604030504040204" pitchFamily="34" charset="0"/>
              <a:ea typeface="Tahoma" panose="020B0604030504040204" pitchFamily="34" charset="0"/>
              <a:cs typeface="Tahoma" panose="020B0604030504040204" pitchFamily="34" charset="0"/>
            </a:endParaRPr>
          </a:p>
          <a:p>
            <a:r>
              <a:rPr lang="en-ZA" sz="1400" dirty="0"/>
              <a:t> </a:t>
            </a:r>
            <a:endParaRPr lang="en-US" sz="1400" dirty="0"/>
          </a:p>
          <a:p>
            <a:pPr marL="0" indent="0">
              <a:lnSpc>
                <a:spcPct val="108000"/>
              </a:lnSpc>
              <a:buClr>
                <a:srgbClr val="C00000"/>
              </a:buClr>
              <a:buSzPct val="75000"/>
            </a:pPr>
            <a:endParaRPr lang="en-ZA" sz="1400" dirty="0" smtClean="0">
              <a:solidFill>
                <a:prstClr val="black"/>
              </a:solidFill>
              <a:latin typeface="Microsoft JhengHei" panose="020B0604030504040204" pitchFamily="34" charset="-120"/>
              <a:ea typeface="Microsoft JhengHei" panose="020B0604030504040204" pitchFamily="34" charset="-120"/>
              <a:cs typeface="Tahoma" panose="020B0604030504040204" pitchFamily="34" charset="0"/>
            </a:endParaRPr>
          </a:p>
          <a:p>
            <a:pPr>
              <a:lnSpc>
                <a:spcPct val="108000"/>
              </a:lnSpc>
              <a:buClr>
                <a:srgbClr val="C00000"/>
              </a:buClr>
              <a:buSzPct val="75000"/>
              <a:buFont typeface="Wingdings" panose="05000000000000000000" pitchFamily="2" charset="2"/>
              <a:buChar char="Ø"/>
            </a:pPr>
            <a:endParaRPr lang="en-ZA" sz="1400" dirty="0">
              <a:solidFill>
                <a:prstClr val="black"/>
              </a:solidFill>
              <a:latin typeface="Microsoft JhengHei" panose="020B0604030504040204" pitchFamily="34" charset="-120"/>
              <a:ea typeface="Microsoft JhengHei" panose="020B0604030504040204" pitchFamily="34" charset="-120"/>
              <a:cs typeface="Tahoma" panose="020B0604030504040204" pitchFamily="34" charset="0"/>
            </a:endParaRPr>
          </a:p>
          <a:p>
            <a:pPr>
              <a:lnSpc>
                <a:spcPct val="108000"/>
              </a:lnSpc>
              <a:buClr>
                <a:srgbClr val="C00000"/>
              </a:buClr>
              <a:buSzPct val="75000"/>
              <a:buFont typeface="Wingdings" panose="05000000000000000000" pitchFamily="2" charset="2"/>
              <a:buChar char="Ø"/>
            </a:pPr>
            <a:endParaRPr lang="en-ZA" sz="1400" dirty="0" smtClean="0">
              <a:solidFill>
                <a:prstClr val="black"/>
              </a:solidFill>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13110675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a:spLocks noGrp="1"/>
          </p:cNvSpPr>
          <p:nvPr>
            <p:ph type="title"/>
          </p:nvPr>
        </p:nvSpPr>
        <p:spPr>
          <a:xfrm>
            <a:off x="0" y="250901"/>
            <a:ext cx="9144000" cy="1025352"/>
          </a:xfrm>
        </p:spPr>
        <p:txBody>
          <a:bodyPr>
            <a:normAutofit/>
          </a:bodyPr>
          <a:lstStyle/>
          <a:p>
            <a:r>
              <a:rPr lang="en-GB" sz="2400"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Our macro-structure</a:t>
            </a:r>
            <a:endParaRPr lang="en-ZA" sz="24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4" name="Diagram 3"/>
          <p:cNvGraphicFramePr/>
          <p:nvPr>
            <p:extLst>
              <p:ext uri="{D42A27DB-BD31-4B8C-83A1-F6EECF244321}">
                <p14:modId xmlns:p14="http://schemas.microsoft.com/office/powerpoint/2010/main" val="3211048448"/>
              </p:ext>
            </p:extLst>
          </p:nvPr>
        </p:nvGraphicFramePr>
        <p:xfrm>
          <a:off x="35446" y="250901"/>
          <a:ext cx="9001050" cy="63464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357018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672"/>
            <a:ext cx="8229600" cy="506431"/>
          </a:xfrm>
        </p:spPr>
        <p:txBody>
          <a:bodyPr>
            <a:normAutofit/>
          </a:bodyPr>
          <a:lstStyle/>
          <a:p>
            <a:r>
              <a:rPr lang="en-US" sz="2400" dirty="0" smtClean="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Employment Equity Profile </a:t>
            </a:r>
            <a:endParaRPr lang="en-US" sz="24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2"/>
          </p:nvPr>
        </p:nvSpPr>
        <p:spPr/>
        <p:txBody>
          <a:bodyPr/>
          <a:lstStyle/>
          <a:p>
            <a:fld id="{1CE6738C-8955-4CF1-A256-1C49941BBB03}" type="slidenum">
              <a:rPr lang="en-ZA" smtClean="0"/>
              <a:t>27</a:t>
            </a:fld>
            <a:endParaRPr lang="en-ZA"/>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547003882"/>
              </p:ext>
            </p:extLst>
          </p:nvPr>
        </p:nvGraphicFramePr>
        <p:xfrm>
          <a:off x="0" y="1196752"/>
          <a:ext cx="4427984" cy="453866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p:cNvGraphicFramePr>
            <a:graphicFrameLocks/>
          </p:cNvGraphicFramePr>
          <p:nvPr>
            <p:extLst>
              <p:ext uri="{D42A27DB-BD31-4B8C-83A1-F6EECF244321}">
                <p14:modId xmlns:p14="http://schemas.microsoft.com/office/powerpoint/2010/main" val="2352735188"/>
              </p:ext>
            </p:extLst>
          </p:nvPr>
        </p:nvGraphicFramePr>
        <p:xfrm>
          <a:off x="4572000" y="1196752"/>
          <a:ext cx="4464495" cy="453866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3032910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3568" y="2276872"/>
            <a:ext cx="7772400" cy="1728192"/>
          </a:xfrm>
        </p:spPr>
        <p:txBody>
          <a:bodyPr>
            <a:normAutofit/>
          </a:bodyPr>
          <a:lstStyle/>
          <a:p>
            <a:pPr algn="ctr"/>
            <a:r>
              <a:rPr lang="en-US" sz="2800" dirty="0" smtClean="0">
                <a:solidFill>
                  <a:srgbClr val="C00000"/>
                </a:solidFill>
                <a:latin typeface="Tahoma" panose="020B0604030504040204" pitchFamily="34" charset="0"/>
                <a:ea typeface="Tahoma" panose="020B0604030504040204" pitchFamily="34" charset="0"/>
                <a:cs typeface="Tahoma" panose="020B0604030504040204" pitchFamily="34" charset="0"/>
              </a:rPr>
              <a:t>Annual Performance Plan (2020/21) </a:t>
            </a:r>
            <a:endParaRPr lang="en-US" sz="2800" dirty="0">
              <a:solidFill>
                <a:srgbClr val="C00000"/>
              </a:solidFill>
              <a:latin typeface="Tahoma" panose="020B0604030504040204" pitchFamily="34" charset="0"/>
              <a:ea typeface="Tahoma" panose="020B0604030504040204" pitchFamily="34" charset="0"/>
              <a:cs typeface="Tahoma" panose="020B0604030504040204" pitchFamily="34" charset="0"/>
            </a:endParaRPr>
          </a:p>
          <a:p>
            <a:pPr algn="ctr"/>
            <a:endParaRPr lang="en-US" sz="2800"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2"/>
          </p:nvPr>
        </p:nvSpPr>
        <p:spPr/>
        <p:txBody>
          <a:bodyPr/>
          <a:lstStyle/>
          <a:p>
            <a:fld id="{1CE6738C-8955-4CF1-A256-1C49941BBB03}" type="slidenum">
              <a:rPr lang="en-ZA" smtClean="0">
                <a:solidFill>
                  <a:prstClr val="black">
                    <a:tint val="75000"/>
                  </a:prstClr>
                </a:solidFill>
              </a:rPr>
              <a:pPr/>
              <a:t>28</a:t>
            </a:fld>
            <a:endParaRPr lang="en-ZA">
              <a:solidFill>
                <a:prstClr val="black">
                  <a:tint val="75000"/>
                </a:prstClr>
              </a:solidFill>
            </a:endParaRPr>
          </a:p>
        </p:txBody>
      </p:sp>
    </p:spTree>
    <p:extLst>
      <p:ext uri="{BB962C8B-B14F-4D97-AF65-F5344CB8AC3E}">
        <p14:creationId xmlns:p14="http://schemas.microsoft.com/office/powerpoint/2010/main" val="303006354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156176" y="6309320"/>
            <a:ext cx="2133600" cy="365125"/>
          </a:xfrm>
        </p:spPr>
        <p:txBody>
          <a:bodyPr/>
          <a:lstStyle/>
          <a:p>
            <a:fld id="{1CE6738C-8955-4CF1-A256-1C49941BBB03}" type="slidenum">
              <a:rPr lang="en-ZA" smtClean="0">
                <a:solidFill>
                  <a:prstClr val="black">
                    <a:tint val="75000"/>
                  </a:prstClr>
                </a:solidFill>
              </a:rPr>
              <a:pPr/>
              <a:t>29</a:t>
            </a:fld>
            <a:endParaRPr lang="en-ZA" dirty="0">
              <a:solidFill>
                <a:prstClr val="black">
                  <a:tint val="75000"/>
                </a:prstClr>
              </a:solidFill>
            </a:endParaRPr>
          </a:p>
        </p:txBody>
      </p:sp>
      <p:sp>
        <p:nvSpPr>
          <p:cNvPr id="3" name="Rectangle 2"/>
          <p:cNvSpPr/>
          <p:nvPr/>
        </p:nvSpPr>
        <p:spPr>
          <a:xfrm>
            <a:off x="539552" y="836712"/>
            <a:ext cx="7992888" cy="1311128"/>
          </a:xfrm>
          <a:prstGeom prst="rect">
            <a:avLst/>
          </a:prstGeom>
        </p:spPr>
        <p:txBody>
          <a:bodyPr wrap="square">
            <a:spAutoFit/>
          </a:bodyPr>
          <a:lstStyle/>
          <a:p>
            <a:pPr defTabSz="457200" fontAlgn="base">
              <a:spcBef>
                <a:spcPct val="20000"/>
              </a:spcBef>
              <a:spcAft>
                <a:spcPct val="0"/>
              </a:spcAft>
            </a:pPr>
            <a:endParaRPr lang="en-ZA" b="1" dirty="0">
              <a:solidFill>
                <a:prstClr val="black"/>
              </a:solidFill>
              <a:latin typeface="Gill Sans" pitchFamily="-52" charset="0"/>
              <a:ea typeface="ＭＳ Ｐゴシック" pitchFamily="-52" charset="-128"/>
            </a:endParaRPr>
          </a:p>
          <a:p>
            <a:pPr defTabSz="457200" fontAlgn="base">
              <a:lnSpc>
                <a:spcPct val="150000"/>
              </a:lnSpc>
              <a:spcBef>
                <a:spcPct val="20000"/>
              </a:spcBef>
              <a:spcAft>
                <a:spcPct val="0"/>
              </a:spcAft>
            </a:pPr>
            <a:endParaRPr lang="en-ZA" b="1" dirty="0">
              <a:solidFill>
                <a:prstClr val="black"/>
              </a:solidFill>
              <a:latin typeface="Gill Sans" pitchFamily="-52" charset="0"/>
              <a:ea typeface="ＭＳ Ｐゴシック" pitchFamily="-52" charset="-128"/>
            </a:endParaRPr>
          </a:p>
          <a:p>
            <a:pPr defTabSz="457200" fontAlgn="base">
              <a:lnSpc>
                <a:spcPct val="150000"/>
              </a:lnSpc>
              <a:spcBef>
                <a:spcPct val="20000"/>
              </a:spcBef>
              <a:spcAft>
                <a:spcPct val="0"/>
              </a:spcAft>
            </a:pPr>
            <a:r>
              <a:rPr lang="en-ZA" b="1" dirty="0" smtClean="0">
                <a:solidFill>
                  <a:prstClr val="black"/>
                </a:solidFill>
                <a:latin typeface="Gill Sans" pitchFamily="-52" charset="0"/>
                <a:ea typeface="ＭＳ Ｐゴシック" pitchFamily="-52" charset="-128"/>
              </a:rPr>
              <a:t>		</a:t>
            </a:r>
            <a:endParaRPr lang="en-ZA" b="1" dirty="0">
              <a:solidFill>
                <a:prstClr val="black"/>
              </a:solidFill>
              <a:latin typeface="Gill Sans" pitchFamily="-52" charset="0"/>
              <a:ea typeface="ＭＳ Ｐゴシック" pitchFamily="-52" charset="-128"/>
            </a:endParaRPr>
          </a:p>
        </p:txBody>
      </p:sp>
      <p:graphicFrame>
        <p:nvGraphicFramePr>
          <p:cNvPr id="7" name="Table 6"/>
          <p:cNvGraphicFramePr>
            <a:graphicFrameLocks noGrp="1"/>
          </p:cNvGraphicFramePr>
          <p:nvPr>
            <p:extLst>
              <p:ext uri="{D42A27DB-BD31-4B8C-83A1-F6EECF244321}">
                <p14:modId xmlns:p14="http://schemas.microsoft.com/office/powerpoint/2010/main" val="26497197"/>
              </p:ext>
            </p:extLst>
          </p:nvPr>
        </p:nvGraphicFramePr>
        <p:xfrm>
          <a:off x="29935" y="1145989"/>
          <a:ext cx="9012121" cy="4880925"/>
        </p:xfrm>
        <a:graphic>
          <a:graphicData uri="http://schemas.openxmlformats.org/drawingml/2006/table">
            <a:tbl>
              <a:tblPr firstRow="1" bandRow="1">
                <a:tableStyleId>{85BE263C-DBD7-4A20-BB59-AAB30ACAA65A}</a:tableStyleId>
              </a:tblPr>
              <a:tblGrid>
                <a:gridCol w="2165800">
                  <a:extLst>
                    <a:ext uri="{9D8B030D-6E8A-4147-A177-3AD203B41FA5}">
                      <a16:colId xmlns:a16="http://schemas.microsoft.com/office/drawing/2014/main" val="20000"/>
                    </a:ext>
                  </a:extLst>
                </a:gridCol>
                <a:gridCol w="2592288">
                  <a:extLst>
                    <a:ext uri="{9D8B030D-6E8A-4147-A177-3AD203B41FA5}">
                      <a16:colId xmlns:a16="http://schemas.microsoft.com/office/drawing/2014/main" val="20001"/>
                    </a:ext>
                  </a:extLst>
                </a:gridCol>
                <a:gridCol w="4254033">
                  <a:extLst>
                    <a:ext uri="{9D8B030D-6E8A-4147-A177-3AD203B41FA5}">
                      <a16:colId xmlns:a16="http://schemas.microsoft.com/office/drawing/2014/main" val="20002"/>
                    </a:ext>
                  </a:extLst>
                </a:gridCol>
              </a:tblGrid>
              <a:tr h="315574">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latin typeface="Tahoma" panose="020B0604030504040204" pitchFamily="34" charset="0"/>
                          <a:ea typeface="Tahoma" panose="020B0604030504040204" pitchFamily="34" charset="0"/>
                          <a:cs typeface="Tahoma" panose="020B0604030504040204" pitchFamily="34" charset="0"/>
                        </a:rPr>
                        <a:t>#</a:t>
                      </a:r>
                      <a:r>
                        <a:rPr lang="en-US" sz="14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1400" dirty="0" smtClean="0">
                          <a:solidFill>
                            <a:schemeClr val="tx1"/>
                          </a:solidFill>
                          <a:latin typeface="Tahoma" panose="020B0604030504040204" pitchFamily="34" charset="0"/>
                          <a:ea typeface="Tahoma" panose="020B0604030504040204" pitchFamily="34" charset="0"/>
                          <a:cs typeface="Tahoma" panose="020B0604030504040204" pitchFamily="34" charset="0"/>
                        </a:rPr>
                        <a:t>OUTCOME 1: </a:t>
                      </a:r>
                      <a:r>
                        <a:rPr lang="en-GB" sz="1400" b="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FUNCTIONAL INTEGRATED INSTITUTION</a:t>
                      </a:r>
                      <a:endParaRPr lang="en-US" sz="14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0000"/>
                  </a:ext>
                </a:extLst>
              </a:tr>
              <a:tr h="311433">
                <a:tc>
                  <a:txBody>
                    <a:bodyPr/>
                    <a:lstStyle/>
                    <a:p>
                      <a:pPr>
                        <a:lnSpc>
                          <a:spcPct val="108000"/>
                        </a:lnSpc>
                      </a:pPr>
                      <a:r>
                        <a:rPr lang="en-US" sz="1300" b="1" dirty="0" smtClean="0">
                          <a:latin typeface="Tahoma" panose="020B0604030504040204" pitchFamily="34" charset="0"/>
                          <a:ea typeface="Tahoma" panose="020B0604030504040204" pitchFamily="34" charset="0"/>
                          <a:cs typeface="Tahoma" panose="020B0604030504040204" pitchFamily="34" charset="0"/>
                        </a:rPr>
                        <a:t>Outputs</a:t>
                      </a:r>
                      <a:endParaRPr lang="en-US" sz="1300"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marL="0" marR="0" lvl="0" indent="0" algn="l" defTabSz="914400" rtl="0" eaLnBrk="1" fontAlgn="auto" latinLnBrk="0" hangingPunct="1">
                        <a:lnSpc>
                          <a:spcPct val="108000"/>
                        </a:lnSpc>
                        <a:spcBef>
                          <a:spcPts val="0"/>
                        </a:spcBef>
                        <a:spcAft>
                          <a:spcPts val="0"/>
                        </a:spcAft>
                        <a:buClrTx/>
                        <a:buSzTx/>
                        <a:buFontTx/>
                        <a:buNone/>
                        <a:tabLst/>
                        <a:defRPr/>
                      </a:pPr>
                      <a:r>
                        <a:rPr lang="en-US" sz="1300" b="1" dirty="0" smtClean="0">
                          <a:latin typeface="Tahoma" panose="020B0604030504040204" pitchFamily="34" charset="0"/>
                          <a:ea typeface="Tahoma" panose="020B0604030504040204" pitchFamily="34" charset="0"/>
                          <a:cs typeface="Tahoma" panose="020B0604030504040204" pitchFamily="34" charset="0"/>
                        </a:rPr>
                        <a:t>Outputs Indicators</a:t>
                      </a:r>
                      <a:endParaRPr lang="en-US" sz="1300"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nSpc>
                          <a:spcPct val="108000"/>
                        </a:lnSpc>
                      </a:pPr>
                      <a:r>
                        <a:rPr lang="en-US" sz="1300" b="1" baseline="0" dirty="0" smtClean="0">
                          <a:latin typeface="Tahoma" panose="020B0604030504040204" pitchFamily="34" charset="0"/>
                          <a:ea typeface="Tahoma" panose="020B0604030504040204" pitchFamily="34" charset="0"/>
                          <a:cs typeface="Tahoma" panose="020B0604030504040204" pitchFamily="34" charset="0"/>
                        </a:rPr>
                        <a:t>Targets 2020/21 FY</a:t>
                      </a:r>
                      <a:endParaRPr lang="en-US" sz="1300" b="1"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10001"/>
                  </a:ext>
                </a:extLst>
              </a:tr>
              <a:tr h="708877">
                <a:tc>
                  <a:txBody>
                    <a:bodyPr/>
                    <a:lstStyle/>
                    <a:p>
                      <a:pPr marL="0" marR="0" lvl="0" indent="0" algn="l" defTabSz="914400" rtl="0" eaLnBrk="1" fontAlgn="auto" latinLnBrk="0" hangingPunct="1">
                        <a:lnSpc>
                          <a:spcPct val="108000"/>
                        </a:lnSpc>
                        <a:spcBef>
                          <a:spcPts val="0"/>
                        </a:spcBef>
                        <a:spcAft>
                          <a:spcPts val="0"/>
                        </a:spcAft>
                        <a:buClrTx/>
                        <a:buSzTx/>
                        <a:buFontTx/>
                        <a:buNone/>
                        <a:tabLst/>
                        <a:defRPr/>
                      </a:pPr>
                      <a:r>
                        <a:rPr lang="en-GB" sz="1300"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Improved productivity and functionality</a:t>
                      </a:r>
                      <a:endParaRPr lang="en-US" sz="1300"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endParaRPr>
                    </a:p>
                    <a:p>
                      <a:pPr marL="0" marR="0">
                        <a:lnSpc>
                          <a:spcPct val="108000"/>
                        </a:lnSpc>
                        <a:spcBef>
                          <a:spcPts val="0"/>
                        </a:spcBef>
                        <a:spcAft>
                          <a:spcPts val="0"/>
                        </a:spcAft>
                      </a:pPr>
                      <a:endParaRPr lang="en-US" sz="13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lvl="0" indent="0" algn="l" defTabSz="914400" rtl="0" eaLnBrk="1" fontAlgn="auto" latinLnBrk="0" hangingPunct="1">
                        <a:lnSpc>
                          <a:spcPct val="108000"/>
                        </a:lnSpc>
                        <a:spcBef>
                          <a:spcPts val="0"/>
                        </a:spcBef>
                        <a:spcAft>
                          <a:spcPts val="0"/>
                        </a:spcAft>
                        <a:buClrTx/>
                        <a:buSzTx/>
                        <a:buFontTx/>
                        <a:buNone/>
                        <a:tabLst/>
                        <a:defRPr/>
                      </a:pPr>
                      <a:r>
                        <a:rPr lang="en-GB" sz="1300"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Institutionalise and implement a total quality management system</a:t>
                      </a:r>
                      <a:endParaRPr lang="en-US" sz="1300"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nSpc>
                          <a:spcPct val="108000"/>
                        </a:lnSpc>
                      </a:pPr>
                      <a:r>
                        <a:rPr lang="en-GB" sz="1300"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Develop a quality management policy and plan for the NSG</a:t>
                      </a:r>
                      <a:endParaRPr lang="en-US" sz="1300"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endParaRPr>
                    </a:p>
                    <a:p>
                      <a:pPr>
                        <a:lnSpc>
                          <a:spcPct val="108000"/>
                        </a:lnSpc>
                      </a:pPr>
                      <a:r>
                        <a:rPr lang="en-GB" sz="1300"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 </a:t>
                      </a:r>
                      <a:endParaRPr lang="en-US" sz="1300"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10002"/>
                  </a:ext>
                </a:extLst>
              </a:tr>
              <a:tr h="494411">
                <a:tc rowSpan="2">
                  <a:txBody>
                    <a:bodyPr/>
                    <a:lstStyle/>
                    <a:p>
                      <a:pPr marL="0" marR="0" lvl="0" indent="0" algn="l" defTabSz="914400" rtl="0" eaLnBrk="1" fontAlgn="auto" latinLnBrk="0" hangingPunct="1">
                        <a:lnSpc>
                          <a:spcPct val="108000"/>
                        </a:lnSpc>
                        <a:spcBef>
                          <a:spcPts val="0"/>
                        </a:spcBef>
                        <a:spcAft>
                          <a:spcPts val="0"/>
                        </a:spcAft>
                        <a:buClrTx/>
                        <a:buSzTx/>
                        <a:buFontTx/>
                        <a:buNone/>
                        <a:tabLst/>
                        <a:defRPr/>
                      </a:pPr>
                      <a:r>
                        <a:rPr lang="en-GB" sz="1300"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Modernised Business Processes</a:t>
                      </a:r>
                      <a:endParaRPr lang="en-US" sz="1300"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endParaRPr>
                    </a:p>
                    <a:p>
                      <a:pPr>
                        <a:lnSpc>
                          <a:spcPct val="108000"/>
                        </a:lnSpc>
                      </a:pPr>
                      <a:endParaRPr lang="en-US" sz="13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nSpc>
                          <a:spcPct val="108000"/>
                        </a:lnSpc>
                      </a:pPr>
                      <a:r>
                        <a:rPr lang="en-GB" sz="1300"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Implement an operations management system </a:t>
                      </a:r>
                      <a:endParaRPr lang="en-US" sz="13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marL="0" marR="0" lvl="0" indent="0" algn="l" defTabSz="914400" rtl="0" eaLnBrk="1" fontAlgn="auto" latinLnBrk="0" hangingPunct="1">
                        <a:lnSpc>
                          <a:spcPct val="108000"/>
                        </a:lnSpc>
                        <a:spcBef>
                          <a:spcPts val="0"/>
                        </a:spcBef>
                        <a:spcAft>
                          <a:spcPts val="0"/>
                        </a:spcAft>
                        <a:buClrTx/>
                        <a:buSzTx/>
                        <a:buFontTx/>
                        <a:buNone/>
                        <a:tabLst/>
                        <a:defRPr/>
                      </a:pPr>
                      <a:r>
                        <a:rPr lang="en-GB" sz="1300"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Develop an operations management policy and plan for the NSG</a:t>
                      </a:r>
                      <a:endParaRPr lang="en-US" sz="1300"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10003"/>
                  </a:ext>
                </a:extLst>
              </a:tr>
              <a:tr h="494411">
                <a:tc vMerge="1">
                  <a:txBody>
                    <a:bodyPr/>
                    <a:lstStyle/>
                    <a:p>
                      <a:endParaRPr lang="en-US" sz="1400" dirty="0">
                        <a:latin typeface="Georgia" panose="02040502050405020303" pitchFamily="18" charset="0"/>
                      </a:endParaRPr>
                    </a:p>
                  </a:txBody>
                  <a:tcPr/>
                </a:tc>
                <a:tc>
                  <a:txBody>
                    <a:bodyPr/>
                    <a:lstStyle/>
                    <a:p>
                      <a:pPr marL="0" marR="0" lvl="0" indent="0" algn="l" defTabSz="914400" rtl="0" eaLnBrk="1" fontAlgn="auto" latinLnBrk="0" hangingPunct="1">
                        <a:lnSpc>
                          <a:spcPct val="108000"/>
                        </a:lnSpc>
                        <a:spcBef>
                          <a:spcPts val="0"/>
                        </a:spcBef>
                        <a:spcAft>
                          <a:spcPts val="0"/>
                        </a:spcAft>
                        <a:buClrTx/>
                        <a:buSzTx/>
                        <a:buFontTx/>
                        <a:buNone/>
                        <a:tabLst/>
                        <a:defRPr/>
                      </a:pPr>
                      <a:r>
                        <a:rPr lang="en-GB" sz="1300"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Stable ICT to support the NSG operations</a:t>
                      </a:r>
                      <a:endParaRPr lang="en-US" sz="1300"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nSpc>
                          <a:spcPct val="108000"/>
                        </a:lnSpc>
                      </a:pPr>
                      <a:r>
                        <a:rPr lang="en-GB" sz="1300"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4 ICT business solutions responsive to NSG operations implemented</a:t>
                      </a:r>
                      <a:endParaRPr lang="en-US" sz="1300"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10004"/>
                  </a:ext>
                </a:extLst>
              </a:tr>
              <a:tr h="494411">
                <a:tc rowSpan="4">
                  <a:txBody>
                    <a:bodyPr/>
                    <a:lstStyle/>
                    <a:p>
                      <a:pPr marL="0" marR="0" lvl="0" indent="0" algn="l" defTabSz="914400" rtl="0" eaLnBrk="1" fontAlgn="auto" latinLnBrk="0" hangingPunct="1">
                        <a:lnSpc>
                          <a:spcPct val="108000"/>
                        </a:lnSpc>
                        <a:spcBef>
                          <a:spcPts val="0"/>
                        </a:spcBef>
                        <a:spcAft>
                          <a:spcPts val="0"/>
                        </a:spcAft>
                        <a:buClrTx/>
                        <a:buSzTx/>
                        <a:buFontTx/>
                        <a:buNone/>
                        <a:tabLst/>
                        <a:defRPr/>
                      </a:pPr>
                      <a:r>
                        <a:rPr lang="en-GB" sz="1300"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Effective Financial Management Systems</a:t>
                      </a:r>
                      <a:endParaRPr lang="en-US" sz="1300" dirty="0">
                        <a:latin typeface="Tahoma" panose="020B0604030504040204" pitchFamily="34" charset="0"/>
                        <a:ea typeface="Tahoma" panose="020B0604030504040204" pitchFamily="34" charset="0"/>
                        <a:cs typeface="Tahoma" panose="020B0604030504040204" pitchFamily="34" charset="0"/>
                      </a:endParaRPr>
                    </a:p>
                  </a:txBody>
                  <a:tcPr/>
                </a:tc>
                <a:tc rowSpan="2">
                  <a:txBody>
                    <a:bodyPr/>
                    <a:lstStyle/>
                    <a:p>
                      <a:pPr marL="0" marR="0" lvl="0" indent="0" algn="l" defTabSz="914400" rtl="0" eaLnBrk="1" fontAlgn="auto" latinLnBrk="0" hangingPunct="1">
                        <a:lnSpc>
                          <a:spcPct val="108000"/>
                        </a:lnSpc>
                        <a:spcBef>
                          <a:spcPts val="0"/>
                        </a:spcBef>
                        <a:spcAft>
                          <a:spcPts val="0"/>
                        </a:spcAft>
                        <a:buClrTx/>
                        <a:buSzTx/>
                        <a:buFontTx/>
                        <a:buNone/>
                        <a:tabLst/>
                        <a:defRPr/>
                      </a:pPr>
                      <a:r>
                        <a:rPr lang="en-GB" sz="1300"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Percentage of irregular expenditure reduced</a:t>
                      </a:r>
                      <a:endParaRPr lang="en-US" sz="1300"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nSpc>
                          <a:spcPct val="108000"/>
                        </a:lnSpc>
                      </a:pPr>
                      <a:r>
                        <a:rPr lang="en-GB" sz="1300"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Implement an expenditure management system to avoid wasteful and fruitless expenditure </a:t>
                      </a:r>
                      <a:endParaRPr lang="en-US" sz="1300"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10005"/>
                  </a:ext>
                </a:extLst>
              </a:tr>
              <a:tr h="494411">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500" dirty="0">
                        <a:latin typeface="Georgia" panose="02040502050405020303" pitchFamily="18" charset="0"/>
                      </a:endParaRPr>
                    </a:p>
                  </a:txBody>
                  <a:tcP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a:latin typeface="Georgia" panose="02040502050405020303" pitchFamily="18" charset="0"/>
                      </a:endParaRPr>
                    </a:p>
                  </a:txBody>
                  <a:tcPr/>
                </a:tc>
                <a:tc>
                  <a:txBody>
                    <a:bodyPr/>
                    <a:lstStyle/>
                    <a:p>
                      <a:pPr marL="0" marR="0" indent="0" algn="l" defTabSz="914400" rtl="0" eaLnBrk="1" fontAlgn="auto" latinLnBrk="0" hangingPunct="1">
                        <a:lnSpc>
                          <a:spcPct val="108000"/>
                        </a:lnSpc>
                        <a:spcBef>
                          <a:spcPts val="0"/>
                        </a:spcBef>
                        <a:spcAft>
                          <a:spcPts val="0"/>
                        </a:spcAft>
                        <a:buClrTx/>
                        <a:buSzTx/>
                        <a:buFontTx/>
                        <a:buNone/>
                        <a:tabLst/>
                        <a:defRPr/>
                      </a:pPr>
                      <a:r>
                        <a:rPr lang="en-GB" sz="1300"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Reduce the irregular expenditure by 50% of previous financial year</a:t>
                      </a:r>
                      <a:endParaRPr lang="en-US" sz="1300"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10006"/>
                  </a:ext>
                </a:extLst>
              </a:tr>
              <a:tr h="923343">
                <a:tc vMerge="1">
                  <a:txBody>
                    <a:bodyPr/>
                    <a:lstStyle/>
                    <a:p>
                      <a:endParaRPr lang="en-US" sz="1500" dirty="0">
                        <a:latin typeface="Georgia" panose="02040502050405020303" pitchFamily="18" charset="0"/>
                      </a:endParaRPr>
                    </a:p>
                  </a:txBody>
                  <a:tcPr/>
                </a:tc>
                <a:tc>
                  <a:txBody>
                    <a:bodyPr/>
                    <a:lstStyle/>
                    <a:p>
                      <a:pPr>
                        <a:lnSpc>
                          <a:spcPct val="108000"/>
                        </a:lnSpc>
                      </a:pPr>
                      <a:r>
                        <a:rPr lang="en-US" sz="1300"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Amount of revenue generated by the Training Trading Account, as part of the cost-recovery</a:t>
                      </a:r>
                      <a:endParaRPr lang="en-US" sz="13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nSpc>
                          <a:spcPct val="108000"/>
                        </a:lnSpc>
                      </a:pPr>
                      <a:r>
                        <a:rPr lang="en-US" sz="13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Generate an amount of R132m in revenue </a:t>
                      </a:r>
                      <a:endParaRPr lang="en-US" sz="13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10007"/>
                  </a:ext>
                </a:extLst>
              </a:tr>
              <a:tr h="494411">
                <a:tc vMerge="1">
                  <a:txBody>
                    <a:bodyPr/>
                    <a:lstStyle/>
                    <a:p>
                      <a:endParaRPr lang="en-US" sz="1500" dirty="0">
                        <a:latin typeface="Georgia" panose="02040502050405020303" pitchFamily="18" charset="0"/>
                      </a:endParaRPr>
                    </a:p>
                  </a:txBody>
                  <a:tcPr/>
                </a:tc>
                <a:tc>
                  <a:txBody>
                    <a:bodyPr/>
                    <a:lstStyle/>
                    <a:p>
                      <a:pPr marL="0" marR="0" lvl="0" indent="0" algn="l" defTabSz="914400" rtl="0" eaLnBrk="1" fontAlgn="auto" latinLnBrk="0" hangingPunct="1">
                        <a:lnSpc>
                          <a:spcPct val="108000"/>
                        </a:lnSpc>
                        <a:spcBef>
                          <a:spcPts val="0"/>
                        </a:spcBef>
                        <a:spcAft>
                          <a:spcPts val="0"/>
                        </a:spcAft>
                        <a:buClrTx/>
                        <a:buSzTx/>
                        <a:buFontTx/>
                        <a:buNone/>
                        <a:tabLst/>
                        <a:defRPr/>
                      </a:pPr>
                      <a:r>
                        <a:rPr lang="en-US" sz="1300"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Percentage of material audit findings reduced</a:t>
                      </a:r>
                    </a:p>
                  </a:txBody>
                  <a:tcPr/>
                </a:tc>
                <a:tc>
                  <a:txBody>
                    <a:bodyPr/>
                    <a:lstStyle/>
                    <a:p>
                      <a:pPr>
                        <a:lnSpc>
                          <a:spcPct val="108000"/>
                        </a:lnSpc>
                      </a:pPr>
                      <a:r>
                        <a:rPr lang="en-US" sz="1300"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Reduce the material audits findings by 30% (previous FY audit outcome)</a:t>
                      </a:r>
                      <a:endParaRPr lang="en-US" sz="1300"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10008"/>
                  </a:ext>
                </a:extLst>
              </a:tr>
            </a:tbl>
          </a:graphicData>
        </a:graphic>
      </p:graphicFrame>
      <p:sp>
        <p:nvSpPr>
          <p:cNvPr id="4" name="Rectangle 3"/>
          <p:cNvSpPr/>
          <p:nvPr/>
        </p:nvSpPr>
        <p:spPr>
          <a:xfrm>
            <a:off x="2051720" y="666291"/>
            <a:ext cx="4917885" cy="461665"/>
          </a:xfrm>
          <a:prstGeom prst="rect">
            <a:avLst/>
          </a:prstGeom>
        </p:spPr>
        <p:txBody>
          <a:bodyPr wrap="none">
            <a:spAutoFit/>
          </a:bodyPr>
          <a:lstStyle/>
          <a:p>
            <a:r>
              <a:rPr lang="en-GB" sz="2400" dirty="0">
                <a:solidFill>
                  <a:prstClr val="black">
                    <a:lumMod val="65000"/>
                    <a:lumOff val="35000"/>
                  </a:prstClr>
                </a:solidFill>
                <a:latin typeface="Tahoma" panose="020B0604030504040204" pitchFamily="34" charset="0"/>
                <a:ea typeface="Tahoma" panose="020B0604030504040204" pitchFamily="34" charset="0"/>
                <a:cs typeface="Tahoma" panose="020B0604030504040204" pitchFamily="34" charset="0"/>
              </a:rPr>
              <a:t>Annual Performance Plan: 2020/21</a:t>
            </a:r>
            <a:endParaRPr lang="en-US" sz="24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8192366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23528" y="1988840"/>
            <a:ext cx="8424936" cy="1728192"/>
          </a:xfrm>
        </p:spPr>
        <p:txBody>
          <a:bodyPr>
            <a:normAutofit/>
          </a:bodyPr>
          <a:lstStyle/>
          <a:p>
            <a:pPr algn="ctr"/>
            <a:r>
              <a:rPr lang="en-US" sz="2800" dirty="0" smtClean="0">
                <a:solidFill>
                  <a:srgbClr val="C00000"/>
                </a:solidFill>
                <a:latin typeface="Tahoma" panose="020B0604030504040204" pitchFamily="34" charset="0"/>
                <a:ea typeface="Tahoma" panose="020B0604030504040204" pitchFamily="34" charset="0"/>
                <a:cs typeface="Tahoma" panose="020B0604030504040204" pitchFamily="34" charset="0"/>
              </a:rPr>
              <a:t>Contextualisation of NSG strategy</a:t>
            </a:r>
          </a:p>
          <a:p>
            <a:pPr algn="ctr"/>
            <a:endParaRPr lang="en-US" sz="2800"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2"/>
          </p:nvPr>
        </p:nvSpPr>
        <p:spPr/>
        <p:txBody>
          <a:bodyPr/>
          <a:lstStyle/>
          <a:p>
            <a:fld id="{1CE6738C-8955-4CF1-A256-1C49941BBB03}" type="slidenum">
              <a:rPr lang="en-ZA" smtClean="0">
                <a:solidFill>
                  <a:prstClr val="black">
                    <a:tint val="75000"/>
                  </a:prstClr>
                </a:solidFill>
              </a:rPr>
              <a:pPr/>
              <a:t>3</a:t>
            </a:fld>
            <a:endParaRPr lang="en-ZA">
              <a:solidFill>
                <a:prstClr val="black">
                  <a:tint val="75000"/>
                </a:prstClr>
              </a:solidFill>
            </a:endParaRPr>
          </a:p>
        </p:txBody>
      </p:sp>
    </p:spTree>
    <p:extLst>
      <p:ext uri="{BB962C8B-B14F-4D97-AF65-F5344CB8AC3E}">
        <p14:creationId xmlns:p14="http://schemas.microsoft.com/office/powerpoint/2010/main" val="313515070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156176" y="6309320"/>
            <a:ext cx="2133600" cy="365125"/>
          </a:xfrm>
        </p:spPr>
        <p:txBody>
          <a:bodyPr/>
          <a:lstStyle/>
          <a:p>
            <a:fld id="{1CE6738C-8955-4CF1-A256-1C49941BBB03}" type="slidenum">
              <a:rPr lang="en-ZA" smtClean="0">
                <a:solidFill>
                  <a:prstClr val="black">
                    <a:tint val="75000"/>
                  </a:prstClr>
                </a:solidFill>
              </a:rPr>
              <a:pPr/>
              <a:t>30</a:t>
            </a:fld>
            <a:endParaRPr lang="en-ZA" dirty="0">
              <a:solidFill>
                <a:prstClr val="black">
                  <a:tint val="75000"/>
                </a:prstClr>
              </a:solidFill>
            </a:endParaRPr>
          </a:p>
        </p:txBody>
      </p:sp>
      <p:sp>
        <p:nvSpPr>
          <p:cNvPr id="3" name="Rectangle 2"/>
          <p:cNvSpPr/>
          <p:nvPr/>
        </p:nvSpPr>
        <p:spPr>
          <a:xfrm>
            <a:off x="539552" y="836712"/>
            <a:ext cx="7992888" cy="1311128"/>
          </a:xfrm>
          <a:prstGeom prst="rect">
            <a:avLst/>
          </a:prstGeom>
        </p:spPr>
        <p:txBody>
          <a:bodyPr wrap="square">
            <a:spAutoFit/>
          </a:bodyPr>
          <a:lstStyle/>
          <a:p>
            <a:pPr defTabSz="457200" fontAlgn="base">
              <a:spcBef>
                <a:spcPct val="20000"/>
              </a:spcBef>
              <a:spcAft>
                <a:spcPct val="0"/>
              </a:spcAft>
            </a:pPr>
            <a:endParaRPr lang="en-ZA" b="1" dirty="0">
              <a:solidFill>
                <a:prstClr val="black"/>
              </a:solidFill>
              <a:latin typeface="Gill Sans" pitchFamily="-52" charset="0"/>
              <a:ea typeface="ＭＳ Ｐゴシック" pitchFamily="-52" charset="-128"/>
            </a:endParaRPr>
          </a:p>
          <a:p>
            <a:pPr defTabSz="457200" fontAlgn="base">
              <a:lnSpc>
                <a:spcPct val="150000"/>
              </a:lnSpc>
              <a:spcBef>
                <a:spcPct val="20000"/>
              </a:spcBef>
              <a:spcAft>
                <a:spcPct val="0"/>
              </a:spcAft>
            </a:pPr>
            <a:endParaRPr lang="en-ZA" b="1" dirty="0">
              <a:solidFill>
                <a:prstClr val="black"/>
              </a:solidFill>
              <a:latin typeface="Gill Sans" pitchFamily="-52" charset="0"/>
              <a:ea typeface="ＭＳ Ｐゴシック" pitchFamily="-52" charset="-128"/>
            </a:endParaRPr>
          </a:p>
          <a:p>
            <a:pPr defTabSz="457200" fontAlgn="base">
              <a:lnSpc>
                <a:spcPct val="150000"/>
              </a:lnSpc>
              <a:spcBef>
                <a:spcPct val="20000"/>
              </a:spcBef>
              <a:spcAft>
                <a:spcPct val="0"/>
              </a:spcAft>
            </a:pPr>
            <a:r>
              <a:rPr lang="en-ZA" b="1" dirty="0" smtClean="0">
                <a:solidFill>
                  <a:prstClr val="black"/>
                </a:solidFill>
                <a:latin typeface="Gill Sans" pitchFamily="-52" charset="0"/>
                <a:ea typeface="ＭＳ Ｐゴシック" pitchFamily="-52" charset="-128"/>
              </a:rPr>
              <a:t>		</a:t>
            </a:r>
            <a:endParaRPr lang="en-ZA" b="1" dirty="0">
              <a:solidFill>
                <a:prstClr val="black"/>
              </a:solidFill>
              <a:latin typeface="Gill Sans" pitchFamily="-52" charset="0"/>
              <a:ea typeface="ＭＳ Ｐゴシック" pitchFamily="-52" charset="-128"/>
            </a:endParaRPr>
          </a:p>
        </p:txBody>
      </p:sp>
      <p:sp>
        <p:nvSpPr>
          <p:cNvPr id="5" name="Subtitle 2"/>
          <p:cNvSpPr txBox="1">
            <a:spLocks/>
          </p:cNvSpPr>
          <p:nvPr/>
        </p:nvSpPr>
        <p:spPr bwMode="auto">
          <a:xfrm>
            <a:off x="107504" y="1197880"/>
            <a:ext cx="8712968" cy="4464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ea typeface="ＭＳ Ｐゴシック" pitchFamily="-52" charset="-128"/>
              </a:defRPr>
            </a:lvl1pPr>
            <a:lvl2pPr marL="742950" indent="-285750" eaLnBrk="0" hangingPunct="0">
              <a:defRPr>
                <a:solidFill>
                  <a:schemeClr val="tx1"/>
                </a:solidFill>
                <a:latin typeface="Arial" charset="0"/>
                <a:ea typeface="ＭＳ Ｐゴシック" pitchFamily="-52" charset="-128"/>
              </a:defRPr>
            </a:lvl2pPr>
            <a:lvl3pPr marL="1143000" indent="-228600" eaLnBrk="0" hangingPunct="0">
              <a:defRPr>
                <a:solidFill>
                  <a:schemeClr val="tx1"/>
                </a:solidFill>
                <a:latin typeface="Arial" charset="0"/>
                <a:ea typeface="ＭＳ Ｐゴシック" pitchFamily="-52" charset="-128"/>
              </a:defRPr>
            </a:lvl3pPr>
            <a:lvl4pPr marL="1600200" indent="-228600" eaLnBrk="0" hangingPunct="0">
              <a:defRPr>
                <a:solidFill>
                  <a:schemeClr val="tx1"/>
                </a:solidFill>
                <a:latin typeface="Arial" charset="0"/>
                <a:ea typeface="ＭＳ Ｐゴシック" pitchFamily="-52" charset="-128"/>
              </a:defRPr>
            </a:lvl4pPr>
            <a:lvl5pPr marL="2057400" indent="-228600" eaLnBrk="0" hangingPunct="0">
              <a:defRPr>
                <a:solidFill>
                  <a:schemeClr val="tx1"/>
                </a:solidFill>
                <a:latin typeface="Arial" charset="0"/>
                <a:ea typeface="ＭＳ Ｐゴシック" pitchFamily="-52"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52"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52"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52"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52" charset="-128"/>
              </a:defRPr>
            </a:lvl9pPr>
          </a:lstStyle>
          <a:p>
            <a:r>
              <a:rPr lang="en-ZA" sz="1600" dirty="0">
                <a:solidFill>
                  <a:prstClr val="black"/>
                </a:solidFill>
                <a:latin typeface="Georgia" panose="02040502050405020303" pitchFamily="18" charset="0"/>
              </a:rPr>
              <a:t> </a:t>
            </a:r>
            <a:endParaRPr lang="en-US" sz="1600" dirty="0">
              <a:solidFill>
                <a:prstClr val="black"/>
              </a:solidFill>
              <a:latin typeface="Georgia" panose="02040502050405020303" pitchFamily="18" charset="0"/>
            </a:endParaRPr>
          </a:p>
          <a:p>
            <a:pPr marL="0" indent="0">
              <a:lnSpc>
                <a:spcPct val="108000"/>
              </a:lnSpc>
              <a:buClr>
                <a:srgbClr val="C00000"/>
              </a:buClr>
              <a:buSzPct val="75000"/>
            </a:pPr>
            <a:endParaRPr lang="en-ZA" sz="1400" dirty="0" smtClean="0">
              <a:solidFill>
                <a:prstClr val="black"/>
              </a:solidFill>
              <a:latin typeface="Segoe UI Historic" panose="020B0502040204020203" pitchFamily="34" charset="0"/>
              <a:ea typeface="Segoe UI Historic" panose="020B0502040204020203" pitchFamily="34" charset="0"/>
              <a:cs typeface="Segoe UI Historic" panose="020B0502040204020203" pitchFamily="34" charset="0"/>
            </a:endParaRPr>
          </a:p>
          <a:p>
            <a:pPr marL="285750" indent="-285750" algn="just" eaLnBrk="1" hangingPunct="1">
              <a:buFont typeface="Arial" pitchFamily="34" charset="0"/>
              <a:buChar char="•"/>
            </a:pPr>
            <a:endParaRPr lang="en-ZA" sz="1400" dirty="0" smtClean="0">
              <a:solidFill>
                <a:prstClr val="black"/>
              </a:solidFill>
              <a:latin typeface="Gill Sans"/>
            </a:endParaRPr>
          </a:p>
          <a:p>
            <a:pPr marL="0" indent="0" algn="just" eaLnBrk="1" hangingPunct="1"/>
            <a:endParaRPr lang="en-ZA" sz="1400" dirty="0" smtClean="0">
              <a:solidFill>
                <a:prstClr val="black"/>
              </a:solidFill>
              <a:latin typeface="Gill Sans"/>
            </a:endParaRPr>
          </a:p>
          <a:p>
            <a:pPr marL="285750" indent="-285750" eaLnBrk="1" hangingPunct="1">
              <a:buFont typeface="Arial" pitchFamily="34" charset="0"/>
              <a:buChar char="•"/>
            </a:pPr>
            <a:endParaRPr lang="en-ZA" dirty="0" smtClean="0">
              <a:solidFill>
                <a:prstClr val="black"/>
              </a:solidFill>
              <a:latin typeface="Gill Sans" pitchFamily="-52" charset="0"/>
            </a:endParaRPr>
          </a:p>
          <a:p>
            <a:pPr marL="285750" indent="-285750" eaLnBrk="1" hangingPunct="1">
              <a:buFont typeface="Arial" pitchFamily="34" charset="0"/>
              <a:buChar char="•"/>
            </a:pPr>
            <a:endParaRPr lang="en-ZA" dirty="0">
              <a:solidFill>
                <a:prstClr val="black"/>
              </a:solidFill>
              <a:latin typeface="Gill Sans" pitchFamily="-52" charset="0"/>
            </a:endParaRPr>
          </a:p>
          <a:p>
            <a:pPr marL="285750" indent="-285750" eaLnBrk="1" hangingPunct="1">
              <a:buFont typeface="Arial" pitchFamily="34" charset="0"/>
              <a:buChar char="•"/>
            </a:pPr>
            <a:endParaRPr lang="en-ZA" dirty="0" smtClean="0">
              <a:solidFill>
                <a:prstClr val="black"/>
              </a:solidFill>
              <a:latin typeface="Gill Sans" pitchFamily="-52" charset="0"/>
            </a:endParaRPr>
          </a:p>
        </p:txBody>
      </p:sp>
      <p:graphicFrame>
        <p:nvGraphicFramePr>
          <p:cNvPr id="7" name="Table 6"/>
          <p:cNvGraphicFramePr>
            <a:graphicFrameLocks noGrp="1"/>
          </p:cNvGraphicFramePr>
          <p:nvPr>
            <p:extLst>
              <p:ext uri="{D42A27DB-BD31-4B8C-83A1-F6EECF244321}">
                <p14:modId xmlns:p14="http://schemas.microsoft.com/office/powerpoint/2010/main" val="4079729931"/>
              </p:ext>
            </p:extLst>
          </p:nvPr>
        </p:nvGraphicFramePr>
        <p:xfrm>
          <a:off x="71500" y="1107776"/>
          <a:ext cx="8928993" cy="4209722"/>
        </p:xfrm>
        <a:graphic>
          <a:graphicData uri="http://schemas.openxmlformats.org/drawingml/2006/table">
            <a:tbl>
              <a:tblPr firstRow="1" bandRow="1">
                <a:tableStyleId>{85BE263C-DBD7-4A20-BB59-AAB30ACAA65A}</a:tableStyleId>
              </a:tblPr>
              <a:tblGrid>
                <a:gridCol w="2052228">
                  <a:extLst>
                    <a:ext uri="{9D8B030D-6E8A-4147-A177-3AD203B41FA5}">
                      <a16:colId xmlns:a16="http://schemas.microsoft.com/office/drawing/2014/main" val="20000"/>
                    </a:ext>
                  </a:extLst>
                </a:gridCol>
                <a:gridCol w="3035222">
                  <a:extLst>
                    <a:ext uri="{9D8B030D-6E8A-4147-A177-3AD203B41FA5}">
                      <a16:colId xmlns:a16="http://schemas.microsoft.com/office/drawing/2014/main" val="20001"/>
                    </a:ext>
                  </a:extLst>
                </a:gridCol>
                <a:gridCol w="3841543">
                  <a:extLst>
                    <a:ext uri="{9D8B030D-6E8A-4147-A177-3AD203B41FA5}">
                      <a16:colId xmlns:a16="http://schemas.microsoft.com/office/drawing/2014/main" val="20002"/>
                    </a:ext>
                  </a:extLst>
                </a:gridCol>
              </a:tblGrid>
              <a:tr h="425727">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latin typeface="Tahoma" panose="020B0604030504040204" pitchFamily="34" charset="0"/>
                          <a:ea typeface="Tahoma" panose="020B0604030504040204" pitchFamily="34" charset="0"/>
                          <a:cs typeface="Tahoma" panose="020B0604030504040204" pitchFamily="34" charset="0"/>
                        </a:rPr>
                        <a:t>#</a:t>
                      </a:r>
                      <a:r>
                        <a:rPr lang="en-US" sz="14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1400" dirty="0" smtClean="0">
                          <a:solidFill>
                            <a:schemeClr val="tx1"/>
                          </a:solidFill>
                          <a:latin typeface="Tahoma" panose="020B0604030504040204" pitchFamily="34" charset="0"/>
                          <a:ea typeface="Tahoma" panose="020B0604030504040204" pitchFamily="34" charset="0"/>
                          <a:cs typeface="Tahoma" panose="020B0604030504040204" pitchFamily="34" charset="0"/>
                        </a:rPr>
                        <a:t>OUTCOME 1: </a:t>
                      </a:r>
                      <a:r>
                        <a:rPr lang="en-GB" sz="1400" b="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FUNCTIONAL INTEGRATED INSTITUTION</a:t>
                      </a:r>
                      <a:endParaRPr lang="en-US" sz="14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0000"/>
                  </a:ext>
                </a:extLst>
              </a:tr>
              <a:tr h="393057">
                <a:tc>
                  <a:txBody>
                    <a:bodyPr/>
                    <a:lstStyle/>
                    <a:p>
                      <a:r>
                        <a:rPr lang="en-US" sz="1300" b="1" dirty="0" smtClean="0">
                          <a:latin typeface="Tahoma" panose="020B0604030504040204" pitchFamily="34" charset="0"/>
                          <a:ea typeface="Tahoma" panose="020B0604030504040204" pitchFamily="34" charset="0"/>
                          <a:cs typeface="Tahoma" panose="020B0604030504040204" pitchFamily="34" charset="0"/>
                        </a:rPr>
                        <a:t>Outputs</a:t>
                      </a:r>
                      <a:endParaRPr lang="en-US" sz="1300"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dirty="0" smtClean="0">
                          <a:latin typeface="Tahoma" panose="020B0604030504040204" pitchFamily="34" charset="0"/>
                          <a:ea typeface="Tahoma" panose="020B0604030504040204" pitchFamily="34" charset="0"/>
                          <a:cs typeface="Tahoma" panose="020B0604030504040204" pitchFamily="34" charset="0"/>
                        </a:rPr>
                        <a:t>Outputs Indicators</a:t>
                      </a:r>
                      <a:endParaRPr lang="en-US" sz="1300"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US" sz="1300" b="1" baseline="0" dirty="0" smtClean="0">
                          <a:latin typeface="Tahoma" panose="020B0604030504040204" pitchFamily="34" charset="0"/>
                          <a:ea typeface="Tahoma" panose="020B0604030504040204" pitchFamily="34" charset="0"/>
                          <a:cs typeface="Tahoma" panose="020B0604030504040204" pitchFamily="34" charset="0"/>
                        </a:rPr>
                        <a:t>Targets 2020/21 FY</a:t>
                      </a:r>
                      <a:endParaRPr lang="en-US" sz="1300" b="1"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10001"/>
                  </a:ext>
                </a:extLst>
              </a:tr>
              <a:tr h="630424">
                <a:tc rowSpan="2">
                  <a:txBody>
                    <a:bodyPr/>
                    <a:lstStyle/>
                    <a:p>
                      <a:r>
                        <a:rPr lang="en-GB" sz="1300"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Position the brand of the NSG</a:t>
                      </a:r>
                      <a:endParaRPr lang="en-US" sz="1300" kern="1200" dirty="0">
                        <a:solidFill>
                          <a:schemeClr val="dk1"/>
                        </a:solidFill>
                        <a:effectLst/>
                        <a:latin typeface="Tahoma" panose="020B0604030504040204" pitchFamily="34" charset="0"/>
                        <a:ea typeface="Tahoma" panose="020B0604030504040204" pitchFamily="34" charset="0"/>
                        <a:cs typeface="Tahoma" panose="020B0604030504040204" pitchFamily="34" charset="0"/>
                      </a:endParaRPr>
                    </a:p>
                  </a:txBody>
                  <a:tcPr/>
                </a:tc>
                <a:tc rowSpan="2">
                  <a:txBody>
                    <a:bodyPr/>
                    <a:lstStyle/>
                    <a:p>
                      <a:r>
                        <a:rPr lang="en-GB" sz="1300"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Develop and implement the NSG brand and marketing strategy</a:t>
                      </a:r>
                      <a:endParaRPr lang="en-US" sz="1300" dirty="0">
                        <a:latin typeface="Tahoma" panose="020B0604030504040204" pitchFamily="34" charset="0"/>
                        <a:ea typeface="Tahoma" panose="020B0604030504040204" pitchFamily="34" charset="0"/>
                        <a:cs typeface="Tahoma" panose="020B0604030504040204" pitchFamily="34" charset="0"/>
                      </a:endParaRPr>
                    </a:p>
                  </a:txBody>
                  <a:tcPr>
                    <a:noFill/>
                  </a:tcPr>
                </a:tc>
                <a:tc>
                  <a:txBody>
                    <a:bodyPr/>
                    <a:lstStyle/>
                    <a:p>
                      <a:r>
                        <a:rPr lang="en-GB" sz="1300"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Approved NSG brand and marketing strategy</a:t>
                      </a:r>
                      <a:endParaRPr lang="en-US" sz="1300" dirty="0">
                        <a:latin typeface="Tahoma" panose="020B0604030504040204" pitchFamily="34" charset="0"/>
                        <a:ea typeface="Tahoma" panose="020B0604030504040204" pitchFamily="34" charset="0"/>
                        <a:cs typeface="Tahoma" panose="020B0604030504040204" pitchFamily="34" charset="0"/>
                      </a:endParaRPr>
                    </a:p>
                  </a:txBody>
                  <a:tcPr>
                    <a:noFill/>
                  </a:tcPr>
                </a:tc>
                <a:extLst>
                  <a:ext uri="{0D108BD9-81ED-4DB2-BD59-A6C34878D82A}">
                    <a16:rowId xmlns:a16="http://schemas.microsoft.com/office/drawing/2014/main" val="10002"/>
                  </a:ext>
                </a:extLst>
              </a:tr>
              <a:tr h="583984">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500" dirty="0">
                        <a:latin typeface="Georgia" panose="02040502050405020303" pitchFamily="18" charset="0"/>
                      </a:endParaRPr>
                    </a:p>
                  </a:txBody>
                  <a:tcP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12 communication interventions promoting NSG </a:t>
                      </a:r>
                      <a:r>
                        <a:rPr lang="en-GB" sz="1300"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offerings </a:t>
                      </a:r>
                      <a:r>
                        <a:rPr lang="en-US" sz="1300"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across the public sector (including SOEs)</a:t>
                      </a:r>
                      <a:endParaRPr lang="en-US" sz="1300" dirty="0">
                        <a:latin typeface="Tahoma" panose="020B0604030504040204" pitchFamily="34" charset="0"/>
                        <a:ea typeface="Tahoma" panose="020B0604030504040204" pitchFamily="34" charset="0"/>
                        <a:cs typeface="Tahoma" panose="020B0604030504040204" pitchFamily="34" charset="0"/>
                      </a:endParaRPr>
                    </a:p>
                  </a:txBody>
                  <a:tcPr>
                    <a:noFill/>
                  </a:tcPr>
                </a:tc>
                <a:extLst>
                  <a:ext uri="{0D108BD9-81ED-4DB2-BD59-A6C34878D82A}">
                    <a16:rowId xmlns:a16="http://schemas.microsoft.com/office/drawing/2014/main" val="10003"/>
                  </a:ext>
                </a:extLst>
              </a:tr>
              <a:tr h="1088265">
                <a:tc>
                  <a:txBody>
                    <a:bodyPr/>
                    <a:lstStyle/>
                    <a:p>
                      <a:endParaRPr lang="en-US" sz="13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endParaRPr lang="en-US" sz="1300" dirty="0">
                        <a:latin typeface="Tahoma" panose="020B0604030504040204" pitchFamily="34" charset="0"/>
                        <a:ea typeface="Tahoma" panose="020B0604030504040204" pitchFamily="34" charset="0"/>
                        <a:cs typeface="Tahoma" panose="020B0604030504040204" pitchFamily="34" charset="0"/>
                      </a:endParaRPr>
                    </a:p>
                  </a:txBody>
                  <a:tcP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300"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50% of business development interventions resulting in uptake of the NSG offerings in </a:t>
                      </a:r>
                      <a:r>
                        <a:rPr lang="en-US" sz="1300"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the public sector (including SOEs)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300" dirty="0">
                        <a:latin typeface="Tahoma" panose="020B0604030504040204" pitchFamily="34" charset="0"/>
                        <a:ea typeface="Tahoma" panose="020B0604030504040204" pitchFamily="34" charset="0"/>
                        <a:cs typeface="Tahoma" panose="020B0604030504040204" pitchFamily="34" charset="0"/>
                      </a:endParaRPr>
                    </a:p>
                  </a:txBody>
                  <a:tcPr>
                    <a:noFill/>
                  </a:tcPr>
                </a:tc>
                <a:extLst>
                  <a:ext uri="{0D108BD9-81ED-4DB2-BD59-A6C34878D82A}">
                    <a16:rowId xmlns:a16="http://schemas.microsoft.com/office/drawing/2014/main" val="10004"/>
                  </a:ext>
                </a:extLst>
              </a:tr>
              <a:tr h="108826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Effective research and knowledge management for ETD</a:t>
                      </a:r>
                    </a:p>
                    <a:p>
                      <a:endParaRPr lang="en-US" sz="13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Knowledge management strategy to support ETD interventions implemented</a:t>
                      </a:r>
                    </a:p>
                    <a:p>
                      <a:endParaRPr lang="en-US" sz="1300" dirty="0">
                        <a:latin typeface="Tahoma" panose="020B0604030504040204" pitchFamily="34" charset="0"/>
                        <a:ea typeface="Tahoma" panose="020B0604030504040204" pitchFamily="34" charset="0"/>
                        <a:cs typeface="Tahoma" panose="020B0604030504040204" pitchFamily="34" charset="0"/>
                      </a:endParaRPr>
                    </a:p>
                  </a:txBody>
                  <a:tcP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300"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NSG Repository for information and knowledge management developed </a:t>
                      </a:r>
                    </a:p>
                    <a:p>
                      <a:pPr marL="0" marR="0" indent="0" algn="l" defTabSz="914400" rtl="0" eaLnBrk="1" fontAlgn="auto" latinLnBrk="0" hangingPunct="1">
                        <a:lnSpc>
                          <a:spcPct val="100000"/>
                        </a:lnSpc>
                        <a:spcBef>
                          <a:spcPts val="0"/>
                        </a:spcBef>
                        <a:spcAft>
                          <a:spcPts val="0"/>
                        </a:spcAft>
                        <a:buClrTx/>
                        <a:buSzTx/>
                        <a:buFontTx/>
                        <a:buNone/>
                        <a:tabLst/>
                        <a:defRPr/>
                      </a:pPr>
                      <a:r>
                        <a:rPr lang="en-US" sz="1300"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2 research reports informing ETD discourse</a:t>
                      </a:r>
                      <a:endParaRPr lang="en-US" sz="1300" dirty="0">
                        <a:latin typeface="Tahoma" panose="020B0604030504040204" pitchFamily="34" charset="0"/>
                        <a:ea typeface="Tahoma" panose="020B0604030504040204" pitchFamily="34" charset="0"/>
                        <a:cs typeface="Tahoma" panose="020B0604030504040204" pitchFamily="34" charset="0"/>
                      </a:endParaRPr>
                    </a:p>
                  </a:txBody>
                  <a:tcPr>
                    <a:noFill/>
                  </a:tcPr>
                </a:tc>
                <a:extLst>
                  <a:ext uri="{0D108BD9-81ED-4DB2-BD59-A6C34878D82A}">
                    <a16:rowId xmlns:a16="http://schemas.microsoft.com/office/drawing/2014/main" val="10005"/>
                  </a:ext>
                </a:extLst>
              </a:tr>
            </a:tbl>
          </a:graphicData>
        </a:graphic>
      </p:graphicFrame>
      <p:sp>
        <p:nvSpPr>
          <p:cNvPr id="4" name="Rectangle 3"/>
          <p:cNvSpPr/>
          <p:nvPr/>
        </p:nvSpPr>
        <p:spPr>
          <a:xfrm>
            <a:off x="2339752" y="633408"/>
            <a:ext cx="4917885" cy="461665"/>
          </a:xfrm>
          <a:prstGeom prst="rect">
            <a:avLst/>
          </a:prstGeom>
        </p:spPr>
        <p:txBody>
          <a:bodyPr wrap="none">
            <a:spAutoFit/>
          </a:bodyPr>
          <a:lstStyle/>
          <a:p>
            <a:r>
              <a:rPr lang="en-GB" sz="2400" dirty="0">
                <a:solidFill>
                  <a:prstClr val="black">
                    <a:lumMod val="65000"/>
                    <a:lumOff val="35000"/>
                  </a:prstClr>
                </a:solidFill>
                <a:latin typeface="Tahoma" panose="020B0604030504040204" pitchFamily="34" charset="0"/>
                <a:ea typeface="Tahoma" panose="020B0604030504040204" pitchFamily="34" charset="0"/>
                <a:cs typeface="Tahoma" panose="020B0604030504040204" pitchFamily="34" charset="0"/>
              </a:rPr>
              <a:t>Annual Performance Plan: 2020/21</a:t>
            </a:r>
            <a:endParaRPr lang="en-US" sz="24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56913846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321613"/>
            <a:ext cx="9144000" cy="711394"/>
          </a:xfrm>
        </p:spPr>
        <p:txBody>
          <a:bodyPr>
            <a:normAutofit/>
          </a:bodyPr>
          <a:lstStyle/>
          <a:p>
            <a:r>
              <a:rPr lang="en-GB" sz="2400" dirty="0">
                <a:solidFill>
                  <a:prstClr val="black">
                    <a:lumMod val="65000"/>
                    <a:lumOff val="35000"/>
                  </a:prstClr>
                </a:solidFill>
                <a:latin typeface="Tahoma" panose="020B0604030504040204" pitchFamily="34" charset="0"/>
                <a:ea typeface="Tahoma" panose="020B0604030504040204" pitchFamily="34" charset="0"/>
                <a:cs typeface="Tahoma" panose="020B0604030504040204" pitchFamily="34" charset="0"/>
              </a:rPr>
              <a:t>Annual Performance Plan: 2020/21</a:t>
            </a:r>
            <a:endParaRPr lang="en-US" sz="24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2" name="Slide Number Placeholder 1"/>
          <p:cNvSpPr>
            <a:spLocks noGrp="1"/>
          </p:cNvSpPr>
          <p:nvPr>
            <p:ph type="sldNum" sz="quarter" idx="12"/>
          </p:nvPr>
        </p:nvSpPr>
        <p:spPr>
          <a:xfrm>
            <a:off x="6156176" y="6309320"/>
            <a:ext cx="2133600" cy="365125"/>
          </a:xfrm>
        </p:spPr>
        <p:txBody>
          <a:bodyPr/>
          <a:lstStyle/>
          <a:p>
            <a:fld id="{1CE6738C-8955-4CF1-A256-1C49941BBB03}" type="slidenum">
              <a:rPr lang="en-ZA" smtClean="0">
                <a:solidFill>
                  <a:prstClr val="black">
                    <a:tint val="75000"/>
                  </a:prstClr>
                </a:solidFill>
              </a:rPr>
              <a:pPr/>
              <a:t>31</a:t>
            </a:fld>
            <a:endParaRPr lang="en-ZA" dirty="0">
              <a:solidFill>
                <a:prstClr val="black">
                  <a:tint val="75000"/>
                </a:prstClr>
              </a:solidFill>
            </a:endParaRPr>
          </a:p>
        </p:txBody>
      </p:sp>
      <p:sp>
        <p:nvSpPr>
          <p:cNvPr id="3" name="Rectangle 2"/>
          <p:cNvSpPr/>
          <p:nvPr/>
        </p:nvSpPr>
        <p:spPr>
          <a:xfrm>
            <a:off x="539552" y="836712"/>
            <a:ext cx="7992888" cy="1311128"/>
          </a:xfrm>
          <a:prstGeom prst="rect">
            <a:avLst/>
          </a:prstGeom>
        </p:spPr>
        <p:txBody>
          <a:bodyPr wrap="square">
            <a:spAutoFit/>
          </a:bodyPr>
          <a:lstStyle/>
          <a:p>
            <a:pPr defTabSz="457200" fontAlgn="base">
              <a:spcBef>
                <a:spcPct val="20000"/>
              </a:spcBef>
              <a:spcAft>
                <a:spcPct val="0"/>
              </a:spcAft>
            </a:pPr>
            <a:endParaRPr lang="en-ZA" b="1" dirty="0">
              <a:solidFill>
                <a:prstClr val="black"/>
              </a:solidFill>
              <a:latin typeface="Gill Sans" pitchFamily="-52" charset="0"/>
              <a:ea typeface="ＭＳ Ｐゴシック" pitchFamily="-52" charset="-128"/>
            </a:endParaRPr>
          </a:p>
          <a:p>
            <a:pPr defTabSz="457200" fontAlgn="base">
              <a:lnSpc>
                <a:spcPct val="150000"/>
              </a:lnSpc>
              <a:spcBef>
                <a:spcPct val="20000"/>
              </a:spcBef>
              <a:spcAft>
                <a:spcPct val="0"/>
              </a:spcAft>
            </a:pPr>
            <a:endParaRPr lang="en-ZA" b="1" dirty="0">
              <a:solidFill>
                <a:prstClr val="black"/>
              </a:solidFill>
              <a:latin typeface="Gill Sans" pitchFamily="-52" charset="0"/>
              <a:ea typeface="ＭＳ Ｐゴシック" pitchFamily="-52" charset="-128"/>
            </a:endParaRPr>
          </a:p>
          <a:p>
            <a:pPr defTabSz="457200" fontAlgn="base">
              <a:lnSpc>
                <a:spcPct val="150000"/>
              </a:lnSpc>
              <a:spcBef>
                <a:spcPct val="20000"/>
              </a:spcBef>
              <a:spcAft>
                <a:spcPct val="0"/>
              </a:spcAft>
            </a:pPr>
            <a:r>
              <a:rPr lang="en-ZA" b="1" dirty="0" smtClean="0">
                <a:solidFill>
                  <a:prstClr val="black"/>
                </a:solidFill>
                <a:latin typeface="Gill Sans" pitchFamily="-52" charset="0"/>
                <a:ea typeface="ＭＳ Ｐゴシック" pitchFamily="-52" charset="-128"/>
              </a:rPr>
              <a:t>		</a:t>
            </a:r>
            <a:endParaRPr lang="en-ZA" b="1" dirty="0">
              <a:solidFill>
                <a:prstClr val="black"/>
              </a:solidFill>
              <a:latin typeface="Gill Sans" pitchFamily="-52" charset="0"/>
              <a:ea typeface="ＭＳ Ｐゴシック" pitchFamily="-52" charset="-128"/>
            </a:endParaRPr>
          </a:p>
        </p:txBody>
      </p:sp>
      <p:sp>
        <p:nvSpPr>
          <p:cNvPr id="5" name="Subtitle 2"/>
          <p:cNvSpPr txBox="1">
            <a:spLocks/>
          </p:cNvSpPr>
          <p:nvPr/>
        </p:nvSpPr>
        <p:spPr bwMode="auto">
          <a:xfrm>
            <a:off x="107504" y="1197880"/>
            <a:ext cx="8712968" cy="4464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ea typeface="ＭＳ Ｐゴシック" pitchFamily="-52" charset="-128"/>
              </a:defRPr>
            </a:lvl1pPr>
            <a:lvl2pPr marL="742950" indent="-285750" eaLnBrk="0" hangingPunct="0">
              <a:defRPr>
                <a:solidFill>
                  <a:schemeClr val="tx1"/>
                </a:solidFill>
                <a:latin typeface="Arial" charset="0"/>
                <a:ea typeface="ＭＳ Ｐゴシック" pitchFamily="-52" charset="-128"/>
              </a:defRPr>
            </a:lvl2pPr>
            <a:lvl3pPr marL="1143000" indent="-228600" eaLnBrk="0" hangingPunct="0">
              <a:defRPr>
                <a:solidFill>
                  <a:schemeClr val="tx1"/>
                </a:solidFill>
                <a:latin typeface="Arial" charset="0"/>
                <a:ea typeface="ＭＳ Ｐゴシック" pitchFamily="-52" charset="-128"/>
              </a:defRPr>
            </a:lvl3pPr>
            <a:lvl4pPr marL="1600200" indent="-228600" eaLnBrk="0" hangingPunct="0">
              <a:defRPr>
                <a:solidFill>
                  <a:schemeClr val="tx1"/>
                </a:solidFill>
                <a:latin typeface="Arial" charset="0"/>
                <a:ea typeface="ＭＳ Ｐゴシック" pitchFamily="-52" charset="-128"/>
              </a:defRPr>
            </a:lvl4pPr>
            <a:lvl5pPr marL="2057400" indent="-228600" eaLnBrk="0" hangingPunct="0">
              <a:defRPr>
                <a:solidFill>
                  <a:schemeClr val="tx1"/>
                </a:solidFill>
                <a:latin typeface="Arial" charset="0"/>
                <a:ea typeface="ＭＳ Ｐゴシック" pitchFamily="-52"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52"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52"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52"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52" charset="-128"/>
              </a:defRPr>
            </a:lvl9pPr>
          </a:lstStyle>
          <a:p>
            <a:r>
              <a:rPr lang="en-ZA" sz="1600" dirty="0">
                <a:solidFill>
                  <a:prstClr val="black"/>
                </a:solidFill>
                <a:latin typeface="Georgia" panose="02040502050405020303" pitchFamily="18" charset="0"/>
              </a:rPr>
              <a:t> </a:t>
            </a:r>
            <a:endParaRPr lang="en-US" sz="1600" dirty="0">
              <a:solidFill>
                <a:prstClr val="black"/>
              </a:solidFill>
              <a:latin typeface="Georgia" panose="02040502050405020303" pitchFamily="18" charset="0"/>
            </a:endParaRPr>
          </a:p>
          <a:p>
            <a:pPr marL="0" indent="0">
              <a:lnSpc>
                <a:spcPct val="108000"/>
              </a:lnSpc>
              <a:buClr>
                <a:srgbClr val="C00000"/>
              </a:buClr>
              <a:buSzPct val="75000"/>
            </a:pPr>
            <a:endParaRPr lang="en-ZA" sz="1400" dirty="0" smtClean="0">
              <a:solidFill>
                <a:prstClr val="black"/>
              </a:solidFill>
              <a:latin typeface="Segoe UI Historic" panose="020B0502040204020203" pitchFamily="34" charset="0"/>
              <a:ea typeface="Segoe UI Historic" panose="020B0502040204020203" pitchFamily="34" charset="0"/>
              <a:cs typeface="Segoe UI Historic" panose="020B0502040204020203" pitchFamily="34" charset="0"/>
            </a:endParaRPr>
          </a:p>
          <a:p>
            <a:pPr marL="285750" indent="-285750" algn="just" eaLnBrk="1" hangingPunct="1">
              <a:buFont typeface="Arial" pitchFamily="34" charset="0"/>
              <a:buChar char="•"/>
            </a:pPr>
            <a:endParaRPr lang="en-ZA" sz="1400" dirty="0" smtClean="0">
              <a:solidFill>
                <a:prstClr val="black"/>
              </a:solidFill>
              <a:latin typeface="Gill Sans"/>
            </a:endParaRPr>
          </a:p>
          <a:p>
            <a:pPr marL="0" indent="0" algn="just" eaLnBrk="1" hangingPunct="1"/>
            <a:endParaRPr lang="en-ZA" sz="1400" dirty="0" smtClean="0">
              <a:solidFill>
                <a:prstClr val="black"/>
              </a:solidFill>
              <a:latin typeface="Gill Sans"/>
            </a:endParaRPr>
          </a:p>
          <a:p>
            <a:pPr marL="285750" indent="-285750" eaLnBrk="1" hangingPunct="1">
              <a:buFont typeface="Arial" pitchFamily="34" charset="0"/>
              <a:buChar char="•"/>
            </a:pPr>
            <a:endParaRPr lang="en-ZA" dirty="0" smtClean="0">
              <a:solidFill>
                <a:prstClr val="black"/>
              </a:solidFill>
              <a:latin typeface="Gill Sans" pitchFamily="-52" charset="0"/>
            </a:endParaRPr>
          </a:p>
          <a:p>
            <a:pPr marL="285750" indent="-285750" eaLnBrk="1" hangingPunct="1">
              <a:buFont typeface="Arial" pitchFamily="34" charset="0"/>
              <a:buChar char="•"/>
            </a:pPr>
            <a:endParaRPr lang="en-ZA" dirty="0">
              <a:solidFill>
                <a:prstClr val="black"/>
              </a:solidFill>
              <a:latin typeface="Gill Sans" pitchFamily="-52" charset="0"/>
            </a:endParaRPr>
          </a:p>
          <a:p>
            <a:pPr marL="285750" indent="-285750" eaLnBrk="1" hangingPunct="1">
              <a:buFont typeface="Arial" pitchFamily="34" charset="0"/>
              <a:buChar char="•"/>
            </a:pPr>
            <a:endParaRPr lang="en-ZA" dirty="0" smtClean="0">
              <a:solidFill>
                <a:prstClr val="black"/>
              </a:solidFill>
              <a:latin typeface="Gill Sans" pitchFamily="-52" charset="0"/>
            </a:endParaRPr>
          </a:p>
        </p:txBody>
      </p:sp>
      <p:graphicFrame>
        <p:nvGraphicFramePr>
          <p:cNvPr id="7" name="Table 6"/>
          <p:cNvGraphicFramePr>
            <a:graphicFrameLocks noGrp="1"/>
          </p:cNvGraphicFramePr>
          <p:nvPr>
            <p:extLst>
              <p:ext uri="{D42A27DB-BD31-4B8C-83A1-F6EECF244321}">
                <p14:modId xmlns:p14="http://schemas.microsoft.com/office/powerpoint/2010/main" val="1142112248"/>
              </p:ext>
            </p:extLst>
          </p:nvPr>
        </p:nvGraphicFramePr>
        <p:xfrm>
          <a:off x="0" y="1033007"/>
          <a:ext cx="9180254" cy="4940420"/>
        </p:xfrm>
        <a:graphic>
          <a:graphicData uri="http://schemas.openxmlformats.org/drawingml/2006/table">
            <a:tbl>
              <a:tblPr firstRow="1" bandRow="1">
                <a:tableStyleId>{85BE263C-DBD7-4A20-BB59-AAB30ACAA65A}</a:tableStyleId>
              </a:tblPr>
              <a:tblGrid>
                <a:gridCol w="2771800">
                  <a:extLst>
                    <a:ext uri="{9D8B030D-6E8A-4147-A177-3AD203B41FA5}">
                      <a16:colId xmlns:a16="http://schemas.microsoft.com/office/drawing/2014/main" val="20000"/>
                    </a:ext>
                  </a:extLst>
                </a:gridCol>
                <a:gridCol w="3180233">
                  <a:extLst>
                    <a:ext uri="{9D8B030D-6E8A-4147-A177-3AD203B41FA5}">
                      <a16:colId xmlns:a16="http://schemas.microsoft.com/office/drawing/2014/main" val="20001"/>
                    </a:ext>
                  </a:extLst>
                </a:gridCol>
                <a:gridCol w="3228221">
                  <a:extLst>
                    <a:ext uri="{9D8B030D-6E8A-4147-A177-3AD203B41FA5}">
                      <a16:colId xmlns:a16="http://schemas.microsoft.com/office/drawing/2014/main" val="20002"/>
                    </a:ext>
                  </a:extLst>
                </a:gridCol>
              </a:tblGrid>
              <a:tr h="379769">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latin typeface="Tahoma" panose="020B0604030504040204" pitchFamily="34" charset="0"/>
                          <a:ea typeface="Tahoma" panose="020B0604030504040204" pitchFamily="34" charset="0"/>
                          <a:cs typeface="Tahoma" panose="020B0604030504040204" pitchFamily="34" charset="0"/>
                        </a:rPr>
                        <a:t>#</a:t>
                      </a:r>
                      <a:r>
                        <a:rPr lang="en-US" sz="14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1400" dirty="0" smtClean="0">
                          <a:solidFill>
                            <a:schemeClr val="tx1"/>
                          </a:solidFill>
                          <a:latin typeface="Tahoma" panose="020B0604030504040204" pitchFamily="34" charset="0"/>
                          <a:ea typeface="Tahoma" panose="020B0604030504040204" pitchFamily="34" charset="0"/>
                          <a:cs typeface="Tahoma" panose="020B0604030504040204" pitchFamily="34" charset="0"/>
                        </a:rPr>
                        <a:t>OUTCOME 2: COMPETENT</a:t>
                      </a:r>
                      <a:r>
                        <a:rPr lang="en-US" sz="14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1400" dirty="0" smtClean="0">
                          <a:solidFill>
                            <a:schemeClr val="tx1"/>
                          </a:solidFill>
                          <a:latin typeface="Tahoma" panose="020B0604030504040204" pitchFamily="34" charset="0"/>
                          <a:ea typeface="Tahoma" panose="020B0604030504040204" pitchFamily="34" charset="0"/>
                          <a:cs typeface="Tahoma" panose="020B0604030504040204" pitchFamily="34" charset="0"/>
                        </a:rPr>
                        <a:t>PUBLIC SERVANTS EMPOWERED TO DO THEIR JOBS</a:t>
                      </a:r>
                      <a:endParaRPr lang="en-US" sz="14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a:latin typeface="Georgia" panose="02040502050405020303" pitchFamily="18" charset="0"/>
                      </a:endParaRPr>
                    </a:p>
                  </a:txBody>
                  <a:tcPr/>
                </a:tc>
                <a:tc hMerge="1">
                  <a:txBody>
                    <a:bodyPr/>
                    <a:lstStyle/>
                    <a:p>
                      <a:endParaRPr lang="en-US" dirty="0"/>
                    </a:p>
                  </a:txBody>
                  <a:tcPr/>
                </a:tc>
                <a:extLst>
                  <a:ext uri="{0D108BD9-81ED-4DB2-BD59-A6C34878D82A}">
                    <a16:rowId xmlns:a16="http://schemas.microsoft.com/office/drawing/2014/main" val="10000"/>
                  </a:ext>
                </a:extLst>
              </a:tr>
              <a:tr h="416124">
                <a:tc>
                  <a:txBody>
                    <a:bodyPr/>
                    <a:lstStyle/>
                    <a:p>
                      <a:r>
                        <a:rPr lang="en-US" sz="1400" b="1" dirty="0" smtClean="0">
                          <a:latin typeface="Tahoma" panose="020B0604030504040204" pitchFamily="34" charset="0"/>
                          <a:ea typeface="Tahoma" panose="020B0604030504040204" pitchFamily="34" charset="0"/>
                          <a:cs typeface="Tahoma" panose="020B0604030504040204" pitchFamily="34" charset="0"/>
                        </a:rPr>
                        <a:t>Outputs</a:t>
                      </a:r>
                      <a:endParaRPr lang="en-US" sz="1400"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US" sz="1400" b="1" dirty="0" smtClean="0">
                          <a:latin typeface="Tahoma" panose="020B0604030504040204" pitchFamily="34" charset="0"/>
                          <a:ea typeface="Tahoma" panose="020B0604030504040204" pitchFamily="34" charset="0"/>
                          <a:cs typeface="Tahoma" panose="020B0604030504040204" pitchFamily="34" charset="0"/>
                        </a:rPr>
                        <a:t>Outputs Indicators</a:t>
                      </a:r>
                      <a:endParaRPr lang="en-US" sz="1400"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US" sz="1400" b="1" dirty="0" smtClean="0">
                          <a:latin typeface="Tahoma" panose="020B0604030504040204" pitchFamily="34" charset="0"/>
                          <a:ea typeface="Tahoma" panose="020B0604030504040204" pitchFamily="34" charset="0"/>
                          <a:cs typeface="Tahoma" panose="020B0604030504040204" pitchFamily="34" charset="0"/>
                        </a:rPr>
                        <a:t>Outputs</a:t>
                      </a:r>
                      <a:r>
                        <a:rPr lang="en-US" sz="1400" b="1" baseline="0" dirty="0" smtClean="0">
                          <a:latin typeface="Tahoma" panose="020B0604030504040204" pitchFamily="34" charset="0"/>
                          <a:ea typeface="Tahoma" panose="020B0604030504040204" pitchFamily="34" charset="0"/>
                          <a:cs typeface="Tahoma" panose="020B0604030504040204" pitchFamily="34" charset="0"/>
                        </a:rPr>
                        <a:t> Targets 2020/21 FY</a:t>
                      </a:r>
                      <a:endParaRPr lang="en-US" sz="1400" b="1"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10001"/>
                  </a:ext>
                </a:extLst>
              </a:tr>
              <a:tr h="577333">
                <a:tc rowSpan="2">
                  <a:txBody>
                    <a:bodyPr/>
                    <a:lstStyle/>
                    <a:p>
                      <a:pPr algn="l"/>
                      <a:r>
                        <a:rPr lang="en-GB"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Public servants assessed to determine their skills gaps and needs </a:t>
                      </a:r>
                      <a:r>
                        <a:rPr lang="en-GB" sz="1200" i="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before</a:t>
                      </a:r>
                      <a:r>
                        <a:rPr lang="en-GB"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an ETD intervention </a:t>
                      </a:r>
                      <a:endParaRPr lang="en-US" sz="12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marL="0" marR="0" algn="l">
                        <a:lnSpc>
                          <a:spcPct val="107000"/>
                        </a:lnSpc>
                        <a:spcBef>
                          <a:spcPts val="0"/>
                        </a:spcBef>
                        <a:spcAft>
                          <a:spcPts val="0"/>
                        </a:spcAft>
                      </a:pPr>
                      <a:r>
                        <a:rPr lang="en-ZA" sz="1200" dirty="0" smtClean="0">
                          <a:effectLst/>
                          <a:latin typeface="Tahoma" panose="020B0604030504040204" pitchFamily="34" charset="0"/>
                          <a:ea typeface="Tahoma" panose="020B0604030504040204" pitchFamily="34" charset="0"/>
                          <a:cs typeface="Tahoma" panose="020B0604030504040204" pitchFamily="34" charset="0"/>
                        </a:rPr>
                        <a:t>Number of skills assessment reports completed on training needs for relevant ETD interventions</a:t>
                      </a:r>
                      <a:r>
                        <a:rPr lang="en-GB" sz="1200" u="none" strike="noStrike" dirty="0" smtClean="0">
                          <a:solidFill>
                            <a:srgbClr val="000000"/>
                          </a:solidFill>
                          <a:effectLst/>
                          <a:highlight>
                            <a:srgbClr val="FFFF00"/>
                          </a:highlight>
                          <a:latin typeface="Tahoma" panose="020B0604030504040204" pitchFamily="34" charset="0"/>
                          <a:ea typeface="Tahoma" panose="020B0604030504040204" pitchFamily="34" charset="0"/>
                          <a:cs typeface="Tahoma" panose="020B0604030504040204" pitchFamily="34" charset="0"/>
                        </a:rPr>
                        <a:t> </a:t>
                      </a:r>
                      <a:endParaRPr lang="en-US" sz="1200" dirty="0">
                        <a:effectLst/>
                        <a:latin typeface="Tahoma" panose="020B0604030504040204" pitchFamily="34" charset="0"/>
                        <a:ea typeface="Tahoma" panose="020B0604030504040204" pitchFamily="34" charset="0"/>
                        <a:cs typeface="Tahoma" panose="020B0604030504040204" pitchFamily="34" charset="0"/>
                      </a:endParaRPr>
                    </a:p>
                  </a:txBody>
                  <a:tcPr marL="114300" marR="114300" marT="0" marB="0"/>
                </a:tc>
                <a:tc>
                  <a:txBody>
                    <a:bodyPr/>
                    <a:lstStyle/>
                    <a:p>
                      <a:r>
                        <a:rPr lang="en-ZA" sz="1200"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10 skills assessment reports completed inform to inform ETD needs </a:t>
                      </a:r>
                      <a:endParaRPr lang="en-US" sz="12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marL="114300" marR="114300" marT="0" marB="0"/>
                </a:tc>
                <a:extLst>
                  <a:ext uri="{0D108BD9-81ED-4DB2-BD59-A6C34878D82A}">
                    <a16:rowId xmlns:a16="http://schemas.microsoft.com/office/drawing/2014/main" val="10002"/>
                  </a:ext>
                </a:extLst>
              </a:tr>
              <a:tr h="662917">
                <a:tc vMerge="1">
                  <a:txBody>
                    <a:bodyPr/>
                    <a:lstStyle/>
                    <a:p>
                      <a:pPr algn="ctr"/>
                      <a:endParaRPr lang="en-US" sz="1200" dirty="0">
                        <a:solidFill>
                          <a:schemeClr val="tx1"/>
                        </a:solidFill>
                        <a:latin typeface="Georgia" panose="02040502050405020303" pitchFamily="18" charset="0"/>
                        <a:ea typeface="Tahoma" panose="020B0604030504040204" pitchFamily="34" charset="0"/>
                        <a:cs typeface="Tahoma" panose="020B0604030504040204" pitchFamily="34" charset="0"/>
                      </a:endParaRPr>
                    </a:p>
                  </a:txBody>
                  <a:tcPr/>
                </a:tc>
                <a:tc>
                  <a:txBody>
                    <a:bodyPr/>
                    <a:lstStyle/>
                    <a:p>
                      <a:pPr marL="0" marR="0" algn="l">
                        <a:lnSpc>
                          <a:spcPct val="107000"/>
                        </a:lnSpc>
                        <a:spcBef>
                          <a:spcPts val="0"/>
                        </a:spcBef>
                        <a:spcAft>
                          <a:spcPts val="0"/>
                        </a:spcAft>
                      </a:pPr>
                      <a:r>
                        <a:rPr lang="en-ZA" sz="1200" dirty="0" smtClean="0">
                          <a:effectLst/>
                          <a:latin typeface="Tahoma" panose="020B0604030504040204" pitchFamily="34" charset="0"/>
                          <a:ea typeface="Tahoma" panose="020B0604030504040204" pitchFamily="34" charset="0"/>
                          <a:cs typeface="Tahoma" panose="020B0604030504040204" pitchFamily="34" charset="0"/>
                        </a:rPr>
                        <a:t>Annual report of Workplace and Sector Skills Plans to inform ETD interventions developed</a:t>
                      </a:r>
                      <a:endParaRPr lang="en-US" sz="1200" dirty="0">
                        <a:effectLst/>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marL="0" marR="0" algn="l">
                        <a:lnSpc>
                          <a:spcPct val="107000"/>
                        </a:lnSpc>
                        <a:spcBef>
                          <a:spcPts val="0"/>
                        </a:spcBef>
                        <a:spcAft>
                          <a:spcPts val="800"/>
                        </a:spcAft>
                      </a:pPr>
                      <a:r>
                        <a:rPr lang="en-ZA" sz="1200" kern="1200"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Analysis report </a:t>
                      </a:r>
                      <a:r>
                        <a:rPr lang="en-ZA" sz="1200" dirty="0" smtClean="0">
                          <a:effectLst/>
                          <a:latin typeface="Tahoma" panose="020B0604030504040204" pitchFamily="34" charset="0"/>
                          <a:ea typeface="Tahoma" panose="020B0604030504040204" pitchFamily="34" charset="0"/>
                          <a:cs typeface="Tahoma" panose="020B0604030504040204" pitchFamily="34" charset="0"/>
                        </a:rPr>
                        <a:t>of Workplace and Sector Skills Plans to inform ETD interventions</a:t>
                      </a:r>
                      <a:endParaRPr lang="en-US" sz="1200" dirty="0">
                        <a:effectLst/>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10003"/>
                  </a:ext>
                </a:extLst>
              </a:tr>
              <a:tr h="827905">
                <a:tc>
                  <a:txBody>
                    <a:bodyPr/>
                    <a:lstStyle/>
                    <a:p>
                      <a:pPr marL="0" marR="0" algn="l">
                        <a:lnSpc>
                          <a:spcPct val="107000"/>
                        </a:lnSpc>
                        <a:spcBef>
                          <a:spcPts val="0"/>
                        </a:spcBef>
                        <a:spcAft>
                          <a:spcPts val="0"/>
                        </a:spcAft>
                      </a:pPr>
                      <a:r>
                        <a:rPr lang="en-GB" sz="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Accredited and non-accredited interventions ETD interventions that meet the skills gaps and needs </a:t>
                      </a:r>
                      <a:endParaRPr lang="en-US" sz="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114300" marR="114300" marT="0" marB="0"/>
                </a:tc>
                <a:tc>
                  <a:txBody>
                    <a:bodyPr/>
                    <a:lstStyle/>
                    <a:p>
                      <a:r>
                        <a:rPr lang="en-GB"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Number of courses/ programmes/ interventions responsive to identified skills gaps available</a:t>
                      </a:r>
                      <a:endParaRPr lang="en-US" sz="12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US" sz="1200" dirty="0" smtClean="0">
                          <a:solidFill>
                            <a:schemeClr val="tx1"/>
                          </a:solidFill>
                          <a:latin typeface="Tahoma" panose="020B0604030504040204" pitchFamily="34" charset="0"/>
                          <a:ea typeface="Tahoma" panose="020B0604030504040204" pitchFamily="34" charset="0"/>
                          <a:cs typeface="Tahoma" panose="020B0604030504040204" pitchFamily="34" charset="0"/>
                        </a:rPr>
                        <a:t>8 of courses/</a:t>
                      </a:r>
                      <a:r>
                        <a:rPr lang="en-US" sz="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1200" dirty="0" smtClean="0">
                          <a:solidFill>
                            <a:schemeClr val="tx1"/>
                          </a:solidFill>
                          <a:latin typeface="Tahoma" panose="020B0604030504040204" pitchFamily="34" charset="0"/>
                          <a:ea typeface="Tahoma" panose="020B0604030504040204" pitchFamily="34" charset="0"/>
                          <a:cs typeface="Tahoma" panose="020B0604030504040204" pitchFamily="34" charset="0"/>
                        </a:rPr>
                        <a:t>programmes/ interventions available for implementation </a:t>
                      </a:r>
                      <a:endParaRPr lang="en-US" sz="12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10004"/>
                  </a:ext>
                </a:extLst>
              </a:tr>
              <a:tr h="708851">
                <a:tc>
                  <a:txBody>
                    <a:bodyPr/>
                    <a:lstStyle/>
                    <a:p>
                      <a:pPr marL="0" marR="0" algn="l">
                        <a:lnSpc>
                          <a:spcPct val="107000"/>
                        </a:lnSpc>
                        <a:spcBef>
                          <a:spcPts val="0"/>
                        </a:spcBef>
                        <a:spcAft>
                          <a:spcPts val="0"/>
                        </a:spcAft>
                      </a:pPr>
                      <a:r>
                        <a:rPr lang="en-US" sz="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Impact evaluations to improve the quality of ETD interventions conducted</a:t>
                      </a:r>
                      <a:endParaRPr lang="en-US" sz="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114300" marR="11430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Number of impact evaluations conducted</a:t>
                      </a:r>
                      <a:endParaRPr lang="en-US" sz="12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6 Progress Reports on the Impact evaluation studies</a:t>
                      </a:r>
                      <a:endParaRPr lang="en-GB"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10005"/>
                  </a:ext>
                </a:extLst>
              </a:tr>
              <a:tr h="641877">
                <a:tc rowSpan="2">
                  <a:txBody>
                    <a:bodyPr/>
                    <a:lstStyle/>
                    <a:p>
                      <a:pPr marL="0" marR="0" algn="l">
                        <a:lnSpc>
                          <a:spcPct val="107000"/>
                        </a:lnSpc>
                        <a:spcBef>
                          <a:spcPts val="0"/>
                        </a:spcBef>
                        <a:spcAft>
                          <a:spcPts val="0"/>
                        </a:spcAft>
                      </a:pPr>
                      <a:r>
                        <a:rPr lang="en-US" sz="1200"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Professionalization of </a:t>
                      </a:r>
                      <a:r>
                        <a:rPr lang="en-GB" sz="1200"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public servants</a:t>
                      </a:r>
                      <a:endParaRPr lang="en-US" sz="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114300" marR="11430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Professionalise two functional areas of public servants through partnership with professional bodies</a:t>
                      </a:r>
                      <a:endParaRPr lang="en-US" sz="12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Scope two areas of professionalising functional areas of </a:t>
                      </a:r>
                      <a:endParaRPr lang="en-GB"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10006"/>
                  </a:ext>
                </a:extLst>
              </a:tr>
              <a:tr h="715856">
                <a:tc vMerge="1">
                  <a:txBody>
                    <a:bodyPr/>
                    <a:lstStyle/>
                    <a:p>
                      <a:pPr marL="0" marR="0" algn="ctr">
                        <a:lnSpc>
                          <a:spcPct val="107000"/>
                        </a:lnSpc>
                        <a:spcBef>
                          <a:spcPts val="0"/>
                        </a:spcBef>
                        <a:spcAft>
                          <a:spcPts val="0"/>
                        </a:spcAft>
                      </a:pPr>
                      <a:endParaRPr lang="en-US" sz="13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114300" marR="11430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Offer a full post graduate qualification by the NSG </a:t>
                      </a:r>
                      <a:endParaRPr lang="en-US" sz="12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Scope the full post graduate qualification to be offered by the NSG </a:t>
                      </a:r>
                      <a:endParaRPr lang="en-GB"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77914458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324036"/>
            <a:ext cx="9144000" cy="1025352"/>
          </a:xfrm>
        </p:spPr>
        <p:txBody>
          <a:bodyPr>
            <a:normAutofit/>
          </a:bodyPr>
          <a:lstStyle/>
          <a:p>
            <a:r>
              <a:rPr lang="en-GB" sz="24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Annual Performance Plan: 2020/21</a:t>
            </a:r>
            <a:endParaRPr lang="en-ZA" sz="24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2" name="Slide Number Placeholder 1"/>
          <p:cNvSpPr>
            <a:spLocks noGrp="1"/>
          </p:cNvSpPr>
          <p:nvPr>
            <p:ph type="sldNum" sz="quarter" idx="12"/>
          </p:nvPr>
        </p:nvSpPr>
        <p:spPr>
          <a:xfrm>
            <a:off x="6156176" y="6309320"/>
            <a:ext cx="2133600" cy="365125"/>
          </a:xfrm>
        </p:spPr>
        <p:txBody>
          <a:bodyPr/>
          <a:lstStyle/>
          <a:p>
            <a:fld id="{1CE6738C-8955-4CF1-A256-1C49941BBB03}" type="slidenum">
              <a:rPr lang="en-ZA" smtClean="0">
                <a:solidFill>
                  <a:prstClr val="black">
                    <a:tint val="75000"/>
                  </a:prstClr>
                </a:solidFill>
              </a:rPr>
              <a:pPr/>
              <a:t>32</a:t>
            </a:fld>
            <a:endParaRPr lang="en-ZA" dirty="0">
              <a:solidFill>
                <a:prstClr val="black">
                  <a:tint val="75000"/>
                </a:prstClr>
              </a:solidFill>
            </a:endParaRPr>
          </a:p>
        </p:txBody>
      </p:sp>
      <p:sp>
        <p:nvSpPr>
          <p:cNvPr id="3" name="Rectangle 2"/>
          <p:cNvSpPr/>
          <p:nvPr/>
        </p:nvSpPr>
        <p:spPr>
          <a:xfrm>
            <a:off x="539552" y="836712"/>
            <a:ext cx="7992888" cy="1311128"/>
          </a:xfrm>
          <a:prstGeom prst="rect">
            <a:avLst/>
          </a:prstGeom>
        </p:spPr>
        <p:txBody>
          <a:bodyPr wrap="square">
            <a:spAutoFit/>
          </a:bodyPr>
          <a:lstStyle/>
          <a:p>
            <a:pPr defTabSz="457200" fontAlgn="base">
              <a:spcBef>
                <a:spcPct val="20000"/>
              </a:spcBef>
              <a:spcAft>
                <a:spcPct val="0"/>
              </a:spcAft>
            </a:pPr>
            <a:endParaRPr lang="en-ZA" b="1" dirty="0">
              <a:solidFill>
                <a:prstClr val="black"/>
              </a:solidFill>
              <a:latin typeface="Gill Sans" pitchFamily="-52" charset="0"/>
              <a:ea typeface="ＭＳ Ｐゴシック" pitchFamily="-52" charset="-128"/>
            </a:endParaRPr>
          </a:p>
          <a:p>
            <a:pPr defTabSz="457200" fontAlgn="base">
              <a:lnSpc>
                <a:spcPct val="150000"/>
              </a:lnSpc>
              <a:spcBef>
                <a:spcPct val="20000"/>
              </a:spcBef>
              <a:spcAft>
                <a:spcPct val="0"/>
              </a:spcAft>
            </a:pPr>
            <a:endParaRPr lang="en-ZA" b="1" dirty="0">
              <a:solidFill>
                <a:prstClr val="black"/>
              </a:solidFill>
              <a:latin typeface="Gill Sans" pitchFamily="-52" charset="0"/>
              <a:ea typeface="ＭＳ Ｐゴシック" pitchFamily="-52" charset="-128"/>
            </a:endParaRPr>
          </a:p>
          <a:p>
            <a:pPr defTabSz="457200" fontAlgn="base">
              <a:lnSpc>
                <a:spcPct val="150000"/>
              </a:lnSpc>
              <a:spcBef>
                <a:spcPct val="20000"/>
              </a:spcBef>
              <a:spcAft>
                <a:spcPct val="0"/>
              </a:spcAft>
            </a:pPr>
            <a:r>
              <a:rPr lang="en-ZA" b="1" dirty="0" smtClean="0">
                <a:solidFill>
                  <a:prstClr val="black"/>
                </a:solidFill>
                <a:latin typeface="Gill Sans" pitchFamily="-52" charset="0"/>
                <a:ea typeface="ＭＳ Ｐゴシック" pitchFamily="-52" charset="-128"/>
              </a:rPr>
              <a:t>		</a:t>
            </a:r>
            <a:endParaRPr lang="en-ZA" b="1" dirty="0">
              <a:solidFill>
                <a:prstClr val="black"/>
              </a:solidFill>
              <a:latin typeface="Gill Sans" pitchFamily="-52" charset="0"/>
              <a:ea typeface="ＭＳ Ｐゴシック" pitchFamily="-52" charset="-128"/>
            </a:endParaRPr>
          </a:p>
        </p:txBody>
      </p:sp>
      <p:sp>
        <p:nvSpPr>
          <p:cNvPr id="5" name="Subtitle 2"/>
          <p:cNvSpPr txBox="1">
            <a:spLocks/>
          </p:cNvSpPr>
          <p:nvPr/>
        </p:nvSpPr>
        <p:spPr bwMode="auto">
          <a:xfrm>
            <a:off x="104571" y="1124744"/>
            <a:ext cx="8712968" cy="4464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ea typeface="ＭＳ Ｐゴシック" pitchFamily="-52" charset="-128"/>
              </a:defRPr>
            </a:lvl1pPr>
            <a:lvl2pPr marL="742950" indent="-285750" eaLnBrk="0" hangingPunct="0">
              <a:defRPr>
                <a:solidFill>
                  <a:schemeClr val="tx1"/>
                </a:solidFill>
                <a:latin typeface="Arial" charset="0"/>
                <a:ea typeface="ＭＳ Ｐゴシック" pitchFamily="-52" charset="-128"/>
              </a:defRPr>
            </a:lvl2pPr>
            <a:lvl3pPr marL="1143000" indent="-228600" eaLnBrk="0" hangingPunct="0">
              <a:defRPr>
                <a:solidFill>
                  <a:schemeClr val="tx1"/>
                </a:solidFill>
                <a:latin typeface="Arial" charset="0"/>
                <a:ea typeface="ＭＳ Ｐゴシック" pitchFamily="-52" charset="-128"/>
              </a:defRPr>
            </a:lvl3pPr>
            <a:lvl4pPr marL="1600200" indent="-228600" eaLnBrk="0" hangingPunct="0">
              <a:defRPr>
                <a:solidFill>
                  <a:schemeClr val="tx1"/>
                </a:solidFill>
                <a:latin typeface="Arial" charset="0"/>
                <a:ea typeface="ＭＳ Ｐゴシック" pitchFamily="-52" charset="-128"/>
              </a:defRPr>
            </a:lvl4pPr>
            <a:lvl5pPr marL="2057400" indent="-228600" eaLnBrk="0" hangingPunct="0">
              <a:defRPr>
                <a:solidFill>
                  <a:schemeClr val="tx1"/>
                </a:solidFill>
                <a:latin typeface="Arial" charset="0"/>
                <a:ea typeface="ＭＳ Ｐゴシック" pitchFamily="-52"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52"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52"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52"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52" charset="-128"/>
              </a:defRPr>
            </a:lvl9pPr>
          </a:lstStyle>
          <a:p>
            <a:r>
              <a:rPr lang="en-ZA" sz="1600" dirty="0">
                <a:solidFill>
                  <a:prstClr val="black"/>
                </a:solidFill>
                <a:latin typeface="Georgia" panose="02040502050405020303" pitchFamily="18" charset="0"/>
              </a:rPr>
              <a:t> </a:t>
            </a:r>
            <a:endParaRPr lang="en-US" sz="1600" dirty="0">
              <a:solidFill>
                <a:prstClr val="black"/>
              </a:solidFill>
              <a:latin typeface="Georgia" panose="02040502050405020303" pitchFamily="18" charset="0"/>
            </a:endParaRPr>
          </a:p>
          <a:p>
            <a:pPr marL="0" indent="0">
              <a:lnSpc>
                <a:spcPct val="108000"/>
              </a:lnSpc>
              <a:buClr>
                <a:srgbClr val="C00000"/>
              </a:buClr>
              <a:buSzPct val="75000"/>
            </a:pPr>
            <a:endParaRPr lang="en-ZA" sz="1400" dirty="0" smtClean="0">
              <a:solidFill>
                <a:prstClr val="black"/>
              </a:solidFill>
              <a:latin typeface="Segoe UI Historic" panose="020B0502040204020203" pitchFamily="34" charset="0"/>
              <a:ea typeface="Segoe UI Historic" panose="020B0502040204020203" pitchFamily="34" charset="0"/>
              <a:cs typeface="Segoe UI Historic" panose="020B0502040204020203" pitchFamily="34" charset="0"/>
            </a:endParaRPr>
          </a:p>
          <a:p>
            <a:pPr marL="285750" indent="-285750" algn="just" eaLnBrk="1" hangingPunct="1">
              <a:buFont typeface="Arial" pitchFamily="34" charset="0"/>
              <a:buChar char="•"/>
            </a:pPr>
            <a:endParaRPr lang="en-ZA" sz="1400" dirty="0" smtClean="0">
              <a:solidFill>
                <a:prstClr val="black"/>
              </a:solidFill>
              <a:latin typeface="Gill Sans"/>
            </a:endParaRPr>
          </a:p>
          <a:p>
            <a:pPr marL="0" indent="0" algn="just" eaLnBrk="1" hangingPunct="1"/>
            <a:endParaRPr lang="en-ZA" sz="1400" dirty="0" smtClean="0">
              <a:solidFill>
                <a:prstClr val="black"/>
              </a:solidFill>
              <a:latin typeface="Gill Sans"/>
            </a:endParaRPr>
          </a:p>
          <a:p>
            <a:pPr marL="285750" indent="-285750" eaLnBrk="1" hangingPunct="1">
              <a:buFont typeface="Arial" pitchFamily="34" charset="0"/>
              <a:buChar char="•"/>
            </a:pPr>
            <a:endParaRPr lang="en-ZA" dirty="0" smtClean="0">
              <a:solidFill>
                <a:prstClr val="black"/>
              </a:solidFill>
              <a:latin typeface="Gill Sans" pitchFamily="-52" charset="0"/>
            </a:endParaRPr>
          </a:p>
          <a:p>
            <a:pPr marL="285750" indent="-285750" eaLnBrk="1" hangingPunct="1">
              <a:buFont typeface="Arial" pitchFamily="34" charset="0"/>
              <a:buChar char="•"/>
            </a:pPr>
            <a:endParaRPr lang="en-ZA" dirty="0">
              <a:solidFill>
                <a:prstClr val="black"/>
              </a:solidFill>
              <a:latin typeface="Gill Sans" pitchFamily="-52" charset="0"/>
            </a:endParaRPr>
          </a:p>
          <a:p>
            <a:pPr marL="285750" indent="-285750" eaLnBrk="1" hangingPunct="1">
              <a:buFont typeface="Arial" pitchFamily="34" charset="0"/>
              <a:buChar char="•"/>
            </a:pPr>
            <a:endParaRPr lang="en-ZA" dirty="0" smtClean="0">
              <a:solidFill>
                <a:prstClr val="black"/>
              </a:solidFill>
              <a:latin typeface="Gill Sans" pitchFamily="-52" charset="0"/>
            </a:endParaRPr>
          </a:p>
        </p:txBody>
      </p:sp>
      <p:graphicFrame>
        <p:nvGraphicFramePr>
          <p:cNvPr id="7" name="Table 6"/>
          <p:cNvGraphicFramePr>
            <a:graphicFrameLocks noGrp="1"/>
          </p:cNvGraphicFramePr>
          <p:nvPr>
            <p:extLst>
              <p:ext uri="{D42A27DB-BD31-4B8C-83A1-F6EECF244321}">
                <p14:modId xmlns:p14="http://schemas.microsoft.com/office/powerpoint/2010/main" val="683805476"/>
              </p:ext>
            </p:extLst>
          </p:nvPr>
        </p:nvGraphicFramePr>
        <p:xfrm>
          <a:off x="107504" y="1197878"/>
          <a:ext cx="8856984" cy="2729249"/>
        </p:xfrm>
        <a:graphic>
          <a:graphicData uri="http://schemas.openxmlformats.org/drawingml/2006/table">
            <a:tbl>
              <a:tblPr firstRow="1" bandRow="1">
                <a:tableStyleId>{85BE263C-DBD7-4A20-BB59-AAB30ACAA65A}</a:tableStyleId>
              </a:tblPr>
              <a:tblGrid>
                <a:gridCol w="2871220">
                  <a:extLst>
                    <a:ext uri="{9D8B030D-6E8A-4147-A177-3AD203B41FA5}">
                      <a16:colId xmlns:a16="http://schemas.microsoft.com/office/drawing/2014/main" val="20000"/>
                    </a:ext>
                  </a:extLst>
                </a:gridCol>
                <a:gridCol w="2871220">
                  <a:extLst>
                    <a:ext uri="{9D8B030D-6E8A-4147-A177-3AD203B41FA5}">
                      <a16:colId xmlns:a16="http://schemas.microsoft.com/office/drawing/2014/main" val="20001"/>
                    </a:ext>
                  </a:extLst>
                </a:gridCol>
                <a:gridCol w="3114544">
                  <a:extLst>
                    <a:ext uri="{9D8B030D-6E8A-4147-A177-3AD203B41FA5}">
                      <a16:colId xmlns:a16="http://schemas.microsoft.com/office/drawing/2014/main" val="20002"/>
                    </a:ext>
                  </a:extLst>
                </a:gridCol>
              </a:tblGrid>
              <a:tr h="708040">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latin typeface="Tahoma" panose="020B0604030504040204" pitchFamily="34" charset="0"/>
                          <a:ea typeface="Tahoma" panose="020B0604030504040204" pitchFamily="34" charset="0"/>
                          <a:cs typeface="Tahoma" panose="020B0604030504040204" pitchFamily="34" charset="0"/>
                        </a:rPr>
                        <a:t>#</a:t>
                      </a:r>
                      <a:r>
                        <a:rPr lang="en-US" sz="14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1400" dirty="0" smtClean="0">
                          <a:solidFill>
                            <a:schemeClr val="tx1"/>
                          </a:solidFill>
                          <a:latin typeface="Tahoma" panose="020B0604030504040204" pitchFamily="34" charset="0"/>
                          <a:ea typeface="Tahoma" panose="020B0604030504040204" pitchFamily="34" charset="0"/>
                          <a:cs typeface="Tahoma" panose="020B0604030504040204" pitchFamily="34" charset="0"/>
                        </a:rPr>
                        <a:t>OUTCOME 3: SUSTAINABLE PARTNERSHIPS AND COLLABORATION TO SUPPORT ETD</a:t>
                      </a:r>
                      <a:r>
                        <a:rPr lang="en-US" sz="14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1400" dirty="0" smtClean="0">
                          <a:solidFill>
                            <a:schemeClr val="tx1"/>
                          </a:solidFill>
                          <a:latin typeface="Tahoma" panose="020B0604030504040204" pitchFamily="34" charset="0"/>
                          <a:ea typeface="Tahoma" panose="020B0604030504040204" pitchFamily="34" charset="0"/>
                          <a:cs typeface="Tahoma" panose="020B0604030504040204" pitchFamily="34" charset="0"/>
                        </a:rPr>
                        <a:t>INTERVENTIONS</a:t>
                      </a:r>
                      <a:endParaRPr lang="en-US" sz="14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a:latin typeface="Georgia" panose="02040502050405020303" pitchFamily="18" charset="0"/>
                      </a:endParaRPr>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a:latin typeface="Georgia" panose="02040502050405020303" pitchFamily="18" charset="0"/>
                      </a:endParaRPr>
                    </a:p>
                  </a:txBody>
                  <a:tcPr/>
                </a:tc>
                <a:tc hMerge="1">
                  <a:txBody>
                    <a:bodyPr/>
                    <a:lstStyle/>
                    <a:p>
                      <a:endParaRPr lang="en-US" dirty="0"/>
                    </a:p>
                  </a:txBody>
                  <a:tcPr/>
                </a:tc>
                <a:extLst>
                  <a:ext uri="{0D108BD9-81ED-4DB2-BD59-A6C34878D82A}">
                    <a16:rowId xmlns:a16="http://schemas.microsoft.com/office/drawing/2014/main" val="10000"/>
                  </a:ext>
                </a:extLst>
              </a:tr>
              <a:tr h="44252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latin typeface="Tahoma" panose="020B0604030504040204" pitchFamily="34" charset="0"/>
                          <a:ea typeface="Tahoma" panose="020B0604030504040204" pitchFamily="34" charset="0"/>
                          <a:cs typeface="Tahoma" panose="020B0604030504040204" pitchFamily="34" charset="0"/>
                        </a:rPr>
                        <a:t>Outputs</a:t>
                      </a:r>
                    </a:p>
                    <a:p>
                      <a:endParaRPr lang="en-US" sz="1200"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US" sz="1200" b="1" dirty="0" smtClean="0">
                          <a:latin typeface="Tahoma" panose="020B0604030504040204" pitchFamily="34" charset="0"/>
                          <a:ea typeface="Tahoma" panose="020B0604030504040204" pitchFamily="34" charset="0"/>
                          <a:cs typeface="Tahoma" panose="020B0604030504040204" pitchFamily="34" charset="0"/>
                        </a:rPr>
                        <a:t>Outputs Indicators</a:t>
                      </a:r>
                      <a:endParaRPr lang="en-US" sz="1200"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US" sz="1200" b="1" dirty="0" smtClean="0">
                          <a:latin typeface="Tahoma" panose="020B0604030504040204" pitchFamily="34" charset="0"/>
                          <a:ea typeface="Tahoma" panose="020B0604030504040204" pitchFamily="34" charset="0"/>
                          <a:cs typeface="Tahoma" panose="020B0604030504040204" pitchFamily="34" charset="0"/>
                        </a:rPr>
                        <a:t>Outputs</a:t>
                      </a:r>
                      <a:r>
                        <a:rPr lang="en-US" sz="1200" b="1" baseline="0" dirty="0" smtClean="0">
                          <a:latin typeface="Tahoma" panose="020B0604030504040204" pitchFamily="34" charset="0"/>
                          <a:ea typeface="Tahoma" panose="020B0604030504040204" pitchFamily="34" charset="0"/>
                          <a:cs typeface="Tahoma" panose="020B0604030504040204" pitchFamily="34" charset="0"/>
                        </a:rPr>
                        <a:t> Targets 2020/21 FY</a:t>
                      </a:r>
                      <a:endParaRPr lang="en-US" sz="1200" b="1"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10001"/>
                  </a:ext>
                </a:extLst>
              </a:tr>
              <a:tr h="754904">
                <a:tc rowSpan="2">
                  <a:txBody>
                    <a:bodyPr/>
                    <a:lstStyle/>
                    <a:p>
                      <a:pPr marL="0" marR="0" lvl="0" indent="0" algn="l">
                        <a:lnSpc>
                          <a:spcPct val="115000"/>
                        </a:lnSpc>
                        <a:spcBef>
                          <a:spcPts val="0"/>
                        </a:spcBef>
                        <a:spcAft>
                          <a:spcPts val="0"/>
                        </a:spcAft>
                        <a:buClr>
                          <a:srgbClr val="000000"/>
                        </a:buClr>
                        <a:buFont typeface="+mj-lt"/>
                        <a:buNone/>
                      </a:pPr>
                      <a:r>
                        <a:rPr lang="en-US" sz="120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Sustainable integrated partnerships implemented</a:t>
                      </a:r>
                      <a:endParaRPr lang="en-US" sz="1200" b="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nSpc>
                          <a:spcPct val="107000"/>
                        </a:lnSpc>
                        <a:spcBef>
                          <a:spcPts val="0"/>
                        </a:spcBef>
                        <a:spcAft>
                          <a:spcPts val="0"/>
                        </a:spcAft>
                      </a:pPr>
                      <a:r>
                        <a:rPr lang="en-US" sz="120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Percentage</a:t>
                      </a:r>
                      <a:r>
                        <a:rPr lang="en-US" sz="1200" b="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120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of the</a:t>
                      </a:r>
                      <a:r>
                        <a:rPr lang="en-US" sz="1200" b="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partnerships facilitating the uptake of the NSG ETD interventions implemented</a:t>
                      </a:r>
                      <a:endParaRPr lang="en-US" sz="1200" b="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20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50% of the</a:t>
                      </a:r>
                      <a:r>
                        <a:rPr lang="en-US" sz="1200" b="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partnerships facilitating the uptake of the NSG ETD interventions implemented</a:t>
                      </a:r>
                      <a:endParaRPr lang="en-US" sz="120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0" marR="0">
                        <a:lnSpc>
                          <a:spcPct val="107000"/>
                        </a:lnSpc>
                        <a:spcBef>
                          <a:spcPts val="0"/>
                        </a:spcBef>
                        <a:spcAft>
                          <a:spcPts val="0"/>
                        </a:spcAft>
                      </a:pPr>
                      <a:endParaRPr lang="en-US" sz="1200" b="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10002"/>
                  </a:ext>
                </a:extLst>
              </a:tr>
              <a:tr h="757701">
                <a:tc vMerge="1">
                  <a:txBody>
                    <a:bodyPr/>
                    <a:lstStyle/>
                    <a:p>
                      <a:pPr marL="0" marR="0">
                        <a:lnSpc>
                          <a:spcPct val="107000"/>
                        </a:lnSpc>
                        <a:spcBef>
                          <a:spcPts val="0"/>
                        </a:spcBef>
                        <a:spcAft>
                          <a:spcPts val="0"/>
                        </a:spcAft>
                      </a:pPr>
                      <a:endParaRPr lang="en-US" sz="1400" dirty="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200" b="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Partnerships</a:t>
                      </a:r>
                      <a:r>
                        <a:rPr lang="en-GB" sz="1200" b="0"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and collaborations with thought leaders </a:t>
                      </a:r>
                      <a:r>
                        <a:rPr lang="en-GB" sz="1200" b="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in the public and private sectors established</a:t>
                      </a:r>
                      <a:endParaRPr lang="en-US" sz="1200" b="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solidFill>
                      <a:schemeClr val="bg1"/>
                    </a:solidFill>
                  </a:tcPr>
                </a:tc>
                <a:tc>
                  <a:txBody>
                    <a:bodyPr/>
                    <a:lstStyle/>
                    <a:p>
                      <a:pPr marL="0" marR="0">
                        <a:lnSpc>
                          <a:spcPct val="107000"/>
                        </a:lnSpc>
                        <a:spcBef>
                          <a:spcPts val="0"/>
                        </a:spcBef>
                        <a:spcAft>
                          <a:spcPts val="0"/>
                        </a:spcAft>
                      </a:pPr>
                      <a:r>
                        <a:rPr lang="en-GB" sz="1200" b="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3 Thought leadership platforms hosted</a:t>
                      </a:r>
                      <a:endParaRPr lang="en-US" sz="1200" b="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solidFill>
                      <a:schemeClr val="bg1"/>
                    </a:solidFill>
                  </a:tcPr>
                </a:tc>
                <a:extLst>
                  <a:ext uri="{0D108BD9-81ED-4DB2-BD59-A6C34878D82A}">
                    <a16:rowId xmlns:a16="http://schemas.microsoft.com/office/drawing/2014/main" val="10003"/>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046186728"/>
              </p:ext>
            </p:extLst>
          </p:nvPr>
        </p:nvGraphicFramePr>
        <p:xfrm>
          <a:off x="97719" y="4149080"/>
          <a:ext cx="8856984" cy="1611767"/>
        </p:xfrm>
        <a:graphic>
          <a:graphicData uri="http://schemas.openxmlformats.org/drawingml/2006/table">
            <a:tbl>
              <a:tblPr firstRow="1" bandRow="1">
                <a:tableStyleId>{85BE263C-DBD7-4A20-BB59-AAB30ACAA65A}</a:tableStyleId>
              </a:tblPr>
              <a:tblGrid>
                <a:gridCol w="2871220">
                  <a:extLst>
                    <a:ext uri="{9D8B030D-6E8A-4147-A177-3AD203B41FA5}">
                      <a16:colId xmlns:a16="http://schemas.microsoft.com/office/drawing/2014/main" val="20000"/>
                    </a:ext>
                  </a:extLst>
                </a:gridCol>
                <a:gridCol w="2871220">
                  <a:extLst>
                    <a:ext uri="{9D8B030D-6E8A-4147-A177-3AD203B41FA5}">
                      <a16:colId xmlns:a16="http://schemas.microsoft.com/office/drawing/2014/main" val="20001"/>
                    </a:ext>
                  </a:extLst>
                </a:gridCol>
                <a:gridCol w="3114544">
                  <a:extLst>
                    <a:ext uri="{9D8B030D-6E8A-4147-A177-3AD203B41FA5}">
                      <a16:colId xmlns:a16="http://schemas.microsoft.com/office/drawing/2014/main" val="20002"/>
                    </a:ext>
                  </a:extLst>
                </a:gridCol>
              </a:tblGrid>
              <a:tr h="240590">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latin typeface="Tahoma" panose="020B0604030504040204" pitchFamily="34" charset="0"/>
                          <a:ea typeface="Tahoma" panose="020B0604030504040204" pitchFamily="34" charset="0"/>
                          <a:cs typeface="Tahoma" panose="020B0604030504040204" pitchFamily="34" charset="0"/>
                        </a:rPr>
                        <a:t>#</a:t>
                      </a:r>
                      <a:r>
                        <a:rPr lang="en-US" sz="14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1400" dirty="0" smtClean="0">
                          <a:solidFill>
                            <a:schemeClr val="tx1"/>
                          </a:solidFill>
                          <a:latin typeface="Tahoma" panose="020B0604030504040204" pitchFamily="34" charset="0"/>
                          <a:ea typeface="Tahoma" panose="020B0604030504040204" pitchFamily="34" charset="0"/>
                          <a:cs typeface="Tahoma" panose="020B0604030504040204" pitchFamily="34" charset="0"/>
                        </a:rPr>
                        <a:t>OUTCOME 4: </a:t>
                      </a:r>
                      <a:r>
                        <a:rPr lang="en-US" sz="1400" b="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QUALITY</a:t>
                      </a:r>
                      <a:r>
                        <a:rPr lang="en-US" sz="1400" b="1"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ETD PRACTITIONERS</a:t>
                      </a:r>
                      <a:endParaRPr lang="en-US" sz="14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600" dirty="0">
                        <a:latin typeface="Georgia" panose="02040502050405020303" pitchFamily="18" charset="0"/>
                      </a:endParaRPr>
                    </a:p>
                  </a:txBody>
                  <a:tcPr/>
                </a:tc>
                <a:tc hMerge="1">
                  <a:txBody>
                    <a:bodyPr/>
                    <a:lstStyle/>
                    <a:p>
                      <a:endParaRPr lang="en-US" dirty="0"/>
                    </a:p>
                  </a:txBody>
                  <a:tcPr/>
                </a:tc>
                <a:extLst>
                  <a:ext uri="{0D108BD9-81ED-4DB2-BD59-A6C34878D82A}">
                    <a16:rowId xmlns:a16="http://schemas.microsoft.com/office/drawing/2014/main" val="10000"/>
                  </a:ext>
                </a:extLst>
              </a:tr>
              <a:tr h="240590">
                <a:tc>
                  <a:txBody>
                    <a:bodyPr/>
                    <a:lstStyle/>
                    <a:p>
                      <a:r>
                        <a:rPr lang="en-US" sz="1400" b="1" dirty="0" smtClean="0">
                          <a:latin typeface="Tahoma" panose="020B0604030504040204" pitchFamily="34" charset="0"/>
                          <a:ea typeface="Tahoma" panose="020B0604030504040204" pitchFamily="34" charset="0"/>
                          <a:cs typeface="Tahoma" panose="020B0604030504040204" pitchFamily="34" charset="0"/>
                        </a:rPr>
                        <a:t>Outputs </a:t>
                      </a:r>
                      <a:endParaRPr lang="en-US" sz="1400"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US" sz="1400" b="1" dirty="0" smtClean="0">
                          <a:latin typeface="Tahoma" panose="020B0604030504040204" pitchFamily="34" charset="0"/>
                          <a:ea typeface="Tahoma" panose="020B0604030504040204" pitchFamily="34" charset="0"/>
                          <a:cs typeface="Tahoma" panose="020B0604030504040204" pitchFamily="34" charset="0"/>
                        </a:rPr>
                        <a:t>Outputs Indicators</a:t>
                      </a:r>
                      <a:endParaRPr lang="en-US" sz="1400"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US" sz="1400" b="1" dirty="0" smtClean="0">
                          <a:latin typeface="Tahoma" panose="020B0604030504040204" pitchFamily="34" charset="0"/>
                          <a:ea typeface="Tahoma" panose="020B0604030504040204" pitchFamily="34" charset="0"/>
                          <a:cs typeface="Tahoma" panose="020B0604030504040204" pitchFamily="34" charset="0"/>
                        </a:rPr>
                        <a:t>Outputs</a:t>
                      </a:r>
                      <a:r>
                        <a:rPr lang="en-US" sz="1400" b="1" baseline="0" dirty="0" smtClean="0">
                          <a:latin typeface="Tahoma" panose="020B0604030504040204" pitchFamily="34" charset="0"/>
                          <a:ea typeface="Tahoma" panose="020B0604030504040204" pitchFamily="34" charset="0"/>
                          <a:cs typeface="Tahoma" panose="020B0604030504040204" pitchFamily="34" charset="0"/>
                        </a:rPr>
                        <a:t> Targets 2020/21 FY</a:t>
                      </a:r>
                      <a:endParaRPr lang="en-US" sz="1400" b="1"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10001"/>
                  </a:ext>
                </a:extLst>
              </a:tr>
              <a:tr h="1002167">
                <a:tc>
                  <a:txBody>
                    <a:bodyPr/>
                    <a:lstStyle/>
                    <a:p>
                      <a:pPr marL="0" marR="0" algn="ctr">
                        <a:lnSpc>
                          <a:spcPct val="107000"/>
                        </a:lnSpc>
                        <a:spcBef>
                          <a:spcPts val="0"/>
                        </a:spcBef>
                        <a:spcAft>
                          <a:spcPts val="0"/>
                        </a:spcAft>
                      </a:pPr>
                      <a:endParaRPr lang="en-GB" sz="1200"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endParaRPr>
                    </a:p>
                    <a:p>
                      <a:pPr marL="0" marR="0" algn="l">
                        <a:lnSpc>
                          <a:spcPct val="107000"/>
                        </a:lnSpc>
                        <a:spcBef>
                          <a:spcPts val="0"/>
                        </a:spcBef>
                        <a:spcAft>
                          <a:spcPts val="0"/>
                        </a:spcAft>
                      </a:pPr>
                      <a:r>
                        <a:rPr lang="en-GB" sz="1200"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ETD practitioners professionalised</a:t>
                      </a:r>
                      <a:r>
                        <a:rPr lang="en-GB" sz="1200" kern="1200" baseline="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 to </a:t>
                      </a:r>
                      <a:r>
                        <a:rPr lang="en-GB" sz="1200"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deliver ETD interventions </a:t>
                      </a:r>
                      <a:endParaRPr lang="en-US" sz="12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nSpc>
                          <a:spcPct val="107000"/>
                        </a:lnSpc>
                        <a:spcBef>
                          <a:spcPts val="0"/>
                        </a:spcBef>
                        <a:spcAft>
                          <a:spcPts val="0"/>
                        </a:spcAft>
                      </a:pPr>
                      <a:endParaRPr lang="en-US" sz="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endParaRPr>
                    </a:p>
                    <a:p>
                      <a:pPr marL="0" marR="0">
                        <a:lnSpc>
                          <a:spcPct val="107000"/>
                        </a:lnSpc>
                        <a:spcBef>
                          <a:spcPts val="0"/>
                        </a:spcBef>
                        <a:spcAft>
                          <a:spcPts val="0"/>
                        </a:spcAft>
                      </a:pPr>
                      <a:r>
                        <a:rPr lang="en-US" sz="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Performance</a:t>
                      </a:r>
                      <a:r>
                        <a:rPr lang="en-US" sz="1200" baseline="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 Management Systems for Training and Development Practitioners established</a:t>
                      </a:r>
                      <a:endParaRPr lang="en-US" sz="12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endParaRPr lang="en-US" sz="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n-US" sz="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Performance</a:t>
                      </a:r>
                      <a:r>
                        <a:rPr lang="en-US" sz="1200" baseline="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 Management Systems for Training and Development Practitioners implemented </a:t>
                      </a:r>
                      <a:endParaRPr lang="en-US" sz="12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56466680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324036"/>
            <a:ext cx="9144000" cy="1025352"/>
          </a:xfrm>
        </p:spPr>
        <p:txBody>
          <a:bodyPr>
            <a:normAutofit/>
          </a:bodyPr>
          <a:lstStyle/>
          <a:p>
            <a:r>
              <a:rPr lang="en-GB" sz="24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Annual Performance Plan: 2020/21</a:t>
            </a:r>
            <a:endParaRPr lang="en-ZA" sz="24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2" name="Slide Number Placeholder 1"/>
          <p:cNvSpPr>
            <a:spLocks noGrp="1"/>
          </p:cNvSpPr>
          <p:nvPr>
            <p:ph type="sldNum" sz="quarter" idx="12"/>
          </p:nvPr>
        </p:nvSpPr>
        <p:spPr>
          <a:xfrm>
            <a:off x="6156176" y="6309320"/>
            <a:ext cx="2133600" cy="365125"/>
          </a:xfrm>
        </p:spPr>
        <p:txBody>
          <a:bodyPr/>
          <a:lstStyle/>
          <a:p>
            <a:fld id="{1CE6738C-8955-4CF1-A256-1C49941BBB03}" type="slidenum">
              <a:rPr lang="en-ZA" smtClean="0">
                <a:solidFill>
                  <a:prstClr val="black">
                    <a:tint val="75000"/>
                  </a:prstClr>
                </a:solidFill>
              </a:rPr>
              <a:pPr/>
              <a:t>33</a:t>
            </a:fld>
            <a:endParaRPr lang="en-ZA" dirty="0">
              <a:solidFill>
                <a:prstClr val="black">
                  <a:tint val="75000"/>
                </a:prstClr>
              </a:solidFill>
            </a:endParaRPr>
          </a:p>
        </p:txBody>
      </p:sp>
      <p:sp>
        <p:nvSpPr>
          <p:cNvPr id="3" name="Rectangle 2"/>
          <p:cNvSpPr/>
          <p:nvPr/>
        </p:nvSpPr>
        <p:spPr>
          <a:xfrm>
            <a:off x="539552" y="836712"/>
            <a:ext cx="7992888" cy="1311128"/>
          </a:xfrm>
          <a:prstGeom prst="rect">
            <a:avLst/>
          </a:prstGeom>
        </p:spPr>
        <p:txBody>
          <a:bodyPr wrap="square">
            <a:spAutoFit/>
          </a:bodyPr>
          <a:lstStyle/>
          <a:p>
            <a:pPr defTabSz="457200" fontAlgn="base">
              <a:spcBef>
                <a:spcPct val="20000"/>
              </a:spcBef>
              <a:spcAft>
                <a:spcPct val="0"/>
              </a:spcAft>
            </a:pPr>
            <a:endParaRPr lang="en-ZA" b="1" dirty="0">
              <a:solidFill>
                <a:prstClr val="black"/>
              </a:solidFill>
              <a:latin typeface="Gill Sans" pitchFamily="-52" charset="0"/>
              <a:ea typeface="ＭＳ Ｐゴシック" pitchFamily="-52" charset="-128"/>
            </a:endParaRPr>
          </a:p>
          <a:p>
            <a:pPr defTabSz="457200" fontAlgn="base">
              <a:lnSpc>
                <a:spcPct val="150000"/>
              </a:lnSpc>
              <a:spcBef>
                <a:spcPct val="20000"/>
              </a:spcBef>
              <a:spcAft>
                <a:spcPct val="0"/>
              </a:spcAft>
            </a:pPr>
            <a:endParaRPr lang="en-ZA" b="1" dirty="0">
              <a:solidFill>
                <a:prstClr val="black"/>
              </a:solidFill>
              <a:latin typeface="Gill Sans" pitchFamily="-52" charset="0"/>
              <a:ea typeface="ＭＳ Ｐゴシック" pitchFamily="-52" charset="-128"/>
            </a:endParaRPr>
          </a:p>
          <a:p>
            <a:pPr defTabSz="457200" fontAlgn="base">
              <a:lnSpc>
                <a:spcPct val="150000"/>
              </a:lnSpc>
              <a:spcBef>
                <a:spcPct val="20000"/>
              </a:spcBef>
              <a:spcAft>
                <a:spcPct val="0"/>
              </a:spcAft>
            </a:pPr>
            <a:r>
              <a:rPr lang="en-ZA" b="1" dirty="0" smtClean="0">
                <a:solidFill>
                  <a:prstClr val="black"/>
                </a:solidFill>
                <a:latin typeface="Gill Sans" pitchFamily="-52" charset="0"/>
                <a:ea typeface="ＭＳ Ｐゴシック" pitchFamily="-52" charset="-128"/>
              </a:rPr>
              <a:t>		</a:t>
            </a:r>
            <a:endParaRPr lang="en-ZA" b="1" dirty="0">
              <a:solidFill>
                <a:prstClr val="black"/>
              </a:solidFill>
              <a:latin typeface="Gill Sans" pitchFamily="-52" charset="0"/>
              <a:ea typeface="ＭＳ Ｐゴシック" pitchFamily="-52" charset="-128"/>
            </a:endParaRPr>
          </a:p>
        </p:txBody>
      </p:sp>
      <p:sp>
        <p:nvSpPr>
          <p:cNvPr id="5" name="Subtitle 2"/>
          <p:cNvSpPr txBox="1">
            <a:spLocks/>
          </p:cNvSpPr>
          <p:nvPr/>
        </p:nvSpPr>
        <p:spPr bwMode="auto">
          <a:xfrm>
            <a:off x="107504" y="1197880"/>
            <a:ext cx="8712968" cy="4464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ea typeface="ＭＳ Ｐゴシック" pitchFamily="-52" charset="-128"/>
              </a:defRPr>
            </a:lvl1pPr>
            <a:lvl2pPr marL="742950" indent="-285750" eaLnBrk="0" hangingPunct="0">
              <a:defRPr>
                <a:solidFill>
                  <a:schemeClr val="tx1"/>
                </a:solidFill>
                <a:latin typeface="Arial" charset="0"/>
                <a:ea typeface="ＭＳ Ｐゴシック" pitchFamily="-52" charset="-128"/>
              </a:defRPr>
            </a:lvl2pPr>
            <a:lvl3pPr marL="1143000" indent="-228600" eaLnBrk="0" hangingPunct="0">
              <a:defRPr>
                <a:solidFill>
                  <a:schemeClr val="tx1"/>
                </a:solidFill>
                <a:latin typeface="Arial" charset="0"/>
                <a:ea typeface="ＭＳ Ｐゴシック" pitchFamily="-52" charset="-128"/>
              </a:defRPr>
            </a:lvl3pPr>
            <a:lvl4pPr marL="1600200" indent="-228600" eaLnBrk="0" hangingPunct="0">
              <a:defRPr>
                <a:solidFill>
                  <a:schemeClr val="tx1"/>
                </a:solidFill>
                <a:latin typeface="Arial" charset="0"/>
                <a:ea typeface="ＭＳ Ｐゴシック" pitchFamily="-52" charset="-128"/>
              </a:defRPr>
            </a:lvl4pPr>
            <a:lvl5pPr marL="2057400" indent="-228600" eaLnBrk="0" hangingPunct="0">
              <a:defRPr>
                <a:solidFill>
                  <a:schemeClr val="tx1"/>
                </a:solidFill>
                <a:latin typeface="Arial" charset="0"/>
                <a:ea typeface="ＭＳ Ｐゴシック" pitchFamily="-52"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52"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52"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52"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52" charset="-128"/>
              </a:defRPr>
            </a:lvl9pPr>
          </a:lstStyle>
          <a:p>
            <a:r>
              <a:rPr lang="en-ZA" sz="1600" dirty="0">
                <a:solidFill>
                  <a:prstClr val="black"/>
                </a:solidFill>
                <a:latin typeface="Georgia" panose="02040502050405020303" pitchFamily="18" charset="0"/>
              </a:rPr>
              <a:t> </a:t>
            </a:r>
            <a:endParaRPr lang="en-US" sz="1600" dirty="0">
              <a:solidFill>
                <a:prstClr val="black"/>
              </a:solidFill>
              <a:latin typeface="Georgia" panose="02040502050405020303" pitchFamily="18" charset="0"/>
            </a:endParaRPr>
          </a:p>
          <a:p>
            <a:pPr marL="0" indent="0">
              <a:lnSpc>
                <a:spcPct val="108000"/>
              </a:lnSpc>
              <a:buClr>
                <a:srgbClr val="C00000"/>
              </a:buClr>
              <a:buSzPct val="75000"/>
            </a:pPr>
            <a:endParaRPr lang="en-ZA" sz="1400" dirty="0" smtClean="0">
              <a:solidFill>
                <a:prstClr val="black"/>
              </a:solidFill>
              <a:latin typeface="Segoe UI Historic" panose="020B0502040204020203" pitchFamily="34" charset="0"/>
              <a:ea typeface="Segoe UI Historic" panose="020B0502040204020203" pitchFamily="34" charset="0"/>
              <a:cs typeface="Segoe UI Historic" panose="020B0502040204020203" pitchFamily="34" charset="0"/>
            </a:endParaRPr>
          </a:p>
          <a:p>
            <a:pPr marL="285750" indent="-285750" algn="just" eaLnBrk="1" hangingPunct="1">
              <a:buFont typeface="Arial" pitchFamily="34" charset="0"/>
              <a:buChar char="•"/>
            </a:pPr>
            <a:endParaRPr lang="en-ZA" sz="1400" dirty="0" smtClean="0">
              <a:solidFill>
                <a:prstClr val="black"/>
              </a:solidFill>
              <a:latin typeface="Gill Sans"/>
            </a:endParaRPr>
          </a:p>
          <a:p>
            <a:pPr marL="0" indent="0" algn="just" eaLnBrk="1" hangingPunct="1"/>
            <a:endParaRPr lang="en-ZA" sz="1400" dirty="0" smtClean="0">
              <a:solidFill>
                <a:prstClr val="black"/>
              </a:solidFill>
              <a:latin typeface="Gill Sans"/>
            </a:endParaRPr>
          </a:p>
          <a:p>
            <a:pPr marL="285750" indent="-285750" eaLnBrk="1" hangingPunct="1">
              <a:buFont typeface="Arial" pitchFamily="34" charset="0"/>
              <a:buChar char="•"/>
            </a:pPr>
            <a:endParaRPr lang="en-ZA" dirty="0" smtClean="0">
              <a:solidFill>
                <a:prstClr val="black"/>
              </a:solidFill>
              <a:latin typeface="Gill Sans" pitchFamily="-52" charset="0"/>
            </a:endParaRPr>
          </a:p>
          <a:p>
            <a:pPr marL="285750" indent="-285750" eaLnBrk="1" hangingPunct="1">
              <a:buFont typeface="Arial" pitchFamily="34" charset="0"/>
              <a:buChar char="•"/>
            </a:pPr>
            <a:endParaRPr lang="en-ZA" dirty="0">
              <a:solidFill>
                <a:prstClr val="black"/>
              </a:solidFill>
              <a:latin typeface="Gill Sans" pitchFamily="-52" charset="0"/>
            </a:endParaRPr>
          </a:p>
          <a:p>
            <a:pPr marL="285750" indent="-285750" eaLnBrk="1" hangingPunct="1">
              <a:buFont typeface="Arial" pitchFamily="34" charset="0"/>
              <a:buChar char="•"/>
            </a:pPr>
            <a:endParaRPr lang="en-ZA" dirty="0" smtClean="0">
              <a:solidFill>
                <a:prstClr val="black"/>
              </a:solidFill>
              <a:latin typeface="Gill Sans" pitchFamily="-52" charset="0"/>
            </a:endParaRPr>
          </a:p>
        </p:txBody>
      </p:sp>
      <p:graphicFrame>
        <p:nvGraphicFramePr>
          <p:cNvPr id="7" name="Table 6"/>
          <p:cNvGraphicFramePr>
            <a:graphicFrameLocks noGrp="1"/>
          </p:cNvGraphicFramePr>
          <p:nvPr>
            <p:extLst/>
          </p:nvPr>
        </p:nvGraphicFramePr>
        <p:xfrm>
          <a:off x="107504" y="1197879"/>
          <a:ext cx="8856984" cy="2954388"/>
        </p:xfrm>
        <a:graphic>
          <a:graphicData uri="http://schemas.openxmlformats.org/drawingml/2006/table">
            <a:tbl>
              <a:tblPr firstRow="1" bandRow="1">
                <a:tableStyleId>{85BE263C-DBD7-4A20-BB59-AAB30ACAA65A}</a:tableStyleId>
              </a:tblPr>
              <a:tblGrid>
                <a:gridCol w="2871220">
                  <a:extLst>
                    <a:ext uri="{9D8B030D-6E8A-4147-A177-3AD203B41FA5}">
                      <a16:colId xmlns:a16="http://schemas.microsoft.com/office/drawing/2014/main" val="20000"/>
                    </a:ext>
                  </a:extLst>
                </a:gridCol>
                <a:gridCol w="2871220">
                  <a:extLst>
                    <a:ext uri="{9D8B030D-6E8A-4147-A177-3AD203B41FA5}">
                      <a16:colId xmlns:a16="http://schemas.microsoft.com/office/drawing/2014/main" val="20001"/>
                    </a:ext>
                  </a:extLst>
                </a:gridCol>
                <a:gridCol w="3114544">
                  <a:extLst>
                    <a:ext uri="{9D8B030D-6E8A-4147-A177-3AD203B41FA5}">
                      <a16:colId xmlns:a16="http://schemas.microsoft.com/office/drawing/2014/main" val="20002"/>
                    </a:ext>
                  </a:extLst>
                </a:gridCol>
              </a:tblGrid>
              <a:tr h="792957">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Georgia" panose="02040502050405020303" pitchFamily="18" charset="0"/>
                        </a:rPr>
                        <a:t>#</a:t>
                      </a:r>
                      <a:r>
                        <a:rPr lang="en-US" sz="1400" baseline="0" dirty="0" smtClean="0">
                          <a:latin typeface="Georgia" panose="02040502050405020303" pitchFamily="18" charset="0"/>
                        </a:rPr>
                        <a:t> </a:t>
                      </a:r>
                      <a:r>
                        <a:rPr lang="en-US" sz="1400" dirty="0" smtClean="0">
                          <a:latin typeface="Georgia" panose="02040502050405020303" pitchFamily="18" charset="0"/>
                        </a:rPr>
                        <a:t>OUTCOME 3: </a:t>
                      </a:r>
                      <a:r>
                        <a:rPr lang="en-GB" sz="1400" dirty="0" smtClean="0">
                          <a:effectLst/>
                          <a:latin typeface="Georgia" panose="02040502050405020303" pitchFamily="18" charset="0"/>
                        </a:rPr>
                        <a:t>Sustainable partnerships and collaboration to support education, training and development interventions</a:t>
                      </a:r>
                      <a:endParaRPr lang="en-US" sz="1400" dirty="0" smtClean="0">
                        <a:effectLst/>
                        <a:latin typeface="Georgia" panose="02040502050405020303" pitchFamily="18" charset="0"/>
                        <a:ea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a:latin typeface="Georgia" panose="02040502050405020303" pitchFamily="18" charset="0"/>
                      </a:endParaRPr>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a:latin typeface="Georgia" panose="02040502050405020303" pitchFamily="18" charset="0"/>
                      </a:endParaRPr>
                    </a:p>
                  </a:txBody>
                  <a:tcPr/>
                </a:tc>
                <a:tc hMerge="1">
                  <a:txBody>
                    <a:bodyPr/>
                    <a:lstStyle/>
                    <a:p>
                      <a:endParaRPr lang="en-US" dirty="0"/>
                    </a:p>
                  </a:txBody>
                  <a:tcPr/>
                </a:tc>
                <a:extLst>
                  <a:ext uri="{0D108BD9-81ED-4DB2-BD59-A6C34878D82A}">
                    <a16:rowId xmlns:a16="http://schemas.microsoft.com/office/drawing/2014/main" val="10000"/>
                  </a:ext>
                </a:extLst>
              </a:tr>
              <a:tr h="4643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smtClean="0">
                          <a:latin typeface="Tahoma" panose="020B0604030504040204" pitchFamily="34" charset="0"/>
                          <a:ea typeface="Tahoma" panose="020B0604030504040204" pitchFamily="34" charset="0"/>
                          <a:cs typeface="Tahoma" panose="020B0604030504040204" pitchFamily="34" charset="0"/>
                        </a:rPr>
                        <a:t>Outputs</a:t>
                      </a:r>
                    </a:p>
                    <a:p>
                      <a:endParaRPr lang="en-US" sz="1400"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US" sz="1400" b="1" dirty="0" smtClean="0">
                          <a:latin typeface="Tahoma" panose="020B0604030504040204" pitchFamily="34" charset="0"/>
                          <a:ea typeface="Tahoma" panose="020B0604030504040204" pitchFamily="34" charset="0"/>
                          <a:cs typeface="Tahoma" panose="020B0604030504040204" pitchFamily="34" charset="0"/>
                        </a:rPr>
                        <a:t>Outputs Indicators</a:t>
                      </a:r>
                      <a:endParaRPr lang="en-US" sz="1400"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US" sz="1400" b="1" dirty="0" smtClean="0">
                          <a:latin typeface="Tahoma" panose="020B0604030504040204" pitchFamily="34" charset="0"/>
                          <a:ea typeface="Tahoma" panose="020B0604030504040204" pitchFamily="34" charset="0"/>
                          <a:cs typeface="Tahoma" panose="020B0604030504040204" pitchFamily="34" charset="0"/>
                        </a:rPr>
                        <a:t>Outputs</a:t>
                      </a:r>
                      <a:r>
                        <a:rPr lang="en-US" sz="1400" b="1" baseline="0" dirty="0" smtClean="0">
                          <a:latin typeface="Tahoma" panose="020B0604030504040204" pitchFamily="34" charset="0"/>
                          <a:ea typeface="Tahoma" panose="020B0604030504040204" pitchFamily="34" charset="0"/>
                          <a:cs typeface="Tahoma" panose="020B0604030504040204" pitchFamily="34" charset="0"/>
                        </a:rPr>
                        <a:t> Targets 2020/21 FY</a:t>
                      </a:r>
                      <a:endParaRPr lang="en-US" sz="1400" b="1"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10001"/>
                  </a:ext>
                </a:extLst>
              </a:tr>
              <a:tr h="689403">
                <a:tc rowSpan="2">
                  <a:txBody>
                    <a:bodyPr/>
                    <a:lstStyle/>
                    <a:p>
                      <a:pPr marL="0" marR="0" lvl="0" indent="0" algn="ctr">
                        <a:lnSpc>
                          <a:spcPct val="115000"/>
                        </a:lnSpc>
                        <a:spcBef>
                          <a:spcPts val="0"/>
                        </a:spcBef>
                        <a:spcAft>
                          <a:spcPts val="0"/>
                        </a:spcAft>
                        <a:buClr>
                          <a:srgbClr val="000000"/>
                        </a:buClr>
                        <a:buFont typeface="+mj-lt"/>
                        <a:buNone/>
                      </a:pPr>
                      <a:r>
                        <a:rPr lang="en-US" sz="1200" b="0" dirty="0" smtClean="0">
                          <a:solidFill>
                            <a:schemeClr val="tx1"/>
                          </a:solidFill>
                          <a:effectLst/>
                          <a:latin typeface="Georgia" panose="02040502050405020303" pitchFamily="18" charset="0"/>
                          <a:ea typeface="Times New Roman" panose="02020603050405020304" pitchFamily="18" charset="0"/>
                          <a:cs typeface="Times New Roman" panose="02020603050405020304" pitchFamily="18" charset="0"/>
                        </a:rPr>
                        <a:t>Sustainable integrated partnerships implemented</a:t>
                      </a:r>
                      <a:endParaRPr lang="en-US" sz="1200" b="0" dirty="0">
                        <a:solidFill>
                          <a:schemeClr val="tx1"/>
                        </a:solidFill>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200"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Implement an integrated partnership strategy </a:t>
                      </a:r>
                      <a:endParaRPr lang="en-US" sz="12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200" b="0" dirty="0" smtClean="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50 % of the</a:t>
                      </a:r>
                      <a:r>
                        <a:rPr lang="en-US" sz="1200" b="0" baseline="0" dirty="0" smtClean="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 partnerships facilitating the uptake of the NSG ETD interventions implemented</a:t>
                      </a:r>
                      <a:endParaRPr lang="en-US" sz="1200" b="0" dirty="0" smtClean="0">
                        <a:solidFill>
                          <a:schemeClr val="tx1"/>
                        </a:solidFill>
                        <a:effectLst/>
                        <a:latin typeface="Georgia" panose="02040502050405020303"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200" b="0"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860443">
                <a:tc vMerge="1">
                  <a:txBody>
                    <a:bodyPr/>
                    <a:lstStyle/>
                    <a:p>
                      <a:pPr marL="0" marR="0">
                        <a:lnSpc>
                          <a:spcPct val="107000"/>
                        </a:lnSpc>
                        <a:spcBef>
                          <a:spcPts val="0"/>
                        </a:spcBef>
                        <a:spcAft>
                          <a:spcPts val="0"/>
                        </a:spcAft>
                      </a:pPr>
                      <a:endParaRPr lang="en-US" sz="1400" dirty="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200" b="0" kern="1200" dirty="0" smtClean="0">
                          <a:solidFill>
                            <a:schemeClr val="tx1"/>
                          </a:solidFill>
                          <a:effectLst/>
                          <a:latin typeface="Georgia" panose="02040502050405020303" pitchFamily="18" charset="0"/>
                          <a:ea typeface="+mn-ea"/>
                          <a:cs typeface="+mn-cs"/>
                        </a:rPr>
                        <a:t>Partnerships</a:t>
                      </a:r>
                      <a:r>
                        <a:rPr lang="en-GB" sz="1200" b="0" kern="1200" baseline="0" dirty="0" smtClean="0">
                          <a:solidFill>
                            <a:schemeClr val="tx1"/>
                          </a:solidFill>
                          <a:effectLst/>
                          <a:latin typeface="Georgia" panose="02040502050405020303" pitchFamily="18" charset="0"/>
                          <a:ea typeface="+mn-ea"/>
                          <a:cs typeface="+mn-cs"/>
                        </a:rPr>
                        <a:t> and collaborations with thought leaders </a:t>
                      </a:r>
                      <a:r>
                        <a:rPr lang="en-GB" sz="1200" b="0" kern="1200" dirty="0" smtClean="0">
                          <a:solidFill>
                            <a:schemeClr val="tx1"/>
                          </a:solidFill>
                          <a:effectLst/>
                          <a:latin typeface="Georgia" panose="02040502050405020303" pitchFamily="18" charset="0"/>
                          <a:ea typeface="+mn-ea"/>
                          <a:cs typeface="+mn-cs"/>
                        </a:rPr>
                        <a:t>in the public and private sectors established</a:t>
                      </a:r>
                      <a:endParaRPr lang="en-US" sz="1200" b="0" dirty="0" smtClean="0">
                        <a:solidFill>
                          <a:schemeClr val="tx1"/>
                        </a:solidFill>
                        <a:effectLst/>
                        <a:latin typeface="Georgia" panose="02040502050405020303"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200" b="0"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0" marR="0" algn="l">
                        <a:lnSpc>
                          <a:spcPct val="107000"/>
                        </a:lnSpc>
                        <a:spcBef>
                          <a:spcPts val="0"/>
                        </a:spcBef>
                        <a:spcAft>
                          <a:spcPts val="0"/>
                        </a:spcAft>
                      </a:pPr>
                      <a:r>
                        <a:rPr lang="en-GB" sz="1200"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Establish thought leadership platforms AND 2 thought leadership platforms hosted</a:t>
                      </a:r>
                      <a:endParaRPr lang="en-US" sz="12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solidFill>
                      <a:schemeClr val="bg1"/>
                    </a:solidFill>
                  </a:tcPr>
                </a:tc>
                <a:extLst>
                  <a:ext uri="{0D108BD9-81ED-4DB2-BD59-A6C34878D82A}">
                    <a16:rowId xmlns:a16="http://schemas.microsoft.com/office/drawing/2014/main" val="10003"/>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985361974"/>
              </p:ext>
            </p:extLst>
          </p:nvPr>
        </p:nvGraphicFramePr>
        <p:xfrm>
          <a:off x="71500" y="1073370"/>
          <a:ext cx="8964996" cy="4423052"/>
        </p:xfrm>
        <a:graphic>
          <a:graphicData uri="http://schemas.openxmlformats.org/drawingml/2006/table">
            <a:tbl>
              <a:tblPr firstRow="1" bandRow="1">
                <a:tableStyleId>{85BE263C-DBD7-4A20-BB59-AAB30ACAA65A}</a:tableStyleId>
              </a:tblPr>
              <a:tblGrid>
                <a:gridCol w="2277398">
                  <a:extLst>
                    <a:ext uri="{9D8B030D-6E8A-4147-A177-3AD203B41FA5}">
                      <a16:colId xmlns:a16="http://schemas.microsoft.com/office/drawing/2014/main" val="20000"/>
                    </a:ext>
                  </a:extLst>
                </a:gridCol>
                <a:gridCol w="3535071">
                  <a:extLst>
                    <a:ext uri="{9D8B030D-6E8A-4147-A177-3AD203B41FA5}">
                      <a16:colId xmlns:a16="http://schemas.microsoft.com/office/drawing/2014/main" val="20001"/>
                    </a:ext>
                  </a:extLst>
                </a:gridCol>
                <a:gridCol w="3152527">
                  <a:extLst>
                    <a:ext uri="{9D8B030D-6E8A-4147-A177-3AD203B41FA5}">
                      <a16:colId xmlns:a16="http://schemas.microsoft.com/office/drawing/2014/main" val="20002"/>
                    </a:ext>
                  </a:extLst>
                </a:gridCol>
              </a:tblGrid>
              <a:tr h="718832">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latin typeface="Tahoma" panose="020B0604030504040204" pitchFamily="34" charset="0"/>
                          <a:ea typeface="Tahoma" panose="020B0604030504040204" pitchFamily="34" charset="0"/>
                          <a:cs typeface="Tahoma" panose="020B0604030504040204" pitchFamily="34" charset="0"/>
                        </a:rPr>
                        <a:t>#</a:t>
                      </a:r>
                      <a:r>
                        <a:rPr lang="en-US" sz="14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1400" dirty="0" smtClean="0">
                          <a:solidFill>
                            <a:schemeClr val="tx1"/>
                          </a:solidFill>
                          <a:latin typeface="Tahoma" panose="020B0604030504040204" pitchFamily="34" charset="0"/>
                          <a:ea typeface="Tahoma" panose="020B0604030504040204" pitchFamily="34" charset="0"/>
                          <a:cs typeface="Tahoma" panose="020B0604030504040204" pitchFamily="34" charset="0"/>
                        </a:rPr>
                        <a:t>OUTCOME 5: </a:t>
                      </a:r>
                      <a:r>
                        <a:rPr lang="en-US" sz="1400" b="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RESPONSIVE EDUCATION, TRAINING AND DEVELOPMENT INTERVENTIONS</a:t>
                      </a:r>
                      <a:endParaRPr lang="en-US" sz="14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a:latin typeface="Georgia" panose="02040502050405020303" pitchFamily="18" charset="0"/>
                      </a:endParaRPr>
                    </a:p>
                  </a:txBody>
                  <a:tcPr/>
                </a:tc>
                <a:tc hMerge="1">
                  <a:txBody>
                    <a:bodyPr/>
                    <a:lstStyle/>
                    <a:p>
                      <a:endParaRPr lang="en-US" dirty="0"/>
                    </a:p>
                  </a:txBody>
                  <a:tcPr/>
                </a:tc>
                <a:extLst>
                  <a:ext uri="{0D108BD9-81ED-4DB2-BD59-A6C34878D82A}">
                    <a16:rowId xmlns:a16="http://schemas.microsoft.com/office/drawing/2014/main" val="10000"/>
                  </a:ext>
                </a:extLst>
              </a:tr>
              <a:tr h="340654">
                <a:tc>
                  <a:txBody>
                    <a:bodyPr/>
                    <a:lstStyle/>
                    <a:p>
                      <a:r>
                        <a:rPr lang="en-US" sz="1300" b="1" dirty="0" smtClean="0">
                          <a:latin typeface="Tahoma" panose="020B0604030504040204" pitchFamily="34" charset="0"/>
                          <a:ea typeface="Tahoma" panose="020B0604030504040204" pitchFamily="34" charset="0"/>
                          <a:cs typeface="Tahoma" panose="020B0604030504040204" pitchFamily="34" charset="0"/>
                        </a:rPr>
                        <a:t>Outputs</a:t>
                      </a:r>
                      <a:endParaRPr lang="en-US" sz="1300"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US" sz="1300" b="1" dirty="0" smtClean="0">
                          <a:latin typeface="Tahoma" panose="020B0604030504040204" pitchFamily="34" charset="0"/>
                          <a:ea typeface="Tahoma" panose="020B0604030504040204" pitchFamily="34" charset="0"/>
                          <a:cs typeface="Tahoma" panose="020B0604030504040204" pitchFamily="34" charset="0"/>
                        </a:rPr>
                        <a:t>Outputs Indicators</a:t>
                      </a:r>
                      <a:endParaRPr lang="en-US" sz="1300"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US" sz="1300" b="1" dirty="0" smtClean="0">
                          <a:latin typeface="Tahoma" panose="020B0604030504040204" pitchFamily="34" charset="0"/>
                          <a:ea typeface="Tahoma" panose="020B0604030504040204" pitchFamily="34" charset="0"/>
                          <a:cs typeface="Tahoma" panose="020B0604030504040204" pitchFamily="34" charset="0"/>
                        </a:rPr>
                        <a:t>Outputs</a:t>
                      </a:r>
                      <a:r>
                        <a:rPr lang="en-US" sz="1300" b="1" baseline="0" dirty="0" smtClean="0">
                          <a:latin typeface="Tahoma" panose="020B0604030504040204" pitchFamily="34" charset="0"/>
                          <a:ea typeface="Tahoma" panose="020B0604030504040204" pitchFamily="34" charset="0"/>
                          <a:cs typeface="Tahoma" panose="020B0604030504040204" pitchFamily="34" charset="0"/>
                        </a:rPr>
                        <a:t> Targets 2020/21 FY</a:t>
                      </a:r>
                      <a:endParaRPr lang="en-US" sz="1300" b="1"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10001"/>
                  </a:ext>
                </a:extLst>
              </a:tr>
              <a:tr h="573382">
                <a:tc rowSpan="5">
                  <a:txBody>
                    <a:bodyPr/>
                    <a:lstStyle/>
                    <a:p>
                      <a:pPr algn="l"/>
                      <a:r>
                        <a:rPr lang="en-GB" sz="1300" kern="1200" baseline="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Quality </a:t>
                      </a:r>
                      <a:r>
                        <a:rPr lang="en-GB" sz="1300"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compulsory and demand-led ETD</a:t>
                      </a:r>
                      <a:r>
                        <a:rPr lang="en-GB" sz="1300" kern="1200" baseline="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 interventions </a:t>
                      </a:r>
                      <a:r>
                        <a:rPr lang="en-GB" sz="1300"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in all spheres of government offered</a:t>
                      </a:r>
                      <a:endParaRPr lang="en-US" sz="1300" b="0" dirty="0">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r>
                        <a:rPr lang="en-US" sz="1300"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Compulsory in-service training framework approved and  programmes rolled out </a:t>
                      </a:r>
                      <a:endParaRPr lang="en-US" sz="1300" b="0" dirty="0">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nSpc>
                          <a:spcPct val="107000"/>
                        </a:lnSpc>
                        <a:spcBef>
                          <a:spcPts val="0"/>
                        </a:spcBef>
                        <a:spcAft>
                          <a:spcPts val="0"/>
                        </a:spcAft>
                      </a:pPr>
                      <a:r>
                        <a:rPr lang="en-US" sz="1300" b="0"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Approved</a:t>
                      </a:r>
                      <a:r>
                        <a:rPr lang="en-US" sz="1300" b="0" baseline="0"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1300" b="0"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framework</a:t>
                      </a:r>
                      <a:endParaRPr lang="en-US" sz="1300" b="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10002"/>
                  </a:ext>
                </a:extLst>
              </a:tr>
              <a:tr h="599947">
                <a:tc vMerge="1">
                  <a:txBody>
                    <a:bodyPr/>
                    <a:lstStyle/>
                    <a:p>
                      <a:endParaRPr lang="en-US"/>
                    </a:p>
                  </a:txBody>
                  <a:tcPr/>
                </a:tc>
                <a:tc>
                  <a:txBody>
                    <a:bodyPr/>
                    <a:lstStyle/>
                    <a:p>
                      <a:pPr marL="0" marR="0" algn="l">
                        <a:lnSpc>
                          <a:spcPct val="107000"/>
                        </a:lnSpc>
                        <a:spcBef>
                          <a:spcPts val="0"/>
                        </a:spcBef>
                        <a:spcAft>
                          <a:spcPts val="0"/>
                        </a:spcAft>
                      </a:pPr>
                      <a:r>
                        <a:rPr lang="en-US" sz="1300" dirty="0">
                          <a:solidFill>
                            <a:srgbClr val="000000"/>
                          </a:solidFill>
                          <a:effectLst/>
                          <a:latin typeface="Tahoma" panose="020B0604030504040204" pitchFamily="34" charset="0"/>
                          <a:ea typeface="Tahoma" panose="020B0604030504040204" pitchFamily="34" charset="0"/>
                          <a:cs typeface="Tahoma" panose="020B0604030504040204" pitchFamily="34" charset="0"/>
                        </a:rPr>
                        <a:t>Number </a:t>
                      </a:r>
                      <a:r>
                        <a:rPr lang="en-US" sz="1300"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of</a:t>
                      </a:r>
                      <a:r>
                        <a:rPr lang="en-US" sz="1300" baseline="0"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 identified </a:t>
                      </a:r>
                      <a:r>
                        <a:rPr lang="en-US" sz="1300"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public </a:t>
                      </a:r>
                      <a:r>
                        <a:rPr lang="en-US" sz="1300" dirty="0">
                          <a:solidFill>
                            <a:srgbClr val="000000"/>
                          </a:solidFill>
                          <a:effectLst/>
                          <a:latin typeface="Tahoma" panose="020B0604030504040204" pitchFamily="34" charset="0"/>
                          <a:ea typeface="Tahoma" panose="020B0604030504040204" pitchFamily="34" charset="0"/>
                          <a:cs typeface="Tahoma" panose="020B0604030504040204" pitchFamily="34" charset="0"/>
                        </a:rPr>
                        <a:t>servants </a:t>
                      </a:r>
                      <a:r>
                        <a:rPr lang="en-US" sz="1300"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completed Compulsory programmes (Category 2)</a:t>
                      </a:r>
                      <a:endParaRPr lang="en-US" sz="1300" baseline="0"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114300" marR="114300" marT="0" marB="0"/>
                </a:tc>
                <a:tc>
                  <a:txBody>
                    <a:bodyPr/>
                    <a:lstStyle/>
                    <a:p>
                      <a:r>
                        <a:rPr lang="en-GB" sz="1300" b="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7</a:t>
                      </a:r>
                      <a:r>
                        <a:rPr lang="en-GB" sz="1300" b="1"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900</a:t>
                      </a:r>
                      <a:r>
                        <a:rPr lang="en-GB" sz="1300" b="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13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public servants attended Compulsory programmes</a:t>
                      </a:r>
                      <a:endParaRPr lang="en-US" sz="13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10003"/>
                  </a:ext>
                </a:extLst>
              </a:tr>
              <a:tr h="725965">
                <a:tc vMerge="1">
                  <a:txBody>
                    <a:bodyPr/>
                    <a:lstStyle/>
                    <a:p>
                      <a:endParaRPr lang="en-US" sz="1400" b="0" dirty="0">
                        <a:latin typeface="Georgia" panose="02040502050405020303" pitchFamily="18" charset="0"/>
                      </a:endParaRPr>
                    </a:p>
                  </a:txBody>
                  <a:tcPr/>
                </a:tc>
                <a:tc>
                  <a:txBody>
                    <a:bodyPr/>
                    <a:lstStyle/>
                    <a:p>
                      <a:pPr marL="0" marR="0" algn="l">
                        <a:lnSpc>
                          <a:spcPct val="107000"/>
                        </a:lnSpc>
                        <a:spcBef>
                          <a:spcPts val="0"/>
                        </a:spcBef>
                        <a:spcAft>
                          <a:spcPts val="0"/>
                        </a:spcAft>
                      </a:pPr>
                      <a:r>
                        <a:rPr lang="en-US" sz="1300"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Number of newly appointed public servants completed the Induction  programmes </a:t>
                      </a:r>
                      <a:endParaRPr lang="en-US" sz="1300" dirty="0">
                        <a:effectLst/>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GB" sz="1300" b="1"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15 000</a:t>
                      </a:r>
                      <a:r>
                        <a:rPr lang="en-US" sz="1300" b="1"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 </a:t>
                      </a:r>
                      <a:r>
                        <a:rPr lang="en-US" sz="1300" b="0"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public servants attended public service induction</a:t>
                      </a:r>
                      <a:endParaRPr lang="en-US" sz="1300" b="0"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10004"/>
                  </a:ext>
                </a:extLst>
              </a:tr>
              <a:tr h="773901">
                <a:tc vMerge="1">
                  <a:txBody>
                    <a:bodyPr/>
                    <a:lstStyle/>
                    <a:p>
                      <a:endParaRPr lang="en-US" sz="1400" b="0" dirty="0">
                        <a:latin typeface="Georgia" panose="02040502050405020303" pitchFamily="18" charset="0"/>
                      </a:endParaRPr>
                    </a:p>
                  </a:txBody>
                  <a:tcPr marL="68580" marR="68580" marT="0" marB="0"/>
                </a:tc>
                <a:tc>
                  <a:txBody>
                    <a:bodyPr/>
                    <a:lstStyle/>
                    <a:p>
                      <a:r>
                        <a:rPr lang="en-GB" sz="1300" b="0"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Number of public servants completed demand-led ETD interventions in the three spheres of government</a:t>
                      </a:r>
                    </a:p>
                    <a:p>
                      <a:endParaRPr lang="en-US" sz="1300" b="0" dirty="0">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l">
                        <a:lnSpc>
                          <a:spcPct val="107000"/>
                        </a:lnSpc>
                        <a:spcBef>
                          <a:spcPts val="0"/>
                        </a:spcBef>
                        <a:spcAft>
                          <a:spcPts val="0"/>
                        </a:spcAft>
                      </a:pPr>
                      <a:r>
                        <a:rPr lang="en-GB" sz="1300" b="1"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20 700</a:t>
                      </a:r>
                      <a:r>
                        <a:rPr lang="en-US" sz="1300"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 public servants attended </a:t>
                      </a:r>
                      <a:r>
                        <a:rPr lang="en-GB" sz="1300"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demand-led ETD interventions in three spheres of government and SOEs</a:t>
                      </a:r>
                      <a:endParaRPr lang="en-US" sz="13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10005"/>
                  </a:ext>
                </a:extLst>
              </a:tr>
              <a:tr h="635850">
                <a:tc vMerge="1">
                  <a:txBody>
                    <a:bodyPr/>
                    <a:lstStyle/>
                    <a:p>
                      <a:endParaRPr lang="en-US" sz="1400" b="0" dirty="0">
                        <a:latin typeface="Georgia" panose="02040502050405020303" pitchFamily="18" charset="0"/>
                      </a:endParaRPr>
                    </a:p>
                  </a:txBody>
                  <a:tcPr marL="68580" marR="68580" marT="0" marB="0"/>
                </a:tc>
                <a:tc>
                  <a:txBody>
                    <a:bodyPr/>
                    <a:lstStyle/>
                    <a:p>
                      <a:r>
                        <a:rPr lang="en-GB" sz="1300" b="0"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Number of active online learning ETD interventions</a:t>
                      </a:r>
                      <a:endParaRPr lang="en-US" sz="1300" b="0" dirty="0">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nSpc>
                          <a:spcPct val="107000"/>
                        </a:lnSpc>
                        <a:spcBef>
                          <a:spcPts val="0"/>
                        </a:spcBef>
                        <a:spcAft>
                          <a:spcPts val="0"/>
                        </a:spcAft>
                      </a:pPr>
                      <a:r>
                        <a:rPr lang="en-GB" sz="1300" b="0"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34 active online learning ETD interventions available</a:t>
                      </a:r>
                      <a:endParaRPr lang="en-US" sz="1300" b="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82575101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324036"/>
            <a:ext cx="9144000" cy="1025352"/>
          </a:xfrm>
        </p:spPr>
        <p:txBody>
          <a:bodyPr>
            <a:normAutofit/>
          </a:bodyPr>
          <a:lstStyle/>
          <a:p>
            <a:r>
              <a:rPr lang="en-GB" sz="24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Annual Performance Plan: 2020/21</a:t>
            </a:r>
            <a:endParaRPr lang="en-ZA" sz="24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2" name="Slide Number Placeholder 1"/>
          <p:cNvSpPr>
            <a:spLocks noGrp="1"/>
          </p:cNvSpPr>
          <p:nvPr>
            <p:ph type="sldNum" sz="quarter" idx="12"/>
          </p:nvPr>
        </p:nvSpPr>
        <p:spPr>
          <a:xfrm>
            <a:off x="6156176" y="6309320"/>
            <a:ext cx="2133600" cy="365125"/>
          </a:xfrm>
        </p:spPr>
        <p:txBody>
          <a:bodyPr/>
          <a:lstStyle/>
          <a:p>
            <a:fld id="{1CE6738C-8955-4CF1-A256-1C49941BBB03}" type="slidenum">
              <a:rPr lang="en-ZA" smtClean="0">
                <a:solidFill>
                  <a:prstClr val="black">
                    <a:tint val="75000"/>
                  </a:prstClr>
                </a:solidFill>
              </a:rPr>
              <a:pPr/>
              <a:t>34</a:t>
            </a:fld>
            <a:endParaRPr lang="en-ZA" dirty="0">
              <a:solidFill>
                <a:prstClr val="black">
                  <a:tint val="75000"/>
                </a:prstClr>
              </a:solidFill>
            </a:endParaRPr>
          </a:p>
        </p:txBody>
      </p:sp>
      <p:sp>
        <p:nvSpPr>
          <p:cNvPr id="3" name="Rectangle 2"/>
          <p:cNvSpPr/>
          <p:nvPr/>
        </p:nvSpPr>
        <p:spPr>
          <a:xfrm>
            <a:off x="539552" y="836712"/>
            <a:ext cx="7992888" cy="1311128"/>
          </a:xfrm>
          <a:prstGeom prst="rect">
            <a:avLst/>
          </a:prstGeom>
        </p:spPr>
        <p:txBody>
          <a:bodyPr wrap="square">
            <a:spAutoFit/>
          </a:bodyPr>
          <a:lstStyle/>
          <a:p>
            <a:pPr defTabSz="457200" fontAlgn="base">
              <a:spcBef>
                <a:spcPct val="20000"/>
              </a:spcBef>
              <a:spcAft>
                <a:spcPct val="0"/>
              </a:spcAft>
            </a:pPr>
            <a:endParaRPr lang="en-ZA" b="1" dirty="0">
              <a:solidFill>
                <a:prstClr val="black"/>
              </a:solidFill>
              <a:latin typeface="Gill Sans" pitchFamily="-52" charset="0"/>
              <a:ea typeface="ＭＳ Ｐゴシック" pitchFamily="-52" charset="-128"/>
            </a:endParaRPr>
          </a:p>
          <a:p>
            <a:pPr defTabSz="457200" fontAlgn="base">
              <a:lnSpc>
                <a:spcPct val="150000"/>
              </a:lnSpc>
              <a:spcBef>
                <a:spcPct val="20000"/>
              </a:spcBef>
              <a:spcAft>
                <a:spcPct val="0"/>
              </a:spcAft>
            </a:pPr>
            <a:endParaRPr lang="en-ZA" b="1" dirty="0">
              <a:solidFill>
                <a:prstClr val="black"/>
              </a:solidFill>
              <a:latin typeface="Gill Sans" pitchFamily="-52" charset="0"/>
              <a:ea typeface="ＭＳ Ｐゴシック" pitchFamily="-52" charset="-128"/>
            </a:endParaRPr>
          </a:p>
          <a:p>
            <a:pPr defTabSz="457200" fontAlgn="base">
              <a:lnSpc>
                <a:spcPct val="150000"/>
              </a:lnSpc>
              <a:spcBef>
                <a:spcPct val="20000"/>
              </a:spcBef>
              <a:spcAft>
                <a:spcPct val="0"/>
              </a:spcAft>
            </a:pPr>
            <a:r>
              <a:rPr lang="en-ZA" b="1" dirty="0" smtClean="0">
                <a:solidFill>
                  <a:prstClr val="black"/>
                </a:solidFill>
                <a:latin typeface="Gill Sans" pitchFamily="-52" charset="0"/>
                <a:ea typeface="ＭＳ Ｐゴシック" pitchFamily="-52" charset="-128"/>
              </a:rPr>
              <a:t>		</a:t>
            </a:r>
            <a:endParaRPr lang="en-ZA" b="1" dirty="0">
              <a:solidFill>
                <a:prstClr val="black"/>
              </a:solidFill>
              <a:latin typeface="Gill Sans" pitchFamily="-52" charset="0"/>
              <a:ea typeface="ＭＳ Ｐゴシック" pitchFamily="-52" charset="-128"/>
            </a:endParaRPr>
          </a:p>
        </p:txBody>
      </p:sp>
      <p:sp>
        <p:nvSpPr>
          <p:cNvPr id="5" name="Subtitle 2"/>
          <p:cNvSpPr txBox="1">
            <a:spLocks/>
          </p:cNvSpPr>
          <p:nvPr/>
        </p:nvSpPr>
        <p:spPr bwMode="auto">
          <a:xfrm>
            <a:off x="107504" y="1197880"/>
            <a:ext cx="8712968" cy="4464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ea typeface="ＭＳ Ｐゴシック" pitchFamily="-52" charset="-128"/>
              </a:defRPr>
            </a:lvl1pPr>
            <a:lvl2pPr marL="742950" indent="-285750" eaLnBrk="0" hangingPunct="0">
              <a:defRPr>
                <a:solidFill>
                  <a:schemeClr val="tx1"/>
                </a:solidFill>
                <a:latin typeface="Arial" charset="0"/>
                <a:ea typeface="ＭＳ Ｐゴシック" pitchFamily="-52" charset="-128"/>
              </a:defRPr>
            </a:lvl2pPr>
            <a:lvl3pPr marL="1143000" indent="-228600" eaLnBrk="0" hangingPunct="0">
              <a:defRPr>
                <a:solidFill>
                  <a:schemeClr val="tx1"/>
                </a:solidFill>
                <a:latin typeface="Arial" charset="0"/>
                <a:ea typeface="ＭＳ Ｐゴシック" pitchFamily="-52" charset="-128"/>
              </a:defRPr>
            </a:lvl3pPr>
            <a:lvl4pPr marL="1600200" indent="-228600" eaLnBrk="0" hangingPunct="0">
              <a:defRPr>
                <a:solidFill>
                  <a:schemeClr val="tx1"/>
                </a:solidFill>
                <a:latin typeface="Arial" charset="0"/>
                <a:ea typeface="ＭＳ Ｐゴシック" pitchFamily="-52" charset="-128"/>
              </a:defRPr>
            </a:lvl4pPr>
            <a:lvl5pPr marL="2057400" indent="-228600" eaLnBrk="0" hangingPunct="0">
              <a:defRPr>
                <a:solidFill>
                  <a:schemeClr val="tx1"/>
                </a:solidFill>
                <a:latin typeface="Arial" charset="0"/>
                <a:ea typeface="ＭＳ Ｐゴシック" pitchFamily="-52"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52"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52"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52"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52" charset="-128"/>
              </a:defRPr>
            </a:lvl9pPr>
          </a:lstStyle>
          <a:p>
            <a:r>
              <a:rPr lang="en-ZA" sz="1600" dirty="0">
                <a:solidFill>
                  <a:prstClr val="black"/>
                </a:solidFill>
                <a:latin typeface="Georgia" panose="02040502050405020303" pitchFamily="18" charset="0"/>
              </a:rPr>
              <a:t> </a:t>
            </a:r>
            <a:endParaRPr lang="en-US" sz="1600" dirty="0">
              <a:solidFill>
                <a:prstClr val="black"/>
              </a:solidFill>
              <a:latin typeface="Georgia" panose="02040502050405020303" pitchFamily="18" charset="0"/>
            </a:endParaRPr>
          </a:p>
          <a:p>
            <a:pPr marL="0" indent="0">
              <a:lnSpc>
                <a:spcPct val="108000"/>
              </a:lnSpc>
              <a:buClr>
                <a:srgbClr val="C00000"/>
              </a:buClr>
              <a:buSzPct val="75000"/>
            </a:pPr>
            <a:endParaRPr lang="en-ZA" sz="1400" dirty="0" smtClean="0">
              <a:solidFill>
                <a:prstClr val="black"/>
              </a:solidFill>
              <a:latin typeface="Segoe UI Historic" panose="020B0502040204020203" pitchFamily="34" charset="0"/>
              <a:ea typeface="Segoe UI Historic" panose="020B0502040204020203" pitchFamily="34" charset="0"/>
              <a:cs typeface="Segoe UI Historic" panose="020B0502040204020203" pitchFamily="34" charset="0"/>
            </a:endParaRPr>
          </a:p>
          <a:p>
            <a:pPr marL="285750" indent="-285750" algn="just" eaLnBrk="1" hangingPunct="1">
              <a:buFont typeface="Arial" pitchFamily="34" charset="0"/>
              <a:buChar char="•"/>
            </a:pPr>
            <a:endParaRPr lang="en-ZA" sz="1400" dirty="0" smtClean="0">
              <a:solidFill>
                <a:prstClr val="black"/>
              </a:solidFill>
              <a:latin typeface="Gill Sans"/>
            </a:endParaRPr>
          </a:p>
          <a:p>
            <a:pPr marL="0" indent="0" algn="just" eaLnBrk="1" hangingPunct="1"/>
            <a:endParaRPr lang="en-ZA" sz="1400" dirty="0" smtClean="0">
              <a:solidFill>
                <a:prstClr val="black"/>
              </a:solidFill>
              <a:latin typeface="Gill Sans"/>
            </a:endParaRPr>
          </a:p>
          <a:p>
            <a:pPr marL="285750" indent="-285750" eaLnBrk="1" hangingPunct="1">
              <a:buFont typeface="Arial" pitchFamily="34" charset="0"/>
              <a:buChar char="•"/>
            </a:pPr>
            <a:endParaRPr lang="en-ZA" dirty="0" smtClean="0">
              <a:solidFill>
                <a:prstClr val="black"/>
              </a:solidFill>
              <a:latin typeface="Gill Sans" pitchFamily="-52" charset="0"/>
            </a:endParaRPr>
          </a:p>
          <a:p>
            <a:pPr marL="285750" indent="-285750" eaLnBrk="1" hangingPunct="1">
              <a:buFont typeface="Arial" pitchFamily="34" charset="0"/>
              <a:buChar char="•"/>
            </a:pPr>
            <a:endParaRPr lang="en-ZA" dirty="0">
              <a:solidFill>
                <a:prstClr val="black"/>
              </a:solidFill>
              <a:latin typeface="Gill Sans" pitchFamily="-52" charset="0"/>
            </a:endParaRPr>
          </a:p>
          <a:p>
            <a:pPr marL="285750" indent="-285750" eaLnBrk="1" hangingPunct="1">
              <a:buFont typeface="Arial" pitchFamily="34" charset="0"/>
              <a:buChar char="•"/>
            </a:pPr>
            <a:endParaRPr lang="en-ZA" dirty="0" smtClean="0">
              <a:solidFill>
                <a:prstClr val="black"/>
              </a:solidFill>
              <a:latin typeface="Gill Sans" pitchFamily="-52" charset="0"/>
            </a:endParaRPr>
          </a:p>
        </p:txBody>
      </p:sp>
      <p:graphicFrame>
        <p:nvGraphicFramePr>
          <p:cNvPr id="7" name="Table 6"/>
          <p:cNvGraphicFramePr>
            <a:graphicFrameLocks noGrp="1"/>
          </p:cNvGraphicFramePr>
          <p:nvPr>
            <p:extLst/>
          </p:nvPr>
        </p:nvGraphicFramePr>
        <p:xfrm>
          <a:off x="107504" y="1197879"/>
          <a:ext cx="8856984" cy="2954388"/>
        </p:xfrm>
        <a:graphic>
          <a:graphicData uri="http://schemas.openxmlformats.org/drawingml/2006/table">
            <a:tbl>
              <a:tblPr firstRow="1" bandRow="1">
                <a:tableStyleId>{85BE263C-DBD7-4A20-BB59-AAB30ACAA65A}</a:tableStyleId>
              </a:tblPr>
              <a:tblGrid>
                <a:gridCol w="2871220">
                  <a:extLst>
                    <a:ext uri="{9D8B030D-6E8A-4147-A177-3AD203B41FA5}">
                      <a16:colId xmlns:a16="http://schemas.microsoft.com/office/drawing/2014/main" val="20000"/>
                    </a:ext>
                  </a:extLst>
                </a:gridCol>
                <a:gridCol w="2871220">
                  <a:extLst>
                    <a:ext uri="{9D8B030D-6E8A-4147-A177-3AD203B41FA5}">
                      <a16:colId xmlns:a16="http://schemas.microsoft.com/office/drawing/2014/main" val="20001"/>
                    </a:ext>
                  </a:extLst>
                </a:gridCol>
                <a:gridCol w="3114544">
                  <a:extLst>
                    <a:ext uri="{9D8B030D-6E8A-4147-A177-3AD203B41FA5}">
                      <a16:colId xmlns:a16="http://schemas.microsoft.com/office/drawing/2014/main" val="20002"/>
                    </a:ext>
                  </a:extLst>
                </a:gridCol>
              </a:tblGrid>
              <a:tr h="792957">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Georgia" panose="02040502050405020303" pitchFamily="18" charset="0"/>
                        </a:rPr>
                        <a:t>#</a:t>
                      </a:r>
                      <a:r>
                        <a:rPr lang="en-US" sz="1400" baseline="0" dirty="0" smtClean="0">
                          <a:latin typeface="Georgia" panose="02040502050405020303" pitchFamily="18" charset="0"/>
                        </a:rPr>
                        <a:t> </a:t>
                      </a:r>
                      <a:r>
                        <a:rPr lang="en-US" sz="1400" dirty="0" smtClean="0">
                          <a:latin typeface="Georgia" panose="02040502050405020303" pitchFamily="18" charset="0"/>
                        </a:rPr>
                        <a:t>OUTCOME 3: </a:t>
                      </a:r>
                      <a:r>
                        <a:rPr lang="en-GB" sz="1400" dirty="0" smtClean="0">
                          <a:effectLst/>
                          <a:latin typeface="Georgia" panose="02040502050405020303" pitchFamily="18" charset="0"/>
                        </a:rPr>
                        <a:t>Sustainable partnerships and collaboration to support education, training and development interventions</a:t>
                      </a:r>
                      <a:endParaRPr lang="en-US" sz="1400" dirty="0" smtClean="0">
                        <a:effectLst/>
                        <a:latin typeface="Georgia" panose="02040502050405020303" pitchFamily="18" charset="0"/>
                        <a:ea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a:latin typeface="Georgia" panose="02040502050405020303" pitchFamily="18" charset="0"/>
                      </a:endParaRPr>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a:latin typeface="Georgia" panose="02040502050405020303" pitchFamily="18" charset="0"/>
                      </a:endParaRPr>
                    </a:p>
                  </a:txBody>
                  <a:tcPr/>
                </a:tc>
                <a:tc hMerge="1">
                  <a:txBody>
                    <a:bodyPr/>
                    <a:lstStyle/>
                    <a:p>
                      <a:endParaRPr lang="en-US" dirty="0"/>
                    </a:p>
                  </a:txBody>
                  <a:tcPr/>
                </a:tc>
                <a:extLst>
                  <a:ext uri="{0D108BD9-81ED-4DB2-BD59-A6C34878D82A}">
                    <a16:rowId xmlns:a16="http://schemas.microsoft.com/office/drawing/2014/main" val="10000"/>
                  </a:ext>
                </a:extLst>
              </a:tr>
              <a:tr h="4643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smtClean="0">
                          <a:latin typeface="Tahoma" panose="020B0604030504040204" pitchFamily="34" charset="0"/>
                          <a:ea typeface="Tahoma" panose="020B0604030504040204" pitchFamily="34" charset="0"/>
                          <a:cs typeface="Tahoma" panose="020B0604030504040204" pitchFamily="34" charset="0"/>
                        </a:rPr>
                        <a:t>Outputs</a:t>
                      </a:r>
                    </a:p>
                    <a:p>
                      <a:endParaRPr lang="en-US" sz="1400"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US" sz="1400" b="1" dirty="0" smtClean="0">
                          <a:latin typeface="Tahoma" panose="020B0604030504040204" pitchFamily="34" charset="0"/>
                          <a:ea typeface="Tahoma" panose="020B0604030504040204" pitchFamily="34" charset="0"/>
                          <a:cs typeface="Tahoma" panose="020B0604030504040204" pitchFamily="34" charset="0"/>
                        </a:rPr>
                        <a:t>Outputs Indicators</a:t>
                      </a:r>
                      <a:endParaRPr lang="en-US" sz="1400"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US" sz="1400" b="1" dirty="0" smtClean="0">
                          <a:latin typeface="Tahoma" panose="020B0604030504040204" pitchFamily="34" charset="0"/>
                          <a:ea typeface="Tahoma" panose="020B0604030504040204" pitchFamily="34" charset="0"/>
                          <a:cs typeface="Tahoma" panose="020B0604030504040204" pitchFamily="34" charset="0"/>
                        </a:rPr>
                        <a:t>Outputs</a:t>
                      </a:r>
                      <a:r>
                        <a:rPr lang="en-US" sz="1400" b="1" baseline="0" dirty="0" smtClean="0">
                          <a:latin typeface="Tahoma" panose="020B0604030504040204" pitchFamily="34" charset="0"/>
                          <a:ea typeface="Tahoma" panose="020B0604030504040204" pitchFamily="34" charset="0"/>
                          <a:cs typeface="Tahoma" panose="020B0604030504040204" pitchFamily="34" charset="0"/>
                        </a:rPr>
                        <a:t> Targets 2020/21 FY</a:t>
                      </a:r>
                      <a:endParaRPr lang="en-US" sz="1400" b="1"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10001"/>
                  </a:ext>
                </a:extLst>
              </a:tr>
              <a:tr h="689403">
                <a:tc rowSpan="2">
                  <a:txBody>
                    <a:bodyPr/>
                    <a:lstStyle/>
                    <a:p>
                      <a:pPr marL="0" marR="0" lvl="0" indent="0" algn="ctr">
                        <a:lnSpc>
                          <a:spcPct val="115000"/>
                        </a:lnSpc>
                        <a:spcBef>
                          <a:spcPts val="0"/>
                        </a:spcBef>
                        <a:spcAft>
                          <a:spcPts val="0"/>
                        </a:spcAft>
                        <a:buClr>
                          <a:srgbClr val="000000"/>
                        </a:buClr>
                        <a:buFont typeface="+mj-lt"/>
                        <a:buNone/>
                      </a:pPr>
                      <a:r>
                        <a:rPr lang="en-US" sz="1200" b="0" dirty="0" smtClean="0">
                          <a:solidFill>
                            <a:schemeClr val="tx1"/>
                          </a:solidFill>
                          <a:effectLst/>
                          <a:latin typeface="Georgia" panose="02040502050405020303" pitchFamily="18" charset="0"/>
                          <a:ea typeface="Times New Roman" panose="02020603050405020304" pitchFamily="18" charset="0"/>
                          <a:cs typeface="Times New Roman" panose="02020603050405020304" pitchFamily="18" charset="0"/>
                        </a:rPr>
                        <a:t>Sustainable integrated partnerships implemented</a:t>
                      </a:r>
                      <a:endParaRPr lang="en-US" sz="1200" b="0" dirty="0">
                        <a:solidFill>
                          <a:schemeClr val="tx1"/>
                        </a:solidFill>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200"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Implement an integrated partnership strategy </a:t>
                      </a:r>
                      <a:endParaRPr lang="en-US" sz="12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200" b="0" dirty="0" smtClean="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50 % of the</a:t>
                      </a:r>
                      <a:r>
                        <a:rPr lang="en-US" sz="1200" b="0" baseline="0" dirty="0" smtClean="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 partnerships facilitating the uptake of the NSG ETD interventions implemented</a:t>
                      </a:r>
                      <a:endParaRPr lang="en-US" sz="1200" b="0" dirty="0" smtClean="0">
                        <a:solidFill>
                          <a:schemeClr val="tx1"/>
                        </a:solidFill>
                        <a:effectLst/>
                        <a:latin typeface="Georgia" panose="02040502050405020303"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200" b="0"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860443">
                <a:tc vMerge="1">
                  <a:txBody>
                    <a:bodyPr/>
                    <a:lstStyle/>
                    <a:p>
                      <a:pPr marL="0" marR="0">
                        <a:lnSpc>
                          <a:spcPct val="107000"/>
                        </a:lnSpc>
                        <a:spcBef>
                          <a:spcPts val="0"/>
                        </a:spcBef>
                        <a:spcAft>
                          <a:spcPts val="0"/>
                        </a:spcAft>
                      </a:pPr>
                      <a:endParaRPr lang="en-US" sz="1400" dirty="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200" b="0" kern="1200" dirty="0" smtClean="0">
                          <a:solidFill>
                            <a:schemeClr val="tx1"/>
                          </a:solidFill>
                          <a:effectLst/>
                          <a:latin typeface="Georgia" panose="02040502050405020303" pitchFamily="18" charset="0"/>
                          <a:ea typeface="+mn-ea"/>
                          <a:cs typeface="+mn-cs"/>
                        </a:rPr>
                        <a:t>Partnerships</a:t>
                      </a:r>
                      <a:r>
                        <a:rPr lang="en-GB" sz="1200" b="0" kern="1200" baseline="0" dirty="0" smtClean="0">
                          <a:solidFill>
                            <a:schemeClr val="tx1"/>
                          </a:solidFill>
                          <a:effectLst/>
                          <a:latin typeface="Georgia" panose="02040502050405020303" pitchFamily="18" charset="0"/>
                          <a:ea typeface="+mn-ea"/>
                          <a:cs typeface="+mn-cs"/>
                        </a:rPr>
                        <a:t> and collaborations with thought leaders </a:t>
                      </a:r>
                      <a:r>
                        <a:rPr lang="en-GB" sz="1200" b="0" kern="1200" dirty="0" smtClean="0">
                          <a:solidFill>
                            <a:schemeClr val="tx1"/>
                          </a:solidFill>
                          <a:effectLst/>
                          <a:latin typeface="Georgia" panose="02040502050405020303" pitchFamily="18" charset="0"/>
                          <a:ea typeface="+mn-ea"/>
                          <a:cs typeface="+mn-cs"/>
                        </a:rPr>
                        <a:t>in the public and private sectors established</a:t>
                      </a:r>
                      <a:endParaRPr lang="en-US" sz="1200" b="0" dirty="0" smtClean="0">
                        <a:solidFill>
                          <a:schemeClr val="tx1"/>
                        </a:solidFill>
                        <a:effectLst/>
                        <a:latin typeface="Georgia" panose="02040502050405020303"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200" b="0"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0" marR="0" algn="l">
                        <a:lnSpc>
                          <a:spcPct val="107000"/>
                        </a:lnSpc>
                        <a:spcBef>
                          <a:spcPts val="0"/>
                        </a:spcBef>
                        <a:spcAft>
                          <a:spcPts val="0"/>
                        </a:spcAft>
                      </a:pPr>
                      <a:r>
                        <a:rPr lang="en-GB" sz="1200"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Establish thought leadership platforms AND 2 thought leadership platforms hosted</a:t>
                      </a:r>
                      <a:endParaRPr lang="en-US" sz="12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solidFill>
                      <a:schemeClr val="bg1"/>
                    </a:solidFill>
                  </a:tcPr>
                </a:tc>
                <a:extLst>
                  <a:ext uri="{0D108BD9-81ED-4DB2-BD59-A6C34878D82A}">
                    <a16:rowId xmlns:a16="http://schemas.microsoft.com/office/drawing/2014/main" val="10003"/>
                  </a:ext>
                </a:extLst>
              </a:tr>
            </a:tbl>
          </a:graphicData>
        </a:graphic>
      </p:graphicFrame>
      <p:graphicFrame>
        <p:nvGraphicFramePr>
          <p:cNvPr id="9" name="Table 8"/>
          <p:cNvGraphicFramePr>
            <a:graphicFrameLocks noGrp="1"/>
          </p:cNvGraphicFramePr>
          <p:nvPr>
            <p:extLst/>
          </p:nvPr>
        </p:nvGraphicFramePr>
        <p:xfrm>
          <a:off x="71500" y="1073370"/>
          <a:ext cx="8928992" cy="4566705"/>
        </p:xfrm>
        <a:graphic>
          <a:graphicData uri="http://schemas.openxmlformats.org/drawingml/2006/table">
            <a:tbl>
              <a:tblPr firstRow="1" bandRow="1">
                <a:tableStyleId>{85BE263C-DBD7-4A20-BB59-AAB30ACAA65A}</a:tableStyleId>
              </a:tblPr>
              <a:tblGrid>
                <a:gridCol w="2700300">
                  <a:extLst>
                    <a:ext uri="{9D8B030D-6E8A-4147-A177-3AD203B41FA5}">
                      <a16:colId xmlns:a16="http://schemas.microsoft.com/office/drawing/2014/main" val="20000"/>
                    </a:ext>
                  </a:extLst>
                </a:gridCol>
                <a:gridCol w="3088826">
                  <a:extLst>
                    <a:ext uri="{9D8B030D-6E8A-4147-A177-3AD203B41FA5}">
                      <a16:colId xmlns:a16="http://schemas.microsoft.com/office/drawing/2014/main" val="20001"/>
                    </a:ext>
                  </a:extLst>
                </a:gridCol>
                <a:gridCol w="3139866">
                  <a:extLst>
                    <a:ext uri="{9D8B030D-6E8A-4147-A177-3AD203B41FA5}">
                      <a16:colId xmlns:a16="http://schemas.microsoft.com/office/drawing/2014/main" val="20002"/>
                    </a:ext>
                  </a:extLst>
                </a:gridCol>
              </a:tblGrid>
              <a:tr h="411414">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latin typeface="Tahoma" panose="020B0604030504040204" pitchFamily="34" charset="0"/>
                          <a:ea typeface="Tahoma" panose="020B0604030504040204" pitchFamily="34" charset="0"/>
                          <a:cs typeface="Tahoma" panose="020B0604030504040204" pitchFamily="34" charset="0"/>
                        </a:rPr>
                        <a:t>#</a:t>
                      </a:r>
                      <a:r>
                        <a:rPr lang="en-US" sz="14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1400" dirty="0" smtClean="0">
                          <a:solidFill>
                            <a:schemeClr val="tx1"/>
                          </a:solidFill>
                          <a:latin typeface="Tahoma" panose="020B0604030504040204" pitchFamily="34" charset="0"/>
                          <a:ea typeface="Tahoma" panose="020B0604030504040204" pitchFamily="34" charset="0"/>
                          <a:cs typeface="Tahoma" panose="020B0604030504040204" pitchFamily="34" charset="0"/>
                        </a:rPr>
                        <a:t>OUTCOME 5: </a:t>
                      </a:r>
                      <a:r>
                        <a:rPr lang="en-US" sz="1400" b="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RESPONSIVE EDUCATION, TRAINING AND DEVELOPMENT INTERVENTIONS</a:t>
                      </a:r>
                      <a:endParaRPr lang="en-US" sz="14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a:latin typeface="Georgia" panose="02040502050405020303" pitchFamily="18" charset="0"/>
                      </a:endParaRPr>
                    </a:p>
                  </a:txBody>
                  <a:tcPr/>
                </a:tc>
                <a:tc hMerge="1">
                  <a:txBody>
                    <a:bodyPr/>
                    <a:lstStyle/>
                    <a:p>
                      <a:endParaRPr lang="en-US" dirty="0"/>
                    </a:p>
                  </a:txBody>
                  <a:tcPr/>
                </a:tc>
                <a:extLst>
                  <a:ext uri="{0D108BD9-81ED-4DB2-BD59-A6C34878D82A}">
                    <a16:rowId xmlns:a16="http://schemas.microsoft.com/office/drawing/2014/main" val="10000"/>
                  </a:ext>
                </a:extLst>
              </a:tr>
              <a:tr h="441277">
                <a:tc>
                  <a:txBody>
                    <a:bodyPr/>
                    <a:lstStyle/>
                    <a:p>
                      <a:r>
                        <a:rPr lang="en-US" sz="1400" b="1" dirty="0" smtClean="0">
                          <a:latin typeface="Georgia" panose="02040502050405020303" pitchFamily="18" charset="0"/>
                          <a:ea typeface="Tahoma" panose="020B0604030504040204" pitchFamily="34" charset="0"/>
                          <a:cs typeface="Tahoma" panose="020B0604030504040204" pitchFamily="34" charset="0"/>
                        </a:rPr>
                        <a:t>Outputs</a:t>
                      </a:r>
                      <a:endParaRPr lang="en-US" sz="1400" b="1" dirty="0">
                        <a:latin typeface="Georgia" panose="02040502050405020303" pitchFamily="18" charset="0"/>
                        <a:ea typeface="Tahoma" panose="020B0604030504040204" pitchFamily="34" charset="0"/>
                        <a:cs typeface="Tahoma" panose="020B0604030504040204" pitchFamily="34" charset="0"/>
                      </a:endParaRPr>
                    </a:p>
                  </a:txBody>
                  <a:tcPr/>
                </a:tc>
                <a:tc>
                  <a:txBody>
                    <a:bodyPr/>
                    <a:lstStyle/>
                    <a:p>
                      <a:r>
                        <a:rPr lang="en-US" sz="1400" b="1" dirty="0" smtClean="0">
                          <a:latin typeface="Georgia" panose="02040502050405020303" pitchFamily="18" charset="0"/>
                          <a:ea typeface="Tahoma" panose="020B0604030504040204" pitchFamily="34" charset="0"/>
                          <a:cs typeface="Tahoma" panose="020B0604030504040204" pitchFamily="34" charset="0"/>
                        </a:rPr>
                        <a:t>Outputs Indicators</a:t>
                      </a:r>
                      <a:endParaRPr lang="en-US" sz="1400" b="1" dirty="0">
                        <a:latin typeface="Georgia" panose="02040502050405020303" pitchFamily="18" charset="0"/>
                        <a:ea typeface="Tahoma" panose="020B0604030504040204" pitchFamily="34" charset="0"/>
                        <a:cs typeface="Tahoma" panose="020B0604030504040204" pitchFamily="34" charset="0"/>
                      </a:endParaRPr>
                    </a:p>
                  </a:txBody>
                  <a:tcPr/>
                </a:tc>
                <a:tc>
                  <a:txBody>
                    <a:bodyPr/>
                    <a:lstStyle/>
                    <a:p>
                      <a:r>
                        <a:rPr lang="en-US" sz="1400" b="1" dirty="0" smtClean="0">
                          <a:latin typeface="Georgia" panose="02040502050405020303" pitchFamily="18" charset="0"/>
                          <a:ea typeface="Tahoma" panose="020B0604030504040204" pitchFamily="34" charset="0"/>
                          <a:cs typeface="Tahoma" panose="020B0604030504040204" pitchFamily="34" charset="0"/>
                        </a:rPr>
                        <a:t>Outputs</a:t>
                      </a:r>
                      <a:r>
                        <a:rPr lang="en-US" sz="1400" b="1" baseline="0" dirty="0" smtClean="0">
                          <a:latin typeface="Georgia" panose="02040502050405020303" pitchFamily="18" charset="0"/>
                          <a:ea typeface="Tahoma" panose="020B0604030504040204" pitchFamily="34" charset="0"/>
                          <a:cs typeface="Tahoma" panose="020B0604030504040204" pitchFamily="34" charset="0"/>
                        </a:rPr>
                        <a:t> Targets 2020/21 FY</a:t>
                      </a:r>
                      <a:endParaRPr lang="en-US" sz="1400" b="1" dirty="0">
                        <a:latin typeface="Georgia" panose="02040502050405020303" pitchFamily="18"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10001"/>
                  </a:ext>
                </a:extLst>
              </a:tr>
              <a:tr h="738155">
                <a:tc rowSpan="4">
                  <a:txBody>
                    <a:bodyPr/>
                    <a:lstStyle/>
                    <a:p>
                      <a:pPr algn="l"/>
                      <a:r>
                        <a:rPr lang="en-GB" sz="1300" kern="1200" baseline="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Quality </a:t>
                      </a:r>
                      <a:r>
                        <a:rPr lang="en-GB" sz="1300"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compulsory and demand-led ETD</a:t>
                      </a:r>
                      <a:r>
                        <a:rPr lang="en-GB" sz="1300" kern="1200" baseline="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 interventions </a:t>
                      </a:r>
                      <a:r>
                        <a:rPr lang="en-GB" sz="1300"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in all spheres of government offered</a:t>
                      </a:r>
                      <a:endParaRPr lang="en-US" sz="1300" b="0" dirty="0">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r>
                        <a:rPr lang="en-US" sz="1300"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Percentage of senior managers in the public sector trained how to deal with all forms of discrimination</a:t>
                      </a:r>
                      <a:endParaRPr lang="en-US" sz="1300" b="0" dirty="0">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300"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Develop an online course/ programme on how to deal with all forms of discrimination</a:t>
                      </a:r>
                      <a:endParaRPr lang="en-US" sz="1300" dirty="0" smtClean="0">
                        <a:effectLst/>
                        <a:latin typeface="Tahoma" panose="020B0604030504040204" pitchFamily="34" charset="0"/>
                        <a:ea typeface="Tahoma" panose="020B0604030504040204" pitchFamily="34" charset="0"/>
                        <a:cs typeface="Tahoma" panose="020B0604030504040204" pitchFamily="34" charset="0"/>
                      </a:endParaRPr>
                    </a:p>
                    <a:p>
                      <a:pPr marL="0" marR="0">
                        <a:lnSpc>
                          <a:spcPct val="107000"/>
                        </a:lnSpc>
                        <a:spcBef>
                          <a:spcPts val="0"/>
                        </a:spcBef>
                        <a:spcAft>
                          <a:spcPts val="0"/>
                        </a:spcAft>
                      </a:pPr>
                      <a:endParaRPr lang="en-US" sz="1300" b="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10002"/>
                  </a:ext>
                </a:extLst>
              </a:tr>
              <a:tr h="1180554">
                <a:tc vMerge="1">
                  <a:txBody>
                    <a:bodyPr/>
                    <a:lstStyle/>
                    <a:p>
                      <a:endParaRPr lang="en-US"/>
                    </a:p>
                  </a:txBody>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300"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Number of provincial departments of education trained (</a:t>
                      </a:r>
                      <a:r>
                        <a:rPr lang="en-GB" sz="1300" dirty="0" err="1"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ToT</a:t>
                      </a:r>
                      <a:r>
                        <a:rPr lang="en-GB" sz="1300"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 by NSG to roll out training to teachers and School Management Teams on handling diversity and dealing with all forms of discrimination</a:t>
                      </a:r>
                      <a:r>
                        <a:rPr lang="en-US" sz="1300"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 </a:t>
                      </a:r>
                      <a:endParaRPr lang="en-US" sz="1300" dirty="0" smtClean="0">
                        <a:effectLst/>
                        <a:latin typeface="Tahoma" panose="020B0604030504040204" pitchFamily="34" charset="0"/>
                        <a:ea typeface="Tahoma" panose="020B0604030504040204" pitchFamily="34" charset="0"/>
                        <a:cs typeface="Tahoma" panose="020B0604030504040204" pitchFamily="34" charset="0"/>
                      </a:endParaRPr>
                    </a:p>
                    <a:p>
                      <a:pPr marL="0" marR="0" algn="l">
                        <a:lnSpc>
                          <a:spcPct val="107000"/>
                        </a:lnSpc>
                        <a:spcBef>
                          <a:spcPts val="0"/>
                        </a:spcBef>
                        <a:spcAft>
                          <a:spcPts val="0"/>
                        </a:spcAft>
                      </a:pPr>
                      <a:endParaRPr lang="en-US" sz="1300" baseline="0"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114300" marR="11430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Develop and pilot the online curriculum and case studies in partnership with Department of Basic Education (DBE)</a:t>
                      </a:r>
                      <a:endParaRPr lang="en-US" sz="1300" dirty="0" smtClean="0">
                        <a:effectLst/>
                        <a:latin typeface="Tahoma" panose="020B0604030504040204" pitchFamily="34" charset="0"/>
                        <a:ea typeface="Tahoma" panose="020B0604030504040204" pitchFamily="34" charset="0"/>
                        <a:cs typeface="Tahoma" panose="020B0604030504040204" pitchFamily="34" charset="0"/>
                      </a:endParaRPr>
                    </a:p>
                    <a:p>
                      <a:endParaRPr lang="en-US" sz="13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10003"/>
                  </a:ext>
                </a:extLst>
              </a:tr>
              <a:tr h="567777">
                <a:tc vMerge="1">
                  <a:txBody>
                    <a:bodyPr/>
                    <a:lstStyle/>
                    <a:p>
                      <a:endParaRPr lang="en-US" sz="1400" b="0" dirty="0">
                        <a:latin typeface="Georgia" panose="02040502050405020303" pitchFamily="18" charset="0"/>
                      </a:endParaRPr>
                    </a:p>
                  </a:txBody>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300"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Number of active online learning ETD interventions</a:t>
                      </a:r>
                      <a:endParaRPr lang="en-US" sz="1300" dirty="0" smtClean="0">
                        <a:effectLst/>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marL="0" marR="0" algn="l">
                        <a:lnSpc>
                          <a:spcPct val="107000"/>
                        </a:lnSpc>
                        <a:spcBef>
                          <a:spcPts val="0"/>
                        </a:spcBef>
                        <a:spcAft>
                          <a:spcPts val="0"/>
                        </a:spcAft>
                      </a:pPr>
                      <a:r>
                        <a:rPr lang="en-GB" sz="1300"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34 active online learning ETD interventions available</a:t>
                      </a:r>
                      <a:endParaRPr lang="en-US" sz="1300" b="0"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10004"/>
                  </a:ext>
                </a:extLst>
              </a:tr>
              <a:tr h="814644">
                <a:tc vMerge="1">
                  <a:txBody>
                    <a:bodyPr/>
                    <a:lstStyle/>
                    <a:p>
                      <a:endParaRPr lang="en-US" sz="1400" b="0" dirty="0">
                        <a:latin typeface="Georgia" panose="02040502050405020303" pitchFamily="18" charset="0"/>
                      </a:endParaRP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300" dirty="0" smtClean="0">
                          <a:effectLst/>
                          <a:latin typeface="Tahoma" panose="020B0604030504040204" pitchFamily="34" charset="0"/>
                          <a:ea typeface="Tahoma" panose="020B0604030504040204" pitchFamily="34" charset="0"/>
                          <a:cs typeface="Tahoma" panose="020B0604030504040204" pitchFamily="34" charset="0"/>
                        </a:rPr>
                        <a:t>Develop a comprehensive methodology on the perception survey to determine the trainees satisfaction on NSG’s ETD intervention</a:t>
                      </a:r>
                      <a:endParaRPr lang="en-US" sz="1300" b="0" dirty="0">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300"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Comprehensive methodology approved</a:t>
                      </a:r>
                      <a:endParaRPr lang="en-US" sz="13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63641803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156176" y="6309320"/>
            <a:ext cx="2133600" cy="365125"/>
          </a:xfrm>
        </p:spPr>
        <p:txBody>
          <a:bodyPr/>
          <a:lstStyle/>
          <a:p>
            <a:fld id="{1CE6738C-8955-4CF1-A256-1C49941BBB03}" type="slidenum">
              <a:rPr lang="en-ZA" smtClean="0">
                <a:solidFill>
                  <a:prstClr val="black">
                    <a:tint val="75000"/>
                  </a:prstClr>
                </a:solidFill>
              </a:rPr>
              <a:pPr/>
              <a:t>35</a:t>
            </a:fld>
            <a:endParaRPr lang="en-ZA" dirty="0">
              <a:solidFill>
                <a:prstClr val="black">
                  <a:tint val="75000"/>
                </a:prstClr>
              </a:solidFill>
            </a:endParaRPr>
          </a:p>
        </p:txBody>
      </p:sp>
      <p:sp>
        <p:nvSpPr>
          <p:cNvPr id="3" name="Rectangle 2"/>
          <p:cNvSpPr/>
          <p:nvPr/>
        </p:nvSpPr>
        <p:spPr>
          <a:xfrm>
            <a:off x="539552" y="836712"/>
            <a:ext cx="7992888" cy="1311128"/>
          </a:xfrm>
          <a:prstGeom prst="rect">
            <a:avLst/>
          </a:prstGeom>
        </p:spPr>
        <p:txBody>
          <a:bodyPr wrap="square">
            <a:spAutoFit/>
          </a:bodyPr>
          <a:lstStyle/>
          <a:p>
            <a:pPr defTabSz="457200" fontAlgn="base">
              <a:spcBef>
                <a:spcPct val="20000"/>
              </a:spcBef>
              <a:spcAft>
                <a:spcPct val="0"/>
              </a:spcAft>
            </a:pPr>
            <a:endParaRPr lang="en-ZA" b="1" dirty="0">
              <a:solidFill>
                <a:prstClr val="black"/>
              </a:solidFill>
              <a:latin typeface="Gill Sans" pitchFamily="-52" charset="0"/>
              <a:ea typeface="ＭＳ Ｐゴシック" pitchFamily="-52" charset="-128"/>
            </a:endParaRPr>
          </a:p>
          <a:p>
            <a:pPr defTabSz="457200" fontAlgn="base">
              <a:lnSpc>
                <a:spcPct val="150000"/>
              </a:lnSpc>
              <a:spcBef>
                <a:spcPct val="20000"/>
              </a:spcBef>
              <a:spcAft>
                <a:spcPct val="0"/>
              </a:spcAft>
            </a:pPr>
            <a:endParaRPr lang="en-ZA" b="1" dirty="0">
              <a:solidFill>
                <a:prstClr val="black"/>
              </a:solidFill>
              <a:latin typeface="Gill Sans" pitchFamily="-52" charset="0"/>
              <a:ea typeface="ＭＳ Ｐゴシック" pitchFamily="-52" charset="-128"/>
            </a:endParaRPr>
          </a:p>
          <a:p>
            <a:pPr defTabSz="457200" fontAlgn="base">
              <a:lnSpc>
                <a:spcPct val="150000"/>
              </a:lnSpc>
              <a:spcBef>
                <a:spcPct val="20000"/>
              </a:spcBef>
              <a:spcAft>
                <a:spcPct val="0"/>
              </a:spcAft>
            </a:pPr>
            <a:r>
              <a:rPr lang="en-ZA" b="1" dirty="0" smtClean="0">
                <a:solidFill>
                  <a:prstClr val="black"/>
                </a:solidFill>
                <a:latin typeface="Gill Sans" pitchFamily="-52" charset="0"/>
                <a:ea typeface="ＭＳ Ｐゴシック" pitchFamily="-52" charset="-128"/>
              </a:rPr>
              <a:t>		</a:t>
            </a:r>
            <a:endParaRPr lang="en-ZA" b="1" dirty="0">
              <a:solidFill>
                <a:prstClr val="black"/>
              </a:solidFill>
              <a:latin typeface="Gill Sans" pitchFamily="-52" charset="0"/>
              <a:ea typeface="ＭＳ Ｐゴシック" pitchFamily="-52" charset="-128"/>
            </a:endParaRPr>
          </a:p>
        </p:txBody>
      </p:sp>
      <p:sp>
        <p:nvSpPr>
          <p:cNvPr id="5" name="Subtitle 2"/>
          <p:cNvSpPr txBox="1">
            <a:spLocks/>
          </p:cNvSpPr>
          <p:nvPr/>
        </p:nvSpPr>
        <p:spPr bwMode="auto">
          <a:xfrm>
            <a:off x="107504" y="1197880"/>
            <a:ext cx="8712968" cy="4464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ea typeface="ＭＳ Ｐゴシック" pitchFamily="-52" charset="-128"/>
              </a:defRPr>
            </a:lvl1pPr>
            <a:lvl2pPr marL="742950" indent="-285750" eaLnBrk="0" hangingPunct="0">
              <a:defRPr>
                <a:solidFill>
                  <a:schemeClr val="tx1"/>
                </a:solidFill>
                <a:latin typeface="Arial" charset="0"/>
                <a:ea typeface="ＭＳ Ｐゴシック" pitchFamily="-52" charset="-128"/>
              </a:defRPr>
            </a:lvl2pPr>
            <a:lvl3pPr marL="1143000" indent="-228600" eaLnBrk="0" hangingPunct="0">
              <a:defRPr>
                <a:solidFill>
                  <a:schemeClr val="tx1"/>
                </a:solidFill>
                <a:latin typeface="Arial" charset="0"/>
                <a:ea typeface="ＭＳ Ｐゴシック" pitchFamily="-52" charset="-128"/>
              </a:defRPr>
            </a:lvl3pPr>
            <a:lvl4pPr marL="1600200" indent="-228600" eaLnBrk="0" hangingPunct="0">
              <a:defRPr>
                <a:solidFill>
                  <a:schemeClr val="tx1"/>
                </a:solidFill>
                <a:latin typeface="Arial" charset="0"/>
                <a:ea typeface="ＭＳ Ｐゴシック" pitchFamily="-52" charset="-128"/>
              </a:defRPr>
            </a:lvl4pPr>
            <a:lvl5pPr marL="2057400" indent="-228600" eaLnBrk="0" hangingPunct="0">
              <a:defRPr>
                <a:solidFill>
                  <a:schemeClr val="tx1"/>
                </a:solidFill>
                <a:latin typeface="Arial" charset="0"/>
                <a:ea typeface="ＭＳ Ｐゴシック" pitchFamily="-52"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52"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52"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52"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52" charset="-128"/>
              </a:defRPr>
            </a:lvl9pPr>
          </a:lstStyle>
          <a:p>
            <a:r>
              <a:rPr lang="en-ZA" sz="1600" dirty="0">
                <a:solidFill>
                  <a:prstClr val="black"/>
                </a:solidFill>
                <a:latin typeface="Georgia" panose="02040502050405020303" pitchFamily="18" charset="0"/>
              </a:rPr>
              <a:t> </a:t>
            </a:r>
            <a:endParaRPr lang="en-US" sz="1600" dirty="0">
              <a:solidFill>
                <a:prstClr val="black"/>
              </a:solidFill>
              <a:latin typeface="Georgia" panose="02040502050405020303" pitchFamily="18" charset="0"/>
            </a:endParaRPr>
          </a:p>
          <a:p>
            <a:pPr marL="0" indent="0">
              <a:lnSpc>
                <a:spcPct val="108000"/>
              </a:lnSpc>
              <a:buClr>
                <a:srgbClr val="C00000"/>
              </a:buClr>
              <a:buSzPct val="75000"/>
            </a:pPr>
            <a:endParaRPr lang="en-ZA" sz="1400" dirty="0" smtClean="0">
              <a:solidFill>
                <a:prstClr val="black"/>
              </a:solidFill>
              <a:latin typeface="Segoe UI Historic" panose="020B0502040204020203" pitchFamily="34" charset="0"/>
              <a:ea typeface="Segoe UI Historic" panose="020B0502040204020203" pitchFamily="34" charset="0"/>
              <a:cs typeface="Segoe UI Historic" panose="020B0502040204020203" pitchFamily="34" charset="0"/>
            </a:endParaRPr>
          </a:p>
          <a:p>
            <a:pPr marL="285750" indent="-285750" algn="just" eaLnBrk="1" hangingPunct="1">
              <a:buFont typeface="Arial" pitchFamily="34" charset="0"/>
              <a:buChar char="•"/>
            </a:pPr>
            <a:endParaRPr lang="en-ZA" sz="1400" dirty="0" smtClean="0">
              <a:solidFill>
                <a:prstClr val="black"/>
              </a:solidFill>
              <a:latin typeface="Gill Sans"/>
            </a:endParaRPr>
          </a:p>
          <a:p>
            <a:pPr marL="0" indent="0" algn="just" eaLnBrk="1" hangingPunct="1"/>
            <a:endParaRPr lang="en-ZA" sz="1400" dirty="0" smtClean="0">
              <a:solidFill>
                <a:prstClr val="black"/>
              </a:solidFill>
              <a:latin typeface="Gill Sans"/>
            </a:endParaRPr>
          </a:p>
          <a:p>
            <a:pPr marL="285750" indent="-285750" eaLnBrk="1" hangingPunct="1">
              <a:buFont typeface="Arial" pitchFamily="34" charset="0"/>
              <a:buChar char="•"/>
            </a:pPr>
            <a:endParaRPr lang="en-ZA" dirty="0" smtClean="0">
              <a:solidFill>
                <a:prstClr val="black"/>
              </a:solidFill>
              <a:latin typeface="Gill Sans" pitchFamily="-52" charset="0"/>
            </a:endParaRPr>
          </a:p>
          <a:p>
            <a:pPr marL="285750" indent="-285750" eaLnBrk="1" hangingPunct="1">
              <a:buFont typeface="Arial" pitchFamily="34" charset="0"/>
              <a:buChar char="•"/>
            </a:pPr>
            <a:endParaRPr lang="en-ZA" dirty="0">
              <a:solidFill>
                <a:prstClr val="black"/>
              </a:solidFill>
              <a:latin typeface="Gill Sans" pitchFamily="-52" charset="0"/>
            </a:endParaRPr>
          </a:p>
          <a:p>
            <a:pPr marL="285750" indent="-285750" eaLnBrk="1" hangingPunct="1">
              <a:buFont typeface="Arial" pitchFamily="34" charset="0"/>
              <a:buChar char="•"/>
            </a:pPr>
            <a:endParaRPr lang="en-ZA" dirty="0" smtClean="0">
              <a:solidFill>
                <a:prstClr val="black"/>
              </a:solidFill>
              <a:latin typeface="Gill Sans" pitchFamily="-52" charset="0"/>
            </a:endParaRPr>
          </a:p>
        </p:txBody>
      </p:sp>
      <p:sp>
        <p:nvSpPr>
          <p:cNvPr id="4" name="Rectangle 3"/>
          <p:cNvSpPr/>
          <p:nvPr/>
        </p:nvSpPr>
        <p:spPr>
          <a:xfrm>
            <a:off x="611560" y="260648"/>
            <a:ext cx="7560840" cy="830997"/>
          </a:xfrm>
          <a:prstGeom prst="rect">
            <a:avLst/>
          </a:prstGeom>
        </p:spPr>
        <p:txBody>
          <a:bodyPr wrap="square">
            <a:spAutoFit/>
          </a:bodyPr>
          <a:lstStyle/>
          <a:p>
            <a:pPr algn="ctr"/>
            <a:r>
              <a:rPr lang="en-GB" sz="2400" dirty="0" smtClean="0">
                <a:solidFill>
                  <a:prstClr val="black">
                    <a:lumMod val="65000"/>
                    <a:lumOff val="35000"/>
                  </a:prstClr>
                </a:solidFill>
                <a:latin typeface="Tahoma" panose="020B0604030504040204" pitchFamily="34" charset="0"/>
                <a:ea typeface="Tahoma" panose="020B0604030504040204" pitchFamily="34" charset="0"/>
                <a:cs typeface="Tahoma" panose="020B0604030504040204" pitchFamily="34" charset="0"/>
              </a:rPr>
              <a:t>Annual </a:t>
            </a:r>
            <a:r>
              <a:rPr lang="en-GB" sz="2400" dirty="0">
                <a:solidFill>
                  <a:prstClr val="black">
                    <a:lumMod val="65000"/>
                    <a:lumOff val="35000"/>
                  </a:prstClr>
                </a:solidFill>
                <a:latin typeface="Tahoma" panose="020B0604030504040204" pitchFamily="34" charset="0"/>
                <a:ea typeface="Tahoma" panose="020B0604030504040204" pitchFamily="34" charset="0"/>
                <a:cs typeface="Tahoma" panose="020B0604030504040204" pitchFamily="34" charset="0"/>
              </a:rPr>
              <a:t>Performance Plan: </a:t>
            </a:r>
            <a:r>
              <a:rPr lang="en-GB" sz="2400" dirty="0" smtClean="0">
                <a:solidFill>
                  <a:prstClr val="black">
                    <a:lumMod val="65000"/>
                    <a:lumOff val="35000"/>
                  </a:prstClr>
                </a:solidFill>
                <a:latin typeface="Tahoma" panose="020B0604030504040204" pitchFamily="34" charset="0"/>
                <a:ea typeface="Tahoma" panose="020B0604030504040204" pitchFamily="34" charset="0"/>
                <a:cs typeface="Tahoma" panose="020B0604030504040204" pitchFamily="34" charset="0"/>
              </a:rPr>
              <a:t>2020/21</a:t>
            </a:r>
          </a:p>
          <a:p>
            <a:pPr algn="ctr"/>
            <a:r>
              <a:rPr lang="en-GB" sz="2400" dirty="0">
                <a:solidFill>
                  <a:prstClr val="black">
                    <a:lumMod val="65000"/>
                    <a:lumOff val="35000"/>
                  </a:prstClr>
                </a:solidFill>
                <a:latin typeface="Tahoma" panose="020B0604030504040204" pitchFamily="34" charset="0"/>
                <a:ea typeface="Tahoma" panose="020B0604030504040204" pitchFamily="34" charset="0"/>
                <a:cs typeface="Tahoma" panose="020B0604030504040204" pitchFamily="34" charset="0"/>
              </a:rPr>
              <a:t>Vote </a:t>
            </a:r>
            <a:r>
              <a:rPr lang="en-GB" sz="2400" dirty="0" smtClean="0">
                <a:solidFill>
                  <a:prstClr val="black">
                    <a:lumMod val="65000"/>
                    <a:lumOff val="35000"/>
                  </a:prstClr>
                </a:solidFill>
                <a:latin typeface="Tahoma" panose="020B0604030504040204" pitchFamily="34" charset="0"/>
                <a:ea typeface="Tahoma" panose="020B0604030504040204" pitchFamily="34" charset="0"/>
                <a:cs typeface="Tahoma" panose="020B0604030504040204" pitchFamily="34" charset="0"/>
              </a:rPr>
              <a:t>Account</a:t>
            </a:r>
            <a:endParaRPr lang="en-US" sz="24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8" name="Table 7"/>
          <p:cNvGraphicFramePr>
            <a:graphicFrameLocks noGrp="1"/>
          </p:cNvGraphicFramePr>
          <p:nvPr>
            <p:extLst/>
          </p:nvPr>
        </p:nvGraphicFramePr>
        <p:xfrm>
          <a:off x="467544" y="12430000"/>
          <a:ext cx="5270350" cy="7733380"/>
        </p:xfrm>
        <a:graphic>
          <a:graphicData uri="http://schemas.openxmlformats.org/drawingml/2006/table">
            <a:tbl>
              <a:tblPr firstRow="1" firstCol="1" bandRow="1">
                <a:tableStyleId>{5C22544A-7EE6-4342-B048-85BDC9FD1C3A}</a:tableStyleId>
              </a:tblPr>
              <a:tblGrid>
                <a:gridCol w="162253">
                  <a:extLst>
                    <a:ext uri="{9D8B030D-6E8A-4147-A177-3AD203B41FA5}">
                      <a16:colId xmlns:a16="http://schemas.microsoft.com/office/drawing/2014/main" val="20000"/>
                    </a:ext>
                  </a:extLst>
                </a:gridCol>
                <a:gridCol w="1024729">
                  <a:extLst>
                    <a:ext uri="{9D8B030D-6E8A-4147-A177-3AD203B41FA5}">
                      <a16:colId xmlns:a16="http://schemas.microsoft.com/office/drawing/2014/main" val="20001"/>
                    </a:ext>
                  </a:extLst>
                </a:gridCol>
                <a:gridCol w="875007">
                  <a:extLst>
                    <a:ext uri="{9D8B030D-6E8A-4147-A177-3AD203B41FA5}">
                      <a16:colId xmlns:a16="http://schemas.microsoft.com/office/drawing/2014/main" val="20002"/>
                    </a:ext>
                  </a:extLst>
                </a:gridCol>
                <a:gridCol w="816674">
                  <a:extLst>
                    <a:ext uri="{9D8B030D-6E8A-4147-A177-3AD203B41FA5}">
                      <a16:colId xmlns:a16="http://schemas.microsoft.com/office/drawing/2014/main" val="20003"/>
                    </a:ext>
                  </a:extLst>
                </a:gridCol>
                <a:gridCol w="816674">
                  <a:extLst>
                    <a:ext uri="{9D8B030D-6E8A-4147-A177-3AD203B41FA5}">
                      <a16:colId xmlns:a16="http://schemas.microsoft.com/office/drawing/2014/main" val="20004"/>
                    </a:ext>
                  </a:extLst>
                </a:gridCol>
                <a:gridCol w="816674">
                  <a:extLst>
                    <a:ext uri="{9D8B030D-6E8A-4147-A177-3AD203B41FA5}">
                      <a16:colId xmlns:a16="http://schemas.microsoft.com/office/drawing/2014/main" val="20005"/>
                    </a:ext>
                  </a:extLst>
                </a:gridCol>
                <a:gridCol w="758339">
                  <a:extLst>
                    <a:ext uri="{9D8B030D-6E8A-4147-A177-3AD203B41FA5}">
                      <a16:colId xmlns:a16="http://schemas.microsoft.com/office/drawing/2014/main" val="20006"/>
                    </a:ext>
                  </a:extLst>
                </a:gridCol>
              </a:tblGrid>
              <a:tr h="121083">
                <a:tc>
                  <a:txBody>
                    <a:bodyPr/>
                    <a:lstStyle/>
                    <a:p>
                      <a:pPr marL="0" marR="0">
                        <a:lnSpc>
                          <a:spcPct val="107000"/>
                        </a:lnSpc>
                        <a:spcBef>
                          <a:spcPts val="0"/>
                        </a:spcBef>
                        <a:spcAft>
                          <a:spcPts val="800"/>
                        </a:spcAft>
                      </a:pPr>
                      <a:r>
                        <a:rPr lang="en-US" sz="800" dirty="0">
                          <a:effectLst/>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just">
                        <a:lnSpc>
                          <a:spcPct val="150000"/>
                        </a:lnSpc>
                        <a:spcBef>
                          <a:spcPts val="0"/>
                        </a:spcBef>
                        <a:spcAft>
                          <a:spcPts val="0"/>
                        </a:spcAft>
                      </a:pPr>
                      <a:r>
                        <a:rPr lang="en-US" sz="800">
                          <a:effectLst/>
                        </a:rPr>
                        <a:t> </a:t>
                      </a:r>
                    </a:p>
                    <a:p>
                      <a:pPr marL="0" marR="0" algn="just">
                        <a:lnSpc>
                          <a:spcPct val="107000"/>
                        </a:lnSpc>
                        <a:spcBef>
                          <a:spcPts val="0"/>
                        </a:spcBef>
                        <a:spcAft>
                          <a:spcPts val="0"/>
                        </a:spcAft>
                      </a:pPr>
                      <a:r>
                        <a:rPr lang="en-US" sz="800">
                          <a:effectLst/>
                        </a:rPr>
                        <a:t>NSG Vote Account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a:lnSpc>
                          <a:spcPct val="107000"/>
                        </a:lnSpc>
                      </a:pPr>
                      <a:endParaRPr lang="en-US" sz="800" dirty="0">
                        <a:effectLst/>
                        <a:latin typeface="Calibri" panose="020F0502020204030204" pitchFamily="34" charset="0"/>
                        <a:cs typeface="Times New Roman" panose="02020603050405020304" pitchFamily="18" charset="0"/>
                      </a:endParaRPr>
                    </a:p>
                  </a:txBody>
                  <a:tcPr marL="19273" marR="19273" marT="0" marB="0" anchor="b"/>
                </a:tc>
                <a:tc>
                  <a:txBody>
                    <a:bodyPr/>
                    <a:lstStyle/>
                    <a:p>
                      <a:pPr>
                        <a:lnSpc>
                          <a:spcPct val="107000"/>
                        </a:lnSpc>
                      </a:pPr>
                      <a:endParaRPr lang="en-US" sz="800">
                        <a:effectLst/>
                        <a:latin typeface="Calibri" panose="020F0502020204030204" pitchFamily="34" charset="0"/>
                        <a:cs typeface="Times New Roman" panose="02020603050405020304" pitchFamily="18" charset="0"/>
                      </a:endParaRPr>
                    </a:p>
                  </a:txBody>
                  <a:tcPr marL="19273" marR="19273" marT="0" marB="0" anchor="b"/>
                </a:tc>
                <a:tc>
                  <a:txBody>
                    <a:bodyPr/>
                    <a:lstStyle/>
                    <a:p>
                      <a:pPr>
                        <a:lnSpc>
                          <a:spcPct val="107000"/>
                        </a:lnSpc>
                      </a:pPr>
                      <a:endParaRPr lang="en-US" sz="800">
                        <a:effectLst/>
                        <a:latin typeface="Calibri" panose="020F0502020204030204" pitchFamily="34" charset="0"/>
                        <a:cs typeface="Times New Roman" panose="02020603050405020304" pitchFamily="18" charset="0"/>
                      </a:endParaRPr>
                    </a:p>
                  </a:txBody>
                  <a:tcPr marL="19273" marR="19273" marT="0" marB="0" anchor="b"/>
                </a:tc>
                <a:tc>
                  <a:txBody>
                    <a:bodyPr/>
                    <a:lstStyle/>
                    <a:p>
                      <a:pPr>
                        <a:lnSpc>
                          <a:spcPct val="107000"/>
                        </a:lnSpc>
                      </a:pPr>
                      <a:endParaRPr lang="en-US" sz="800">
                        <a:effectLst/>
                        <a:latin typeface="Calibri" panose="020F0502020204030204" pitchFamily="34" charset="0"/>
                        <a:cs typeface="Times New Roman" panose="02020603050405020304" pitchFamily="18" charset="0"/>
                      </a:endParaRPr>
                    </a:p>
                  </a:txBody>
                  <a:tcPr marL="19273" marR="19273" marT="0" marB="0" anchor="b"/>
                </a:tc>
                <a:tc>
                  <a:txBody>
                    <a:bodyPr/>
                    <a:lstStyle/>
                    <a:p>
                      <a:pPr>
                        <a:lnSpc>
                          <a:spcPct val="107000"/>
                        </a:lnSpc>
                      </a:pPr>
                      <a:endParaRPr lang="en-US" sz="800">
                        <a:effectLst/>
                        <a:latin typeface="Calibri" panose="020F0502020204030204" pitchFamily="34" charset="0"/>
                        <a:cs typeface="Times New Roman" panose="02020603050405020304" pitchFamily="18" charset="0"/>
                      </a:endParaRPr>
                    </a:p>
                  </a:txBody>
                  <a:tcPr marL="19273" marR="19273" marT="0" marB="0" anchor="b"/>
                </a:tc>
                <a:extLst>
                  <a:ext uri="{0D108BD9-81ED-4DB2-BD59-A6C34878D82A}">
                    <a16:rowId xmlns:a16="http://schemas.microsoft.com/office/drawing/2014/main" val="10000"/>
                  </a:ext>
                </a:extLst>
              </a:tr>
              <a:tr h="109751">
                <a:tc>
                  <a:txBody>
                    <a:bodyPr/>
                    <a:lstStyle/>
                    <a:p>
                      <a:pPr marL="0" marR="0">
                        <a:lnSpc>
                          <a:spcPct val="107000"/>
                        </a:lnSpc>
                        <a:spcBef>
                          <a:spcPts val="0"/>
                        </a:spcBef>
                        <a:spcAft>
                          <a:spcPts val="800"/>
                        </a:spcAft>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rowSpan="2">
                  <a:txBody>
                    <a:bodyPr/>
                    <a:lstStyle/>
                    <a:p>
                      <a:pPr marL="0" marR="0" algn="ctr">
                        <a:lnSpc>
                          <a:spcPct val="107000"/>
                        </a:lnSpc>
                        <a:spcBef>
                          <a:spcPts val="0"/>
                        </a:spcBef>
                        <a:spcAft>
                          <a:spcPts val="0"/>
                        </a:spcAft>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gridSpan="5">
                  <a:txBody>
                    <a:bodyPr/>
                    <a:lstStyle/>
                    <a:p>
                      <a:pPr marL="0" marR="0" algn="just">
                        <a:lnSpc>
                          <a:spcPct val="107000"/>
                        </a:lnSpc>
                        <a:spcBef>
                          <a:spcPts val="0"/>
                        </a:spcBef>
                        <a:spcAft>
                          <a:spcPts val="0"/>
                        </a:spcAft>
                      </a:pPr>
                      <a:r>
                        <a:rPr lang="en-US" sz="800">
                          <a:effectLst/>
                        </a:rPr>
                        <a:t>  5 year Strategic  Framework Financial Estimates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53537">
                <a:tc>
                  <a:txBody>
                    <a:bodyPr/>
                    <a:lstStyle/>
                    <a:p>
                      <a:pPr marL="0" marR="0">
                        <a:lnSpc>
                          <a:spcPct val="107000"/>
                        </a:lnSpc>
                        <a:spcBef>
                          <a:spcPts val="0"/>
                        </a:spcBef>
                        <a:spcAft>
                          <a:spcPts val="800"/>
                        </a:spcAft>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vMerge="1">
                  <a:txBody>
                    <a:bodyPr/>
                    <a:lstStyle/>
                    <a:p>
                      <a:endParaRPr lang="en-US"/>
                    </a:p>
                  </a:txBody>
                  <a:tcPr/>
                </a:tc>
                <a:tc>
                  <a:txBody>
                    <a:bodyPr/>
                    <a:lstStyle/>
                    <a:p>
                      <a:pPr marL="0" marR="0">
                        <a:lnSpc>
                          <a:spcPct val="107000"/>
                        </a:lnSpc>
                        <a:spcBef>
                          <a:spcPts val="0"/>
                        </a:spcBef>
                        <a:spcAft>
                          <a:spcPts val="0"/>
                        </a:spcAft>
                      </a:pPr>
                      <a:r>
                        <a:rPr lang="en-US" sz="800">
                          <a:effectLst/>
                        </a:rPr>
                        <a:t>2020/21</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2021/22</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2022/23</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2023/24</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2024/25</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extLst>
                  <a:ext uri="{0D108BD9-81ED-4DB2-BD59-A6C34878D82A}">
                    <a16:rowId xmlns:a16="http://schemas.microsoft.com/office/drawing/2014/main" val="10002"/>
                  </a:ext>
                </a:extLst>
              </a:tr>
              <a:tr h="91655">
                <a:tc>
                  <a:txBody>
                    <a:bodyPr/>
                    <a:lstStyle/>
                    <a:p>
                      <a:pPr marL="0" marR="0">
                        <a:lnSpc>
                          <a:spcPct val="107000"/>
                        </a:lnSpc>
                        <a:spcBef>
                          <a:spcPts val="0"/>
                        </a:spcBef>
                        <a:spcAft>
                          <a:spcPts val="800"/>
                        </a:spcAft>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nSpc>
                          <a:spcPct val="107000"/>
                        </a:lnSpc>
                        <a:spcBef>
                          <a:spcPts val="0"/>
                        </a:spcBef>
                        <a:spcAft>
                          <a:spcPts val="0"/>
                        </a:spcAft>
                      </a:pPr>
                      <a:r>
                        <a:rPr lang="en-US" sz="800">
                          <a:effectLst/>
                        </a:rPr>
                        <a:t>Administration</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112,890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119,547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124,488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130,464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136,726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extLst>
                  <a:ext uri="{0D108BD9-81ED-4DB2-BD59-A6C34878D82A}">
                    <a16:rowId xmlns:a16="http://schemas.microsoft.com/office/drawing/2014/main" val="10003"/>
                  </a:ext>
                </a:extLst>
              </a:tr>
              <a:tr h="183310">
                <a:tc>
                  <a:txBody>
                    <a:bodyPr/>
                    <a:lstStyle/>
                    <a:p>
                      <a:pPr marL="0" marR="0">
                        <a:lnSpc>
                          <a:spcPct val="107000"/>
                        </a:lnSpc>
                        <a:spcBef>
                          <a:spcPts val="0"/>
                        </a:spcBef>
                        <a:spcAft>
                          <a:spcPts val="800"/>
                        </a:spcAft>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nSpc>
                          <a:spcPct val="107000"/>
                        </a:lnSpc>
                        <a:spcBef>
                          <a:spcPts val="0"/>
                        </a:spcBef>
                        <a:spcAft>
                          <a:spcPts val="0"/>
                        </a:spcAft>
                      </a:pPr>
                      <a:r>
                        <a:rPr lang="en-US" sz="800">
                          <a:effectLst/>
                        </a:rPr>
                        <a:t>Public Sector Organisational and Staff Development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dirty="0">
                          <a:effectLst/>
                        </a:rPr>
                        <a:t>       93,703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107,757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111,808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117,175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122,799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extLst>
                  <a:ext uri="{0D108BD9-81ED-4DB2-BD59-A6C34878D82A}">
                    <a16:rowId xmlns:a16="http://schemas.microsoft.com/office/drawing/2014/main" val="10004"/>
                  </a:ext>
                </a:extLst>
              </a:tr>
              <a:tr h="91655">
                <a:tc>
                  <a:txBody>
                    <a:bodyPr/>
                    <a:lstStyle/>
                    <a:p>
                      <a:pPr marL="0" marR="0">
                        <a:lnSpc>
                          <a:spcPct val="107000"/>
                        </a:lnSpc>
                        <a:spcBef>
                          <a:spcPts val="0"/>
                        </a:spcBef>
                        <a:spcAft>
                          <a:spcPts val="800"/>
                        </a:spcAft>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nSpc>
                          <a:spcPct val="107000"/>
                        </a:lnSpc>
                        <a:spcBef>
                          <a:spcPts val="0"/>
                        </a:spcBef>
                        <a:spcAft>
                          <a:spcPts val="0"/>
                        </a:spcAft>
                      </a:pPr>
                      <a:r>
                        <a:rPr lang="en-US" sz="800">
                          <a:effectLst/>
                        </a:rPr>
                        <a:t>TOTAL</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206,593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227,304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236,296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247,638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259,525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extLst>
                  <a:ext uri="{0D108BD9-81ED-4DB2-BD59-A6C34878D82A}">
                    <a16:rowId xmlns:a16="http://schemas.microsoft.com/office/drawing/2014/main" val="10005"/>
                  </a:ext>
                </a:extLst>
              </a:tr>
              <a:tr h="91655">
                <a:tc>
                  <a:txBody>
                    <a:bodyPr/>
                    <a:lstStyle/>
                    <a:p>
                      <a:pPr marL="0" marR="0">
                        <a:lnSpc>
                          <a:spcPct val="107000"/>
                        </a:lnSpc>
                        <a:spcBef>
                          <a:spcPts val="0"/>
                        </a:spcBef>
                        <a:spcAft>
                          <a:spcPts val="800"/>
                        </a:spcAft>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nSpc>
                          <a:spcPct val="107000"/>
                        </a:lnSpc>
                        <a:spcBef>
                          <a:spcPts val="0"/>
                        </a:spcBef>
                        <a:spcAft>
                          <a:spcPts val="0"/>
                        </a:spcAft>
                      </a:pPr>
                      <a:r>
                        <a:rPr lang="en-US" sz="800">
                          <a:effectLst/>
                        </a:rPr>
                        <a:t> </a:t>
                      </a:r>
                    </a:p>
                    <a:p>
                      <a:pPr marL="0" marR="0">
                        <a:lnSpc>
                          <a:spcPct val="107000"/>
                        </a:lnSpc>
                        <a:spcBef>
                          <a:spcPts val="0"/>
                        </a:spcBef>
                        <a:spcAft>
                          <a:spcPts val="0"/>
                        </a:spcAft>
                      </a:pPr>
                      <a:r>
                        <a:rPr lang="en-US" sz="800">
                          <a:effectLst/>
                        </a:rPr>
                        <a:t>NSG Vote Account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a:lnSpc>
                          <a:spcPct val="107000"/>
                        </a:lnSpc>
                      </a:pPr>
                      <a:endParaRPr lang="en-US" sz="800">
                        <a:effectLst/>
                        <a:latin typeface="Calibri" panose="020F0502020204030204" pitchFamily="34" charset="0"/>
                        <a:cs typeface="Times New Roman" panose="02020603050405020304" pitchFamily="18" charset="0"/>
                      </a:endParaRPr>
                    </a:p>
                  </a:txBody>
                  <a:tcPr marL="19273" marR="19273" marT="0" marB="0" anchor="b"/>
                </a:tc>
                <a:tc>
                  <a:txBody>
                    <a:bodyPr/>
                    <a:lstStyle/>
                    <a:p>
                      <a:pPr>
                        <a:lnSpc>
                          <a:spcPct val="107000"/>
                        </a:lnSpc>
                      </a:pPr>
                      <a:endParaRPr lang="en-US" sz="800">
                        <a:effectLst/>
                        <a:latin typeface="Calibri" panose="020F0502020204030204" pitchFamily="34" charset="0"/>
                        <a:cs typeface="Times New Roman" panose="02020603050405020304" pitchFamily="18" charset="0"/>
                      </a:endParaRPr>
                    </a:p>
                  </a:txBody>
                  <a:tcPr marL="19273" marR="19273" marT="0" marB="0" anchor="b"/>
                </a:tc>
                <a:tc>
                  <a:txBody>
                    <a:bodyPr/>
                    <a:lstStyle/>
                    <a:p>
                      <a:pPr>
                        <a:lnSpc>
                          <a:spcPct val="107000"/>
                        </a:lnSpc>
                      </a:pPr>
                      <a:endParaRPr lang="en-US" sz="800">
                        <a:effectLst/>
                        <a:latin typeface="Calibri" panose="020F0502020204030204" pitchFamily="34" charset="0"/>
                        <a:cs typeface="Times New Roman" panose="02020603050405020304" pitchFamily="18" charset="0"/>
                      </a:endParaRPr>
                    </a:p>
                  </a:txBody>
                  <a:tcPr marL="19273" marR="19273" marT="0" marB="0" anchor="b"/>
                </a:tc>
                <a:tc>
                  <a:txBody>
                    <a:bodyPr/>
                    <a:lstStyle/>
                    <a:p>
                      <a:pPr>
                        <a:lnSpc>
                          <a:spcPct val="107000"/>
                        </a:lnSpc>
                      </a:pPr>
                      <a:endParaRPr lang="en-US" sz="800">
                        <a:effectLst/>
                        <a:latin typeface="Calibri" panose="020F0502020204030204" pitchFamily="34" charset="0"/>
                        <a:cs typeface="Times New Roman" panose="02020603050405020304" pitchFamily="18" charset="0"/>
                      </a:endParaRPr>
                    </a:p>
                  </a:txBody>
                  <a:tcPr marL="19273" marR="19273" marT="0" marB="0" anchor="b"/>
                </a:tc>
                <a:tc>
                  <a:txBody>
                    <a:bodyPr/>
                    <a:lstStyle/>
                    <a:p>
                      <a:pPr>
                        <a:lnSpc>
                          <a:spcPct val="107000"/>
                        </a:lnSpc>
                      </a:pPr>
                      <a:endParaRPr lang="en-US" sz="800">
                        <a:effectLst/>
                        <a:latin typeface="Calibri" panose="020F0502020204030204" pitchFamily="34" charset="0"/>
                        <a:cs typeface="Times New Roman" panose="02020603050405020304" pitchFamily="18" charset="0"/>
                      </a:endParaRPr>
                    </a:p>
                  </a:txBody>
                  <a:tcPr marL="19273" marR="19273" marT="0" marB="0" anchor="b"/>
                </a:tc>
                <a:extLst>
                  <a:ext uri="{0D108BD9-81ED-4DB2-BD59-A6C34878D82A}">
                    <a16:rowId xmlns:a16="http://schemas.microsoft.com/office/drawing/2014/main" val="10006"/>
                  </a:ext>
                </a:extLst>
              </a:tr>
              <a:tr h="120458">
                <a:tc>
                  <a:txBody>
                    <a:bodyPr/>
                    <a:lstStyle/>
                    <a:p>
                      <a:pPr marL="0" marR="0">
                        <a:lnSpc>
                          <a:spcPct val="107000"/>
                        </a:lnSpc>
                        <a:spcBef>
                          <a:spcPts val="0"/>
                        </a:spcBef>
                        <a:spcAft>
                          <a:spcPts val="800"/>
                        </a:spcAft>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rowSpan="2">
                  <a:txBody>
                    <a:bodyPr/>
                    <a:lstStyle/>
                    <a:p>
                      <a:pPr marL="0" marR="0" algn="ctr">
                        <a:lnSpc>
                          <a:spcPct val="107000"/>
                        </a:lnSpc>
                        <a:spcBef>
                          <a:spcPts val="0"/>
                        </a:spcBef>
                        <a:spcAft>
                          <a:spcPts val="0"/>
                        </a:spcAft>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gridSpan="5">
                  <a:txBody>
                    <a:bodyPr/>
                    <a:lstStyle/>
                    <a:p>
                      <a:pPr marL="0" marR="0" algn="just">
                        <a:lnSpc>
                          <a:spcPct val="107000"/>
                        </a:lnSpc>
                        <a:spcBef>
                          <a:spcPts val="0"/>
                        </a:spcBef>
                        <a:spcAft>
                          <a:spcPts val="0"/>
                        </a:spcAft>
                      </a:pPr>
                      <a:r>
                        <a:rPr lang="en-US" sz="800">
                          <a:effectLst/>
                        </a:rPr>
                        <a:t>  5 year Strategic  Framework Financial Estimates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53537">
                <a:tc>
                  <a:txBody>
                    <a:bodyPr/>
                    <a:lstStyle/>
                    <a:p>
                      <a:pPr marL="0" marR="0">
                        <a:lnSpc>
                          <a:spcPct val="107000"/>
                        </a:lnSpc>
                        <a:spcBef>
                          <a:spcPts val="0"/>
                        </a:spcBef>
                        <a:spcAft>
                          <a:spcPts val="800"/>
                        </a:spcAft>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vMerge="1">
                  <a:txBody>
                    <a:bodyPr/>
                    <a:lstStyle/>
                    <a:p>
                      <a:endParaRPr lang="en-US"/>
                    </a:p>
                  </a:txBody>
                  <a:tcPr/>
                </a:tc>
                <a:tc>
                  <a:txBody>
                    <a:bodyPr/>
                    <a:lstStyle/>
                    <a:p>
                      <a:pPr marL="0" marR="0">
                        <a:lnSpc>
                          <a:spcPct val="107000"/>
                        </a:lnSpc>
                        <a:spcBef>
                          <a:spcPts val="0"/>
                        </a:spcBef>
                        <a:spcAft>
                          <a:spcPts val="0"/>
                        </a:spcAft>
                      </a:pPr>
                      <a:r>
                        <a:rPr lang="en-US" sz="800">
                          <a:effectLst/>
                        </a:rPr>
                        <a:t>2020/21</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2021/22</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2022/23</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2023/24</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2024/25</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extLst>
                  <a:ext uri="{0D108BD9-81ED-4DB2-BD59-A6C34878D82A}">
                    <a16:rowId xmlns:a16="http://schemas.microsoft.com/office/drawing/2014/main" val="10008"/>
                  </a:ext>
                </a:extLst>
              </a:tr>
              <a:tr h="53537">
                <a:tc>
                  <a:txBody>
                    <a:bodyPr/>
                    <a:lstStyle/>
                    <a:p>
                      <a:pPr marL="0" marR="0">
                        <a:lnSpc>
                          <a:spcPct val="107000"/>
                        </a:lnSpc>
                        <a:spcBef>
                          <a:spcPts val="0"/>
                        </a:spcBef>
                        <a:spcAft>
                          <a:spcPts val="800"/>
                        </a:spcAft>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nSpc>
                          <a:spcPct val="107000"/>
                        </a:lnSpc>
                        <a:spcBef>
                          <a:spcPts val="0"/>
                        </a:spcBef>
                        <a:spcAft>
                          <a:spcPts val="0"/>
                        </a:spcAft>
                      </a:pPr>
                      <a:r>
                        <a:rPr lang="en-US" sz="800">
                          <a:effectLst/>
                        </a:rPr>
                        <a:t>Revenue</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extLst>
                  <a:ext uri="{0D108BD9-81ED-4DB2-BD59-A6C34878D82A}">
                    <a16:rowId xmlns:a16="http://schemas.microsoft.com/office/drawing/2014/main" val="10009"/>
                  </a:ext>
                </a:extLst>
              </a:tr>
              <a:tr h="53537">
                <a:tc>
                  <a:txBody>
                    <a:bodyPr/>
                    <a:lstStyle/>
                    <a:p>
                      <a:pPr marL="0" marR="0">
                        <a:lnSpc>
                          <a:spcPct val="107000"/>
                        </a:lnSpc>
                        <a:spcBef>
                          <a:spcPts val="0"/>
                        </a:spcBef>
                        <a:spcAft>
                          <a:spcPts val="800"/>
                        </a:spcAft>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nSpc>
                          <a:spcPct val="107000"/>
                        </a:lnSpc>
                        <a:spcBef>
                          <a:spcPts val="0"/>
                        </a:spcBef>
                        <a:spcAft>
                          <a:spcPts val="0"/>
                        </a:spcAft>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extLst>
                  <a:ext uri="{0D108BD9-81ED-4DB2-BD59-A6C34878D82A}">
                    <a16:rowId xmlns:a16="http://schemas.microsoft.com/office/drawing/2014/main" val="10010"/>
                  </a:ext>
                </a:extLst>
              </a:tr>
              <a:tr h="91655">
                <a:tc>
                  <a:txBody>
                    <a:bodyPr/>
                    <a:lstStyle/>
                    <a:p>
                      <a:pPr marL="0" marR="0">
                        <a:lnSpc>
                          <a:spcPct val="107000"/>
                        </a:lnSpc>
                        <a:spcBef>
                          <a:spcPts val="0"/>
                        </a:spcBef>
                        <a:spcAft>
                          <a:spcPts val="800"/>
                        </a:spcAft>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nSpc>
                          <a:spcPct val="107000"/>
                        </a:lnSpc>
                        <a:spcBef>
                          <a:spcPts val="0"/>
                        </a:spcBef>
                        <a:spcAft>
                          <a:spcPts val="0"/>
                        </a:spcAft>
                      </a:pPr>
                      <a:r>
                        <a:rPr lang="en-US" sz="800">
                          <a:effectLst/>
                        </a:rPr>
                        <a:t>Administration</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112,890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119,547</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124,488</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130,464</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136,726</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extLst>
                  <a:ext uri="{0D108BD9-81ED-4DB2-BD59-A6C34878D82A}">
                    <a16:rowId xmlns:a16="http://schemas.microsoft.com/office/drawing/2014/main" val="10011"/>
                  </a:ext>
                </a:extLst>
              </a:tr>
              <a:tr h="91655">
                <a:tc>
                  <a:txBody>
                    <a:bodyPr/>
                    <a:lstStyle/>
                    <a:p>
                      <a:pPr marL="0" marR="0">
                        <a:lnSpc>
                          <a:spcPct val="107000"/>
                        </a:lnSpc>
                        <a:spcBef>
                          <a:spcPts val="0"/>
                        </a:spcBef>
                        <a:spcAft>
                          <a:spcPts val="800"/>
                        </a:spcAft>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nSpc>
                          <a:spcPct val="107000"/>
                        </a:lnSpc>
                        <a:spcBef>
                          <a:spcPts val="0"/>
                        </a:spcBef>
                        <a:spcAft>
                          <a:spcPts val="0"/>
                        </a:spcAft>
                      </a:pPr>
                      <a:r>
                        <a:rPr lang="en-US" sz="800">
                          <a:effectLst/>
                        </a:rPr>
                        <a:t>Transfers</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93,703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107,757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111,808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117,175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122,799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extLst>
                  <a:ext uri="{0D108BD9-81ED-4DB2-BD59-A6C34878D82A}">
                    <a16:rowId xmlns:a16="http://schemas.microsoft.com/office/drawing/2014/main" val="10012"/>
                  </a:ext>
                </a:extLst>
              </a:tr>
              <a:tr h="137483">
                <a:tc>
                  <a:txBody>
                    <a:bodyPr/>
                    <a:lstStyle/>
                    <a:p>
                      <a:pPr marL="0" marR="0">
                        <a:lnSpc>
                          <a:spcPct val="107000"/>
                        </a:lnSpc>
                        <a:spcBef>
                          <a:spcPts val="0"/>
                        </a:spcBef>
                        <a:spcAft>
                          <a:spcPts val="800"/>
                        </a:spcAft>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spcBef>
                          <a:spcPts val="0"/>
                        </a:spcBef>
                        <a:spcAft>
                          <a:spcPts val="0"/>
                        </a:spcAft>
                      </a:pPr>
                      <a:r>
                        <a:rPr lang="en-US" sz="800">
                          <a:effectLst/>
                        </a:rPr>
                        <a:t>Total revenue</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ctr"/>
                </a:tc>
                <a:tc>
                  <a:txBody>
                    <a:bodyPr/>
                    <a:lstStyle/>
                    <a:p>
                      <a:pPr marL="0" marR="0" algn="ctr">
                        <a:lnSpc>
                          <a:spcPct val="107000"/>
                        </a:lnSpc>
                        <a:spcBef>
                          <a:spcPts val="0"/>
                        </a:spcBef>
                        <a:spcAft>
                          <a:spcPts val="0"/>
                        </a:spcAft>
                      </a:pPr>
                      <a:r>
                        <a:rPr lang="en-US" sz="800">
                          <a:effectLst/>
                        </a:rPr>
                        <a:t>206,593</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ctr"/>
                </a:tc>
                <a:tc>
                  <a:txBody>
                    <a:bodyPr/>
                    <a:lstStyle/>
                    <a:p>
                      <a:pPr marL="0" marR="0" algn="ctr">
                        <a:lnSpc>
                          <a:spcPct val="107000"/>
                        </a:lnSpc>
                        <a:spcBef>
                          <a:spcPts val="0"/>
                        </a:spcBef>
                        <a:spcAft>
                          <a:spcPts val="0"/>
                        </a:spcAft>
                      </a:pPr>
                      <a:r>
                        <a:rPr lang="en-US" sz="800">
                          <a:effectLst/>
                        </a:rPr>
                        <a:t>227,304</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ctr"/>
                </a:tc>
                <a:tc>
                  <a:txBody>
                    <a:bodyPr/>
                    <a:lstStyle/>
                    <a:p>
                      <a:pPr marL="0" marR="0" algn="ctr">
                        <a:lnSpc>
                          <a:spcPct val="107000"/>
                        </a:lnSpc>
                        <a:spcBef>
                          <a:spcPts val="0"/>
                        </a:spcBef>
                        <a:spcAft>
                          <a:spcPts val="0"/>
                        </a:spcAft>
                      </a:pPr>
                      <a:r>
                        <a:rPr lang="en-US" sz="800">
                          <a:effectLst/>
                        </a:rPr>
                        <a:t>  236,296</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ctr"/>
                </a:tc>
                <a:tc>
                  <a:txBody>
                    <a:bodyPr/>
                    <a:lstStyle/>
                    <a:p>
                      <a:pPr marL="0" marR="0" algn="ctr">
                        <a:lnSpc>
                          <a:spcPct val="107000"/>
                        </a:lnSpc>
                        <a:spcBef>
                          <a:spcPts val="0"/>
                        </a:spcBef>
                        <a:spcAft>
                          <a:spcPts val="0"/>
                        </a:spcAft>
                      </a:pPr>
                      <a:r>
                        <a:rPr lang="en-US" sz="800">
                          <a:effectLst/>
                        </a:rPr>
                        <a:t>247,638</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ctr"/>
                </a:tc>
                <a:tc>
                  <a:txBody>
                    <a:bodyPr/>
                    <a:lstStyle/>
                    <a:p>
                      <a:pPr marL="0" marR="0" algn="ctr">
                        <a:lnSpc>
                          <a:spcPct val="107000"/>
                        </a:lnSpc>
                        <a:spcBef>
                          <a:spcPts val="0"/>
                        </a:spcBef>
                        <a:spcAft>
                          <a:spcPts val="0"/>
                        </a:spcAft>
                      </a:pPr>
                      <a:r>
                        <a:rPr lang="en-US" sz="800">
                          <a:effectLst/>
                        </a:rPr>
                        <a:t>259,525</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ctr"/>
                </a:tc>
                <a:extLst>
                  <a:ext uri="{0D108BD9-81ED-4DB2-BD59-A6C34878D82A}">
                    <a16:rowId xmlns:a16="http://schemas.microsoft.com/office/drawing/2014/main" val="10013"/>
                  </a:ext>
                </a:extLst>
              </a:tr>
              <a:tr h="53537">
                <a:tc>
                  <a:txBody>
                    <a:bodyPr/>
                    <a:lstStyle/>
                    <a:p>
                      <a:pPr marL="0" marR="0">
                        <a:lnSpc>
                          <a:spcPct val="107000"/>
                        </a:lnSpc>
                        <a:spcBef>
                          <a:spcPts val="0"/>
                        </a:spcBef>
                        <a:spcAft>
                          <a:spcPts val="800"/>
                        </a:spcAft>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nSpc>
                          <a:spcPct val="107000"/>
                        </a:lnSpc>
                        <a:spcBef>
                          <a:spcPts val="0"/>
                        </a:spcBef>
                        <a:spcAft>
                          <a:spcPts val="0"/>
                        </a:spcAft>
                      </a:pPr>
                      <a:r>
                        <a:rPr lang="en-US" sz="800">
                          <a:effectLst/>
                        </a:rPr>
                        <a:t>Expenses</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extLst>
                  <a:ext uri="{0D108BD9-81ED-4DB2-BD59-A6C34878D82A}">
                    <a16:rowId xmlns:a16="http://schemas.microsoft.com/office/drawing/2014/main" val="10014"/>
                  </a:ext>
                </a:extLst>
              </a:tr>
              <a:tr h="91655">
                <a:tc>
                  <a:txBody>
                    <a:bodyPr/>
                    <a:lstStyle/>
                    <a:p>
                      <a:pPr marL="0" marR="0">
                        <a:lnSpc>
                          <a:spcPct val="107000"/>
                        </a:lnSpc>
                        <a:spcBef>
                          <a:spcPts val="0"/>
                        </a:spcBef>
                        <a:spcAft>
                          <a:spcPts val="800"/>
                        </a:spcAft>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nSpc>
                          <a:spcPct val="107000"/>
                        </a:lnSpc>
                        <a:spcBef>
                          <a:spcPts val="0"/>
                        </a:spcBef>
                        <a:spcAft>
                          <a:spcPts val="0"/>
                        </a:spcAft>
                      </a:pPr>
                      <a:r>
                        <a:rPr lang="en-US" sz="800">
                          <a:effectLst/>
                        </a:rPr>
                        <a:t>Current expense</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109,458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115,926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120,662</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126,453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132,523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extLst>
                  <a:ext uri="{0D108BD9-81ED-4DB2-BD59-A6C34878D82A}">
                    <a16:rowId xmlns:a16="http://schemas.microsoft.com/office/drawing/2014/main" val="10015"/>
                  </a:ext>
                </a:extLst>
              </a:tr>
              <a:tr h="91655">
                <a:tc>
                  <a:txBody>
                    <a:bodyPr/>
                    <a:lstStyle/>
                    <a:p>
                      <a:pPr marL="0" marR="0">
                        <a:lnSpc>
                          <a:spcPct val="107000"/>
                        </a:lnSpc>
                        <a:spcBef>
                          <a:spcPts val="0"/>
                        </a:spcBef>
                        <a:spcAft>
                          <a:spcPts val="800"/>
                        </a:spcAft>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nSpc>
                          <a:spcPct val="107000"/>
                        </a:lnSpc>
                        <a:spcBef>
                          <a:spcPts val="0"/>
                        </a:spcBef>
                        <a:spcAft>
                          <a:spcPts val="0"/>
                        </a:spcAft>
                      </a:pPr>
                      <a:r>
                        <a:rPr lang="en-US" sz="800">
                          <a:effectLst/>
                        </a:rPr>
                        <a:t>Compensation of employees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62,420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66,478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69,370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72,700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76,189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extLst>
                  <a:ext uri="{0D108BD9-81ED-4DB2-BD59-A6C34878D82A}">
                    <a16:rowId xmlns:a16="http://schemas.microsoft.com/office/drawing/2014/main" val="10016"/>
                  </a:ext>
                </a:extLst>
              </a:tr>
              <a:tr h="91655">
                <a:tc>
                  <a:txBody>
                    <a:bodyPr/>
                    <a:lstStyle/>
                    <a:p>
                      <a:pPr marL="0" marR="0">
                        <a:lnSpc>
                          <a:spcPct val="107000"/>
                        </a:lnSpc>
                        <a:spcBef>
                          <a:spcPts val="0"/>
                        </a:spcBef>
                        <a:spcAft>
                          <a:spcPts val="800"/>
                        </a:spcAft>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nSpc>
                          <a:spcPct val="107000"/>
                        </a:lnSpc>
                        <a:spcBef>
                          <a:spcPts val="0"/>
                        </a:spcBef>
                        <a:spcAft>
                          <a:spcPts val="0"/>
                        </a:spcAft>
                      </a:pPr>
                      <a:r>
                        <a:rPr lang="en-US" sz="800">
                          <a:effectLst/>
                        </a:rPr>
                        <a:t>Goods and services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47,038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49,448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52,292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53,754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56,334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extLst>
                  <a:ext uri="{0D108BD9-81ED-4DB2-BD59-A6C34878D82A}">
                    <a16:rowId xmlns:a16="http://schemas.microsoft.com/office/drawing/2014/main" val="10017"/>
                  </a:ext>
                </a:extLst>
              </a:tr>
              <a:tr h="91655">
                <a:tc>
                  <a:txBody>
                    <a:bodyPr/>
                    <a:lstStyle/>
                    <a:p>
                      <a:pPr marL="0" marR="0">
                        <a:lnSpc>
                          <a:spcPct val="107000"/>
                        </a:lnSpc>
                        <a:spcBef>
                          <a:spcPts val="0"/>
                        </a:spcBef>
                        <a:spcAft>
                          <a:spcPts val="800"/>
                        </a:spcAft>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nSpc>
                          <a:spcPct val="107000"/>
                        </a:lnSpc>
                        <a:spcBef>
                          <a:spcPts val="0"/>
                        </a:spcBef>
                        <a:spcAft>
                          <a:spcPts val="0"/>
                        </a:spcAft>
                      </a:pPr>
                      <a:r>
                        <a:rPr lang="en-US" sz="800">
                          <a:effectLst/>
                        </a:rPr>
                        <a:t>Payment for capital assets</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3,432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3,621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3,826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4,010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4,202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extLst>
                  <a:ext uri="{0D108BD9-81ED-4DB2-BD59-A6C34878D82A}">
                    <a16:rowId xmlns:a16="http://schemas.microsoft.com/office/drawing/2014/main" val="10018"/>
                  </a:ext>
                </a:extLst>
              </a:tr>
              <a:tr h="91655">
                <a:tc>
                  <a:txBody>
                    <a:bodyPr/>
                    <a:lstStyle/>
                    <a:p>
                      <a:pPr marL="0" marR="0">
                        <a:lnSpc>
                          <a:spcPct val="107000"/>
                        </a:lnSpc>
                        <a:spcBef>
                          <a:spcPts val="0"/>
                        </a:spcBef>
                        <a:spcAft>
                          <a:spcPts val="800"/>
                        </a:spcAft>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nSpc>
                          <a:spcPct val="107000"/>
                        </a:lnSpc>
                        <a:spcBef>
                          <a:spcPts val="0"/>
                        </a:spcBef>
                        <a:spcAft>
                          <a:spcPts val="0"/>
                        </a:spcAft>
                      </a:pPr>
                      <a:r>
                        <a:rPr lang="en-US" sz="800">
                          <a:effectLst/>
                        </a:rPr>
                        <a:t>Transfers</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93,703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107,757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111,808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117,175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122,799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extLst>
                  <a:ext uri="{0D108BD9-81ED-4DB2-BD59-A6C34878D82A}">
                    <a16:rowId xmlns:a16="http://schemas.microsoft.com/office/drawing/2014/main" val="10019"/>
                  </a:ext>
                </a:extLst>
              </a:tr>
              <a:tr h="581789">
                <a:tc>
                  <a:txBody>
                    <a:bodyPr/>
                    <a:lstStyle/>
                    <a:p>
                      <a:pPr marL="0" marR="0">
                        <a:lnSpc>
                          <a:spcPct val="107000"/>
                        </a:lnSpc>
                        <a:spcBef>
                          <a:spcPts val="0"/>
                        </a:spcBef>
                        <a:spcAft>
                          <a:spcPts val="800"/>
                        </a:spcAft>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nSpc>
                          <a:spcPct val="107000"/>
                        </a:lnSpc>
                        <a:spcBef>
                          <a:spcPts val="0"/>
                        </a:spcBef>
                        <a:spcAft>
                          <a:spcPts val="0"/>
                        </a:spcAft>
                      </a:pPr>
                      <a:r>
                        <a:rPr lang="en-US" sz="800">
                          <a:effectLst/>
                        </a:rPr>
                        <a:t>Total expenses</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208,844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229,860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238,532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249,982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261,981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extLst>
                  <a:ext uri="{0D108BD9-81ED-4DB2-BD59-A6C34878D82A}">
                    <a16:rowId xmlns:a16="http://schemas.microsoft.com/office/drawing/2014/main" val="10020"/>
                  </a:ext>
                </a:extLst>
              </a:tr>
              <a:tr h="91655">
                <a:tc>
                  <a:txBody>
                    <a:bodyPr/>
                    <a:lstStyle/>
                    <a:p>
                      <a:pPr marL="0" marR="0">
                        <a:lnSpc>
                          <a:spcPct val="107000"/>
                        </a:lnSpc>
                        <a:spcBef>
                          <a:spcPts val="0"/>
                        </a:spcBef>
                        <a:spcAft>
                          <a:spcPts val="800"/>
                        </a:spcAft>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nSpc>
                          <a:spcPct val="107000"/>
                        </a:lnSpc>
                        <a:spcBef>
                          <a:spcPts val="0"/>
                        </a:spcBef>
                        <a:spcAft>
                          <a:spcPts val="0"/>
                        </a:spcAft>
                      </a:pPr>
                      <a:r>
                        <a:rPr lang="en-US" sz="800" dirty="0">
                          <a:effectLst/>
                        </a:rPr>
                        <a:t>Surplus / (Deficit)</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extLst>
                  <a:ext uri="{0D108BD9-81ED-4DB2-BD59-A6C34878D82A}">
                    <a16:rowId xmlns:a16="http://schemas.microsoft.com/office/drawing/2014/main" val="10021"/>
                  </a:ext>
                </a:extLst>
              </a:tr>
              <a:tr h="91655">
                <a:tc gridSpan="2">
                  <a:txBody>
                    <a:bodyPr/>
                    <a:lstStyle/>
                    <a:p>
                      <a:pPr marL="0" marR="0">
                        <a:lnSpc>
                          <a:spcPct val="107000"/>
                        </a:lnSpc>
                        <a:spcBef>
                          <a:spcPts val="0"/>
                        </a:spcBef>
                        <a:spcAft>
                          <a:spcPts val="0"/>
                        </a:spcAft>
                      </a:pPr>
                      <a:r>
                        <a:rPr lang="en-US" sz="800">
                          <a:effectLst/>
                        </a:rPr>
                        <a:t>Trading Account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hMerge="1">
                  <a:txBody>
                    <a:bodyPr/>
                    <a:lstStyle/>
                    <a:p>
                      <a:endParaRPr lang="en-US"/>
                    </a:p>
                  </a:txBody>
                  <a:tcPr/>
                </a:tc>
                <a:tc>
                  <a:txBody>
                    <a:bodyPr/>
                    <a:lstStyle/>
                    <a:p>
                      <a:pPr>
                        <a:lnSpc>
                          <a:spcPct val="107000"/>
                        </a:lnSpc>
                      </a:pPr>
                      <a:endParaRPr lang="en-US" sz="800">
                        <a:effectLst/>
                        <a:latin typeface="Calibri" panose="020F0502020204030204" pitchFamily="34" charset="0"/>
                        <a:cs typeface="Times New Roman" panose="02020603050405020304" pitchFamily="18" charset="0"/>
                      </a:endParaRPr>
                    </a:p>
                  </a:txBody>
                  <a:tcPr marL="19273" marR="19273" marT="0" marB="0" anchor="b"/>
                </a:tc>
                <a:tc>
                  <a:txBody>
                    <a:bodyPr/>
                    <a:lstStyle/>
                    <a:p>
                      <a:pPr>
                        <a:lnSpc>
                          <a:spcPct val="107000"/>
                        </a:lnSpc>
                      </a:pPr>
                      <a:endParaRPr lang="en-US" sz="800">
                        <a:effectLst/>
                        <a:latin typeface="Calibri" panose="020F0502020204030204" pitchFamily="34" charset="0"/>
                        <a:cs typeface="Times New Roman" panose="02020603050405020304" pitchFamily="18" charset="0"/>
                      </a:endParaRPr>
                    </a:p>
                  </a:txBody>
                  <a:tcPr marL="19273" marR="19273" marT="0" marB="0" anchor="b"/>
                </a:tc>
                <a:tc>
                  <a:txBody>
                    <a:bodyPr/>
                    <a:lstStyle/>
                    <a:p>
                      <a:pPr>
                        <a:lnSpc>
                          <a:spcPct val="107000"/>
                        </a:lnSpc>
                      </a:pPr>
                      <a:endParaRPr lang="en-US" sz="800">
                        <a:effectLst/>
                        <a:latin typeface="Calibri" panose="020F0502020204030204" pitchFamily="34" charset="0"/>
                        <a:cs typeface="Times New Roman" panose="02020603050405020304" pitchFamily="18" charset="0"/>
                      </a:endParaRPr>
                    </a:p>
                  </a:txBody>
                  <a:tcPr marL="19273" marR="19273" marT="0" marB="0" anchor="b"/>
                </a:tc>
                <a:tc>
                  <a:txBody>
                    <a:bodyPr/>
                    <a:lstStyle/>
                    <a:p>
                      <a:pPr>
                        <a:lnSpc>
                          <a:spcPct val="107000"/>
                        </a:lnSpc>
                      </a:pPr>
                      <a:endParaRPr lang="en-US" sz="800">
                        <a:effectLst/>
                        <a:latin typeface="Calibri" panose="020F0502020204030204" pitchFamily="34" charset="0"/>
                        <a:cs typeface="Times New Roman" panose="02020603050405020304" pitchFamily="18" charset="0"/>
                      </a:endParaRPr>
                    </a:p>
                  </a:txBody>
                  <a:tcPr marL="19273" marR="19273" marT="0" marB="0" anchor="b"/>
                </a:tc>
                <a:tc>
                  <a:txBody>
                    <a:bodyPr/>
                    <a:lstStyle/>
                    <a:p>
                      <a:pPr>
                        <a:lnSpc>
                          <a:spcPct val="107000"/>
                        </a:lnSpc>
                      </a:pPr>
                      <a:endParaRPr lang="en-US" sz="800">
                        <a:effectLst/>
                        <a:latin typeface="Calibri" panose="020F0502020204030204" pitchFamily="34" charset="0"/>
                        <a:cs typeface="Times New Roman" panose="02020603050405020304" pitchFamily="18" charset="0"/>
                      </a:endParaRPr>
                    </a:p>
                  </a:txBody>
                  <a:tcPr marL="19273" marR="19273" marT="0" marB="0" anchor="b"/>
                </a:tc>
                <a:extLst>
                  <a:ext uri="{0D108BD9-81ED-4DB2-BD59-A6C34878D82A}">
                    <a16:rowId xmlns:a16="http://schemas.microsoft.com/office/drawing/2014/main" val="10022"/>
                  </a:ext>
                </a:extLst>
              </a:tr>
              <a:tr h="91655">
                <a:tc gridSpan="2">
                  <a:txBody>
                    <a:bodyPr/>
                    <a:lstStyle/>
                    <a:p>
                      <a:pPr marL="0" marR="0">
                        <a:lnSpc>
                          <a:spcPct val="107000"/>
                        </a:lnSpc>
                        <a:spcBef>
                          <a:spcPts val="0"/>
                        </a:spcBef>
                        <a:spcAft>
                          <a:spcPts val="0"/>
                        </a:spcAft>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hMerge="1">
                  <a:txBody>
                    <a:bodyPr/>
                    <a:lstStyle/>
                    <a:p>
                      <a:endParaRPr lang="en-US"/>
                    </a:p>
                  </a:txBody>
                  <a:tcPr/>
                </a:tc>
                <a:tc gridSpan="5">
                  <a:txBody>
                    <a:bodyPr/>
                    <a:lstStyle/>
                    <a:p>
                      <a:pPr marL="0" marR="0" algn="just">
                        <a:lnSpc>
                          <a:spcPct val="107000"/>
                        </a:lnSpc>
                        <a:spcBef>
                          <a:spcPts val="0"/>
                        </a:spcBef>
                        <a:spcAft>
                          <a:spcPts val="0"/>
                        </a:spcAft>
                      </a:pPr>
                      <a:r>
                        <a:rPr lang="en-US" sz="800">
                          <a:effectLst/>
                        </a:rPr>
                        <a:t>  5 year Strategic  Framework Financial Estimates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23"/>
                  </a:ext>
                </a:extLst>
              </a:tr>
              <a:tr h="53537">
                <a:tc gridSpan="2">
                  <a:txBody>
                    <a:bodyPr/>
                    <a:lstStyle/>
                    <a:p>
                      <a:pPr marL="0" marR="0">
                        <a:lnSpc>
                          <a:spcPct val="107000"/>
                        </a:lnSpc>
                        <a:spcBef>
                          <a:spcPts val="0"/>
                        </a:spcBef>
                        <a:spcAft>
                          <a:spcPts val="0"/>
                        </a:spcAft>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hMerge="1">
                  <a:txBody>
                    <a:bodyPr/>
                    <a:lstStyle/>
                    <a:p>
                      <a:endParaRPr lang="en-US"/>
                    </a:p>
                  </a:txBody>
                  <a:tcPr/>
                </a:tc>
                <a:tc>
                  <a:txBody>
                    <a:bodyPr/>
                    <a:lstStyle/>
                    <a:p>
                      <a:pPr marL="0" marR="0">
                        <a:lnSpc>
                          <a:spcPct val="107000"/>
                        </a:lnSpc>
                        <a:spcBef>
                          <a:spcPts val="0"/>
                        </a:spcBef>
                        <a:spcAft>
                          <a:spcPts val="0"/>
                        </a:spcAft>
                      </a:pPr>
                      <a:r>
                        <a:rPr lang="en-US" sz="800">
                          <a:effectLst/>
                        </a:rPr>
                        <a:t>2020/21</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2021/22</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2022/23</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2023/24</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2024/25</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extLst>
                  <a:ext uri="{0D108BD9-81ED-4DB2-BD59-A6C34878D82A}">
                    <a16:rowId xmlns:a16="http://schemas.microsoft.com/office/drawing/2014/main" val="10024"/>
                  </a:ext>
                </a:extLst>
              </a:tr>
              <a:tr h="183310">
                <a:tc gridSpan="2">
                  <a:txBody>
                    <a:bodyPr/>
                    <a:lstStyle/>
                    <a:p>
                      <a:pPr marL="0" marR="0">
                        <a:lnSpc>
                          <a:spcPct val="107000"/>
                        </a:lnSpc>
                        <a:spcBef>
                          <a:spcPts val="0"/>
                        </a:spcBef>
                        <a:spcAft>
                          <a:spcPts val="0"/>
                        </a:spcAft>
                      </a:pPr>
                      <a:r>
                        <a:rPr lang="en-US" sz="800" dirty="0">
                          <a:effectLst/>
                        </a:rPr>
                        <a:t>Public Sector Organisational and Staff Development</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tc>
                <a:tc hMerge="1">
                  <a:txBody>
                    <a:bodyPr/>
                    <a:lstStyle/>
                    <a:p>
                      <a:endParaRPr lang="en-US"/>
                    </a:p>
                  </a:txBody>
                  <a:tcPr/>
                </a:tc>
                <a:tc>
                  <a:txBody>
                    <a:bodyPr/>
                    <a:lstStyle/>
                    <a:p>
                      <a:pPr marL="0" marR="0">
                        <a:lnSpc>
                          <a:spcPct val="107000"/>
                        </a:lnSpc>
                        <a:spcBef>
                          <a:spcPts val="0"/>
                        </a:spcBef>
                        <a:spcAft>
                          <a:spcPts val="0"/>
                        </a:spcAft>
                      </a:pPr>
                      <a:r>
                        <a:rPr lang="en-US" sz="800">
                          <a:effectLst/>
                        </a:rPr>
                        <a:t>    240,736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255,561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266,707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279,509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292,925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extLst>
                  <a:ext uri="{0D108BD9-81ED-4DB2-BD59-A6C34878D82A}">
                    <a16:rowId xmlns:a16="http://schemas.microsoft.com/office/drawing/2014/main" val="10025"/>
                  </a:ext>
                </a:extLst>
              </a:tr>
              <a:tr h="53537">
                <a:tc gridSpan="2">
                  <a:txBody>
                    <a:bodyPr/>
                    <a:lstStyle/>
                    <a:p>
                      <a:pPr marL="0" marR="0">
                        <a:lnSpc>
                          <a:spcPct val="107000"/>
                        </a:lnSpc>
                        <a:spcBef>
                          <a:spcPts val="0"/>
                        </a:spcBef>
                        <a:spcAft>
                          <a:spcPts val="0"/>
                        </a:spcAft>
                      </a:pPr>
                      <a:r>
                        <a:rPr lang="en-US" sz="800">
                          <a:effectLst/>
                        </a:rPr>
                        <a:t>TOTAL</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hMerge="1">
                  <a:txBody>
                    <a:bodyPr/>
                    <a:lstStyle/>
                    <a:p>
                      <a:endParaRPr lang="en-US"/>
                    </a:p>
                  </a:txBody>
                  <a:tcPr/>
                </a:tc>
                <a:tc>
                  <a:txBody>
                    <a:bodyPr/>
                    <a:lstStyle/>
                    <a:p>
                      <a:pPr marL="0" marR="0">
                        <a:lnSpc>
                          <a:spcPct val="107000"/>
                        </a:lnSpc>
                        <a:spcBef>
                          <a:spcPts val="0"/>
                        </a:spcBef>
                        <a:spcAft>
                          <a:spcPts val="0"/>
                        </a:spcAft>
                      </a:pPr>
                      <a:r>
                        <a:rPr lang="en-US" sz="800">
                          <a:effectLst/>
                        </a:rPr>
                        <a:t>    240,736</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255,561</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266,707</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279,509</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292,925</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extLst>
                  <a:ext uri="{0D108BD9-81ED-4DB2-BD59-A6C34878D82A}">
                    <a16:rowId xmlns:a16="http://schemas.microsoft.com/office/drawing/2014/main" val="10026"/>
                  </a:ext>
                </a:extLst>
              </a:tr>
              <a:tr h="100828">
                <a:tc gridSpan="2">
                  <a:txBody>
                    <a:bodyPr/>
                    <a:lstStyle/>
                    <a:p>
                      <a:pPr marL="0" marR="0">
                        <a:lnSpc>
                          <a:spcPct val="107000"/>
                        </a:lnSpc>
                        <a:spcBef>
                          <a:spcPts val="0"/>
                        </a:spcBef>
                        <a:spcAft>
                          <a:spcPts val="0"/>
                        </a:spcAft>
                      </a:pPr>
                      <a:r>
                        <a:rPr lang="en-US" sz="800" dirty="0">
                          <a:effectLst/>
                        </a:rPr>
                        <a:t>Trading Account</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hMerge="1">
                  <a:txBody>
                    <a:bodyPr/>
                    <a:lstStyle/>
                    <a:p>
                      <a:endParaRPr lang="en-US"/>
                    </a:p>
                  </a:txBody>
                  <a:tcPr/>
                </a:tc>
                <a:tc>
                  <a:txBody>
                    <a:bodyPr/>
                    <a:lstStyle/>
                    <a:p>
                      <a:pPr>
                        <a:lnSpc>
                          <a:spcPct val="107000"/>
                        </a:lnSpc>
                      </a:pPr>
                      <a:endParaRPr lang="en-US" sz="800">
                        <a:effectLst/>
                        <a:latin typeface="Calibri" panose="020F0502020204030204" pitchFamily="34" charset="0"/>
                        <a:cs typeface="Times New Roman" panose="02020603050405020304" pitchFamily="18" charset="0"/>
                      </a:endParaRPr>
                    </a:p>
                  </a:txBody>
                  <a:tcPr marL="19273" marR="19273" marT="0" marB="0" anchor="b"/>
                </a:tc>
                <a:tc>
                  <a:txBody>
                    <a:bodyPr/>
                    <a:lstStyle/>
                    <a:p>
                      <a:pPr>
                        <a:lnSpc>
                          <a:spcPct val="107000"/>
                        </a:lnSpc>
                      </a:pPr>
                      <a:endParaRPr lang="en-US" sz="800">
                        <a:effectLst/>
                        <a:latin typeface="Calibri" panose="020F0502020204030204" pitchFamily="34" charset="0"/>
                        <a:cs typeface="Times New Roman" panose="02020603050405020304" pitchFamily="18" charset="0"/>
                      </a:endParaRPr>
                    </a:p>
                  </a:txBody>
                  <a:tcPr marL="19273" marR="19273" marT="0" marB="0" anchor="b"/>
                </a:tc>
                <a:tc>
                  <a:txBody>
                    <a:bodyPr/>
                    <a:lstStyle/>
                    <a:p>
                      <a:pPr>
                        <a:lnSpc>
                          <a:spcPct val="107000"/>
                        </a:lnSpc>
                      </a:pPr>
                      <a:endParaRPr lang="en-US" sz="800">
                        <a:effectLst/>
                        <a:latin typeface="Calibri" panose="020F0502020204030204" pitchFamily="34" charset="0"/>
                        <a:cs typeface="Times New Roman" panose="02020603050405020304" pitchFamily="18" charset="0"/>
                      </a:endParaRPr>
                    </a:p>
                  </a:txBody>
                  <a:tcPr marL="19273" marR="19273" marT="0" marB="0" anchor="b"/>
                </a:tc>
                <a:tc>
                  <a:txBody>
                    <a:bodyPr/>
                    <a:lstStyle/>
                    <a:p>
                      <a:pPr>
                        <a:lnSpc>
                          <a:spcPct val="107000"/>
                        </a:lnSpc>
                      </a:pPr>
                      <a:endParaRPr lang="en-US" sz="800">
                        <a:effectLst/>
                        <a:latin typeface="Calibri" panose="020F0502020204030204" pitchFamily="34" charset="0"/>
                        <a:cs typeface="Times New Roman" panose="02020603050405020304" pitchFamily="18" charset="0"/>
                      </a:endParaRPr>
                    </a:p>
                  </a:txBody>
                  <a:tcPr marL="19273" marR="19273" marT="0" marB="0" anchor="b"/>
                </a:tc>
                <a:tc>
                  <a:txBody>
                    <a:bodyPr/>
                    <a:lstStyle/>
                    <a:p>
                      <a:pPr>
                        <a:lnSpc>
                          <a:spcPct val="107000"/>
                        </a:lnSpc>
                      </a:pPr>
                      <a:endParaRPr lang="en-US" sz="800">
                        <a:effectLst/>
                        <a:latin typeface="Calibri" panose="020F0502020204030204" pitchFamily="34" charset="0"/>
                        <a:cs typeface="Times New Roman" panose="02020603050405020304" pitchFamily="18" charset="0"/>
                      </a:endParaRPr>
                    </a:p>
                  </a:txBody>
                  <a:tcPr marL="19273" marR="19273" marT="0" marB="0" anchor="b"/>
                </a:tc>
                <a:extLst>
                  <a:ext uri="{0D108BD9-81ED-4DB2-BD59-A6C34878D82A}">
                    <a16:rowId xmlns:a16="http://schemas.microsoft.com/office/drawing/2014/main" val="10027"/>
                  </a:ext>
                </a:extLst>
              </a:tr>
              <a:tr h="179349">
                <a:tc gridSpan="2">
                  <a:txBody>
                    <a:bodyPr/>
                    <a:lstStyle/>
                    <a:p>
                      <a:pPr marL="0" marR="0">
                        <a:lnSpc>
                          <a:spcPct val="107000"/>
                        </a:lnSpc>
                        <a:spcBef>
                          <a:spcPts val="0"/>
                        </a:spcBef>
                        <a:spcAft>
                          <a:spcPts val="0"/>
                        </a:spcAft>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hMerge="1">
                  <a:txBody>
                    <a:bodyPr/>
                    <a:lstStyle/>
                    <a:p>
                      <a:endParaRPr lang="en-US"/>
                    </a:p>
                  </a:txBody>
                  <a:tcPr/>
                </a:tc>
                <a:tc gridSpan="5">
                  <a:txBody>
                    <a:bodyPr/>
                    <a:lstStyle/>
                    <a:p>
                      <a:pPr marL="0" marR="0" algn="just">
                        <a:lnSpc>
                          <a:spcPct val="107000"/>
                        </a:lnSpc>
                        <a:spcBef>
                          <a:spcPts val="0"/>
                        </a:spcBef>
                        <a:spcAft>
                          <a:spcPts val="0"/>
                        </a:spcAft>
                      </a:pPr>
                      <a:r>
                        <a:rPr lang="en-US" sz="800">
                          <a:effectLst/>
                        </a:rPr>
                        <a:t>  5 year Strategic  Framework Financial Estimates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28"/>
                  </a:ext>
                </a:extLst>
              </a:tr>
              <a:tr h="53537">
                <a:tc gridSpan="2">
                  <a:txBody>
                    <a:bodyPr/>
                    <a:lstStyle/>
                    <a:p>
                      <a:pPr marL="0" marR="0">
                        <a:lnSpc>
                          <a:spcPct val="107000"/>
                        </a:lnSpc>
                        <a:spcBef>
                          <a:spcPts val="0"/>
                        </a:spcBef>
                        <a:spcAft>
                          <a:spcPts val="0"/>
                        </a:spcAft>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hMerge="1">
                  <a:txBody>
                    <a:bodyPr/>
                    <a:lstStyle/>
                    <a:p>
                      <a:endParaRPr lang="en-US"/>
                    </a:p>
                  </a:txBody>
                  <a:tcPr/>
                </a:tc>
                <a:tc>
                  <a:txBody>
                    <a:bodyPr/>
                    <a:lstStyle/>
                    <a:p>
                      <a:pPr marL="0" marR="0">
                        <a:lnSpc>
                          <a:spcPct val="107000"/>
                        </a:lnSpc>
                        <a:spcBef>
                          <a:spcPts val="0"/>
                        </a:spcBef>
                        <a:spcAft>
                          <a:spcPts val="0"/>
                        </a:spcAft>
                      </a:pPr>
                      <a:r>
                        <a:rPr lang="en-US" sz="800">
                          <a:effectLst/>
                        </a:rPr>
                        <a:t>2020/21</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2021/22</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2022/23</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2023/24</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2024/25</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extLst>
                  <a:ext uri="{0D108BD9-81ED-4DB2-BD59-A6C34878D82A}">
                    <a16:rowId xmlns:a16="http://schemas.microsoft.com/office/drawing/2014/main" val="10029"/>
                  </a:ext>
                </a:extLst>
              </a:tr>
              <a:tr h="53537">
                <a:tc gridSpan="2">
                  <a:txBody>
                    <a:bodyPr/>
                    <a:lstStyle/>
                    <a:p>
                      <a:pPr marL="0" marR="0">
                        <a:lnSpc>
                          <a:spcPct val="107000"/>
                        </a:lnSpc>
                        <a:spcBef>
                          <a:spcPts val="0"/>
                        </a:spcBef>
                        <a:spcAft>
                          <a:spcPts val="0"/>
                        </a:spcAft>
                      </a:pPr>
                      <a:r>
                        <a:rPr lang="en-US" sz="800">
                          <a:effectLst/>
                        </a:rPr>
                        <a:t>Revenue</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hMerge="1">
                  <a:txBody>
                    <a:bodyPr/>
                    <a:lstStyle/>
                    <a:p>
                      <a:endParaRPr lang="en-US"/>
                    </a:p>
                  </a:txBody>
                  <a:tcPr/>
                </a:tc>
                <a:tc>
                  <a:txBody>
                    <a:bodyPr/>
                    <a:lstStyle/>
                    <a:p>
                      <a:pPr marL="0" marR="0">
                        <a:lnSpc>
                          <a:spcPct val="107000"/>
                        </a:lnSpc>
                        <a:spcBef>
                          <a:spcPts val="0"/>
                        </a:spcBef>
                        <a:spcAft>
                          <a:spcPts val="0"/>
                        </a:spcAft>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extLst>
                  <a:ext uri="{0D108BD9-81ED-4DB2-BD59-A6C34878D82A}">
                    <a16:rowId xmlns:a16="http://schemas.microsoft.com/office/drawing/2014/main" val="10030"/>
                  </a:ext>
                </a:extLst>
              </a:tr>
              <a:tr h="53537">
                <a:tc gridSpan="2">
                  <a:txBody>
                    <a:bodyPr/>
                    <a:lstStyle/>
                    <a:p>
                      <a:pPr marL="0" marR="0">
                        <a:lnSpc>
                          <a:spcPct val="107000"/>
                        </a:lnSpc>
                        <a:spcBef>
                          <a:spcPts val="0"/>
                        </a:spcBef>
                        <a:spcAft>
                          <a:spcPts val="0"/>
                        </a:spcAft>
                      </a:pPr>
                      <a:r>
                        <a:rPr lang="en-US" sz="800">
                          <a:effectLst/>
                        </a:rPr>
                        <a:t>Tax revenue</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hMerge="1">
                  <a:txBody>
                    <a:bodyPr/>
                    <a:lstStyle/>
                    <a:p>
                      <a:endParaRPr lang="en-US"/>
                    </a:p>
                  </a:txBody>
                  <a:tcPr/>
                </a:tc>
                <a:tc>
                  <a:txBody>
                    <a:bodyPr/>
                    <a:lstStyle/>
                    <a:p>
                      <a:pPr marL="0" marR="0">
                        <a:lnSpc>
                          <a:spcPct val="107000"/>
                        </a:lnSpc>
                        <a:spcBef>
                          <a:spcPts val="0"/>
                        </a:spcBef>
                        <a:spcAft>
                          <a:spcPts val="0"/>
                        </a:spcAft>
                      </a:pPr>
                      <a:r>
                        <a:rPr lang="en-US" sz="800">
                          <a:effectLst/>
                        </a:rPr>
                        <a:t>  147,033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147,804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154,899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162,334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170,126</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extLst>
                  <a:ext uri="{0D108BD9-81ED-4DB2-BD59-A6C34878D82A}">
                    <a16:rowId xmlns:a16="http://schemas.microsoft.com/office/drawing/2014/main" val="10031"/>
                  </a:ext>
                </a:extLst>
              </a:tr>
              <a:tr h="53537">
                <a:tc gridSpan="2">
                  <a:txBody>
                    <a:bodyPr/>
                    <a:lstStyle/>
                    <a:p>
                      <a:pPr marL="0" marR="0">
                        <a:lnSpc>
                          <a:spcPct val="107000"/>
                        </a:lnSpc>
                        <a:spcBef>
                          <a:spcPts val="0"/>
                        </a:spcBef>
                        <a:spcAft>
                          <a:spcPts val="0"/>
                        </a:spcAft>
                      </a:pPr>
                      <a:r>
                        <a:rPr lang="en-US" sz="800">
                          <a:effectLst/>
                        </a:rPr>
                        <a:t>Course Fees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hMerge="1">
                  <a:txBody>
                    <a:bodyPr/>
                    <a:lstStyle/>
                    <a:p>
                      <a:endParaRPr lang="en-US"/>
                    </a:p>
                  </a:txBody>
                  <a:tcPr/>
                </a:tc>
                <a:tc>
                  <a:txBody>
                    <a:bodyPr/>
                    <a:lstStyle/>
                    <a:p>
                      <a:pPr marL="0" marR="0">
                        <a:lnSpc>
                          <a:spcPct val="107000"/>
                        </a:lnSpc>
                        <a:spcBef>
                          <a:spcPts val="0"/>
                        </a:spcBef>
                        <a:spcAft>
                          <a:spcPts val="0"/>
                        </a:spcAft>
                      </a:pPr>
                      <a:r>
                        <a:rPr lang="en-US" sz="800">
                          <a:effectLst/>
                        </a:rPr>
                        <a:t>  143,733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144,404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151,335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158,599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166,212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extLst>
                  <a:ext uri="{0D108BD9-81ED-4DB2-BD59-A6C34878D82A}">
                    <a16:rowId xmlns:a16="http://schemas.microsoft.com/office/drawing/2014/main" val="10032"/>
                  </a:ext>
                </a:extLst>
              </a:tr>
              <a:tr h="53537">
                <a:tc gridSpan="2">
                  <a:txBody>
                    <a:bodyPr/>
                    <a:lstStyle/>
                    <a:p>
                      <a:pPr marL="0" marR="0">
                        <a:lnSpc>
                          <a:spcPct val="107000"/>
                        </a:lnSpc>
                        <a:spcBef>
                          <a:spcPts val="0"/>
                        </a:spcBef>
                        <a:spcAft>
                          <a:spcPts val="0"/>
                        </a:spcAft>
                      </a:pPr>
                      <a:r>
                        <a:rPr lang="en-US" sz="800">
                          <a:effectLst/>
                        </a:rPr>
                        <a:t>Interest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hMerge="1">
                  <a:txBody>
                    <a:bodyPr/>
                    <a:lstStyle/>
                    <a:p>
                      <a:endParaRPr lang="en-US"/>
                    </a:p>
                  </a:txBody>
                  <a:tcPr/>
                </a:tc>
                <a:tc>
                  <a:txBody>
                    <a:bodyPr/>
                    <a:lstStyle/>
                    <a:p>
                      <a:pPr marL="0" marR="0">
                        <a:lnSpc>
                          <a:spcPct val="107000"/>
                        </a:lnSpc>
                        <a:spcBef>
                          <a:spcPts val="0"/>
                        </a:spcBef>
                        <a:spcAft>
                          <a:spcPts val="0"/>
                        </a:spcAft>
                      </a:pPr>
                      <a:r>
                        <a:rPr lang="en-US" sz="800">
                          <a:effectLst/>
                        </a:rPr>
                        <a:t>      3,300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3,400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3,563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3,734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3,913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extLst>
                  <a:ext uri="{0D108BD9-81ED-4DB2-BD59-A6C34878D82A}">
                    <a16:rowId xmlns:a16="http://schemas.microsoft.com/office/drawing/2014/main" val="10033"/>
                  </a:ext>
                </a:extLst>
              </a:tr>
              <a:tr h="91655">
                <a:tc gridSpan="2">
                  <a:txBody>
                    <a:bodyPr/>
                    <a:lstStyle/>
                    <a:p>
                      <a:pPr marL="0" marR="0">
                        <a:lnSpc>
                          <a:spcPct val="107000"/>
                        </a:lnSpc>
                        <a:spcBef>
                          <a:spcPts val="0"/>
                        </a:spcBef>
                        <a:spcAft>
                          <a:spcPts val="0"/>
                        </a:spcAft>
                      </a:pPr>
                      <a:r>
                        <a:rPr lang="en-US" sz="800">
                          <a:effectLst/>
                        </a:rPr>
                        <a:t>Transfers received</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hMerge="1">
                  <a:txBody>
                    <a:bodyPr/>
                    <a:lstStyle/>
                    <a:p>
                      <a:endParaRPr lang="en-US"/>
                    </a:p>
                  </a:txBody>
                  <a:tcPr/>
                </a:tc>
                <a:tc>
                  <a:txBody>
                    <a:bodyPr/>
                    <a:lstStyle/>
                    <a:p>
                      <a:pPr marL="0" marR="0">
                        <a:lnSpc>
                          <a:spcPct val="107000"/>
                        </a:lnSpc>
                        <a:spcBef>
                          <a:spcPts val="0"/>
                        </a:spcBef>
                        <a:spcAft>
                          <a:spcPts val="0"/>
                        </a:spcAft>
                      </a:pPr>
                      <a:r>
                        <a:rPr lang="en-US" sz="800">
                          <a:effectLst/>
                        </a:rPr>
                        <a:t>    93,703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107,757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111,808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117,175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122,799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extLst>
                  <a:ext uri="{0D108BD9-81ED-4DB2-BD59-A6C34878D82A}">
                    <a16:rowId xmlns:a16="http://schemas.microsoft.com/office/drawing/2014/main" val="10034"/>
                  </a:ext>
                </a:extLst>
              </a:tr>
              <a:tr h="53537">
                <a:tc gridSpan="2">
                  <a:txBody>
                    <a:bodyPr/>
                    <a:lstStyle/>
                    <a:p>
                      <a:pPr marL="0" marR="0">
                        <a:lnSpc>
                          <a:spcPct val="107000"/>
                        </a:lnSpc>
                        <a:spcBef>
                          <a:spcPts val="0"/>
                        </a:spcBef>
                        <a:spcAft>
                          <a:spcPts val="0"/>
                        </a:spcAft>
                      </a:pPr>
                      <a:r>
                        <a:rPr lang="en-US" sz="800">
                          <a:effectLst/>
                        </a:rPr>
                        <a:t>Total revenue</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hMerge="1">
                  <a:txBody>
                    <a:bodyPr/>
                    <a:lstStyle/>
                    <a:p>
                      <a:endParaRPr lang="en-US"/>
                    </a:p>
                  </a:txBody>
                  <a:tcPr/>
                </a:tc>
                <a:tc>
                  <a:txBody>
                    <a:bodyPr/>
                    <a:lstStyle/>
                    <a:p>
                      <a:pPr marL="0" marR="0">
                        <a:lnSpc>
                          <a:spcPct val="107000"/>
                        </a:lnSpc>
                        <a:spcBef>
                          <a:spcPts val="0"/>
                        </a:spcBef>
                        <a:spcAft>
                          <a:spcPts val="0"/>
                        </a:spcAft>
                      </a:pPr>
                      <a:r>
                        <a:rPr lang="en-US" sz="800">
                          <a:effectLst/>
                        </a:rPr>
                        <a:t>  240,736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255,561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266,706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279,508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292,924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extLst>
                  <a:ext uri="{0D108BD9-81ED-4DB2-BD59-A6C34878D82A}">
                    <a16:rowId xmlns:a16="http://schemas.microsoft.com/office/drawing/2014/main" val="10035"/>
                  </a:ext>
                </a:extLst>
              </a:tr>
              <a:tr h="53537">
                <a:tc gridSpan="2">
                  <a:txBody>
                    <a:bodyPr/>
                    <a:lstStyle/>
                    <a:p>
                      <a:pPr marL="0" marR="0">
                        <a:lnSpc>
                          <a:spcPct val="107000"/>
                        </a:lnSpc>
                        <a:spcBef>
                          <a:spcPts val="0"/>
                        </a:spcBef>
                        <a:spcAft>
                          <a:spcPts val="0"/>
                        </a:spcAft>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hMerge="1">
                  <a:txBody>
                    <a:bodyPr/>
                    <a:lstStyle/>
                    <a:p>
                      <a:endParaRPr lang="en-US"/>
                    </a:p>
                  </a:txBody>
                  <a:tcPr/>
                </a:tc>
                <a:tc>
                  <a:txBody>
                    <a:bodyPr/>
                    <a:lstStyle/>
                    <a:p>
                      <a:pPr marL="0" marR="0">
                        <a:lnSpc>
                          <a:spcPct val="107000"/>
                        </a:lnSpc>
                        <a:spcBef>
                          <a:spcPts val="0"/>
                        </a:spcBef>
                        <a:spcAft>
                          <a:spcPts val="800"/>
                        </a:spcAft>
                      </a:pPr>
                      <a:r>
                        <a:rPr lang="en-GB"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tc>
                <a:tc>
                  <a:txBody>
                    <a:bodyPr/>
                    <a:lstStyle/>
                    <a:p>
                      <a:pPr marL="0" marR="0">
                        <a:lnSpc>
                          <a:spcPct val="107000"/>
                        </a:lnSpc>
                        <a:spcBef>
                          <a:spcPts val="0"/>
                        </a:spcBef>
                        <a:spcAft>
                          <a:spcPts val="800"/>
                        </a:spcAft>
                      </a:pPr>
                      <a:r>
                        <a:rPr lang="en-GB"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tc>
                <a:tc>
                  <a:txBody>
                    <a:bodyPr/>
                    <a:lstStyle/>
                    <a:p>
                      <a:pPr marL="0" marR="0">
                        <a:lnSpc>
                          <a:spcPct val="107000"/>
                        </a:lnSpc>
                        <a:spcBef>
                          <a:spcPts val="0"/>
                        </a:spcBef>
                        <a:spcAft>
                          <a:spcPts val="800"/>
                        </a:spcAft>
                      </a:pPr>
                      <a:r>
                        <a:rPr lang="en-GB"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tc>
                <a:tc>
                  <a:txBody>
                    <a:bodyPr/>
                    <a:lstStyle/>
                    <a:p>
                      <a:pPr marL="0" marR="0">
                        <a:lnSpc>
                          <a:spcPct val="107000"/>
                        </a:lnSpc>
                        <a:spcBef>
                          <a:spcPts val="0"/>
                        </a:spcBef>
                        <a:spcAft>
                          <a:spcPts val="800"/>
                        </a:spcAft>
                      </a:pPr>
                      <a:r>
                        <a:rPr lang="en-GB"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tc>
                <a:tc>
                  <a:txBody>
                    <a:bodyPr/>
                    <a:lstStyle/>
                    <a:p>
                      <a:pPr marL="0" marR="0">
                        <a:lnSpc>
                          <a:spcPct val="107000"/>
                        </a:lnSpc>
                        <a:spcBef>
                          <a:spcPts val="0"/>
                        </a:spcBef>
                        <a:spcAft>
                          <a:spcPts val="800"/>
                        </a:spcAft>
                      </a:pPr>
                      <a:r>
                        <a:rPr lang="en-GB"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tc>
                <a:extLst>
                  <a:ext uri="{0D108BD9-81ED-4DB2-BD59-A6C34878D82A}">
                    <a16:rowId xmlns:a16="http://schemas.microsoft.com/office/drawing/2014/main" val="10036"/>
                  </a:ext>
                </a:extLst>
              </a:tr>
              <a:tr h="53537">
                <a:tc gridSpan="2">
                  <a:txBody>
                    <a:bodyPr/>
                    <a:lstStyle/>
                    <a:p>
                      <a:pPr marL="0" marR="0">
                        <a:lnSpc>
                          <a:spcPct val="107000"/>
                        </a:lnSpc>
                        <a:spcBef>
                          <a:spcPts val="0"/>
                        </a:spcBef>
                        <a:spcAft>
                          <a:spcPts val="0"/>
                        </a:spcAft>
                      </a:pPr>
                      <a:r>
                        <a:rPr lang="en-US" sz="800">
                          <a:effectLst/>
                        </a:rPr>
                        <a:t>Expenses</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hMerge="1">
                  <a:txBody>
                    <a:bodyPr/>
                    <a:lstStyle/>
                    <a:p>
                      <a:endParaRPr lang="en-US"/>
                    </a:p>
                  </a:txBody>
                  <a:tcPr/>
                </a:tc>
                <a:tc>
                  <a:txBody>
                    <a:bodyPr/>
                    <a:lstStyle/>
                    <a:p>
                      <a:pPr marL="0" marR="0">
                        <a:lnSpc>
                          <a:spcPct val="107000"/>
                        </a:lnSpc>
                        <a:spcBef>
                          <a:spcPts val="0"/>
                        </a:spcBef>
                        <a:spcAft>
                          <a:spcPts val="800"/>
                        </a:spcAft>
                      </a:pPr>
                      <a:r>
                        <a:rPr lang="en-GB"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tc>
                <a:tc>
                  <a:txBody>
                    <a:bodyPr/>
                    <a:lstStyle/>
                    <a:p>
                      <a:pPr marL="0" marR="0">
                        <a:lnSpc>
                          <a:spcPct val="107000"/>
                        </a:lnSpc>
                        <a:spcBef>
                          <a:spcPts val="0"/>
                        </a:spcBef>
                        <a:spcAft>
                          <a:spcPts val="800"/>
                        </a:spcAft>
                      </a:pPr>
                      <a:r>
                        <a:rPr lang="en-GB"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tc>
                <a:tc>
                  <a:txBody>
                    <a:bodyPr/>
                    <a:lstStyle/>
                    <a:p>
                      <a:pPr marL="0" marR="0">
                        <a:lnSpc>
                          <a:spcPct val="107000"/>
                        </a:lnSpc>
                        <a:spcBef>
                          <a:spcPts val="0"/>
                        </a:spcBef>
                        <a:spcAft>
                          <a:spcPts val="800"/>
                        </a:spcAft>
                      </a:pPr>
                      <a:r>
                        <a:rPr lang="en-GB"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tc>
                <a:tc>
                  <a:txBody>
                    <a:bodyPr/>
                    <a:lstStyle/>
                    <a:p>
                      <a:pPr marL="0" marR="0">
                        <a:lnSpc>
                          <a:spcPct val="107000"/>
                        </a:lnSpc>
                        <a:spcBef>
                          <a:spcPts val="0"/>
                        </a:spcBef>
                        <a:spcAft>
                          <a:spcPts val="800"/>
                        </a:spcAft>
                      </a:pPr>
                      <a:r>
                        <a:rPr lang="en-GB"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tc>
                <a:tc>
                  <a:txBody>
                    <a:bodyPr/>
                    <a:lstStyle/>
                    <a:p>
                      <a:pPr marL="0" marR="0">
                        <a:lnSpc>
                          <a:spcPct val="107000"/>
                        </a:lnSpc>
                        <a:spcBef>
                          <a:spcPts val="0"/>
                        </a:spcBef>
                        <a:spcAft>
                          <a:spcPts val="800"/>
                        </a:spcAft>
                      </a:pPr>
                      <a:r>
                        <a:rPr lang="en-GB"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tc>
                <a:extLst>
                  <a:ext uri="{0D108BD9-81ED-4DB2-BD59-A6C34878D82A}">
                    <a16:rowId xmlns:a16="http://schemas.microsoft.com/office/drawing/2014/main" val="10037"/>
                  </a:ext>
                </a:extLst>
              </a:tr>
              <a:tr h="91655">
                <a:tc gridSpan="2">
                  <a:txBody>
                    <a:bodyPr/>
                    <a:lstStyle/>
                    <a:p>
                      <a:pPr marL="0" marR="0">
                        <a:lnSpc>
                          <a:spcPct val="107000"/>
                        </a:lnSpc>
                        <a:spcBef>
                          <a:spcPts val="0"/>
                        </a:spcBef>
                        <a:spcAft>
                          <a:spcPts val="0"/>
                        </a:spcAft>
                      </a:pPr>
                      <a:r>
                        <a:rPr lang="en-US" sz="800">
                          <a:effectLst/>
                        </a:rPr>
                        <a:t>Current expense</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hMerge="1">
                  <a:txBody>
                    <a:bodyPr/>
                    <a:lstStyle/>
                    <a:p>
                      <a:endParaRPr lang="en-US"/>
                    </a:p>
                  </a:txBody>
                  <a:tcPr/>
                </a:tc>
                <a:tc>
                  <a:txBody>
                    <a:bodyPr/>
                    <a:lstStyle/>
                    <a:p>
                      <a:pPr marL="0" marR="0">
                        <a:lnSpc>
                          <a:spcPct val="107000"/>
                        </a:lnSpc>
                        <a:spcBef>
                          <a:spcPts val="0"/>
                        </a:spcBef>
                        <a:spcAft>
                          <a:spcPts val="0"/>
                        </a:spcAft>
                      </a:pPr>
                      <a:r>
                        <a:rPr lang="en-US" sz="800">
                          <a:effectLst/>
                        </a:rPr>
                        <a:t>  240,736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255,561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266,706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279,508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292,924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extLst>
                  <a:ext uri="{0D108BD9-81ED-4DB2-BD59-A6C34878D82A}">
                    <a16:rowId xmlns:a16="http://schemas.microsoft.com/office/drawing/2014/main" val="10038"/>
                  </a:ext>
                </a:extLst>
              </a:tr>
              <a:tr h="91655">
                <a:tc gridSpan="2">
                  <a:txBody>
                    <a:bodyPr/>
                    <a:lstStyle/>
                    <a:p>
                      <a:pPr marL="0" marR="0" indent="127000">
                        <a:lnSpc>
                          <a:spcPct val="107000"/>
                        </a:lnSpc>
                        <a:spcBef>
                          <a:spcPts val="0"/>
                        </a:spcBef>
                        <a:spcAft>
                          <a:spcPts val="0"/>
                        </a:spcAft>
                      </a:pPr>
                      <a:r>
                        <a:rPr lang="en-US" sz="800">
                          <a:effectLst/>
                        </a:rPr>
                        <a:t>Compensation of employees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hMerge="1">
                  <a:txBody>
                    <a:bodyPr/>
                    <a:lstStyle/>
                    <a:p>
                      <a:endParaRPr lang="en-US"/>
                    </a:p>
                  </a:txBody>
                  <a:tcPr/>
                </a:tc>
                <a:tc>
                  <a:txBody>
                    <a:bodyPr/>
                    <a:lstStyle/>
                    <a:p>
                      <a:pPr marL="0" marR="0">
                        <a:lnSpc>
                          <a:spcPct val="107000"/>
                        </a:lnSpc>
                        <a:spcBef>
                          <a:spcPts val="0"/>
                        </a:spcBef>
                        <a:spcAft>
                          <a:spcPts val="0"/>
                        </a:spcAft>
                      </a:pPr>
                      <a:r>
                        <a:rPr lang="en-US" sz="800">
                          <a:effectLst/>
                        </a:rPr>
                        <a:t>  121,993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129,923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136,159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142,695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149,544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extLst>
                  <a:ext uri="{0D108BD9-81ED-4DB2-BD59-A6C34878D82A}">
                    <a16:rowId xmlns:a16="http://schemas.microsoft.com/office/drawing/2014/main" val="10039"/>
                  </a:ext>
                </a:extLst>
              </a:tr>
              <a:tr h="91655">
                <a:tc gridSpan="2">
                  <a:txBody>
                    <a:bodyPr/>
                    <a:lstStyle/>
                    <a:p>
                      <a:pPr marL="0" marR="0" indent="127000">
                        <a:lnSpc>
                          <a:spcPct val="107000"/>
                        </a:lnSpc>
                        <a:spcBef>
                          <a:spcPts val="0"/>
                        </a:spcBef>
                        <a:spcAft>
                          <a:spcPts val="0"/>
                        </a:spcAft>
                      </a:pPr>
                      <a:r>
                        <a:rPr lang="en-US" sz="800">
                          <a:effectLst/>
                        </a:rPr>
                        <a:t>Goods and services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hMerge="1">
                  <a:txBody>
                    <a:bodyPr/>
                    <a:lstStyle/>
                    <a:p>
                      <a:endParaRPr lang="en-US"/>
                    </a:p>
                  </a:txBody>
                  <a:tcPr/>
                </a:tc>
                <a:tc>
                  <a:txBody>
                    <a:bodyPr/>
                    <a:lstStyle/>
                    <a:p>
                      <a:pPr marL="0" marR="0">
                        <a:lnSpc>
                          <a:spcPct val="107000"/>
                        </a:lnSpc>
                        <a:spcBef>
                          <a:spcPts val="0"/>
                        </a:spcBef>
                        <a:spcAft>
                          <a:spcPts val="0"/>
                        </a:spcAft>
                      </a:pPr>
                      <a:r>
                        <a:rPr lang="en-US" sz="800">
                          <a:effectLst/>
                        </a:rPr>
                        <a:t>  118,743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125,638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130,547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136,813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143,380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extLst>
                  <a:ext uri="{0D108BD9-81ED-4DB2-BD59-A6C34878D82A}">
                    <a16:rowId xmlns:a16="http://schemas.microsoft.com/office/drawing/2014/main" val="10040"/>
                  </a:ext>
                </a:extLst>
              </a:tr>
              <a:tr h="91655">
                <a:tc gridSpan="2">
                  <a:txBody>
                    <a:bodyPr/>
                    <a:lstStyle/>
                    <a:p>
                      <a:pPr marL="0" marR="0" indent="127000">
                        <a:lnSpc>
                          <a:spcPct val="107000"/>
                        </a:lnSpc>
                        <a:spcBef>
                          <a:spcPts val="0"/>
                        </a:spcBef>
                        <a:spcAft>
                          <a:spcPts val="0"/>
                        </a:spcAft>
                      </a:pPr>
                      <a:r>
                        <a:rPr lang="en-US" sz="800">
                          <a:effectLst/>
                        </a:rPr>
                        <a:t>Software and intangible assets</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hMerge="1">
                  <a:txBody>
                    <a:bodyPr/>
                    <a:lstStyle/>
                    <a:p>
                      <a:endParaRPr lang="en-US"/>
                    </a:p>
                  </a:txBody>
                  <a:tcPr/>
                </a:tc>
                <a:tc>
                  <a:txBody>
                    <a:bodyPr/>
                    <a:lstStyle/>
                    <a:p>
                      <a:pPr marL="0" marR="0">
                        <a:lnSpc>
                          <a:spcPct val="107000"/>
                        </a:lnSpc>
                        <a:spcBef>
                          <a:spcPts val="0"/>
                        </a:spcBef>
                        <a:spcAft>
                          <a:spcPts val="0"/>
                        </a:spcAft>
                      </a:pPr>
                      <a:r>
                        <a:rPr lang="en-US" sz="800">
                          <a:effectLst/>
                        </a:rPr>
                        <a:t>            -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extLst>
                  <a:ext uri="{0D108BD9-81ED-4DB2-BD59-A6C34878D82A}">
                    <a16:rowId xmlns:a16="http://schemas.microsoft.com/office/drawing/2014/main" val="10041"/>
                  </a:ext>
                </a:extLst>
              </a:tr>
              <a:tr h="53537">
                <a:tc gridSpan="2">
                  <a:txBody>
                    <a:bodyPr/>
                    <a:lstStyle/>
                    <a:p>
                      <a:pPr marL="0" marR="0" indent="127000">
                        <a:lnSpc>
                          <a:spcPct val="107000"/>
                        </a:lnSpc>
                        <a:spcBef>
                          <a:spcPts val="0"/>
                        </a:spcBef>
                        <a:spcAft>
                          <a:spcPts val="0"/>
                        </a:spcAft>
                      </a:pPr>
                      <a:r>
                        <a:rPr lang="en-US" sz="800">
                          <a:effectLst/>
                        </a:rPr>
                        <a:t>Transfers</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hMerge="1">
                  <a:txBody>
                    <a:bodyPr/>
                    <a:lstStyle/>
                    <a:p>
                      <a:endParaRPr lang="en-US"/>
                    </a:p>
                  </a:txBody>
                  <a:tcPr/>
                </a:tc>
                <a:tc>
                  <a:txBody>
                    <a:bodyPr/>
                    <a:lstStyle/>
                    <a:p>
                      <a:pPr marL="0" marR="0">
                        <a:lnSpc>
                          <a:spcPct val="107000"/>
                        </a:lnSpc>
                        <a:spcBef>
                          <a:spcPts val="0"/>
                        </a:spcBef>
                        <a:spcAft>
                          <a:spcPts val="0"/>
                        </a:spcAft>
                      </a:pPr>
                      <a:r>
                        <a:rPr lang="en-US" sz="800">
                          <a:effectLst/>
                        </a:rPr>
                        <a:t>            -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extLst>
                  <a:ext uri="{0D108BD9-81ED-4DB2-BD59-A6C34878D82A}">
                    <a16:rowId xmlns:a16="http://schemas.microsoft.com/office/drawing/2014/main" val="10042"/>
                  </a:ext>
                </a:extLst>
              </a:tr>
              <a:tr h="53537">
                <a:tc gridSpan="2">
                  <a:txBody>
                    <a:bodyPr/>
                    <a:lstStyle/>
                    <a:p>
                      <a:pPr marL="0" marR="0">
                        <a:lnSpc>
                          <a:spcPct val="107000"/>
                        </a:lnSpc>
                        <a:spcBef>
                          <a:spcPts val="0"/>
                        </a:spcBef>
                        <a:spcAft>
                          <a:spcPts val="0"/>
                        </a:spcAft>
                      </a:pPr>
                      <a:r>
                        <a:rPr lang="en-US" sz="800">
                          <a:effectLst/>
                        </a:rPr>
                        <a:t>Total expenses</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hMerge="1">
                  <a:txBody>
                    <a:bodyPr/>
                    <a:lstStyle/>
                    <a:p>
                      <a:endParaRPr lang="en-US"/>
                    </a:p>
                  </a:txBody>
                  <a:tcPr/>
                </a:tc>
                <a:tc>
                  <a:txBody>
                    <a:bodyPr/>
                    <a:lstStyle/>
                    <a:p>
                      <a:pPr marL="0" marR="0">
                        <a:lnSpc>
                          <a:spcPct val="107000"/>
                        </a:lnSpc>
                        <a:spcBef>
                          <a:spcPts val="0"/>
                        </a:spcBef>
                        <a:spcAft>
                          <a:spcPts val="0"/>
                        </a:spcAft>
                      </a:pPr>
                      <a:r>
                        <a:rPr lang="en-US" sz="800">
                          <a:effectLst/>
                        </a:rPr>
                        <a:t>  240,736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255,561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266,706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279,508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292,924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extLst>
                  <a:ext uri="{0D108BD9-81ED-4DB2-BD59-A6C34878D82A}">
                    <a16:rowId xmlns:a16="http://schemas.microsoft.com/office/drawing/2014/main" val="10043"/>
                  </a:ext>
                </a:extLst>
              </a:tr>
              <a:tr h="91655">
                <a:tc gridSpan="2">
                  <a:txBody>
                    <a:bodyPr/>
                    <a:lstStyle/>
                    <a:p>
                      <a:pPr marL="0" marR="0">
                        <a:lnSpc>
                          <a:spcPct val="107000"/>
                        </a:lnSpc>
                        <a:spcBef>
                          <a:spcPts val="0"/>
                        </a:spcBef>
                        <a:spcAft>
                          <a:spcPts val="0"/>
                        </a:spcAft>
                      </a:pPr>
                      <a:r>
                        <a:rPr lang="en-US" sz="800">
                          <a:effectLst/>
                        </a:rPr>
                        <a:t>Surplus / (Deficit)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hMerge="1">
                  <a:txBody>
                    <a:bodyPr/>
                    <a:lstStyle/>
                    <a:p>
                      <a:endParaRPr lang="en-US"/>
                    </a:p>
                  </a:txBody>
                  <a:tcPr/>
                </a:tc>
                <a:tc>
                  <a:txBody>
                    <a:bodyPr/>
                    <a:lstStyle/>
                    <a:p>
                      <a:pPr marL="0" marR="0">
                        <a:lnSpc>
                          <a:spcPct val="107000"/>
                        </a:lnSpc>
                        <a:spcBef>
                          <a:spcPts val="0"/>
                        </a:spcBef>
                        <a:spcAft>
                          <a:spcPts val="800"/>
                        </a:spcAft>
                      </a:pPr>
                      <a:r>
                        <a:rPr lang="en-US" sz="800">
                          <a:effectLst/>
                        </a:rPr>
                        <a: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tc>
                <a:tc>
                  <a:txBody>
                    <a:bodyPr/>
                    <a:lstStyle/>
                    <a:p>
                      <a:pPr marL="0" marR="0">
                        <a:lnSpc>
                          <a:spcPct val="107000"/>
                        </a:lnSpc>
                        <a:spcBef>
                          <a:spcPts val="0"/>
                        </a:spcBef>
                        <a:spcAft>
                          <a:spcPts val="800"/>
                        </a:spcAft>
                      </a:pPr>
                      <a:r>
                        <a:rPr lang="en-US" sz="800">
                          <a:effectLst/>
                        </a:rPr>
                        <a: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tc>
                <a:tc>
                  <a:txBody>
                    <a:bodyPr/>
                    <a:lstStyle/>
                    <a:p>
                      <a:pPr marL="0" marR="0">
                        <a:lnSpc>
                          <a:spcPct val="107000"/>
                        </a:lnSpc>
                        <a:spcBef>
                          <a:spcPts val="0"/>
                        </a:spcBef>
                        <a:spcAft>
                          <a:spcPts val="800"/>
                        </a:spcAft>
                      </a:pPr>
                      <a:r>
                        <a:rPr lang="en-US" sz="800">
                          <a:effectLst/>
                        </a:rPr>
                        <a: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tc>
                <a:tc>
                  <a:txBody>
                    <a:bodyPr/>
                    <a:lstStyle/>
                    <a:p>
                      <a:pPr marL="0" marR="0">
                        <a:lnSpc>
                          <a:spcPct val="107000"/>
                        </a:lnSpc>
                        <a:spcBef>
                          <a:spcPts val="0"/>
                        </a:spcBef>
                        <a:spcAft>
                          <a:spcPts val="800"/>
                        </a:spcAft>
                      </a:pPr>
                      <a:r>
                        <a:rPr lang="en-US" sz="800">
                          <a:effectLst/>
                        </a:rPr>
                        <a: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tc>
                <a:tc>
                  <a:txBody>
                    <a:bodyPr/>
                    <a:lstStyle/>
                    <a:p>
                      <a:pPr marL="0" marR="0">
                        <a:lnSpc>
                          <a:spcPct val="107000"/>
                        </a:lnSpc>
                        <a:spcBef>
                          <a:spcPts val="0"/>
                        </a:spcBef>
                        <a:spcAft>
                          <a:spcPts val="800"/>
                        </a:spcAft>
                      </a:pPr>
                      <a:r>
                        <a:rPr lang="en-US" sz="800" dirty="0">
                          <a:effectLst/>
                        </a:rPr>
                        <a:t>-</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tc>
                <a:extLst>
                  <a:ext uri="{0D108BD9-81ED-4DB2-BD59-A6C34878D82A}">
                    <a16:rowId xmlns:a16="http://schemas.microsoft.com/office/drawing/2014/main" val="10044"/>
                  </a:ext>
                </a:extLst>
              </a:tr>
            </a:tbl>
          </a:graphicData>
        </a:graphic>
      </p:graphicFrame>
      <p:graphicFrame>
        <p:nvGraphicFramePr>
          <p:cNvPr id="9" name="Table 8"/>
          <p:cNvGraphicFramePr>
            <a:graphicFrameLocks noGrp="1"/>
          </p:cNvGraphicFramePr>
          <p:nvPr>
            <p:extLst/>
          </p:nvPr>
        </p:nvGraphicFramePr>
        <p:xfrm>
          <a:off x="107506" y="1239851"/>
          <a:ext cx="8704977" cy="1712473"/>
        </p:xfrm>
        <a:graphic>
          <a:graphicData uri="http://schemas.openxmlformats.org/drawingml/2006/table">
            <a:tbl>
              <a:tblPr firstRow="1" lastRow="1" bandRow="1">
                <a:tableStyleId>{5C22544A-7EE6-4342-B048-85BDC9FD1C3A}</a:tableStyleId>
              </a:tblPr>
              <a:tblGrid>
                <a:gridCol w="3373067">
                  <a:extLst>
                    <a:ext uri="{9D8B030D-6E8A-4147-A177-3AD203B41FA5}">
                      <a16:colId xmlns:a16="http://schemas.microsoft.com/office/drawing/2014/main" val="20000"/>
                    </a:ext>
                  </a:extLst>
                </a:gridCol>
                <a:gridCol w="1066382">
                  <a:extLst>
                    <a:ext uri="{9D8B030D-6E8A-4147-A177-3AD203B41FA5}">
                      <a16:colId xmlns:a16="http://schemas.microsoft.com/office/drawing/2014/main" val="20001"/>
                    </a:ext>
                  </a:extLst>
                </a:gridCol>
                <a:gridCol w="1066382">
                  <a:extLst>
                    <a:ext uri="{9D8B030D-6E8A-4147-A177-3AD203B41FA5}">
                      <a16:colId xmlns:a16="http://schemas.microsoft.com/office/drawing/2014/main" val="20002"/>
                    </a:ext>
                  </a:extLst>
                </a:gridCol>
                <a:gridCol w="1066382">
                  <a:extLst>
                    <a:ext uri="{9D8B030D-6E8A-4147-A177-3AD203B41FA5}">
                      <a16:colId xmlns:a16="http://schemas.microsoft.com/office/drawing/2014/main" val="20003"/>
                    </a:ext>
                  </a:extLst>
                </a:gridCol>
                <a:gridCol w="1066382">
                  <a:extLst>
                    <a:ext uri="{9D8B030D-6E8A-4147-A177-3AD203B41FA5}">
                      <a16:colId xmlns:a16="http://schemas.microsoft.com/office/drawing/2014/main" val="20004"/>
                    </a:ext>
                  </a:extLst>
                </a:gridCol>
                <a:gridCol w="1066382">
                  <a:extLst>
                    <a:ext uri="{9D8B030D-6E8A-4147-A177-3AD203B41FA5}">
                      <a16:colId xmlns:a16="http://schemas.microsoft.com/office/drawing/2014/main" val="20005"/>
                    </a:ext>
                  </a:extLst>
                </a:gridCol>
              </a:tblGrid>
              <a:tr h="316941">
                <a:tc>
                  <a:txBody>
                    <a:bodyPr/>
                    <a:lstStyle/>
                    <a:p>
                      <a:r>
                        <a:rPr lang="en-US" sz="1200" dirty="0" smtClean="0">
                          <a:solidFill>
                            <a:schemeClr val="tx1"/>
                          </a:solidFill>
                          <a:latin typeface="Tahoma" panose="020B0604030504040204" pitchFamily="34" charset="0"/>
                          <a:ea typeface="Tahoma" panose="020B0604030504040204" pitchFamily="34" charset="0"/>
                          <a:cs typeface="Tahoma" panose="020B0604030504040204" pitchFamily="34" charset="0"/>
                        </a:rPr>
                        <a:t>NSG Vote </a:t>
                      </a:r>
                      <a:endParaRPr lang="en-US" sz="12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marL="0" marR="0">
                        <a:lnSpc>
                          <a:spcPct val="107000"/>
                        </a:lnSpc>
                        <a:spcBef>
                          <a:spcPts val="0"/>
                        </a:spcBef>
                        <a:spcAft>
                          <a:spcPts val="0"/>
                        </a:spcAft>
                      </a:pPr>
                      <a:r>
                        <a:rPr lang="en-US" sz="12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2020/21</a:t>
                      </a:r>
                      <a:endParaRPr lang="en-US" sz="12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b"/>
                </a:tc>
                <a:tc>
                  <a:txBody>
                    <a:bodyPr/>
                    <a:lstStyle/>
                    <a:p>
                      <a:pPr marL="0" marR="0">
                        <a:lnSpc>
                          <a:spcPct val="107000"/>
                        </a:lnSpc>
                        <a:spcBef>
                          <a:spcPts val="0"/>
                        </a:spcBef>
                        <a:spcAft>
                          <a:spcPts val="0"/>
                        </a:spcAft>
                      </a:pPr>
                      <a:r>
                        <a:rPr lang="en-US" sz="12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2021/22</a:t>
                      </a:r>
                      <a:endParaRPr lang="en-US" sz="12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b"/>
                </a:tc>
                <a:tc>
                  <a:txBody>
                    <a:bodyPr/>
                    <a:lstStyle/>
                    <a:p>
                      <a:pPr marL="0" marR="0">
                        <a:lnSpc>
                          <a:spcPct val="107000"/>
                        </a:lnSpc>
                        <a:spcBef>
                          <a:spcPts val="0"/>
                        </a:spcBef>
                        <a:spcAft>
                          <a:spcPts val="0"/>
                        </a:spcAft>
                      </a:pPr>
                      <a:r>
                        <a:rPr lang="en-US" sz="1200" b="1">
                          <a:solidFill>
                            <a:srgbClr val="000000"/>
                          </a:solidFill>
                          <a:effectLst/>
                          <a:latin typeface="Tahoma" panose="020B0604030504040204" pitchFamily="34" charset="0"/>
                          <a:ea typeface="Tahoma" panose="020B0604030504040204" pitchFamily="34" charset="0"/>
                          <a:cs typeface="Tahoma" panose="020B0604030504040204" pitchFamily="34" charset="0"/>
                        </a:rPr>
                        <a:t>2022/23</a:t>
                      </a:r>
                      <a:endParaRPr lang="en-US" sz="12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b"/>
                </a:tc>
                <a:tc>
                  <a:txBody>
                    <a:bodyPr/>
                    <a:lstStyle/>
                    <a:p>
                      <a:pPr marL="0" marR="0">
                        <a:lnSpc>
                          <a:spcPct val="107000"/>
                        </a:lnSpc>
                        <a:spcBef>
                          <a:spcPts val="0"/>
                        </a:spcBef>
                        <a:spcAft>
                          <a:spcPts val="0"/>
                        </a:spcAft>
                      </a:pPr>
                      <a:r>
                        <a:rPr lang="en-US" sz="1200" b="1">
                          <a:solidFill>
                            <a:srgbClr val="000000"/>
                          </a:solidFill>
                          <a:effectLst/>
                          <a:latin typeface="Tahoma" panose="020B0604030504040204" pitchFamily="34" charset="0"/>
                          <a:ea typeface="Tahoma" panose="020B0604030504040204" pitchFamily="34" charset="0"/>
                          <a:cs typeface="Tahoma" panose="020B0604030504040204" pitchFamily="34" charset="0"/>
                        </a:rPr>
                        <a:t>2023/24</a:t>
                      </a:r>
                      <a:endParaRPr lang="en-US" sz="12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b"/>
                </a:tc>
                <a:tc>
                  <a:txBody>
                    <a:bodyPr/>
                    <a:lstStyle/>
                    <a:p>
                      <a:pPr marL="0" marR="0">
                        <a:lnSpc>
                          <a:spcPct val="107000"/>
                        </a:lnSpc>
                        <a:spcBef>
                          <a:spcPts val="0"/>
                        </a:spcBef>
                        <a:spcAft>
                          <a:spcPts val="0"/>
                        </a:spcAft>
                      </a:pPr>
                      <a:r>
                        <a:rPr lang="en-US" sz="1200" b="1">
                          <a:solidFill>
                            <a:srgbClr val="000000"/>
                          </a:solidFill>
                          <a:effectLst/>
                          <a:latin typeface="Tahoma" panose="020B0604030504040204" pitchFamily="34" charset="0"/>
                          <a:ea typeface="Tahoma" panose="020B0604030504040204" pitchFamily="34" charset="0"/>
                          <a:cs typeface="Tahoma" panose="020B0604030504040204" pitchFamily="34" charset="0"/>
                        </a:rPr>
                        <a:t>2024/25</a:t>
                      </a:r>
                      <a:endParaRPr lang="en-US" sz="12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b"/>
                </a:tc>
                <a:extLst>
                  <a:ext uri="{0D108BD9-81ED-4DB2-BD59-A6C34878D82A}">
                    <a16:rowId xmlns:a16="http://schemas.microsoft.com/office/drawing/2014/main" val="10000"/>
                  </a:ext>
                </a:extLst>
              </a:tr>
              <a:tr h="420445">
                <a:tc>
                  <a:txBody>
                    <a:bodyPr/>
                    <a:lstStyle/>
                    <a:p>
                      <a:pPr marL="0" marR="0">
                        <a:lnSpc>
                          <a:spcPct val="107000"/>
                        </a:lnSpc>
                        <a:spcBef>
                          <a:spcPts val="0"/>
                        </a:spcBef>
                        <a:spcAft>
                          <a:spcPts val="0"/>
                        </a:spcAft>
                      </a:pPr>
                      <a:r>
                        <a:rPr lang="en-US" sz="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Administration</a:t>
                      </a:r>
                      <a:endParaRPr lang="en-US" sz="12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b"/>
                </a:tc>
                <a:tc>
                  <a:txBody>
                    <a:bodyPr/>
                    <a:lstStyle/>
                    <a:p>
                      <a:pPr marL="0" marR="0">
                        <a:lnSpc>
                          <a:spcPct val="107000"/>
                        </a:lnSpc>
                        <a:spcBef>
                          <a:spcPts val="0"/>
                        </a:spcBef>
                        <a:spcAft>
                          <a:spcPts val="0"/>
                        </a:spcAft>
                      </a:pPr>
                      <a:r>
                        <a:rPr lang="en-US" sz="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     112,890 </a:t>
                      </a:r>
                      <a:endParaRPr lang="en-US" sz="12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b"/>
                </a:tc>
                <a:tc>
                  <a:txBody>
                    <a:bodyPr/>
                    <a:lstStyle/>
                    <a:p>
                      <a:pPr marL="0" marR="0">
                        <a:lnSpc>
                          <a:spcPct val="107000"/>
                        </a:lnSpc>
                        <a:spcBef>
                          <a:spcPts val="0"/>
                        </a:spcBef>
                        <a:spcAft>
                          <a:spcPts val="0"/>
                        </a:spcAft>
                      </a:pPr>
                      <a:r>
                        <a:rPr lang="en-US" sz="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   119,547 </a:t>
                      </a:r>
                      <a:endParaRPr lang="en-US" sz="12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b"/>
                </a:tc>
                <a:tc>
                  <a:txBody>
                    <a:bodyPr/>
                    <a:lstStyle/>
                    <a:p>
                      <a:pPr marL="0" marR="0">
                        <a:lnSpc>
                          <a:spcPct val="107000"/>
                        </a:lnSpc>
                        <a:spcBef>
                          <a:spcPts val="0"/>
                        </a:spcBef>
                        <a:spcAft>
                          <a:spcPts val="0"/>
                        </a:spcAft>
                      </a:pPr>
                      <a:r>
                        <a:rPr lang="en-US" sz="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  124,488 </a:t>
                      </a:r>
                      <a:endParaRPr lang="en-US" sz="12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b"/>
                </a:tc>
                <a:tc>
                  <a:txBody>
                    <a:bodyPr/>
                    <a:lstStyle/>
                    <a:p>
                      <a:pPr marL="0" marR="0">
                        <a:lnSpc>
                          <a:spcPct val="107000"/>
                        </a:lnSpc>
                        <a:spcBef>
                          <a:spcPts val="0"/>
                        </a:spcBef>
                        <a:spcAft>
                          <a:spcPts val="0"/>
                        </a:spcAft>
                      </a:pPr>
                      <a:r>
                        <a:rPr lang="en-US" sz="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  130,464 </a:t>
                      </a:r>
                      <a:endParaRPr lang="en-US" sz="12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b"/>
                </a:tc>
                <a:tc>
                  <a:txBody>
                    <a:bodyPr/>
                    <a:lstStyle/>
                    <a:p>
                      <a:pPr marL="0" marR="0">
                        <a:lnSpc>
                          <a:spcPct val="107000"/>
                        </a:lnSpc>
                        <a:spcBef>
                          <a:spcPts val="0"/>
                        </a:spcBef>
                        <a:spcAft>
                          <a:spcPts val="0"/>
                        </a:spcAft>
                      </a:pPr>
                      <a:r>
                        <a:rPr lang="en-US" sz="1200">
                          <a:solidFill>
                            <a:srgbClr val="000000"/>
                          </a:solidFill>
                          <a:effectLst/>
                          <a:latin typeface="Tahoma" panose="020B0604030504040204" pitchFamily="34" charset="0"/>
                          <a:ea typeface="Tahoma" panose="020B0604030504040204" pitchFamily="34" charset="0"/>
                          <a:cs typeface="Tahoma" panose="020B0604030504040204" pitchFamily="34" charset="0"/>
                        </a:rPr>
                        <a:t>   136,726 </a:t>
                      </a:r>
                      <a:endParaRPr lang="en-US" sz="12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b"/>
                </a:tc>
                <a:extLst>
                  <a:ext uri="{0D108BD9-81ED-4DB2-BD59-A6C34878D82A}">
                    <a16:rowId xmlns:a16="http://schemas.microsoft.com/office/drawing/2014/main" val="10001"/>
                  </a:ext>
                </a:extLst>
              </a:tr>
              <a:tr h="554642">
                <a:tc>
                  <a:txBody>
                    <a:bodyPr/>
                    <a:lstStyle/>
                    <a:p>
                      <a:pPr marL="0" marR="0">
                        <a:lnSpc>
                          <a:spcPct val="107000"/>
                        </a:lnSpc>
                        <a:spcBef>
                          <a:spcPts val="0"/>
                        </a:spcBef>
                        <a:spcAft>
                          <a:spcPts val="0"/>
                        </a:spcAft>
                      </a:pPr>
                      <a:r>
                        <a:rPr lang="en-US" sz="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Public Sector </a:t>
                      </a:r>
                      <a:r>
                        <a:rPr lang="en-US" sz="1200"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Organisational</a:t>
                      </a:r>
                      <a:r>
                        <a:rPr lang="en-US" sz="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 and Staff Development</a:t>
                      </a:r>
                      <a:endParaRPr lang="en-US" sz="12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b"/>
                </a:tc>
                <a:tc>
                  <a:txBody>
                    <a:bodyPr/>
                    <a:lstStyle/>
                    <a:p>
                      <a:pPr marL="0" marR="0">
                        <a:lnSpc>
                          <a:spcPct val="107000"/>
                        </a:lnSpc>
                        <a:spcBef>
                          <a:spcPts val="0"/>
                        </a:spcBef>
                        <a:spcAft>
                          <a:spcPts val="0"/>
                        </a:spcAft>
                      </a:pPr>
                      <a:r>
                        <a:rPr lang="en-US" sz="1200">
                          <a:solidFill>
                            <a:srgbClr val="000000"/>
                          </a:solidFill>
                          <a:effectLst/>
                          <a:latin typeface="Tahoma" panose="020B0604030504040204" pitchFamily="34" charset="0"/>
                          <a:ea typeface="Tahoma" panose="020B0604030504040204" pitchFamily="34" charset="0"/>
                          <a:cs typeface="Tahoma" panose="020B0604030504040204" pitchFamily="34" charset="0"/>
                        </a:rPr>
                        <a:t>       93,703 </a:t>
                      </a:r>
                      <a:endParaRPr lang="en-US" sz="12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b"/>
                </a:tc>
                <a:tc>
                  <a:txBody>
                    <a:bodyPr/>
                    <a:lstStyle/>
                    <a:p>
                      <a:pPr marL="0" marR="0">
                        <a:lnSpc>
                          <a:spcPct val="107000"/>
                        </a:lnSpc>
                        <a:spcBef>
                          <a:spcPts val="0"/>
                        </a:spcBef>
                        <a:spcAft>
                          <a:spcPts val="0"/>
                        </a:spcAft>
                      </a:pPr>
                      <a:r>
                        <a:rPr lang="en-US" sz="1200">
                          <a:solidFill>
                            <a:srgbClr val="000000"/>
                          </a:solidFill>
                          <a:effectLst/>
                          <a:latin typeface="Tahoma" panose="020B0604030504040204" pitchFamily="34" charset="0"/>
                          <a:ea typeface="Tahoma" panose="020B0604030504040204" pitchFamily="34" charset="0"/>
                          <a:cs typeface="Tahoma" panose="020B0604030504040204" pitchFamily="34" charset="0"/>
                        </a:rPr>
                        <a:t>   107,757 </a:t>
                      </a:r>
                      <a:endParaRPr lang="en-US" sz="12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b"/>
                </a:tc>
                <a:tc>
                  <a:txBody>
                    <a:bodyPr/>
                    <a:lstStyle/>
                    <a:p>
                      <a:pPr marL="0" marR="0">
                        <a:lnSpc>
                          <a:spcPct val="107000"/>
                        </a:lnSpc>
                        <a:spcBef>
                          <a:spcPts val="0"/>
                        </a:spcBef>
                        <a:spcAft>
                          <a:spcPts val="0"/>
                        </a:spcAft>
                      </a:pPr>
                      <a:r>
                        <a:rPr lang="en-US" sz="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  111,808 </a:t>
                      </a:r>
                      <a:endParaRPr lang="en-US" sz="12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b"/>
                </a:tc>
                <a:tc>
                  <a:txBody>
                    <a:bodyPr/>
                    <a:lstStyle/>
                    <a:p>
                      <a:pPr marL="0" marR="0">
                        <a:lnSpc>
                          <a:spcPct val="107000"/>
                        </a:lnSpc>
                        <a:spcBef>
                          <a:spcPts val="0"/>
                        </a:spcBef>
                        <a:spcAft>
                          <a:spcPts val="0"/>
                        </a:spcAft>
                      </a:pPr>
                      <a:r>
                        <a:rPr lang="en-US" sz="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  117,175 </a:t>
                      </a:r>
                      <a:endParaRPr lang="en-US" sz="12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b"/>
                </a:tc>
                <a:tc>
                  <a:txBody>
                    <a:bodyPr/>
                    <a:lstStyle/>
                    <a:p>
                      <a:pPr marL="0" marR="0">
                        <a:lnSpc>
                          <a:spcPct val="107000"/>
                        </a:lnSpc>
                        <a:spcBef>
                          <a:spcPts val="0"/>
                        </a:spcBef>
                        <a:spcAft>
                          <a:spcPts val="0"/>
                        </a:spcAft>
                      </a:pPr>
                      <a:r>
                        <a:rPr lang="en-US" sz="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   122,799 </a:t>
                      </a:r>
                      <a:endParaRPr lang="en-US" sz="12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b"/>
                </a:tc>
                <a:extLst>
                  <a:ext uri="{0D108BD9-81ED-4DB2-BD59-A6C34878D82A}">
                    <a16:rowId xmlns:a16="http://schemas.microsoft.com/office/drawing/2014/main" val="10002"/>
                  </a:ext>
                </a:extLst>
              </a:tr>
              <a:tr h="420445">
                <a:tc>
                  <a:txBody>
                    <a:bodyPr/>
                    <a:lstStyle/>
                    <a:p>
                      <a:pPr marL="0" marR="0">
                        <a:lnSpc>
                          <a:spcPct val="107000"/>
                        </a:lnSpc>
                        <a:spcBef>
                          <a:spcPts val="0"/>
                        </a:spcBef>
                        <a:spcAft>
                          <a:spcPts val="0"/>
                        </a:spcAft>
                      </a:pPr>
                      <a:r>
                        <a:rPr lang="en-US" sz="12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TOTAL</a:t>
                      </a:r>
                      <a:endParaRPr lang="en-US" sz="12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b"/>
                </a:tc>
                <a:tc>
                  <a:txBody>
                    <a:bodyPr/>
                    <a:lstStyle/>
                    <a:p>
                      <a:pPr marL="0" marR="0">
                        <a:lnSpc>
                          <a:spcPct val="107000"/>
                        </a:lnSpc>
                        <a:spcBef>
                          <a:spcPts val="0"/>
                        </a:spcBef>
                        <a:spcAft>
                          <a:spcPts val="0"/>
                        </a:spcAft>
                      </a:pPr>
                      <a:r>
                        <a:rPr lang="en-US" sz="1200" b="1">
                          <a:solidFill>
                            <a:srgbClr val="000000"/>
                          </a:solidFill>
                          <a:effectLst/>
                          <a:latin typeface="Tahoma" panose="020B0604030504040204" pitchFamily="34" charset="0"/>
                          <a:ea typeface="Tahoma" panose="020B0604030504040204" pitchFamily="34" charset="0"/>
                          <a:cs typeface="Tahoma" panose="020B0604030504040204" pitchFamily="34" charset="0"/>
                        </a:rPr>
                        <a:t>     206,593 </a:t>
                      </a:r>
                      <a:endParaRPr lang="en-US" sz="12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b"/>
                </a:tc>
                <a:tc>
                  <a:txBody>
                    <a:bodyPr/>
                    <a:lstStyle/>
                    <a:p>
                      <a:pPr marL="0" marR="0">
                        <a:lnSpc>
                          <a:spcPct val="107000"/>
                        </a:lnSpc>
                        <a:spcBef>
                          <a:spcPts val="0"/>
                        </a:spcBef>
                        <a:spcAft>
                          <a:spcPts val="0"/>
                        </a:spcAft>
                      </a:pPr>
                      <a:r>
                        <a:rPr lang="en-US" sz="1200" b="1">
                          <a:solidFill>
                            <a:srgbClr val="000000"/>
                          </a:solidFill>
                          <a:effectLst/>
                          <a:latin typeface="Tahoma" panose="020B0604030504040204" pitchFamily="34" charset="0"/>
                          <a:ea typeface="Tahoma" panose="020B0604030504040204" pitchFamily="34" charset="0"/>
                          <a:cs typeface="Tahoma" panose="020B0604030504040204" pitchFamily="34" charset="0"/>
                        </a:rPr>
                        <a:t>   227,304 </a:t>
                      </a:r>
                      <a:endParaRPr lang="en-US" sz="12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b"/>
                </a:tc>
                <a:tc>
                  <a:txBody>
                    <a:bodyPr/>
                    <a:lstStyle/>
                    <a:p>
                      <a:pPr marL="0" marR="0">
                        <a:lnSpc>
                          <a:spcPct val="107000"/>
                        </a:lnSpc>
                        <a:spcBef>
                          <a:spcPts val="0"/>
                        </a:spcBef>
                        <a:spcAft>
                          <a:spcPts val="0"/>
                        </a:spcAft>
                      </a:pPr>
                      <a:r>
                        <a:rPr lang="en-US" sz="1200" b="1">
                          <a:solidFill>
                            <a:srgbClr val="000000"/>
                          </a:solidFill>
                          <a:effectLst/>
                          <a:latin typeface="Tahoma" panose="020B0604030504040204" pitchFamily="34" charset="0"/>
                          <a:ea typeface="Tahoma" panose="020B0604030504040204" pitchFamily="34" charset="0"/>
                          <a:cs typeface="Tahoma" panose="020B0604030504040204" pitchFamily="34" charset="0"/>
                        </a:rPr>
                        <a:t>  236,296 </a:t>
                      </a:r>
                      <a:endParaRPr lang="en-US" sz="12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b"/>
                </a:tc>
                <a:tc>
                  <a:txBody>
                    <a:bodyPr/>
                    <a:lstStyle/>
                    <a:p>
                      <a:pPr marL="0" marR="0">
                        <a:lnSpc>
                          <a:spcPct val="107000"/>
                        </a:lnSpc>
                        <a:spcBef>
                          <a:spcPts val="0"/>
                        </a:spcBef>
                        <a:spcAft>
                          <a:spcPts val="0"/>
                        </a:spcAft>
                      </a:pPr>
                      <a:r>
                        <a:rPr lang="en-US" sz="12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247,638 </a:t>
                      </a:r>
                      <a:endParaRPr lang="en-US" sz="12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b"/>
                </a:tc>
                <a:tc>
                  <a:txBody>
                    <a:bodyPr/>
                    <a:lstStyle/>
                    <a:p>
                      <a:pPr marL="0" marR="0">
                        <a:lnSpc>
                          <a:spcPct val="107000"/>
                        </a:lnSpc>
                        <a:spcBef>
                          <a:spcPts val="0"/>
                        </a:spcBef>
                        <a:spcAft>
                          <a:spcPts val="0"/>
                        </a:spcAft>
                      </a:pPr>
                      <a:r>
                        <a:rPr lang="en-US" sz="12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259,525 </a:t>
                      </a:r>
                      <a:endParaRPr lang="en-US" sz="12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b"/>
                </a:tc>
                <a:extLst>
                  <a:ext uri="{0D108BD9-81ED-4DB2-BD59-A6C34878D82A}">
                    <a16:rowId xmlns:a16="http://schemas.microsoft.com/office/drawing/2014/main" val="10003"/>
                  </a:ext>
                </a:extLst>
              </a:tr>
            </a:tbl>
          </a:graphicData>
        </a:graphic>
      </p:graphicFrame>
      <p:graphicFrame>
        <p:nvGraphicFramePr>
          <p:cNvPr id="6" name="Table 5"/>
          <p:cNvGraphicFramePr>
            <a:graphicFrameLocks noGrp="1"/>
          </p:cNvGraphicFramePr>
          <p:nvPr>
            <p:extLst/>
          </p:nvPr>
        </p:nvGraphicFramePr>
        <p:xfrm>
          <a:off x="107505" y="2996953"/>
          <a:ext cx="8712968" cy="2304255"/>
        </p:xfrm>
        <a:graphic>
          <a:graphicData uri="http://schemas.openxmlformats.org/drawingml/2006/table">
            <a:tbl>
              <a:tblPr firstRow="1" lastRow="1" bandRow="1">
                <a:tableStyleId>{5C22544A-7EE6-4342-B048-85BDC9FD1C3A}</a:tableStyleId>
              </a:tblPr>
              <a:tblGrid>
                <a:gridCol w="3412578">
                  <a:extLst>
                    <a:ext uri="{9D8B030D-6E8A-4147-A177-3AD203B41FA5}">
                      <a16:colId xmlns:a16="http://schemas.microsoft.com/office/drawing/2014/main" val="20000"/>
                    </a:ext>
                  </a:extLst>
                </a:gridCol>
                <a:gridCol w="1060078">
                  <a:extLst>
                    <a:ext uri="{9D8B030D-6E8A-4147-A177-3AD203B41FA5}">
                      <a16:colId xmlns:a16="http://schemas.microsoft.com/office/drawing/2014/main" val="20001"/>
                    </a:ext>
                  </a:extLst>
                </a:gridCol>
                <a:gridCol w="1060078">
                  <a:extLst>
                    <a:ext uri="{9D8B030D-6E8A-4147-A177-3AD203B41FA5}">
                      <a16:colId xmlns:a16="http://schemas.microsoft.com/office/drawing/2014/main" val="20002"/>
                    </a:ext>
                  </a:extLst>
                </a:gridCol>
                <a:gridCol w="1060078">
                  <a:extLst>
                    <a:ext uri="{9D8B030D-6E8A-4147-A177-3AD203B41FA5}">
                      <a16:colId xmlns:a16="http://schemas.microsoft.com/office/drawing/2014/main" val="20003"/>
                    </a:ext>
                  </a:extLst>
                </a:gridCol>
                <a:gridCol w="1060078">
                  <a:extLst>
                    <a:ext uri="{9D8B030D-6E8A-4147-A177-3AD203B41FA5}">
                      <a16:colId xmlns:a16="http://schemas.microsoft.com/office/drawing/2014/main" val="20004"/>
                    </a:ext>
                  </a:extLst>
                </a:gridCol>
                <a:gridCol w="1060078">
                  <a:extLst>
                    <a:ext uri="{9D8B030D-6E8A-4147-A177-3AD203B41FA5}">
                      <a16:colId xmlns:a16="http://schemas.microsoft.com/office/drawing/2014/main" val="20005"/>
                    </a:ext>
                  </a:extLst>
                </a:gridCol>
              </a:tblGrid>
              <a:tr h="344041">
                <a:tc>
                  <a:txBody>
                    <a:bodyPr/>
                    <a:lstStyle/>
                    <a:p>
                      <a:pPr algn="l" fontAlgn="ctr"/>
                      <a:r>
                        <a:rPr lang="en-US" sz="120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t>Economic classification</a:t>
                      </a:r>
                      <a:endParaRPr lang="en-US" sz="1200" b="1"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ctr" fontAlgn="ctr"/>
                      <a:r>
                        <a:rPr lang="en-US" sz="1200" b="1"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t>2020/21</a:t>
                      </a:r>
                      <a:endParaRPr lang="en-US" sz="1200" b="1"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solidFill>
                      <a:schemeClr val="accent1"/>
                    </a:solidFill>
                  </a:tcPr>
                </a:tc>
                <a:tc>
                  <a:txBody>
                    <a:bodyPr/>
                    <a:lstStyle/>
                    <a:p>
                      <a:pPr algn="ctr" fontAlgn="ctr"/>
                      <a:r>
                        <a:rPr lang="en-US" sz="1200" b="1"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t>2021/22</a:t>
                      </a:r>
                      <a:endParaRPr lang="en-US" sz="1200" b="1"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solidFill>
                      <a:schemeClr val="accent1"/>
                    </a:solidFill>
                  </a:tcPr>
                </a:tc>
                <a:tc>
                  <a:txBody>
                    <a:bodyPr/>
                    <a:lstStyle/>
                    <a:p>
                      <a:pPr algn="ctr" fontAlgn="ctr"/>
                      <a:r>
                        <a:rPr lang="en-US" sz="1200" b="1"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t>2022/23</a:t>
                      </a:r>
                      <a:endParaRPr lang="en-US" sz="1200" b="1"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solidFill>
                      <a:schemeClr val="accent1"/>
                    </a:solidFill>
                  </a:tcPr>
                </a:tc>
                <a:tc>
                  <a:txBody>
                    <a:bodyPr/>
                    <a:lstStyle/>
                    <a:p>
                      <a:pPr algn="ctr" fontAlgn="ctr"/>
                      <a:r>
                        <a:rPr lang="en-US" sz="1200" b="1"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t>2023/24</a:t>
                      </a:r>
                      <a:endParaRPr lang="en-US" sz="1200" b="1"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solidFill>
                      <a:schemeClr val="accent1"/>
                    </a:solidFill>
                  </a:tcPr>
                </a:tc>
                <a:tc>
                  <a:txBody>
                    <a:bodyPr/>
                    <a:lstStyle/>
                    <a:p>
                      <a:pPr algn="ctr" fontAlgn="ctr"/>
                      <a:r>
                        <a:rPr lang="en-US" sz="1200" b="1"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t>2024/25</a:t>
                      </a:r>
                      <a:endParaRPr lang="en-US" sz="1200" b="1"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solidFill>
                      <a:schemeClr val="accent1"/>
                    </a:solidFill>
                  </a:tcPr>
                </a:tc>
                <a:extLst>
                  <a:ext uri="{0D108BD9-81ED-4DB2-BD59-A6C34878D82A}">
                    <a16:rowId xmlns:a16="http://schemas.microsoft.com/office/drawing/2014/main" val="10000"/>
                  </a:ext>
                </a:extLst>
              </a:tr>
              <a:tr h="200025">
                <a:tc>
                  <a:txBody>
                    <a:bodyPr/>
                    <a:lstStyle/>
                    <a:p>
                      <a:pPr algn="l" fontAlgn="ctr"/>
                      <a:r>
                        <a:rPr lang="en-US" sz="120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t>Compensation of employees</a:t>
                      </a:r>
                      <a:endParaRPr lang="en-US" sz="1200" b="1"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ctr" fontAlgn="ctr"/>
                      <a:r>
                        <a:rPr lang="en-US" sz="120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t>                 62,420 </a:t>
                      </a:r>
                      <a:endParaRPr lang="en-US" sz="1200" b="1"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ctr" fontAlgn="ctr"/>
                      <a:r>
                        <a:rPr lang="en-US" sz="120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t>                 66,478 </a:t>
                      </a:r>
                      <a:endParaRPr lang="en-US" sz="1200" b="1"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ctr" fontAlgn="ctr"/>
                      <a:r>
                        <a:rPr lang="en-US" sz="1200" u="none" strike="noStrike">
                          <a:solidFill>
                            <a:schemeClr val="tx1"/>
                          </a:solidFill>
                          <a:effectLst/>
                          <a:latin typeface="Tahoma" panose="020B0604030504040204" pitchFamily="34" charset="0"/>
                          <a:ea typeface="Tahoma" panose="020B0604030504040204" pitchFamily="34" charset="0"/>
                          <a:cs typeface="Tahoma" panose="020B0604030504040204" pitchFamily="34" charset="0"/>
                        </a:rPr>
                        <a:t>                 69,370 </a:t>
                      </a:r>
                      <a:endParaRPr lang="en-US" sz="1200" b="1" i="0" u="none" strike="noStrike">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ctr" fontAlgn="ctr"/>
                      <a:r>
                        <a:rPr lang="en-US" sz="1200" u="none" strike="noStrike">
                          <a:solidFill>
                            <a:schemeClr val="tx1"/>
                          </a:solidFill>
                          <a:effectLst/>
                          <a:latin typeface="Tahoma" panose="020B0604030504040204" pitchFamily="34" charset="0"/>
                          <a:ea typeface="Tahoma" panose="020B0604030504040204" pitchFamily="34" charset="0"/>
                          <a:cs typeface="Tahoma" panose="020B0604030504040204" pitchFamily="34" charset="0"/>
                        </a:rPr>
                        <a:t>                 72,700 </a:t>
                      </a:r>
                      <a:endParaRPr lang="en-US" sz="1200" b="1" i="0" u="none" strike="noStrike">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ctr" fontAlgn="ctr"/>
                      <a:r>
                        <a:rPr lang="en-US" sz="1200" u="none" strike="noStrike">
                          <a:solidFill>
                            <a:schemeClr val="tx1"/>
                          </a:solidFill>
                          <a:effectLst/>
                          <a:latin typeface="Tahoma" panose="020B0604030504040204" pitchFamily="34" charset="0"/>
                          <a:ea typeface="Tahoma" panose="020B0604030504040204" pitchFamily="34" charset="0"/>
                          <a:cs typeface="Tahoma" panose="020B0604030504040204" pitchFamily="34" charset="0"/>
                        </a:rPr>
                        <a:t>                 76,189 </a:t>
                      </a:r>
                      <a:endParaRPr lang="en-US" sz="1200" b="1" i="0" u="none" strike="noStrike">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extLst>
                  <a:ext uri="{0D108BD9-81ED-4DB2-BD59-A6C34878D82A}">
                    <a16:rowId xmlns:a16="http://schemas.microsoft.com/office/drawing/2014/main" val="10001"/>
                  </a:ext>
                </a:extLst>
              </a:tr>
              <a:tr h="200025">
                <a:tc>
                  <a:txBody>
                    <a:bodyPr/>
                    <a:lstStyle/>
                    <a:p>
                      <a:pPr algn="l" fontAlgn="ctr"/>
                      <a:r>
                        <a:rPr lang="en-US" sz="120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t>Goods and services</a:t>
                      </a:r>
                      <a:endParaRPr lang="en-US" sz="1200" b="1"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ctr" fontAlgn="ctr"/>
                      <a:r>
                        <a:rPr lang="en-US" sz="1200" u="none" strike="noStrike">
                          <a:solidFill>
                            <a:schemeClr val="tx1"/>
                          </a:solidFill>
                          <a:effectLst/>
                          <a:latin typeface="Tahoma" panose="020B0604030504040204" pitchFamily="34" charset="0"/>
                          <a:ea typeface="Tahoma" panose="020B0604030504040204" pitchFamily="34" charset="0"/>
                          <a:cs typeface="Tahoma" panose="020B0604030504040204" pitchFamily="34" charset="0"/>
                        </a:rPr>
                        <a:t>                 47,038 </a:t>
                      </a:r>
                      <a:endParaRPr lang="en-US" sz="1200" b="1" i="0" u="none" strike="noStrike">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ctr" fontAlgn="ctr"/>
                      <a:r>
                        <a:rPr lang="en-US" sz="120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t>                 49,448 </a:t>
                      </a:r>
                      <a:endParaRPr lang="en-US" sz="1200" b="1"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ctr" fontAlgn="ctr"/>
                      <a:r>
                        <a:rPr lang="en-US" sz="120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t>                 51,292 </a:t>
                      </a:r>
                      <a:endParaRPr lang="en-US" sz="1200" b="1"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ctr" fontAlgn="ctr"/>
                      <a:r>
                        <a:rPr lang="en-US" sz="120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t>                 53,754 </a:t>
                      </a:r>
                      <a:endParaRPr lang="en-US" sz="1200" b="1"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ctr" fontAlgn="ctr"/>
                      <a:r>
                        <a:rPr lang="en-US" sz="120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1200" u="none" strike="noStrike"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56,335 </a:t>
                      </a:r>
                      <a:endParaRPr lang="en-US" sz="1200" b="1"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extLst>
                  <a:ext uri="{0D108BD9-81ED-4DB2-BD59-A6C34878D82A}">
                    <a16:rowId xmlns:a16="http://schemas.microsoft.com/office/drawing/2014/main" val="10002"/>
                  </a:ext>
                </a:extLst>
              </a:tr>
              <a:tr h="200025">
                <a:tc>
                  <a:txBody>
                    <a:bodyPr/>
                    <a:lstStyle/>
                    <a:p>
                      <a:pPr algn="l" fontAlgn="ctr"/>
                      <a:r>
                        <a:rPr lang="en-US" sz="1200" u="none" strike="noStrike">
                          <a:solidFill>
                            <a:schemeClr val="tx1"/>
                          </a:solidFill>
                          <a:effectLst/>
                          <a:latin typeface="Tahoma" panose="020B0604030504040204" pitchFamily="34" charset="0"/>
                          <a:ea typeface="Tahoma" panose="020B0604030504040204" pitchFamily="34" charset="0"/>
                          <a:cs typeface="Tahoma" panose="020B0604030504040204" pitchFamily="34" charset="0"/>
                        </a:rPr>
                        <a:t>Transfers and subsidies</a:t>
                      </a:r>
                      <a:endParaRPr lang="en-US" sz="1200" b="1" i="0" u="none" strike="noStrike">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ctr" fontAlgn="ctr"/>
                      <a:r>
                        <a:rPr lang="en-US" sz="1200" u="none" strike="noStrike">
                          <a:solidFill>
                            <a:schemeClr val="tx1"/>
                          </a:solidFill>
                          <a:effectLst/>
                          <a:latin typeface="Tahoma" panose="020B0604030504040204" pitchFamily="34" charset="0"/>
                          <a:ea typeface="Tahoma" panose="020B0604030504040204" pitchFamily="34" charset="0"/>
                          <a:cs typeface="Tahoma" panose="020B0604030504040204" pitchFamily="34" charset="0"/>
                        </a:rPr>
                        <a:t>                 93,703 </a:t>
                      </a:r>
                      <a:endParaRPr lang="en-US" sz="1200" b="1" i="0" u="none" strike="noStrike">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ctr" fontAlgn="ctr"/>
                      <a:r>
                        <a:rPr lang="en-US" sz="120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t>               107,757 </a:t>
                      </a:r>
                      <a:endParaRPr lang="en-US" sz="1200" b="1"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ctr" fontAlgn="ctr"/>
                      <a:r>
                        <a:rPr lang="en-US" sz="120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t>               111,808 </a:t>
                      </a:r>
                      <a:endParaRPr lang="en-US" sz="1200" b="1"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ctr" fontAlgn="ctr"/>
                      <a:r>
                        <a:rPr lang="en-US" sz="120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t>               117,175 </a:t>
                      </a:r>
                      <a:endParaRPr lang="en-US" sz="1200" b="1"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ctr" fontAlgn="ctr"/>
                      <a:r>
                        <a:rPr lang="en-US" sz="120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t>               122,799 </a:t>
                      </a:r>
                      <a:endParaRPr lang="en-US" sz="1200" b="1"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extLst>
                  <a:ext uri="{0D108BD9-81ED-4DB2-BD59-A6C34878D82A}">
                    <a16:rowId xmlns:a16="http://schemas.microsoft.com/office/drawing/2014/main" val="10003"/>
                  </a:ext>
                </a:extLst>
              </a:tr>
              <a:tr h="200025">
                <a:tc>
                  <a:txBody>
                    <a:bodyPr/>
                    <a:lstStyle/>
                    <a:p>
                      <a:pPr algn="l" fontAlgn="ctr"/>
                      <a:r>
                        <a:rPr lang="en-US" sz="1200" u="none" strike="noStrike">
                          <a:solidFill>
                            <a:schemeClr val="tx1"/>
                          </a:solidFill>
                          <a:effectLst/>
                          <a:latin typeface="Tahoma" panose="020B0604030504040204" pitchFamily="34" charset="0"/>
                          <a:ea typeface="Tahoma" panose="020B0604030504040204" pitchFamily="34" charset="0"/>
                          <a:cs typeface="Tahoma" panose="020B0604030504040204" pitchFamily="34" charset="0"/>
                        </a:rPr>
                        <a:t>Payments for capital assets</a:t>
                      </a:r>
                      <a:endParaRPr lang="en-US" sz="1200" b="1" i="0" u="none" strike="noStrike">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ctr" fontAlgn="ctr"/>
                      <a:r>
                        <a:rPr lang="en-US" sz="1200" u="none" strike="noStrike">
                          <a:solidFill>
                            <a:schemeClr val="tx1"/>
                          </a:solidFill>
                          <a:effectLst/>
                          <a:latin typeface="Tahoma" panose="020B0604030504040204" pitchFamily="34" charset="0"/>
                          <a:ea typeface="Tahoma" panose="020B0604030504040204" pitchFamily="34" charset="0"/>
                          <a:cs typeface="Tahoma" panose="020B0604030504040204" pitchFamily="34" charset="0"/>
                        </a:rPr>
                        <a:t>                   3,432 </a:t>
                      </a:r>
                      <a:endParaRPr lang="en-US" sz="1200" b="1" i="0" u="none" strike="noStrike">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ctr" fontAlgn="ctr"/>
                      <a:r>
                        <a:rPr lang="en-US" sz="1200" u="none" strike="noStrike">
                          <a:solidFill>
                            <a:schemeClr val="tx1"/>
                          </a:solidFill>
                          <a:effectLst/>
                          <a:latin typeface="Tahoma" panose="020B0604030504040204" pitchFamily="34" charset="0"/>
                          <a:ea typeface="Tahoma" panose="020B0604030504040204" pitchFamily="34" charset="0"/>
                          <a:cs typeface="Tahoma" panose="020B0604030504040204" pitchFamily="34" charset="0"/>
                        </a:rPr>
                        <a:t>                   3,621 </a:t>
                      </a:r>
                      <a:endParaRPr lang="en-US" sz="1200" b="1" i="0" u="none" strike="noStrike">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ctr" fontAlgn="ctr"/>
                      <a:r>
                        <a:rPr lang="en-US" sz="1200" u="none" strike="noStrike">
                          <a:solidFill>
                            <a:schemeClr val="tx1"/>
                          </a:solidFill>
                          <a:effectLst/>
                          <a:latin typeface="Tahoma" panose="020B0604030504040204" pitchFamily="34" charset="0"/>
                          <a:ea typeface="Tahoma" panose="020B0604030504040204" pitchFamily="34" charset="0"/>
                          <a:cs typeface="Tahoma" panose="020B0604030504040204" pitchFamily="34" charset="0"/>
                        </a:rPr>
                        <a:t>                   3,826 </a:t>
                      </a:r>
                      <a:endParaRPr lang="en-US" sz="1200" b="1" i="0" u="none" strike="noStrike">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ctr" fontAlgn="ctr"/>
                      <a:r>
                        <a:rPr lang="en-US" sz="120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t>                   4,010 </a:t>
                      </a:r>
                      <a:endParaRPr lang="en-US" sz="1200" b="1"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ctr" fontAlgn="ctr"/>
                      <a:r>
                        <a:rPr lang="en-US" sz="120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t>                   4,202 </a:t>
                      </a:r>
                      <a:endParaRPr lang="en-US" sz="1200" b="1"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extLst>
                  <a:ext uri="{0D108BD9-81ED-4DB2-BD59-A6C34878D82A}">
                    <a16:rowId xmlns:a16="http://schemas.microsoft.com/office/drawing/2014/main" val="10004"/>
                  </a:ext>
                </a:extLst>
              </a:tr>
              <a:tr h="459074">
                <a:tc>
                  <a:txBody>
                    <a:bodyPr/>
                    <a:lstStyle/>
                    <a:p>
                      <a:pPr algn="l" fontAlgn="ctr"/>
                      <a:r>
                        <a:rPr lang="en-US" sz="120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t>Total economic classification</a:t>
                      </a:r>
                      <a:endParaRPr lang="en-US" sz="1200" b="1"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ctr" fontAlgn="ctr"/>
                      <a:r>
                        <a:rPr lang="en-US" sz="1200" u="none" strike="noStrike">
                          <a:solidFill>
                            <a:schemeClr val="tx1"/>
                          </a:solidFill>
                          <a:effectLst/>
                          <a:latin typeface="Tahoma" panose="020B0604030504040204" pitchFamily="34" charset="0"/>
                          <a:ea typeface="Tahoma" panose="020B0604030504040204" pitchFamily="34" charset="0"/>
                          <a:cs typeface="Tahoma" panose="020B0604030504040204" pitchFamily="34" charset="0"/>
                        </a:rPr>
                        <a:t>               206,593 </a:t>
                      </a:r>
                      <a:endParaRPr lang="en-US" sz="1200" b="1" i="0" u="none" strike="noStrike">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ctr" fontAlgn="ctr"/>
                      <a:r>
                        <a:rPr lang="en-US" sz="1200" u="none" strike="noStrike">
                          <a:solidFill>
                            <a:schemeClr val="tx1"/>
                          </a:solidFill>
                          <a:effectLst/>
                          <a:latin typeface="Tahoma" panose="020B0604030504040204" pitchFamily="34" charset="0"/>
                          <a:ea typeface="Tahoma" panose="020B0604030504040204" pitchFamily="34" charset="0"/>
                          <a:cs typeface="Tahoma" panose="020B0604030504040204" pitchFamily="34" charset="0"/>
                        </a:rPr>
                        <a:t>               227,304 </a:t>
                      </a:r>
                      <a:endParaRPr lang="en-US" sz="1200" b="1" i="0" u="none" strike="noStrike">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ctr" fontAlgn="ctr"/>
                      <a:r>
                        <a:rPr lang="en-US" sz="1200" u="none" strike="noStrike">
                          <a:solidFill>
                            <a:schemeClr val="tx1"/>
                          </a:solidFill>
                          <a:effectLst/>
                          <a:latin typeface="Tahoma" panose="020B0604030504040204" pitchFamily="34" charset="0"/>
                          <a:ea typeface="Tahoma" panose="020B0604030504040204" pitchFamily="34" charset="0"/>
                          <a:cs typeface="Tahoma" panose="020B0604030504040204" pitchFamily="34" charset="0"/>
                        </a:rPr>
                        <a:t>               236,296 </a:t>
                      </a:r>
                      <a:endParaRPr lang="en-US" sz="1200" b="1" i="0" u="none" strike="noStrike">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ctr" fontAlgn="ctr"/>
                      <a:r>
                        <a:rPr lang="en-US" sz="1200" u="none" strike="noStrike">
                          <a:solidFill>
                            <a:schemeClr val="tx1"/>
                          </a:solidFill>
                          <a:effectLst/>
                          <a:latin typeface="Tahoma" panose="020B0604030504040204" pitchFamily="34" charset="0"/>
                          <a:ea typeface="Tahoma" panose="020B0604030504040204" pitchFamily="34" charset="0"/>
                          <a:cs typeface="Tahoma" panose="020B0604030504040204" pitchFamily="34" charset="0"/>
                        </a:rPr>
                        <a:t>               247,638 </a:t>
                      </a:r>
                      <a:endParaRPr lang="en-US" sz="1200" b="1" i="0" u="none" strike="noStrike">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ctr" fontAlgn="ctr"/>
                      <a:r>
                        <a:rPr lang="en-US" sz="120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1200" u="none" strike="noStrike"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259,525 </a:t>
                      </a:r>
                      <a:endParaRPr lang="en-US" sz="1200" b="1"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21073422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156176" y="6309320"/>
            <a:ext cx="2133600" cy="365125"/>
          </a:xfrm>
        </p:spPr>
        <p:txBody>
          <a:bodyPr/>
          <a:lstStyle/>
          <a:p>
            <a:fld id="{1CE6738C-8955-4CF1-A256-1C49941BBB03}" type="slidenum">
              <a:rPr lang="en-ZA" smtClean="0">
                <a:solidFill>
                  <a:prstClr val="black">
                    <a:tint val="75000"/>
                  </a:prstClr>
                </a:solidFill>
              </a:rPr>
              <a:pPr/>
              <a:t>36</a:t>
            </a:fld>
            <a:endParaRPr lang="en-ZA" dirty="0">
              <a:solidFill>
                <a:prstClr val="black">
                  <a:tint val="75000"/>
                </a:prstClr>
              </a:solidFill>
            </a:endParaRPr>
          </a:p>
        </p:txBody>
      </p:sp>
      <p:sp>
        <p:nvSpPr>
          <p:cNvPr id="3" name="Rectangle 2"/>
          <p:cNvSpPr/>
          <p:nvPr/>
        </p:nvSpPr>
        <p:spPr>
          <a:xfrm>
            <a:off x="539552" y="836712"/>
            <a:ext cx="7992888" cy="1311128"/>
          </a:xfrm>
          <a:prstGeom prst="rect">
            <a:avLst/>
          </a:prstGeom>
        </p:spPr>
        <p:txBody>
          <a:bodyPr wrap="square">
            <a:spAutoFit/>
          </a:bodyPr>
          <a:lstStyle/>
          <a:p>
            <a:pPr defTabSz="457200" fontAlgn="base">
              <a:spcBef>
                <a:spcPct val="20000"/>
              </a:spcBef>
              <a:spcAft>
                <a:spcPct val="0"/>
              </a:spcAft>
            </a:pPr>
            <a:endParaRPr lang="en-ZA" b="1" dirty="0">
              <a:solidFill>
                <a:prstClr val="black"/>
              </a:solidFill>
              <a:latin typeface="Gill Sans" pitchFamily="-52" charset="0"/>
              <a:ea typeface="ＭＳ Ｐゴシック" pitchFamily="-52" charset="-128"/>
            </a:endParaRPr>
          </a:p>
          <a:p>
            <a:pPr defTabSz="457200" fontAlgn="base">
              <a:lnSpc>
                <a:spcPct val="150000"/>
              </a:lnSpc>
              <a:spcBef>
                <a:spcPct val="20000"/>
              </a:spcBef>
              <a:spcAft>
                <a:spcPct val="0"/>
              </a:spcAft>
            </a:pPr>
            <a:endParaRPr lang="en-ZA" b="1" dirty="0">
              <a:solidFill>
                <a:prstClr val="black"/>
              </a:solidFill>
              <a:latin typeface="Gill Sans" pitchFamily="-52" charset="0"/>
              <a:ea typeface="ＭＳ Ｐゴシック" pitchFamily="-52" charset="-128"/>
            </a:endParaRPr>
          </a:p>
          <a:p>
            <a:pPr defTabSz="457200" fontAlgn="base">
              <a:lnSpc>
                <a:spcPct val="150000"/>
              </a:lnSpc>
              <a:spcBef>
                <a:spcPct val="20000"/>
              </a:spcBef>
              <a:spcAft>
                <a:spcPct val="0"/>
              </a:spcAft>
            </a:pPr>
            <a:r>
              <a:rPr lang="en-ZA" b="1" dirty="0" smtClean="0">
                <a:solidFill>
                  <a:prstClr val="black"/>
                </a:solidFill>
                <a:latin typeface="Gill Sans" pitchFamily="-52" charset="0"/>
                <a:ea typeface="ＭＳ Ｐゴシック" pitchFamily="-52" charset="-128"/>
              </a:rPr>
              <a:t>		</a:t>
            </a:r>
            <a:endParaRPr lang="en-ZA" b="1" dirty="0">
              <a:solidFill>
                <a:prstClr val="black"/>
              </a:solidFill>
              <a:latin typeface="Gill Sans" pitchFamily="-52" charset="0"/>
              <a:ea typeface="ＭＳ Ｐゴシック" pitchFamily="-52" charset="-128"/>
            </a:endParaRPr>
          </a:p>
        </p:txBody>
      </p:sp>
      <p:sp>
        <p:nvSpPr>
          <p:cNvPr id="5" name="Subtitle 2"/>
          <p:cNvSpPr txBox="1">
            <a:spLocks/>
          </p:cNvSpPr>
          <p:nvPr/>
        </p:nvSpPr>
        <p:spPr bwMode="auto">
          <a:xfrm>
            <a:off x="107504" y="1197880"/>
            <a:ext cx="8712968" cy="4464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ea typeface="ＭＳ Ｐゴシック" pitchFamily="-52" charset="-128"/>
              </a:defRPr>
            </a:lvl1pPr>
            <a:lvl2pPr marL="742950" indent="-285750" eaLnBrk="0" hangingPunct="0">
              <a:defRPr>
                <a:solidFill>
                  <a:schemeClr val="tx1"/>
                </a:solidFill>
                <a:latin typeface="Arial" charset="0"/>
                <a:ea typeface="ＭＳ Ｐゴシック" pitchFamily="-52" charset="-128"/>
              </a:defRPr>
            </a:lvl2pPr>
            <a:lvl3pPr marL="1143000" indent="-228600" eaLnBrk="0" hangingPunct="0">
              <a:defRPr>
                <a:solidFill>
                  <a:schemeClr val="tx1"/>
                </a:solidFill>
                <a:latin typeface="Arial" charset="0"/>
                <a:ea typeface="ＭＳ Ｐゴシック" pitchFamily="-52" charset="-128"/>
              </a:defRPr>
            </a:lvl3pPr>
            <a:lvl4pPr marL="1600200" indent="-228600" eaLnBrk="0" hangingPunct="0">
              <a:defRPr>
                <a:solidFill>
                  <a:schemeClr val="tx1"/>
                </a:solidFill>
                <a:latin typeface="Arial" charset="0"/>
                <a:ea typeface="ＭＳ Ｐゴシック" pitchFamily="-52" charset="-128"/>
              </a:defRPr>
            </a:lvl4pPr>
            <a:lvl5pPr marL="2057400" indent="-228600" eaLnBrk="0" hangingPunct="0">
              <a:defRPr>
                <a:solidFill>
                  <a:schemeClr val="tx1"/>
                </a:solidFill>
                <a:latin typeface="Arial" charset="0"/>
                <a:ea typeface="ＭＳ Ｐゴシック" pitchFamily="-52"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52"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52"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52"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52" charset="-128"/>
              </a:defRPr>
            </a:lvl9pPr>
          </a:lstStyle>
          <a:p>
            <a:r>
              <a:rPr lang="en-ZA" sz="1600" dirty="0">
                <a:solidFill>
                  <a:prstClr val="black"/>
                </a:solidFill>
                <a:latin typeface="Georgia" panose="02040502050405020303" pitchFamily="18" charset="0"/>
              </a:rPr>
              <a:t> </a:t>
            </a:r>
            <a:endParaRPr lang="en-US" sz="1600" dirty="0">
              <a:solidFill>
                <a:prstClr val="black"/>
              </a:solidFill>
              <a:latin typeface="Georgia" panose="02040502050405020303" pitchFamily="18" charset="0"/>
            </a:endParaRPr>
          </a:p>
          <a:p>
            <a:pPr marL="0" indent="0">
              <a:lnSpc>
                <a:spcPct val="108000"/>
              </a:lnSpc>
              <a:buClr>
                <a:srgbClr val="C00000"/>
              </a:buClr>
              <a:buSzPct val="75000"/>
            </a:pPr>
            <a:endParaRPr lang="en-ZA" sz="1400" dirty="0" smtClean="0">
              <a:solidFill>
                <a:prstClr val="black"/>
              </a:solidFill>
              <a:latin typeface="Segoe UI Historic" panose="020B0502040204020203" pitchFamily="34" charset="0"/>
              <a:ea typeface="Segoe UI Historic" panose="020B0502040204020203" pitchFamily="34" charset="0"/>
              <a:cs typeface="Segoe UI Historic" panose="020B0502040204020203" pitchFamily="34" charset="0"/>
            </a:endParaRPr>
          </a:p>
          <a:p>
            <a:pPr marL="285750" indent="-285750" algn="just" eaLnBrk="1" hangingPunct="1">
              <a:buFont typeface="Arial" pitchFamily="34" charset="0"/>
              <a:buChar char="•"/>
            </a:pPr>
            <a:endParaRPr lang="en-ZA" sz="1400" dirty="0" smtClean="0">
              <a:solidFill>
                <a:prstClr val="black"/>
              </a:solidFill>
              <a:latin typeface="Gill Sans"/>
            </a:endParaRPr>
          </a:p>
          <a:p>
            <a:pPr marL="0" indent="0" algn="just" eaLnBrk="1" hangingPunct="1"/>
            <a:endParaRPr lang="en-ZA" sz="1400" dirty="0" smtClean="0">
              <a:solidFill>
                <a:prstClr val="black"/>
              </a:solidFill>
              <a:latin typeface="Gill Sans"/>
            </a:endParaRPr>
          </a:p>
          <a:p>
            <a:pPr marL="285750" indent="-285750" eaLnBrk="1" hangingPunct="1">
              <a:buFont typeface="Arial" pitchFamily="34" charset="0"/>
              <a:buChar char="•"/>
            </a:pPr>
            <a:endParaRPr lang="en-ZA" dirty="0" smtClean="0">
              <a:solidFill>
                <a:prstClr val="black"/>
              </a:solidFill>
              <a:latin typeface="Gill Sans" pitchFamily="-52" charset="0"/>
            </a:endParaRPr>
          </a:p>
          <a:p>
            <a:pPr marL="285750" indent="-285750" eaLnBrk="1" hangingPunct="1">
              <a:buFont typeface="Arial" pitchFamily="34" charset="0"/>
              <a:buChar char="•"/>
            </a:pPr>
            <a:endParaRPr lang="en-ZA" dirty="0">
              <a:solidFill>
                <a:prstClr val="black"/>
              </a:solidFill>
              <a:latin typeface="Gill Sans" pitchFamily="-52" charset="0"/>
            </a:endParaRPr>
          </a:p>
          <a:p>
            <a:pPr marL="285750" indent="-285750" eaLnBrk="1" hangingPunct="1">
              <a:buFont typeface="Arial" pitchFamily="34" charset="0"/>
              <a:buChar char="•"/>
            </a:pPr>
            <a:endParaRPr lang="en-ZA" dirty="0" smtClean="0">
              <a:solidFill>
                <a:prstClr val="black"/>
              </a:solidFill>
              <a:latin typeface="Gill Sans" pitchFamily="-52" charset="0"/>
            </a:endParaRPr>
          </a:p>
        </p:txBody>
      </p:sp>
      <p:sp>
        <p:nvSpPr>
          <p:cNvPr id="4" name="Rectangle 3"/>
          <p:cNvSpPr/>
          <p:nvPr/>
        </p:nvSpPr>
        <p:spPr>
          <a:xfrm>
            <a:off x="552353" y="260648"/>
            <a:ext cx="8280920" cy="830997"/>
          </a:xfrm>
          <a:prstGeom prst="rect">
            <a:avLst/>
          </a:prstGeom>
        </p:spPr>
        <p:txBody>
          <a:bodyPr wrap="square">
            <a:spAutoFit/>
          </a:bodyPr>
          <a:lstStyle/>
          <a:p>
            <a:pPr algn="ctr"/>
            <a:r>
              <a:rPr lang="en-GB" sz="2400" dirty="0" smtClean="0">
                <a:solidFill>
                  <a:prstClr val="black">
                    <a:lumMod val="65000"/>
                    <a:lumOff val="35000"/>
                  </a:prstClr>
                </a:solidFill>
                <a:latin typeface="Tahoma" panose="020B0604030504040204" pitchFamily="34" charset="0"/>
                <a:ea typeface="Tahoma" panose="020B0604030504040204" pitchFamily="34" charset="0"/>
                <a:cs typeface="Tahoma" panose="020B0604030504040204" pitchFamily="34" charset="0"/>
              </a:rPr>
              <a:t>Annual </a:t>
            </a:r>
            <a:r>
              <a:rPr lang="en-GB" sz="2400" dirty="0">
                <a:solidFill>
                  <a:prstClr val="black">
                    <a:lumMod val="65000"/>
                    <a:lumOff val="35000"/>
                  </a:prstClr>
                </a:solidFill>
                <a:latin typeface="Tahoma" panose="020B0604030504040204" pitchFamily="34" charset="0"/>
                <a:ea typeface="Tahoma" panose="020B0604030504040204" pitchFamily="34" charset="0"/>
                <a:cs typeface="Tahoma" panose="020B0604030504040204" pitchFamily="34" charset="0"/>
              </a:rPr>
              <a:t>Performance Plan: </a:t>
            </a:r>
            <a:r>
              <a:rPr lang="en-GB" sz="2400" dirty="0" smtClean="0">
                <a:solidFill>
                  <a:prstClr val="black">
                    <a:lumMod val="65000"/>
                    <a:lumOff val="35000"/>
                  </a:prstClr>
                </a:solidFill>
                <a:latin typeface="Tahoma" panose="020B0604030504040204" pitchFamily="34" charset="0"/>
                <a:ea typeface="Tahoma" panose="020B0604030504040204" pitchFamily="34" charset="0"/>
                <a:cs typeface="Tahoma" panose="020B0604030504040204" pitchFamily="34" charset="0"/>
              </a:rPr>
              <a:t>2020/21</a:t>
            </a:r>
          </a:p>
          <a:p>
            <a:pPr algn="ctr"/>
            <a:r>
              <a:rPr lang="en-GB" sz="2400" dirty="0">
                <a:solidFill>
                  <a:prstClr val="black">
                    <a:lumMod val="65000"/>
                    <a:lumOff val="35000"/>
                  </a:prstClr>
                </a:solidFill>
                <a:latin typeface="Tahoma" panose="020B0604030504040204" pitchFamily="34" charset="0"/>
                <a:ea typeface="Tahoma" panose="020B0604030504040204" pitchFamily="34" charset="0"/>
                <a:cs typeface="Tahoma" panose="020B0604030504040204" pitchFamily="34" charset="0"/>
              </a:rPr>
              <a:t>NSG Trade </a:t>
            </a:r>
            <a:r>
              <a:rPr lang="en-GB" sz="2400" dirty="0" smtClean="0">
                <a:solidFill>
                  <a:prstClr val="black">
                    <a:lumMod val="65000"/>
                    <a:lumOff val="35000"/>
                  </a:prstClr>
                </a:solidFill>
                <a:latin typeface="Tahoma" panose="020B0604030504040204" pitchFamily="34" charset="0"/>
                <a:ea typeface="Tahoma" panose="020B0604030504040204" pitchFamily="34" charset="0"/>
                <a:cs typeface="Tahoma" panose="020B0604030504040204" pitchFamily="34" charset="0"/>
              </a:rPr>
              <a:t>Account</a:t>
            </a:r>
            <a:endParaRPr lang="en-US" sz="24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8" name="Table 7"/>
          <p:cNvGraphicFramePr>
            <a:graphicFrameLocks noGrp="1"/>
          </p:cNvGraphicFramePr>
          <p:nvPr>
            <p:extLst/>
          </p:nvPr>
        </p:nvGraphicFramePr>
        <p:xfrm>
          <a:off x="467544" y="12430000"/>
          <a:ext cx="5270350" cy="7733380"/>
        </p:xfrm>
        <a:graphic>
          <a:graphicData uri="http://schemas.openxmlformats.org/drawingml/2006/table">
            <a:tbl>
              <a:tblPr firstRow="1" firstCol="1" bandRow="1">
                <a:tableStyleId>{5C22544A-7EE6-4342-B048-85BDC9FD1C3A}</a:tableStyleId>
              </a:tblPr>
              <a:tblGrid>
                <a:gridCol w="162253">
                  <a:extLst>
                    <a:ext uri="{9D8B030D-6E8A-4147-A177-3AD203B41FA5}">
                      <a16:colId xmlns:a16="http://schemas.microsoft.com/office/drawing/2014/main" val="20000"/>
                    </a:ext>
                  </a:extLst>
                </a:gridCol>
                <a:gridCol w="1024729">
                  <a:extLst>
                    <a:ext uri="{9D8B030D-6E8A-4147-A177-3AD203B41FA5}">
                      <a16:colId xmlns:a16="http://schemas.microsoft.com/office/drawing/2014/main" val="20001"/>
                    </a:ext>
                  </a:extLst>
                </a:gridCol>
                <a:gridCol w="875007">
                  <a:extLst>
                    <a:ext uri="{9D8B030D-6E8A-4147-A177-3AD203B41FA5}">
                      <a16:colId xmlns:a16="http://schemas.microsoft.com/office/drawing/2014/main" val="20002"/>
                    </a:ext>
                  </a:extLst>
                </a:gridCol>
                <a:gridCol w="816674">
                  <a:extLst>
                    <a:ext uri="{9D8B030D-6E8A-4147-A177-3AD203B41FA5}">
                      <a16:colId xmlns:a16="http://schemas.microsoft.com/office/drawing/2014/main" val="20003"/>
                    </a:ext>
                  </a:extLst>
                </a:gridCol>
                <a:gridCol w="816674">
                  <a:extLst>
                    <a:ext uri="{9D8B030D-6E8A-4147-A177-3AD203B41FA5}">
                      <a16:colId xmlns:a16="http://schemas.microsoft.com/office/drawing/2014/main" val="20004"/>
                    </a:ext>
                  </a:extLst>
                </a:gridCol>
                <a:gridCol w="816674">
                  <a:extLst>
                    <a:ext uri="{9D8B030D-6E8A-4147-A177-3AD203B41FA5}">
                      <a16:colId xmlns:a16="http://schemas.microsoft.com/office/drawing/2014/main" val="20005"/>
                    </a:ext>
                  </a:extLst>
                </a:gridCol>
                <a:gridCol w="758339">
                  <a:extLst>
                    <a:ext uri="{9D8B030D-6E8A-4147-A177-3AD203B41FA5}">
                      <a16:colId xmlns:a16="http://schemas.microsoft.com/office/drawing/2014/main" val="20006"/>
                    </a:ext>
                  </a:extLst>
                </a:gridCol>
              </a:tblGrid>
              <a:tr h="121083">
                <a:tc>
                  <a:txBody>
                    <a:bodyPr/>
                    <a:lstStyle/>
                    <a:p>
                      <a:pPr marL="0" marR="0">
                        <a:lnSpc>
                          <a:spcPct val="107000"/>
                        </a:lnSpc>
                        <a:spcBef>
                          <a:spcPts val="0"/>
                        </a:spcBef>
                        <a:spcAft>
                          <a:spcPts val="800"/>
                        </a:spcAft>
                      </a:pPr>
                      <a:r>
                        <a:rPr lang="en-US" sz="800" dirty="0">
                          <a:effectLst/>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just">
                        <a:lnSpc>
                          <a:spcPct val="150000"/>
                        </a:lnSpc>
                        <a:spcBef>
                          <a:spcPts val="0"/>
                        </a:spcBef>
                        <a:spcAft>
                          <a:spcPts val="0"/>
                        </a:spcAft>
                      </a:pPr>
                      <a:r>
                        <a:rPr lang="en-US" sz="800">
                          <a:effectLst/>
                        </a:rPr>
                        <a:t> </a:t>
                      </a:r>
                    </a:p>
                    <a:p>
                      <a:pPr marL="0" marR="0" algn="just">
                        <a:lnSpc>
                          <a:spcPct val="107000"/>
                        </a:lnSpc>
                        <a:spcBef>
                          <a:spcPts val="0"/>
                        </a:spcBef>
                        <a:spcAft>
                          <a:spcPts val="0"/>
                        </a:spcAft>
                      </a:pPr>
                      <a:r>
                        <a:rPr lang="en-US" sz="800">
                          <a:effectLst/>
                        </a:rPr>
                        <a:t>NSG Vote Account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a:lnSpc>
                          <a:spcPct val="107000"/>
                        </a:lnSpc>
                      </a:pPr>
                      <a:endParaRPr lang="en-US" sz="800" dirty="0">
                        <a:effectLst/>
                        <a:latin typeface="Calibri" panose="020F0502020204030204" pitchFamily="34" charset="0"/>
                        <a:cs typeface="Times New Roman" panose="02020603050405020304" pitchFamily="18" charset="0"/>
                      </a:endParaRPr>
                    </a:p>
                  </a:txBody>
                  <a:tcPr marL="19273" marR="19273" marT="0" marB="0" anchor="b"/>
                </a:tc>
                <a:tc>
                  <a:txBody>
                    <a:bodyPr/>
                    <a:lstStyle/>
                    <a:p>
                      <a:pPr>
                        <a:lnSpc>
                          <a:spcPct val="107000"/>
                        </a:lnSpc>
                      </a:pPr>
                      <a:endParaRPr lang="en-US" sz="800">
                        <a:effectLst/>
                        <a:latin typeface="Calibri" panose="020F0502020204030204" pitchFamily="34" charset="0"/>
                        <a:cs typeface="Times New Roman" panose="02020603050405020304" pitchFamily="18" charset="0"/>
                      </a:endParaRPr>
                    </a:p>
                  </a:txBody>
                  <a:tcPr marL="19273" marR="19273" marT="0" marB="0" anchor="b"/>
                </a:tc>
                <a:tc>
                  <a:txBody>
                    <a:bodyPr/>
                    <a:lstStyle/>
                    <a:p>
                      <a:pPr>
                        <a:lnSpc>
                          <a:spcPct val="107000"/>
                        </a:lnSpc>
                      </a:pPr>
                      <a:endParaRPr lang="en-US" sz="800">
                        <a:effectLst/>
                        <a:latin typeface="Calibri" panose="020F0502020204030204" pitchFamily="34" charset="0"/>
                        <a:cs typeface="Times New Roman" panose="02020603050405020304" pitchFamily="18" charset="0"/>
                      </a:endParaRPr>
                    </a:p>
                  </a:txBody>
                  <a:tcPr marL="19273" marR="19273" marT="0" marB="0" anchor="b"/>
                </a:tc>
                <a:tc>
                  <a:txBody>
                    <a:bodyPr/>
                    <a:lstStyle/>
                    <a:p>
                      <a:pPr>
                        <a:lnSpc>
                          <a:spcPct val="107000"/>
                        </a:lnSpc>
                      </a:pPr>
                      <a:endParaRPr lang="en-US" sz="800">
                        <a:effectLst/>
                        <a:latin typeface="Calibri" panose="020F0502020204030204" pitchFamily="34" charset="0"/>
                        <a:cs typeface="Times New Roman" panose="02020603050405020304" pitchFamily="18" charset="0"/>
                      </a:endParaRPr>
                    </a:p>
                  </a:txBody>
                  <a:tcPr marL="19273" marR="19273" marT="0" marB="0" anchor="b"/>
                </a:tc>
                <a:tc>
                  <a:txBody>
                    <a:bodyPr/>
                    <a:lstStyle/>
                    <a:p>
                      <a:pPr>
                        <a:lnSpc>
                          <a:spcPct val="107000"/>
                        </a:lnSpc>
                      </a:pPr>
                      <a:endParaRPr lang="en-US" sz="800">
                        <a:effectLst/>
                        <a:latin typeface="Calibri" panose="020F0502020204030204" pitchFamily="34" charset="0"/>
                        <a:cs typeface="Times New Roman" panose="02020603050405020304" pitchFamily="18" charset="0"/>
                      </a:endParaRPr>
                    </a:p>
                  </a:txBody>
                  <a:tcPr marL="19273" marR="19273" marT="0" marB="0" anchor="b"/>
                </a:tc>
                <a:extLst>
                  <a:ext uri="{0D108BD9-81ED-4DB2-BD59-A6C34878D82A}">
                    <a16:rowId xmlns:a16="http://schemas.microsoft.com/office/drawing/2014/main" val="10000"/>
                  </a:ext>
                </a:extLst>
              </a:tr>
              <a:tr h="109751">
                <a:tc>
                  <a:txBody>
                    <a:bodyPr/>
                    <a:lstStyle/>
                    <a:p>
                      <a:pPr marL="0" marR="0">
                        <a:lnSpc>
                          <a:spcPct val="107000"/>
                        </a:lnSpc>
                        <a:spcBef>
                          <a:spcPts val="0"/>
                        </a:spcBef>
                        <a:spcAft>
                          <a:spcPts val="800"/>
                        </a:spcAft>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rowSpan="2">
                  <a:txBody>
                    <a:bodyPr/>
                    <a:lstStyle/>
                    <a:p>
                      <a:pPr marL="0" marR="0" algn="ctr">
                        <a:lnSpc>
                          <a:spcPct val="107000"/>
                        </a:lnSpc>
                        <a:spcBef>
                          <a:spcPts val="0"/>
                        </a:spcBef>
                        <a:spcAft>
                          <a:spcPts val="0"/>
                        </a:spcAft>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gridSpan="5">
                  <a:txBody>
                    <a:bodyPr/>
                    <a:lstStyle/>
                    <a:p>
                      <a:pPr marL="0" marR="0" algn="just">
                        <a:lnSpc>
                          <a:spcPct val="107000"/>
                        </a:lnSpc>
                        <a:spcBef>
                          <a:spcPts val="0"/>
                        </a:spcBef>
                        <a:spcAft>
                          <a:spcPts val="0"/>
                        </a:spcAft>
                      </a:pPr>
                      <a:r>
                        <a:rPr lang="en-US" sz="800">
                          <a:effectLst/>
                        </a:rPr>
                        <a:t>  5 year Strategic  Framework Financial Estimates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53537">
                <a:tc>
                  <a:txBody>
                    <a:bodyPr/>
                    <a:lstStyle/>
                    <a:p>
                      <a:pPr marL="0" marR="0">
                        <a:lnSpc>
                          <a:spcPct val="107000"/>
                        </a:lnSpc>
                        <a:spcBef>
                          <a:spcPts val="0"/>
                        </a:spcBef>
                        <a:spcAft>
                          <a:spcPts val="800"/>
                        </a:spcAft>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vMerge="1">
                  <a:txBody>
                    <a:bodyPr/>
                    <a:lstStyle/>
                    <a:p>
                      <a:endParaRPr lang="en-US"/>
                    </a:p>
                  </a:txBody>
                  <a:tcPr/>
                </a:tc>
                <a:tc>
                  <a:txBody>
                    <a:bodyPr/>
                    <a:lstStyle/>
                    <a:p>
                      <a:pPr marL="0" marR="0">
                        <a:lnSpc>
                          <a:spcPct val="107000"/>
                        </a:lnSpc>
                        <a:spcBef>
                          <a:spcPts val="0"/>
                        </a:spcBef>
                        <a:spcAft>
                          <a:spcPts val="0"/>
                        </a:spcAft>
                      </a:pPr>
                      <a:r>
                        <a:rPr lang="en-US" sz="800">
                          <a:effectLst/>
                        </a:rPr>
                        <a:t>2020/21</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2021/22</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2022/23</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2023/24</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2024/25</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extLst>
                  <a:ext uri="{0D108BD9-81ED-4DB2-BD59-A6C34878D82A}">
                    <a16:rowId xmlns:a16="http://schemas.microsoft.com/office/drawing/2014/main" val="10002"/>
                  </a:ext>
                </a:extLst>
              </a:tr>
              <a:tr h="91655">
                <a:tc>
                  <a:txBody>
                    <a:bodyPr/>
                    <a:lstStyle/>
                    <a:p>
                      <a:pPr marL="0" marR="0">
                        <a:lnSpc>
                          <a:spcPct val="107000"/>
                        </a:lnSpc>
                        <a:spcBef>
                          <a:spcPts val="0"/>
                        </a:spcBef>
                        <a:spcAft>
                          <a:spcPts val="800"/>
                        </a:spcAft>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nSpc>
                          <a:spcPct val="107000"/>
                        </a:lnSpc>
                        <a:spcBef>
                          <a:spcPts val="0"/>
                        </a:spcBef>
                        <a:spcAft>
                          <a:spcPts val="0"/>
                        </a:spcAft>
                      </a:pPr>
                      <a:r>
                        <a:rPr lang="en-US" sz="800">
                          <a:effectLst/>
                        </a:rPr>
                        <a:t>Administration</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112,890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119,547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124,488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130,464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136,726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extLst>
                  <a:ext uri="{0D108BD9-81ED-4DB2-BD59-A6C34878D82A}">
                    <a16:rowId xmlns:a16="http://schemas.microsoft.com/office/drawing/2014/main" val="10003"/>
                  </a:ext>
                </a:extLst>
              </a:tr>
              <a:tr h="183310">
                <a:tc>
                  <a:txBody>
                    <a:bodyPr/>
                    <a:lstStyle/>
                    <a:p>
                      <a:pPr marL="0" marR="0">
                        <a:lnSpc>
                          <a:spcPct val="107000"/>
                        </a:lnSpc>
                        <a:spcBef>
                          <a:spcPts val="0"/>
                        </a:spcBef>
                        <a:spcAft>
                          <a:spcPts val="800"/>
                        </a:spcAft>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nSpc>
                          <a:spcPct val="107000"/>
                        </a:lnSpc>
                        <a:spcBef>
                          <a:spcPts val="0"/>
                        </a:spcBef>
                        <a:spcAft>
                          <a:spcPts val="0"/>
                        </a:spcAft>
                      </a:pPr>
                      <a:r>
                        <a:rPr lang="en-US" sz="800">
                          <a:effectLst/>
                        </a:rPr>
                        <a:t>Public Sector Organisational and Staff Development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dirty="0">
                          <a:effectLst/>
                        </a:rPr>
                        <a:t>       93,703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107,757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111,808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117,175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122,799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extLst>
                  <a:ext uri="{0D108BD9-81ED-4DB2-BD59-A6C34878D82A}">
                    <a16:rowId xmlns:a16="http://schemas.microsoft.com/office/drawing/2014/main" val="10004"/>
                  </a:ext>
                </a:extLst>
              </a:tr>
              <a:tr h="91655">
                <a:tc>
                  <a:txBody>
                    <a:bodyPr/>
                    <a:lstStyle/>
                    <a:p>
                      <a:pPr marL="0" marR="0">
                        <a:lnSpc>
                          <a:spcPct val="107000"/>
                        </a:lnSpc>
                        <a:spcBef>
                          <a:spcPts val="0"/>
                        </a:spcBef>
                        <a:spcAft>
                          <a:spcPts val="800"/>
                        </a:spcAft>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nSpc>
                          <a:spcPct val="107000"/>
                        </a:lnSpc>
                        <a:spcBef>
                          <a:spcPts val="0"/>
                        </a:spcBef>
                        <a:spcAft>
                          <a:spcPts val="0"/>
                        </a:spcAft>
                      </a:pPr>
                      <a:r>
                        <a:rPr lang="en-US" sz="800">
                          <a:effectLst/>
                        </a:rPr>
                        <a:t>TOTAL</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206,593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227,304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236,296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247,638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259,525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extLst>
                  <a:ext uri="{0D108BD9-81ED-4DB2-BD59-A6C34878D82A}">
                    <a16:rowId xmlns:a16="http://schemas.microsoft.com/office/drawing/2014/main" val="10005"/>
                  </a:ext>
                </a:extLst>
              </a:tr>
              <a:tr h="91655">
                <a:tc>
                  <a:txBody>
                    <a:bodyPr/>
                    <a:lstStyle/>
                    <a:p>
                      <a:pPr marL="0" marR="0">
                        <a:lnSpc>
                          <a:spcPct val="107000"/>
                        </a:lnSpc>
                        <a:spcBef>
                          <a:spcPts val="0"/>
                        </a:spcBef>
                        <a:spcAft>
                          <a:spcPts val="800"/>
                        </a:spcAft>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nSpc>
                          <a:spcPct val="107000"/>
                        </a:lnSpc>
                        <a:spcBef>
                          <a:spcPts val="0"/>
                        </a:spcBef>
                        <a:spcAft>
                          <a:spcPts val="0"/>
                        </a:spcAft>
                      </a:pPr>
                      <a:r>
                        <a:rPr lang="en-US" sz="800">
                          <a:effectLst/>
                        </a:rPr>
                        <a:t> </a:t>
                      </a:r>
                    </a:p>
                    <a:p>
                      <a:pPr marL="0" marR="0">
                        <a:lnSpc>
                          <a:spcPct val="107000"/>
                        </a:lnSpc>
                        <a:spcBef>
                          <a:spcPts val="0"/>
                        </a:spcBef>
                        <a:spcAft>
                          <a:spcPts val="0"/>
                        </a:spcAft>
                      </a:pPr>
                      <a:r>
                        <a:rPr lang="en-US" sz="800">
                          <a:effectLst/>
                        </a:rPr>
                        <a:t>NSG Vote Account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a:lnSpc>
                          <a:spcPct val="107000"/>
                        </a:lnSpc>
                      </a:pPr>
                      <a:endParaRPr lang="en-US" sz="800">
                        <a:effectLst/>
                        <a:latin typeface="Calibri" panose="020F0502020204030204" pitchFamily="34" charset="0"/>
                        <a:cs typeface="Times New Roman" panose="02020603050405020304" pitchFamily="18" charset="0"/>
                      </a:endParaRPr>
                    </a:p>
                  </a:txBody>
                  <a:tcPr marL="19273" marR="19273" marT="0" marB="0" anchor="b"/>
                </a:tc>
                <a:tc>
                  <a:txBody>
                    <a:bodyPr/>
                    <a:lstStyle/>
                    <a:p>
                      <a:pPr>
                        <a:lnSpc>
                          <a:spcPct val="107000"/>
                        </a:lnSpc>
                      </a:pPr>
                      <a:endParaRPr lang="en-US" sz="800">
                        <a:effectLst/>
                        <a:latin typeface="Calibri" panose="020F0502020204030204" pitchFamily="34" charset="0"/>
                        <a:cs typeface="Times New Roman" panose="02020603050405020304" pitchFamily="18" charset="0"/>
                      </a:endParaRPr>
                    </a:p>
                  </a:txBody>
                  <a:tcPr marL="19273" marR="19273" marT="0" marB="0" anchor="b"/>
                </a:tc>
                <a:tc>
                  <a:txBody>
                    <a:bodyPr/>
                    <a:lstStyle/>
                    <a:p>
                      <a:pPr>
                        <a:lnSpc>
                          <a:spcPct val="107000"/>
                        </a:lnSpc>
                      </a:pPr>
                      <a:endParaRPr lang="en-US" sz="800">
                        <a:effectLst/>
                        <a:latin typeface="Calibri" panose="020F0502020204030204" pitchFamily="34" charset="0"/>
                        <a:cs typeface="Times New Roman" panose="02020603050405020304" pitchFamily="18" charset="0"/>
                      </a:endParaRPr>
                    </a:p>
                  </a:txBody>
                  <a:tcPr marL="19273" marR="19273" marT="0" marB="0" anchor="b"/>
                </a:tc>
                <a:tc>
                  <a:txBody>
                    <a:bodyPr/>
                    <a:lstStyle/>
                    <a:p>
                      <a:pPr>
                        <a:lnSpc>
                          <a:spcPct val="107000"/>
                        </a:lnSpc>
                      </a:pPr>
                      <a:endParaRPr lang="en-US" sz="800">
                        <a:effectLst/>
                        <a:latin typeface="Calibri" panose="020F0502020204030204" pitchFamily="34" charset="0"/>
                        <a:cs typeface="Times New Roman" panose="02020603050405020304" pitchFamily="18" charset="0"/>
                      </a:endParaRPr>
                    </a:p>
                  </a:txBody>
                  <a:tcPr marL="19273" marR="19273" marT="0" marB="0" anchor="b"/>
                </a:tc>
                <a:tc>
                  <a:txBody>
                    <a:bodyPr/>
                    <a:lstStyle/>
                    <a:p>
                      <a:pPr>
                        <a:lnSpc>
                          <a:spcPct val="107000"/>
                        </a:lnSpc>
                      </a:pPr>
                      <a:endParaRPr lang="en-US" sz="800">
                        <a:effectLst/>
                        <a:latin typeface="Calibri" panose="020F0502020204030204" pitchFamily="34" charset="0"/>
                        <a:cs typeface="Times New Roman" panose="02020603050405020304" pitchFamily="18" charset="0"/>
                      </a:endParaRPr>
                    </a:p>
                  </a:txBody>
                  <a:tcPr marL="19273" marR="19273" marT="0" marB="0" anchor="b"/>
                </a:tc>
                <a:extLst>
                  <a:ext uri="{0D108BD9-81ED-4DB2-BD59-A6C34878D82A}">
                    <a16:rowId xmlns:a16="http://schemas.microsoft.com/office/drawing/2014/main" val="10006"/>
                  </a:ext>
                </a:extLst>
              </a:tr>
              <a:tr h="120458">
                <a:tc>
                  <a:txBody>
                    <a:bodyPr/>
                    <a:lstStyle/>
                    <a:p>
                      <a:pPr marL="0" marR="0">
                        <a:lnSpc>
                          <a:spcPct val="107000"/>
                        </a:lnSpc>
                        <a:spcBef>
                          <a:spcPts val="0"/>
                        </a:spcBef>
                        <a:spcAft>
                          <a:spcPts val="800"/>
                        </a:spcAft>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rowSpan="2">
                  <a:txBody>
                    <a:bodyPr/>
                    <a:lstStyle/>
                    <a:p>
                      <a:pPr marL="0" marR="0" algn="ctr">
                        <a:lnSpc>
                          <a:spcPct val="107000"/>
                        </a:lnSpc>
                        <a:spcBef>
                          <a:spcPts val="0"/>
                        </a:spcBef>
                        <a:spcAft>
                          <a:spcPts val="0"/>
                        </a:spcAft>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gridSpan="5">
                  <a:txBody>
                    <a:bodyPr/>
                    <a:lstStyle/>
                    <a:p>
                      <a:pPr marL="0" marR="0" algn="just">
                        <a:lnSpc>
                          <a:spcPct val="107000"/>
                        </a:lnSpc>
                        <a:spcBef>
                          <a:spcPts val="0"/>
                        </a:spcBef>
                        <a:spcAft>
                          <a:spcPts val="0"/>
                        </a:spcAft>
                      </a:pPr>
                      <a:r>
                        <a:rPr lang="en-US" sz="800">
                          <a:effectLst/>
                        </a:rPr>
                        <a:t>  5 year Strategic  Framework Financial Estimates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53537">
                <a:tc>
                  <a:txBody>
                    <a:bodyPr/>
                    <a:lstStyle/>
                    <a:p>
                      <a:pPr marL="0" marR="0">
                        <a:lnSpc>
                          <a:spcPct val="107000"/>
                        </a:lnSpc>
                        <a:spcBef>
                          <a:spcPts val="0"/>
                        </a:spcBef>
                        <a:spcAft>
                          <a:spcPts val="800"/>
                        </a:spcAft>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vMerge="1">
                  <a:txBody>
                    <a:bodyPr/>
                    <a:lstStyle/>
                    <a:p>
                      <a:endParaRPr lang="en-US"/>
                    </a:p>
                  </a:txBody>
                  <a:tcPr/>
                </a:tc>
                <a:tc>
                  <a:txBody>
                    <a:bodyPr/>
                    <a:lstStyle/>
                    <a:p>
                      <a:pPr marL="0" marR="0">
                        <a:lnSpc>
                          <a:spcPct val="107000"/>
                        </a:lnSpc>
                        <a:spcBef>
                          <a:spcPts val="0"/>
                        </a:spcBef>
                        <a:spcAft>
                          <a:spcPts val="0"/>
                        </a:spcAft>
                      </a:pPr>
                      <a:r>
                        <a:rPr lang="en-US" sz="800">
                          <a:effectLst/>
                        </a:rPr>
                        <a:t>2020/21</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2021/22</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2022/23</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2023/24</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2024/25</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extLst>
                  <a:ext uri="{0D108BD9-81ED-4DB2-BD59-A6C34878D82A}">
                    <a16:rowId xmlns:a16="http://schemas.microsoft.com/office/drawing/2014/main" val="10008"/>
                  </a:ext>
                </a:extLst>
              </a:tr>
              <a:tr h="53537">
                <a:tc>
                  <a:txBody>
                    <a:bodyPr/>
                    <a:lstStyle/>
                    <a:p>
                      <a:pPr marL="0" marR="0">
                        <a:lnSpc>
                          <a:spcPct val="107000"/>
                        </a:lnSpc>
                        <a:spcBef>
                          <a:spcPts val="0"/>
                        </a:spcBef>
                        <a:spcAft>
                          <a:spcPts val="800"/>
                        </a:spcAft>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nSpc>
                          <a:spcPct val="107000"/>
                        </a:lnSpc>
                        <a:spcBef>
                          <a:spcPts val="0"/>
                        </a:spcBef>
                        <a:spcAft>
                          <a:spcPts val="0"/>
                        </a:spcAft>
                      </a:pPr>
                      <a:r>
                        <a:rPr lang="en-US" sz="800">
                          <a:effectLst/>
                        </a:rPr>
                        <a:t>Revenue</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extLst>
                  <a:ext uri="{0D108BD9-81ED-4DB2-BD59-A6C34878D82A}">
                    <a16:rowId xmlns:a16="http://schemas.microsoft.com/office/drawing/2014/main" val="10009"/>
                  </a:ext>
                </a:extLst>
              </a:tr>
              <a:tr h="53537">
                <a:tc>
                  <a:txBody>
                    <a:bodyPr/>
                    <a:lstStyle/>
                    <a:p>
                      <a:pPr marL="0" marR="0">
                        <a:lnSpc>
                          <a:spcPct val="107000"/>
                        </a:lnSpc>
                        <a:spcBef>
                          <a:spcPts val="0"/>
                        </a:spcBef>
                        <a:spcAft>
                          <a:spcPts val="800"/>
                        </a:spcAft>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nSpc>
                          <a:spcPct val="107000"/>
                        </a:lnSpc>
                        <a:spcBef>
                          <a:spcPts val="0"/>
                        </a:spcBef>
                        <a:spcAft>
                          <a:spcPts val="0"/>
                        </a:spcAft>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extLst>
                  <a:ext uri="{0D108BD9-81ED-4DB2-BD59-A6C34878D82A}">
                    <a16:rowId xmlns:a16="http://schemas.microsoft.com/office/drawing/2014/main" val="10010"/>
                  </a:ext>
                </a:extLst>
              </a:tr>
              <a:tr h="91655">
                <a:tc>
                  <a:txBody>
                    <a:bodyPr/>
                    <a:lstStyle/>
                    <a:p>
                      <a:pPr marL="0" marR="0">
                        <a:lnSpc>
                          <a:spcPct val="107000"/>
                        </a:lnSpc>
                        <a:spcBef>
                          <a:spcPts val="0"/>
                        </a:spcBef>
                        <a:spcAft>
                          <a:spcPts val="800"/>
                        </a:spcAft>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nSpc>
                          <a:spcPct val="107000"/>
                        </a:lnSpc>
                        <a:spcBef>
                          <a:spcPts val="0"/>
                        </a:spcBef>
                        <a:spcAft>
                          <a:spcPts val="0"/>
                        </a:spcAft>
                      </a:pPr>
                      <a:r>
                        <a:rPr lang="en-US" sz="800">
                          <a:effectLst/>
                        </a:rPr>
                        <a:t>Administration</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112,890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119,547</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124,488</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130,464</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136,726</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extLst>
                  <a:ext uri="{0D108BD9-81ED-4DB2-BD59-A6C34878D82A}">
                    <a16:rowId xmlns:a16="http://schemas.microsoft.com/office/drawing/2014/main" val="10011"/>
                  </a:ext>
                </a:extLst>
              </a:tr>
              <a:tr h="91655">
                <a:tc>
                  <a:txBody>
                    <a:bodyPr/>
                    <a:lstStyle/>
                    <a:p>
                      <a:pPr marL="0" marR="0">
                        <a:lnSpc>
                          <a:spcPct val="107000"/>
                        </a:lnSpc>
                        <a:spcBef>
                          <a:spcPts val="0"/>
                        </a:spcBef>
                        <a:spcAft>
                          <a:spcPts val="800"/>
                        </a:spcAft>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nSpc>
                          <a:spcPct val="107000"/>
                        </a:lnSpc>
                        <a:spcBef>
                          <a:spcPts val="0"/>
                        </a:spcBef>
                        <a:spcAft>
                          <a:spcPts val="0"/>
                        </a:spcAft>
                      </a:pPr>
                      <a:r>
                        <a:rPr lang="en-US" sz="800">
                          <a:effectLst/>
                        </a:rPr>
                        <a:t>Transfers</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93,703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107,757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111,808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117,175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122,799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extLst>
                  <a:ext uri="{0D108BD9-81ED-4DB2-BD59-A6C34878D82A}">
                    <a16:rowId xmlns:a16="http://schemas.microsoft.com/office/drawing/2014/main" val="10012"/>
                  </a:ext>
                </a:extLst>
              </a:tr>
              <a:tr h="137483">
                <a:tc>
                  <a:txBody>
                    <a:bodyPr/>
                    <a:lstStyle/>
                    <a:p>
                      <a:pPr marL="0" marR="0">
                        <a:lnSpc>
                          <a:spcPct val="107000"/>
                        </a:lnSpc>
                        <a:spcBef>
                          <a:spcPts val="0"/>
                        </a:spcBef>
                        <a:spcAft>
                          <a:spcPts val="800"/>
                        </a:spcAft>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spcBef>
                          <a:spcPts val="0"/>
                        </a:spcBef>
                        <a:spcAft>
                          <a:spcPts val="0"/>
                        </a:spcAft>
                      </a:pPr>
                      <a:r>
                        <a:rPr lang="en-US" sz="800">
                          <a:effectLst/>
                        </a:rPr>
                        <a:t>Total revenue</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ctr"/>
                </a:tc>
                <a:tc>
                  <a:txBody>
                    <a:bodyPr/>
                    <a:lstStyle/>
                    <a:p>
                      <a:pPr marL="0" marR="0" algn="ctr">
                        <a:lnSpc>
                          <a:spcPct val="107000"/>
                        </a:lnSpc>
                        <a:spcBef>
                          <a:spcPts val="0"/>
                        </a:spcBef>
                        <a:spcAft>
                          <a:spcPts val="0"/>
                        </a:spcAft>
                      </a:pPr>
                      <a:r>
                        <a:rPr lang="en-US" sz="800">
                          <a:effectLst/>
                        </a:rPr>
                        <a:t>206,593</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ctr"/>
                </a:tc>
                <a:tc>
                  <a:txBody>
                    <a:bodyPr/>
                    <a:lstStyle/>
                    <a:p>
                      <a:pPr marL="0" marR="0" algn="ctr">
                        <a:lnSpc>
                          <a:spcPct val="107000"/>
                        </a:lnSpc>
                        <a:spcBef>
                          <a:spcPts val="0"/>
                        </a:spcBef>
                        <a:spcAft>
                          <a:spcPts val="0"/>
                        </a:spcAft>
                      </a:pPr>
                      <a:r>
                        <a:rPr lang="en-US" sz="800">
                          <a:effectLst/>
                        </a:rPr>
                        <a:t>227,304</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ctr"/>
                </a:tc>
                <a:tc>
                  <a:txBody>
                    <a:bodyPr/>
                    <a:lstStyle/>
                    <a:p>
                      <a:pPr marL="0" marR="0" algn="ctr">
                        <a:lnSpc>
                          <a:spcPct val="107000"/>
                        </a:lnSpc>
                        <a:spcBef>
                          <a:spcPts val="0"/>
                        </a:spcBef>
                        <a:spcAft>
                          <a:spcPts val="0"/>
                        </a:spcAft>
                      </a:pPr>
                      <a:r>
                        <a:rPr lang="en-US" sz="800">
                          <a:effectLst/>
                        </a:rPr>
                        <a:t>  236,296</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ctr"/>
                </a:tc>
                <a:tc>
                  <a:txBody>
                    <a:bodyPr/>
                    <a:lstStyle/>
                    <a:p>
                      <a:pPr marL="0" marR="0" algn="ctr">
                        <a:lnSpc>
                          <a:spcPct val="107000"/>
                        </a:lnSpc>
                        <a:spcBef>
                          <a:spcPts val="0"/>
                        </a:spcBef>
                        <a:spcAft>
                          <a:spcPts val="0"/>
                        </a:spcAft>
                      </a:pPr>
                      <a:r>
                        <a:rPr lang="en-US" sz="800">
                          <a:effectLst/>
                        </a:rPr>
                        <a:t>247,638</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ctr"/>
                </a:tc>
                <a:tc>
                  <a:txBody>
                    <a:bodyPr/>
                    <a:lstStyle/>
                    <a:p>
                      <a:pPr marL="0" marR="0" algn="ctr">
                        <a:lnSpc>
                          <a:spcPct val="107000"/>
                        </a:lnSpc>
                        <a:spcBef>
                          <a:spcPts val="0"/>
                        </a:spcBef>
                        <a:spcAft>
                          <a:spcPts val="0"/>
                        </a:spcAft>
                      </a:pPr>
                      <a:r>
                        <a:rPr lang="en-US" sz="800">
                          <a:effectLst/>
                        </a:rPr>
                        <a:t>259,525</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ctr"/>
                </a:tc>
                <a:extLst>
                  <a:ext uri="{0D108BD9-81ED-4DB2-BD59-A6C34878D82A}">
                    <a16:rowId xmlns:a16="http://schemas.microsoft.com/office/drawing/2014/main" val="10013"/>
                  </a:ext>
                </a:extLst>
              </a:tr>
              <a:tr h="53537">
                <a:tc>
                  <a:txBody>
                    <a:bodyPr/>
                    <a:lstStyle/>
                    <a:p>
                      <a:pPr marL="0" marR="0">
                        <a:lnSpc>
                          <a:spcPct val="107000"/>
                        </a:lnSpc>
                        <a:spcBef>
                          <a:spcPts val="0"/>
                        </a:spcBef>
                        <a:spcAft>
                          <a:spcPts val="800"/>
                        </a:spcAft>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nSpc>
                          <a:spcPct val="107000"/>
                        </a:lnSpc>
                        <a:spcBef>
                          <a:spcPts val="0"/>
                        </a:spcBef>
                        <a:spcAft>
                          <a:spcPts val="0"/>
                        </a:spcAft>
                      </a:pPr>
                      <a:r>
                        <a:rPr lang="en-US" sz="800">
                          <a:effectLst/>
                        </a:rPr>
                        <a:t>Expenses</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extLst>
                  <a:ext uri="{0D108BD9-81ED-4DB2-BD59-A6C34878D82A}">
                    <a16:rowId xmlns:a16="http://schemas.microsoft.com/office/drawing/2014/main" val="10014"/>
                  </a:ext>
                </a:extLst>
              </a:tr>
              <a:tr h="91655">
                <a:tc>
                  <a:txBody>
                    <a:bodyPr/>
                    <a:lstStyle/>
                    <a:p>
                      <a:pPr marL="0" marR="0">
                        <a:lnSpc>
                          <a:spcPct val="107000"/>
                        </a:lnSpc>
                        <a:spcBef>
                          <a:spcPts val="0"/>
                        </a:spcBef>
                        <a:spcAft>
                          <a:spcPts val="800"/>
                        </a:spcAft>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nSpc>
                          <a:spcPct val="107000"/>
                        </a:lnSpc>
                        <a:spcBef>
                          <a:spcPts val="0"/>
                        </a:spcBef>
                        <a:spcAft>
                          <a:spcPts val="0"/>
                        </a:spcAft>
                      </a:pPr>
                      <a:r>
                        <a:rPr lang="en-US" sz="800">
                          <a:effectLst/>
                        </a:rPr>
                        <a:t>Current expense</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109,458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115,926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120,662</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126,453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132,523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extLst>
                  <a:ext uri="{0D108BD9-81ED-4DB2-BD59-A6C34878D82A}">
                    <a16:rowId xmlns:a16="http://schemas.microsoft.com/office/drawing/2014/main" val="10015"/>
                  </a:ext>
                </a:extLst>
              </a:tr>
              <a:tr h="91655">
                <a:tc>
                  <a:txBody>
                    <a:bodyPr/>
                    <a:lstStyle/>
                    <a:p>
                      <a:pPr marL="0" marR="0">
                        <a:lnSpc>
                          <a:spcPct val="107000"/>
                        </a:lnSpc>
                        <a:spcBef>
                          <a:spcPts val="0"/>
                        </a:spcBef>
                        <a:spcAft>
                          <a:spcPts val="800"/>
                        </a:spcAft>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nSpc>
                          <a:spcPct val="107000"/>
                        </a:lnSpc>
                        <a:spcBef>
                          <a:spcPts val="0"/>
                        </a:spcBef>
                        <a:spcAft>
                          <a:spcPts val="0"/>
                        </a:spcAft>
                      </a:pPr>
                      <a:r>
                        <a:rPr lang="en-US" sz="800">
                          <a:effectLst/>
                        </a:rPr>
                        <a:t>Compensation of employees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62,420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66,478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69,370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72,700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76,189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extLst>
                  <a:ext uri="{0D108BD9-81ED-4DB2-BD59-A6C34878D82A}">
                    <a16:rowId xmlns:a16="http://schemas.microsoft.com/office/drawing/2014/main" val="10016"/>
                  </a:ext>
                </a:extLst>
              </a:tr>
              <a:tr h="91655">
                <a:tc>
                  <a:txBody>
                    <a:bodyPr/>
                    <a:lstStyle/>
                    <a:p>
                      <a:pPr marL="0" marR="0">
                        <a:lnSpc>
                          <a:spcPct val="107000"/>
                        </a:lnSpc>
                        <a:spcBef>
                          <a:spcPts val="0"/>
                        </a:spcBef>
                        <a:spcAft>
                          <a:spcPts val="800"/>
                        </a:spcAft>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nSpc>
                          <a:spcPct val="107000"/>
                        </a:lnSpc>
                        <a:spcBef>
                          <a:spcPts val="0"/>
                        </a:spcBef>
                        <a:spcAft>
                          <a:spcPts val="0"/>
                        </a:spcAft>
                      </a:pPr>
                      <a:r>
                        <a:rPr lang="en-US" sz="800">
                          <a:effectLst/>
                        </a:rPr>
                        <a:t>Goods and services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47,038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49,448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52,292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53,754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56,334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extLst>
                  <a:ext uri="{0D108BD9-81ED-4DB2-BD59-A6C34878D82A}">
                    <a16:rowId xmlns:a16="http://schemas.microsoft.com/office/drawing/2014/main" val="10017"/>
                  </a:ext>
                </a:extLst>
              </a:tr>
              <a:tr h="91655">
                <a:tc>
                  <a:txBody>
                    <a:bodyPr/>
                    <a:lstStyle/>
                    <a:p>
                      <a:pPr marL="0" marR="0">
                        <a:lnSpc>
                          <a:spcPct val="107000"/>
                        </a:lnSpc>
                        <a:spcBef>
                          <a:spcPts val="0"/>
                        </a:spcBef>
                        <a:spcAft>
                          <a:spcPts val="800"/>
                        </a:spcAft>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nSpc>
                          <a:spcPct val="107000"/>
                        </a:lnSpc>
                        <a:spcBef>
                          <a:spcPts val="0"/>
                        </a:spcBef>
                        <a:spcAft>
                          <a:spcPts val="0"/>
                        </a:spcAft>
                      </a:pPr>
                      <a:r>
                        <a:rPr lang="en-US" sz="800">
                          <a:effectLst/>
                        </a:rPr>
                        <a:t>Payment for capital assets</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3,432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3,621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3,826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4,010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4,202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extLst>
                  <a:ext uri="{0D108BD9-81ED-4DB2-BD59-A6C34878D82A}">
                    <a16:rowId xmlns:a16="http://schemas.microsoft.com/office/drawing/2014/main" val="10018"/>
                  </a:ext>
                </a:extLst>
              </a:tr>
              <a:tr h="91655">
                <a:tc>
                  <a:txBody>
                    <a:bodyPr/>
                    <a:lstStyle/>
                    <a:p>
                      <a:pPr marL="0" marR="0">
                        <a:lnSpc>
                          <a:spcPct val="107000"/>
                        </a:lnSpc>
                        <a:spcBef>
                          <a:spcPts val="0"/>
                        </a:spcBef>
                        <a:spcAft>
                          <a:spcPts val="800"/>
                        </a:spcAft>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nSpc>
                          <a:spcPct val="107000"/>
                        </a:lnSpc>
                        <a:spcBef>
                          <a:spcPts val="0"/>
                        </a:spcBef>
                        <a:spcAft>
                          <a:spcPts val="0"/>
                        </a:spcAft>
                      </a:pPr>
                      <a:r>
                        <a:rPr lang="en-US" sz="800">
                          <a:effectLst/>
                        </a:rPr>
                        <a:t>Transfers</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93,703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107,757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111,808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117,175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122,799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extLst>
                  <a:ext uri="{0D108BD9-81ED-4DB2-BD59-A6C34878D82A}">
                    <a16:rowId xmlns:a16="http://schemas.microsoft.com/office/drawing/2014/main" val="10019"/>
                  </a:ext>
                </a:extLst>
              </a:tr>
              <a:tr h="581789">
                <a:tc>
                  <a:txBody>
                    <a:bodyPr/>
                    <a:lstStyle/>
                    <a:p>
                      <a:pPr marL="0" marR="0">
                        <a:lnSpc>
                          <a:spcPct val="107000"/>
                        </a:lnSpc>
                        <a:spcBef>
                          <a:spcPts val="0"/>
                        </a:spcBef>
                        <a:spcAft>
                          <a:spcPts val="800"/>
                        </a:spcAft>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nSpc>
                          <a:spcPct val="107000"/>
                        </a:lnSpc>
                        <a:spcBef>
                          <a:spcPts val="0"/>
                        </a:spcBef>
                        <a:spcAft>
                          <a:spcPts val="0"/>
                        </a:spcAft>
                      </a:pPr>
                      <a:r>
                        <a:rPr lang="en-US" sz="800">
                          <a:effectLst/>
                        </a:rPr>
                        <a:t>Total expenses</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208,844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229,860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238,532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249,982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261,981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extLst>
                  <a:ext uri="{0D108BD9-81ED-4DB2-BD59-A6C34878D82A}">
                    <a16:rowId xmlns:a16="http://schemas.microsoft.com/office/drawing/2014/main" val="10020"/>
                  </a:ext>
                </a:extLst>
              </a:tr>
              <a:tr h="91655">
                <a:tc>
                  <a:txBody>
                    <a:bodyPr/>
                    <a:lstStyle/>
                    <a:p>
                      <a:pPr marL="0" marR="0">
                        <a:lnSpc>
                          <a:spcPct val="107000"/>
                        </a:lnSpc>
                        <a:spcBef>
                          <a:spcPts val="0"/>
                        </a:spcBef>
                        <a:spcAft>
                          <a:spcPts val="800"/>
                        </a:spcAft>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nSpc>
                          <a:spcPct val="107000"/>
                        </a:lnSpc>
                        <a:spcBef>
                          <a:spcPts val="0"/>
                        </a:spcBef>
                        <a:spcAft>
                          <a:spcPts val="0"/>
                        </a:spcAft>
                      </a:pPr>
                      <a:r>
                        <a:rPr lang="en-US" sz="800" dirty="0">
                          <a:effectLst/>
                        </a:rPr>
                        <a:t>Surplus / (Deficit)</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extLst>
                  <a:ext uri="{0D108BD9-81ED-4DB2-BD59-A6C34878D82A}">
                    <a16:rowId xmlns:a16="http://schemas.microsoft.com/office/drawing/2014/main" val="10021"/>
                  </a:ext>
                </a:extLst>
              </a:tr>
              <a:tr h="91655">
                <a:tc gridSpan="2">
                  <a:txBody>
                    <a:bodyPr/>
                    <a:lstStyle/>
                    <a:p>
                      <a:pPr marL="0" marR="0">
                        <a:lnSpc>
                          <a:spcPct val="107000"/>
                        </a:lnSpc>
                        <a:spcBef>
                          <a:spcPts val="0"/>
                        </a:spcBef>
                        <a:spcAft>
                          <a:spcPts val="0"/>
                        </a:spcAft>
                      </a:pPr>
                      <a:r>
                        <a:rPr lang="en-US" sz="800">
                          <a:effectLst/>
                        </a:rPr>
                        <a:t>Trading Account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hMerge="1">
                  <a:txBody>
                    <a:bodyPr/>
                    <a:lstStyle/>
                    <a:p>
                      <a:endParaRPr lang="en-US"/>
                    </a:p>
                  </a:txBody>
                  <a:tcPr/>
                </a:tc>
                <a:tc>
                  <a:txBody>
                    <a:bodyPr/>
                    <a:lstStyle/>
                    <a:p>
                      <a:pPr>
                        <a:lnSpc>
                          <a:spcPct val="107000"/>
                        </a:lnSpc>
                      </a:pPr>
                      <a:endParaRPr lang="en-US" sz="800">
                        <a:effectLst/>
                        <a:latin typeface="Calibri" panose="020F0502020204030204" pitchFamily="34" charset="0"/>
                        <a:cs typeface="Times New Roman" panose="02020603050405020304" pitchFamily="18" charset="0"/>
                      </a:endParaRPr>
                    </a:p>
                  </a:txBody>
                  <a:tcPr marL="19273" marR="19273" marT="0" marB="0" anchor="b"/>
                </a:tc>
                <a:tc>
                  <a:txBody>
                    <a:bodyPr/>
                    <a:lstStyle/>
                    <a:p>
                      <a:pPr>
                        <a:lnSpc>
                          <a:spcPct val="107000"/>
                        </a:lnSpc>
                      </a:pPr>
                      <a:endParaRPr lang="en-US" sz="800">
                        <a:effectLst/>
                        <a:latin typeface="Calibri" panose="020F0502020204030204" pitchFamily="34" charset="0"/>
                        <a:cs typeface="Times New Roman" panose="02020603050405020304" pitchFamily="18" charset="0"/>
                      </a:endParaRPr>
                    </a:p>
                  </a:txBody>
                  <a:tcPr marL="19273" marR="19273" marT="0" marB="0" anchor="b"/>
                </a:tc>
                <a:tc>
                  <a:txBody>
                    <a:bodyPr/>
                    <a:lstStyle/>
                    <a:p>
                      <a:pPr>
                        <a:lnSpc>
                          <a:spcPct val="107000"/>
                        </a:lnSpc>
                      </a:pPr>
                      <a:endParaRPr lang="en-US" sz="800">
                        <a:effectLst/>
                        <a:latin typeface="Calibri" panose="020F0502020204030204" pitchFamily="34" charset="0"/>
                        <a:cs typeface="Times New Roman" panose="02020603050405020304" pitchFamily="18" charset="0"/>
                      </a:endParaRPr>
                    </a:p>
                  </a:txBody>
                  <a:tcPr marL="19273" marR="19273" marT="0" marB="0" anchor="b"/>
                </a:tc>
                <a:tc>
                  <a:txBody>
                    <a:bodyPr/>
                    <a:lstStyle/>
                    <a:p>
                      <a:pPr>
                        <a:lnSpc>
                          <a:spcPct val="107000"/>
                        </a:lnSpc>
                      </a:pPr>
                      <a:endParaRPr lang="en-US" sz="800">
                        <a:effectLst/>
                        <a:latin typeface="Calibri" panose="020F0502020204030204" pitchFamily="34" charset="0"/>
                        <a:cs typeface="Times New Roman" panose="02020603050405020304" pitchFamily="18" charset="0"/>
                      </a:endParaRPr>
                    </a:p>
                  </a:txBody>
                  <a:tcPr marL="19273" marR="19273" marT="0" marB="0" anchor="b"/>
                </a:tc>
                <a:tc>
                  <a:txBody>
                    <a:bodyPr/>
                    <a:lstStyle/>
                    <a:p>
                      <a:pPr>
                        <a:lnSpc>
                          <a:spcPct val="107000"/>
                        </a:lnSpc>
                      </a:pPr>
                      <a:endParaRPr lang="en-US" sz="800">
                        <a:effectLst/>
                        <a:latin typeface="Calibri" panose="020F0502020204030204" pitchFamily="34" charset="0"/>
                        <a:cs typeface="Times New Roman" panose="02020603050405020304" pitchFamily="18" charset="0"/>
                      </a:endParaRPr>
                    </a:p>
                  </a:txBody>
                  <a:tcPr marL="19273" marR="19273" marT="0" marB="0" anchor="b"/>
                </a:tc>
                <a:extLst>
                  <a:ext uri="{0D108BD9-81ED-4DB2-BD59-A6C34878D82A}">
                    <a16:rowId xmlns:a16="http://schemas.microsoft.com/office/drawing/2014/main" val="10022"/>
                  </a:ext>
                </a:extLst>
              </a:tr>
              <a:tr h="91655">
                <a:tc gridSpan="2">
                  <a:txBody>
                    <a:bodyPr/>
                    <a:lstStyle/>
                    <a:p>
                      <a:pPr marL="0" marR="0">
                        <a:lnSpc>
                          <a:spcPct val="107000"/>
                        </a:lnSpc>
                        <a:spcBef>
                          <a:spcPts val="0"/>
                        </a:spcBef>
                        <a:spcAft>
                          <a:spcPts val="0"/>
                        </a:spcAft>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hMerge="1">
                  <a:txBody>
                    <a:bodyPr/>
                    <a:lstStyle/>
                    <a:p>
                      <a:endParaRPr lang="en-US"/>
                    </a:p>
                  </a:txBody>
                  <a:tcPr/>
                </a:tc>
                <a:tc gridSpan="5">
                  <a:txBody>
                    <a:bodyPr/>
                    <a:lstStyle/>
                    <a:p>
                      <a:pPr marL="0" marR="0" algn="just">
                        <a:lnSpc>
                          <a:spcPct val="107000"/>
                        </a:lnSpc>
                        <a:spcBef>
                          <a:spcPts val="0"/>
                        </a:spcBef>
                        <a:spcAft>
                          <a:spcPts val="0"/>
                        </a:spcAft>
                      </a:pPr>
                      <a:r>
                        <a:rPr lang="en-US" sz="800">
                          <a:effectLst/>
                        </a:rPr>
                        <a:t>  5 year Strategic  Framework Financial Estimates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23"/>
                  </a:ext>
                </a:extLst>
              </a:tr>
              <a:tr h="53537">
                <a:tc gridSpan="2">
                  <a:txBody>
                    <a:bodyPr/>
                    <a:lstStyle/>
                    <a:p>
                      <a:pPr marL="0" marR="0">
                        <a:lnSpc>
                          <a:spcPct val="107000"/>
                        </a:lnSpc>
                        <a:spcBef>
                          <a:spcPts val="0"/>
                        </a:spcBef>
                        <a:spcAft>
                          <a:spcPts val="0"/>
                        </a:spcAft>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hMerge="1">
                  <a:txBody>
                    <a:bodyPr/>
                    <a:lstStyle/>
                    <a:p>
                      <a:endParaRPr lang="en-US"/>
                    </a:p>
                  </a:txBody>
                  <a:tcPr/>
                </a:tc>
                <a:tc>
                  <a:txBody>
                    <a:bodyPr/>
                    <a:lstStyle/>
                    <a:p>
                      <a:pPr marL="0" marR="0">
                        <a:lnSpc>
                          <a:spcPct val="107000"/>
                        </a:lnSpc>
                        <a:spcBef>
                          <a:spcPts val="0"/>
                        </a:spcBef>
                        <a:spcAft>
                          <a:spcPts val="0"/>
                        </a:spcAft>
                      </a:pPr>
                      <a:r>
                        <a:rPr lang="en-US" sz="800">
                          <a:effectLst/>
                        </a:rPr>
                        <a:t>2020/21</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2021/22</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2022/23</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2023/24</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2024/25</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extLst>
                  <a:ext uri="{0D108BD9-81ED-4DB2-BD59-A6C34878D82A}">
                    <a16:rowId xmlns:a16="http://schemas.microsoft.com/office/drawing/2014/main" val="10024"/>
                  </a:ext>
                </a:extLst>
              </a:tr>
              <a:tr h="183310">
                <a:tc gridSpan="2">
                  <a:txBody>
                    <a:bodyPr/>
                    <a:lstStyle/>
                    <a:p>
                      <a:pPr marL="0" marR="0">
                        <a:lnSpc>
                          <a:spcPct val="107000"/>
                        </a:lnSpc>
                        <a:spcBef>
                          <a:spcPts val="0"/>
                        </a:spcBef>
                        <a:spcAft>
                          <a:spcPts val="0"/>
                        </a:spcAft>
                      </a:pPr>
                      <a:r>
                        <a:rPr lang="en-US" sz="800" dirty="0">
                          <a:effectLst/>
                        </a:rPr>
                        <a:t>Public Sector Organisational and Staff Development</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tc>
                <a:tc hMerge="1">
                  <a:txBody>
                    <a:bodyPr/>
                    <a:lstStyle/>
                    <a:p>
                      <a:endParaRPr lang="en-US"/>
                    </a:p>
                  </a:txBody>
                  <a:tcPr/>
                </a:tc>
                <a:tc>
                  <a:txBody>
                    <a:bodyPr/>
                    <a:lstStyle/>
                    <a:p>
                      <a:pPr marL="0" marR="0">
                        <a:lnSpc>
                          <a:spcPct val="107000"/>
                        </a:lnSpc>
                        <a:spcBef>
                          <a:spcPts val="0"/>
                        </a:spcBef>
                        <a:spcAft>
                          <a:spcPts val="0"/>
                        </a:spcAft>
                      </a:pPr>
                      <a:r>
                        <a:rPr lang="en-US" sz="800">
                          <a:effectLst/>
                        </a:rPr>
                        <a:t>    240,736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255,561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266,707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279,509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292,925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extLst>
                  <a:ext uri="{0D108BD9-81ED-4DB2-BD59-A6C34878D82A}">
                    <a16:rowId xmlns:a16="http://schemas.microsoft.com/office/drawing/2014/main" val="10025"/>
                  </a:ext>
                </a:extLst>
              </a:tr>
              <a:tr h="53537">
                <a:tc gridSpan="2">
                  <a:txBody>
                    <a:bodyPr/>
                    <a:lstStyle/>
                    <a:p>
                      <a:pPr marL="0" marR="0">
                        <a:lnSpc>
                          <a:spcPct val="107000"/>
                        </a:lnSpc>
                        <a:spcBef>
                          <a:spcPts val="0"/>
                        </a:spcBef>
                        <a:spcAft>
                          <a:spcPts val="0"/>
                        </a:spcAft>
                      </a:pPr>
                      <a:r>
                        <a:rPr lang="en-US" sz="800">
                          <a:effectLst/>
                        </a:rPr>
                        <a:t>TOTAL</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hMerge="1">
                  <a:txBody>
                    <a:bodyPr/>
                    <a:lstStyle/>
                    <a:p>
                      <a:endParaRPr lang="en-US"/>
                    </a:p>
                  </a:txBody>
                  <a:tcPr/>
                </a:tc>
                <a:tc>
                  <a:txBody>
                    <a:bodyPr/>
                    <a:lstStyle/>
                    <a:p>
                      <a:pPr marL="0" marR="0">
                        <a:lnSpc>
                          <a:spcPct val="107000"/>
                        </a:lnSpc>
                        <a:spcBef>
                          <a:spcPts val="0"/>
                        </a:spcBef>
                        <a:spcAft>
                          <a:spcPts val="0"/>
                        </a:spcAft>
                      </a:pPr>
                      <a:r>
                        <a:rPr lang="en-US" sz="800">
                          <a:effectLst/>
                        </a:rPr>
                        <a:t>    240,736</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255,561</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266,707</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279,509</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292,925</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extLst>
                  <a:ext uri="{0D108BD9-81ED-4DB2-BD59-A6C34878D82A}">
                    <a16:rowId xmlns:a16="http://schemas.microsoft.com/office/drawing/2014/main" val="10026"/>
                  </a:ext>
                </a:extLst>
              </a:tr>
              <a:tr h="100828">
                <a:tc gridSpan="2">
                  <a:txBody>
                    <a:bodyPr/>
                    <a:lstStyle/>
                    <a:p>
                      <a:pPr marL="0" marR="0">
                        <a:lnSpc>
                          <a:spcPct val="107000"/>
                        </a:lnSpc>
                        <a:spcBef>
                          <a:spcPts val="0"/>
                        </a:spcBef>
                        <a:spcAft>
                          <a:spcPts val="0"/>
                        </a:spcAft>
                      </a:pPr>
                      <a:r>
                        <a:rPr lang="en-US" sz="800" dirty="0">
                          <a:effectLst/>
                        </a:rPr>
                        <a:t>Trading Account</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hMerge="1">
                  <a:txBody>
                    <a:bodyPr/>
                    <a:lstStyle/>
                    <a:p>
                      <a:endParaRPr lang="en-US"/>
                    </a:p>
                  </a:txBody>
                  <a:tcPr/>
                </a:tc>
                <a:tc>
                  <a:txBody>
                    <a:bodyPr/>
                    <a:lstStyle/>
                    <a:p>
                      <a:pPr>
                        <a:lnSpc>
                          <a:spcPct val="107000"/>
                        </a:lnSpc>
                      </a:pPr>
                      <a:endParaRPr lang="en-US" sz="800">
                        <a:effectLst/>
                        <a:latin typeface="Calibri" panose="020F0502020204030204" pitchFamily="34" charset="0"/>
                        <a:cs typeface="Times New Roman" panose="02020603050405020304" pitchFamily="18" charset="0"/>
                      </a:endParaRPr>
                    </a:p>
                  </a:txBody>
                  <a:tcPr marL="19273" marR="19273" marT="0" marB="0" anchor="b"/>
                </a:tc>
                <a:tc>
                  <a:txBody>
                    <a:bodyPr/>
                    <a:lstStyle/>
                    <a:p>
                      <a:pPr>
                        <a:lnSpc>
                          <a:spcPct val="107000"/>
                        </a:lnSpc>
                      </a:pPr>
                      <a:endParaRPr lang="en-US" sz="800">
                        <a:effectLst/>
                        <a:latin typeface="Calibri" panose="020F0502020204030204" pitchFamily="34" charset="0"/>
                        <a:cs typeface="Times New Roman" panose="02020603050405020304" pitchFamily="18" charset="0"/>
                      </a:endParaRPr>
                    </a:p>
                  </a:txBody>
                  <a:tcPr marL="19273" marR="19273" marT="0" marB="0" anchor="b"/>
                </a:tc>
                <a:tc>
                  <a:txBody>
                    <a:bodyPr/>
                    <a:lstStyle/>
                    <a:p>
                      <a:pPr>
                        <a:lnSpc>
                          <a:spcPct val="107000"/>
                        </a:lnSpc>
                      </a:pPr>
                      <a:endParaRPr lang="en-US" sz="800">
                        <a:effectLst/>
                        <a:latin typeface="Calibri" panose="020F0502020204030204" pitchFamily="34" charset="0"/>
                        <a:cs typeface="Times New Roman" panose="02020603050405020304" pitchFamily="18" charset="0"/>
                      </a:endParaRPr>
                    </a:p>
                  </a:txBody>
                  <a:tcPr marL="19273" marR="19273" marT="0" marB="0" anchor="b"/>
                </a:tc>
                <a:tc>
                  <a:txBody>
                    <a:bodyPr/>
                    <a:lstStyle/>
                    <a:p>
                      <a:pPr>
                        <a:lnSpc>
                          <a:spcPct val="107000"/>
                        </a:lnSpc>
                      </a:pPr>
                      <a:endParaRPr lang="en-US" sz="800">
                        <a:effectLst/>
                        <a:latin typeface="Calibri" panose="020F0502020204030204" pitchFamily="34" charset="0"/>
                        <a:cs typeface="Times New Roman" panose="02020603050405020304" pitchFamily="18" charset="0"/>
                      </a:endParaRPr>
                    </a:p>
                  </a:txBody>
                  <a:tcPr marL="19273" marR="19273" marT="0" marB="0" anchor="b"/>
                </a:tc>
                <a:tc>
                  <a:txBody>
                    <a:bodyPr/>
                    <a:lstStyle/>
                    <a:p>
                      <a:pPr>
                        <a:lnSpc>
                          <a:spcPct val="107000"/>
                        </a:lnSpc>
                      </a:pPr>
                      <a:endParaRPr lang="en-US" sz="800">
                        <a:effectLst/>
                        <a:latin typeface="Calibri" panose="020F0502020204030204" pitchFamily="34" charset="0"/>
                        <a:cs typeface="Times New Roman" panose="02020603050405020304" pitchFamily="18" charset="0"/>
                      </a:endParaRPr>
                    </a:p>
                  </a:txBody>
                  <a:tcPr marL="19273" marR="19273" marT="0" marB="0" anchor="b"/>
                </a:tc>
                <a:extLst>
                  <a:ext uri="{0D108BD9-81ED-4DB2-BD59-A6C34878D82A}">
                    <a16:rowId xmlns:a16="http://schemas.microsoft.com/office/drawing/2014/main" val="10027"/>
                  </a:ext>
                </a:extLst>
              </a:tr>
              <a:tr h="179349">
                <a:tc gridSpan="2">
                  <a:txBody>
                    <a:bodyPr/>
                    <a:lstStyle/>
                    <a:p>
                      <a:pPr marL="0" marR="0">
                        <a:lnSpc>
                          <a:spcPct val="107000"/>
                        </a:lnSpc>
                        <a:spcBef>
                          <a:spcPts val="0"/>
                        </a:spcBef>
                        <a:spcAft>
                          <a:spcPts val="0"/>
                        </a:spcAft>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hMerge="1">
                  <a:txBody>
                    <a:bodyPr/>
                    <a:lstStyle/>
                    <a:p>
                      <a:endParaRPr lang="en-US"/>
                    </a:p>
                  </a:txBody>
                  <a:tcPr/>
                </a:tc>
                <a:tc gridSpan="5">
                  <a:txBody>
                    <a:bodyPr/>
                    <a:lstStyle/>
                    <a:p>
                      <a:pPr marL="0" marR="0" algn="just">
                        <a:lnSpc>
                          <a:spcPct val="107000"/>
                        </a:lnSpc>
                        <a:spcBef>
                          <a:spcPts val="0"/>
                        </a:spcBef>
                        <a:spcAft>
                          <a:spcPts val="0"/>
                        </a:spcAft>
                      </a:pPr>
                      <a:r>
                        <a:rPr lang="en-US" sz="800">
                          <a:effectLst/>
                        </a:rPr>
                        <a:t>  5 year Strategic  Framework Financial Estimates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28"/>
                  </a:ext>
                </a:extLst>
              </a:tr>
              <a:tr h="53537">
                <a:tc gridSpan="2">
                  <a:txBody>
                    <a:bodyPr/>
                    <a:lstStyle/>
                    <a:p>
                      <a:pPr marL="0" marR="0">
                        <a:lnSpc>
                          <a:spcPct val="107000"/>
                        </a:lnSpc>
                        <a:spcBef>
                          <a:spcPts val="0"/>
                        </a:spcBef>
                        <a:spcAft>
                          <a:spcPts val="0"/>
                        </a:spcAft>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hMerge="1">
                  <a:txBody>
                    <a:bodyPr/>
                    <a:lstStyle/>
                    <a:p>
                      <a:endParaRPr lang="en-US"/>
                    </a:p>
                  </a:txBody>
                  <a:tcPr/>
                </a:tc>
                <a:tc>
                  <a:txBody>
                    <a:bodyPr/>
                    <a:lstStyle/>
                    <a:p>
                      <a:pPr marL="0" marR="0">
                        <a:lnSpc>
                          <a:spcPct val="107000"/>
                        </a:lnSpc>
                        <a:spcBef>
                          <a:spcPts val="0"/>
                        </a:spcBef>
                        <a:spcAft>
                          <a:spcPts val="0"/>
                        </a:spcAft>
                      </a:pPr>
                      <a:r>
                        <a:rPr lang="en-US" sz="800">
                          <a:effectLst/>
                        </a:rPr>
                        <a:t>2020/21</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2021/22</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2022/23</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2023/24</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2024/25</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extLst>
                  <a:ext uri="{0D108BD9-81ED-4DB2-BD59-A6C34878D82A}">
                    <a16:rowId xmlns:a16="http://schemas.microsoft.com/office/drawing/2014/main" val="10029"/>
                  </a:ext>
                </a:extLst>
              </a:tr>
              <a:tr h="53537">
                <a:tc gridSpan="2">
                  <a:txBody>
                    <a:bodyPr/>
                    <a:lstStyle/>
                    <a:p>
                      <a:pPr marL="0" marR="0">
                        <a:lnSpc>
                          <a:spcPct val="107000"/>
                        </a:lnSpc>
                        <a:spcBef>
                          <a:spcPts val="0"/>
                        </a:spcBef>
                        <a:spcAft>
                          <a:spcPts val="0"/>
                        </a:spcAft>
                      </a:pPr>
                      <a:r>
                        <a:rPr lang="en-US" sz="800">
                          <a:effectLst/>
                        </a:rPr>
                        <a:t>Revenue</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hMerge="1">
                  <a:txBody>
                    <a:bodyPr/>
                    <a:lstStyle/>
                    <a:p>
                      <a:endParaRPr lang="en-US"/>
                    </a:p>
                  </a:txBody>
                  <a:tcPr/>
                </a:tc>
                <a:tc>
                  <a:txBody>
                    <a:bodyPr/>
                    <a:lstStyle/>
                    <a:p>
                      <a:pPr marL="0" marR="0">
                        <a:lnSpc>
                          <a:spcPct val="107000"/>
                        </a:lnSpc>
                        <a:spcBef>
                          <a:spcPts val="0"/>
                        </a:spcBef>
                        <a:spcAft>
                          <a:spcPts val="0"/>
                        </a:spcAft>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extLst>
                  <a:ext uri="{0D108BD9-81ED-4DB2-BD59-A6C34878D82A}">
                    <a16:rowId xmlns:a16="http://schemas.microsoft.com/office/drawing/2014/main" val="10030"/>
                  </a:ext>
                </a:extLst>
              </a:tr>
              <a:tr h="53537">
                <a:tc gridSpan="2">
                  <a:txBody>
                    <a:bodyPr/>
                    <a:lstStyle/>
                    <a:p>
                      <a:pPr marL="0" marR="0">
                        <a:lnSpc>
                          <a:spcPct val="107000"/>
                        </a:lnSpc>
                        <a:spcBef>
                          <a:spcPts val="0"/>
                        </a:spcBef>
                        <a:spcAft>
                          <a:spcPts val="0"/>
                        </a:spcAft>
                      </a:pPr>
                      <a:r>
                        <a:rPr lang="en-US" sz="800">
                          <a:effectLst/>
                        </a:rPr>
                        <a:t>Tax revenue</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hMerge="1">
                  <a:txBody>
                    <a:bodyPr/>
                    <a:lstStyle/>
                    <a:p>
                      <a:endParaRPr lang="en-US"/>
                    </a:p>
                  </a:txBody>
                  <a:tcPr/>
                </a:tc>
                <a:tc>
                  <a:txBody>
                    <a:bodyPr/>
                    <a:lstStyle/>
                    <a:p>
                      <a:pPr marL="0" marR="0">
                        <a:lnSpc>
                          <a:spcPct val="107000"/>
                        </a:lnSpc>
                        <a:spcBef>
                          <a:spcPts val="0"/>
                        </a:spcBef>
                        <a:spcAft>
                          <a:spcPts val="0"/>
                        </a:spcAft>
                      </a:pPr>
                      <a:r>
                        <a:rPr lang="en-US" sz="800">
                          <a:effectLst/>
                        </a:rPr>
                        <a:t>  147,033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147,804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154,899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162,334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170,126</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extLst>
                  <a:ext uri="{0D108BD9-81ED-4DB2-BD59-A6C34878D82A}">
                    <a16:rowId xmlns:a16="http://schemas.microsoft.com/office/drawing/2014/main" val="10031"/>
                  </a:ext>
                </a:extLst>
              </a:tr>
              <a:tr h="53537">
                <a:tc gridSpan="2">
                  <a:txBody>
                    <a:bodyPr/>
                    <a:lstStyle/>
                    <a:p>
                      <a:pPr marL="0" marR="0">
                        <a:lnSpc>
                          <a:spcPct val="107000"/>
                        </a:lnSpc>
                        <a:spcBef>
                          <a:spcPts val="0"/>
                        </a:spcBef>
                        <a:spcAft>
                          <a:spcPts val="0"/>
                        </a:spcAft>
                      </a:pPr>
                      <a:r>
                        <a:rPr lang="en-US" sz="800">
                          <a:effectLst/>
                        </a:rPr>
                        <a:t>Course Fees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hMerge="1">
                  <a:txBody>
                    <a:bodyPr/>
                    <a:lstStyle/>
                    <a:p>
                      <a:endParaRPr lang="en-US"/>
                    </a:p>
                  </a:txBody>
                  <a:tcPr/>
                </a:tc>
                <a:tc>
                  <a:txBody>
                    <a:bodyPr/>
                    <a:lstStyle/>
                    <a:p>
                      <a:pPr marL="0" marR="0">
                        <a:lnSpc>
                          <a:spcPct val="107000"/>
                        </a:lnSpc>
                        <a:spcBef>
                          <a:spcPts val="0"/>
                        </a:spcBef>
                        <a:spcAft>
                          <a:spcPts val="0"/>
                        </a:spcAft>
                      </a:pPr>
                      <a:r>
                        <a:rPr lang="en-US" sz="800">
                          <a:effectLst/>
                        </a:rPr>
                        <a:t>  143,733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144,404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151,335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158,599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166,212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extLst>
                  <a:ext uri="{0D108BD9-81ED-4DB2-BD59-A6C34878D82A}">
                    <a16:rowId xmlns:a16="http://schemas.microsoft.com/office/drawing/2014/main" val="10032"/>
                  </a:ext>
                </a:extLst>
              </a:tr>
              <a:tr h="53537">
                <a:tc gridSpan="2">
                  <a:txBody>
                    <a:bodyPr/>
                    <a:lstStyle/>
                    <a:p>
                      <a:pPr marL="0" marR="0">
                        <a:lnSpc>
                          <a:spcPct val="107000"/>
                        </a:lnSpc>
                        <a:spcBef>
                          <a:spcPts val="0"/>
                        </a:spcBef>
                        <a:spcAft>
                          <a:spcPts val="0"/>
                        </a:spcAft>
                      </a:pPr>
                      <a:r>
                        <a:rPr lang="en-US" sz="800">
                          <a:effectLst/>
                        </a:rPr>
                        <a:t>Interest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hMerge="1">
                  <a:txBody>
                    <a:bodyPr/>
                    <a:lstStyle/>
                    <a:p>
                      <a:endParaRPr lang="en-US"/>
                    </a:p>
                  </a:txBody>
                  <a:tcPr/>
                </a:tc>
                <a:tc>
                  <a:txBody>
                    <a:bodyPr/>
                    <a:lstStyle/>
                    <a:p>
                      <a:pPr marL="0" marR="0">
                        <a:lnSpc>
                          <a:spcPct val="107000"/>
                        </a:lnSpc>
                        <a:spcBef>
                          <a:spcPts val="0"/>
                        </a:spcBef>
                        <a:spcAft>
                          <a:spcPts val="0"/>
                        </a:spcAft>
                      </a:pPr>
                      <a:r>
                        <a:rPr lang="en-US" sz="800">
                          <a:effectLst/>
                        </a:rPr>
                        <a:t>      3,300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3,400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3,563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3,734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3,913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extLst>
                  <a:ext uri="{0D108BD9-81ED-4DB2-BD59-A6C34878D82A}">
                    <a16:rowId xmlns:a16="http://schemas.microsoft.com/office/drawing/2014/main" val="10033"/>
                  </a:ext>
                </a:extLst>
              </a:tr>
              <a:tr h="91655">
                <a:tc gridSpan="2">
                  <a:txBody>
                    <a:bodyPr/>
                    <a:lstStyle/>
                    <a:p>
                      <a:pPr marL="0" marR="0">
                        <a:lnSpc>
                          <a:spcPct val="107000"/>
                        </a:lnSpc>
                        <a:spcBef>
                          <a:spcPts val="0"/>
                        </a:spcBef>
                        <a:spcAft>
                          <a:spcPts val="0"/>
                        </a:spcAft>
                      </a:pPr>
                      <a:r>
                        <a:rPr lang="en-US" sz="800">
                          <a:effectLst/>
                        </a:rPr>
                        <a:t>Transfers received</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hMerge="1">
                  <a:txBody>
                    <a:bodyPr/>
                    <a:lstStyle/>
                    <a:p>
                      <a:endParaRPr lang="en-US"/>
                    </a:p>
                  </a:txBody>
                  <a:tcPr/>
                </a:tc>
                <a:tc>
                  <a:txBody>
                    <a:bodyPr/>
                    <a:lstStyle/>
                    <a:p>
                      <a:pPr marL="0" marR="0">
                        <a:lnSpc>
                          <a:spcPct val="107000"/>
                        </a:lnSpc>
                        <a:spcBef>
                          <a:spcPts val="0"/>
                        </a:spcBef>
                        <a:spcAft>
                          <a:spcPts val="0"/>
                        </a:spcAft>
                      </a:pPr>
                      <a:r>
                        <a:rPr lang="en-US" sz="800">
                          <a:effectLst/>
                        </a:rPr>
                        <a:t>    93,703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107,757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111,808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117,175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122,799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extLst>
                  <a:ext uri="{0D108BD9-81ED-4DB2-BD59-A6C34878D82A}">
                    <a16:rowId xmlns:a16="http://schemas.microsoft.com/office/drawing/2014/main" val="10034"/>
                  </a:ext>
                </a:extLst>
              </a:tr>
              <a:tr h="53537">
                <a:tc gridSpan="2">
                  <a:txBody>
                    <a:bodyPr/>
                    <a:lstStyle/>
                    <a:p>
                      <a:pPr marL="0" marR="0">
                        <a:lnSpc>
                          <a:spcPct val="107000"/>
                        </a:lnSpc>
                        <a:spcBef>
                          <a:spcPts val="0"/>
                        </a:spcBef>
                        <a:spcAft>
                          <a:spcPts val="0"/>
                        </a:spcAft>
                      </a:pPr>
                      <a:r>
                        <a:rPr lang="en-US" sz="800">
                          <a:effectLst/>
                        </a:rPr>
                        <a:t>Total revenue</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hMerge="1">
                  <a:txBody>
                    <a:bodyPr/>
                    <a:lstStyle/>
                    <a:p>
                      <a:endParaRPr lang="en-US"/>
                    </a:p>
                  </a:txBody>
                  <a:tcPr/>
                </a:tc>
                <a:tc>
                  <a:txBody>
                    <a:bodyPr/>
                    <a:lstStyle/>
                    <a:p>
                      <a:pPr marL="0" marR="0">
                        <a:lnSpc>
                          <a:spcPct val="107000"/>
                        </a:lnSpc>
                        <a:spcBef>
                          <a:spcPts val="0"/>
                        </a:spcBef>
                        <a:spcAft>
                          <a:spcPts val="0"/>
                        </a:spcAft>
                      </a:pPr>
                      <a:r>
                        <a:rPr lang="en-US" sz="800">
                          <a:effectLst/>
                        </a:rPr>
                        <a:t>  240,736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255,561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266,706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279,508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292,924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extLst>
                  <a:ext uri="{0D108BD9-81ED-4DB2-BD59-A6C34878D82A}">
                    <a16:rowId xmlns:a16="http://schemas.microsoft.com/office/drawing/2014/main" val="10035"/>
                  </a:ext>
                </a:extLst>
              </a:tr>
              <a:tr h="53537">
                <a:tc gridSpan="2">
                  <a:txBody>
                    <a:bodyPr/>
                    <a:lstStyle/>
                    <a:p>
                      <a:pPr marL="0" marR="0">
                        <a:lnSpc>
                          <a:spcPct val="107000"/>
                        </a:lnSpc>
                        <a:spcBef>
                          <a:spcPts val="0"/>
                        </a:spcBef>
                        <a:spcAft>
                          <a:spcPts val="0"/>
                        </a:spcAft>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hMerge="1">
                  <a:txBody>
                    <a:bodyPr/>
                    <a:lstStyle/>
                    <a:p>
                      <a:endParaRPr lang="en-US"/>
                    </a:p>
                  </a:txBody>
                  <a:tcPr/>
                </a:tc>
                <a:tc>
                  <a:txBody>
                    <a:bodyPr/>
                    <a:lstStyle/>
                    <a:p>
                      <a:pPr marL="0" marR="0">
                        <a:lnSpc>
                          <a:spcPct val="107000"/>
                        </a:lnSpc>
                        <a:spcBef>
                          <a:spcPts val="0"/>
                        </a:spcBef>
                        <a:spcAft>
                          <a:spcPts val="800"/>
                        </a:spcAft>
                      </a:pPr>
                      <a:r>
                        <a:rPr lang="en-GB"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tc>
                <a:tc>
                  <a:txBody>
                    <a:bodyPr/>
                    <a:lstStyle/>
                    <a:p>
                      <a:pPr marL="0" marR="0">
                        <a:lnSpc>
                          <a:spcPct val="107000"/>
                        </a:lnSpc>
                        <a:spcBef>
                          <a:spcPts val="0"/>
                        </a:spcBef>
                        <a:spcAft>
                          <a:spcPts val="800"/>
                        </a:spcAft>
                      </a:pPr>
                      <a:r>
                        <a:rPr lang="en-GB"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tc>
                <a:tc>
                  <a:txBody>
                    <a:bodyPr/>
                    <a:lstStyle/>
                    <a:p>
                      <a:pPr marL="0" marR="0">
                        <a:lnSpc>
                          <a:spcPct val="107000"/>
                        </a:lnSpc>
                        <a:spcBef>
                          <a:spcPts val="0"/>
                        </a:spcBef>
                        <a:spcAft>
                          <a:spcPts val="800"/>
                        </a:spcAft>
                      </a:pPr>
                      <a:r>
                        <a:rPr lang="en-GB"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tc>
                <a:tc>
                  <a:txBody>
                    <a:bodyPr/>
                    <a:lstStyle/>
                    <a:p>
                      <a:pPr marL="0" marR="0">
                        <a:lnSpc>
                          <a:spcPct val="107000"/>
                        </a:lnSpc>
                        <a:spcBef>
                          <a:spcPts val="0"/>
                        </a:spcBef>
                        <a:spcAft>
                          <a:spcPts val="800"/>
                        </a:spcAft>
                      </a:pPr>
                      <a:r>
                        <a:rPr lang="en-GB"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tc>
                <a:tc>
                  <a:txBody>
                    <a:bodyPr/>
                    <a:lstStyle/>
                    <a:p>
                      <a:pPr marL="0" marR="0">
                        <a:lnSpc>
                          <a:spcPct val="107000"/>
                        </a:lnSpc>
                        <a:spcBef>
                          <a:spcPts val="0"/>
                        </a:spcBef>
                        <a:spcAft>
                          <a:spcPts val="800"/>
                        </a:spcAft>
                      </a:pPr>
                      <a:r>
                        <a:rPr lang="en-GB"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tc>
                <a:extLst>
                  <a:ext uri="{0D108BD9-81ED-4DB2-BD59-A6C34878D82A}">
                    <a16:rowId xmlns:a16="http://schemas.microsoft.com/office/drawing/2014/main" val="10036"/>
                  </a:ext>
                </a:extLst>
              </a:tr>
              <a:tr h="53537">
                <a:tc gridSpan="2">
                  <a:txBody>
                    <a:bodyPr/>
                    <a:lstStyle/>
                    <a:p>
                      <a:pPr marL="0" marR="0">
                        <a:lnSpc>
                          <a:spcPct val="107000"/>
                        </a:lnSpc>
                        <a:spcBef>
                          <a:spcPts val="0"/>
                        </a:spcBef>
                        <a:spcAft>
                          <a:spcPts val="0"/>
                        </a:spcAft>
                      </a:pPr>
                      <a:r>
                        <a:rPr lang="en-US" sz="800">
                          <a:effectLst/>
                        </a:rPr>
                        <a:t>Expenses</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hMerge="1">
                  <a:txBody>
                    <a:bodyPr/>
                    <a:lstStyle/>
                    <a:p>
                      <a:endParaRPr lang="en-US"/>
                    </a:p>
                  </a:txBody>
                  <a:tcPr/>
                </a:tc>
                <a:tc>
                  <a:txBody>
                    <a:bodyPr/>
                    <a:lstStyle/>
                    <a:p>
                      <a:pPr marL="0" marR="0">
                        <a:lnSpc>
                          <a:spcPct val="107000"/>
                        </a:lnSpc>
                        <a:spcBef>
                          <a:spcPts val="0"/>
                        </a:spcBef>
                        <a:spcAft>
                          <a:spcPts val="800"/>
                        </a:spcAft>
                      </a:pPr>
                      <a:r>
                        <a:rPr lang="en-GB"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tc>
                <a:tc>
                  <a:txBody>
                    <a:bodyPr/>
                    <a:lstStyle/>
                    <a:p>
                      <a:pPr marL="0" marR="0">
                        <a:lnSpc>
                          <a:spcPct val="107000"/>
                        </a:lnSpc>
                        <a:spcBef>
                          <a:spcPts val="0"/>
                        </a:spcBef>
                        <a:spcAft>
                          <a:spcPts val="800"/>
                        </a:spcAft>
                      </a:pPr>
                      <a:r>
                        <a:rPr lang="en-GB"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tc>
                <a:tc>
                  <a:txBody>
                    <a:bodyPr/>
                    <a:lstStyle/>
                    <a:p>
                      <a:pPr marL="0" marR="0">
                        <a:lnSpc>
                          <a:spcPct val="107000"/>
                        </a:lnSpc>
                        <a:spcBef>
                          <a:spcPts val="0"/>
                        </a:spcBef>
                        <a:spcAft>
                          <a:spcPts val="800"/>
                        </a:spcAft>
                      </a:pPr>
                      <a:r>
                        <a:rPr lang="en-GB"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tc>
                <a:tc>
                  <a:txBody>
                    <a:bodyPr/>
                    <a:lstStyle/>
                    <a:p>
                      <a:pPr marL="0" marR="0">
                        <a:lnSpc>
                          <a:spcPct val="107000"/>
                        </a:lnSpc>
                        <a:spcBef>
                          <a:spcPts val="0"/>
                        </a:spcBef>
                        <a:spcAft>
                          <a:spcPts val="800"/>
                        </a:spcAft>
                      </a:pPr>
                      <a:r>
                        <a:rPr lang="en-GB"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tc>
                <a:tc>
                  <a:txBody>
                    <a:bodyPr/>
                    <a:lstStyle/>
                    <a:p>
                      <a:pPr marL="0" marR="0">
                        <a:lnSpc>
                          <a:spcPct val="107000"/>
                        </a:lnSpc>
                        <a:spcBef>
                          <a:spcPts val="0"/>
                        </a:spcBef>
                        <a:spcAft>
                          <a:spcPts val="800"/>
                        </a:spcAft>
                      </a:pPr>
                      <a:r>
                        <a:rPr lang="en-GB"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tc>
                <a:extLst>
                  <a:ext uri="{0D108BD9-81ED-4DB2-BD59-A6C34878D82A}">
                    <a16:rowId xmlns:a16="http://schemas.microsoft.com/office/drawing/2014/main" val="10037"/>
                  </a:ext>
                </a:extLst>
              </a:tr>
              <a:tr h="91655">
                <a:tc gridSpan="2">
                  <a:txBody>
                    <a:bodyPr/>
                    <a:lstStyle/>
                    <a:p>
                      <a:pPr marL="0" marR="0">
                        <a:lnSpc>
                          <a:spcPct val="107000"/>
                        </a:lnSpc>
                        <a:spcBef>
                          <a:spcPts val="0"/>
                        </a:spcBef>
                        <a:spcAft>
                          <a:spcPts val="0"/>
                        </a:spcAft>
                      </a:pPr>
                      <a:r>
                        <a:rPr lang="en-US" sz="800">
                          <a:effectLst/>
                        </a:rPr>
                        <a:t>Current expense</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hMerge="1">
                  <a:txBody>
                    <a:bodyPr/>
                    <a:lstStyle/>
                    <a:p>
                      <a:endParaRPr lang="en-US"/>
                    </a:p>
                  </a:txBody>
                  <a:tcPr/>
                </a:tc>
                <a:tc>
                  <a:txBody>
                    <a:bodyPr/>
                    <a:lstStyle/>
                    <a:p>
                      <a:pPr marL="0" marR="0">
                        <a:lnSpc>
                          <a:spcPct val="107000"/>
                        </a:lnSpc>
                        <a:spcBef>
                          <a:spcPts val="0"/>
                        </a:spcBef>
                        <a:spcAft>
                          <a:spcPts val="0"/>
                        </a:spcAft>
                      </a:pPr>
                      <a:r>
                        <a:rPr lang="en-US" sz="800">
                          <a:effectLst/>
                        </a:rPr>
                        <a:t>  240,736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255,561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266,706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279,508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292,924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extLst>
                  <a:ext uri="{0D108BD9-81ED-4DB2-BD59-A6C34878D82A}">
                    <a16:rowId xmlns:a16="http://schemas.microsoft.com/office/drawing/2014/main" val="10038"/>
                  </a:ext>
                </a:extLst>
              </a:tr>
              <a:tr h="91655">
                <a:tc gridSpan="2">
                  <a:txBody>
                    <a:bodyPr/>
                    <a:lstStyle/>
                    <a:p>
                      <a:pPr marL="0" marR="0" indent="127000">
                        <a:lnSpc>
                          <a:spcPct val="107000"/>
                        </a:lnSpc>
                        <a:spcBef>
                          <a:spcPts val="0"/>
                        </a:spcBef>
                        <a:spcAft>
                          <a:spcPts val="0"/>
                        </a:spcAft>
                      </a:pPr>
                      <a:r>
                        <a:rPr lang="en-US" sz="800">
                          <a:effectLst/>
                        </a:rPr>
                        <a:t>Compensation of employees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hMerge="1">
                  <a:txBody>
                    <a:bodyPr/>
                    <a:lstStyle/>
                    <a:p>
                      <a:endParaRPr lang="en-US"/>
                    </a:p>
                  </a:txBody>
                  <a:tcPr/>
                </a:tc>
                <a:tc>
                  <a:txBody>
                    <a:bodyPr/>
                    <a:lstStyle/>
                    <a:p>
                      <a:pPr marL="0" marR="0">
                        <a:lnSpc>
                          <a:spcPct val="107000"/>
                        </a:lnSpc>
                        <a:spcBef>
                          <a:spcPts val="0"/>
                        </a:spcBef>
                        <a:spcAft>
                          <a:spcPts val="0"/>
                        </a:spcAft>
                      </a:pPr>
                      <a:r>
                        <a:rPr lang="en-US" sz="800">
                          <a:effectLst/>
                        </a:rPr>
                        <a:t>  121,993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129,923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136,159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142,695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149,544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extLst>
                  <a:ext uri="{0D108BD9-81ED-4DB2-BD59-A6C34878D82A}">
                    <a16:rowId xmlns:a16="http://schemas.microsoft.com/office/drawing/2014/main" val="10039"/>
                  </a:ext>
                </a:extLst>
              </a:tr>
              <a:tr h="91655">
                <a:tc gridSpan="2">
                  <a:txBody>
                    <a:bodyPr/>
                    <a:lstStyle/>
                    <a:p>
                      <a:pPr marL="0" marR="0" indent="127000">
                        <a:lnSpc>
                          <a:spcPct val="107000"/>
                        </a:lnSpc>
                        <a:spcBef>
                          <a:spcPts val="0"/>
                        </a:spcBef>
                        <a:spcAft>
                          <a:spcPts val="0"/>
                        </a:spcAft>
                      </a:pPr>
                      <a:r>
                        <a:rPr lang="en-US" sz="800">
                          <a:effectLst/>
                        </a:rPr>
                        <a:t>Goods and services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hMerge="1">
                  <a:txBody>
                    <a:bodyPr/>
                    <a:lstStyle/>
                    <a:p>
                      <a:endParaRPr lang="en-US"/>
                    </a:p>
                  </a:txBody>
                  <a:tcPr/>
                </a:tc>
                <a:tc>
                  <a:txBody>
                    <a:bodyPr/>
                    <a:lstStyle/>
                    <a:p>
                      <a:pPr marL="0" marR="0">
                        <a:lnSpc>
                          <a:spcPct val="107000"/>
                        </a:lnSpc>
                        <a:spcBef>
                          <a:spcPts val="0"/>
                        </a:spcBef>
                        <a:spcAft>
                          <a:spcPts val="0"/>
                        </a:spcAft>
                      </a:pPr>
                      <a:r>
                        <a:rPr lang="en-US" sz="800">
                          <a:effectLst/>
                        </a:rPr>
                        <a:t>  118,743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125,638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130,547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136,813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143,380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extLst>
                  <a:ext uri="{0D108BD9-81ED-4DB2-BD59-A6C34878D82A}">
                    <a16:rowId xmlns:a16="http://schemas.microsoft.com/office/drawing/2014/main" val="10040"/>
                  </a:ext>
                </a:extLst>
              </a:tr>
              <a:tr h="91655">
                <a:tc gridSpan="2">
                  <a:txBody>
                    <a:bodyPr/>
                    <a:lstStyle/>
                    <a:p>
                      <a:pPr marL="0" marR="0" indent="127000">
                        <a:lnSpc>
                          <a:spcPct val="107000"/>
                        </a:lnSpc>
                        <a:spcBef>
                          <a:spcPts val="0"/>
                        </a:spcBef>
                        <a:spcAft>
                          <a:spcPts val="0"/>
                        </a:spcAft>
                      </a:pPr>
                      <a:r>
                        <a:rPr lang="en-US" sz="800">
                          <a:effectLst/>
                        </a:rPr>
                        <a:t>Software and intangible assets</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hMerge="1">
                  <a:txBody>
                    <a:bodyPr/>
                    <a:lstStyle/>
                    <a:p>
                      <a:endParaRPr lang="en-US"/>
                    </a:p>
                  </a:txBody>
                  <a:tcPr/>
                </a:tc>
                <a:tc>
                  <a:txBody>
                    <a:bodyPr/>
                    <a:lstStyle/>
                    <a:p>
                      <a:pPr marL="0" marR="0">
                        <a:lnSpc>
                          <a:spcPct val="107000"/>
                        </a:lnSpc>
                        <a:spcBef>
                          <a:spcPts val="0"/>
                        </a:spcBef>
                        <a:spcAft>
                          <a:spcPts val="0"/>
                        </a:spcAft>
                      </a:pPr>
                      <a:r>
                        <a:rPr lang="en-US" sz="800">
                          <a:effectLst/>
                        </a:rPr>
                        <a:t>            -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extLst>
                  <a:ext uri="{0D108BD9-81ED-4DB2-BD59-A6C34878D82A}">
                    <a16:rowId xmlns:a16="http://schemas.microsoft.com/office/drawing/2014/main" val="10041"/>
                  </a:ext>
                </a:extLst>
              </a:tr>
              <a:tr h="53537">
                <a:tc gridSpan="2">
                  <a:txBody>
                    <a:bodyPr/>
                    <a:lstStyle/>
                    <a:p>
                      <a:pPr marL="0" marR="0" indent="127000">
                        <a:lnSpc>
                          <a:spcPct val="107000"/>
                        </a:lnSpc>
                        <a:spcBef>
                          <a:spcPts val="0"/>
                        </a:spcBef>
                        <a:spcAft>
                          <a:spcPts val="0"/>
                        </a:spcAft>
                      </a:pPr>
                      <a:r>
                        <a:rPr lang="en-US" sz="800">
                          <a:effectLst/>
                        </a:rPr>
                        <a:t>Transfers</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hMerge="1">
                  <a:txBody>
                    <a:bodyPr/>
                    <a:lstStyle/>
                    <a:p>
                      <a:endParaRPr lang="en-US"/>
                    </a:p>
                  </a:txBody>
                  <a:tcPr/>
                </a:tc>
                <a:tc>
                  <a:txBody>
                    <a:bodyPr/>
                    <a:lstStyle/>
                    <a:p>
                      <a:pPr marL="0" marR="0">
                        <a:lnSpc>
                          <a:spcPct val="107000"/>
                        </a:lnSpc>
                        <a:spcBef>
                          <a:spcPts val="0"/>
                        </a:spcBef>
                        <a:spcAft>
                          <a:spcPts val="0"/>
                        </a:spcAft>
                      </a:pPr>
                      <a:r>
                        <a:rPr lang="en-US" sz="800">
                          <a:effectLst/>
                        </a:rPr>
                        <a:t>            -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extLst>
                  <a:ext uri="{0D108BD9-81ED-4DB2-BD59-A6C34878D82A}">
                    <a16:rowId xmlns:a16="http://schemas.microsoft.com/office/drawing/2014/main" val="10042"/>
                  </a:ext>
                </a:extLst>
              </a:tr>
              <a:tr h="53537">
                <a:tc gridSpan="2">
                  <a:txBody>
                    <a:bodyPr/>
                    <a:lstStyle/>
                    <a:p>
                      <a:pPr marL="0" marR="0">
                        <a:lnSpc>
                          <a:spcPct val="107000"/>
                        </a:lnSpc>
                        <a:spcBef>
                          <a:spcPts val="0"/>
                        </a:spcBef>
                        <a:spcAft>
                          <a:spcPts val="0"/>
                        </a:spcAft>
                      </a:pPr>
                      <a:r>
                        <a:rPr lang="en-US" sz="800">
                          <a:effectLst/>
                        </a:rPr>
                        <a:t>Total expenses</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hMerge="1">
                  <a:txBody>
                    <a:bodyPr/>
                    <a:lstStyle/>
                    <a:p>
                      <a:endParaRPr lang="en-US"/>
                    </a:p>
                  </a:txBody>
                  <a:tcPr/>
                </a:tc>
                <a:tc>
                  <a:txBody>
                    <a:bodyPr/>
                    <a:lstStyle/>
                    <a:p>
                      <a:pPr marL="0" marR="0">
                        <a:lnSpc>
                          <a:spcPct val="107000"/>
                        </a:lnSpc>
                        <a:spcBef>
                          <a:spcPts val="0"/>
                        </a:spcBef>
                        <a:spcAft>
                          <a:spcPts val="0"/>
                        </a:spcAft>
                      </a:pPr>
                      <a:r>
                        <a:rPr lang="en-US" sz="800">
                          <a:effectLst/>
                        </a:rPr>
                        <a:t>  240,736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255,561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266,706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279,508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292,924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extLst>
                  <a:ext uri="{0D108BD9-81ED-4DB2-BD59-A6C34878D82A}">
                    <a16:rowId xmlns:a16="http://schemas.microsoft.com/office/drawing/2014/main" val="10043"/>
                  </a:ext>
                </a:extLst>
              </a:tr>
              <a:tr h="91655">
                <a:tc gridSpan="2">
                  <a:txBody>
                    <a:bodyPr/>
                    <a:lstStyle/>
                    <a:p>
                      <a:pPr marL="0" marR="0">
                        <a:lnSpc>
                          <a:spcPct val="107000"/>
                        </a:lnSpc>
                        <a:spcBef>
                          <a:spcPts val="0"/>
                        </a:spcBef>
                        <a:spcAft>
                          <a:spcPts val="0"/>
                        </a:spcAft>
                      </a:pPr>
                      <a:r>
                        <a:rPr lang="en-US" sz="800">
                          <a:effectLst/>
                        </a:rPr>
                        <a:t>Surplus / (Deficit)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hMerge="1">
                  <a:txBody>
                    <a:bodyPr/>
                    <a:lstStyle/>
                    <a:p>
                      <a:endParaRPr lang="en-US"/>
                    </a:p>
                  </a:txBody>
                  <a:tcPr/>
                </a:tc>
                <a:tc>
                  <a:txBody>
                    <a:bodyPr/>
                    <a:lstStyle/>
                    <a:p>
                      <a:pPr marL="0" marR="0">
                        <a:lnSpc>
                          <a:spcPct val="107000"/>
                        </a:lnSpc>
                        <a:spcBef>
                          <a:spcPts val="0"/>
                        </a:spcBef>
                        <a:spcAft>
                          <a:spcPts val="800"/>
                        </a:spcAft>
                      </a:pPr>
                      <a:r>
                        <a:rPr lang="en-US" sz="800">
                          <a:effectLst/>
                        </a:rPr>
                        <a: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tc>
                <a:tc>
                  <a:txBody>
                    <a:bodyPr/>
                    <a:lstStyle/>
                    <a:p>
                      <a:pPr marL="0" marR="0">
                        <a:lnSpc>
                          <a:spcPct val="107000"/>
                        </a:lnSpc>
                        <a:spcBef>
                          <a:spcPts val="0"/>
                        </a:spcBef>
                        <a:spcAft>
                          <a:spcPts val="800"/>
                        </a:spcAft>
                      </a:pPr>
                      <a:r>
                        <a:rPr lang="en-US" sz="800">
                          <a:effectLst/>
                        </a:rPr>
                        <a: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tc>
                <a:tc>
                  <a:txBody>
                    <a:bodyPr/>
                    <a:lstStyle/>
                    <a:p>
                      <a:pPr marL="0" marR="0">
                        <a:lnSpc>
                          <a:spcPct val="107000"/>
                        </a:lnSpc>
                        <a:spcBef>
                          <a:spcPts val="0"/>
                        </a:spcBef>
                        <a:spcAft>
                          <a:spcPts val="800"/>
                        </a:spcAft>
                      </a:pPr>
                      <a:r>
                        <a:rPr lang="en-US" sz="800">
                          <a:effectLst/>
                        </a:rPr>
                        <a: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tc>
                <a:tc>
                  <a:txBody>
                    <a:bodyPr/>
                    <a:lstStyle/>
                    <a:p>
                      <a:pPr marL="0" marR="0">
                        <a:lnSpc>
                          <a:spcPct val="107000"/>
                        </a:lnSpc>
                        <a:spcBef>
                          <a:spcPts val="0"/>
                        </a:spcBef>
                        <a:spcAft>
                          <a:spcPts val="800"/>
                        </a:spcAft>
                      </a:pPr>
                      <a:r>
                        <a:rPr lang="en-US" sz="800">
                          <a:effectLst/>
                        </a:rPr>
                        <a: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tc>
                <a:tc>
                  <a:txBody>
                    <a:bodyPr/>
                    <a:lstStyle/>
                    <a:p>
                      <a:pPr marL="0" marR="0">
                        <a:lnSpc>
                          <a:spcPct val="107000"/>
                        </a:lnSpc>
                        <a:spcBef>
                          <a:spcPts val="0"/>
                        </a:spcBef>
                        <a:spcAft>
                          <a:spcPts val="800"/>
                        </a:spcAft>
                      </a:pPr>
                      <a:r>
                        <a:rPr lang="en-US" sz="800" dirty="0">
                          <a:effectLst/>
                        </a:rPr>
                        <a:t>-</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tc>
                <a:extLst>
                  <a:ext uri="{0D108BD9-81ED-4DB2-BD59-A6C34878D82A}">
                    <a16:rowId xmlns:a16="http://schemas.microsoft.com/office/drawing/2014/main" val="10044"/>
                  </a:ext>
                </a:extLst>
              </a:tr>
            </a:tbl>
          </a:graphicData>
        </a:graphic>
      </p:graphicFrame>
      <p:graphicFrame>
        <p:nvGraphicFramePr>
          <p:cNvPr id="6" name="Table 5"/>
          <p:cNvGraphicFramePr>
            <a:graphicFrameLocks noGrp="1"/>
          </p:cNvGraphicFramePr>
          <p:nvPr>
            <p:extLst/>
          </p:nvPr>
        </p:nvGraphicFramePr>
        <p:xfrm>
          <a:off x="372335" y="1196688"/>
          <a:ext cx="8640957" cy="4233300"/>
        </p:xfrm>
        <a:graphic>
          <a:graphicData uri="http://schemas.openxmlformats.org/drawingml/2006/table">
            <a:tbl>
              <a:tblPr firstRow="1" bandRow="1">
                <a:tableStyleId>{21E4AEA4-8DFA-4A89-87EB-49C32662AFE0}</a:tableStyleId>
              </a:tblPr>
              <a:tblGrid>
                <a:gridCol w="3192137">
                  <a:extLst>
                    <a:ext uri="{9D8B030D-6E8A-4147-A177-3AD203B41FA5}">
                      <a16:colId xmlns:a16="http://schemas.microsoft.com/office/drawing/2014/main" val="20000"/>
                    </a:ext>
                  </a:extLst>
                </a:gridCol>
                <a:gridCol w="1089764">
                  <a:extLst>
                    <a:ext uri="{9D8B030D-6E8A-4147-A177-3AD203B41FA5}">
                      <a16:colId xmlns:a16="http://schemas.microsoft.com/office/drawing/2014/main" val="20001"/>
                    </a:ext>
                  </a:extLst>
                </a:gridCol>
                <a:gridCol w="1089764">
                  <a:extLst>
                    <a:ext uri="{9D8B030D-6E8A-4147-A177-3AD203B41FA5}">
                      <a16:colId xmlns:a16="http://schemas.microsoft.com/office/drawing/2014/main" val="20002"/>
                    </a:ext>
                  </a:extLst>
                </a:gridCol>
                <a:gridCol w="1089764">
                  <a:extLst>
                    <a:ext uri="{9D8B030D-6E8A-4147-A177-3AD203B41FA5}">
                      <a16:colId xmlns:a16="http://schemas.microsoft.com/office/drawing/2014/main" val="20003"/>
                    </a:ext>
                  </a:extLst>
                </a:gridCol>
                <a:gridCol w="1089764">
                  <a:extLst>
                    <a:ext uri="{9D8B030D-6E8A-4147-A177-3AD203B41FA5}">
                      <a16:colId xmlns:a16="http://schemas.microsoft.com/office/drawing/2014/main" val="20004"/>
                    </a:ext>
                  </a:extLst>
                </a:gridCol>
                <a:gridCol w="1089764">
                  <a:extLst>
                    <a:ext uri="{9D8B030D-6E8A-4147-A177-3AD203B41FA5}">
                      <a16:colId xmlns:a16="http://schemas.microsoft.com/office/drawing/2014/main" val="20005"/>
                    </a:ext>
                  </a:extLst>
                </a:gridCol>
              </a:tblGrid>
              <a:tr h="430920">
                <a:tc>
                  <a:txBody>
                    <a:bodyPr/>
                    <a:lstStyle/>
                    <a:p>
                      <a:pPr algn="l" fontAlgn="ctr"/>
                      <a:r>
                        <a:rPr lang="en-US" sz="1200" u="none" strike="noStrike" dirty="0" smtClean="0">
                          <a:effectLst/>
                          <a:latin typeface="Tahoma" panose="020B0604030504040204" pitchFamily="34" charset="0"/>
                          <a:ea typeface="Tahoma" panose="020B0604030504040204" pitchFamily="34" charset="0"/>
                          <a:cs typeface="Tahoma" panose="020B0604030504040204" pitchFamily="34" charset="0"/>
                        </a:rPr>
                        <a:t>NSG Trade Account </a:t>
                      </a:r>
                      <a:endParaRPr lang="en-US" sz="1200" u="none" strike="noStrike" dirty="0">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ctr" fontAlgn="ctr"/>
                      <a:r>
                        <a:rPr lang="en-US" sz="1200" u="none" strike="noStrike">
                          <a:effectLst/>
                          <a:latin typeface="Tahoma" panose="020B0604030504040204" pitchFamily="34" charset="0"/>
                          <a:ea typeface="Tahoma" panose="020B0604030504040204" pitchFamily="34" charset="0"/>
                          <a:cs typeface="Tahoma" panose="020B0604030504040204" pitchFamily="34" charset="0"/>
                        </a:rPr>
                        <a:t>2020/21</a:t>
                      </a:r>
                      <a:endParaRPr lang="en-US" sz="1200" b="1" i="0" u="none" strike="noStrike">
                        <a:solidFill>
                          <a:srgbClr val="C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ctr" fontAlgn="ctr"/>
                      <a:r>
                        <a:rPr lang="en-US" sz="1200" u="none" strike="noStrike">
                          <a:effectLst/>
                          <a:latin typeface="Tahoma" panose="020B0604030504040204" pitchFamily="34" charset="0"/>
                          <a:ea typeface="Tahoma" panose="020B0604030504040204" pitchFamily="34" charset="0"/>
                          <a:cs typeface="Tahoma" panose="020B0604030504040204" pitchFamily="34" charset="0"/>
                        </a:rPr>
                        <a:t>2021/22</a:t>
                      </a:r>
                      <a:endParaRPr lang="en-US" sz="1200" b="1" i="0" u="none" strike="noStrike">
                        <a:solidFill>
                          <a:srgbClr val="C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ctr" fontAlgn="ctr"/>
                      <a:r>
                        <a:rPr lang="en-US" sz="1200" u="none" strike="noStrike" dirty="0">
                          <a:effectLst/>
                          <a:latin typeface="Tahoma" panose="020B0604030504040204" pitchFamily="34" charset="0"/>
                          <a:ea typeface="Tahoma" panose="020B0604030504040204" pitchFamily="34" charset="0"/>
                          <a:cs typeface="Tahoma" panose="020B0604030504040204" pitchFamily="34" charset="0"/>
                        </a:rPr>
                        <a:t>2022/23</a:t>
                      </a:r>
                      <a:endParaRPr lang="en-US" sz="1200" b="1" i="0" u="none" strike="noStrike" dirty="0">
                        <a:solidFill>
                          <a:srgbClr val="C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ctr" fontAlgn="ctr"/>
                      <a:r>
                        <a:rPr lang="en-US" sz="1200" u="none" strike="noStrike" dirty="0">
                          <a:effectLst/>
                          <a:latin typeface="Tahoma" panose="020B0604030504040204" pitchFamily="34" charset="0"/>
                          <a:ea typeface="Tahoma" panose="020B0604030504040204" pitchFamily="34" charset="0"/>
                          <a:cs typeface="Tahoma" panose="020B0604030504040204" pitchFamily="34" charset="0"/>
                        </a:rPr>
                        <a:t>2023/24</a:t>
                      </a:r>
                      <a:endParaRPr lang="en-US" sz="1200" b="1" i="0" u="none" strike="noStrike" dirty="0">
                        <a:solidFill>
                          <a:srgbClr val="C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ctr" fontAlgn="ctr"/>
                      <a:r>
                        <a:rPr lang="en-US" sz="1200" u="none" strike="noStrike" dirty="0">
                          <a:effectLst/>
                          <a:latin typeface="Tahoma" panose="020B0604030504040204" pitchFamily="34" charset="0"/>
                          <a:ea typeface="Tahoma" panose="020B0604030504040204" pitchFamily="34" charset="0"/>
                          <a:cs typeface="Tahoma" panose="020B0604030504040204" pitchFamily="34" charset="0"/>
                        </a:rPr>
                        <a:t>2024/25</a:t>
                      </a:r>
                      <a:endParaRPr lang="en-US" sz="1200" b="1" i="0" u="none" strike="noStrike" dirty="0">
                        <a:solidFill>
                          <a:srgbClr val="C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extLst>
                  <a:ext uri="{0D108BD9-81ED-4DB2-BD59-A6C34878D82A}">
                    <a16:rowId xmlns:a16="http://schemas.microsoft.com/office/drawing/2014/main" val="10000"/>
                  </a:ext>
                </a:extLst>
              </a:tr>
              <a:tr h="200025">
                <a:tc>
                  <a:txBody>
                    <a:bodyPr/>
                    <a:lstStyle/>
                    <a:p>
                      <a:pPr algn="l" fontAlgn="ctr"/>
                      <a:r>
                        <a:rPr lang="en-US" sz="1200" b="1" u="none" strike="noStrike" dirty="0">
                          <a:effectLst/>
                          <a:latin typeface="Tahoma" panose="020B0604030504040204" pitchFamily="34" charset="0"/>
                          <a:ea typeface="Tahoma" panose="020B0604030504040204" pitchFamily="34" charset="0"/>
                          <a:cs typeface="Tahoma" panose="020B0604030504040204" pitchFamily="34" charset="0"/>
                        </a:rPr>
                        <a:t>Revenue</a:t>
                      </a:r>
                      <a:endParaRPr lang="en-US" sz="12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l" fontAlgn="ctr"/>
                      <a:r>
                        <a:rPr lang="en-US" sz="1200" u="none" strike="noStrike" dirty="0">
                          <a:effectLst/>
                          <a:latin typeface="Tahoma" panose="020B0604030504040204" pitchFamily="34" charset="0"/>
                          <a:ea typeface="Tahoma" panose="020B0604030504040204" pitchFamily="34" charset="0"/>
                          <a:cs typeface="Tahoma" panose="020B0604030504040204" pitchFamily="34" charset="0"/>
                        </a:rPr>
                        <a:t> </a:t>
                      </a:r>
                      <a:endParaRPr lang="en-US"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l" fontAlgn="ctr"/>
                      <a:r>
                        <a:rPr lang="en-US" sz="1200" u="none" strike="noStrike">
                          <a:effectLst/>
                          <a:latin typeface="Tahoma" panose="020B0604030504040204" pitchFamily="34" charset="0"/>
                          <a:ea typeface="Tahoma" panose="020B0604030504040204" pitchFamily="34" charset="0"/>
                          <a:cs typeface="Tahoma" panose="020B0604030504040204" pitchFamily="34" charset="0"/>
                        </a:rPr>
                        <a:t> </a:t>
                      </a:r>
                      <a:endParaRPr lang="en-US" sz="12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l" fontAlgn="ctr"/>
                      <a:r>
                        <a:rPr lang="en-US" sz="1200" u="none" strike="noStrike" dirty="0">
                          <a:effectLst/>
                          <a:latin typeface="Tahoma" panose="020B0604030504040204" pitchFamily="34" charset="0"/>
                          <a:ea typeface="Tahoma" panose="020B0604030504040204" pitchFamily="34" charset="0"/>
                          <a:cs typeface="Tahoma" panose="020B0604030504040204" pitchFamily="34" charset="0"/>
                        </a:rPr>
                        <a:t> </a:t>
                      </a:r>
                      <a:endParaRPr lang="en-US"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l" fontAlgn="ctr"/>
                      <a:r>
                        <a:rPr lang="en-US" sz="1200" u="none" strike="noStrike">
                          <a:effectLst/>
                          <a:latin typeface="Tahoma" panose="020B0604030504040204" pitchFamily="34" charset="0"/>
                          <a:ea typeface="Tahoma" panose="020B0604030504040204" pitchFamily="34" charset="0"/>
                          <a:cs typeface="Tahoma" panose="020B0604030504040204" pitchFamily="34" charset="0"/>
                        </a:rPr>
                        <a:t> </a:t>
                      </a:r>
                      <a:endParaRPr lang="en-US" sz="12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l" fontAlgn="ctr"/>
                      <a:r>
                        <a:rPr lang="en-US" sz="1200" u="none" strike="noStrike">
                          <a:effectLst/>
                          <a:latin typeface="Tahoma" panose="020B0604030504040204" pitchFamily="34" charset="0"/>
                          <a:ea typeface="Tahoma" panose="020B0604030504040204" pitchFamily="34" charset="0"/>
                          <a:cs typeface="Tahoma" panose="020B0604030504040204" pitchFamily="34" charset="0"/>
                        </a:rPr>
                        <a:t> </a:t>
                      </a:r>
                      <a:endParaRPr lang="en-US" sz="12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extLst>
                  <a:ext uri="{0D108BD9-81ED-4DB2-BD59-A6C34878D82A}">
                    <a16:rowId xmlns:a16="http://schemas.microsoft.com/office/drawing/2014/main" val="10001"/>
                  </a:ext>
                </a:extLst>
              </a:tr>
              <a:tr h="200025">
                <a:tc>
                  <a:txBody>
                    <a:bodyPr/>
                    <a:lstStyle/>
                    <a:p>
                      <a:pPr algn="l" fontAlgn="ctr"/>
                      <a:r>
                        <a:rPr lang="en-US" sz="1200" u="none" strike="noStrike" dirty="0">
                          <a:effectLst/>
                          <a:latin typeface="Tahoma" panose="020B0604030504040204" pitchFamily="34" charset="0"/>
                          <a:ea typeface="Tahoma" panose="020B0604030504040204" pitchFamily="34" charset="0"/>
                          <a:cs typeface="Tahoma" panose="020B0604030504040204" pitchFamily="34" charset="0"/>
                        </a:rPr>
                        <a:t>Course Fees </a:t>
                      </a:r>
                      <a:endParaRPr lang="en-US"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r" fontAlgn="ctr"/>
                      <a:r>
                        <a:rPr lang="en-US" sz="1200" u="none" strike="noStrike" dirty="0">
                          <a:effectLst/>
                          <a:latin typeface="Tahoma" panose="020B0604030504040204" pitchFamily="34" charset="0"/>
                          <a:ea typeface="Tahoma" panose="020B0604030504040204" pitchFamily="34" charset="0"/>
                          <a:cs typeface="Tahoma" panose="020B0604030504040204" pitchFamily="34" charset="0"/>
                        </a:rPr>
                        <a:t>               </a:t>
                      </a:r>
                      <a:r>
                        <a:rPr lang="en-US" sz="1200" u="none" strike="noStrike" dirty="0" smtClean="0">
                          <a:effectLst/>
                          <a:latin typeface="Tahoma" panose="020B0604030504040204" pitchFamily="34" charset="0"/>
                          <a:ea typeface="Tahoma" panose="020B0604030504040204" pitchFamily="34" charset="0"/>
                          <a:cs typeface="Tahoma" panose="020B0604030504040204" pitchFamily="34" charset="0"/>
                        </a:rPr>
                        <a:t>(132,728) </a:t>
                      </a:r>
                      <a:endParaRPr lang="en-US"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r" fontAlgn="ctr"/>
                      <a:r>
                        <a:rPr lang="en-US" sz="1200" u="none" strike="noStrike" dirty="0">
                          <a:effectLst/>
                          <a:latin typeface="Tahoma" panose="020B0604030504040204" pitchFamily="34" charset="0"/>
                          <a:ea typeface="Tahoma" panose="020B0604030504040204" pitchFamily="34" charset="0"/>
                          <a:cs typeface="Tahoma" panose="020B0604030504040204" pitchFamily="34" charset="0"/>
                        </a:rPr>
                        <a:t>               </a:t>
                      </a:r>
                      <a:r>
                        <a:rPr lang="en-US" sz="1200" u="none" strike="noStrike" dirty="0" smtClean="0">
                          <a:effectLst/>
                          <a:latin typeface="Tahoma" panose="020B0604030504040204" pitchFamily="34" charset="0"/>
                          <a:ea typeface="Tahoma" panose="020B0604030504040204" pitchFamily="34" charset="0"/>
                          <a:cs typeface="Tahoma" panose="020B0604030504040204" pitchFamily="34" charset="0"/>
                        </a:rPr>
                        <a:t>(144,404) </a:t>
                      </a:r>
                      <a:endParaRPr lang="en-US"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r" fontAlgn="ctr"/>
                      <a:r>
                        <a:rPr lang="en-US" sz="1200" u="none" strike="noStrike" dirty="0">
                          <a:effectLst/>
                          <a:latin typeface="Tahoma" panose="020B0604030504040204" pitchFamily="34" charset="0"/>
                          <a:ea typeface="Tahoma" panose="020B0604030504040204" pitchFamily="34" charset="0"/>
                          <a:cs typeface="Tahoma" panose="020B0604030504040204" pitchFamily="34" charset="0"/>
                        </a:rPr>
                        <a:t>               </a:t>
                      </a:r>
                      <a:r>
                        <a:rPr lang="en-US" sz="1200" u="none" strike="noStrike" dirty="0" smtClean="0">
                          <a:effectLst/>
                          <a:latin typeface="Tahoma" panose="020B0604030504040204" pitchFamily="34" charset="0"/>
                          <a:ea typeface="Tahoma" panose="020B0604030504040204" pitchFamily="34" charset="0"/>
                          <a:cs typeface="Tahoma" panose="020B0604030504040204" pitchFamily="34" charset="0"/>
                        </a:rPr>
                        <a:t>(151,335) </a:t>
                      </a:r>
                      <a:endParaRPr lang="en-US"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r" fontAlgn="ctr"/>
                      <a:r>
                        <a:rPr lang="en-US" sz="1200" u="none" strike="noStrike" dirty="0">
                          <a:effectLst/>
                          <a:latin typeface="Tahoma" panose="020B0604030504040204" pitchFamily="34" charset="0"/>
                          <a:ea typeface="Tahoma" panose="020B0604030504040204" pitchFamily="34" charset="0"/>
                          <a:cs typeface="Tahoma" panose="020B0604030504040204" pitchFamily="34" charset="0"/>
                        </a:rPr>
                        <a:t>               </a:t>
                      </a:r>
                      <a:r>
                        <a:rPr lang="en-US" sz="1200" u="none" strike="noStrike" dirty="0" smtClean="0">
                          <a:effectLst/>
                          <a:latin typeface="Tahoma" panose="020B0604030504040204" pitchFamily="34" charset="0"/>
                          <a:ea typeface="Tahoma" panose="020B0604030504040204" pitchFamily="34" charset="0"/>
                          <a:cs typeface="Tahoma" panose="020B0604030504040204" pitchFamily="34" charset="0"/>
                        </a:rPr>
                        <a:t>(158,599) </a:t>
                      </a:r>
                      <a:endParaRPr lang="en-US"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r" fontAlgn="ctr"/>
                      <a:r>
                        <a:rPr lang="en-US" sz="1200" u="none" strike="noStrike" dirty="0">
                          <a:effectLst/>
                          <a:latin typeface="Tahoma" panose="020B0604030504040204" pitchFamily="34" charset="0"/>
                          <a:ea typeface="Tahoma" panose="020B0604030504040204" pitchFamily="34" charset="0"/>
                          <a:cs typeface="Tahoma" panose="020B0604030504040204" pitchFamily="34" charset="0"/>
                        </a:rPr>
                        <a:t>               </a:t>
                      </a:r>
                      <a:r>
                        <a:rPr lang="en-US" sz="1200" u="none" strike="noStrike" dirty="0" smtClean="0">
                          <a:effectLst/>
                          <a:latin typeface="Tahoma" panose="020B0604030504040204" pitchFamily="34" charset="0"/>
                          <a:ea typeface="Tahoma" panose="020B0604030504040204" pitchFamily="34" charset="0"/>
                          <a:cs typeface="Tahoma" panose="020B0604030504040204" pitchFamily="34" charset="0"/>
                        </a:rPr>
                        <a:t>(166,212) </a:t>
                      </a:r>
                      <a:endParaRPr lang="en-US"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extLst>
                  <a:ext uri="{0D108BD9-81ED-4DB2-BD59-A6C34878D82A}">
                    <a16:rowId xmlns:a16="http://schemas.microsoft.com/office/drawing/2014/main" val="10002"/>
                  </a:ext>
                </a:extLst>
              </a:tr>
              <a:tr h="200025">
                <a:tc>
                  <a:txBody>
                    <a:bodyPr/>
                    <a:lstStyle/>
                    <a:p>
                      <a:pPr algn="l" fontAlgn="ctr"/>
                      <a:r>
                        <a:rPr lang="en-US" sz="1200" u="none" strike="noStrike" dirty="0">
                          <a:effectLst/>
                          <a:latin typeface="Tahoma" panose="020B0604030504040204" pitchFamily="34" charset="0"/>
                          <a:ea typeface="Tahoma" panose="020B0604030504040204" pitchFamily="34" charset="0"/>
                          <a:cs typeface="Tahoma" panose="020B0604030504040204" pitchFamily="34" charset="0"/>
                        </a:rPr>
                        <a:t>Interest</a:t>
                      </a:r>
                      <a:endParaRPr lang="en-US"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r" fontAlgn="ctr"/>
                      <a:r>
                        <a:rPr lang="en-US" sz="1200" u="none" strike="noStrike" dirty="0">
                          <a:effectLst/>
                          <a:latin typeface="Tahoma" panose="020B0604030504040204" pitchFamily="34" charset="0"/>
                          <a:ea typeface="Tahoma" panose="020B0604030504040204" pitchFamily="34" charset="0"/>
                          <a:cs typeface="Tahoma" panose="020B0604030504040204" pitchFamily="34" charset="0"/>
                        </a:rPr>
                        <a:t>                   </a:t>
                      </a:r>
                      <a:r>
                        <a:rPr lang="en-US" sz="1200" u="none" strike="noStrike" dirty="0" smtClean="0">
                          <a:effectLst/>
                          <a:latin typeface="Tahoma" panose="020B0604030504040204" pitchFamily="34" charset="0"/>
                          <a:ea typeface="Tahoma" panose="020B0604030504040204" pitchFamily="34" charset="0"/>
                          <a:cs typeface="Tahoma" panose="020B0604030504040204" pitchFamily="34" charset="0"/>
                        </a:rPr>
                        <a:t>(3,300) </a:t>
                      </a:r>
                      <a:endParaRPr lang="en-US"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r" fontAlgn="ctr"/>
                      <a:r>
                        <a:rPr lang="en-US" sz="1200" u="none" strike="noStrike" dirty="0">
                          <a:effectLst/>
                          <a:latin typeface="Tahoma" panose="020B0604030504040204" pitchFamily="34" charset="0"/>
                          <a:ea typeface="Tahoma" panose="020B0604030504040204" pitchFamily="34" charset="0"/>
                          <a:cs typeface="Tahoma" panose="020B0604030504040204" pitchFamily="34" charset="0"/>
                        </a:rPr>
                        <a:t>                   </a:t>
                      </a:r>
                      <a:r>
                        <a:rPr lang="en-US" sz="1200" u="none" strike="noStrike" dirty="0" smtClean="0">
                          <a:effectLst/>
                          <a:latin typeface="Tahoma" panose="020B0604030504040204" pitchFamily="34" charset="0"/>
                          <a:ea typeface="Tahoma" panose="020B0604030504040204" pitchFamily="34" charset="0"/>
                          <a:cs typeface="Tahoma" panose="020B0604030504040204" pitchFamily="34" charset="0"/>
                        </a:rPr>
                        <a:t>(3,400) </a:t>
                      </a:r>
                      <a:endParaRPr lang="en-US"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r" fontAlgn="ctr"/>
                      <a:r>
                        <a:rPr lang="en-US" sz="1200" u="none" strike="noStrike" dirty="0">
                          <a:effectLst/>
                          <a:latin typeface="Tahoma" panose="020B0604030504040204" pitchFamily="34" charset="0"/>
                          <a:ea typeface="Tahoma" panose="020B0604030504040204" pitchFamily="34" charset="0"/>
                          <a:cs typeface="Tahoma" panose="020B0604030504040204" pitchFamily="34" charset="0"/>
                        </a:rPr>
                        <a:t>                   </a:t>
                      </a:r>
                      <a:r>
                        <a:rPr lang="en-US" sz="1200" u="none" strike="noStrike" dirty="0" smtClean="0">
                          <a:effectLst/>
                          <a:latin typeface="Tahoma" panose="020B0604030504040204" pitchFamily="34" charset="0"/>
                          <a:ea typeface="Tahoma" panose="020B0604030504040204" pitchFamily="34" charset="0"/>
                          <a:cs typeface="Tahoma" panose="020B0604030504040204" pitchFamily="34" charset="0"/>
                        </a:rPr>
                        <a:t>(3,563) </a:t>
                      </a:r>
                      <a:endParaRPr lang="en-US"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r" fontAlgn="ctr"/>
                      <a:r>
                        <a:rPr lang="en-US" sz="1200" u="none" strike="noStrike" dirty="0">
                          <a:effectLst/>
                          <a:latin typeface="Tahoma" panose="020B0604030504040204" pitchFamily="34" charset="0"/>
                          <a:ea typeface="Tahoma" panose="020B0604030504040204" pitchFamily="34" charset="0"/>
                          <a:cs typeface="Tahoma" panose="020B0604030504040204" pitchFamily="34" charset="0"/>
                        </a:rPr>
                        <a:t>                   </a:t>
                      </a:r>
                      <a:r>
                        <a:rPr lang="en-US" sz="1200" u="none" strike="noStrike" dirty="0" smtClean="0">
                          <a:effectLst/>
                          <a:latin typeface="Tahoma" panose="020B0604030504040204" pitchFamily="34" charset="0"/>
                          <a:ea typeface="Tahoma" panose="020B0604030504040204" pitchFamily="34" charset="0"/>
                          <a:cs typeface="Tahoma" panose="020B0604030504040204" pitchFamily="34" charset="0"/>
                        </a:rPr>
                        <a:t>(3,734) </a:t>
                      </a:r>
                      <a:endParaRPr lang="en-US"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r" fontAlgn="ctr"/>
                      <a:r>
                        <a:rPr lang="en-US" sz="1200" u="none" strike="noStrike" dirty="0">
                          <a:effectLst/>
                          <a:latin typeface="Tahoma" panose="020B0604030504040204" pitchFamily="34" charset="0"/>
                          <a:ea typeface="Tahoma" panose="020B0604030504040204" pitchFamily="34" charset="0"/>
                          <a:cs typeface="Tahoma" panose="020B0604030504040204" pitchFamily="34" charset="0"/>
                        </a:rPr>
                        <a:t>                   </a:t>
                      </a:r>
                      <a:r>
                        <a:rPr lang="en-US" sz="1200" u="none" strike="noStrike" dirty="0" smtClean="0">
                          <a:effectLst/>
                          <a:latin typeface="Tahoma" panose="020B0604030504040204" pitchFamily="34" charset="0"/>
                          <a:ea typeface="Tahoma" panose="020B0604030504040204" pitchFamily="34" charset="0"/>
                          <a:cs typeface="Tahoma" panose="020B0604030504040204" pitchFamily="34" charset="0"/>
                        </a:rPr>
                        <a:t>(3,913) </a:t>
                      </a:r>
                      <a:endParaRPr lang="en-US"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extLst>
                  <a:ext uri="{0D108BD9-81ED-4DB2-BD59-A6C34878D82A}">
                    <a16:rowId xmlns:a16="http://schemas.microsoft.com/office/drawing/2014/main" val="10003"/>
                  </a:ext>
                </a:extLst>
              </a:tr>
              <a:tr h="200025">
                <a:tc>
                  <a:txBody>
                    <a:bodyPr/>
                    <a:lstStyle/>
                    <a:p>
                      <a:pPr algn="l" fontAlgn="ctr"/>
                      <a:r>
                        <a:rPr lang="en-US" sz="1200" u="none" strike="noStrike">
                          <a:effectLst/>
                          <a:latin typeface="Tahoma" panose="020B0604030504040204" pitchFamily="34" charset="0"/>
                          <a:ea typeface="Tahoma" panose="020B0604030504040204" pitchFamily="34" charset="0"/>
                          <a:cs typeface="Tahoma" panose="020B0604030504040204" pitchFamily="34" charset="0"/>
                        </a:rPr>
                        <a:t>Other Income </a:t>
                      </a:r>
                      <a:endParaRPr lang="en-US" sz="12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r" fontAlgn="ctr"/>
                      <a:r>
                        <a:rPr lang="en-US" sz="1200" u="none" strike="noStrike">
                          <a:effectLst/>
                          <a:latin typeface="Tahoma" panose="020B0604030504040204" pitchFamily="34" charset="0"/>
                          <a:ea typeface="Tahoma" panose="020B0604030504040204" pitchFamily="34" charset="0"/>
                          <a:cs typeface="Tahoma" panose="020B0604030504040204" pitchFamily="34" charset="0"/>
                        </a:rPr>
                        <a:t> </a:t>
                      </a:r>
                      <a:endParaRPr lang="en-US" sz="12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r" fontAlgn="ctr"/>
                      <a:r>
                        <a:rPr lang="en-US" sz="1200" u="none" strike="noStrike" dirty="0">
                          <a:effectLst/>
                          <a:latin typeface="Tahoma" panose="020B0604030504040204" pitchFamily="34" charset="0"/>
                          <a:ea typeface="Tahoma" panose="020B0604030504040204" pitchFamily="34" charset="0"/>
                          <a:cs typeface="Tahoma" panose="020B0604030504040204" pitchFamily="34" charset="0"/>
                        </a:rPr>
                        <a:t> </a:t>
                      </a:r>
                      <a:endParaRPr lang="en-US"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r" fontAlgn="ctr"/>
                      <a:r>
                        <a:rPr lang="en-US" sz="1200" u="none" strike="noStrike">
                          <a:effectLst/>
                          <a:latin typeface="Tahoma" panose="020B0604030504040204" pitchFamily="34" charset="0"/>
                          <a:ea typeface="Tahoma" panose="020B0604030504040204" pitchFamily="34" charset="0"/>
                          <a:cs typeface="Tahoma" panose="020B0604030504040204" pitchFamily="34" charset="0"/>
                        </a:rPr>
                        <a:t> </a:t>
                      </a:r>
                      <a:endParaRPr lang="en-US" sz="12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r" fontAlgn="ctr"/>
                      <a:r>
                        <a:rPr lang="en-US" sz="1200" u="none" strike="noStrike">
                          <a:effectLst/>
                          <a:latin typeface="Tahoma" panose="020B0604030504040204" pitchFamily="34" charset="0"/>
                          <a:ea typeface="Tahoma" panose="020B0604030504040204" pitchFamily="34" charset="0"/>
                          <a:cs typeface="Tahoma" panose="020B0604030504040204" pitchFamily="34" charset="0"/>
                        </a:rPr>
                        <a:t> </a:t>
                      </a:r>
                      <a:endParaRPr lang="en-US" sz="12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r" fontAlgn="ctr"/>
                      <a:r>
                        <a:rPr lang="en-US" sz="1200" u="none" strike="noStrike">
                          <a:effectLst/>
                          <a:latin typeface="Tahoma" panose="020B0604030504040204" pitchFamily="34" charset="0"/>
                          <a:ea typeface="Tahoma" panose="020B0604030504040204" pitchFamily="34" charset="0"/>
                          <a:cs typeface="Tahoma" panose="020B0604030504040204" pitchFamily="34" charset="0"/>
                        </a:rPr>
                        <a:t> </a:t>
                      </a:r>
                      <a:endParaRPr lang="en-US" sz="12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extLst>
                  <a:ext uri="{0D108BD9-81ED-4DB2-BD59-A6C34878D82A}">
                    <a16:rowId xmlns:a16="http://schemas.microsoft.com/office/drawing/2014/main" val="10004"/>
                  </a:ext>
                </a:extLst>
              </a:tr>
              <a:tr h="200025">
                <a:tc>
                  <a:txBody>
                    <a:bodyPr/>
                    <a:lstStyle/>
                    <a:p>
                      <a:pPr algn="l" fontAlgn="ctr"/>
                      <a:r>
                        <a:rPr lang="en-US" sz="1200" u="none" strike="noStrike">
                          <a:effectLst/>
                          <a:latin typeface="Tahoma" panose="020B0604030504040204" pitchFamily="34" charset="0"/>
                          <a:ea typeface="Tahoma" panose="020B0604030504040204" pitchFamily="34" charset="0"/>
                          <a:cs typeface="Tahoma" panose="020B0604030504040204" pitchFamily="34" charset="0"/>
                        </a:rPr>
                        <a:t>Reserve Funds </a:t>
                      </a:r>
                      <a:endParaRPr lang="en-US" sz="12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r" fontAlgn="ctr"/>
                      <a:r>
                        <a:rPr lang="en-US" sz="1200" u="none" strike="noStrike">
                          <a:effectLst/>
                          <a:latin typeface="Tahoma" panose="020B0604030504040204" pitchFamily="34" charset="0"/>
                          <a:ea typeface="Tahoma" panose="020B0604030504040204" pitchFamily="34" charset="0"/>
                          <a:cs typeface="Tahoma" panose="020B0604030504040204" pitchFamily="34" charset="0"/>
                        </a:rPr>
                        <a:t> </a:t>
                      </a:r>
                      <a:endParaRPr lang="en-US" sz="12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r" fontAlgn="ctr"/>
                      <a:r>
                        <a:rPr lang="en-US" sz="1200" u="none" strike="noStrike" dirty="0">
                          <a:effectLst/>
                          <a:latin typeface="Tahoma" panose="020B0604030504040204" pitchFamily="34" charset="0"/>
                          <a:ea typeface="Tahoma" panose="020B0604030504040204" pitchFamily="34" charset="0"/>
                          <a:cs typeface="Tahoma" panose="020B0604030504040204" pitchFamily="34" charset="0"/>
                        </a:rPr>
                        <a:t> </a:t>
                      </a:r>
                      <a:endParaRPr lang="en-US" sz="12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r" fontAlgn="ctr"/>
                      <a:r>
                        <a:rPr lang="en-US" sz="1200" u="none" strike="noStrike" dirty="0">
                          <a:effectLst/>
                          <a:latin typeface="Tahoma" panose="020B0604030504040204" pitchFamily="34" charset="0"/>
                          <a:ea typeface="Tahoma" panose="020B0604030504040204" pitchFamily="34" charset="0"/>
                          <a:cs typeface="Tahoma" panose="020B0604030504040204" pitchFamily="34" charset="0"/>
                        </a:rPr>
                        <a:t> </a:t>
                      </a:r>
                      <a:endParaRPr lang="en-US" sz="12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r" fontAlgn="ctr"/>
                      <a:r>
                        <a:rPr lang="en-US" sz="1200" u="none" strike="noStrike">
                          <a:effectLst/>
                          <a:latin typeface="Tahoma" panose="020B0604030504040204" pitchFamily="34" charset="0"/>
                          <a:ea typeface="Tahoma" panose="020B0604030504040204" pitchFamily="34" charset="0"/>
                          <a:cs typeface="Tahoma" panose="020B0604030504040204" pitchFamily="34" charset="0"/>
                        </a:rPr>
                        <a:t> </a:t>
                      </a:r>
                      <a:endParaRPr lang="en-US" sz="12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r" fontAlgn="ctr"/>
                      <a:r>
                        <a:rPr lang="en-US" sz="1200" u="none" strike="noStrike">
                          <a:effectLst/>
                          <a:latin typeface="Tahoma" panose="020B0604030504040204" pitchFamily="34" charset="0"/>
                          <a:ea typeface="Tahoma" panose="020B0604030504040204" pitchFamily="34" charset="0"/>
                          <a:cs typeface="Tahoma" panose="020B0604030504040204" pitchFamily="34" charset="0"/>
                        </a:rPr>
                        <a:t> </a:t>
                      </a:r>
                      <a:endParaRPr lang="en-US" sz="12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extLst>
                  <a:ext uri="{0D108BD9-81ED-4DB2-BD59-A6C34878D82A}">
                    <a16:rowId xmlns:a16="http://schemas.microsoft.com/office/drawing/2014/main" val="10005"/>
                  </a:ext>
                </a:extLst>
              </a:tr>
              <a:tr h="200025">
                <a:tc>
                  <a:txBody>
                    <a:bodyPr/>
                    <a:lstStyle/>
                    <a:p>
                      <a:pPr algn="l" fontAlgn="ctr"/>
                      <a:r>
                        <a:rPr lang="en-US" sz="1200" u="none" strike="noStrike">
                          <a:effectLst/>
                          <a:latin typeface="Tahoma" panose="020B0604030504040204" pitchFamily="34" charset="0"/>
                          <a:ea typeface="Tahoma" panose="020B0604030504040204" pitchFamily="34" charset="0"/>
                          <a:cs typeface="Tahoma" panose="020B0604030504040204" pitchFamily="34" charset="0"/>
                        </a:rPr>
                        <a:t>Transfers received</a:t>
                      </a:r>
                      <a:endParaRPr lang="en-US" sz="12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r" fontAlgn="ctr"/>
                      <a:r>
                        <a:rPr lang="en-US" sz="1200" u="none" strike="noStrike" dirty="0">
                          <a:effectLst/>
                          <a:latin typeface="Tahoma" panose="020B0604030504040204" pitchFamily="34" charset="0"/>
                          <a:ea typeface="Tahoma" panose="020B0604030504040204" pitchFamily="34" charset="0"/>
                          <a:cs typeface="Tahoma" panose="020B0604030504040204" pitchFamily="34" charset="0"/>
                        </a:rPr>
                        <a:t>                 </a:t>
                      </a:r>
                      <a:r>
                        <a:rPr lang="en-US" sz="1200" u="none" strike="noStrike" dirty="0" smtClean="0">
                          <a:effectLst/>
                          <a:latin typeface="Tahoma" panose="020B0604030504040204" pitchFamily="34" charset="0"/>
                          <a:ea typeface="Tahoma" panose="020B0604030504040204" pitchFamily="34" charset="0"/>
                          <a:cs typeface="Tahoma" panose="020B0604030504040204" pitchFamily="34" charset="0"/>
                        </a:rPr>
                        <a:t>(93,703) </a:t>
                      </a:r>
                      <a:endParaRPr lang="en-US" sz="12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r" fontAlgn="ctr"/>
                      <a:r>
                        <a:rPr lang="en-US" sz="1200" u="none" strike="noStrike" dirty="0">
                          <a:effectLst/>
                          <a:latin typeface="Tahoma" panose="020B0604030504040204" pitchFamily="34" charset="0"/>
                          <a:ea typeface="Tahoma" panose="020B0604030504040204" pitchFamily="34" charset="0"/>
                          <a:cs typeface="Tahoma" panose="020B0604030504040204" pitchFamily="34" charset="0"/>
                        </a:rPr>
                        <a:t>               </a:t>
                      </a:r>
                      <a:r>
                        <a:rPr lang="en-US" sz="1200" u="none" strike="noStrike" dirty="0" smtClean="0">
                          <a:effectLst/>
                          <a:latin typeface="Tahoma" panose="020B0604030504040204" pitchFamily="34" charset="0"/>
                          <a:ea typeface="Tahoma" panose="020B0604030504040204" pitchFamily="34" charset="0"/>
                          <a:cs typeface="Tahoma" panose="020B0604030504040204" pitchFamily="34" charset="0"/>
                        </a:rPr>
                        <a:t>(107,757) </a:t>
                      </a:r>
                      <a:endParaRPr lang="en-US" sz="12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r" fontAlgn="ctr"/>
                      <a:r>
                        <a:rPr lang="en-US" sz="1200" u="none" strike="noStrike" dirty="0">
                          <a:effectLst/>
                          <a:latin typeface="Tahoma" panose="020B0604030504040204" pitchFamily="34" charset="0"/>
                          <a:ea typeface="Tahoma" panose="020B0604030504040204" pitchFamily="34" charset="0"/>
                          <a:cs typeface="Tahoma" panose="020B0604030504040204" pitchFamily="34" charset="0"/>
                        </a:rPr>
                        <a:t>               </a:t>
                      </a:r>
                      <a:r>
                        <a:rPr lang="en-US" sz="1200" u="none" strike="noStrike" dirty="0" smtClean="0">
                          <a:effectLst/>
                          <a:latin typeface="Tahoma" panose="020B0604030504040204" pitchFamily="34" charset="0"/>
                          <a:ea typeface="Tahoma" panose="020B0604030504040204" pitchFamily="34" charset="0"/>
                          <a:cs typeface="Tahoma" panose="020B0604030504040204" pitchFamily="34" charset="0"/>
                        </a:rPr>
                        <a:t>(111,808) </a:t>
                      </a:r>
                      <a:endParaRPr lang="en-US" sz="12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r" fontAlgn="ctr"/>
                      <a:r>
                        <a:rPr lang="en-US" sz="1200" u="none" strike="noStrike" dirty="0">
                          <a:effectLst/>
                          <a:latin typeface="Tahoma" panose="020B0604030504040204" pitchFamily="34" charset="0"/>
                          <a:ea typeface="Tahoma" panose="020B0604030504040204" pitchFamily="34" charset="0"/>
                          <a:cs typeface="Tahoma" panose="020B0604030504040204" pitchFamily="34" charset="0"/>
                        </a:rPr>
                        <a:t>               </a:t>
                      </a:r>
                      <a:r>
                        <a:rPr lang="en-US" sz="1200" u="none" strike="noStrike" dirty="0" smtClean="0">
                          <a:effectLst/>
                          <a:latin typeface="Tahoma" panose="020B0604030504040204" pitchFamily="34" charset="0"/>
                          <a:ea typeface="Tahoma" panose="020B0604030504040204" pitchFamily="34" charset="0"/>
                          <a:cs typeface="Tahoma" panose="020B0604030504040204" pitchFamily="34" charset="0"/>
                        </a:rPr>
                        <a:t>(117,175) </a:t>
                      </a:r>
                      <a:endParaRPr lang="en-US" sz="12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r" fontAlgn="ctr"/>
                      <a:r>
                        <a:rPr lang="en-US" sz="1200" u="none" strike="noStrike" dirty="0">
                          <a:effectLst/>
                          <a:latin typeface="Tahoma" panose="020B0604030504040204" pitchFamily="34" charset="0"/>
                          <a:ea typeface="Tahoma" panose="020B0604030504040204" pitchFamily="34" charset="0"/>
                          <a:cs typeface="Tahoma" panose="020B0604030504040204" pitchFamily="34" charset="0"/>
                        </a:rPr>
                        <a:t>               </a:t>
                      </a:r>
                      <a:r>
                        <a:rPr lang="en-US" sz="1200" u="none" strike="noStrike" dirty="0" smtClean="0">
                          <a:effectLst/>
                          <a:latin typeface="Tahoma" panose="020B0604030504040204" pitchFamily="34" charset="0"/>
                          <a:ea typeface="Tahoma" panose="020B0604030504040204" pitchFamily="34" charset="0"/>
                          <a:cs typeface="Tahoma" panose="020B0604030504040204" pitchFamily="34" charset="0"/>
                        </a:rPr>
                        <a:t>(122,799) </a:t>
                      </a:r>
                      <a:endParaRPr lang="en-US" sz="12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extLst>
                  <a:ext uri="{0D108BD9-81ED-4DB2-BD59-A6C34878D82A}">
                    <a16:rowId xmlns:a16="http://schemas.microsoft.com/office/drawing/2014/main" val="10006"/>
                  </a:ext>
                </a:extLst>
              </a:tr>
              <a:tr h="200025">
                <a:tc>
                  <a:txBody>
                    <a:bodyPr/>
                    <a:lstStyle/>
                    <a:p>
                      <a:pPr algn="l" fontAlgn="ctr"/>
                      <a:r>
                        <a:rPr lang="en-US" sz="1200" b="1" u="none" strike="noStrike" dirty="0">
                          <a:effectLst/>
                          <a:latin typeface="Tahoma" panose="020B0604030504040204" pitchFamily="34" charset="0"/>
                          <a:ea typeface="Tahoma" panose="020B0604030504040204" pitchFamily="34" charset="0"/>
                          <a:cs typeface="Tahoma" panose="020B0604030504040204" pitchFamily="34" charset="0"/>
                        </a:rPr>
                        <a:t>Total revenue</a:t>
                      </a:r>
                      <a:endParaRPr lang="en-US" sz="12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r" fontAlgn="ctr"/>
                      <a:r>
                        <a:rPr lang="en-US" sz="1200" b="1" u="none" strike="noStrike" dirty="0">
                          <a:effectLst/>
                          <a:latin typeface="Tahoma" panose="020B0604030504040204" pitchFamily="34" charset="0"/>
                          <a:ea typeface="Tahoma" panose="020B0604030504040204" pitchFamily="34" charset="0"/>
                          <a:cs typeface="Tahoma" panose="020B0604030504040204" pitchFamily="34" charset="0"/>
                        </a:rPr>
                        <a:t>               </a:t>
                      </a:r>
                      <a:r>
                        <a:rPr lang="en-US" sz="1200" b="1" u="none" strike="noStrike" dirty="0" smtClean="0">
                          <a:effectLst/>
                          <a:latin typeface="Tahoma" panose="020B0604030504040204" pitchFamily="34" charset="0"/>
                          <a:ea typeface="Tahoma" panose="020B0604030504040204" pitchFamily="34" charset="0"/>
                          <a:cs typeface="Tahoma" panose="020B0604030504040204" pitchFamily="34" charset="0"/>
                        </a:rPr>
                        <a:t>(229,731) </a:t>
                      </a:r>
                      <a:endParaRPr lang="en-US" sz="12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r" fontAlgn="ctr"/>
                      <a:r>
                        <a:rPr lang="en-US" sz="1200" b="1" u="none" strike="noStrike" dirty="0">
                          <a:effectLst/>
                          <a:latin typeface="Tahoma" panose="020B0604030504040204" pitchFamily="34" charset="0"/>
                          <a:ea typeface="Tahoma" panose="020B0604030504040204" pitchFamily="34" charset="0"/>
                          <a:cs typeface="Tahoma" panose="020B0604030504040204" pitchFamily="34" charset="0"/>
                        </a:rPr>
                        <a:t>               </a:t>
                      </a:r>
                      <a:r>
                        <a:rPr lang="en-US" sz="1200" b="1" u="none" strike="noStrike" dirty="0" smtClean="0">
                          <a:effectLst/>
                          <a:latin typeface="Tahoma" panose="020B0604030504040204" pitchFamily="34" charset="0"/>
                          <a:ea typeface="Tahoma" panose="020B0604030504040204" pitchFamily="34" charset="0"/>
                          <a:cs typeface="Tahoma" panose="020B0604030504040204" pitchFamily="34" charset="0"/>
                        </a:rPr>
                        <a:t>(255,561) </a:t>
                      </a:r>
                      <a:endParaRPr lang="en-US" sz="12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r" fontAlgn="ctr"/>
                      <a:r>
                        <a:rPr lang="en-US" sz="1200" b="1" u="none" strike="noStrike" dirty="0">
                          <a:effectLst/>
                          <a:latin typeface="Tahoma" panose="020B0604030504040204" pitchFamily="34" charset="0"/>
                          <a:ea typeface="Tahoma" panose="020B0604030504040204" pitchFamily="34" charset="0"/>
                          <a:cs typeface="Tahoma" panose="020B0604030504040204" pitchFamily="34" charset="0"/>
                        </a:rPr>
                        <a:t>               </a:t>
                      </a:r>
                      <a:r>
                        <a:rPr lang="en-US" sz="1200" b="1" u="none" strike="noStrike" dirty="0" smtClean="0">
                          <a:effectLst/>
                          <a:latin typeface="Tahoma" panose="020B0604030504040204" pitchFamily="34" charset="0"/>
                          <a:ea typeface="Tahoma" panose="020B0604030504040204" pitchFamily="34" charset="0"/>
                          <a:cs typeface="Tahoma" panose="020B0604030504040204" pitchFamily="34" charset="0"/>
                        </a:rPr>
                        <a:t>(266,707) </a:t>
                      </a:r>
                      <a:endParaRPr lang="en-US" sz="12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r" fontAlgn="ctr"/>
                      <a:r>
                        <a:rPr lang="en-US" sz="1200" b="1" u="none" strike="noStrike" dirty="0">
                          <a:effectLst/>
                          <a:latin typeface="Tahoma" panose="020B0604030504040204" pitchFamily="34" charset="0"/>
                          <a:ea typeface="Tahoma" panose="020B0604030504040204" pitchFamily="34" charset="0"/>
                          <a:cs typeface="Tahoma" panose="020B0604030504040204" pitchFamily="34" charset="0"/>
                        </a:rPr>
                        <a:t>               </a:t>
                      </a:r>
                      <a:r>
                        <a:rPr lang="en-US" sz="1200" b="1" u="none" strike="noStrike" dirty="0" smtClean="0">
                          <a:effectLst/>
                          <a:latin typeface="Tahoma" panose="020B0604030504040204" pitchFamily="34" charset="0"/>
                          <a:ea typeface="Tahoma" panose="020B0604030504040204" pitchFamily="34" charset="0"/>
                          <a:cs typeface="Tahoma" panose="020B0604030504040204" pitchFamily="34" charset="0"/>
                        </a:rPr>
                        <a:t>(279,509) </a:t>
                      </a:r>
                      <a:endParaRPr lang="en-US" sz="12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r" fontAlgn="ctr"/>
                      <a:r>
                        <a:rPr lang="en-US" sz="1200" b="1" u="none" strike="noStrike" dirty="0">
                          <a:effectLst/>
                          <a:latin typeface="Tahoma" panose="020B0604030504040204" pitchFamily="34" charset="0"/>
                          <a:ea typeface="Tahoma" panose="020B0604030504040204" pitchFamily="34" charset="0"/>
                          <a:cs typeface="Tahoma" panose="020B0604030504040204" pitchFamily="34" charset="0"/>
                        </a:rPr>
                        <a:t>               </a:t>
                      </a:r>
                      <a:r>
                        <a:rPr lang="en-US" sz="1200" b="1" u="none" strike="noStrike" dirty="0" smtClean="0">
                          <a:effectLst/>
                          <a:latin typeface="Tahoma" panose="020B0604030504040204" pitchFamily="34" charset="0"/>
                          <a:ea typeface="Tahoma" panose="020B0604030504040204" pitchFamily="34" charset="0"/>
                          <a:cs typeface="Tahoma" panose="020B0604030504040204" pitchFamily="34" charset="0"/>
                        </a:rPr>
                        <a:t>(292,925) </a:t>
                      </a:r>
                      <a:endParaRPr lang="en-US" sz="12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extLst>
                  <a:ext uri="{0D108BD9-81ED-4DB2-BD59-A6C34878D82A}">
                    <a16:rowId xmlns:a16="http://schemas.microsoft.com/office/drawing/2014/main" val="10007"/>
                  </a:ext>
                </a:extLst>
              </a:tr>
              <a:tr h="200025">
                <a:tc>
                  <a:txBody>
                    <a:bodyPr/>
                    <a:lstStyle/>
                    <a:p>
                      <a:pPr algn="l" fontAlgn="ctr"/>
                      <a:r>
                        <a:rPr lang="en-US" sz="1200" b="1" u="none" strike="noStrike" dirty="0">
                          <a:effectLst/>
                          <a:latin typeface="Tahoma" panose="020B0604030504040204" pitchFamily="34" charset="0"/>
                          <a:ea typeface="Tahoma" panose="020B0604030504040204" pitchFamily="34" charset="0"/>
                          <a:cs typeface="Tahoma" panose="020B0604030504040204" pitchFamily="34" charset="0"/>
                        </a:rPr>
                        <a:t>Expenses</a:t>
                      </a:r>
                      <a:endParaRPr lang="en-US" sz="12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r" fontAlgn="ctr"/>
                      <a:r>
                        <a:rPr lang="en-US" sz="1200" b="1" u="none" strike="noStrike" dirty="0">
                          <a:effectLst/>
                          <a:latin typeface="Tahoma" panose="020B0604030504040204" pitchFamily="34" charset="0"/>
                          <a:ea typeface="Tahoma" panose="020B0604030504040204" pitchFamily="34" charset="0"/>
                          <a:cs typeface="Tahoma" panose="020B0604030504040204" pitchFamily="34" charset="0"/>
                        </a:rPr>
                        <a:t> </a:t>
                      </a:r>
                      <a:endParaRPr lang="en-US" sz="12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r" fontAlgn="ctr"/>
                      <a:r>
                        <a:rPr lang="en-US" sz="1200" b="1" u="none" strike="noStrike">
                          <a:effectLst/>
                          <a:latin typeface="Tahoma" panose="020B0604030504040204" pitchFamily="34" charset="0"/>
                          <a:ea typeface="Tahoma" panose="020B0604030504040204" pitchFamily="34" charset="0"/>
                          <a:cs typeface="Tahoma" panose="020B0604030504040204" pitchFamily="34" charset="0"/>
                        </a:rPr>
                        <a:t> </a:t>
                      </a:r>
                      <a:endParaRPr lang="en-US" sz="12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r" fontAlgn="ctr"/>
                      <a:r>
                        <a:rPr lang="en-US" sz="1200" b="1" u="none" strike="noStrike">
                          <a:effectLst/>
                          <a:latin typeface="Tahoma" panose="020B0604030504040204" pitchFamily="34" charset="0"/>
                          <a:ea typeface="Tahoma" panose="020B0604030504040204" pitchFamily="34" charset="0"/>
                          <a:cs typeface="Tahoma" panose="020B0604030504040204" pitchFamily="34" charset="0"/>
                        </a:rPr>
                        <a:t> </a:t>
                      </a:r>
                      <a:endParaRPr lang="en-US" sz="12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r" fontAlgn="ctr"/>
                      <a:r>
                        <a:rPr lang="en-US" sz="1200" b="1" u="none" strike="noStrike">
                          <a:effectLst/>
                          <a:latin typeface="Tahoma" panose="020B0604030504040204" pitchFamily="34" charset="0"/>
                          <a:ea typeface="Tahoma" panose="020B0604030504040204" pitchFamily="34" charset="0"/>
                          <a:cs typeface="Tahoma" panose="020B0604030504040204" pitchFamily="34" charset="0"/>
                        </a:rPr>
                        <a:t> </a:t>
                      </a:r>
                      <a:endParaRPr lang="en-US" sz="12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r" fontAlgn="ctr"/>
                      <a:r>
                        <a:rPr lang="en-US" sz="1200" b="1" u="none" strike="noStrike" dirty="0">
                          <a:effectLst/>
                          <a:latin typeface="Tahoma" panose="020B0604030504040204" pitchFamily="34" charset="0"/>
                          <a:ea typeface="Tahoma" panose="020B0604030504040204" pitchFamily="34" charset="0"/>
                          <a:cs typeface="Tahoma" panose="020B0604030504040204" pitchFamily="34" charset="0"/>
                        </a:rPr>
                        <a:t> </a:t>
                      </a:r>
                      <a:endParaRPr lang="en-US" sz="12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extLst>
                  <a:ext uri="{0D108BD9-81ED-4DB2-BD59-A6C34878D82A}">
                    <a16:rowId xmlns:a16="http://schemas.microsoft.com/office/drawing/2014/main" val="10008"/>
                  </a:ext>
                </a:extLst>
              </a:tr>
              <a:tr h="200025">
                <a:tc>
                  <a:txBody>
                    <a:bodyPr/>
                    <a:lstStyle/>
                    <a:p>
                      <a:pPr algn="l" fontAlgn="ctr"/>
                      <a:r>
                        <a:rPr lang="en-US" sz="1200" u="none" strike="noStrike" dirty="0">
                          <a:effectLst/>
                          <a:latin typeface="Tahoma" panose="020B0604030504040204" pitchFamily="34" charset="0"/>
                          <a:ea typeface="Tahoma" panose="020B0604030504040204" pitchFamily="34" charset="0"/>
                          <a:cs typeface="Tahoma" panose="020B0604030504040204" pitchFamily="34" charset="0"/>
                        </a:rPr>
                        <a:t>Compensation of employees </a:t>
                      </a:r>
                      <a:endParaRPr lang="en-US" sz="12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r" fontAlgn="ctr"/>
                      <a:r>
                        <a:rPr lang="en-US" sz="1200" u="none" strike="noStrike" dirty="0">
                          <a:effectLst/>
                          <a:latin typeface="Tahoma" panose="020B0604030504040204" pitchFamily="34" charset="0"/>
                          <a:ea typeface="Tahoma" panose="020B0604030504040204" pitchFamily="34" charset="0"/>
                          <a:cs typeface="Tahoma" panose="020B0604030504040204" pitchFamily="34" charset="0"/>
                        </a:rPr>
                        <a:t>               </a:t>
                      </a:r>
                      <a:r>
                        <a:rPr lang="en-US" sz="1200" u="none" strike="noStrike" dirty="0" smtClean="0">
                          <a:effectLst/>
                          <a:latin typeface="Tahoma" panose="020B0604030504040204" pitchFamily="34" charset="0"/>
                          <a:ea typeface="Tahoma" panose="020B0604030504040204" pitchFamily="34" charset="0"/>
                          <a:cs typeface="Tahoma" panose="020B0604030504040204" pitchFamily="34" charset="0"/>
                        </a:rPr>
                        <a:t>107,992 </a:t>
                      </a:r>
                      <a:endParaRPr lang="en-US" sz="12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r" fontAlgn="ctr"/>
                      <a:r>
                        <a:rPr lang="en-US" sz="1200" u="none" strike="noStrike" dirty="0">
                          <a:effectLst/>
                          <a:latin typeface="Tahoma" panose="020B0604030504040204" pitchFamily="34" charset="0"/>
                          <a:ea typeface="Tahoma" panose="020B0604030504040204" pitchFamily="34" charset="0"/>
                          <a:cs typeface="Tahoma" panose="020B0604030504040204" pitchFamily="34" charset="0"/>
                        </a:rPr>
                        <a:t>               129,923 </a:t>
                      </a:r>
                      <a:endParaRPr lang="en-US" sz="12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r" fontAlgn="ctr"/>
                      <a:r>
                        <a:rPr lang="en-US" sz="1200" u="none" strike="noStrike" dirty="0">
                          <a:effectLst/>
                          <a:latin typeface="Tahoma" panose="020B0604030504040204" pitchFamily="34" charset="0"/>
                          <a:ea typeface="Tahoma" panose="020B0604030504040204" pitchFamily="34" charset="0"/>
                          <a:cs typeface="Tahoma" panose="020B0604030504040204" pitchFamily="34" charset="0"/>
                        </a:rPr>
                        <a:t>               136,159 </a:t>
                      </a:r>
                      <a:endParaRPr lang="en-US" sz="12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r" fontAlgn="ctr"/>
                      <a:r>
                        <a:rPr lang="en-US" sz="1200" u="none" strike="noStrike" dirty="0">
                          <a:effectLst/>
                          <a:latin typeface="Tahoma" panose="020B0604030504040204" pitchFamily="34" charset="0"/>
                          <a:ea typeface="Tahoma" panose="020B0604030504040204" pitchFamily="34" charset="0"/>
                          <a:cs typeface="Tahoma" panose="020B0604030504040204" pitchFamily="34" charset="0"/>
                        </a:rPr>
                        <a:t>               142,695 </a:t>
                      </a:r>
                      <a:endParaRPr lang="en-US" sz="12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r" fontAlgn="ctr"/>
                      <a:r>
                        <a:rPr lang="en-US" sz="1200" u="none" strike="noStrike" dirty="0">
                          <a:effectLst/>
                          <a:latin typeface="Tahoma" panose="020B0604030504040204" pitchFamily="34" charset="0"/>
                          <a:ea typeface="Tahoma" panose="020B0604030504040204" pitchFamily="34" charset="0"/>
                          <a:cs typeface="Tahoma" panose="020B0604030504040204" pitchFamily="34" charset="0"/>
                        </a:rPr>
                        <a:t>               149,544 </a:t>
                      </a:r>
                      <a:endParaRPr lang="en-US" sz="12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extLst>
                  <a:ext uri="{0D108BD9-81ED-4DB2-BD59-A6C34878D82A}">
                    <a16:rowId xmlns:a16="http://schemas.microsoft.com/office/drawing/2014/main" val="10009"/>
                  </a:ext>
                </a:extLst>
              </a:tr>
              <a:tr h="200025">
                <a:tc>
                  <a:txBody>
                    <a:bodyPr/>
                    <a:lstStyle/>
                    <a:p>
                      <a:pPr algn="l" fontAlgn="ctr"/>
                      <a:r>
                        <a:rPr lang="en-US" sz="1200" u="none" strike="noStrike">
                          <a:effectLst/>
                          <a:latin typeface="Tahoma" panose="020B0604030504040204" pitchFamily="34" charset="0"/>
                          <a:ea typeface="Tahoma" panose="020B0604030504040204" pitchFamily="34" charset="0"/>
                          <a:cs typeface="Tahoma" panose="020B0604030504040204" pitchFamily="34" charset="0"/>
                        </a:rPr>
                        <a:t>Goods and services </a:t>
                      </a:r>
                      <a:endParaRPr lang="en-US" sz="12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r" fontAlgn="ctr"/>
                      <a:r>
                        <a:rPr lang="en-US" sz="1200" u="none" strike="noStrike" dirty="0">
                          <a:effectLst/>
                          <a:latin typeface="Tahoma" panose="020B0604030504040204" pitchFamily="34" charset="0"/>
                          <a:ea typeface="Tahoma" panose="020B0604030504040204" pitchFamily="34" charset="0"/>
                          <a:cs typeface="Tahoma" panose="020B0604030504040204" pitchFamily="34" charset="0"/>
                        </a:rPr>
                        <a:t>               </a:t>
                      </a:r>
                      <a:r>
                        <a:rPr lang="en-US" sz="1200" u="none" strike="noStrike" dirty="0" smtClean="0">
                          <a:effectLst/>
                          <a:latin typeface="Tahoma" panose="020B0604030504040204" pitchFamily="34" charset="0"/>
                          <a:ea typeface="Tahoma" panose="020B0604030504040204" pitchFamily="34" charset="0"/>
                          <a:cs typeface="Tahoma" panose="020B0604030504040204" pitchFamily="34" charset="0"/>
                        </a:rPr>
                        <a:t>121,809 </a:t>
                      </a:r>
                      <a:endParaRPr lang="en-US" sz="12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r" fontAlgn="ctr"/>
                      <a:r>
                        <a:rPr lang="en-US" sz="1200" u="none" strike="noStrike">
                          <a:effectLst/>
                          <a:latin typeface="Tahoma" panose="020B0604030504040204" pitchFamily="34" charset="0"/>
                          <a:ea typeface="Tahoma" panose="020B0604030504040204" pitchFamily="34" charset="0"/>
                          <a:cs typeface="Tahoma" panose="020B0604030504040204" pitchFamily="34" charset="0"/>
                        </a:rPr>
                        <a:t>               125,638 </a:t>
                      </a:r>
                      <a:endParaRPr lang="en-US" sz="12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r" fontAlgn="ctr"/>
                      <a:r>
                        <a:rPr lang="en-US" sz="1200" u="none" strike="noStrike">
                          <a:effectLst/>
                          <a:latin typeface="Tahoma" panose="020B0604030504040204" pitchFamily="34" charset="0"/>
                          <a:ea typeface="Tahoma" panose="020B0604030504040204" pitchFamily="34" charset="0"/>
                          <a:cs typeface="Tahoma" panose="020B0604030504040204" pitchFamily="34" charset="0"/>
                        </a:rPr>
                        <a:t>               130,547 </a:t>
                      </a:r>
                      <a:endParaRPr lang="en-US" sz="12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r" fontAlgn="ctr"/>
                      <a:r>
                        <a:rPr lang="en-US" sz="1200" u="none" strike="noStrike">
                          <a:effectLst/>
                          <a:latin typeface="Tahoma" panose="020B0604030504040204" pitchFamily="34" charset="0"/>
                          <a:ea typeface="Tahoma" panose="020B0604030504040204" pitchFamily="34" charset="0"/>
                          <a:cs typeface="Tahoma" panose="020B0604030504040204" pitchFamily="34" charset="0"/>
                        </a:rPr>
                        <a:t>               136,814 </a:t>
                      </a:r>
                      <a:endParaRPr lang="en-US" sz="12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r" fontAlgn="ctr"/>
                      <a:r>
                        <a:rPr lang="en-US" sz="1200" u="none" strike="noStrike" dirty="0">
                          <a:effectLst/>
                          <a:latin typeface="Tahoma" panose="020B0604030504040204" pitchFamily="34" charset="0"/>
                          <a:ea typeface="Tahoma" panose="020B0604030504040204" pitchFamily="34" charset="0"/>
                          <a:cs typeface="Tahoma" panose="020B0604030504040204" pitchFamily="34" charset="0"/>
                        </a:rPr>
                        <a:t>               143,381 </a:t>
                      </a:r>
                      <a:endParaRPr lang="en-US" sz="12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extLst>
                  <a:ext uri="{0D108BD9-81ED-4DB2-BD59-A6C34878D82A}">
                    <a16:rowId xmlns:a16="http://schemas.microsoft.com/office/drawing/2014/main" val="10010"/>
                  </a:ext>
                </a:extLst>
              </a:tr>
              <a:tr h="200025">
                <a:tc>
                  <a:txBody>
                    <a:bodyPr/>
                    <a:lstStyle/>
                    <a:p>
                      <a:pPr algn="l" fontAlgn="ctr"/>
                      <a:r>
                        <a:rPr lang="en-US" sz="1200" b="1" u="none" strike="noStrike" dirty="0">
                          <a:effectLst/>
                          <a:latin typeface="Tahoma" panose="020B0604030504040204" pitchFamily="34" charset="0"/>
                          <a:ea typeface="Tahoma" panose="020B0604030504040204" pitchFamily="34" charset="0"/>
                          <a:cs typeface="Tahoma" panose="020B0604030504040204" pitchFamily="34" charset="0"/>
                        </a:rPr>
                        <a:t>Total expenses</a:t>
                      </a:r>
                      <a:endParaRPr lang="en-US" sz="12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r" fontAlgn="ctr"/>
                      <a:r>
                        <a:rPr lang="en-US" sz="1200" b="1" u="none" strike="noStrike" dirty="0">
                          <a:effectLst/>
                          <a:latin typeface="Tahoma" panose="020B0604030504040204" pitchFamily="34" charset="0"/>
                          <a:ea typeface="Tahoma" panose="020B0604030504040204" pitchFamily="34" charset="0"/>
                          <a:cs typeface="Tahoma" panose="020B0604030504040204" pitchFamily="34" charset="0"/>
                        </a:rPr>
                        <a:t>               </a:t>
                      </a:r>
                      <a:r>
                        <a:rPr lang="en-US" sz="1200" b="1" u="none" strike="noStrike" dirty="0" smtClean="0">
                          <a:effectLst/>
                          <a:latin typeface="Tahoma" panose="020B0604030504040204" pitchFamily="34" charset="0"/>
                          <a:ea typeface="Tahoma" panose="020B0604030504040204" pitchFamily="34" charset="0"/>
                          <a:cs typeface="Tahoma" panose="020B0604030504040204" pitchFamily="34" charset="0"/>
                        </a:rPr>
                        <a:t>229,731 </a:t>
                      </a:r>
                      <a:endParaRPr lang="en-US" sz="12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r" fontAlgn="ctr"/>
                      <a:r>
                        <a:rPr lang="en-US" sz="1200" b="1" u="none" strike="noStrike" dirty="0">
                          <a:effectLst/>
                          <a:latin typeface="Tahoma" panose="020B0604030504040204" pitchFamily="34" charset="0"/>
                          <a:ea typeface="Tahoma" panose="020B0604030504040204" pitchFamily="34" charset="0"/>
                          <a:cs typeface="Tahoma" panose="020B0604030504040204" pitchFamily="34" charset="0"/>
                        </a:rPr>
                        <a:t>               255,561 </a:t>
                      </a:r>
                      <a:endParaRPr lang="en-US" sz="12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r" fontAlgn="ctr"/>
                      <a:r>
                        <a:rPr lang="en-US" sz="1200" b="1" u="none" strike="noStrike" dirty="0">
                          <a:effectLst/>
                          <a:latin typeface="Tahoma" panose="020B0604030504040204" pitchFamily="34" charset="0"/>
                          <a:ea typeface="Tahoma" panose="020B0604030504040204" pitchFamily="34" charset="0"/>
                          <a:cs typeface="Tahoma" panose="020B0604030504040204" pitchFamily="34" charset="0"/>
                        </a:rPr>
                        <a:t>               266,707 </a:t>
                      </a:r>
                      <a:endParaRPr lang="en-US" sz="12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r" fontAlgn="ctr"/>
                      <a:r>
                        <a:rPr lang="en-US" sz="1200" b="1" u="none" strike="noStrike" dirty="0">
                          <a:effectLst/>
                          <a:latin typeface="Tahoma" panose="020B0604030504040204" pitchFamily="34" charset="0"/>
                          <a:ea typeface="Tahoma" panose="020B0604030504040204" pitchFamily="34" charset="0"/>
                          <a:cs typeface="Tahoma" panose="020B0604030504040204" pitchFamily="34" charset="0"/>
                        </a:rPr>
                        <a:t>               279,508 </a:t>
                      </a:r>
                      <a:endParaRPr lang="en-US" sz="12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r" fontAlgn="ctr"/>
                      <a:r>
                        <a:rPr lang="en-US" sz="1200" b="1" u="none" strike="noStrike" dirty="0">
                          <a:effectLst/>
                          <a:latin typeface="Tahoma" panose="020B0604030504040204" pitchFamily="34" charset="0"/>
                          <a:ea typeface="Tahoma" panose="020B0604030504040204" pitchFamily="34" charset="0"/>
                          <a:cs typeface="Tahoma" panose="020B0604030504040204" pitchFamily="34" charset="0"/>
                        </a:rPr>
                        <a:t>               292,925 </a:t>
                      </a:r>
                      <a:endParaRPr lang="en-US" sz="12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extLst>
                  <a:ext uri="{0D108BD9-81ED-4DB2-BD59-A6C34878D82A}">
                    <a16:rowId xmlns:a16="http://schemas.microsoft.com/office/drawing/2014/main" val="10011"/>
                  </a:ext>
                </a:extLst>
              </a:tr>
              <a:tr h="200025">
                <a:tc>
                  <a:txBody>
                    <a:bodyPr/>
                    <a:lstStyle/>
                    <a:p>
                      <a:pPr algn="l" fontAlgn="ctr"/>
                      <a:r>
                        <a:rPr lang="en-US" sz="1200" b="1" u="none" strike="noStrike" dirty="0">
                          <a:effectLst/>
                          <a:latin typeface="Tahoma" panose="020B0604030504040204" pitchFamily="34" charset="0"/>
                          <a:ea typeface="Tahoma" panose="020B0604030504040204" pitchFamily="34" charset="0"/>
                          <a:cs typeface="Tahoma" panose="020B0604030504040204" pitchFamily="34" charset="0"/>
                        </a:rPr>
                        <a:t>Surplus / (Deficit)</a:t>
                      </a:r>
                      <a:endParaRPr lang="en-US" sz="12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r" fontAlgn="ctr"/>
                      <a:r>
                        <a:rPr lang="en-US" sz="1200" b="1" u="none" strike="noStrike" dirty="0">
                          <a:effectLst/>
                          <a:latin typeface="Tahoma" panose="020B0604030504040204" pitchFamily="34" charset="0"/>
                          <a:ea typeface="Tahoma" panose="020B0604030504040204" pitchFamily="34" charset="0"/>
                          <a:cs typeface="Tahoma" panose="020B0604030504040204" pitchFamily="34" charset="0"/>
                        </a:rPr>
                        <a:t>                        </a:t>
                      </a:r>
                      <a:r>
                        <a:rPr lang="en-US" sz="1200" b="1" u="none" strike="noStrike" dirty="0" smtClean="0">
                          <a:effectLst/>
                          <a:latin typeface="Tahoma" panose="020B0604030504040204" pitchFamily="34" charset="0"/>
                          <a:ea typeface="Tahoma" panose="020B0604030504040204" pitchFamily="34" charset="0"/>
                          <a:cs typeface="Tahoma" panose="020B0604030504040204" pitchFamily="34" charset="0"/>
                        </a:rPr>
                        <a:t>0   </a:t>
                      </a:r>
                      <a:endParaRPr lang="en-US" sz="12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r" fontAlgn="ctr"/>
                      <a:r>
                        <a:rPr lang="en-US" sz="1200" b="1" u="none" strike="noStrike" dirty="0">
                          <a:effectLst/>
                          <a:latin typeface="Tahoma" panose="020B0604030504040204" pitchFamily="34" charset="0"/>
                          <a:ea typeface="Tahoma" panose="020B0604030504040204" pitchFamily="34" charset="0"/>
                          <a:cs typeface="Tahoma" panose="020B0604030504040204" pitchFamily="34" charset="0"/>
                        </a:rPr>
                        <a:t>                          0 </a:t>
                      </a:r>
                      <a:endParaRPr lang="en-US" sz="12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r" fontAlgn="ctr"/>
                      <a:r>
                        <a:rPr lang="en-US" sz="1200" b="1" u="none" strike="noStrike" dirty="0">
                          <a:effectLst/>
                          <a:latin typeface="Tahoma" panose="020B0604030504040204" pitchFamily="34" charset="0"/>
                          <a:ea typeface="Tahoma" panose="020B0604030504040204" pitchFamily="34" charset="0"/>
                          <a:cs typeface="Tahoma" panose="020B0604030504040204" pitchFamily="34" charset="0"/>
                        </a:rPr>
                        <a:t>                        </a:t>
                      </a:r>
                      <a:r>
                        <a:rPr lang="en-US" sz="1200" b="1" u="none" strike="noStrike" dirty="0" smtClean="0">
                          <a:effectLst/>
                          <a:latin typeface="Tahoma" panose="020B0604030504040204" pitchFamily="34" charset="0"/>
                          <a:ea typeface="Tahoma" panose="020B0604030504040204" pitchFamily="34" charset="0"/>
                          <a:cs typeface="Tahoma" panose="020B0604030504040204" pitchFamily="34" charset="0"/>
                        </a:rPr>
                        <a:t>0</a:t>
                      </a:r>
                      <a:endParaRPr lang="en-US" sz="12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r" fontAlgn="ctr"/>
                      <a:r>
                        <a:rPr lang="en-US" sz="1200" b="1" u="none" strike="noStrike" dirty="0">
                          <a:effectLst/>
                          <a:latin typeface="Tahoma" panose="020B0604030504040204" pitchFamily="34" charset="0"/>
                          <a:ea typeface="Tahoma" panose="020B0604030504040204" pitchFamily="34" charset="0"/>
                          <a:cs typeface="Tahoma" panose="020B0604030504040204" pitchFamily="34" charset="0"/>
                        </a:rPr>
                        <a:t>                          0 </a:t>
                      </a:r>
                      <a:endParaRPr lang="en-US" sz="12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r" fontAlgn="ctr"/>
                      <a:r>
                        <a:rPr lang="en-US" sz="1200" b="1" u="none" strike="noStrike" dirty="0">
                          <a:effectLst/>
                          <a:latin typeface="Tahoma" panose="020B0604030504040204" pitchFamily="34" charset="0"/>
                          <a:ea typeface="Tahoma" panose="020B0604030504040204" pitchFamily="34" charset="0"/>
                          <a:cs typeface="Tahoma" panose="020B0604030504040204" pitchFamily="34" charset="0"/>
                        </a:rPr>
                        <a:t>                          0 </a:t>
                      </a:r>
                      <a:endParaRPr lang="en-US" sz="12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57787576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3568" y="1916832"/>
            <a:ext cx="7772400" cy="1728192"/>
          </a:xfrm>
        </p:spPr>
        <p:txBody>
          <a:bodyPr>
            <a:normAutofit/>
          </a:bodyPr>
          <a:lstStyle/>
          <a:p>
            <a:pPr algn="ctr"/>
            <a:r>
              <a:rPr lang="en-US" sz="2800" dirty="0" smtClean="0">
                <a:solidFill>
                  <a:srgbClr val="C00000"/>
                </a:solidFill>
                <a:latin typeface="Tahoma" panose="020B0604030504040204" pitchFamily="34" charset="0"/>
                <a:ea typeface="Tahoma" panose="020B0604030504040204" pitchFamily="34" charset="0"/>
                <a:cs typeface="Tahoma" panose="020B0604030504040204" pitchFamily="34" charset="0"/>
              </a:rPr>
              <a:t>Conclusion</a:t>
            </a:r>
            <a:endParaRPr lang="en-US" sz="2800"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2"/>
          </p:nvPr>
        </p:nvSpPr>
        <p:spPr/>
        <p:txBody>
          <a:bodyPr/>
          <a:lstStyle/>
          <a:p>
            <a:fld id="{1CE6738C-8955-4CF1-A256-1C49941BBB03}" type="slidenum">
              <a:rPr lang="en-ZA" smtClean="0">
                <a:solidFill>
                  <a:prstClr val="black">
                    <a:tint val="75000"/>
                  </a:prstClr>
                </a:solidFill>
              </a:rPr>
              <a:pPr/>
              <a:t>37</a:t>
            </a:fld>
            <a:endParaRPr lang="en-ZA">
              <a:solidFill>
                <a:prstClr val="black">
                  <a:tint val="75000"/>
                </a:prstClr>
              </a:solidFill>
            </a:endParaRPr>
          </a:p>
        </p:txBody>
      </p:sp>
    </p:spTree>
    <p:extLst>
      <p:ext uri="{BB962C8B-B14F-4D97-AF65-F5344CB8AC3E}">
        <p14:creationId xmlns:p14="http://schemas.microsoft.com/office/powerpoint/2010/main" val="424344496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324036"/>
            <a:ext cx="9144000" cy="1025352"/>
          </a:xfrm>
        </p:spPr>
        <p:txBody>
          <a:bodyPr>
            <a:normAutofit/>
          </a:bodyPr>
          <a:lstStyle/>
          <a:p>
            <a:r>
              <a:rPr lang="en-ZA" sz="2400"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NSG Response to COVID-19  </a:t>
            </a:r>
            <a:endParaRPr lang="en-ZA" sz="2400" dirty="0">
              <a:solidFill>
                <a:srgbClr val="006600"/>
              </a:solidFill>
              <a:latin typeface="Tahoma" panose="020B0604030504040204" pitchFamily="34" charset="0"/>
              <a:ea typeface="Tahoma" panose="020B0604030504040204" pitchFamily="34" charset="0"/>
              <a:cs typeface="Tahoma" panose="020B0604030504040204" pitchFamily="34" charset="0"/>
            </a:endParaRPr>
          </a:p>
        </p:txBody>
      </p:sp>
      <p:sp>
        <p:nvSpPr>
          <p:cNvPr id="2" name="Slide Number Placeholder 1"/>
          <p:cNvSpPr>
            <a:spLocks noGrp="1"/>
          </p:cNvSpPr>
          <p:nvPr>
            <p:ph type="sldNum" sz="quarter" idx="12"/>
          </p:nvPr>
        </p:nvSpPr>
        <p:spPr>
          <a:xfrm>
            <a:off x="6156176" y="6309320"/>
            <a:ext cx="2133600" cy="365125"/>
          </a:xfrm>
        </p:spPr>
        <p:txBody>
          <a:bodyPr/>
          <a:lstStyle/>
          <a:p>
            <a:fld id="{1CE6738C-8955-4CF1-A256-1C49941BBB03}" type="slidenum">
              <a:rPr lang="en-ZA" smtClean="0">
                <a:solidFill>
                  <a:prstClr val="black">
                    <a:tint val="75000"/>
                  </a:prstClr>
                </a:solidFill>
              </a:rPr>
              <a:pPr/>
              <a:t>38</a:t>
            </a:fld>
            <a:endParaRPr lang="en-ZA" dirty="0">
              <a:solidFill>
                <a:prstClr val="black">
                  <a:tint val="75000"/>
                </a:prstClr>
              </a:solidFill>
            </a:endParaRPr>
          </a:p>
        </p:txBody>
      </p:sp>
      <p:sp>
        <p:nvSpPr>
          <p:cNvPr id="3" name="Rectangle 2"/>
          <p:cNvSpPr/>
          <p:nvPr/>
        </p:nvSpPr>
        <p:spPr>
          <a:xfrm>
            <a:off x="1403648" y="764704"/>
            <a:ext cx="7992888" cy="1311128"/>
          </a:xfrm>
          <a:prstGeom prst="rect">
            <a:avLst/>
          </a:prstGeom>
        </p:spPr>
        <p:txBody>
          <a:bodyPr wrap="square">
            <a:spAutoFit/>
          </a:bodyPr>
          <a:lstStyle/>
          <a:p>
            <a:pPr defTabSz="457200" fontAlgn="base">
              <a:spcBef>
                <a:spcPct val="20000"/>
              </a:spcBef>
              <a:spcAft>
                <a:spcPct val="0"/>
              </a:spcAft>
            </a:pPr>
            <a:endParaRPr lang="en-ZA" b="1" dirty="0">
              <a:solidFill>
                <a:prstClr val="black"/>
              </a:solidFill>
              <a:latin typeface="Gill Sans" pitchFamily="-52" charset="0"/>
              <a:ea typeface="ＭＳ Ｐゴシック" pitchFamily="-52" charset="-128"/>
            </a:endParaRPr>
          </a:p>
          <a:p>
            <a:pPr defTabSz="457200" fontAlgn="base">
              <a:lnSpc>
                <a:spcPct val="150000"/>
              </a:lnSpc>
              <a:spcBef>
                <a:spcPct val="20000"/>
              </a:spcBef>
              <a:spcAft>
                <a:spcPct val="0"/>
              </a:spcAft>
            </a:pPr>
            <a:endParaRPr lang="en-ZA" b="1" dirty="0">
              <a:solidFill>
                <a:prstClr val="black"/>
              </a:solidFill>
              <a:latin typeface="Gill Sans" pitchFamily="-52" charset="0"/>
              <a:ea typeface="ＭＳ Ｐゴシック" pitchFamily="-52" charset="-128"/>
            </a:endParaRPr>
          </a:p>
          <a:p>
            <a:pPr defTabSz="457200" fontAlgn="base">
              <a:lnSpc>
                <a:spcPct val="150000"/>
              </a:lnSpc>
              <a:spcBef>
                <a:spcPct val="20000"/>
              </a:spcBef>
              <a:spcAft>
                <a:spcPct val="0"/>
              </a:spcAft>
            </a:pPr>
            <a:r>
              <a:rPr lang="en-ZA" b="1" dirty="0" smtClean="0">
                <a:solidFill>
                  <a:prstClr val="black"/>
                </a:solidFill>
                <a:latin typeface="Gill Sans" pitchFamily="-52" charset="0"/>
                <a:ea typeface="ＭＳ Ｐゴシック" pitchFamily="-52" charset="-128"/>
              </a:rPr>
              <a:t>		</a:t>
            </a:r>
            <a:endParaRPr lang="en-ZA" b="1" dirty="0">
              <a:solidFill>
                <a:prstClr val="black"/>
              </a:solidFill>
              <a:latin typeface="Gill Sans" pitchFamily="-52" charset="0"/>
              <a:ea typeface="ＭＳ Ｐゴシック" pitchFamily="-52" charset="-128"/>
            </a:endParaRPr>
          </a:p>
        </p:txBody>
      </p:sp>
      <p:sp>
        <p:nvSpPr>
          <p:cNvPr id="5" name="Subtitle 2"/>
          <p:cNvSpPr txBox="1">
            <a:spLocks/>
          </p:cNvSpPr>
          <p:nvPr/>
        </p:nvSpPr>
        <p:spPr bwMode="auto">
          <a:xfrm>
            <a:off x="107504" y="1197880"/>
            <a:ext cx="8928992" cy="4464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ea typeface="ＭＳ Ｐゴシック" pitchFamily="-52" charset="-128"/>
              </a:defRPr>
            </a:lvl1pPr>
            <a:lvl2pPr marL="742950" indent="-285750" eaLnBrk="0" hangingPunct="0">
              <a:defRPr>
                <a:solidFill>
                  <a:schemeClr val="tx1"/>
                </a:solidFill>
                <a:latin typeface="Arial" charset="0"/>
                <a:ea typeface="ＭＳ Ｐゴシック" pitchFamily="-52" charset="-128"/>
              </a:defRPr>
            </a:lvl2pPr>
            <a:lvl3pPr marL="1143000" indent="-228600" eaLnBrk="0" hangingPunct="0">
              <a:defRPr>
                <a:solidFill>
                  <a:schemeClr val="tx1"/>
                </a:solidFill>
                <a:latin typeface="Arial" charset="0"/>
                <a:ea typeface="ＭＳ Ｐゴシック" pitchFamily="-52" charset="-128"/>
              </a:defRPr>
            </a:lvl3pPr>
            <a:lvl4pPr marL="1600200" indent="-228600" eaLnBrk="0" hangingPunct="0">
              <a:defRPr>
                <a:solidFill>
                  <a:schemeClr val="tx1"/>
                </a:solidFill>
                <a:latin typeface="Arial" charset="0"/>
                <a:ea typeface="ＭＳ Ｐゴシック" pitchFamily="-52" charset="-128"/>
              </a:defRPr>
            </a:lvl4pPr>
            <a:lvl5pPr marL="2057400" indent="-228600" eaLnBrk="0" hangingPunct="0">
              <a:defRPr>
                <a:solidFill>
                  <a:schemeClr val="tx1"/>
                </a:solidFill>
                <a:latin typeface="Arial" charset="0"/>
                <a:ea typeface="ＭＳ Ｐゴシック" pitchFamily="-52"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52"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52"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52"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52" charset="-128"/>
              </a:defRPr>
            </a:lvl9pPr>
          </a:lstStyle>
          <a:p>
            <a:pPr>
              <a:lnSpc>
                <a:spcPct val="108000"/>
              </a:lnSpc>
              <a:buClr>
                <a:srgbClr val="C00000"/>
              </a:buClr>
              <a:buSzPct val="75000"/>
              <a:buFont typeface="Wingdings" panose="05000000000000000000" pitchFamily="2" charset="2"/>
              <a:buChar char="Ø"/>
            </a:pPr>
            <a:r>
              <a:rPr lang="en-GB" sz="1600" dirty="0" smtClean="0">
                <a:solidFill>
                  <a:prstClr val="black"/>
                </a:solidFill>
                <a:latin typeface="Tahoma" panose="020B0604030504040204" pitchFamily="34" charset="0"/>
                <a:ea typeface="Tahoma" panose="020B0604030504040204" pitchFamily="34" charset="0"/>
                <a:cs typeface="Tahoma" panose="020B0604030504040204" pitchFamily="34" charset="0"/>
              </a:rPr>
              <a:t>The leadership of the NSG is finalising a modernising response plan to the Minister for Public Service and Administration, and will include some of the following intervention:</a:t>
            </a:r>
          </a:p>
          <a:p>
            <a:pPr>
              <a:lnSpc>
                <a:spcPct val="108000"/>
              </a:lnSpc>
              <a:buClr>
                <a:srgbClr val="C00000"/>
              </a:buClr>
              <a:buSzPct val="75000"/>
              <a:buFont typeface="Wingdings" panose="05000000000000000000" pitchFamily="2" charset="2"/>
              <a:buChar char="Ø"/>
            </a:pPr>
            <a:endParaRPr lang="en-GB" sz="14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800100" lvl="1" indent="-342900">
              <a:lnSpc>
                <a:spcPct val="108000"/>
              </a:lnSpc>
              <a:buClr>
                <a:srgbClr val="C00000"/>
              </a:buClr>
              <a:buSzPct val="80000"/>
              <a:buFont typeface="+mj-lt"/>
              <a:buAutoNum type="arabicPeriod"/>
            </a:pPr>
            <a:r>
              <a:rPr lang="en-GB" sz="1500" dirty="0" smtClean="0">
                <a:solidFill>
                  <a:prstClr val="black"/>
                </a:solidFill>
                <a:latin typeface="Tahoma" panose="020B0604030504040204" pitchFamily="34" charset="0"/>
                <a:ea typeface="Tahoma" panose="020B0604030504040204" pitchFamily="34" charset="0"/>
                <a:cs typeface="Tahoma" panose="020B0604030504040204" pitchFamily="34" charset="0"/>
              </a:rPr>
              <a:t>Review the current NSG programmes and courses that can be translated to online platforms to increase blended learning offerings </a:t>
            </a:r>
          </a:p>
          <a:p>
            <a:pPr marL="800100" lvl="1" indent="-342900">
              <a:lnSpc>
                <a:spcPct val="108000"/>
              </a:lnSpc>
              <a:buClr>
                <a:srgbClr val="C00000"/>
              </a:buClr>
              <a:buSzPct val="80000"/>
              <a:buFont typeface="+mj-lt"/>
              <a:buAutoNum type="arabicPeriod"/>
            </a:pPr>
            <a:endParaRPr lang="en-GB" sz="1400" dirty="0" smtClean="0">
              <a:solidFill>
                <a:prstClr val="black"/>
              </a:solidFill>
              <a:latin typeface="Tahoma" panose="020B0604030504040204" pitchFamily="34" charset="0"/>
              <a:ea typeface="Tahoma" panose="020B0604030504040204" pitchFamily="34" charset="0"/>
              <a:cs typeface="Tahoma" panose="020B0604030504040204" pitchFamily="34" charset="0"/>
            </a:endParaRPr>
          </a:p>
          <a:p>
            <a:pPr marL="800100" lvl="1" indent="-342900">
              <a:lnSpc>
                <a:spcPct val="108000"/>
              </a:lnSpc>
              <a:buClr>
                <a:srgbClr val="C00000"/>
              </a:buClr>
              <a:buSzPct val="80000"/>
              <a:buFont typeface="+mj-lt"/>
              <a:buAutoNum type="arabicPeriod"/>
            </a:pPr>
            <a:r>
              <a:rPr lang="en-GB" sz="1500" dirty="0" smtClean="0">
                <a:solidFill>
                  <a:prstClr val="black"/>
                </a:solidFill>
                <a:latin typeface="Tahoma" panose="020B0604030504040204" pitchFamily="34" charset="0"/>
                <a:ea typeface="Tahoma" panose="020B0604030504040204" pitchFamily="34" charset="0"/>
                <a:cs typeface="Tahoma" panose="020B0604030504040204" pitchFamily="34" charset="0"/>
              </a:rPr>
              <a:t>Aggregating the NSG enterprise resources systems to focus on blended learning capabilities </a:t>
            </a:r>
          </a:p>
          <a:p>
            <a:pPr marL="800100" lvl="1" indent="-342900">
              <a:lnSpc>
                <a:spcPct val="108000"/>
              </a:lnSpc>
              <a:buClr>
                <a:srgbClr val="C00000"/>
              </a:buClr>
              <a:buSzPct val="80000"/>
              <a:buFont typeface="+mj-lt"/>
              <a:buAutoNum type="arabicPeriod"/>
            </a:pPr>
            <a:endParaRPr lang="en-GB" sz="1400" dirty="0" smtClean="0">
              <a:solidFill>
                <a:prstClr val="black"/>
              </a:solidFill>
              <a:latin typeface="Tahoma" panose="020B0604030504040204" pitchFamily="34" charset="0"/>
              <a:ea typeface="Tahoma" panose="020B0604030504040204" pitchFamily="34" charset="0"/>
              <a:cs typeface="Tahoma" panose="020B0604030504040204" pitchFamily="34" charset="0"/>
            </a:endParaRPr>
          </a:p>
          <a:p>
            <a:pPr marL="800100" lvl="1" indent="-342900">
              <a:lnSpc>
                <a:spcPct val="108000"/>
              </a:lnSpc>
              <a:buClr>
                <a:srgbClr val="C00000"/>
              </a:buClr>
              <a:buSzPct val="80000"/>
              <a:buFont typeface="+mj-lt"/>
              <a:buAutoNum type="arabicPeriod"/>
            </a:pPr>
            <a:r>
              <a:rPr lang="en-GB" sz="1500" dirty="0" smtClean="0">
                <a:solidFill>
                  <a:prstClr val="black"/>
                </a:solidFill>
                <a:latin typeface="Tahoma" panose="020B0604030504040204" pitchFamily="34" charset="0"/>
                <a:ea typeface="Tahoma" panose="020B0604030504040204" pitchFamily="34" charset="0"/>
                <a:cs typeface="Tahoma" panose="020B0604030504040204" pitchFamily="34" charset="0"/>
              </a:rPr>
              <a:t>Increasing the NSG bandwidth capability to support initiatives like webinars </a:t>
            </a:r>
          </a:p>
          <a:p>
            <a:pPr marL="800100" lvl="1" indent="-342900">
              <a:lnSpc>
                <a:spcPct val="108000"/>
              </a:lnSpc>
              <a:buClr>
                <a:srgbClr val="C00000"/>
              </a:buClr>
              <a:buSzPct val="80000"/>
              <a:buFont typeface="+mj-lt"/>
              <a:buAutoNum type="arabicPeriod"/>
            </a:pPr>
            <a:endParaRPr lang="en-GB" sz="1400" dirty="0" smtClean="0">
              <a:solidFill>
                <a:prstClr val="black"/>
              </a:solidFill>
              <a:latin typeface="Tahoma" panose="020B0604030504040204" pitchFamily="34" charset="0"/>
              <a:ea typeface="Tahoma" panose="020B0604030504040204" pitchFamily="34" charset="0"/>
              <a:cs typeface="Tahoma" panose="020B0604030504040204" pitchFamily="34" charset="0"/>
            </a:endParaRPr>
          </a:p>
          <a:p>
            <a:pPr marL="800100" lvl="1" indent="-342900">
              <a:lnSpc>
                <a:spcPct val="108000"/>
              </a:lnSpc>
              <a:buClr>
                <a:srgbClr val="C00000"/>
              </a:buClr>
              <a:buSzPct val="80000"/>
              <a:buFont typeface="+mj-lt"/>
              <a:buAutoNum type="arabicPeriod"/>
            </a:pPr>
            <a:r>
              <a:rPr lang="en-GB" sz="1500" dirty="0" smtClean="0">
                <a:solidFill>
                  <a:prstClr val="black"/>
                </a:solidFill>
                <a:latin typeface="Tahoma" panose="020B0604030504040204" pitchFamily="34" charset="0"/>
                <a:ea typeface="Tahoma" panose="020B0604030504040204" pitchFamily="34" charset="0"/>
                <a:cs typeface="Tahoma" panose="020B0604030504040204" pitchFamily="34" charset="0"/>
              </a:rPr>
              <a:t>Massive marketing and communication drive to promote blended learning in the public sector </a:t>
            </a:r>
          </a:p>
          <a:p>
            <a:pPr marL="800100" lvl="1" indent="-342900">
              <a:lnSpc>
                <a:spcPct val="108000"/>
              </a:lnSpc>
              <a:buClr>
                <a:srgbClr val="C00000"/>
              </a:buClr>
              <a:buSzPct val="80000"/>
              <a:buFont typeface="+mj-lt"/>
              <a:buAutoNum type="arabicPeriod"/>
            </a:pPr>
            <a:endParaRPr lang="en-GB" sz="1400" dirty="0" smtClean="0">
              <a:solidFill>
                <a:prstClr val="black"/>
              </a:solidFill>
              <a:latin typeface="Tahoma" panose="020B0604030504040204" pitchFamily="34" charset="0"/>
              <a:ea typeface="Tahoma" panose="020B0604030504040204" pitchFamily="34" charset="0"/>
              <a:cs typeface="Tahoma" panose="020B0604030504040204" pitchFamily="34" charset="0"/>
            </a:endParaRPr>
          </a:p>
          <a:p>
            <a:pPr marL="800100" lvl="1" indent="-342900">
              <a:lnSpc>
                <a:spcPct val="108000"/>
              </a:lnSpc>
              <a:buClr>
                <a:srgbClr val="C00000"/>
              </a:buClr>
              <a:buSzPct val="80000"/>
              <a:buFont typeface="+mj-lt"/>
              <a:buAutoNum type="arabicPeriod"/>
            </a:pPr>
            <a:r>
              <a:rPr lang="en-GB" sz="1500" dirty="0" smtClean="0">
                <a:solidFill>
                  <a:prstClr val="black"/>
                </a:solidFill>
                <a:latin typeface="Tahoma" panose="020B0604030504040204" pitchFamily="34" charset="0"/>
                <a:ea typeface="Tahoma" panose="020B0604030504040204" pitchFamily="34" charset="0"/>
                <a:cs typeface="Tahoma" panose="020B0604030504040204" pitchFamily="34" charset="0"/>
              </a:rPr>
              <a:t>Revising the current eLearning course tariff </a:t>
            </a:r>
          </a:p>
          <a:p>
            <a:pPr marL="800100" lvl="1" indent="-342900">
              <a:lnSpc>
                <a:spcPct val="108000"/>
              </a:lnSpc>
              <a:buClr>
                <a:srgbClr val="C00000"/>
              </a:buClr>
              <a:buSzPct val="80000"/>
              <a:buFont typeface="+mj-lt"/>
              <a:buAutoNum type="arabicPeriod"/>
            </a:pPr>
            <a:endParaRPr lang="en-GB" sz="1400" dirty="0" smtClean="0">
              <a:solidFill>
                <a:prstClr val="black"/>
              </a:solidFill>
              <a:latin typeface="Tahoma" panose="020B0604030504040204" pitchFamily="34" charset="0"/>
              <a:ea typeface="Tahoma" panose="020B0604030504040204" pitchFamily="34" charset="0"/>
              <a:cs typeface="Tahoma" panose="020B0604030504040204" pitchFamily="34" charset="0"/>
            </a:endParaRPr>
          </a:p>
          <a:p>
            <a:pPr marL="800100" lvl="1" indent="-342900">
              <a:lnSpc>
                <a:spcPct val="108000"/>
              </a:lnSpc>
              <a:buClr>
                <a:srgbClr val="C00000"/>
              </a:buClr>
              <a:buSzPct val="80000"/>
              <a:buFont typeface="+mj-lt"/>
              <a:buAutoNum type="arabicPeriod"/>
            </a:pPr>
            <a:r>
              <a:rPr lang="en-GB" sz="1500" dirty="0" smtClean="0">
                <a:solidFill>
                  <a:prstClr val="black"/>
                </a:solidFill>
                <a:latin typeface="Tahoma" panose="020B0604030504040204" pitchFamily="34" charset="0"/>
                <a:ea typeface="Tahoma" panose="020B0604030504040204" pitchFamily="34" charset="0"/>
                <a:cs typeface="Tahoma" panose="020B0604030504040204" pitchFamily="34" charset="0"/>
              </a:rPr>
              <a:t>Finalising the ministerial directive on compulsory programmes, and for all departmental training budgets to be prioritised towards these programmes</a:t>
            </a:r>
          </a:p>
          <a:p>
            <a:pPr marL="800100" lvl="1" indent="-342900">
              <a:lnSpc>
                <a:spcPct val="108000"/>
              </a:lnSpc>
              <a:buClr>
                <a:srgbClr val="C00000"/>
              </a:buClr>
              <a:buSzPct val="80000"/>
              <a:buFont typeface="+mj-lt"/>
              <a:buAutoNum type="arabicPeriod"/>
            </a:pPr>
            <a:endParaRPr lang="en-GB" sz="1400" dirty="0" smtClean="0">
              <a:solidFill>
                <a:prstClr val="black"/>
              </a:solidFill>
              <a:latin typeface="Tahoma" panose="020B0604030504040204" pitchFamily="34" charset="0"/>
              <a:ea typeface="Tahoma" panose="020B0604030504040204" pitchFamily="34" charset="0"/>
              <a:cs typeface="Tahoma" panose="020B0604030504040204" pitchFamily="34" charset="0"/>
            </a:endParaRPr>
          </a:p>
          <a:p>
            <a:pPr marL="800100" lvl="1" indent="-342900">
              <a:lnSpc>
                <a:spcPct val="108000"/>
              </a:lnSpc>
              <a:buClr>
                <a:srgbClr val="C00000"/>
              </a:buClr>
              <a:buSzPct val="80000"/>
              <a:buFont typeface="+mj-lt"/>
              <a:buAutoNum type="arabicPeriod"/>
            </a:pPr>
            <a:r>
              <a:rPr lang="en-GB" sz="1500" dirty="0" smtClean="0">
                <a:solidFill>
                  <a:prstClr val="black"/>
                </a:solidFill>
                <a:latin typeface="Tahoma" panose="020B0604030504040204" pitchFamily="34" charset="0"/>
                <a:ea typeface="Tahoma" panose="020B0604030504040204" pitchFamily="34" charset="0"/>
                <a:cs typeface="Tahoma" panose="020B0604030504040204" pitchFamily="34" charset="0"/>
              </a:rPr>
              <a:t>Strengthening our levers for partnerships with higher education institutions and other providers </a:t>
            </a:r>
          </a:p>
          <a:p>
            <a:pPr marL="800100" lvl="1" indent="-342900">
              <a:lnSpc>
                <a:spcPct val="108000"/>
              </a:lnSpc>
              <a:buClr>
                <a:srgbClr val="006600"/>
              </a:buClr>
              <a:buSzPct val="80000"/>
              <a:buFont typeface="Wingdings" panose="05000000000000000000" pitchFamily="2" charset="2"/>
              <a:buChar char="v"/>
            </a:pPr>
            <a:endParaRPr lang="en-GB" sz="1400" dirty="0" smtClean="0">
              <a:solidFill>
                <a:prstClr val="black"/>
              </a:solidFill>
              <a:latin typeface="Tahoma" panose="020B0604030504040204" pitchFamily="34" charset="0"/>
              <a:ea typeface="Tahoma" panose="020B0604030504040204" pitchFamily="34" charset="0"/>
              <a:cs typeface="Tahoma" panose="020B0604030504040204" pitchFamily="34" charset="0"/>
            </a:endParaRPr>
          </a:p>
          <a:p>
            <a:pPr marL="800100" lvl="1" indent="-342900">
              <a:lnSpc>
                <a:spcPct val="108000"/>
              </a:lnSpc>
              <a:buClr>
                <a:srgbClr val="006600"/>
              </a:buClr>
              <a:buSzPct val="80000"/>
              <a:buFont typeface="Wingdings" panose="05000000000000000000" pitchFamily="2" charset="2"/>
              <a:buChar char="v"/>
            </a:pPr>
            <a:endParaRPr lang="en-GB" sz="1400" dirty="0" smtClean="0">
              <a:solidFill>
                <a:prstClr val="black"/>
              </a:solidFill>
              <a:latin typeface="Tahoma" panose="020B0604030504040204" pitchFamily="34" charset="0"/>
              <a:ea typeface="Tahoma" panose="020B0604030504040204" pitchFamily="34" charset="0"/>
              <a:cs typeface="Tahoma" panose="020B0604030504040204" pitchFamily="34" charset="0"/>
            </a:endParaRPr>
          </a:p>
          <a:p>
            <a:pPr>
              <a:lnSpc>
                <a:spcPct val="108000"/>
              </a:lnSpc>
              <a:buClr>
                <a:srgbClr val="C00000"/>
              </a:buClr>
              <a:buSzPct val="75000"/>
              <a:buFont typeface="Wingdings" panose="05000000000000000000" pitchFamily="2" charset="2"/>
              <a:buChar char="Ø"/>
            </a:pPr>
            <a:endParaRPr lang="en-GB" sz="16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a:lnSpc>
                <a:spcPct val="108000"/>
              </a:lnSpc>
              <a:buClr>
                <a:srgbClr val="C00000"/>
              </a:buClr>
              <a:buSzPct val="75000"/>
              <a:buFont typeface="Wingdings" panose="05000000000000000000" pitchFamily="2" charset="2"/>
              <a:buChar char="Ø"/>
            </a:pPr>
            <a:endParaRPr lang="en-GB" sz="1400" dirty="0">
              <a:solidFill>
                <a:prstClr val="black"/>
              </a:solidFill>
              <a:latin typeface="Microsoft JhengHei" panose="020B0604030504040204" pitchFamily="34" charset="-120"/>
              <a:ea typeface="Microsoft JhengHei" panose="020B0604030504040204" pitchFamily="34" charset="-120"/>
              <a:cs typeface="Tahoma" panose="020B0604030504040204" pitchFamily="34" charset="0"/>
            </a:endParaRPr>
          </a:p>
          <a:p>
            <a:pPr marL="0" indent="0">
              <a:lnSpc>
                <a:spcPct val="108000"/>
              </a:lnSpc>
              <a:buClr>
                <a:srgbClr val="C00000"/>
              </a:buClr>
              <a:buSzPct val="75000"/>
            </a:pPr>
            <a:endParaRPr lang="en-ZA" sz="1400" dirty="0" smtClean="0">
              <a:solidFill>
                <a:prstClr val="black"/>
              </a:solidFill>
              <a:latin typeface="Microsoft JhengHei" panose="020B0604030504040204" pitchFamily="34" charset="-120"/>
              <a:ea typeface="Microsoft JhengHei" panose="020B0604030504040204" pitchFamily="34" charset="-120"/>
              <a:cs typeface="Tahoma" panose="020B0604030504040204" pitchFamily="34" charset="0"/>
            </a:endParaRPr>
          </a:p>
          <a:p>
            <a:pPr>
              <a:lnSpc>
                <a:spcPct val="108000"/>
              </a:lnSpc>
              <a:buClr>
                <a:srgbClr val="C00000"/>
              </a:buClr>
              <a:buSzPct val="75000"/>
              <a:buFont typeface="Wingdings" panose="05000000000000000000" pitchFamily="2" charset="2"/>
              <a:buChar char="Ø"/>
            </a:pPr>
            <a:endParaRPr lang="en-ZA" sz="1400" dirty="0">
              <a:solidFill>
                <a:prstClr val="black"/>
              </a:solidFill>
              <a:latin typeface="Microsoft JhengHei" panose="020B0604030504040204" pitchFamily="34" charset="-120"/>
              <a:ea typeface="Microsoft JhengHei" panose="020B0604030504040204" pitchFamily="34" charset="-120"/>
              <a:cs typeface="Tahoma" panose="020B0604030504040204" pitchFamily="34" charset="0"/>
            </a:endParaRPr>
          </a:p>
          <a:p>
            <a:pPr>
              <a:lnSpc>
                <a:spcPct val="108000"/>
              </a:lnSpc>
              <a:buClr>
                <a:srgbClr val="C00000"/>
              </a:buClr>
              <a:buSzPct val="75000"/>
              <a:buFont typeface="Wingdings" panose="05000000000000000000" pitchFamily="2" charset="2"/>
              <a:buChar char="Ø"/>
            </a:pPr>
            <a:endParaRPr lang="en-ZA" sz="1400" dirty="0" smtClean="0">
              <a:solidFill>
                <a:prstClr val="black"/>
              </a:solidFill>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273580245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74638"/>
            <a:ext cx="8928992" cy="708465"/>
          </a:xfrm>
        </p:spPr>
        <p:txBody>
          <a:bodyPr>
            <a:normAutofit/>
          </a:bodyPr>
          <a:lstStyle/>
          <a:p>
            <a:r>
              <a:rPr lang="en-US" sz="2400" dirty="0" smtClean="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NSG Response to COVID-19</a:t>
            </a:r>
            <a:r>
              <a:rPr lang="en-US" sz="24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 </a:t>
            </a:r>
            <a:r>
              <a:rPr lang="en-US" sz="2400" dirty="0" smtClean="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Scenarios </a:t>
            </a:r>
            <a:r>
              <a:rPr lang="en-US" sz="24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for Class Size</a:t>
            </a:r>
            <a:endParaRPr lang="en-US" sz="2400" dirty="0"/>
          </a:p>
        </p:txBody>
      </p:sp>
      <p:sp>
        <p:nvSpPr>
          <p:cNvPr id="4" name="Slide Number Placeholder 3"/>
          <p:cNvSpPr>
            <a:spLocks noGrp="1"/>
          </p:cNvSpPr>
          <p:nvPr>
            <p:ph type="sldNum" sz="quarter" idx="12"/>
          </p:nvPr>
        </p:nvSpPr>
        <p:spPr/>
        <p:txBody>
          <a:bodyPr/>
          <a:lstStyle/>
          <a:p>
            <a:fld id="{1CE6738C-8955-4CF1-A256-1C49941BBB03}" type="slidenum">
              <a:rPr lang="en-ZA" smtClean="0"/>
              <a:t>39</a:t>
            </a:fld>
            <a:endParaRPr lang="en-ZA" dirty="0"/>
          </a:p>
        </p:txBody>
      </p:sp>
      <p:graphicFrame>
        <p:nvGraphicFramePr>
          <p:cNvPr id="3" name="Table 2"/>
          <p:cNvGraphicFramePr>
            <a:graphicFrameLocks noGrp="1"/>
          </p:cNvGraphicFramePr>
          <p:nvPr>
            <p:extLst>
              <p:ext uri="{D42A27DB-BD31-4B8C-83A1-F6EECF244321}">
                <p14:modId xmlns:p14="http://schemas.microsoft.com/office/powerpoint/2010/main" val="3009014253"/>
              </p:ext>
            </p:extLst>
          </p:nvPr>
        </p:nvGraphicFramePr>
        <p:xfrm>
          <a:off x="107503" y="1052736"/>
          <a:ext cx="8928992" cy="4896550"/>
        </p:xfrm>
        <a:graphic>
          <a:graphicData uri="http://schemas.openxmlformats.org/drawingml/2006/table">
            <a:tbl>
              <a:tblPr/>
              <a:tblGrid>
                <a:gridCol w="3714053">
                  <a:extLst>
                    <a:ext uri="{9D8B030D-6E8A-4147-A177-3AD203B41FA5}">
                      <a16:colId xmlns:a16="http://schemas.microsoft.com/office/drawing/2014/main" val="3324922259"/>
                    </a:ext>
                  </a:extLst>
                </a:gridCol>
                <a:gridCol w="1831588">
                  <a:extLst>
                    <a:ext uri="{9D8B030D-6E8A-4147-A177-3AD203B41FA5}">
                      <a16:colId xmlns:a16="http://schemas.microsoft.com/office/drawing/2014/main" val="1053505603"/>
                    </a:ext>
                  </a:extLst>
                </a:gridCol>
                <a:gridCol w="1068427">
                  <a:extLst>
                    <a:ext uri="{9D8B030D-6E8A-4147-A177-3AD203B41FA5}">
                      <a16:colId xmlns:a16="http://schemas.microsoft.com/office/drawing/2014/main" val="3661279997"/>
                    </a:ext>
                  </a:extLst>
                </a:gridCol>
                <a:gridCol w="1030268">
                  <a:extLst>
                    <a:ext uri="{9D8B030D-6E8A-4147-A177-3AD203B41FA5}">
                      <a16:colId xmlns:a16="http://schemas.microsoft.com/office/drawing/2014/main" val="3788265395"/>
                    </a:ext>
                  </a:extLst>
                </a:gridCol>
                <a:gridCol w="1284656">
                  <a:extLst>
                    <a:ext uri="{9D8B030D-6E8A-4147-A177-3AD203B41FA5}">
                      <a16:colId xmlns:a16="http://schemas.microsoft.com/office/drawing/2014/main" val="3984872821"/>
                    </a:ext>
                  </a:extLst>
                </a:gridCol>
              </a:tblGrid>
              <a:tr h="230577">
                <a:tc>
                  <a:txBody>
                    <a:bodyPr/>
                    <a:lstStyle/>
                    <a:p>
                      <a:pPr algn="ctr" fontAlgn="b"/>
                      <a:r>
                        <a:rPr lang="en-US" sz="1050" b="0" i="0" u="none" strike="noStrike" dirty="0">
                          <a:solidFill>
                            <a:srgbClr val="000000"/>
                          </a:solidFill>
                          <a:effectLst/>
                          <a:latin typeface="+mn-lt"/>
                        </a:rPr>
                        <a:t> </a:t>
                      </a:r>
                    </a:p>
                  </a:txBody>
                  <a:tcPr marL="0" marR="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rtl="0" fontAlgn="b"/>
                      <a:r>
                        <a:rPr lang="en-US" sz="1050" b="1" i="0" u="none" strike="noStrike">
                          <a:solidFill>
                            <a:srgbClr val="000000"/>
                          </a:solidFill>
                          <a:effectLst/>
                          <a:latin typeface="+mn-lt"/>
                        </a:rPr>
                        <a:t>Current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rtl="0" fontAlgn="b"/>
                      <a:r>
                        <a:rPr lang="en-US" sz="1050" b="1" i="0" u="none" strike="noStrike">
                          <a:solidFill>
                            <a:srgbClr val="000000"/>
                          </a:solidFill>
                          <a:effectLst/>
                          <a:latin typeface="+mn-lt"/>
                        </a:rPr>
                        <a:t>Scenario 1</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rtl="0" fontAlgn="b"/>
                      <a:r>
                        <a:rPr lang="en-US" sz="1050" b="1" i="0" u="none" strike="noStrike">
                          <a:solidFill>
                            <a:srgbClr val="000000"/>
                          </a:solidFill>
                          <a:effectLst/>
                          <a:latin typeface="+mn-lt"/>
                        </a:rPr>
                        <a:t>Scenario 2</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rtl="0" fontAlgn="b"/>
                      <a:r>
                        <a:rPr lang="en-US" sz="1050" b="1" i="0" u="none" strike="noStrike">
                          <a:solidFill>
                            <a:srgbClr val="000000"/>
                          </a:solidFill>
                          <a:effectLst/>
                          <a:latin typeface="+mn-lt"/>
                        </a:rPr>
                        <a:t>Scenario 3</a:t>
                      </a:r>
                    </a:p>
                  </a:txBody>
                  <a:tcPr marL="0" marR="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997467317"/>
                  </a:ext>
                </a:extLst>
              </a:tr>
              <a:tr h="167057">
                <a:tc>
                  <a:txBody>
                    <a:bodyPr/>
                    <a:lstStyle/>
                    <a:p>
                      <a:pPr algn="l" rtl="0" fontAlgn="b"/>
                      <a:r>
                        <a:rPr lang="en-US" sz="1050" b="1" i="0" u="none" strike="noStrike">
                          <a:solidFill>
                            <a:srgbClr val="000000"/>
                          </a:solidFill>
                          <a:effectLst/>
                          <a:latin typeface="+mn-lt"/>
                        </a:rPr>
                        <a:t>Total revenue</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rtl="0" fontAlgn="b"/>
                      <a:r>
                        <a:rPr lang="en-US" sz="1050" b="1" i="0" u="none" strike="noStrike">
                          <a:solidFill>
                            <a:srgbClr val="000000"/>
                          </a:solidFill>
                          <a:effectLst/>
                          <a:latin typeface="+mn-lt"/>
                        </a:rPr>
                        <a:t>                          (226,431,895)</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rtl="0" fontAlgn="b"/>
                      <a:r>
                        <a:rPr lang="en-US" sz="1050" b="1" i="0" u="none" strike="noStrike">
                          <a:solidFill>
                            <a:srgbClr val="000000"/>
                          </a:solidFill>
                          <a:effectLst/>
                          <a:latin typeface="+mn-lt"/>
                        </a:rPr>
                        <a:t>    (226,431,895)</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rtl="0" fontAlgn="b"/>
                      <a:r>
                        <a:rPr lang="en-US" sz="1050" b="1" i="0" u="none" strike="noStrike">
                          <a:solidFill>
                            <a:srgbClr val="000000"/>
                          </a:solidFill>
                          <a:effectLst/>
                          <a:latin typeface="+mn-lt"/>
                        </a:rPr>
                        <a:t>   (226,431,895)</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rtl="0" fontAlgn="b"/>
                      <a:r>
                        <a:rPr lang="en-US" sz="1050" b="1" i="0" u="none" strike="noStrike">
                          <a:solidFill>
                            <a:srgbClr val="000000"/>
                          </a:solidFill>
                          <a:effectLst/>
                          <a:latin typeface="+mn-lt"/>
                        </a:rPr>
                        <a:t>           (226,431,895)</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36414096"/>
                  </a:ext>
                </a:extLst>
              </a:tr>
              <a:tr h="167057">
                <a:tc>
                  <a:txBody>
                    <a:bodyPr/>
                    <a:lstStyle/>
                    <a:p>
                      <a:pPr algn="l" rtl="0" fontAlgn="b"/>
                      <a:r>
                        <a:rPr lang="en-US" sz="1050" b="0" i="0" u="none" strike="noStrike">
                          <a:solidFill>
                            <a:srgbClr val="000000"/>
                          </a:solidFill>
                          <a:effectLst/>
                          <a:latin typeface="+mn-lt"/>
                        </a:rPr>
                        <a:t>Course Fees</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b"/>
                      <a:r>
                        <a:rPr lang="en-US" sz="1050" b="0" i="0" u="none" strike="noStrike">
                          <a:solidFill>
                            <a:srgbClr val="000000"/>
                          </a:solidFill>
                          <a:effectLst/>
                          <a:latin typeface="+mn-lt"/>
                        </a:rPr>
                        <a:t>                          (132,728,895)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rtl="0" fontAlgn="b"/>
                      <a:r>
                        <a:rPr lang="en-US" sz="1050" b="0" i="0" u="none" strike="noStrike">
                          <a:solidFill>
                            <a:srgbClr val="000000"/>
                          </a:solidFill>
                          <a:effectLst/>
                          <a:latin typeface="+mn-lt"/>
                        </a:rPr>
                        <a:t>    (132,728,895)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rtl="0" fontAlgn="b"/>
                      <a:r>
                        <a:rPr lang="en-US" sz="1050" b="0" i="0" u="none" strike="noStrike">
                          <a:solidFill>
                            <a:srgbClr val="000000"/>
                          </a:solidFill>
                          <a:effectLst/>
                          <a:latin typeface="+mn-lt"/>
                        </a:rPr>
                        <a:t>   (132,728,895)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rtl="0" fontAlgn="b"/>
                      <a:r>
                        <a:rPr lang="en-US" sz="1050" b="0" i="0" u="none" strike="noStrike">
                          <a:solidFill>
                            <a:srgbClr val="000000"/>
                          </a:solidFill>
                          <a:effectLst/>
                          <a:latin typeface="+mn-lt"/>
                        </a:rPr>
                        <a:t>           (132,728,895)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962129061"/>
                  </a:ext>
                </a:extLst>
              </a:tr>
              <a:tr h="167057">
                <a:tc>
                  <a:txBody>
                    <a:bodyPr/>
                    <a:lstStyle/>
                    <a:p>
                      <a:pPr algn="l" rtl="0" fontAlgn="b"/>
                      <a:r>
                        <a:rPr lang="en-US" sz="1050" b="0" i="0" u="none" strike="noStrike" dirty="0">
                          <a:solidFill>
                            <a:srgbClr val="000000"/>
                          </a:solidFill>
                          <a:effectLst/>
                          <a:latin typeface="+mn-lt"/>
                        </a:rPr>
                        <a:t>Transfers</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b"/>
                      <a:r>
                        <a:rPr lang="en-US" sz="1050" b="0" i="0" u="none" strike="noStrike">
                          <a:solidFill>
                            <a:srgbClr val="000000"/>
                          </a:solidFill>
                          <a:effectLst/>
                          <a:latin typeface="+mn-lt"/>
                        </a:rPr>
                        <a:t>                            (93,703,000)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rtl="0" fontAlgn="b"/>
                      <a:r>
                        <a:rPr lang="en-US" sz="1050" b="0" i="0" u="none" strike="noStrike">
                          <a:solidFill>
                            <a:srgbClr val="000000"/>
                          </a:solidFill>
                          <a:effectLst/>
                          <a:latin typeface="+mn-lt"/>
                        </a:rPr>
                        <a:t>      (93,703,000)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rtl="0" fontAlgn="b"/>
                      <a:r>
                        <a:rPr lang="en-US" sz="1050" b="0" i="0" u="none" strike="noStrike">
                          <a:solidFill>
                            <a:srgbClr val="000000"/>
                          </a:solidFill>
                          <a:effectLst/>
                          <a:latin typeface="+mn-lt"/>
                        </a:rPr>
                        <a:t>     (93,703,000)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rtl="0" fontAlgn="b"/>
                      <a:r>
                        <a:rPr lang="en-US" sz="1050" b="0" i="0" u="none" strike="noStrike">
                          <a:solidFill>
                            <a:srgbClr val="000000"/>
                          </a:solidFill>
                          <a:effectLst/>
                          <a:latin typeface="+mn-lt"/>
                        </a:rPr>
                        <a:t>             (93,703,000)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4524706"/>
                  </a:ext>
                </a:extLst>
              </a:tr>
              <a:tr h="167057">
                <a:tc>
                  <a:txBody>
                    <a:bodyPr/>
                    <a:lstStyle/>
                    <a:p>
                      <a:pPr algn="l" rtl="0" fontAlgn="b"/>
                      <a:r>
                        <a:rPr lang="en-US" sz="1050" b="0" i="0" u="none" strike="noStrike">
                          <a:solidFill>
                            <a:srgbClr val="000000"/>
                          </a:solidFill>
                          <a:effectLst/>
                          <a:latin typeface="+mn-lt"/>
                        </a:rPr>
                        <a:t>Interest</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b"/>
                      <a:r>
                        <a:rPr lang="en-US" sz="1050" b="0" i="0" u="none" strike="noStrike">
                          <a:solidFill>
                            <a:srgbClr val="000000"/>
                          </a:solidFill>
                          <a:effectLst/>
                          <a:latin typeface="+mn-lt"/>
                        </a:rPr>
                        <a:t>                               (3,300,000)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050" b="0" i="0" u="none" strike="noStrike">
                          <a:solidFill>
                            <a:srgbClr val="000000"/>
                          </a:solidFill>
                          <a:effectLst/>
                          <a:latin typeface="+mn-lt"/>
                        </a:rPr>
                        <a:t>         (3,300,000)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050" b="0" i="0" u="none" strike="noStrike">
                          <a:solidFill>
                            <a:srgbClr val="000000"/>
                          </a:solidFill>
                          <a:effectLst/>
                          <a:latin typeface="+mn-lt"/>
                        </a:rPr>
                        <a:t>       (3,300,000)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050" b="0" i="0" u="none" strike="noStrike">
                          <a:solidFill>
                            <a:srgbClr val="000000"/>
                          </a:solidFill>
                          <a:effectLst/>
                          <a:latin typeface="+mn-lt"/>
                        </a:rPr>
                        <a:t>               (3,300,000)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28997196"/>
                  </a:ext>
                </a:extLst>
              </a:tr>
              <a:tr h="230577">
                <a:tc>
                  <a:txBody>
                    <a:bodyPr/>
                    <a:lstStyle/>
                    <a:p>
                      <a:pPr algn="l" fontAlgn="b"/>
                      <a:r>
                        <a:rPr lang="en-US" sz="1050" b="0" i="0" u="none" strike="noStrike">
                          <a:solidFill>
                            <a:srgbClr val="000000"/>
                          </a:solidFill>
                          <a:effectLst/>
                          <a:latin typeface="+mn-lt"/>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endParaRPr lang="en-US" sz="1050" b="0" i="0" u="none" strike="noStrike">
                        <a:solidFill>
                          <a:srgbClr val="000000"/>
                        </a:solidFill>
                        <a:effectLst/>
                        <a:latin typeface="+mn-lt"/>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endParaRPr lang="en-US" sz="1050" b="0" i="0" u="none" strike="noStrike">
                        <a:solidFill>
                          <a:srgbClr val="000000"/>
                        </a:solidFill>
                        <a:effectLst/>
                        <a:latin typeface="+mn-lt"/>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endParaRPr lang="en-US" sz="1050" b="0" i="0" u="none" strike="noStrike">
                        <a:solidFill>
                          <a:srgbClr val="000000"/>
                        </a:solidFill>
                        <a:effectLst/>
                        <a:latin typeface="+mn-lt"/>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050" b="0" i="0" u="none" strike="noStrike">
                          <a:solidFill>
                            <a:srgbClr val="000000"/>
                          </a:solidFill>
                          <a:effectLst/>
                          <a:latin typeface="+mn-lt"/>
                        </a:rPr>
                        <a:t> </a:t>
                      </a:r>
                    </a:p>
                  </a:txBody>
                  <a:tcPr marL="0" marR="0" marT="0"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152958715"/>
                  </a:ext>
                </a:extLst>
              </a:tr>
              <a:tr h="167057">
                <a:tc>
                  <a:txBody>
                    <a:bodyPr/>
                    <a:lstStyle/>
                    <a:p>
                      <a:pPr algn="l" rtl="0" fontAlgn="b"/>
                      <a:r>
                        <a:rPr lang="en-US" sz="1050" b="1" i="0" u="none" strike="noStrike">
                          <a:solidFill>
                            <a:srgbClr val="000000"/>
                          </a:solidFill>
                          <a:effectLst/>
                          <a:latin typeface="+mn-lt"/>
                        </a:rPr>
                        <a:t>Total expenditure</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rtl="0" fontAlgn="b"/>
                      <a:r>
                        <a:rPr lang="en-US" sz="1050" b="1" i="0" u="none" strike="noStrike">
                          <a:solidFill>
                            <a:srgbClr val="000000"/>
                          </a:solidFill>
                          <a:effectLst/>
                          <a:latin typeface="+mn-lt"/>
                        </a:rPr>
                        <a:t>                            229,731,895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rtl="0" fontAlgn="b"/>
                      <a:r>
                        <a:rPr lang="en-US" sz="1050" b="1" i="0" u="none" strike="noStrike">
                          <a:solidFill>
                            <a:srgbClr val="000000"/>
                          </a:solidFill>
                          <a:effectLst/>
                          <a:latin typeface="+mn-lt"/>
                        </a:rPr>
                        <a:t>      248,578,590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rtl="0" fontAlgn="b"/>
                      <a:r>
                        <a:rPr lang="en-US" sz="1050" b="1" i="0" u="none" strike="noStrike">
                          <a:solidFill>
                            <a:srgbClr val="000000"/>
                          </a:solidFill>
                          <a:effectLst/>
                          <a:latin typeface="+mn-lt"/>
                        </a:rPr>
                        <a:t>     260,176,556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rtl="0" fontAlgn="b"/>
                      <a:r>
                        <a:rPr lang="en-US" sz="1050" b="1" i="0" u="none" strike="noStrike">
                          <a:solidFill>
                            <a:srgbClr val="000000"/>
                          </a:solidFill>
                          <a:effectLst/>
                          <a:latin typeface="+mn-lt"/>
                        </a:rPr>
                        <a:t>            286,271,980 </a:t>
                      </a:r>
                    </a:p>
                  </a:txBody>
                  <a:tcPr marL="0" marR="0" marT="0" marB="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38425079"/>
                  </a:ext>
                </a:extLst>
              </a:tr>
              <a:tr h="167057">
                <a:tc>
                  <a:txBody>
                    <a:bodyPr/>
                    <a:lstStyle/>
                    <a:p>
                      <a:pPr algn="l" rtl="0" fontAlgn="b"/>
                      <a:r>
                        <a:rPr lang="en-US" sz="1050" b="0" i="0" u="none" strike="noStrike">
                          <a:solidFill>
                            <a:srgbClr val="000000"/>
                          </a:solidFill>
                          <a:effectLst/>
                          <a:latin typeface="+mn-lt"/>
                        </a:rPr>
                        <a:t>Compensation of employees</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rtl="0" fontAlgn="b"/>
                      <a:r>
                        <a:rPr lang="en-US" sz="1050" b="0" i="0" u="none" strike="noStrike">
                          <a:solidFill>
                            <a:srgbClr val="000000"/>
                          </a:solidFill>
                          <a:effectLst/>
                          <a:latin typeface="+mn-lt"/>
                        </a:rPr>
                        <a:t>                            107,922,434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rtl="0" fontAlgn="b"/>
                      <a:r>
                        <a:rPr lang="en-US" sz="1050" b="0" i="0" u="none" strike="noStrike">
                          <a:solidFill>
                            <a:srgbClr val="000000"/>
                          </a:solidFill>
                          <a:effectLst/>
                          <a:latin typeface="+mn-lt"/>
                        </a:rPr>
                        <a:t>      107,922,434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rtl="0" fontAlgn="b"/>
                      <a:r>
                        <a:rPr lang="en-US" sz="1050" b="0" i="0" u="none" strike="noStrike">
                          <a:solidFill>
                            <a:srgbClr val="000000"/>
                          </a:solidFill>
                          <a:effectLst/>
                          <a:latin typeface="+mn-lt"/>
                        </a:rPr>
                        <a:t>     107,922,434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rtl="0" fontAlgn="b"/>
                      <a:r>
                        <a:rPr lang="en-US" sz="1050" b="0" i="0" u="none" strike="noStrike">
                          <a:solidFill>
                            <a:srgbClr val="000000"/>
                          </a:solidFill>
                          <a:effectLst/>
                          <a:latin typeface="+mn-lt"/>
                        </a:rPr>
                        <a:t>            107,922,434 </a:t>
                      </a:r>
                    </a:p>
                  </a:txBody>
                  <a:tcPr marL="0" marR="0" marT="0"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799530172"/>
                  </a:ext>
                </a:extLst>
              </a:tr>
              <a:tr h="167057">
                <a:tc>
                  <a:txBody>
                    <a:bodyPr/>
                    <a:lstStyle/>
                    <a:p>
                      <a:pPr algn="l" rtl="0" fontAlgn="b"/>
                      <a:r>
                        <a:rPr lang="en-US" sz="1050" b="1" i="0" u="none" strike="noStrike">
                          <a:solidFill>
                            <a:srgbClr val="000000"/>
                          </a:solidFill>
                          <a:effectLst/>
                          <a:latin typeface="+mn-lt"/>
                        </a:rPr>
                        <a:t>OPERATING EXPENSES</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rtl="0" fontAlgn="b"/>
                      <a:r>
                        <a:rPr lang="en-US" sz="1050" b="1" i="0" u="none" strike="noStrike">
                          <a:solidFill>
                            <a:srgbClr val="000000"/>
                          </a:solidFill>
                          <a:effectLst/>
                          <a:latin typeface="+mn-lt"/>
                        </a:rPr>
                        <a:t>                            121,809,461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rtl="0" fontAlgn="b"/>
                      <a:r>
                        <a:rPr lang="en-US" sz="1050" b="1" i="0" u="none" strike="noStrike">
                          <a:solidFill>
                            <a:srgbClr val="000000"/>
                          </a:solidFill>
                          <a:effectLst/>
                          <a:latin typeface="+mn-lt"/>
                        </a:rPr>
                        <a:t>      140,656,156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rtl="0" fontAlgn="b"/>
                      <a:r>
                        <a:rPr lang="en-US" sz="1050" b="1" i="0" u="none" strike="noStrike">
                          <a:solidFill>
                            <a:srgbClr val="000000"/>
                          </a:solidFill>
                          <a:effectLst/>
                          <a:latin typeface="+mn-lt"/>
                        </a:rPr>
                        <a:t>     152,254,122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rtl="0" fontAlgn="b"/>
                      <a:r>
                        <a:rPr lang="en-US" sz="1050" b="1" i="0" u="none" strike="noStrike">
                          <a:solidFill>
                            <a:srgbClr val="000000"/>
                          </a:solidFill>
                          <a:effectLst/>
                          <a:latin typeface="+mn-lt"/>
                        </a:rPr>
                        <a:t>            178,349,545 </a:t>
                      </a:r>
                    </a:p>
                  </a:txBody>
                  <a:tcPr marL="0" marR="0" marT="0" marB="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44064972"/>
                  </a:ext>
                </a:extLst>
              </a:tr>
              <a:tr h="167057">
                <a:tc>
                  <a:txBody>
                    <a:bodyPr/>
                    <a:lstStyle/>
                    <a:p>
                      <a:pPr algn="l" rtl="0" fontAlgn="b"/>
                      <a:r>
                        <a:rPr lang="en-US" sz="1050" b="0" i="0" u="none" strike="noStrike">
                          <a:solidFill>
                            <a:srgbClr val="000000"/>
                          </a:solidFill>
                          <a:effectLst/>
                          <a:latin typeface="+mn-lt"/>
                        </a:rPr>
                        <a:t>Cost of sales</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b"/>
                      <a:r>
                        <a:rPr lang="en-US" sz="1050" b="0" i="0" u="none" strike="noStrike">
                          <a:solidFill>
                            <a:srgbClr val="000000"/>
                          </a:solidFill>
                          <a:effectLst/>
                          <a:latin typeface="+mn-lt"/>
                        </a:rPr>
                        <a:t>                              78,730,725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rtl="0" fontAlgn="b"/>
                      <a:r>
                        <a:rPr lang="en-US" sz="1050" b="0" i="0" u="none" strike="noStrike">
                          <a:solidFill>
                            <a:srgbClr val="000000"/>
                          </a:solidFill>
                          <a:effectLst/>
                          <a:latin typeface="+mn-lt"/>
                        </a:rPr>
                        <a:t>        97,577,420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rtl="0" fontAlgn="b"/>
                      <a:r>
                        <a:rPr lang="en-US" sz="1050" b="0" i="0" u="none" strike="noStrike">
                          <a:solidFill>
                            <a:srgbClr val="000000"/>
                          </a:solidFill>
                          <a:effectLst/>
                          <a:latin typeface="+mn-lt"/>
                        </a:rPr>
                        <a:t>     109,175,386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rtl="0" fontAlgn="b"/>
                      <a:r>
                        <a:rPr lang="en-US" sz="1050" b="0" i="0" u="none" strike="noStrike">
                          <a:solidFill>
                            <a:srgbClr val="000000"/>
                          </a:solidFill>
                          <a:effectLst/>
                          <a:latin typeface="+mn-lt"/>
                        </a:rPr>
                        <a:t>            135,270,809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478348128"/>
                  </a:ext>
                </a:extLst>
              </a:tr>
              <a:tr h="167057">
                <a:tc>
                  <a:txBody>
                    <a:bodyPr/>
                    <a:lstStyle/>
                    <a:p>
                      <a:pPr algn="l" rtl="0" fontAlgn="b"/>
                      <a:r>
                        <a:rPr lang="en-US" sz="1050" b="0" i="0" u="none" strike="noStrike">
                          <a:solidFill>
                            <a:srgbClr val="000000"/>
                          </a:solidFill>
                          <a:effectLst/>
                          <a:latin typeface="+mn-lt"/>
                        </a:rPr>
                        <a:t>Goods and services</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b"/>
                      <a:r>
                        <a:rPr lang="en-US" sz="1050" b="0" i="0" u="none" strike="noStrike">
                          <a:solidFill>
                            <a:srgbClr val="000000"/>
                          </a:solidFill>
                          <a:effectLst/>
                          <a:latin typeface="+mn-lt"/>
                        </a:rPr>
                        <a:t>                              14,604,327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b"/>
                      <a:r>
                        <a:rPr lang="en-US" sz="1050" b="0" i="0" u="none" strike="noStrike">
                          <a:solidFill>
                            <a:srgbClr val="000000"/>
                          </a:solidFill>
                          <a:effectLst/>
                          <a:latin typeface="+mn-lt"/>
                        </a:rPr>
                        <a:t>        14,604,327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b"/>
                      <a:r>
                        <a:rPr lang="en-US" sz="1050" b="0" i="0" u="none" strike="noStrike">
                          <a:solidFill>
                            <a:srgbClr val="000000"/>
                          </a:solidFill>
                          <a:effectLst/>
                          <a:latin typeface="+mn-lt"/>
                        </a:rPr>
                        <a:t>       14,604,327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b"/>
                      <a:r>
                        <a:rPr lang="en-US" sz="1050" b="0" i="0" u="none" strike="noStrike">
                          <a:solidFill>
                            <a:srgbClr val="000000"/>
                          </a:solidFill>
                          <a:effectLst/>
                          <a:latin typeface="+mn-lt"/>
                        </a:rPr>
                        <a:t>              14,604,327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18995097"/>
                  </a:ext>
                </a:extLst>
              </a:tr>
              <a:tr h="167057">
                <a:tc>
                  <a:txBody>
                    <a:bodyPr/>
                    <a:lstStyle/>
                    <a:p>
                      <a:pPr algn="l" rtl="0" fontAlgn="b"/>
                      <a:r>
                        <a:rPr lang="en-US" sz="1050" b="0" i="0" u="none" strike="noStrike">
                          <a:solidFill>
                            <a:srgbClr val="000000"/>
                          </a:solidFill>
                          <a:effectLst/>
                          <a:latin typeface="+mn-lt"/>
                        </a:rPr>
                        <a:t>Shared Costs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b"/>
                      <a:r>
                        <a:rPr lang="en-US" sz="1050" b="0" i="0" u="none" strike="noStrike">
                          <a:solidFill>
                            <a:srgbClr val="000000"/>
                          </a:solidFill>
                          <a:effectLst/>
                          <a:latin typeface="+mn-lt"/>
                        </a:rPr>
                        <a:t>                              28,474,409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b"/>
                      <a:r>
                        <a:rPr lang="en-US" sz="1050" b="0" i="0" u="none" strike="noStrike">
                          <a:solidFill>
                            <a:srgbClr val="000000"/>
                          </a:solidFill>
                          <a:effectLst/>
                          <a:latin typeface="+mn-lt"/>
                        </a:rPr>
                        <a:t>        28,474,409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b"/>
                      <a:r>
                        <a:rPr lang="en-US" sz="1050" b="0" i="0" u="none" strike="noStrike">
                          <a:solidFill>
                            <a:srgbClr val="000000"/>
                          </a:solidFill>
                          <a:effectLst/>
                          <a:latin typeface="+mn-lt"/>
                        </a:rPr>
                        <a:t>       28,474,409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b"/>
                      <a:r>
                        <a:rPr lang="en-US" sz="1050" b="0" i="0" u="none" strike="noStrike">
                          <a:solidFill>
                            <a:srgbClr val="000000"/>
                          </a:solidFill>
                          <a:effectLst/>
                          <a:latin typeface="+mn-lt"/>
                        </a:rPr>
                        <a:t>              28,474,409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514071606"/>
                  </a:ext>
                </a:extLst>
              </a:tr>
              <a:tr h="182435">
                <a:tc>
                  <a:txBody>
                    <a:bodyPr/>
                    <a:lstStyle/>
                    <a:p>
                      <a:pPr algn="l" rtl="0" fontAlgn="b"/>
                      <a:r>
                        <a:rPr lang="en-US" sz="1050" b="0" i="0" u="none" strike="noStrike">
                          <a:solidFill>
                            <a:srgbClr val="000000"/>
                          </a:solidFill>
                          <a:effectLst/>
                          <a:latin typeface="+mn-lt"/>
                        </a:rPr>
                        <a:t>Intangible assets</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b"/>
                      <a:r>
                        <a:rPr lang="en-US" sz="1050" b="0" i="0" u="none" strike="noStrike">
                          <a:solidFill>
                            <a:srgbClr val="000000"/>
                          </a:solidFill>
                          <a:effectLst/>
                          <a:latin typeface="+mn-lt"/>
                        </a:rPr>
                        <a:t>                            -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rtl="0" fontAlgn="b"/>
                      <a:r>
                        <a:rPr lang="en-US" sz="1050" b="0" i="0" u="none" strike="noStrike">
                          <a:solidFill>
                            <a:srgbClr val="000000"/>
                          </a:solidFill>
                          <a:effectLst/>
                          <a:latin typeface="+mn-lt"/>
                        </a:rPr>
                        <a:t>                            -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rtl="0" fontAlgn="b"/>
                      <a:r>
                        <a:rPr lang="en-US" sz="1050" b="0" i="0" u="none" strike="noStrike">
                          <a:solidFill>
                            <a:srgbClr val="000000"/>
                          </a:solidFill>
                          <a:effectLst/>
                          <a:latin typeface="+mn-lt"/>
                        </a:rPr>
                        <a:t>                            -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rtl="0" fontAlgn="b"/>
                      <a:r>
                        <a:rPr lang="en-US" sz="1050" b="0" i="0" u="none" strike="noStrike">
                          <a:solidFill>
                            <a:srgbClr val="000000"/>
                          </a:solidFill>
                          <a:effectLst/>
                          <a:latin typeface="+mn-lt"/>
                        </a:rPr>
                        <a:t>                            -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75537909"/>
                  </a:ext>
                </a:extLst>
              </a:tr>
              <a:tr h="169766">
                <a:tc>
                  <a:txBody>
                    <a:bodyPr/>
                    <a:lstStyle/>
                    <a:p>
                      <a:pPr algn="l" rtl="0" fontAlgn="b"/>
                      <a:r>
                        <a:rPr lang="en-US" sz="1050" b="1" i="0" u="none" strike="noStrike">
                          <a:solidFill>
                            <a:srgbClr val="000000"/>
                          </a:solidFill>
                          <a:effectLst/>
                          <a:latin typeface="+mn-lt"/>
                        </a:rPr>
                        <a:t>Trade Totals Deficit/(surplus)</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rtl="0" fontAlgn="b"/>
                      <a:r>
                        <a:rPr lang="en-US" sz="1050" b="1" i="0" u="none" strike="noStrike">
                          <a:solidFill>
                            <a:srgbClr val="000000"/>
                          </a:solidFill>
                          <a:effectLst/>
                          <a:latin typeface="+mn-lt"/>
                        </a:rPr>
                        <a:t>                                               -  </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rtl="0" fontAlgn="b"/>
                      <a:r>
                        <a:rPr lang="en-US" sz="1050" b="1" i="0" u="none" strike="noStrike">
                          <a:solidFill>
                            <a:srgbClr val="FF0000"/>
                          </a:solidFill>
                          <a:effectLst/>
                          <a:latin typeface="+mn-lt"/>
                        </a:rPr>
                        <a:t>        18,846,695 </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rtl="0" fontAlgn="b"/>
                      <a:r>
                        <a:rPr lang="en-US" sz="1050" b="1" i="0" u="none" strike="noStrike">
                          <a:solidFill>
                            <a:srgbClr val="FF0000"/>
                          </a:solidFill>
                          <a:effectLst/>
                          <a:latin typeface="+mn-lt"/>
                        </a:rPr>
                        <a:t>       30,444,661 </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rtl="0" fontAlgn="b"/>
                      <a:r>
                        <a:rPr lang="en-US" sz="1050" b="1" i="0" u="none" strike="noStrike">
                          <a:solidFill>
                            <a:srgbClr val="FF0000"/>
                          </a:solidFill>
                          <a:effectLst/>
                          <a:latin typeface="+mn-lt"/>
                        </a:rPr>
                        <a:t>              56,540,085 </a:t>
                      </a:r>
                    </a:p>
                  </a:txBody>
                  <a:tcPr marL="0" marR="0" marT="0"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4213011645"/>
                  </a:ext>
                </a:extLst>
              </a:tr>
              <a:tr h="238179">
                <a:tc>
                  <a:txBody>
                    <a:bodyPr/>
                    <a:lstStyle/>
                    <a:p>
                      <a:pPr algn="l" rtl="0" fontAlgn="b"/>
                      <a:r>
                        <a:rPr lang="en-US" sz="1050" b="1" i="0" u="none" strike="noStrike">
                          <a:solidFill>
                            <a:srgbClr val="000000"/>
                          </a:solidFill>
                          <a:effectLst/>
                          <a:latin typeface="+mn-lt"/>
                        </a:rPr>
                        <a:t>Notes:</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050" b="0" i="0" u="none" strike="noStrike">
                          <a:solidFill>
                            <a:srgbClr val="000000"/>
                          </a:solidFill>
                          <a:effectLst/>
                          <a:latin typeface="+mn-lt"/>
                        </a:rPr>
                        <a:t> </a:t>
                      </a: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r" fontAlgn="b"/>
                      <a:r>
                        <a:rPr lang="en-US" sz="1050" b="0" i="0" u="none" strike="noStrike">
                          <a:solidFill>
                            <a:srgbClr val="000000"/>
                          </a:solidFill>
                          <a:effectLst/>
                          <a:latin typeface="+mn-lt"/>
                        </a:rPr>
                        <a:t> </a:t>
                      </a: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r" fontAlgn="b"/>
                      <a:r>
                        <a:rPr lang="en-US" sz="1050" b="0" i="0" u="none" strike="noStrike">
                          <a:solidFill>
                            <a:srgbClr val="000000"/>
                          </a:solidFill>
                          <a:effectLst/>
                          <a:latin typeface="+mn-lt"/>
                        </a:rPr>
                        <a:t> </a:t>
                      </a: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r" fontAlgn="b"/>
                      <a:r>
                        <a:rPr lang="en-US" sz="1050" b="0" i="0" u="none" strike="noStrike">
                          <a:solidFill>
                            <a:srgbClr val="000000"/>
                          </a:solidFill>
                          <a:effectLst/>
                          <a:latin typeface="+mn-lt"/>
                        </a:rPr>
                        <a:t> </a:t>
                      </a:r>
                    </a:p>
                  </a:txBody>
                  <a:tcPr marL="0" marR="0" marT="0" marB="0" anchor="b">
                    <a:lnL>
                      <a:noFill/>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42424111"/>
                  </a:ext>
                </a:extLst>
              </a:tr>
              <a:tr h="167057">
                <a:tc>
                  <a:txBody>
                    <a:bodyPr/>
                    <a:lstStyle/>
                    <a:p>
                      <a:pPr algn="l" rtl="0" fontAlgn="b"/>
                      <a:r>
                        <a:rPr lang="en-US" sz="1050" b="1" i="0" u="none" strike="noStrike">
                          <a:solidFill>
                            <a:srgbClr val="000000"/>
                          </a:solidFill>
                          <a:effectLst/>
                          <a:latin typeface="+mn-lt"/>
                        </a:rPr>
                        <a:t>Number of people trained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rtl="0" fontAlgn="b"/>
                      <a:r>
                        <a:rPr lang="en-US" sz="1050" b="1" i="0" u="none" strike="noStrike">
                          <a:solidFill>
                            <a:srgbClr val="000000"/>
                          </a:solidFill>
                          <a:effectLst/>
                          <a:latin typeface="+mn-lt"/>
                        </a:rPr>
                        <a:t>                                      43,585 </a:t>
                      </a:r>
                    </a:p>
                  </a:txBody>
                  <a:tcPr marL="0" marR="0" marT="0" marB="0" anchor="b">
                    <a:lnL>
                      <a:noFill/>
                    </a:lnL>
                    <a:lnR>
                      <a:noFill/>
                    </a:lnR>
                    <a:lnT>
                      <a:noFill/>
                    </a:lnT>
                    <a:lnB>
                      <a:noFill/>
                    </a:lnB>
                  </a:tcPr>
                </a:tc>
                <a:tc>
                  <a:txBody>
                    <a:bodyPr/>
                    <a:lstStyle/>
                    <a:p>
                      <a:pPr algn="r" rtl="0" fontAlgn="b"/>
                      <a:r>
                        <a:rPr lang="en-US" sz="1050" b="1" i="0" u="none" strike="noStrike">
                          <a:solidFill>
                            <a:srgbClr val="000000"/>
                          </a:solidFill>
                          <a:effectLst/>
                          <a:latin typeface="+mn-lt"/>
                        </a:rPr>
                        <a:t>                43,585 </a:t>
                      </a:r>
                    </a:p>
                  </a:txBody>
                  <a:tcPr marL="0" marR="0" marT="0" marB="0" anchor="b">
                    <a:lnL>
                      <a:noFill/>
                    </a:lnL>
                    <a:lnR>
                      <a:noFill/>
                    </a:lnR>
                    <a:lnT>
                      <a:noFill/>
                    </a:lnT>
                    <a:lnB>
                      <a:noFill/>
                    </a:lnB>
                  </a:tcPr>
                </a:tc>
                <a:tc>
                  <a:txBody>
                    <a:bodyPr/>
                    <a:lstStyle/>
                    <a:p>
                      <a:pPr algn="r" rtl="0" fontAlgn="b"/>
                      <a:r>
                        <a:rPr lang="en-US" sz="1050" b="1" i="0" u="none" strike="noStrike">
                          <a:solidFill>
                            <a:srgbClr val="000000"/>
                          </a:solidFill>
                          <a:effectLst/>
                          <a:latin typeface="+mn-lt"/>
                        </a:rPr>
                        <a:t>               43,585 </a:t>
                      </a:r>
                    </a:p>
                  </a:txBody>
                  <a:tcPr marL="0" marR="0" marT="0" marB="0" anchor="b">
                    <a:lnL>
                      <a:noFill/>
                    </a:lnL>
                    <a:lnR>
                      <a:noFill/>
                    </a:lnR>
                    <a:lnT>
                      <a:noFill/>
                    </a:lnT>
                    <a:lnB>
                      <a:noFill/>
                    </a:lnB>
                  </a:tcPr>
                </a:tc>
                <a:tc>
                  <a:txBody>
                    <a:bodyPr/>
                    <a:lstStyle/>
                    <a:p>
                      <a:pPr algn="r" rtl="0" fontAlgn="b"/>
                      <a:r>
                        <a:rPr lang="en-US" sz="1050" b="1" i="0" u="none" strike="noStrike">
                          <a:solidFill>
                            <a:srgbClr val="000000"/>
                          </a:solidFill>
                          <a:effectLst/>
                          <a:latin typeface="+mn-lt"/>
                        </a:rPr>
                        <a:t>                      43,585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644117594"/>
                  </a:ext>
                </a:extLst>
              </a:tr>
              <a:tr h="169766">
                <a:tc>
                  <a:txBody>
                    <a:bodyPr/>
                    <a:lstStyle/>
                    <a:p>
                      <a:pPr algn="l" rtl="0" fontAlgn="b"/>
                      <a:r>
                        <a:rPr lang="en-US" sz="1050" b="1" i="0" u="none" strike="noStrike">
                          <a:solidFill>
                            <a:srgbClr val="000000"/>
                          </a:solidFill>
                          <a:effectLst/>
                          <a:latin typeface="+mn-lt"/>
                        </a:rPr>
                        <a:t>Number of people in a class </a:t>
                      </a:r>
                    </a:p>
                  </a:txBody>
                  <a:tcPr marL="0" marR="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r" rtl="0" fontAlgn="b"/>
                      <a:r>
                        <a:rPr lang="en-US" sz="1050" b="1" i="0" u="none" strike="noStrike" dirty="0">
                          <a:solidFill>
                            <a:srgbClr val="FF0000"/>
                          </a:solidFill>
                          <a:effectLst/>
                          <a:latin typeface="+mn-lt"/>
                        </a:rPr>
                        <a:t>                                             20 </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rtl="0" fontAlgn="b"/>
                      <a:r>
                        <a:rPr lang="en-US" sz="1050" b="1" i="0" u="none" strike="noStrike" dirty="0">
                          <a:solidFill>
                            <a:srgbClr val="FF0000"/>
                          </a:solidFill>
                          <a:effectLst/>
                          <a:latin typeface="+mn-lt"/>
                        </a:rPr>
                        <a:t>                       15 </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rtl="0" fontAlgn="b"/>
                      <a:r>
                        <a:rPr lang="en-US" sz="1050" b="1" i="0" u="none" strike="noStrike" dirty="0">
                          <a:solidFill>
                            <a:srgbClr val="FF0000"/>
                          </a:solidFill>
                          <a:effectLst/>
                          <a:latin typeface="+mn-lt"/>
                        </a:rPr>
                        <a:t>                      13 </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rtl="0" fontAlgn="b"/>
                      <a:r>
                        <a:rPr lang="en-US" sz="1050" b="1" i="0" u="none" strike="noStrike" dirty="0">
                          <a:solidFill>
                            <a:srgbClr val="FF0000"/>
                          </a:solidFill>
                          <a:effectLst/>
                          <a:latin typeface="+mn-lt"/>
                        </a:rPr>
                        <a:t>                              10 </a:t>
                      </a:r>
                    </a:p>
                  </a:txBody>
                  <a:tcPr marL="0" marR="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94688187"/>
                  </a:ext>
                </a:extLst>
              </a:tr>
              <a:tr h="167057">
                <a:tc>
                  <a:txBody>
                    <a:bodyPr/>
                    <a:lstStyle/>
                    <a:p>
                      <a:pPr algn="l" fontAlgn="b"/>
                      <a:endParaRPr lang="en-US" sz="1050" b="0" i="0" u="none" strike="noStrike">
                        <a:solidFill>
                          <a:srgbClr val="000000"/>
                        </a:solidFill>
                        <a:effectLst/>
                        <a:latin typeface="+mn-lt"/>
                      </a:endParaRPr>
                    </a:p>
                  </a:txBody>
                  <a:tcPr marL="0" marR="0" marT="0"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50" b="0" i="0" u="none" strike="noStrike">
                        <a:solidFill>
                          <a:srgbClr val="000000"/>
                        </a:solidFill>
                        <a:effectLst/>
                        <a:latin typeface="+mn-lt"/>
                      </a:endParaRPr>
                    </a:p>
                  </a:txBody>
                  <a:tcPr marL="0" marR="0" marT="0"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50" b="0" i="0" u="none" strike="noStrike">
                        <a:solidFill>
                          <a:srgbClr val="000000"/>
                        </a:solidFill>
                        <a:effectLst/>
                        <a:latin typeface="+mn-lt"/>
                      </a:endParaRPr>
                    </a:p>
                  </a:txBody>
                  <a:tcPr marL="0" marR="0" marT="0"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50" b="0" i="0" u="none" strike="noStrike">
                        <a:solidFill>
                          <a:srgbClr val="000000"/>
                        </a:solidFill>
                        <a:effectLst/>
                        <a:latin typeface="+mn-lt"/>
                      </a:endParaRPr>
                    </a:p>
                  </a:txBody>
                  <a:tcPr marL="0" marR="0" marT="0"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50" b="0" i="0" u="none" strike="noStrike">
                        <a:solidFill>
                          <a:srgbClr val="000000"/>
                        </a:solidFill>
                        <a:effectLst/>
                        <a:latin typeface="+mn-lt"/>
                      </a:endParaRPr>
                    </a:p>
                  </a:txBody>
                  <a:tcPr marL="0" marR="0" marT="0"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85370122"/>
                  </a:ext>
                </a:extLst>
              </a:tr>
              <a:tr h="334113">
                <a:tc>
                  <a:txBody>
                    <a:bodyPr/>
                    <a:lstStyle/>
                    <a:p>
                      <a:pPr algn="l" fontAlgn="b"/>
                      <a:r>
                        <a:rPr lang="en-US" sz="105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1" i="0" u="none" strike="noStrike" dirty="0">
                          <a:solidFill>
                            <a:srgbClr val="000000"/>
                          </a:solidFill>
                          <a:effectLst/>
                          <a:latin typeface="+mn-lt"/>
                        </a:rPr>
                        <a:t>Breakeven no for our total revenue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gridSpan="3">
                  <a:txBody>
                    <a:bodyPr/>
                    <a:lstStyle/>
                    <a:p>
                      <a:pPr algn="ctr" fontAlgn="b"/>
                      <a:r>
                        <a:rPr lang="en-US" sz="1050" b="1" i="0" u="none" strike="noStrike">
                          <a:solidFill>
                            <a:srgbClr val="000000"/>
                          </a:solidFill>
                          <a:effectLst/>
                          <a:latin typeface="+mn-lt"/>
                        </a:rPr>
                        <a:t>No of persons to Train to cover the deficit based on class size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15478716"/>
                  </a:ext>
                </a:extLst>
              </a:tr>
              <a:tr h="167057">
                <a:tc>
                  <a:txBody>
                    <a:bodyPr/>
                    <a:lstStyle/>
                    <a:p>
                      <a:pPr algn="l" fontAlgn="b"/>
                      <a:r>
                        <a:rPr lang="en-US" sz="1050" b="1" i="0" u="none" strike="noStrike">
                          <a:solidFill>
                            <a:srgbClr val="548235"/>
                          </a:solidFill>
                          <a:effectLst/>
                          <a:latin typeface="+mn-lt"/>
                        </a:rPr>
                        <a:t>Revenue required/ topup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1" i="0" u="none" strike="noStrike" dirty="0">
                          <a:solidFill>
                            <a:srgbClr val="000000"/>
                          </a:solidFill>
                          <a:effectLst/>
                          <a:latin typeface="+mn-lt"/>
                        </a:rPr>
                        <a:t>                             R 132,728,895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l" fontAlgn="b"/>
                      <a:r>
                        <a:rPr lang="en-US" sz="1050" b="1" i="0" u="none" strike="noStrike">
                          <a:solidFill>
                            <a:srgbClr val="FF0000"/>
                          </a:solidFill>
                          <a:effectLst/>
                          <a:latin typeface="+mn-lt"/>
                        </a:rPr>
                        <a:t>       R 18,846,695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1" i="0" u="none" strike="noStrike">
                          <a:solidFill>
                            <a:srgbClr val="FF0000"/>
                          </a:solidFill>
                          <a:effectLst/>
                          <a:latin typeface="+mn-lt"/>
                        </a:rPr>
                        <a:t>      R 30,444,661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1" i="0" u="none" strike="noStrike">
                          <a:solidFill>
                            <a:srgbClr val="FF0000"/>
                          </a:solidFill>
                          <a:effectLst/>
                          <a:latin typeface="+mn-lt"/>
                        </a:rPr>
                        <a:t>              R 56,540,085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27373636"/>
                  </a:ext>
                </a:extLst>
              </a:tr>
              <a:tr h="167057">
                <a:tc>
                  <a:txBody>
                    <a:bodyPr/>
                    <a:lstStyle/>
                    <a:p>
                      <a:pPr algn="l" rtl="0" fontAlgn="b"/>
                      <a:r>
                        <a:rPr lang="en-US" sz="1050" b="1" i="0" u="none" strike="noStrike">
                          <a:solidFill>
                            <a:srgbClr val="000000"/>
                          </a:solidFill>
                          <a:effectLst/>
                          <a:latin typeface="+mn-lt"/>
                        </a:rPr>
                        <a:t>Non -facilitated e-learning courses @ R265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dirty="0">
                          <a:solidFill>
                            <a:srgbClr val="000000"/>
                          </a:solidFill>
                          <a:effectLst/>
                          <a:latin typeface="+mn-lt"/>
                        </a:rPr>
                        <a:t>                                         500,864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l" fontAlgn="b"/>
                      <a:r>
                        <a:rPr lang="en-US" sz="1050" b="0" i="0" u="none" strike="noStrike">
                          <a:solidFill>
                            <a:srgbClr val="000000"/>
                          </a:solidFill>
                          <a:effectLst/>
                          <a:latin typeface="+mn-lt"/>
                        </a:rPr>
                        <a:t>                   71,120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mn-lt"/>
                        </a:rPr>
                        <a:t>               114,886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mn-lt"/>
                        </a:rPr>
                        <a:t>                       213,359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6700848"/>
                  </a:ext>
                </a:extLst>
              </a:tr>
              <a:tr h="334113">
                <a:tc>
                  <a:txBody>
                    <a:bodyPr/>
                    <a:lstStyle/>
                    <a:p>
                      <a:pPr algn="l" rtl="0" fontAlgn="b"/>
                      <a:r>
                        <a:rPr lang="en-US" sz="1050" b="1" i="0" u="none" strike="noStrike">
                          <a:solidFill>
                            <a:srgbClr val="000000"/>
                          </a:solidFill>
                          <a:effectLst/>
                          <a:latin typeface="+mn-lt"/>
                        </a:rPr>
                        <a:t>Faciliated e-learning courses duration equavalent to 5 days @ R3250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dirty="0">
                          <a:solidFill>
                            <a:srgbClr val="000000"/>
                          </a:solidFill>
                          <a:effectLst/>
                          <a:latin typeface="+mn-lt"/>
                        </a:rPr>
                        <a:t>                                           40,840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l" fontAlgn="b"/>
                      <a:r>
                        <a:rPr lang="en-US" sz="1050" b="0" i="0" u="none" strike="noStrike">
                          <a:solidFill>
                            <a:srgbClr val="000000"/>
                          </a:solidFill>
                          <a:effectLst/>
                          <a:latin typeface="+mn-lt"/>
                        </a:rPr>
                        <a:t>                     5,799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mn-lt"/>
                        </a:rPr>
                        <a:t>                    9,368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mn-lt"/>
                        </a:rPr>
                        <a:t>                          17,397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53155799"/>
                  </a:ext>
                </a:extLst>
              </a:tr>
              <a:tr h="334113">
                <a:tc>
                  <a:txBody>
                    <a:bodyPr/>
                    <a:lstStyle/>
                    <a:p>
                      <a:pPr algn="l" rtl="0" fontAlgn="b"/>
                      <a:r>
                        <a:rPr lang="en-US" sz="1050" b="1" i="0" u="none" strike="noStrike" dirty="0">
                          <a:solidFill>
                            <a:srgbClr val="000000"/>
                          </a:solidFill>
                          <a:effectLst/>
                          <a:latin typeface="+mn-lt"/>
                        </a:rPr>
                        <a:t>Blended learning - live teaching at </a:t>
                      </a:r>
                      <a:r>
                        <a:rPr lang="en-US" sz="1050" b="1" i="0" u="none" strike="noStrike" dirty="0" smtClean="0">
                          <a:solidFill>
                            <a:srgbClr val="000000"/>
                          </a:solidFill>
                          <a:effectLst/>
                          <a:latin typeface="+mn-lt"/>
                        </a:rPr>
                        <a:t>normal </a:t>
                      </a:r>
                      <a:r>
                        <a:rPr lang="en-US" sz="1050" b="1" i="0" u="none" strike="noStrike" dirty="0">
                          <a:solidFill>
                            <a:srgbClr val="000000"/>
                          </a:solidFill>
                          <a:effectLst/>
                          <a:latin typeface="+mn-lt"/>
                        </a:rPr>
                        <a:t>course fees Using cost of a 5 days course @R5,400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dirty="0">
                          <a:solidFill>
                            <a:srgbClr val="000000"/>
                          </a:solidFill>
                          <a:effectLst/>
                          <a:latin typeface="+mn-lt"/>
                        </a:rPr>
                        <a:t>                                           24,579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l" fontAlgn="b"/>
                      <a:r>
                        <a:rPr lang="en-US" sz="1050" b="0" i="0" u="none" strike="noStrike">
                          <a:solidFill>
                            <a:srgbClr val="000000"/>
                          </a:solidFill>
                          <a:effectLst/>
                          <a:latin typeface="+mn-lt"/>
                        </a:rPr>
                        <a:t>                     3,490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mn-lt"/>
                        </a:rPr>
                        <a:t>                    5,638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mn-lt"/>
                        </a:rPr>
                        <a:t>                          10,470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90695334"/>
                  </a:ext>
                </a:extLst>
              </a:tr>
              <a:tr h="334113">
                <a:tc>
                  <a:txBody>
                    <a:bodyPr/>
                    <a:lstStyle/>
                    <a:p>
                      <a:pPr algn="l" rtl="0" fontAlgn="b"/>
                      <a:r>
                        <a:rPr lang="en-US" sz="1050" b="1" i="0" u="none" strike="noStrike" dirty="0">
                          <a:solidFill>
                            <a:srgbClr val="000000"/>
                          </a:solidFill>
                          <a:effectLst/>
                          <a:latin typeface="+mn-lt"/>
                        </a:rPr>
                        <a:t>Blended learning - live teaching at </a:t>
                      </a:r>
                      <a:r>
                        <a:rPr lang="en-US" sz="1050" b="1" i="0" u="none" strike="noStrike" dirty="0" smtClean="0">
                          <a:solidFill>
                            <a:srgbClr val="000000"/>
                          </a:solidFill>
                          <a:effectLst/>
                          <a:latin typeface="+mn-lt"/>
                        </a:rPr>
                        <a:t>normal </a:t>
                      </a:r>
                      <a:r>
                        <a:rPr lang="en-US" sz="1050" b="1" i="0" u="none" strike="noStrike" dirty="0">
                          <a:solidFill>
                            <a:srgbClr val="000000"/>
                          </a:solidFill>
                          <a:effectLst/>
                          <a:latin typeface="+mn-lt"/>
                        </a:rPr>
                        <a:t>course fees Using cost of a 3 days course @R3,990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dirty="0">
                          <a:solidFill>
                            <a:srgbClr val="000000"/>
                          </a:solidFill>
                          <a:effectLst/>
                          <a:latin typeface="+mn-lt"/>
                        </a:rPr>
                        <a:t>                                           33,265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l" fontAlgn="b"/>
                      <a:r>
                        <a:rPr lang="en-US" sz="1050" b="0" i="0" u="none" strike="noStrike">
                          <a:solidFill>
                            <a:srgbClr val="000000"/>
                          </a:solidFill>
                          <a:effectLst/>
                          <a:latin typeface="+mn-lt"/>
                        </a:rPr>
                        <a:t>                     4,723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mn-lt"/>
                        </a:rPr>
                        <a:t>                    7,630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dirty="0">
                          <a:solidFill>
                            <a:srgbClr val="000000"/>
                          </a:solidFill>
                          <a:effectLst/>
                          <a:latin typeface="+mn-lt"/>
                        </a:rPr>
                        <a:t>                          14,170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00065509"/>
                  </a:ext>
                </a:extLst>
              </a:tr>
            </a:tbl>
          </a:graphicData>
        </a:graphic>
      </p:graphicFrame>
    </p:spTree>
    <p:extLst>
      <p:ext uri="{BB962C8B-B14F-4D97-AF65-F5344CB8AC3E}">
        <p14:creationId xmlns:p14="http://schemas.microsoft.com/office/powerpoint/2010/main" val="36826303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156176" y="6309320"/>
            <a:ext cx="2133600" cy="365125"/>
          </a:xfrm>
        </p:spPr>
        <p:txBody>
          <a:bodyPr/>
          <a:lstStyle/>
          <a:p>
            <a:fld id="{1CE6738C-8955-4CF1-A256-1C49941BBB03}" type="slidenum">
              <a:rPr lang="en-ZA" smtClean="0">
                <a:solidFill>
                  <a:prstClr val="black">
                    <a:tint val="75000"/>
                  </a:prstClr>
                </a:solidFill>
              </a:rPr>
              <a:pPr/>
              <a:t>4</a:t>
            </a:fld>
            <a:endParaRPr lang="en-ZA" dirty="0">
              <a:solidFill>
                <a:prstClr val="black">
                  <a:tint val="75000"/>
                </a:prstClr>
              </a:solidFill>
            </a:endParaRPr>
          </a:p>
        </p:txBody>
      </p:sp>
      <p:sp>
        <p:nvSpPr>
          <p:cNvPr id="3" name="Rectangle 2"/>
          <p:cNvSpPr/>
          <p:nvPr/>
        </p:nvSpPr>
        <p:spPr>
          <a:xfrm>
            <a:off x="296888" y="323364"/>
            <a:ext cx="7992888" cy="650819"/>
          </a:xfrm>
          <a:prstGeom prst="rect">
            <a:avLst/>
          </a:prstGeom>
        </p:spPr>
        <p:txBody>
          <a:bodyPr wrap="square">
            <a:spAutoFit/>
          </a:bodyPr>
          <a:lstStyle/>
          <a:p>
            <a:pPr algn="ctr" defTabSz="457200" fontAlgn="base">
              <a:lnSpc>
                <a:spcPct val="150000"/>
              </a:lnSpc>
              <a:spcBef>
                <a:spcPct val="20000"/>
              </a:spcBef>
              <a:spcAft>
                <a:spcPct val="0"/>
              </a:spcAft>
            </a:pPr>
            <a:r>
              <a:rPr lang="en-ZA" sz="2800" dirty="0" smtClean="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		Context</a:t>
            </a:r>
            <a:endParaRPr lang="en-ZA" sz="2800"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5" name="Subtitle 2"/>
          <p:cNvSpPr txBox="1">
            <a:spLocks/>
          </p:cNvSpPr>
          <p:nvPr/>
        </p:nvSpPr>
        <p:spPr bwMode="auto">
          <a:xfrm>
            <a:off x="179512" y="1124744"/>
            <a:ext cx="8784976"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ea typeface="ＭＳ Ｐゴシック" pitchFamily="-52" charset="-128"/>
              </a:defRPr>
            </a:lvl1pPr>
            <a:lvl2pPr marL="742950" indent="-285750" eaLnBrk="0" hangingPunct="0">
              <a:defRPr>
                <a:solidFill>
                  <a:schemeClr val="tx1"/>
                </a:solidFill>
                <a:latin typeface="Arial" charset="0"/>
                <a:ea typeface="ＭＳ Ｐゴシック" pitchFamily="-52" charset="-128"/>
              </a:defRPr>
            </a:lvl2pPr>
            <a:lvl3pPr marL="1143000" indent="-228600" eaLnBrk="0" hangingPunct="0">
              <a:defRPr>
                <a:solidFill>
                  <a:schemeClr val="tx1"/>
                </a:solidFill>
                <a:latin typeface="Arial" charset="0"/>
                <a:ea typeface="ＭＳ Ｐゴシック" pitchFamily="-52" charset="-128"/>
              </a:defRPr>
            </a:lvl3pPr>
            <a:lvl4pPr marL="1600200" indent="-228600" eaLnBrk="0" hangingPunct="0">
              <a:defRPr>
                <a:solidFill>
                  <a:schemeClr val="tx1"/>
                </a:solidFill>
                <a:latin typeface="Arial" charset="0"/>
                <a:ea typeface="ＭＳ Ｐゴシック" pitchFamily="-52" charset="-128"/>
              </a:defRPr>
            </a:lvl4pPr>
            <a:lvl5pPr marL="2057400" indent="-228600" eaLnBrk="0" hangingPunct="0">
              <a:defRPr>
                <a:solidFill>
                  <a:schemeClr val="tx1"/>
                </a:solidFill>
                <a:latin typeface="Arial" charset="0"/>
                <a:ea typeface="ＭＳ Ｐゴシック" pitchFamily="-52"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52"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52"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52"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52" charset="-128"/>
              </a:defRPr>
            </a:lvl9pPr>
          </a:lstStyle>
          <a:p>
            <a:pPr>
              <a:lnSpc>
                <a:spcPct val="108000"/>
              </a:lnSpc>
              <a:buClr>
                <a:srgbClr val="C00000"/>
              </a:buClr>
              <a:buSzPct val="60000"/>
              <a:buFont typeface="Wingdings" panose="05000000000000000000" pitchFamily="2" charset="2"/>
              <a:buChar char="Ø"/>
            </a:pPr>
            <a:r>
              <a:rPr lang="en-GB" sz="1400" dirty="0" smtClean="0">
                <a:latin typeface="Tahoma" panose="020B0604030504040204" pitchFamily="34" charset="0"/>
                <a:ea typeface="Tahoma" panose="020B0604030504040204" pitchFamily="34" charset="0"/>
                <a:cs typeface="Tahoma" panose="020B0604030504040204" pitchFamily="34" charset="0"/>
              </a:rPr>
              <a:t>The presentation of the NSG strategic plan and Annual Performance Plan is done in the context of the COVID-19 pandemic that is affecting all sectors globally, and the current conditions of the South Africa’s national lockdown</a:t>
            </a:r>
            <a:endParaRPr lang="en-ZA" sz="1400" dirty="0" smtClean="0">
              <a:solidFill>
                <a:srgbClr val="C00000"/>
              </a:solidFill>
              <a:latin typeface="Tahoma" panose="020B0604030504040204" pitchFamily="34" charset="0"/>
              <a:ea typeface="Tahoma" panose="020B0604030504040204" pitchFamily="34" charset="0"/>
              <a:cs typeface="Tahoma" panose="020B0604030504040204" pitchFamily="34" charset="0"/>
            </a:endParaRPr>
          </a:p>
          <a:p>
            <a:pPr>
              <a:lnSpc>
                <a:spcPct val="108000"/>
              </a:lnSpc>
              <a:buClr>
                <a:srgbClr val="C00000"/>
              </a:buClr>
              <a:buSzPct val="60000"/>
              <a:buFont typeface="Wingdings" panose="05000000000000000000" pitchFamily="2" charset="2"/>
              <a:buChar char="Ø"/>
            </a:pPr>
            <a:endParaRPr lang="en-ZA" sz="1200" dirty="0">
              <a:solidFill>
                <a:srgbClr val="C00000"/>
              </a:solidFill>
              <a:latin typeface="Tahoma" panose="020B0604030504040204" pitchFamily="34" charset="0"/>
              <a:ea typeface="Tahoma" panose="020B0604030504040204" pitchFamily="34" charset="0"/>
              <a:cs typeface="Tahoma" panose="020B0604030504040204" pitchFamily="34" charset="0"/>
            </a:endParaRPr>
          </a:p>
          <a:p>
            <a:pPr>
              <a:lnSpc>
                <a:spcPct val="108000"/>
              </a:lnSpc>
              <a:buClr>
                <a:srgbClr val="C00000"/>
              </a:buClr>
              <a:buSzPct val="60000"/>
              <a:buFont typeface="Wingdings" panose="05000000000000000000" pitchFamily="2" charset="2"/>
              <a:buChar char="Ø"/>
            </a:pPr>
            <a:r>
              <a:rPr lang="en-GB" sz="1400" dirty="0" smtClean="0">
                <a:latin typeface="Tahoma" panose="020B0604030504040204" pitchFamily="34" charset="0"/>
                <a:ea typeface="Tahoma" panose="020B0604030504040204" pitchFamily="34" charset="0"/>
                <a:cs typeface="Tahoma" panose="020B0604030504040204" pitchFamily="34" charset="0"/>
              </a:rPr>
              <a:t>These conditions pose a huge risk to the mandate of the NSG, in that training is primarily face-to-face with a number of up to 20 learners per class. Furthermore, the business model requires the generation of revenue (R132m for this financial year) for financial sustainability</a:t>
            </a:r>
          </a:p>
          <a:p>
            <a:pPr>
              <a:lnSpc>
                <a:spcPct val="108000"/>
              </a:lnSpc>
              <a:buClr>
                <a:srgbClr val="C00000"/>
              </a:buClr>
              <a:buSzPct val="60000"/>
              <a:buFont typeface="Wingdings" panose="05000000000000000000" pitchFamily="2" charset="2"/>
              <a:buChar char="Ø"/>
            </a:pPr>
            <a:endParaRPr lang="en-GB" sz="1200" dirty="0">
              <a:latin typeface="Tahoma" panose="020B0604030504040204" pitchFamily="34" charset="0"/>
              <a:ea typeface="Tahoma" panose="020B0604030504040204" pitchFamily="34" charset="0"/>
              <a:cs typeface="Tahoma" panose="020B0604030504040204" pitchFamily="34" charset="0"/>
            </a:endParaRPr>
          </a:p>
          <a:p>
            <a:pPr>
              <a:lnSpc>
                <a:spcPct val="108000"/>
              </a:lnSpc>
              <a:buClr>
                <a:srgbClr val="C00000"/>
              </a:buClr>
              <a:buSzPct val="60000"/>
              <a:buFont typeface="Wingdings" panose="05000000000000000000" pitchFamily="2" charset="2"/>
              <a:buChar char="Ø"/>
            </a:pPr>
            <a:r>
              <a:rPr lang="en-GB" sz="1400" dirty="0" smtClean="0">
                <a:latin typeface="Tahoma" panose="020B0604030504040204" pitchFamily="34" charset="0"/>
                <a:ea typeface="Tahoma" panose="020B0604030504040204" pitchFamily="34" charset="0"/>
                <a:cs typeface="Tahoma" panose="020B0604030504040204" pitchFamily="34" charset="0"/>
              </a:rPr>
              <a:t>Already, </a:t>
            </a:r>
            <a:r>
              <a:rPr lang="en-US" sz="1400" dirty="0" smtClean="0">
                <a:latin typeface="Tahoma" panose="020B0604030504040204" pitchFamily="34" charset="0"/>
                <a:ea typeface="Tahoma" panose="020B0604030504040204" pitchFamily="34" charset="0"/>
                <a:cs typeface="Tahoma" panose="020B0604030504040204" pitchFamily="34" charset="0"/>
              </a:rPr>
              <a:t>the NSG is losing about R20m in business for the months of April and May 2020, based on the bookings scheduled</a:t>
            </a:r>
          </a:p>
          <a:p>
            <a:pPr>
              <a:lnSpc>
                <a:spcPct val="108000"/>
              </a:lnSpc>
              <a:buClr>
                <a:srgbClr val="C00000"/>
              </a:buClr>
              <a:buSzPct val="60000"/>
              <a:buFont typeface="Wingdings" panose="05000000000000000000" pitchFamily="2" charset="2"/>
              <a:buChar char="Ø"/>
            </a:pPr>
            <a:endParaRPr lang="en-US" sz="1200" dirty="0">
              <a:latin typeface="Tahoma" panose="020B0604030504040204" pitchFamily="34" charset="0"/>
              <a:ea typeface="Tahoma" panose="020B0604030504040204" pitchFamily="34" charset="0"/>
              <a:cs typeface="Tahoma" panose="020B0604030504040204" pitchFamily="34" charset="0"/>
            </a:endParaRPr>
          </a:p>
          <a:p>
            <a:pPr>
              <a:lnSpc>
                <a:spcPct val="108000"/>
              </a:lnSpc>
              <a:buClr>
                <a:srgbClr val="C00000"/>
              </a:buClr>
              <a:buSzPct val="60000"/>
              <a:buFont typeface="Wingdings" panose="05000000000000000000" pitchFamily="2" charset="2"/>
              <a:buChar char="Ø"/>
            </a:pPr>
            <a:r>
              <a:rPr lang="en-US" sz="1400" dirty="0" smtClean="0">
                <a:latin typeface="Tahoma" panose="020B0604030504040204" pitchFamily="34" charset="0"/>
                <a:ea typeface="Tahoma" panose="020B0604030504040204" pitchFamily="34" charset="0"/>
                <a:cs typeface="Tahoma" panose="020B0604030504040204" pitchFamily="34" charset="0"/>
              </a:rPr>
              <a:t>When </a:t>
            </a:r>
            <a:r>
              <a:rPr lang="en-US" sz="1400" smtClean="0">
                <a:latin typeface="Tahoma" panose="020B0604030504040204" pitchFamily="34" charset="0"/>
                <a:ea typeface="Tahoma" panose="020B0604030504040204" pitchFamily="34" charset="0"/>
                <a:cs typeface="Tahoma" panose="020B0604030504040204" pitchFamily="34" charset="0"/>
              </a:rPr>
              <a:t>face-to-face training resumes, </a:t>
            </a:r>
            <a:r>
              <a:rPr lang="en-US" sz="1400" dirty="0" smtClean="0">
                <a:latin typeface="Tahoma" panose="020B0604030504040204" pitchFamily="34" charset="0"/>
                <a:ea typeface="Tahoma" panose="020B0604030504040204" pitchFamily="34" charset="0"/>
                <a:cs typeface="Tahoma" panose="020B0604030504040204" pitchFamily="34" charset="0"/>
              </a:rPr>
              <a:t>the NSG will have to also ensure the implementation of all guidelines and protocols to ensure learner health and safety. This will bring additional costs that may have to be built into the training costing model (e.g. </a:t>
            </a:r>
            <a:r>
              <a:rPr lang="en-US" sz="1400" dirty="0" err="1" smtClean="0">
                <a:latin typeface="Tahoma" panose="020B0604030504040204" pitchFamily="34" charset="0"/>
                <a:ea typeface="Tahoma" panose="020B0604030504040204" pitchFamily="34" charset="0"/>
                <a:cs typeface="Tahoma" panose="020B0604030504040204" pitchFamily="34" charset="0"/>
              </a:rPr>
              <a:t>sanitisers</a:t>
            </a:r>
            <a:r>
              <a:rPr lang="en-US" sz="1400" dirty="0" smtClean="0">
                <a:latin typeface="Tahoma" panose="020B0604030504040204" pitchFamily="34" charset="0"/>
                <a:ea typeface="Tahoma" panose="020B0604030504040204" pitchFamily="34" charset="0"/>
                <a:cs typeface="Tahoma" panose="020B0604030504040204" pitchFamily="34" charset="0"/>
              </a:rPr>
              <a:t>, smaller class sizes, screening of learners, etc.) </a:t>
            </a:r>
          </a:p>
          <a:p>
            <a:pPr>
              <a:lnSpc>
                <a:spcPct val="108000"/>
              </a:lnSpc>
              <a:buClr>
                <a:srgbClr val="C00000"/>
              </a:buClr>
              <a:buSzPct val="60000"/>
              <a:buFont typeface="Wingdings" panose="05000000000000000000" pitchFamily="2" charset="2"/>
              <a:buChar char="Ø"/>
            </a:pPr>
            <a:endParaRPr lang="en-US" sz="1200" dirty="0">
              <a:latin typeface="Tahoma" panose="020B0604030504040204" pitchFamily="34" charset="0"/>
              <a:ea typeface="Tahoma" panose="020B0604030504040204" pitchFamily="34" charset="0"/>
              <a:cs typeface="Tahoma" panose="020B0604030504040204" pitchFamily="34" charset="0"/>
            </a:endParaRPr>
          </a:p>
          <a:p>
            <a:pPr>
              <a:lnSpc>
                <a:spcPct val="108000"/>
              </a:lnSpc>
              <a:buClr>
                <a:srgbClr val="C00000"/>
              </a:buClr>
              <a:buSzPct val="60000"/>
              <a:buFont typeface="Wingdings" panose="05000000000000000000" pitchFamily="2" charset="2"/>
              <a:buChar char="Ø"/>
            </a:pPr>
            <a:r>
              <a:rPr lang="en-ZA" sz="1400" dirty="0">
                <a:latin typeface="Tahoma" panose="020B0604030504040204" pitchFamily="34" charset="0"/>
                <a:ea typeface="Tahoma" panose="020B0604030504040204" pitchFamily="34" charset="0"/>
                <a:cs typeface="Tahoma" panose="020B0604030504040204" pitchFamily="34" charset="0"/>
              </a:rPr>
              <a:t>COVID-19 has changed the ETD landscape for all, and that the NSG is now compelled to compete with higher education institutions who are offering free </a:t>
            </a:r>
            <a:r>
              <a:rPr lang="en-ZA" sz="1400" dirty="0" smtClean="0">
                <a:latin typeface="Tahoma" panose="020B0604030504040204" pitchFamily="34" charset="0"/>
                <a:ea typeface="Tahoma" panose="020B0604030504040204" pitchFamily="34" charset="0"/>
                <a:cs typeface="Tahoma" panose="020B0604030504040204" pitchFamily="34" charset="0"/>
              </a:rPr>
              <a:t>programmes </a:t>
            </a:r>
            <a:r>
              <a:rPr lang="en-ZA" sz="1400" dirty="0">
                <a:latin typeface="Tahoma" panose="020B0604030504040204" pitchFamily="34" charset="0"/>
                <a:ea typeface="Tahoma" panose="020B0604030504040204" pitchFamily="34" charset="0"/>
                <a:cs typeface="Tahoma" panose="020B0604030504040204" pitchFamily="34" charset="0"/>
              </a:rPr>
              <a:t>on platforms that are already well </a:t>
            </a:r>
            <a:r>
              <a:rPr lang="en-ZA" sz="1400" dirty="0" smtClean="0">
                <a:latin typeface="Tahoma" panose="020B0604030504040204" pitchFamily="34" charset="0"/>
                <a:ea typeface="Tahoma" panose="020B0604030504040204" pitchFamily="34" charset="0"/>
                <a:cs typeface="Tahoma" panose="020B0604030504040204" pitchFamily="34" charset="0"/>
              </a:rPr>
              <a:t>established. </a:t>
            </a:r>
            <a:r>
              <a:rPr lang="en-GB" sz="1400" dirty="0" smtClean="0">
                <a:solidFill>
                  <a:prstClr val="black"/>
                </a:solidFill>
                <a:latin typeface="Tahoma" panose="020B0604030504040204" pitchFamily="34" charset="0"/>
                <a:ea typeface="Tahoma" panose="020B0604030504040204" pitchFamily="34" charset="0"/>
                <a:cs typeface="Tahoma" panose="020B0604030504040204" pitchFamily="34" charset="0"/>
              </a:rPr>
              <a:t>Under </a:t>
            </a:r>
            <a:r>
              <a:rPr lang="en-GB" sz="1400" dirty="0">
                <a:solidFill>
                  <a:prstClr val="black"/>
                </a:solidFill>
                <a:latin typeface="Tahoma" panose="020B0604030504040204" pitchFamily="34" charset="0"/>
                <a:ea typeface="Tahoma" panose="020B0604030504040204" pitchFamily="34" charset="0"/>
                <a:cs typeface="Tahoma" panose="020B0604030504040204" pitchFamily="34" charset="0"/>
              </a:rPr>
              <a:t>these circumstances, blending learning </a:t>
            </a:r>
            <a:r>
              <a:rPr lang="en-GB" sz="1400" dirty="0" smtClean="0">
                <a:solidFill>
                  <a:prstClr val="black"/>
                </a:solidFill>
                <a:latin typeface="Tahoma" panose="020B0604030504040204" pitchFamily="34" charset="0"/>
                <a:ea typeface="Tahoma" panose="020B0604030504040204" pitchFamily="34" charset="0"/>
                <a:cs typeface="Tahoma" panose="020B0604030504040204" pitchFamily="34" charset="0"/>
              </a:rPr>
              <a:t>(emphasis on eLearning and consideration of open distance learning) will be given priority. </a:t>
            </a:r>
            <a:r>
              <a:rPr lang="en-GB" sz="1400" dirty="0">
                <a:solidFill>
                  <a:prstClr val="black"/>
                </a:solidFill>
                <a:latin typeface="Tahoma" panose="020B0604030504040204" pitchFamily="34" charset="0"/>
                <a:ea typeface="Tahoma" panose="020B0604030504040204" pitchFamily="34" charset="0"/>
                <a:cs typeface="Tahoma" panose="020B0604030504040204" pitchFamily="34" charset="0"/>
              </a:rPr>
              <a:t>For this purpose, the NSG is </a:t>
            </a:r>
            <a:r>
              <a:rPr lang="en-GB" sz="1400" dirty="0" smtClean="0">
                <a:solidFill>
                  <a:prstClr val="black"/>
                </a:solidFill>
                <a:latin typeface="Tahoma" panose="020B0604030504040204" pitchFamily="34" charset="0"/>
                <a:ea typeface="Tahoma" panose="020B0604030504040204" pitchFamily="34" charset="0"/>
                <a:cs typeface="Tahoma" panose="020B0604030504040204" pitchFamily="34" charset="0"/>
              </a:rPr>
              <a:t>finalising a </a:t>
            </a:r>
            <a:r>
              <a:rPr lang="en-GB" sz="1400" dirty="0">
                <a:solidFill>
                  <a:prstClr val="black"/>
                </a:solidFill>
                <a:latin typeface="Tahoma" panose="020B0604030504040204" pitchFamily="34" charset="0"/>
                <a:ea typeface="Tahoma" panose="020B0604030504040204" pitchFamily="34" charset="0"/>
                <a:cs typeface="Tahoma" panose="020B0604030504040204" pitchFamily="34" charset="0"/>
              </a:rPr>
              <a:t>modernising response plan</a:t>
            </a:r>
            <a:endParaRPr lang="en-ZA" sz="1400" dirty="0">
              <a:latin typeface="Tahoma" panose="020B0604030504040204" pitchFamily="34" charset="0"/>
              <a:ea typeface="Tahoma" panose="020B0604030504040204" pitchFamily="34" charset="0"/>
              <a:cs typeface="Tahoma" panose="020B0604030504040204" pitchFamily="34" charset="0"/>
            </a:endParaRPr>
          </a:p>
          <a:p>
            <a:pPr marL="0" indent="0">
              <a:lnSpc>
                <a:spcPct val="108000"/>
              </a:lnSpc>
              <a:buClr>
                <a:srgbClr val="006600"/>
              </a:buClr>
              <a:buSzPct val="60000"/>
            </a:pPr>
            <a:endParaRPr lang="en-ZA" sz="1400" dirty="0">
              <a:latin typeface="Tahoma" panose="020B0604030504040204" pitchFamily="34" charset="0"/>
              <a:ea typeface="Tahoma" panose="020B0604030504040204" pitchFamily="34" charset="0"/>
              <a:cs typeface="Tahoma" panose="020B0604030504040204" pitchFamily="34" charset="0"/>
            </a:endParaRPr>
          </a:p>
          <a:p>
            <a:pPr eaLnBrk="1" hangingPunct="1">
              <a:spcBef>
                <a:spcPct val="20000"/>
              </a:spcBef>
              <a:buClr>
                <a:srgbClr val="006600"/>
              </a:buClr>
              <a:buSzPct val="60000"/>
              <a:buFont typeface="Wingdings" pitchFamily="2" charset="2"/>
              <a:buChar char="v"/>
            </a:pPr>
            <a:endParaRPr lang="en-ZA" sz="1400" dirty="0">
              <a:latin typeface="Tahoma" panose="020B0604030504040204" pitchFamily="34" charset="0"/>
              <a:ea typeface="Tahoma" panose="020B0604030504040204" pitchFamily="34" charset="0"/>
              <a:cs typeface="Tahoma" panose="020B0604030504040204" pitchFamily="34" charset="0"/>
            </a:endParaRPr>
          </a:p>
          <a:p>
            <a:pPr eaLnBrk="1" hangingPunct="1">
              <a:spcBef>
                <a:spcPct val="20000"/>
              </a:spcBef>
              <a:buClr>
                <a:srgbClr val="006600"/>
              </a:buClr>
              <a:buSzPct val="60000"/>
              <a:buFont typeface="Wingdings" pitchFamily="2" charset="2"/>
              <a:buChar char="v"/>
            </a:pPr>
            <a:endParaRPr lang="en-ZA" sz="1300" dirty="0" smtClean="0">
              <a:solidFill>
                <a:prstClr val="black"/>
              </a:solidFill>
              <a:latin typeface="Tahoma" pitchFamily="34" charset="0"/>
              <a:ea typeface="Tahoma" pitchFamily="34" charset="0"/>
              <a:cs typeface="Tahoma" pitchFamily="34" charset="0"/>
            </a:endParaRPr>
          </a:p>
          <a:p>
            <a:pPr marL="285750" indent="-285750" algn="just" eaLnBrk="1" hangingPunct="1">
              <a:buClr>
                <a:srgbClr val="006600"/>
              </a:buClr>
              <a:buSzPct val="60000"/>
              <a:buFont typeface="Wingdings" panose="05000000000000000000" pitchFamily="2" charset="2"/>
              <a:buChar char="v"/>
            </a:pPr>
            <a:endParaRPr lang="en-ZA" dirty="0" smtClean="0">
              <a:solidFill>
                <a:prstClr val="black"/>
              </a:solidFill>
              <a:latin typeface="Calibri"/>
            </a:endParaRPr>
          </a:p>
          <a:p>
            <a:pPr marL="285750" indent="-285750" algn="just" eaLnBrk="1" hangingPunct="1">
              <a:buFont typeface="Arial" pitchFamily="34" charset="0"/>
              <a:buChar char="•"/>
            </a:pPr>
            <a:endParaRPr lang="en-ZA" sz="1400" dirty="0" smtClean="0">
              <a:solidFill>
                <a:prstClr val="black"/>
              </a:solidFill>
              <a:latin typeface="Gill Sans"/>
            </a:endParaRPr>
          </a:p>
          <a:p>
            <a:pPr marL="285750" indent="-285750" algn="just" eaLnBrk="1" hangingPunct="1">
              <a:buFont typeface="Arial" pitchFamily="34" charset="0"/>
              <a:buChar char="•"/>
            </a:pPr>
            <a:endParaRPr lang="en-ZA" sz="1400" dirty="0" smtClean="0">
              <a:solidFill>
                <a:prstClr val="black"/>
              </a:solidFill>
              <a:latin typeface="Gill Sans"/>
            </a:endParaRPr>
          </a:p>
          <a:p>
            <a:pPr marL="285750" indent="-285750" eaLnBrk="1" hangingPunct="1">
              <a:buFont typeface="Arial" pitchFamily="34" charset="0"/>
              <a:buChar char="•"/>
            </a:pPr>
            <a:endParaRPr lang="en-ZA" dirty="0" smtClean="0">
              <a:solidFill>
                <a:prstClr val="black"/>
              </a:solidFill>
              <a:latin typeface="Gill Sans" pitchFamily="-52" charset="0"/>
            </a:endParaRPr>
          </a:p>
          <a:p>
            <a:pPr marL="285750" indent="-285750" eaLnBrk="1" hangingPunct="1">
              <a:buFont typeface="Arial" pitchFamily="34" charset="0"/>
              <a:buChar char="•"/>
            </a:pPr>
            <a:endParaRPr lang="en-ZA" dirty="0">
              <a:solidFill>
                <a:prstClr val="black"/>
              </a:solidFill>
              <a:latin typeface="Gill Sans" pitchFamily="-52" charset="0"/>
            </a:endParaRPr>
          </a:p>
          <a:p>
            <a:pPr marL="285750" indent="-285750" eaLnBrk="1" hangingPunct="1">
              <a:buFont typeface="Arial" pitchFamily="34" charset="0"/>
              <a:buChar char="•"/>
            </a:pPr>
            <a:endParaRPr lang="en-ZA" dirty="0" smtClean="0">
              <a:solidFill>
                <a:prstClr val="black"/>
              </a:solidFill>
              <a:latin typeface="Gill Sans" pitchFamily="-52" charset="0"/>
            </a:endParaRPr>
          </a:p>
        </p:txBody>
      </p:sp>
    </p:spTree>
    <p:extLst>
      <p:ext uri="{BB962C8B-B14F-4D97-AF65-F5344CB8AC3E}">
        <p14:creationId xmlns:p14="http://schemas.microsoft.com/office/powerpoint/2010/main" val="189109606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324036"/>
            <a:ext cx="9144000" cy="1025352"/>
          </a:xfrm>
        </p:spPr>
        <p:txBody>
          <a:bodyPr>
            <a:normAutofit/>
          </a:bodyPr>
          <a:lstStyle/>
          <a:p>
            <a:r>
              <a:rPr lang="en-ZA" sz="2400"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Conclusion </a:t>
            </a:r>
            <a:endParaRPr lang="en-ZA" sz="2400" dirty="0">
              <a:solidFill>
                <a:srgbClr val="006600"/>
              </a:solidFill>
              <a:latin typeface="Tahoma" panose="020B0604030504040204" pitchFamily="34" charset="0"/>
              <a:ea typeface="Tahoma" panose="020B0604030504040204" pitchFamily="34" charset="0"/>
              <a:cs typeface="Tahoma" panose="020B0604030504040204" pitchFamily="34" charset="0"/>
            </a:endParaRPr>
          </a:p>
        </p:txBody>
      </p:sp>
      <p:sp>
        <p:nvSpPr>
          <p:cNvPr id="2" name="Slide Number Placeholder 1"/>
          <p:cNvSpPr>
            <a:spLocks noGrp="1"/>
          </p:cNvSpPr>
          <p:nvPr>
            <p:ph type="sldNum" sz="quarter" idx="12"/>
          </p:nvPr>
        </p:nvSpPr>
        <p:spPr>
          <a:xfrm>
            <a:off x="6156176" y="6309320"/>
            <a:ext cx="2133600" cy="365125"/>
          </a:xfrm>
        </p:spPr>
        <p:txBody>
          <a:bodyPr/>
          <a:lstStyle/>
          <a:p>
            <a:fld id="{1CE6738C-8955-4CF1-A256-1C49941BBB03}" type="slidenum">
              <a:rPr lang="en-ZA" smtClean="0">
                <a:solidFill>
                  <a:prstClr val="black">
                    <a:tint val="75000"/>
                  </a:prstClr>
                </a:solidFill>
              </a:rPr>
              <a:pPr/>
              <a:t>40</a:t>
            </a:fld>
            <a:endParaRPr lang="en-ZA" dirty="0">
              <a:solidFill>
                <a:prstClr val="black">
                  <a:tint val="75000"/>
                </a:prstClr>
              </a:solidFill>
            </a:endParaRPr>
          </a:p>
        </p:txBody>
      </p:sp>
      <p:sp>
        <p:nvSpPr>
          <p:cNvPr id="3" name="Rectangle 2"/>
          <p:cNvSpPr/>
          <p:nvPr/>
        </p:nvSpPr>
        <p:spPr>
          <a:xfrm>
            <a:off x="1403648" y="764704"/>
            <a:ext cx="7992888" cy="1311128"/>
          </a:xfrm>
          <a:prstGeom prst="rect">
            <a:avLst/>
          </a:prstGeom>
        </p:spPr>
        <p:txBody>
          <a:bodyPr wrap="square">
            <a:spAutoFit/>
          </a:bodyPr>
          <a:lstStyle/>
          <a:p>
            <a:pPr defTabSz="457200" fontAlgn="base">
              <a:spcBef>
                <a:spcPct val="20000"/>
              </a:spcBef>
              <a:spcAft>
                <a:spcPct val="0"/>
              </a:spcAft>
            </a:pPr>
            <a:endParaRPr lang="en-ZA" b="1" dirty="0">
              <a:solidFill>
                <a:prstClr val="black"/>
              </a:solidFill>
              <a:latin typeface="Gill Sans" pitchFamily="-52" charset="0"/>
              <a:ea typeface="ＭＳ Ｐゴシック" pitchFamily="-52" charset="-128"/>
            </a:endParaRPr>
          </a:p>
          <a:p>
            <a:pPr defTabSz="457200" fontAlgn="base">
              <a:lnSpc>
                <a:spcPct val="150000"/>
              </a:lnSpc>
              <a:spcBef>
                <a:spcPct val="20000"/>
              </a:spcBef>
              <a:spcAft>
                <a:spcPct val="0"/>
              </a:spcAft>
            </a:pPr>
            <a:endParaRPr lang="en-ZA" b="1" dirty="0">
              <a:solidFill>
                <a:prstClr val="black"/>
              </a:solidFill>
              <a:latin typeface="Gill Sans" pitchFamily="-52" charset="0"/>
              <a:ea typeface="ＭＳ Ｐゴシック" pitchFamily="-52" charset="-128"/>
            </a:endParaRPr>
          </a:p>
          <a:p>
            <a:pPr defTabSz="457200" fontAlgn="base">
              <a:lnSpc>
                <a:spcPct val="150000"/>
              </a:lnSpc>
              <a:spcBef>
                <a:spcPct val="20000"/>
              </a:spcBef>
              <a:spcAft>
                <a:spcPct val="0"/>
              </a:spcAft>
            </a:pPr>
            <a:r>
              <a:rPr lang="en-ZA" b="1" dirty="0" smtClean="0">
                <a:solidFill>
                  <a:prstClr val="black"/>
                </a:solidFill>
                <a:latin typeface="Gill Sans" pitchFamily="-52" charset="0"/>
                <a:ea typeface="ＭＳ Ｐゴシック" pitchFamily="-52" charset="-128"/>
              </a:rPr>
              <a:t>		</a:t>
            </a:r>
            <a:endParaRPr lang="en-ZA" b="1" dirty="0">
              <a:solidFill>
                <a:prstClr val="black"/>
              </a:solidFill>
              <a:latin typeface="Gill Sans" pitchFamily="-52" charset="0"/>
              <a:ea typeface="ＭＳ Ｐゴシック" pitchFamily="-52" charset="-128"/>
            </a:endParaRPr>
          </a:p>
        </p:txBody>
      </p:sp>
      <p:sp>
        <p:nvSpPr>
          <p:cNvPr id="5" name="Subtitle 2"/>
          <p:cNvSpPr txBox="1">
            <a:spLocks/>
          </p:cNvSpPr>
          <p:nvPr/>
        </p:nvSpPr>
        <p:spPr bwMode="auto">
          <a:xfrm>
            <a:off x="107504" y="1197880"/>
            <a:ext cx="8856984" cy="4464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ea typeface="ＭＳ Ｐゴシック" pitchFamily="-52" charset="-128"/>
              </a:defRPr>
            </a:lvl1pPr>
            <a:lvl2pPr marL="742950" indent="-285750" eaLnBrk="0" hangingPunct="0">
              <a:defRPr>
                <a:solidFill>
                  <a:schemeClr val="tx1"/>
                </a:solidFill>
                <a:latin typeface="Arial" charset="0"/>
                <a:ea typeface="ＭＳ Ｐゴシック" pitchFamily="-52" charset="-128"/>
              </a:defRPr>
            </a:lvl2pPr>
            <a:lvl3pPr marL="1143000" indent="-228600" eaLnBrk="0" hangingPunct="0">
              <a:defRPr>
                <a:solidFill>
                  <a:schemeClr val="tx1"/>
                </a:solidFill>
                <a:latin typeface="Arial" charset="0"/>
                <a:ea typeface="ＭＳ Ｐゴシック" pitchFamily="-52" charset="-128"/>
              </a:defRPr>
            </a:lvl3pPr>
            <a:lvl4pPr marL="1600200" indent="-228600" eaLnBrk="0" hangingPunct="0">
              <a:defRPr>
                <a:solidFill>
                  <a:schemeClr val="tx1"/>
                </a:solidFill>
                <a:latin typeface="Arial" charset="0"/>
                <a:ea typeface="ＭＳ Ｐゴシック" pitchFamily="-52" charset="-128"/>
              </a:defRPr>
            </a:lvl4pPr>
            <a:lvl5pPr marL="2057400" indent="-228600" eaLnBrk="0" hangingPunct="0">
              <a:defRPr>
                <a:solidFill>
                  <a:schemeClr val="tx1"/>
                </a:solidFill>
                <a:latin typeface="Arial" charset="0"/>
                <a:ea typeface="ＭＳ Ｐゴシック" pitchFamily="-52"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52"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52"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52"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52" charset="-128"/>
              </a:defRPr>
            </a:lvl9pPr>
          </a:lstStyle>
          <a:p>
            <a:pPr>
              <a:lnSpc>
                <a:spcPct val="108000"/>
              </a:lnSpc>
              <a:buClr>
                <a:srgbClr val="C00000"/>
              </a:buClr>
              <a:buSzPct val="75000"/>
              <a:buFont typeface="Wingdings" panose="05000000000000000000" pitchFamily="2" charset="2"/>
              <a:buChar char="Ø"/>
            </a:pPr>
            <a:r>
              <a:rPr lang="en-GB" sz="1600" dirty="0" smtClean="0">
                <a:solidFill>
                  <a:prstClr val="black"/>
                </a:solidFill>
                <a:latin typeface="Tahoma" panose="020B0604030504040204" pitchFamily="34" charset="0"/>
                <a:ea typeface="Tahoma" panose="020B0604030504040204" pitchFamily="34" charset="0"/>
                <a:cs typeface="Tahoma" panose="020B0604030504040204" pitchFamily="34" charset="0"/>
              </a:rPr>
              <a:t>The crafting of the new strategy takes into account the strategic direction provided by the Minister, as well as the future repositioning of the NSG by the accounting officer</a:t>
            </a:r>
          </a:p>
          <a:p>
            <a:pPr>
              <a:lnSpc>
                <a:spcPct val="108000"/>
              </a:lnSpc>
              <a:buClr>
                <a:srgbClr val="C00000"/>
              </a:buClr>
              <a:buSzPct val="75000"/>
              <a:buFont typeface="Wingdings" panose="05000000000000000000" pitchFamily="2" charset="2"/>
              <a:buChar char="Ø"/>
            </a:pPr>
            <a:endParaRPr lang="en-GB" sz="16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a:lnSpc>
                <a:spcPct val="108000"/>
              </a:lnSpc>
              <a:buClr>
                <a:srgbClr val="C00000"/>
              </a:buClr>
              <a:buSzPct val="75000"/>
              <a:buFont typeface="Wingdings" panose="05000000000000000000" pitchFamily="2" charset="2"/>
              <a:buChar char="Ø"/>
            </a:pPr>
            <a:r>
              <a:rPr lang="en-GB" sz="1600" dirty="0" smtClean="0">
                <a:solidFill>
                  <a:prstClr val="black"/>
                </a:solidFill>
                <a:latin typeface="Tahoma" panose="020B0604030504040204" pitchFamily="34" charset="0"/>
                <a:ea typeface="Tahoma" panose="020B0604030504040204" pitchFamily="34" charset="0"/>
                <a:cs typeface="Tahoma" panose="020B0604030504040204" pitchFamily="34" charset="0"/>
              </a:rPr>
              <a:t>The new strategy was a highly inclusive process within the NSG, through work stream engagements and workshops. Directors, as key implementers of the strategy, play a significant part in articulating the work for the next 5 years</a:t>
            </a:r>
          </a:p>
          <a:p>
            <a:pPr>
              <a:lnSpc>
                <a:spcPct val="108000"/>
              </a:lnSpc>
              <a:buClr>
                <a:srgbClr val="C00000"/>
              </a:buClr>
              <a:buSzPct val="75000"/>
              <a:buFont typeface="Wingdings" panose="05000000000000000000" pitchFamily="2" charset="2"/>
              <a:buChar char="Ø"/>
            </a:pPr>
            <a:endParaRPr lang="en-GB" sz="16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a:lnSpc>
                <a:spcPct val="108000"/>
              </a:lnSpc>
              <a:buClr>
                <a:srgbClr val="C00000"/>
              </a:buClr>
              <a:buSzPct val="75000"/>
              <a:buFont typeface="Wingdings" panose="05000000000000000000" pitchFamily="2" charset="2"/>
              <a:buChar char="Ø"/>
            </a:pPr>
            <a:r>
              <a:rPr lang="en-GB" sz="1600" dirty="0" smtClean="0">
                <a:solidFill>
                  <a:prstClr val="black"/>
                </a:solidFill>
                <a:latin typeface="Tahoma" panose="020B0604030504040204" pitchFamily="34" charset="0"/>
                <a:ea typeface="Tahoma" panose="020B0604030504040204" pitchFamily="34" charset="0"/>
                <a:cs typeface="Tahoma" panose="020B0604030504040204" pitchFamily="34" charset="0"/>
              </a:rPr>
              <a:t>The new strategy signals strategic shifts of the NSG to ensure that it reaches as many public sector institutions. We will also be doing outreach through FOSAD, HRD Council, and others </a:t>
            </a:r>
          </a:p>
          <a:p>
            <a:pPr>
              <a:lnSpc>
                <a:spcPct val="108000"/>
              </a:lnSpc>
              <a:buClr>
                <a:srgbClr val="C00000"/>
              </a:buClr>
              <a:buSzPct val="75000"/>
              <a:buFont typeface="Wingdings" panose="05000000000000000000" pitchFamily="2" charset="2"/>
              <a:buChar char="Ø"/>
            </a:pPr>
            <a:endParaRPr lang="en-GB" sz="16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a:lnSpc>
                <a:spcPct val="108000"/>
              </a:lnSpc>
              <a:buClr>
                <a:srgbClr val="C00000"/>
              </a:buClr>
              <a:buSzPct val="75000"/>
              <a:buFont typeface="Wingdings" panose="05000000000000000000" pitchFamily="2" charset="2"/>
              <a:buChar char="Ø"/>
            </a:pPr>
            <a:r>
              <a:rPr lang="en-GB" sz="1600" dirty="0" smtClean="0">
                <a:solidFill>
                  <a:prstClr val="black"/>
                </a:solidFill>
                <a:latin typeface="Tahoma" panose="020B0604030504040204" pitchFamily="34" charset="0"/>
                <a:ea typeface="Tahoma" panose="020B0604030504040204" pitchFamily="34" charset="0"/>
                <a:cs typeface="Tahoma" panose="020B0604030504040204" pitchFamily="34" charset="0"/>
              </a:rPr>
              <a:t>Whilst we remain committed to strengthening capacity towards building a capable, ethical and developmental state – we are mindful of the effects of COVID-19 on achieving the training targets. Our commitment is to reach these targets through widening our initiatives, including partnerships and securing training commitments from public sector institutions </a:t>
            </a:r>
          </a:p>
          <a:p>
            <a:pPr>
              <a:lnSpc>
                <a:spcPct val="108000"/>
              </a:lnSpc>
              <a:buClr>
                <a:srgbClr val="C00000"/>
              </a:buClr>
              <a:buSzPct val="75000"/>
              <a:buFont typeface="Wingdings" panose="05000000000000000000" pitchFamily="2" charset="2"/>
              <a:buChar char="Ø"/>
            </a:pPr>
            <a:endParaRPr lang="en-GB" sz="1400" dirty="0">
              <a:solidFill>
                <a:prstClr val="black"/>
              </a:solidFill>
              <a:latin typeface="Microsoft JhengHei" panose="020B0604030504040204" pitchFamily="34" charset="-120"/>
              <a:ea typeface="Microsoft JhengHei" panose="020B0604030504040204" pitchFamily="34" charset="-120"/>
              <a:cs typeface="Tahoma" panose="020B0604030504040204" pitchFamily="34" charset="0"/>
            </a:endParaRPr>
          </a:p>
          <a:p>
            <a:pPr marL="0" indent="0">
              <a:lnSpc>
                <a:spcPct val="108000"/>
              </a:lnSpc>
              <a:buClr>
                <a:srgbClr val="C00000"/>
              </a:buClr>
              <a:buSzPct val="75000"/>
            </a:pPr>
            <a:endParaRPr lang="en-ZA" sz="1400" dirty="0" smtClean="0">
              <a:solidFill>
                <a:prstClr val="black"/>
              </a:solidFill>
              <a:latin typeface="Microsoft JhengHei" panose="020B0604030504040204" pitchFamily="34" charset="-120"/>
              <a:ea typeface="Microsoft JhengHei" panose="020B0604030504040204" pitchFamily="34" charset="-120"/>
              <a:cs typeface="Tahoma" panose="020B0604030504040204" pitchFamily="34" charset="0"/>
            </a:endParaRPr>
          </a:p>
          <a:p>
            <a:pPr>
              <a:lnSpc>
                <a:spcPct val="108000"/>
              </a:lnSpc>
              <a:buClr>
                <a:srgbClr val="C00000"/>
              </a:buClr>
              <a:buSzPct val="75000"/>
              <a:buFont typeface="Wingdings" panose="05000000000000000000" pitchFamily="2" charset="2"/>
              <a:buChar char="Ø"/>
            </a:pPr>
            <a:endParaRPr lang="en-ZA" sz="1400" dirty="0">
              <a:solidFill>
                <a:prstClr val="black"/>
              </a:solidFill>
              <a:latin typeface="Microsoft JhengHei" panose="020B0604030504040204" pitchFamily="34" charset="-120"/>
              <a:ea typeface="Microsoft JhengHei" panose="020B0604030504040204" pitchFamily="34" charset="-120"/>
              <a:cs typeface="Tahoma" panose="020B0604030504040204" pitchFamily="34" charset="0"/>
            </a:endParaRPr>
          </a:p>
          <a:p>
            <a:pPr>
              <a:lnSpc>
                <a:spcPct val="108000"/>
              </a:lnSpc>
              <a:buClr>
                <a:srgbClr val="C00000"/>
              </a:buClr>
              <a:buSzPct val="75000"/>
              <a:buFont typeface="Wingdings" panose="05000000000000000000" pitchFamily="2" charset="2"/>
              <a:buChar char="Ø"/>
            </a:pPr>
            <a:endParaRPr lang="en-ZA" sz="1400" dirty="0" smtClean="0">
              <a:solidFill>
                <a:prstClr val="black"/>
              </a:solidFill>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344856327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924944"/>
            <a:ext cx="8784976" cy="1440160"/>
          </a:xfrm>
        </p:spPr>
        <p:txBody>
          <a:bodyPr>
            <a:normAutofit/>
          </a:bodyPr>
          <a:lstStyle/>
          <a:p>
            <a:pPr marL="0" indent="0" algn="ctr">
              <a:buClr>
                <a:srgbClr val="C00000"/>
              </a:buClr>
              <a:buSzPct val="80000"/>
              <a:buNone/>
            </a:pPr>
            <a:r>
              <a:rPr lang="en-ZA" dirty="0" smtClean="0">
                <a:solidFill>
                  <a:srgbClr val="006600"/>
                </a:solidFill>
                <a:latin typeface="Tahoma" panose="020B0604030504040204" pitchFamily="34" charset="0"/>
                <a:ea typeface="Tahoma" panose="020B0604030504040204" pitchFamily="34" charset="0"/>
                <a:cs typeface="Tahoma" panose="020B0604030504040204" pitchFamily="34" charset="0"/>
              </a:rPr>
              <a:t>Thank you </a:t>
            </a:r>
          </a:p>
          <a:p>
            <a:pPr marL="0" indent="0" algn="ctr">
              <a:buClr>
                <a:srgbClr val="C00000"/>
              </a:buClr>
              <a:buSzPct val="80000"/>
              <a:buNone/>
            </a:pPr>
            <a:endParaRPr lang="en-ZA" sz="3600" b="1" dirty="0">
              <a:solidFill>
                <a:srgbClr val="006600"/>
              </a:solidFill>
              <a:latin typeface="Microsoft JhengHei" panose="020B0604030504040204" pitchFamily="34" charset="-120"/>
              <a:ea typeface="Microsoft JhengHei" panose="020B0604030504040204" pitchFamily="34" charset="-120"/>
              <a:cs typeface="Tahoma" panose="020B0604030504040204" pitchFamily="34" charset="0"/>
            </a:endParaRPr>
          </a:p>
        </p:txBody>
      </p:sp>
      <p:sp>
        <p:nvSpPr>
          <p:cNvPr id="4" name="Slide Number Placeholder 3"/>
          <p:cNvSpPr>
            <a:spLocks noGrp="1"/>
          </p:cNvSpPr>
          <p:nvPr>
            <p:ph type="sldNum" sz="quarter" idx="12"/>
          </p:nvPr>
        </p:nvSpPr>
        <p:spPr/>
        <p:txBody>
          <a:bodyPr/>
          <a:lstStyle/>
          <a:p>
            <a:fld id="{1CE6738C-8955-4CF1-A256-1C49941BBB03}" type="slidenum">
              <a:rPr lang="en-ZA" smtClean="0">
                <a:solidFill>
                  <a:prstClr val="black">
                    <a:tint val="75000"/>
                  </a:prstClr>
                </a:solidFill>
              </a:rPr>
              <a:pPr/>
              <a:t>41</a:t>
            </a:fld>
            <a:endParaRPr lang="en-ZA">
              <a:solidFill>
                <a:prstClr val="black">
                  <a:tint val="75000"/>
                </a:prstClr>
              </a:solidFill>
            </a:endParaRPr>
          </a:p>
        </p:txBody>
      </p:sp>
    </p:spTree>
    <p:extLst>
      <p:ext uri="{BB962C8B-B14F-4D97-AF65-F5344CB8AC3E}">
        <p14:creationId xmlns:p14="http://schemas.microsoft.com/office/powerpoint/2010/main" val="11988488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156176" y="6309320"/>
            <a:ext cx="2133600" cy="365125"/>
          </a:xfrm>
        </p:spPr>
        <p:txBody>
          <a:bodyPr/>
          <a:lstStyle/>
          <a:p>
            <a:fld id="{1CE6738C-8955-4CF1-A256-1C49941BBB03}" type="slidenum">
              <a:rPr lang="en-ZA" smtClean="0">
                <a:solidFill>
                  <a:prstClr val="black">
                    <a:tint val="75000"/>
                  </a:prstClr>
                </a:solidFill>
              </a:rPr>
              <a:pPr/>
              <a:t>5</a:t>
            </a:fld>
            <a:endParaRPr lang="en-ZA" dirty="0">
              <a:solidFill>
                <a:prstClr val="black">
                  <a:tint val="75000"/>
                </a:prstClr>
              </a:solidFill>
            </a:endParaRPr>
          </a:p>
        </p:txBody>
      </p:sp>
      <p:sp>
        <p:nvSpPr>
          <p:cNvPr id="3" name="Rectangle 2"/>
          <p:cNvSpPr/>
          <p:nvPr/>
        </p:nvSpPr>
        <p:spPr>
          <a:xfrm>
            <a:off x="296888" y="323364"/>
            <a:ext cx="7992888" cy="650819"/>
          </a:xfrm>
          <a:prstGeom prst="rect">
            <a:avLst/>
          </a:prstGeom>
        </p:spPr>
        <p:txBody>
          <a:bodyPr wrap="square">
            <a:spAutoFit/>
          </a:bodyPr>
          <a:lstStyle/>
          <a:p>
            <a:pPr algn="ctr" defTabSz="457200" fontAlgn="base">
              <a:lnSpc>
                <a:spcPct val="150000"/>
              </a:lnSpc>
              <a:spcBef>
                <a:spcPct val="20000"/>
              </a:spcBef>
              <a:spcAft>
                <a:spcPct val="0"/>
              </a:spcAft>
            </a:pPr>
            <a:r>
              <a:rPr lang="en-ZA" sz="2800" dirty="0" smtClean="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		</a:t>
            </a:r>
            <a:r>
              <a:rPr lang="en-ZA" sz="2400" dirty="0" smtClean="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A Constitutional Imperative </a:t>
            </a:r>
            <a:endParaRPr lang="en-ZA" sz="2800"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endParaRPr>
          </a:p>
        </p:txBody>
      </p:sp>
      <p:sp>
        <p:nvSpPr>
          <p:cNvPr id="5" name="Subtitle 2"/>
          <p:cNvSpPr txBox="1">
            <a:spLocks/>
          </p:cNvSpPr>
          <p:nvPr/>
        </p:nvSpPr>
        <p:spPr bwMode="auto">
          <a:xfrm>
            <a:off x="179512" y="1196752"/>
            <a:ext cx="8784976"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ea typeface="ＭＳ Ｐゴシック" pitchFamily="-52" charset="-128"/>
              </a:defRPr>
            </a:lvl1pPr>
            <a:lvl2pPr marL="742950" indent="-285750" eaLnBrk="0" hangingPunct="0">
              <a:defRPr>
                <a:solidFill>
                  <a:schemeClr val="tx1"/>
                </a:solidFill>
                <a:latin typeface="Arial" charset="0"/>
                <a:ea typeface="ＭＳ Ｐゴシック" pitchFamily="-52" charset="-128"/>
              </a:defRPr>
            </a:lvl2pPr>
            <a:lvl3pPr marL="1143000" indent="-228600" eaLnBrk="0" hangingPunct="0">
              <a:defRPr>
                <a:solidFill>
                  <a:schemeClr val="tx1"/>
                </a:solidFill>
                <a:latin typeface="Arial" charset="0"/>
                <a:ea typeface="ＭＳ Ｐゴシック" pitchFamily="-52" charset="-128"/>
              </a:defRPr>
            </a:lvl3pPr>
            <a:lvl4pPr marL="1600200" indent="-228600" eaLnBrk="0" hangingPunct="0">
              <a:defRPr>
                <a:solidFill>
                  <a:schemeClr val="tx1"/>
                </a:solidFill>
                <a:latin typeface="Arial" charset="0"/>
                <a:ea typeface="ＭＳ Ｐゴシック" pitchFamily="-52" charset="-128"/>
              </a:defRPr>
            </a:lvl4pPr>
            <a:lvl5pPr marL="2057400" indent="-228600" eaLnBrk="0" hangingPunct="0">
              <a:defRPr>
                <a:solidFill>
                  <a:schemeClr val="tx1"/>
                </a:solidFill>
                <a:latin typeface="Arial" charset="0"/>
                <a:ea typeface="ＭＳ Ｐゴシック" pitchFamily="-52"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52"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52"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52"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52" charset="-128"/>
              </a:defRPr>
            </a:lvl9pPr>
          </a:lstStyle>
          <a:p>
            <a:pPr>
              <a:lnSpc>
                <a:spcPct val="108000"/>
              </a:lnSpc>
              <a:buClr>
                <a:srgbClr val="C00000"/>
              </a:buClr>
              <a:buSzPct val="60000"/>
              <a:buFont typeface="Wingdings" panose="05000000000000000000" pitchFamily="2" charset="2"/>
              <a:buChar char="Ø"/>
            </a:pPr>
            <a:r>
              <a:rPr lang="en-GB" sz="1600" dirty="0" smtClean="0">
                <a:solidFill>
                  <a:prstClr val="black"/>
                </a:solidFill>
                <a:latin typeface="Tahoma" panose="020B0604030504040204" pitchFamily="34" charset="0"/>
                <a:ea typeface="Tahoma" panose="020B0604030504040204" pitchFamily="34" charset="0"/>
                <a:cs typeface="Tahoma" panose="020B0604030504040204" pitchFamily="34" charset="0"/>
              </a:rPr>
              <a:t>South Africa is recognised as a sovereign</a:t>
            </a:r>
            <a:r>
              <a:rPr lang="en-GB" sz="1600" dirty="0">
                <a:solidFill>
                  <a:prstClr val="black"/>
                </a:solidFill>
                <a:latin typeface="Tahoma" panose="020B0604030504040204" pitchFamily="34" charset="0"/>
                <a:ea typeface="Tahoma" panose="020B0604030504040204" pitchFamily="34" charset="0"/>
                <a:cs typeface="Tahoma" panose="020B0604030504040204" pitchFamily="34" charset="0"/>
              </a:rPr>
              <a:t>, democratic state </a:t>
            </a:r>
            <a:r>
              <a:rPr lang="en-GB" sz="1600" dirty="0" smtClean="0">
                <a:solidFill>
                  <a:prstClr val="black"/>
                </a:solidFill>
                <a:latin typeface="Tahoma" panose="020B0604030504040204" pitchFamily="34" charset="0"/>
                <a:ea typeface="Tahoma" panose="020B0604030504040204" pitchFamily="34" charset="0"/>
                <a:cs typeface="Tahoma" panose="020B0604030504040204" pitchFamily="34" charset="0"/>
              </a:rPr>
              <a:t>founded </a:t>
            </a:r>
            <a:r>
              <a:rPr lang="en-GB" sz="1600" dirty="0">
                <a:solidFill>
                  <a:prstClr val="black"/>
                </a:solidFill>
                <a:latin typeface="Tahoma" panose="020B0604030504040204" pitchFamily="34" charset="0"/>
                <a:ea typeface="Tahoma" panose="020B0604030504040204" pitchFamily="34" charset="0"/>
                <a:cs typeface="Tahoma" panose="020B0604030504040204" pitchFamily="34" charset="0"/>
              </a:rPr>
              <a:t>on the values of human dignity, the supremacy of the </a:t>
            </a:r>
            <a:r>
              <a:rPr lang="en-GB" sz="1600" dirty="0" smtClean="0">
                <a:solidFill>
                  <a:prstClr val="black"/>
                </a:solidFill>
                <a:latin typeface="Tahoma" panose="020B0604030504040204" pitchFamily="34" charset="0"/>
                <a:ea typeface="Tahoma" panose="020B0604030504040204" pitchFamily="34" charset="0"/>
                <a:cs typeface="Tahoma" panose="020B0604030504040204" pitchFamily="34" charset="0"/>
              </a:rPr>
              <a:t>Constitution, </a:t>
            </a:r>
            <a:r>
              <a:rPr lang="en-GB" sz="1600" dirty="0">
                <a:solidFill>
                  <a:prstClr val="black"/>
                </a:solidFill>
                <a:latin typeface="Tahoma" panose="020B0604030504040204" pitchFamily="34" charset="0"/>
                <a:ea typeface="Tahoma" panose="020B0604030504040204" pitchFamily="34" charset="0"/>
                <a:cs typeface="Tahoma" panose="020B0604030504040204" pitchFamily="34" charset="0"/>
              </a:rPr>
              <a:t>the achievement of equality and advancement of human </a:t>
            </a:r>
            <a:r>
              <a:rPr lang="en-GB" sz="1600" dirty="0" smtClean="0">
                <a:solidFill>
                  <a:prstClr val="black"/>
                </a:solidFill>
                <a:latin typeface="Tahoma" panose="020B0604030504040204" pitchFamily="34" charset="0"/>
                <a:ea typeface="Tahoma" panose="020B0604030504040204" pitchFamily="34" charset="0"/>
                <a:cs typeface="Tahoma" panose="020B0604030504040204" pitchFamily="34" charset="0"/>
              </a:rPr>
              <a:t>rights, freedoms, </a:t>
            </a:r>
            <a:r>
              <a:rPr lang="en-GB" sz="1600" dirty="0">
                <a:solidFill>
                  <a:prstClr val="black"/>
                </a:solidFill>
                <a:latin typeface="Tahoma" panose="020B0604030504040204" pitchFamily="34" charset="0"/>
                <a:ea typeface="Tahoma" panose="020B0604030504040204" pitchFamily="34" charset="0"/>
                <a:cs typeface="Tahoma" panose="020B0604030504040204" pitchFamily="34" charset="0"/>
              </a:rPr>
              <a:t>non-racialism and </a:t>
            </a:r>
            <a:r>
              <a:rPr lang="en-GB" sz="1600" dirty="0" smtClean="0">
                <a:solidFill>
                  <a:prstClr val="black"/>
                </a:solidFill>
                <a:latin typeface="Tahoma" panose="020B0604030504040204" pitchFamily="34" charset="0"/>
                <a:ea typeface="Tahoma" panose="020B0604030504040204" pitchFamily="34" charset="0"/>
                <a:cs typeface="Tahoma" panose="020B0604030504040204" pitchFamily="34" charset="0"/>
              </a:rPr>
              <a:t>non-sexism</a:t>
            </a:r>
            <a:endParaRPr lang="en-ZA" sz="1600" dirty="0" smtClean="0">
              <a:solidFill>
                <a:srgbClr val="C00000"/>
              </a:solidFill>
              <a:latin typeface="Tahoma" panose="020B0604030504040204" pitchFamily="34" charset="0"/>
              <a:ea typeface="Tahoma" panose="020B0604030504040204" pitchFamily="34" charset="0"/>
              <a:cs typeface="Tahoma" panose="020B0604030504040204" pitchFamily="34" charset="0"/>
            </a:endParaRPr>
          </a:p>
          <a:p>
            <a:pPr>
              <a:lnSpc>
                <a:spcPct val="108000"/>
              </a:lnSpc>
              <a:buClr>
                <a:srgbClr val="C00000"/>
              </a:buClr>
              <a:buSzPct val="60000"/>
              <a:buFont typeface="Wingdings" panose="05000000000000000000" pitchFamily="2" charset="2"/>
              <a:buChar char="Ø"/>
            </a:pPr>
            <a:endParaRPr lang="en-ZA" sz="1600" dirty="0">
              <a:solidFill>
                <a:srgbClr val="C00000"/>
              </a:solidFill>
              <a:latin typeface="Tahoma" panose="020B0604030504040204" pitchFamily="34" charset="0"/>
              <a:ea typeface="Tahoma" panose="020B0604030504040204" pitchFamily="34" charset="0"/>
              <a:cs typeface="Tahoma" panose="020B0604030504040204" pitchFamily="34" charset="0"/>
            </a:endParaRPr>
          </a:p>
          <a:p>
            <a:pPr>
              <a:lnSpc>
                <a:spcPct val="108000"/>
              </a:lnSpc>
              <a:buClr>
                <a:srgbClr val="C00000"/>
              </a:buClr>
              <a:buSzPct val="60000"/>
              <a:buFont typeface="Wingdings" panose="05000000000000000000" pitchFamily="2" charset="2"/>
              <a:buChar char="Ø"/>
            </a:pPr>
            <a:r>
              <a:rPr lang="en-ZA" sz="1600" dirty="0" smtClean="0">
                <a:solidFill>
                  <a:prstClr val="black"/>
                </a:solidFill>
                <a:latin typeface="Tahoma" panose="020B0604030504040204" pitchFamily="34" charset="0"/>
                <a:ea typeface="Tahoma" panose="020B0604030504040204" pitchFamily="34" charset="0"/>
                <a:cs typeface="Tahoma" panose="020B0604030504040204" pitchFamily="34" charset="0"/>
              </a:rPr>
              <a:t>Section 195 of the Constitution declares </a:t>
            </a:r>
            <a:r>
              <a:rPr lang="en-ZA" sz="1600" dirty="0">
                <a:solidFill>
                  <a:prstClr val="black"/>
                </a:solidFill>
                <a:latin typeface="Tahoma" panose="020B0604030504040204" pitchFamily="34" charset="0"/>
                <a:ea typeface="Tahoma" panose="020B0604030504040204" pitchFamily="34" charset="0"/>
                <a:cs typeface="Tahoma" panose="020B0604030504040204" pitchFamily="34" charset="0"/>
              </a:rPr>
              <a:t>public administration to be </a:t>
            </a:r>
            <a:r>
              <a:rPr lang="en-ZA" sz="1600" dirty="0" smtClean="0">
                <a:solidFill>
                  <a:prstClr val="black"/>
                </a:solidFill>
                <a:latin typeface="Tahoma" panose="020B0604030504040204" pitchFamily="34" charset="0"/>
                <a:ea typeface="Tahoma" panose="020B0604030504040204" pitchFamily="34" charset="0"/>
                <a:cs typeface="Tahoma" panose="020B0604030504040204" pitchFamily="34" charset="0"/>
              </a:rPr>
              <a:t>development-oriented and participatory, and the basic values and principles form the </a:t>
            </a:r>
            <a:r>
              <a:rPr lang="en-ZA" sz="1600" dirty="0">
                <a:solidFill>
                  <a:prstClr val="black"/>
                </a:solidFill>
                <a:latin typeface="Tahoma" panose="020B0604030504040204" pitchFamily="34" charset="0"/>
                <a:ea typeface="Tahoma" panose="020B0604030504040204" pitchFamily="34" charset="0"/>
                <a:cs typeface="Tahoma" panose="020B0604030504040204" pitchFamily="34" charset="0"/>
              </a:rPr>
              <a:t>basis </a:t>
            </a:r>
            <a:r>
              <a:rPr lang="en-ZA" sz="1600" dirty="0" smtClean="0">
                <a:solidFill>
                  <a:prstClr val="black"/>
                </a:solidFill>
                <a:latin typeface="Tahoma" panose="020B0604030504040204" pitchFamily="34" charset="0"/>
                <a:ea typeface="Tahoma" panose="020B0604030504040204" pitchFamily="34" charset="0"/>
                <a:cs typeface="Tahoma" panose="020B0604030504040204" pitchFamily="34" charset="0"/>
              </a:rPr>
              <a:t>of interaction between public administration (three spheres of government, organs of state, public enterprises) and society</a:t>
            </a:r>
          </a:p>
          <a:p>
            <a:pPr>
              <a:lnSpc>
                <a:spcPct val="108000"/>
              </a:lnSpc>
              <a:buClr>
                <a:srgbClr val="C00000"/>
              </a:buClr>
              <a:buSzPct val="60000"/>
              <a:buFont typeface="Wingdings" panose="05000000000000000000" pitchFamily="2" charset="2"/>
              <a:buChar char="Ø"/>
            </a:pPr>
            <a:endParaRPr lang="en-ZA" sz="16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a:lnSpc>
                <a:spcPct val="108000"/>
              </a:lnSpc>
              <a:buClr>
                <a:srgbClr val="C00000"/>
              </a:buClr>
              <a:buSzPct val="60000"/>
              <a:buFont typeface="Wingdings" panose="05000000000000000000" pitchFamily="2" charset="2"/>
              <a:buChar char="Ø"/>
            </a:pPr>
            <a:r>
              <a:rPr lang="en-GB" sz="1600" dirty="0">
                <a:solidFill>
                  <a:prstClr val="black"/>
                </a:solidFill>
                <a:latin typeface="Tahoma" panose="020B0604030504040204" pitchFamily="34" charset="0"/>
                <a:ea typeface="Tahoma" panose="020B0604030504040204" pitchFamily="34" charset="0"/>
                <a:cs typeface="Tahoma" panose="020B0604030504040204" pitchFamily="34" charset="0"/>
              </a:rPr>
              <a:t>Any developmental public administration requires a professionalised public service with public servants with the necessary attributes, skills and </a:t>
            </a:r>
            <a:r>
              <a:rPr lang="en-GB" sz="1600" dirty="0" smtClean="0">
                <a:solidFill>
                  <a:prstClr val="black"/>
                </a:solidFill>
                <a:latin typeface="Tahoma" panose="020B0604030504040204" pitchFamily="34" charset="0"/>
                <a:ea typeface="Tahoma" panose="020B0604030504040204" pitchFamily="34" charset="0"/>
                <a:cs typeface="Tahoma" panose="020B0604030504040204" pitchFamily="34" charset="0"/>
              </a:rPr>
              <a:t>competencies to fulfil the transformation and developmental agenda of the State </a:t>
            </a:r>
          </a:p>
          <a:p>
            <a:pPr>
              <a:lnSpc>
                <a:spcPct val="108000"/>
              </a:lnSpc>
              <a:buClr>
                <a:srgbClr val="C00000"/>
              </a:buClr>
              <a:buSzPct val="60000"/>
              <a:buFont typeface="Wingdings" panose="05000000000000000000" pitchFamily="2" charset="2"/>
              <a:buChar char="Ø"/>
            </a:pPr>
            <a:endParaRPr lang="en-GB" sz="16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a:lnSpc>
                <a:spcPct val="108000"/>
              </a:lnSpc>
              <a:buClr>
                <a:srgbClr val="C00000"/>
              </a:buClr>
              <a:buSzPct val="60000"/>
              <a:buFont typeface="Wingdings" panose="05000000000000000000" pitchFamily="2" charset="2"/>
              <a:buChar char="Ø"/>
            </a:pPr>
            <a:r>
              <a:rPr lang="en-GB" sz="1600" dirty="0" smtClean="0">
                <a:solidFill>
                  <a:prstClr val="black"/>
                </a:solidFill>
                <a:latin typeface="Tahoma" panose="020B0604030504040204" pitchFamily="34" charset="0"/>
                <a:ea typeface="Tahoma" panose="020B0604030504040204" pitchFamily="34" charset="0"/>
                <a:cs typeface="Tahoma" panose="020B0604030504040204" pitchFamily="34" charset="0"/>
              </a:rPr>
              <a:t>The NSG </a:t>
            </a:r>
            <a:r>
              <a:rPr lang="en-GB" sz="1600" dirty="0">
                <a:solidFill>
                  <a:prstClr val="black"/>
                </a:solidFill>
                <a:latin typeface="Tahoma" panose="020B0604030504040204" pitchFamily="34" charset="0"/>
                <a:ea typeface="Tahoma" panose="020B0604030504040204" pitchFamily="34" charset="0"/>
                <a:cs typeface="Tahoma" panose="020B0604030504040204" pitchFamily="34" charset="0"/>
              </a:rPr>
              <a:t>draws its mandate from </a:t>
            </a:r>
            <a:r>
              <a:rPr lang="en-GB" sz="1600" dirty="0" smtClean="0">
                <a:solidFill>
                  <a:prstClr val="black"/>
                </a:solidFill>
                <a:latin typeface="Tahoma" panose="020B0604030504040204" pitchFamily="34" charset="0"/>
                <a:ea typeface="Tahoma" panose="020B0604030504040204" pitchFamily="34" charset="0"/>
                <a:cs typeface="Tahoma" panose="020B0604030504040204" pitchFamily="34" charset="0"/>
              </a:rPr>
              <a:t>section 195, and </a:t>
            </a:r>
            <a:r>
              <a:rPr lang="en-GB" sz="1600" dirty="0">
                <a:solidFill>
                  <a:prstClr val="black"/>
                </a:solidFill>
                <a:latin typeface="Tahoma" panose="020B0604030504040204" pitchFamily="34" charset="0"/>
                <a:ea typeface="Tahoma" panose="020B0604030504040204" pitchFamily="34" charset="0"/>
                <a:cs typeface="Tahoma" panose="020B0604030504040204" pitchFamily="34" charset="0"/>
              </a:rPr>
              <a:t>with particular reference to 195(1) (h), which stipulates that: “good human resource management and career-development practices, to maximise human potential, must be cultivated</a:t>
            </a:r>
            <a:r>
              <a:rPr lang="en-GB" sz="1600" dirty="0" smtClean="0">
                <a:solidFill>
                  <a:prstClr val="black"/>
                </a:solidFill>
                <a:latin typeface="Tahoma" panose="020B0604030504040204" pitchFamily="34" charset="0"/>
                <a:ea typeface="Tahoma" panose="020B0604030504040204" pitchFamily="34" charset="0"/>
                <a:cs typeface="Tahoma" panose="020B0604030504040204" pitchFamily="34" charset="0"/>
              </a:rPr>
              <a:t>” </a:t>
            </a:r>
            <a:endParaRPr lang="en-ZA" sz="16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0" indent="0">
              <a:lnSpc>
                <a:spcPct val="108000"/>
              </a:lnSpc>
              <a:buClr>
                <a:srgbClr val="006600"/>
              </a:buClr>
              <a:buSzPct val="60000"/>
            </a:pPr>
            <a:endParaRPr lang="en-ZA" sz="16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eaLnBrk="1" hangingPunct="1">
              <a:spcBef>
                <a:spcPct val="20000"/>
              </a:spcBef>
              <a:buClr>
                <a:srgbClr val="006600"/>
              </a:buClr>
              <a:buSzPct val="60000"/>
              <a:buFont typeface="Wingdings" pitchFamily="2" charset="2"/>
              <a:buChar char="v"/>
            </a:pPr>
            <a:endParaRPr lang="en-ZA" sz="16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eaLnBrk="1" hangingPunct="1">
              <a:spcBef>
                <a:spcPct val="20000"/>
              </a:spcBef>
              <a:buClr>
                <a:srgbClr val="006600"/>
              </a:buClr>
              <a:buSzPct val="60000"/>
              <a:buFont typeface="Wingdings" pitchFamily="2" charset="2"/>
              <a:buChar char="v"/>
            </a:pPr>
            <a:endParaRPr lang="en-ZA" sz="1300" dirty="0" smtClean="0">
              <a:solidFill>
                <a:prstClr val="black"/>
              </a:solidFill>
              <a:latin typeface="Tahoma" pitchFamily="34" charset="0"/>
              <a:ea typeface="Tahoma" pitchFamily="34" charset="0"/>
              <a:cs typeface="Tahoma" pitchFamily="34" charset="0"/>
            </a:endParaRPr>
          </a:p>
          <a:p>
            <a:pPr marL="285750" indent="-285750" algn="just" eaLnBrk="1" hangingPunct="1">
              <a:buClr>
                <a:srgbClr val="006600"/>
              </a:buClr>
              <a:buSzPct val="60000"/>
              <a:buFont typeface="Wingdings" panose="05000000000000000000" pitchFamily="2" charset="2"/>
              <a:buChar char="v"/>
            </a:pPr>
            <a:endParaRPr lang="en-ZA" dirty="0" smtClean="0">
              <a:solidFill>
                <a:prstClr val="black"/>
              </a:solidFill>
              <a:latin typeface="Calibri"/>
            </a:endParaRPr>
          </a:p>
          <a:p>
            <a:pPr marL="285750" indent="-285750" algn="just" eaLnBrk="1" hangingPunct="1">
              <a:buFont typeface="Arial" pitchFamily="34" charset="0"/>
              <a:buChar char="•"/>
            </a:pPr>
            <a:endParaRPr lang="en-ZA" sz="1400" dirty="0" smtClean="0">
              <a:solidFill>
                <a:prstClr val="black"/>
              </a:solidFill>
              <a:latin typeface="Gill Sans"/>
            </a:endParaRPr>
          </a:p>
          <a:p>
            <a:pPr marL="285750" indent="-285750" algn="just" eaLnBrk="1" hangingPunct="1">
              <a:buFont typeface="Arial" pitchFamily="34" charset="0"/>
              <a:buChar char="•"/>
            </a:pPr>
            <a:endParaRPr lang="en-ZA" sz="1400" dirty="0" smtClean="0">
              <a:solidFill>
                <a:prstClr val="black"/>
              </a:solidFill>
              <a:latin typeface="Gill Sans"/>
            </a:endParaRPr>
          </a:p>
          <a:p>
            <a:pPr marL="285750" indent="-285750" eaLnBrk="1" hangingPunct="1">
              <a:buFont typeface="Arial" pitchFamily="34" charset="0"/>
              <a:buChar char="•"/>
            </a:pPr>
            <a:endParaRPr lang="en-ZA" dirty="0" smtClean="0">
              <a:solidFill>
                <a:prstClr val="black"/>
              </a:solidFill>
              <a:latin typeface="Gill Sans" pitchFamily="-52" charset="0"/>
            </a:endParaRPr>
          </a:p>
          <a:p>
            <a:pPr marL="285750" indent="-285750" eaLnBrk="1" hangingPunct="1">
              <a:buFont typeface="Arial" pitchFamily="34" charset="0"/>
              <a:buChar char="•"/>
            </a:pPr>
            <a:endParaRPr lang="en-ZA" dirty="0">
              <a:solidFill>
                <a:prstClr val="black"/>
              </a:solidFill>
              <a:latin typeface="Gill Sans" pitchFamily="-52" charset="0"/>
            </a:endParaRPr>
          </a:p>
          <a:p>
            <a:pPr marL="285750" indent="-285750" eaLnBrk="1" hangingPunct="1">
              <a:buFont typeface="Arial" pitchFamily="34" charset="0"/>
              <a:buChar char="•"/>
            </a:pPr>
            <a:endParaRPr lang="en-ZA" dirty="0" smtClean="0">
              <a:solidFill>
                <a:prstClr val="black"/>
              </a:solidFill>
              <a:latin typeface="Gill Sans" pitchFamily="-52" charset="0"/>
            </a:endParaRPr>
          </a:p>
        </p:txBody>
      </p:sp>
    </p:spTree>
    <p:extLst>
      <p:ext uri="{BB962C8B-B14F-4D97-AF65-F5344CB8AC3E}">
        <p14:creationId xmlns:p14="http://schemas.microsoft.com/office/powerpoint/2010/main" val="40866099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156176" y="6309320"/>
            <a:ext cx="2133600" cy="365125"/>
          </a:xfrm>
        </p:spPr>
        <p:txBody>
          <a:bodyPr/>
          <a:lstStyle/>
          <a:p>
            <a:fld id="{1CE6738C-8955-4CF1-A256-1C49941BBB03}" type="slidenum">
              <a:rPr lang="en-ZA" smtClean="0">
                <a:solidFill>
                  <a:prstClr val="black">
                    <a:tint val="75000"/>
                  </a:prstClr>
                </a:solidFill>
              </a:rPr>
              <a:pPr/>
              <a:t>6</a:t>
            </a:fld>
            <a:endParaRPr lang="en-ZA" dirty="0">
              <a:solidFill>
                <a:prstClr val="black">
                  <a:tint val="75000"/>
                </a:prstClr>
              </a:solidFill>
            </a:endParaRPr>
          </a:p>
        </p:txBody>
      </p:sp>
      <p:sp>
        <p:nvSpPr>
          <p:cNvPr id="3" name="Rectangle 2"/>
          <p:cNvSpPr/>
          <p:nvPr/>
        </p:nvSpPr>
        <p:spPr>
          <a:xfrm>
            <a:off x="251520" y="1268760"/>
            <a:ext cx="8667600" cy="4761303"/>
          </a:xfrm>
          <a:prstGeom prst="rect">
            <a:avLst/>
          </a:prstGeom>
        </p:spPr>
        <p:txBody>
          <a:bodyPr wrap="square">
            <a:spAutoFit/>
          </a:bodyPr>
          <a:lstStyle/>
          <a:p>
            <a:pPr defTabSz="457200" fontAlgn="base">
              <a:spcBef>
                <a:spcPct val="20000"/>
              </a:spcBef>
              <a:spcAft>
                <a:spcPct val="0"/>
              </a:spcAft>
            </a:pPr>
            <a:r>
              <a:rPr lang="en-US" sz="1600" dirty="0">
                <a:latin typeface="Tahoma" panose="020B0604030504040204" pitchFamily="34" charset="0"/>
                <a:ea typeface="Tahoma" panose="020B0604030504040204" pitchFamily="34" charset="0"/>
                <a:cs typeface="Tahoma" panose="020B0604030504040204" pitchFamily="34" charset="0"/>
              </a:rPr>
              <a:t>Public Service Act, 1994</a:t>
            </a:r>
          </a:p>
          <a:p>
            <a:pPr defTabSz="457200" fontAlgn="base">
              <a:spcBef>
                <a:spcPct val="20000"/>
              </a:spcBef>
              <a:spcAft>
                <a:spcPct val="0"/>
              </a:spcAft>
            </a:pPr>
            <a:endParaRPr lang="en-ZA" sz="1400"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285750" lvl="0" indent="-285750">
              <a:buClr>
                <a:srgbClr val="C00000"/>
              </a:buClr>
              <a:buSzPct val="80000"/>
              <a:buFont typeface="Wingdings" panose="05000000000000000000" pitchFamily="2" charset="2"/>
              <a:buChar char="Ø"/>
            </a:pPr>
            <a:r>
              <a:rPr lang="en-ZA" sz="1400" dirty="0">
                <a:latin typeface="Tahoma" panose="020B0604030504040204" pitchFamily="34" charset="0"/>
                <a:ea typeface="Tahoma" panose="020B0604030504040204" pitchFamily="34" charset="0"/>
                <a:cs typeface="Tahoma" panose="020B0604030504040204" pitchFamily="34" charset="0"/>
              </a:rPr>
              <a:t>Provide training or cause such training to be provided or conduct examinations or tests or cause such examinations or tests to be conducted</a:t>
            </a:r>
            <a:endParaRPr lang="en-US" sz="1400" dirty="0">
              <a:latin typeface="Tahoma" panose="020B0604030504040204" pitchFamily="34" charset="0"/>
              <a:ea typeface="Tahoma" panose="020B0604030504040204" pitchFamily="34" charset="0"/>
              <a:cs typeface="Tahoma" panose="020B0604030504040204" pitchFamily="34" charset="0"/>
            </a:endParaRPr>
          </a:p>
          <a:p>
            <a:pPr marL="285750" lvl="0" indent="-285750">
              <a:buClr>
                <a:srgbClr val="C00000"/>
              </a:buClr>
              <a:buSzPct val="80000"/>
              <a:buFont typeface="Wingdings" panose="05000000000000000000" pitchFamily="2" charset="2"/>
              <a:buChar char="Ø"/>
            </a:pPr>
            <a:r>
              <a:rPr lang="en-ZA" sz="1400" dirty="0">
                <a:latin typeface="Tahoma" panose="020B0604030504040204" pitchFamily="34" charset="0"/>
                <a:ea typeface="Tahoma" panose="020B0604030504040204" pitchFamily="34" charset="0"/>
                <a:cs typeface="Tahoma" panose="020B0604030504040204" pitchFamily="34" charset="0"/>
              </a:rPr>
              <a:t>The Head of the NSG may with the approval of the Minister decide on courses as may be prescribed as a qualification for the appointment or transfer of persons in or to the public service</a:t>
            </a:r>
            <a:endParaRPr lang="en-US" sz="1400" dirty="0">
              <a:latin typeface="Tahoma" panose="020B0604030504040204" pitchFamily="34" charset="0"/>
              <a:ea typeface="Tahoma" panose="020B0604030504040204" pitchFamily="34" charset="0"/>
              <a:cs typeface="Tahoma" panose="020B0604030504040204" pitchFamily="34" charset="0"/>
            </a:endParaRPr>
          </a:p>
          <a:p>
            <a:pPr marL="285750" lvl="0" indent="-285750">
              <a:buClr>
                <a:srgbClr val="C00000"/>
              </a:buClr>
              <a:buSzPct val="80000"/>
              <a:buFont typeface="Wingdings" panose="05000000000000000000" pitchFamily="2" charset="2"/>
              <a:buChar char="Ø"/>
            </a:pPr>
            <a:r>
              <a:rPr lang="en-ZA" sz="1400" dirty="0">
                <a:latin typeface="Tahoma" panose="020B0604030504040204" pitchFamily="34" charset="0"/>
                <a:ea typeface="Tahoma" panose="020B0604030504040204" pitchFamily="34" charset="0"/>
                <a:cs typeface="Tahoma" panose="020B0604030504040204" pitchFamily="34" charset="0"/>
              </a:rPr>
              <a:t>May issue diplomas or certificates or cause diplomas or certificates to be issued to persons who have passed such </a:t>
            </a:r>
            <a:r>
              <a:rPr lang="en-ZA" sz="1400" dirty="0" smtClean="0">
                <a:latin typeface="Tahoma" panose="020B0604030504040204" pitchFamily="34" charset="0"/>
                <a:ea typeface="Tahoma" panose="020B0604030504040204" pitchFamily="34" charset="0"/>
                <a:cs typeface="Tahoma" panose="020B0604030504040204" pitchFamily="34" charset="0"/>
              </a:rPr>
              <a:t>examinations</a:t>
            </a:r>
          </a:p>
          <a:p>
            <a:pPr lvl="0"/>
            <a:endParaRPr lang="en-ZA" sz="1400" dirty="0" smtClean="0">
              <a:latin typeface="Tahoma" panose="020B0604030504040204" pitchFamily="34" charset="0"/>
              <a:ea typeface="Tahoma" panose="020B0604030504040204" pitchFamily="34" charset="0"/>
              <a:cs typeface="Tahoma" panose="020B0604030504040204" pitchFamily="34" charset="0"/>
            </a:endParaRPr>
          </a:p>
          <a:p>
            <a:r>
              <a:rPr lang="en-US" sz="1600" dirty="0">
                <a:latin typeface="Tahoma" panose="020B0604030504040204" pitchFamily="34" charset="0"/>
                <a:ea typeface="Tahoma" panose="020B0604030504040204" pitchFamily="34" charset="0"/>
                <a:cs typeface="Tahoma" panose="020B0604030504040204" pitchFamily="34" charset="0"/>
              </a:rPr>
              <a:t>Public Administration Management Act, </a:t>
            </a:r>
            <a:r>
              <a:rPr lang="en-US" sz="1600" dirty="0" smtClean="0">
                <a:latin typeface="Tahoma" panose="020B0604030504040204" pitchFamily="34" charset="0"/>
                <a:ea typeface="Tahoma" panose="020B0604030504040204" pitchFamily="34" charset="0"/>
                <a:cs typeface="Tahoma" panose="020B0604030504040204" pitchFamily="34" charset="0"/>
              </a:rPr>
              <a:t>2014</a:t>
            </a:r>
          </a:p>
          <a:p>
            <a:endParaRPr lang="en-US" sz="1400" dirty="0">
              <a:latin typeface="Tahoma" panose="020B0604030504040204" pitchFamily="34" charset="0"/>
              <a:ea typeface="Tahoma" panose="020B0604030504040204" pitchFamily="34" charset="0"/>
              <a:cs typeface="Tahoma" panose="020B0604030504040204" pitchFamily="34" charset="0"/>
            </a:endParaRPr>
          </a:p>
          <a:p>
            <a:pPr marL="285750" lvl="0" indent="-285750">
              <a:buClr>
                <a:srgbClr val="C00000"/>
              </a:buClr>
              <a:buSzPct val="80000"/>
              <a:buFont typeface="Wingdings" panose="05000000000000000000" pitchFamily="2" charset="2"/>
              <a:buChar char="Ø"/>
            </a:pPr>
            <a:r>
              <a:rPr lang="en-US" sz="1400" dirty="0" smtClean="0">
                <a:latin typeface="Tahoma" panose="020B0604030504040204" pitchFamily="34" charset="0"/>
                <a:ea typeface="Tahoma" panose="020B0604030504040204" pitchFamily="34" charset="0"/>
                <a:cs typeface="Tahoma" panose="020B0604030504040204" pitchFamily="34" charset="0"/>
              </a:rPr>
              <a:t>Promote </a:t>
            </a:r>
            <a:r>
              <a:rPr lang="en-US" sz="1400" dirty="0">
                <a:latin typeface="Tahoma" panose="020B0604030504040204" pitchFamily="34" charset="0"/>
                <a:ea typeface="Tahoma" panose="020B0604030504040204" pitchFamily="34" charset="0"/>
                <a:cs typeface="Tahoma" panose="020B0604030504040204" pitchFamily="34" charset="0"/>
              </a:rPr>
              <a:t>the progressive realisation of the values and principles governing public </a:t>
            </a:r>
            <a:r>
              <a:rPr lang="en-US" sz="1400" dirty="0" smtClean="0">
                <a:latin typeface="Tahoma" panose="020B0604030504040204" pitchFamily="34" charset="0"/>
                <a:ea typeface="Tahoma" panose="020B0604030504040204" pitchFamily="34" charset="0"/>
                <a:cs typeface="Tahoma" panose="020B0604030504040204" pitchFamily="34" charset="0"/>
              </a:rPr>
              <a:t>administration, through </a:t>
            </a:r>
            <a:r>
              <a:rPr lang="en-US" sz="1400" dirty="0">
                <a:latin typeface="Tahoma" panose="020B0604030504040204" pitchFamily="34" charset="0"/>
                <a:ea typeface="Tahoma" panose="020B0604030504040204" pitchFamily="34" charset="0"/>
                <a:cs typeface="Tahoma" panose="020B0604030504040204" pitchFamily="34" charset="0"/>
              </a:rPr>
              <a:t>education and </a:t>
            </a:r>
            <a:r>
              <a:rPr lang="en-US" sz="1400" dirty="0" smtClean="0">
                <a:latin typeface="Tahoma" panose="020B0604030504040204" pitchFamily="34" charset="0"/>
                <a:ea typeface="Tahoma" panose="020B0604030504040204" pitchFamily="34" charset="0"/>
                <a:cs typeface="Tahoma" panose="020B0604030504040204" pitchFamily="34" charset="0"/>
              </a:rPr>
              <a:t>training </a:t>
            </a:r>
            <a:endParaRPr lang="en-US" sz="1400" dirty="0">
              <a:latin typeface="Tahoma" panose="020B0604030504040204" pitchFamily="34" charset="0"/>
              <a:ea typeface="Tahoma" panose="020B0604030504040204" pitchFamily="34" charset="0"/>
              <a:cs typeface="Tahoma" panose="020B0604030504040204" pitchFamily="34" charset="0"/>
            </a:endParaRPr>
          </a:p>
          <a:p>
            <a:pPr marL="285750" lvl="0" indent="-285750">
              <a:buClr>
                <a:srgbClr val="C00000"/>
              </a:buClr>
              <a:buSzPct val="80000"/>
              <a:buFont typeface="Wingdings" panose="05000000000000000000" pitchFamily="2" charset="2"/>
              <a:buChar char="Ø"/>
            </a:pPr>
            <a:r>
              <a:rPr lang="en-US" sz="1400" dirty="0">
                <a:latin typeface="Tahoma" panose="020B0604030504040204" pitchFamily="34" charset="0"/>
                <a:ea typeface="Tahoma" panose="020B0604030504040204" pitchFamily="34" charset="0"/>
                <a:cs typeface="Tahoma" panose="020B0604030504040204" pitchFamily="34" charset="0"/>
              </a:rPr>
              <a:t>Enhance the quality, extent and impact of the development of human resource capacity in institutions</a:t>
            </a:r>
          </a:p>
          <a:p>
            <a:pPr marL="285750" lvl="0" indent="-285750">
              <a:buClr>
                <a:srgbClr val="C00000"/>
              </a:buClr>
              <a:buSzPct val="80000"/>
              <a:buFont typeface="Wingdings" panose="05000000000000000000" pitchFamily="2" charset="2"/>
              <a:buChar char="Ø"/>
            </a:pPr>
            <a:r>
              <a:rPr lang="en-US" sz="1400" dirty="0">
                <a:latin typeface="Tahoma" panose="020B0604030504040204" pitchFamily="34" charset="0"/>
                <a:ea typeface="Tahoma" panose="020B0604030504040204" pitchFamily="34" charset="0"/>
                <a:cs typeface="Tahoma" panose="020B0604030504040204" pitchFamily="34" charset="0"/>
              </a:rPr>
              <a:t>Provide qualifications, part qualifications and non-formal education as </a:t>
            </a:r>
            <a:r>
              <a:rPr lang="en-US" sz="1400" dirty="0" err="1">
                <a:latin typeface="Tahoma" panose="020B0604030504040204" pitchFamily="34" charset="0"/>
                <a:ea typeface="Tahoma" panose="020B0604030504040204" pitchFamily="34" charset="0"/>
                <a:cs typeface="Tahoma" panose="020B0604030504040204" pitchFamily="34" charset="0"/>
              </a:rPr>
              <a:t>recognised</a:t>
            </a:r>
            <a:r>
              <a:rPr lang="en-US" sz="1400" dirty="0">
                <a:latin typeface="Tahoma" panose="020B0604030504040204" pitchFamily="34" charset="0"/>
                <a:ea typeface="Tahoma" panose="020B0604030504040204" pitchFamily="34" charset="0"/>
                <a:cs typeface="Tahoma" panose="020B0604030504040204" pitchFamily="34" charset="0"/>
              </a:rPr>
              <a:t> by the </a:t>
            </a:r>
            <a:r>
              <a:rPr lang="en-US" sz="1400" dirty="0" smtClean="0">
                <a:latin typeface="Tahoma" panose="020B0604030504040204" pitchFamily="34" charset="0"/>
                <a:ea typeface="Tahoma" panose="020B0604030504040204" pitchFamily="34" charset="0"/>
                <a:cs typeface="Tahoma" panose="020B0604030504040204" pitchFamily="34" charset="0"/>
              </a:rPr>
              <a:t>National Qualifications Framework (NQF) </a:t>
            </a:r>
            <a:r>
              <a:rPr lang="en-US" sz="1400" dirty="0">
                <a:latin typeface="Tahoma" panose="020B0604030504040204" pitchFamily="34" charset="0"/>
                <a:ea typeface="Tahoma" panose="020B0604030504040204" pitchFamily="34" charset="0"/>
                <a:cs typeface="Tahoma" panose="020B0604030504040204" pitchFamily="34" charset="0"/>
              </a:rPr>
              <a:t>or the </a:t>
            </a:r>
            <a:r>
              <a:rPr lang="en-US" sz="1400" dirty="0" smtClean="0">
                <a:latin typeface="Tahoma" panose="020B0604030504040204" pitchFamily="34" charset="0"/>
                <a:ea typeface="Tahoma" panose="020B0604030504040204" pitchFamily="34" charset="0"/>
                <a:cs typeface="Tahoma" panose="020B0604030504040204" pitchFamily="34" charset="0"/>
              </a:rPr>
              <a:t>South African Qualifications Authority (SAQA)</a:t>
            </a:r>
            <a:endParaRPr lang="en-US" sz="1400" dirty="0">
              <a:latin typeface="Tahoma" panose="020B0604030504040204" pitchFamily="34" charset="0"/>
              <a:ea typeface="Tahoma" panose="020B0604030504040204" pitchFamily="34" charset="0"/>
              <a:cs typeface="Tahoma" panose="020B0604030504040204" pitchFamily="34" charset="0"/>
            </a:endParaRPr>
          </a:p>
          <a:p>
            <a:pPr marL="285750" lvl="0" indent="-285750">
              <a:buClr>
                <a:srgbClr val="C00000"/>
              </a:buClr>
              <a:buSzPct val="80000"/>
              <a:buFont typeface="Wingdings" panose="05000000000000000000" pitchFamily="2" charset="2"/>
              <a:buChar char="Ø"/>
            </a:pPr>
            <a:r>
              <a:rPr lang="en-US" sz="1400" dirty="0">
                <a:latin typeface="Tahoma" panose="020B0604030504040204" pitchFamily="34" charset="0"/>
                <a:ea typeface="Tahoma" panose="020B0604030504040204" pitchFamily="34" charset="0"/>
                <a:cs typeface="Tahoma" panose="020B0604030504040204" pitchFamily="34" charset="0"/>
              </a:rPr>
              <a:t>Successful completion of specified education, training, examinations or tests as prerequisites for specified appointments or transfers,  compulsory to meet development needs of any category of employees</a:t>
            </a:r>
          </a:p>
          <a:p>
            <a:pPr defTabSz="457200" fontAlgn="base">
              <a:lnSpc>
                <a:spcPct val="150000"/>
              </a:lnSpc>
              <a:spcBef>
                <a:spcPct val="20000"/>
              </a:spcBef>
              <a:spcAft>
                <a:spcPct val="0"/>
              </a:spcAft>
            </a:pPr>
            <a:endParaRPr lang="en-ZA" b="1" dirty="0">
              <a:solidFill>
                <a:prstClr val="black"/>
              </a:solidFill>
              <a:latin typeface="Gill Sans" pitchFamily="-52" charset="0"/>
              <a:ea typeface="ＭＳ Ｐゴシック" pitchFamily="-52" charset="-128"/>
            </a:endParaRPr>
          </a:p>
        </p:txBody>
      </p:sp>
      <p:sp>
        <p:nvSpPr>
          <p:cNvPr id="6" name="Rectangle 5"/>
          <p:cNvSpPr/>
          <p:nvPr/>
        </p:nvSpPr>
        <p:spPr>
          <a:xfrm>
            <a:off x="521804" y="513546"/>
            <a:ext cx="7992888" cy="646331"/>
          </a:xfrm>
          <a:prstGeom prst="rect">
            <a:avLst/>
          </a:prstGeom>
        </p:spPr>
        <p:txBody>
          <a:bodyPr wrap="square">
            <a:spAutoFit/>
          </a:bodyPr>
          <a:lstStyle/>
          <a:p>
            <a:pPr algn="ctr" defTabSz="457200" fontAlgn="base">
              <a:lnSpc>
                <a:spcPct val="150000"/>
              </a:lnSpc>
              <a:spcBef>
                <a:spcPct val="20000"/>
              </a:spcBef>
              <a:spcAft>
                <a:spcPct val="0"/>
              </a:spcAft>
            </a:pPr>
            <a:r>
              <a:rPr lang="en-ZA" sz="2400" b="1" dirty="0" smtClean="0">
                <a:solidFill>
                  <a:schemeClr val="tx1">
                    <a:lumMod val="65000"/>
                    <a:lumOff val="35000"/>
                  </a:schemeClr>
                </a:solidFill>
                <a:latin typeface="Microsoft JhengHei" panose="020B0604030504040204" pitchFamily="34" charset="-120"/>
                <a:ea typeface="Microsoft JhengHei" panose="020B0604030504040204" pitchFamily="34" charset="-120"/>
              </a:rPr>
              <a:t>		</a:t>
            </a:r>
            <a:r>
              <a:rPr lang="en-ZA" sz="2400"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Legislative Mandate</a:t>
            </a:r>
            <a:endParaRPr lang="en-ZA" sz="24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0903755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32656" y="980728"/>
            <a:ext cx="8784976" cy="4538581"/>
          </a:xfrm>
        </p:spPr>
        <p:txBody>
          <a:bodyPr>
            <a:noAutofit/>
          </a:bodyPr>
          <a:lstStyle/>
          <a:p>
            <a:pPr marL="0" indent="0">
              <a:lnSpc>
                <a:spcPct val="108000"/>
              </a:lnSpc>
              <a:spcBef>
                <a:spcPts val="0"/>
              </a:spcBef>
              <a:buClr>
                <a:srgbClr val="006600"/>
              </a:buClr>
              <a:buSzPct val="75000"/>
              <a:buNone/>
            </a:pPr>
            <a:endParaRPr lang="en-US" sz="2000" dirty="0">
              <a:latin typeface="Rockwell" panose="02060603020205020403" pitchFamily="18" charset="0"/>
            </a:endParaRPr>
          </a:p>
          <a:p>
            <a:pPr>
              <a:lnSpc>
                <a:spcPct val="108000"/>
              </a:lnSpc>
              <a:spcBef>
                <a:spcPts val="0"/>
              </a:spcBef>
              <a:buClr>
                <a:srgbClr val="006600"/>
              </a:buClr>
              <a:buSzPct val="75000"/>
              <a:buFont typeface="Wingdings" panose="05000000000000000000" pitchFamily="2" charset="2"/>
              <a:buChar char="v"/>
            </a:pPr>
            <a:endParaRPr lang="en-US" sz="2000" dirty="0">
              <a:latin typeface="Rockwell" panose="02060603020205020403" pitchFamily="18" charset="0"/>
              <a:ea typeface="Tahoma" panose="020B0604030504040204" pitchFamily="34" charset="0"/>
              <a:cs typeface="Tahoma" panose="020B0604030504040204" pitchFamily="34" charset="0"/>
            </a:endParaRPr>
          </a:p>
          <a:p>
            <a:pPr>
              <a:lnSpc>
                <a:spcPct val="108000"/>
              </a:lnSpc>
              <a:spcBef>
                <a:spcPts val="0"/>
              </a:spcBef>
              <a:buClr>
                <a:srgbClr val="006600"/>
              </a:buClr>
              <a:buSzPct val="75000"/>
              <a:buFont typeface="Wingdings" panose="05000000000000000000" pitchFamily="2" charset="2"/>
              <a:buChar char="v"/>
            </a:pPr>
            <a:endParaRPr lang="en-ZA" sz="2000" dirty="0">
              <a:latin typeface="Rockwell" panose="02060603020205020403" pitchFamily="18"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2"/>
          </p:nvPr>
        </p:nvSpPr>
        <p:spPr>
          <a:xfrm>
            <a:off x="4211960" y="6151498"/>
            <a:ext cx="432048" cy="365125"/>
          </a:xfrm>
        </p:spPr>
        <p:txBody>
          <a:bodyPr/>
          <a:lstStyle/>
          <a:p>
            <a:pPr algn="ctr"/>
            <a:fld id="{1CE6738C-8955-4CF1-A256-1C49941BBB03}" type="slidenum">
              <a:rPr lang="en-ZA" smtClean="0">
                <a:solidFill>
                  <a:prstClr val="black"/>
                </a:solidFill>
              </a:rPr>
              <a:pPr algn="ctr"/>
              <a:t>7</a:t>
            </a:fld>
            <a:endParaRPr lang="en-ZA" dirty="0">
              <a:solidFill>
                <a:prstClr val="black"/>
              </a:solidFill>
            </a:endParaRPr>
          </a:p>
        </p:txBody>
      </p:sp>
      <p:graphicFrame>
        <p:nvGraphicFramePr>
          <p:cNvPr id="5" name="Diagram 4"/>
          <p:cNvGraphicFramePr/>
          <p:nvPr>
            <p:extLst/>
          </p:nvPr>
        </p:nvGraphicFramePr>
        <p:xfrm>
          <a:off x="197768" y="1268760"/>
          <a:ext cx="8892480" cy="43390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p:cNvSpPr/>
          <p:nvPr/>
        </p:nvSpPr>
        <p:spPr>
          <a:xfrm>
            <a:off x="539552" y="476672"/>
            <a:ext cx="7992888" cy="646331"/>
          </a:xfrm>
          <a:prstGeom prst="rect">
            <a:avLst/>
          </a:prstGeom>
        </p:spPr>
        <p:txBody>
          <a:bodyPr wrap="square">
            <a:spAutoFit/>
          </a:bodyPr>
          <a:lstStyle/>
          <a:p>
            <a:pPr algn="ctr" defTabSz="457200" fontAlgn="base">
              <a:lnSpc>
                <a:spcPct val="150000"/>
              </a:lnSpc>
              <a:spcBef>
                <a:spcPct val="20000"/>
              </a:spcBef>
              <a:spcAft>
                <a:spcPct val="0"/>
              </a:spcAft>
            </a:pPr>
            <a:r>
              <a:rPr lang="en-ZA" sz="2400"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		Legislative Mandate</a:t>
            </a:r>
            <a:endParaRPr lang="en-ZA" sz="24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5625107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156176" y="6309320"/>
            <a:ext cx="2133600" cy="365125"/>
          </a:xfrm>
        </p:spPr>
        <p:txBody>
          <a:bodyPr/>
          <a:lstStyle/>
          <a:p>
            <a:fld id="{1CE6738C-8955-4CF1-A256-1C49941BBB03}" type="slidenum">
              <a:rPr lang="en-ZA" smtClean="0">
                <a:solidFill>
                  <a:prstClr val="black">
                    <a:tint val="75000"/>
                  </a:prstClr>
                </a:solidFill>
              </a:rPr>
              <a:pPr/>
              <a:t>8</a:t>
            </a:fld>
            <a:endParaRPr lang="en-ZA" dirty="0">
              <a:solidFill>
                <a:prstClr val="black">
                  <a:tint val="75000"/>
                </a:prstClr>
              </a:solidFill>
            </a:endParaRPr>
          </a:p>
        </p:txBody>
      </p:sp>
      <p:sp>
        <p:nvSpPr>
          <p:cNvPr id="3" name="Rectangle 2"/>
          <p:cNvSpPr/>
          <p:nvPr/>
        </p:nvSpPr>
        <p:spPr>
          <a:xfrm>
            <a:off x="296888" y="404664"/>
            <a:ext cx="7992888" cy="650819"/>
          </a:xfrm>
          <a:prstGeom prst="rect">
            <a:avLst/>
          </a:prstGeom>
        </p:spPr>
        <p:txBody>
          <a:bodyPr wrap="square">
            <a:spAutoFit/>
          </a:bodyPr>
          <a:lstStyle/>
          <a:p>
            <a:pPr algn="ctr" defTabSz="457200" fontAlgn="base">
              <a:lnSpc>
                <a:spcPct val="150000"/>
              </a:lnSpc>
              <a:spcBef>
                <a:spcPct val="20000"/>
              </a:spcBef>
              <a:spcAft>
                <a:spcPct val="0"/>
              </a:spcAft>
            </a:pPr>
            <a:r>
              <a:rPr lang="en-ZA" sz="2800" dirty="0" smtClean="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ZA" sz="2800" dirty="0">
                <a:solidFill>
                  <a:srgbClr val="C00000"/>
                </a:solidFill>
                <a:latin typeface="Tahoma" panose="020B0604030504040204" pitchFamily="34" charset="0"/>
                <a:ea typeface="Tahoma" panose="020B0604030504040204" pitchFamily="34" charset="0"/>
                <a:cs typeface="Tahoma" panose="020B0604030504040204" pitchFamily="34" charset="0"/>
              </a:rPr>
              <a:t> </a:t>
            </a:r>
            <a:r>
              <a:rPr lang="en-ZA" sz="2400"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National Development Plan &amp; MTSF </a:t>
            </a:r>
            <a:endParaRPr lang="en-ZA" sz="28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5" name="Subtitle 2"/>
          <p:cNvSpPr txBox="1">
            <a:spLocks/>
          </p:cNvSpPr>
          <p:nvPr/>
        </p:nvSpPr>
        <p:spPr bwMode="auto">
          <a:xfrm>
            <a:off x="179512" y="1196752"/>
            <a:ext cx="8784976"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ea typeface="ＭＳ Ｐゴシック" pitchFamily="-52" charset="-128"/>
              </a:defRPr>
            </a:lvl1pPr>
            <a:lvl2pPr marL="742950" indent="-285750" eaLnBrk="0" hangingPunct="0">
              <a:defRPr>
                <a:solidFill>
                  <a:schemeClr val="tx1"/>
                </a:solidFill>
                <a:latin typeface="Arial" charset="0"/>
                <a:ea typeface="ＭＳ Ｐゴシック" pitchFamily="-52" charset="-128"/>
              </a:defRPr>
            </a:lvl2pPr>
            <a:lvl3pPr marL="1143000" indent="-228600" eaLnBrk="0" hangingPunct="0">
              <a:defRPr>
                <a:solidFill>
                  <a:schemeClr val="tx1"/>
                </a:solidFill>
                <a:latin typeface="Arial" charset="0"/>
                <a:ea typeface="ＭＳ Ｐゴシック" pitchFamily="-52" charset="-128"/>
              </a:defRPr>
            </a:lvl3pPr>
            <a:lvl4pPr marL="1600200" indent="-228600" eaLnBrk="0" hangingPunct="0">
              <a:defRPr>
                <a:solidFill>
                  <a:schemeClr val="tx1"/>
                </a:solidFill>
                <a:latin typeface="Arial" charset="0"/>
                <a:ea typeface="ＭＳ Ｐゴシック" pitchFamily="-52" charset="-128"/>
              </a:defRPr>
            </a:lvl4pPr>
            <a:lvl5pPr marL="2057400" indent="-228600" eaLnBrk="0" hangingPunct="0">
              <a:defRPr>
                <a:solidFill>
                  <a:schemeClr val="tx1"/>
                </a:solidFill>
                <a:latin typeface="Arial" charset="0"/>
                <a:ea typeface="ＭＳ Ｐゴシック" pitchFamily="-52"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52"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52"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52"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52" charset="-128"/>
              </a:defRPr>
            </a:lvl9pPr>
          </a:lstStyle>
          <a:p>
            <a:pPr>
              <a:lnSpc>
                <a:spcPct val="108000"/>
              </a:lnSpc>
              <a:buClr>
                <a:srgbClr val="C00000"/>
              </a:buClr>
              <a:buSzPct val="60000"/>
              <a:buFont typeface="Wingdings" panose="05000000000000000000" pitchFamily="2" charset="2"/>
              <a:buChar char="Ø"/>
            </a:pPr>
            <a:r>
              <a:rPr lang="en-US" sz="1400" dirty="0" smtClean="0">
                <a:latin typeface="Tahoma" panose="020B0604030504040204" pitchFamily="34" charset="0"/>
                <a:ea typeface="Tahoma" panose="020B0604030504040204" pitchFamily="34" charset="0"/>
                <a:cs typeface="Tahoma" panose="020B0604030504040204" pitchFamily="34" charset="0"/>
              </a:rPr>
              <a:t>A </a:t>
            </a:r>
            <a:r>
              <a:rPr lang="en-US" sz="1400" dirty="0">
                <a:latin typeface="Tahoma" panose="020B0604030504040204" pitchFamily="34" charset="0"/>
                <a:ea typeface="Tahoma" panose="020B0604030504040204" pitchFamily="34" charset="0"/>
                <a:cs typeface="Tahoma" panose="020B0604030504040204" pitchFamily="34" charset="0"/>
              </a:rPr>
              <a:t>capable, ethical and developmental state </a:t>
            </a:r>
            <a:r>
              <a:rPr lang="en-US" sz="1400" dirty="0" smtClean="0">
                <a:latin typeface="Tahoma" panose="020B0604030504040204" pitchFamily="34" charset="0"/>
                <a:ea typeface="Tahoma" panose="020B0604030504040204" pitchFamily="34" charset="0"/>
                <a:cs typeface="Tahoma" panose="020B0604030504040204" pitchFamily="34" charset="0"/>
              </a:rPr>
              <a:t>(priority 1) underpins </a:t>
            </a:r>
            <a:r>
              <a:rPr lang="en-US" sz="1400" dirty="0">
                <a:latin typeface="Tahoma" panose="020B0604030504040204" pitchFamily="34" charset="0"/>
                <a:ea typeface="Tahoma" panose="020B0604030504040204" pitchFamily="34" charset="0"/>
                <a:cs typeface="Tahoma" panose="020B0604030504040204" pitchFamily="34" charset="0"/>
              </a:rPr>
              <a:t>all seven priorities of the </a:t>
            </a:r>
            <a:r>
              <a:rPr lang="en-US" sz="1400" dirty="0" smtClean="0">
                <a:latin typeface="Tahoma" panose="020B0604030504040204" pitchFamily="34" charset="0"/>
                <a:ea typeface="Tahoma" panose="020B0604030504040204" pitchFamily="34" charset="0"/>
                <a:cs typeface="Tahoma" panose="020B0604030504040204" pitchFamily="34" charset="0"/>
              </a:rPr>
              <a:t>Medium Term Strategic Framework (2019-2024). It </a:t>
            </a:r>
            <a:r>
              <a:rPr lang="en-US" sz="1400" dirty="0">
                <a:latin typeface="Tahoma" panose="020B0604030504040204" pitchFamily="34" charset="0"/>
                <a:ea typeface="Tahoma" panose="020B0604030504040204" pitchFamily="34" charset="0"/>
                <a:cs typeface="Tahoma" panose="020B0604030504040204" pitchFamily="34" charset="0"/>
              </a:rPr>
              <a:t>is a vision of strong leadership, a focus on people and improved implementation </a:t>
            </a:r>
            <a:r>
              <a:rPr lang="en-US" sz="1400" dirty="0" smtClean="0">
                <a:latin typeface="Tahoma" panose="020B0604030504040204" pitchFamily="34" charset="0"/>
                <a:ea typeface="Tahoma" panose="020B0604030504040204" pitchFamily="34" charset="0"/>
                <a:cs typeface="Tahoma" panose="020B0604030504040204" pitchFamily="34" charset="0"/>
              </a:rPr>
              <a:t>capability</a:t>
            </a:r>
          </a:p>
          <a:p>
            <a:pPr>
              <a:lnSpc>
                <a:spcPct val="108000"/>
              </a:lnSpc>
              <a:buClr>
                <a:srgbClr val="C00000"/>
              </a:buClr>
              <a:buSzPct val="60000"/>
              <a:buFont typeface="Wingdings" panose="05000000000000000000" pitchFamily="2" charset="2"/>
              <a:buChar char="Ø"/>
            </a:pPr>
            <a:endParaRPr lang="en-US" sz="1400" dirty="0">
              <a:latin typeface="Tahoma" panose="020B0604030504040204" pitchFamily="34" charset="0"/>
              <a:ea typeface="Tahoma" panose="020B0604030504040204" pitchFamily="34" charset="0"/>
              <a:cs typeface="Tahoma" panose="020B0604030504040204" pitchFamily="34" charset="0"/>
            </a:endParaRPr>
          </a:p>
          <a:p>
            <a:pPr>
              <a:lnSpc>
                <a:spcPct val="108000"/>
              </a:lnSpc>
              <a:buClr>
                <a:srgbClr val="C00000"/>
              </a:buClr>
              <a:buSzPct val="60000"/>
              <a:buFont typeface="Wingdings" panose="05000000000000000000" pitchFamily="2" charset="2"/>
              <a:buChar char="Ø"/>
            </a:pPr>
            <a:r>
              <a:rPr lang="en-US" sz="1400" dirty="0" smtClean="0">
                <a:latin typeface="Tahoma" panose="020B0604030504040204" pitchFamily="34" charset="0"/>
                <a:ea typeface="Tahoma" panose="020B0604030504040204" pitchFamily="34" charset="0"/>
                <a:cs typeface="Tahoma" panose="020B0604030504040204" pitchFamily="34" charset="0"/>
              </a:rPr>
              <a:t>Facilitating </a:t>
            </a:r>
            <a:r>
              <a:rPr lang="en-US" sz="1400" dirty="0">
                <a:latin typeface="Tahoma" panose="020B0604030504040204" pitchFamily="34" charset="0"/>
                <a:ea typeface="Tahoma" panose="020B0604030504040204" pitchFamily="34" charset="0"/>
                <a:cs typeface="Tahoma" panose="020B0604030504040204" pitchFamily="34" charset="0"/>
              </a:rPr>
              <a:t>this vision into action will involve a transition to a more functional and integrated government, which is capacitated with professional, responsive and meritocratic public servants to strengthen relations and </a:t>
            </a:r>
            <a:r>
              <a:rPr lang="en-US" sz="1400" dirty="0" smtClean="0">
                <a:latin typeface="Tahoma" panose="020B0604030504040204" pitchFamily="34" charset="0"/>
                <a:ea typeface="Tahoma" panose="020B0604030504040204" pitchFamily="34" charset="0"/>
                <a:cs typeface="Tahoma" panose="020B0604030504040204" pitchFamily="34" charset="0"/>
              </a:rPr>
              <a:t>efficiency</a:t>
            </a:r>
          </a:p>
          <a:p>
            <a:pPr>
              <a:lnSpc>
                <a:spcPct val="108000"/>
              </a:lnSpc>
              <a:buClr>
                <a:srgbClr val="C00000"/>
              </a:buClr>
              <a:buSzPct val="60000"/>
              <a:buFont typeface="Wingdings" panose="05000000000000000000" pitchFamily="2" charset="2"/>
              <a:buChar char="Ø"/>
            </a:pPr>
            <a:endParaRPr lang="en-US" sz="1400" dirty="0">
              <a:latin typeface="Tahoma" panose="020B0604030504040204" pitchFamily="34" charset="0"/>
              <a:ea typeface="Tahoma" panose="020B0604030504040204" pitchFamily="34" charset="0"/>
              <a:cs typeface="Tahoma" panose="020B0604030504040204" pitchFamily="34" charset="0"/>
            </a:endParaRPr>
          </a:p>
          <a:p>
            <a:pPr marL="0" indent="0">
              <a:lnSpc>
                <a:spcPct val="108000"/>
              </a:lnSpc>
              <a:buClr>
                <a:srgbClr val="C00000"/>
              </a:buClr>
              <a:buSzPct val="60000"/>
            </a:pPr>
            <a:r>
              <a:rPr lang="en-US" sz="1400" b="1" dirty="0" smtClean="0">
                <a:solidFill>
                  <a:srgbClr val="C00000"/>
                </a:solidFill>
                <a:latin typeface="Tahoma" panose="020B0604030504040204" pitchFamily="34" charset="0"/>
                <a:ea typeface="Tahoma" panose="020B0604030504040204" pitchFamily="34" charset="0"/>
                <a:cs typeface="Tahoma" panose="020B0604030504040204" pitchFamily="34" charset="0"/>
              </a:rPr>
              <a:t>Outcomes of Priority 1</a:t>
            </a:r>
            <a:r>
              <a:rPr lang="en-US" sz="1400" dirty="0" smtClean="0">
                <a:solidFill>
                  <a:srgbClr val="C00000"/>
                </a:solidFill>
                <a:latin typeface="Tahoma" panose="020B0604030504040204" pitchFamily="34" charset="0"/>
                <a:ea typeface="Tahoma" panose="020B0604030504040204" pitchFamily="34" charset="0"/>
                <a:cs typeface="Tahoma" panose="020B0604030504040204" pitchFamily="34" charset="0"/>
              </a:rPr>
              <a:t>: </a:t>
            </a:r>
          </a:p>
          <a:p>
            <a:pPr>
              <a:lnSpc>
                <a:spcPct val="108000"/>
              </a:lnSpc>
              <a:buClr>
                <a:srgbClr val="C00000"/>
              </a:buClr>
              <a:buSzPct val="60000"/>
              <a:buFont typeface="Wingdings" panose="05000000000000000000" pitchFamily="2" charset="2"/>
              <a:buChar char="Ø"/>
            </a:pPr>
            <a:endParaRPr lang="en-US" sz="1400" dirty="0">
              <a:latin typeface="Tahoma" panose="020B0604030504040204" pitchFamily="34" charset="0"/>
              <a:ea typeface="Tahoma" panose="020B0604030504040204" pitchFamily="34" charset="0"/>
              <a:cs typeface="Tahoma" panose="020B0604030504040204" pitchFamily="34" charset="0"/>
            </a:endParaRPr>
          </a:p>
          <a:p>
            <a:pPr marL="400050">
              <a:lnSpc>
                <a:spcPct val="108000"/>
              </a:lnSpc>
              <a:buClr>
                <a:srgbClr val="C00000"/>
              </a:buClr>
              <a:buSzPct val="60000"/>
              <a:buFont typeface="+mj-lt"/>
              <a:buAutoNum type="arabicPeriod"/>
            </a:pPr>
            <a:r>
              <a:rPr lang="en-GB" sz="1400" dirty="0" smtClean="0">
                <a:latin typeface="Tahoma" panose="020B0604030504040204" pitchFamily="34" charset="0"/>
                <a:ea typeface="Tahoma" panose="020B0604030504040204" pitchFamily="34" charset="0"/>
                <a:cs typeface="Tahoma" panose="020B0604030504040204" pitchFamily="34" charset="0"/>
              </a:rPr>
              <a:t>Improved </a:t>
            </a:r>
            <a:r>
              <a:rPr lang="en-GB" sz="1400" dirty="0">
                <a:latin typeface="Tahoma" panose="020B0604030504040204" pitchFamily="34" charset="0"/>
                <a:ea typeface="Tahoma" panose="020B0604030504040204" pitchFamily="34" charset="0"/>
                <a:cs typeface="Tahoma" panose="020B0604030504040204" pitchFamily="34" charset="0"/>
              </a:rPr>
              <a:t>leadership, governance and </a:t>
            </a:r>
            <a:r>
              <a:rPr lang="en-GB" sz="1400" dirty="0" smtClean="0">
                <a:latin typeface="Tahoma" panose="020B0604030504040204" pitchFamily="34" charset="0"/>
                <a:ea typeface="Tahoma" panose="020B0604030504040204" pitchFamily="34" charset="0"/>
                <a:cs typeface="Tahoma" panose="020B0604030504040204" pitchFamily="34" charset="0"/>
              </a:rPr>
              <a:t>accountability</a:t>
            </a:r>
          </a:p>
          <a:p>
            <a:pPr marL="400050">
              <a:lnSpc>
                <a:spcPct val="108000"/>
              </a:lnSpc>
              <a:buClr>
                <a:srgbClr val="C00000"/>
              </a:buClr>
              <a:buSzPct val="60000"/>
              <a:buFont typeface="+mj-lt"/>
              <a:buAutoNum type="arabicPeriod"/>
            </a:pPr>
            <a:endParaRPr lang="en-GB" sz="1400" dirty="0" smtClean="0">
              <a:latin typeface="Tahoma" panose="020B0604030504040204" pitchFamily="34" charset="0"/>
              <a:ea typeface="Tahoma" panose="020B0604030504040204" pitchFamily="34" charset="0"/>
              <a:cs typeface="Tahoma" panose="020B0604030504040204" pitchFamily="34" charset="0"/>
            </a:endParaRPr>
          </a:p>
          <a:p>
            <a:pPr marL="400050">
              <a:lnSpc>
                <a:spcPct val="108000"/>
              </a:lnSpc>
              <a:buClr>
                <a:srgbClr val="C00000"/>
              </a:buClr>
              <a:buSzPct val="60000"/>
              <a:buFont typeface="+mj-lt"/>
              <a:buAutoNum type="arabicPeriod"/>
            </a:pPr>
            <a:r>
              <a:rPr lang="en-GB" sz="1400" dirty="0" smtClean="0">
                <a:latin typeface="Tahoma" panose="020B0604030504040204" pitchFamily="34" charset="0"/>
                <a:ea typeface="Tahoma" panose="020B0604030504040204" pitchFamily="34" charset="0"/>
                <a:cs typeface="Tahoma" panose="020B0604030504040204" pitchFamily="34" charset="0"/>
              </a:rPr>
              <a:t>Functional</a:t>
            </a:r>
            <a:r>
              <a:rPr lang="en-GB" sz="1400" dirty="0">
                <a:latin typeface="Tahoma" panose="020B0604030504040204" pitchFamily="34" charset="0"/>
                <a:ea typeface="Tahoma" panose="020B0604030504040204" pitchFamily="34" charset="0"/>
                <a:cs typeface="Tahoma" panose="020B0604030504040204" pitchFamily="34" charset="0"/>
              </a:rPr>
              <a:t>, efficient and integrated </a:t>
            </a:r>
            <a:r>
              <a:rPr lang="en-GB" sz="1400" dirty="0" smtClean="0">
                <a:latin typeface="Tahoma" panose="020B0604030504040204" pitchFamily="34" charset="0"/>
                <a:ea typeface="Tahoma" panose="020B0604030504040204" pitchFamily="34" charset="0"/>
                <a:cs typeface="Tahoma" panose="020B0604030504040204" pitchFamily="34" charset="0"/>
              </a:rPr>
              <a:t>government </a:t>
            </a:r>
          </a:p>
          <a:p>
            <a:pPr marL="400050">
              <a:lnSpc>
                <a:spcPct val="108000"/>
              </a:lnSpc>
              <a:buClr>
                <a:srgbClr val="C00000"/>
              </a:buClr>
              <a:buSzPct val="60000"/>
              <a:buFont typeface="+mj-lt"/>
              <a:buAutoNum type="arabicPeriod"/>
            </a:pPr>
            <a:endParaRPr lang="en-GB" sz="1400" dirty="0" smtClean="0">
              <a:latin typeface="Tahoma" panose="020B0604030504040204" pitchFamily="34" charset="0"/>
              <a:ea typeface="Tahoma" panose="020B0604030504040204" pitchFamily="34" charset="0"/>
              <a:cs typeface="Tahoma" panose="020B0604030504040204" pitchFamily="34" charset="0"/>
            </a:endParaRPr>
          </a:p>
          <a:p>
            <a:pPr marL="400050">
              <a:lnSpc>
                <a:spcPct val="108000"/>
              </a:lnSpc>
              <a:buClr>
                <a:srgbClr val="C00000"/>
              </a:buClr>
              <a:buSzPct val="60000"/>
              <a:buFont typeface="+mj-lt"/>
              <a:buAutoNum type="arabicPeriod"/>
            </a:pPr>
            <a:r>
              <a:rPr lang="en-GB" sz="1400" dirty="0" smtClean="0">
                <a:latin typeface="Tahoma" panose="020B0604030504040204" pitchFamily="34" charset="0"/>
                <a:ea typeface="Tahoma" panose="020B0604030504040204" pitchFamily="34" charset="0"/>
                <a:cs typeface="Tahoma" panose="020B0604030504040204" pitchFamily="34" charset="0"/>
              </a:rPr>
              <a:t>Professional</a:t>
            </a:r>
            <a:r>
              <a:rPr lang="en-GB" sz="1400" dirty="0">
                <a:latin typeface="Tahoma" panose="020B0604030504040204" pitchFamily="34" charset="0"/>
                <a:ea typeface="Tahoma" panose="020B0604030504040204" pitchFamily="34" charset="0"/>
                <a:cs typeface="Tahoma" panose="020B0604030504040204" pitchFamily="34" charset="0"/>
              </a:rPr>
              <a:t>, meritocratic and ethical public </a:t>
            </a:r>
            <a:r>
              <a:rPr lang="en-GB" sz="1400" dirty="0" smtClean="0">
                <a:latin typeface="Tahoma" panose="020B0604030504040204" pitchFamily="34" charset="0"/>
                <a:ea typeface="Tahoma" panose="020B0604030504040204" pitchFamily="34" charset="0"/>
                <a:cs typeface="Tahoma" panose="020B0604030504040204" pitchFamily="34" charset="0"/>
              </a:rPr>
              <a:t>administration</a:t>
            </a:r>
          </a:p>
          <a:p>
            <a:pPr marL="400050">
              <a:lnSpc>
                <a:spcPct val="108000"/>
              </a:lnSpc>
              <a:buClr>
                <a:srgbClr val="C00000"/>
              </a:buClr>
              <a:buSzPct val="60000"/>
              <a:buFont typeface="+mj-lt"/>
              <a:buAutoNum type="arabicPeriod"/>
            </a:pPr>
            <a:endParaRPr lang="en-GB" sz="1400" dirty="0" smtClean="0">
              <a:latin typeface="Tahoma" panose="020B0604030504040204" pitchFamily="34" charset="0"/>
              <a:ea typeface="Tahoma" panose="020B0604030504040204" pitchFamily="34" charset="0"/>
              <a:cs typeface="Tahoma" panose="020B0604030504040204" pitchFamily="34" charset="0"/>
            </a:endParaRPr>
          </a:p>
          <a:p>
            <a:pPr marL="400050">
              <a:lnSpc>
                <a:spcPct val="108000"/>
              </a:lnSpc>
              <a:buClr>
                <a:srgbClr val="C00000"/>
              </a:buClr>
              <a:buSzPct val="60000"/>
              <a:buFont typeface="+mj-lt"/>
              <a:buAutoNum type="arabicPeriod"/>
            </a:pPr>
            <a:r>
              <a:rPr lang="en-GB" sz="1400" dirty="0" smtClean="0">
                <a:latin typeface="Tahoma" panose="020B0604030504040204" pitchFamily="34" charset="0"/>
                <a:ea typeface="Tahoma" panose="020B0604030504040204" pitchFamily="34" charset="0"/>
                <a:cs typeface="Tahoma" panose="020B0604030504040204" pitchFamily="34" charset="0"/>
              </a:rPr>
              <a:t>Social </a:t>
            </a:r>
            <a:r>
              <a:rPr lang="en-GB" sz="1400" dirty="0">
                <a:latin typeface="Tahoma" panose="020B0604030504040204" pitchFamily="34" charset="0"/>
                <a:ea typeface="Tahoma" panose="020B0604030504040204" pitchFamily="34" charset="0"/>
                <a:cs typeface="Tahoma" panose="020B0604030504040204" pitchFamily="34" charset="0"/>
              </a:rPr>
              <a:t>compact and engagement with key </a:t>
            </a:r>
            <a:r>
              <a:rPr lang="en-GB" sz="1400" dirty="0" smtClean="0">
                <a:latin typeface="Tahoma" panose="020B0604030504040204" pitchFamily="34" charset="0"/>
                <a:ea typeface="Tahoma" panose="020B0604030504040204" pitchFamily="34" charset="0"/>
                <a:cs typeface="Tahoma" panose="020B0604030504040204" pitchFamily="34" charset="0"/>
              </a:rPr>
              <a:t>stakeholders</a:t>
            </a:r>
          </a:p>
          <a:p>
            <a:pPr marL="400050">
              <a:lnSpc>
                <a:spcPct val="108000"/>
              </a:lnSpc>
              <a:buClr>
                <a:srgbClr val="C00000"/>
              </a:buClr>
              <a:buSzPct val="60000"/>
              <a:buFont typeface="+mj-lt"/>
              <a:buAutoNum type="arabicPeriod"/>
            </a:pPr>
            <a:endParaRPr lang="en-GB" sz="1400" dirty="0" smtClean="0">
              <a:latin typeface="Tahoma" panose="020B0604030504040204" pitchFamily="34" charset="0"/>
              <a:ea typeface="Tahoma" panose="020B0604030504040204" pitchFamily="34" charset="0"/>
              <a:cs typeface="Tahoma" panose="020B0604030504040204" pitchFamily="34" charset="0"/>
            </a:endParaRPr>
          </a:p>
          <a:p>
            <a:pPr marL="400050">
              <a:lnSpc>
                <a:spcPct val="108000"/>
              </a:lnSpc>
              <a:buClr>
                <a:srgbClr val="C00000"/>
              </a:buClr>
              <a:buSzPct val="60000"/>
              <a:buFont typeface="+mj-lt"/>
              <a:buAutoNum type="arabicPeriod"/>
            </a:pPr>
            <a:r>
              <a:rPr lang="en-GB" sz="1400" dirty="0" smtClean="0">
                <a:latin typeface="Tahoma" panose="020B0604030504040204" pitchFamily="34" charset="0"/>
                <a:ea typeface="Tahoma" panose="020B0604030504040204" pitchFamily="34" charset="0"/>
                <a:cs typeface="Tahoma" panose="020B0604030504040204" pitchFamily="34" charset="0"/>
              </a:rPr>
              <a:t>Mainstreaming </a:t>
            </a:r>
            <a:r>
              <a:rPr lang="en-GB" sz="1400" dirty="0">
                <a:latin typeface="Tahoma" panose="020B0604030504040204" pitchFamily="34" charset="0"/>
                <a:ea typeface="Tahoma" panose="020B0604030504040204" pitchFamily="34" charset="0"/>
                <a:cs typeface="Tahoma" panose="020B0604030504040204" pitchFamily="34" charset="0"/>
              </a:rPr>
              <a:t>of gender, empowerment and development of youth and persons with disabilities</a:t>
            </a:r>
            <a:endParaRPr lang="en-US" sz="1400" dirty="0">
              <a:latin typeface="Tahoma" panose="020B0604030504040204" pitchFamily="34" charset="0"/>
              <a:ea typeface="Tahoma" panose="020B0604030504040204" pitchFamily="34" charset="0"/>
              <a:cs typeface="Tahoma" panose="020B0604030504040204" pitchFamily="34" charset="0"/>
            </a:endParaRPr>
          </a:p>
          <a:p>
            <a:pPr>
              <a:lnSpc>
                <a:spcPct val="108000"/>
              </a:lnSpc>
              <a:buClr>
                <a:srgbClr val="C00000"/>
              </a:buClr>
              <a:buSzPct val="60000"/>
              <a:buFont typeface="Wingdings" panose="05000000000000000000" pitchFamily="2" charset="2"/>
              <a:buChar char="Ø"/>
            </a:pPr>
            <a:endParaRPr lang="en-US" sz="1600" dirty="0">
              <a:solidFill>
                <a:prstClr val="black"/>
              </a:solidFill>
              <a:latin typeface="Franklin Gothic Book" panose="020B0503020102020204" pitchFamily="34" charset="0"/>
              <a:ea typeface="Tahoma" panose="020B0604030504040204" pitchFamily="34" charset="0"/>
              <a:cs typeface="Tahoma" panose="020B0604030504040204" pitchFamily="34" charset="0"/>
            </a:endParaRPr>
          </a:p>
          <a:p>
            <a:pPr>
              <a:lnSpc>
                <a:spcPct val="108000"/>
              </a:lnSpc>
              <a:buClr>
                <a:srgbClr val="C00000"/>
              </a:buClr>
              <a:buSzPct val="60000"/>
              <a:buFont typeface="Wingdings" panose="05000000000000000000" pitchFamily="2" charset="2"/>
              <a:buChar char="Ø"/>
            </a:pPr>
            <a:endParaRPr lang="en-ZA" sz="16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eaLnBrk="1" hangingPunct="1">
              <a:spcBef>
                <a:spcPct val="20000"/>
              </a:spcBef>
              <a:buClr>
                <a:srgbClr val="006600"/>
              </a:buClr>
              <a:buSzPct val="60000"/>
              <a:buFont typeface="Wingdings" pitchFamily="2" charset="2"/>
              <a:buChar char="v"/>
            </a:pPr>
            <a:endParaRPr lang="en-ZA" sz="1300" dirty="0" smtClean="0">
              <a:solidFill>
                <a:prstClr val="black"/>
              </a:solidFill>
              <a:latin typeface="Tahoma" pitchFamily="34" charset="0"/>
              <a:ea typeface="Tahoma" pitchFamily="34" charset="0"/>
              <a:cs typeface="Tahoma" pitchFamily="34" charset="0"/>
            </a:endParaRPr>
          </a:p>
          <a:p>
            <a:pPr marL="285750" indent="-285750" algn="just" eaLnBrk="1" hangingPunct="1">
              <a:buClr>
                <a:srgbClr val="006600"/>
              </a:buClr>
              <a:buSzPct val="60000"/>
              <a:buFont typeface="Wingdings" panose="05000000000000000000" pitchFamily="2" charset="2"/>
              <a:buChar char="v"/>
            </a:pPr>
            <a:endParaRPr lang="en-ZA" dirty="0" smtClean="0">
              <a:solidFill>
                <a:prstClr val="black"/>
              </a:solidFill>
              <a:latin typeface="Calibri"/>
            </a:endParaRPr>
          </a:p>
          <a:p>
            <a:pPr marL="285750" indent="-285750" algn="just" eaLnBrk="1" hangingPunct="1">
              <a:buFont typeface="Arial" pitchFamily="34" charset="0"/>
              <a:buChar char="•"/>
            </a:pPr>
            <a:endParaRPr lang="en-ZA" sz="1400" dirty="0" smtClean="0">
              <a:solidFill>
                <a:prstClr val="black"/>
              </a:solidFill>
              <a:latin typeface="Gill Sans"/>
            </a:endParaRPr>
          </a:p>
          <a:p>
            <a:pPr marL="285750" indent="-285750" algn="just" eaLnBrk="1" hangingPunct="1">
              <a:buFont typeface="Arial" pitchFamily="34" charset="0"/>
              <a:buChar char="•"/>
            </a:pPr>
            <a:endParaRPr lang="en-ZA" sz="1400" dirty="0" smtClean="0">
              <a:solidFill>
                <a:prstClr val="black"/>
              </a:solidFill>
              <a:latin typeface="Gill Sans"/>
            </a:endParaRPr>
          </a:p>
          <a:p>
            <a:pPr marL="285750" indent="-285750" eaLnBrk="1" hangingPunct="1">
              <a:buFont typeface="Arial" pitchFamily="34" charset="0"/>
              <a:buChar char="•"/>
            </a:pPr>
            <a:endParaRPr lang="en-ZA" dirty="0" smtClean="0">
              <a:solidFill>
                <a:prstClr val="black"/>
              </a:solidFill>
              <a:latin typeface="Gill Sans" pitchFamily="-52" charset="0"/>
            </a:endParaRPr>
          </a:p>
          <a:p>
            <a:pPr marL="285750" indent="-285750" eaLnBrk="1" hangingPunct="1">
              <a:buFont typeface="Arial" pitchFamily="34" charset="0"/>
              <a:buChar char="•"/>
            </a:pPr>
            <a:endParaRPr lang="en-ZA" dirty="0">
              <a:solidFill>
                <a:prstClr val="black"/>
              </a:solidFill>
              <a:latin typeface="Gill Sans" pitchFamily="-52" charset="0"/>
            </a:endParaRPr>
          </a:p>
          <a:p>
            <a:pPr marL="285750" indent="-285750" eaLnBrk="1" hangingPunct="1">
              <a:buFont typeface="Arial" pitchFamily="34" charset="0"/>
              <a:buChar char="•"/>
            </a:pPr>
            <a:endParaRPr lang="en-ZA" dirty="0" smtClean="0">
              <a:solidFill>
                <a:prstClr val="black"/>
              </a:solidFill>
              <a:latin typeface="Gill Sans" pitchFamily="-52" charset="0"/>
            </a:endParaRPr>
          </a:p>
        </p:txBody>
      </p:sp>
    </p:spTree>
    <p:extLst>
      <p:ext uri="{BB962C8B-B14F-4D97-AF65-F5344CB8AC3E}">
        <p14:creationId xmlns:p14="http://schemas.microsoft.com/office/powerpoint/2010/main" val="36433466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156176" y="6309320"/>
            <a:ext cx="2133600" cy="365125"/>
          </a:xfrm>
        </p:spPr>
        <p:txBody>
          <a:bodyPr/>
          <a:lstStyle/>
          <a:p>
            <a:fld id="{1CE6738C-8955-4CF1-A256-1C49941BBB03}" type="slidenum">
              <a:rPr lang="en-ZA" smtClean="0">
                <a:solidFill>
                  <a:prstClr val="black">
                    <a:tint val="75000"/>
                  </a:prstClr>
                </a:solidFill>
              </a:rPr>
              <a:pPr/>
              <a:t>9</a:t>
            </a:fld>
            <a:endParaRPr lang="en-ZA" dirty="0">
              <a:solidFill>
                <a:prstClr val="black">
                  <a:tint val="75000"/>
                </a:prstClr>
              </a:solidFill>
            </a:endParaRPr>
          </a:p>
        </p:txBody>
      </p:sp>
      <p:sp>
        <p:nvSpPr>
          <p:cNvPr id="3" name="Rectangle 2"/>
          <p:cNvSpPr/>
          <p:nvPr/>
        </p:nvSpPr>
        <p:spPr>
          <a:xfrm>
            <a:off x="296888" y="404664"/>
            <a:ext cx="7992888" cy="650819"/>
          </a:xfrm>
          <a:prstGeom prst="rect">
            <a:avLst/>
          </a:prstGeom>
        </p:spPr>
        <p:txBody>
          <a:bodyPr wrap="square">
            <a:spAutoFit/>
          </a:bodyPr>
          <a:lstStyle/>
          <a:p>
            <a:pPr algn="ctr" defTabSz="457200" fontAlgn="base">
              <a:lnSpc>
                <a:spcPct val="150000"/>
              </a:lnSpc>
              <a:spcBef>
                <a:spcPct val="20000"/>
              </a:spcBef>
              <a:spcAft>
                <a:spcPct val="0"/>
              </a:spcAft>
            </a:pPr>
            <a:r>
              <a:rPr lang="en-ZA" sz="2800" dirty="0" smtClean="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ZA" sz="2800" dirty="0">
                <a:solidFill>
                  <a:srgbClr val="C00000"/>
                </a:solidFill>
                <a:latin typeface="Tahoma" panose="020B0604030504040204" pitchFamily="34" charset="0"/>
                <a:ea typeface="Tahoma" panose="020B0604030504040204" pitchFamily="34" charset="0"/>
                <a:cs typeface="Tahoma" panose="020B0604030504040204" pitchFamily="34" charset="0"/>
              </a:rPr>
              <a:t> </a:t>
            </a:r>
            <a:r>
              <a:rPr lang="en-ZA" sz="2400" dirty="0" smtClean="0">
                <a:solidFill>
                  <a:prstClr val="black">
                    <a:lumMod val="65000"/>
                    <a:lumOff val="35000"/>
                  </a:prstClr>
                </a:solidFill>
                <a:latin typeface="Tahoma" panose="020B0604030504040204" pitchFamily="34" charset="0"/>
                <a:ea typeface="Tahoma" panose="020B0604030504040204" pitchFamily="34" charset="0"/>
                <a:cs typeface="Tahoma" panose="020B0604030504040204" pitchFamily="34" charset="0"/>
              </a:rPr>
              <a:t>National Development Plan &amp; MTSF </a:t>
            </a:r>
            <a:endParaRPr lang="en-ZA" sz="2800" dirty="0">
              <a:solidFill>
                <a:prstClr val="black">
                  <a:lumMod val="65000"/>
                  <a:lumOff val="35000"/>
                </a:prstClr>
              </a:solidFill>
              <a:latin typeface="Tahoma" panose="020B0604030504040204" pitchFamily="34" charset="0"/>
              <a:ea typeface="Tahoma" panose="020B0604030504040204" pitchFamily="34" charset="0"/>
              <a:cs typeface="Tahoma" panose="020B0604030504040204" pitchFamily="34" charset="0"/>
            </a:endParaRPr>
          </a:p>
        </p:txBody>
      </p:sp>
      <p:sp>
        <p:nvSpPr>
          <p:cNvPr id="5" name="Subtitle 2"/>
          <p:cNvSpPr txBox="1">
            <a:spLocks/>
          </p:cNvSpPr>
          <p:nvPr/>
        </p:nvSpPr>
        <p:spPr bwMode="auto">
          <a:xfrm>
            <a:off x="359024" y="1196752"/>
            <a:ext cx="8784976"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ea typeface="ＭＳ Ｐゴシック" pitchFamily="-52" charset="-128"/>
              </a:defRPr>
            </a:lvl1pPr>
            <a:lvl2pPr marL="742950" indent="-285750" eaLnBrk="0" hangingPunct="0">
              <a:defRPr>
                <a:solidFill>
                  <a:schemeClr val="tx1"/>
                </a:solidFill>
                <a:latin typeface="Arial" charset="0"/>
                <a:ea typeface="ＭＳ Ｐゴシック" pitchFamily="-52" charset="-128"/>
              </a:defRPr>
            </a:lvl2pPr>
            <a:lvl3pPr marL="1143000" indent="-228600" eaLnBrk="0" hangingPunct="0">
              <a:defRPr>
                <a:solidFill>
                  <a:schemeClr val="tx1"/>
                </a:solidFill>
                <a:latin typeface="Arial" charset="0"/>
                <a:ea typeface="ＭＳ Ｐゴシック" pitchFamily="-52" charset="-128"/>
              </a:defRPr>
            </a:lvl3pPr>
            <a:lvl4pPr marL="1600200" indent="-228600" eaLnBrk="0" hangingPunct="0">
              <a:defRPr>
                <a:solidFill>
                  <a:schemeClr val="tx1"/>
                </a:solidFill>
                <a:latin typeface="Arial" charset="0"/>
                <a:ea typeface="ＭＳ Ｐゴシック" pitchFamily="-52" charset="-128"/>
              </a:defRPr>
            </a:lvl4pPr>
            <a:lvl5pPr marL="2057400" indent="-228600" eaLnBrk="0" hangingPunct="0">
              <a:defRPr>
                <a:solidFill>
                  <a:schemeClr val="tx1"/>
                </a:solidFill>
                <a:latin typeface="Arial" charset="0"/>
                <a:ea typeface="ＭＳ Ｐゴシック" pitchFamily="-52"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52"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52"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52"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52" charset="-128"/>
              </a:defRPr>
            </a:lvl9pPr>
          </a:lstStyle>
          <a:p>
            <a:pPr>
              <a:buClr>
                <a:srgbClr val="C00000"/>
              </a:buClr>
              <a:buSzPct val="80000"/>
              <a:buFont typeface="Wingdings" panose="05000000000000000000" pitchFamily="2" charset="2"/>
              <a:buChar char="Ø"/>
            </a:pPr>
            <a:r>
              <a:rPr lang="en-US" sz="1400" dirty="0" smtClean="0">
                <a:latin typeface="Tahoma" panose="020B0604030504040204" pitchFamily="34" charset="0"/>
                <a:ea typeface="Tahoma" panose="020B0604030504040204" pitchFamily="34" charset="0"/>
                <a:cs typeface="Tahoma" panose="020B0604030504040204" pitchFamily="34" charset="0"/>
              </a:rPr>
              <a:t>The NSG responds to outcome 3 (professional, meritocratic and ethical public administration), and it’s contribution will be measured by the following outputs:</a:t>
            </a:r>
          </a:p>
          <a:p>
            <a:pPr marL="0" indent="0">
              <a:buClr>
                <a:srgbClr val="C00000"/>
              </a:buClr>
              <a:buSzPct val="80000"/>
            </a:pPr>
            <a:endParaRPr lang="en-US" sz="1400" dirty="0" smtClean="0">
              <a:latin typeface="Tahoma" panose="020B0604030504040204" pitchFamily="34" charset="0"/>
              <a:ea typeface="Tahoma" panose="020B0604030504040204" pitchFamily="34" charset="0"/>
              <a:cs typeface="Tahoma" panose="020B0604030504040204" pitchFamily="34" charset="0"/>
            </a:endParaRPr>
          </a:p>
          <a:p>
            <a:pPr lvl="1">
              <a:buClr>
                <a:srgbClr val="006600"/>
              </a:buClr>
              <a:buSzPct val="80000"/>
              <a:buFont typeface="Wingdings" panose="05000000000000000000" pitchFamily="2" charset="2"/>
              <a:buChar char="v"/>
            </a:pPr>
            <a:r>
              <a:rPr lang="en-US" sz="1400" dirty="0" smtClean="0">
                <a:latin typeface="Tahoma" panose="020B0604030504040204" pitchFamily="34" charset="0"/>
                <a:ea typeface="Tahoma" panose="020B0604030504040204" pitchFamily="34" charset="0"/>
                <a:cs typeface="Tahoma" panose="020B0604030504040204" pitchFamily="34" charset="0"/>
              </a:rPr>
              <a:t>A compulsory in-service training framework that is approved by 2020 and 8 compulsory programmes rolled out by 2022</a:t>
            </a:r>
          </a:p>
          <a:p>
            <a:pPr lvl="1">
              <a:buClr>
                <a:srgbClr val="006600"/>
              </a:buClr>
              <a:buSzPct val="80000"/>
              <a:buFont typeface="Wingdings" panose="05000000000000000000" pitchFamily="2" charset="2"/>
              <a:buChar char="v"/>
            </a:pPr>
            <a:endParaRPr lang="en-US" sz="1400" dirty="0" smtClean="0">
              <a:latin typeface="Tahoma" panose="020B0604030504040204" pitchFamily="34" charset="0"/>
              <a:ea typeface="Tahoma" panose="020B0604030504040204" pitchFamily="34" charset="0"/>
              <a:cs typeface="Tahoma" panose="020B0604030504040204" pitchFamily="34" charset="0"/>
            </a:endParaRPr>
          </a:p>
          <a:p>
            <a:pPr lvl="1">
              <a:buClr>
                <a:srgbClr val="006600"/>
              </a:buClr>
              <a:buSzPct val="80000"/>
              <a:buFont typeface="Wingdings" panose="05000000000000000000" pitchFamily="2" charset="2"/>
              <a:buChar char="v"/>
            </a:pPr>
            <a:r>
              <a:rPr lang="en-US" sz="1400" dirty="0" smtClean="0">
                <a:latin typeface="Tahoma" panose="020B0604030504040204" pitchFamily="34" charset="0"/>
                <a:ea typeface="Tahoma" panose="020B0604030504040204" pitchFamily="34" charset="0"/>
                <a:cs typeface="Tahoma" panose="020B0604030504040204" pitchFamily="34" charset="0"/>
              </a:rPr>
              <a:t>The recognition of professionals in the public sector by a professional body by 2023 (working in partnership with the Department of Public Service and Administration)</a:t>
            </a:r>
            <a:endParaRPr lang="en-ZA" sz="1400" dirty="0" smtClean="0">
              <a:solidFill>
                <a:prstClr val="black"/>
              </a:solidFill>
              <a:latin typeface="Tahoma" panose="020B0604030504040204" pitchFamily="34" charset="0"/>
              <a:ea typeface="Tahoma" panose="020B0604030504040204" pitchFamily="34" charset="0"/>
              <a:cs typeface="Tahoma" panose="020B0604030504040204" pitchFamily="34" charset="0"/>
            </a:endParaRPr>
          </a:p>
          <a:p>
            <a:pPr marL="285750" indent="-285750" eaLnBrk="1" hangingPunct="1">
              <a:buFont typeface="Arial" pitchFamily="34" charset="0"/>
              <a:buChar char="•"/>
            </a:pPr>
            <a:endParaRPr lang="en-ZA" dirty="0" smtClean="0">
              <a:solidFill>
                <a:prstClr val="black"/>
              </a:solidFill>
              <a:latin typeface="Gill Sans" pitchFamily="-52" charset="0"/>
            </a:endParaRPr>
          </a:p>
          <a:p>
            <a:pPr marL="285750" indent="-285750" eaLnBrk="1" hangingPunct="1">
              <a:buClr>
                <a:srgbClr val="C00000"/>
              </a:buClr>
              <a:buSzPct val="80000"/>
              <a:buFont typeface="Wingdings" panose="05000000000000000000" pitchFamily="2" charset="2"/>
              <a:buChar char="Ø"/>
            </a:pPr>
            <a:r>
              <a:rPr lang="en-ZA" sz="1400" dirty="0" smtClean="0">
                <a:solidFill>
                  <a:prstClr val="black"/>
                </a:solidFill>
                <a:latin typeface="Tahoma" panose="020B0604030504040204" pitchFamily="34" charset="0"/>
                <a:ea typeface="Tahoma" panose="020B0604030504040204" pitchFamily="34" charset="0"/>
                <a:cs typeface="Tahoma" panose="020B0604030504040204" pitchFamily="34" charset="0"/>
              </a:rPr>
              <a:t>The NSG will also support the implementation of the </a:t>
            </a:r>
            <a:r>
              <a:rPr lang="en-ZA" sz="1400" u="sng" dirty="0" smtClean="0">
                <a:solidFill>
                  <a:prstClr val="black"/>
                </a:solidFill>
                <a:latin typeface="Tahoma" panose="020B0604030504040204" pitchFamily="34" charset="0"/>
                <a:ea typeface="Tahoma" panose="020B0604030504040204" pitchFamily="34" charset="0"/>
                <a:cs typeface="Tahoma" panose="020B0604030504040204" pitchFamily="34" charset="0"/>
              </a:rPr>
              <a:t>District Delivery Model</a:t>
            </a:r>
            <a:r>
              <a:rPr lang="en-ZA" sz="1400" dirty="0" smtClean="0">
                <a:solidFill>
                  <a:prstClr val="black"/>
                </a:solidFill>
                <a:latin typeface="Tahoma" panose="020B0604030504040204" pitchFamily="34" charset="0"/>
                <a:ea typeface="Tahoma" panose="020B0604030504040204" pitchFamily="34" charset="0"/>
                <a:cs typeface="Tahoma" panose="020B0604030504040204" pitchFamily="34" charset="0"/>
              </a:rPr>
              <a:t>, through ETD interventions, such as: </a:t>
            </a:r>
          </a:p>
          <a:p>
            <a:pPr marL="285750" indent="-285750" eaLnBrk="1" hangingPunct="1">
              <a:buClr>
                <a:srgbClr val="C00000"/>
              </a:buClr>
              <a:buSzPct val="80000"/>
              <a:buFont typeface="Wingdings" panose="05000000000000000000" pitchFamily="2" charset="2"/>
              <a:buChar char="Ø"/>
            </a:pPr>
            <a:endParaRPr lang="en-ZA" sz="14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685800" lvl="1" eaLnBrk="1" hangingPunct="1">
              <a:buClr>
                <a:srgbClr val="006600"/>
              </a:buClr>
              <a:buSzPct val="80000"/>
              <a:buFont typeface="Wingdings" panose="05000000000000000000" pitchFamily="2" charset="2"/>
              <a:buChar char="v"/>
            </a:pPr>
            <a:r>
              <a:rPr lang="en-ZA" sz="1400" dirty="0" smtClean="0">
                <a:solidFill>
                  <a:prstClr val="black"/>
                </a:solidFill>
                <a:latin typeface="Tahoma" panose="020B0604030504040204" pitchFamily="34" charset="0"/>
                <a:ea typeface="Tahoma" panose="020B0604030504040204" pitchFamily="34" charset="0"/>
                <a:cs typeface="Tahoma" panose="020B0604030504040204" pitchFamily="34" charset="0"/>
              </a:rPr>
              <a:t>P</a:t>
            </a:r>
            <a:r>
              <a:rPr lang="en-US" sz="1400" dirty="0" smtClean="0">
                <a:latin typeface="Tahoma" panose="020B0604030504040204" pitchFamily="34" charset="0"/>
                <a:ea typeface="Tahoma" panose="020B0604030504040204" pitchFamily="34" charset="0"/>
                <a:cs typeface="Tahoma" panose="020B0604030504040204" pitchFamily="34" charset="0"/>
              </a:rPr>
              <a:t>artnerships with COGTA &amp; SALGA in </a:t>
            </a:r>
            <a:r>
              <a:rPr lang="en-US" sz="1400" dirty="0">
                <a:latin typeface="Tahoma" panose="020B0604030504040204" pitchFamily="34" charset="0"/>
                <a:ea typeface="Tahoma" panose="020B0604030504040204" pitchFamily="34" charset="0"/>
                <a:cs typeface="Tahoma" panose="020B0604030504040204" pitchFamily="34" charset="0"/>
              </a:rPr>
              <a:t>order to determine and strengthen </a:t>
            </a:r>
            <a:r>
              <a:rPr lang="en-US" sz="1400" dirty="0" smtClean="0">
                <a:latin typeface="Tahoma" panose="020B0604030504040204" pitchFamily="34" charset="0"/>
                <a:ea typeface="Tahoma" panose="020B0604030504040204" pitchFamily="34" charset="0"/>
                <a:cs typeface="Tahoma" panose="020B0604030504040204" pitchFamily="34" charset="0"/>
              </a:rPr>
              <a:t>capacity for delivery,  and with </a:t>
            </a:r>
            <a:r>
              <a:rPr lang="en-US" sz="1400" dirty="0">
                <a:latin typeface="Tahoma" panose="020B0604030504040204" pitchFamily="34" charset="0"/>
                <a:ea typeface="Tahoma" panose="020B0604030504040204" pitchFamily="34" charset="0"/>
                <a:cs typeface="Tahoma" panose="020B0604030504040204" pitchFamily="34" charset="0"/>
              </a:rPr>
              <a:t>professional bodies in order to </a:t>
            </a:r>
            <a:r>
              <a:rPr lang="en-US" sz="1400" dirty="0" smtClean="0">
                <a:latin typeface="Tahoma" panose="020B0604030504040204" pitchFamily="34" charset="0"/>
                <a:ea typeface="Tahoma" panose="020B0604030504040204" pitchFamily="34" charset="0"/>
                <a:cs typeface="Tahoma" panose="020B0604030504040204" pitchFamily="34" charset="0"/>
              </a:rPr>
              <a:t>professionalise certain </a:t>
            </a:r>
            <a:r>
              <a:rPr lang="en-US" sz="1400" dirty="0">
                <a:latin typeface="Tahoma" panose="020B0604030504040204" pitchFamily="34" charset="0"/>
                <a:ea typeface="Tahoma" panose="020B0604030504040204" pitchFamily="34" charset="0"/>
                <a:cs typeface="Tahoma" panose="020B0604030504040204" pitchFamily="34" charset="0"/>
              </a:rPr>
              <a:t>categories of employees across the spheres of </a:t>
            </a:r>
            <a:r>
              <a:rPr lang="en-US" sz="1400" dirty="0" smtClean="0">
                <a:latin typeface="Tahoma" panose="020B0604030504040204" pitchFamily="34" charset="0"/>
                <a:ea typeface="Tahoma" panose="020B0604030504040204" pitchFamily="34" charset="0"/>
                <a:cs typeface="Tahoma" panose="020B0604030504040204" pitchFamily="34" charset="0"/>
              </a:rPr>
              <a:t>government</a:t>
            </a:r>
          </a:p>
          <a:p>
            <a:endParaRPr lang="en-US" sz="1400" dirty="0">
              <a:latin typeface="Tahoma" panose="020B0604030504040204" pitchFamily="34" charset="0"/>
              <a:ea typeface="Tahoma" panose="020B0604030504040204" pitchFamily="34" charset="0"/>
              <a:cs typeface="Tahoma" panose="020B0604030504040204" pitchFamily="34" charset="0"/>
            </a:endParaRPr>
          </a:p>
          <a:p>
            <a:pPr lvl="1">
              <a:buClr>
                <a:srgbClr val="006600"/>
              </a:buClr>
              <a:buSzPct val="80000"/>
              <a:buFont typeface="Wingdings" panose="05000000000000000000" pitchFamily="2" charset="2"/>
              <a:buChar char="v"/>
            </a:pPr>
            <a:r>
              <a:rPr lang="en-US" sz="1400" dirty="0" smtClean="0">
                <a:latin typeface="Tahoma" panose="020B0604030504040204" pitchFamily="34" charset="0"/>
                <a:ea typeface="Tahoma" panose="020B0604030504040204" pitchFamily="34" charset="0"/>
                <a:cs typeface="Tahoma" panose="020B0604030504040204" pitchFamily="34" charset="0"/>
              </a:rPr>
              <a:t>NSG </a:t>
            </a:r>
            <a:r>
              <a:rPr lang="en-US" sz="1400" dirty="0">
                <a:latin typeface="Tahoma" panose="020B0604030504040204" pitchFamily="34" charset="0"/>
                <a:ea typeface="Tahoma" panose="020B0604030504040204" pitchFamily="34" charset="0"/>
                <a:cs typeface="Tahoma" panose="020B0604030504040204" pitchFamily="34" charset="0"/>
              </a:rPr>
              <a:t>programmes and courses </a:t>
            </a:r>
            <a:r>
              <a:rPr lang="en-US" sz="1400" dirty="0" smtClean="0">
                <a:latin typeface="Tahoma" panose="020B0604030504040204" pitchFamily="34" charset="0"/>
                <a:ea typeface="Tahoma" panose="020B0604030504040204" pitchFamily="34" charset="0"/>
                <a:cs typeface="Tahoma" panose="020B0604030504040204" pitchFamily="34" charset="0"/>
              </a:rPr>
              <a:t>(Applying Monitoring and </a:t>
            </a:r>
            <a:r>
              <a:rPr lang="en-US" sz="1400" dirty="0">
                <a:latin typeface="Tahoma" panose="020B0604030504040204" pitchFamily="34" charset="0"/>
                <a:ea typeface="Tahoma" panose="020B0604030504040204" pitchFamily="34" charset="0"/>
                <a:cs typeface="Tahoma" panose="020B0604030504040204" pitchFamily="34" charset="0"/>
              </a:rPr>
              <a:t>Evaluation Principles in the Public Sector; Data Analysis and </a:t>
            </a:r>
            <a:r>
              <a:rPr lang="en-US" sz="1400" dirty="0" smtClean="0">
                <a:latin typeface="Tahoma" panose="020B0604030504040204" pitchFamily="34" charset="0"/>
                <a:ea typeface="Tahoma" panose="020B0604030504040204" pitchFamily="34" charset="0"/>
                <a:cs typeface="Tahoma" panose="020B0604030504040204" pitchFamily="34" charset="0"/>
              </a:rPr>
              <a:t>Presentation methods </a:t>
            </a:r>
            <a:r>
              <a:rPr lang="en-US" sz="1400" dirty="0">
                <a:latin typeface="Tahoma" panose="020B0604030504040204" pitchFamily="34" charset="0"/>
                <a:ea typeface="Tahoma" panose="020B0604030504040204" pitchFamily="34" charset="0"/>
                <a:cs typeface="Tahoma" panose="020B0604030504040204" pitchFamily="34" charset="0"/>
              </a:rPr>
              <a:t>for Monitoring and Evaluation; Information Management for </a:t>
            </a:r>
            <a:r>
              <a:rPr lang="en-US" sz="1400" dirty="0" smtClean="0">
                <a:latin typeface="Tahoma" panose="020B0604030504040204" pitchFamily="34" charset="0"/>
                <a:ea typeface="Tahoma" panose="020B0604030504040204" pitchFamily="34" charset="0"/>
                <a:cs typeface="Tahoma" panose="020B0604030504040204" pitchFamily="34" charset="0"/>
              </a:rPr>
              <a:t>Monitoring and </a:t>
            </a:r>
            <a:r>
              <a:rPr lang="en-US" sz="1400" dirty="0">
                <a:latin typeface="Tahoma" panose="020B0604030504040204" pitchFamily="34" charset="0"/>
                <a:ea typeface="Tahoma" panose="020B0604030504040204" pitchFamily="34" charset="0"/>
                <a:cs typeface="Tahoma" panose="020B0604030504040204" pitchFamily="34" charset="0"/>
              </a:rPr>
              <a:t>Evaluation; Contract Management (PFMA &amp; MFMA); Basic and </a:t>
            </a:r>
            <a:r>
              <a:rPr lang="en-US" sz="1400" dirty="0" smtClean="0">
                <a:latin typeface="Tahoma" panose="020B0604030504040204" pitchFamily="34" charset="0"/>
                <a:ea typeface="Tahoma" panose="020B0604030504040204" pitchFamily="34" charset="0"/>
                <a:cs typeface="Tahoma" panose="020B0604030504040204" pitchFamily="34" charset="0"/>
              </a:rPr>
              <a:t>Advanced Project </a:t>
            </a:r>
            <a:r>
              <a:rPr lang="en-US" sz="1400" dirty="0">
                <a:latin typeface="Tahoma" panose="020B0604030504040204" pitchFamily="34" charset="0"/>
                <a:ea typeface="Tahoma" panose="020B0604030504040204" pitchFamily="34" charset="0"/>
                <a:cs typeface="Tahoma" panose="020B0604030504040204" pitchFamily="34" charset="0"/>
              </a:rPr>
              <a:t>Management for the Public Service; and Budget Analysis and </a:t>
            </a:r>
            <a:r>
              <a:rPr lang="en-US" sz="1400" dirty="0" smtClean="0">
                <a:latin typeface="Tahoma" panose="020B0604030504040204" pitchFamily="34" charset="0"/>
                <a:ea typeface="Tahoma" panose="020B0604030504040204" pitchFamily="34" charset="0"/>
                <a:cs typeface="Tahoma" panose="020B0604030504040204" pitchFamily="34" charset="0"/>
              </a:rPr>
              <a:t>Budget Information </a:t>
            </a:r>
            <a:r>
              <a:rPr lang="en-US" sz="1400" dirty="0">
                <a:latin typeface="Tahoma" panose="020B0604030504040204" pitchFamily="34" charset="0"/>
                <a:ea typeface="Tahoma" panose="020B0604030504040204" pitchFamily="34" charset="0"/>
                <a:cs typeface="Tahoma" panose="020B0604030504040204" pitchFamily="34" charset="0"/>
              </a:rPr>
              <a:t>for the Public </a:t>
            </a:r>
            <a:r>
              <a:rPr lang="en-US" sz="1400" dirty="0" smtClean="0">
                <a:latin typeface="Tahoma" panose="020B0604030504040204" pitchFamily="34" charset="0"/>
                <a:ea typeface="Tahoma" panose="020B0604030504040204" pitchFamily="34" charset="0"/>
                <a:cs typeface="Tahoma" panose="020B0604030504040204" pitchFamily="34" charset="0"/>
              </a:rPr>
              <a:t>Service)</a:t>
            </a:r>
            <a:endParaRPr lang="en-ZA" sz="1400" dirty="0" smtClean="0">
              <a:solidFill>
                <a:prstClr val="black"/>
              </a:solidFill>
              <a:latin typeface="Tahoma" panose="020B0604030504040204" pitchFamily="34" charset="0"/>
              <a:ea typeface="Tahoma" panose="020B0604030504040204" pitchFamily="34" charset="0"/>
              <a:cs typeface="Tahoma" panose="020B0604030504040204" pitchFamily="34" charset="0"/>
            </a:endParaRPr>
          </a:p>
          <a:p>
            <a:pPr marL="285750" indent="-285750" eaLnBrk="1" hangingPunct="1">
              <a:buClr>
                <a:srgbClr val="C00000"/>
              </a:buClr>
              <a:buSzPct val="80000"/>
              <a:buFont typeface="Wingdings" panose="05000000000000000000" pitchFamily="2" charset="2"/>
              <a:buChar char="Ø"/>
            </a:pPr>
            <a:endParaRPr lang="en-ZA" dirty="0" smtClean="0">
              <a:solidFill>
                <a:prstClr val="black"/>
              </a:solidFill>
              <a:latin typeface="Gill Sans" pitchFamily="-52" charset="0"/>
            </a:endParaRPr>
          </a:p>
          <a:p>
            <a:pPr marL="685800" lvl="1" eaLnBrk="1" hangingPunct="1">
              <a:buClr>
                <a:srgbClr val="006600"/>
              </a:buClr>
              <a:buSzPct val="80000"/>
              <a:buFont typeface="Wingdings" panose="05000000000000000000" pitchFamily="2" charset="2"/>
              <a:buChar char="v"/>
            </a:pPr>
            <a:endParaRPr lang="en-ZA" dirty="0" smtClean="0">
              <a:solidFill>
                <a:prstClr val="black"/>
              </a:solidFill>
              <a:latin typeface="Gill Sans" pitchFamily="-52" charset="0"/>
            </a:endParaRPr>
          </a:p>
        </p:txBody>
      </p:sp>
    </p:spTree>
    <p:extLst>
      <p:ext uri="{BB962C8B-B14F-4D97-AF65-F5344CB8AC3E}">
        <p14:creationId xmlns:p14="http://schemas.microsoft.com/office/powerpoint/2010/main" val="179914083"/>
      </p:ext>
    </p:extLst>
  </p:cSld>
  <p:clrMapOvr>
    <a:masterClrMapping/>
  </p:clrMapOvr>
  <p:timing>
    <p:tnLst>
      <p:par>
        <p:cTn id="1" dur="indefinite" restart="never" nodeType="tmRoot"/>
      </p:par>
    </p:tnLst>
  </p:timing>
</p:sld>
</file>

<file path=ppt/theme/theme1.xml><?xml version="1.0" encoding="utf-8"?>
<a:theme xmlns:a="http://schemas.openxmlformats.org/drawingml/2006/main" name="Presentation to National HRD Managers (22 November 201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3676</TotalTime>
  <Words>5561</Words>
  <Application>Microsoft Office PowerPoint</Application>
  <PresentationFormat>On-screen Show (4:3)</PresentationFormat>
  <Paragraphs>1458</Paragraphs>
  <Slides>41</Slides>
  <Notes>6</Notes>
  <HiddenSlides>0</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41</vt:i4>
      </vt:variant>
    </vt:vector>
  </HeadingPairs>
  <TitlesOfParts>
    <vt:vector size="58" baseType="lpstr">
      <vt:lpstr>Microsoft JhengHei</vt:lpstr>
      <vt:lpstr>ＭＳ Ｐゴシック</vt:lpstr>
      <vt:lpstr>Arial</vt:lpstr>
      <vt:lpstr>Arial Narrow</vt:lpstr>
      <vt:lpstr>Calibri</vt:lpstr>
      <vt:lpstr>Cambria</vt:lpstr>
      <vt:lpstr>Franklin Gothic Book</vt:lpstr>
      <vt:lpstr>Georgia</vt:lpstr>
      <vt:lpstr>Gill Sans</vt:lpstr>
      <vt:lpstr>Gill Sans Light</vt:lpstr>
      <vt:lpstr>Gill Sans MT</vt:lpstr>
      <vt:lpstr>Rockwell</vt:lpstr>
      <vt:lpstr>Segoe UI Historic</vt:lpstr>
      <vt:lpstr>Tahoma</vt:lpstr>
      <vt:lpstr>Times New Roman</vt:lpstr>
      <vt:lpstr>Wingdings</vt:lpstr>
      <vt:lpstr>Presentation to National HRD Managers (22 November 2013)</vt:lpstr>
      <vt:lpstr>    National School of Government 5-year Strategic Plan (2020-2025) and Annual Performance Plan (2020/21)</vt:lpstr>
      <vt:lpstr>Outline of the Presentation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Implementation of NSG strategy </vt:lpstr>
      <vt:lpstr>PowerPoint Presentation</vt:lpstr>
      <vt:lpstr>5-year Impact Statement and Outcomes </vt:lpstr>
      <vt:lpstr>PowerPoint Presentation</vt:lpstr>
      <vt:lpstr>PowerPoint Presentation</vt:lpstr>
      <vt:lpstr>Our value chain</vt:lpstr>
      <vt:lpstr>Curriculum Framework </vt:lpstr>
      <vt:lpstr>Curriculum Framework: Nyukela Implementation </vt:lpstr>
      <vt:lpstr>Engagement &amp; Delivery </vt:lpstr>
      <vt:lpstr>Professional Support</vt:lpstr>
      <vt:lpstr>Partnerships</vt:lpstr>
      <vt:lpstr>Partnerships with Higher Education Institutions </vt:lpstr>
      <vt:lpstr>Partnerships with Higher Education Institutions </vt:lpstr>
      <vt:lpstr>Partnerships with Higher Education Institutions </vt:lpstr>
      <vt:lpstr>Partnership with Parliament </vt:lpstr>
      <vt:lpstr>Our macro-structure</vt:lpstr>
      <vt:lpstr>Employment Equity Profile </vt:lpstr>
      <vt:lpstr>PowerPoint Presentation</vt:lpstr>
      <vt:lpstr>PowerPoint Presentation</vt:lpstr>
      <vt:lpstr>PowerPoint Presentation</vt:lpstr>
      <vt:lpstr>Annual Performance Plan: 2020/21</vt:lpstr>
      <vt:lpstr>Annual Performance Plan: 2020/21</vt:lpstr>
      <vt:lpstr>Annual Performance Plan: 2020/21</vt:lpstr>
      <vt:lpstr>Annual Performance Plan: 2020/21</vt:lpstr>
      <vt:lpstr>PowerPoint Presentation</vt:lpstr>
      <vt:lpstr>PowerPoint Presentation</vt:lpstr>
      <vt:lpstr>PowerPoint Presentation</vt:lpstr>
      <vt:lpstr>NSG Response to COVID-19  </vt:lpstr>
      <vt:lpstr>NSG Response to COVID-19: Scenarios for Class Size</vt:lpstr>
      <vt:lpstr>Conclusion </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overview of the National School of Government: Requirements for the Enterprise Architecture</dc:title>
  <dc:creator>Dino Poonsamy</dc:creator>
  <cp:lastModifiedBy>Masixole Zibeko</cp:lastModifiedBy>
  <cp:revision>300</cp:revision>
  <cp:lastPrinted>2015-11-03T11:13:38Z</cp:lastPrinted>
  <dcterms:created xsi:type="dcterms:W3CDTF">2013-12-04T07:03:32Z</dcterms:created>
  <dcterms:modified xsi:type="dcterms:W3CDTF">2020-05-05T14:45:09Z</dcterms:modified>
</cp:coreProperties>
</file>