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4"/>
    <p:sldMasterId id="2147483665" r:id="rId5"/>
  </p:sldMasterIdLst>
  <p:notesMasterIdLst>
    <p:notesMasterId r:id="rId16"/>
  </p:notesMasterIdLst>
  <p:handoutMasterIdLst>
    <p:handoutMasterId r:id="rId17"/>
  </p:handoutMasterIdLst>
  <p:sldIdLst>
    <p:sldId id="256" r:id="rId6"/>
    <p:sldId id="262" r:id="rId7"/>
    <p:sldId id="488" r:id="rId8"/>
    <p:sldId id="489" r:id="rId9"/>
    <p:sldId id="497" r:id="rId10"/>
    <p:sldId id="495" r:id="rId11"/>
    <p:sldId id="493" r:id="rId12"/>
    <p:sldId id="496" r:id="rId13"/>
    <p:sldId id="494" r:id="rId14"/>
    <p:sldId id="350" r:id="rId15"/>
  </p:sldIdLst>
  <p:sldSz cx="9144000" cy="5143500" type="screen16x9"/>
  <p:notesSz cx="6858000" cy="9144000"/>
  <p:embeddedFontLst>
    <p:embeddedFont>
      <p:font typeface="MS Gothic" panose="020B0609070205080204" pitchFamily="49" charset="-128"/>
      <p:regular r:id="rId18"/>
    </p:embeddedFont>
    <p:embeddedFont>
      <p:font typeface="Montserrat" panose="020B0604020202020204" charset="0"/>
      <p:regular r:id="rId19"/>
      <p:bold r:id="rId20"/>
    </p:embeddedFont>
    <p:embeddedFont>
      <p:font typeface="Arial Unicode MS" panose="020B0604020202020204" pitchFamily="34" charset="-128"/>
      <p:regular r:id="rId21"/>
    </p:embeddedFont>
    <p:embeddedFont>
      <p:font typeface="ＭＳ Ｐゴシック" panose="020B0600070205080204" pitchFamily="34" charset="-128"/>
      <p:regular r:id="rId22"/>
    </p:embeddedFont>
    <p:embeddedFont>
      <p:font typeface="Century Gothic" panose="020B0502020202020204" pitchFamily="34" charset="0"/>
      <p:regular r:id="rId23"/>
      <p:bold r:id="rId24"/>
      <p:italic r:id="rId25"/>
      <p:boldItalic r:id="rId26"/>
    </p:embeddedFont>
    <p:embeddedFont>
      <p:font typeface="ＭＳ Ｐゴシック" panose="020B0600070205080204" pitchFamily="34" charset="-128"/>
      <p:regular r:id="rId22"/>
    </p:embeddedFont>
    <p:embeddedFont>
      <p:font typeface="Calibri" panose="020F0502020204030204" pitchFamily="34" charset="0"/>
      <p:regular r:id="rId27"/>
      <p:bold r:id="rId28"/>
      <p:italic r:id="rId29"/>
      <p:boldItalic r:id="rId30"/>
    </p:embeddedFont>
    <p:embeddedFont>
      <p:font typeface="Arial Narrow" panose="020B0606020202030204" pitchFamily="34" charset="0"/>
      <p:regular r:id="rId31"/>
      <p:bold r:id="rId32"/>
      <p:italic r:id="rId33"/>
      <p:boldItalic r:id="rId34"/>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4DCB1-CFF2-4397-9E8F-77BFEF9F81DB}" v="1" dt="2020-05-03T11:45:00.200"/>
    <p1510:client id="{CF2840EB-2CE8-407B-A7A0-E10CADC2D348}" v="12" dt="2020-05-03T14:57:27.304"/>
  </p1510:revLst>
</p1510:revInfo>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1"/>
    <p:restoredTop sz="94663"/>
  </p:normalViewPr>
  <p:slideViewPr>
    <p:cSldViewPr>
      <p:cViewPr varScale="1">
        <p:scale>
          <a:sx n="53" d="100"/>
          <a:sy n="53" d="100"/>
        </p:scale>
        <p:origin x="1064" y="28"/>
      </p:cViewPr>
      <p:guideLst>
        <p:guide orient="horz" pos="1620"/>
        <p:guide pos="2880"/>
      </p:guideLst>
    </p:cSldViewPr>
  </p:slideViewPr>
  <p:notesTextViewPr>
    <p:cViewPr>
      <p:scale>
        <a:sx n="1" d="1"/>
        <a:sy n="1" d="1"/>
      </p:scale>
      <p:origin x="0" y="0"/>
    </p:cViewPr>
  </p:notesTextViewPr>
  <p:notesViewPr>
    <p:cSldViewPr>
      <p:cViewPr varScale="1">
        <p:scale>
          <a:sx n="71" d="100"/>
          <a:sy n="71" d="100"/>
        </p:scale>
        <p:origin x="21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Schoonraad" userId="S::pierre.schoonraad@cpsi.co.za::e45abd16-e0e6-455d-8267-57cefb114dfd" providerId="AD" clId="Web-{CF2840EB-2CE8-407B-A7A0-E10CADC2D348}"/>
    <pc:docChg chg="modSld">
      <pc:chgData name="Pierre Schoonraad" userId="S::pierre.schoonraad@cpsi.co.za::e45abd16-e0e6-455d-8267-57cefb114dfd" providerId="AD" clId="Web-{CF2840EB-2CE8-407B-A7A0-E10CADC2D348}" dt="2020-05-03T14:57:27.304" v="11"/>
      <pc:docMkLst>
        <pc:docMk/>
      </pc:docMkLst>
      <pc:sldChg chg="modSp">
        <pc:chgData name="Pierre Schoonraad" userId="S::pierre.schoonraad@cpsi.co.za::e45abd16-e0e6-455d-8267-57cefb114dfd" providerId="AD" clId="Web-{CF2840EB-2CE8-407B-A7A0-E10CADC2D348}" dt="2020-05-03T14:55:15.162" v="4" actId="20577"/>
        <pc:sldMkLst>
          <pc:docMk/>
          <pc:sldMk cId="0" sldId="256"/>
        </pc:sldMkLst>
        <pc:spChg chg="mod">
          <ac:chgData name="Pierre Schoonraad" userId="S::pierre.schoonraad@cpsi.co.za::e45abd16-e0e6-455d-8267-57cefb114dfd" providerId="AD" clId="Web-{CF2840EB-2CE8-407B-A7A0-E10CADC2D348}" dt="2020-05-03T14:55:15.162" v="4" actId="20577"/>
          <ac:spMkLst>
            <pc:docMk/>
            <pc:sldMk cId="0" sldId="256"/>
            <ac:spMk id="10242" creationId="{8795DB4B-AFAE-DF46-8808-388C626E435F}"/>
          </ac:spMkLst>
        </pc:spChg>
      </pc:sldChg>
      <pc:sldChg chg="modSp">
        <pc:chgData name="Pierre Schoonraad" userId="S::pierre.schoonraad@cpsi.co.za::e45abd16-e0e6-455d-8267-57cefb114dfd" providerId="AD" clId="Web-{CF2840EB-2CE8-407B-A7A0-E10CADC2D348}" dt="2020-05-03T14:56:08.131" v="6" actId="20577"/>
        <pc:sldMkLst>
          <pc:docMk/>
          <pc:sldMk cId="1603909759" sldId="495"/>
        </pc:sldMkLst>
        <pc:spChg chg="mod">
          <ac:chgData name="Pierre Schoonraad" userId="S::pierre.schoonraad@cpsi.co.za::e45abd16-e0e6-455d-8267-57cefb114dfd" providerId="AD" clId="Web-{CF2840EB-2CE8-407B-A7A0-E10CADC2D348}" dt="2020-05-03T14:56:08.131" v="6" actId="20577"/>
          <ac:spMkLst>
            <pc:docMk/>
            <pc:sldMk cId="1603909759" sldId="495"/>
            <ac:spMk id="29" creationId="{00000000-0000-0000-0000-000000000000}"/>
          </ac:spMkLst>
        </pc:spChg>
        <pc:spChg chg="mod">
          <ac:chgData name="Pierre Schoonraad" userId="S::pierre.schoonraad@cpsi.co.za::e45abd16-e0e6-455d-8267-57cefb114dfd" providerId="AD" clId="Web-{CF2840EB-2CE8-407B-A7A0-E10CADC2D348}" dt="2020-05-03T14:56:00.881" v="5" actId="20577"/>
          <ac:spMkLst>
            <pc:docMk/>
            <pc:sldMk cId="1603909759" sldId="495"/>
            <ac:spMk id="34" creationId="{00000000-0000-0000-0000-000000000000}"/>
          </ac:spMkLst>
        </pc:spChg>
      </pc:sldChg>
      <pc:sldChg chg="modSp mod setBg">
        <pc:chgData name="Pierre Schoonraad" userId="S::pierre.schoonraad@cpsi.co.za::e45abd16-e0e6-455d-8267-57cefb114dfd" providerId="AD" clId="Web-{CF2840EB-2CE8-407B-A7A0-E10CADC2D348}" dt="2020-05-03T14:57:27.304" v="11"/>
        <pc:sldMkLst>
          <pc:docMk/>
          <pc:sldMk cId="2461758236" sldId="496"/>
        </pc:sldMkLst>
        <pc:graphicFrameChg chg="modGraphic">
          <ac:chgData name="Pierre Schoonraad" userId="S::pierre.schoonraad@cpsi.co.za::e45abd16-e0e6-455d-8267-57cefb114dfd" providerId="AD" clId="Web-{CF2840EB-2CE8-407B-A7A0-E10CADC2D348}" dt="2020-05-03T14:56:49.960" v="10"/>
          <ac:graphicFrameMkLst>
            <pc:docMk/>
            <pc:sldMk cId="2461758236" sldId="496"/>
            <ac:graphicFrameMk id="6" creationId="{00000000-0000-0000-0000-000000000000}"/>
          </ac:graphicFrameMkLst>
        </pc:graphicFrameChg>
      </pc:sldChg>
    </pc:docChg>
  </pc:docChgLst>
  <pc:docChgLst>
    <pc:chgData name="Pierre Schoonraad" userId="e45abd16-e0e6-455d-8267-57cefb114dfd" providerId="ADAL" clId="{2ADE8351-DD74-DF42-869A-A1E4D038F9AA}"/>
    <pc:docChg chg="modSld sldOrd">
      <pc:chgData name="Pierre Schoonraad" userId="e45abd16-e0e6-455d-8267-57cefb114dfd" providerId="ADAL" clId="{2ADE8351-DD74-DF42-869A-A1E4D038F9AA}" dt="2020-05-03T15:00:45.245" v="0"/>
      <pc:docMkLst>
        <pc:docMk/>
      </pc:docMkLst>
      <pc:sldChg chg="ord">
        <pc:chgData name="Pierre Schoonraad" userId="e45abd16-e0e6-455d-8267-57cefb114dfd" providerId="ADAL" clId="{2ADE8351-DD74-DF42-869A-A1E4D038F9AA}" dt="2020-05-03T15:00:45.245" v="0"/>
        <pc:sldMkLst>
          <pc:docMk/>
          <pc:sldMk cId="2530447522" sldId="493"/>
        </pc:sldMkLst>
      </pc:sldChg>
    </pc:docChg>
  </pc:docChgLst>
  <pc:docChgLst>
    <pc:chgData name="Lindani Mthethwa" userId="S::lindani.mthethwa@cpsi.co.za::cc8b8038-151b-4ce5-9f27-3e1c3422812e" providerId="AD" clId="Web-{5A04DCB1-CFF2-4397-9E8F-77BFEF9F81DB}"/>
    <pc:docChg chg="modSld">
      <pc:chgData name="Lindani Mthethwa" userId="S::lindani.mthethwa@cpsi.co.za::cc8b8038-151b-4ce5-9f27-3e1c3422812e" providerId="AD" clId="Web-{5A04DCB1-CFF2-4397-9E8F-77BFEF9F81DB}" dt="2020-05-03T11:45:00.200" v="0" actId="14100"/>
      <pc:docMkLst>
        <pc:docMk/>
      </pc:docMkLst>
      <pc:sldChg chg="modSp">
        <pc:chgData name="Lindani Mthethwa" userId="S::lindani.mthethwa@cpsi.co.za::cc8b8038-151b-4ce5-9f27-3e1c3422812e" providerId="AD" clId="Web-{5A04DCB1-CFF2-4397-9E8F-77BFEF9F81DB}" dt="2020-05-03T11:45:00.200" v="0" actId="14100"/>
        <pc:sldMkLst>
          <pc:docMk/>
          <pc:sldMk cId="0" sldId="256"/>
        </pc:sldMkLst>
        <pc:spChg chg="mod">
          <ac:chgData name="Lindani Mthethwa" userId="S::lindani.mthethwa@cpsi.co.za::cc8b8038-151b-4ce5-9f27-3e1c3422812e" providerId="AD" clId="Web-{5A04DCB1-CFF2-4397-9E8F-77BFEF9F81DB}" dt="2020-05-03T11:45:00.200" v="0" actId="14100"/>
          <ac:spMkLst>
            <pc:docMk/>
            <pc:sldMk cId="0" sldId="256"/>
            <ac:spMk id="10242" creationId="{8795DB4B-AFAE-DF46-8808-388C626E435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3518024980644E-2"/>
          <c:y val="0.17653395009865264"/>
          <c:w val="0.64596866689673371"/>
          <c:h val="0.78489560702265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3327153815739101"/>
          <c:y val="0.33705685867686308"/>
          <c:w val="0.35550309167142219"/>
          <c:h val="0.662943141323136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0"/>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xmlns=""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5123" name="Date Placeholder 2">
            <a:extLst>
              <a:ext uri="{FF2B5EF4-FFF2-40B4-BE49-F238E27FC236}">
                <a16:creationId xmlns:a16="http://schemas.microsoft.com/office/drawing/2014/main" xmlns="" id="{1F3DC701-61C1-3148-9A9B-D9F59666E111}"/>
              </a:ext>
            </a:extLst>
          </p:cNvPr>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2020/05/04</a:t>
            </a:fld>
            <a:endParaRPr lang="en-ZA" altLang="en-US" dirty="0"/>
          </a:p>
        </p:txBody>
      </p:sp>
      <p:sp>
        <p:nvSpPr>
          <p:cNvPr id="5124" name="Footer Placeholder 3">
            <a:extLst>
              <a:ext uri="{FF2B5EF4-FFF2-40B4-BE49-F238E27FC236}">
                <a16:creationId xmlns:a16="http://schemas.microsoft.com/office/drawing/2014/main" xmlns=""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125" name="Slide Number Placeholder 4">
            <a:extLst>
              <a:ext uri="{FF2B5EF4-FFF2-40B4-BE49-F238E27FC236}">
                <a16:creationId xmlns:a16="http://schemas.microsoft.com/office/drawing/2014/main" xmlns="" id="{699B68C8-1AC5-3247-B072-005D53B90E5A}"/>
              </a:ext>
            </a:extLst>
          </p:cNvPr>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dirty="0"/>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xmlns=""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xmlns="" id="{95E22007-2345-4742-8F85-AA81F70922F3}"/>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xmlns=""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xmlns=""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9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fld id="{0B8DB142-69B2-2845-8637-C303C7D7CD24}" type="slidenum">
              <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rPr>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754284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xmlns=""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Shape 10">
            <a:extLst>
              <a:ext uri="{FF2B5EF4-FFF2-40B4-BE49-F238E27FC236}">
                <a16:creationId xmlns:a16="http://schemas.microsoft.com/office/drawing/2014/main" xmlns=""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 name="Picture 7">
            <a:extLst>
              <a:ext uri="{FF2B5EF4-FFF2-40B4-BE49-F238E27FC236}">
                <a16:creationId xmlns:a16="http://schemas.microsoft.com/office/drawing/2014/main" xmlns="" id="{D03BBF36-E0A7-5941-8919-A379C2122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1FBA245F-66CC-614C-83F9-21647E0E65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1698EAEA-E6D7-A249-AD91-77B19CC206B3}"/>
              </a:ext>
            </a:extLst>
          </p:cNvPr>
          <p:cNvPicPr>
            <a:picLocks noChangeAspect="1"/>
          </p:cNvPicPr>
          <p:nvPr userDrawn="1"/>
        </p:nvPicPr>
        <p:blipFill>
          <a:blip r:embed="rId3">
            <a:alphaModFix amt="80000"/>
            <a:extLst>
              <a:ext uri="{28A0092B-C50C-407E-A947-70E740481C1C}">
                <a14:useLocalDpi xmlns:a14="http://schemas.microsoft.com/office/drawing/2010/main" val="0"/>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xmlns=""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5/4/2020</a:t>
            </a:fld>
            <a:endParaRPr lang="en-ZA" dirty="0"/>
          </a:p>
        </p:txBody>
      </p:sp>
      <p:sp>
        <p:nvSpPr>
          <p:cNvPr id="7" name="Footer Placeholder 4">
            <a:extLst>
              <a:ext uri="{FF2B5EF4-FFF2-40B4-BE49-F238E27FC236}">
                <a16:creationId xmlns:a16="http://schemas.microsoft.com/office/drawing/2014/main" xmlns=""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8" name="Slide Number Placeholder 5">
            <a:extLst>
              <a:ext uri="{FF2B5EF4-FFF2-40B4-BE49-F238E27FC236}">
                <a16:creationId xmlns:a16="http://schemas.microsoft.com/office/drawing/2014/main" xmlns=""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dirty="0"/>
          </a:p>
        </p:txBody>
      </p:sp>
    </p:spTree>
    <p:extLst>
      <p:ext uri="{BB962C8B-B14F-4D97-AF65-F5344CB8AC3E}">
        <p14:creationId xmlns:p14="http://schemas.microsoft.com/office/powerpoint/2010/main"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365D88D2-5E6E-6443-9450-32196391682D}" type="datetimeFigureOut">
              <a:rPr lang="en-US"/>
              <a:pPr>
                <a:defRPr/>
              </a:pPr>
              <a:t>5/4/2020</a:t>
            </a:fld>
            <a:endParaRPr lang="en-ZA" dirty="0"/>
          </a:p>
        </p:txBody>
      </p:sp>
      <p:sp>
        <p:nvSpPr>
          <p:cNvPr id="5" name="Footer Placeholder 4">
            <a:extLst>
              <a:ext uri="{FF2B5EF4-FFF2-40B4-BE49-F238E27FC236}">
                <a16:creationId xmlns:a16="http://schemas.microsoft.com/office/drawing/2014/main" xmlns=""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F65710F4-8F20-534A-BDBC-E7F759909F82}" type="slidenum">
              <a:rPr lang="en-ZA"/>
              <a:pPr>
                <a:defRPr/>
              </a:pPr>
              <a:t>‹#›</a:t>
            </a:fld>
            <a:endParaRPr lang="en-ZA" dirty="0"/>
          </a:p>
        </p:txBody>
      </p:sp>
    </p:spTree>
    <p:extLst>
      <p:ext uri="{BB962C8B-B14F-4D97-AF65-F5344CB8AC3E}">
        <p14:creationId xmlns:p14="http://schemas.microsoft.com/office/powerpoint/2010/main" val="2295557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xmlns=""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xmlns=""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xmlns=""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xmlns=""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 id="2147483735"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xmlns="" id="{8795DB4B-AFAE-DF46-8808-388C626E435F}"/>
              </a:ext>
            </a:extLst>
          </p:cNvPr>
          <p:cNvSpPr txBox="1">
            <a:spLocks noGrp="1"/>
          </p:cNvSpPr>
          <p:nvPr>
            <p:ph type="ctrTitle"/>
          </p:nvPr>
        </p:nvSpPr>
        <p:spPr>
          <a:xfrm>
            <a:off x="107504" y="2009137"/>
            <a:ext cx="4536504" cy="3139934"/>
          </a:xfrm>
        </p:spPr>
        <p:txBody>
          <a:bodyPr/>
          <a:lstStyle/>
          <a:p>
            <a:pPr eaLnBrk="1" hangingPunct="1">
              <a:spcBef>
                <a:spcPct val="0"/>
              </a:spcBef>
              <a:buClr>
                <a:srgbClr val="999999"/>
              </a:buClr>
              <a:buSzTx/>
            </a:pPr>
            <a:r>
              <a:rPr lang="en-US" altLang="en-US" sz="1800" b="1" dirty="0">
                <a:latin typeface="Century Gothic" panose="020B0502020202020204" pitchFamily="34" charset="0"/>
                <a:cs typeface="Arial" panose="020B0604020202020204" pitchFamily="34" charset="0"/>
              </a:rPr>
              <a:t/>
            </a:r>
            <a:br>
              <a:rPr lang="en-US" altLang="en-US" sz="1800" b="1" dirty="0">
                <a:latin typeface="Century Gothic" panose="020B0502020202020204" pitchFamily="34" charset="0"/>
                <a:cs typeface="Arial" panose="020B0604020202020204" pitchFamily="34" charset="0"/>
              </a:rPr>
            </a:br>
            <a:r>
              <a:rPr lang="en-US" altLang="en-US" sz="1800" b="1" dirty="0">
                <a:latin typeface="Century Gothic" panose="020B0502020202020204" pitchFamily="34" charset="0"/>
                <a:cs typeface="Arial" panose="020B0604020202020204" pitchFamily="34" charset="0"/>
              </a:rPr>
              <a:t/>
            </a:r>
            <a:br>
              <a:rPr lang="en-US" altLang="en-US" sz="1800" b="1" dirty="0">
                <a:latin typeface="Century Gothic" panose="020B0502020202020204" pitchFamily="34" charset="0"/>
                <a:cs typeface="Arial" panose="020B0604020202020204" pitchFamily="34" charset="0"/>
              </a:rPr>
            </a:br>
            <a:r>
              <a:rPr lang="en-US" altLang="en-US" sz="2400" b="1" dirty="0">
                <a:solidFill>
                  <a:srgbClr val="999999"/>
                </a:solidFill>
                <a:latin typeface="Century Gothic"/>
                <a:sym typeface="Montserrat" pitchFamily="2" charset="77"/>
              </a:rPr>
              <a:t>PRESENTATION TO </a:t>
            </a:r>
            <a:br>
              <a:rPr lang="en-US" altLang="en-US" sz="2400" b="1" dirty="0">
                <a:solidFill>
                  <a:srgbClr val="999999"/>
                </a:solidFill>
                <a:latin typeface="Century Gothic"/>
                <a:sym typeface="Montserrat" pitchFamily="2" charset="77"/>
              </a:rPr>
            </a:br>
            <a:r>
              <a:rPr lang="en-US" altLang="en-US" sz="2400" b="1" dirty="0">
                <a:solidFill>
                  <a:srgbClr val="999999"/>
                </a:solidFill>
                <a:latin typeface="Century Gothic"/>
                <a:sym typeface="Montserrat" pitchFamily="2" charset="77"/>
              </a:rPr>
              <a:t>PORTFOLIO COMMITTEE</a:t>
            </a: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sz="2400" b="1" dirty="0">
                <a:solidFill>
                  <a:srgbClr val="999999"/>
                </a:solidFill>
                <a:latin typeface="Century Gothic"/>
                <a:sym typeface="Montserrat" pitchFamily="2" charset="77"/>
              </a:rPr>
              <a:t>2020-2025 </a:t>
            </a:r>
            <a:r>
              <a:rPr lang="en-US" altLang="en-US" sz="2400" b="1" dirty="0">
                <a:latin typeface="Century Gothic"/>
              </a:rPr>
              <a:t/>
            </a:r>
            <a:br>
              <a:rPr lang="en-US" altLang="en-US" sz="2400" b="1" dirty="0">
                <a:latin typeface="Century Gothic"/>
              </a:rPr>
            </a:br>
            <a:r>
              <a:rPr lang="en-US" altLang="en-US" sz="2400" b="1" dirty="0">
                <a:solidFill>
                  <a:srgbClr val="999999"/>
                </a:solidFill>
                <a:latin typeface="Century Gothic"/>
                <a:sym typeface="Montserrat" pitchFamily="2" charset="77"/>
              </a:rPr>
              <a:t>Strategic Plan</a:t>
            </a:r>
            <a:r>
              <a:rPr lang="en-US" altLang="en-US" sz="2400" b="1" dirty="0">
                <a:latin typeface="Century Gothic" panose="020B0502020202020204" pitchFamily="34" charset="0"/>
                <a:cs typeface="Arial" panose="020B0604020202020204" pitchFamily="34" charset="0"/>
              </a:rPr>
              <a:t/>
            </a:r>
            <a:br>
              <a:rPr lang="en-US" altLang="en-US" sz="2400" b="1" dirty="0">
                <a:latin typeface="Century Gothic" panose="020B0502020202020204" pitchFamily="34" charset="0"/>
                <a:cs typeface="Arial" panose="020B0604020202020204" pitchFamily="34" charset="0"/>
              </a:rPr>
            </a:br>
            <a:r>
              <a:rPr lang="en-US" altLang="en-US" sz="2400" b="1" dirty="0">
                <a:solidFill>
                  <a:srgbClr val="999999"/>
                </a:solidFill>
                <a:latin typeface="Century Gothic"/>
                <a:sym typeface="Montserrat" pitchFamily="2" charset="77"/>
              </a:rPr>
              <a:t> </a:t>
            </a:r>
            <a:r>
              <a:rPr lang="en-US" altLang="en-US" sz="2400" b="1" dirty="0">
                <a:latin typeface="Century Gothic" panose="020B0502020202020204" pitchFamily="34" charset="0"/>
                <a:cs typeface="Arial" panose="020B0604020202020204" pitchFamily="34" charset="0"/>
              </a:rPr>
              <a:t/>
            </a:r>
            <a:br>
              <a:rPr lang="en-US" altLang="en-US" sz="2400" b="1" dirty="0">
                <a:latin typeface="Century Gothic" panose="020B0502020202020204" pitchFamily="34" charset="0"/>
                <a:cs typeface="Arial" panose="020B0604020202020204" pitchFamily="34" charset="0"/>
              </a:rPr>
            </a:br>
            <a:r>
              <a:rPr lang="en-US" altLang="en-US" sz="2400" b="1" dirty="0">
                <a:solidFill>
                  <a:srgbClr val="999999"/>
                </a:solidFill>
                <a:latin typeface="Century Gothic"/>
                <a:sym typeface="Montserrat" pitchFamily="2" charset="77"/>
              </a:rPr>
              <a:t>and </a:t>
            </a:r>
            <a:r>
              <a:rPr lang="en-US" altLang="en-US" sz="2400" b="1" dirty="0">
                <a:latin typeface="Century Gothic" panose="020B0502020202020204" pitchFamily="34" charset="0"/>
                <a:cs typeface="Arial" panose="020B0604020202020204" pitchFamily="34" charset="0"/>
              </a:rPr>
              <a:t/>
            </a:r>
            <a:br>
              <a:rPr lang="en-US" altLang="en-US" sz="2400" b="1" dirty="0">
                <a:latin typeface="Century Gothic" panose="020B0502020202020204" pitchFamily="34" charset="0"/>
                <a:cs typeface="Arial" panose="020B0604020202020204" pitchFamily="34" charset="0"/>
              </a:rPr>
            </a:br>
            <a:r>
              <a:rPr lang="en-US" altLang="en-US" sz="2400" b="1" dirty="0">
                <a:solidFill>
                  <a:srgbClr val="999999"/>
                </a:solidFill>
                <a:latin typeface="Century Gothic"/>
                <a:sym typeface="Montserrat" pitchFamily="2" charset="77"/>
              </a:rPr>
              <a:t>2020/21 APP</a:t>
            </a:r>
            <a:endParaRPr lang="en-US" altLang="en-US" sz="2400" b="1" dirty="0">
              <a:latin typeface="Century Gothic" panose="020B0502020202020204" pitchFamily="34" charset="0"/>
              <a:cs typeface="Calibri" panose="020F050202020403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0" indent="0" algn="ctr">
              <a:buNone/>
            </a:pPr>
            <a:endParaRPr lang="en-ZA" sz="3300" b="1" i="1" dirty="0"/>
          </a:p>
          <a:p>
            <a:pPr marL="0" indent="0" algn="ctr">
              <a:buNone/>
            </a:pPr>
            <a:endParaRPr lang="en-ZA" sz="3300" b="1" i="1" dirty="0"/>
          </a:p>
          <a:p>
            <a:pPr marL="0" indent="0" algn="ctr">
              <a:buNone/>
            </a:pPr>
            <a:r>
              <a:rPr lang="en-ZA" sz="3300" b="1" i="1" dirty="0"/>
              <a:t>THANK YOU!</a:t>
            </a:r>
          </a:p>
        </p:txBody>
      </p:sp>
      <p:sp>
        <p:nvSpPr>
          <p:cNvPr id="4" name="Slide Number Placeholder 3"/>
          <p:cNvSpPr>
            <a:spLocks noGrp="1"/>
          </p:cNvSpPr>
          <p:nvPr>
            <p:ph type="sldNum" sz="quarter" idx="12"/>
          </p:nvPr>
        </p:nvSpPr>
        <p:spPr/>
        <p:txBody>
          <a:bodyPr/>
          <a:lstStyle/>
          <a:p>
            <a:fld id="{A269D1A7-7C71-A04E-937E-39096F4C88B1}" type="slidenum">
              <a:rPr lang="en-ZA" smtClean="0"/>
              <a:pPr/>
              <a:t>10</a:t>
            </a:fld>
            <a:endParaRPr lang="en-ZA" dirty="0"/>
          </a:p>
        </p:txBody>
      </p:sp>
    </p:spTree>
    <p:extLst>
      <p:ext uri="{BB962C8B-B14F-4D97-AF65-F5344CB8AC3E}">
        <p14:creationId xmlns:p14="http://schemas.microsoft.com/office/powerpoint/2010/main" val="56836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dirty="0">
                <a:ea typeface="MS PGothic" panose="020B0600070205080204" pitchFamily="34" charset="-128"/>
                <a:cs typeface="Calibri" panose="020F0502020204030204" pitchFamily="34" charset="0"/>
              </a:rPr>
              <a:t> </a:t>
            </a:r>
            <a:r>
              <a:rPr lang="en-US" altLang="en-US" sz="2400" dirty="0">
                <a:solidFill>
                  <a:schemeClr val="tx1"/>
                </a:solidFill>
                <a:ea typeface="MS PGothic" panose="020B0600070205080204" pitchFamily="34" charset="-128"/>
                <a:cs typeface="Calibri" panose="020F0502020204030204" pitchFamily="34" charset="0"/>
              </a:rPr>
              <a:t>Content</a:t>
            </a: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536595"/>
            <a:ext cx="7436965" cy="3763347"/>
          </a:xfrm>
        </p:spPr>
        <p:txBody>
          <a:bodyPr>
            <a:noAutofit/>
          </a:bodyPr>
          <a:lstStyle/>
          <a:p>
            <a:pPr marL="457200" lvl="0" indent="-457200" algn="just" defTabSz="457200" eaLnBrk="1" fontAlgn="auto" hangingPunct="1">
              <a:spcBef>
                <a:spcPct val="20000"/>
              </a:spcBef>
              <a:spcAft>
                <a:spcPts val="0"/>
              </a:spcAft>
              <a:buFont typeface="+mj-lt"/>
              <a:buAutoNum type="arabicPeriod"/>
            </a:pPr>
            <a:r>
              <a:rPr lang="en-ZA" sz="1800" kern="1200" dirty="0">
                <a:solidFill>
                  <a:prstClr val="black"/>
                </a:solidFill>
                <a:latin typeface="Century Gothic" panose="020B0502020202020204" pitchFamily="34" charset="0"/>
              </a:rPr>
              <a:t>Introduction</a:t>
            </a:r>
          </a:p>
          <a:p>
            <a:pPr marL="457200" lvl="0" indent="-457200" algn="just" defTabSz="457200" eaLnBrk="1" fontAlgn="auto" hangingPunct="1">
              <a:spcBef>
                <a:spcPct val="20000"/>
              </a:spcBef>
              <a:spcAft>
                <a:spcPts val="0"/>
              </a:spcAft>
              <a:buFont typeface="+mj-lt"/>
              <a:buAutoNum type="arabicPeriod"/>
            </a:pPr>
            <a:r>
              <a:rPr lang="en-ZA" sz="1800" kern="1200" dirty="0">
                <a:solidFill>
                  <a:prstClr val="black"/>
                </a:solidFill>
                <a:latin typeface="Century Gothic" panose="020B0502020202020204" pitchFamily="34" charset="0"/>
              </a:rPr>
              <a:t>Overview of Programmes</a:t>
            </a:r>
          </a:p>
          <a:p>
            <a:pPr marL="457200" lvl="0" indent="-457200" algn="just" defTabSz="457200" eaLnBrk="1" fontAlgn="auto" hangingPunct="1">
              <a:spcBef>
                <a:spcPct val="20000"/>
              </a:spcBef>
              <a:spcAft>
                <a:spcPts val="0"/>
              </a:spcAft>
              <a:buFont typeface="+mj-lt"/>
              <a:buAutoNum type="arabicPeriod"/>
            </a:pPr>
            <a:r>
              <a:rPr lang="en-ZA" sz="1800" kern="1200" dirty="0">
                <a:solidFill>
                  <a:prstClr val="black"/>
                </a:solidFill>
                <a:latin typeface="Century Gothic" panose="020B0502020202020204" pitchFamily="34" charset="0"/>
              </a:rPr>
              <a:t>CPSI Structure</a:t>
            </a:r>
          </a:p>
          <a:p>
            <a:pPr marL="457200" lvl="0" indent="-457200" algn="just" defTabSz="457200" eaLnBrk="1" fontAlgn="auto" hangingPunct="1">
              <a:spcBef>
                <a:spcPct val="20000"/>
              </a:spcBef>
              <a:spcAft>
                <a:spcPts val="0"/>
              </a:spcAft>
              <a:buFont typeface="+mj-lt"/>
              <a:buAutoNum type="arabicPeriod"/>
            </a:pPr>
            <a:r>
              <a:rPr lang="en-ZA" sz="1800" kern="1200" dirty="0">
                <a:solidFill>
                  <a:prstClr val="black"/>
                </a:solidFill>
                <a:latin typeface="Century Gothic" panose="020B0502020202020204" pitchFamily="34" charset="0"/>
              </a:rPr>
              <a:t>Schematic Overview of Strategic Plan and APP</a:t>
            </a:r>
          </a:p>
          <a:p>
            <a:pPr marL="457200" indent="-457200" defTabSz="457200" eaLnBrk="1" fontAlgn="auto" hangingPunct="1">
              <a:spcBef>
                <a:spcPct val="20000"/>
              </a:spcBef>
              <a:spcAft>
                <a:spcPts val="0"/>
              </a:spcAft>
              <a:buFont typeface="+mj-lt"/>
              <a:buAutoNum type="arabicPeriod"/>
            </a:pPr>
            <a:r>
              <a:rPr lang="en-ZA" sz="1800" dirty="0">
                <a:latin typeface="Century Gothic" panose="020B0502020202020204" pitchFamily="34" charset="0"/>
                <a:ea typeface="MS Gothic" panose="020B0609070205080204" pitchFamily="49" charset="-128"/>
              </a:rPr>
              <a:t>Outcomes, outputs, performance indicators, and targets </a:t>
            </a:r>
            <a:r>
              <a:rPr lang="en-ZA" sz="1800" dirty="0">
                <a:latin typeface="Century Gothic" panose="020B0502020202020204" pitchFamily="34" charset="0"/>
                <a:ea typeface="Times New Roman" panose="02020603050405020304" pitchFamily="18" charset="0"/>
              </a:rPr>
              <a:t> </a:t>
            </a:r>
            <a:endParaRPr lang="en-ZA" sz="1800" kern="100" dirty="0">
              <a:latin typeface="Century Gothic" panose="020B0502020202020204" pitchFamily="34" charset="0"/>
              <a:ea typeface="Calibri" panose="020F0502020204030204" pitchFamily="34" charset="0"/>
            </a:endParaRPr>
          </a:p>
          <a:p>
            <a:pPr marL="457200" lvl="0" indent="-457200" algn="just" defTabSz="457200" eaLnBrk="1" fontAlgn="auto" hangingPunct="1">
              <a:spcBef>
                <a:spcPct val="20000"/>
              </a:spcBef>
              <a:spcAft>
                <a:spcPts val="0"/>
              </a:spcAft>
              <a:buFont typeface="+mj-lt"/>
              <a:buAutoNum type="arabicPeriod"/>
            </a:pPr>
            <a:r>
              <a:rPr lang="en-ZA" sz="1800" kern="1200" dirty="0">
                <a:latin typeface="Century Gothic" panose="020B0502020202020204" pitchFamily="34" charset="0"/>
                <a:ea typeface="Times New Roman" panose="02020603050405020304" pitchFamily="18" charset="0"/>
                <a:cs typeface="Times New Roman" panose="02020603050405020304" pitchFamily="18" charset="0"/>
              </a:rPr>
              <a:t>Budget (Including compensation)</a:t>
            </a:r>
            <a:endParaRPr lang="en-GB" sz="1800" dirty="0">
              <a:solidFill>
                <a:prstClr val="black"/>
              </a:solidFill>
              <a:latin typeface="Century Gothic" panose="020B050202020202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sz="2400" dirty="0">
                <a:ea typeface="MS PGothic" panose="020B0600070205080204" pitchFamily="34" charset="-128"/>
                <a:cs typeface="Calibri" panose="020F0502020204030204" pitchFamily="34" charset="0"/>
              </a:rPr>
              <a:t> </a:t>
            </a:r>
            <a:r>
              <a:rPr lang="en-US" sz="2400" kern="1200" dirty="0">
                <a:solidFill>
                  <a:prstClr val="black"/>
                </a:solidFill>
                <a:ea typeface="MS PGothic" charset="0"/>
              </a:rPr>
              <a:t> Introduction</a:t>
            </a:r>
            <a:endParaRPr lang="en-US" altLang="en-US" sz="2400"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3</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536595"/>
            <a:ext cx="7436965" cy="3763347"/>
          </a:xfrm>
        </p:spPr>
        <p:txBody>
          <a:bodyPr>
            <a:noAutofit/>
          </a:bodyPr>
          <a:lstStyle/>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1800" kern="1200" dirty="0">
                <a:solidFill>
                  <a:prstClr val="black"/>
                </a:solidFill>
                <a:latin typeface="Century Gothic" panose="020B0502020202020204" pitchFamily="34" charset="0"/>
              </a:rPr>
              <a:t>The Mandate of the CPSI derives from the Public Service Act locating the responsibility for public service innovation in the Minister. This mandate is further expanded on in Government Notice 700 of 2 September 2011.</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a:solidFill>
                <a:prstClr val="black"/>
              </a:solidFill>
              <a:latin typeface="Century Gothic" panose="020B0502020202020204" pitchFamily="34" charset="0"/>
            </a:endParaRPr>
          </a:p>
          <a:p>
            <a:pPr marL="0" lvl="0" indent="0">
              <a:spcAft>
                <a:spcPts val="0"/>
              </a:spcAft>
              <a:buNone/>
            </a:pPr>
            <a:r>
              <a:rPr lang="en-ZA" sz="1800" b="1" kern="1200" dirty="0">
                <a:latin typeface="Century Gothic" panose="020B0502020202020204" pitchFamily="34" charset="0"/>
                <a:ea typeface="Calibri" panose="020F0502020204030204" pitchFamily="34" charset="0"/>
              </a:rPr>
              <a:t>VISION: </a:t>
            </a:r>
            <a:r>
              <a:rPr lang="en-ZA" sz="1800" kern="1200" dirty="0">
                <a:latin typeface="Century Gothic" panose="020B0502020202020204" pitchFamily="34" charset="0"/>
                <a:ea typeface="Calibri" panose="020F0502020204030204" pitchFamily="34" charset="0"/>
              </a:rPr>
              <a:t>A solution focused Public Sector through innovation</a:t>
            </a:r>
          </a:p>
          <a:p>
            <a:pPr marL="0" lvl="0" indent="0">
              <a:spcAft>
                <a:spcPts val="0"/>
              </a:spcAft>
              <a:buNone/>
            </a:pPr>
            <a:r>
              <a:rPr lang="en-ZA" sz="1800" kern="1200" dirty="0">
                <a:latin typeface="Century Gothic" panose="020B0502020202020204" pitchFamily="34" charset="0"/>
                <a:ea typeface="Calibri" panose="020F0502020204030204" pitchFamily="34" charset="0"/>
              </a:rPr>
              <a:t> </a:t>
            </a:r>
          </a:p>
          <a:p>
            <a:pPr marL="0" lvl="0" indent="0">
              <a:spcAft>
                <a:spcPts val="0"/>
              </a:spcAft>
              <a:buNone/>
            </a:pPr>
            <a:r>
              <a:rPr lang="en-ZA" sz="1800" b="1" kern="1200" dirty="0">
                <a:latin typeface="Century Gothic" panose="020B0502020202020204" pitchFamily="34" charset="0"/>
                <a:ea typeface="Calibri" panose="020F0502020204030204" pitchFamily="34" charset="0"/>
              </a:rPr>
              <a:t>MISSION: </a:t>
            </a:r>
            <a:r>
              <a:rPr lang="en-ZA" sz="1800" kern="1200" dirty="0">
                <a:latin typeface="Century Gothic" panose="020B0502020202020204" pitchFamily="34" charset="0"/>
                <a:ea typeface="Calibri" panose="020F0502020204030204" pitchFamily="34" charset="0"/>
              </a:rPr>
              <a:t>To entrench an innovative culture and practice in the Public Sector</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a:solidFill>
                <a:prstClr val="black"/>
              </a:solidFill>
            </a:endParaRPr>
          </a:p>
          <a:p>
            <a:pPr marL="0" indent="0" algn="just">
              <a:buNone/>
            </a:pPr>
            <a:endParaRPr lang="en-GB" sz="18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426918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lvl="0" defTabSz="457200" eaLnBrk="1" fontAlgn="auto" hangingPunct="1">
              <a:spcBef>
                <a:spcPct val="20000"/>
              </a:spcBef>
              <a:spcAft>
                <a:spcPts val="0"/>
              </a:spcAft>
            </a:pPr>
            <a:r>
              <a:rPr lang="en-ZA" sz="2400" kern="1200" dirty="0">
                <a:solidFill>
                  <a:prstClr val="black"/>
                </a:solidFill>
                <a:cs typeface="Calibri" panose="020F0502020204030204" pitchFamily="34" charset="0"/>
              </a:rPr>
              <a:t>Overview of Programmes</a:t>
            </a: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4</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411510"/>
            <a:ext cx="7436965" cy="4731990"/>
          </a:xfrm>
        </p:spPr>
        <p:txBody>
          <a:bodyPr>
            <a:noAutofit/>
          </a:bodyPr>
          <a:lstStyle/>
          <a:p>
            <a:pPr marL="342900" lvl="0" indent="-342900" algn="just" defTabSz="457200" eaLnBrk="1" fontAlgn="auto" hangingPunct="1">
              <a:spcBef>
                <a:spcPct val="20000"/>
              </a:spcBef>
              <a:spcAft>
                <a:spcPts val="0"/>
              </a:spcAft>
              <a:buFont typeface="Arial"/>
              <a:buChar char="•"/>
            </a:pPr>
            <a:r>
              <a:rPr lang="en-ZA" sz="1400" b="1" i="1" kern="1200" dirty="0">
                <a:solidFill>
                  <a:prstClr val="black"/>
                </a:solidFill>
                <a:latin typeface="Century Gothic" panose="020B0502020202020204" pitchFamily="34" charset="0"/>
              </a:rPr>
              <a:t>Programme 1: Administration: </a:t>
            </a:r>
            <a:r>
              <a:rPr lang="en-ZA" sz="1400" kern="1200" dirty="0">
                <a:solidFill>
                  <a:prstClr val="black"/>
                </a:solidFill>
                <a:latin typeface="Century Gothic" panose="020B0502020202020204" pitchFamily="34" charset="0"/>
              </a:rPr>
              <a:t>This programme provides strategic leadership, overall management of and support to the organisation. It has three sub-programmes, namely:</a:t>
            </a:r>
            <a:endParaRPr lang="en-ZA" sz="1400" b="1" kern="1200" dirty="0">
              <a:solidFill>
                <a:prstClr val="black"/>
              </a:solidFill>
              <a:latin typeface="Century Gothic" panose="020B0502020202020204" pitchFamily="34" charset="0"/>
            </a:endParaRP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Strategic Management</a:t>
            </a: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Corporate Resource Management</a:t>
            </a: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Office of the Chief Financial Officer</a:t>
            </a:r>
          </a:p>
          <a:p>
            <a:pPr marL="457200" lvl="1" indent="0" algn="just" defTabSz="457200" eaLnBrk="1" fontAlgn="auto" hangingPunct="1">
              <a:spcBef>
                <a:spcPct val="20000"/>
              </a:spcBef>
              <a:spcAft>
                <a:spcPts val="0"/>
              </a:spcAft>
              <a:buNone/>
            </a:pPr>
            <a:endParaRPr lang="en-ZA" sz="1400" b="1" kern="1200" dirty="0">
              <a:solidFill>
                <a:prstClr val="black"/>
              </a:solidFill>
              <a:latin typeface="Century Gothic" panose="020B0502020202020204" pitchFamily="34" charset="0"/>
            </a:endParaRPr>
          </a:p>
          <a:p>
            <a:pPr marL="342900" lvl="0" indent="-342900" algn="just" defTabSz="457200" eaLnBrk="1" fontAlgn="auto" hangingPunct="1">
              <a:spcBef>
                <a:spcPct val="20000"/>
              </a:spcBef>
              <a:spcAft>
                <a:spcPts val="0"/>
              </a:spcAft>
              <a:buFont typeface="Arial"/>
              <a:buChar char="•"/>
            </a:pPr>
            <a:r>
              <a:rPr lang="en-ZA" sz="1400" b="1" i="1" kern="1200" dirty="0">
                <a:solidFill>
                  <a:prstClr val="black"/>
                </a:solidFill>
                <a:latin typeface="Century Gothic" panose="020B0502020202020204" pitchFamily="34" charset="0"/>
              </a:rPr>
              <a:t>Programme 2: Public Sector Innovation</a:t>
            </a: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Research and Development </a:t>
            </a:r>
            <a:r>
              <a:rPr lang="en-ZA" sz="1400" kern="1200" dirty="0">
                <a:solidFill>
                  <a:prstClr val="black"/>
                </a:solidFill>
                <a:latin typeface="Century Gothic" panose="020B0502020202020204" pitchFamily="34" charset="0"/>
              </a:rPr>
              <a:t>establishes the knowledge base in support of the programme to inform the selection and development of potential innovative models and solutions.</a:t>
            </a: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Solution Support and Incubation </a:t>
            </a:r>
            <a:r>
              <a:rPr lang="en-ZA" sz="1400" kern="1200" dirty="0">
                <a:solidFill>
                  <a:prstClr val="black"/>
                </a:solidFill>
                <a:latin typeface="Century Gothic" panose="020B0502020202020204" pitchFamily="34" charset="0"/>
              </a:rPr>
              <a:t>facilitates the testing, piloting, demonstration, replication and mainstreaming of innovative solutions for the public sector. </a:t>
            </a:r>
            <a:endParaRPr lang="en-ZA" sz="1400" b="1" kern="1200" dirty="0">
              <a:solidFill>
                <a:prstClr val="black"/>
              </a:solidFill>
              <a:latin typeface="Century Gothic" panose="020B0502020202020204" pitchFamily="34" charset="0"/>
            </a:endParaRPr>
          </a:p>
          <a:p>
            <a:pPr marL="742950" lvl="1" algn="just" defTabSz="457200" eaLnBrk="1" fontAlgn="auto" hangingPunct="1">
              <a:spcBef>
                <a:spcPct val="20000"/>
              </a:spcBef>
              <a:spcAft>
                <a:spcPts val="0"/>
              </a:spcAft>
              <a:buFont typeface="Arial"/>
              <a:buChar char="–"/>
            </a:pPr>
            <a:r>
              <a:rPr lang="en-ZA" sz="1400" b="1" kern="1200" dirty="0">
                <a:solidFill>
                  <a:prstClr val="black"/>
                </a:solidFill>
                <a:latin typeface="Century Gothic" panose="020B0502020202020204" pitchFamily="34" charset="0"/>
              </a:rPr>
              <a:t>Enabling Environment </a:t>
            </a:r>
            <a:r>
              <a:rPr lang="en-ZA" sz="1400" kern="1200" dirty="0">
                <a:solidFill>
                  <a:prstClr val="black"/>
                </a:solidFill>
                <a:latin typeface="Century Gothic" panose="020B0502020202020204" pitchFamily="34" charset="0"/>
              </a:rPr>
              <a:t>nurtures and sustains an enabling environment, which entrenches a culture and practice of innovation in the public sector through innovative platforms and products. </a:t>
            </a:r>
          </a:p>
          <a:p>
            <a:pPr marL="0" indent="0" algn="just">
              <a:buNone/>
            </a:pPr>
            <a:endParaRPr lang="en-GB" sz="20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64359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lvl="0"/>
            <a:r>
              <a:rPr lang="en-US" sz="2400" kern="1200" dirty="0">
                <a:solidFill>
                  <a:srgbClr val="000000"/>
                </a:solidFill>
                <a:ea typeface="Calibri" panose="020F0502020204030204" pitchFamily="34" charset="0"/>
                <a:cs typeface="Arial" panose="020B0604020202020204" pitchFamily="34" charset="0"/>
              </a:rPr>
              <a:t>CPSI Structure</a:t>
            </a:r>
            <a:endParaRPr lang="en-ZA" sz="2400" b="0" kern="1200" dirty="0">
              <a:solidFill>
                <a:srgbClr val="000000"/>
              </a:solidFill>
              <a:latin typeface="Arial" panose="020B0604020202020204" pitchFamily="34" charset="0"/>
              <a:cs typeface="Arial" panose="020B0604020202020204" pitchFamily="34" charset="0"/>
            </a:endParaRP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5</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411510"/>
            <a:ext cx="7436965" cy="4731990"/>
          </a:xfrm>
        </p:spPr>
        <p:txBody>
          <a:bodyPr>
            <a:noAutofit/>
          </a:bodyPr>
          <a:lstStyle/>
          <a:p>
            <a:pPr marL="0" lvl="0" indent="0" algn="just" defTabSz="457200" eaLnBrk="1" fontAlgn="auto" hangingPunct="1">
              <a:spcBef>
                <a:spcPct val="20000"/>
              </a:spcBef>
              <a:spcAft>
                <a:spcPts val="0"/>
              </a:spcAft>
              <a:buNone/>
            </a:pPr>
            <a:r>
              <a:rPr lang="en-ZA" sz="1400" kern="1200" dirty="0">
                <a:solidFill>
                  <a:prstClr val="black"/>
                </a:solidFill>
                <a:latin typeface="Century Gothic" panose="020B0502020202020204" pitchFamily="34" charset="0"/>
              </a:rPr>
              <a:t> </a:t>
            </a:r>
          </a:p>
          <a:p>
            <a:pPr marL="0" indent="0" algn="just">
              <a:buNone/>
            </a:pPr>
            <a:endParaRPr lang="en-GB" sz="2000" dirty="0">
              <a:solidFill>
                <a:prstClr val="black"/>
              </a:solidFill>
              <a:cs typeface="Times New Roman" panose="02020603050405020304" pitchFamily="18" charset="0"/>
            </a:endParaRPr>
          </a:p>
        </p:txBody>
      </p:sp>
      <p:sp>
        <p:nvSpPr>
          <p:cNvPr id="2" name="Rectangle 2"/>
          <p:cNvSpPr>
            <a:spLocks noChangeArrowheads="1"/>
          </p:cNvSpPr>
          <p:nvPr/>
        </p:nvSpPr>
        <p:spPr bwMode="auto">
          <a:xfrm>
            <a:off x="179512" y="592043"/>
            <a:ext cx="65527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organisational structure has 31 posts on its fixed establishment with the Executive Director post vacant and currently filled by an Acting incumbent.</a:t>
            </a:r>
            <a:endParaRPr kumimoji="0" lang="en-ZA"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a:ln>
                <a:noFill/>
              </a:ln>
              <a:solidFill>
                <a:schemeClr val="tx1"/>
              </a:solidFill>
              <a:effectLst/>
            </a:endParaRPr>
          </a:p>
        </p:txBody>
      </p:sp>
      <p:pic>
        <p:nvPicPr>
          <p:cNvPr id="30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30070"/>
            <a:ext cx="6178550" cy="3187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644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59216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6</a:t>
            </a:fld>
            <a:endParaRPr lang="en-ZA" sz="1050" dirty="0">
              <a:solidFill>
                <a:srgbClr val="000000"/>
              </a:solidFill>
            </a:endParaRPr>
          </a:p>
        </p:txBody>
      </p:sp>
      <p:sp>
        <p:nvSpPr>
          <p:cNvPr id="7" name="Content Placeholder 2">
            <a:extLst>
              <a:ext uri="{FF2B5EF4-FFF2-40B4-BE49-F238E27FC236}">
                <a16:creationId xmlns:a16="http://schemas.microsoft.com/office/drawing/2014/main" xmlns="" id="{43BF4545-1ACD-BD46-B2C3-29C11AAF768F}"/>
              </a:ext>
            </a:extLst>
          </p:cNvPr>
          <p:cNvSpPr>
            <a:spLocks noGrp="1"/>
          </p:cNvSpPr>
          <p:nvPr>
            <p:ph idx="1"/>
          </p:nvPr>
        </p:nvSpPr>
        <p:spPr>
          <a:xfrm>
            <a:off x="0" y="536595"/>
            <a:ext cx="7436965" cy="3763347"/>
          </a:xfrm>
        </p:spPr>
        <p:txBody>
          <a:bodyPr>
            <a:noAutofit/>
          </a:bodyPr>
          <a:lstStyle/>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a:solidFill>
                <a:prstClr val="black"/>
              </a:solidFill>
            </a:endParaRPr>
          </a:p>
          <a:p>
            <a:pPr marL="0" indent="0" algn="just">
              <a:buNone/>
            </a:pPr>
            <a:endParaRPr lang="en-GB" sz="1800" dirty="0">
              <a:solidFill>
                <a:prstClr val="black"/>
              </a:solidFill>
              <a:cs typeface="Times New Roman" panose="02020603050405020304" pitchFamily="18" charset="0"/>
            </a:endParaRPr>
          </a:p>
        </p:txBody>
      </p:sp>
      <p:grpSp>
        <p:nvGrpSpPr>
          <p:cNvPr id="5" name="Group 4"/>
          <p:cNvGrpSpPr>
            <a:grpSpLocks/>
          </p:cNvGrpSpPr>
          <p:nvPr/>
        </p:nvGrpSpPr>
        <p:grpSpPr bwMode="auto">
          <a:xfrm>
            <a:off x="323528" y="106679"/>
            <a:ext cx="5728971" cy="4930141"/>
            <a:chOff x="1641" y="1587"/>
            <a:chExt cx="12268" cy="7927"/>
          </a:xfrm>
        </p:grpSpPr>
        <p:sp>
          <p:nvSpPr>
            <p:cNvPr id="6" name="Rectangle 5"/>
            <p:cNvSpPr>
              <a:spLocks noChangeArrowheads="1"/>
            </p:cNvSpPr>
            <p:nvPr/>
          </p:nvSpPr>
          <p:spPr bwMode="auto">
            <a:xfrm>
              <a:off x="4058" y="8169"/>
              <a:ext cx="9769" cy="522"/>
            </a:xfrm>
            <a:prstGeom prst="rect">
              <a:avLst/>
            </a:prstGeom>
            <a:solidFill>
              <a:srgbClr val="CC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lang="en-ZA" sz="1100" b="1" kern="0" dirty="0">
                  <a:solidFill>
                    <a:sysClr val="windowText" lastClr="000000"/>
                  </a:solidFill>
                  <a:latin typeface="Century Gothic" panose="020B0502020202020204" pitchFamily="34" charset="0"/>
                  <a:ea typeface="Calibri" panose="020F0502020204030204" pitchFamily="34" charset="0"/>
                </a:rPr>
                <a:t>HUMAN </a:t>
              </a:r>
              <a:r>
                <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RESOURCES, FUNDS, TECHNOLOGY, INFORMATION, ASSETS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4058" y="8817"/>
              <a:ext cx="9769" cy="697"/>
            </a:xfrm>
            <a:prstGeom prst="rect">
              <a:avLst/>
            </a:prstGeom>
            <a:solidFill>
              <a:srgbClr val="00FF99"/>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VALUES</a:t>
              </a:r>
              <a:r>
                <a:rPr kumimoji="0" lang="en-ZA"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      Innovative	        	Committed	          Need driven	         Ethical		Collaborative</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a:off x="1650" y="2817"/>
              <a:ext cx="1978" cy="764"/>
            </a:xfrm>
            <a:prstGeom prst="rect">
              <a:avLst/>
            </a:prstGeom>
            <a:solidFill>
              <a:srgbClr val="33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IMPACTS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(VISION/ MISSION)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1667" y="4173"/>
              <a:ext cx="1961" cy="645"/>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OUTCOMES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1667" y="5565"/>
              <a:ext cx="1961" cy="615"/>
            </a:xfrm>
            <a:prstGeom prst="rect">
              <a:avLst/>
            </a:prstGeom>
            <a:solidFill>
              <a:srgbClr val="FFC0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OUTPUTS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a:spLocks noChangeArrowheads="1"/>
            </p:cNvSpPr>
            <p:nvPr/>
          </p:nvSpPr>
          <p:spPr bwMode="auto">
            <a:xfrm>
              <a:off x="1667" y="6921"/>
              <a:ext cx="1961" cy="626"/>
            </a:xfrm>
            <a:prstGeom prst="rect">
              <a:avLst/>
            </a:prstGeom>
            <a:solidFill>
              <a:srgbClr val="FFCC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ACTIVITIES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Rectangle 12"/>
            <p:cNvSpPr>
              <a:spLocks noChangeArrowheads="1"/>
            </p:cNvSpPr>
            <p:nvPr/>
          </p:nvSpPr>
          <p:spPr bwMode="auto">
            <a:xfrm>
              <a:off x="1641" y="8208"/>
              <a:ext cx="1987" cy="1306"/>
            </a:xfrm>
            <a:prstGeom prst="rect">
              <a:avLst/>
            </a:prstGeom>
            <a:gradFill rotWithShape="1">
              <a:gsLst>
                <a:gs pos="0">
                  <a:srgbClr val="CCCCFF"/>
                </a:gs>
                <a:gs pos="100000">
                  <a:srgbClr val="66FF99"/>
                </a:gs>
              </a:gsLst>
              <a:lin ang="5400000" scaled="1"/>
            </a:gra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INPUTS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Arrow: Down 31"/>
            <p:cNvSpPr>
              <a:spLocks noChangeArrowheads="1"/>
            </p:cNvSpPr>
            <p:nvPr/>
          </p:nvSpPr>
          <p:spPr bwMode="auto">
            <a:xfrm rot="10800000">
              <a:off x="2372" y="4946"/>
              <a:ext cx="507" cy="463"/>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Arrow: Down 31"/>
            <p:cNvSpPr>
              <a:spLocks noChangeArrowheads="1"/>
            </p:cNvSpPr>
            <p:nvPr/>
          </p:nvSpPr>
          <p:spPr bwMode="auto">
            <a:xfrm rot="10800000">
              <a:off x="2383" y="3639"/>
              <a:ext cx="507" cy="459"/>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Arrow: Down 31"/>
            <p:cNvSpPr>
              <a:spLocks noChangeArrowheads="1"/>
            </p:cNvSpPr>
            <p:nvPr/>
          </p:nvSpPr>
          <p:spPr bwMode="auto">
            <a:xfrm rot="10800000">
              <a:off x="2372" y="6306"/>
              <a:ext cx="507" cy="472"/>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Arrow: Down 31"/>
            <p:cNvSpPr>
              <a:spLocks noChangeArrowheads="1"/>
            </p:cNvSpPr>
            <p:nvPr/>
          </p:nvSpPr>
          <p:spPr bwMode="auto">
            <a:xfrm rot="10800000">
              <a:off x="2342" y="7623"/>
              <a:ext cx="507" cy="503"/>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nvGrpSpPr>
            <p:cNvPr id="18" name="Group 17"/>
            <p:cNvGrpSpPr>
              <a:grpSpLocks/>
            </p:cNvGrpSpPr>
            <p:nvPr/>
          </p:nvGrpSpPr>
          <p:grpSpPr bwMode="auto">
            <a:xfrm>
              <a:off x="4058" y="1587"/>
              <a:ext cx="9851" cy="6463"/>
              <a:chOff x="4058" y="1587"/>
              <a:chExt cx="9851" cy="6463"/>
            </a:xfrm>
          </p:grpSpPr>
          <p:sp>
            <p:nvSpPr>
              <p:cNvPr id="19" name="Rectangle 18"/>
              <p:cNvSpPr>
                <a:spLocks noChangeArrowheads="1"/>
              </p:cNvSpPr>
              <p:nvPr/>
            </p:nvSpPr>
            <p:spPr bwMode="auto">
              <a:xfrm>
                <a:off x="11733" y="6404"/>
                <a:ext cx="2151"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Provide integrated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20" name="Group 19"/>
              <p:cNvGrpSpPr>
                <a:grpSpLocks/>
              </p:cNvGrpSpPr>
              <p:nvPr/>
            </p:nvGrpSpPr>
            <p:grpSpPr bwMode="auto">
              <a:xfrm>
                <a:off x="4058" y="1587"/>
                <a:ext cx="9851" cy="6463"/>
                <a:chOff x="4058" y="1587"/>
                <a:chExt cx="9851" cy="6463"/>
              </a:xfrm>
            </p:grpSpPr>
            <p:sp>
              <p:nvSpPr>
                <p:cNvPr id="21" name="Rectangle 20"/>
                <p:cNvSpPr>
                  <a:spLocks noChangeArrowheads="1"/>
                </p:cNvSpPr>
                <p:nvPr/>
              </p:nvSpPr>
              <p:spPr bwMode="auto">
                <a:xfrm>
                  <a:off x="6311" y="6429"/>
                  <a:ext cx="3168" cy="1621"/>
                </a:xfrm>
                <a:prstGeom prst="rect">
                  <a:avLst/>
                </a:prstGeom>
                <a:solidFill>
                  <a:srgbClr val="FFCC00"/>
                </a:solidFill>
                <a:ln w="12700" algn="ctr">
                  <a:solidFill>
                    <a:srgbClr val="002060"/>
                  </a:solidFill>
                  <a:miter lim="800000"/>
                  <a:headEnd/>
                  <a:tailEnd/>
                </a:ln>
              </p:spPr>
              <p:txBody>
                <a:bodyPr rot="0" vert="horz" wrap="square" lIns="72000" tIns="45720" rIns="7200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Create knowledge sharing platforms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Ensure unearthing and recognition for innovation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4058" y="6429"/>
                  <a:ext cx="2236"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Conduct innovation research</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Facilitate solution development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23" name="Group 22"/>
                <p:cNvGrpSpPr>
                  <a:grpSpLocks/>
                </p:cNvGrpSpPr>
                <p:nvPr/>
              </p:nvGrpSpPr>
              <p:grpSpPr bwMode="auto">
                <a:xfrm>
                  <a:off x="4058" y="1587"/>
                  <a:ext cx="9851" cy="6463"/>
                  <a:chOff x="4058" y="1587"/>
                  <a:chExt cx="9851" cy="6463"/>
                </a:xfrm>
              </p:grpSpPr>
              <p:sp>
                <p:nvSpPr>
                  <p:cNvPr id="24" name="Isosceles Triangle 23" descr="MISSION"/>
                  <p:cNvSpPr>
                    <a:spLocks noChangeArrowheads="1"/>
                  </p:cNvSpPr>
                  <p:nvPr/>
                </p:nvSpPr>
                <p:spPr bwMode="auto">
                  <a:xfrm>
                    <a:off x="4058" y="1587"/>
                    <a:ext cx="9769" cy="1440"/>
                  </a:xfrm>
                  <a:prstGeom prst="triangle">
                    <a:avLst>
                      <a:gd name="adj" fmla="val 50000"/>
                    </a:avLst>
                  </a:prstGeom>
                  <a:solidFill>
                    <a:srgbClr val="33CCFF"/>
                  </a:solidFill>
                  <a:ln w="12700" algn="ctr">
                    <a:solidFill>
                      <a:srgbClr val="2F528F"/>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grpSp>
                <p:nvGrpSpPr>
                  <p:cNvPr id="25" name="Group 24"/>
                  <p:cNvGrpSpPr>
                    <a:grpSpLocks/>
                  </p:cNvGrpSpPr>
                  <p:nvPr/>
                </p:nvGrpSpPr>
                <p:grpSpPr bwMode="auto">
                  <a:xfrm>
                    <a:off x="4058" y="2140"/>
                    <a:ext cx="9851" cy="5910"/>
                    <a:chOff x="4058" y="2140"/>
                    <a:chExt cx="9851" cy="5910"/>
                  </a:xfrm>
                </p:grpSpPr>
                <p:grpSp>
                  <p:nvGrpSpPr>
                    <p:cNvPr id="26" name="Group 25"/>
                    <p:cNvGrpSpPr>
                      <a:grpSpLocks/>
                    </p:cNvGrpSpPr>
                    <p:nvPr/>
                  </p:nvGrpSpPr>
                  <p:grpSpPr bwMode="auto">
                    <a:xfrm>
                      <a:off x="4058" y="2140"/>
                      <a:ext cx="9851" cy="4266"/>
                      <a:chOff x="4058" y="2140"/>
                      <a:chExt cx="9851" cy="4266"/>
                    </a:xfrm>
                  </p:grpSpPr>
                  <p:sp>
                    <p:nvSpPr>
                      <p:cNvPr id="28" name="Rectangle 27"/>
                      <p:cNvSpPr>
                        <a:spLocks noChangeArrowheads="1"/>
                      </p:cNvSpPr>
                      <p:nvPr/>
                    </p:nvSpPr>
                    <p:spPr bwMode="auto">
                      <a:xfrm>
                        <a:off x="11733" y="4974"/>
                        <a:ext cx="2151" cy="1418"/>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Unqualified Audit opinion on financial and non-financial information</a:t>
                        </a:r>
                        <a:r>
                          <a:rPr kumimoji="0" lang="en-ZA" sz="800" b="0" i="0" u="none" strike="noStrike" kern="0" cap="none" spc="0" normalizeH="0" baseline="0" noProof="0">
                            <a:ln>
                              <a:noFill/>
                            </a:ln>
                            <a:solidFill>
                              <a:srgbClr val="FF0000"/>
                            </a:solidFill>
                            <a:effectLst/>
                            <a:uLnTx/>
                            <a:uFillTx/>
                            <a:latin typeface="Century Gothic" panose="020B0502020202020204" pitchFamily="34" charset="0"/>
                            <a:ea typeface="Calibri" panose="020F0502020204030204" pitchFamily="34"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4058" y="3148"/>
                        <a:ext cx="9769" cy="726"/>
                      </a:xfrm>
                      <a:prstGeom prst="rect">
                        <a:avLst/>
                      </a:prstGeom>
                      <a:solidFill>
                        <a:srgbClr val="33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MISSION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27051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rPr>
                          <a:t>To entrench an innovative culture and practice in the Public Sector</a:t>
                        </a:r>
                        <a:endParaRPr lang="en-ZA" sz="1200" b="0" i="0" u="none" strike="noStrike" kern="0" cap="none" spc="0" normalizeH="0" baseline="0" noProof="0" dirty="0">
                          <a:ln>
                            <a:noFill/>
                          </a:ln>
                          <a:solidFill>
                            <a:srgbClr val="000000"/>
                          </a:solidFill>
                          <a:effectLst/>
                          <a:uLnTx/>
                          <a:uFillTx/>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4072" y="3887"/>
                        <a:ext cx="7482" cy="1071"/>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rPr>
                          <a:t>Innovative culture and practice in the Public Sector entrenched</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11730" y="3874"/>
                        <a:ext cx="2179" cy="1072"/>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Effective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4072" y="4986"/>
                        <a:ext cx="2239" cy="1420"/>
                      </a:xfrm>
                      <a:prstGeom prst="rect">
                        <a:avLst/>
                      </a:prstGeom>
                      <a:solidFill>
                        <a:srgbClr val="FFC0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Innovation research and development initiatives undertaken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3" name="Rectangle 32"/>
                      <p:cNvSpPr>
                        <a:spLocks noChangeArrowheads="1"/>
                      </p:cNvSpPr>
                      <p:nvPr/>
                    </p:nvSpPr>
                    <p:spPr bwMode="auto">
                      <a:xfrm>
                        <a:off x="9400" y="4986"/>
                        <a:ext cx="2154" cy="1420"/>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Innovative solutions replicated in the public sector</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4" name="Text Box 28"/>
                      <p:cNvSpPr txBox="1">
                        <a:spLocks noChangeArrowheads="1"/>
                      </p:cNvSpPr>
                      <p:nvPr/>
                    </p:nvSpPr>
                    <p:spPr bwMode="auto">
                      <a:xfrm>
                        <a:off x="5361" y="2140"/>
                        <a:ext cx="7163"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VISION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 solution focused Public Sector through innovation</a:t>
                        </a:r>
                        <a:endParaRPr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6297" y="4981"/>
                        <a:ext cx="3168" cy="1418"/>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Knowledge platforms sustained to nurture an enabling environment for innovation in the public sector</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27" name="Rectangle 26"/>
                    <p:cNvSpPr>
                      <a:spLocks noChangeArrowheads="1"/>
                    </p:cNvSpPr>
                    <p:nvPr/>
                  </p:nvSpPr>
                  <p:spPr bwMode="auto">
                    <a:xfrm>
                      <a:off x="9465" y="6429"/>
                      <a:ext cx="2238"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Facilitate replicat</a:t>
                      </a:r>
                      <a:r>
                        <a:rPr kumimoji="0" lang="en-ZA" sz="800" b="0" i="0" u="none" strike="noStrike" kern="0" cap="none" spc="-1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ion and mainstreaming</a:t>
                      </a:r>
                      <a:r>
                        <a:rPr kumimoji="0" lang="en-US"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of innovative solutions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grpSp>
          </p:grpSp>
        </p:grpSp>
      </p:grpSp>
      <p:sp>
        <p:nvSpPr>
          <p:cNvPr id="2" name="Rectangle 1"/>
          <p:cNvSpPr/>
          <p:nvPr/>
        </p:nvSpPr>
        <p:spPr>
          <a:xfrm>
            <a:off x="4460430" y="2440945"/>
            <a:ext cx="223138" cy="261610"/>
          </a:xfrm>
          <a:prstGeom prst="rect">
            <a:avLst/>
          </a:prstGeom>
        </p:spPr>
        <p:txBody>
          <a:bodyPr wrap="none">
            <a:spAutoFit/>
          </a:bodyPr>
          <a:lstStyle/>
          <a:p>
            <a:pPr lvl="0" algn="ctr" eaLnBrk="1" fontAlgn="auto" hangingPunct="1">
              <a:spcBef>
                <a:spcPts val="0"/>
              </a:spcBef>
              <a:spcAft>
                <a:spcPts val="0"/>
              </a:spcAft>
              <a:defRPr/>
            </a:pPr>
            <a:r>
              <a:rPr lang="en-ZA" sz="1100" kern="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0390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xmlns=""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lvl="0" defTabSz="457200" eaLnBrk="1" fontAlgn="auto" hangingPunct="1">
              <a:spcBef>
                <a:spcPct val="20000"/>
              </a:spcBef>
              <a:spcAft>
                <a:spcPts val="0"/>
              </a:spcAft>
            </a:pPr>
            <a:r>
              <a:rPr lang="en-ZA" sz="2400" kern="1200" dirty="0">
                <a:solidFill>
                  <a:prstClr val="black"/>
                </a:solidFill>
                <a:latin typeface="Calibri"/>
                <a:cs typeface="Calibri" panose="020F0502020204030204" pitchFamily="34" charset="0"/>
              </a:rPr>
              <a:t>Schematic Overview of Strategic Plan and APP</a:t>
            </a:r>
          </a:p>
        </p:txBody>
      </p:sp>
      <p:sp>
        <p:nvSpPr>
          <p:cNvPr id="23553" name="Slide Number Placeholder 3">
            <a:extLst>
              <a:ext uri="{FF2B5EF4-FFF2-40B4-BE49-F238E27FC236}">
                <a16:creationId xmlns:a16="http://schemas.microsoft.com/office/drawing/2014/main" xmlns=""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7</a:t>
            </a:fld>
            <a:endParaRPr lang="en-ZA" sz="1050" dirty="0">
              <a:solidFill>
                <a:srgbClr val="000000"/>
              </a:solidFill>
            </a:endParaRPr>
          </a:p>
        </p:txBody>
      </p:sp>
      <p:pic>
        <p:nvPicPr>
          <p:cNvPr id="5" name="Picture 4"/>
          <p:cNvPicPr>
            <a:picLocks noChangeAspect="1"/>
          </p:cNvPicPr>
          <p:nvPr/>
        </p:nvPicPr>
        <p:blipFill>
          <a:blip r:embed="rId2"/>
          <a:stretch>
            <a:fillRect/>
          </a:stretch>
        </p:blipFill>
        <p:spPr>
          <a:xfrm>
            <a:off x="251520" y="339501"/>
            <a:ext cx="7416824" cy="4803999"/>
          </a:xfrm>
          <a:prstGeom prst="rect">
            <a:avLst/>
          </a:prstGeom>
        </p:spPr>
      </p:pic>
    </p:spTree>
    <p:extLst>
      <p:ext uri="{BB962C8B-B14F-4D97-AF65-F5344CB8AC3E}">
        <p14:creationId xmlns:p14="http://schemas.microsoft.com/office/powerpoint/2010/main" val="253044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3300" b="1" i="1" dirty="0"/>
          </a:p>
          <a:p>
            <a:pPr marL="0" indent="0" algn="ctr">
              <a:buNone/>
            </a:pPr>
            <a:endParaRPr lang="en-ZA" sz="3300" b="1" i="1" dirty="0"/>
          </a:p>
        </p:txBody>
      </p:sp>
      <p:sp>
        <p:nvSpPr>
          <p:cNvPr id="4" name="Slide Number Placeholder 3"/>
          <p:cNvSpPr>
            <a:spLocks noGrp="1"/>
          </p:cNvSpPr>
          <p:nvPr>
            <p:ph type="sldNum" sz="quarter" idx="12"/>
          </p:nvPr>
        </p:nvSpPr>
        <p:spPr/>
        <p:txBody>
          <a:bodyPr/>
          <a:lstStyle/>
          <a:p>
            <a:fld id="{A269D1A7-7C71-A04E-937E-39096F4C88B1}" type="slidenum">
              <a:rPr lang="en-ZA" smtClean="0"/>
              <a:pPr/>
              <a:t>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178114941"/>
              </p:ext>
            </p:extLst>
          </p:nvPr>
        </p:nvGraphicFramePr>
        <p:xfrm>
          <a:off x="8384" y="53015"/>
          <a:ext cx="8956089" cy="5050614"/>
        </p:xfrm>
        <a:graphic>
          <a:graphicData uri="http://schemas.openxmlformats.org/drawingml/2006/table">
            <a:tbl>
              <a:tblPr firstRow="1" firstCol="1" bandRow="1"/>
              <a:tblGrid>
                <a:gridCol w="1018630">
                  <a:extLst>
                    <a:ext uri="{9D8B030D-6E8A-4147-A177-3AD203B41FA5}">
                      <a16:colId xmlns:a16="http://schemas.microsoft.com/office/drawing/2014/main" xmlns="" val="20000"/>
                    </a:ext>
                  </a:extLst>
                </a:gridCol>
                <a:gridCol w="928230">
                  <a:extLst>
                    <a:ext uri="{9D8B030D-6E8A-4147-A177-3AD203B41FA5}">
                      <a16:colId xmlns:a16="http://schemas.microsoft.com/office/drawing/2014/main" xmlns="" val="20001"/>
                    </a:ext>
                  </a:extLst>
                </a:gridCol>
                <a:gridCol w="928885">
                  <a:extLst>
                    <a:ext uri="{9D8B030D-6E8A-4147-A177-3AD203B41FA5}">
                      <a16:colId xmlns:a16="http://schemas.microsoft.com/office/drawing/2014/main" xmlns="" val="20002"/>
                    </a:ext>
                  </a:extLst>
                </a:gridCol>
                <a:gridCol w="868621">
                  <a:extLst>
                    <a:ext uri="{9D8B030D-6E8A-4147-A177-3AD203B41FA5}">
                      <a16:colId xmlns:a16="http://schemas.microsoft.com/office/drawing/2014/main" xmlns="" val="20003"/>
                    </a:ext>
                  </a:extLst>
                </a:gridCol>
                <a:gridCol w="636024">
                  <a:extLst>
                    <a:ext uri="{9D8B030D-6E8A-4147-A177-3AD203B41FA5}">
                      <a16:colId xmlns:a16="http://schemas.microsoft.com/office/drawing/2014/main" xmlns="" val="20004"/>
                    </a:ext>
                  </a:extLst>
                </a:gridCol>
                <a:gridCol w="700547">
                  <a:extLst>
                    <a:ext uri="{9D8B030D-6E8A-4147-A177-3AD203B41FA5}">
                      <a16:colId xmlns:a16="http://schemas.microsoft.com/office/drawing/2014/main" xmlns="" val="20005"/>
                    </a:ext>
                  </a:extLst>
                </a:gridCol>
                <a:gridCol w="894120">
                  <a:extLst>
                    <a:ext uri="{9D8B030D-6E8A-4147-A177-3AD203B41FA5}">
                      <a16:colId xmlns:a16="http://schemas.microsoft.com/office/drawing/2014/main" xmlns="" val="20006"/>
                    </a:ext>
                  </a:extLst>
                </a:gridCol>
                <a:gridCol w="1115346">
                  <a:extLst>
                    <a:ext uri="{9D8B030D-6E8A-4147-A177-3AD203B41FA5}">
                      <a16:colId xmlns:a16="http://schemas.microsoft.com/office/drawing/2014/main" xmlns="" val="20007"/>
                    </a:ext>
                  </a:extLst>
                </a:gridCol>
                <a:gridCol w="997065">
                  <a:extLst>
                    <a:ext uri="{9D8B030D-6E8A-4147-A177-3AD203B41FA5}">
                      <a16:colId xmlns:a16="http://schemas.microsoft.com/office/drawing/2014/main" xmlns="" val="20008"/>
                    </a:ext>
                  </a:extLst>
                </a:gridCol>
                <a:gridCol w="868621">
                  <a:extLst>
                    <a:ext uri="{9D8B030D-6E8A-4147-A177-3AD203B41FA5}">
                      <a16:colId xmlns:a16="http://schemas.microsoft.com/office/drawing/2014/main" xmlns="" val="20009"/>
                    </a:ext>
                  </a:extLst>
                </a:gridCol>
              </a:tblGrid>
              <a:tr h="273210">
                <a:tc gridSpan="10">
                  <a:txBody>
                    <a:bodyPr/>
                    <a:lstStyle/>
                    <a:p>
                      <a:pPr algn="just">
                        <a:spcBef>
                          <a:spcPts val="1200"/>
                        </a:spcBef>
                        <a:spcAft>
                          <a:spcPts val="0"/>
                        </a:spcAft>
                      </a:pPr>
                      <a:r>
                        <a:rPr lang="en-ZA" sz="2400" b="1" kern="0" dirty="0">
                          <a:effectLst/>
                          <a:latin typeface="Century Gothic" panose="020B0502020202020204" pitchFamily="34" charset="0"/>
                          <a:ea typeface="MS Gothic" panose="020B0609070205080204" pitchFamily="49" charset="-128"/>
                          <a:cs typeface="Calibri" panose="020F0502020204030204" pitchFamily="34" charset="0"/>
                        </a:rPr>
                        <a:t>Outcomes, outputs, performance indicators, and targets </a:t>
                      </a:r>
                      <a:r>
                        <a:rPr lang="en-ZA" sz="2400" b="1" kern="0" dirty="0">
                          <a:effectLst/>
                          <a:latin typeface="Century Gothic" panose="020B0502020202020204" pitchFamily="34" charset="0"/>
                          <a:ea typeface="Times New Roman" panose="02020603050405020304" pitchFamily="18" charset="0"/>
                          <a:cs typeface="Calibri" panose="020F0502020204030204" pitchFamily="34" charset="0"/>
                        </a:rPr>
                        <a:t> </a:t>
                      </a:r>
                      <a:endParaRPr lang="en-ZA" sz="24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34734">
                <a:tc rowSpan="3">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Outcome</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rowSpan="3">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Outputs</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rowSpan="3">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Output Indicators</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gridSpan="7">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Annual Targets</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69469">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Audited/Actual Performance</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n-ZA"/>
                    </a:p>
                  </a:txBody>
                  <a:tcPr/>
                </a:tc>
                <a:tc hMerge="1">
                  <a:txBody>
                    <a:bodyPr/>
                    <a:lstStyle/>
                    <a:p>
                      <a:endParaRPr lang="en-ZA"/>
                    </a:p>
                  </a:txBody>
                  <a:tcPr/>
                </a:tc>
                <a:tc>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Estimated Performance</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gridSpan="3">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MTEF Period</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347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2016/17</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2017/18</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2018/19</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2019/20</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2020/21</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2021/22</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a:spcAft>
                          <a:spcPts val="0"/>
                        </a:spcAft>
                      </a:pPr>
                      <a:r>
                        <a:rPr lang="en-ZA" sz="900" b="1" kern="0">
                          <a:effectLst/>
                          <a:latin typeface="Century Gothic" panose="020B0502020202020204" pitchFamily="34" charset="0"/>
                          <a:ea typeface="Times New Roman" panose="02020603050405020304" pitchFamily="18" charset="0"/>
                          <a:cs typeface="Calibri" panose="020F0502020204030204" pitchFamily="34" charset="0"/>
                        </a:rPr>
                        <a:t>2022/23</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xmlns="" val="10003"/>
                  </a:ext>
                </a:extLst>
              </a:tr>
              <a:tr h="1118694">
                <a:tc>
                  <a:txBody>
                    <a:bodyPr/>
                    <a:lstStyle/>
                    <a:p>
                      <a:pPr algn="just">
                        <a:spcAft>
                          <a:spcPts val="0"/>
                        </a:spcAft>
                      </a:pPr>
                      <a:r>
                        <a:rPr lang="en-ZA" sz="900" b="1" kern="0" dirty="0">
                          <a:effectLst/>
                          <a:latin typeface="Century Gothic" panose="020B0502020202020204" pitchFamily="34" charset="0"/>
                          <a:ea typeface="Times New Roman" panose="02020603050405020304" pitchFamily="18" charset="0"/>
                          <a:cs typeface="Calibri" panose="020F0502020204030204" pitchFamily="34" charset="0"/>
                        </a:rPr>
                        <a:t>Effective corporate governance</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Unqualified audit opinion on financial and non-financial information</a:t>
                      </a:r>
                      <a:endParaRPr lang="en-ZA" sz="9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Type of audit opinion on financial and non-financial information</a:t>
                      </a:r>
                      <a:endParaRPr lang="en-ZA" sz="9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0">
                          <a:effectLst/>
                          <a:latin typeface="Century Gothic" panose="020B0502020202020204" pitchFamily="34" charset="0"/>
                          <a:ea typeface="Times New Roman" panose="02020603050405020304" pitchFamily="18" charset="0"/>
                          <a:cs typeface="Calibri" panose="020F0502020204030204" pitchFamily="34" charset="0"/>
                        </a:rPr>
                        <a:t>-</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0">
                          <a:effectLst/>
                          <a:latin typeface="Century Gothic" panose="020B0502020202020204" pitchFamily="34" charset="0"/>
                          <a:ea typeface="Times New Roman" panose="02020603050405020304" pitchFamily="18" charset="0"/>
                          <a:cs typeface="Calibri" panose="020F0502020204030204" pitchFamily="34" charset="0"/>
                        </a:rPr>
                        <a:t>-</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kern="0">
                          <a:effectLst/>
                          <a:latin typeface="Century Gothic" panose="020B0502020202020204" pitchFamily="34" charset="0"/>
                          <a:ea typeface="Times New Roman" panose="02020603050405020304" pitchFamily="18" charset="0"/>
                          <a:cs typeface="Calibri" panose="020F0502020204030204" pitchFamily="34" charset="0"/>
                        </a:rPr>
                        <a:t>Unqualified audit opinion on financial and non-financial information for 2019/20 financial year</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Unqualified audit opinion on financial and non-financial information</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p>
                      <a:pPr algn="just">
                        <a:spcAft>
                          <a:spcPts val="0"/>
                        </a:spcAft>
                      </a:pPr>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for 2020/21 financial year</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900" kern="0" dirty="0">
                          <a:effectLst/>
                          <a:latin typeface="Century Gothic" panose="020B0502020202020204" pitchFamily="34" charset="0"/>
                          <a:ea typeface="Times New Roman" panose="02020603050405020304" pitchFamily="18" charset="0"/>
                          <a:cs typeface="Calibri" panose="020F0502020204030204" pitchFamily="34" charset="0"/>
                        </a:rPr>
                        <a:t>Unqualified audit opinion on financial and non-financial information for 2021/22 financial year</a:t>
                      </a:r>
                      <a:endParaRPr lang="en-ZA" sz="900" kern="100" dirty="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08407">
                <a:tc>
                  <a:txBody>
                    <a:bodyPr/>
                    <a:lstStyle/>
                    <a:p>
                      <a:pPr algn="l">
                        <a:spcAft>
                          <a:spcPts val="0"/>
                        </a:spcAft>
                      </a:pPr>
                      <a:r>
                        <a:rPr lang="en-GB" sz="9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Innovative culture and practice in the public sector entrenched</a:t>
                      </a:r>
                      <a:endParaRPr lang="en-ZA" sz="9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algn="l">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ZA" sz="900" kern="1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Number of Innovation initiatives enabled</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p>
                      <a:pPr algn="l">
                        <a:lnSpc>
                          <a:spcPct val="106000"/>
                        </a:lnSpc>
                        <a:spcAft>
                          <a:spcPts val="0"/>
                        </a:spcAft>
                      </a:pPr>
                      <a:r>
                        <a:rPr lang="en-ZA" sz="900" kern="1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900" dirty="0">
                          <a:effectLst/>
                          <a:latin typeface="Century Gothic" panose="020B0502020202020204" pitchFamily="34" charset="0"/>
                          <a:ea typeface="Times New Roman" panose="02020603050405020304" pitchFamily="18" charset="0"/>
                          <a:cs typeface="Calibri" panose="020F0502020204030204" pitchFamily="34" charset="0"/>
                        </a:rPr>
                        <a:t>Innovation research and development initiatives undertaken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Number of innovation research and development initiatives undertaken</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4</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4</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47344">
                <a:tc>
                  <a:txBody>
                    <a:bodyPr/>
                    <a:lstStyle/>
                    <a:p>
                      <a:pPr algn="l">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ZA" sz="900" kern="1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900">
                          <a:effectLst/>
                          <a:latin typeface="Century Gothic" panose="020B0502020202020204" pitchFamily="34" charset="0"/>
                          <a:ea typeface="Times New Roman" panose="02020603050405020304" pitchFamily="18" charset="0"/>
                          <a:cs typeface="Calibri" panose="020F0502020204030204" pitchFamily="34" charset="0"/>
                        </a:rPr>
                        <a:t>Knowledge platforms sustained to nurture an enabling environment for innovation in the public sector</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900" dirty="0">
                          <a:effectLst/>
                          <a:latin typeface="Century Gothic" panose="020B0502020202020204" pitchFamily="34" charset="0"/>
                          <a:ea typeface="Times New Roman" panose="02020603050405020304" pitchFamily="18" charset="0"/>
                          <a:cs typeface="Calibri" panose="020F0502020204030204" pitchFamily="34" charset="0"/>
                        </a:rPr>
                        <a:t>Number of knowledge platforms sustained to nurture an enabling environment for innovation in the public sector</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9</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9</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08407">
                <a:tc>
                  <a:txBody>
                    <a:bodyPr/>
                    <a:lstStyle/>
                    <a:p>
                      <a:pPr algn="l">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ZA" sz="900" kern="1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endParaRPr lang="en-ZA" sz="9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900">
                          <a:effectLst/>
                          <a:latin typeface="Century Gothic" panose="020B0502020202020204" pitchFamily="34" charset="0"/>
                          <a:ea typeface="Times New Roman" panose="02020603050405020304" pitchFamily="18" charset="0"/>
                          <a:cs typeface="Calibri" panose="020F0502020204030204" pitchFamily="34" charset="0"/>
                        </a:rPr>
                        <a:t>Innovative solutions replicated in the public sector</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900">
                          <a:effectLst/>
                          <a:latin typeface="Century Gothic" panose="020B0502020202020204" pitchFamily="34" charset="0"/>
                          <a:ea typeface="Times New Roman" panose="02020603050405020304" pitchFamily="18" charset="0"/>
                          <a:cs typeface="Calibri" panose="020F0502020204030204" pitchFamily="34" charset="0"/>
                        </a:rPr>
                        <a:t>Number of innovative solutions replicated in the public sector</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2</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900" kern="100" dirty="0">
                          <a:effectLst/>
                          <a:latin typeface="Century Gothic" panose="020B0502020202020204" pitchFamily="34" charset="0"/>
                          <a:ea typeface="Calibri" panose="020F0502020204030204" pitchFamily="34" charset="0"/>
                          <a:cs typeface="Calibri" panose="020F0502020204030204" pitchFamily="34" charset="0"/>
                        </a:rPr>
                        <a:t>2</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46175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lvl="0" algn="l"/>
            <a:r>
              <a:rPr lang="en-ZA" sz="2400" kern="1200" dirty="0">
                <a:solidFill>
                  <a:srgbClr val="000000"/>
                </a:solidFill>
                <a:ea typeface="Times New Roman" panose="02020603050405020304" pitchFamily="18" charset="0"/>
                <a:cs typeface="Times New Roman" panose="02020603050405020304" pitchFamily="18" charset="0"/>
              </a:rPr>
              <a:t>Budget (Including compensation)</a:t>
            </a:r>
            <a:endParaRPr lang="en-ZA" sz="2400" b="0" kern="12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b="1">
                <a:solidFill>
                  <a:schemeClr val="tx1"/>
                </a:solidFill>
                <a:latin typeface="Century Gothic" panose="020B0502020202020204" pitchFamily="34" charset="0"/>
                <a:cs typeface="+mn-cs"/>
              </a:rPr>
              <a:pPr algn="r" defTabSz="342900" eaLnBrk="1" fontAlgn="auto" hangingPunct="1">
                <a:spcBef>
                  <a:spcPts val="0"/>
                </a:spcBef>
                <a:spcAft>
                  <a:spcPts val="0"/>
                </a:spcAft>
                <a:defRPr/>
              </a:pPr>
              <a:t>9</a:t>
            </a:fld>
            <a:endParaRPr lang="en-ZA" b="1" dirty="0">
              <a:solidFill>
                <a:schemeClr val="tx1"/>
              </a:solidFill>
              <a:latin typeface="Century Gothic" panose="020B0502020202020204" pitchFamily="34" charset="0"/>
              <a:cs typeface="+mn-cs"/>
            </a:endParaRPr>
          </a:p>
        </p:txBody>
      </p:sp>
      <p:graphicFrame>
        <p:nvGraphicFramePr>
          <p:cNvPr id="9" name="Chart 8">
            <a:extLst>
              <a:ext uri="{FF2B5EF4-FFF2-40B4-BE49-F238E27FC236}">
                <a16:creationId xmlns:a16="http://schemas.microsoft.com/office/drawing/2014/main" xmlns="" id="{D09AB17E-BD2A-5A48-A810-BCDB18474B23}"/>
              </a:ext>
            </a:extLst>
          </p:cNvPr>
          <p:cNvGraphicFramePr>
            <a:graphicFrameLocks/>
          </p:cNvGraphicFramePr>
          <p:nvPr>
            <p:extLst>
              <p:ext uri="{D42A27DB-BD31-4B8C-83A1-F6EECF244321}">
                <p14:modId xmlns:p14="http://schemas.microsoft.com/office/powerpoint/2010/main" val="3510154349"/>
              </p:ext>
            </p:extLst>
          </p:nvPr>
        </p:nvGraphicFramePr>
        <p:xfrm>
          <a:off x="0" y="551975"/>
          <a:ext cx="7668344" cy="4540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4715958"/>
              </p:ext>
            </p:extLst>
          </p:nvPr>
        </p:nvGraphicFramePr>
        <p:xfrm>
          <a:off x="107504" y="2615941"/>
          <a:ext cx="7272808" cy="2125604"/>
        </p:xfrm>
        <a:graphic>
          <a:graphicData uri="http://schemas.openxmlformats.org/drawingml/2006/table">
            <a:tbl>
              <a:tblPr firstRow="1" firstCol="1" bandRow="1"/>
              <a:tblGrid>
                <a:gridCol w="2848558">
                  <a:extLst>
                    <a:ext uri="{9D8B030D-6E8A-4147-A177-3AD203B41FA5}">
                      <a16:colId xmlns:a16="http://schemas.microsoft.com/office/drawing/2014/main" xmlns="" val="20000"/>
                    </a:ext>
                  </a:extLst>
                </a:gridCol>
                <a:gridCol w="1474750">
                  <a:extLst>
                    <a:ext uri="{9D8B030D-6E8A-4147-A177-3AD203B41FA5}">
                      <a16:colId xmlns:a16="http://schemas.microsoft.com/office/drawing/2014/main" xmlns="" val="20001"/>
                    </a:ext>
                  </a:extLst>
                </a:gridCol>
                <a:gridCol w="1474750">
                  <a:extLst>
                    <a:ext uri="{9D8B030D-6E8A-4147-A177-3AD203B41FA5}">
                      <a16:colId xmlns:a16="http://schemas.microsoft.com/office/drawing/2014/main" xmlns="" val="20002"/>
                    </a:ext>
                  </a:extLst>
                </a:gridCol>
                <a:gridCol w="1474750">
                  <a:extLst>
                    <a:ext uri="{9D8B030D-6E8A-4147-A177-3AD203B41FA5}">
                      <a16:colId xmlns:a16="http://schemas.microsoft.com/office/drawing/2014/main" xmlns="" val="20003"/>
                    </a:ext>
                  </a:extLst>
                </a:gridCol>
              </a:tblGrid>
              <a:tr h="324346">
                <a:tc>
                  <a:txBody>
                    <a:bodyPr/>
                    <a:lstStyle/>
                    <a:p>
                      <a:pPr algn="just">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Description</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2020/21</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2021/22</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0"/>
                  </a:ext>
                </a:extLst>
              </a:tr>
              <a:tr h="160639">
                <a:tc>
                  <a:txBody>
                    <a:bodyPr/>
                    <a:lstStyle/>
                    <a:p>
                      <a:pPr algn="just">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Strategic Management</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3 949</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4 173</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4 317</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0639">
                <a:tc>
                  <a:txBody>
                    <a:bodyPr/>
                    <a:lstStyle/>
                    <a:p>
                      <a:pPr algn="just">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Corporate Resource Management</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10 444</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10 823</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10 918</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0639">
                <a:tc>
                  <a:txBody>
                    <a:bodyPr/>
                    <a:lstStyle/>
                    <a:p>
                      <a:pPr algn="just">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Office of the Chief Financial Officer</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6 352</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6 749</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7 054</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0639">
                <a:tc>
                  <a:txBody>
                    <a:bodyPr/>
                    <a:lstStyle/>
                    <a:p>
                      <a:pPr algn="just">
                        <a:lnSpc>
                          <a:spcPct val="115000"/>
                        </a:lnSpc>
                        <a:spcAft>
                          <a:spcPts val="0"/>
                        </a:spcAft>
                      </a:pPr>
                      <a:r>
                        <a:rPr lang="en-ZA" sz="1200" b="1" kern="0">
                          <a:effectLst/>
                          <a:latin typeface="Century Gothic" panose="020B0502020202020204" pitchFamily="34" charset="0"/>
                          <a:ea typeface="Times New Roman" panose="02020603050405020304" pitchFamily="18" charset="0"/>
                          <a:cs typeface="Times New Roman" panose="02020603050405020304" pitchFamily="18" charset="0"/>
                        </a:rPr>
                        <a:t>ADMINISTRATION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a:effectLst/>
                          <a:latin typeface="Century Gothic" panose="020B0502020202020204" pitchFamily="34" charset="0"/>
                          <a:ea typeface="Times New Roman" panose="02020603050405020304" pitchFamily="18" charset="0"/>
                          <a:cs typeface="Times New Roman" panose="02020603050405020304" pitchFamily="18" charset="0"/>
                        </a:rPr>
                        <a:t>20 745</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21 745</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22 289</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xmlns="" val="10004"/>
                  </a:ext>
                </a:extLst>
              </a:tr>
              <a:tr h="160639">
                <a:tc>
                  <a:txBody>
                    <a:bodyPr/>
                    <a:lstStyle/>
                    <a:p>
                      <a:pPr algn="just">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Research and Development</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4 736</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4 952</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5 102</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0639">
                <a:tc>
                  <a:txBody>
                    <a:bodyPr/>
                    <a:lstStyle/>
                    <a:p>
                      <a:pPr algn="just">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Solution Support and Incubation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4 547</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4 778</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4 915</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0639">
                <a:tc>
                  <a:txBody>
                    <a:bodyPr/>
                    <a:lstStyle/>
                    <a:p>
                      <a:pPr algn="just">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Enabling Environment</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8 340</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8 715</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8 947</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0639">
                <a:tc>
                  <a:txBody>
                    <a:bodyPr/>
                    <a:lstStyle/>
                    <a:p>
                      <a:pPr algn="just">
                        <a:lnSpc>
                          <a:spcPct val="115000"/>
                        </a:lnSpc>
                        <a:spcAft>
                          <a:spcPts val="0"/>
                        </a:spcAft>
                      </a:pPr>
                      <a:r>
                        <a:rPr lang="en-ZA" sz="1200" b="1" kern="0">
                          <a:effectLst/>
                          <a:latin typeface="Century Gothic" panose="020B0502020202020204" pitchFamily="34" charset="0"/>
                          <a:ea typeface="Times New Roman" panose="02020603050405020304" pitchFamily="18" charset="0"/>
                          <a:cs typeface="Times New Roman" panose="02020603050405020304" pitchFamily="18" charset="0"/>
                        </a:rPr>
                        <a:t>PUBLIC SECTOR INNOVATION</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a:effectLst/>
                          <a:latin typeface="Century Gothic" panose="020B0502020202020204" pitchFamily="34" charset="0"/>
                          <a:ea typeface="Times New Roman" panose="02020603050405020304" pitchFamily="18" charset="0"/>
                          <a:cs typeface="Times New Roman" panose="02020603050405020304" pitchFamily="18" charset="0"/>
                        </a:rPr>
                        <a:t>17 623</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a:effectLst/>
                          <a:latin typeface="Century Gothic" panose="020B0502020202020204" pitchFamily="34" charset="0"/>
                          <a:ea typeface="Times New Roman" panose="02020603050405020304" pitchFamily="18" charset="0"/>
                          <a:cs typeface="Times New Roman" panose="02020603050405020304" pitchFamily="18" charset="0"/>
                        </a:rPr>
                        <a:t>18 445</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r">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18 964</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xmlns="" val="10008"/>
                  </a:ext>
                </a:extLst>
              </a:tr>
              <a:tr h="160639">
                <a:tc>
                  <a:txBody>
                    <a:bodyPr/>
                    <a:lstStyle/>
                    <a:p>
                      <a:pPr algn="just">
                        <a:lnSpc>
                          <a:spcPct val="115000"/>
                        </a:lnSpc>
                        <a:spcAft>
                          <a:spcPts val="0"/>
                        </a:spcAft>
                      </a:pPr>
                      <a:r>
                        <a:rPr lang="en-ZA" sz="1200" b="1"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CPSI</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38 368</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ker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40 190</a:t>
                      </a:r>
                      <a:endParaRPr lang="en-ZA" sz="12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41 253</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5451343"/>
              </p:ext>
            </p:extLst>
          </p:nvPr>
        </p:nvGraphicFramePr>
        <p:xfrm>
          <a:off x="179512" y="1393488"/>
          <a:ext cx="6408712" cy="950405"/>
        </p:xfrm>
        <a:graphic>
          <a:graphicData uri="http://schemas.openxmlformats.org/drawingml/2006/table">
            <a:tbl>
              <a:tblPr firstRow="1" firstCol="1" bandRow="1"/>
              <a:tblGrid>
                <a:gridCol w="2156238">
                  <a:extLst>
                    <a:ext uri="{9D8B030D-6E8A-4147-A177-3AD203B41FA5}">
                      <a16:colId xmlns:a16="http://schemas.microsoft.com/office/drawing/2014/main" xmlns="" val="20000"/>
                    </a:ext>
                  </a:extLst>
                </a:gridCol>
                <a:gridCol w="1349992">
                  <a:extLst>
                    <a:ext uri="{9D8B030D-6E8A-4147-A177-3AD203B41FA5}">
                      <a16:colId xmlns:a16="http://schemas.microsoft.com/office/drawing/2014/main" xmlns="" val="20001"/>
                    </a:ext>
                  </a:extLst>
                </a:gridCol>
                <a:gridCol w="1565241">
                  <a:extLst>
                    <a:ext uri="{9D8B030D-6E8A-4147-A177-3AD203B41FA5}">
                      <a16:colId xmlns:a16="http://schemas.microsoft.com/office/drawing/2014/main" xmlns="" val="20002"/>
                    </a:ext>
                  </a:extLst>
                </a:gridCol>
                <a:gridCol w="1337241">
                  <a:extLst>
                    <a:ext uri="{9D8B030D-6E8A-4147-A177-3AD203B41FA5}">
                      <a16:colId xmlns:a16="http://schemas.microsoft.com/office/drawing/2014/main" xmlns="" val="20003"/>
                    </a:ext>
                  </a:extLst>
                </a:gridCol>
              </a:tblGrid>
              <a:tr h="288032">
                <a:tc>
                  <a:txBody>
                    <a:bodyPr/>
                    <a:lstStyle/>
                    <a:p>
                      <a:pPr algn="just">
                        <a:spcAft>
                          <a:spcPts val="0"/>
                        </a:spcAft>
                      </a:pPr>
                      <a:r>
                        <a:rPr lang="en-US" sz="1200" b="1" kern="0" dirty="0" err="1">
                          <a:effectLst/>
                          <a:latin typeface="Century Gothic" panose="020B0502020202020204" pitchFamily="34" charset="0"/>
                          <a:ea typeface="Calibri" panose="020F0502020204030204" pitchFamily="34" charset="0"/>
                          <a:cs typeface="Arial Narrow" panose="020B0606020202030204" pitchFamily="34" charset="0"/>
                        </a:rPr>
                        <a:t>Programmes</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5530" marR="65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2020/21</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2021/22</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1" kern="0" dirty="0">
                          <a:effectLst/>
                          <a:latin typeface="Century Gothic" panose="020B0502020202020204" pitchFamily="34" charset="0"/>
                          <a:ea typeface="Times New Roman" panose="02020603050405020304" pitchFamily="18" charset="0"/>
                          <a:cs typeface="Times New Roman" panose="02020603050405020304" pitchFamily="18" charset="0"/>
                        </a:rPr>
                        <a:t>R’000</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7144" marR="57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0"/>
                  </a:ext>
                </a:extLst>
              </a:tr>
              <a:tr h="160185">
                <a:tc>
                  <a:txBody>
                    <a:bodyPr/>
                    <a:lstStyle/>
                    <a:p>
                      <a:pPr algn="just">
                        <a:spcAft>
                          <a:spcPts val="0"/>
                        </a:spcAft>
                      </a:pPr>
                      <a:r>
                        <a:rPr lang="en-US" sz="1200" kern="0" dirty="0">
                          <a:effectLst/>
                          <a:latin typeface="Century Gothic" panose="020B0502020202020204" pitchFamily="34" charset="0"/>
                          <a:ea typeface="Calibri" panose="020F0502020204030204" pitchFamily="34" charset="0"/>
                          <a:cs typeface="Arial Narrow" panose="020B0606020202030204" pitchFamily="34" charset="0"/>
                        </a:rPr>
                        <a:t>Administration </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5530" marR="65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Calibri" panose="020F0502020204030204" pitchFamily="34" charset="0"/>
                        </a:rPr>
                        <a:t>20 745</a:t>
                      </a:r>
                      <a:endParaRPr lang="en-ZA" sz="1200" b="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Calibri" panose="020F0502020204030204" pitchFamily="34" charset="0"/>
                        </a:rPr>
                        <a:t>21 745</a:t>
                      </a:r>
                      <a:endParaRPr lang="en-ZA" sz="1200" b="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Calibri" panose="020F0502020204030204" pitchFamily="34" charset="0"/>
                        </a:rPr>
                        <a:t>22 289</a:t>
                      </a:r>
                      <a:endParaRPr lang="en-ZA" sz="1200" b="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0185">
                <a:tc>
                  <a:txBody>
                    <a:bodyPr/>
                    <a:lstStyle/>
                    <a:p>
                      <a:pPr algn="l">
                        <a:spcAft>
                          <a:spcPts val="0"/>
                        </a:spcAft>
                      </a:pPr>
                      <a:r>
                        <a:rPr lang="en-US" sz="1200" kern="0" dirty="0">
                          <a:effectLst/>
                          <a:latin typeface="Century Gothic" panose="020B0502020202020204" pitchFamily="34" charset="0"/>
                          <a:ea typeface="Calibri" panose="020F0502020204030204" pitchFamily="34" charset="0"/>
                          <a:cs typeface="Arial Narrow" panose="020B0606020202030204" pitchFamily="34" charset="0"/>
                        </a:rPr>
                        <a:t>Public Sector Innovation </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5530" marR="65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Times New Roman" panose="02020603050405020304" pitchFamily="18" charset="0"/>
                        </a:rPr>
                        <a:t>17 623</a:t>
                      </a:r>
                      <a:endParaRPr lang="en-ZA"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Times New Roman" panose="02020603050405020304" pitchFamily="18" charset="0"/>
                        </a:rPr>
                        <a:t>18 445</a:t>
                      </a:r>
                      <a:endParaRPr lang="en-ZA"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200" b="0" dirty="0">
                          <a:effectLst/>
                          <a:latin typeface="Century Gothic" panose="020B0502020202020204" pitchFamily="34" charset="0"/>
                          <a:ea typeface="Times New Roman" panose="02020603050405020304" pitchFamily="18" charset="0"/>
                          <a:cs typeface="Times New Roman" panose="02020603050405020304" pitchFamily="18" charset="0"/>
                        </a:rPr>
                        <a:t>18 964</a:t>
                      </a:r>
                      <a:endParaRPr lang="en-ZA"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0185">
                <a:tc>
                  <a:txBody>
                    <a:bodyPr/>
                    <a:lstStyle/>
                    <a:p>
                      <a:pPr algn="l">
                        <a:spcAft>
                          <a:spcPts val="0"/>
                        </a:spcAft>
                      </a:pPr>
                      <a:r>
                        <a:rPr lang="en-US" sz="1200" b="1" kern="0" dirty="0">
                          <a:effectLst/>
                          <a:latin typeface="Century Gothic" panose="020B0502020202020204" pitchFamily="34" charset="0"/>
                          <a:ea typeface="Calibri" panose="020F0502020204030204" pitchFamily="34" charset="0"/>
                          <a:cs typeface="Arial Narrow" panose="020B0606020202030204" pitchFamily="34" charset="0"/>
                        </a:rPr>
                        <a:t>Total for </a:t>
                      </a:r>
                      <a:r>
                        <a:rPr lang="en-US" sz="1200" b="1" kern="0" dirty="0" err="1">
                          <a:effectLst/>
                          <a:latin typeface="Century Gothic" panose="020B0502020202020204" pitchFamily="34" charset="0"/>
                          <a:ea typeface="Calibri" panose="020F0502020204030204" pitchFamily="34" charset="0"/>
                          <a:cs typeface="Arial Narrow" panose="020B0606020202030204" pitchFamily="34" charset="0"/>
                        </a:rPr>
                        <a:t>Programmes</a:t>
                      </a:r>
                      <a:r>
                        <a:rPr lang="en-US" sz="1200" b="1" kern="0" dirty="0">
                          <a:effectLst/>
                          <a:latin typeface="Century Gothic" panose="020B0502020202020204" pitchFamily="34" charset="0"/>
                          <a:ea typeface="Calibri" panose="020F0502020204030204" pitchFamily="34" charset="0"/>
                          <a:cs typeface="Arial Narrow" panose="020B0606020202030204" pitchFamily="34" charset="0"/>
                        </a:rPr>
                        <a:t> </a:t>
                      </a:r>
                      <a:endParaRPr lang="en-ZA" sz="12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5530" marR="65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b="1" dirty="0">
                          <a:latin typeface="Century Gothic" panose="020B0502020202020204" pitchFamily="34" charset="0"/>
                          <a:cs typeface="Calibri" panose="020F0502020204030204" pitchFamily="34" charset="0"/>
                        </a:rPr>
                        <a:t>38</a:t>
                      </a:r>
                      <a:r>
                        <a:rPr lang="en-ZA" sz="1200" b="1" baseline="0" dirty="0">
                          <a:latin typeface="Century Gothic" panose="020B0502020202020204" pitchFamily="34" charset="0"/>
                          <a:cs typeface="Calibri" panose="020F0502020204030204" pitchFamily="34" charset="0"/>
                        </a:rPr>
                        <a:t> 368</a:t>
                      </a:r>
                      <a:endParaRPr lang="en-ZA" sz="1200" b="1" dirty="0">
                        <a:latin typeface="Century Gothic" panose="020B050202020202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b="1" dirty="0">
                          <a:latin typeface="Century Gothic" panose="020B0502020202020204" pitchFamily="34" charset="0"/>
                          <a:cs typeface="Calibri" panose="020F0502020204030204" pitchFamily="34" charset="0"/>
                        </a:rPr>
                        <a:t>40</a:t>
                      </a:r>
                      <a:r>
                        <a:rPr lang="en-ZA" sz="1200" b="1" baseline="0" dirty="0">
                          <a:latin typeface="Century Gothic" panose="020B0502020202020204" pitchFamily="34" charset="0"/>
                          <a:cs typeface="Calibri" panose="020F0502020204030204" pitchFamily="34" charset="0"/>
                        </a:rPr>
                        <a:t> 190</a:t>
                      </a:r>
                      <a:endParaRPr lang="en-ZA" sz="1200" b="1" dirty="0">
                        <a:latin typeface="Century Gothic" panose="020B050202020202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200" b="1" dirty="0">
                          <a:latin typeface="Century Gothic" panose="020B0502020202020204" pitchFamily="34" charset="0"/>
                          <a:cs typeface="Calibri" panose="020F0502020204030204" pitchFamily="34" charset="0"/>
                        </a:rPr>
                        <a:t>41</a:t>
                      </a:r>
                      <a:r>
                        <a:rPr lang="en-ZA" sz="1200" b="1" baseline="0" dirty="0">
                          <a:latin typeface="Century Gothic" panose="020B0502020202020204" pitchFamily="34" charset="0"/>
                          <a:cs typeface="Calibri" panose="020F0502020204030204" pitchFamily="34" charset="0"/>
                        </a:rPr>
                        <a:t> 253</a:t>
                      </a:r>
                      <a:endParaRPr lang="en-ZA" sz="1200" b="1" dirty="0">
                        <a:latin typeface="Century Gothic" panose="020B050202020202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1"/>
          <p:cNvSpPr>
            <a:spLocks noChangeArrowheads="1"/>
          </p:cNvSpPr>
          <p:nvPr/>
        </p:nvSpPr>
        <p:spPr bwMode="auto">
          <a:xfrm>
            <a:off x="-13320" y="574199"/>
            <a:ext cx="7609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Century Gothic" panose="020B0502020202020204" pitchFamily="34" charset="0"/>
                <a:cs typeface="Times New Roman" panose="02020603050405020304" pitchFamily="18" charset="0"/>
              </a:rPr>
              <a:t>The CPSI’s budget is located within the budget appropriation of the DPSA. The current budget structure is according to the organisational structure.</a:t>
            </a:r>
            <a:endParaRPr kumimoji="0" lang="en-ZA"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0301708"/>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9238B0533AE7478B221ED7B1F20D40" ma:contentTypeVersion="6" ma:contentTypeDescription="Create a new document." ma:contentTypeScope="" ma:versionID="a6a46bf1f844bee88eeab030a7769e2f">
  <xsd:schema xmlns:xsd="http://www.w3.org/2001/XMLSchema" xmlns:xs="http://www.w3.org/2001/XMLSchema" xmlns:p="http://schemas.microsoft.com/office/2006/metadata/properties" xmlns:ns2="aaa00020-5749-4a71-8469-8e114c9a4028" xmlns:ns3="a77ca97e-f396-48a1-a591-b86c421b71ba" targetNamespace="http://schemas.microsoft.com/office/2006/metadata/properties" ma:root="true" ma:fieldsID="2fc9b47a6dffe4873cf0941abb64729d" ns2:_="" ns3:_="">
    <xsd:import namespace="aaa00020-5749-4a71-8469-8e114c9a4028"/>
    <xsd:import namespace="a77ca97e-f396-48a1-a591-b86c421b71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00020-5749-4a71-8469-8e114c9a4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ca97e-f396-48a1-a591-b86c421b71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C1805F-6D30-4DE2-A001-2C3F898ECED5}">
  <ds:schemaRefs>
    <ds:schemaRef ds:uri="http://schemas.microsoft.com/sharepoint/v3/contenttype/forms"/>
  </ds:schemaRefs>
</ds:datastoreItem>
</file>

<file path=customXml/itemProps2.xml><?xml version="1.0" encoding="utf-8"?>
<ds:datastoreItem xmlns:ds="http://schemas.openxmlformats.org/officeDocument/2006/customXml" ds:itemID="{8605B240-2A64-4996-B612-48D4C9CF17BF}">
  <ds:schemaRefs>
    <ds:schemaRef ds:uri="http://purl.org/dc/dcmitype/"/>
    <ds:schemaRef ds:uri="aaa00020-5749-4a71-8469-8e114c9a4028"/>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a77ca97e-f396-48a1-a591-b86c421b71b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4E47AD4-7CBA-4F38-B040-A241AF9E6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00020-5749-4a71-8469-8e114c9a4028"/>
    <ds:schemaRef ds:uri="a77ca97e-f396-48a1-a591-b86c421b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24885</TotalTime>
  <Words>673</Words>
  <Application>Microsoft Office PowerPoint</Application>
  <PresentationFormat>On-screen Show (16:9)</PresentationFormat>
  <Paragraphs>198</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MS Gothic</vt:lpstr>
      <vt:lpstr>Times New Roman</vt:lpstr>
      <vt:lpstr>Montserrat</vt:lpstr>
      <vt:lpstr>Arial Unicode MS</vt:lpstr>
      <vt:lpstr>Arial</vt:lpstr>
      <vt:lpstr>ＭＳ Ｐゴシック</vt:lpstr>
      <vt:lpstr>Century Gothic</vt:lpstr>
      <vt:lpstr>ＭＳ Ｐゴシック</vt:lpstr>
      <vt:lpstr>Calibri</vt:lpstr>
      <vt:lpstr>Arial Narrow</vt:lpstr>
      <vt:lpstr>2_Arvirargus template</vt:lpstr>
      <vt:lpstr>1_Arvirargus template</vt:lpstr>
      <vt:lpstr>  PRESENTATION TO  PORTFOLIO COMMITTEE  2020-2025  Strategic Plan   and  2020/21 APP</vt:lpstr>
      <vt:lpstr> Content</vt:lpstr>
      <vt:lpstr>  Introduction</vt:lpstr>
      <vt:lpstr>Overview of Programmes</vt:lpstr>
      <vt:lpstr>CPSI Structure</vt:lpstr>
      <vt:lpstr>PowerPoint Presentation</vt:lpstr>
      <vt:lpstr>Schematic Overview of Strategic Plan and APP</vt:lpstr>
      <vt:lpstr>PowerPoint Presentation</vt:lpstr>
      <vt:lpstr>Budget (Including compensation)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Caroline Mthembu</cp:lastModifiedBy>
  <cp:revision>230</cp:revision>
  <dcterms:modified xsi:type="dcterms:W3CDTF">2020-05-04T13:57:40Z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0x0101005E9238B0533AE7478B221ED7B1F20D40</vt:lpwstr>
  </property>
</Properties>
</file>