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3" r:id="rId2"/>
    <p:sldMasterId id="2147483720" r:id="rId3"/>
    <p:sldMasterId id="2147483728" r:id="rId4"/>
    <p:sldMasterId id="2147483744" r:id="rId5"/>
    <p:sldMasterId id="2147483753" r:id="rId6"/>
  </p:sldMasterIdLst>
  <p:notesMasterIdLst>
    <p:notesMasterId r:id="rId33"/>
  </p:notesMasterIdLst>
  <p:handoutMasterIdLst>
    <p:handoutMasterId r:id="rId34"/>
  </p:handoutMasterIdLst>
  <p:sldIdLst>
    <p:sldId id="304" r:id="rId7"/>
    <p:sldId id="409" r:id="rId8"/>
    <p:sldId id="400" r:id="rId9"/>
    <p:sldId id="442" r:id="rId10"/>
    <p:sldId id="441" r:id="rId11"/>
    <p:sldId id="418" r:id="rId12"/>
    <p:sldId id="412" r:id="rId13"/>
    <p:sldId id="419" r:id="rId14"/>
    <p:sldId id="420" r:id="rId15"/>
    <p:sldId id="443" r:id="rId16"/>
    <p:sldId id="444" r:id="rId17"/>
    <p:sldId id="2481" r:id="rId18"/>
    <p:sldId id="2775" r:id="rId19"/>
    <p:sldId id="2769" r:id="rId20"/>
    <p:sldId id="2780" r:id="rId21"/>
    <p:sldId id="448" r:id="rId22"/>
    <p:sldId id="449" r:id="rId23"/>
    <p:sldId id="2781" r:id="rId24"/>
    <p:sldId id="2770" r:id="rId25"/>
    <p:sldId id="408" r:id="rId26"/>
    <p:sldId id="2776" r:id="rId27"/>
    <p:sldId id="2777" r:id="rId28"/>
    <p:sldId id="2778" r:id="rId29"/>
    <p:sldId id="2771" r:id="rId30"/>
    <p:sldId id="2772" r:id="rId31"/>
    <p:sldId id="439" r:id="rId32"/>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tta van Staden" initials="LvS" lastIdx="0" clrIdx="0">
    <p:extLst>
      <p:ext uri="{19B8F6BF-5375-455C-9EA6-DF929625EA0E}">
        <p15:presenceInfo xmlns:p15="http://schemas.microsoft.com/office/powerpoint/2012/main" userId="S-1-5-21-4089790296-1282264166-2492314442-6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4BC"/>
    <a:srgbClr val="FA8348"/>
    <a:srgbClr val="CBA9E5"/>
    <a:srgbClr val="EBF1DE"/>
    <a:srgbClr val="000000"/>
    <a:srgbClr val="768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0" autoAdjust="0"/>
  </p:normalViewPr>
  <p:slideViewPr>
    <p:cSldViewPr>
      <p:cViewPr varScale="1">
        <p:scale>
          <a:sx n="90" d="100"/>
          <a:sy n="90" d="100"/>
        </p:scale>
        <p:origin x="81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1" d="100"/>
          <a:sy n="71" d="100"/>
        </p:scale>
        <p:origin x="-2274" y="-11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0019" tIns="45009" rIns="90019" bIns="45009" rtlCol="0"/>
          <a:lstStyle>
            <a:lvl1pPr algn="l">
              <a:defRPr sz="1200"/>
            </a:lvl1pPr>
          </a:lstStyle>
          <a:p>
            <a:endParaRPr lang="en-GB"/>
          </a:p>
        </p:txBody>
      </p:sp>
      <p:sp>
        <p:nvSpPr>
          <p:cNvPr id="3" name="Date Placeholder 2"/>
          <p:cNvSpPr>
            <a:spLocks noGrp="1"/>
          </p:cNvSpPr>
          <p:nvPr>
            <p:ph type="dt" sz="quarter" idx="1"/>
          </p:nvPr>
        </p:nvSpPr>
        <p:spPr>
          <a:xfrm>
            <a:off x="3850445" y="2"/>
            <a:ext cx="2945659" cy="496411"/>
          </a:xfrm>
          <a:prstGeom prst="rect">
            <a:avLst/>
          </a:prstGeom>
        </p:spPr>
        <p:txBody>
          <a:bodyPr vert="horz" lIns="90019" tIns="45009" rIns="90019" bIns="45009" rtlCol="0"/>
          <a:lstStyle>
            <a:lvl1pPr algn="r">
              <a:defRPr sz="1200"/>
            </a:lvl1pPr>
          </a:lstStyle>
          <a:p>
            <a:fld id="{AF14D5C0-49C2-47A3-9396-DCA663C2416C}" type="datetimeFigureOut">
              <a:rPr lang="en-GB" smtClean="0"/>
              <a:t>01/05/2020</a:t>
            </a:fld>
            <a:endParaRPr lang="en-GB"/>
          </a:p>
        </p:txBody>
      </p:sp>
      <p:sp>
        <p:nvSpPr>
          <p:cNvPr id="4" name="Footer Placeholder 3"/>
          <p:cNvSpPr>
            <a:spLocks noGrp="1"/>
          </p:cNvSpPr>
          <p:nvPr>
            <p:ph type="ftr" sz="quarter" idx="2"/>
          </p:nvPr>
        </p:nvSpPr>
        <p:spPr>
          <a:xfrm>
            <a:off x="2" y="9430093"/>
            <a:ext cx="2945659" cy="496411"/>
          </a:xfrm>
          <a:prstGeom prst="rect">
            <a:avLst/>
          </a:prstGeom>
        </p:spPr>
        <p:txBody>
          <a:bodyPr vert="horz" lIns="90019" tIns="45009" rIns="90019" bIns="45009"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30093"/>
            <a:ext cx="2945659" cy="496411"/>
          </a:xfrm>
          <a:prstGeom prst="rect">
            <a:avLst/>
          </a:prstGeom>
        </p:spPr>
        <p:txBody>
          <a:bodyPr vert="horz" lIns="90019" tIns="45009" rIns="90019" bIns="45009" rtlCol="0" anchor="b"/>
          <a:lstStyle>
            <a:lvl1pPr algn="r">
              <a:defRPr sz="1200"/>
            </a:lvl1pPr>
          </a:lstStyle>
          <a:p>
            <a:fld id="{C1C1A35A-2F85-44E6-9053-72D4C29FBCD1}" type="slidenum">
              <a:rPr lang="en-GB" smtClean="0"/>
              <a:t>‹#›</a:t>
            </a:fld>
            <a:endParaRPr lang="en-GB"/>
          </a:p>
        </p:txBody>
      </p:sp>
    </p:spTree>
    <p:extLst>
      <p:ext uri="{BB962C8B-B14F-4D97-AF65-F5344CB8AC3E}">
        <p14:creationId xmlns:p14="http://schemas.microsoft.com/office/powerpoint/2010/main" val="1196458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0019" tIns="45009" rIns="90019" bIns="45009" rtlCol="0"/>
          <a:lstStyle>
            <a:lvl1pPr algn="l">
              <a:defRPr sz="1200"/>
            </a:lvl1pPr>
          </a:lstStyle>
          <a:p>
            <a:endParaRPr lang="en-GB"/>
          </a:p>
        </p:txBody>
      </p:sp>
      <p:sp>
        <p:nvSpPr>
          <p:cNvPr id="3" name="Date Placeholder 2"/>
          <p:cNvSpPr>
            <a:spLocks noGrp="1"/>
          </p:cNvSpPr>
          <p:nvPr>
            <p:ph type="dt" idx="1"/>
          </p:nvPr>
        </p:nvSpPr>
        <p:spPr>
          <a:xfrm>
            <a:off x="3850445" y="2"/>
            <a:ext cx="2945659" cy="496411"/>
          </a:xfrm>
          <a:prstGeom prst="rect">
            <a:avLst/>
          </a:prstGeom>
        </p:spPr>
        <p:txBody>
          <a:bodyPr vert="horz" lIns="90019" tIns="45009" rIns="90019" bIns="45009" rtlCol="0"/>
          <a:lstStyle>
            <a:lvl1pPr algn="r">
              <a:defRPr sz="1200"/>
            </a:lvl1pPr>
          </a:lstStyle>
          <a:p>
            <a:fld id="{B17693D3-2A68-473A-AD26-797D9247727A}" type="datetimeFigureOut">
              <a:rPr lang="en-GB" smtClean="0"/>
              <a:t>01/05/2020</a:t>
            </a:fld>
            <a:endParaRPr lang="en-GB"/>
          </a:p>
        </p:txBody>
      </p:sp>
      <p:sp>
        <p:nvSpPr>
          <p:cNvPr id="4" name="Slide Image Placeholder 3"/>
          <p:cNvSpPr>
            <a:spLocks noGrp="1" noRot="1" noChangeAspect="1"/>
          </p:cNvSpPr>
          <p:nvPr>
            <p:ph type="sldImg" idx="2"/>
          </p:nvPr>
        </p:nvSpPr>
        <p:spPr>
          <a:xfrm>
            <a:off x="87313" y="744538"/>
            <a:ext cx="6623050" cy="3725862"/>
          </a:xfrm>
          <a:prstGeom prst="rect">
            <a:avLst/>
          </a:prstGeom>
          <a:noFill/>
          <a:ln w="12700">
            <a:solidFill>
              <a:prstClr val="black"/>
            </a:solidFill>
          </a:ln>
        </p:spPr>
        <p:txBody>
          <a:bodyPr vert="horz" lIns="90019" tIns="45009" rIns="90019" bIns="45009" rtlCol="0" anchor="ctr"/>
          <a:lstStyle/>
          <a:p>
            <a:endParaRPr lang="en-GB"/>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0019" tIns="45009" rIns="90019" bIns="450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3"/>
            <a:ext cx="2945659" cy="496411"/>
          </a:xfrm>
          <a:prstGeom prst="rect">
            <a:avLst/>
          </a:prstGeom>
        </p:spPr>
        <p:txBody>
          <a:bodyPr vert="horz" lIns="90019" tIns="45009" rIns="90019" bIns="45009"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3"/>
            <a:ext cx="2945659" cy="496411"/>
          </a:xfrm>
          <a:prstGeom prst="rect">
            <a:avLst/>
          </a:prstGeom>
        </p:spPr>
        <p:txBody>
          <a:bodyPr vert="horz" lIns="90019" tIns="45009" rIns="90019" bIns="45009" rtlCol="0" anchor="b"/>
          <a:lstStyle>
            <a:lvl1pPr algn="r">
              <a:defRPr sz="1200"/>
            </a:lvl1pPr>
          </a:lstStyle>
          <a:p>
            <a:fld id="{2D7160B8-5E1D-4662-ACA2-0E0AEBFDAD6E}" type="slidenum">
              <a:rPr lang="en-GB" smtClean="0"/>
              <a:t>‹#›</a:t>
            </a:fld>
            <a:endParaRPr lang="en-GB"/>
          </a:p>
        </p:txBody>
      </p:sp>
    </p:spTree>
    <p:extLst>
      <p:ext uri="{BB962C8B-B14F-4D97-AF65-F5344CB8AC3E}">
        <p14:creationId xmlns:p14="http://schemas.microsoft.com/office/powerpoint/2010/main" val="381458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D7160B8-5E1D-4662-ACA2-0E0AEBFDAD6E}" type="slidenum">
              <a:rPr lang="en-GB" smtClean="0"/>
              <a:t>0</a:t>
            </a:fld>
            <a:endParaRPr lang="en-GB" dirty="0"/>
          </a:p>
        </p:txBody>
      </p:sp>
    </p:spTree>
    <p:extLst>
      <p:ext uri="{BB962C8B-B14F-4D97-AF65-F5344CB8AC3E}">
        <p14:creationId xmlns:p14="http://schemas.microsoft.com/office/powerpoint/2010/main" val="364058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459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27770-5AF7-4852-853A-AB213AF983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4419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27770-5AF7-4852-853A-AB213AF983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8642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4763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010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39504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g"/><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vmlDrawing" Target="../drawings/vmlDrawing9.v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2.jpg"/><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emf"/><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2.jpg"/><Relationship Id="rId4"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16.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png"/><Relationship Id="rId2" Type="http://schemas.openxmlformats.org/officeDocument/2006/relationships/tags" Target="../tags/tag24.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png"/><Relationship Id="rId2" Type="http://schemas.openxmlformats.org/officeDocument/2006/relationships/tags" Target="../tags/tag26.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a:t>Title of presentation</a:t>
            </a:r>
            <a:endParaRPr lang="en-GB" dirty="0"/>
          </a:p>
        </p:txBody>
      </p:sp>
    </p:spTree>
    <p:extLst>
      <p:ext uri="{BB962C8B-B14F-4D97-AF65-F5344CB8AC3E}">
        <p14:creationId xmlns:p14="http://schemas.microsoft.com/office/powerpoint/2010/main" val="241817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B02CD4-8B2E-4745-ACAB-4D63EB68A0E0}"/>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24645" name="think-cell Slide" r:id="rId6" imgW="421" imgH="423" progId="TCLayout.ActiveDocument.1">
                  <p:embed/>
                </p:oleObj>
              </mc:Choice>
              <mc:Fallback>
                <p:oleObj name="think-cell Slide" r:id="rId6" imgW="421" imgH="423" progId="TCLayout.ActiveDocument.1">
                  <p:embed/>
                  <p:pic>
                    <p:nvPicPr>
                      <p:cNvPr id="4" name="Object 3" hidden="1">
                        <a:extLst>
                          <a:ext uri="{FF2B5EF4-FFF2-40B4-BE49-F238E27FC236}">
                            <a16:creationId xmlns:a16="http://schemas.microsoft.com/office/drawing/2014/main" id="{08B02CD4-8B2E-4745-ACAB-4D63EB68A0E0}"/>
                          </a:ext>
                        </a:extLst>
                      </p:cNvPr>
                      <p:cNvPicPr/>
                      <p:nvPr/>
                    </p:nvPicPr>
                    <p:blipFill>
                      <a:blip r:embed="rId7"/>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6EEA46A-BCCD-4E98-81F8-191CE5F9EEF7}"/>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351"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3579866"/>
            <a:ext cx="7772400" cy="1102519"/>
          </a:xfrm>
          <a:prstGeom prst="rect">
            <a:avLst/>
          </a:prstGeom>
        </p:spPr>
        <p:txBody>
          <a:bodyPr/>
          <a:lstStyle>
            <a:lvl1pPr algn="ctr">
              <a:defRPr baseline="0"/>
            </a:lvl1pPr>
          </a:lstStyle>
          <a:p>
            <a:r>
              <a:rPr lang="en-US"/>
              <a:t>Title of presentation</a:t>
            </a:r>
            <a:endParaRPr lang="en-GB"/>
          </a:p>
        </p:txBody>
      </p:sp>
      <p:sp>
        <p:nvSpPr>
          <p:cNvPr id="5" name="Rectangle 4">
            <a:extLst>
              <a:ext uri="{FF2B5EF4-FFF2-40B4-BE49-F238E27FC236}">
                <a16:creationId xmlns:a16="http://schemas.microsoft.com/office/drawing/2014/main" id="{F721158D-2408-4879-B981-81707D826398}"/>
              </a:ext>
            </a:extLst>
          </p:cNvPr>
          <p:cNvSpPr/>
          <p:nvPr userDrawn="1"/>
        </p:nvSpPr>
        <p:spPr>
          <a:xfrm>
            <a:off x="8527976" y="4948014"/>
            <a:ext cx="616024" cy="195486"/>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val="221360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BD68BE-AEB6-4018-B403-0062310841BD}"/>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25669"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17BD68BE-AEB6-4018-B403-0062310841BD}"/>
                          </a:ext>
                        </a:extLst>
                      </p:cNvPr>
                      <p:cNvPicPr/>
                      <p:nvPr/>
                    </p:nvPicPr>
                    <p:blipFill>
                      <a:blip r:embed="rId5"/>
                      <a:stretch>
                        <a:fillRect/>
                      </a:stretch>
                    </p:blipFill>
                    <p:spPr>
                      <a:xfrm>
                        <a:off x="1588" y="1191"/>
                        <a:ext cx="1588" cy="1191"/>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B975E712-31A3-4D12-8917-0B61BE7E79F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a:t>Click to edit master tile style</a:t>
            </a:r>
            <a:endParaRPr lang="fr-FR"/>
          </a:p>
        </p:txBody>
      </p:sp>
      <p:sp>
        <p:nvSpPr>
          <p:cNvPr id="8" name="Line 23">
            <a:extLst>
              <a:ext uri="{FF2B5EF4-FFF2-40B4-BE49-F238E27FC236}">
                <a16:creationId xmlns:a16="http://schemas.microsoft.com/office/drawing/2014/main" id="{B3974C7D-7663-48BE-AF70-ABB502F1F905}"/>
              </a:ext>
            </a:extLst>
          </p:cNvPr>
          <p:cNvSpPr>
            <a:spLocks noChangeShapeType="1"/>
          </p:cNvSpPr>
          <p:nvPr userDrawn="1"/>
        </p:nvSpPr>
        <p:spPr bwMode="auto">
          <a:xfrm flipV="1">
            <a:off x="250826" y="342900"/>
            <a:ext cx="8664575"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id="{B577E387-60E7-4E27-B4B3-132683CFCC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006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FDA68D-E3FC-48D6-8A7C-83C9530EC85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26693"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E9FDA68D-E3FC-48D6-8A7C-83C9530EC85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A23D479-BB54-469A-9D29-FC4EF41B1C9D}"/>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9" name="Line 23">
            <a:extLst>
              <a:ext uri="{FF2B5EF4-FFF2-40B4-BE49-F238E27FC236}">
                <a16:creationId xmlns:a16="http://schemas.microsoft.com/office/drawing/2014/main" id="{F61CA4A1-265A-4C77-88BC-B4BFFFC9BBFA}"/>
              </a:ext>
            </a:extLst>
          </p:cNvPr>
          <p:cNvSpPr>
            <a:spLocks noChangeShapeType="1"/>
          </p:cNvSpPr>
          <p:nvPr userDrawn="1"/>
        </p:nvSpPr>
        <p:spPr bwMode="auto">
          <a:xfrm flipV="1">
            <a:off x="273051" y="342900"/>
            <a:ext cx="8642350"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8" name="Text Placeholder 2"/>
          <p:cNvSpPr>
            <a:spLocks noGrp="1"/>
          </p:cNvSpPr>
          <p:nvPr>
            <p:ph idx="1"/>
          </p:nvPr>
        </p:nvSpPr>
        <p:spPr>
          <a:xfrm>
            <a:off x="457200" y="1005576"/>
            <a:ext cx="6995120" cy="3589059"/>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a:t>Body text</a:t>
            </a:r>
            <a:endParaRPr lang="en-GB"/>
          </a:p>
        </p:txBody>
      </p:sp>
      <p:pic>
        <p:nvPicPr>
          <p:cNvPr id="7" name="Picture 10">
            <a:extLst>
              <a:ext uri="{FF2B5EF4-FFF2-40B4-BE49-F238E27FC236}">
                <a16:creationId xmlns:a16="http://schemas.microsoft.com/office/drawing/2014/main" id="{CEFD6ED1-C9DC-46BD-A67E-0397E3EAD0D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683C3BE-75F0-4065-BED2-B7A49E7419D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a:t>Click to edit master tile style</a:t>
            </a:r>
            <a:endParaRPr lang="fr-FR"/>
          </a:p>
        </p:txBody>
      </p:sp>
    </p:spTree>
    <p:extLst>
      <p:ext uri="{BB962C8B-B14F-4D97-AF65-F5344CB8AC3E}">
        <p14:creationId xmlns:p14="http://schemas.microsoft.com/office/powerpoint/2010/main" val="208129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27717"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73051" y="342900"/>
            <a:ext cx="8642350"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a:t>Click to edit master tile style</a:t>
            </a:r>
            <a:endParaRPr lang="fr-FR"/>
          </a:p>
        </p:txBody>
      </p:sp>
      <p:sp>
        <p:nvSpPr>
          <p:cNvPr id="16" name="Content Placeholder 15">
            <a:extLst>
              <a:ext uri="{FF2B5EF4-FFF2-40B4-BE49-F238E27FC236}">
                <a16:creationId xmlns:a16="http://schemas.microsoft.com/office/drawing/2014/main" id="{4768F375-876D-42EB-BA1F-1B9A96CC4827}"/>
              </a:ext>
            </a:extLst>
          </p:cNvPr>
          <p:cNvSpPr>
            <a:spLocks noGrp="1"/>
          </p:cNvSpPr>
          <p:nvPr>
            <p:ph sz="quarter" idx="11"/>
          </p:nvPr>
        </p:nvSpPr>
        <p:spPr>
          <a:xfrm>
            <a:off x="1547664" y="1232529"/>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id="{2721D928-5B2C-4952-BA74-FDBDF92165A6}"/>
              </a:ext>
            </a:extLst>
          </p:cNvPr>
          <p:cNvSpPr>
            <a:spLocks noGrp="1"/>
          </p:cNvSpPr>
          <p:nvPr>
            <p:ph sz="quarter" idx="15"/>
          </p:nvPr>
        </p:nvSpPr>
        <p:spPr>
          <a:xfrm>
            <a:off x="1547664" y="2103789"/>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2" name="Content Placeholder 15">
            <a:extLst>
              <a:ext uri="{FF2B5EF4-FFF2-40B4-BE49-F238E27FC236}">
                <a16:creationId xmlns:a16="http://schemas.microsoft.com/office/drawing/2014/main" id="{9B2A7210-1A07-4752-8F9C-036ADC99E22C}"/>
              </a:ext>
            </a:extLst>
          </p:cNvPr>
          <p:cNvSpPr>
            <a:spLocks noGrp="1"/>
          </p:cNvSpPr>
          <p:nvPr>
            <p:ph sz="quarter" idx="16"/>
          </p:nvPr>
        </p:nvSpPr>
        <p:spPr>
          <a:xfrm>
            <a:off x="1547664" y="2985887"/>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3" name="Content Placeholder 15">
            <a:extLst>
              <a:ext uri="{FF2B5EF4-FFF2-40B4-BE49-F238E27FC236}">
                <a16:creationId xmlns:a16="http://schemas.microsoft.com/office/drawing/2014/main" id="{D4961874-47C4-4262-BDE1-3CFFE93B01DB}"/>
              </a:ext>
            </a:extLst>
          </p:cNvPr>
          <p:cNvSpPr>
            <a:spLocks noGrp="1"/>
          </p:cNvSpPr>
          <p:nvPr>
            <p:ph sz="quarter" idx="17"/>
          </p:nvPr>
        </p:nvSpPr>
        <p:spPr>
          <a:xfrm>
            <a:off x="1547664" y="3867984"/>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251720" y="2103788"/>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251720" y="2985887"/>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251720" y="3867984"/>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251720" y="1221690"/>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Tree>
    <p:extLst>
      <p:ext uri="{BB962C8B-B14F-4D97-AF65-F5344CB8AC3E}">
        <p14:creationId xmlns:p14="http://schemas.microsoft.com/office/powerpoint/2010/main" val="789953954"/>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28741"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Line 23">
            <a:extLst>
              <a:ext uri="{FF2B5EF4-FFF2-40B4-BE49-F238E27FC236}">
                <a16:creationId xmlns:a16="http://schemas.microsoft.com/office/drawing/2014/main" id="{80B91982-7408-4CE0-9ED1-F72FCBB6E662}"/>
              </a:ext>
            </a:extLst>
          </p:cNvPr>
          <p:cNvSpPr>
            <a:spLocks noChangeShapeType="1"/>
          </p:cNvSpPr>
          <p:nvPr userDrawn="1"/>
        </p:nvSpPr>
        <p:spPr bwMode="auto">
          <a:xfrm flipV="1">
            <a:off x="273051" y="342900"/>
            <a:ext cx="8642350"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a:t>Click to edit master tile style</a:t>
            </a:r>
            <a:endParaRPr lang="fr-FR"/>
          </a:p>
        </p:txBody>
      </p:sp>
      <p:sp>
        <p:nvSpPr>
          <p:cNvPr id="16" name="Content Placeholder 15">
            <a:extLst>
              <a:ext uri="{FF2B5EF4-FFF2-40B4-BE49-F238E27FC236}">
                <a16:creationId xmlns:a16="http://schemas.microsoft.com/office/drawing/2014/main" id="{4768F375-876D-42EB-BA1F-1B9A96CC4827}"/>
              </a:ext>
            </a:extLst>
          </p:cNvPr>
          <p:cNvSpPr>
            <a:spLocks noGrp="1"/>
          </p:cNvSpPr>
          <p:nvPr>
            <p:ph sz="quarter" idx="11"/>
          </p:nvPr>
        </p:nvSpPr>
        <p:spPr>
          <a:xfrm>
            <a:off x="395536"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2373789"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4460042"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6546296"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395536" y="1221690"/>
            <a:ext cx="216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8" name="Content Placeholder 15">
            <a:extLst>
              <a:ext uri="{FF2B5EF4-FFF2-40B4-BE49-F238E27FC236}">
                <a16:creationId xmlns:a16="http://schemas.microsoft.com/office/drawing/2014/main" id="{0A804F51-FFDB-4062-9EE1-1C5F02A92665}"/>
              </a:ext>
            </a:extLst>
          </p:cNvPr>
          <p:cNvSpPr>
            <a:spLocks noGrp="1"/>
          </p:cNvSpPr>
          <p:nvPr>
            <p:ph sz="quarter" idx="18"/>
          </p:nvPr>
        </p:nvSpPr>
        <p:spPr>
          <a:xfrm>
            <a:off x="2373789"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a:p>
        </p:txBody>
      </p:sp>
      <p:sp>
        <p:nvSpPr>
          <p:cNvPr id="20" name="Content Placeholder 15">
            <a:extLst>
              <a:ext uri="{FF2B5EF4-FFF2-40B4-BE49-F238E27FC236}">
                <a16:creationId xmlns:a16="http://schemas.microsoft.com/office/drawing/2014/main" id="{087864BF-95F2-4640-9AA8-BF942F793409}"/>
              </a:ext>
            </a:extLst>
          </p:cNvPr>
          <p:cNvSpPr>
            <a:spLocks noGrp="1"/>
          </p:cNvSpPr>
          <p:nvPr>
            <p:ph sz="quarter" idx="19"/>
          </p:nvPr>
        </p:nvSpPr>
        <p:spPr>
          <a:xfrm>
            <a:off x="4460042"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a:p>
        </p:txBody>
      </p:sp>
      <p:sp>
        <p:nvSpPr>
          <p:cNvPr id="21" name="Content Placeholder 15">
            <a:extLst>
              <a:ext uri="{FF2B5EF4-FFF2-40B4-BE49-F238E27FC236}">
                <a16:creationId xmlns:a16="http://schemas.microsoft.com/office/drawing/2014/main" id="{2A70A688-5556-4B8D-8E9F-5CD5C0079D4E}"/>
              </a:ext>
            </a:extLst>
          </p:cNvPr>
          <p:cNvSpPr>
            <a:spLocks noGrp="1"/>
          </p:cNvSpPr>
          <p:nvPr>
            <p:ph sz="quarter" idx="20"/>
          </p:nvPr>
        </p:nvSpPr>
        <p:spPr>
          <a:xfrm>
            <a:off x="6546296" y="2160213"/>
            <a:ext cx="1872208" cy="1653675"/>
          </a:xfrm>
          <a:noFill/>
          <a:ln>
            <a:solidFill>
              <a:schemeClr val="tx1"/>
            </a:solidFill>
          </a:ln>
        </p:spPr>
        <p:txBody>
          <a:bodyPr lIns="90000" anchor="t">
            <a:normAutofit/>
          </a:bodyPr>
          <a:lstStyle>
            <a:lvl1pPr marL="0" indent="0" algn="ctr">
              <a:buFont typeface="Wingdings" panose="05000000000000000000" pitchFamily="2" charset="2"/>
              <a:buNone/>
              <a:defRPr sz="900">
                <a:latin typeface="Calibri" panose="020F0502020204030204" pitchFamily="34" charset="0"/>
                <a:cs typeface="Calibri" panose="020F0502020204030204" pitchFamily="34" charset="0"/>
              </a:defRPr>
            </a:lvl1pPr>
            <a:lvl2pPr marL="257162" indent="0">
              <a:buFont typeface="Wingdings" panose="05000000000000000000" pitchFamily="2" charset="2"/>
              <a:buNone/>
              <a:defRPr sz="900">
                <a:latin typeface="Calibri" panose="020F0502020204030204" pitchFamily="34" charset="0"/>
                <a:cs typeface="Calibri" panose="020F0502020204030204" pitchFamily="34" charset="0"/>
              </a:defRPr>
            </a:lvl2pPr>
            <a:lvl3pPr marL="514325" indent="0">
              <a:buFont typeface="Wingdings" panose="05000000000000000000" pitchFamily="2" charset="2"/>
              <a:buNone/>
              <a:defRPr sz="900">
                <a:latin typeface="Calibri" panose="020F0502020204030204" pitchFamily="34" charset="0"/>
                <a:cs typeface="Calibri" panose="020F0502020204030204" pitchFamily="34" charset="0"/>
              </a:defRPr>
            </a:lvl3pPr>
            <a:lvl4pPr marL="771487" indent="0">
              <a:buFont typeface="Wingdings" panose="05000000000000000000" pitchFamily="2" charset="2"/>
              <a:buNone/>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endParaRPr lang="en-US"/>
          </a:p>
        </p:txBody>
      </p:sp>
      <p:sp>
        <p:nvSpPr>
          <p:cNvPr id="9" name="Text Placeholder 8">
            <a:extLst>
              <a:ext uri="{FF2B5EF4-FFF2-40B4-BE49-F238E27FC236}">
                <a16:creationId xmlns:a16="http://schemas.microsoft.com/office/drawing/2014/main" id="{FA916A64-14F8-4EB3-A7E5-40994AC8B0FA}"/>
              </a:ext>
            </a:extLst>
          </p:cNvPr>
          <p:cNvSpPr>
            <a:spLocks noGrp="1"/>
          </p:cNvSpPr>
          <p:nvPr>
            <p:ph type="body" sz="quarter" idx="21"/>
          </p:nvPr>
        </p:nvSpPr>
        <p:spPr>
          <a:xfrm>
            <a:off x="250826" y="4245769"/>
            <a:ext cx="8664575" cy="378619"/>
          </a:xfrm>
          <a:solidFill>
            <a:schemeClr val="bg1"/>
          </a:solidFill>
        </p:spPr>
        <p:txBody>
          <a:bodyPr anchor="ctr">
            <a:noAutofit/>
          </a:bodyPr>
          <a:lstStyle>
            <a:lvl1pPr algn="ctr">
              <a:defRPr sz="1050" b="1">
                <a:solidFill>
                  <a:srgbClr val="FFFFFF"/>
                </a:solidFill>
                <a:latin typeface="Calibri" panose="020F0502020204030204" pitchFamily="34" charset="0"/>
                <a:cs typeface="Calibri" panose="020F0502020204030204" pitchFamily="34" charset="0"/>
              </a:defRPr>
            </a:lvl1pPr>
          </a:lstStyle>
          <a:p>
            <a:pPr lvl="0"/>
            <a:endParaRPr lang="en-ZA"/>
          </a:p>
        </p:txBody>
      </p:sp>
    </p:spTree>
    <p:extLst>
      <p:ext uri="{BB962C8B-B14F-4D97-AF65-F5344CB8AC3E}">
        <p14:creationId xmlns:p14="http://schemas.microsoft.com/office/powerpoint/2010/main" val="1590772691"/>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29765"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6" name="Line 23">
            <a:extLst>
              <a:ext uri="{FF2B5EF4-FFF2-40B4-BE49-F238E27FC236}">
                <a16:creationId xmlns:a16="http://schemas.microsoft.com/office/drawing/2014/main" id="{520CBC18-7BB6-4847-B6A4-A02582513619}"/>
              </a:ext>
            </a:extLst>
          </p:cNvPr>
          <p:cNvSpPr>
            <a:spLocks noChangeShapeType="1"/>
          </p:cNvSpPr>
          <p:nvPr userDrawn="1"/>
        </p:nvSpPr>
        <p:spPr bwMode="auto">
          <a:xfrm flipV="1">
            <a:off x="273051" y="342900"/>
            <a:ext cx="8642350"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a:t>Click to edit master tile style</a:t>
            </a:r>
            <a:endParaRPr lang="fr-FR"/>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899692" y="2103788"/>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899692" y="2985887"/>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899692" y="3854973"/>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899692" y="1342147"/>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a:p>
        </p:txBody>
      </p:sp>
    </p:spTree>
    <p:extLst>
      <p:ext uri="{BB962C8B-B14F-4D97-AF65-F5344CB8AC3E}">
        <p14:creationId xmlns:p14="http://schemas.microsoft.com/office/powerpoint/2010/main" val="3589944566"/>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2578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hidden="1"/>
          <p:cNvGraphicFramePr>
            <a:graphicFrameLocks/>
          </p:cNvGraphicFramePr>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34880" name="think-cell Slide" r:id="rId3" imgW="0" imgH="0" progId="TCLayout.ActiveDocument.1">
                  <p:embed/>
                </p:oleObj>
              </mc:Choice>
              <mc:Fallback>
                <p:oleObj name="think-cell Slide" r:id="rId3" imgW="0" imgH="0" progId="TCLayout.ActiveDocument.1">
                  <p:embed/>
                  <p:pic>
                    <p:nvPicPr>
                      <p:cNvPr id="4" name="AutoShap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6" name="Rectangle 22"/>
          <p:cNvSpPr>
            <a:spLocks noGrp="1" noChangeArrowheads="1"/>
          </p:cNvSpPr>
          <p:nvPr>
            <p:ph type="ctrTitle" sz="quarter"/>
          </p:nvPr>
        </p:nvSpPr>
        <p:spPr>
          <a:xfrm>
            <a:off x="1141414" y="1737715"/>
            <a:ext cx="6861175" cy="301236"/>
          </a:xfrm>
          <a:ln algn="ctr"/>
        </p:spPr>
        <p:txBody>
          <a:bodyPr anchor="ctr"/>
          <a:lstStyle>
            <a:lvl1pPr algn="ctr">
              <a:defRPr sz="2175"/>
            </a:lvl1pPr>
          </a:lstStyle>
          <a:p>
            <a:r>
              <a:rPr lang="en-US"/>
              <a:t>Client Name: 28-pt. bold (or logo)</a:t>
            </a:r>
          </a:p>
        </p:txBody>
      </p:sp>
      <p:sp>
        <p:nvSpPr>
          <p:cNvPr id="6167" name="Rectangle 23"/>
          <p:cNvSpPr>
            <a:spLocks noGrp="1" noChangeArrowheads="1"/>
          </p:cNvSpPr>
          <p:nvPr>
            <p:ph type="subTitle" sz="quarter" idx="1"/>
          </p:nvPr>
        </p:nvSpPr>
        <p:spPr>
          <a:xfrm>
            <a:off x="1371600" y="2602708"/>
            <a:ext cx="6400800" cy="165497"/>
          </a:xfrm>
        </p:spPr>
        <p:txBody>
          <a:bodyPr anchor="ctr"/>
          <a:lstStyle>
            <a:lvl1pPr marL="0" indent="0" algn="ctr">
              <a:buFont typeface="Wingdings" pitchFamily="2" charset="2"/>
              <a:buNone/>
              <a:defRPr i="1"/>
            </a:lvl1pPr>
          </a:lstStyle>
          <a:p>
            <a:r>
              <a:rPr lang="en-US"/>
              <a:t>Click to edit subtitle</a:t>
            </a:r>
          </a:p>
        </p:txBody>
      </p:sp>
    </p:spTree>
    <p:extLst>
      <p:ext uri="{BB962C8B-B14F-4D97-AF65-F5344CB8AC3E}">
        <p14:creationId xmlns:p14="http://schemas.microsoft.com/office/powerpoint/2010/main" val="350441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a:xfrm>
            <a:off x="246063" y="1569246"/>
            <a:ext cx="8647112" cy="997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19707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415499"/>
          </a:xfrm>
        </p:spPr>
        <p:txBody>
          <a:bodyPr/>
          <a:lstStyle>
            <a:lvl1pPr algn="l">
              <a:defRPr sz="3000" b="1" cap="all"/>
            </a:lvl1pPr>
          </a:lstStyle>
          <a:p>
            <a:r>
              <a:rPr lang="en-US"/>
              <a:t>Click to edit Master title style</a:t>
            </a:r>
            <a:endParaRPr lang="fr-FR"/>
          </a:p>
        </p:txBody>
      </p:sp>
      <p:sp>
        <p:nvSpPr>
          <p:cNvPr id="3" name="Text Placeholder 2"/>
          <p:cNvSpPr>
            <a:spLocks noGrp="1"/>
          </p:cNvSpPr>
          <p:nvPr>
            <p:ph type="body" idx="1"/>
          </p:nvPr>
        </p:nvSpPr>
        <p:spPr>
          <a:xfrm>
            <a:off x="722313" y="3097427"/>
            <a:ext cx="7772400" cy="20774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8552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1638844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46063" y="1569246"/>
            <a:ext cx="4246562" cy="13503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5025" y="1569246"/>
            <a:ext cx="4248150" cy="13503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4002345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51"/>
            <a:ext cx="8229600" cy="207749"/>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381858"/>
            <a:ext cx="4040188" cy="2492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117262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7" y="1381858"/>
            <a:ext cx="4041775" cy="2492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7"/>
            <a:ext cx="4041775" cy="117262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35609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64510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96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05574"/>
            <a:ext cx="3008313" cy="207749"/>
          </a:xfrm>
        </p:spPr>
        <p:txBody>
          <a:bodyPr anchor="b"/>
          <a:lstStyle>
            <a:lvl1pPr algn="l">
              <a:defRPr sz="1500" b="1"/>
            </a:lvl1pPr>
          </a:lstStyle>
          <a:p>
            <a:r>
              <a:rPr lang="en-US"/>
              <a:t>Click to edit Master title style</a:t>
            </a:r>
            <a:endParaRPr lang="fr-FR"/>
          </a:p>
        </p:txBody>
      </p:sp>
      <p:sp>
        <p:nvSpPr>
          <p:cNvPr id="3" name="Content Placeholder 2"/>
          <p:cNvSpPr>
            <a:spLocks noGrp="1"/>
          </p:cNvSpPr>
          <p:nvPr>
            <p:ph idx="1"/>
          </p:nvPr>
        </p:nvSpPr>
        <p:spPr>
          <a:xfrm>
            <a:off x="3575051" y="941785"/>
            <a:ext cx="5111750" cy="15558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1" y="1813324"/>
            <a:ext cx="3008313" cy="14542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10618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7756"/>
            <a:ext cx="5486400" cy="207749"/>
          </a:xfrm>
        </p:spPr>
        <p:txBody>
          <a:bodyPr anchor="b"/>
          <a:lstStyle>
            <a:lvl1pPr algn="l">
              <a:defRPr sz="1500" b="1"/>
            </a:lvl1pPr>
          </a:lstStyle>
          <a:p>
            <a:r>
              <a:rPr lang="en-US"/>
              <a:t>Click to edit Master title style</a:t>
            </a:r>
            <a:endParaRPr lang="fr-FR"/>
          </a:p>
        </p:txBody>
      </p:sp>
      <p:sp>
        <p:nvSpPr>
          <p:cNvPr id="3" name="Picture Placeholder 2"/>
          <p:cNvSpPr>
            <a:spLocks noGrp="1"/>
          </p:cNvSpPr>
          <p:nvPr>
            <p:ph type="pic" idx="1"/>
          </p:nvPr>
        </p:nvSpPr>
        <p:spPr>
          <a:xfrm>
            <a:off x="1792288" y="459581"/>
            <a:ext cx="5486400" cy="3323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Text Placeholder 3"/>
          <p:cNvSpPr>
            <a:spLocks noGrp="1"/>
          </p:cNvSpPr>
          <p:nvPr>
            <p:ph type="body" sz="half" idx="2"/>
          </p:nvPr>
        </p:nvSpPr>
        <p:spPr>
          <a:xfrm>
            <a:off x="1792288" y="4025505"/>
            <a:ext cx="5486400" cy="14542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9453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7729780" y="1569246"/>
            <a:ext cx="1163395" cy="19835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45427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428" y="647700"/>
            <a:ext cx="207749" cy="310515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582994" y="647700"/>
            <a:ext cx="997196" cy="3105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025438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able Placeholder 2"/>
          <p:cNvSpPr>
            <a:spLocks noGrp="1"/>
          </p:cNvSpPr>
          <p:nvPr>
            <p:ph type="tbl" idx="1"/>
          </p:nvPr>
        </p:nvSpPr>
        <p:spPr>
          <a:xfrm>
            <a:off x="246063" y="1569244"/>
            <a:ext cx="8647112" cy="166199"/>
          </a:xfrm>
        </p:spPr>
        <p:txBody>
          <a:bodyPr/>
          <a:lstStyle/>
          <a:p>
            <a:pPr lvl="0"/>
            <a:endParaRPr lang="en-US" noProof="0"/>
          </a:p>
        </p:txBody>
      </p:sp>
    </p:spTree>
    <p:extLst>
      <p:ext uri="{BB962C8B-B14F-4D97-AF65-F5344CB8AC3E}">
        <p14:creationId xmlns:p14="http://schemas.microsoft.com/office/powerpoint/2010/main" val="545855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B02CD4-8B2E-4745-ACAB-4D63EB68A0E0}"/>
              </a:ext>
            </a:extLst>
          </p:cNvPr>
          <p:cNvGraphicFramePr>
            <a:graphicFrameLocks noChangeAspect="1"/>
          </p:cNvGraphicFramePr>
          <p:nvPr userDrawn="1">
            <p:custDataLst>
              <p:tags r:id="rId2"/>
            </p:custData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35904" name="think-cell Slide" r:id="rId6" imgW="421" imgH="423" progId="TCLayout.ActiveDocument.1">
                  <p:embed/>
                </p:oleObj>
              </mc:Choice>
              <mc:Fallback>
                <p:oleObj name="think-cell Slide" r:id="rId6" imgW="421" imgH="423" progId="TCLayout.ActiveDocument.1">
                  <p:embed/>
                  <p:pic>
                    <p:nvPicPr>
                      <p:cNvPr id="4" name="Object 3" hidden="1">
                        <a:extLst>
                          <a:ext uri="{FF2B5EF4-FFF2-40B4-BE49-F238E27FC236}">
                            <a16:creationId xmlns:a16="http://schemas.microsoft.com/office/drawing/2014/main" id="{08B02CD4-8B2E-4745-ACAB-4D63EB68A0E0}"/>
                          </a:ext>
                        </a:extLst>
                      </p:cNvPr>
                      <p:cNvPicPr/>
                      <p:nvPr/>
                    </p:nvPicPr>
                    <p:blipFill>
                      <a:blip r:embed="rId7"/>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6EEA46A-BCCD-4E98-81F8-191CE5F9EEF7}"/>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351"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3579866"/>
            <a:ext cx="7772400" cy="207749"/>
          </a:xfrm>
          <a:prstGeom prst="rect">
            <a:avLst/>
          </a:prstGeom>
        </p:spPr>
        <p:txBody>
          <a:bodyPr/>
          <a:lstStyle>
            <a:lvl1pPr algn="ctr">
              <a:defRPr baseline="0"/>
            </a:lvl1pPr>
          </a:lstStyle>
          <a:p>
            <a:r>
              <a:rPr lang="en-US"/>
              <a:t>Title of presentation</a:t>
            </a:r>
            <a:endParaRPr lang="en-GB"/>
          </a:p>
        </p:txBody>
      </p:sp>
      <p:sp>
        <p:nvSpPr>
          <p:cNvPr id="5" name="Rectangle 4">
            <a:extLst>
              <a:ext uri="{FF2B5EF4-FFF2-40B4-BE49-F238E27FC236}">
                <a16:creationId xmlns:a16="http://schemas.microsoft.com/office/drawing/2014/main" id="{F721158D-2408-4879-B981-81707D826398}"/>
              </a:ext>
            </a:extLst>
          </p:cNvPr>
          <p:cNvSpPr/>
          <p:nvPr userDrawn="1"/>
        </p:nvSpPr>
        <p:spPr>
          <a:xfrm>
            <a:off x="8527976" y="4948014"/>
            <a:ext cx="616024" cy="195486"/>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val="7459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2928041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441" y="1192"/>
          <a:ext cx="1440" cy="1190"/>
        </p:xfrm>
        <a:graphic>
          <a:graphicData uri="http://schemas.openxmlformats.org/presentationml/2006/ole">
            <mc:AlternateContent xmlns:mc="http://schemas.openxmlformats.org/markup-compatibility/2006">
              <mc:Choice xmlns:v="urn:schemas-microsoft-com:vml" Requires="v">
                <p:oleObj spid="_x0000_s36928" name="think-cell Slide" r:id="rId4" imgW="495" imgH="496" progId="TCLayout.ActiveDocument.1">
                  <p:embed/>
                </p:oleObj>
              </mc:Choice>
              <mc:Fallback>
                <p:oleObj name="think-cell Slide" r:id="rId4" imgW="495" imgH="496" progId="TCLayout.ActiveDocument.1">
                  <p:embed/>
                  <p:pic>
                    <p:nvPicPr>
                      <p:cNvPr id="2" name="Object 1" hidden="1"/>
                      <p:cNvPicPr/>
                      <p:nvPr/>
                    </p:nvPicPr>
                    <p:blipFill>
                      <a:blip r:embed="rId5"/>
                      <a:stretch>
                        <a:fillRect/>
                      </a:stretch>
                    </p:blipFill>
                    <p:spPr>
                      <a:xfrm>
                        <a:off x="1441" y="1192"/>
                        <a:ext cx="1440" cy="1190"/>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195840" y="633527"/>
            <a:ext cx="8751572" cy="378000"/>
          </a:xfrm>
          <a:prstGeom prst="rect">
            <a:avLst/>
          </a:prstGeom>
        </p:spPr>
        <p:txBody>
          <a:bodyPr lIns="30309" tIns="30309" rIns="30309" bIns="30309">
            <a:noAutofit/>
          </a:bodyPr>
          <a:lstStyle>
            <a:lvl1pPr marL="0" indent="0">
              <a:buNone/>
              <a:defRPr sz="975"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195840" y="86918"/>
            <a:ext cx="8751572" cy="335757"/>
          </a:xfrm>
          <a:prstGeom prst="rect">
            <a:avLst/>
          </a:prstGeom>
        </p:spPr>
        <p:txBody>
          <a:bodyPr vert="horz" lIns="30309" tIns="30309" rIns="30309" bIns="30309" rtlCol="0" anchor="t" anchorCtr="0">
            <a:noAutofit/>
          </a:bodyPr>
          <a:lstStyle>
            <a:lvl1pPr>
              <a:defRPr/>
            </a:lvl1pPr>
          </a:lstStyle>
          <a:p>
            <a:r>
              <a:rPr lang="en-US" dirty="0"/>
              <a:t>Click to add title</a:t>
            </a:r>
          </a:p>
        </p:txBody>
      </p:sp>
      <p:sp>
        <p:nvSpPr>
          <p:cNvPr id="5" name="Text Placeholder 7"/>
          <p:cNvSpPr>
            <a:spLocks noGrp="1"/>
          </p:cNvSpPr>
          <p:nvPr>
            <p:ph type="body" sz="quarter" idx="23" hasCustomPrompt="1"/>
          </p:nvPr>
        </p:nvSpPr>
        <p:spPr>
          <a:xfrm>
            <a:off x="1255648" y="4739947"/>
            <a:ext cx="7673953" cy="208292"/>
          </a:xfrm>
        </p:spPr>
        <p:txBody>
          <a:bodyPr lIns="30309" tIns="30309" rIns="30309" bIns="30309">
            <a:normAutofit/>
          </a:bodyPr>
          <a:lstStyle>
            <a:lvl1pPr>
              <a:spcAft>
                <a:spcPts val="0"/>
              </a:spcAft>
              <a:defRPr sz="525" b="1">
                <a:solidFill>
                  <a:schemeClr val="tx1">
                    <a:lumMod val="75000"/>
                    <a:lumOff val="25000"/>
                  </a:schemeClr>
                </a:solidFill>
              </a:defRPr>
            </a:lvl1pPr>
          </a:lstStyle>
          <a:p>
            <a:pPr lvl="0"/>
            <a:r>
              <a:rPr lang="en-US" b="1" dirty="0"/>
              <a:t>Source:</a:t>
            </a:r>
            <a:endParaRPr lang="en-US" dirty="0"/>
          </a:p>
        </p:txBody>
      </p:sp>
    </p:spTree>
    <p:extLst>
      <p:ext uri="{BB962C8B-B14F-4D97-AF65-F5344CB8AC3E}">
        <p14:creationId xmlns:p14="http://schemas.microsoft.com/office/powerpoint/2010/main" val="32395681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BD68BE-AEB6-4018-B403-0062310841BD}"/>
              </a:ext>
            </a:extLst>
          </p:cNvPr>
          <p:cNvGraphicFramePr>
            <a:graphicFrameLocks noChangeAspect="1"/>
          </p:cNvGraphicFramePr>
          <p:nvPr userDrawn="1">
            <p:custDataLst>
              <p:tags r:id="rId2"/>
            </p:custData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37952"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17BD68BE-AEB6-4018-B403-0062310841BD}"/>
                          </a:ext>
                        </a:extLst>
                      </p:cNvPr>
                      <p:cNvPicPr/>
                      <p:nvPr/>
                    </p:nvPicPr>
                    <p:blipFill>
                      <a:blip r:embed="rId5"/>
                      <a:stretch>
                        <a:fillRect/>
                      </a:stretch>
                    </p:blipFill>
                    <p:spPr>
                      <a:xfrm>
                        <a:off x="1588" y="1191"/>
                        <a:ext cx="1588" cy="1191"/>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B975E712-31A3-4D12-8917-0B61BE7E79F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id="{B3974C7D-7663-48BE-AF70-ABB502F1F905}"/>
              </a:ext>
            </a:extLst>
          </p:cNvPr>
          <p:cNvSpPr>
            <a:spLocks noChangeShapeType="1"/>
          </p:cNvSpPr>
          <p:nvPr userDrawn="1"/>
        </p:nvSpPr>
        <p:spPr bwMode="auto">
          <a:xfrm flipV="1">
            <a:off x="250826" y="342900"/>
            <a:ext cx="8664575"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id="{B577E387-60E7-4E27-B4B3-132683CFCC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820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B02CD4-8B2E-4745-ACAB-4D63EB68A0E0}"/>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40000" name="think-cell Slide" r:id="rId6" imgW="421" imgH="423" progId="TCLayout.ActiveDocument.1">
                  <p:embed/>
                </p:oleObj>
              </mc:Choice>
              <mc:Fallback>
                <p:oleObj name="think-cell Slide" r:id="rId6" imgW="421" imgH="423" progId="TCLayout.ActiveDocument.1">
                  <p:embed/>
                  <p:pic>
                    <p:nvPicPr>
                      <p:cNvPr id="4" name="Object 3" hidden="1">
                        <a:extLst>
                          <a:ext uri="{FF2B5EF4-FFF2-40B4-BE49-F238E27FC236}">
                            <a16:creationId xmlns:a16="http://schemas.microsoft.com/office/drawing/2014/main" id="{08B02CD4-8B2E-4745-ACAB-4D63EB68A0E0}"/>
                          </a:ext>
                        </a:extLst>
                      </p:cNvPr>
                      <p:cNvPicPr/>
                      <p:nvPr/>
                    </p:nvPicPr>
                    <p:blipFill>
                      <a:blip r:embed="rId7"/>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6EEA46A-BCCD-4E98-81F8-191CE5F9EEF7}"/>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35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3579866"/>
            <a:ext cx="7772400" cy="1102519"/>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id="{F721158D-2408-4879-B981-81707D826398}"/>
              </a:ext>
            </a:extLst>
          </p:cNvPr>
          <p:cNvSpPr/>
          <p:nvPr userDrawn="1"/>
        </p:nvSpPr>
        <p:spPr>
          <a:xfrm>
            <a:off x="8527976" y="4948014"/>
            <a:ext cx="616024" cy="195486"/>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Tree>
    <p:extLst>
      <p:ext uri="{BB962C8B-B14F-4D97-AF65-F5344CB8AC3E}">
        <p14:creationId xmlns:p14="http://schemas.microsoft.com/office/powerpoint/2010/main" val="4180590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BD68BE-AEB6-4018-B403-0062310841BD}"/>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41024"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17BD68BE-AEB6-4018-B403-0062310841BD}"/>
                          </a:ext>
                        </a:extLst>
                      </p:cNvPr>
                      <p:cNvPicPr/>
                      <p:nvPr/>
                    </p:nvPicPr>
                    <p:blipFill>
                      <a:blip r:embed="rId5"/>
                      <a:stretch>
                        <a:fillRect/>
                      </a:stretch>
                    </p:blipFill>
                    <p:spPr>
                      <a:xfrm>
                        <a:off x="1588" y="1191"/>
                        <a:ext cx="1588" cy="1191"/>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B975E712-31A3-4D12-8917-0B61BE7E79F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id="{B3974C7D-7663-48BE-AF70-ABB502F1F905}"/>
              </a:ext>
            </a:extLst>
          </p:cNvPr>
          <p:cNvSpPr>
            <a:spLocks noChangeShapeType="1"/>
          </p:cNvSpPr>
          <p:nvPr userDrawn="1"/>
        </p:nvSpPr>
        <p:spPr bwMode="auto">
          <a:xfrm flipV="1">
            <a:off x="250826" y="342900"/>
            <a:ext cx="8664575"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id="{B577E387-60E7-4E27-B4B3-132683CFCC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292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FDA68D-E3FC-48D6-8A7C-83C9530EC85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42048"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E9FDA68D-E3FC-48D6-8A7C-83C9530EC859}"/>
                          </a:ext>
                        </a:extLst>
                      </p:cNvPr>
                      <p:cNvPicPr/>
                      <p:nvPr/>
                    </p:nvPicPr>
                    <p:blipFill>
                      <a:blip r:embed="rId5"/>
                      <a:stretch>
                        <a:fillRect/>
                      </a:stretch>
                    </p:blipFill>
                    <p:spPr>
                      <a:xfrm>
                        <a:off x="1588" y="1191"/>
                        <a:ext cx="1588" cy="1191"/>
                      </a:xfrm>
                      <a:prstGeom prst="rect">
                        <a:avLst/>
                      </a:prstGeom>
                    </p:spPr>
                  </p:pic>
                </p:oleObj>
              </mc:Fallback>
            </mc:AlternateContent>
          </a:graphicData>
        </a:graphic>
      </p:graphicFrame>
      <p:sp>
        <p:nvSpPr>
          <p:cNvPr id="8" name="Text Placeholder 2"/>
          <p:cNvSpPr>
            <a:spLocks noGrp="1"/>
          </p:cNvSpPr>
          <p:nvPr>
            <p:ph idx="1"/>
          </p:nvPr>
        </p:nvSpPr>
        <p:spPr>
          <a:xfrm>
            <a:off x="457200" y="1005576"/>
            <a:ext cx="6995120" cy="3589059"/>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sp>
        <p:nvSpPr>
          <p:cNvPr id="5" name="Line 23">
            <a:extLst>
              <a:ext uri="{FF2B5EF4-FFF2-40B4-BE49-F238E27FC236}">
                <a16:creationId xmlns:a16="http://schemas.microsoft.com/office/drawing/2014/main" id="{8A22B044-9EE8-44A6-9333-1B5091BF33B1}"/>
              </a:ext>
            </a:extLst>
          </p:cNvPr>
          <p:cNvSpPr>
            <a:spLocks noChangeShapeType="1"/>
          </p:cNvSpPr>
          <p:nvPr userDrawn="1"/>
        </p:nvSpPr>
        <p:spPr bwMode="auto">
          <a:xfrm>
            <a:off x="457201" y="303498"/>
            <a:ext cx="8458200" cy="3940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7" name="Picture 10">
            <a:extLst>
              <a:ext uri="{FF2B5EF4-FFF2-40B4-BE49-F238E27FC236}">
                <a16:creationId xmlns:a16="http://schemas.microsoft.com/office/drawing/2014/main" id="{CEFD6ED1-C9DC-46BD-A67E-0397E3EAD0D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683C3BE-75F0-4065-BED2-B7A49E7419D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val="3732029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43072"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50826" y="342900"/>
            <a:ext cx="8664575"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id="{4768F375-876D-42EB-BA1F-1B9A96CC4827}"/>
              </a:ext>
            </a:extLst>
          </p:cNvPr>
          <p:cNvSpPr>
            <a:spLocks noGrp="1"/>
          </p:cNvSpPr>
          <p:nvPr>
            <p:ph sz="quarter" idx="11"/>
          </p:nvPr>
        </p:nvSpPr>
        <p:spPr>
          <a:xfrm>
            <a:off x="1547664" y="1232529"/>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id="{2721D928-5B2C-4952-BA74-FDBDF92165A6}"/>
              </a:ext>
            </a:extLst>
          </p:cNvPr>
          <p:cNvSpPr>
            <a:spLocks noGrp="1"/>
          </p:cNvSpPr>
          <p:nvPr>
            <p:ph sz="quarter" idx="15"/>
          </p:nvPr>
        </p:nvSpPr>
        <p:spPr>
          <a:xfrm>
            <a:off x="1547664" y="2103789"/>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id="{9B2A7210-1A07-4752-8F9C-036ADC99E22C}"/>
              </a:ext>
            </a:extLst>
          </p:cNvPr>
          <p:cNvSpPr>
            <a:spLocks noGrp="1"/>
          </p:cNvSpPr>
          <p:nvPr>
            <p:ph sz="quarter" idx="16"/>
          </p:nvPr>
        </p:nvSpPr>
        <p:spPr>
          <a:xfrm>
            <a:off x="1547664" y="2985887"/>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id="{D4961874-47C4-4262-BDE1-3CFFE93B01DB}"/>
              </a:ext>
            </a:extLst>
          </p:cNvPr>
          <p:cNvSpPr>
            <a:spLocks noGrp="1"/>
          </p:cNvSpPr>
          <p:nvPr>
            <p:ph sz="quarter" idx="17"/>
          </p:nvPr>
        </p:nvSpPr>
        <p:spPr>
          <a:xfrm>
            <a:off x="1547664" y="3867984"/>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251720" y="2103788"/>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251720" y="2985887"/>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251720" y="3867984"/>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251720" y="1221690"/>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val="907605420"/>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44096"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73052" y="342900"/>
            <a:ext cx="8642349"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id="{4768F375-876D-42EB-BA1F-1B9A96CC4827}"/>
              </a:ext>
            </a:extLst>
          </p:cNvPr>
          <p:cNvSpPr>
            <a:spLocks noGrp="1"/>
          </p:cNvSpPr>
          <p:nvPr>
            <p:ph sz="quarter" idx="11"/>
          </p:nvPr>
        </p:nvSpPr>
        <p:spPr>
          <a:xfrm>
            <a:off x="395536"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2373789"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4460042"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6546296"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395536" y="1221690"/>
            <a:ext cx="216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id="{0A804F51-FFDB-4062-9EE1-1C5F02A92665}"/>
              </a:ext>
            </a:extLst>
          </p:cNvPr>
          <p:cNvSpPr>
            <a:spLocks noGrp="1"/>
          </p:cNvSpPr>
          <p:nvPr>
            <p:ph sz="quarter" idx="18"/>
          </p:nvPr>
        </p:nvSpPr>
        <p:spPr>
          <a:xfrm>
            <a:off x="2373789"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id="{087864BF-95F2-4640-9AA8-BF942F793409}"/>
              </a:ext>
            </a:extLst>
          </p:cNvPr>
          <p:cNvSpPr>
            <a:spLocks noGrp="1"/>
          </p:cNvSpPr>
          <p:nvPr>
            <p:ph sz="quarter" idx="19"/>
          </p:nvPr>
        </p:nvSpPr>
        <p:spPr>
          <a:xfrm>
            <a:off x="4460042"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id="{2A70A688-5556-4B8D-8E9F-5CD5C0079D4E}"/>
              </a:ext>
            </a:extLst>
          </p:cNvPr>
          <p:cNvSpPr>
            <a:spLocks noGrp="1"/>
          </p:cNvSpPr>
          <p:nvPr>
            <p:ph sz="quarter" idx="20"/>
          </p:nvPr>
        </p:nvSpPr>
        <p:spPr>
          <a:xfrm>
            <a:off x="6546296" y="2160213"/>
            <a:ext cx="1872208" cy="1653675"/>
          </a:xfrm>
          <a:noFill/>
          <a:ln>
            <a:solidFill>
              <a:schemeClr val="tx1"/>
            </a:solidFill>
          </a:ln>
        </p:spPr>
        <p:txBody>
          <a:bodyPr lIns="90000" anchor="t">
            <a:normAutofit/>
          </a:bodyPr>
          <a:lstStyle>
            <a:lvl1pPr marL="0" indent="0" algn="ctr">
              <a:buFont typeface="Wingdings" panose="05000000000000000000" pitchFamily="2" charset="2"/>
              <a:buNone/>
              <a:defRPr sz="900">
                <a:latin typeface="Calibri" panose="020F0502020204030204" pitchFamily="34" charset="0"/>
                <a:cs typeface="Calibri" panose="020F0502020204030204" pitchFamily="34" charset="0"/>
              </a:defRPr>
            </a:lvl1pPr>
            <a:lvl2pPr marL="257162" indent="0">
              <a:buFont typeface="Wingdings" panose="05000000000000000000" pitchFamily="2" charset="2"/>
              <a:buNone/>
              <a:defRPr sz="900">
                <a:latin typeface="Calibri" panose="020F0502020204030204" pitchFamily="34" charset="0"/>
                <a:cs typeface="Calibri" panose="020F0502020204030204" pitchFamily="34" charset="0"/>
              </a:defRPr>
            </a:lvl2pPr>
            <a:lvl3pPr marL="514325" indent="0">
              <a:buFont typeface="Wingdings" panose="05000000000000000000" pitchFamily="2" charset="2"/>
              <a:buNone/>
              <a:defRPr sz="900">
                <a:latin typeface="Calibri" panose="020F0502020204030204" pitchFamily="34" charset="0"/>
                <a:cs typeface="Calibri" panose="020F0502020204030204" pitchFamily="34" charset="0"/>
              </a:defRPr>
            </a:lvl3pPr>
            <a:lvl4pPr marL="771487" indent="0">
              <a:buFont typeface="Wingdings" panose="05000000000000000000" pitchFamily="2" charset="2"/>
              <a:buNone/>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id="{FA916A64-14F8-4EB3-A7E5-40994AC8B0FA}"/>
              </a:ext>
            </a:extLst>
          </p:cNvPr>
          <p:cNvSpPr>
            <a:spLocks noGrp="1"/>
          </p:cNvSpPr>
          <p:nvPr>
            <p:ph type="body" sz="quarter" idx="21"/>
          </p:nvPr>
        </p:nvSpPr>
        <p:spPr>
          <a:xfrm>
            <a:off x="250826" y="4245769"/>
            <a:ext cx="8664575" cy="378619"/>
          </a:xfrm>
          <a:solidFill>
            <a:schemeClr val="bg1"/>
          </a:solidFill>
        </p:spPr>
        <p:txBody>
          <a:bodyPr anchor="ctr">
            <a:noAutofit/>
          </a:bodyPr>
          <a:lstStyle>
            <a:lvl1pPr algn="ctr">
              <a:defRPr sz="105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val="3634883337"/>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45120"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73051" y="342900"/>
            <a:ext cx="8642350"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899692" y="2103788"/>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899692" y="2985887"/>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899692" y="3854973"/>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899692" y="1342147"/>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val="1200644273"/>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72353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a:t>Title of presentation</a:t>
            </a:r>
            <a:endParaRPr lang="en-GB" dirty="0"/>
          </a:p>
        </p:txBody>
      </p:sp>
    </p:spTree>
    <p:extLst>
      <p:ext uri="{BB962C8B-B14F-4D97-AF65-F5344CB8AC3E}">
        <p14:creationId xmlns:p14="http://schemas.microsoft.com/office/powerpoint/2010/main" val="58574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598"/>
            <a:ext cx="6995120" cy="3391025"/>
          </a:xfrm>
          <a:prstGeom prst="rect">
            <a:avLst/>
          </a:prstGeom>
        </p:spPr>
        <p:txBody>
          <a:bodyPr vert="horz" lIns="91440" tIns="45720" rIns="91440" bIns="45720" rtlCol="0">
            <a:normAutofit/>
          </a:bodyPr>
          <a:lstStyle/>
          <a:p>
            <a:pPr lvl="0"/>
            <a:r>
              <a:rPr lang="en-US" dirty="0"/>
              <a:t>Body text</a:t>
            </a:r>
            <a:endParaRPr lang="en-GB" dirty="0"/>
          </a:p>
        </p:txBody>
      </p:sp>
    </p:spTree>
    <p:extLst>
      <p:ext uri="{BB962C8B-B14F-4D97-AF65-F5344CB8AC3E}">
        <p14:creationId xmlns:p14="http://schemas.microsoft.com/office/powerpoint/2010/main" val="1526429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2076501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782397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598"/>
            <a:ext cx="6995120" cy="3391025"/>
          </a:xfrm>
          <a:prstGeom prst="rect">
            <a:avLst/>
          </a:prstGeom>
        </p:spPr>
        <p:txBody>
          <a:bodyPr vert="horz" lIns="91440" tIns="45720" rIns="91440" bIns="45720" rtlCol="0">
            <a:normAutofit/>
          </a:bodyPr>
          <a:lstStyle/>
          <a:p>
            <a:pPr lvl="0"/>
            <a:r>
              <a:rPr lang="en-US" dirty="0"/>
              <a:t>Body text</a:t>
            </a:r>
            <a:endParaRPr lang="en-GB" dirty="0"/>
          </a:p>
        </p:txBody>
      </p:sp>
    </p:spTree>
    <p:extLst>
      <p:ext uri="{BB962C8B-B14F-4D97-AF65-F5344CB8AC3E}">
        <p14:creationId xmlns:p14="http://schemas.microsoft.com/office/powerpoint/2010/main" val="143562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a:t>Title of presentation</a:t>
            </a:r>
            <a:endParaRPr lang="en-GB" dirty="0"/>
          </a:p>
        </p:txBody>
      </p:sp>
    </p:spTree>
    <p:extLst>
      <p:ext uri="{BB962C8B-B14F-4D97-AF65-F5344CB8AC3E}">
        <p14:creationId xmlns:p14="http://schemas.microsoft.com/office/powerpoint/2010/main" val="158164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203780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158596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598"/>
            <a:ext cx="6995120" cy="3391025"/>
          </a:xfrm>
          <a:prstGeom prst="rect">
            <a:avLst/>
          </a:prstGeom>
        </p:spPr>
        <p:txBody>
          <a:bodyPr vert="horz" lIns="91440" tIns="45720" rIns="91440" bIns="45720" rtlCol="0">
            <a:normAutofit/>
          </a:bodyPr>
          <a:lstStyle/>
          <a:p>
            <a:pPr lvl="0"/>
            <a:r>
              <a:rPr lang="en-US" dirty="0"/>
              <a:t>Body text</a:t>
            </a:r>
            <a:endParaRPr lang="en-GB" dirty="0"/>
          </a:p>
        </p:txBody>
      </p:sp>
    </p:spTree>
    <p:extLst>
      <p:ext uri="{BB962C8B-B14F-4D97-AF65-F5344CB8AC3E}">
        <p14:creationId xmlns:p14="http://schemas.microsoft.com/office/powerpoint/2010/main" val="48918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Arial"/>
                <a:ea typeface="+mn-ea"/>
                <a:cs typeface="+mn-cs"/>
              </a:rPr>
              <a:t>Expenditure as at 30 November 2016</a:t>
            </a:r>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896C31-E70E-44D4-AFB4-411D59B7C5A8}" type="slidenum">
              <a:rPr kumimoji="0" lang="en-ZA"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0161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3.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ags" Target="../tags/tag1.xml"/><Relationship Id="rId4" Type="http://schemas.openxmlformats.org/officeDocument/2006/relationships/slideLayout" Target="../slideLayouts/slideLayout13.xml"/><Relationship Id="rId9"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13.xml"/><Relationship Id="rId3" Type="http://schemas.openxmlformats.org/officeDocument/2006/relationships/slideLayout" Target="../slideLayouts/slideLayout19.xml"/><Relationship Id="rId21" Type="http://schemas.openxmlformats.org/officeDocument/2006/relationships/image" Target="../media/image5.e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vmlDrawing" Target="../drawings/vmlDrawing8.vml"/><Relationship Id="rId2" Type="http://schemas.openxmlformats.org/officeDocument/2006/relationships/slideLayout" Target="../slideLayouts/slideLayout18.xml"/><Relationship Id="rId16" Type="http://schemas.openxmlformats.org/officeDocument/2006/relationships/theme" Target="../theme/theme4.xml"/><Relationship Id="rId20" Type="http://schemas.openxmlformats.org/officeDocument/2006/relationships/oleObject" Target="../embeddings/oleObject8.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ags" Target="../tags/tag14.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3.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oleObject" Target="../embeddings/oleObject13.bin"/><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jpg"/><Relationship Id="rId5" Type="http://schemas.openxmlformats.org/officeDocument/2006/relationships/slideLayout" Target="../slideLayouts/slideLayout36.xml"/><Relationship Id="rId10" Type="http://schemas.openxmlformats.org/officeDocument/2006/relationships/tags" Target="../tags/tag19.xml"/><Relationship Id="rId4" Type="http://schemas.openxmlformats.org/officeDocument/2006/relationships/slideLayout" Target="../slideLayouts/slideLayout35.xml"/><Relationship Id="rId9" Type="http://schemas.openxmlformats.org/officeDocument/2006/relationships/vmlDrawing" Target="../drawings/vmlDrawing13.v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205838784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80" r:id="rId4"/>
  </p:sldLayoutIdLst>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8724710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9" r:id="rId4"/>
    <p:sldLayoutId id="2147483752" r:id="rId5"/>
  </p:sldLayoutIdLst>
  <p:hf hd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23621" name="think-cell Slide" r:id="rId12" imgW="421" imgH="423" progId="TCLayout.ActiveDocument.1">
                  <p:embed/>
                </p:oleObj>
              </mc:Choice>
              <mc:Fallback>
                <p:oleObj name="think-cell Slide" r:id="rId12" imgW="421" imgH="423" progId="TCLayout.ActiveDocument.1">
                  <p:embed/>
                  <p:pic>
                    <p:nvPicPr>
                      <p:cNvPr id="2" name="Object 1" hidden="1"/>
                      <p:cNvPicPr/>
                      <p:nvPr/>
                    </p:nvPicPr>
                    <p:blipFill>
                      <a:blip r:embed="rId13"/>
                      <a:stretch>
                        <a:fillRect/>
                      </a:stretch>
                    </p:blipFill>
                    <p:spPr>
                      <a:xfrm>
                        <a:off x="1590" y="1589"/>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6AE4EBD-E01F-4125-9C70-3097A3A7394E}"/>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Placeholder 1"/>
          <p:cNvSpPr>
            <a:spLocks noGrp="1"/>
          </p:cNvSpPr>
          <p:nvPr>
            <p:ph type="title"/>
          </p:nvPr>
        </p:nvSpPr>
        <p:spPr>
          <a:xfrm>
            <a:off x="457200" y="205979"/>
            <a:ext cx="8435280" cy="857250"/>
          </a:xfrm>
          <a:prstGeom prst="rect">
            <a:avLst/>
          </a:prstGeom>
        </p:spPr>
        <p:txBody>
          <a:bodyPr vert="horz" lIns="91440" tIns="45720" rIns="91440" bIns="45720" rtlCol="0" anchor="ctr">
            <a:normAutofit/>
          </a:bodyPr>
          <a:lstStyle/>
          <a:p>
            <a:pPr lvl="0"/>
            <a:r>
              <a:rPr lang="en-US"/>
              <a:t>heading</a:t>
            </a:r>
            <a:endParaRPr lang="en-GB"/>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a:t>Body text</a:t>
            </a:r>
            <a:endParaRPr lang="en-GB"/>
          </a:p>
        </p:txBody>
      </p:sp>
      <p:sp>
        <p:nvSpPr>
          <p:cNvPr id="3" name="TextBox 2">
            <a:extLst>
              <a:ext uri="{FF2B5EF4-FFF2-40B4-BE49-F238E27FC236}">
                <a16:creationId xmlns:a16="http://schemas.microsoft.com/office/drawing/2014/main" id="{FB8A99F1-7CA7-4485-A1B5-BC0202E3A545}"/>
              </a:ext>
            </a:extLst>
          </p:cNvPr>
          <p:cNvSpPr txBox="1"/>
          <p:nvPr userDrawn="1"/>
        </p:nvSpPr>
        <p:spPr>
          <a:xfrm>
            <a:off x="8649816" y="4969273"/>
            <a:ext cx="386680" cy="230832"/>
          </a:xfrm>
          <a:prstGeom prst="rect">
            <a:avLst/>
          </a:prstGeom>
          <a:noFill/>
        </p:spPr>
        <p:txBody>
          <a:bodyPr wrap="square" rtlCol="0">
            <a:spAutoFit/>
          </a:bodyPr>
          <a:lstStyle/>
          <a:p>
            <a:pPr algn="ctr"/>
            <a:fld id="{AA32BDDF-ED30-485E-A1CA-68D97E8E4C63}" type="slidenum">
              <a:rPr lang="en-ZA" sz="900" smtClean="0">
                <a:solidFill>
                  <a:srgbClr val="FFFFFF"/>
                </a:solidFill>
                <a:latin typeface="Calibri" panose="020F0502020204030204" pitchFamily="34" charset="0"/>
                <a:cs typeface="Calibri" panose="020F0502020204030204" pitchFamily="34" charset="0"/>
              </a:rPr>
              <a:t>‹#›</a:t>
            </a:fld>
            <a:endParaRPr lang="en-ZA" sz="90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71786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hdr="0" ftr="0" dt="0"/>
  <p:txStyles>
    <p:titleStyle>
      <a:lvl1pPr algn="l" defTabSz="514325" rtl="0" eaLnBrk="1" latinLnBrk="0" hangingPunct="1">
        <a:spcBef>
          <a:spcPct val="0"/>
        </a:spcBef>
        <a:buNone/>
        <a:defRPr lang="en-GB" sz="15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514325" rtl="0" eaLnBrk="1" latinLnBrk="0" hangingPunct="1">
        <a:spcBef>
          <a:spcPct val="20000"/>
        </a:spcBef>
        <a:buFont typeface="Arial" panose="020B0604020202020204" pitchFamily="34" charset="0"/>
        <a:buNone/>
        <a:defRPr sz="900" kern="1200" baseline="0">
          <a:solidFill>
            <a:schemeClr val="bg1">
              <a:lumMod val="50000"/>
            </a:schemeClr>
          </a:solidFill>
          <a:latin typeface="Arial" panose="020B0604020202020204" pitchFamily="34" charset="0"/>
          <a:ea typeface="+mn-ea"/>
          <a:cs typeface="+mn-cs"/>
        </a:defRPr>
      </a:lvl1pPr>
      <a:lvl2pPr marL="417890" indent="-160727" algn="l" defTabSz="514325"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07" indent="-128582" algn="l" defTabSz="514325"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068"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30"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92"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55"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8"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userDrawn="1">
            <p:custDataLst>
              <p:tags r:id="rId18"/>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3856" name="think-cell Slide" r:id="rId20" imgW="360" imgH="360" progId="TCLayout.ActiveDocument.1">
                  <p:embed/>
                </p:oleObj>
              </mc:Choice>
              <mc:Fallback>
                <p:oleObj name="think-cell Slide" r:id="rId20" imgW="360" imgH="360" progId="TCLayout.ActiveDocument.1">
                  <p:embed/>
                  <p:pic>
                    <p:nvPicPr>
                      <p:cNvPr id="2050" name="Object 2"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E011F814-666C-4E28-8018-670025675078}"/>
              </a:ext>
            </a:extLst>
          </p:cNvPr>
          <p:cNvSpPr/>
          <p:nvPr userDrawn="1">
            <p:custDataLst>
              <p:tags r:id="rId19"/>
            </p:custDataLst>
          </p:nvPr>
        </p:nvSpPr>
        <p:spPr bwMode="auto">
          <a:xfrm>
            <a:off x="0" y="0"/>
            <a:ext cx="158750" cy="11906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chemeClr val="bg2"/>
              </a:buClr>
              <a:buSzTx/>
              <a:buFontTx/>
              <a:buNone/>
              <a:tabLst/>
            </a:pPr>
            <a:endParaRPr kumimoji="0" lang="pt-BR" sz="15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047" name="Line 23">
            <a:extLst>
              <a:ext uri="{FF2B5EF4-FFF2-40B4-BE49-F238E27FC236}">
                <a16:creationId xmlns:a16="http://schemas.microsoft.com/office/drawing/2014/main" id="{A9EB7DCC-AC7F-4D54-A875-5418B4DB99C3}"/>
              </a:ext>
            </a:extLst>
          </p:cNvPr>
          <p:cNvSpPr>
            <a:spLocks noChangeShapeType="1"/>
          </p:cNvSpPr>
          <p:nvPr userDrawn="1"/>
        </p:nvSpPr>
        <p:spPr bwMode="auto">
          <a:xfrm>
            <a:off x="2112964" y="342900"/>
            <a:ext cx="6802437" cy="0"/>
          </a:xfrm>
          <a:prstGeom prst="line">
            <a:avLst/>
          </a:prstGeom>
          <a:noFill/>
          <a:ln w="28575">
            <a:solidFill>
              <a:srgbClr val="C3BBA5"/>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2052" name="Rectangle 24"/>
          <p:cNvSpPr>
            <a:spLocks noGrp="1" noChangeArrowheads="1"/>
          </p:cNvSpPr>
          <p:nvPr>
            <p:ph type="title"/>
          </p:nvPr>
        </p:nvSpPr>
        <p:spPr bwMode="auto">
          <a:xfrm>
            <a:off x="246063" y="564357"/>
            <a:ext cx="8647112"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Calibri bold</a:t>
            </a:r>
          </a:p>
        </p:txBody>
      </p:sp>
      <p:sp>
        <p:nvSpPr>
          <p:cNvPr id="2053" name="Rectangle 26"/>
          <p:cNvSpPr>
            <a:spLocks noGrp="1" noChangeArrowheads="1"/>
          </p:cNvSpPr>
          <p:nvPr>
            <p:ph type="body" idx="1"/>
          </p:nvPr>
        </p:nvSpPr>
        <p:spPr bwMode="auto">
          <a:xfrm>
            <a:off x="246063" y="1569244"/>
            <a:ext cx="8647112" cy="198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Calibri with Wingdings square square bullet 100%</a:t>
            </a:r>
          </a:p>
          <a:p>
            <a:pPr lvl="1"/>
            <a:r>
              <a:rPr lang="pt-BR" altLang="en-US"/>
              <a:t>Second-level bullet — Calibri round</a:t>
            </a:r>
          </a:p>
          <a:p>
            <a:pPr lvl="2"/>
            <a:r>
              <a:rPr lang="pt-BR" altLang="en-US"/>
              <a:t>Third-level bullet — Calibri Em dash</a:t>
            </a:r>
          </a:p>
          <a:p>
            <a:pPr lvl="3"/>
            <a:r>
              <a:rPr lang="pt-BR" altLang="en-US"/>
              <a:t>Fourth-level bullet — Calibri Em dash</a:t>
            </a:r>
          </a:p>
          <a:p>
            <a:pPr lvl="4"/>
            <a:r>
              <a:rPr lang="pt-BR" altLang="en-US"/>
              <a:t>xx</a:t>
            </a:r>
          </a:p>
          <a:p>
            <a:pPr lvl="0"/>
            <a:r>
              <a:rPr lang="pt-BR" altLang="en-US"/>
              <a:t>Text: </a:t>
            </a:r>
            <a:r>
              <a:rPr lang="en-US" altLang="en-US"/>
              <a:t>16</a:t>
            </a:r>
            <a:r>
              <a:rPr lang="pt-BR" altLang="en-US"/>
              <a:t> pt. Calibri , plain text sentence case</a:t>
            </a:r>
          </a:p>
          <a:p>
            <a:pPr lvl="1"/>
            <a:r>
              <a:rPr lang="pt-BR" altLang="en-US"/>
              <a:t>Second-level bullet</a:t>
            </a:r>
          </a:p>
          <a:p>
            <a:pPr lvl="2"/>
            <a:r>
              <a:rPr lang="pt-BR" altLang="en-US"/>
              <a:t>Third-level bullet</a:t>
            </a:r>
          </a:p>
          <a:p>
            <a:pPr lvl="3"/>
            <a:r>
              <a:rPr lang="pt-BR" altLang="en-US"/>
              <a:t>Fourth-level bullet</a:t>
            </a:r>
          </a:p>
        </p:txBody>
      </p:sp>
      <p:sp>
        <p:nvSpPr>
          <p:cNvPr id="2055" name="Rectangle 28">
            <a:extLst>
              <a:ext uri="{FF2B5EF4-FFF2-40B4-BE49-F238E27FC236}">
                <a16:creationId xmlns:a16="http://schemas.microsoft.com/office/drawing/2014/main" id="{83599CEB-C018-4662-827A-478D0E0B29B1}"/>
              </a:ext>
            </a:extLst>
          </p:cNvPr>
          <p:cNvSpPr>
            <a:spLocks noChangeArrowheads="1"/>
          </p:cNvSpPr>
          <p:nvPr userDrawn="1"/>
        </p:nvSpPr>
        <p:spPr bwMode="auto">
          <a:xfrm>
            <a:off x="8793163" y="4960000"/>
            <a:ext cx="265112"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defRPr/>
            </a:pPr>
            <a:fld id="{7B7DC3EA-C575-43F4-A919-2791491EA69F}" type="slidenum">
              <a:rPr lang="en-US" altLang="en-US" sz="675" smtClean="0">
                <a:solidFill>
                  <a:srgbClr val="77787B"/>
                </a:solidFill>
                <a:cs typeface="Arial" panose="020B0604020202020204" pitchFamily="34" charset="0"/>
              </a:rPr>
              <a:pPr algn="r">
                <a:defRPr/>
              </a:pPr>
              <a:t>‹#›</a:t>
            </a:fld>
            <a:endParaRPr lang="en-US" altLang="en-US" sz="675">
              <a:solidFill>
                <a:srgbClr val="77787B"/>
              </a:solidFill>
              <a:cs typeface="Arial" panose="020B0604020202020204" pitchFamily="34" charset="0"/>
            </a:endParaRPr>
          </a:p>
        </p:txBody>
      </p:sp>
      <p:pic>
        <p:nvPicPr>
          <p:cNvPr id="2056" name="Picture 8"/>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7258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l" rtl="0" eaLnBrk="0" fontAlgn="base" hangingPunct="0">
        <a:lnSpc>
          <a:spcPct val="90000"/>
        </a:lnSpc>
        <a:spcBef>
          <a:spcPct val="0"/>
        </a:spcBef>
        <a:spcAft>
          <a:spcPct val="0"/>
        </a:spcAft>
        <a:defRPr sz="1500" b="1">
          <a:solidFill>
            <a:schemeClr val="tx1"/>
          </a:solidFill>
          <a:latin typeface="Calibri"/>
          <a:ea typeface="ＭＳ Ｐゴシック" pitchFamily="-84" charset="-128"/>
          <a:cs typeface="Calibri"/>
        </a:defRPr>
      </a:lvl1pPr>
      <a:lvl2pPr algn="l" rtl="0" eaLnBrk="0" fontAlgn="base" hangingPunct="0">
        <a:lnSpc>
          <a:spcPct val="90000"/>
        </a:lnSpc>
        <a:spcBef>
          <a:spcPct val="0"/>
        </a:spcBef>
        <a:spcAft>
          <a:spcPct val="0"/>
        </a:spcAft>
        <a:defRPr sz="1500" b="1">
          <a:solidFill>
            <a:schemeClr val="tx1"/>
          </a:solidFill>
          <a:latin typeface="Calibri" pitchFamily="-84" charset="0"/>
          <a:ea typeface="ＭＳ Ｐゴシック" pitchFamily="-84" charset="-128"/>
          <a:cs typeface="Calibri" pitchFamily="34" charset="0"/>
        </a:defRPr>
      </a:lvl2pPr>
      <a:lvl3pPr algn="l" rtl="0" eaLnBrk="0" fontAlgn="base" hangingPunct="0">
        <a:lnSpc>
          <a:spcPct val="90000"/>
        </a:lnSpc>
        <a:spcBef>
          <a:spcPct val="0"/>
        </a:spcBef>
        <a:spcAft>
          <a:spcPct val="0"/>
        </a:spcAft>
        <a:defRPr sz="1500" b="1">
          <a:solidFill>
            <a:schemeClr val="tx1"/>
          </a:solidFill>
          <a:latin typeface="Calibri" pitchFamily="-84" charset="0"/>
          <a:ea typeface="ＭＳ Ｐゴシック" pitchFamily="-84" charset="-128"/>
          <a:cs typeface="Calibri" pitchFamily="34" charset="0"/>
        </a:defRPr>
      </a:lvl3pPr>
      <a:lvl4pPr algn="l" rtl="0" eaLnBrk="0" fontAlgn="base" hangingPunct="0">
        <a:lnSpc>
          <a:spcPct val="90000"/>
        </a:lnSpc>
        <a:spcBef>
          <a:spcPct val="0"/>
        </a:spcBef>
        <a:spcAft>
          <a:spcPct val="0"/>
        </a:spcAft>
        <a:defRPr sz="1500" b="1">
          <a:solidFill>
            <a:schemeClr val="tx1"/>
          </a:solidFill>
          <a:latin typeface="Calibri" pitchFamily="-84" charset="0"/>
          <a:ea typeface="ＭＳ Ｐゴシック" pitchFamily="-84" charset="-128"/>
          <a:cs typeface="Calibri" pitchFamily="34" charset="0"/>
        </a:defRPr>
      </a:lvl4pPr>
      <a:lvl5pPr algn="l" rtl="0" eaLnBrk="0" fontAlgn="base" hangingPunct="0">
        <a:lnSpc>
          <a:spcPct val="90000"/>
        </a:lnSpc>
        <a:spcBef>
          <a:spcPct val="0"/>
        </a:spcBef>
        <a:spcAft>
          <a:spcPct val="0"/>
        </a:spcAft>
        <a:defRPr sz="1500" b="1">
          <a:solidFill>
            <a:schemeClr val="tx1"/>
          </a:solidFill>
          <a:latin typeface="Calibri" pitchFamily="-84" charset="0"/>
          <a:ea typeface="ＭＳ Ｐゴシック" pitchFamily="-84" charset="-128"/>
          <a:cs typeface="Calibri" pitchFamily="34" charset="0"/>
        </a:defRPr>
      </a:lvl5pPr>
      <a:lvl6pPr marL="342900" algn="l" rtl="0" eaLnBrk="0" fontAlgn="base" hangingPunct="0">
        <a:lnSpc>
          <a:spcPct val="90000"/>
        </a:lnSpc>
        <a:spcBef>
          <a:spcPct val="0"/>
        </a:spcBef>
        <a:spcAft>
          <a:spcPct val="0"/>
        </a:spcAft>
        <a:defRPr sz="1800" b="1">
          <a:solidFill>
            <a:schemeClr val="tx1"/>
          </a:solidFill>
          <a:latin typeface="Arial" charset="0"/>
          <a:cs typeface="Arial" charset="0"/>
        </a:defRPr>
      </a:lvl6pPr>
      <a:lvl7pPr marL="685800" algn="l" rtl="0" eaLnBrk="0" fontAlgn="base" hangingPunct="0">
        <a:lnSpc>
          <a:spcPct val="90000"/>
        </a:lnSpc>
        <a:spcBef>
          <a:spcPct val="0"/>
        </a:spcBef>
        <a:spcAft>
          <a:spcPct val="0"/>
        </a:spcAft>
        <a:defRPr sz="1800" b="1">
          <a:solidFill>
            <a:schemeClr val="tx1"/>
          </a:solidFill>
          <a:latin typeface="Arial" charset="0"/>
          <a:cs typeface="Arial" charset="0"/>
        </a:defRPr>
      </a:lvl7pPr>
      <a:lvl8pPr marL="1028700" algn="l" rtl="0" eaLnBrk="0" fontAlgn="base" hangingPunct="0">
        <a:lnSpc>
          <a:spcPct val="90000"/>
        </a:lnSpc>
        <a:spcBef>
          <a:spcPct val="0"/>
        </a:spcBef>
        <a:spcAft>
          <a:spcPct val="0"/>
        </a:spcAft>
        <a:defRPr sz="1800" b="1">
          <a:solidFill>
            <a:schemeClr val="tx1"/>
          </a:solidFill>
          <a:latin typeface="Arial" charset="0"/>
          <a:cs typeface="Arial" charset="0"/>
        </a:defRPr>
      </a:lvl8pPr>
      <a:lvl9pPr marL="1371600" algn="l" rtl="0" eaLnBrk="0" fontAlgn="base" hangingPunct="0">
        <a:lnSpc>
          <a:spcPct val="90000"/>
        </a:lnSpc>
        <a:spcBef>
          <a:spcPct val="0"/>
        </a:spcBef>
        <a:spcAft>
          <a:spcPct val="0"/>
        </a:spcAft>
        <a:defRPr sz="1800" b="1">
          <a:solidFill>
            <a:schemeClr val="tx1"/>
          </a:solidFill>
          <a:latin typeface="Arial" charset="0"/>
          <a:cs typeface="Arial" charset="0"/>
        </a:defRPr>
      </a:lvl9pPr>
    </p:titleStyle>
    <p:bodyStyle>
      <a:lvl1pPr marL="201216" indent="-201216" algn="l" rtl="0" eaLnBrk="0" fontAlgn="base" hangingPunct="0">
        <a:lnSpc>
          <a:spcPct val="90000"/>
        </a:lnSpc>
        <a:spcBef>
          <a:spcPct val="90000"/>
        </a:spcBef>
        <a:spcAft>
          <a:spcPct val="0"/>
        </a:spcAft>
        <a:buClr>
          <a:srgbClr val="3C3B1E"/>
        </a:buClr>
        <a:buFont typeface="Wingdings" panose="05000000000000000000" pitchFamily="2" charset="2"/>
        <a:buChar char="n"/>
        <a:defRPr sz="1200">
          <a:solidFill>
            <a:schemeClr val="tx1"/>
          </a:solidFill>
          <a:latin typeface="Calibri"/>
          <a:ea typeface="ＭＳ Ｐゴシック" pitchFamily="-84" charset="-128"/>
          <a:cs typeface="Calibri"/>
        </a:defRPr>
      </a:lvl1pPr>
      <a:lvl2pPr marL="345281" indent="-142875" algn="l" rtl="0" eaLnBrk="0" fontAlgn="base" hangingPunct="0">
        <a:lnSpc>
          <a:spcPct val="90000"/>
        </a:lnSpc>
        <a:spcBef>
          <a:spcPct val="50000"/>
        </a:spcBef>
        <a:spcAft>
          <a:spcPct val="0"/>
        </a:spcAft>
        <a:buClr>
          <a:srgbClr val="3C3B1E"/>
        </a:buClr>
        <a:buFont typeface="Wingdings" panose="05000000000000000000" pitchFamily="2" charset="2"/>
        <a:buChar char="§"/>
        <a:defRPr sz="1200">
          <a:solidFill>
            <a:schemeClr val="tx1"/>
          </a:solidFill>
          <a:latin typeface="Calibri"/>
          <a:ea typeface="ＭＳ Ｐゴシック" pitchFamily="-84" charset="-128"/>
          <a:cs typeface="Calibri"/>
        </a:defRPr>
      </a:lvl2pPr>
      <a:lvl3pPr marL="469106" indent="-122635" algn="l" rtl="0" eaLnBrk="0" fontAlgn="base" hangingPunct="0">
        <a:lnSpc>
          <a:spcPct val="90000"/>
        </a:lnSpc>
        <a:spcBef>
          <a:spcPct val="30000"/>
        </a:spcBef>
        <a:spcAft>
          <a:spcPct val="0"/>
        </a:spcAft>
        <a:buClr>
          <a:srgbClr val="3C3B1E"/>
        </a:buClr>
        <a:buFont typeface="Arial" panose="020B0604020202020204" pitchFamily="34" charset="0"/>
        <a:buChar char="–"/>
        <a:defRPr sz="1200">
          <a:solidFill>
            <a:schemeClr val="tx1"/>
          </a:solidFill>
          <a:latin typeface="Calibri"/>
          <a:ea typeface="ＭＳ Ｐゴシック" pitchFamily="-84" charset="-128"/>
          <a:cs typeface="Calibri"/>
        </a:defRPr>
      </a:lvl3pPr>
      <a:lvl4pPr marL="596504" indent="-126206" algn="l" rtl="0" eaLnBrk="0" fontAlgn="base" hangingPunct="0">
        <a:lnSpc>
          <a:spcPct val="90000"/>
        </a:lnSpc>
        <a:spcBef>
          <a:spcPct val="10000"/>
        </a:spcBef>
        <a:spcAft>
          <a:spcPct val="0"/>
        </a:spcAft>
        <a:buClr>
          <a:srgbClr val="3C3B1E"/>
        </a:buClr>
        <a:buFont typeface="Arial" panose="020B0604020202020204" pitchFamily="34" charset="0"/>
        <a:buChar char="-"/>
        <a:defRPr sz="1200">
          <a:solidFill>
            <a:schemeClr val="tx1"/>
          </a:solidFill>
          <a:latin typeface="Calibri"/>
          <a:ea typeface="ＭＳ Ｐゴシック" pitchFamily="-84" charset="-128"/>
          <a:cs typeface="Calibri"/>
        </a:defRPr>
      </a:lvl4pPr>
      <a:lvl5pPr marL="717947" indent="-120254" algn="l" rtl="0" eaLnBrk="0" fontAlgn="base" hangingPunct="0">
        <a:lnSpc>
          <a:spcPct val="90000"/>
        </a:lnSpc>
        <a:spcBef>
          <a:spcPct val="0"/>
        </a:spcBef>
        <a:spcAft>
          <a:spcPct val="0"/>
        </a:spcAft>
        <a:buClr>
          <a:srgbClr val="3C3B1E"/>
        </a:buClr>
        <a:buFont typeface="Arial" panose="020B0604020202020204" pitchFamily="34" charset="0"/>
        <a:buChar char="­"/>
        <a:defRPr sz="1200">
          <a:solidFill>
            <a:schemeClr val="tx1"/>
          </a:solidFill>
          <a:latin typeface="Calibri"/>
          <a:ea typeface="ＭＳ Ｐゴシック" pitchFamily="-84" charset="-128"/>
          <a:cs typeface="Calibri"/>
        </a:defRPr>
      </a:lvl5pPr>
      <a:lvl6pPr marL="1060847" indent="-120254" algn="l" rtl="0" fontAlgn="base">
        <a:lnSpc>
          <a:spcPct val="90000"/>
        </a:lnSpc>
        <a:spcBef>
          <a:spcPct val="0"/>
        </a:spcBef>
        <a:spcAft>
          <a:spcPct val="0"/>
        </a:spcAft>
        <a:buClr>
          <a:schemeClr val="bg2"/>
        </a:buClr>
        <a:buFont typeface="Arial" charset="0"/>
        <a:buChar char="­"/>
        <a:defRPr sz="1200">
          <a:solidFill>
            <a:schemeClr val="tx1"/>
          </a:solidFill>
          <a:latin typeface="+mn-lt"/>
          <a:cs typeface="+mn-cs"/>
        </a:defRPr>
      </a:lvl6pPr>
      <a:lvl7pPr marL="1403747" indent="-120254" algn="l" rtl="0" fontAlgn="base">
        <a:lnSpc>
          <a:spcPct val="90000"/>
        </a:lnSpc>
        <a:spcBef>
          <a:spcPct val="0"/>
        </a:spcBef>
        <a:spcAft>
          <a:spcPct val="0"/>
        </a:spcAft>
        <a:buClr>
          <a:schemeClr val="bg2"/>
        </a:buClr>
        <a:buFont typeface="Arial" charset="0"/>
        <a:buChar char="­"/>
        <a:defRPr sz="1200">
          <a:solidFill>
            <a:schemeClr val="tx1"/>
          </a:solidFill>
          <a:latin typeface="+mn-lt"/>
          <a:cs typeface="+mn-cs"/>
        </a:defRPr>
      </a:lvl7pPr>
      <a:lvl8pPr marL="1746647" indent="-120254" algn="l" rtl="0" fontAlgn="base">
        <a:lnSpc>
          <a:spcPct val="90000"/>
        </a:lnSpc>
        <a:spcBef>
          <a:spcPct val="0"/>
        </a:spcBef>
        <a:spcAft>
          <a:spcPct val="0"/>
        </a:spcAft>
        <a:buClr>
          <a:schemeClr val="bg2"/>
        </a:buClr>
        <a:buFont typeface="Arial" charset="0"/>
        <a:buChar char="­"/>
        <a:defRPr sz="1200">
          <a:solidFill>
            <a:schemeClr val="tx1"/>
          </a:solidFill>
          <a:latin typeface="+mn-lt"/>
          <a:cs typeface="+mn-cs"/>
        </a:defRPr>
      </a:lvl8pPr>
      <a:lvl9pPr marL="2089547" indent="-120254" algn="l" rtl="0" fontAlgn="base">
        <a:lnSpc>
          <a:spcPct val="90000"/>
        </a:lnSpc>
        <a:spcBef>
          <a:spcPct val="0"/>
        </a:spcBef>
        <a:spcAft>
          <a:spcPct val="0"/>
        </a:spcAft>
        <a:buClr>
          <a:schemeClr val="bg2"/>
        </a:buClr>
        <a:buFont typeface="Arial" charset="0"/>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38976" name="think-cell Slide" r:id="rId12" imgW="421" imgH="423" progId="TCLayout.ActiveDocument.1">
                  <p:embed/>
                </p:oleObj>
              </mc:Choice>
              <mc:Fallback>
                <p:oleObj name="think-cell Slide" r:id="rId12" imgW="421" imgH="423" progId="TCLayout.ActiveDocument.1">
                  <p:embed/>
                  <p:pic>
                    <p:nvPicPr>
                      <p:cNvPr id="2" name="Object 1" hidden="1"/>
                      <p:cNvPicPr/>
                      <p:nvPr/>
                    </p:nvPicPr>
                    <p:blipFill>
                      <a:blip r:embed="rId13"/>
                      <a:stretch>
                        <a:fillRect/>
                      </a:stretch>
                    </p:blipFill>
                    <p:spPr>
                      <a:xfrm>
                        <a:off x="1590" y="1589"/>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6AE4EBD-E01F-4125-9C70-3097A3A7394E}"/>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7" name="Title Placeholder 1"/>
          <p:cNvSpPr>
            <a:spLocks noGrp="1"/>
          </p:cNvSpPr>
          <p:nvPr>
            <p:ph type="title"/>
          </p:nvPr>
        </p:nvSpPr>
        <p:spPr>
          <a:xfrm>
            <a:off x="457200" y="205979"/>
            <a:ext cx="8435280" cy="85725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id="{FB8A99F1-7CA7-4485-A1B5-BC0202E3A545}"/>
              </a:ext>
            </a:extLst>
          </p:cNvPr>
          <p:cNvSpPr txBox="1"/>
          <p:nvPr userDrawn="1"/>
        </p:nvSpPr>
        <p:spPr>
          <a:xfrm>
            <a:off x="8649816" y="4969273"/>
            <a:ext cx="386680" cy="230832"/>
          </a:xfrm>
          <a:prstGeom prst="rect">
            <a:avLst/>
          </a:prstGeom>
          <a:noFill/>
        </p:spPr>
        <p:txBody>
          <a:bodyPr wrap="square" rtlCol="0">
            <a:spAutoFit/>
          </a:bodyPr>
          <a:lstStyle/>
          <a:p>
            <a:pPr algn="ctr"/>
            <a:fld id="{AA32BDDF-ED30-485E-A1CA-68D97E8E4C63}" type="slidenum">
              <a:rPr lang="en-ZA" sz="900" smtClean="0">
                <a:solidFill>
                  <a:srgbClr val="FFFFFF"/>
                </a:solidFill>
                <a:latin typeface="Calibri" panose="020F0502020204030204" pitchFamily="34" charset="0"/>
                <a:cs typeface="Calibri" panose="020F0502020204030204" pitchFamily="34" charset="0"/>
              </a:rPr>
              <a:t>‹#›</a:t>
            </a:fld>
            <a:endParaRPr lang="en-ZA" sz="9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11923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hf hdr="0" ftr="0" dt="0"/>
  <p:txStyles>
    <p:titleStyle>
      <a:lvl1pPr algn="l" defTabSz="514325" rtl="0" eaLnBrk="1" latinLnBrk="0" hangingPunct="1">
        <a:spcBef>
          <a:spcPct val="0"/>
        </a:spcBef>
        <a:buNone/>
        <a:defRPr lang="en-GB" sz="15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514325" rtl="0" eaLnBrk="1" latinLnBrk="0" hangingPunct="1">
        <a:spcBef>
          <a:spcPct val="20000"/>
        </a:spcBef>
        <a:buFont typeface="Arial" panose="020B0604020202020204" pitchFamily="34" charset="0"/>
        <a:buNone/>
        <a:defRPr sz="900" kern="1200" baseline="0">
          <a:solidFill>
            <a:schemeClr val="bg1">
              <a:lumMod val="50000"/>
            </a:schemeClr>
          </a:solidFill>
          <a:latin typeface="Arial" panose="020B0604020202020204" pitchFamily="34" charset="0"/>
          <a:ea typeface="+mn-ea"/>
          <a:cs typeface="+mn-cs"/>
        </a:defRPr>
      </a:lvl1pPr>
      <a:lvl2pPr marL="417890" indent="-160727" algn="l" defTabSz="514325"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07" indent="-128582" algn="l" defTabSz="514325"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068"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30"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92"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55"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8"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txBox="1">
            <a:spLocks/>
          </p:cNvSpPr>
          <p:nvPr/>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23771649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1.xml"/><Relationship Id="rId7" Type="http://schemas.openxmlformats.org/officeDocument/2006/relationships/image" Target="../media/image9.png"/><Relationship Id="rId2" Type="http://schemas.openxmlformats.org/officeDocument/2006/relationships/tags" Target="../tags/tag30.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20.bin"/><Relationship Id="rId4"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3.xml"/><Relationship Id="rId7" Type="http://schemas.openxmlformats.org/officeDocument/2006/relationships/image" Target="../media/image11.png"/><Relationship Id="rId2" Type="http://schemas.openxmlformats.org/officeDocument/2006/relationships/tags" Target="../tags/tag3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oleObject" Target="../embeddings/oleObject21.bin"/><Relationship Id="rId10" Type="http://schemas.openxmlformats.org/officeDocument/2006/relationships/image" Target="../media/image14.png"/><Relationship Id="rId4" Type="http://schemas.openxmlformats.org/officeDocument/2006/relationships/slideLayout" Target="../slideLayouts/slideLayout33.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emf"/><Relationship Id="rId2" Type="http://schemas.openxmlformats.org/officeDocument/2006/relationships/tags" Target="../tags/tag3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1.xml"/><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emf"/><Relationship Id="rId2" Type="http://schemas.openxmlformats.org/officeDocument/2006/relationships/tags" Target="../tags/tag3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2.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25.bin"/><Relationship Id="rId4"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755576" y="3579862"/>
            <a:ext cx="7992888" cy="1224136"/>
          </a:xfrm>
        </p:spPr>
        <p:txBody>
          <a:bodyPr>
            <a:noAutofit/>
          </a:bodyPr>
          <a:lstStyle/>
          <a:p>
            <a:pPr lvl="0" fontAlgn="base">
              <a:spcAft>
                <a:spcPct val="0"/>
              </a:spcAft>
            </a:pPr>
            <a:br>
              <a:rPr lang="en-US" altLang="en-US" cap="none" dirty="0">
                <a:solidFill>
                  <a:srgbClr val="000000"/>
                </a:solidFill>
                <a:latin typeface="Calibri" pitchFamily="34" charset="0"/>
                <a:ea typeface="+mn-ea"/>
                <a:cs typeface="+mn-cs"/>
              </a:rPr>
            </a:br>
            <a:r>
              <a:rPr lang="en-US" altLang="en-US" cap="none" dirty="0">
                <a:solidFill>
                  <a:srgbClr val="000000"/>
                </a:solidFill>
                <a:latin typeface="Calibri" pitchFamily="34" charset="0"/>
                <a:ea typeface="+mn-ea"/>
                <a:cs typeface="+mn-cs"/>
              </a:rPr>
              <a:t>STRATEGIC PLAN, ANNUAL PERFORMANCE PLAN AND MTEF ALLOCATION</a:t>
            </a:r>
            <a:br>
              <a:rPr lang="en-US" altLang="en-US" cap="none" dirty="0">
                <a:solidFill>
                  <a:srgbClr val="000000"/>
                </a:solidFill>
                <a:latin typeface="Calibri" pitchFamily="34" charset="0"/>
                <a:ea typeface="+mn-ea"/>
                <a:cs typeface="+mn-cs"/>
              </a:rPr>
            </a:br>
            <a:endParaRPr lang="en-GB" dirty="0"/>
          </a:p>
        </p:txBody>
      </p:sp>
    </p:spTree>
    <p:extLst>
      <p:ext uri="{BB962C8B-B14F-4D97-AF65-F5344CB8AC3E}">
        <p14:creationId xmlns:p14="http://schemas.microsoft.com/office/powerpoint/2010/main" val="338197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123478"/>
            <a:ext cx="7931224" cy="425399"/>
          </a:xfrm>
          <a:solidFill>
            <a:srgbClr val="00B050"/>
          </a:solidFill>
        </p:spPr>
        <p:txBody>
          <a:bodyPr>
            <a:normAutofit fontScale="90000"/>
          </a:bodyPr>
          <a:lstStyle/>
          <a:p>
            <a:pPr marL="742950" lvl="1" indent="-285750">
              <a:lnSpc>
                <a:spcPct val="115000"/>
              </a:lnSpc>
              <a:spcBef>
                <a:spcPts val="1200"/>
              </a:spcBef>
              <a:spcAft>
                <a:spcPts val="1200"/>
              </a:spcAft>
            </a:pPr>
            <a:br>
              <a:rPr lang="en-US" cap="small" spc="25" dirty="0">
                <a:solidFill>
                  <a:srgbClr val="1F497D"/>
                </a:solidFill>
                <a:latin typeface="Arial Black" panose="020B0A04020102020204" pitchFamily="34" charset="0"/>
                <a:ea typeface="Times New Roman" panose="02020603050405020304" pitchFamily="18" charset="0"/>
              </a:rPr>
            </a:br>
            <a:r>
              <a:rPr lang="en-US" cap="small" spc="25" dirty="0">
                <a:solidFill>
                  <a:schemeClr val="tx1"/>
                </a:solidFill>
                <a:latin typeface="Arial Black" panose="020B0A04020102020204" pitchFamily="34" charset="0"/>
                <a:ea typeface="Times New Roman" panose="02020603050405020304" pitchFamily="18" charset="0"/>
              </a:rPr>
              <a:t>NATIONAL DEVELOPMENT PLAN VISION 2030</a:t>
            </a:r>
            <a:br>
              <a:rPr lang="en-ZA" b="1" cap="small" spc="25" dirty="0">
                <a:solidFill>
                  <a:srgbClr val="1F497D"/>
                </a:solidFill>
                <a:latin typeface="Arial" panose="020B0604020202020204" pitchFamily="34" charset="0"/>
                <a:ea typeface="Times New Roman" panose="02020603050405020304" pitchFamily="18" charset="0"/>
              </a:rPr>
            </a:br>
            <a:endParaRPr lang="en-ZA" altLang="en-US" sz="2400" b="1" dirty="0">
              <a:solidFill>
                <a:srgbClr val="00B050"/>
              </a:solidFill>
              <a:latin typeface="Candara" pitchFamily="34" charset="0"/>
            </a:endParaRPr>
          </a:p>
        </p:txBody>
      </p:sp>
      <p:sp>
        <p:nvSpPr>
          <p:cNvPr id="2" name="Content Placeholder 1"/>
          <p:cNvSpPr>
            <a:spLocks noGrp="1"/>
          </p:cNvSpPr>
          <p:nvPr>
            <p:ph idx="1"/>
          </p:nvPr>
        </p:nvSpPr>
        <p:spPr>
          <a:xfrm>
            <a:off x="457200" y="699542"/>
            <a:ext cx="7931224" cy="3895081"/>
          </a:xfrm>
        </p:spPr>
        <p:txBody>
          <a:bodyPr>
            <a:noAutofit/>
          </a:bodyPr>
          <a:lstStyle/>
          <a:p>
            <a:pPr algn="just">
              <a:defRPr/>
            </a:pPr>
            <a:r>
              <a:rPr lang="en-US" sz="1800" dirty="0">
                <a:latin typeface="+mn-lt"/>
              </a:rPr>
              <a:t>The contribution of the CRLR to the NDP and the Medium Term Strategic Framework (MTSF) will relate particularly to sustainable land reform and agrarian transformation, which is set out in more detail in the Strategic Plan of the Department of Rural Development and Land Reform (DRDLR). </a:t>
            </a:r>
          </a:p>
          <a:p>
            <a:pPr algn="just">
              <a:defRPr/>
            </a:pPr>
            <a:endParaRPr lang="en-US" sz="1800" dirty="0">
              <a:latin typeface="+mn-lt"/>
            </a:endParaRPr>
          </a:p>
          <a:p>
            <a:pPr algn="just">
              <a:defRPr/>
            </a:pPr>
            <a:r>
              <a:rPr lang="en-US" sz="1800" dirty="0">
                <a:latin typeface="+mn-lt"/>
              </a:rPr>
              <a:t>The CRLR sees itself playing a key role towards radical rural economy transformation.  </a:t>
            </a:r>
          </a:p>
          <a:p>
            <a:pPr algn="just">
              <a:defRPr/>
            </a:pPr>
            <a:endParaRPr lang="en-US" sz="1800" dirty="0">
              <a:latin typeface="+mn-lt"/>
            </a:endParaRPr>
          </a:p>
          <a:p>
            <a:pPr algn="just">
              <a:defRPr/>
            </a:pPr>
            <a:r>
              <a:rPr lang="en-US" sz="1800" dirty="0">
                <a:latin typeface="+mn-lt"/>
              </a:rPr>
              <a:t>The primary focus of the CRLR is Land Restitution (which is one of the elements of the land reform </a:t>
            </a:r>
            <a:r>
              <a:rPr lang="en-US" sz="1800" dirty="0" err="1">
                <a:latin typeface="+mn-lt"/>
              </a:rPr>
              <a:t>programme</a:t>
            </a:r>
            <a:r>
              <a:rPr lang="en-US" sz="1800" dirty="0">
                <a:latin typeface="+mn-lt"/>
              </a:rPr>
              <a:t>) which will contribute to ensuring sustainable and rapid transfer of land to beneficiaries, without distorting land markets or business confidence.</a:t>
            </a:r>
          </a:p>
          <a:p>
            <a:pPr algn="just">
              <a:defRPr/>
            </a:pPr>
            <a:endParaRPr lang="en-US" sz="1800" dirty="0">
              <a:latin typeface="+mn-lt"/>
            </a:endParaRPr>
          </a:p>
          <a:p>
            <a:pPr marL="342900" indent="-342900" algn="just">
              <a:buFont typeface="Arial" panose="020B0604020202020204" pitchFamily="34" charset="0"/>
              <a:buChar char="•"/>
              <a:defRPr/>
            </a:pPr>
            <a:endParaRPr lang="en-ZA" sz="1800" b="1" dirty="0">
              <a:latin typeface="+mn-lt"/>
            </a:endParaRPr>
          </a:p>
          <a:p>
            <a:pPr algn="just">
              <a:defRPr/>
            </a:pPr>
            <a:r>
              <a:rPr lang="en-ZA" sz="1800" dirty="0">
                <a:latin typeface="+mn-lt"/>
              </a:rPr>
              <a:t>     </a:t>
            </a:r>
          </a:p>
        </p:txBody>
      </p:sp>
      <p:sp>
        <p:nvSpPr>
          <p:cNvPr id="5" name="Rectangle 4"/>
          <p:cNvSpPr/>
          <p:nvPr/>
        </p:nvSpPr>
        <p:spPr>
          <a:xfrm>
            <a:off x="395536" y="1159886"/>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18355772"/>
      </p:ext>
    </p:extLst>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123478"/>
            <a:ext cx="7931224" cy="425399"/>
          </a:xfrm>
          <a:solidFill>
            <a:srgbClr val="00B050"/>
          </a:solidFill>
        </p:spPr>
        <p:txBody>
          <a:bodyPr>
            <a:normAutofit fontScale="90000"/>
          </a:bodyPr>
          <a:lstStyle/>
          <a:p>
            <a:pPr marL="742950" lvl="1" indent="-285750">
              <a:lnSpc>
                <a:spcPct val="115000"/>
              </a:lnSpc>
              <a:spcBef>
                <a:spcPts val="1200"/>
              </a:spcBef>
              <a:spcAft>
                <a:spcPts val="1200"/>
              </a:spcAft>
            </a:pPr>
            <a:br>
              <a:rPr lang="en-US" cap="small" spc="25" dirty="0">
                <a:solidFill>
                  <a:srgbClr val="1F497D"/>
                </a:solidFill>
                <a:latin typeface="Arial Black" panose="020B0A04020102020204" pitchFamily="34" charset="0"/>
                <a:ea typeface="Times New Roman" panose="02020603050405020304" pitchFamily="18" charset="0"/>
              </a:rPr>
            </a:br>
            <a:r>
              <a:rPr lang="en-US" cap="small" spc="25" dirty="0">
                <a:solidFill>
                  <a:schemeClr val="tx1"/>
                </a:solidFill>
                <a:latin typeface="Arial Black" panose="020B0A04020102020204" pitchFamily="34" charset="0"/>
                <a:ea typeface="Times New Roman" panose="02020603050405020304" pitchFamily="18" charset="0"/>
              </a:rPr>
              <a:t>NUMBER OF CLAIMS TO BE SETTLED 2020 - 2025</a:t>
            </a:r>
            <a:br>
              <a:rPr lang="en-ZA" b="1" cap="small" spc="25" dirty="0">
                <a:solidFill>
                  <a:srgbClr val="1F497D"/>
                </a:solidFill>
                <a:latin typeface="Arial" panose="020B0604020202020204" pitchFamily="34" charset="0"/>
                <a:ea typeface="Times New Roman" panose="02020603050405020304" pitchFamily="18" charset="0"/>
              </a:rPr>
            </a:br>
            <a:endParaRPr lang="en-ZA" altLang="en-US" sz="2400" b="1" dirty="0">
              <a:solidFill>
                <a:srgbClr val="00B050"/>
              </a:solidFill>
              <a:latin typeface="Candara" pitchFamily="34" charset="0"/>
            </a:endParaRPr>
          </a:p>
        </p:txBody>
      </p:sp>
      <p:sp>
        <p:nvSpPr>
          <p:cNvPr id="5" name="Rectangle 4"/>
          <p:cNvSpPr/>
          <p:nvPr/>
        </p:nvSpPr>
        <p:spPr>
          <a:xfrm>
            <a:off x="395536" y="1159886"/>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
        <p:nvSpPr>
          <p:cNvPr id="6" name="Rectangle 5">
            <a:extLst>
              <a:ext uri="{FF2B5EF4-FFF2-40B4-BE49-F238E27FC236}">
                <a16:creationId xmlns:a16="http://schemas.microsoft.com/office/drawing/2014/main" id="{B13433DC-96A1-440C-9077-7CBFC145E118}"/>
              </a:ext>
            </a:extLst>
          </p:cNvPr>
          <p:cNvSpPr/>
          <p:nvPr/>
        </p:nvSpPr>
        <p:spPr>
          <a:xfrm>
            <a:off x="215516" y="646044"/>
            <a:ext cx="8712968" cy="1477328"/>
          </a:xfrm>
          <a:prstGeom prst="rect">
            <a:avLst/>
          </a:prstGeom>
        </p:spPr>
        <p:txBody>
          <a:bodyPr wrap="square">
            <a:spAutoFit/>
          </a:bodyPr>
          <a:lstStyle/>
          <a:p>
            <a:endParaRPr lang="en-US" dirty="0"/>
          </a:p>
          <a:p>
            <a:endParaRPr lang="en-US" dirty="0"/>
          </a:p>
          <a:p>
            <a:endParaRPr lang="en-US" dirty="0"/>
          </a:p>
          <a:p>
            <a:endParaRPr lang="en-US" dirty="0"/>
          </a:p>
          <a:p>
            <a:endParaRPr lang="en-ZA" dirty="0"/>
          </a:p>
        </p:txBody>
      </p:sp>
      <p:graphicFrame>
        <p:nvGraphicFramePr>
          <p:cNvPr id="13" name="Table 12">
            <a:extLst>
              <a:ext uri="{FF2B5EF4-FFF2-40B4-BE49-F238E27FC236}">
                <a16:creationId xmlns:a16="http://schemas.microsoft.com/office/drawing/2014/main" id="{CE0F5D94-8FD3-42F7-A435-CA894F3C6130}"/>
              </a:ext>
            </a:extLst>
          </p:cNvPr>
          <p:cNvGraphicFramePr>
            <a:graphicFrameLocks noGrp="1"/>
          </p:cNvGraphicFramePr>
          <p:nvPr>
            <p:extLst>
              <p:ext uri="{D42A27DB-BD31-4B8C-83A1-F6EECF244321}">
                <p14:modId xmlns:p14="http://schemas.microsoft.com/office/powerpoint/2010/main" val="2231176704"/>
              </p:ext>
            </p:extLst>
          </p:nvPr>
        </p:nvGraphicFramePr>
        <p:xfrm>
          <a:off x="132488" y="699542"/>
          <a:ext cx="8795996" cy="4223692"/>
        </p:xfrm>
        <a:graphic>
          <a:graphicData uri="http://schemas.openxmlformats.org/drawingml/2006/table">
            <a:tbl>
              <a:tblPr firstRow="1" firstCol="1" bandRow="1">
                <a:tableStyleId>{5C22544A-7EE6-4342-B048-85BDC9FD1C3A}</a:tableStyleId>
              </a:tblPr>
              <a:tblGrid>
                <a:gridCol w="2198529">
                  <a:extLst>
                    <a:ext uri="{9D8B030D-6E8A-4147-A177-3AD203B41FA5}">
                      <a16:colId xmlns:a16="http://schemas.microsoft.com/office/drawing/2014/main" val="1856630365"/>
                    </a:ext>
                  </a:extLst>
                </a:gridCol>
                <a:gridCol w="2198529">
                  <a:extLst>
                    <a:ext uri="{9D8B030D-6E8A-4147-A177-3AD203B41FA5}">
                      <a16:colId xmlns:a16="http://schemas.microsoft.com/office/drawing/2014/main" val="172022411"/>
                    </a:ext>
                  </a:extLst>
                </a:gridCol>
                <a:gridCol w="2199469">
                  <a:extLst>
                    <a:ext uri="{9D8B030D-6E8A-4147-A177-3AD203B41FA5}">
                      <a16:colId xmlns:a16="http://schemas.microsoft.com/office/drawing/2014/main" val="4008677032"/>
                    </a:ext>
                  </a:extLst>
                </a:gridCol>
                <a:gridCol w="2199469">
                  <a:extLst>
                    <a:ext uri="{9D8B030D-6E8A-4147-A177-3AD203B41FA5}">
                      <a16:colId xmlns:a16="http://schemas.microsoft.com/office/drawing/2014/main" val="1721035003"/>
                    </a:ext>
                  </a:extLst>
                </a:gridCol>
              </a:tblGrid>
              <a:tr h="1113314">
                <a:tc>
                  <a:txBody>
                    <a:bodyPr/>
                    <a:lstStyle/>
                    <a:p>
                      <a:pPr>
                        <a:lnSpc>
                          <a:spcPct val="120000"/>
                        </a:lnSpc>
                        <a:spcAft>
                          <a:spcPts val="600"/>
                        </a:spcAft>
                      </a:pPr>
                      <a:r>
                        <a:rPr lang="en-ZA" sz="1800" dirty="0">
                          <a:solidFill>
                            <a:schemeClr val="tx1"/>
                          </a:solidFill>
                          <a:effectLst/>
                          <a:latin typeface="+mn-lt"/>
                        </a:rPr>
                        <a:t>Outcome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dirty="0">
                          <a:solidFill>
                            <a:schemeClr val="tx1"/>
                          </a:solidFill>
                          <a:effectLst/>
                          <a:latin typeface="+mn-lt"/>
                        </a:rPr>
                        <a:t>Outcome indicator</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dirty="0">
                          <a:solidFill>
                            <a:schemeClr val="tx1"/>
                          </a:solidFill>
                          <a:effectLst/>
                          <a:latin typeface="+mn-lt"/>
                        </a:rPr>
                        <a:t>Baseline</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dirty="0">
                          <a:solidFill>
                            <a:schemeClr val="tx1"/>
                          </a:solidFill>
                          <a:effectLst/>
                          <a:latin typeface="+mn-lt"/>
                        </a:rPr>
                        <a:t>Five year target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extLst>
                  <a:ext uri="{0D108BD9-81ED-4DB2-BD59-A6C34878D82A}">
                    <a16:rowId xmlns:a16="http://schemas.microsoft.com/office/drawing/2014/main" val="2512981594"/>
                  </a:ext>
                </a:extLst>
              </a:tr>
              <a:tr h="1555189">
                <a:tc rowSpan="2">
                  <a:txBody>
                    <a:bodyPr/>
                    <a:lstStyle/>
                    <a:p>
                      <a:pPr>
                        <a:lnSpc>
                          <a:spcPct val="120000"/>
                        </a:lnSpc>
                        <a:spcAft>
                          <a:spcPts val="600"/>
                        </a:spcAft>
                      </a:pPr>
                      <a:r>
                        <a:rPr lang="en-ZA" sz="1800" dirty="0">
                          <a:solidFill>
                            <a:schemeClr val="tx1"/>
                          </a:solidFill>
                          <a:effectLst/>
                          <a:latin typeface="+mn-lt"/>
                        </a:rPr>
                        <a:t>Redress and equitable access to land</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US" sz="1800" dirty="0">
                          <a:effectLst/>
                          <a:latin typeface="+mn-lt"/>
                        </a:rPr>
                        <a:t>Number of land claims settled  </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dirty="0">
                          <a:effectLst/>
                          <a:latin typeface="+mn-lt"/>
                        </a:rPr>
                        <a:t>428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dirty="0">
                          <a:effectLst/>
                          <a:latin typeface="+mn-lt"/>
                        </a:rPr>
                        <a:t>2150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extLst>
                  <a:ext uri="{0D108BD9-81ED-4DB2-BD59-A6C34878D82A}">
                    <a16:rowId xmlns:a16="http://schemas.microsoft.com/office/drawing/2014/main" val="3857932905"/>
                  </a:ext>
                </a:extLst>
              </a:tr>
              <a:tr h="1555189">
                <a:tc vMerge="1">
                  <a:txBody>
                    <a:bodyPr/>
                    <a:lstStyle/>
                    <a:p>
                      <a:endParaRPr lang="en-ZA"/>
                    </a:p>
                  </a:txBody>
                  <a:tcPr/>
                </a:tc>
                <a:tc>
                  <a:txBody>
                    <a:bodyPr/>
                    <a:lstStyle/>
                    <a:p>
                      <a:pPr>
                        <a:lnSpc>
                          <a:spcPct val="120000"/>
                        </a:lnSpc>
                        <a:spcAft>
                          <a:spcPts val="600"/>
                        </a:spcAft>
                      </a:pPr>
                      <a:r>
                        <a:rPr lang="en-US" sz="1800" dirty="0">
                          <a:effectLst/>
                          <a:latin typeface="+mn-lt"/>
                        </a:rPr>
                        <a:t>Number of land claims </a:t>
                      </a:r>
                      <a:r>
                        <a:rPr lang="en-US" sz="1800" dirty="0" err="1">
                          <a:effectLst/>
                          <a:latin typeface="+mn-lt"/>
                        </a:rPr>
                        <a:t>finalised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dirty="0">
                          <a:effectLst/>
                          <a:latin typeface="+mn-lt"/>
                        </a:rPr>
                        <a:t>638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tc>
                  <a:txBody>
                    <a:bodyPr/>
                    <a:lstStyle/>
                    <a:p>
                      <a:pPr>
                        <a:lnSpc>
                          <a:spcPct val="120000"/>
                        </a:lnSpc>
                        <a:spcAft>
                          <a:spcPts val="600"/>
                        </a:spcAft>
                      </a:pPr>
                      <a:r>
                        <a:rPr lang="en-ZA" sz="1800">
                          <a:effectLst/>
                          <a:latin typeface="+mn-lt"/>
                        </a:rPr>
                        <a:t>2200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solidFill>
                      <a:srgbClr val="D8E4BC"/>
                    </a:solidFill>
                  </a:tcPr>
                </a:tc>
                <a:extLst>
                  <a:ext uri="{0D108BD9-81ED-4DB2-BD59-A6C34878D82A}">
                    <a16:rowId xmlns:a16="http://schemas.microsoft.com/office/drawing/2014/main" val="544258412"/>
                  </a:ext>
                </a:extLst>
              </a:tr>
            </a:tbl>
          </a:graphicData>
        </a:graphic>
      </p:graphicFrame>
    </p:spTree>
    <p:extLst>
      <p:ext uri="{BB962C8B-B14F-4D97-AF65-F5344CB8AC3E}">
        <p14:creationId xmlns:p14="http://schemas.microsoft.com/office/powerpoint/2010/main" val="3692584566"/>
      </p:ext>
    </p:extLst>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CA189D-6633-451D-9BA3-4100E69B0AB7}"/>
              </a:ext>
            </a:extLst>
          </p:cNvPr>
          <p:cNvGraphicFramePr>
            <a:graphicFrameLocks noChangeAspect="1"/>
          </p:cNvGraphicFramePr>
          <p:nvPr>
            <p:custDataLst>
              <p:tags r:id="rId2"/>
            </p:custDataLs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46144"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42CA189D-6633-451D-9BA3-4100E69B0AB7}"/>
                          </a:ext>
                        </a:extLst>
                      </p:cNvPr>
                      <p:cNvPicPr/>
                      <p:nvPr/>
                    </p:nvPicPr>
                    <p:blipFill>
                      <a:blip r:embed="rId6"/>
                      <a:stretch>
                        <a:fillRect/>
                      </a:stretch>
                    </p:blipFill>
                    <p:spPr>
                      <a:xfrm>
                        <a:off x="1144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0FEC202-EB9C-4435-A88E-E0E449D5E918}"/>
              </a:ext>
            </a:extLst>
          </p:cNvPr>
          <p:cNvSpPr/>
          <p:nvPr>
            <p:custDataLst>
              <p:tags r:id="rId3"/>
            </p:custDataLst>
          </p:nvPr>
        </p:nvSpPr>
        <p:spPr bwMode="auto">
          <a:xfrm>
            <a:off x="1143000" y="0"/>
            <a:ext cx="119063" cy="11906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EDE7D5"/>
              </a:buClr>
              <a:buSzTx/>
              <a:buFontTx/>
              <a:buNone/>
              <a:tabLst/>
              <a:defRPr/>
            </a:pPr>
            <a:endParaRPr kumimoji="0" lang="en-ZA" sz="1500" b="1" i="0" u="none" strike="noStrike" kern="120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8F9ED7A1-B6A8-4B30-B97E-C1D0DE2834A3}"/>
              </a:ext>
            </a:extLst>
          </p:cNvPr>
          <p:cNvSpPr>
            <a:spLocks noGrp="1"/>
          </p:cNvSpPr>
          <p:nvPr>
            <p:ph type="title"/>
          </p:nvPr>
        </p:nvSpPr>
        <p:spPr>
          <a:xfrm>
            <a:off x="530674" y="36996"/>
            <a:ext cx="8433814" cy="457661"/>
          </a:xfrm>
          <a:solidFill>
            <a:srgbClr val="00B050"/>
          </a:solidFill>
        </p:spPr>
        <p:txBody>
          <a:bodyPr/>
          <a:lstStyle/>
          <a:p>
            <a:r>
              <a:rPr lang="en-ZA" sz="2000" kern="1200" dirty="0">
                <a:solidFill>
                  <a:sysClr val="windowText" lastClr="000000"/>
                </a:solidFill>
                <a:latin typeface="Calibri" panose="020F0502020204030204" pitchFamily="34" charset="0"/>
                <a:cs typeface="Calibri" panose="020F0502020204030204" pitchFamily="34" charset="0"/>
              </a:rPr>
              <a:t>       </a:t>
            </a:r>
            <a:r>
              <a:rPr lang="en-ZA" sz="2000" kern="1200" cap="all" dirty="0">
                <a:solidFill>
                  <a:sysClr val="windowText" lastClr="000000"/>
                </a:solidFill>
                <a:latin typeface="Calibri" panose="020F0502020204030204" pitchFamily="34" charset="0"/>
                <a:cs typeface="Calibri" panose="020F0502020204030204" pitchFamily="34" charset="0"/>
              </a:rPr>
              <a:t>The CRLR consolidated provincial statistics as of Jan 2020</a:t>
            </a:r>
            <a:endParaRPr lang="en-US" sz="2000" cap="all" dirty="0"/>
          </a:p>
        </p:txBody>
      </p:sp>
      <p:sp>
        <p:nvSpPr>
          <p:cNvPr id="7" name="Title 1">
            <a:extLst>
              <a:ext uri="{FF2B5EF4-FFF2-40B4-BE49-F238E27FC236}">
                <a16:creationId xmlns:a16="http://schemas.microsoft.com/office/drawing/2014/main" id="{1CE73BE6-B435-4143-8638-4010C26C0CE3}"/>
              </a:ext>
            </a:extLst>
          </p:cNvPr>
          <p:cNvSpPr txBox="1">
            <a:spLocks/>
          </p:cNvSpPr>
          <p:nvPr/>
        </p:nvSpPr>
        <p:spPr>
          <a:xfrm>
            <a:off x="1268364" y="232157"/>
            <a:ext cx="6427235" cy="378042"/>
          </a:xfrm>
          <a:prstGeom prst="rect">
            <a:avLst/>
          </a:prstGeom>
        </p:spPr>
        <p:txBody>
          <a:bodyPr vert="horz" lIns="68580" tIns="34290" rIns="68580" bIns="34290" rtlCol="0" anchor="ctr">
            <a:noAutofit/>
          </a:bodyPr>
          <a:lstStyle>
            <a:lvl1pPr algn="l" defTabSz="685767" rtl="0" eaLnBrk="1" latinLnBrk="0" hangingPunct="1">
              <a:spcBef>
                <a:spcPct val="0"/>
              </a:spcBef>
              <a:buNone/>
              <a:defRPr lang="en-GB" sz="2000" b="1" i="0" kern="1200" cap="none" baseline="0">
                <a:solidFill>
                  <a:schemeClr val="tx1"/>
                </a:solidFill>
                <a:latin typeface="Calibri" panose="020F0502020204030204" pitchFamily="34" charset="0"/>
                <a:ea typeface="+mj-ea"/>
                <a:cs typeface="Calibri" panose="020F0502020204030204" pitchFamily="34" charset="0"/>
              </a:defRPr>
            </a:lvl1pPr>
          </a:lstStyle>
          <a:p>
            <a:pPr marL="0" marR="0" lvl="0" indent="0" algn="l" defTabSz="514325" rtl="0" eaLnBrk="1" fontAlgn="auto" latinLnBrk="0" hangingPunct="1">
              <a:lnSpc>
                <a:spcPct val="100000"/>
              </a:lnSpc>
              <a:spcBef>
                <a:spcPct val="0"/>
              </a:spcBef>
              <a:spcAft>
                <a:spcPts val="0"/>
              </a:spcAft>
              <a:buClrTx/>
              <a:buSzTx/>
              <a:buFontTx/>
              <a:buNone/>
              <a:tabLst/>
              <a:defRPr/>
            </a:pPr>
            <a:endParaRPr kumimoji="0" lang="en-ZA" sz="1500" b="1" i="0" u="none" strike="noStrike" kern="1200" cap="none" spc="0" normalizeH="0" baseline="0" noProof="0" dirty="0">
              <a:ln>
                <a:noFill/>
              </a:ln>
              <a:solidFill>
                <a:sysClr val="windowText" lastClr="000000"/>
              </a:solidFill>
              <a:effectLst/>
              <a:uLnTx/>
              <a:uFillTx/>
              <a:latin typeface="Calibri" panose="020F0502020204030204" pitchFamily="34" charset="0"/>
              <a:ea typeface="+mj-ea"/>
              <a:cs typeface="Calibri" panose="020F0502020204030204" pitchFamily="34" charset="0"/>
            </a:endParaRPr>
          </a:p>
        </p:txBody>
      </p:sp>
      <p:sp>
        <p:nvSpPr>
          <p:cNvPr id="37" name="TextBox 36">
            <a:extLst>
              <a:ext uri="{FF2B5EF4-FFF2-40B4-BE49-F238E27FC236}">
                <a16:creationId xmlns:a16="http://schemas.microsoft.com/office/drawing/2014/main" id="{1AE8B6A8-4A50-4480-9797-C3FE07CE1A9D}"/>
              </a:ext>
            </a:extLst>
          </p:cNvPr>
          <p:cNvSpPr txBox="1"/>
          <p:nvPr/>
        </p:nvSpPr>
        <p:spPr>
          <a:xfrm>
            <a:off x="1237989" y="4889004"/>
            <a:ext cx="6667500" cy="275034"/>
          </a:xfrm>
          <a:prstGeom prst="rect">
            <a:avLst/>
          </a:prstGeom>
          <a:noFill/>
        </p:spPr>
        <p:txBody>
          <a:bodyPr anchor="b"/>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475060" rtl="0" eaLnBrk="1" fontAlgn="base" latinLnBrk="0" hangingPunct="1">
              <a:lnSpc>
                <a:spcPct val="100000"/>
              </a:lnSpc>
              <a:spcBef>
                <a:spcPct val="0"/>
              </a:spcBef>
              <a:spcAft>
                <a:spcPct val="0"/>
              </a:spcAft>
              <a:buClrTx/>
              <a:buSzTx/>
              <a:buFontTx/>
              <a:buNone/>
              <a:tabLst/>
              <a:defRPr/>
            </a:pPr>
            <a:endParaRPr kumimoji="0" lang="en-ZA" sz="675"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endParaRPr>
          </a:p>
          <a:p>
            <a:pPr marL="0" marR="0" lvl="0" indent="0" algn="l" defTabSz="475060" rtl="0" eaLnBrk="1" fontAlgn="base" latinLnBrk="0" hangingPunct="1">
              <a:lnSpc>
                <a:spcPct val="100000"/>
              </a:lnSpc>
              <a:spcBef>
                <a:spcPct val="0"/>
              </a:spcBef>
              <a:spcAft>
                <a:spcPct val="0"/>
              </a:spcAft>
              <a:buClrTx/>
              <a:buSzTx/>
              <a:buFontTx/>
              <a:buNone/>
              <a:tabLst/>
              <a:defRPr/>
            </a:pPr>
            <a:endParaRPr kumimoji="0" lang="en-ZA" sz="675"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endParaRPr>
          </a:p>
          <a:p>
            <a:pPr marL="0" marR="0" lvl="0" indent="0" algn="l" defTabSz="475060" rtl="0" eaLnBrk="1" fontAlgn="base" latinLnBrk="0" hangingPunct="1">
              <a:lnSpc>
                <a:spcPct val="100000"/>
              </a:lnSpc>
              <a:spcBef>
                <a:spcPct val="0"/>
              </a:spcBef>
              <a:spcAft>
                <a:spcPct val="0"/>
              </a:spcAft>
              <a:buClrTx/>
              <a:buSzTx/>
              <a:buFontTx/>
              <a:buNone/>
              <a:tabLst/>
              <a:defRPr/>
            </a:pPr>
            <a:endParaRPr kumimoji="0" lang="en-ZA" sz="675"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endParaRPr>
          </a:p>
          <a:p>
            <a:pPr marL="0" marR="0" lvl="0" indent="0" algn="l" defTabSz="475060" rtl="0" eaLnBrk="1" fontAlgn="base" latinLnBrk="0" hangingPunct="1">
              <a:lnSpc>
                <a:spcPct val="100000"/>
              </a:lnSpc>
              <a:spcBef>
                <a:spcPct val="0"/>
              </a:spcBef>
              <a:spcAft>
                <a:spcPct val="0"/>
              </a:spcAft>
              <a:buClrTx/>
              <a:buSzTx/>
              <a:buFontTx/>
              <a:buNone/>
              <a:tabLst/>
              <a:defRPr/>
            </a:pPr>
            <a:r>
              <a:rPr kumimoji="0" lang="en-ZA" sz="675"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rPr>
              <a:t>Note: 	Data as of 31</a:t>
            </a:r>
            <a:r>
              <a:rPr kumimoji="0" lang="en-ZA" sz="675" b="0" i="0" u="none" strike="noStrike" kern="1200" cap="none" spc="0" normalizeH="0" baseline="30000" noProof="0" dirty="0">
                <a:ln>
                  <a:noFill/>
                </a:ln>
                <a:solidFill>
                  <a:srgbClr val="3C3C3B"/>
                </a:solidFill>
                <a:effectLst/>
                <a:uLnTx/>
                <a:uFillTx/>
                <a:latin typeface="Calibri" panose="020F0502020204030204" pitchFamily="34" charset="0"/>
                <a:ea typeface="+mn-ea"/>
                <a:cs typeface="Calibri" panose="020F0502020204030204" pitchFamily="34" charset="0"/>
              </a:rPr>
              <a:t>st</a:t>
            </a:r>
            <a:r>
              <a:rPr kumimoji="0" lang="en-ZA" sz="675"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rPr>
              <a:t> Jan 2020 – Still an unverified data set</a:t>
            </a:r>
          </a:p>
          <a:p>
            <a:pPr marL="0" marR="0" lvl="0" indent="0" algn="l" defTabSz="475060" rtl="0" eaLnBrk="1" fontAlgn="base" latinLnBrk="0" hangingPunct="1">
              <a:lnSpc>
                <a:spcPct val="100000"/>
              </a:lnSpc>
              <a:spcBef>
                <a:spcPct val="0"/>
              </a:spcBef>
              <a:spcAft>
                <a:spcPct val="0"/>
              </a:spcAft>
              <a:buClrTx/>
              <a:buSzTx/>
              <a:buFontTx/>
              <a:buNone/>
              <a:tabLst/>
              <a:defRPr/>
            </a:pPr>
            <a:r>
              <a:rPr kumimoji="0" lang="en-ZA" sz="675" b="0" i="0"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rPr>
              <a:t>Source: 	Outstanding claims management reporting tool</a:t>
            </a:r>
          </a:p>
        </p:txBody>
      </p:sp>
      <p:pic>
        <p:nvPicPr>
          <p:cNvPr id="5" name="Picture 4">
            <a:extLst>
              <a:ext uri="{FF2B5EF4-FFF2-40B4-BE49-F238E27FC236}">
                <a16:creationId xmlns:a16="http://schemas.microsoft.com/office/drawing/2014/main" id="{679F3025-23A6-462D-8389-11B66CB164A7}"/>
              </a:ext>
            </a:extLst>
          </p:cNvPr>
          <p:cNvPicPr>
            <a:picLocks noChangeAspect="1"/>
          </p:cNvPicPr>
          <p:nvPr/>
        </p:nvPicPr>
        <p:blipFill>
          <a:blip r:embed="rId7"/>
          <a:stretch>
            <a:fillRect/>
          </a:stretch>
        </p:blipFill>
        <p:spPr>
          <a:xfrm>
            <a:off x="309766" y="1062660"/>
            <a:ext cx="2574527" cy="3395771"/>
          </a:xfrm>
          <a:prstGeom prst="rect">
            <a:avLst/>
          </a:prstGeom>
        </p:spPr>
      </p:pic>
      <p:pic>
        <p:nvPicPr>
          <p:cNvPr id="6" name="Picture 5">
            <a:extLst>
              <a:ext uri="{FF2B5EF4-FFF2-40B4-BE49-F238E27FC236}">
                <a16:creationId xmlns:a16="http://schemas.microsoft.com/office/drawing/2014/main" id="{13A10971-A94C-430F-A4D7-C0F9F9077A66}"/>
              </a:ext>
            </a:extLst>
          </p:cNvPr>
          <p:cNvPicPr>
            <a:picLocks noChangeAspect="1"/>
          </p:cNvPicPr>
          <p:nvPr/>
        </p:nvPicPr>
        <p:blipFill>
          <a:blip r:embed="rId8"/>
          <a:stretch>
            <a:fillRect/>
          </a:stretch>
        </p:blipFill>
        <p:spPr>
          <a:xfrm>
            <a:off x="4292141" y="1214058"/>
            <a:ext cx="4753939" cy="2957127"/>
          </a:xfrm>
          <a:prstGeom prst="rect">
            <a:avLst/>
          </a:prstGeom>
        </p:spPr>
      </p:pic>
      <p:sp>
        <p:nvSpPr>
          <p:cNvPr id="41" name="Text Placeholder 22">
            <a:extLst>
              <a:ext uri="{FF2B5EF4-FFF2-40B4-BE49-F238E27FC236}">
                <a16:creationId xmlns:a16="http://schemas.microsoft.com/office/drawing/2014/main" id="{9513683B-EB2A-4D54-A31F-0F1727ACAD05}"/>
              </a:ext>
            </a:extLst>
          </p:cNvPr>
          <p:cNvSpPr txBox="1">
            <a:spLocks/>
          </p:cNvSpPr>
          <p:nvPr/>
        </p:nvSpPr>
        <p:spPr>
          <a:xfrm>
            <a:off x="899592" y="652609"/>
            <a:ext cx="3024336" cy="325469"/>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51432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ZA" sz="16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Total Pure Outstanding Claims</a:t>
            </a:r>
          </a:p>
        </p:txBody>
      </p:sp>
      <p:sp>
        <p:nvSpPr>
          <p:cNvPr id="42" name="Text Placeholder 22">
            <a:extLst>
              <a:ext uri="{FF2B5EF4-FFF2-40B4-BE49-F238E27FC236}">
                <a16:creationId xmlns:a16="http://schemas.microsoft.com/office/drawing/2014/main" id="{34DCF802-FEBE-4A38-A639-A8924A26FF5B}"/>
              </a:ext>
            </a:extLst>
          </p:cNvPr>
          <p:cNvSpPr txBox="1">
            <a:spLocks/>
          </p:cNvSpPr>
          <p:nvPr/>
        </p:nvSpPr>
        <p:spPr>
          <a:xfrm>
            <a:off x="4724894" y="588393"/>
            <a:ext cx="3888431" cy="378042"/>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51432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ZA" sz="16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Pure Outstanding claims per province</a:t>
            </a:r>
          </a:p>
        </p:txBody>
      </p:sp>
      <p:sp>
        <p:nvSpPr>
          <p:cNvPr id="43" name="TextBox 42">
            <a:extLst>
              <a:ext uri="{FF2B5EF4-FFF2-40B4-BE49-F238E27FC236}">
                <a16:creationId xmlns:a16="http://schemas.microsoft.com/office/drawing/2014/main" id="{E7AF2FAD-8312-4BA9-AAD1-A70C19342B18}"/>
              </a:ext>
            </a:extLst>
          </p:cNvPr>
          <p:cNvSpPr txBox="1">
            <a:spLocks/>
          </p:cNvSpPr>
          <p:nvPr/>
        </p:nvSpPr>
        <p:spPr bwMode="gray">
          <a:xfrm>
            <a:off x="611560" y="4515965"/>
            <a:ext cx="8532439" cy="590539"/>
          </a:xfrm>
          <a:prstGeom prst="rect">
            <a:avLst/>
          </a:prstGeom>
          <a:solidFill>
            <a:sysClr val="windowText" lastClr="000000">
              <a:lumMod val="75000"/>
              <a:lumOff val="25000"/>
            </a:sysClr>
          </a:solidFill>
          <a:ln w="12700" algn="ctr">
            <a:noFill/>
            <a:miter lim="800000"/>
            <a:headEnd/>
            <a:tailEnd/>
          </a:ln>
        </p:spPr>
        <p:txBody>
          <a:bodyPr wrap="square" lIns="54000" tIns="0" rIns="54000" bIns="0" rtlCol="0"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Data is subject to change as it is still to be verified; this process is waiting the appointment of the external audit specialist as per the developed TOR</a:t>
            </a:r>
          </a:p>
        </p:txBody>
      </p:sp>
      <p:cxnSp>
        <p:nvCxnSpPr>
          <p:cNvPr id="44" name="Straight Connector 43">
            <a:extLst>
              <a:ext uri="{FF2B5EF4-FFF2-40B4-BE49-F238E27FC236}">
                <a16:creationId xmlns:a16="http://schemas.microsoft.com/office/drawing/2014/main" id="{2BCC404C-59DA-410F-BC3B-DEDB7404AD2E}"/>
              </a:ext>
            </a:extLst>
          </p:cNvPr>
          <p:cNvCxnSpPr>
            <a:cxnSpLocks/>
          </p:cNvCxnSpPr>
          <p:nvPr/>
        </p:nvCxnSpPr>
        <p:spPr>
          <a:xfrm flipV="1">
            <a:off x="2923091" y="4211993"/>
            <a:ext cx="1384500" cy="234906"/>
          </a:xfrm>
          <a:prstGeom prst="line">
            <a:avLst/>
          </a:prstGeom>
          <a:noFill/>
          <a:ln w="9525" cap="flat" cmpd="sng" algn="ctr">
            <a:solidFill>
              <a:sysClr val="windowText" lastClr="000000">
                <a:shade val="95000"/>
                <a:satMod val="105000"/>
              </a:sysClr>
            </a:solidFill>
            <a:prstDash val="solid"/>
          </a:ln>
          <a:effectLst/>
        </p:spPr>
      </p:cxnSp>
      <p:cxnSp>
        <p:nvCxnSpPr>
          <p:cNvPr id="45" name="Straight Connector 44">
            <a:extLst>
              <a:ext uri="{FF2B5EF4-FFF2-40B4-BE49-F238E27FC236}">
                <a16:creationId xmlns:a16="http://schemas.microsoft.com/office/drawing/2014/main" id="{D101D117-CBB1-49EB-A62D-F2E86496B6D9}"/>
              </a:ext>
            </a:extLst>
          </p:cNvPr>
          <p:cNvCxnSpPr>
            <a:cxnSpLocks/>
          </p:cNvCxnSpPr>
          <p:nvPr/>
        </p:nvCxnSpPr>
        <p:spPr>
          <a:xfrm>
            <a:off x="2801743" y="1071814"/>
            <a:ext cx="1512168" cy="133090"/>
          </a:xfrm>
          <a:prstGeom prst="line">
            <a:avLst/>
          </a:prstGeom>
          <a:noFill/>
          <a:ln w="9525" cap="flat" cmpd="sng" algn="ctr">
            <a:solidFill>
              <a:sysClr val="windowText" lastClr="000000">
                <a:shade val="95000"/>
                <a:satMod val="105000"/>
              </a:sysClr>
            </a:solidFill>
            <a:prstDash val="solid"/>
          </a:ln>
          <a:effectLst/>
        </p:spPr>
      </p:cxnSp>
    </p:spTree>
    <p:extLst>
      <p:ext uri="{BB962C8B-B14F-4D97-AF65-F5344CB8AC3E}">
        <p14:creationId xmlns:p14="http://schemas.microsoft.com/office/powerpoint/2010/main" val="262215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5C42DA-EDA8-437A-AF8D-B315A7F7A1CF}"/>
              </a:ext>
            </a:extLst>
          </p:cNvPr>
          <p:cNvGraphicFramePr>
            <a:graphicFrameLocks noChangeAspect="1"/>
          </p:cNvGraphicFramePr>
          <p:nvPr>
            <p:custDataLst>
              <p:tags r:id="rId2"/>
            </p:custDataLs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47169"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745C42DA-EDA8-437A-AF8D-B315A7F7A1CF}"/>
                          </a:ext>
                        </a:extLst>
                      </p:cNvPr>
                      <p:cNvPicPr/>
                      <p:nvPr/>
                    </p:nvPicPr>
                    <p:blipFill>
                      <a:blip r:embed="rId6"/>
                      <a:stretch>
                        <a:fillRect/>
                      </a:stretch>
                    </p:blipFill>
                    <p:spPr>
                      <a:xfrm>
                        <a:off x="1144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6C9ABC5-38B7-4803-B302-3EA0C690066E}"/>
              </a:ext>
            </a:extLst>
          </p:cNvPr>
          <p:cNvSpPr/>
          <p:nvPr>
            <p:custDataLst>
              <p:tags r:id="rId3"/>
            </p:custDataLst>
          </p:nvPr>
        </p:nvSpPr>
        <p:spPr bwMode="auto">
          <a:xfrm>
            <a:off x="1143000" y="0"/>
            <a:ext cx="119063" cy="11906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FACEE7D4-9049-4B6C-9099-F9AE78C48E13}"/>
              </a:ext>
            </a:extLst>
          </p:cNvPr>
          <p:cNvSpPr>
            <a:spLocks noGrp="1"/>
          </p:cNvSpPr>
          <p:nvPr>
            <p:ph type="title"/>
          </p:nvPr>
        </p:nvSpPr>
        <p:spPr>
          <a:xfrm>
            <a:off x="17603" y="54881"/>
            <a:ext cx="8994275" cy="611993"/>
          </a:xfrm>
          <a:solidFill>
            <a:srgbClr val="00B050"/>
          </a:solidFill>
        </p:spPr>
        <p:txBody>
          <a:bodyPr>
            <a:noAutofit/>
          </a:bodyPr>
          <a:lstStyle/>
          <a:p>
            <a:r>
              <a:rPr lang="en-US" sz="1600" cap="all" dirty="0"/>
              <a:t>The backlog reduction strategy has been developed to help the commission accelerate the claims process (pre-1998 Claims), by addressing the following 4 impact areas</a:t>
            </a:r>
          </a:p>
        </p:txBody>
      </p:sp>
      <p:sp>
        <p:nvSpPr>
          <p:cNvPr id="5" name="Text Placeholder 22">
            <a:extLst>
              <a:ext uri="{FF2B5EF4-FFF2-40B4-BE49-F238E27FC236}">
                <a16:creationId xmlns:a16="http://schemas.microsoft.com/office/drawing/2014/main" id="{4ABF4B1E-C6C5-4D90-B7F7-0DBCE4FF6E25}"/>
              </a:ext>
            </a:extLst>
          </p:cNvPr>
          <p:cNvSpPr txBox="1">
            <a:spLocks/>
          </p:cNvSpPr>
          <p:nvPr/>
        </p:nvSpPr>
        <p:spPr>
          <a:xfrm>
            <a:off x="1241271" y="683887"/>
            <a:ext cx="5215097" cy="378042"/>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5143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ZA" sz="18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Key Backlog Reduction Impact Areas</a:t>
            </a:r>
          </a:p>
        </p:txBody>
      </p:sp>
      <p:grpSp>
        <p:nvGrpSpPr>
          <p:cNvPr id="7" name="Group 6">
            <a:extLst>
              <a:ext uri="{FF2B5EF4-FFF2-40B4-BE49-F238E27FC236}">
                <a16:creationId xmlns:a16="http://schemas.microsoft.com/office/drawing/2014/main" id="{1E226F43-AB7B-4310-8E84-CA1EC9CC71C4}"/>
              </a:ext>
            </a:extLst>
          </p:cNvPr>
          <p:cNvGrpSpPr/>
          <p:nvPr/>
        </p:nvGrpSpPr>
        <p:grpSpPr>
          <a:xfrm>
            <a:off x="179512" y="966280"/>
            <a:ext cx="2595531" cy="2997310"/>
            <a:chOff x="107504" y="4063343"/>
            <a:chExt cx="2057545" cy="1816367"/>
          </a:xfrm>
        </p:grpSpPr>
        <p:sp>
          <p:nvSpPr>
            <p:cNvPr id="8" name="TextBox 7">
              <a:extLst>
                <a:ext uri="{FF2B5EF4-FFF2-40B4-BE49-F238E27FC236}">
                  <a16:creationId xmlns:a16="http://schemas.microsoft.com/office/drawing/2014/main" id="{C1B42FF9-0046-4B28-9FBD-C02AB478EECC}"/>
                </a:ext>
              </a:extLst>
            </p:cNvPr>
            <p:cNvSpPr txBox="1"/>
            <p:nvPr/>
          </p:nvSpPr>
          <p:spPr>
            <a:xfrm>
              <a:off x="148998" y="4159388"/>
              <a:ext cx="2016051" cy="538316"/>
            </a:xfrm>
            <a:prstGeom prst="rect">
              <a:avLst/>
            </a:prstGeom>
            <a:solidFill>
              <a:schemeClr val="tx2">
                <a:lumMod val="75000"/>
              </a:schemeClr>
            </a:solidFill>
            <a:ln>
              <a:noFill/>
            </a:ln>
          </p:spPr>
          <p:txBody>
            <a:bodyPr wrap="square"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Legal Compliance</a:t>
              </a:r>
            </a:p>
          </p:txBody>
        </p:sp>
        <p:sp>
          <p:nvSpPr>
            <p:cNvPr id="9" name="Oval 8">
              <a:extLst>
                <a:ext uri="{FF2B5EF4-FFF2-40B4-BE49-F238E27FC236}">
                  <a16:creationId xmlns:a16="http://schemas.microsoft.com/office/drawing/2014/main" id="{99EC6779-C878-4496-A4ED-9594CA8A37FA}"/>
                </a:ext>
              </a:extLst>
            </p:cNvPr>
            <p:cNvSpPr/>
            <p:nvPr/>
          </p:nvSpPr>
          <p:spPr bwMode="auto">
            <a:xfrm>
              <a:off x="107504" y="4063343"/>
              <a:ext cx="252000" cy="205431"/>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r>
                <a:rPr kumimoji="0" lang="en-ZA"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1</a:t>
              </a:r>
            </a:p>
          </p:txBody>
        </p:sp>
        <p:sp>
          <p:nvSpPr>
            <p:cNvPr id="10" name="TextBox 9">
              <a:extLst>
                <a:ext uri="{FF2B5EF4-FFF2-40B4-BE49-F238E27FC236}">
                  <a16:creationId xmlns:a16="http://schemas.microsoft.com/office/drawing/2014/main" id="{76736A7A-141D-45D2-A94A-EA8D4556786B}"/>
                </a:ext>
              </a:extLst>
            </p:cNvPr>
            <p:cNvSpPr txBox="1"/>
            <p:nvPr/>
          </p:nvSpPr>
          <p:spPr>
            <a:xfrm>
              <a:off x="137739" y="4717261"/>
              <a:ext cx="2016051" cy="1162449"/>
            </a:xfrm>
            <a:prstGeom prst="rect">
              <a:avLst/>
            </a:prstGeom>
            <a:solidFill>
              <a:schemeClr val="accent1">
                <a:lumMod val="20000"/>
                <a:lumOff val="80000"/>
              </a:schemeClr>
            </a:solidFill>
          </p:spPr>
          <p:txBody>
            <a:bodyPr wrap="square" rtlCol="0" anchor="ctr">
              <a:noAutofit/>
            </a:bodyPr>
            <a:lstStyle/>
            <a:p>
              <a:pPr marL="0" marR="0" lvl="0" indent="0" algn="l" defTabSz="685800" rtl="0" eaLnBrk="0" fontAlgn="base" latinLnBrk="0" hangingPunct="0">
                <a:lnSpc>
                  <a:spcPct val="9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Light" panose="020F0302020204030204" pitchFamily="34" charset="0"/>
                </a:rPr>
                <a:t>Eliminate the areas of non-compliance which potentially exposes Commission to legal contestation by the stakeholders (e.g. claimants, landowners etc)</a:t>
              </a:r>
            </a:p>
          </p:txBody>
        </p:sp>
      </p:grpSp>
      <p:grpSp>
        <p:nvGrpSpPr>
          <p:cNvPr id="11" name="Group 10">
            <a:extLst>
              <a:ext uri="{FF2B5EF4-FFF2-40B4-BE49-F238E27FC236}">
                <a16:creationId xmlns:a16="http://schemas.microsoft.com/office/drawing/2014/main" id="{DF5CCE8F-8E64-47C9-8082-6E5D9FB4FC98}"/>
              </a:ext>
            </a:extLst>
          </p:cNvPr>
          <p:cNvGrpSpPr/>
          <p:nvPr/>
        </p:nvGrpSpPr>
        <p:grpSpPr>
          <a:xfrm>
            <a:off x="7161161" y="966280"/>
            <a:ext cx="1850718" cy="3210941"/>
            <a:chOff x="6740325" y="3434191"/>
            <a:chExt cx="2467623" cy="3098457"/>
          </a:xfrm>
        </p:grpSpPr>
        <p:sp>
          <p:nvSpPr>
            <p:cNvPr id="12" name="TextBox 11">
              <a:extLst>
                <a:ext uri="{FF2B5EF4-FFF2-40B4-BE49-F238E27FC236}">
                  <a16:creationId xmlns:a16="http://schemas.microsoft.com/office/drawing/2014/main" id="{1593196E-7A6A-4177-A307-4E44F308B2DA}"/>
                </a:ext>
              </a:extLst>
            </p:cNvPr>
            <p:cNvSpPr txBox="1"/>
            <p:nvPr/>
          </p:nvSpPr>
          <p:spPr>
            <a:xfrm>
              <a:off x="6740325" y="3434191"/>
              <a:ext cx="2404435" cy="1127467"/>
            </a:xfrm>
            <a:prstGeom prst="rect">
              <a:avLst/>
            </a:prstGeom>
            <a:solidFill>
              <a:schemeClr val="tx2">
                <a:lumMod val="75000"/>
              </a:schemeClr>
            </a:solidFill>
            <a:ln>
              <a:noFill/>
            </a:ln>
          </p:spPr>
          <p:txBody>
            <a:bodyPr wrap="square"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Reduce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turnaround times</a:t>
              </a:r>
            </a:p>
          </p:txBody>
        </p:sp>
        <p:sp>
          <p:nvSpPr>
            <p:cNvPr id="13" name="Oval 12">
              <a:extLst>
                <a:ext uri="{FF2B5EF4-FFF2-40B4-BE49-F238E27FC236}">
                  <a16:creationId xmlns:a16="http://schemas.microsoft.com/office/drawing/2014/main" id="{512E0C4A-E9C7-45B9-9067-9A7C75A4A218}"/>
                </a:ext>
              </a:extLst>
            </p:cNvPr>
            <p:cNvSpPr/>
            <p:nvPr/>
          </p:nvSpPr>
          <p:spPr bwMode="auto">
            <a:xfrm>
              <a:off x="6936517" y="4058555"/>
              <a:ext cx="252000" cy="252000"/>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r>
                <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4</a:t>
              </a:r>
            </a:p>
          </p:txBody>
        </p:sp>
        <p:sp>
          <p:nvSpPr>
            <p:cNvPr id="14" name="TextBox 13">
              <a:extLst>
                <a:ext uri="{FF2B5EF4-FFF2-40B4-BE49-F238E27FC236}">
                  <a16:creationId xmlns:a16="http://schemas.microsoft.com/office/drawing/2014/main" id="{BB0A8331-6859-4121-997E-8EFD67D259A7}"/>
                </a:ext>
              </a:extLst>
            </p:cNvPr>
            <p:cNvSpPr txBox="1"/>
            <p:nvPr/>
          </p:nvSpPr>
          <p:spPr>
            <a:xfrm>
              <a:off x="6803513" y="4679571"/>
              <a:ext cx="2404435" cy="1853077"/>
            </a:xfrm>
            <a:prstGeom prst="rect">
              <a:avLst/>
            </a:prstGeom>
            <a:solidFill>
              <a:schemeClr val="accent1">
                <a:lumMod val="20000"/>
                <a:lumOff val="80000"/>
              </a:schemeClr>
            </a:solidFill>
          </p:spPr>
          <p:txBody>
            <a:bodyPr wrap="square" rtlCol="0" anchor="ctr">
              <a:noAutofit/>
            </a:bodyPr>
            <a:lstStyle/>
            <a:p>
              <a:pPr marL="0" marR="0" lvl="0" indent="0" algn="l" defTabSz="685800" rtl="0" eaLnBrk="0" fontAlgn="base" latinLnBrk="0" hangingPunct="0">
                <a:lnSpc>
                  <a:spcPct val="9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Light" panose="020F0302020204030204" pitchFamily="34" charset="0"/>
                </a:rPr>
                <a:t>These are the processes that have a lengthy turnaround time, however can be reduced if inefficiencies are eliminated</a:t>
              </a:r>
            </a:p>
          </p:txBody>
        </p:sp>
      </p:grpSp>
      <p:grpSp>
        <p:nvGrpSpPr>
          <p:cNvPr id="15" name="Group 14">
            <a:extLst>
              <a:ext uri="{FF2B5EF4-FFF2-40B4-BE49-F238E27FC236}">
                <a16:creationId xmlns:a16="http://schemas.microsoft.com/office/drawing/2014/main" id="{69581BB4-8080-40B1-A329-2659DDAAFD81}"/>
              </a:ext>
            </a:extLst>
          </p:cNvPr>
          <p:cNvGrpSpPr/>
          <p:nvPr/>
        </p:nvGrpSpPr>
        <p:grpSpPr>
          <a:xfrm>
            <a:off x="5013923" y="1160526"/>
            <a:ext cx="1978344" cy="2619502"/>
            <a:chOff x="4720998" y="3533998"/>
            <a:chExt cx="2028828" cy="2458402"/>
          </a:xfrm>
        </p:grpSpPr>
        <p:sp>
          <p:nvSpPr>
            <p:cNvPr id="16" name="TextBox 15">
              <a:extLst>
                <a:ext uri="{FF2B5EF4-FFF2-40B4-BE49-F238E27FC236}">
                  <a16:creationId xmlns:a16="http://schemas.microsoft.com/office/drawing/2014/main" id="{318EC6A7-E735-4EBB-80AD-EF086B8BDC09}"/>
                </a:ext>
              </a:extLst>
            </p:cNvPr>
            <p:cNvSpPr txBox="1"/>
            <p:nvPr/>
          </p:nvSpPr>
          <p:spPr>
            <a:xfrm>
              <a:off x="4733038" y="3533998"/>
              <a:ext cx="2016788" cy="800124"/>
            </a:xfrm>
            <a:prstGeom prst="rect">
              <a:avLst/>
            </a:prstGeom>
            <a:solidFill>
              <a:schemeClr val="tx2">
                <a:lumMod val="75000"/>
              </a:schemeClr>
            </a:solidFill>
            <a:ln>
              <a:noFill/>
            </a:ln>
          </p:spPr>
          <p:txBody>
            <a:bodyPr wrap="square"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Reduce rework</a:t>
              </a:r>
            </a:p>
          </p:txBody>
        </p:sp>
        <p:sp>
          <p:nvSpPr>
            <p:cNvPr id="17" name="Oval 16">
              <a:extLst>
                <a:ext uri="{FF2B5EF4-FFF2-40B4-BE49-F238E27FC236}">
                  <a16:creationId xmlns:a16="http://schemas.microsoft.com/office/drawing/2014/main" id="{8C3C9A72-1B96-431D-8C21-DDDCE642A2B3}"/>
                </a:ext>
              </a:extLst>
            </p:cNvPr>
            <p:cNvSpPr/>
            <p:nvPr/>
          </p:nvSpPr>
          <p:spPr bwMode="auto">
            <a:xfrm>
              <a:off x="4757337" y="4075587"/>
              <a:ext cx="252000" cy="252000"/>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r>
                <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3</a:t>
              </a:r>
            </a:p>
          </p:txBody>
        </p:sp>
        <p:sp>
          <p:nvSpPr>
            <p:cNvPr id="18" name="TextBox 17">
              <a:extLst>
                <a:ext uri="{FF2B5EF4-FFF2-40B4-BE49-F238E27FC236}">
                  <a16:creationId xmlns:a16="http://schemas.microsoft.com/office/drawing/2014/main" id="{FA5F4D91-1C84-4A0C-8138-0C192DAE5190}"/>
                </a:ext>
              </a:extLst>
            </p:cNvPr>
            <p:cNvSpPr txBox="1"/>
            <p:nvPr/>
          </p:nvSpPr>
          <p:spPr>
            <a:xfrm>
              <a:off x="4720998" y="4555901"/>
              <a:ext cx="2016788" cy="1436499"/>
            </a:xfrm>
            <a:prstGeom prst="rect">
              <a:avLst/>
            </a:prstGeom>
            <a:solidFill>
              <a:schemeClr val="accent1">
                <a:lumMod val="20000"/>
                <a:lumOff val="80000"/>
              </a:schemeClr>
            </a:solidFill>
          </p:spPr>
          <p:txBody>
            <a:bodyPr wrap="square" rtlCol="0" anchor="ctr">
              <a:noAutofit/>
            </a:bodyPr>
            <a:lstStyle/>
            <a:p>
              <a:pPr marL="0" marR="0" lvl="0" indent="0" algn="l" defTabSz="685800" rtl="0" eaLnBrk="0" fontAlgn="base" latinLnBrk="0" hangingPunct="0">
                <a:lnSpc>
                  <a:spcPct val="9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Light" panose="020F0302020204030204" pitchFamily="34" charset="0"/>
                </a:rPr>
                <a:t>Reduce rework due to lack of quality assurance and oversight   </a:t>
              </a:r>
            </a:p>
          </p:txBody>
        </p:sp>
      </p:grpSp>
      <p:grpSp>
        <p:nvGrpSpPr>
          <p:cNvPr id="19" name="Group 18">
            <a:extLst>
              <a:ext uri="{FF2B5EF4-FFF2-40B4-BE49-F238E27FC236}">
                <a16:creationId xmlns:a16="http://schemas.microsoft.com/office/drawing/2014/main" id="{8F359335-D65A-4F70-92EC-AFD44DEB1C3B}"/>
              </a:ext>
            </a:extLst>
          </p:cNvPr>
          <p:cNvGrpSpPr/>
          <p:nvPr/>
        </p:nvGrpSpPr>
        <p:grpSpPr>
          <a:xfrm>
            <a:off x="2864157" y="1124770"/>
            <a:ext cx="1948181" cy="2716627"/>
            <a:chOff x="2390199" y="3935443"/>
            <a:chExt cx="2038174" cy="2286510"/>
          </a:xfrm>
        </p:grpSpPr>
        <p:sp>
          <p:nvSpPr>
            <p:cNvPr id="20" name="TextBox 19">
              <a:extLst>
                <a:ext uri="{FF2B5EF4-FFF2-40B4-BE49-F238E27FC236}">
                  <a16:creationId xmlns:a16="http://schemas.microsoft.com/office/drawing/2014/main" id="{7BD2D261-35DE-412D-94B2-95C55686C22D}"/>
                </a:ext>
              </a:extLst>
            </p:cNvPr>
            <p:cNvSpPr txBox="1"/>
            <p:nvPr/>
          </p:nvSpPr>
          <p:spPr>
            <a:xfrm>
              <a:off x="2412322" y="3935443"/>
              <a:ext cx="2016051" cy="763945"/>
            </a:xfrm>
            <a:prstGeom prst="rect">
              <a:avLst/>
            </a:prstGeom>
            <a:solidFill>
              <a:schemeClr val="tx2">
                <a:lumMod val="75000"/>
              </a:schemeClr>
            </a:solidFill>
            <a:ln>
              <a:noFill/>
            </a:ln>
          </p:spPr>
          <p:txBody>
            <a:bodyPr wrap="square"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Standardisation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of processes</a:t>
              </a:r>
            </a:p>
          </p:txBody>
        </p:sp>
        <p:sp>
          <p:nvSpPr>
            <p:cNvPr id="21" name="Oval 20">
              <a:extLst>
                <a:ext uri="{FF2B5EF4-FFF2-40B4-BE49-F238E27FC236}">
                  <a16:creationId xmlns:a16="http://schemas.microsoft.com/office/drawing/2014/main" id="{BAFFF7FC-79A8-46F7-B508-AEFD41371994}"/>
                </a:ext>
              </a:extLst>
            </p:cNvPr>
            <p:cNvSpPr/>
            <p:nvPr/>
          </p:nvSpPr>
          <p:spPr bwMode="auto">
            <a:xfrm>
              <a:off x="2390199" y="4108856"/>
              <a:ext cx="252000" cy="252000"/>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r>
                <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2</a:t>
              </a:r>
            </a:p>
          </p:txBody>
        </p:sp>
        <p:sp>
          <p:nvSpPr>
            <p:cNvPr id="22" name="TextBox 21">
              <a:extLst>
                <a:ext uri="{FF2B5EF4-FFF2-40B4-BE49-F238E27FC236}">
                  <a16:creationId xmlns:a16="http://schemas.microsoft.com/office/drawing/2014/main" id="{90EAD015-2363-4921-BF52-9E48BB9F2617}"/>
                </a:ext>
              </a:extLst>
            </p:cNvPr>
            <p:cNvSpPr txBox="1"/>
            <p:nvPr/>
          </p:nvSpPr>
          <p:spPr>
            <a:xfrm>
              <a:off x="2390199" y="4785454"/>
              <a:ext cx="2016051" cy="1436499"/>
            </a:xfrm>
            <a:prstGeom prst="rect">
              <a:avLst/>
            </a:prstGeom>
            <a:solidFill>
              <a:schemeClr val="accent1">
                <a:lumMod val="20000"/>
                <a:lumOff val="80000"/>
              </a:schemeClr>
            </a:solidFill>
          </p:spPr>
          <p:txBody>
            <a:bodyPr wrap="square" rtlCol="0" anchor="ctr">
              <a:noAutofit/>
            </a:bodyPr>
            <a:lstStyle/>
            <a:p>
              <a:pPr marL="0" marR="0" lvl="0" indent="0" algn="l" defTabSz="685800" rtl="0" eaLnBrk="0" fontAlgn="base" latinLnBrk="0" hangingPunct="0">
                <a:lnSpc>
                  <a:spcPct val="9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Light" panose="020F0302020204030204" pitchFamily="34" charset="0"/>
                </a:rPr>
                <a:t>Standardise the ways of working across the provinces for the processes that are in place but are not documented </a:t>
              </a:r>
            </a:p>
          </p:txBody>
        </p:sp>
      </p:grpSp>
      <p:grpSp>
        <p:nvGrpSpPr>
          <p:cNvPr id="24" name="Group 23">
            <a:extLst>
              <a:ext uri="{FF2B5EF4-FFF2-40B4-BE49-F238E27FC236}">
                <a16:creationId xmlns:a16="http://schemas.microsoft.com/office/drawing/2014/main" id="{F9E90CC6-72CF-47C3-BAE1-DC9252702333}"/>
              </a:ext>
            </a:extLst>
          </p:cNvPr>
          <p:cNvGrpSpPr/>
          <p:nvPr/>
        </p:nvGrpSpPr>
        <p:grpSpPr>
          <a:xfrm>
            <a:off x="4941729" y="1669783"/>
            <a:ext cx="270030" cy="253916"/>
            <a:chOff x="3980783" y="5594535"/>
            <a:chExt cx="360040" cy="338554"/>
          </a:xfrm>
        </p:grpSpPr>
        <p:sp>
          <p:nvSpPr>
            <p:cNvPr id="25" name="Oval 24">
              <a:extLst>
                <a:ext uri="{FF2B5EF4-FFF2-40B4-BE49-F238E27FC236}">
                  <a16:creationId xmlns:a16="http://schemas.microsoft.com/office/drawing/2014/main" id="{6629A66D-C8CC-4B6E-A6B9-2F44424AA0E9}"/>
                </a:ext>
              </a:extLst>
            </p:cNvPr>
            <p:cNvSpPr/>
            <p:nvPr/>
          </p:nvSpPr>
          <p:spPr bwMode="auto">
            <a:xfrm>
              <a:off x="3980783" y="5594535"/>
              <a:ext cx="360040" cy="338554"/>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endPar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pic>
          <p:nvPicPr>
            <p:cNvPr id="26" name="Picture 32">
              <a:extLst>
                <a:ext uri="{FF2B5EF4-FFF2-40B4-BE49-F238E27FC236}">
                  <a16:creationId xmlns:a16="http://schemas.microsoft.com/office/drawing/2014/main" id="{B3CFFBDC-3DB6-43A5-BFB4-9FA3A5587A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5614" y="5637990"/>
              <a:ext cx="210378" cy="247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ACA9863B-D886-4C1E-A28B-54EEC475C2C8}"/>
              </a:ext>
            </a:extLst>
          </p:cNvPr>
          <p:cNvGrpSpPr/>
          <p:nvPr/>
        </p:nvGrpSpPr>
        <p:grpSpPr>
          <a:xfrm>
            <a:off x="2908589" y="1681493"/>
            <a:ext cx="270030" cy="253916"/>
            <a:chOff x="2401206" y="5301208"/>
            <a:chExt cx="360040" cy="338554"/>
          </a:xfrm>
        </p:grpSpPr>
        <p:sp>
          <p:nvSpPr>
            <p:cNvPr id="28" name="Oval 27">
              <a:extLst>
                <a:ext uri="{FF2B5EF4-FFF2-40B4-BE49-F238E27FC236}">
                  <a16:creationId xmlns:a16="http://schemas.microsoft.com/office/drawing/2014/main" id="{30069A8C-7211-41DE-9749-DFED52E89F76}"/>
                </a:ext>
              </a:extLst>
            </p:cNvPr>
            <p:cNvSpPr/>
            <p:nvPr/>
          </p:nvSpPr>
          <p:spPr bwMode="auto">
            <a:xfrm>
              <a:off x="2401206" y="5301208"/>
              <a:ext cx="360040" cy="338554"/>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endPar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pic>
          <p:nvPicPr>
            <p:cNvPr id="29" name="Picture 28">
              <a:extLst>
                <a:ext uri="{FF2B5EF4-FFF2-40B4-BE49-F238E27FC236}">
                  <a16:creationId xmlns:a16="http://schemas.microsoft.com/office/drawing/2014/main" id="{8BFF6E72-9129-4E72-923D-71E015CE40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4231" y="5338000"/>
              <a:ext cx="235561" cy="235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1B731A7A-A408-4C18-9925-9DB4B0C9A050}"/>
              </a:ext>
            </a:extLst>
          </p:cNvPr>
          <p:cNvGrpSpPr/>
          <p:nvPr/>
        </p:nvGrpSpPr>
        <p:grpSpPr>
          <a:xfrm>
            <a:off x="1209669" y="1617534"/>
            <a:ext cx="270030" cy="255027"/>
            <a:chOff x="1934728" y="5279007"/>
            <a:chExt cx="360040" cy="340036"/>
          </a:xfrm>
        </p:grpSpPr>
        <p:sp>
          <p:nvSpPr>
            <p:cNvPr id="31" name="Oval 30">
              <a:extLst>
                <a:ext uri="{FF2B5EF4-FFF2-40B4-BE49-F238E27FC236}">
                  <a16:creationId xmlns:a16="http://schemas.microsoft.com/office/drawing/2014/main" id="{7289AB49-C82A-4D9E-8433-97CFF2013412}"/>
                </a:ext>
              </a:extLst>
            </p:cNvPr>
            <p:cNvSpPr/>
            <p:nvPr/>
          </p:nvSpPr>
          <p:spPr bwMode="auto">
            <a:xfrm>
              <a:off x="1934728" y="5280489"/>
              <a:ext cx="360040" cy="338554"/>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endPar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pic>
          <p:nvPicPr>
            <p:cNvPr id="32" name="Picture 30">
              <a:extLst>
                <a:ext uri="{FF2B5EF4-FFF2-40B4-BE49-F238E27FC236}">
                  <a16:creationId xmlns:a16="http://schemas.microsoft.com/office/drawing/2014/main" id="{AA118404-2B17-41C1-9747-8E04CB6E95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6284" y="5279007"/>
              <a:ext cx="298553" cy="338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AFBC09F-8839-4A01-BB49-E7F58CC3D2BE}"/>
              </a:ext>
            </a:extLst>
          </p:cNvPr>
          <p:cNvGrpSpPr/>
          <p:nvPr/>
        </p:nvGrpSpPr>
        <p:grpSpPr>
          <a:xfrm>
            <a:off x="6320626" y="1669783"/>
            <a:ext cx="270030" cy="253916"/>
            <a:chOff x="3421445" y="5286503"/>
            <a:chExt cx="360040" cy="338554"/>
          </a:xfrm>
        </p:grpSpPr>
        <p:sp>
          <p:nvSpPr>
            <p:cNvPr id="34" name="Oval 33">
              <a:extLst>
                <a:ext uri="{FF2B5EF4-FFF2-40B4-BE49-F238E27FC236}">
                  <a16:creationId xmlns:a16="http://schemas.microsoft.com/office/drawing/2014/main" id="{483CF7A9-A552-46A2-A529-46282DE104B4}"/>
                </a:ext>
              </a:extLst>
            </p:cNvPr>
            <p:cNvSpPr/>
            <p:nvPr/>
          </p:nvSpPr>
          <p:spPr bwMode="auto">
            <a:xfrm>
              <a:off x="3421445" y="5286503"/>
              <a:ext cx="360040" cy="338554"/>
            </a:xfrm>
            <a:prstGeom prst="ellipse">
              <a:avLst/>
            </a:prstGeom>
            <a:solidFill>
              <a:schemeClr val="bg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685800" rtl="0" eaLnBrk="1" fontAlgn="base" latinLnBrk="0" hangingPunct="1">
                <a:lnSpc>
                  <a:spcPct val="90000"/>
                </a:lnSpc>
                <a:spcBef>
                  <a:spcPct val="50000"/>
                </a:spcBef>
                <a:spcAft>
                  <a:spcPct val="0"/>
                </a:spcAft>
                <a:buClr>
                  <a:srgbClr val="75C044"/>
                </a:buClr>
                <a:buSzTx/>
                <a:buFontTx/>
                <a:buNone/>
                <a:tabLst/>
                <a:defRPr/>
              </a:pPr>
              <a:endParaRPr kumimoji="0" lang="en-ZA" sz="9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pic>
          <p:nvPicPr>
            <p:cNvPr id="35" name="Picture 34">
              <a:extLst>
                <a:ext uri="{FF2B5EF4-FFF2-40B4-BE49-F238E27FC236}">
                  <a16:creationId xmlns:a16="http://schemas.microsoft.com/office/drawing/2014/main" id="{C2A98266-DD8C-4F17-B63B-9DAF22D40F4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6531" y="5310846"/>
              <a:ext cx="289867" cy="289867"/>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angle 35">
            <a:extLst>
              <a:ext uri="{FF2B5EF4-FFF2-40B4-BE49-F238E27FC236}">
                <a16:creationId xmlns:a16="http://schemas.microsoft.com/office/drawing/2014/main" id="{F1FA7704-B72E-438E-BD1B-E43E7EDEE3A8}"/>
              </a:ext>
            </a:extLst>
          </p:cNvPr>
          <p:cNvSpPr/>
          <p:nvPr/>
        </p:nvSpPr>
        <p:spPr>
          <a:xfrm>
            <a:off x="231855" y="4443958"/>
            <a:ext cx="8372593" cy="644661"/>
          </a:xfrm>
          <a:prstGeom prst="rect">
            <a:avLst/>
          </a:prstGeom>
          <a:solidFill>
            <a:schemeClr val="bg1">
              <a:lumMod val="95000"/>
            </a:schemeClr>
          </a:solidFill>
          <a:ln>
            <a:solidFill>
              <a:schemeClr val="tx1"/>
            </a:solidFill>
          </a:ln>
        </p:spPr>
        <p:txBody>
          <a:bodyPr wrap="square" lIns="27000" rIns="27000" anchor="ctr">
            <a:noAutofit/>
          </a:bodyPr>
          <a:lstStyle/>
          <a:p>
            <a:pPr marL="0" marR="0" lvl="0" indent="0" algn="ctr" defTabSz="685800" rtl="0" eaLnBrk="0" fontAlgn="base" latinLnBrk="0" hangingPunct="0">
              <a:lnSpc>
                <a:spcPct val="106000"/>
              </a:lnSpc>
              <a:spcBef>
                <a:spcPts val="19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backlog reduction initiatives have been identified in order to accelerate the settlement on the outstanding claims with the benefits expected across the above mentioned impact areas</a:t>
            </a:r>
          </a:p>
        </p:txBody>
      </p:sp>
    </p:spTree>
    <p:extLst>
      <p:ext uri="{BB962C8B-B14F-4D97-AF65-F5344CB8AC3E}">
        <p14:creationId xmlns:p14="http://schemas.microsoft.com/office/powerpoint/2010/main" val="20380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25906681-C88A-4DA9-890B-98E1C434D565}"/>
              </a:ext>
            </a:extLst>
          </p:cNvPr>
          <p:cNvGraphicFramePr>
            <a:graphicFrameLocks noChangeAspect="1"/>
          </p:cNvGraphicFramePr>
          <p:nvPr>
            <p:custDataLst>
              <p:tags r:id="rId2"/>
            </p:custDataLs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48193" name="think-cell Slide" r:id="rId6" imgW="421" imgH="423" progId="TCLayout.ActiveDocument.1">
                  <p:embed/>
                </p:oleObj>
              </mc:Choice>
              <mc:Fallback>
                <p:oleObj name="think-cell Slide" r:id="rId6" imgW="421" imgH="423" progId="TCLayout.ActiveDocument.1">
                  <p:embed/>
                  <p:pic>
                    <p:nvPicPr>
                      <p:cNvPr id="18" name="Object 17" hidden="1">
                        <a:extLst>
                          <a:ext uri="{FF2B5EF4-FFF2-40B4-BE49-F238E27FC236}">
                            <a16:creationId xmlns:a16="http://schemas.microsoft.com/office/drawing/2014/main" id="{25906681-C88A-4DA9-890B-98E1C434D565}"/>
                          </a:ext>
                        </a:extLst>
                      </p:cNvPr>
                      <p:cNvPicPr/>
                      <p:nvPr/>
                    </p:nvPicPr>
                    <p:blipFill>
                      <a:blip r:embed="rId7"/>
                      <a:stretch>
                        <a:fillRect/>
                      </a:stretch>
                    </p:blipFill>
                    <p:spPr>
                      <a:xfrm>
                        <a:off x="1144192" y="1192"/>
                        <a:ext cx="1190" cy="119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4FF23E2-ACE4-42A2-9110-04796F986406}"/>
              </a:ext>
            </a:extLst>
          </p:cNvPr>
          <p:cNvSpPr/>
          <p:nvPr>
            <p:custDataLst>
              <p:tags r:id="rId3"/>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ZA" sz="15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nvGrpSpPr>
          <p:cNvPr id="78" name="Group 77">
            <a:extLst>
              <a:ext uri="{FF2B5EF4-FFF2-40B4-BE49-F238E27FC236}">
                <a16:creationId xmlns:a16="http://schemas.microsoft.com/office/drawing/2014/main" id="{7F2AE5D3-05C0-4D3F-B42F-2D93AE102DC3}"/>
              </a:ext>
            </a:extLst>
          </p:cNvPr>
          <p:cNvGrpSpPr/>
          <p:nvPr/>
        </p:nvGrpSpPr>
        <p:grpSpPr>
          <a:xfrm>
            <a:off x="107503" y="1161472"/>
            <a:ext cx="2016225" cy="1754429"/>
            <a:chOff x="2006246" y="2087588"/>
            <a:chExt cx="2093109" cy="2339237"/>
          </a:xfrm>
        </p:grpSpPr>
        <p:sp>
          <p:nvSpPr>
            <p:cNvPr id="79" name="Rectangle 78">
              <a:extLst>
                <a:ext uri="{FF2B5EF4-FFF2-40B4-BE49-F238E27FC236}">
                  <a16:creationId xmlns:a16="http://schemas.microsoft.com/office/drawing/2014/main" id="{26133888-69ED-45E0-8F44-2A685C1402E6}"/>
                </a:ext>
              </a:extLst>
            </p:cNvPr>
            <p:cNvSpPr/>
            <p:nvPr/>
          </p:nvSpPr>
          <p:spPr>
            <a:xfrm>
              <a:off x="2006246" y="2577804"/>
              <a:ext cx="2093109" cy="1849021"/>
            </a:xfrm>
            <a:prstGeom prst="rect">
              <a:avLst/>
            </a:prstGeom>
            <a:noFill/>
            <a:ln w="12700" cap="flat" cmpd="sng" algn="ctr">
              <a:solidFill>
                <a:schemeClr val="tx1"/>
              </a:solidFill>
              <a:prstDash val="solid"/>
              <a:miter lim="800000"/>
            </a:ln>
            <a:effectLst/>
          </p:spPr>
          <p:txBody>
            <a:bodyPr lIns="22739" tIns="22739" rIns="22739" bIns="22739" anchor="t"/>
            <a:lstStyle/>
            <a:p>
              <a:pPr marL="0" marR="0" lvl="0" indent="0" defTabSz="577628" rtl="0" eaLnBrk="0" fontAlgn="base" latinLnBrk="0" hangingPunct="0">
                <a:lnSpc>
                  <a:spcPct val="100000"/>
                </a:lnSpc>
                <a:spcBef>
                  <a:spcPct val="0"/>
                </a:spcBef>
                <a:spcAft>
                  <a:spcPct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strategy will include detailed charters for project that are required to successfully implement the  identified strategic initiatives</a:t>
              </a:r>
            </a:p>
          </p:txBody>
        </p:sp>
        <p:sp>
          <p:nvSpPr>
            <p:cNvPr id="80" name="Rectangle 79">
              <a:extLst>
                <a:ext uri="{FF2B5EF4-FFF2-40B4-BE49-F238E27FC236}">
                  <a16:creationId xmlns:a16="http://schemas.microsoft.com/office/drawing/2014/main" id="{FA38D59F-13A5-4895-AEC3-F5711F6D0DDF}"/>
                </a:ext>
              </a:extLst>
            </p:cNvPr>
            <p:cNvSpPr/>
            <p:nvPr/>
          </p:nvSpPr>
          <p:spPr>
            <a:xfrm>
              <a:off x="2136916" y="2087588"/>
              <a:ext cx="1548000" cy="278035"/>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Projects</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id="{B4E1E148-1000-4A04-8E8D-5618C587869E}"/>
              </a:ext>
            </a:extLst>
          </p:cNvPr>
          <p:cNvSpPr>
            <a:spLocks noGrp="1"/>
          </p:cNvSpPr>
          <p:nvPr>
            <p:ph type="title"/>
          </p:nvPr>
        </p:nvSpPr>
        <p:spPr>
          <a:xfrm>
            <a:off x="244809" y="23973"/>
            <a:ext cx="8712968" cy="569710"/>
          </a:xfrm>
          <a:solidFill>
            <a:srgbClr val="00B050"/>
          </a:solidFill>
        </p:spPr>
        <p:txBody>
          <a:bodyPr>
            <a:noAutofit/>
          </a:bodyPr>
          <a:lstStyle/>
          <a:p>
            <a:r>
              <a:rPr lang="en-ZA" sz="1600" cap="all" dirty="0"/>
              <a:t>The finalised backlog strategy will include 4 main areas; project charter development, planning timeframes and estimated costs</a:t>
            </a:r>
            <a:endParaRPr lang="en-US" sz="1600" cap="all" dirty="0"/>
          </a:p>
        </p:txBody>
      </p:sp>
      <p:sp>
        <p:nvSpPr>
          <p:cNvPr id="41" name="TextBox 40">
            <a:extLst>
              <a:ext uri="{FF2B5EF4-FFF2-40B4-BE49-F238E27FC236}">
                <a16:creationId xmlns:a16="http://schemas.microsoft.com/office/drawing/2014/main" id="{301AF63D-8E71-4D67-AA6A-978179919E59}"/>
              </a:ext>
            </a:extLst>
          </p:cNvPr>
          <p:cNvSpPr txBox="1">
            <a:spLocks/>
          </p:cNvSpPr>
          <p:nvPr/>
        </p:nvSpPr>
        <p:spPr bwMode="gray">
          <a:xfrm>
            <a:off x="251520" y="4378386"/>
            <a:ext cx="8352927" cy="718173"/>
          </a:xfrm>
          <a:prstGeom prst="rect">
            <a:avLst/>
          </a:prstGeom>
          <a:solidFill>
            <a:schemeClr val="tx1"/>
          </a:solidFill>
          <a:ln w="12700" algn="ctr">
            <a:noFill/>
            <a:miter lim="800000"/>
            <a:headEnd/>
            <a:tailEnd/>
          </a:ln>
        </p:spPr>
        <p:txBody>
          <a:bodyPr wrap="square" lIns="54000" tIns="0" rIns="54000" bIns="0"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If the strategic projects and initiatives are effectively implemented the Commission will see the benefits in terms of the desired outcomes and ultimately eliminate the outstanding backlog claims </a:t>
            </a:r>
          </a:p>
        </p:txBody>
      </p:sp>
      <p:sp>
        <p:nvSpPr>
          <p:cNvPr id="48" name="Rectangle 47">
            <a:extLst>
              <a:ext uri="{FF2B5EF4-FFF2-40B4-BE49-F238E27FC236}">
                <a16:creationId xmlns:a16="http://schemas.microsoft.com/office/drawing/2014/main" id="{BFE3AEAF-21F1-4575-910C-A920D109D88D}"/>
              </a:ext>
            </a:extLst>
          </p:cNvPr>
          <p:cNvSpPr/>
          <p:nvPr/>
        </p:nvSpPr>
        <p:spPr>
          <a:xfrm>
            <a:off x="1327547" y="760495"/>
            <a:ext cx="6426994" cy="276749"/>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Finalised Backlog Strategy </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50" name="Isosceles Triangle 49">
            <a:extLst>
              <a:ext uri="{FF2B5EF4-FFF2-40B4-BE49-F238E27FC236}">
                <a16:creationId xmlns:a16="http://schemas.microsoft.com/office/drawing/2014/main" id="{F848B573-718E-4DBD-89EE-7100D7BE4C05}"/>
              </a:ext>
            </a:extLst>
          </p:cNvPr>
          <p:cNvSpPr/>
          <p:nvPr/>
        </p:nvSpPr>
        <p:spPr>
          <a:xfrm rot="10800000">
            <a:off x="1394507" y="3033214"/>
            <a:ext cx="6426994" cy="181460"/>
          </a:xfrm>
          <a:prstGeom prst="triangle">
            <a:avLst>
              <a:gd name="adj" fmla="val 50000"/>
            </a:avLst>
          </a:prstGeom>
          <a:solidFill>
            <a:schemeClr val="bg1">
              <a:lumMod val="50000"/>
            </a:schemeClr>
          </a:solidFill>
          <a:ln w="12700" cap="flat" cmpd="sng" algn="ctr">
            <a:no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endParaRPr kumimoji="0" lang="en-ZA" sz="1050" b="0"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2A3642E9-BA1C-4375-93B6-B053B40F156A}"/>
              </a:ext>
            </a:extLst>
          </p:cNvPr>
          <p:cNvGrpSpPr/>
          <p:nvPr/>
        </p:nvGrpSpPr>
        <p:grpSpPr>
          <a:xfrm>
            <a:off x="7119651" y="1195790"/>
            <a:ext cx="1916846" cy="1811257"/>
            <a:chOff x="-10959" y="2259444"/>
            <a:chExt cx="1989941" cy="2415010"/>
          </a:xfrm>
        </p:grpSpPr>
        <p:sp>
          <p:nvSpPr>
            <p:cNvPr id="49" name="Rectangle 48">
              <a:extLst>
                <a:ext uri="{FF2B5EF4-FFF2-40B4-BE49-F238E27FC236}">
                  <a16:creationId xmlns:a16="http://schemas.microsoft.com/office/drawing/2014/main" id="{747A91C5-5D94-4350-8A4A-FDDACDE67646}"/>
                </a:ext>
              </a:extLst>
            </p:cNvPr>
            <p:cNvSpPr/>
            <p:nvPr/>
          </p:nvSpPr>
          <p:spPr>
            <a:xfrm>
              <a:off x="-10959" y="2673012"/>
              <a:ext cx="1989941" cy="2001442"/>
            </a:xfrm>
            <a:prstGeom prst="rect">
              <a:avLst/>
            </a:prstGeom>
            <a:noFill/>
            <a:ln w="12700" cap="flat" cmpd="sng" algn="ctr">
              <a:solidFill>
                <a:schemeClr val="tx1"/>
              </a:solidFill>
              <a:prstDash val="solid"/>
              <a:miter lim="800000"/>
            </a:ln>
            <a:effectLst/>
          </p:spPr>
          <p:txBody>
            <a:bodyPr lIns="22739" tIns="22739" rIns="22739" bIns="22739" anchor="t"/>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strategy will include high-level cost estimates for the settlement of claims and the operational costs required to execute the claims </a:t>
              </a:r>
            </a:p>
          </p:txBody>
        </p:sp>
        <p:sp>
          <p:nvSpPr>
            <p:cNvPr id="51" name="Rectangle 50">
              <a:extLst>
                <a:ext uri="{FF2B5EF4-FFF2-40B4-BE49-F238E27FC236}">
                  <a16:creationId xmlns:a16="http://schemas.microsoft.com/office/drawing/2014/main" id="{D36B682B-4E06-452D-854E-C50D9F7F8A2A}"/>
                </a:ext>
              </a:extLst>
            </p:cNvPr>
            <p:cNvSpPr/>
            <p:nvPr/>
          </p:nvSpPr>
          <p:spPr>
            <a:xfrm>
              <a:off x="281473" y="2259444"/>
              <a:ext cx="1548000" cy="278035"/>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Estimated Costs</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F2BC4B5F-1CD4-4D41-A51A-F3C365FDA6AC}"/>
              </a:ext>
            </a:extLst>
          </p:cNvPr>
          <p:cNvGrpSpPr/>
          <p:nvPr/>
        </p:nvGrpSpPr>
        <p:grpSpPr>
          <a:xfrm>
            <a:off x="2277874" y="1234247"/>
            <a:ext cx="2244438" cy="1663053"/>
            <a:chOff x="1597994" y="2236562"/>
            <a:chExt cx="2330024" cy="2217403"/>
          </a:xfrm>
        </p:grpSpPr>
        <p:sp>
          <p:nvSpPr>
            <p:cNvPr id="53" name="Rectangle 52">
              <a:extLst>
                <a:ext uri="{FF2B5EF4-FFF2-40B4-BE49-F238E27FC236}">
                  <a16:creationId xmlns:a16="http://schemas.microsoft.com/office/drawing/2014/main" id="{7B4E26F9-B9A7-4082-B7BD-1C73DFA33584}"/>
                </a:ext>
              </a:extLst>
            </p:cNvPr>
            <p:cNvSpPr/>
            <p:nvPr/>
          </p:nvSpPr>
          <p:spPr>
            <a:xfrm>
              <a:off x="1597994" y="2680559"/>
              <a:ext cx="2330024" cy="1773406"/>
            </a:xfrm>
            <a:prstGeom prst="rect">
              <a:avLst/>
            </a:prstGeom>
            <a:noFill/>
            <a:ln w="12700" cap="flat" cmpd="sng" algn="ctr">
              <a:solidFill>
                <a:schemeClr val="tx1"/>
              </a:solidFill>
              <a:prstDash val="solid"/>
              <a:miter lim="800000"/>
            </a:ln>
            <a:effectLst/>
          </p:spPr>
          <p:txBody>
            <a:bodyPr lIns="22739" tIns="22739" rIns="22739" bIns="22739" anchor="t"/>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strategy will have a plan that integrates the proposed project deliverables with the upcoming targets</a:t>
              </a:r>
            </a:p>
          </p:txBody>
        </p:sp>
        <p:sp>
          <p:nvSpPr>
            <p:cNvPr id="56" name="Rectangle 55">
              <a:extLst>
                <a:ext uri="{FF2B5EF4-FFF2-40B4-BE49-F238E27FC236}">
                  <a16:creationId xmlns:a16="http://schemas.microsoft.com/office/drawing/2014/main" id="{30F52E3D-6C3F-4772-9813-21ADC299273E}"/>
                </a:ext>
              </a:extLst>
            </p:cNvPr>
            <p:cNvSpPr/>
            <p:nvPr/>
          </p:nvSpPr>
          <p:spPr>
            <a:xfrm>
              <a:off x="1989006" y="2236562"/>
              <a:ext cx="1548000" cy="278035"/>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Actual Plan</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grpSp>
        <p:nvGrpSpPr>
          <p:cNvPr id="60" name="Group 59">
            <a:extLst>
              <a:ext uri="{FF2B5EF4-FFF2-40B4-BE49-F238E27FC236}">
                <a16:creationId xmlns:a16="http://schemas.microsoft.com/office/drawing/2014/main" id="{C36FD5FB-1E77-4C68-B336-75667A46086F}"/>
              </a:ext>
            </a:extLst>
          </p:cNvPr>
          <p:cNvGrpSpPr/>
          <p:nvPr/>
        </p:nvGrpSpPr>
        <p:grpSpPr>
          <a:xfrm>
            <a:off x="4621690" y="1160818"/>
            <a:ext cx="2398582" cy="1762649"/>
            <a:chOff x="2323163" y="2138659"/>
            <a:chExt cx="2490047" cy="2139825"/>
          </a:xfrm>
        </p:grpSpPr>
        <p:sp>
          <p:nvSpPr>
            <p:cNvPr id="63" name="Rectangle 62">
              <a:extLst>
                <a:ext uri="{FF2B5EF4-FFF2-40B4-BE49-F238E27FC236}">
                  <a16:creationId xmlns:a16="http://schemas.microsoft.com/office/drawing/2014/main" id="{5D3723EF-03FE-41FE-92E9-DBC848C55F29}"/>
                </a:ext>
              </a:extLst>
            </p:cNvPr>
            <p:cNvSpPr/>
            <p:nvPr/>
          </p:nvSpPr>
          <p:spPr>
            <a:xfrm>
              <a:off x="2323163" y="2680561"/>
              <a:ext cx="2490047" cy="1597923"/>
            </a:xfrm>
            <a:prstGeom prst="rect">
              <a:avLst/>
            </a:prstGeom>
            <a:noFill/>
            <a:ln w="12700" cap="flat" cmpd="sng" algn="ctr">
              <a:solidFill>
                <a:schemeClr val="tx1"/>
              </a:solidFill>
              <a:prstDash val="solid"/>
              <a:miter lim="800000"/>
            </a:ln>
            <a:effectLst/>
          </p:spPr>
          <p:txBody>
            <a:bodyPr lIns="22739" tIns="22739" rIns="22739" bIns="22739" anchor="t"/>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strategy will indicate the claim settlement timeframes using the proposed benefit realisation based on the successful  project implementation</a:t>
              </a:r>
            </a:p>
          </p:txBody>
        </p:sp>
        <p:sp>
          <p:nvSpPr>
            <p:cNvPr id="77" name="Rectangle 76">
              <a:extLst>
                <a:ext uri="{FF2B5EF4-FFF2-40B4-BE49-F238E27FC236}">
                  <a16:creationId xmlns:a16="http://schemas.microsoft.com/office/drawing/2014/main" id="{688E8922-00DB-49AF-8B91-8F9A536E7294}"/>
                </a:ext>
              </a:extLst>
            </p:cNvPr>
            <p:cNvSpPr/>
            <p:nvPr/>
          </p:nvSpPr>
          <p:spPr>
            <a:xfrm>
              <a:off x="2775620" y="2138659"/>
              <a:ext cx="1694145" cy="419004"/>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Timeframes</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sp>
        <p:nvSpPr>
          <p:cNvPr id="83" name="Rectangle 82">
            <a:extLst>
              <a:ext uri="{FF2B5EF4-FFF2-40B4-BE49-F238E27FC236}">
                <a16:creationId xmlns:a16="http://schemas.microsoft.com/office/drawing/2014/main" id="{88372EDB-D5D7-4070-8668-AABC11B938FF}"/>
              </a:ext>
            </a:extLst>
          </p:cNvPr>
          <p:cNvSpPr/>
          <p:nvPr/>
        </p:nvSpPr>
        <p:spPr>
          <a:xfrm>
            <a:off x="107503" y="3240842"/>
            <a:ext cx="2148137" cy="1055528"/>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Improved Process Flows &amp; Clearly Defined Handover Points</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2E27BAB1-5526-44B3-9C9A-FD522A154FDA}"/>
              </a:ext>
            </a:extLst>
          </p:cNvPr>
          <p:cNvSpPr/>
          <p:nvPr/>
        </p:nvSpPr>
        <p:spPr>
          <a:xfrm>
            <a:off x="2771801" y="3338249"/>
            <a:ext cx="2756272" cy="708935"/>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Secure Systems and Reduced Rework</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85" name="Rectangle 84">
            <a:extLst>
              <a:ext uri="{FF2B5EF4-FFF2-40B4-BE49-F238E27FC236}">
                <a16:creationId xmlns:a16="http://schemas.microsoft.com/office/drawing/2014/main" id="{10D02FBD-8D18-4507-94E0-CBFDD78ADC2F}"/>
              </a:ext>
            </a:extLst>
          </p:cNvPr>
          <p:cNvSpPr/>
          <p:nvPr/>
        </p:nvSpPr>
        <p:spPr>
          <a:xfrm>
            <a:off x="5956694" y="3338249"/>
            <a:ext cx="2935785" cy="708935"/>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Optimised Decision Making &amp; Effective Skills Utilisation </a:t>
            </a:r>
          </a:p>
        </p:txBody>
      </p:sp>
      <p:sp>
        <p:nvSpPr>
          <p:cNvPr id="86" name="Text Placeholder 22">
            <a:extLst>
              <a:ext uri="{FF2B5EF4-FFF2-40B4-BE49-F238E27FC236}">
                <a16:creationId xmlns:a16="http://schemas.microsoft.com/office/drawing/2014/main" id="{2DAE648C-0E74-4C22-921E-2A63C000F5FD}"/>
              </a:ext>
            </a:extLst>
          </p:cNvPr>
          <p:cNvSpPr txBox="1">
            <a:spLocks/>
          </p:cNvSpPr>
          <p:nvPr/>
        </p:nvSpPr>
        <p:spPr>
          <a:xfrm>
            <a:off x="260628" y="2923467"/>
            <a:ext cx="3024336" cy="378042"/>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5143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ZA"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Desired Strategic Outcomes</a:t>
            </a:r>
          </a:p>
        </p:txBody>
      </p:sp>
    </p:spTree>
    <p:extLst>
      <p:ext uri="{BB962C8B-B14F-4D97-AF65-F5344CB8AC3E}">
        <p14:creationId xmlns:p14="http://schemas.microsoft.com/office/powerpoint/2010/main" val="388945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55576" y="2211710"/>
            <a:ext cx="7812868" cy="514350"/>
          </a:xfrm>
          <a:solidFill>
            <a:srgbClr val="00B050"/>
          </a:solidFill>
        </p:spPr>
        <p:txBody>
          <a:bodyPr>
            <a:normAutofit fontScale="90000"/>
          </a:bodyPr>
          <a:lstStyle/>
          <a:p>
            <a:pPr>
              <a:spcAft>
                <a:spcPts val="0"/>
              </a:spcAft>
            </a:pPr>
            <a:r>
              <a:rPr lang="en-US" altLang="en-US" sz="1400" dirty="0" err="1">
                <a:solidFill>
                  <a:srgbClr val="00B050"/>
                </a:solidFill>
              </a:rPr>
              <a:t>Im</a:t>
            </a:r>
            <a:r>
              <a:rPr lang="en-US" altLang="en-US" sz="1400" dirty="0">
                <a:solidFill>
                  <a:srgbClr val="00B050"/>
                </a:solidFill>
              </a:rPr>
              <a:t> </a:t>
            </a:r>
            <a:r>
              <a:rPr lang="en-US" sz="1800" dirty="0">
                <a:latin typeface="Calibri" panose="020F0502020204030204" pitchFamily="34" charset="0"/>
                <a:ea typeface="Calibri" panose="020F0502020204030204" pitchFamily="34" charset="0"/>
              </a:rPr>
              <a:t>Impact of COVID-19 for settlement and </a:t>
            </a:r>
            <a:r>
              <a:rPr lang="en-US" sz="1800" dirty="0" err="1">
                <a:latin typeface="Calibri" panose="020F0502020204030204" pitchFamily="34" charset="0"/>
                <a:ea typeface="Calibri" panose="020F0502020204030204" pitchFamily="34" charset="0"/>
              </a:rPr>
              <a:t>finalisation</a:t>
            </a:r>
            <a:r>
              <a:rPr lang="en-US" sz="1800" dirty="0">
                <a:latin typeface="Calibri" panose="020F0502020204030204" pitchFamily="34" charset="0"/>
                <a:ea typeface="Calibri" panose="020F0502020204030204" pitchFamily="34" charset="0"/>
              </a:rPr>
              <a:t> of claims – APP 2020/21 </a:t>
            </a:r>
            <a:br>
              <a:rPr lang="en-ZA" sz="1800" dirty="0">
                <a:latin typeface="Calibri" panose="020F0502020204030204" pitchFamily="34" charset="0"/>
                <a:ea typeface="Calibri" panose="020F0502020204030204" pitchFamily="34" charset="0"/>
              </a:rPr>
            </a:br>
            <a:r>
              <a:rPr lang="en-US" altLang="en-US" sz="1400" dirty="0" err="1">
                <a:solidFill>
                  <a:srgbClr val="00B050"/>
                </a:solidFill>
              </a:rPr>
              <a:t>zation</a:t>
            </a:r>
            <a:r>
              <a:rPr lang="en-US" altLang="en-US" sz="1400" dirty="0">
                <a:solidFill>
                  <a:srgbClr val="00B050"/>
                </a:solidFill>
              </a:rPr>
              <a:t> of claims </a:t>
            </a:r>
            <a:endParaRPr lang="en-ZA" altLang="en-US" sz="1400" b="1" dirty="0">
              <a:solidFill>
                <a:srgbClr val="00B050"/>
              </a:solidFill>
            </a:endParaRPr>
          </a:p>
        </p:txBody>
      </p:sp>
    </p:spTree>
    <p:extLst>
      <p:ext uri="{BB962C8B-B14F-4D97-AF65-F5344CB8AC3E}">
        <p14:creationId xmlns:p14="http://schemas.microsoft.com/office/powerpoint/2010/main" val="327012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645551-433B-4AF0-98A9-575C5ED2502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8407B-6BC4-4060-AA7E-47814C7A9BBB}" type="slidenum">
              <a:rPr kumimoji="0" lang="en-GB" sz="900" b="0" i="0" u="none" strike="noStrike" kern="1200" cap="none" spc="0" normalizeH="0" baseline="0" noProof="0" smtClean="0">
                <a:ln>
                  <a:noFill/>
                </a:ln>
                <a:solidFill>
                  <a:srgbClr val="75C04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dirty="0">
              <a:ln>
                <a:noFill/>
              </a:ln>
              <a:solidFill>
                <a:srgbClr val="75C044"/>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AEB7EE0E-4C30-48AC-A473-712D39AB91C9}"/>
              </a:ext>
            </a:extLst>
          </p:cNvPr>
          <p:cNvSpPr>
            <a:spLocks noGrp="1"/>
          </p:cNvSpPr>
          <p:nvPr>
            <p:ph type="title"/>
          </p:nvPr>
        </p:nvSpPr>
        <p:spPr>
          <a:xfrm>
            <a:off x="494184" y="47775"/>
            <a:ext cx="7704856" cy="273845"/>
          </a:xfrm>
          <a:solidFill>
            <a:srgbClr val="00B050"/>
          </a:solidFill>
        </p:spPr>
        <p:txBody>
          <a:bodyPr>
            <a:normAutofit fontScale="90000"/>
          </a:bodyPr>
          <a:lstStyle/>
          <a:p>
            <a:r>
              <a:rPr lang="en-US" sz="1800" dirty="0"/>
              <a:t>                REVISED APP TARGETS FOR 2020/21 due TO </a:t>
            </a:r>
            <a:r>
              <a:rPr lang="en-US" sz="1800" dirty="0" err="1"/>
              <a:t>covid</a:t>
            </a:r>
            <a:r>
              <a:rPr lang="en-US" sz="1800" dirty="0"/>
              <a:t> 19 </a:t>
            </a:r>
            <a:endParaRPr lang="en-ZA" sz="1800" dirty="0"/>
          </a:p>
        </p:txBody>
      </p:sp>
      <p:graphicFrame>
        <p:nvGraphicFramePr>
          <p:cNvPr id="2" name="Table 1">
            <a:extLst>
              <a:ext uri="{FF2B5EF4-FFF2-40B4-BE49-F238E27FC236}">
                <a16:creationId xmlns:a16="http://schemas.microsoft.com/office/drawing/2014/main" id="{729D87E9-9335-4414-94CE-5F4E5D72DE32}"/>
              </a:ext>
            </a:extLst>
          </p:cNvPr>
          <p:cNvGraphicFramePr>
            <a:graphicFrameLocks noGrp="1"/>
          </p:cNvGraphicFramePr>
          <p:nvPr>
            <p:extLst>
              <p:ext uri="{D42A27DB-BD31-4B8C-83A1-F6EECF244321}">
                <p14:modId xmlns:p14="http://schemas.microsoft.com/office/powerpoint/2010/main" val="3257893591"/>
              </p:ext>
            </p:extLst>
          </p:nvPr>
        </p:nvGraphicFramePr>
        <p:xfrm>
          <a:off x="215514" y="430207"/>
          <a:ext cx="8820984" cy="4665515"/>
        </p:xfrm>
        <a:graphic>
          <a:graphicData uri="http://schemas.openxmlformats.org/drawingml/2006/table">
            <a:tbl>
              <a:tblPr/>
              <a:tblGrid>
                <a:gridCol w="255153">
                  <a:extLst>
                    <a:ext uri="{9D8B030D-6E8A-4147-A177-3AD203B41FA5}">
                      <a16:colId xmlns:a16="http://schemas.microsoft.com/office/drawing/2014/main" val="3996241462"/>
                    </a:ext>
                  </a:extLst>
                </a:gridCol>
                <a:gridCol w="583205">
                  <a:extLst>
                    <a:ext uri="{9D8B030D-6E8A-4147-A177-3AD203B41FA5}">
                      <a16:colId xmlns:a16="http://schemas.microsoft.com/office/drawing/2014/main" val="2582282001"/>
                    </a:ext>
                  </a:extLst>
                </a:gridCol>
                <a:gridCol w="874808">
                  <a:extLst>
                    <a:ext uri="{9D8B030D-6E8A-4147-A177-3AD203B41FA5}">
                      <a16:colId xmlns:a16="http://schemas.microsoft.com/office/drawing/2014/main" val="812556501"/>
                    </a:ext>
                  </a:extLst>
                </a:gridCol>
                <a:gridCol w="718779">
                  <a:extLst>
                    <a:ext uri="{9D8B030D-6E8A-4147-A177-3AD203B41FA5}">
                      <a16:colId xmlns:a16="http://schemas.microsoft.com/office/drawing/2014/main" val="2790155109"/>
                    </a:ext>
                  </a:extLst>
                </a:gridCol>
                <a:gridCol w="960756">
                  <a:extLst>
                    <a:ext uri="{9D8B030D-6E8A-4147-A177-3AD203B41FA5}">
                      <a16:colId xmlns:a16="http://schemas.microsoft.com/office/drawing/2014/main" val="3040711965"/>
                    </a:ext>
                  </a:extLst>
                </a:gridCol>
                <a:gridCol w="816643">
                  <a:extLst>
                    <a:ext uri="{9D8B030D-6E8A-4147-A177-3AD203B41FA5}">
                      <a16:colId xmlns:a16="http://schemas.microsoft.com/office/drawing/2014/main" val="1437540321"/>
                    </a:ext>
                  </a:extLst>
                </a:gridCol>
                <a:gridCol w="576455">
                  <a:extLst>
                    <a:ext uri="{9D8B030D-6E8A-4147-A177-3AD203B41FA5}">
                      <a16:colId xmlns:a16="http://schemas.microsoft.com/office/drawing/2014/main" val="3137325431"/>
                    </a:ext>
                  </a:extLst>
                </a:gridCol>
                <a:gridCol w="576455">
                  <a:extLst>
                    <a:ext uri="{9D8B030D-6E8A-4147-A177-3AD203B41FA5}">
                      <a16:colId xmlns:a16="http://schemas.microsoft.com/office/drawing/2014/main" val="2022150760"/>
                    </a:ext>
                  </a:extLst>
                </a:gridCol>
                <a:gridCol w="576455">
                  <a:extLst>
                    <a:ext uri="{9D8B030D-6E8A-4147-A177-3AD203B41FA5}">
                      <a16:colId xmlns:a16="http://schemas.microsoft.com/office/drawing/2014/main" val="3029714818"/>
                    </a:ext>
                  </a:extLst>
                </a:gridCol>
                <a:gridCol w="576455">
                  <a:extLst>
                    <a:ext uri="{9D8B030D-6E8A-4147-A177-3AD203B41FA5}">
                      <a16:colId xmlns:a16="http://schemas.microsoft.com/office/drawing/2014/main" val="1012276928"/>
                    </a:ext>
                  </a:extLst>
                </a:gridCol>
                <a:gridCol w="576455">
                  <a:extLst>
                    <a:ext uri="{9D8B030D-6E8A-4147-A177-3AD203B41FA5}">
                      <a16:colId xmlns:a16="http://schemas.microsoft.com/office/drawing/2014/main" val="985443834"/>
                    </a:ext>
                  </a:extLst>
                </a:gridCol>
                <a:gridCol w="576455">
                  <a:extLst>
                    <a:ext uri="{9D8B030D-6E8A-4147-A177-3AD203B41FA5}">
                      <a16:colId xmlns:a16="http://schemas.microsoft.com/office/drawing/2014/main" val="510882684"/>
                    </a:ext>
                  </a:extLst>
                </a:gridCol>
                <a:gridCol w="576455">
                  <a:extLst>
                    <a:ext uri="{9D8B030D-6E8A-4147-A177-3AD203B41FA5}">
                      <a16:colId xmlns:a16="http://schemas.microsoft.com/office/drawing/2014/main" val="1899676698"/>
                    </a:ext>
                  </a:extLst>
                </a:gridCol>
                <a:gridCol w="576455">
                  <a:extLst>
                    <a:ext uri="{9D8B030D-6E8A-4147-A177-3AD203B41FA5}">
                      <a16:colId xmlns:a16="http://schemas.microsoft.com/office/drawing/2014/main" val="2724266076"/>
                    </a:ext>
                  </a:extLst>
                </a:gridCol>
              </a:tblGrid>
              <a:tr h="167840">
                <a:tc gridSpan="14">
                  <a:txBody>
                    <a:bodyPr/>
                    <a:lstStyle/>
                    <a:p>
                      <a:pPr algn="ctr" rtl="0" fontAlgn="ctr"/>
                      <a:r>
                        <a:rPr lang="en-ZA" sz="1000" b="1" i="0" u="none" strike="noStrike">
                          <a:solidFill>
                            <a:srgbClr val="000000"/>
                          </a:solidFill>
                          <a:effectLst/>
                          <a:latin typeface="Arial" panose="020B0604020202020204" pitchFamily="34" charset="0"/>
                        </a:rPr>
                        <a:t>PROGRAMME 3: RESTITUTION</a:t>
                      </a:r>
                    </a:p>
                  </a:txBody>
                  <a:tcPr marL="7374" marR="7374" marT="737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18882966"/>
                  </a:ext>
                </a:extLst>
              </a:tr>
              <a:tr h="167840">
                <a:tc rowSpan="3" gridSpan="2">
                  <a:txBody>
                    <a:bodyPr/>
                    <a:lstStyle/>
                    <a:p>
                      <a:pPr algn="ctr" rtl="0" fontAlgn="ctr"/>
                      <a:r>
                        <a:rPr lang="en-ZA" sz="1100" b="1" i="0" u="none" strike="noStrike" dirty="0">
                          <a:solidFill>
                            <a:srgbClr val="000000"/>
                          </a:solidFill>
                          <a:effectLst/>
                          <a:latin typeface="Arial" panose="020B0604020202020204" pitchFamily="34" charset="0"/>
                        </a:rPr>
                        <a:t>Strategic Objective</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3" hMerge="1">
                  <a:txBody>
                    <a:bodyPr/>
                    <a:lstStyle/>
                    <a:p>
                      <a:endParaRPr lang="en-ZA"/>
                    </a:p>
                  </a:txBody>
                  <a:tcPr/>
                </a:tc>
                <a:tc rowSpan="3">
                  <a:txBody>
                    <a:bodyPr/>
                    <a:lstStyle/>
                    <a:p>
                      <a:pPr algn="l" rtl="0" fontAlgn="ctr"/>
                      <a:r>
                        <a:rPr lang="en-ZA" sz="1100" b="1" i="0" u="none" strike="noStrike">
                          <a:solidFill>
                            <a:srgbClr val="000000"/>
                          </a:solidFill>
                          <a:effectLst/>
                          <a:latin typeface="Arial" panose="020B0604020202020204" pitchFamily="34" charset="0"/>
                        </a:rPr>
                        <a:t>Performance Indicator</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pPr algn="ctr" rtl="0" fontAlgn="t"/>
                      <a:r>
                        <a:rPr lang="en-ZA" sz="1000" b="1" i="0" u="none" strike="noStrike" dirty="0">
                          <a:solidFill>
                            <a:srgbClr val="000000"/>
                          </a:solidFill>
                          <a:effectLst/>
                          <a:latin typeface="Arial" panose="020B0604020202020204" pitchFamily="34" charset="0"/>
                        </a:rPr>
                        <a:t>Medium term targets</a:t>
                      </a:r>
                    </a:p>
                  </a:txBody>
                  <a:tcPr marL="7374" marR="7374" marT="7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gridSpan="8">
                  <a:txBody>
                    <a:bodyPr/>
                    <a:lstStyle/>
                    <a:p>
                      <a:pPr algn="ctr" rtl="0" fontAlgn="ctr"/>
                      <a:r>
                        <a:rPr lang="en-GB" sz="1000" b="1" i="0" u="none" strike="noStrike" dirty="0">
                          <a:solidFill>
                            <a:srgbClr val="000000"/>
                          </a:solidFill>
                          <a:effectLst/>
                          <a:latin typeface="Arial" panose="020B0604020202020204" pitchFamily="34" charset="0"/>
                        </a:rPr>
                        <a:t>Revised Quarterly Breakdown as per provincial input</a:t>
                      </a:r>
                    </a:p>
                  </a:txBody>
                  <a:tcPr marL="7374" marR="7374" marT="737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22873312"/>
                  </a:ext>
                </a:extLst>
              </a:tr>
              <a:tr h="180736">
                <a:tc gridSpan="2" vMerge="1">
                  <a:txBody>
                    <a:bodyPr/>
                    <a:lstStyle/>
                    <a:p>
                      <a:endParaRPr lang="en-ZA"/>
                    </a:p>
                  </a:txBody>
                  <a:tcPr/>
                </a:tc>
                <a:tc hMerge="1" vMerge="1">
                  <a:txBody>
                    <a:bodyPr/>
                    <a:lstStyle/>
                    <a:p>
                      <a:endParaRPr lang="en-ZA"/>
                    </a:p>
                  </a:txBody>
                  <a:tcPr/>
                </a:tc>
                <a:tc vMerge="1">
                  <a:txBody>
                    <a:bodyPr/>
                    <a:lstStyle/>
                    <a:p>
                      <a:endParaRPr lang="en-ZA"/>
                    </a:p>
                  </a:txBody>
                  <a:tcPr/>
                </a:tc>
                <a:tc gridSpan="3">
                  <a:txBody>
                    <a:bodyPr/>
                    <a:lstStyle/>
                    <a:p>
                      <a:pPr algn="ctr" rtl="0" fontAlgn="t"/>
                      <a:r>
                        <a:rPr lang="en-ZA" sz="1100" b="1" i="0" u="none" strike="noStrike" dirty="0">
                          <a:solidFill>
                            <a:srgbClr val="000000"/>
                          </a:solidFill>
                          <a:effectLst/>
                          <a:latin typeface="Arial" panose="020B0604020202020204" pitchFamily="34" charset="0"/>
                        </a:rPr>
                        <a:t>2020-21</a:t>
                      </a:r>
                    </a:p>
                  </a:txBody>
                  <a:tcPr marL="7374" marR="7374" marT="7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gridSpan="2">
                  <a:txBody>
                    <a:bodyPr/>
                    <a:lstStyle/>
                    <a:p>
                      <a:pPr algn="ctr" rtl="0" fontAlgn="ctr"/>
                      <a:r>
                        <a:rPr lang="en-ZA" sz="1100" b="1" i="0" u="none" strike="noStrike" dirty="0">
                          <a:solidFill>
                            <a:srgbClr val="000000"/>
                          </a:solidFill>
                          <a:effectLst/>
                          <a:latin typeface="Arial" panose="020B0604020202020204" pitchFamily="34" charset="0"/>
                        </a:rPr>
                        <a:t>Quarter 1</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gridSpan="2">
                  <a:txBody>
                    <a:bodyPr/>
                    <a:lstStyle/>
                    <a:p>
                      <a:pPr algn="ctr" rtl="0" fontAlgn="ctr"/>
                      <a:r>
                        <a:rPr lang="en-ZA" sz="1100" b="1" i="0" u="none" strike="noStrike" dirty="0">
                          <a:solidFill>
                            <a:srgbClr val="000000"/>
                          </a:solidFill>
                          <a:effectLst/>
                          <a:latin typeface="Arial" panose="020B0604020202020204" pitchFamily="34" charset="0"/>
                        </a:rPr>
                        <a:t>Quarter 2</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gridSpan="2">
                  <a:txBody>
                    <a:bodyPr/>
                    <a:lstStyle/>
                    <a:p>
                      <a:pPr algn="ctr" rtl="0" fontAlgn="ctr"/>
                      <a:r>
                        <a:rPr lang="en-ZA" sz="1100" b="1" i="0" u="none" strike="noStrike" dirty="0">
                          <a:solidFill>
                            <a:srgbClr val="000000"/>
                          </a:solidFill>
                          <a:effectLst/>
                          <a:latin typeface="Arial" panose="020B0604020202020204" pitchFamily="34" charset="0"/>
                        </a:rPr>
                        <a:t>Quarter 3</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gridSpan="2">
                  <a:txBody>
                    <a:bodyPr/>
                    <a:lstStyle/>
                    <a:p>
                      <a:pPr algn="ctr" rtl="0" fontAlgn="ctr"/>
                      <a:r>
                        <a:rPr lang="en-ZA" sz="1100" b="1" i="0" u="none" strike="noStrike" dirty="0">
                          <a:solidFill>
                            <a:srgbClr val="000000"/>
                          </a:solidFill>
                          <a:effectLst/>
                          <a:latin typeface="Arial" panose="020B0604020202020204" pitchFamily="34" charset="0"/>
                        </a:rPr>
                        <a:t>Quarter 4</a:t>
                      </a:r>
                    </a:p>
                  </a:txBody>
                  <a:tcPr marL="7374" marR="7374" marT="737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extLst>
                  <a:ext uri="{0D108BD9-81ED-4DB2-BD59-A6C34878D82A}">
                    <a16:rowId xmlns:a16="http://schemas.microsoft.com/office/drawing/2014/main" val="583060713"/>
                  </a:ext>
                </a:extLst>
              </a:tr>
              <a:tr h="526978">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rtl="0" fontAlgn="ctr"/>
                      <a:r>
                        <a:rPr lang="en-ZA" sz="1100" b="1" i="0" u="none" strike="noStrike" dirty="0">
                          <a:solidFill>
                            <a:srgbClr val="000000"/>
                          </a:solidFill>
                          <a:effectLst/>
                          <a:latin typeface="Arial" panose="020B0604020202020204" pitchFamily="34" charset="0"/>
                        </a:rPr>
                        <a:t>Province</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Initial Provincial Target</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Revised Provincial Target</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Initial</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Revised</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Initial</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Revised</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Initial</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Revised</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Initial</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Revised</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27037079"/>
                  </a:ext>
                </a:extLst>
              </a:tr>
              <a:tr h="180736">
                <a:tc rowSpan="20">
                  <a:txBody>
                    <a:bodyPr/>
                    <a:lstStyle/>
                    <a:p>
                      <a:pPr algn="l" rtl="0" fontAlgn="t"/>
                      <a:r>
                        <a:rPr lang="en-ZA" sz="1100" b="0" i="0" u="none" strike="noStrike" dirty="0">
                          <a:solidFill>
                            <a:srgbClr val="000000"/>
                          </a:solidFill>
                          <a:effectLst/>
                          <a:latin typeface="Arial" panose="020B0604020202020204" pitchFamily="34" charset="0"/>
                        </a:rPr>
                        <a:t>4.1</a:t>
                      </a:r>
                    </a:p>
                  </a:txBody>
                  <a:tcPr marL="7374" marR="7374" marT="7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0">
                  <a:txBody>
                    <a:bodyPr/>
                    <a:lstStyle/>
                    <a:p>
                      <a:pPr algn="ctr" rtl="0" fontAlgn="t"/>
                      <a:r>
                        <a:rPr lang="en-GB" sz="1100" b="0" i="0" u="none" strike="noStrike" dirty="0">
                          <a:solidFill>
                            <a:srgbClr val="000000"/>
                          </a:solidFill>
                          <a:effectLst/>
                          <a:latin typeface="Arial" panose="020B0604020202020204" pitchFamily="34" charset="0"/>
                        </a:rPr>
                        <a:t>Facilitate the restoration of land rights and alternative forms of equitable redress by 2020</a:t>
                      </a:r>
                    </a:p>
                  </a:txBody>
                  <a:tcPr marL="7374" marR="7374" marT="7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0">
                  <a:txBody>
                    <a:bodyPr/>
                    <a:lstStyle/>
                    <a:p>
                      <a:pPr algn="l" rtl="0" fontAlgn="t"/>
                      <a:r>
                        <a:rPr lang="en-GB" sz="1100" b="0" i="0" u="none" strike="noStrike" dirty="0">
                          <a:solidFill>
                            <a:srgbClr val="000000"/>
                          </a:solidFill>
                          <a:effectLst/>
                          <a:latin typeface="Arial" panose="020B0604020202020204" pitchFamily="34" charset="0"/>
                        </a:rPr>
                        <a:t>Number of  land claims settled</a:t>
                      </a:r>
                    </a:p>
                  </a:txBody>
                  <a:tcPr marL="7374" marR="7374" marT="7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ZA" sz="1100" b="0" i="0" u="none" strike="noStrike" dirty="0">
                          <a:solidFill>
                            <a:srgbClr val="000000"/>
                          </a:solidFill>
                          <a:effectLst/>
                          <a:latin typeface="Arial" panose="020B0604020202020204" pitchFamily="34" charset="0"/>
                        </a:rPr>
                        <a:t>EC</a:t>
                      </a:r>
                    </a:p>
                  </a:txBody>
                  <a:tcPr marL="7374" marR="7374" marT="7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100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60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15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68664425"/>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dirty="0">
                          <a:solidFill>
                            <a:srgbClr val="000000"/>
                          </a:solidFill>
                          <a:effectLst/>
                          <a:latin typeface="Arial" panose="020B0604020202020204" pitchFamily="34" charset="0"/>
                        </a:rPr>
                        <a:t>FS</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43947888"/>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dirty="0">
                          <a:solidFill>
                            <a:srgbClr val="000000"/>
                          </a:solidFill>
                          <a:effectLst/>
                          <a:latin typeface="Arial" panose="020B0604020202020204" pitchFamily="34" charset="0"/>
                        </a:rPr>
                        <a:t>GP</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0356307"/>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KZN</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100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29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6337943"/>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LP</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64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64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59517002"/>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MP </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90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40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32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07673296"/>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NW</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87271541"/>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NC</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37632655"/>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WC</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78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40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26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14280647"/>
                  </a:ext>
                </a:extLst>
              </a:tr>
              <a:tr h="1881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ctr"/>
                      <a:r>
                        <a:rPr lang="en-ZA" sz="1100" b="1" i="0" u="none" strike="noStrike">
                          <a:solidFill>
                            <a:srgbClr val="000000"/>
                          </a:solidFill>
                          <a:effectLst/>
                          <a:latin typeface="Arial" panose="020B0604020202020204" pitchFamily="34" charset="0"/>
                        </a:rPr>
                        <a:t> </a:t>
                      </a:r>
                    </a:p>
                  </a:txBody>
                  <a:tcPr marL="7374" marR="7374" marT="737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454</a:t>
                      </a:r>
                    </a:p>
                  </a:txBody>
                  <a:tcPr marL="7374" marR="7374" marT="737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1" i="0" u="none" strike="noStrike" dirty="0">
                          <a:solidFill>
                            <a:srgbClr val="000000"/>
                          </a:solidFill>
                          <a:effectLst/>
                          <a:latin typeface="Arial" panose="020B0604020202020204" pitchFamily="34" charset="0"/>
                        </a:rPr>
                        <a:t>244</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72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55</a:t>
                      </a:r>
                    </a:p>
                  </a:txBody>
                  <a:tcPr marL="7374" marR="7374" marT="73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a:solidFill>
                            <a:srgbClr val="000000"/>
                          </a:solidFill>
                          <a:effectLst/>
                          <a:latin typeface="Arial" panose="020B0604020202020204" pitchFamily="34" charset="0"/>
                        </a:rPr>
                        <a:t>112</a:t>
                      </a:r>
                    </a:p>
                  </a:txBody>
                  <a:tcPr marL="7374" marR="7374" marT="7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76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151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66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a:solidFill>
                            <a:srgbClr val="000000"/>
                          </a:solidFill>
                          <a:effectLst/>
                          <a:latin typeface="Arial" panose="020B0604020202020204" pitchFamily="34" charset="0"/>
                        </a:rPr>
                        <a:t>119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47</a:t>
                      </a:r>
                    </a:p>
                  </a:txBody>
                  <a:tcPr marL="7374" marR="7374" marT="73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66645528"/>
                  </a:ext>
                </a:extLst>
              </a:tr>
              <a:tr h="180736">
                <a:tc vMerge="1">
                  <a:txBody>
                    <a:bodyPr/>
                    <a:lstStyle/>
                    <a:p>
                      <a:endParaRPr lang="en-ZA"/>
                    </a:p>
                  </a:txBody>
                  <a:tcPr/>
                </a:tc>
                <a:tc vMerge="1">
                  <a:txBody>
                    <a:bodyPr/>
                    <a:lstStyle/>
                    <a:p>
                      <a:endParaRPr lang="en-ZA"/>
                    </a:p>
                  </a:txBody>
                  <a:tcPr/>
                </a:tc>
                <a:tc rowSpan="10">
                  <a:txBody>
                    <a:bodyPr/>
                    <a:lstStyle/>
                    <a:p>
                      <a:pPr algn="l" rtl="0" fontAlgn="t"/>
                      <a:r>
                        <a:rPr lang="en-GB" sz="1100" b="0" i="0" u="none" strike="noStrike" dirty="0">
                          <a:solidFill>
                            <a:srgbClr val="000000"/>
                          </a:solidFill>
                          <a:effectLst/>
                          <a:latin typeface="Arial" panose="020B0604020202020204" pitchFamily="34" charset="0"/>
                        </a:rPr>
                        <a:t>Number of land claims finalised </a:t>
                      </a:r>
                    </a:p>
                  </a:txBody>
                  <a:tcPr marL="7374" marR="7374" marT="7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ZA" sz="1100" b="0" i="0" u="none" strike="noStrike" dirty="0">
                          <a:solidFill>
                            <a:srgbClr val="000000"/>
                          </a:solidFill>
                          <a:effectLst/>
                          <a:latin typeface="Arial" panose="020B0604020202020204" pitchFamily="34" charset="0"/>
                        </a:rPr>
                        <a:t>EC</a:t>
                      </a:r>
                    </a:p>
                  </a:txBody>
                  <a:tcPr marL="7374" marR="7374" marT="73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85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a:solidFill>
                            <a:srgbClr val="000000"/>
                          </a:solidFill>
                          <a:effectLst/>
                          <a:latin typeface="Arial" panose="020B0604020202020204" pitchFamily="34" charset="0"/>
                        </a:rPr>
                        <a:t>65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19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78319028"/>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dirty="0">
                          <a:solidFill>
                            <a:srgbClr val="000000"/>
                          </a:solidFill>
                          <a:effectLst/>
                          <a:latin typeface="Arial" panose="020B0604020202020204" pitchFamily="34" charset="0"/>
                        </a:rPr>
                        <a:t>FS</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33001524"/>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dirty="0">
                          <a:solidFill>
                            <a:srgbClr val="000000"/>
                          </a:solidFill>
                          <a:effectLst/>
                          <a:latin typeface="Arial" panose="020B0604020202020204" pitchFamily="34" charset="0"/>
                        </a:rPr>
                        <a:t>GP</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18195343"/>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KZN</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137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50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40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33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58206629"/>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LP</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32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32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78200306"/>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MP </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a:solidFill>
                            <a:srgbClr val="000000"/>
                          </a:solidFill>
                          <a:effectLst/>
                          <a:latin typeface="Arial" panose="020B0604020202020204" pitchFamily="34" charset="0"/>
                        </a:rPr>
                        <a:t>54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54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65840462"/>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NW</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30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9</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8</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7</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43264252"/>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NC</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26644041"/>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0" i="0" u="none" strike="noStrike">
                          <a:solidFill>
                            <a:srgbClr val="000000"/>
                          </a:solidFill>
                          <a:effectLst/>
                          <a:latin typeface="Arial" panose="020B0604020202020204" pitchFamily="34" charset="0"/>
                        </a:rPr>
                        <a:t>WC</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100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100" b="1" i="0" u="none" strike="noStrike" dirty="0">
                          <a:solidFill>
                            <a:srgbClr val="000000"/>
                          </a:solidFill>
                          <a:effectLst/>
                          <a:latin typeface="Arial" panose="020B0604020202020204" pitchFamily="34" charset="0"/>
                        </a:rPr>
                        <a:t>60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30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25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15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35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rPr>
                        <a:t>25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67570188"/>
                  </a:ext>
                </a:extLst>
              </a:tr>
              <a:tr h="1807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100" b="1" i="0" u="none" strike="noStrike">
                          <a:solidFill>
                            <a:srgbClr val="000000"/>
                          </a:solidFill>
                          <a:effectLst/>
                          <a:latin typeface="Arial" panose="020B0604020202020204" pitchFamily="34" charset="0"/>
                        </a:rPr>
                        <a:t> </a:t>
                      </a:r>
                    </a:p>
                  </a:txBody>
                  <a:tcPr marL="7374" marR="7374" marT="737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ZA" sz="1100" b="1" i="0" u="none" strike="noStrike" dirty="0">
                          <a:solidFill>
                            <a:srgbClr val="000000"/>
                          </a:solidFill>
                          <a:effectLst/>
                          <a:latin typeface="Arial" panose="020B0604020202020204" pitchFamily="34" charset="0"/>
                        </a:rPr>
                        <a:t>479</a:t>
                      </a:r>
                    </a:p>
                  </a:txBody>
                  <a:tcPr marL="7374" marR="7374" marT="737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100" b="1" i="0" u="none" strike="noStrike" dirty="0">
                          <a:solidFill>
                            <a:srgbClr val="000000"/>
                          </a:solidFill>
                          <a:effectLst/>
                          <a:latin typeface="Arial" panose="020B0604020202020204" pitchFamily="34" charset="0"/>
                        </a:rPr>
                        <a:t>295</a:t>
                      </a:r>
                    </a:p>
                  </a:txBody>
                  <a:tcPr marL="7374" marR="7374" marT="737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85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46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134</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76</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a:solidFill>
                            <a:srgbClr val="000000"/>
                          </a:solidFill>
                          <a:effectLst/>
                          <a:latin typeface="Arial" panose="020B0604020202020204" pitchFamily="34" charset="0"/>
                        </a:rPr>
                        <a:t>135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90</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ZA" sz="1100" b="1" i="0" u="none" strike="noStrike" dirty="0">
                          <a:solidFill>
                            <a:srgbClr val="000000"/>
                          </a:solidFill>
                          <a:effectLst/>
                          <a:latin typeface="Arial" panose="020B0604020202020204" pitchFamily="34" charset="0"/>
                        </a:rPr>
                        <a:t>125</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Arial" panose="020B0604020202020204" pitchFamily="34" charset="0"/>
                        </a:rPr>
                        <a:t>83</a:t>
                      </a:r>
                    </a:p>
                  </a:txBody>
                  <a:tcPr marL="7374" marR="7374" marT="7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73935613"/>
                  </a:ext>
                </a:extLst>
              </a:tr>
            </a:tbl>
          </a:graphicData>
        </a:graphic>
      </p:graphicFrame>
    </p:spTree>
    <p:extLst>
      <p:ext uri="{BB962C8B-B14F-4D97-AF65-F5344CB8AC3E}">
        <p14:creationId xmlns:p14="http://schemas.microsoft.com/office/powerpoint/2010/main" val="238789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547" y="23002"/>
            <a:ext cx="8064896" cy="276999"/>
          </a:xfrm>
          <a:prstGeom prst="rect">
            <a:avLst/>
          </a:prstGeom>
          <a:solidFill>
            <a:srgbClr val="00B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arrow"/>
                <a:ea typeface="Calibri"/>
                <a:cs typeface="+mn-cs"/>
              </a:rPr>
              <a:t>STRATEGIC CRITERIA FOR SETTLEMENT OF CLAIMS DURING COVID 19  </a:t>
            </a:r>
            <a:endParaRPr kumimoji="0" lang="en-ZA"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TextBox 1"/>
          <p:cNvSpPr txBox="1"/>
          <p:nvPr/>
        </p:nvSpPr>
        <p:spPr>
          <a:xfrm>
            <a:off x="10633" y="275576"/>
            <a:ext cx="9036496" cy="4770601"/>
          </a:xfrm>
          <a:prstGeom prst="rect">
            <a:avLst/>
          </a:prstGeom>
          <a:solidFill>
            <a:srgbClr val="FFFFFF"/>
          </a:solidFill>
        </p:spPr>
        <p:txBody>
          <a:bodyPr wrap="square" rtlCol="0">
            <a:spAutoFit/>
          </a:bodyPr>
          <a:lstStyle/>
          <a:p>
            <a:pPr marL="285750" lvl="0" indent="-285750" algn="just">
              <a:lnSpc>
                <a:spcPct val="115000"/>
              </a:lnSpc>
              <a:buFont typeface="Arial" panose="020B0604020202020204" pitchFamily="34" charset="0"/>
              <a:buChar char="•"/>
              <a:defRPr/>
            </a:pPr>
            <a:endParaRPr lang="en-US" sz="1400" dirty="0">
              <a:solidFill>
                <a:prstClr val="black"/>
              </a:solidFill>
            </a:endParaRPr>
          </a:p>
          <a:p>
            <a:pPr marL="285750" lvl="0" indent="-285750" algn="just">
              <a:lnSpc>
                <a:spcPct val="115000"/>
              </a:lnSpc>
              <a:buFont typeface="Arial" panose="020B0604020202020204" pitchFamily="34" charset="0"/>
              <a:buChar char="•"/>
              <a:defRPr/>
            </a:pPr>
            <a:r>
              <a:rPr lang="en-US" sz="1400" dirty="0">
                <a:solidFill>
                  <a:prstClr val="black"/>
                </a:solidFill>
              </a:rPr>
              <a:t>The CRLR intends to continue to settle claims </a:t>
            </a:r>
          </a:p>
          <a:p>
            <a:pPr marL="285750" lvl="0" indent="-285750" algn="just">
              <a:lnSpc>
                <a:spcPct val="115000"/>
              </a:lnSpc>
              <a:buFont typeface="Arial" panose="020B0604020202020204" pitchFamily="34" charset="0"/>
              <a:buChar char="•"/>
              <a:defRPr/>
            </a:pPr>
            <a:r>
              <a:rPr lang="en-US" sz="1400" dirty="0">
                <a:solidFill>
                  <a:prstClr val="black"/>
                </a:solidFill>
              </a:rPr>
              <a:t>We have looked at risks involved and whether we would be able to continue to operate: </a:t>
            </a:r>
          </a:p>
          <a:p>
            <a:pPr lvl="0" algn="just">
              <a:lnSpc>
                <a:spcPct val="115000"/>
              </a:lnSpc>
              <a:defRPr/>
            </a:pPr>
            <a:r>
              <a:rPr lang="en-US" sz="1400" dirty="0">
                <a:solidFill>
                  <a:prstClr val="black"/>
                </a:solidFill>
              </a:rPr>
              <a:t>      1. The Commission business processes is not desktop and requires human interaction therefore we will be    	required to find alternatives</a:t>
            </a:r>
          </a:p>
          <a:p>
            <a:pPr lvl="0" algn="just">
              <a:lnSpc>
                <a:spcPct val="115000"/>
              </a:lnSpc>
              <a:defRPr/>
            </a:pPr>
            <a:r>
              <a:rPr lang="en-US" sz="1400" dirty="0">
                <a:solidFill>
                  <a:prstClr val="black"/>
                </a:solidFill>
              </a:rPr>
              <a:t>       2.	The Commissions’ business process requires that different people are available at different  	stages </a:t>
            </a:r>
          </a:p>
          <a:p>
            <a:pPr lvl="0" algn="just">
              <a:lnSpc>
                <a:spcPct val="115000"/>
              </a:lnSpc>
              <a:defRPr/>
            </a:pPr>
            <a:r>
              <a:rPr lang="en-US" sz="1400" dirty="0">
                <a:solidFill>
                  <a:prstClr val="black"/>
                </a:solidFill>
              </a:rPr>
              <a:t>       3.	The settlement requires the signing of settlement agreements by the Community and their 	representatives</a:t>
            </a:r>
          </a:p>
          <a:p>
            <a:pPr lvl="0" algn="just">
              <a:lnSpc>
                <a:spcPct val="115000"/>
              </a:lnSpc>
              <a:defRPr/>
            </a:pPr>
            <a:r>
              <a:rPr lang="en-US" sz="1400" dirty="0">
                <a:solidFill>
                  <a:prstClr val="black"/>
                </a:solidFill>
              </a:rPr>
              <a:t>       4.	Stakeholder Consultations </a:t>
            </a:r>
          </a:p>
          <a:p>
            <a:pPr lvl="0" algn="just">
              <a:lnSpc>
                <a:spcPct val="115000"/>
              </a:lnSpc>
              <a:defRPr/>
            </a:pPr>
            <a:r>
              <a:rPr lang="en-US" sz="1400" dirty="0">
                <a:solidFill>
                  <a:prstClr val="black"/>
                </a:solidFill>
              </a:rPr>
              <a:t>       5.	Multiple requests for meetings by claimant beneficiaries </a:t>
            </a:r>
          </a:p>
          <a:p>
            <a:pPr marL="285750" lvl="0" indent="-285750" algn="just">
              <a:lnSpc>
                <a:spcPct val="115000"/>
              </a:lnSpc>
              <a:buFont typeface="Arial" panose="020B0604020202020204" pitchFamily="34" charset="0"/>
              <a:buChar char="•"/>
              <a:defRPr/>
            </a:pPr>
            <a:r>
              <a:rPr lang="en-US" sz="1400" dirty="0">
                <a:solidFill>
                  <a:prstClr val="black"/>
                </a:solidFill>
              </a:rPr>
              <a:t>The CRLR is currently </a:t>
            </a:r>
            <a:r>
              <a:rPr lang="en-US" sz="1400" dirty="0" err="1">
                <a:solidFill>
                  <a:prstClr val="black"/>
                </a:solidFill>
              </a:rPr>
              <a:t>finalising</a:t>
            </a:r>
            <a:r>
              <a:rPr lang="en-US" sz="1400" dirty="0">
                <a:solidFill>
                  <a:prstClr val="black"/>
                </a:solidFill>
              </a:rPr>
              <a:t> a full implementation plan to ensure that we continue to operate while we comply with the </a:t>
            </a:r>
            <a:r>
              <a:rPr lang="en-US" sz="1400" dirty="0" err="1">
                <a:solidFill>
                  <a:prstClr val="black"/>
                </a:solidFill>
              </a:rPr>
              <a:t>Covid</a:t>
            </a:r>
            <a:r>
              <a:rPr lang="en-US" sz="1400" dirty="0">
                <a:solidFill>
                  <a:prstClr val="black"/>
                </a:solidFill>
              </a:rPr>
              <a:t> -19 Regulations. </a:t>
            </a:r>
          </a:p>
          <a:p>
            <a:pPr marL="285750" lvl="0" indent="-285750" algn="just">
              <a:lnSpc>
                <a:spcPct val="115000"/>
              </a:lnSpc>
              <a:buFont typeface="Arial" panose="020B0604020202020204" pitchFamily="34" charset="0"/>
              <a:buChar char="•"/>
              <a:defRPr/>
            </a:pPr>
            <a:r>
              <a:rPr lang="en-US" sz="1400" dirty="0">
                <a:solidFill>
                  <a:prstClr val="black"/>
                </a:solidFill>
              </a:rPr>
              <a:t>Further the Commission has claims that are at different stages of the business process and as a result we will </a:t>
            </a:r>
            <a:r>
              <a:rPr lang="en-US" sz="1400" dirty="0" err="1">
                <a:solidFill>
                  <a:prstClr val="black"/>
                </a:solidFill>
              </a:rPr>
              <a:t>prioritise</a:t>
            </a:r>
            <a:r>
              <a:rPr lang="en-US" sz="1400" dirty="0">
                <a:solidFill>
                  <a:prstClr val="black"/>
                </a:solidFill>
              </a:rPr>
              <a:t> those Claims that have already gone through the pipeline and will require minimum contact.</a:t>
            </a:r>
          </a:p>
          <a:p>
            <a:pPr marL="285750" lvl="0" indent="-285750" algn="just">
              <a:lnSpc>
                <a:spcPct val="115000"/>
              </a:lnSpc>
              <a:buFont typeface="Arial" panose="020B0604020202020204" pitchFamily="34" charset="0"/>
              <a:buChar char="•"/>
              <a:defRPr/>
            </a:pPr>
            <a:r>
              <a:rPr lang="en-US" sz="1400" dirty="0">
                <a:solidFill>
                  <a:prstClr val="black"/>
                </a:solidFill>
              </a:rPr>
              <a:t>Focus on Court Orders  </a:t>
            </a:r>
          </a:p>
          <a:p>
            <a:pPr marL="285750" lvl="0" indent="-285750" algn="just">
              <a:lnSpc>
                <a:spcPct val="115000"/>
              </a:lnSpc>
              <a:buFont typeface="Arial" panose="020B0604020202020204" pitchFamily="34" charset="0"/>
              <a:buChar char="•"/>
              <a:defRPr/>
            </a:pPr>
            <a:r>
              <a:rPr lang="en-US" sz="1400" dirty="0">
                <a:solidFill>
                  <a:prstClr val="black"/>
                </a:solidFill>
              </a:rPr>
              <a:t>Backlog Reduction Strategy </a:t>
            </a:r>
          </a:p>
          <a:p>
            <a:pPr marL="285750" lvl="0" indent="-285750" algn="just">
              <a:lnSpc>
                <a:spcPct val="115000"/>
              </a:lnSpc>
              <a:buFont typeface="Arial" panose="020B0604020202020204" pitchFamily="34" charset="0"/>
              <a:buChar char="•"/>
              <a:defRPr/>
            </a:pPr>
            <a:r>
              <a:rPr lang="en-US" sz="1400" dirty="0">
                <a:solidFill>
                  <a:prstClr val="black"/>
                </a:solidFill>
              </a:rPr>
              <a:t>Dealing with partial payments and the Suspense Account </a:t>
            </a:r>
          </a:p>
          <a:p>
            <a:pPr marL="285750" lvl="0" indent="-285750" algn="just">
              <a:lnSpc>
                <a:spcPct val="115000"/>
              </a:lnSpc>
              <a:buFont typeface="Arial" panose="020B0604020202020204" pitchFamily="34" charset="0"/>
              <a:buChar char="•"/>
              <a:defRPr/>
            </a:pPr>
            <a:r>
              <a:rPr lang="en-US" sz="1400" dirty="0">
                <a:solidFill>
                  <a:prstClr val="black"/>
                </a:solidFill>
              </a:rPr>
              <a:t>To provide tools for staff to be able to work remotely as far as possible so that work can continue compliment. </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ZA" sz="13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3243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547" y="23002"/>
            <a:ext cx="8064896" cy="307777"/>
          </a:xfrm>
          <a:prstGeom prst="rect">
            <a:avLst/>
          </a:prstGeom>
          <a:solidFill>
            <a:srgbClr val="00B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Narrow"/>
                <a:ea typeface="Calibri"/>
                <a:cs typeface="+mn-cs"/>
              </a:rPr>
              <a:t>STRATEGIC CRITERIA FOR SETTLEMENT OF CLAIMS DURING COVID 19  </a:t>
            </a:r>
            <a:endParaRPr kumimoji="0" lang="en-ZA"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TextBox 1"/>
          <p:cNvSpPr txBox="1"/>
          <p:nvPr/>
        </p:nvSpPr>
        <p:spPr>
          <a:xfrm>
            <a:off x="0" y="330779"/>
            <a:ext cx="9036496" cy="4850239"/>
          </a:xfrm>
          <a:prstGeom prst="rect">
            <a:avLst/>
          </a:prstGeom>
          <a:solidFill>
            <a:srgbClr val="FFFFFF"/>
          </a:solidFill>
        </p:spPr>
        <p:txBody>
          <a:bodyPr wrap="square" rtlCol="0">
            <a:spAutoFit/>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Calibri"/>
                <a:cs typeface="Times New Roman"/>
              </a:rPr>
              <a:t>In view of the declining budget and the imperatives of COVID 19, there would be a need to review the APP. Verification, research and stakeholder engagements (e.g. optioning etc) are key business processes ( BP) which have been identified as a major risk for the settlement of claims. The signing of agreements with claimants and other parties would pose a challenge for the finalisation of the claims. In order to mitigate the risk factors, a basic criteria in terms of legislation was applied to </a:t>
            </a:r>
            <a:r>
              <a:rPr kumimoji="0" lang="en-US" sz="1350" b="0" i="0" u="none" strike="noStrike" kern="1200" cap="none" spc="0" normalizeH="0" baseline="0" noProof="0" dirty="0">
                <a:ln>
                  <a:noFill/>
                </a:ln>
                <a:solidFill>
                  <a:prstClr val="black"/>
                </a:solidFill>
                <a:effectLst/>
                <a:uLnTx/>
                <a:uFillTx/>
                <a:latin typeface="Arial"/>
                <a:ea typeface="Times New Roman"/>
                <a:cs typeface="+mn-cs"/>
              </a:rPr>
              <a:t>settle the remaining restitution claims in the most sustainable and affordable manner;</a:t>
            </a:r>
            <a:r>
              <a:rPr kumimoji="0" lang="en-ZA" sz="1350" b="0" i="0" u="none" strike="noStrike" kern="1200" cap="none" spc="0" normalizeH="0" baseline="0" noProof="0" dirty="0">
                <a:ln>
                  <a:noFill/>
                </a:ln>
                <a:solidFill>
                  <a:prstClr val="black"/>
                </a:solidFill>
                <a:effectLst/>
                <a:uLnTx/>
                <a:uFillTx/>
                <a:latin typeface="Arial"/>
                <a:ea typeface="Calibri"/>
                <a:cs typeface="Times New Roman"/>
              </a:rPr>
              <a:t>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AU" sz="1350" b="0" i="0" u="none" strike="noStrike" kern="1200" cap="none" spc="0" normalizeH="0" baseline="0" noProof="0" dirty="0">
                <a:ln>
                  <a:noFill/>
                </a:ln>
                <a:solidFill>
                  <a:prstClr val="black"/>
                </a:solidFill>
                <a:effectLst/>
                <a:uLnTx/>
                <a:uFillTx/>
                <a:latin typeface="Arial"/>
                <a:ea typeface="+mn-ea"/>
                <a:cs typeface="+mn-cs"/>
              </a:rPr>
              <a:t>The Commission uses section 6(2)(d) of the Restitution Act  to “ensure that priority is given to claims which affect a substantial number of persons, or persons who have suffered substantial losses as a result of dispossession or persons with particularly pressing needs”.  An example of such claims would therefore fall in high poverty areas;</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AU" sz="1350" b="0" i="0" u="none" strike="noStrike" kern="1200" cap="none" spc="0" normalizeH="0" baseline="0" noProof="0" dirty="0">
                <a:ln>
                  <a:noFill/>
                </a:ln>
                <a:solidFill>
                  <a:prstClr val="black"/>
                </a:solidFill>
                <a:effectLst/>
                <a:uLnTx/>
                <a:uFillTx/>
                <a:latin typeface="Arial"/>
                <a:ea typeface="+mn-ea"/>
                <a:cs typeface="+mn-cs"/>
              </a:rPr>
              <a:t>The </a:t>
            </a:r>
            <a:r>
              <a:rPr kumimoji="0" lang="en-US" sz="1350" b="0" i="0" u="none" strike="noStrike" kern="1200" cap="none" spc="0" normalizeH="0" baseline="0" noProof="0" dirty="0">
                <a:ln>
                  <a:noFill/>
                </a:ln>
                <a:solidFill>
                  <a:prstClr val="black"/>
                </a:solidFill>
                <a:effectLst/>
                <a:uLnTx/>
                <a:uFillTx/>
                <a:latin typeface="Arial"/>
                <a:ea typeface="+mn-ea"/>
                <a:cs typeface="+mn-cs"/>
              </a:rPr>
              <a:t>Commission would naturally follow the District Development Approach as adopted by Government, where the poorest districts has been identified and where the Comprehensive Rural Development </a:t>
            </a:r>
            <a:r>
              <a:rPr kumimoji="0" lang="en-US" sz="1350" b="0" i="0" u="none" strike="noStrike" kern="1200" cap="none" spc="0" normalizeH="0" baseline="0" noProof="0" dirty="0" err="1">
                <a:ln>
                  <a:noFill/>
                </a:ln>
                <a:solidFill>
                  <a:prstClr val="black"/>
                </a:solidFill>
                <a:effectLst/>
                <a:uLnTx/>
                <a:uFillTx/>
                <a:latin typeface="Arial"/>
                <a:ea typeface="+mn-ea"/>
                <a:cs typeface="+mn-cs"/>
              </a:rPr>
              <a:t>Programme</a:t>
            </a:r>
            <a:r>
              <a:rPr kumimoji="0" lang="en-US" sz="1350" b="0" i="0" u="none" strike="noStrike" kern="1200" cap="none" spc="0" normalizeH="0" baseline="0" noProof="0" dirty="0">
                <a:ln>
                  <a:noFill/>
                </a:ln>
                <a:solidFill>
                  <a:prstClr val="black"/>
                </a:solidFill>
                <a:effectLst/>
                <a:uLnTx/>
                <a:uFillTx/>
                <a:latin typeface="Arial"/>
                <a:ea typeface="+mn-ea"/>
                <a:cs typeface="+mn-cs"/>
              </a:rPr>
              <a:t> (CRDP) of the Department shall be implemented.  Here again the CRLR would invoke section 6(2)(d) in</a:t>
            </a:r>
            <a:r>
              <a:rPr kumimoji="0" lang="en-AU" sz="1350" b="0" i="0" u="none" strike="noStrike" kern="1200" cap="none" spc="0" normalizeH="0" baseline="0" noProof="0" dirty="0">
                <a:ln>
                  <a:noFill/>
                </a:ln>
                <a:solidFill>
                  <a:prstClr val="black"/>
                </a:solidFill>
                <a:effectLst/>
                <a:uLnTx/>
                <a:uFillTx/>
                <a:latin typeface="Arial"/>
                <a:ea typeface="+mn-ea"/>
                <a:cs typeface="+mn-cs"/>
              </a:rPr>
              <a:t> processing these claims in an area-based approach that serve as a catalyst for CRDP</a:t>
            </a:r>
            <a:r>
              <a:rPr kumimoji="0" lang="en-ZA" sz="1350" b="0" i="0" u="none" strike="noStrike" kern="1200" cap="none" spc="0" normalizeH="0" baseline="0" noProof="0" dirty="0">
                <a:ln>
                  <a:noFill/>
                </a:ln>
                <a:solidFill>
                  <a:prstClr val="black"/>
                </a:solidFill>
                <a:effectLst/>
                <a:uLnTx/>
                <a:uFillTx/>
                <a:latin typeface="Arial"/>
                <a:ea typeface="+mn-ea"/>
                <a:cs typeface="+mn-cs"/>
              </a:rPr>
              <a:t>.</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mn-ea"/>
                <a:cs typeface="+mn-cs"/>
              </a:rPr>
              <a:t>The Court and/or Minister may, amongst other things order:- </a:t>
            </a:r>
          </a:p>
          <a:p>
            <a:pPr marL="628650" marR="0" lvl="1"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mn-ea"/>
                <a:cs typeface="+mn-cs"/>
              </a:rPr>
              <a:t>the restitution of land or a right in land to the claimant, </a:t>
            </a:r>
          </a:p>
          <a:p>
            <a:pPr marL="628650" marR="0" lvl="1"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mn-ea"/>
                <a:cs typeface="+mn-cs"/>
              </a:rPr>
              <a:t>the state to grant the claimant an appropriate right in alternative state-owned land, </a:t>
            </a:r>
          </a:p>
          <a:p>
            <a:pPr marL="628650" marR="0" lvl="1"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mn-ea"/>
                <a:cs typeface="+mn-cs"/>
              </a:rPr>
              <a:t>the state to pay compensation to the claimant </a:t>
            </a:r>
          </a:p>
          <a:p>
            <a:pPr marL="628650" marR="0" lvl="1"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mn-ea"/>
                <a:cs typeface="+mn-cs"/>
              </a:rPr>
              <a:t>the state to include the claimant as a beneficiary of a state support programme for housing or the allocation and development of rural land, </a:t>
            </a:r>
          </a:p>
          <a:p>
            <a:pPr marL="628650" marR="0" lvl="1"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a:ln>
                  <a:noFill/>
                </a:ln>
                <a:solidFill>
                  <a:prstClr val="black"/>
                </a:solidFill>
                <a:effectLst/>
                <a:uLnTx/>
                <a:uFillTx/>
                <a:latin typeface="Arial"/>
                <a:ea typeface="+mn-ea"/>
                <a:cs typeface="+mn-cs"/>
              </a:rPr>
              <a:t>or it may grant the claimant alternative relief. </a:t>
            </a:r>
          </a:p>
        </p:txBody>
      </p:sp>
    </p:spTree>
    <p:extLst>
      <p:ext uri="{BB962C8B-B14F-4D97-AF65-F5344CB8AC3E}">
        <p14:creationId xmlns:p14="http://schemas.microsoft.com/office/powerpoint/2010/main" val="415776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25906681-C88A-4DA9-890B-98E1C434D565}"/>
              </a:ext>
            </a:extLst>
          </p:cNvPr>
          <p:cNvGraphicFramePr>
            <a:graphicFrameLocks noChangeAspect="1"/>
          </p:cNvGraphicFramePr>
          <p:nvPr>
            <p:custDataLst>
              <p:tags r:id="rId2"/>
            </p:custDataLs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51230" name="think-cell Slide" r:id="rId6" imgW="421" imgH="423" progId="TCLayout.ActiveDocument.1">
                  <p:embed/>
                </p:oleObj>
              </mc:Choice>
              <mc:Fallback>
                <p:oleObj name="think-cell Slide" r:id="rId6" imgW="421" imgH="423" progId="TCLayout.ActiveDocument.1">
                  <p:embed/>
                  <p:pic>
                    <p:nvPicPr>
                      <p:cNvPr id="18" name="Object 17" hidden="1">
                        <a:extLst>
                          <a:ext uri="{FF2B5EF4-FFF2-40B4-BE49-F238E27FC236}">
                            <a16:creationId xmlns:a16="http://schemas.microsoft.com/office/drawing/2014/main" id="{25906681-C88A-4DA9-890B-98E1C434D565}"/>
                          </a:ext>
                        </a:extLst>
                      </p:cNvPr>
                      <p:cNvPicPr/>
                      <p:nvPr/>
                    </p:nvPicPr>
                    <p:blipFill>
                      <a:blip r:embed="rId7"/>
                      <a:stretch>
                        <a:fillRect/>
                      </a:stretch>
                    </p:blipFill>
                    <p:spPr>
                      <a:xfrm>
                        <a:off x="1144192" y="1192"/>
                        <a:ext cx="1190" cy="119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4FF23E2-ACE4-42A2-9110-04796F986406}"/>
              </a:ext>
            </a:extLst>
          </p:cNvPr>
          <p:cNvSpPr/>
          <p:nvPr>
            <p:custDataLst>
              <p:tags r:id="rId3"/>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ZA" sz="15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nvGrpSpPr>
          <p:cNvPr id="78" name="Group 77">
            <a:extLst>
              <a:ext uri="{FF2B5EF4-FFF2-40B4-BE49-F238E27FC236}">
                <a16:creationId xmlns:a16="http://schemas.microsoft.com/office/drawing/2014/main" id="{7F2AE5D3-05C0-4D3F-B42F-2D93AE102DC3}"/>
              </a:ext>
            </a:extLst>
          </p:cNvPr>
          <p:cNvGrpSpPr/>
          <p:nvPr/>
        </p:nvGrpSpPr>
        <p:grpSpPr>
          <a:xfrm>
            <a:off x="2351425" y="621964"/>
            <a:ext cx="3448058" cy="3763173"/>
            <a:chOff x="1895647" y="2580377"/>
            <a:chExt cx="1983613" cy="4257671"/>
          </a:xfrm>
        </p:grpSpPr>
        <p:sp>
          <p:nvSpPr>
            <p:cNvPr id="79" name="Rectangle 78">
              <a:extLst>
                <a:ext uri="{FF2B5EF4-FFF2-40B4-BE49-F238E27FC236}">
                  <a16:creationId xmlns:a16="http://schemas.microsoft.com/office/drawing/2014/main" id="{26133888-69ED-45E0-8F44-2A685C1402E6}"/>
                </a:ext>
              </a:extLst>
            </p:cNvPr>
            <p:cNvSpPr/>
            <p:nvPr/>
          </p:nvSpPr>
          <p:spPr>
            <a:xfrm>
              <a:off x="1895647" y="3306700"/>
              <a:ext cx="1941751" cy="3531348"/>
            </a:xfrm>
            <a:prstGeom prst="rect">
              <a:avLst/>
            </a:prstGeom>
            <a:noFill/>
            <a:ln w="12700" cap="flat" cmpd="sng" algn="ctr">
              <a:solidFill>
                <a:schemeClr val="tx1"/>
              </a:solidFill>
              <a:prstDash val="solid"/>
              <a:miter lim="800000"/>
            </a:ln>
            <a:effectLst/>
          </p:spPr>
          <p:txBody>
            <a:bodyPr lIns="22739" tIns="22739" rIns="22739" bIns="22739" anchor="ctr"/>
            <a:lstStyle/>
            <a:p>
              <a:pPr marL="128588" marR="0" lvl="0" indent="-128588" algn="l" defTabSz="577628"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Utilisation of technology to effectively work from home (online meetings, calls and emails)</a:t>
              </a:r>
            </a:p>
            <a:p>
              <a:pPr marL="128588" marR="0" lvl="0" indent="-128588" algn="l" defTabSz="577628"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Continued electronic communication with landowners and claimants</a:t>
              </a:r>
            </a:p>
            <a:p>
              <a:pPr marL="128588" marR="0" lvl="0" indent="-128588" algn="l" defTabSz="577628"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Utilised resource downtime to development fast track implementation measures (notably around bottleneck locations: research, Valuations, settlement negotiations) </a:t>
              </a:r>
            </a:p>
            <a:p>
              <a:pPr marL="128588" marR="0" lvl="0" indent="-128588" algn="l" defTabSz="577628"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Facilitated and participated in online meetings with key service providers</a:t>
              </a:r>
            </a:p>
            <a:p>
              <a:pPr marL="128588" marR="0" lvl="0" indent="-128588" algn="l" defTabSz="577628"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Management and council meetings where conduct using online meeting platforms </a:t>
              </a:r>
            </a:p>
            <a:p>
              <a:pPr marL="128588" marR="0" lvl="0" indent="-128588" algn="l" defTabSz="577628"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Reactivation of the site work can be immediate (once clear) as there is no external dependencies</a:t>
              </a:r>
            </a:p>
          </p:txBody>
        </p:sp>
        <p:sp>
          <p:nvSpPr>
            <p:cNvPr id="80" name="Rectangle 79">
              <a:extLst>
                <a:ext uri="{FF2B5EF4-FFF2-40B4-BE49-F238E27FC236}">
                  <a16:creationId xmlns:a16="http://schemas.microsoft.com/office/drawing/2014/main" id="{FA38D59F-13A5-4895-AEC3-F5711F6D0DDF}"/>
                </a:ext>
              </a:extLst>
            </p:cNvPr>
            <p:cNvSpPr/>
            <p:nvPr/>
          </p:nvSpPr>
          <p:spPr>
            <a:xfrm>
              <a:off x="2331260" y="2580377"/>
              <a:ext cx="1548000" cy="427718"/>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CRLR’s Implemented Mitigation Measures</a:t>
              </a:r>
            </a:p>
          </p:txBody>
        </p:sp>
      </p:grpSp>
      <p:sp>
        <p:nvSpPr>
          <p:cNvPr id="2" name="Title 1">
            <a:extLst>
              <a:ext uri="{FF2B5EF4-FFF2-40B4-BE49-F238E27FC236}">
                <a16:creationId xmlns:a16="http://schemas.microsoft.com/office/drawing/2014/main" id="{B4E1E148-1000-4A04-8E8D-5618C587869E}"/>
              </a:ext>
            </a:extLst>
          </p:cNvPr>
          <p:cNvSpPr>
            <a:spLocks noGrp="1"/>
          </p:cNvSpPr>
          <p:nvPr>
            <p:ph type="title"/>
          </p:nvPr>
        </p:nvSpPr>
        <p:spPr>
          <a:xfrm>
            <a:off x="251520" y="85329"/>
            <a:ext cx="8784976" cy="468436"/>
          </a:xfrm>
          <a:solidFill>
            <a:srgbClr val="00B050"/>
          </a:solidFill>
        </p:spPr>
        <p:txBody>
          <a:bodyPr>
            <a:noAutofit/>
          </a:bodyPr>
          <a:lstStyle/>
          <a:p>
            <a:r>
              <a:rPr lang="en-ZA" sz="1800" cap="all" dirty="0"/>
              <a:t>There has been minimal impact on the CRLR operations as a result of the declaration of a national disaster due to  COVID-19</a:t>
            </a:r>
            <a:endParaRPr lang="en-US" sz="1800" cap="all" dirty="0"/>
          </a:p>
        </p:txBody>
      </p:sp>
      <p:sp>
        <p:nvSpPr>
          <p:cNvPr id="41" name="TextBox 40">
            <a:extLst>
              <a:ext uri="{FF2B5EF4-FFF2-40B4-BE49-F238E27FC236}">
                <a16:creationId xmlns:a16="http://schemas.microsoft.com/office/drawing/2014/main" id="{301AF63D-8E71-4D67-AA6A-978179919E59}"/>
              </a:ext>
            </a:extLst>
          </p:cNvPr>
          <p:cNvSpPr txBox="1">
            <a:spLocks/>
          </p:cNvSpPr>
          <p:nvPr/>
        </p:nvSpPr>
        <p:spPr bwMode="gray">
          <a:xfrm>
            <a:off x="827584" y="4453337"/>
            <a:ext cx="7344816" cy="690163"/>
          </a:xfrm>
          <a:prstGeom prst="rect">
            <a:avLst/>
          </a:prstGeom>
          <a:solidFill>
            <a:schemeClr val="tx1"/>
          </a:solidFill>
          <a:ln w="12700" algn="ctr">
            <a:noFill/>
            <a:miter lim="800000"/>
            <a:headEnd/>
            <a:tailEnd/>
          </a:ln>
        </p:spPr>
        <p:txBody>
          <a:bodyPr wrap="square" lIns="54000" tIns="0" rIns="54000" bIns="0" rtlCol="0" anchor="ctr">
            <a:no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Despite CRLR’s “Business as Usual” being impacted by the delectation of a natural disaster, the organisation was able to quickly adapt and implement “Business Unusual” measures to effectively mitigate the overall impact  </a:t>
            </a:r>
            <a:endParaRPr kumimoji="0" lang="en-ZA" sz="16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3" name="Rectangle 82">
            <a:extLst>
              <a:ext uri="{FF2B5EF4-FFF2-40B4-BE49-F238E27FC236}">
                <a16:creationId xmlns:a16="http://schemas.microsoft.com/office/drawing/2014/main" id="{88372EDB-D5D7-4070-8668-AABC11B938FF}"/>
              </a:ext>
            </a:extLst>
          </p:cNvPr>
          <p:cNvSpPr/>
          <p:nvPr/>
        </p:nvSpPr>
        <p:spPr>
          <a:xfrm>
            <a:off x="237016" y="1263931"/>
            <a:ext cx="1856187" cy="378043"/>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400" b="0"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Forced to work from home</a:t>
            </a:r>
            <a:endParaRPr kumimoji="0" lang="en-ZA" sz="1400" b="0"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2E27BAB1-5526-44B3-9C9A-FD522A154FDA}"/>
              </a:ext>
            </a:extLst>
          </p:cNvPr>
          <p:cNvSpPr/>
          <p:nvPr/>
        </p:nvSpPr>
        <p:spPr>
          <a:xfrm>
            <a:off x="207528" y="1799941"/>
            <a:ext cx="1856187" cy="492232"/>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No Site Access (for research and verification) </a:t>
            </a:r>
            <a:endParaRPr kumimoji="0" lang="en-ZA" sz="12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85" name="Rectangle 84">
            <a:extLst>
              <a:ext uri="{FF2B5EF4-FFF2-40B4-BE49-F238E27FC236}">
                <a16:creationId xmlns:a16="http://schemas.microsoft.com/office/drawing/2014/main" id="{10D02FBD-8D18-4507-94E0-CBFDD78ADC2F}"/>
              </a:ext>
            </a:extLst>
          </p:cNvPr>
          <p:cNvSpPr/>
          <p:nvPr/>
        </p:nvSpPr>
        <p:spPr>
          <a:xfrm>
            <a:off x="179513" y="2450140"/>
            <a:ext cx="1856187" cy="492232"/>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No Direct Contact with Claimants &amp; Landowners</a:t>
            </a:r>
          </a:p>
        </p:txBody>
      </p:sp>
      <p:sp>
        <p:nvSpPr>
          <p:cNvPr id="25" name="Text Placeholder 22">
            <a:extLst>
              <a:ext uri="{FF2B5EF4-FFF2-40B4-BE49-F238E27FC236}">
                <a16:creationId xmlns:a16="http://schemas.microsoft.com/office/drawing/2014/main" id="{0F4FF40C-00BC-48DD-B684-11973556F670}"/>
              </a:ext>
            </a:extLst>
          </p:cNvPr>
          <p:cNvSpPr txBox="1">
            <a:spLocks/>
          </p:cNvSpPr>
          <p:nvPr/>
        </p:nvSpPr>
        <p:spPr>
          <a:xfrm>
            <a:off x="179513" y="690163"/>
            <a:ext cx="2620371" cy="378042"/>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51432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ZA" sz="14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Impact of COVID-19 Working Restrictions on the CRLR</a:t>
            </a:r>
            <a:endParaRPr kumimoji="0" lang="en-ZA"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Isosceles Triangle 25">
            <a:extLst>
              <a:ext uri="{FF2B5EF4-FFF2-40B4-BE49-F238E27FC236}">
                <a16:creationId xmlns:a16="http://schemas.microsoft.com/office/drawing/2014/main" id="{D2DAF834-3F49-447D-9ACF-ACE38D0F01C7}"/>
              </a:ext>
            </a:extLst>
          </p:cNvPr>
          <p:cNvSpPr/>
          <p:nvPr/>
        </p:nvSpPr>
        <p:spPr>
          <a:xfrm rot="5400000">
            <a:off x="513003" y="2836231"/>
            <a:ext cx="3341809" cy="212282"/>
          </a:xfrm>
          <a:prstGeom prst="triangle">
            <a:avLst/>
          </a:prstGeom>
          <a:solidFill>
            <a:schemeClr val="bg1">
              <a:lumMod val="50000"/>
            </a:schemeClr>
          </a:solidFill>
          <a:ln w="12700" cap="flat" cmpd="sng" algn="ctr">
            <a:no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endParaRPr kumimoji="0" lang="en-ZA" sz="1050" b="0"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nvGrpSpPr>
          <p:cNvPr id="27" name="Group 26">
            <a:extLst>
              <a:ext uri="{FF2B5EF4-FFF2-40B4-BE49-F238E27FC236}">
                <a16:creationId xmlns:a16="http://schemas.microsoft.com/office/drawing/2014/main" id="{1F26E1ED-38D7-45CA-AF47-58918235C51D}"/>
              </a:ext>
            </a:extLst>
          </p:cNvPr>
          <p:cNvGrpSpPr/>
          <p:nvPr/>
        </p:nvGrpSpPr>
        <p:grpSpPr>
          <a:xfrm>
            <a:off x="6078748" y="657612"/>
            <a:ext cx="2885739" cy="3700331"/>
            <a:chOff x="2103813" y="2799788"/>
            <a:chExt cx="1824204" cy="4006380"/>
          </a:xfrm>
        </p:grpSpPr>
        <p:sp>
          <p:nvSpPr>
            <p:cNvPr id="28" name="Rectangle 27">
              <a:extLst>
                <a:ext uri="{FF2B5EF4-FFF2-40B4-BE49-F238E27FC236}">
                  <a16:creationId xmlns:a16="http://schemas.microsoft.com/office/drawing/2014/main" id="{863468C2-97F6-499C-95B4-8FE3C4C2A662}"/>
                </a:ext>
              </a:extLst>
            </p:cNvPr>
            <p:cNvSpPr/>
            <p:nvPr/>
          </p:nvSpPr>
          <p:spPr>
            <a:xfrm>
              <a:off x="2103813" y="3187962"/>
              <a:ext cx="1824204" cy="3618206"/>
            </a:xfrm>
            <a:prstGeom prst="rect">
              <a:avLst/>
            </a:prstGeom>
            <a:noFill/>
            <a:ln w="12700" cap="flat" cmpd="sng" algn="ctr">
              <a:solidFill>
                <a:schemeClr val="tx1"/>
              </a:solidFill>
              <a:prstDash val="solid"/>
              <a:miter lim="800000"/>
            </a:ln>
            <a:effectLst/>
          </p:spPr>
          <p:txBody>
            <a:bodyPr lIns="22739" tIns="22739" rIns="22739" bIns="22739" anchor="ctr"/>
            <a:lstStyle/>
            <a:p>
              <a:pPr marL="0" marR="0" lvl="0" indent="0" algn="l" defTabSz="577628" rtl="0" eaLnBrk="0" fontAlgn="base" latinLnBrk="0" hangingPunct="0">
                <a:lnSpc>
                  <a:spcPct val="100000"/>
                </a:lnSpc>
                <a:spcBef>
                  <a:spcPct val="0"/>
                </a:spcBef>
                <a:spcAft>
                  <a:spcPts val="300"/>
                </a:spcAft>
                <a:buClrTx/>
                <a:buSzTx/>
                <a:buFontTx/>
                <a:buNone/>
                <a:tabLst/>
                <a:defRPr/>
              </a:pPr>
              <a:r>
                <a:rPr kumimoji="0" lang="en-ZA" sz="12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Positive takeaways to consider:</a:t>
              </a:r>
            </a:p>
            <a:p>
              <a:pPr marL="205740" marR="0" lvl="0" indent="-128588" algn="l" defTabSz="577628" rtl="0" eaLnBrk="0" fontAlgn="base" latinLnBrk="0" hangingPunct="0">
                <a:lnSpc>
                  <a:spcPct val="100000"/>
                </a:lnSpc>
                <a:spcBef>
                  <a:spcPct val="0"/>
                </a:spcBef>
                <a:spcAft>
                  <a:spcPts val="300"/>
                </a:spcAft>
                <a:buClrTx/>
                <a:buSzTx/>
                <a:buFont typeface="Wingdings" panose="05000000000000000000" pitchFamily="2" charset="2"/>
                <a:buChar char="ü"/>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Improved planning towards fasting elements in the process</a:t>
              </a:r>
            </a:p>
            <a:p>
              <a:pPr marL="205740" marR="0" lvl="0" indent="-128588" algn="l" defTabSz="577628" rtl="0" eaLnBrk="0" fontAlgn="base" latinLnBrk="0" hangingPunct="0">
                <a:lnSpc>
                  <a:spcPct val="100000"/>
                </a:lnSpc>
                <a:spcBef>
                  <a:spcPct val="0"/>
                </a:spcBef>
                <a:spcAft>
                  <a:spcPts val="300"/>
                </a:spcAft>
                <a:buClrTx/>
                <a:buSzTx/>
                <a:buFont typeface="Wingdings" panose="05000000000000000000" pitchFamily="2" charset="2"/>
                <a:buChar char="ü"/>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Continuous management oversite</a:t>
              </a:r>
            </a:p>
            <a:p>
              <a:pPr marL="205740" marR="0" lvl="0" indent="-128588" algn="l" defTabSz="577628" rtl="0" eaLnBrk="0" fontAlgn="base" latinLnBrk="0" hangingPunct="0">
                <a:lnSpc>
                  <a:spcPct val="100000"/>
                </a:lnSpc>
                <a:spcBef>
                  <a:spcPct val="0"/>
                </a:spcBef>
                <a:spcAft>
                  <a:spcPts val="300"/>
                </a:spcAft>
                <a:buClrTx/>
                <a:buSzTx/>
                <a:buFont typeface="Wingdings" panose="05000000000000000000" pitchFamily="2" charset="2"/>
                <a:buChar char="ü"/>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No break in the governance processes with effective utilisation of meeting time</a:t>
              </a:r>
            </a:p>
            <a:p>
              <a:pPr marL="205740" marR="0" lvl="0" indent="-128588" algn="l" defTabSz="577628" rtl="0" eaLnBrk="0" fontAlgn="base" latinLnBrk="0" hangingPunct="0">
                <a:lnSpc>
                  <a:spcPct val="100000"/>
                </a:lnSpc>
                <a:spcBef>
                  <a:spcPct val="0"/>
                </a:spcBef>
                <a:spcAft>
                  <a:spcPts val="300"/>
                </a:spcAft>
                <a:buClrTx/>
                <a:buSzTx/>
                <a:buFont typeface="Wingdings" panose="05000000000000000000" pitchFamily="2" charset="2"/>
                <a:buChar char="ü"/>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Communication channels remain open</a:t>
              </a:r>
            </a:p>
            <a:p>
              <a:pPr marL="0" marR="0" lvl="0" indent="0" algn="l" defTabSz="577628" rtl="0" eaLnBrk="0" fontAlgn="base" latinLnBrk="0" hangingPunct="0">
                <a:lnSpc>
                  <a:spcPct val="100000"/>
                </a:lnSpc>
                <a:spcBef>
                  <a:spcPct val="0"/>
                </a:spcBef>
                <a:spcAft>
                  <a:spcPts val="300"/>
                </a:spcAft>
                <a:buClrTx/>
                <a:buSzTx/>
                <a:buFontTx/>
                <a:buNone/>
                <a:tabLst/>
                <a:defRPr/>
              </a:pPr>
              <a:r>
                <a:rPr kumimoji="0" lang="en-ZA" sz="12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Challenging takeaways to consider:</a:t>
              </a:r>
            </a:p>
            <a:p>
              <a:pPr marL="205740" marR="0" lvl="0" indent="-128588" algn="l" defTabSz="577628" rtl="0" eaLnBrk="0" fontAlgn="base" latinLnBrk="0" hangingPunct="0">
                <a:lnSpc>
                  <a:spcPct val="100000"/>
                </a:lnSpc>
                <a:spcBef>
                  <a:spcPct val="0"/>
                </a:spcBef>
                <a:spcAft>
                  <a:spcPts val="300"/>
                </a:spcAft>
                <a:buClrTx/>
                <a:buSzTx/>
                <a:buFont typeface="Wingdings 2" panose="05020102010507070707" pitchFamily="18" charset="2"/>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Lost time on site - which can be made up utilising fast tracking processes</a:t>
              </a:r>
            </a:p>
            <a:p>
              <a:pPr marL="205740" marR="0" lvl="0" indent="-128588" algn="l" defTabSz="577628" rtl="0" eaLnBrk="0" fontAlgn="base" latinLnBrk="0" hangingPunct="0">
                <a:lnSpc>
                  <a:spcPct val="100000"/>
                </a:lnSpc>
                <a:spcBef>
                  <a:spcPct val="0"/>
                </a:spcBef>
                <a:spcAft>
                  <a:spcPts val="300"/>
                </a:spcAft>
                <a:buClrTx/>
                <a:buSzTx/>
                <a:buFont typeface="Wingdings 2" panose="05020102010507070707" pitchFamily="18" charset="2"/>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Communication breakdowns with claimants who have limited telecoms access </a:t>
              </a:r>
            </a:p>
            <a:p>
              <a:pPr marL="205740" marR="0" lvl="0" indent="-128588" algn="l" defTabSz="577628" rtl="0" eaLnBrk="0" fontAlgn="base" latinLnBrk="0" hangingPunct="0">
                <a:lnSpc>
                  <a:spcPct val="100000"/>
                </a:lnSpc>
                <a:spcBef>
                  <a:spcPct val="0"/>
                </a:spcBef>
                <a:spcAft>
                  <a:spcPts val="300"/>
                </a:spcAft>
                <a:buClrTx/>
                <a:buSzTx/>
                <a:buFont typeface="Wingdings 2" panose="05020102010507070707" pitchFamily="18" charset="2"/>
                <a:buChar char=""/>
                <a:tabLst/>
                <a:defRPr/>
              </a:pPr>
              <a:r>
                <a:rPr kumimoji="0" lang="en-ZA" sz="12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Active management of files – with copy of electric POE to be provided in support</a:t>
              </a:r>
            </a:p>
          </p:txBody>
        </p:sp>
        <p:sp>
          <p:nvSpPr>
            <p:cNvPr id="29" name="Rectangle 28">
              <a:extLst>
                <a:ext uri="{FF2B5EF4-FFF2-40B4-BE49-F238E27FC236}">
                  <a16:creationId xmlns:a16="http://schemas.microsoft.com/office/drawing/2014/main" id="{C58AF6EA-A593-4D9A-9254-03A29307C971}"/>
                </a:ext>
              </a:extLst>
            </p:cNvPr>
            <p:cNvSpPr/>
            <p:nvPr/>
          </p:nvSpPr>
          <p:spPr>
            <a:xfrm>
              <a:off x="2380016" y="2799788"/>
              <a:ext cx="1548000" cy="284891"/>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Overall Business Impact</a:t>
              </a:r>
              <a:endParaRPr kumimoji="0" lang="en-ZA" sz="16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grpSp>
      <p:sp>
        <p:nvSpPr>
          <p:cNvPr id="30" name="Rectangle 29">
            <a:extLst>
              <a:ext uri="{FF2B5EF4-FFF2-40B4-BE49-F238E27FC236}">
                <a16:creationId xmlns:a16="http://schemas.microsoft.com/office/drawing/2014/main" id="{392FF4BD-E06D-4799-91E2-4BDF6C3FC921}"/>
              </a:ext>
            </a:extLst>
          </p:cNvPr>
          <p:cNvSpPr/>
          <p:nvPr/>
        </p:nvSpPr>
        <p:spPr>
          <a:xfrm>
            <a:off x="161015" y="3125739"/>
            <a:ext cx="1856187" cy="500328"/>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No physical meetings for management &amp; Committees</a:t>
            </a:r>
          </a:p>
        </p:txBody>
      </p:sp>
      <p:sp>
        <p:nvSpPr>
          <p:cNvPr id="31" name="Rectangle 30">
            <a:extLst>
              <a:ext uri="{FF2B5EF4-FFF2-40B4-BE49-F238E27FC236}">
                <a16:creationId xmlns:a16="http://schemas.microsoft.com/office/drawing/2014/main" id="{6FA62D6E-CD74-402B-85EE-6B3786480075}"/>
              </a:ext>
            </a:extLst>
          </p:cNvPr>
          <p:cNvSpPr/>
          <p:nvPr/>
        </p:nvSpPr>
        <p:spPr>
          <a:xfrm>
            <a:off x="161014" y="3746986"/>
            <a:ext cx="1856187" cy="619320"/>
          </a:xfrm>
          <a:prstGeom prst="rect">
            <a:avLst/>
          </a:prstGeom>
          <a:solidFill>
            <a:schemeClr val="bg1">
              <a:lumMod val="75000"/>
            </a:schemeClr>
          </a:solidFill>
          <a:ln w="12700" cap="flat" cmpd="sng" algn="ctr">
            <a:solidFill>
              <a:schemeClr val="tx1"/>
            </a:solid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Cannot meet directly with service providers</a:t>
            </a:r>
          </a:p>
        </p:txBody>
      </p:sp>
      <p:sp>
        <p:nvSpPr>
          <p:cNvPr id="23" name="Text Placeholder 22">
            <a:extLst>
              <a:ext uri="{FF2B5EF4-FFF2-40B4-BE49-F238E27FC236}">
                <a16:creationId xmlns:a16="http://schemas.microsoft.com/office/drawing/2014/main" id="{5B9DE7C1-E3E5-4E61-8221-4D4197B6A5E4}"/>
              </a:ext>
            </a:extLst>
          </p:cNvPr>
          <p:cNvSpPr txBox="1">
            <a:spLocks/>
          </p:cNvSpPr>
          <p:nvPr/>
        </p:nvSpPr>
        <p:spPr>
          <a:xfrm>
            <a:off x="3396641" y="1404877"/>
            <a:ext cx="1856187" cy="378042"/>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514325"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ZA"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Isosceles Triangle 23">
            <a:extLst>
              <a:ext uri="{FF2B5EF4-FFF2-40B4-BE49-F238E27FC236}">
                <a16:creationId xmlns:a16="http://schemas.microsoft.com/office/drawing/2014/main" id="{6A07A27C-AB08-45DB-B5EF-E2EBCC602BF2}"/>
              </a:ext>
            </a:extLst>
          </p:cNvPr>
          <p:cNvSpPr/>
          <p:nvPr/>
        </p:nvSpPr>
        <p:spPr>
          <a:xfrm rot="5400000">
            <a:off x="4231827" y="2756261"/>
            <a:ext cx="3341809" cy="212282"/>
          </a:xfrm>
          <a:prstGeom prst="triangle">
            <a:avLst/>
          </a:prstGeom>
          <a:solidFill>
            <a:schemeClr val="bg1">
              <a:lumMod val="50000"/>
            </a:schemeClr>
          </a:solidFill>
          <a:ln w="12700" cap="flat" cmpd="sng" algn="ctr">
            <a:noFill/>
            <a:prstDash val="solid"/>
            <a:miter lim="800000"/>
          </a:ln>
          <a:effectLst/>
        </p:spPr>
        <p:txBody>
          <a:bodyPr lIns="22739" tIns="22739" rIns="22739" bIns="22739" anchor="ctr"/>
          <a:lstStyle/>
          <a:p>
            <a:pPr marL="0" marR="0" lvl="0" indent="0" algn="ctr" defTabSz="577628" rtl="0" eaLnBrk="0" fontAlgn="base" latinLnBrk="0" hangingPunct="0">
              <a:lnSpc>
                <a:spcPct val="100000"/>
              </a:lnSpc>
              <a:spcBef>
                <a:spcPct val="0"/>
              </a:spcBef>
              <a:spcAft>
                <a:spcPct val="0"/>
              </a:spcAft>
              <a:buClrTx/>
              <a:buSzTx/>
              <a:buFontTx/>
              <a:buNone/>
              <a:tabLst/>
              <a:defRPr/>
            </a:pPr>
            <a:endParaRPr kumimoji="0" lang="en-ZA" sz="1050" b="0" i="0" u="none" strike="noStrike" kern="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1849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560" y="2211710"/>
            <a:ext cx="7992888" cy="514350"/>
          </a:xfrm>
          <a:solidFill>
            <a:srgbClr val="00B050"/>
          </a:solidFill>
        </p:spPr>
        <p:txBody>
          <a:bodyPr>
            <a:normAutofit/>
          </a:bodyPr>
          <a:lstStyle/>
          <a:p>
            <a:pPr algn="ctr"/>
            <a:r>
              <a:rPr lang="en-ZA" altLang="en-US" sz="1400" dirty="0"/>
              <a:t>STRATEGIC PLAN 2020-2025</a:t>
            </a:r>
            <a:endParaRPr lang="en-ZA" altLang="en-US" sz="1400" b="1" dirty="0">
              <a:solidFill>
                <a:srgbClr val="00B050"/>
              </a:solidFill>
            </a:endParaRPr>
          </a:p>
        </p:txBody>
      </p:sp>
    </p:spTree>
    <p:extLst>
      <p:ext uri="{BB962C8B-B14F-4D97-AF65-F5344CB8AC3E}">
        <p14:creationId xmlns:p14="http://schemas.microsoft.com/office/powerpoint/2010/main" val="85948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560" y="2211710"/>
            <a:ext cx="7992888" cy="514350"/>
          </a:xfrm>
          <a:solidFill>
            <a:srgbClr val="00B050"/>
          </a:solidFill>
        </p:spPr>
        <p:txBody>
          <a:bodyPr>
            <a:normAutofit/>
          </a:bodyPr>
          <a:lstStyle/>
          <a:p>
            <a:pPr algn="ctr"/>
            <a:r>
              <a:rPr lang="en-ZA" altLang="en-US" sz="1400" dirty="0"/>
              <a:t>MEDIUM TERM EXPENDITURE FRAMEWORK 2020 - 23  </a:t>
            </a:r>
            <a:endParaRPr lang="en-ZA" altLang="en-US" sz="1400" b="1" dirty="0">
              <a:solidFill>
                <a:srgbClr val="00B050"/>
              </a:solidFill>
            </a:endParaRPr>
          </a:p>
        </p:txBody>
      </p:sp>
    </p:spTree>
    <p:extLst>
      <p:ext uri="{BB962C8B-B14F-4D97-AF65-F5344CB8AC3E}">
        <p14:creationId xmlns:p14="http://schemas.microsoft.com/office/powerpoint/2010/main" val="3081313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4122" y="219350"/>
            <a:ext cx="7992888" cy="379610"/>
          </a:xfrm>
          <a:prstGeom prst="rect">
            <a:avLst/>
          </a:prstGeom>
          <a:solidFill>
            <a:srgbClr val="00B050"/>
          </a:solidFill>
        </p:spPr>
        <p:txBody>
          <a:bodyPr>
            <a:normAutofit/>
          </a:bodyPr>
          <a:lst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altLang="en-US" sz="1800" b="1" i="0" u="none" strike="noStrike" kern="1200" cap="all" spc="0" normalizeH="0" baseline="0" noProof="0" dirty="0">
                <a:ln>
                  <a:noFill/>
                </a:ln>
                <a:solidFill>
                  <a:prstClr val="black"/>
                </a:solidFill>
                <a:effectLst/>
                <a:uLnTx/>
                <a:uFillTx/>
                <a:latin typeface="Arial" panose="020B0604020202020204" pitchFamily="34" charset="0"/>
                <a:ea typeface="+mj-ea"/>
                <a:cs typeface="+mj-cs"/>
              </a:rPr>
              <a:t>MEDIUM TERM EXPENDITURE FRAMEWORK 2020 - 2023 </a:t>
            </a:r>
            <a:endParaRPr kumimoji="0" lang="en-ZA" altLang="en-US" sz="1800" b="1" i="0" u="none" strike="noStrike" kern="1200" cap="all" spc="0" normalizeH="0" baseline="0" noProof="0" dirty="0">
              <a:ln>
                <a:noFill/>
              </a:ln>
              <a:solidFill>
                <a:srgbClr val="00B050"/>
              </a:solidFill>
              <a:effectLst/>
              <a:uLnTx/>
              <a:uFillTx/>
              <a:latin typeface="Arial" panose="020B0604020202020204" pitchFamily="34" charset="0"/>
              <a:ea typeface="+mj-ea"/>
              <a:cs typeface="+mj-cs"/>
            </a:endParaRPr>
          </a:p>
        </p:txBody>
      </p:sp>
      <p:sp>
        <p:nvSpPr>
          <p:cNvPr id="6" name="Content Placeholder 12"/>
          <p:cNvSpPr txBox="1">
            <a:spLocks/>
          </p:cNvSpPr>
          <p:nvPr/>
        </p:nvSpPr>
        <p:spPr>
          <a:xfrm>
            <a:off x="324122" y="915566"/>
            <a:ext cx="7993063" cy="3652838"/>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a:p>
            <a:pPr marL="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altLang="en-US" sz="2000" b="0"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2000" b="0"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4"/>
          <p:cNvSpPr txBox="1">
            <a:spLocks/>
          </p:cNvSpPr>
          <p:nvPr/>
        </p:nvSpPr>
        <p:spPr>
          <a:xfrm>
            <a:off x="324297" y="831032"/>
            <a:ext cx="8077200" cy="3737372"/>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15000"/>
              </a:lnSpc>
              <a:spcBef>
                <a:spcPct val="20000"/>
              </a:spcBef>
              <a:spcAft>
                <a:spcPts val="0"/>
              </a:spcAft>
              <a:buClrTx/>
              <a:buSzTx/>
              <a:buFont typeface="Wingdings" panose="05000000000000000000" pitchFamily="2" charset="2"/>
              <a:buChar char="Ø"/>
              <a:tabLst/>
              <a:defRPr/>
            </a:pPr>
            <a:endParaRPr kumimoji="0" lang="en-ZA" sz="40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Calibri"/>
              <a:cs typeface="Times New Roman"/>
            </a:endParaRPr>
          </a:p>
          <a:p>
            <a:pPr marL="0" marR="0" lvl="0" indent="0" algn="just" defTabSz="914400" rtl="0" eaLnBrk="1" fontAlgn="auto" latinLnBrk="0" hangingPunct="1">
              <a:lnSpc>
                <a:spcPct val="115000"/>
              </a:lnSpc>
              <a:spcBef>
                <a:spcPct val="20000"/>
              </a:spcBef>
              <a:spcAft>
                <a:spcPts val="0"/>
              </a:spcAft>
              <a:buClrTx/>
              <a:buSzTx/>
              <a:buFont typeface="+mj-lt"/>
              <a:buAutoNum type="alphaLcParenR"/>
              <a:tabLst/>
              <a:defRPr/>
            </a:pPr>
            <a:endParaRPr kumimoji="0" lang="en-ZA" sz="40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Calibri"/>
              <a:cs typeface="Times New Roman"/>
            </a:endParaRPr>
          </a:p>
          <a:p>
            <a:pPr marL="0" marR="0" lvl="0" indent="0" algn="just" defTabSz="914400" rtl="0" eaLnBrk="1" fontAlgn="auto" latinLnBrk="0" hangingPunct="1">
              <a:lnSpc>
                <a:spcPct val="115000"/>
              </a:lnSpc>
              <a:spcBef>
                <a:spcPct val="20000"/>
              </a:spcBef>
              <a:spcAft>
                <a:spcPts val="0"/>
              </a:spcAft>
              <a:buClrTx/>
              <a:buSzTx/>
              <a:buFont typeface="Arial" charset="0"/>
              <a:buNone/>
              <a:tabLst/>
              <a:defRPr/>
            </a:pPr>
            <a:r>
              <a:rPr kumimoji="0" lang="en-ZA" sz="1400" b="0" i="0" u="none" strike="noStrike" kern="1200" cap="none" spc="0" normalizeH="0" baseline="0" noProof="0" dirty="0">
                <a:ln>
                  <a:noFill/>
                </a:ln>
                <a:solidFill>
                  <a:srgbClr val="7F7F7F">
                    <a:lumMod val="50000"/>
                  </a:srgbClr>
                </a:solidFill>
                <a:effectLst/>
                <a:uLnTx/>
                <a:uFillTx/>
                <a:latin typeface="Arial"/>
                <a:ea typeface="Calibri"/>
                <a:cs typeface="Times New Roman"/>
              </a:rPr>
              <a:t>  </a:t>
            </a:r>
          </a:p>
          <a:p>
            <a:pPr marL="0" marR="0" lvl="0" indent="0" algn="just" defTabSz="914400" rtl="0" eaLnBrk="1" fontAlgn="auto" latinLnBrk="0" hangingPunct="1">
              <a:lnSpc>
                <a:spcPct val="115000"/>
              </a:lnSpc>
              <a:spcBef>
                <a:spcPct val="20000"/>
              </a:spcBef>
              <a:spcAft>
                <a:spcPts val="0"/>
              </a:spcAft>
              <a:buClrTx/>
              <a:buSzTx/>
              <a:buFont typeface="+mj-lt"/>
              <a:buAutoNum type="alphaLcParenR"/>
              <a:tabLst/>
              <a:defRPr/>
            </a:pPr>
            <a:endParaRPr kumimoji="0" lang="en-ZA" sz="12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Calibri"/>
              <a:cs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altLang="en-US" sz="24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ZA" altLang="en-US" sz="16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altLang="en-US" sz="16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endParaRPr>
          </a:p>
        </p:txBody>
      </p:sp>
      <p:graphicFrame>
        <p:nvGraphicFramePr>
          <p:cNvPr id="2" name="Table 1"/>
          <p:cNvGraphicFramePr>
            <a:graphicFrameLocks noGrp="1"/>
          </p:cNvGraphicFramePr>
          <p:nvPr>
            <p:extLst/>
          </p:nvPr>
        </p:nvGraphicFramePr>
        <p:xfrm>
          <a:off x="335933" y="831032"/>
          <a:ext cx="7000821" cy="3972967"/>
        </p:xfrm>
        <a:graphic>
          <a:graphicData uri="http://schemas.openxmlformats.org/drawingml/2006/table">
            <a:tbl>
              <a:tblPr/>
              <a:tblGrid>
                <a:gridCol w="3040380">
                  <a:extLst>
                    <a:ext uri="{9D8B030D-6E8A-4147-A177-3AD203B41FA5}">
                      <a16:colId xmlns:a16="http://schemas.microsoft.com/office/drawing/2014/main" val="20000"/>
                    </a:ext>
                  </a:extLst>
                </a:gridCol>
                <a:gridCol w="1327394">
                  <a:extLst>
                    <a:ext uri="{9D8B030D-6E8A-4147-A177-3AD203B41FA5}">
                      <a16:colId xmlns:a16="http://schemas.microsoft.com/office/drawing/2014/main" val="20001"/>
                    </a:ext>
                  </a:extLst>
                </a:gridCol>
                <a:gridCol w="1108652">
                  <a:extLst>
                    <a:ext uri="{9D8B030D-6E8A-4147-A177-3AD203B41FA5}">
                      <a16:colId xmlns:a16="http://schemas.microsoft.com/office/drawing/2014/main" val="20002"/>
                    </a:ext>
                  </a:extLst>
                </a:gridCol>
                <a:gridCol w="1524395">
                  <a:extLst>
                    <a:ext uri="{9D8B030D-6E8A-4147-A177-3AD203B41FA5}">
                      <a16:colId xmlns:a16="http://schemas.microsoft.com/office/drawing/2014/main" val="20003"/>
                    </a:ext>
                  </a:extLst>
                </a:gridCol>
              </a:tblGrid>
              <a:tr h="646403">
                <a:tc>
                  <a:txBody>
                    <a:bodyPr/>
                    <a:lstStyle/>
                    <a:p>
                      <a:pPr algn="l" fontAlgn="t"/>
                      <a:r>
                        <a:rPr lang="en-US" sz="1600" b="1" i="0" u="none" strike="noStrike" dirty="0">
                          <a:solidFill>
                            <a:srgbClr val="000000"/>
                          </a:solidFill>
                          <a:effectLst/>
                          <a:latin typeface="Arial Narrow"/>
                        </a:rPr>
                        <a:t>RESTITUTION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auto"/>
                      <a:r>
                        <a:rPr lang="en-ZA" sz="1600" b="1" i="0" u="none" strike="noStrike" dirty="0">
                          <a:solidFill>
                            <a:srgbClr val="000000"/>
                          </a:solidFill>
                          <a:effectLst/>
                          <a:latin typeface="Arial Narrow"/>
                        </a:rPr>
                        <a:t> 2020/2021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auto"/>
                      <a:r>
                        <a:rPr lang="en-ZA" sz="1600" b="1" i="0" u="none" strike="noStrike" dirty="0">
                          <a:solidFill>
                            <a:srgbClr val="000000"/>
                          </a:solidFill>
                          <a:effectLst/>
                          <a:latin typeface="Arial Narrow"/>
                        </a:rPr>
                        <a:t> 2021/2022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auto"/>
                      <a:r>
                        <a:rPr lang="en-ZA" sz="1600" b="1" i="0" u="none" strike="noStrike" dirty="0">
                          <a:solidFill>
                            <a:srgbClr val="000000"/>
                          </a:solidFill>
                          <a:effectLst/>
                          <a:latin typeface="Arial Narrow"/>
                        </a:rPr>
                        <a:t> 2022/2023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29798">
                <a:tc>
                  <a:txBody>
                    <a:bodyPr/>
                    <a:lstStyle/>
                    <a:p>
                      <a:pPr algn="l" fontAlgn="t"/>
                      <a:endParaRPr lang="en-ZA" sz="1600" b="1" i="0" u="none" strike="noStrike" dirty="0">
                        <a:solidFill>
                          <a:srgbClr val="7030A0"/>
                        </a:solidFill>
                        <a:effectLst/>
                        <a:latin typeface="Arial Narrow"/>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600" b="1" i="0" u="none" strike="noStrike">
                          <a:solidFill>
                            <a:srgbClr val="000000"/>
                          </a:solidFill>
                          <a:effectLst/>
                          <a:latin typeface="Arial Narrow"/>
                        </a:rPr>
                        <a:t> R'000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600" b="1" i="0" u="none" strike="noStrike" dirty="0">
                          <a:solidFill>
                            <a:srgbClr val="000000"/>
                          </a:solidFill>
                          <a:effectLst/>
                          <a:latin typeface="Arial Narrow"/>
                        </a:rPr>
                        <a:t> R'000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600" b="1" i="0" u="none" strike="noStrike" dirty="0">
                          <a:solidFill>
                            <a:srgbClr val="000000"/>
                          </a:solidFill>
                          <a:effectLst/>
                          <a:latin typeface="Arial Narrow"/>
                        </a:rPr>
                        <a:t> R'000 </a:t>
                      </a: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411154">
                <a:tc>
                  <a:txBody>
                    <a:bodyPr/>
                    <a:lstStyle/>
                    <a:p>
                      <a:pPr algn="l" fontAlgn="t"/>
                      <a:r>
                        <a:rPr lang="en-ZA" sz="1600" b="1" i="0" u="sng" strike="noStrike" dirty="0">
                          <a:solidFill>
                            <a:srgbClr val="000000"/>
                          </a:solidFill>
                          <a:effectLst/>
                          <a:latin typeface="Arial Narrow"/>
                        </a:rPr>
                        <a:t>SUBPROGRAMME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600" b="1" i="0" u="none" strike="noStrike">
                          <a:solidFill>
                            <a:srgbClr val="000000"/>
                          </a:solidFill>
                          <a:effectLst/>
                          <a:latin typeface="Arial Narrow"/>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600" b="1" i="0" u="none" strike="noStrike">
                          <a:solidFill>
                            <a:srgbClr val="000000"/>
                          </a:solidFill>
                          <a:effectLst/>
                          <a:latin typeface="Arial Narrow"/>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600" b="1" i="0" u="none" strike="noStrike" dirty="0">
                          <a:solidFill>
                            <a:srgbClr val="000000"/>
                          </a:solidFill>
                          <a:effectLst/>
                          <a:latin typeface="Arial Narrow"/>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6403">
                <a:tc>
                  <a:txBody>
                    <a:bodyPr/>
                    <a:lstStyle/>
                    <a:p>
                      <a:pPr algn="l" fontAlgn="t"/>
                      <a:endParaRPr lang="en-ZA" sz="1600" b="1" i="0" u="none" strike="noStrike" dirty="0">
                        <a:solidFill>
                          <a:srgbClr val="000000"/>
                        </a:solidFill>
                        <a:effectLst/>
                        <a:latin typeface="Arial Narrow"/>
                      </a:endParaRPr>
                    </a:p>
                    <a:p>
                      <a:pPr algn="l" fontAlgn="t"/>
                      <a:r>
                        <a:rPr lang="en-ZA" sz="1600" b="1" i="0" u="none" strike="noStrike" dirty="0">
                          <a:solidFill>
                            <a:srgbClr val="000000"/>
                          </a:solidFill>
                          <a:effectLst/>
                          <a:latin typeface="Arial Narrow"/>
                        </a:rPr>
                        <a:t>RESTITUTION NATIONAL OFFICE</a:t>
                      </a:r>
                    </a:p>
                  </a:txBody>
                  <a:tcPr marL="18288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Narrow"/>
                        </a:rPr>
                        <a:t>                       209 194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fontAlgn="b"/>
                      <a:r>
                        <a:rPr lang="en-ZA" sz="1600" b="0" i="0" u="none" strike="noStrike" dirty="0">
                          <a:solidFill>
                            <a:srgbClr val="000000"/>
                          </a:solidFill>
                          <a:effectLst/>
                          <a:latin typeface="Arial Narrow"/>
                        </a:rPr>
                        <a:t>     </a:t>
                      </a:r>
                    </a:p>
                    <a:p>
                      <a:pPr algn="r" fontAlgn="b"/>
                      <a:r>
                        <a:rPr lang="en-ZA" sz="1600" b="0" i="0" u="none" strike="noStrike" dirty="0">
                          <a:solidFill>
                            <a:srgbClr val="000000"/>
                          </a:solidFill>
                          <a:effectLst/>
                          <a:latin typeface="Arial Narrow"/>
                        </a:rPr>
                        <a:t>231 521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fontAlgn="b"/>
                      <a:r>
                        <a:rPr lang="en-ZA" sz="1600" b="0" i="0" u="none" strike="noStrike" dirty="0">
                          <a:solidFill>
                            <a:srgbClr val="000000"/>
                          </a:solidFill>
                          <a:effectLst/>
                          <a:latin typeface="Arial Narrow"/>
                        </a:rPr>
                        <a:t>                  </a:t>
                      </a:r>
                    </a:p>
                    <a:p>
                      <a:pPr algn="r" fontAlgn="b"/>
                      <a:r>
                        <a:rPr lang="en-ZA" sz="1600" b="0" i="0" u="none" strike="noStrike" dirty="0">
                          <a:solidFill>
                            <a:srgbClr val="000000"/>
                          </a:solidFill>
                          <a:effectLst/>
                          <a:latin typeface="Arial Narrow"/>
                        </a:rPr>
                        <a:t>240 350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646403">
                <a:tc>
                  <a:txBody>
                    <a:bodyPr/>
                    <a:lstStyle/>
                    <a:p>
                      <a:pPr algn="l" fontAlgn="t"/>
                      <a:endParaRPr lang="en-ZA" sz="1600" b="1" i="0" u="none" strike="noStrike" dirty="0">
                        <a:solidFill>
                          <a:srgbClr val="000000"/>
                        </a:solidFill>
                        <a:effectLst/>
                        <a:latin typeface="Arial Narrow"/>
                      </a:endParaRPr>
                    </a:p>
                    <a:p>
                      <a:pPr algn="l" fontAlgn="t"/>
                      <a:r>
                        <a:rPr lang="en-ZA" sz="1600" b="1" i="0" u="none" strike="noStrike" dirty="0">
                          <a:solidFill>
                            <a:srgbClr val="000000"/>
                          </a:solidFill>
                          <a:effectLst/>
                          <a:latin typeface="Arial Narrow"/>
                        </a:rPr>
                        <a:t>RESTITUTION REGIONAL OFFICES</a:t>
                      </a:r>
                    </a:p>
                  </a:txBody>
                  <a:tcPr marL="18288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Narrow"/>
                        </a:rPr>
                        <a:t>                         547 296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fontAlgn="b"/>
                      <a:r>
                        <a:rPr lang="en-ZA" sz="1600" b="0" i="0" u="none" strike="noStrike" dirty="0">
                          <a:solidFill>
                            <a:srgbClr val="000000"/>
                          </a:solidFill>
                          <a:effectLst/>
                          <a:latin typeface="Arial Narrow"/>
                        </a:rPr>
                        <a:t>         </a:t>
                      </a:r>
                    </a:p>
                    <a:p>
                      <a:pPr algn="r" fontAlgn="b"/>
                      <a:r>
                        <a:rPr lang="en-ZA" sz="1600" b="0" i="0" u="none" strike="noStrike" dirty="0">
                          <a:solidFill>
                            <a:srgbClr val="000000"/>
                          </a:solidFill>
                          <a:effectLst/>
                          <a:latin typeface="Arial Narrow"/>
                        </a:rPr>
                        <a:t>570 958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fontAlgn="b"/>
                      <a:r>
                        <a:rPr lang="en-ZA" sz="1600" b="0" i="0" u="none" strike="noStrike" dirty="0">
                          <a:solidFill>
                            <a:srgbClr val="000000"/>
                          </a:solidFill>
                          <a:effectLst/>
                          <a:latin typeface="Arial Narrow"/>
                        </a:rPr>
                        <a:t>                  </a:t>
                      </a:r>
                    </a:p>
                    <a:p>
                      <a:pPr algn="r" fontAlgn="b"/>
                      <a:r>
                        <a:rPr lang="en-ZA" sz="1600" b="0" i="0" u="none" strike="noStrike" dirty="0">
                          <a:solidFill>
                            <a:srgbClr val="000000"/>
                          </a:solidFill>
                          <a:effectLst/>
                          <a:latin typeface="Arial Narrow"/>
                        </a:rPr>
                        <a:t>592 136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646403">
                <a:tc>
                  <a:txBody>
                    <a:bodyPr/>
                    <a:lstStyle/>
                    <a:p>
                      <a:pPr algn="l" fontAlgn="t"/>
                      <a:endParaRPr lang="en-ZA" sz="1600" b="1" i="0" u="none" strike="noStrike" dirty="0">
                        <a:solidFill>
                          <a:srgbClr val="000000"/>
                        </a:solidFill>
                        <a:effectLst/>
                        <a:latin typeface="Arial Narrow"/>
                      </a:endParaRPr>
                    </a:p>
                    <a:p>
                      <a:pPr algn="l" fontAlgn="t"/>
                      <a:r>
                        <a:rPr lang="en-ZA" sz="1600" b="1" i="0" u="none" strike="noStrike" dirty="0">
                          <a:solidFill>
                            <a:srgbClr val="000000"/>
                          </a:solidFill>
                          <a:effectLst/>
                          <a:latin typeface="Arial Narrow"/>
                        </a:rPr>
                        <a:t>RESTITUTION GRANTS</a:t>
                      </a:r>
                    </a:p>
                  </a:txBody>
                  <a:tcPr marL="18288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Narrow"/>
                        </a:rPr>
                        <a:t> 2 580 296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fontAlgn="b"/>
                      <a:r>
                        <a:rPr lang="en-ZA" sz="1600" b="0" i="0" u="none" strike="noStrike" dirty="0">
                          <a:solidFill>
                            <a:srgbClr val="000000"/>
                          </a:solidFill>
                          <a:effectLst/>
                          <a:latin typeface="Arial Narrow"/>
                        </a:rPr>
                        <a:t> 2 749 712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r" fontAlgn="b"/>
                      <a:r>
                        <a:rPr lang="en-ZA" sz="1600" b="0" i="0" u="none" strike="noStrike" dirty="0">
                          <a:solidFill>
                            <a:srgbClr val="000000"/>
                          </a:solidFill>
                          <a:effectLst/>
                          <a:latin typeface="Arial Narrow"/>
                        </a:rPr>
                        <a:t> 2 852 069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646403">
                <a:tc>
                  <a:txBody>
                    <a:bodyPr/>
                    <a:lstStyle/>
                    <a:p>
                      <a:pPr algn="l" fontAlgn="t"/>
                      <a:r>
                        <a:rPr lang="en-ZA" sz="1600" b="1" i="0" u="none" strike="noStrike" dirty="0">
                          <a:solidFill>
                            <a:srgbClr val="000000"/>
                          </a:solidFill>
                          <a:effectLst/>
                          <a:latin typeface="Arial Narrow"/>
                        </a:rPr>
                        <a:t> TOTAL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ZA" sz="1600" b="1" i="0" u="none" strike="noStrike" dirty="0">
                          <a:solidFill>
                            <a:srgbClr val="000000"/>
                          </a:solidFill>
                          <a:effectLst/>
                          <a:latin typeface="Arial Narrow"/>
                        </a:rPr>
                        <a:t>  3 336 786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r" fontAlgn="t"/>
                      <a:r>
                        <a:rPr lang="en-ZA" sz="1600" b="1" i="0" u="none" strike="noStrike" dirty="0">
                          <a:solidFill>
                            <a:srgbClr val="000000"/>
                          </a:solidFill>
                          <a:effectLst/>
                          <a:latin typeface="Arial Narrow"/>
                        </a:rPr>
                        <a:t> 3 552 191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r" fontAlgn="t"/>
                      <a:r>
                        <a:rPr lang="en-ZA" sz="1600" b="1" i="0" u="none" strike="noStrike" dirty="0">
                          <a:solidFill>
                            <a:srgbClr val="000000"/>
                          </a:solidFill>
                          <a:effectLst/>
                          <a:latin typeface="Arial Narrow"/>
                        </a:rPr>
                        <a:t>3 684 555 </a:t>
                      </a: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761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39402" y="64391"/>
            <a:ext cx="7992888" cy="275111"/>
          </a:xfrm>
          <a:prstGeom prst="rect">
            <a:avLst/>
          </a:prstGeom>
          <a:solidFill>
            <a:srgbClr val="00B050"/>
          </a:solidFill>
        </p:spPr>
        <p:txBody>
          <a:bodyPr>
            <a:noAutofit/>
          </a:bodyPr>
          <a:lst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altLang="en-US" sz="1400" b="1" i="0" u="none" strike="noStrike" kern="1200" cap="all" spc="0" normalizeH="0" baseline="0" noProof="0" dirty="0">
                <a:ln>
                  <a:noFill/>
                </a:ln>
                <a:solidFill>
                  <a:prstClr val="black"/>
                </a:solidFill>
                <a:effectLst/>
                <a:uLnTx/>
                <a:uFillTx/>
                <a:latin typeface="Arial" panose="020B0604020202020204" pitchFamily="34" charset="0"/>
                <a:ea typeface="+mj-ea"/>
                <a:cs typeface="+mj-cs"/>
              </a:rPr>
              <a:t>MEDIUM TERM EXPENDITURE FRAMEWORK 2020 - 2023</a:t>
            </a:r>
            <a:endParaRPr kumimoji="0" lang="en-ZA" altLang="en-US" sz="1400" b="1" i="0" u="none" strike="noStrike" kern="1200" cap="all" spc="0" normalizeH="0" baseline="0" noProof="0" dirty="0">
              <a:ln>
                <a:noFill/>
              </a:ln>
              <a:solidFill>
                <a:srgbClr val="00B050"/>
              </a:solidFill>
              <a:effectLst/>
              <a:uLnTx/>
              <a:uFillTx/>
              <a:latin typeface="Arial" panose="020B0604020202020204" pitchFamily="34" charset="0"/>
              <a:ea typeface="+mj-ea"/>
              <a:cs typeface="+mj-cs"/>
            </a:endParaRPr>
          </a:p>
        </p:txBody>
      </p:sp>
      <p:sp>
        <p:nvSpPr>
          <p:cNvPr id="6" name="Content Placeholder 12"/>
          <p:cNvSpPr txBox="1">
            <a:spLocks/>
          </p:cNvSpPr>
          <p:nvPr/>
        </p:nvSpPr>
        <p:spPr>
          <a:xfrm>
            <a:off x="339402" y="915548"/>
            <a:ext cx="7993063" cy="3652838"/>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a:p>
            <a:pPr marL="0" marR="0" lvl="1"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altLang="en-US" sz="2000" b="0"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2000" b="0"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a:p>
            <a:pPr marL="457200" marR="0" lvl="1" indent="-4572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alt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t Placeholder 4"/>
          <p:cNvSpPr txBox="1">
            <a:spLocks/>
          </p:cNvSpPr>
          <p:nvPr/>
        </p:nvSpPr>
        <p:spPr>
          <a:xfrm>
            <a:off x="339577" y="831014"/>
            <a:ext cx="8077200" cy="3737372"/>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15000"/>
              </a:lnSpc>
              <a:spcBef>
                <a:spcPct val="20000"/>
              </a:spcBef>
              <a:spcAft>
                <a:spcPts val="0"/>
              </a:spcAft>
              <a:buClrTx/>
              <a:buSzTx/>
              <a:buFont typeface="Wingdings" panose="05000000000000000000" pitchFamily="2" charset="2"/>
              <a:buChar char="Ø"/>
              <a:tabLst/>
              <a:defRPr/>
            </a:pPr>
            <a:endParaRPr kumimoji="0" lang="en-ZA" sz="40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Calibri"/>
              <a:cs typeface="Times New Roman"/>
            </a:endParaRPr>
          </a:p>
          <a:p>
            <a:pPr marL="0" marR="0" lvl="0" indent="0" algn="just" defTabSz="914400" rtl="0" eaLnBrk="1" fontAlgn="auto" latinLnBrk="0" hangingPunct="1">
              <a:lnSpc>
                <a:spcPct val="115000"/>
              </a:lnSpc>
              <a:spcBef>
                <a:spcPct val="20000"/>
              </a:spcBef>
              <a:spcAft>
                <a:spcPts val="0"/>
              </a:spcAft>
              <a:buClrTx/>
              <a:buSzTx/>
              <a:buFont typeface="+mj-lt"/>
              <a:buAutoNum type="alphaLcParenR"/>
              <a:tabLst/>
              <a:defRPr/>
            </a:pPr>
            <a:endParaRPr kumimoji="0" lang="en-ZA" sz="40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Calibri"/>
              <a:cs typeface="Times New Roman"/>
            </a:endParaRPr>
          </a:p>
          <a:p>
            <a:pPr marL="0" marR="0" lvl="0" indent="0" algn="just" defTabSz="914400" rtl="0" eaLnBrk="1" fontAlgn="auto" latinLnBrk="0" hangingPunct="1">
              <a:lnSpc>
                <a:spcPct val="115000"/>
              </a:lnSpc>
              <a:spcBef>
                <a:spcPct val="20000"/>
              </a:spcBef>
              <a:spcAft>
                <a:spcPts val="0"/>
              </a:spcAft>
              <a:buClrTx/>
              <a:buSzTx/>
              <a:buFont typeface="Arial" charset="0"/>
              <a:buNone/>
              <a:tabLst/>
              <a:defRPr/>
            </a:pPr>
            <a:r>
              <a:rPr kumimoji="0" lang="en-ZA" sz="1400" b="0" i="0" u="none" strike="noStrike" kern="1200" cap="none" spc="0" normalizeH="0" baseline="0" noProof="0" dirty="0">
                <a:ln>
                  <a:noFill/>
                </a:ln>
                <a:solidFill>
                  <a:srgbClr val="7F7F7F">
                    <a:lumMod val="50000"/>
                  </a:srgbClr>
                </a:solidFill>
                <a:effectLst/>
                <a:uLnTx/>
                <a:uFillTx/>
                <a:latin typeface="Arial"/>
                <a:ea typeface="Calibri"/>
                <a:cs typeface="Times New Roman"/>
              </a:rPr>
              <a:t>  </a:t>
            </a:r>
          </a:p>
          <a:p>
            <a:pPr marL="0" marR="0" lvl="0" indent="0" algn="just" defTabSz="914400" rtl="0" eaLnBrk="1" fontAlgn="auto" latinLnBrk="0" hangingPunct="1">
              <a:lnSpc>
                <a:spcPct val="115000"/>
              </a:lnSpc>
              <a:spcBef>
                <a:spcPct val="20000"/>
              </a:spcBef>
              <a:spcAft>
                <a:spcPts val="0"/>
              </a:spcAft>
              <a:buClrTx/>
              <a:buSzTx/>
              <a:buFont typeface="+mj-lt"/>
              <a:buAutoNum type="alphaLcParenR"/>
              <a:tabLst/>
              <a:defRPr/>
            </a:pPr>
            <a:endParaRPr kumimoji="0" lang="en-ZA" sz="12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Calibri"/>
              <a:cs typeface="Times New Roman"/>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altLang="en-US" sz="24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ZA" altLang="en-US" sz="16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altLang="en-US" sz="16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7F7F7F">
                  <a:lumMod val="50000"/>
                </a:srgbClr>
              </a:solidFill>
              <a:effectLst/>
              <a:uLnTx/>
              <a:uFillTx/>
              <a:latin typeface="Arial" panose="020B0604020202020204" pitchFamily="34"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5747804"/>
              </p:ext>
            </p:extLst>
          </p:nvPr>
        </p:nvGraphicFramePr>
        <p:xfrm>
          <a:off x="122991" y="411510"/>
          <a:ext cx="8898017" cy="4544293"/>
        </p:xfrm>
        <a:graphic>
          <a:graphicData uri="http://schemas.openxmlformats.org/drawingml/2006/table">
            <a:tbl>
              <a:tblPr/>
              <a:tblGrid>
                <a:gridCol w="3220234">
                  <a:extLst>
                    <a:ext uri="{9D8B030D-6E8A-4147-A177-3AD203B41FA5}">
                      <a16:colId xmlns:a16="http://schemas.microsoft.com/office/drawing/2014/main" val="20000"/>
                    </a:ext>
                  </a:extLst>
                </a:gridCol>
                <a:gridCol w="2118576">
                  <a:extLst>
                    <a:ext uri="{9D8B030D-6E8A-4147-A177-3AD203B41FA5}">
                      <a16:colId xmlns:a16="http://schemas.microsoft.com/office/drawing/2014/main" val="20001"/>
                    </a:ext>
                  </a:extLst>
                </a:gridCol>
                <a:gridCol w="1694861">
                  <a:extLst>
                    <a:ext uri="{9D8B030D-6E8A-4147-A177-3AD203B41FA5}">
                      <a16:colId xmlns:a16="http://schemas.microsoft.com/office/drawing/2014/main" val="20002"/>
                    </a:ext>
                  </a:extLst>
                </a:gridCol>
                <a:gridCol w="1864346">
                  <a:extLst>
                    <a:ext uri="{9D8B030D-6E8A-4147-A177-3AD203B41FA5}">
                      <a16:colId xmlns:a16="http://schemas.microsoft.com/office/drawing/2014/main" val="20003"/>
                    </a:ext>
                  </a:extLst>
                </a:gridCol>
              </a:tblGrid>
              <a:tr h="207666">
                <a:tc>
                  <a:txBody>
                    <a:bodyPr/>
                    <a:lstStyle/>
                    <a:p>
                      <a:pPr algn="l" fontAlgn="t"/>
                      <a:r>
                        <a:rPr lang="en-US" sz="1400" b="1" i="0" u="none" strike="noStrike" dirty="0">
                          <a:solidFill>
                            <a:schemeClr val="tx1"/>
                          </a:solidFill>
                          <a:effectLst/>
                          <a:latin typeface="Arial Narrow"/>
                        </a:rPr>
                        <a:t>RESTITUTION</a:t>
                      </a:r>
                    </a:p>
                  </a:txBody>
                  <a:tcPr marL="2098" marR="2098" marT="2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auto"/>
                      <a:r>
                        <a:rPr lang="en-ZA" sz="1400" b="1" i="0" u="none" strike="noStrike" dirty="0">
                          <a:solidFill>
                            <a:schemeClr val="tx1"/>
                          </a:solidFill>
                          <a:effectLst/>
                          <a:latin typeface="Arial Narrow"/>
                        </a:rPr>
                        <a:t> 2020/2021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r>
                        <a:rPr lang="en-ZA" sz="1400" b="1" i="0" u="none" strike="noStrike" dirty="0">
                          <a:solidFill>
                            <a:schemeClr val="tx1"/>
                          </a:solidFill>
                          <a:effectLst/>
                          <a:latin typeface="Arial Narrow"/>
                        </a:rPr>
                        <a:t> 2021/2022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r>
                        <a:rPr lang="en-ZA" sz="1400" b="1" i="0" u="none" strike="noStrike" dirty="0">
                          <a:solidFill>
                            <a:schemeClr val="tx1"/>
                          </a:solidFill>
                          <a:effectLst/>
                          <a:latin typeface="Arial Narrow"/>
                        </a:rPr>
                        <a:t> 2022/2023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285598">
                <a:tc>
                  <a:txBody>
                    <a:bodyPr/>
                    <a:lstStyle/>
                    <a:p>
                      <a:pPr algn="l" fontAlgn="t"/>
                      <a:r>
                        <a:rPr lang="en-ZA" sz="1400" b="1" i="0" u="none" strike="noStrike" dirty="0">
                          <a:solidFill>
                            <a:schemeClr val="tx1"/>
                          </a:solidFill>
                          <a:effectLst/>
                          <a:latin typeface="Arial Narrow"/>
                        </a:rPr>
                        <a:t> </a:t>
                      </a:r>
                    </a:p>
                  </a:txBody>
                  <a:tcPr marL="2098" marR="2098" marT="2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t"/>
                      <a:r>
                        <a:rPr lang="en-ZA" sz="1400" b="1" i="0" u="none" strike="noStrike" dirty="0">
                          <a:solidFill>
                            <a:schemeClr val="tx1"/>
                          </a:solidFill>
                          <a:effectLst/>
                          <a:latin typeface="Arial Narrow"/>
                        </a:rPr>
                        <a:t> R'000 </a:t>
                      </a:r>
                    </a:p>
                  </a:txBody>
                  <a:tcPr marL="2098" marR="2098" marT="2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t"/>
                      <a:r>
                        <a:rPr lang="en-ZA" sz="1400" b="1" i="0" u="none" strike="noStrike" dirty="0">
                          <a:solidFill>
                            <a:schemeClr val="tx1"/>
                          </a:solidFill>
                          <a:effectLst/>
                          <a:latin typeface="Arial Narrow"/>
                        </a:rPr>
                        <a:t> R'000 </a:t>
                      </a:r>
                    </a:p>
                  </a:txBody>
                  <a:tcPr marL="2098" marR="2098" marT="2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t"/>
                      <a:r>
                        <a:rPr lang="en-ZA" sz="1400" b="1" i="0" u="none" strike="noStrike" dirty="0">
                          <a:solidFill>
                            <a:schemeClr val="tx1"/>
                          </a:solidFill>
                          <a:effectLst/>
                          <a:latin typeface="Arial Narrow"/>
                        </a:rPr>
                        <a:t> R'000 </a:t>
                      </a:r>
                    </a:p>
                  </a:txBody>
                  <a:tcPr marL="2098" marR="2098" marT="209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1"/>
                  </a:ext>
                </a:extLst>
              </a:tr>
              <a:tr h="285598">
                <a:tc>
                  <a:txBody>
                    <a:bodyPr/>
                    <a:lstStyle/>
                    <a:p>
                      <a:pPr algn="l" fontAlgn="b"/>
                      <a:r>
                        <a:rPr lang="en-ZA" sz="1400" b="1" i="0" u="sng" strike="noStrike" dirty="0">
                          <a:solidFill>
                            <a:schemeClr val="tx1"/>
                          </a:solidFill>
                          <a:effectLst/>
                          <a:latin typeface="Arial Narrow"/>
                        </a:rPr>
                        <a:t>Economic classification</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ctr" fontAlgn="t"/>
                      <a:r>
                        <a:rPr lang="en-ZA" sz="1400" b="1" i="0" u="none" strike="noStrike" dirty="0">
                          <a:solidFill>
                            <a:schemeClr val="tx1"/>
                          </a:solidFill>
                          <a:effectLst/>
                          <a:latin typeface="Arial Narrow"/>
                        </a:rPr>
                        <a:t> </a:t>
                      </a:r>
                    </a:p>
                  </a:txBody>
                  <a:tcPr marL="2098" marR="2098" marT="2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ctr" fontAlgn="t"/>
                      <a:r>
                        <a:rPr lang="en-ZA" sz="1400" b="1" i="0" u="none" strike="noStrike" dirty="0">
                          <a:solidFill>
                            <a:schemeClr val="tx1"/>
                          </a:solidFill>
                          <a:effectLst/>
                          <a:latin typeface="Arial Narrow"/>
                        </a:rPr>
                        <a:t> </a:t>
                      </a:r>
                    </a:p>
                  </a:txBody>
                  <a:tcPr marL="2098" marR="2098" marT="20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ctr" fontAlgn="t"/>
                      <a:r>
                        <a:rPr lang="en-ZA" sz="1400" b="1" i="0" u="none" strike="noStrike">
                          <a:solidFill>
                            <a:schemeClr val="tx1"/>
                          </a:solidFill>
                          <a:effectLst/>
                          <a:latin typeface="Arial Narrow"/>
                        </a:rPr>
                        <a:t> </a:t>
                      </a:r>
                    </a:p>
                  </a:txBody>
                  <a:tcPr marL="2098" marR="2098" marT="209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20000"/>
                        <a:lumOff val="80000"/>
                      </a:schemeClr>
                    </a:solidFill>
                  </a:tcPr>
                </a:tc>
                <a:extLst>
                  <a:ext uri="{0D108BD9-81ED-4DB2-BD59-A6C34878D82A}">
                    <a16:rowId xmlns:a16="http://schemas.microsoft.com/office/drawing/2014/main" val="10002"/>
                  </a:ext>
                </a:extLst>
              </a:tr>
              <a:tr h="285598">
                <a:tc>
                  <a:txBody>
                    <a:bodyPr/>
                    <a:lstStyle/>
                    <a:p>
                      <a:pPr algn="l" fontAlgn="b"/>
                      <a:r>
                        <a:rPr lang="en-ZA" sz="1400" b="1" i="0" u="none" strike="noStrike" dirty="0">
                          <a:solidFill>
                            <a:schemeClr val="tx1"/>
                          </a:solidFill>
                          <a:effectLst/>
                          <a:latin typeface="Arial Narrow"/>
                        </a:rPr>
                        <a:t>Current payments</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lumMod val="60000"/>
                        <a:lumOff val="40000"/>
                      </a:schemeClr>
                    </a:solidFill>
                  </a:tcPr>
                </a:tc>
                <a:tc>
                  <a:txBody>
                    <a:bodyPr/>
                    <a:lstStyle/>
                    <a:p>
                      <a:pPr algn="l" fontAlgn="b"/>
                      <a:r>
                        <a:rPr lang="en-ZA" sz="1400" b="1" i="0" u="none" strike="noStrike" dirty="0">
                          <a:solidFill>
                            <a:schemeClr val="tx1"/>
                          </a:solidFill>
                          <a:effectLst/>
                          <a:latin typeface="Arial Narrow"/>
                        </a:rPr>
                        <a:t>                         746 907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20000"/>
                        <a:lumOff val="80000"/>
                      </a:schemeClr>
                    </a:solidFill>
                  </a:tcPr>
                </a:tc>
                <a:tc>
                  <a:txBody>
                    <a:bodyPr/>
                    <a:lstStyle/>
                    <a:p>
                      <a:pPr algn="l" fontAlgn="b"/>
                      <a:r>
                        <a:rPr lang="en-ZA" sz="1400" b="1" i="0" u="none" strike="noStrike" dirty="0">
                          <a:solidFill>
                            <a:schemeClr val="tx1"/>
                          </a:solidFill>
                          <a:effectLst/>
                          <a:latin typeface="Arial Narrow"/>
                        </a:rPr>
                        <a:t>                         792 369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20000"/>
                        <a:lumOff val="80000"/>
                      </a:schemeClr>
                    </a:solidFill>
                  </a:tcPr>
                </a:tc>
                <a:tc>
                  <a:txBody>
                    <a:bodyPr/>
                    <a:lstStyle/>
                    <a:p>
                      <a:pPr algn="l" fontAlgn="b"/>
                      <a:r>
                        <a:rPr lang="en-ZA" sz="1400" b="1" i="0" u="none" strike="noStrike">
                          <a:solidFill>
                            <a:schemeClr val="tx1"/>
                          </a:solidFill>
                          <a:effectLst/>
                          <a:latin typeface="Arial Narrow"/>
                        </a:rPr>
                        <a:t>                         821 946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20000"/>
                        <a:lumOff val="80000"/>
                      </a:schemeClr>
                    </a:solidFill>
                  </a:tcPr>
                </a:tc>
                <a:extLst>
                  <a:ext uri="{0D108BD9-81ED-4DB2-BD59-A6C34878D82A}">
                    <a16:rowId xmlns:a16="http://schemas.microsoft.com/office/drawing/2014/main" val="10003"/>
                  </a:ext>
                </a:extLst>
              </a:tr>
              <a:tr h="285598">
                <a:tc>
                  <a:txBody>
                    <a:bodyPr/>
                    <a:lstStyle/>
                    <a:p>
                      <a:pPr algn="l" fontAlgn="b"/>
                      <a:r>
                        <a:rPr lang="en-ZA" sz="1400" b="0" i="0" u="none" strike="noStrike" dirty="0">
                          <a:solidFill>
                            <a:schemeClr val="tx1"/>
                          </a:solidFill>
                          <a:effectLst/>
                          <a:latin typeface="Arial Narrow"/>
                        </a:rPr>
                        <a:t>Compensation of employees</a:t>
                      </a:r>
                    </a:p>
                  </a:txBody>
                  <a:tcPr marL="50345"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400" b="0" i="0" u="none" strike="noStrike" dirty="0">
                          <a:solidFill>
                            <a:schemeClr val="tx1"/>
                          </a:solidFill>
                          <a:effectLst/>
                          <a:latin typeface="Arial Narrow"/>
                        </a:rPr>
                        <a:t>                         455 462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484 891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a:solidFill>
                            <a:schemeClr val="tx1"/>
                          </a:solidFill>
                          <a:effectLst/>
                          <a:latin typeface="Arial Narrow"/>
                        </a:rPr>
                        <a:t>                         502 936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4"/>
                  </a:ext>
                </a:extLst>
              </a:tr>
              <a:tr h="285598">
                <a:tc>
                  <a:txBody>
                    <a:bodyPr/>
                    <a:lstStyle/>
                    <a:p>
                      <a:pPr algn="l" fontAlgn="b"/>
                      <a:r>
                        <a:rPr lang="en-ZA" sz="1400" b="0" i="0" u="none" strike="noStrike" dirty="0">
                          <a:solidFill>
                            <a:schemeClr val="tx1"/>
                          </a:solidFill>
                          <a:effectLst/>
                          <a:latin typeface="Arial Narrow"/>
                        </a:rPr>
                        <a:t>Goods and services</a:t>
                      </a:r>
                    </a:p>
                  </a:txBody>
                  <a:tcPr marL="50345"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400" b="0" i="0" u="none" strike="noStrike" dirty="0">
                          <a:solidFill>
                            <a:schemeClr val="tx1"/>
                          </a:solidFill>
                          <a:effectLst/>
                          <a:latin typeface="Arial Narrow"/>
                        </a:rPr>
                        <a:t>                         291 445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307 478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a:solidFill>
                            <a:schemeClr val="tx1"/>
                          </a:solidFill>
                          <a:effectLst/>
                          <a:latin typeface="Arial Narrow"/>
                        </a:rPr>
                        <a:t>                         319 010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5"/>
                  </a:ext>
                </a:extLst>
              </a:tr>
              <a:tr h="243125">
                <a:tc>
                  <a:txBody>
                    <a:bodyPr/>
                    <a:lstStyle/>
                    <a:p>
                      <a:pPr algn="l" fontAlgn="b"/>
                      <a:r>
                        <a:rPr lang="en-ZA" sz="1400" b="0" i="0" u="none" strike="noStrike" dirty="0">
                          <a:solidFill>
                            <a:schemeClr val="tx1"/>
                          </a:solidFill>
                          <a:effectLst/>
                          <a:latin typeface="Arial Narrow"/>
                        </a:rPr>
                        <a:t>Rent on land</a:t>
                      </a:r>
                    </a:p>
                  </a:txBody>
                  <a:tcPr marL="75517"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400" b="0" i="0" u="none" strike="noStrike" dirty="0">
                          <a:solidFill>
                            <a:schemeClr val="tx1"/>
                          </a:solidFill>
                          <a:effectLst/>
                          <a:latin typeface="Arial Narrow"/>
                        </a:rPr>
                        <a:t>                                     -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6"/>
                  </a:ext>
                </a:extLst>
              </a:tr>
              <a:tr h="285598">
                <a:tc>
                  <a:txBody>
                    <a:bodyPr/>
                    <a:lstStyle/>
                    <a:p>
                      <a:pPr algn="l" fontAlgn="b"/>
                      <a:r>
                        <a:rPr lang="en-ZA" sz="1400" b="1" i="0" u="none" strike="noStrike" dirty="0">
                          <a:solidFill>
                            <a:schemeClr val="tx1"/>
                          </a:solidFill>
                          <a:effectLst/>
                          <a:latin typeface="Arial Narrow"/>
                        </a:rPr>
                        <a:t>Transfers and subsidies</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l" fontAlgn="b"/>
                      <a:r>
                        <a:rPr lang="en-ZA" sz="1400" b="1" i="0" u="none" strike="noStrike">
                          <a:solidFill>
                            <a:schemeClr val="tx1"/>
                          </a:solidFill>
                          <a:effectLst/>
                          <a:latin typeface="Arial Narrow"/>
                        </a:rPr>
                        <a:t>                      2 587 360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l" fontAlgn="b"/>
                      <a:r>
                        <a:rPr lang="en-ZA" sz="1400" b="1" i="0" u="none" strike="noStrike" dirty="0">
                          <a:solidFill>
                            <a:schemeClr val="tx1"/>
                          </a:solidFill>
                          <a:effectLst/>
                          <a:latin typeface="Arial Narrow"/>
                        </a:rPr>
                        <a:t>                      2 757 164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l" fontAlgn="b"/>
                      <a:r>
                        <a:rPr lang="en-ZA" sz="1400" b="1" i="0" u="none" strike="noStrike" dirty="0">
                          <a:solidFill>
                            <a:schemeClr val="tx1"/>
                          </a:solidFill>
                          <a:effectLst/>
                          <a:latin typeface="Arial Narrow"/>
                        </a:rPr>
                        <a:t>                      2 859 800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extLst>
                  <a:ext uri="{0D108BD9-81ED-4DB2-BD59-A6C34878D82A}">
                    <a16:rowId xmlns:a16="http://schemas.microsoft.com/office/drawing/2014/main" val="10007"/>
                  </a:ext>
                </a:extLst>
              </a:tr>
              <a:tr h="285598">
                <a:tc>
                  <a:txBody>
                    <a:bodyPr/>
                    <a:lstStyle/>
                    <a:p>
                      <a:pPr algn="l" fontAlgn="b"/>
                      <a:r>
                        <a:rPr lang="en-ZA" sz="1400" b="0" i="0" u="none" strike="noStrike" dirty="0">
                          <a:solidFill>
                            <a:schemeClr val="tx1"/>
                          </a:solidFill>
                          <a:effectLst/>
                          <a:latin typeface="Arial Narrow"/>
                        </a:rPr>
                        <a:t>Provinces and municipalities</a:t>
                      </a:r>
                    </a:p>
                  </a:txBody>
                  <a:tcPr marL="50345"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lumMod val="60000"/>
                        <a:lumOff val="40000"/>
                      </a:schemeClr>
                    </a:solidFill>
                  </a:tcPr>
                </a:tc>
                <a:tc>
                  <a:txBody>
                    <a:bodyPr/>
                    <a:lstStyle/>
                    <a:p>
                      <a:pPr algn="l" fontAlgn="b"/>
                      <a:r>
                        <a:rPr lang="en-ZA" sz="1400" b="0" i="0" u="none" strike="noStrike">
                          <a:solidFill>
                            <a:schemeClr val="tx1"/>
                          </a:solidFill>
                          <a:effectLst/>
                          <a:latin typeface="Arial Narrow"/>
                        </a:rPr>
                        <a:t>                             6 704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7 073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7 334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20000"/>
                        <a:lumOff val="80000"/>
                      </a:schemeClr>
                    </a:solidFill>
                  </a:tcPr>
                </a:tc>
                <a:extLst>
                  <a:ext uri="{0D108BD9-81ED-4DB2-BD59-A6C34878D82A}">
                    <a16:rowId xmlns:a16="http://schemas.microsoft.com/office/drawing/2014/main" val="10008"/>
                  </a:ext>
                </a:extLst>
              </a:tr>
              <a:tr h="285598">
                <a:tc>
                  <a:txBody>
                    <a:bodyPr/>
                    <a:lstStyle/>
                    <a:p>
                      <a:pPr algn="l" fontAlgn="b"/>
                      <a:r>
                        <a:rPr lang="en-ZA" sz="1400" b="0" i="0" u="none" strike="noStrike" dirty="0">
                          <a:solidFill>
                            <a:schemeClr val="tx1"/>
                          </a:solidFill>
                          <a:effectLst/>
                          <a:latin typeface="Arial Narrow"/>
                        </a:rPr>
                        <a:t>Households</a:t>
                      </a:r>
                    </a:p>
                  </a:txBody>
                  <a:tcPr marL="50345"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400" b="0" i="0" u="none" strike="noStrike" dirty="0">
                          <a:solidFill>
                            <a:schemeClr val="tx1"/>
                          </a:solidFill>
                          <a:effectLst/>
                          <a:latin typeface="Arial Narrow"/>
                        </a:rPr>
                        <a:t>                      2 580 656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2 750 091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2 852 466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9"/>
                  </a:ext>
                </a:extLst>
              </a:tr>
              <a:tr h="285598">
                <a:tc>
                  <a:txBody>
                    <a:bodyPr/>
                    <a:lstStyle/>
                    <a:p>
                      <a:pPr algn="l" fontAlgn="b"/>
                      <a:r>
                        <a:rPr lang="en-ZA" sz="1400" b="0" i="0" u="none" strike="noStrike" dirty="0">
                          <a:solidFill>
                            <a:schemeClr val="tx1"/>
                          </a:solidFill>
                          <a:effectLst/>
                          <a:latin typeface="Arial Narrow"/>
                        </a:rPr>
                        <a:t>Social benefits</a:t>
                      </a:r>
                    </a:p>
                  </a:txBody>
                  <a:tcPr marL="100689"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l" fontAlgn="b"/>
                      <a:r>
                        <a:rPr lang="en-ZA" sz="1400" b="0" i="0" u="none" strike="noStrike">
                          <a:solidFill>
                            <a:schemeClr val="tx1"/>
                          </a:solidFill>
                          <a:effectLst/>
                          <a:latin typeface="Arial Narrow"/>
                        </a:rPr>
                        <a:t>                                360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379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397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extLst>
                  <a:ext uri="{0D108BD9-81ED-4DB2-BD59-A6C34878D82A}">
                    <a16:rowId xmlns:a16="http://schemas.microsoft.com/office/drawing/2014/main" val="10010"/>
                  </a:ext>
                </a:extLst>
              </a:tr>
              <a:tr h="285598">
                <a:tc>
                  <a:txBody>
                    <a:bodyPr/>
                    <a:lstStyle/>
                    <a:p>
                      <a:pPr algn="l" fontAlgn="b"/>
                      <a:r>
                        <a:rPr lang="en-ZA" sz="1400" b="0" i="0" u="none" strike="noStrike" dirty="0">
                          <a:solidFill>
                            <a:schemeClr val="tx1"/>
                          </a:solidFill>
                          <a:effectLst/>
                          <a:latin typeface="Arial Narrow"/>
                        </a:rPr>
                        <a:t>Other transfers to households</a:t>
                      </a:r>
                    </a:p>
                  </a:txBody>
                  <a:tcPr marL="100689"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400" b="0" i="0" u="none" strike="noStrike">
                          <a:solidFill>
                            <a:schemeClr val="tx1"/>
                          </a:solidFill>
                          <a:effectLst/>
                          <a:latin typeface="Arial Narrow"/>
                        </a:rPr>
                        <a:t>                      2 580 296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2 749 712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400" b="0" i="0" u="none" strike="noStrike" dirty="0">
                          <a:solidFill>
                            <a:schemeClr val="tx1"/>
                          </a:solidFill>
                          <a:effectLst/>
                          <a:latin typeface="Arial Narrow"/>
                        </a:rPr>
                        <a:t>                      2 852 069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11"/>
                  </a:ext>
                </a:extLst>
              </a:tr>
              <a:tr h="472066">
                <a:tc>
                  <a:txBody>
                    <a:bodyPr/>
                    <a:lstStyle/>
                    <a:p>
                      <a:pPr algn="l" fontAlgn="b"/>
                      <a:r>
                        <a:rPr lang="en-ZA" sz="1600" b="1" i="0" u="none" strike="noStrike" dirty="0">
                          <a:solidFill>
                            <a:srgbClr val="000000"/>
                          </a:solidFill>
                          <a:effectLst/>
                          <a:latin typeface="Arial Narrow"/>
                        </a:rPr>
                        <a:t>Payments for capital assets</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l" fontAlgn="b"/>
                      <a:r>
                        <a:rPr lang="en-ZA" sz="1600" b="1" i="0" u="none" strike="noStrike">
                          <a:solidFill>
                            <a:srgbClr val="000000"/>
                          </a:solidFill>
                          <a:effectLst/>
                          <a:latin typeface="Arial Narrow"/>
                        </a:rPr>
                        <a:t>                             2 519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l" fontAlgn="b"/>
                      <a:r>
                        <a:rPr lang="en-ZA" sz="1600" b="1" i="0" u="none" strike="noStrike" dirty="0">
                          <a:solidFill>
                            <a:srgbClr val="000000"/>
                          </a:solidFill>
                          <a:effectLst/>
                          <a:latin typeface="Arial Narrow"/>
                        </a:rPr>
                        <a:t>                    2 658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l" fontAlgn="b"/>
                      <a:r>
                        <a:rPr lang="en-ZA" sz="1600" b="1" i="0" u="none" strike="noStrike" dirty="0">
                          <a:solidFill>
                            <a:srgbClr val="000000"/>
                          </a:solidFill>
                          <a:effectLst/>
                          <a:latin typeface="Arial Narrow"/>
                        </a:rPr>
                        <a:t>                             2 809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20000"/>
                        <a:lumOff val="80000"/>
                      </a:schemeClr>
                    </a:solidFill>
                  </a:tcPr>
                </a:tc>
                <a:extLst>
                  <a:ext uri="{0D108BD9-81ED-4DB2-BD59-A6C34878D82A}">
                    <a16:rowId xmlns:a16="http://schemas.microsoft.com/office/drawing/2014/main" val="10012"/>
                  </a:ext>
                </a:extLst>
              </a:tr>
              <a:tr h="285598">
                <a:tc>
                  <a:txBody>
                    <a:bodyPr/>
                    <a:lstStyle/>
                    <a:p>
                      <a:pPr algn="l" fontAlgn="b"/>
                      <a:r>
                        <a:rPr lang="en-ZA" sz="1600" b="1" i="0" u="none" strike="noStrike" dirty="0">
                          <a:solidFill>
                            <a:srgbClr val="000000"/>
                          </a:solidFill>
                          <a:effectLst/>
                          <a:latin typeface="Arial Narrow"/>
                        </a:rPr>
                        <a:t>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b="1" i="0" u="none" strike="noStrike">
                          <a:solidFill>
                            <a:srgbClr val="000000"/>
                          </a:solidFill>
                          <a:effectLst/>
                          <a:latin typeface="Arial Narrow"/>
                        </a:rPr>
                        <a:t>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600" b="1" i="0" u="none" strike="noStrike" dirty="0">
                          <a:solidFill>
                            <a:srgbClr val="000000"/>
                          </a:solidFill>
                          <a:effectLst/>
                          <a:latin typeface="Arial Narrow"/>
                        </a:rPr>
                        <a:t>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l" fontAlgn="b"/>
                      <a:r>
                        <a:rPr lang="en-ZA" sz="1600" b="1" i="0" u="none" strike="noStrike" dirty="0">
                          <a:solidFill>
                            <a:srgbClr val="000000"/>
                          </a:solidFill>
                          <a:effectLst/>
                          <a:latin typeface="Arial Narrow"/>
                        </a:rPr>
                        <a:t>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13"/>
                  </a:ext>
                </a:extLst>
              </a:tr>
              <a:tr h="472066">
                <a:tc>
                  <a:txBody>
                    <a:bodyPr/>
                    <a:lstStyle/>
                    <a:p>
                      <a:pPr algn="l" fontAlgn="b"/>
                      <a:r>
                        <a:rPr lang="en-ZA" sz="1600" b="1" i="0" u="none" strike="noStrike" dirty="0">
                          <a:solidFill>
                            <a:srgbClr val="000000"/>
                          </a:solidFill>
                          <a:effectLst/>
                          <a:latin typeface="Arial Narrow"/>
                        </a:rPr>
                        <a:t>Total</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1600" b="1" i="0" u="none" strike="noStrike" dirty="0">
                          <a:solidFill>
                            <a:srgbClr val="000000"/>
                          </a:solidFill>
                          <a:effectLst/>
                          <a:latin typeface="Arial Narrow"/>
                        </a:rPr>
                        <a:t>                      3 336 786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1600" b="1" i="0" u="none" strike="noStrike" dirty="0">
                          <a:solidFill>
                            <a:srgbClr val="000000"/>
                          </a:solidFill>
                          <a:effectLst/>
                          <a:latin typeface="Arial Narrow"/>
                        </a:rPr>
                        <a:t>                   3 552 191 </a:t>
                      </a:r>
                    </a:p>
                  </a:txBody>
                  <a:tcPr marL="2098" marR="2098" marT="2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1600" b="1" i="0" u="none" strike="noStrike" dirty="0">
                          <a:solidFill>
                            <a:srgbClr val="000000"/>
                          </a:solidFill>
                          <a:effectLst/>
                          <a:latin typeface="Arial Narrow"/>
                        </a:rPr>
                        <a:t>                      3 684 555 </a:t>
                      </a:r>
                    </a:p>
                  </a:txBody>
                  <a:tcPr marL="2098" marR="2098" marT="2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784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560" y="2211710"/>
            <a:ext cx="7992888" cy="514350"/>
          </a:xfrm>
          <a:solidFill>
            <a:srgbClr val="00B050"/>
          </a:solidFill>
        </p:spPr>
        <p:txBody>
          <a:bodyPr>
            <a:normAutofit/>
          </a:bodyPr>
          <a:lstStyle/>
          <a:p>
            <a:pPr algn="ctr"/>
            <a:r>
              <a:rPr lang="en-ZA" altLang="en-US" sz="1400" dirty="0"/>
              <a:t>TRANSACTION TOWARDS AUTONOMY</a:t>
            </a:r>
            <a:endParaRPr lang="en-ZA" altLang="en-US" sz="1400" b="1" dirty="0">
              <a:solidFill>
                <a:srgbClr val="00B050"/>
              </a:solidFill>
            </a:endParaRPr>
          </a:p>
        </p:txBody>
      </p:sp>
    </p:spTree>
    <p:extLst>
      <p:ext uri="{BB962C8B-B14F-4D97-AF65-F5344CB8AC3E}">
        <p14:creationId xmlns:p14="http://schemas.microsoft.com/office/powerpoint/2010/main" val="256672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1410358" y="11413"/>
            <a:ext cx="299324" cy="292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ZA" sz="1350">
              <a:solidFill>
                <a:srgbClr val="FFFFFF"/>
              </a:solidFill>
              <a:latin typeface="Arial"/>
            </a:endParaRPr>
          </a:p>
        </p:txBody>
      </p:sp>
      <p:graphicFrame>
        <p:nvGraphicFramePr>
          <p:cNvPr id="13" name="Object 12" hidden="1"/>
          <p:cNvGraphicFramePr>
            <a:graphicFrameLocks noChangeAspect="1"/>
          </p:cNvGraphicFramePr>
          <p:nvPr>
            <p:custDataLst>
              <p:tags r:id="rId2"/>
            </p:custDataLs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31815" name="think-cell Slide" r:id="rId5" imgW="421" imgH="423" progId="TCLayout.ActiveDocument.1">
                  <p:embed/>
                </p:oleObj>
              </mc:Choice>
              <mc:Fallback>
                <p:oleObj name="think-cell Slide" r:id="rId5" imgW="421" imgH="423" progId="TCLayout.ActiveDocument.1">
                  <p:embed/>
                  <p:pic>
                    <p:nvPicPr>
                      <p:cNvPr id="13" name="Object 12" hidden="1"/>
                      <p:cNvPicPr/>
                      <p:nvPr/>
                    </p:nvPicPr>
                    <p:blipFill>
                      <a:blip r:embed="rId6"/>
                      <a:stretch>
                        <a:fillRect/>
                      </a:stretch>
                    </p:blipFill>
                    <p:spPr>
                      <a:xfrm>
                        <a:off x="1144191" y="1191"/>
                        <a:ext cx="1191" cy="1191"/>
                      </a:xfrm>
                      <a:prstGeom prst="rect">
                        <a:avLst/>
                      </a:prstGeom>
                    </p:spPr>
                  </p:pic>
                </p:oleObj>
              </mc:Fallback>
            </mc:AlternateContent>
          </a:graphicData>
        </a:graphic>
      </p:graphicFrame>
      <p:sp>
        <p:nvSpPr>
          <p:cNvPr id="12" name="Rectangle 11" hidden="1"/>
          <p:cNvSpPr/>
          <p:nvPr>
            <p:custDataLst>
              <p:tags r:id="rId3"/>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eaLnBrk="0" fontAlgn="base" hangingPunct="0">
              <a:spcBef>
                <a:spcPct val="0"/>
              </a:spcBef>
              <a:spcAft>
                <a:spcPct val="0"/>
              </a:spcAft>
            </a:pPr>
            <a:endParaRPr lang="en-ZA" sz="1350" b="1"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1331118" y="407667"/>
            <a:ext cx="6805278" cy="637396"/>
          </a:xfrm>
        </p:spPr>
        <p:txBody>
          <a:bodyPr>
            <a:noAutofit/>
          </a:bodyPr>
          <a:lstStyle/>
          <a:p>
            <a:br>
              <a:rPr lang="en-ZA" sz="1400" dirty="0"/>
            </a:br>
            <a:r>
              <a:rPr lang="en-ZA" sz="1400" dirty="0"/>
              <a:t>It is in envisaged that it will take up to 36 months to complete the Public Entity establishment process due to the requirement of the two main milestones such the business case approval process and the legislative requirements that need to be adhered to</a:t>
            </a:r>
          </a:p>
        </p:txBody>
      </p:sp>
      <p:sp>
        <p:nvSpPr>
          <p:cNvPr id="3" name="AutoShape 2">
            <a:extLst>
              <a:ext uri="{FF2B5EF4-FFF2-40B4-BE49-F238E27FC236}">
                <a16:creationId xmlns:a16="http://schemas.microsoft.com/office/drawing/2014/main" id="{FBA9F072-A1B2-4B98-8891-20AC6EC8AD96}"/>
              </a:ext>
            </a:extLst>
          </p:cNvPr>
          <p:cNvSpPr>
            <a:spLocks noChangeArrowheads="1"/>
          </p:cNvSpPr>
          <p:nvPr/>
        </p:nvSpPr>
        <p:spPr bwMode="auto">
          <a:xfrm>
            <a:off x="1609397" y="1305357"/>
            <a:ext cx="1247110" cy="324000"/>
          </a:xfrm>
          <a:prstGeom prst="homePlate">
            <a:avLst>
              <a:gd name="adj" fmla="val 22086"/>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eaLnBrk="0" fontAlgn="base" hangingPunct="0">
              <a:lnSpc>
                <a:spcPct val="90000"/>
              </a:lnSpc>
              <a:spcBef>
                <a:spcPct val="0"/>
              </a:spcBef>
              <a:spcAft>
                <a:spcPct val="0"/>
              </a:spcAft>
              <a:buClr>
                <a:srgbClr val="75C044"/>
              </a:buClr>
              <a:defRPr/>
            </a:pPr>
            <a:r>
              <a:rPr lang="en-ZA" sz="1200" b="1" dirty="0">
                <a:solidFill>
                  <a:srgbClr val="FFFFFF"/>
                </a:solidFill>
                <a:cs typeface="Calibri" panose="020F0502020204030204" pitchFamily="34" charset="0"/>
              </a:rPr>
              <a:t>Business Case Development</a:t>
            </a:r>
          </a:p>
        </p:txBody>
      </p:sp>
      <p:sp>
        <p:nvSpPr>
          <p:cNvPr id="4" name="AutoShape 4">
            <a:extLst>
              <a:ext uri="{FF2B5EF4-FFF2-40B4-BE49-F238E27FC236}">
                <a16:creationId xmlns:a16="http://schemas.microsoft.com/office/drawing/2014/main" id="{715DC710-270C-4725-9F64-F7B2786C1F45}"/>
              </a:ext>
            </a:extLst>
          </p:cNvPr>
          <p:cNvSpPr>
            <a:spLocks noChangeArrowheads="1"/>
          </p:cNvSpPr>
          <p:nvPr/>
        </p:nvSpPr>
        <p:spPr bwMode="auto">
          <a:xfrm>
            <a:off x="4842231" y="1473252"/>
            <a:ext cx="1079919" cy="324000"/>
          </a:xfrm>
          <a:prstGeom prst="chevron">
            <a:avLst>
              <a:gd name="adj" fmla="val 22451"/>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eaLnBrk="0" fontAlgn="base" hangingPunct="0">
              <a:spcBef>
                <a:spcPct val="0"/>
              </a:spcBef>
              <a:spcAft>
                <a:spcPct val="0"/>
              </a:spcAft>
            </a:pPr>
            <a:r>
              <a:rPr lang="en-ZA" sz="1050" b="1" dirty="0">
                <a:solidFill>
                  <a:srgbClr val="FFFFFF"/>
                </a:solidFill>
              </a:rPr>
              <a:t>Formalisation of PE</a:t>
            </a:r>
            <a:endParaRPr lang="en-US" altLang="en-US" sz="1050" b="1" dirty="0">
              <a:solidFill>
                <a:srgbClr val="FFFFFF"/>
              </a:solidFill>
            </a:endParaRPr>
          </a:p>
        </p:txBody>
      </p:sp>
      <p:sp>
        <p:nvSpPr>
          <p:cNvPr id="5" name="AutoShape 4">
            <a:extLst>
              <a:ext uri="{FF2B5EF4-FFF2-40B4-BE49-F238E27FC236}">
                <a16:creationId xmlns:a16="http://schemas.microsoft.com/office/drawing/2014/main" id="{06B284D9-4E57-400C-83CE-C8357B3E5FA7}"/>
              </a:ext>
            </a:extLst>
          </p:cNvPr>
          <p:cNvSpPr>
            <a:spLocks noChangeArrowheads="1"/>
          </p:cNvSpPr>
          <p:nvPr/>
        </p:nvSpPr>
        <p:spPr bwMode="auto">
          <a:xfrm>
            <a:off x="3549509" y="1366935"/>
            <a:ext cx="1079919" cy="324000"/>
          </a:xfrm>
          <a:prstGeom prst="chevron">
            <a:avLst>
              <a:gd name="adj" fmla="val 22476"/>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eaLnBrk="0" fontAlgn="base" hangingPunct="0">
              <a:lnSpc>
                <a:spcPct val="90000"/>
              </a:lnSpc>
              <a:spcBef>
                <a:spcPct val="0"/>
              </a:spcBef>
              <a:spcAft>
                <a:spcPct val="0"/>
              </a:spcAft>
              <a:buClr>
                <a:srgbClr val="75C044"/>
              </a:buClr>
              <a:defRPr/>
            </a:pPr>
            <a:r>
              <a:rPr lang="en-ZA" sz="1050" b="1" dirty="0">
                <a:solidFill>
                  <a:srgbClr val="FFFFFF"/>
                </a:solidFill>
              </a:rPr>
              <a:t>Assessing the business case:</a:t>
            </a:r>
            <a:endParaRPr lang="en-ZA" sz="1050" b="1" dirty="0">
              <a:solidFill>
                <a:srgbClr val="FFFFFF"/>
              </a:solidFill>
              <a:cs typeface="Calibri" panose="020F0502020204030204" pitchFamily="34" charset="0"/>
            </a:endParaRPr>
          </a:p>
        </p:txBody>
      </p:sp>
      <p:sp>
        <p:nvSpPr>
          <p:cNvPr id="6" name="AutoShape 4">
            <a:extLst>
              <a:ext uri="{FF2B5EF4-FFF2-40B4-BE49-F238E27FC236}">
                <a16:creationId xmlns:a16="http://schemas.microsoft.com/office/drawing/2014/main" id="{56ABCA0D-D097-4826-A660-665354CF7B71}"/>
              </a:ext>
            </a:extLst>
          </p:cNvPr>
          <p:cNvSpPr>
            <a:spLocks noChangeArrowheads="1"/>
          </p:cNvSpPr>
          <p:nvPr/>
        </p:nvSpPr>
        <p:spPr bwMode="auto">
          <a:xfrm>
            <a:off x="7266978" y="1979527"/>
            <a:ext cx="1697509" cy="324000"/>
          </a:xfrm>
          <a:prstGeom prst="chevron">
            <a:avLst>
              <a:gd name="adj" fmla="val 22451"/>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en-US" altLang="en-US" sz="1400" b="1" dirty="0">
                <a:solidFill>
                  <a:srgbClr val="FFFFFF"/>
                </a:solidFill>
              </a:rPr>
              <a:t>Implementation</a:t>
            </a:r>
          </a:p>
        </p:txBody>
      </p:sp>
      <p:sp>
        <p:nvSpPr>
          <p:cNvPr id="7" name="Text Box 6">
            <a:extLst>
              <a:ext uri="{FF2B5EF4-FFF2-40B4-BE49-F238E27FC236}">
                <a16:creationId xmlns:a16="http://schemas.microsoft.com/office/drawing/2014/main" id="{A3ECA459-207C-44E9-909A-FBB85EF74D13}"/>
              </a:ext>
            </a:extLst>
          </p:cNvPr>
          <p:cNvSpPr txBox="1">
            <a:spLocks noChangeArrowheads="1"/>
          </p:cNvSpPr>
          <p:nvPr/>
        </p:nvSpPr>
        <p:spPr bwMode="auto">
          <a:xfrm>
            <a:off x="144605" y="1641662"/>
            <a:ext cx="1217289" cy="1132412"/>
          </a:xfrm>
          <a:prstGeom prst="rect">
            <a:avLst/>
          </a:prstGeom>
          <a:noFill/>
          <a:ln w="12700" algn="ctr">
            <a:noFill/>
            <a:miter lim="800000"/>
            <a:headEnd/>
            <a:tailEnd/>
          </a:ln>
        </p:spPr>
        <p:txBody>
          <a:bodyPr wrap="square" lIns="54000" tIns="54000" rIns="54000" bIns="54000">
            <a:spAutoFit/>
          </a:bodyPr>
          <a:lstStyle/>
          <a:p>
            <a:pPr marL="128588" indent="-128588" algn="ctr" defTabSz="685800" eaLnBrk="0" fontAlgn="base" hangingPunct="0">
              <a:spcBef>
                <a:spcPct val="0"/>
              </a:spcBef>
              <a:spcAft>
                <a:spcPct val="0"/>
              </a:spcAft>
              <a:buFont typeface="Arial" panose="020B0604020202020204" pitchFamily="34" charset="0"/>
              <a:buChar char="•"/>
            </a:pPr>
            <a:endParaRPr lang="en-ZA" sz="1050" b="1" dirty="0">
              <a:solidFill>
                <a:prstClr val="black"/>
              </a:solidFill>
              <a:latin typeface="Calibri" panose="020F0502020204030204" pitchFamily="34" charset="0"/>
              <a:cs typeface="Calibri" panose="020F0502020204030204" pitchFamily="34" charset="0"/>
            </a:endParaRPr>
          </a:p>
          <a:p>
            <a:pPr algn="ctr" defTabSz="685800" eaLnBrk="0" fontAlgn="base" hangingPunct="0">
              <a:spcBef>
                <a:spcPct val="0"/>
              </a:spcBef>
              <a:spcAft>
                <a:spcPct val="0"/>
              </a:spcAft>
            </a:pPr>
            <a:r>
              <a:rPr lang="en-US" sz="1400" b="1" dirty="0">
                <a:solidFill>
                  <a:prstClr val="black"/>
                </a:solidFill>
                <a:latin typeface="Calibri" panose="020F0502020204030204" pitchFamily="34" charset="0"/>
                <a:cs typeface="Calibri" panose="020F0502020204030204" pitchFamily="34" charset="0"/>
              </a:rPr>
              <a:t>Business case submission and Transition plan</a:t>
            </a:r>
            <a:endParaRPr lang="en-ZA" sz="1400" b="1" dirty="0">
              <a:solidFill>
                <a:prstClr val="black"/>
              </a:solidFill>
              <a:latin typeface="Calibri" panose="020F0502020204030204" pitchFamily="34" charset="0"/>
              <a:cs typeface="Calibri" panose="020F0502020204030204" pitchFamily="34" charset="0"/>
            </a:endParaRPr>
          </a:p>
        </p:txBody>
      </p:sp>
      <p:sp>
        <p:nvSpPr>
          <p:cNvPr id="8" name="Text Box 9">
            <a:extLst>
              <a:ext uri="{FF2B5EF4-FFF2-40B4-BE49-F238E27FC236}">
                <a16:creationId xmlns:a16="http://schemas.microsoft.com/office/drawing/2014/main" id="{83E3A8D5-9AC4-488E-B958-307A302D5862}"/>
              </a:ext>
            </a:extLst>
          </p:cNvPr>
          <p:cNvSpPr txBox="1">
            <a:spLocks noChangeArrowheads="1"/>
          </p:cNvSpPr>
          <p:nvPr/>
        </p:nvSpPr>
        <p:spPr bwMode="auto">
          <a:xfrm>
            <a:off x="3249055" y="1926828"/>
            <a:ext cx="1669839" cy="1340161"/>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1000" dirty="0">
                <a:solidFill>
                  <a:prstClr val="black"/>
                </a:solidFill>
                <a:latin typeface="Calibri" panose="020F0502020204030204" pitchFamily="34" charset="0"/>
                <a:cs typeface="Calibri" panose="020F0502020204030204" pitchFamily="34" charset="0"/>
              </a:rPr>
              <a:t>Prepare the business cases for Joint evaluation panel between the MPSA and MoF to assess the business case for an intended PEs. </a:t>
            </a:r>
          </a:p>
          <a:p>
            <a:pPr marL="128588" indent="-128588" defTabSz="685800" eaLnBrk="0" fontAlgn="base" hangingPunct="0">
              <a:spcBef>
                <a:spcPct val="0"/>
              </a:spcBef>
              <a:spcAft>
                <a:spcPct val="0"/>
              </a:spcAft>
              <a:buFont typeface="Arial" panose="020B0604020202020204" pitchFamily="34" charset="0"/>
              <a:buChar char="•"/>
            </a:pPr>
            <a:r>
              <a:rPr lang="en-ZA" sz="1000" dirty="0">
                <a:solidFill>
                  <a:prstClr val="black"/>
                </a:solidFill>
                <a:latin typeface="Calibri" panose="020F0502020204030204" pitchFamily="34" charset="0"/>
                <a:cs typeface="Calibri" panose="020F0502020204030204" pitchFamily="34" charset="0"/>
              </a:rPr>
              <a:t>MPSA and MoF consent in writing to establishment of PE.</a:t>
            </a:r>
          </a:p>
        </p:txBody>
      </p:sp>
      <p:sp>
        <p:nvSpPr>
          <p:cNvPr id="9" name="Text Box 10">
            <a:extLst>
              <a:ext uri="{FF2B5EF4-FFF2-40B4-BE49-F238E27FC236}">
                <a16:creationId xmlns:a16="http://schemas.microsoft.com/office/drawing/2014/main" id="{4A9F29D8-A4A9-4D58-B736-EEE49E68215B}"/>
              </a:ext>
            </a:extLst>
          </p:cNvPr>
          <p:cNvSpPr txBox="1">
            <a:spLocks noChangeArrowheads="1"/>
          </p:cNvSpPr>
          <p:nvPr/>
        </p:nvSpPr>
        <p:spPr bwMode="auto">
          <a:xfrm>
            <a:off x="4823560" y="2019948"/>
            <a:ext cx="1465054" cy="1355550"/>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1050" dirty="0">
                <a:solidFill>
                  <a:prstClr val="black"/>
                </a:solidFill>
                <a:latin typeface="Calibri" panose="020F0502020204030204" pitchFamily="34" charset="0"/>
                <a:cs typeface="Calibri" panose="020F0502020204030204" pitchFamily="34" charset="0"/>
              </a:rPr>
              <a:t>Inform Cabinet of the consent of the MPSA and MoF panel.</a:t>
            </a:r>
          </a:p>
          <a:p>
            <a:pPr marL="128588" indent="-128588" defTabSz="685800" eaLnBrk="0" fontAlgn="base" hangingPunct="0">
              <a:spcBef>
                <a:spcPct val="0"/>
              </a:spcBef>
              <a:spcAft>
                <a:spcPct val="0"/>
              </a:spcAft>
              <a:buFont typeface="Arial" panose="020B0604020202020204" pitchFamily="34" charset="0"/>
              <a:buChar char="•"/>
            </a:pPr>
            <a:r>
              <a:rPr lang="en-US" sz="1050" dirty="0">
                <a:solidFill>
                  <a:prstClr val="black"/>
                </a:solidFill>
                <a:latin typeface="Calibri" panose="020F0502020204030204" pitchFamily="34" charset="0"/>
                <a:ea typeface="MS PGothic" panose="020B0600070205080204" pitchFamily="34" charset="-128"/>
                <a:cs typeface="Calibri" panose="020F0502020204030204" pitchFamily="34" charset="0"/>
              </a:rPr>
              <a:t>request in writing the listing and classification of a PE in terms of the PFMA.</a:t>
            </a:r>
          </a:p>
          <a:p>
            <a:pPr marL="128588" indent="-128588" defTabSz="685800" eaLnBrk="0" fontAlgn="base" hangingPunct="0">
              <a:spcBef>
                <a:spcPct val="0"/>
              </a:spcBef>
              <a:spcAft>
                <a:spcPct val="0"/>
              </a:spcAft>
              <a:buFont typeface="Arial" panose="020B0604020202020204" pitchFamily="34" charset="0"/>
              <a:buChar char="•"/>
            </a:pPr>
            <a:endParaRPr lang="en-ZA" sz="750" dirty="0">
              <a:solidFill>
                <a:prstClr val="black"/>
              </a:solidFill>
              <a:latin typeface="Calibri" panose="020F0502020204030204" pitchFamily="34" charset="0"/>
              <a:cs typeface="Calibri" panose="020F0502020204030204" pitchFamily="34" charset="0"/>
            </a:endParaRPr>
          </a:p>
        </p:txBody>
      </p:sp>
      <p:sp>
        <p:nvSpPr>
          <p:cNvPr id="10" name="Text Box 10">
            <a:extLst>
              <a:ext uri="{FF2B5EF4-FFF2-40B4-BE49-F238E27FC236}">
                <a16:creationId xmlns:a16="http://schemas.microsoft.com/office/drawing/2014/main" id="{EB7AC1C9-5CA3-4DD0-B79F-CE4E8AC105E2}"/>
              </a:ext>
            </a:extLst>
          </p:cNvPr>
          <p:cNvSpPr txBox="1">
            <a:spLocks noChangeArrowheads="1"/>
          </p:cNvSpPr>
          <p:nvPr/>
        </p:nvSpPr>
        <p:spPr bwMode="auto">
          <a:xfrm>
            <a:off x="6653624" y="2829904"/>
            <a:ext cx="2462425" cy="2232713"/>
          </a:xfrm>
          <a:prstGeom prst="rect">
            <a:avLst/>
          </a:prstGeom>
          <a:noFill/>
          <a:ln w="12700" algn="ctr">
            <a:noFill/>
            <a:miter lim="800000"/>
            <a:headEnd/>
            <a:tailEnd/>
          </a:ln>
        </p:spPr>
        <p:txBody>
          <a:bodyPr wrap="square" lIns="54000" tIns="54000" rIns="54000" bIns="54000">
            <a:spAutoFit/>
          </a:bodyPr>
          <a:lstStyle/>
          <a:p>
            <a:pPr defTabSz="685800" eaLnBrk="0" fontAlgn="base" hangingPunct="0">
              <a:spcBef>
                <a:spcPct val="0"/>
              </a:spcBef>
              <a:spcAft>
                <a:spcPct val="0"/>
              </a:spcAft>
            </a:pPr>
            <a:r>
              <a:rPr lang="en-ZA" sz="750" dirty="0">
                <a:solidFill>
                  <a:prstClr val="black"/>
                </a:solidFill>
                <a:latin typeface="Calibri" panose="020F0502020204030204" pitchFamily="34" charset="0"/>
                <a:cs typeface="Calibri" panose="020F0502020204030204" pitchFamily="34" charset="0"/>
              </a:rPr>
              <a:t>.</a:t>
            </a:r>
          </a:p>
          <a:p>
            <a:pPr marL="128588" indent="-128588" defTabSz="685800" eaLnBrk="0" fontAlgn="base" hangingPunct="0">
              <a:spcBef>
                <a:spcPct val="0"/>
              </a:spcBef>
              <a:spcAft>
                <a:spcPct val="0"/>
              </a:spcAft>
              <a:buFont typeface="Arial" panose="020B0604020202020204" pitchFamily="34" charset="0"/>
              <a:buChar char="•"/>
            </a:pPr>
            <a:r>
              <a:rPr lang="en-ZA" sz="1200" dirty="0">
                <a:solidFill>
                  <a:prstClr val="black"/>
                </a:solidFill>
                <a:latin typeface="Calibri" panose="020F0502020204030204" pitchFamily="34" charset="0"/>
                <a:cs typeface="Calibri" panose="020F0502020204030204" pitchFamily="34" charset="0"/>
              </a:rPr>
              <a:t>Appoint the members of the controlling body.</a:t>
            </a:r>
          </a:p>
          <a:p>
            <a:pPr marL="128588" indent="-128588" defTabSz="685800" eaLnBrk="0" fontAlgn="base" hangingPunct="0">
              <a:spcBef>
                <a:spcPct val="0"/>
              </a:spcBef>
              <a:spcAft>
                <a:spcPct val="0"/>
              </a:spcAft>
              <a:buFont typeface="Arial" panose="020B0604020202020204" pitchFamily="34" charset="0"/>
              <a:buChar char="•"/>
            </a:pPr>
            <a:r>
              <a:rPr lang="en-ZA" sz="1200" dirty="0">
                <a:solidFill>
                  <a:prstClr val="black"/>
                </a:solidFill>
                <a:latin typeface="Calibri" panose="020F0502020204030204" pitchFamily="34" charset="0"/>
                <a:cs typeface="Calibri" panose="020F0502020204030204" pitchFamily="34" charset="0"/>
              </a:rPr>
              <a:t>Execute the plan as outlined on the transition plan</a:t>
            </a:r>
          </a:p>
          <a:p>
            <a:pPr marL="128588" indent="-128588" defTabSz="685800" eaLnBrk="0" fontAlgn="base" hangingPunct="0">
              <a:spcBef>
                <a:spcPct val="0"/>
              </a:spcBef>
              <a:spcAft>
                <a:spcPct val="0"/>
              </a:spcAft>
              <a:buFont typeface="Arial" panose="020B0604020202020204" pitchFamily="34" charset="0"/>
              <a:buChar char="•"/>
            </a:pPr>
            <a:r>
              <a:rPr lang="en-ZA" sz="1200" dirty="0">
                <a:solidFill>
                  <a:prstClr val="black"/>
                </a:solidFill>
                <a:latin typeface="Calibri" panose="020F0502020204030204" pitchFamily="34" charset="0"/>
                <a:cs typeface="Calibri" panose="020F0502020204030204" pitchFamily="34" charset="0"/>
              </a:rPr>
              <a:t>Appoint the Board and the Executive committee</a:t>
            </a:r>
          </a:p>
          <a:p>
            <a:pPr marL="128588" indent="-128588" defTabSz="685800" eaLnBrk="0" fontAlgn="base" hangingPunct="0">
              <a:spcBef>
                <a:spcPct val="0"/>
              </a:spcBef>
              <a:spcAft>
                <a:spcPct val="0"/>
              </a:spcAft>
              <a:buFont typeface="Arial" panose="020B0604020202020204" pitchFamily="34" charset="0"/>
              <a:buChar char="•"/>
            </a:pPr>
            <a:r>
              <a:rPr lang="en-ZA" sz="1200" dirty="0">
                <a:solidFill>
                  <a:prstClr val="black"/>
                </a:solidFill>
                <a:latin typeface="Calibri" panose="020F0502020204030204" pitchFamily="34" charset="0"/>
                <a:cs typeface="Calibri" panose="020F0502020204030204" pitchFamily="34" charset="0"/>
              </a:rPr>
              <a:t> Effect the transfer of the function and concomitant resources to the PE.</a:t>
            </a:r>
          </a:p>
          <a:p>
            <a:pPr marL="128588" indent="-128588" defTabSz="685800" eaLnBrk="0" fontAlgn="base" hangingPunct="0">
              <a:spcBef>
                <a:spcPct val="0"/>
              </a:spcBef>
              <a:spcAft>
                <a:spcPct val="0"/>
              </a:spcAft>
              <a:buFont typeface="Arial" panose="020B0604020202020204" pitchFamily="34" charset="0"/>
              <a:buChar char="•"/>
            </a:pPr>
            <a:endParaRPr lang="en-ZA" sz="750" dirty="0">
              <a:solidFill>
                <a:prstClr val="black"/>
              </a:solidFill>
              <a:latin typeface="Calibri" panose="020F0502020204030204" pitchFamily="34" charset="0"/>
              <a:cs typeface="Calibri" panose="020F0502020204030204" pitchFamily="34" charset="0"/>
            </a:endParaRPr>
          </a:p>
          <a:p>
            <a:pPr marL="128588" indent="-128588" defTabSz="685800" eaLnBrk="0" fontAlgn="base" hangingPunct="0">
              <a:spcBef>
                <a:spcPct val="0"/>
              </a:spcBef>
              <a:spcAft>
                <a:spcPct val="0"/>
              </a:spcAft>
              <a:buFont typeface="Arial" panose="020B0604020202020204" pitchFamily="34" charset="0"/>
              <a:buChar char="•"/>
            </a:pPr>
            <a:endParaRPr lang="en-US" sz="750" dirty="0">
              <a:solidFill>
                <a:prstClr val="black"/>
              </a:solidFill>
              <a:latin typeface="Calibri" panose="020F0502020204030204" pitchFamily="34" charset="0"/>
              <a:ea typeface="MS PGothic" panose="020B0600070205080204" pitchFamily="34" charset="-128"/>
              <a:cs typeface="Calibri" panose="020F0502020204030204" pitchFamily="34" charset="0"/>
            </a:endParaRPr>
          </a:p>
          <a:p>
            <a:pPr marL="128588" indent="-128588" defTabSz="685800" eaLnBrk="0" fontAlgn="base" hangingPunct="0">
              <a:spcBef>
                <a:spcPct val="0"/>
              </a:spcBef>
              <a:spcAft>
                <a:spcPct val="0"/>
              </a:spcAft>
              <a:buFont typeface="Arial" panose="020B0604020202020204" pitchFamily="34" charset="0"/>
              <a:buChar char="•"/>
            </a:pPr>
            <a:endParaRPr lang="en-ZA" sz="750" dirty="0">
              <a:solidFill>
                <a:prstClr val="black"/>
              </a:solidFill>
              <a:latin typeface="Calibri" panose="020F0502020204030204" pitchFamily="34" charset="0"/>
              <a:ea typeface="MS PGothic" panose="020B0600070205080204" pitchFamily="34" charset="-128"/>
              <a:cs typeface="Calibri" panose="020F0502020204030204" pitchFamily="34" charset="0"/>
            </a:endParaRPr>
          </a:p>
        </p:txBody>
      </p:sp>
      <p:sp>
        <p:nvSpPr>
          <p:cNvPr id="11" name="TextBox 10"/>
          <p:cNvSpPr txBox="1"/>
          <p:nvPr/>
        </p:nvSpPr>
        <p:spPr>
          <a:xfrm>
            <a:off x="971374" y="4734862"/>
            <a:ext cx="8809734" cy="461665"/>
          </a:xfrm>
          <a:prstGeom prst="rect">
            <a:avLst/>
          </a:prstGeom>
          <a:noFill/>
        </p:spPr>
        <p:txBody>
          <a:bodyPr wrap="square" rtlCol="0">
            <a:spAutoFit/>
          </a:bodyPr>
          <a:lstStyle/>
          <a:p>
            <a:pPr defTabSz="685800" eaLnBrk="0" fontAlgn="base" hangingPunct="0">
              <a:spcBef>
                <a:spcPct val="0"/>
              </a:spcBef>
              <a:spcAft>
                <a:spcPct val="0"/>
              </a:spcAft>
            </a:pPr>
            <a:r>
              <a:rPr lang="en-ZA" sz="1200" dirty="0">
                <a:solidFill>
                  <a:prstClr val="black"/>
                </a:solidFill>
                <a:latin typeface="Calibri" panose="020F0502020204030204" pitchFamily="34" charset="0"/>
                <a:cs typeface="Calibri" panose="020F0502020204030204" pitchFamily="34" charset="0"/>
              </a:rPr>
              <a:t>    Source: </a:t>
            </a:r>
            <a:r>
              <a:rPr lang="en-ZA" sz="1200" b="1" dirty="0">
                <a:solidFill>
                  <a:prstClr val="black"/>
                </a:solidFill>
                <a:latin typeface="Calibri" panose="020F0502020204030204" pitchFamily="34" charset="0"/>
                <a:cs typeface="Calibri" panose="020F0502020204030204" pitchFamily="34" charset="0"/>
              </a:rPr>
              <a:t>INTERIM GUIDE FOR CREATING PUBLIC ENTITIES AT THE NATIONAL SPHERE OF GOVERNMENT   </a:t>
            </a:r>
          </a:p>
          <a:p>
            <a:pPr defTabSz="685800" eaLnBrk="0" fontAlgn="base" hangingPunct="0">
              <a:spcBef>
                <a:spcPct val="0"/>
              </a:spcBef>
              <a:spcAft>
                <a:spcPct val="0"/>
              </a:spcAft>
            </a:pPr>
            <a:r>
              <a:rPr lang="en-ZA" sz="1200" b="1" dirty="0">
                <a:solidFill>
                  <a:prstClr val="black"/>
                </a:solidFill>
                <a:latin typeface="Calibri" panose="020F0502020204030204" pitchFamily="34" charset="0"/>
                <a:cs typeface="Calibri" panose="020F0502020204030204" pitchFamily="34" charset="0"/>
              </a:rPr>
              <a:t>                          by  </a:t>
            </a:r>
            <a:r>
              <a:rPr lang="en-ZA" sz="1200" b="1" dirty="0">
                <a:solidFill>
                  <a:prstClr val="black"/>
                </a:solidFill>
                <a:latin typeface="Calibri" panose="020F0502020204030204" pitchFamily="34" charset="0"/>
              </a:rPr>
              <a:t>Department of Public Service and Administration  -   National Treasury 2002</a:t>
            </a:r>
            <a:endParaRPr lang="en-ZA" sz="1200" dirty="0">
              <a:solidFill>
                <a:prstClr val="black"/>
              </a:solidFill>
              <a:latin typeface="Calibri" panose="020F0502020204030204" pitchFamily="34" charset="0"/>
              <a:cs typeface="Calibri" panose="020F0502020204030204" pitchFamily="34" charset="0"/>
            </a:endParaRPr>
          </a:p>
        </p:txBody>
      </p:sp>
      <p:sp>
        <p:nvSpPr>
          <p:cNvPr id="14" name="Pentagon 13">
            <a:extLst>
              <a:ext uri="{FF2B5EF4-FFF2-40B4-BE49-F238E27FC236}">
                <a16:creationId xmlns:a16="http://schemas.microsoft.com/office/drawing/2014/main" id="{C32D9762-6ECF-4C5C-87BB-66E486CA66E9}"/>
              </a:ext>
            </a:extLst>
          </p:cNvPr>
          <p:cNvSpPr/>
          <p:nvPr/>
        </p:nvSpPr>
        <p:spPr>
          <a:xfrm>
            <a:off x="2185629" y="1115028"/>
            <a:ext cx="3386444" cy="164093"/>
          </a:xfrm>
          <a:prstGeom prst="homePlate">
            <a:avLst/>
          </a:prstGeom>
          <a:solidFill>
            <a:schemeClr val="bg1">
              <a:lumMod val="75000"/>
            </a:schemeClr>
          </a:solidFill>
          <a:ln w="12700" algn="ctr">
            <a:solidFill>
              <a:schemeClr val="tx1"/>
            </a:solidFill>
            <a:miter lim="800000"/>
            <a:headEnd/>
            <a:tailEnd/>
          </a:ln>
        </p:spPr>
        <p:txBody>
          <a:bodyPr lIns="54000" tIns="54000" rIns="54000" bIns="54000" anchor="ctr"/>
          <a:lstStyle/>
          <a:p>
            <a:pPr algn="ctr" defTabSz="685800" eaLnBrk="0" fontAlgn="base" hangingPunct="0">
              <a:lnSpc>
                <a:spcPct val="90000"/>
              </a:lnSpc>
              <a:spcBef>
                <a:spcPct val="0"/>
              </a:spcBef>
              <a:spcAft>
                <a:spcPct val="0"/>
              </a:spcAft>
              <a:buClr>
                <a:srgbClr val="75C044"/>
              </a:buClr>
            </a:pPr>
            <a:r>
              <a:rPr lang="en-ZA" sz="1400" b="1" dirty="0">
                <a:solidFill>
                  <a:prstClr val="black"/>
                </a:solidFill>
                <a:latin typeface="Calibri" panose="020F0502020204030204" pitchFamily="34" charset="0"/>
                <a:cs typeface="Calibri" panose="020F0502020204030204" pitchFamily="34" charset="0"/>
              </a:rPr>
              <a:t>14-18 months</a:t>
            </a:r>
          </a:p>
        </p:txBody>
      </p:sp>
      <p:sp>
        <p:nvSpPr>
          <p:cNvPr id="15" name="Pentagon 13">
            <a:extLst>
              <a:ext uri="{FF2B5EF4-FFF2-40B4-BE49-F238E27FC236}">
                <a16:creationId xmlns:a16="http://schemas.microsoft.com/office/drawing/2014/main" id="{EF5A164D-5856-4861-9383-D184BDFAD325}"/>
              </a:ext>
            </a:extLst>
          </p:cNvPr>
          <p:cNvSpPr/>
          <p:nvPr/>
        </p:nvSpPr>
        <p:spPr>
          <a:xfrm>
            <a:off x="2514602" y="3199186"/>
            <a:ext cx="3677579" cy="163545"/>
          </a:xfrm>
          <a:prstGeom prst="homePlate">
            <a:avLst/>
          </a:prstGeom>
          <a:solidFill>
            <a:schemeClr val="bg1">
              <a:lumMod val="75000"/>
            </a:schemeClr>
          </a:solidFill>
          <a:ln w="12700" algn="ctr">
            <a:solidFill>
              <a:schemeClr val="tx1"/>
            </a:solidFill>
            <a:miter lim="800000"/>
            <a:headEnd/>
            <a:tailEnd/>
          </a:ln>
        </p:spPr>
        <p:txBody>
          <a:bodyPr lIns="54000" tIns="54000" rIns="54000" bIns="54000" anchor="ctr"/>
          <a:lstStyle/>
          <a:p>
            <a:pPr algn="ctr" defTabSz="685800" eaLnBrk="0" fontAlgn="base" hangingPunct="0">
              <a:lnSpc>
                <a:spcPct val="90000"/>
              </a:lnSpc>
              <a:spcBef>
                <a:spcPct val="0"/>
              </a:spcBef>
              <a:spcAft>
                <a:spcPct val="0"/>
              </a:spcAft>
              <a:buClr>
                <a:srgbClr val="75C044"/>
              </a:buClr>
            </a:pPr>
            <a:r>
              <a:rPr lang="en-ZA" sz="1200" b="1" dirty="0">
                <a:solidFill>
                  <a:prstClr val="black"/>
                </a:solidFill>
                <a:latin typeface="Calibri" panose="020F0502020204030204" pitchFamily="34" charset="0"/>
                <a:cs typeface="Calibri" panose="020F0502020204030204" pitchFamily="34" charset="0"/>
              </a:rPr>
              <a:t>18-30 months</a:t>
            </a:r>
          </a:p>
        </p:txBody>
      </p:sp>
      <p:sp>
        <p:nvSpPr>
          <p:cNvPr id="16" name="AutoShape 2">
            <a:extLst>
              <a:ext uri="{FF2B5EF4-FFF2-40B4-BE49-F238E27FC236}">
                <a16:creationId xmlns:a16="http://schemas.microsoft.com/office/drawing/2014/main" id="{6CE9A059-EFF2-4EE3-8B96-3555A1871500}"/>
              </a:ext>
            </a:extLst>
          </p:cNvPr>
          <p:cNvSpPr>
            <a:spLocks noChangeArrowheads="1"/>
          </p:cNvSpPr>
          <p:nvPr/>
        </p:nvSpPr>
        <p:spPr bwMode="auto">
          <a:xfrm>
            <a:off x="2038398" y="3387870"/>
            <a:ext cx="1475664" cy="324000"/>
          </a:xfrm>
          <a:prstGeom prst="homePlate">
            <a:avLst>
              <a:gd name="adj" fmla="val 22086"/>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eaLnBrk="0" fontAlgn="base" hangingPunct="0">
              <a:lnSpc>
                <a:spcPct val="90000"/>
              </a:lnSpc>
              <a:spcBef>
                <a:spcPct val="0"/>
              </a:spcBef>
              <a:spcAft>
                <a:spcPct val="0"/>
              </a:spcAft>
              <a:buClr>
                <a:srgbClr val="75C044"/>
              </a:buClr>
              <a:defRPr/>
            </a:pPr>
            <a:r>
              <a:rPr lang="en-ZA" sz="1100" b="1" dirty="0">
                <a:solidFill>
                  <a:srgbClr val="FFFFFF"/>
                </a:solidFill>
                <a:cs typeface="Calibri" panose="020F0502020204030204" pitchFamily="34" charset="0"/>
              </a:rPr>
              <a:t>Legislation input gathering</a:t>
            </a:r>
          </a:p>
        </p:txBody>
      </p:sp>
      <p:sp>
        <p:nvSpPr>
          <p:cNvPr id="17" name="AutoShape 4">
            <a:extLst>
              <a:ext uri="{FF2B5EF4-FFF2-40B4-BE49-F238E27FC236}">
                <a16:creationId xmlns:a16="http://schemas.microsoft.com/office/drawing/2014/main" id="{1B112874-D607-44C8-A220-1BAA478AE669}"/>
              </a:ext>
            </a:extLst>
          </p:cNvPr>
          <p:cNvSpPr>
            <a:spLocks noChangeArrowheads="1"/>
          </p:cNvSpPr>
          <p:nvPr/>
        </p:nvSpPr>
        <p:spPr bwMode="auto">
          <a:xfrm>
            <a:off x="5220173" y="3396285"/>
            <a:ext cx="1079919" cy="324000"/>
          </a:xfrm>
          <a:prstGeom prst="chevron">
            <a:avLst>
              <a:gd name="adj" fmla="val 22451"/>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pPr>
            <a:r>
              <a:rPr lang="en-ZA" sz="1050" b="1" dirty="0">
                <a:solidFill>
                  <a:srgbClr val="FFFFFF"/>
                </a:solidFill>
              </a:rPr>
              <a:t>Bill approved</a:t>
            </a:r>
            <a:endParaRPr lang="en-US" altLang="en-US" sz="1050" b="1" dirty="0">
              <a:solidFill>
                <a:srgbClr val="FFFFFF"/>
              </a:solidFill>
            </a:endParaRPr>
          </a:p>
        </p:txBody>
      </p:sp>
      <p:sp>
        <p:nvSpPr>
          <p:cNvPr id="18" name="AutoShape 4">
            <a:extLst>
              <a:ext uri="{FF2B5EF4-FFF2-40B4-BE49-F238E27FC236}">
                <a16:creationId xmlns:a16="http://schemas.microsoft.com/office/drawing/2014/main" id="{356A8D52-85F9-437E-8A2B-735FB9E94FE1}"/>
              </a:ext>
            </a:extLst>
          </p:cNvPr>
          <p:cNvSpPr>
            <a:spLocks noChangeArrowheads="1"/>
          </p:cNvSpPr>
          <p:nvPr/>
        </p:nvSpPr>
        <p:spPr bwMode="auto">
          <a:xfrm>
            <a:off x="3680530" y="3390412"/>
            <a:ext cx="1079919" cy="324000"/>
          </a:xfrm>
          <a:prstGeom prst="chevron">
            <a:avLst>
              <a:gd name="adj" fmla="val 22476"/>
            </a:avLst>
          </a:prstGeom>
          <a:solidFill>
            <a:srgbClr val="3C3C3B"/>
          </a:solidFill>
          <a:ln w="12700" algn="ctr">
            <a:solidFill>
              <a:schemeClr val="tx1"/>
            </a:solidFill>
            <a:miter lim="800000"/>
            <a:headEnd/>
            <a:tailEnd/>
          </a:ln>
        </p:spPr>
        <p:txBody>
          <a:bodyPr lIns="54000" tIns="54000" rIns="54000" bIns="54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eaLnBrk="0" fontAlgn="base" hangingPunct="0">
              <a:lnSpc>
                <a:spcPct val="90000"/>
              </a:lnSpc>
              <a:spcBef>
                <a:spcPct val="0"/>
              </a:spcBef>
              <a:spcAft>
                <a:spcPct val="0"/>
              </a:spcAft>
              <a:buClr>
                <a:srgbClr val="75C044"/>
              </a:buClr>
              <a:defRPr/>
            </a:pPr>
            <a:r>
              <a:rPr lang="en-ZA" sz="1050" b="1" dirty="0">
                <a:solidFill>
                  <a:srgbClr val="FFFFFF"/>
                </a:solidFill>
              </a:rPr>
              <a:t>Legislative bill submitted</a:t>
            </a:r>
            <a:endParaRPr lang="en-ZA" sz="1050" b="1" dirty="0">
              <a:solidFill>
                <a:srgbClr val="FFFFFF"/>
              </a:solidFill>
              <a:cs typeface="Calibri" panose="020F0502020204030204" pitchFamily="34" charset="0"/>
            </a:endParaRPr>
          </a:p>
        </p:txBody>
      </p:sp>
      <p:sp>
        <p:nvSpPr>
          <p:cNvPr id="20" name="Text Box 6">
            <a:extLst>
              <a:ext uri="{FF2B5EF4-FFF2-40B4-BE49-F238E27FC236}">
                <a16:creationId xmlns:a16="http://schemas.microsoft.com/office/drawing/2014/main" id="{5DD583D5-58B8-42C8-A84B-445CFEE7EDB6}"/>
              </a:ext>
            </a:extLst>
          </p:cNvPr>
          <p:cNvSpPr txBox="1">
            <a:spLocks noChangeArrowheads="1"/>
          </p:cNvSpPr>
          <p:nvPr/>
        </p:nvSpPr>
        <p:spPr bwMode="auto">
          <a:xfrm>
            <a:off x="1514325" y="2034906"/>
            <a:ext cx="2044014" cy="1470966"/>
          </a:xfrm>
          <a:prstGeom prst="rect">
            <a:avLst/>
          </a:prstGeom>
          <a:noFill/>
          <a:ln w="12700" algn="ctr">
            <a:noFill/>
            <a:miter lim="800000"/>
            <a:headEnd/>
            <a:tailEnd/>
          </a:ln>
        </p:spPr>
        <p:txBody>
          <a:bodyPr wrap="square" lIns="54000" tIns="54000" rIns="54000" bIns="54000">
            <a:spAutoFit/>
          </a:bodyPr>
          <a:lstStyle/>
          <a:p>
            <a:pPr defTabSz="685800" eaLnBrk="0" fontAlgn="base" hangingPunct="0">
              <a:spcBef>
                <a:spcPct val="0"/>
              </a:spcBef>
              <a:spcAft>
                <a:spcPct val="0"/>
              </a:spcAft>
            </a:pPr>
            <a:r>
              <a:rPr lang="en-US" sz="1050" dirty="0">
                <a:solidFill>
                  <a:prstClr val="black"/>
                </a:solidFill>
                <a:latin typeface="Calibri" panose="020F0502020204030204" pitchFamily="34" charset="0"/>
                <a:cs typeface="Calibri" panose="020F0502020204030204" pitchFamily="34" charset="0"/>
              </a:rPr>
              <a:t>Development of the business case includes the following</a:t>
            </a:r>
          </a:p>
          <a:p>
            <a:pPr marL="128588" indent="-128588" defTabSz="685800" eaLnBrk="0" fontAlgn="base" hangingPunct="0">
              <a:spcBef>
                <a:spcPct val="0"/>
              </a:spcBef>
              <a:spcAft>
                <a:spcPct val="0"/>
              </a:spcAft>
              <a:buFont typeface="Arial" panose="020B0604020202020204" pitchFamily="34" charset="0"/>
              <a:buChar char="•"/>
            </a:pPr>
            <a:r>
              <a:rPr lang="en-US" sz="1050" dirty="0">
                <a:solidFill>
                  <a:prstClr val="black"/>
                </a:solidFill>
                <a:latin typeface="Calibri" panose="020F0502020204030204" pitchFamily="34" charset="0"/>
                <a:cs typeface="Calibri" panose="020F0502020204030204" pitchFamily="34" charset="0"/>
              </a:rPr>
              <a:t>Strategic plan outlining service delivery model, </a:t>
            </a:r>
            <a:r>
              <a:rPr lang="en-US" sz="1050" dirty="0" err="1">
                <a:solidFill>
                  <a:prstClr val="black"/>
                </a:solidFill>
                <a:latin typeface="Calibri" panose="020F0502020204030204" pitchFamily="34" charset="0"/>
                <a:cs typeface="Calibri" panose="020F0502020204030204" pitchFamily="34" charset="0"/>
              </a:rPr>
              <a:t>organisational</a:t>
            </a:r>
            <a:r>
              <a:rPr lang="en-US" sz="1050" dirty="0">
                <a:solidFill>
                  <a:prstClr val="black"/>
                </a:solidFill>
                <a:latin typeface="Calibri" panose="020F0502020204030204" pitchFamily="34" charset="0"/>
                <a:cs typeface="Calibri" panose="020F0502020204030204" pitchFamily="34" charset="0"/>
              </a:rPr>
              <a:t> structure, governance et al</a:t>
            </a:r>
          </a:p>
          <a:p>
            <a:pPr marL="128588" indent="-128588" defTabSz="685800" eaLnBrk="0" fontAlgn="base" hangingPunct="0">
              <a:spcBef>
                <a:spcPct val="0"/>
              </a:spcBef>
              <a:spcAft>
                <a:spcPct val="0"/>
              </a:spcAft>
              <a:buFont typeface="Arial" panose="020B0604020202020204" pitchFamily="34" charset="0"/>
              <a:buChar char="•"/>
            </a:pPr>
            <a:r>
              <a:rPr lang="en-US" sz="1050" dirty="0">
                <a:solidFill>
                  <a:prstClr val="black"/>
                </a:solidFill>
                <a:latin typeface="Calibri" panose="020F0502020204030204" pitchFamily="34" charset="0"/>
                <a:cs typeface="Calibri" panose="020F0502020204030204" pitchFamily="34" charset="0"/>
              </a:rPr>
              <a:t>budget plan</a:t>
            </a:r>
          </a:p>
          <a:p>
            <a:pPr marL="128588" indent="-128588" defTabSz="685800" eaLnBrk="0" fontAlgn="base" hangingPunct="0">
              <a:spcBef>
                <a:spcPct val="0"/>
              </a:spcBef>
              <a:spcAft>
                <a:spcPct val="0"/>
              </a:spcAft>
              <a:buFont typeface="Arial" panose="020B0604020202020204" pitchFamily="34" charset="0"/>
              <a:buChar char="•"/>
            </a:pPr>
            <a:r>
              <a:rPr lang="en-US" sz="1050" dirty="0">
                <a:solidFill>
                  <a:prstClr val="black"/>
                </a:solidFill>
                <a:latin typeface="Calibri" panose="020F0502020204030204" pitchFamily="34" charset="0"/>
                <a:cs typeface="Calibri" panose="020F0502020204030204" pitchFamily="34" charset="0"/>
              </a:rPr>
              <a:t>Transition Plan</a:t>
            </a:r>
          </a:p>
          <a:p>
            <a:pPr marL="128588" indent="-128588" defTabSz="685800" eaLnBrk="0" fontAlgn="base" hangingPunct="0">
              <a:spcBef>
                <a:spcPct val="0"/>
              </a:spcBef>
              <a:spcAft>
                <a:spcPct val="0"/>
              </a:spcAft>
              <a:buFont typeface="Arial" panose="020B0604020202020204" pitchFamily="34" charset="0"/>
              <a:buChar char="•"/>
            </a:pPr>
            <a:endParaRPr lang="en-ZA" sz="750" dirty="0">
              <a:solidFill>
                <a:prstClr val="black"/>
              </a:solidFill>
              <a:latin typeface="Calibri" panose="020F0502020204030204" pitchFamily="34" charset="0"/>
              <a:cs typeface="Calibri" panose="020F0502020204030204" pitchFamily="34" charset="0"/>
            </a:endParaRPr>
          </a:p>
          <a:p>
            <a:pPr marL="128588" indent="-128588" defTabSz="685800" eaLnBrk="0" fontAlgn="base" hangingPunct="0">
              <a:spcBef>
                <a:spcPct val="0"/>
              </a:spcBef>
              <a:spcAft>
                <a:spcPct val="0"/>
              </a:spcAft>
              <a:buFont typeface="Arial" panose="020B0604020202020204" pitchFamily="34" charset="0"/>
              <a:buChar char="•"/>
            </a:pPr>
            <a:endParaRPr lang="en-ZA" sz="750" dirty="0">
              <a:solidFill>
                <a:prstClr val="black"/>
              </a:solidFill>
              <a:latin typeface="Calibri" panose="020F0502020204030204" pitchFamily="34" charset="0"/>
              <a:cs typeface="Calibri" panose="020F0502020204030204" pitchFamily="34" charset="0"/>
            </a:endParaRPr>
          </a:p>
        </p:txBody>
      </p:sp>
      <p:sp>
        <p:nvSpPr>
          <p:cNvPr id="21" name="Text Box 6">
            <a:extLst>
              <a:ext uri="{FF2B5EF4-FFF2-40B4-BE49-F238E27FC236}">
                <a16:creationId xmlns:a16="http://schemas.microsoft.com/office/drawing/2014/main" id="{A794A291-936C-4945-A738-DA4DE97DBD64}"/>
              </a:ext>
            </a:extLst>
          </p:cNvPr>
          <p:cNvSpPr txBox="1">
            <a:spLocks noChangeArrowheads="1"/>
          </p:cNvSpPr>
          <p:nvPr/>
        </p:nvSpPr>
        <p:spPr bwMode="auto">
          <a:xfrm>
            <a:off x="27951" y="3731973"/>
            <a:ext cx="1599712" cy="916968"/>
          </a:xfrm>
          <a:prstGeom prst="rect">
            <a:avLst/>
          </a:prstGeom>
          <a:noFill/>
          <a:ln w="12700" algn="ctr">
            <a:noFill/>
            <a:miter lim="800000"/>
            <a:headEnd/>
            <a:tailEnd/>
          </a:ln>
        </p:spPr>
        <p:txBody>
          <a:bodyPr wrap="square" lIns="54000" tIns="54000" rIns="54000" bIns="54000">
            <a:spAutoFit/>
          </a:bodyPr>
          <a:lstStyle/>
          <a:p>
            <a:pPr algn="ctr" defTabSz="685800" eaLnBrk="0" fontAlgn="base" hangingPunct="0">
              <a:spcBef>
                <a:spcPct val="0"/>
              </a:spcBef>
              <a:spcAft>
                <a:spcPct val="0"/>
              </a:spcAft>
            </a:pPr>
            <a:r>
              <a:rPr lang="en-US" sz="1400" b="1" dirty="0">
                <a:solidFill>
                  <a:prstClr val="black"/>
                </a:solidFill>
                <a:latin typeface="Calibri" panose="020F0502020204030204" pitchFamily="34" charset="0"/>
                <a:cs typeface="Calibri" panose="020F0502020204030204" pitchFamily="34" charset="0"/>
              </a:rPr>
              <a:t>Legislative Bill institutionalisation</a:t>
            </a:r>
          </a:p>
          <a:p>
            <a:pPr algn="ctr" defTabSz="685800" eaLnBrk="0" fontAlgn="base" hangingPunct="0">
              <a:spcBef>
                <a:spcPct val="0"/>
              </a:spcBef>
              <a:spcAft>
                <a:spcPct val="0"/>
              </a:spcAft>
            </a:pPr>
            <a:r>
              <a:rPr lang="en-US" sz="1400" b="1" dirty="0">
                <a:solidFill>
                  <a:prstClr val="black"/>
                </a:solidFill>
                <a:latin typeface="Calibri" panose="020F0502020204030204" pitchFamily="34" charset="0"/>
                <a:cs typeface="Calibri" panose="020F0502020204030204" pitchFamily="34" charset="0"/>
              </a:rPr>
              <a:t>plan</a:t>
            </a:r>
          </a:p>
          <a:p>
            <a:pPr marL="128588" indent="-128588" defTabSz="685800" eaLnBrk="0" fontAlgn="base" hangingPunct="0">
              <a:spcBef>
                <a:spcPct val="0"/>
              </a:spcBef>
              <a:spcAft>
                <a:spcPct val="0"/>
              </a:spcAft>
              <a:buFont typeface="Arial" panose="020B0604020202020204" pitchFamily="34" charset="0"/>
              <a:buChar char="•"/>
            </a:pPr>
            <a:endParaRPr lang="en-ZA" sz="1050" b="1" dirty="0">
              <a:solidFill>
                <a:prstClr val="black"/>
              </a:solidFill>
              <a:latin typeface="Calibri" panose="020F0502020204030204" pitchFamily="34" charset="0"/>
              <a:cs typeface="Calibri" panose="020F0502020204030204" pitchFamily="34" charset="0"/>
            </a:endParaRPr>
          </a:p>
        </p:txBody>
      </p:sp>
      <p:sp>
        <p:nvSpPr>
          <p:cNvPr id="22" name="Text Box 10">
            <a:extLst>
              <a:ext uri="{FF2B5EF4-FFF2-40B4-BE49-F238E27FC236}">
                <a16:creationId xmlns:a16="http://schemas.microsoft.com/office/drawing/2014/main" id="{981BFAE3-0AFF-4A69-9CE0-78D6C44BAF4B}"/>
              </a:ext>
            </a:extLst>
          </p:cNvPr>
          <p:cNvSpPr txBox="1">
            <a:spLocks noChangeArrowheads="1"/>
          </p:cNvSpPr>
          <p:nvPr/>
        </p:nvSpPr>
        <p:spPr bwMode="auto">
          <a:xfrm>
            <a:off x="3574346" y="3915429"/>
            <a:ext cx="1496349" cy="940051"/>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900" dirty="0">
                <a:solidFill>
                  <a:prstClr val="black"/>
                </a:solidFill>
                <a:latin typeface="Calibri" panose="020F0502020204030204" pitchFamily="34" charset="0"/>
                <a:cs typeface="Calibri" panose="020F0502020204030204" pitchFamily="34" charset="0"/>
              </a:rPr>
              <a:t>Table a Bill in Parliament for establishing PE.</a:t>
            </a:r>
          </a:p>
          <a:p>
            <a:pPr marL="128588" indent="-128588" defTabSz="685800" eaLnBrk="0" fontAlgn="base" hangingPunct="0">
              <a:spcBef>
                <a:spcPct val="0"/>
              </a:spcBef>
              <a:spcAft>
                <a:spcPct val="0"/>
              </a:spcAft>
              <a:buFont typeface="Arial" panose="020B0604020202020204" pitchFamily="34" charset="0"/>
              <a:buChar char="•"/>
            </a:pPr>
            <a:r>
              <a:rPr lang="en-ZA" sz="900" dirty="0">
                <a:solidFill>
                  <a:prstClr val="black"/>
                </a:solidFill>
                <a:latin typeface="Calibri" panose="020F0502020204030204" pitchFamily="34" charset="0"/>
                <a:cs typeface="Calibri" panose="020F0502020204030204" pitchFamily="34" charset="0"/>
              </a:rPr>
              <a:t>Request Cabinet to introduce a Bill in Parliament for establishing the PE.</a:t>
            </a:r>
          </a:p>
        </p:txBody>
      </p:sp>
      <p:sp>
        <p:nvSpPr>
          <p:cNvPr id="23" name="Text Box 10">
            <a:extLst>
              <a:ext uri="{FF2B5EF4-FFF2-40B4-BE49-F238E27FC236}">
                <a16:creationId xmlns:a16="http://schemas.microsoft.com/office/drawing/2014/main" id="{B2CC7C30-29B2-4E7B-9F74-66D84EF73D0D}"/>
              </a:ext>
            </a:extLst>
          </p:cNvPr>
          <p:cNvSpPr txBox="1">
            <a:spLocks noChangeArrowheads="1"/>
          </p:cNvSpPr>
          <p:nvPr/>
        </p:nvSpPr>
        <p:spPr bwMode="auto">
          <a:xfrm>
            <a:off x="5045074" y="4037039"/>
            <a:ext cx="1564043" cy="663053"/>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1200" dirty="0">
                <a:solidFill>
                  <a:prstClr val="black"/>
                </a:solidFill>
                <a:latin typeface="Calibri" panose="020F0502020204030204" pitchFamily="34" charset="0"/>
                <a:cs typeface="Calibri" panose="020F0502020204030204" pitchFamily="34" charset="0"/>
              </a:rPr>
              <a:t>Bill promulgation and approval by Parliament</a:t>
            </a:r>
          </a:p>
        </p:txBody>
      </p:sp>
      <p:sp>
        <p:nvSpPr>
          <p:cNvPr id="24" name="Text Box 10">
            <a:extLst>
              <a:ext uri="{FF2B5EF4-FFF2-40B4-BE49-F238E27FC236}">
                <a16:creationId xmlns:a16="http://schemas.microsoft.com/office/drawing/2014/main" id="{070F5D95-F0D5-4996-A4CC-26AB789C5542}"/>
              </a:ext>
            </a:extLst>
          </p:cNvPr>
          <p:cNvSpPr txBox="1">
            <a:spLocks noChangeArrowheads="1"/>
          </p:cNvSpPr>
          <p:nvPr/>
        </p:nvSpPr>
        <p:spPr bwMode="auto">
          <a:xfrm>
            <a:off x="1958628" y="4012991"/>
            <a:ext cx="1599712" cy="755385"/>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1050" dirty="0">
                <a:solidFill>
                  <a:prstClr val="black"/>
                </a:solidFill>
                <a:latin typeface="Calibri" panose="020F0502020204030204" pitchFamily="34" charset="0"/>
                <a:cs typeface="Calibri" panose="020F0502020204030204" pitchFamily="34" charset="0"/>
              </a:rPr>
              <a:t>Obtain legal opinion from the State Attorney’s office</a:t>
            </a:r>
          </a:p>
          <a:p>
            <a:pPr marL="128588" indent="-128588" defTabSz="685800" eaLnBrk="0" fontAlgn="base" hangingPunct="0">
              <a:spcBef>
                <a:spcPct val="0"/>
              </a:spcBef>
              <a:spcAft>
                <a:spcPct val="0"/>
              </a:spcAft>
              <a:buFont typeface="Arial" panose="020B0604020202020204" pitchFamily="34" charset="0"/>
              <a:buChar char="•"/>
            </a:pPr>
            <a:r>
              <a:rPr lang="en-ZA" sz="1050" dirty="0">
                <a:solidFill>
                  <a:prstClr val="black"/>
                </a:solidFill>
                <a:latin typeface="Calibri" panose="020F0502020204030204" pitchFamily="34" charset="0"/>
                <a:cs typeface="Calibri" panose="020F0502020204030204" pitchFamily="34" charset="0"/>
              </a:rPr>
              <a:t>Draft the Bill</a:t>
            </a:r>
          </a:p>
        </p:txBody>
      </p:sp>
      <p:sp>
        <p:nvSpPr>
          <p:cNvPr id="26" name="TextBox 25">
            <a:extLst>
              <a:ext uri="{FF2B5EF4-FFF2-40B4-BE49-F238E27FC236}">
                <a16:creationId xmlns:a16="http://schemas.microsoft.com/office/drawing/2014/main" id="{7310DADB-2502-42F0-B6E9-E4B007A51529}"/>
              </a:ext>
            </a:extLst>
          </p:cNvPr>
          <p:cNvSpPr txBox="1"/>
          <p:nvPr/>
        </p:nvSpPr>
        <p:spPr>
          <a:xfrm>
            <a:off x="1709682" y="1700422"/>
            <a:ext cx="1046540" cy="307777"/>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400" b="1" dirty="0">
                <a:solidFill>
                  <a:srgbClr val="FFFFFF"/>
                </a:solidFill>
                <a:latin typeface="Calibri" panose="020F0502020204030204" pitchFamily="34" charset="0"/>
              </a:rPr>
              <a:t>3-6 months</a:t>
            </a:r>
          </a:p>
        </p:txBody>
      </p:sp>
      <p:sp>
        <p:nvSpPr>
          <p:cNvPr id="27" name="TextBox 26">
            <a:extLst>
              <a:ext uri="{FF2B5EF4-FFF2-40B4-BE49-F238E27FC236}">
                <a16:creationId xmlns:a16="http://schemas.microsoft.com/office/drawing/2014/main" id="{A6BC9E56-2ADB-4CDF-BC9D-9921DBF735D5}"/>
              </a:ext>
            </a:extLst>
          </p:cNvPr>
          <p:cNvSpPr txBox="1"/>
          <p:nvPr/>
        </p:nvSpPr>
        <p:spPr>
          <a:xfrm>
            <a:off x="3174197" y="1741402"/>
            <a:ext cx="1586252" cy="261610"/>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100" b="1" dirty="0">
                <a:solidFill>
                  <a:srgbClr val="FFFFFF"/>
                </a:solidFill>
                <a:latin typeface="Calibri" panose="020F0502020204030204" pitchFamily="34" charset="0"/>
              </a:rPr>
              <a:t>9 months</a:t>
            </a:r>
          </a:p>
        </p:txBody>
      </p:sp>
      <p:sp>
        <p:nvSpPr>
          <p:cNvPr id="28" name="TextBox 27">
            <a:extLst>
              <a:ext uri="{FF2B5EF4-FFF2-40B4-BE49-F238E27FC236}">
                <a16:creationId xmlns:a16="http://schemas.microsoft.com/office/drawing/2014/main" id="{F906618C-8032-4394-AB49-A2D528986E52}"/>
              </a:ext>
            </a:extLst>
          </p:cNvPr>
          <p:cNvSpPr txBox="1"/>
          <p:nvPr/>
        </p:nvSpPr>
        <p:spPr>
          <a:xfrm>
            <a:off x="4852971" y="1823552"/>
            <a:ext cx="1046540" cy="276999"/>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200" b="1" dirty="0">
                <a:solidFill>
                  <a:srgbClr val="FFFFFF"/>
                </a:solidFill>
                <a:latin typeface="Calibri" panose="020F0502020204030204" pitchFamily="34" charset="0"/>
              </a:rPr>
              <a:t>1-3 month</a:t>
            </a:r>
          </a:p>
        </p:txBody>
      </p:sp>
      <p:sp>
        <p:nvSpPr>
          <p:cNvPr id="29" name="TextBox 28">
            <a:extLst>
              <a:ext uri="{FF2B5EF4-FFF2-40B4-BE49-F238E27FC236}">
                <a16:creationId xmlns:a16="http://schemas.microsoft.com/office/drawing/2014/main" id="{54DC7431-5821-49BB-A9E6-093AC9C59465}"/>
              </a:ext>
            </a:extLst>
          </p:cNvPr>
          <p:cNvSpPr txBox="1"/>
          <p:nvPr/>
        </p:nvSpPr>
        <p:spPr>
          <a:xfrm>
            <a:off x="1976041" y="3771442"/>
            <a:ext cx="1585101" cy="276999"/>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200" b="1" dirty="0">
                <a:solidFill>
                  <a:srgbClr val="FFFFFF"/>
                </a:solidFill>
                <a:latin typeface="Calibri" panose="020F0502020204030204" pitchFamily="34" charset="0"/>
              </a:rPr>
              <a:t>3-6 months</a:t>
            </a:r>
          </a:p>
        </p:txBody>
      </p:sp>
      <p:sp>
        <p:nvSpPr>
          <p:cNvPr id="30" name="TextBox 29">
            <a:extLst>
              <a:ext uri="{FF2B5EF4-FFF2-40B4-BE49-F238E27FC236}">
                <a16:creationId xmlns:a16="http://schemas.microsoft.com/office/drawing/2014/main" id="{E7825E6A-740B-4539-B0F9-4A42DEBFFAC5}"/>
              </a:ext>
            </a:extLst>
          </p:cNvPr>
          <p:cNvSpPr txBox="1"/>
          <p:nvPr/>
        </p:nvSpPr>
        <p:spPr>
          <a:xfrm>
            <a:off x="3664562" y="3714624"/>
            <a:ext cx="1533357" cy="261610"/>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050" b="1" dirty="0">
                <a:solidFill>
                  <a:srgbClr val="FFFFFF"/>
                </a:solidFill>
                <a:latin typeface="Calibri" panose="020F0502020204030204" pitchFamily="34" charset="0"/>
              </a:rPr>
              <a:t>12-18 months</a:t>
            </a:r>
          </a:p>
        </p:txBody>
      </p:sp>
      <p:sp>
        <p:nvSpPr>
          <p:cNvPr id="31" name="TextBox 30">
            <a:extLst>
              <a:ext uri="{FF2B5EF4-FFF2-40B4-BE49-F238E27FC236}">
                <a16:creationId xmlns:a16="http://schemas.microsoft.com/office/drawing/2014/main" id="{D1D0CE42-93DC-4803-BBBF-4ECB7A2623C8}"/>
              </a:ext>
            </a:extLst>
          </p:cNvPr>
          <p:cNvSpPr txBox="1"/>
          <p:nvPr/>
        </p:nvSpPr>
        <p:spPr>
          <a:xfrm>
            <a:off x="5242074" y="3781930"/>
            <a:ext cx="1046540" cy="276999"/>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200" b="1" dirty="0">
                <a:solidFill>
                  <a:srgbClr val="FFFFFF"/>
                </a:solidFill>
                <a:latin typeface="Calibri" panose="020F0502020204030204" pitchFamily="34" charset="0"/>
              </a:rPr>
              <a:t>3-6 months</a:t>
            </a:r>
          </a:p>
        </p:txBody>
      </p:sp>
      <p:sp>
        <p:nvSpPr>
          <p:cNvPr id="32" name="TextBox 31">
            <a:extLst>
              <a:ext uri="{FF2B5EF4-FFF2-40B4-BE49-F238E27FC236}">
                <a16:creationId xmlns:a16="http://schemas.microsoft.com/office/drawing/2014/main" id="{49FA3DB3-C06E-45A9-8218-1BC31CD93055}"/>
              </a:ext>
            </a:extLst>
          </p:cNvPr>
          <p:cNvSpPr txBox="1"/>
          <p:nvPr/>
        </p:nvSpPr>
        <p:spPr>
          <a:xfrm>
            <a:off x="7398235" y="2483274"/>
            <a:ext cx="1243811" cy="338554"/>
          </a:xfrm>
          <a:prstGeom prst="rect">
            <a:avLst/>
          </a:prstGeom>
          <a:solidFill>
            <a:schemeClr val="bg1">
              <a:lumMod val="65000"/>
            </a:schemeClr>
          </a:solidFill>
        </p:spPr>
        <p:txBody>
          <a:bodyPr wrap="square">
            <a:spAutoFit/>
          </a:bodyPr>
          <a:lstStyle/>
          <a:p>
            <a:pPr algn="ctr" defTabSz="685800" eaLnBrk="0" fontAlgn="base" hangingPunct="0">
              <a:spcBef>
                <a:spcPct val="0"/>
              </a:spcBef>
              <a:spcAft>
                <a:spcPct val="0"/>
              </a:spcAft>
              <a:defRPr/>
            </a:pPr>
            <a:r>
              <a:rPr lang="en-ZA" sz="1600" b="1" dirty="0">
                <a:solidFill>
                  <a:srgbClr val="FFFFFF"/>
                </a:solidFill>
                <a:latin typeface="Calibri" panose="020F0502020204030204" pitchFamily="34" charset="0"/>
              </a:rPr>
              <a:t>6 months</a:t>
            </a:r>
          </a:p>
        </p:txBody>
      </p:sp>
      <p:sp>
        <p:nvSpPr>
          <p:cNvPr id="33" name="TextBox 32">
            <a:extLst>
              <a:ext uri="{FF2B5EF4-FFF2-40B4-BE49-F238E27FC236}">
                <a16:creationId xmlns:a16="http://schemas.microsoft.com/office/drawing/2014/main" id="{2E09C7CD-D7A1-4C78-BFC9-6ABDBA3CECDA}"/>
              </a:ext>
            </a:extLst>
          </p:cNvPr>
          <p:cNvSpPr txBox="1"/>
          <p:nvPr/>
        </p:nvSpPr>
        <p:spPr>
          <a:xfrm>
            <a:off x="399270" y="1367129"/>
            <a:ext cx="250246" cy="300082"/>
          </a:xfrm>
          <a:prstGeom prst="rect">
            <a:avLst/>
          </a:prstGeom>
          <a:solidFill>
            <a:schemeClr val="bg2">
              <a:lumMod val="40000"/>
              <a:lumOff val="60000"/>
            </a:schemeClr>
          </a:solidFill>
        </p:spPr>
        <p:txBody>
          <a:bodyPr wrap="square" rtlCol="0">
            <a:spAutoFit/>
          </a:bodyPr>
          <a:lstStyle/>
          <a:p>
            <a:pPr algn="ctr" defTabSz="685800" eaLnBrk="0" fontAlgn="base" hangingPunct="0">
              <a:spcBef>
                <a:spcPct val="0"/>
              </a:spcBef>
              <a:spcAft>
                <a:spcPct val="0"/>
              </a:spcAft>
            </a:pPr>
            <a:r>
              <a:rPr lang="en-ZA" sz="1350" b="1" dirty="0">
                <a:solidFill>
                  <a:prstClr val="black"/>
                </a:solidFill>
                <a:latin typeface="Calibri" panose="020F0502020204030204" pitchFamily="34" charset="0"/>
              </a:rPr>
              <a:t>1</a:t>
            </a:r>
          </a:p>
        </p:txBody>
      </p:sp>
      <p:sp>
        <p:nvSpPr>
          <p:cNvPr id="34" name="TextBox 33">
            <a:extLst>
              <a:ext uri="{FF2B5EF4-FFF2-40B4-BE49-F238E27FC236}">
                <a16:creationId xmlns:a16="http://schemas.microsoft.com/office/drawing/2014/main" id="{35EC9627-D80B-44AF-94B4-821D5802BE55}"/>
              </a:ext>
            </a:extLst>
          </p:cNvPr>
          <p:cNvSpPr txBox="1"/>
          <p:nvPr/>
        </p:nvSpPr>
        <p:spPr>
          <a:xfrm>
            <a:off x="490025" y="3283165"/>
            <a:ext cx="250246" cy="300082"/>
          </a:xfrm>
          <a:prstGeom prst="rect">
            <a:avLst/>
          </a:prstGeom>
          <a:solidFill>
            <a:schemeClr val="bg2">
              <a:lumMod val="40000"/>
              <a:lumOff val="60000"/>
            </a:schemeClr>
          </a:solidFill>
        </p:spPr>
        <p:txBody>
          <a:bodyPr wrap="square" rtlCol="0">
            <a:spAutoFit/>
          </a:bodyPr>
          <a:lstStyle/>
          <a:p>
            <a:pPr algn="ctr" defTabSz="685800" eaLnBrk="0" fontAlgn="base" hangingPunct="0">
              <a:spcBef>
                <a:spcPct val="0"/>
              </a:spcBef>
              <a:spcAft>
                <a:spcPct val="0"/>
              </a:spcAft>
            </a:pPr>
            <a:r>
              <a:rPr lang="en-ZA" sz="1350" b="1" dirty="0">
                <a:solidFill>
                  <a:prstClr val="black"/>
                </a:solidFill>
                <a:latin typeface="Calibri" panose="020F0502020204030204" pitchFamily="34" charset="0"/>
              </a:rPr>
              <a:t>2</a:t>
            </a:r>
          </a:p>
        </p:txBody>
      </p:sp>
      <p:cxnSp>
        <p:nvCxnSpPr>
          <p:cNvPr id="36" name="Straight Arrow Connector 35">
            <a:extLst>
              <a:ext uri="{FF2B5EF4-FFF2-40B4-BE49-F238E27FC236}">
                <a16:creationId xmlns:a16="http://schemas.microsoft.com/office/drawing/2014/main" id="{A246C5CD-5096-4714-9653-748DABF16A46}"/>
              </a:ext>
            </a:extLst>
          </p:cNvPr>
          <p:cNvCxnSpPr>
            <a:cxnSpLocks/>
          </p:cNvCxnSpPr>
          <p:nvPr/>
        </p:nvCxnSpPr>
        <p:spPr>
          <a:xfrm>
            <a:off x="6000292" y="1667211"/>
            <a:ext cx="1193810" cy="519234"/>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2F27D4B-476B-49DE-B7B6-11F7278AD8A2}"/>
              </a:ext>
            </a:extLst>
          </p:cNvPr>
          <p:cNvCxnSpPr>
            <a:cxnSpLocks/>
          </p:cNvCxnSpPr>
          <p:nvPr/>
        </p:nvCxnSpPr>
        <p:spPr>
          <a:xfrm flipV="1">
            <a:off x="6288614" y="2315277"/>
            <a:ext cx="905488" cy="775300"/>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255">
            <a:extLst>
              <a:ext uri="{FF2B5EF4-FFF2-40B4-BE49-F238E27FC236}">
                <a16:creationId xmlns:a16="http://schemas.microsoft.com/office/drawing/2014/main" id="{9EC218DB-831B-4657-920E-A67805DA8E4F}"/>
              </a:ext>
            </a:extLst>
          </p:cNvPr>
          <p:cNvSpPr txBox="1">
            <a:spLocks noChangeArrowheads="1"/>
          </p:cNvSpPr>
          <p:nvPr/>
        </p:nvSpPr>
        <p:spPr bwMode="auto">
          <a:xfrm>
            <a:off x="1239125" y="11137"/>
            <a:ext cx="6357211" cy="355276"/>
          </a:xfrm>
          <a:prstGeom prst="rect">
            <a:avLst/>
          </a:prstGeom>
          <a:solidFill>
            <a:srgbClr val="009A44"/>
          </a:solidFill>
          <a:ln w="12700" algn="ctr">
            <a:noFill/>
            <a:miter lim="800000"/>
            <a:headEnd/>
            <a:tailEnd/>
          </a:ln>
        </p:spPr>
        <p:txBody>
          <a:bodyPr wrap="square" lIns="54000" tIns="54000" rIns="54000" bIns="54000">
            <a:spAutoFit/>
          </a:bodyPr>
          <a:lstStyle/>
          <a:p>
            <a:pPr algn="ctr" defTabSz="685800" eaLnBrk="0" fontAlgn="base" hangingPunct="0">
              <a:spcBef>
                <a:spcPct val="0"/>
              </a:spcBef>
              <a:spcAft>
                <a:spcPct val="0"/>
              </a:spcAft>
              <a:defRPr/>
            </a:pPr>
            <a:r>
              <a:rPr lang="en-GB" sz="1600" b="1" cap="all" dirty="0">
                <a:solidFill>
                  <a:prstClr val="white"/>
                </a:solidFill>
                <a:latin typeface="Calibri" panose="020F0502020204030204" pitchFamily="34" charset="0"/>
                <a:ea typeface="MS PGothic" panose="020B0600070205080204" pitchFamily="34" charset="-128"/>
                <a:cs typeface="Calibri" panose="020F0502020204030204" pitchFamily="34" charset="0"/>
              </a:rPr>
              <a:t>Overall plan to becoming an Autonomous Unit</a:t>
            </a:r>
          </a:p>
        </p:txBody>
      </p:sp>
    </p:spTree>
    <p:extLst>
      <p:ext uri="{BB962C8B-B14F-4D97-AF65-F5344CB8AC3E}">
        <p14:creationId xmlns:p14="http://schemas.microsoft.com/office/powerpoint/2010/main" val="382446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9E106F5-38AE-4D35-BBCC-50ABB542208A}"/>
              </a:ext>
            </a:extLst>
          </p:cNvPr>
          <p:cNvGraphicFramePr>
            <a:graphicFrameLocks noChangeAspect="1"/>
          </p:cNvGraphicFramePr>
          <p:nvPr>
            <p:custDataLst>
              <p:tags r:id="rId2"/>
            </p:custDataLst>
            <p:ext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32839" name="think-cell Slide" r:id="rId5" imgW="421" imgH="423" progId="TCLayout.ActiveDocument.1">
                  <p:embed/>
                </p:oleObj>
              </mc:Choice>
              <mc:Fallback>
                <p:oleObj name="think-cell Slide" r:id="rId5" imgW="421" imgH="423" progId="TCLayout.ActiveDocument.1">
                  <p:embed/>
                  <p:pic>
                    <p:nvPicPr>
                      <p:cNvPr id="7" name="Object 6" hidden="1">
                        <a:extLst>
                          <a:ext uri="{FF2B5EF4-FFF2-40B4-BE49-F238E27FC236}">
                            <a16:creationId xmlns:a16="http://schemas.microsoft.com/office/drawing/2014/main" id="{F9E106F5-38AE-4D35-BBCC-50ABB542208A}"/>
                          </a:ext>
                        </a:extLst>
                      </p:cNvPr>
                      <p:cNvPicPr/>
                      <p:nvPr/>
                    </p:nvPicPr>
                    <p:blipFill>
                      <a:blip r:embed="rId6"/>
                      <a:stretch>
                        <a:fillRect/>
                      </a:stretch>
                    </p:blipFill>
                    <p:spPr>
                      <a:xfrm>
                        <a:off x="1144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2011BB8-0727-4083-A87B-938B75366CB1}"/>
              </a:ext>
            </a:extLst>
          </p:cNvPr>
          <p:cNvSpPr/>
          <p:nvPr>
            <p:custDataLst>
              <p:tags r:id="rId3"/>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eaLnBrk="0" fontAlgn="base" hangingPunct="0">
              <a:spcBef>
                <a:spcPct val="0"/>
              </a:spcBef>
              <a:spcAft>
                <a:spcPct val="0"/>
              </a:spcAft>
            </a:pPr>
            <a:endParaRPr lang="en-ZA" sz="1350" b="1"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DA11032C-63F7-4686-9479-E746D33EA146}"/>
              </a:ext>
            </a:extLst>
          </p:cNvPr>
          <p:cNvSpPr>
            <a:spLocks noGrp="1"/>
          </p:cNvSpPr>
          <p:nvPr>
            <p:ph type="title"/>
          </p:nvPr>
        </p:nvSpPr>
        <p:spPr>
          <a:xfrm>
            <a:off x="107504" y="73943"/>
            <a:ext cx="8928992" cy="454105"/>
          </a:xfrm>
          <a:solidFill>
            <a:srgbClr val="00B050"/>
          </a:solidFill>
        </p:spPr>
        <p:txBody>
          <a:bodyPr>
            <a:noAutofit/>
          </a:bodyPr>
          <a:lstStyle/>
          <a:p>
            <a:r>
              <a:rPr lang="en-ZA" sz="1600" cap="all" dirty="0"/>
              <a:t>The commission plans to embark on a 3-year phased approach transition plan during which it will continue to receive support from DALRRD </a:t>
            </a:r>
          </a:p>
        </p:txBody>
      </p:sp>
      <p:sp>
        <p:nvSpPr>
          <p:cNvPr id="3" name="TextBox 2">
            <a:extLst>
              <a:ext uri="{FF2B5EF4-FFF2-40B4-BE49-F238E27FC236}">
                <a16:creationId xmlns:a16="http://schemas.microsoft.com/office/drawing/2014/main" id="{AE0E75A5-0E7A-40D6-BD8A-145AFDE56340}"/>
              </a:ext>
            </a:extLst>
          </p:cNvPr>
          <p:cNvSpPr txBox="1"/>
          <p:nvPr/>
        </p:nvSpPr>
        <p:spPr>
          <a:xfrm>
            <a:off x="251520" y="2396250"/>
            <a:ext cx="2679698" cy="360332"/>
          </a:xfrm>
          <a:prstGeom prst="rect">
            <a:avLst/>
          </a:prstGeom>
          <a:solidFill>
            <a:schemeClr val="bg2">
              <a:lumMod val="20000"/>
              <a:lumOff val="80000"/>
            </a:schemeClr>
          </a:solidFill>
          <a:ln>
            <a:solidFill>
              <a:srgbClr val="92D050"/>
            </a:solidFill>
          </a:ln>
        </p:spPr>
        <p:txBody>
          <a:bodyPr wrap="square" rtlCol="0" anchor="ctr">
            <a:noAutofit/>
          </a:bodyPr>
          <a:lstStyle/>
          <a:p>
            <a:pPr algn="ctr" defTabSz="685800" eaLnBrk="0" fontAlgn="base" hangingPunct="0">
              <a:spcBef>
                <a:spcPct val="0"/>
              </a:spcBef>
              <a:spcAft>
                <a:spcPct val="0"/>
              </a:spcAft>
            </a:pPr>
            <a:r>
              <a:rPr lang="en-ZA" sz="1400" b="1" dirty="0">
                <a:solidFill>
                  <a:prstClr val="black"/>
                </a:solidFill>
                <a:latin typeface="Calibri" panose="020F0502020204030204" pitchFamily="34" charset="0"/>
              </a:rPr>
              <a:t>Year 1 </a:t>
            </a:r>
          </a:p>
          <a:p>
            <a:pPr algn="ctr" defTabSz="685800" eaLnBrk="0" fontAlgn="base" hangingPunct="0">
              <a:spcBef>
                <a:spcPct val="0"/>
              </a:spcBef>
              <a:spcAft>
                <a:spcPct val="0"/>
              </a:spcAft>
            </a:pPr>
            <a:r>
              <a:rPr lang="en-ZA" sz="1400" b="1" dirty="0">
                <a:solidFill>
                  <a:prstClr val="black"/>
                </a:solidFill>
                <a:latin typeface="Calibri" panose="020F0502020204030204" pitchFamily="34" charset="0"/>
              </a:rPr>
              <a:t>( 2020/2021)</a:t>
            </a:r>
          </a:p>
        </p:txBody>
      </p:sp>
      <p:sp>
        <p:nvSpPr>
          <p:cNvPr id="4" name="TextBox 3">
            <a:extLst>
              <a:ext uri="{FF2B5EF4-FFF2-40B4-BE49-F238E27FC236}">
                <a16:creationId xmlns:a16="http://schemas.microsoft.com/office/drawing/2014/main" id="{E6CC2151-5250-4B42-8F5E-9A40471B5425}"/>
              </a:ext>
            </a:extLst>
          </p:cNvPr>
          <p:cNvSpPr txBox="1"/>
          <p:nvPr/>
        </p:nvSpPr>
        <p:spPr>
          <a:xfrm>
            <a:off x="3134429" y="2595143"/>
            <a:ext cx="3210075" cy="351000"/>
          </a:xfrm>
          <a:prstGeom prst="rect">
            <a:avLst/>
          </a:prstGeom>
          <a:solidFill>
            <a:schemeClr val="bg2">
              <a:lumMod val="20000"/>
              <a:lumOff val="80000"/>
            </a:schemeClr>
          </a:solidFill>
          <a:ln>
            <a:solidFill>
              <a:srgbClr val="92D050"/>
            </a:solidFill>
          </a:ln>
        </p:spPr>
        <p:txBody>
          <a:bodyPr wrap="square" rtlCol="0" anchor="ctr">
            <a:noAutofit/>
          </a:bodyPr>
          <a:lstStyle/>
          <a:p>
            <a:pPr algn="ctr" defTabSz="685800" eaLnBrk="0" fontAlgn="base" hangingPunct="0">
              <a:spcBef>
                <a:spcPct val="0"/>
              </a:spcBef>
              <a:spcAft>
                <a:spcPct val="0"/>
              </a:spcAft>
            </a:pPr>
            <a:r>
              <a:rPr lang="en-ZA" sz="1200" b="1" dirty="0">
                <a:solidFill>
                  <a:prstClr val="black"/>
                </a:solidFill>
                <a:latin typeface="Calibri" panose="020F0502020204030204" pitchFamily="34" charset="0"/>
              </a:rPr>
              <a:t>Year 2 </a:t>
            </a:r>
          </a:p>
          <a:p>
            <a:pPr algn="ctr" defTabSz="685800" eaLnBrk="0" fontAlgn="base" hangingPunct="0">
              <a:spcBef>
                <a:spcPct val="0"/>
              </a:spcBef>
              <a:spcAft>
                <a:spcPct val="0"/>
              </a:spcAft>
            </a:pPr>
            <a:r>
              <a:rPr lang="en-ZA" sz="1200" b="1" dirty="0">
                <a:solidFill>
                  <a:prstClr val="black"/>
                </a:solidFill>
                <a:latin typeface="Calibri" panose="020F0502020204030204" pitchFamily="34" charset="0"/>
              </a:rPr>
              <a:t>(2021/2022)</a:t>
            </a:r>
          </a:p>
        </p:txBody>
      </p:sp>
      <p:sp>
        <p:nvSpPr>
          <p:cNvPr id="5" name="TextBox 4">
            <a:extLst>
              <a:ext uri="{FF2B5EF4-FFF2-40B4-BE49-F238E27FC236}">
                <a16:creationId xmlns:a16="http://schemas.microsoft.com/office/drawing/2014/main" id="{D9834BF1-3FB9-493A-99C2-86E733727C37}"/>
              </a:ext>
            </a:extLst>
          </p:cNvPr>
          <p:cNvSpPr txBox="1"/>
          <p:nvPr/>
        </p:nvSpPr>
        <p:spPr>
          <a:xfrm>
            <a:off x="6553745" y="2906431"/>
            <a:ext cx="2002023" cy="351000"/>
          </a:xfrm>
          <a:prstGeom prst="rect">
            <a:avLst/>
          </a:prstGeom>
          <a:solidFill>
            <a:schemeClr val="bg2">
              <a:lumMod val="20000"/>
              <a:lumOff val="80000"/>
            </a:schemeClr>
          </a:solidFill>
          <a:ln>
            <a:solidFill>
              <a:srgbClr val="92D050"/>
            </a:solidFill>
          </a:ln>
        </p:spPr>
        <p:txBody>
          <a:bodyPr wrap="square" rtlCol="0" anchor="ctr">
            <a:noAutofit/>
          </a:bodyPr>
          <a:lstStyle/>
          <a:p>
            <a:pPr marL="128588" indent="-128588" algn="ctr" defTabSz="685800" eaLnBrk="0" fontAlgn="base" hangingPunct="0">
              <a:spcBef>
                <a:spcPct val="0"/>
              </a:spcBef>
              <a:spcAft>
                <a:spcPct val="0"/>
              </a:spcAft>
              <a:buFont typeface="Wingdings" panose="05000000000000000000" pitchFamily="2" charset="2"/>
              <a:buChar char="§"/>
            </a:pPr>
            <a:endParaRPr lang="en-ZA" sz="900" b="1" dirty="0">
              <a:solidFill>
                <a:prstClr val="black"/>
              </a:solidFill>
              <a:latin typeface="Calibri" panose="020F0502020204030204" pitchFamily="34" charset="0"/>
            </a:endParaRPr>
          </a:p>
          <a:p>
            <a:pPr algn="ctr" defTabSz="685800" eaLnBrk="0" fontAlgn="base" hangingPunct="0">
              <a:spcBef>
                <a:spcPct val="0"/>
              </a:spcBef>
              <a:spcAft>
                <a:spcPct val="0"/>
              </a:spcAft>
            </a:pPr>
            <a:r>
              <a:rPr lang="en-ZA" sz="1400" b="1" dirty="0">
                <a:solidFill>
                  <a:prstClr val="black"/>
                </a:solidFill>
                <a:latin typeface="Calibri" panose="020F0502020204030204" pitchFamily="34" charset="0"/>
              </a:rPr>
              <a:t>Year 3:</a:t>
            </a:r>
          </a:p>
          <a:p>
            <a:pPr algn="ctr" defTabSz="685800" eaLnBrk="0" fontAlgn="base" hangingPunct="0">
              <a:spcBef>
                <a:spcPct val="0"/>
              </a:spcBef>
              <a:spcAft>
                <a:spcPct val="0"/>
              </a:spcAft>
            </a:pPr>
            <a:r>
              <a:rPr lang="en-ZA" sz="1400" b="1" dirty="0">
                <a:solidFill>
                  <a:prstClr val="black"/>
                </a:solidFill>
                <a:latin typeface="Calibri" panose="020F0502020204030204" pitchFamily="34" charset="0"/>
              </a:rPr>
              <a:t> (2022/2023)</a:t>
            </a:r>
          </a:p>
          <a:p>
            <a:pPr algn="ctr" defTabSz="685800" eaLnBrk="0" fontAlgn="base" hangingPunct="0">
              <a:spcBef>
                <a:spcPct val="0"/>
              </a:spcBef>
              <a:spcAft>
                <a:spcPct val="0"/>
              </a:spcAft>
            </a:pPr>
            <a:endParaRPr lang="en-ZA" sz="900" b="1" dirty="0">
              <a:solidFill>
                <a:prstClr val="black"/>
              </a:solidFill>
              <a:latin typeface="Calibri" panose="020F0502020204030204" pitchFamily="34" charset="0"/>
            </a:endParaRPr>
          </a:p>
        </p:txBody>
      </p:sp>
      <p:sp>
        <p:nvSpPr>
          <p:cNvPr id="16" name="Text Box 6">
            <a:extLst>
              <a:ext uri="{FF2B5EF4-FFF2-40B4-BE49-F238E27FC236}">
                <a16:creationId xmlns:a16="http://schemas.microsoft.com/office/drawing/2014/main" id="{C608B159-B38D-4D44-B0DA-46721464C502}"/>
              </a:ext>
            </a:extLst>
          </p:cNvPr>
          <p:cNvSpPr txBox="1">
            <a:spLocks noChangeArrowheads="1"/>
          </p:cNvSpPr>
          <p:nvPr/>
        </p:nvSpPr>
        <p:spPr bwMode="auto">
          <a:xfrm>
            <a:off x="389508" y="2763828"/>
            <a:ext cx="2535681" cy="2409684"/>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US" sz="1250" dirty="0">
                <a:solidFill>
                  <a:prstClr val="black"/>
                </a:solidFill>
                <a:latin typeface="Calibri" panose="020F0502020204030204" pitchFamily="34" charset="0"/>
                <a:cs typeface="Calibri" panose="020F0502020204030204" pitchFamily="34" charset="0"/>
              </a:rPr>
              <a:t>Establish the Commission as an Specialized Service Delivery Unit in order to obtain autonomy on Financial management and Human resource management function</a:t>
            </a:r>
          </a:p>
          <a:p>
            <a:pPr marL="128588" indent="-128588" defTabSz="685800" eaLnBrk="0" fontAlgn="base" hangingPunct="0">
              <a:spcBef>
                <a:spcPct val="0"/>
              </a:spcBef>
              <a:spcAft>
                <a:spcPct val="0"/>
              </a:spcAft>
              <a:buFont typeface="Arial" panose="020B0604020202020204" pitchFamily="34" charset="0"/>
              <a:buChar char="•"/>
            </a:pPr>
            <a:r>
              <a:rPr lang="en-US" sz="1250" dirty="0">
                <a:solidFill>
                  <a:prstClr val="black"/>
                </a:solidFill>
                <a:latin typeface="Calibri" panose="020F0502020204030204" pitchFamily="34" charset="0"/>
                <a:cs typeface="Calibri" panose="020F0502020204030204" pitchFamily="34" charset="0"/>
              </a:rPr>
              <a:t> Develop governance structures and establish a Board and Exco committee</a:t>
            </a:r>
          </a:p>
          <a:p>
            <a:pPr marL="128588" indent="-128588" defTabSz="685800" eaLnBrk="0" fontAlgn="base" hangingPunct="0">
              <a:spcBef>
                <a:spcPct val="0"/>
              </a:spcBef>
              <a:spcAft>
                <a:spcPct val="0"/>
              </a:spcAft>
              <a:buFont typeface="Arial" panose="020B0604020202020204" pitchFamily="34" charset="0"/>
              <a:buChar char="•"/>
            </a:pPr>
            <a:r>
              <a:rPr lang="en-US" sz="1250" dirty="0">
                <a:solidFill>
                  <a:prstClr val="black"/>
                </a:solidFill>
                <a:latin typeface="Calibri" panose="020F0502020204030204" pitchFamily="34" charset="0"/>
                <a:cs typeface="Calibri" panose="020F0502020204030204" pitchFamily="34" charset="0"/>
              </a:rPr>
              <a:t>Support functions will continue to be received from DALRRD and managed through SLAs</a:t>
            </a:r>
          </a:p>
          <a:p>
            <a:pPr defTabSz="685800" eaLnBrk="0" fontAlgn="base" hangingPunct="0">
              <a:spcBef>
                <a:spcPct val="0"/>
              </a:spcBef>
              <a:spcAft>
                <a:spcPct val="0"/>
              </a:spcAft>
            </a:pPr>
            <a:r>
              <a:rPr lang="en-ZA" sz="1200" i="1" dirty="0">
                <a:solidFill>
                  <a:prstClr val="black"/>
                </a:solidFill>
                <a:highlight>
                  <a:srgbClr val="FFFF00"/>
                </a:highlight>
                <a:latin typeface="Calibri" panose="020F0502020204030204" pitchFamily="34" charset="0"/>
                <a:cs typeface="Calibri" panose="020F0502020204030204" pitchFamily="34" charset="0"/>
              </a:rPr>
              <a:t>  </a:t>
            </a:r>
            <a:endParaRPr lang="en-US" sz="1200" b="1" i="1" dirty="0">
              <a:solidFill>
                <a:prstClr val="black"/>
              </a:solidFill>
              <a:highlight>
                <a:srgbClr val="FFFF00"/>
              </a:highlight>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0F7B3A69-3637-4DDB-82F0-23AF7F521D2C}"/>
              </a:ext>
            </a:extLst>
          </p:cNvPr>
          <p:cNvCxnSpPr/>
          <p:nvPr/>
        </p:nvCxnSpPr>
        <p:spPr>
          <a:xfrm>
            <a:off x="3545883" y="3103431"/>
            <a:ext cx="0" cy="143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Box 6">
            <a:extLst>
              <a:ext uri="{FF2B5EF4-FFF2-40B4-BE49-F238E27FC236}">
                <a16:creationId xmlns:a16="http://schemas.microsoft.com/office/drawing/2014/main" id="{0AF44B57-D503-4F40-8BE1-7981688ADB0F}"/>
              </a:ext>
            </a:extLst>
          </p:cNvPr>
          <p:cNvSpPr txBox="1">
            <a:spLocks noChangeArrowheads="1"/>
          </p:cNvSpPr>
          <p:nvPr/>
        </p:nvSpPr>
        <p:spPr bwMode="auto">
          <a:xfrm>
            <a:off x="2897979" y="3017744"/>
            <a:ext cx="3657002" cy="2071130"/>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1400" dirty="0">
                <a:solidFill>
                  <a:prstClr val="black"/>
                </a:solidFill>
                <a:latin typeface="Calibri" panose="020F0502020204030204" pitchFamily="34" charset="0"/>
                <a:cs typeface="Calibri" panose="020F0502020204030204" pitchFamily="34" charset="0"/>
              </a:rPr>
              <a:t>Recruit for unfunded posts viz. critical posts and vacant posts (as per current structure</a:t>
            </a:r>
          </a:p>
          <a:p>
            <a:pPr marL="128588" indent="-128588" defTabSz="685800" eaLnBrk="0" fontAlgn="base" hangingPunct="0">
              <a:spcBef>
                <a:spcPct val="0"/>
              </a:spcBef>
              <a:spcAft>
                <a:spcPct val="0"/>
              </a:spcAft>
              <a:buFont typeface="Arial" panose="020B0604020202020204" pitchFamily="34" charset="0"/>
              <a:buChar char="•"/>
            </a:pPr>
            <a:r>
              <a:rPr lang="en-ZA" sz="1400" dirty="0">
                <a:solidFill>
                  <a:prstClr val="black"/>
                </a:solidFill>
                <a:latin typeface="Calibri" panose="020F0502020204030204" pitchFamily="34" charset="0"/>
                <a:cs typeface="Calibri" panose="020F0502020204030204" pitchFamily="34" charset="0"/>
              </a:rPr>
              <a:t>Establish other functions such as Strategic Planning, Risk management et al. </a:t>
            </a:r>
          </a:p>
          <a:p>
            <a:pPr marL="128588" indent="-128588" defTabSz="685800" eaLnBrk="0" fontAlgn="base" hangingPunct="0">
              <a:spcBef>
                <a:spcPct val="0"/>
              </a:spcBef>
              <a:spcAft>
                <a:spcPct val="0"/>
              </a:spcAft>
              <a:buFont typeface="Arial" panose="020B0604020202020204" pitchFamily="34" charset="0"/>
              <a:buChar char="•"/>
            </a:pPr>
            <a:r>
              <a:rPr lang="en-ZA" sz="1400" dirty="0">
                <a:solidFill>
                  <a:prstClr val="black"/>
                </a:solidFill>
                <a:latin typeface="Calibri" panose="020F0502020204030204" pitchFamily="34" charset="0"/>
                <a:cs typeface="Calibri" panose="020F0502020204030204" pitchFamily="34" charset="0"/>
              </a:rPr>
              <a:t>Start the Human resource labour relations activities for the movement of employees</a:t>
            </a:r>
          </a:p>
          <a:p>
            <a:pPr marL="128588" indent="-128588" defTabSz="685800" eaLnBrk="0" fontAlgn="base" hangingPunct="0">
              <a:spcBef>
                <a:spcPct val="0"/>
              </a:spcBef>
              <a:spcAft>
                <a:spcPct val="0"/>
              </a:spcAft>
              <a:buFont typeface="Arial" panose="020B0604020202020204" pitchFamily="34" charset="0"/>
              <a:buChar char="•"/>
            </a:pPr>
            <a:endParaRPr lang="en-ZA" sz="1200" dirty="0">
              <a:solidFill>
                <a:prstClr val="black"/>
              </a:solidFill>
              <a:latin typeface="Calibri" panose="020F0502020204030204" pitchFamily="34" charset="0"/>
              <a:cs typeface="Calibri" panose="020F0502020204030204" pitchFamily="34" charset="0"/>
            </a:endParaRPr>
          </a:p>
          <a:p>
            <a:pPr defTabSz="685800" eaLnBrk="0" fontAlgn="base" hangingPunct="0">
              <a:spcBef>
                <a:spcPct val="0"/>
              </a:spcBef>
              <a:spcAft>
                <a:spcPct val="0"/>
              </a:spcAft>
            </a:pPr>
            <a:r>
              <a:rPr lang="en-ZA" sz="1200" i="1" dirty="0">
                <a:solidFill>
                  <a:prstClr val="black"/>
                </a:solidFill>
                <a:latin typeface="Calibri" panose="020F0502020204030204" pitchFamily="34" charset="0"/>
                <a:cs typeface="Calibri" panose="020F0502020204030204" pitchFamily="34" charset="0"/>
              </a:rPr>
              <a:t>     </a:t>
            </a:r>
          </a:p>
          <a:p>
            <a:pPr marL="128588" indent="-128588" defTabSz="685800" eaLnBrk="0" fontAlgn="base" hangingPunct="0">
              <a:spcBef>
                <a:spcPct val="0"/>
              </a:spcBef>
              <a:spcAft>
                <a:spcPct val="0"/>
              </a:spcAft>
              <a:buFont typeface="Arial" panose="020B0604020202020204" pitchFamily="34" charset="0"/>
              <a:buChar char="•"/>
            </a:pPr>
            <a:endParaRPr lang="en-ZA" sz="1200" dirty="0">
              <a:solidFill>
                <a:prstClr val="black"/>
              </a:solidFill>
              <a:latin typeface="Calibri" panose="020F0502020204030204" pitchFamily="34" charset="0"/>
              <a:cs typeface="Calibri" panose="020F0502020204030204" pitchFamily="34" charset="0"/>
            </a:endParaRPr>
          </a:p>
          <a:p>
            <a:pPr marL="128588" indent="-128588" defTabSz="685800" eaLnBrk="0" fontAlgn="base" hangingPunct="0">
              <a:spcBef>
                <a:spcPct val="0"/>
              </a:spcBef>
              <a:spcAft>
                <a:spcPct val="0"/>
              </a:spcAft>
              <a:buFont typeface="Arial" panose="020B0604020202020204" pitchFamily="34" charset="0"/>
              <a:buChar char="•"/>
            </a:pPr>
            <a:endParaRPr lang="en-US" sz="750" dirty="0">
              <a:solidFill>
                <a:prstClr val="black"/>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A4858DDB-96C4-4905-8C20-EE3841C3D5C6}"/>
              </a:ext>
            </a:extLst>
          </p:cNvPr>
          <p:cNvSpPr/>
          <p:nvPr/>
        </p:nvSpPr>
        <p:spPr>
          <a:xfrm>
            <a:off x="395536" y="1145635"/>
            <a:ext cx="8352926" cy="1126281"/>
          </a:xfrm>
          <a:prstGeom prst="rect">
            <a:avLst/>
          </a:prstGeom>
          <a:solidFill>
            <a:schemeClr val="bg2">
              <a:lumMod val="20000"/>
              <a:lumOff val="80000"/>
            </a:schemeClr>
          </a:solidFill>
          <a:ln w="28575">
            <a:solidFill>
              <a:schemeClr val="tx2">
                <a:lumMod val="50000"/>
              </a:schemeClr>
            </a:solidFill>
            <a:prstDash val="solid"/>
          </a:ln>
        </p:spPr>
        <p:txBody>
          <a:bodyPr anchor="ctr">
            <a:noAutofit/>
          </a:bodyPr>
          <a:lstStyle/>
          <a:p>
            <a:pPr marL="214313" indent="-214313" defTabSz="685800" eaLnBrk="0" fontAlgn="base" hangingPunct="0">
              <a:spcBef>
                <a:spcPct val="0"/>
              </a:spcBef>
              <a:spcAft>
                <a:spcPct val="0"/>
              </a:spcAft>
              <a:buFont typeface="Arial" panose="020B0604020202020204" pitchFamily="34" charset="0"/>
              <a:buChar char="•"/>
              <a:defRPr/>
            </a:pPr>
            <a:endParaRPr lang="en-US" sz="1050" b="1" kern="0" dirty="0">
              <a:solidFill>
                <a:srgbClr val="00A94F">
                  <a:lumMod val="50000"/>
                </a:srgbClr>
              </a:solidFill>
              <a:latin typeface="Calibri"/>
              <a:ea typeface="MS PGothic" panose="020B0600070205080204" pitchFamily="34" charset="-128"/>
            </a:endParaRPr>
          </a:p>
          <a:p>
            <a:pPr marL="214313" indent="-214313" defTabSz="685800" eaLnBrk="0" fontAlgn="base" hangingPunct="0">
              <a:spcBef>
                <a:spcPct val="0"/>
              </a:spcBef>
              <a:spcAft>
                <a:spcPct val="0"/>
              </a:spcAft>
              <a:buFont typeface="Arial" panose="020B0604020202020204" pitchFamily="34" charset="0"/>
              <a:buChar char="•"/>
              <a:defRPr/>
            </a:pPr>
            <a:endParaRPr lang="en-US" sz="1050" b="1" kern="0" dirty="0">
              <a:solidFill>
                <a:srgbClr val="00A94F">
                  <a:lumMod val="50000"/>
                </a:srgbClr>
              </a:solidFill>
              <a:latin typeface="Calibri"/>
              <a:ea typeface="MS PGothic" panose="020B0600070205080204" pitchFamily="34" charset="-128"/>
            </a:endParaRPr>
          </a:p>
          <a:p>
            <a:pPr marL="214313" indent="-214313" defTabSz="685800" eaLnBrk="0" fontAlgn="base" hangingPunct="0">
              <a:spcBef>
                <a:spcPct val="0"/>
              </a:spcBef>
              <a:spcAft>
                <a:spcPct val="0"/>
              </a:spcAft>
              <a:buFont typeface="Arial" panose="020B0604020202020204" pitchFamily="34" charset="0"/>
              <a:buChar char="•"/>
              <a:defRPr/>
            </a:pPr>
            <a:r>
              <a:rPr lang="en-US" sz="1200" b="1" kern="0" dirty="0">
                <a:solidFill>
                  <a:srgbClr val="00A94F">
                    <a:lumMod val="50000"/>
                  </a:srgbClr>
                </a:solidFill>
                <a:latin typeface="Calibri"/>
                <a:ea typeface="MS PGothic" panose="020B0600070205080204" pitchFamily="34" charset="-128"/>
              </a:rPr>
              <a:t>The commission plans to operate as a </a:t>
            </a:r>
            <a:r>
              <a:rPr lang="en-US" sz="1200" b="1" u="sng" kern="0" dirty="0">
                <a:solidFill>
                  <a:srgbClr val="00A94F">
                    <a:lumMod val="50000"/>
                  </a:srgbClr>
                </a:solidFill>
                <a:latin typeface="Calibri"/>
                <a:ea typeface="MS PGothic" panose="020B0600070205080204" pitchFamily="34" charset="-128"/>
              </a:rPr>
              <a:t>Specialized Service delivery Unit </a:t>
            </a:r>
            <a:r>
              <a:rPr lang="en-US" sz="1200" b="1" kern="0" dirty="0">
                <a:solidFill>
                  <a:srgbClr val="00A94F">
                    <a:lumMod val="50000"/>
                  </a:srgbClr>
                </a:solidFill>
                <a:latin typeface="Calibri"/>
                <a:ea typeface="MS PGothic" panose="020B0600070205080204" pitchFamily="34" charset="-128"/>
              </a:rPr>
              <a:t>in the interim whilst undertaking the establishment of a completely autonomous entity </a:t>
            </a:r>
          </a:p>
          <a:p>
            <a:pPr marL="214313" indent="-214313" defTabSz="685800" eaLnBrk="0" fontAlgn="base" hangingPunct="0">
              <a:spcBef>
                <a:spcPct val="0"/>
              </a:spcBef>
              <a:spcAft>
                <a:spcPct val="0"/>
              </a:spcAft>
              <a:buFont typeface="Arial" panose="020B0604020202020204" pitchFamily="34" charset="0"/>
              <a:buChar char="•"/>
              <a:defRPr/>
            </a:pPr>
            <a:r>
              <a:rPr lang="en-US" sz="1200" b="1" kern="0" dirty="0">
                <a:solidFill>
                  <a:srgbClr val="00A94F">
                    <a:lumMod val="50000"/>
                  </a:srgbClr>
                </a:solidFill>
                <a:latin typeface="Calibri"/>
                <a:ea typeface="MS PGothic" panose="020B0600070205080204" pitchFamily="34" charset="-128"/>
              </a:rPr>
              <a:t>The Commission will continue to receive support over the transition period of 3 years. SLAs will be used to manage the relationship with DALRRD until the completion of the process</a:t>
            </a:r>
          </a:p>
          <a:p>
            <a:pPr marL="214313" indent="-214313" defTabSz="685800" eaLnBrk="0" fontAlgn="base" hangingPunct="0">
              <a:spcBef>
                <a:spcPct val="0"/>
              </a:spcBef>
              <a:spcAft>
                <a:spcPct val="0"/>
              </a:spcAft>
              <a:buFont typeface="Arial" panose="020B0604020202020204" pitchFamily="34" charset="0"/>
              <a:buChar char="•"/>
              <a:defRPr/>
            </a:pPr>
            <a:r>
              <a:rPr lang="en-US" sz="1200" b="1" kern="0" dirty="0">
                <a:solidFill>
                  <a:srgbClr val="00A94F">
                    <a:lumMod val="50000"/>
                  </a:srgbClr>
                </a:solidFill>
                <a:latin typeface="Calibri"/>
                <a:ea typeface="MS PGothic" panose="020B0600070205080204" pitchFamily="34" charset="-128"/>
              </a:rPr>
              <a:t>The commission plans to establish the various functions over three years, this means that the required addition funding allocations will be planned accordingly and aligned with the budget plan as per Medium-Term Expenditure Framework</a:t>
            </a:r>
          </a:p>
          <a:p>
            <a:pPr defTabSz="685800" eaLnBrk="0" fontAlgn="base" hangingPunct="0">
              <a:spcBef>
                <a:spcPct val="0"/>
              </a:spcBef>
              <a:spcAft>
                <a:spcPct val="0"/>
              </a:spcAft>
              <a:defRPr/>
            </a:pPr>
            <a:endParaRPr lang="en-US" sz="1050" b="1" kern="0" dirty="0">
              <a:solidFill>
                <a:srgbClr val="00A94F">
                  <a:lumMod val="50000"/>
                </a:srgbClr>
              </a:solidFill>
              <a:latin typeface="Calibri"/>
              <a:ea typeface="MS PGothic" panose="020B0600070205080204" pitchFamily="34" charset="-128"/>
            </a:endParaRPr>
          </a:p>
          <a:p>
            <a:pPr defTabSz="685800" eaLnBrk="0" fontAlgn="base" hangingPunct="0">
              <a:spcBef>
                <a:spcPct val="0"/>
              </a:spcBef>
              <a:spcAft>
                <a:spcPct val="0"/>
              </a:spcAft>
              <a:defRPr/>
            </a:pPr>
            <a:endParaRPr lang="en-US" sz="1050" b="1" kern="0" dirty="0">
              <a:solidFill>
                <a:srgbClr val="00A94F">
                  <a:lumMod val="50000"/>
                </a:srgbClr>
              </a:solidFill>
              <a:latin typeface="Calibri"/>
              <a:ea typeface="MS PGothic" panose="020B0600070205080204" pitchFamily="34" charset="-128"/>
            </a:endParaRPr>
          </a:p>
        </p:txBody>
      </p:sp>
      <p:cxnSp>
        <p:nvCxnSpPr>
          <p:cNvPr id="18" name="Straight Connector 17">
            <a:extLst>
              <a:ext uri="{FF2B5EF4-FFF2-40B4-BE49-F238E27FC236}">
                <a16:creationId xmlns:a16="http://schemas.microsoft.com/office/drawing/2014/main" id="{C6BEE553-34D8-436F-B1CC-12DBC3B2BAC8}"/>
              </a:ext>
            </a:extLst>
          </p:cNvPr>
          <p:cNvCxnSpPr/>
          <p:nvPr/>
        </p:nvCxnSpPr>
        <p:spPr>
          <a:xfrm>
            <a:off x="5478957" y="3454431"/>
            <a:ext cx="0" cy="143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 Box 6">
            <a:extLst>
              <a:ext uri="{FF2B5EF4-FFF2-40B4-BE49-F238E27FC236}">
                <a16:creationId xmlns:a16="http://schemas.microsoft.com/office/drawing/2014/main" id="{BB4B27B8-6F4F-46F3-B245-6B127704AC65}"/>
              </a:ext>
            </a:extLst>
          </p:cNvPr>
          <p:cNvSpPr txBox="1">
            <a:spLocks noChangeArrowheads="1"/>
          </p:cNvSpPr>
          <p:nvPr/>
        </p:nvSpPr>
        <p:spPr bwMode="auto">
          <a:xfrm>
            <a:off x="6660232" y="3257431"/>
            <a:ext cx="2220026" cy="1948020"/>
          </a:xfrm>
          <a:prstGeom prst="rect">
            <a:avLst/>
          </a:prstGeom>
          <a:noFill/>
          <a:ln w="12700" algn="ctr">
            <a:noFill/>
            <a:miter lim="800000"/>
            <a:headEnd/>
            <a:tailEnd/>
          </a:ln>
        </p:spPr>
        <p:txBody>
          <a:bodyPr wrap="square" lIns="54000" tIns="54000" rIns="54000" bIns="54000">
            <a:spAutoFit/>
          </a:bodyPr>
          <a:lstStyle/>
          <a:p>
            <a:pPr marL="128588" indent="-128588" defTabSz="685800" eaLnBrk="0" fontAlgn="base" hangingPunct="0">
              <a:spcBef>
                <a:spcPct val="0"/>
              </a:spcBef>
              <a:spcAft>
                <a:spcPct val="0"/>
              </a:spcAft>
              <a:buFont typeface="Arial" panose="020B0604020202020204" pitchFamily="34" charset="0"/>
              <a:buChar char="•"/>
            </a:pPr>
            <a:r>
              <a:rPr lang="en-ZA" sz="1400" dirty="0">
                <a:solidFill>
                  <a:prstClr val="black"/>
                </a:solidFill>
                <a:latin typeface="Calibri" panose="020F0502020204030204" pitchFamily="34" charset="0"/>
                <a:cs typeface="Calibri" panose="020F0502020204030204" pitchFamily="34" charset="0"/>
              </a:rPr>
              <a:t>Take on operational costs such IT, Rental, Financial and Supply chain system  and other Goods and services</a:t>
            </a:r>
          </a:p>
          <a:p>
            <a:pPr marL="128588" indent="-128588" defTabSz="685800" eaLnBrk="0" fontAlgn="base" hangingPunct="0">
              <a:spcBef>
                <a:spcPct val="0"/>
              </a:spcBef>
              <a:spcAft>
                <a:spcPct val="0"/>
              </a:spcAft>
              <a:buFont typeface="Arial" panose="020B0604020202020204" pitchFamily="34" charset="0"/>
              <a:buChar char="•"/>
            </a:pPr>
            <a:r>
              <a:rPr lang="en-ZA" sz="1400" dirty="0">
                <a:solidFill>
                  <a:prstClr val="black"/>
                </a:solidFill>
                <a:latin typeface="Calibri" panose="020F0502020204030204" pitchFamily="34" charset="0"/>
                <a:cs typeface="Calibri" panose="020F0502020204030204" pitchFamily="34" charset="0"/>
              </a:rPr>
              <a:t>Physical and administrative Transfer of employees into the new entity</a:t>
            </a:r>
          </a:p>
          <a:p>
            <a:pPr defTabSz="685800" eaLnBrk="0" fontAlgn="base" hangingPunct="0">
              <a:spcBef>
                <a:spcPct val="0"/>
              </a:spcBef>
              <a:spcAft>
                <a:spcPct val="0"/>
              </a:spcAft>
            </a:pPr>
            <a:endParaRPr lang="en-ZA" sz="750" dirty="0">
              <a:solidFill>
                <a:prstClr val="black"/>
              </a:solidFill>
              <a:latin typeface="Calibri" panose="020F0502020204030204" pitchFamily="34" charset="0"/>
              <a:cs typeface="Calibri" panose="020F0502020204030204" pitchFamily="34" charset="0"/>
            </a:endParaRPr>
          </a:p>
        </p:txBody>
      </p:sp>
      <p:sp>
        <p:nvSpPr>
          <p:cNvPr id="20" name="Text Box 255">
            <a:extLst>
              <a:ext uri="{FF2B5EF4-FFF2-40B4-BE49-F238E27FC236}">
                <a16:creationId xmlns:a16="http://schemas.microsoft.com/office/drawing/2014/main" id="{9EC218DB-831B-4657-920E-A67805DA8E4F}"/>
              </a:ext>
            </a:extLst>
          </p:cNvPr>
          <p:cNvSpPr txBox="1">
            <a:spLocks noChangeArrowheads="1"/>
          </p:cNvSpPr>
          <p:nvPr/>
        </p:nvSpPr>
        <p:spPr bwMode="auto">
          <a:xfrm>
            <a:off x="31399" y="588511"/>
            <a:ext cx="3514484" cy="539942"/>
          </a:xfrm>
          <a:prstGeom prst="rect">
            <a:avLst/>
          </a:prstGeom>
          <a:solidFill>
            <a:srgbClr val="009A44"/>
          </a:solidFill>
          <a:ln w="12700" algn="ctr">
            <a:noFill/>
            <a:miter lim="800000"/>
            <a:headEnd/>
            <a:tailEnd/>
          </a:ln>
        </p:spPr>
        <p:txBody>
          <a:bodyPr wrap="square" lIns="54000" tIns="54000" rIns="54000" bIns="54000">
            <a:spAutoFit/>
          </a:bodyPr>
          <a:lstStyle/>
          <a:p>
            <a:pPr algn="ctr" defTabSz="685800" eaLnBrk="0" fontAlgn="base" hangingPunct="0">
              <a:spcBef>
                <a:spcPct val="0"/>
              </a:spcBef>
              <a:spcAft>
                <a:spcPct val="0"/>
              </a:spcAft>
              <a:defRPr/>
            </a:pPr>
            <a:r>
              <a:rPr lang="en-GB" sz="1400" b="1" dirty="0">
                <a:solidFill>
                  <a:prstClr val="white"/>
                </a:solidFill>
                <a:latin typeface="Calibri" panose="020F0502020204030204" pitchFamily="34" charset="0"/>
                <a:ea typeface="MS PGothic" panose="020B0600070205080204" pitchFamily="34" charset="-128"/>
                <a:cs typeface="Calibri" panose="020F0502020204030204" pitchFamily="34" charset="0"/>
              </a:rPr>
              <a:t>Short/Medium/Long-Term plan to becoming an Autonomous Unit</a:t>
            </a:r>
          </a:p>
        </p:txBody>
      </p:sp>
      <p:sp>
        <p:nvSpPr>
          <p:cNvPr id="22" name="Text Box 255">
            <a:extLst>
              <a:ext uri="{FF2B5EF4-FFF2-40B4-BE49-F238E27FC236}">
                <a16:creationId xmlns:a16="http://schemas.microsoft.com/office/drawing/2014/main" id="{44568236-BBD6-484C-8BCC-EA8E06B507A1}"/>
              </a:ext>
            </a:extLst>
          </p:cNvPr>
          <p:cNvSpPr txBox="1">
            <a:spLocks noChangeArrowheads="1"/>
          </p:cNvSpPr>
          <p:nvPr/>
        </p:nvSpPr>
        <p:spPr bwMode="auto">
          <a:xfrm>
            <a:off x="6084168" y="566870"/>
            <a:ext cx="3028433" cy="539942"/>
          </a:xfrm>
          <a:prstGeom prst="rect">
            <a:avLst/>
          </a:prstGeom>
          <a:solidFill>
            <a:schemeClr val="tx1">
              <a:lumMod val="20000"/>
              <a:lumOff val="80000"/>
            </a:schemeClr>
          </a:solidFill>
          <a:ln w="12700" algn="ctr">
            <a:noFill/>
            <a:miter lim="800000"/>
            <a:headEnd/>
            <a:tailEnd/>
          </a:ln>
        </p:spPr>
        <p:txBody>
          <a:bodyPr wrap="square" lIns="54000" tIns="54000" rIns="54000" bIns="54000">
            <a:spAutoFit/>
          </a:bodyPr>
          <a:lstStyle/>
          <a:p>
            <a:pPr marL="144065" lvl="1" defTabSz="685800" eaLnBrk="0" fontAlgn="base" hangingPunct="0">
              <a:spcBef>
                <a:spcPct val="0"/>
              </a:spcBef>
              <a:spcAft>
                <a:spcPts val="450"/>
              </a:spcAft>
              <a:defRPr/>
            </a:pPr>
            <a:r>
              <a:rPr lang="en-ZA" sz="1400" b="1" kern="0" dirty="0">
                <a:solidFill>
                  <a:prstClr val="black"/>
                </a:solidFill>
                <a:latin typeface="Calibri" panose="020F0502020204030204" pitchFamily="34" charset="0"/>
                <a:ea typeface="ＭＳ Ｐゴシック" charset="0"/>
              </a:rPr>
              <a:t>Specialised Service Delivery Unit moving to Public Entity 3A</a:t>
            </a:r>
            <a:endParaRPr lang="en-US" sz="1400" b="1" kern="0" dirty="0">
              <a:solidFill>
                <a:prstClr val="black"/>
              </a:solidFill>
              <a:latin typeface="Calibri" panose="020F0502020204030204" pitchFamily="34" charset="0"/>
              <a:ea typeface="ＭＳ Ｐゴシック" charset="0"/>
            </a:endParaRPr>
          </a:p>
        </p:txBody>
      </p:sp>
    </p:spTree>
    <p:extLst>
      <p:ext uri="{BB962C8B-B14F-4D97-AF65-F5344CB8AC3E}">
        <p14:creationId xmlns:p14="http://schemas.microsoft.com/office/powerpoint/2010/main" val="358323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560" y="2211710"/>
            <a:ext cx="7992888" cy="514350"/>
          </a:xfrm>
          <a:solidFill>
            <a:srgbClr val="00B050"/>
          </a:solidFill>
        </p:spPr>
        <p:txBody>
          <a:bodyPr>
            <a:normAutofit/>
          </a:bodyPr>
          <a:lstStyle/>
          <a:p>
            <a:pPr algn="ctr"/>
            <a:r>
              <a:rPr lang="en-ZA" altLang="en-US" sz="1400" dirty="0"/>
              <a:t>Thank YOU  </a:t>
            </a:r>
            <a:endParaRPr lang="en-ZA" altLang="en-US" sz="1400" b="1" dirty="0">
              <a:solidFill>
                <a:srgbClr val="00B050"/>
              </a:solidFill>
            </a:endParaRPr>
          </a:p>
        </p:txBody>
      </p:sp>
    </p:spTree>
    <p:extLst>
      <p:ext uri="{BB962C8B-B14F-4D97-AF65-F5344CB8AC3E}">
        <p14:creationId xmlns:p14="http://schemas.microsoft.com/office/powerpoint/2010/main" val="11132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67494"/>
            <a:ext cx="7931224" cy="565571"/>
          </a:xfrm>
          <a:solidFill>
            <a:srgbClr val="00B050"/>
          </a:solidFill>
        </p:spPr>
        <p:txBody>
          <a:bodyPr>
            <a:normAutofit fontScale="90000"/>
          </a:bodyPr>
          <a:lstStyle/>
          <a:p>
            <a:pPr algn="ctr"/>
            <a:r>
              <a:rPr lang="en-ZA" altLang="en-US" sz="2000" dirty="0">
                <a:latin typeface="Candara" pitchFamily="34" charset="0"/>
              </a:rPr>
              <a:t> 			</a:t>
            </a:r>
            <a:br>
              <a:rPr lang="en-ZA" altLang="en-US" sz="2000" dirty="0">
                <a:latin typeface="Candara" pitchFamily="34" charset="0"/>
              </a:rPr>
            </a:br>
            <a:r>
              <a:rPr lang="en-ZA" altLang="en-US" sz="2000" dirty="0">
                <a:latin typeface="Candara" pitchFamily="34" charset="0"/>
              </a:rPr>
              <a:t> </a:t>
            </a:r>
            <a:r>
              <a:rPr lang="en-US" sz="2200" dirty="0"/>
              <a:t>Vision &amp; MISSION</a:t>
            </a:r>
            <a:br>
              <a:rPr lang="en-US" sz="2200" dirty="0"/>
            </a:br>
            <a:endParaRPr lang="en-ZA" altLang="en-US" sz="2200" b="1" dirty="0">
              <a:solidFill>
                <a:srgbClr val="00B050"/>
              </a:solidFill>
              <a:latin typeface="Candara" pitchFamily="34" charset="0"/>
            </a:endParaRPr>
          </a:p>
        </p:txBody>
      </p:sp>
      <p:sp>
        <p:nvSpPr>
          <p:cNvPr id="2" name="Content Placeholder 1"/>
          <p:cNvSpPr>
            <a:spLocks noGrp="1"/>
          </p:cNvSpPr>
          <p:nvPr>
            <p:ph idx="1"/>
          </p:nvPr>
        </p:nvSpPr>
        <p:spPr>
          <a:xfrm>
            <a:off x="251520" y="915566"/>
            <a:ext cx="7931224" cy="3679057"/>
          </a:xfrm>
        </p:spPr>
        <p:txBody>
          <a:bodyPr>
            <a:normAutofit/>
          </a:bodyPr>
          <a:lstStyle/>
          <a:p>
            <a:pPr>
              <a:defRPr/>
            </a:pPr>
            <a:r>
              <a:rPr lang="en-US" sz="1800" b="1" dirty="0">
                <a:latin typeface="+mn-lt"/>
              </a:rPr>
              <a:t>Vision</a:t>
            </a:r>
          </a:p>
          <a:p>
            <a:pPr>
              <a:defRPr/>
            </a:pPr>
            <a:endParaRPr lang="en-US" sz="1800" b="1" dirty="0">
              <a:latin typeface="+mn-lt"/>
            </a:endParaRPr>
          </a:p>
          <a:p>
            <a:pPr marL="342900" indent="-342900" algn="just">
              <a:buFont typeface="Arial" panose="020B0604020202020204" pitchFamily="34" charset="0"/>
              <a:buChar char="•"/>
              <a:defRPr/>
            </a:pPr>
            <a:r>
              <a:rPr lang="en-US" sz="1800" dirty="0">
                <a:latin typeface="+mn-lt"/>
              </a:rPr>
              <a:t>A Commission of excellence that ensures that effective, efficient and speedy redress is provided to victims of racially based land dispossessions.</a:t>
            </a:r>
          </a:p>
          <a:p>
            <a:pPr algn="just">
              <a:defRPr/>
            </a:pPr>
            <a:endParaRPr lang="en-US" sz="1800" dirty="0">
              <a:latin typeface="+mn-lt"/>
            </a:endParaRPr>
          </a:p>
          <a:p>
            <a:pPr>
              <a:defRPr/>
            </a:pPr>
            <a:r>
              <a:rPr lang="en-US" sz="1800" b="1" dirty="0">
                <a:latin typeface="+mn-lt"/>
              </a:rPr>
              <a:t>Mission</a:t>
            </a:r>
          </a:p>
          <a:p>
            <a:pPr>
              <a:defRPr/>
            </a:pPr>
            <a:endParaRPr lang="en-US" sz="1800" b="1" dirty="0">
              <a:latin typeface="+mn-lt"/>
            </a:endParaRPr>
          </a:p>
          <a:p>
            <a:pPr marL="342900" indent="-342900" algn="just">
              <a:buFont typeface="Arial" panose="020B0604020202020204" pitchFamily="34" charset="0"/>
              <a:buChar char="•"/>
              <a:defRPr/>
            </a:pPr>
            <a:r>
              <a:rPr lang="en-US" altLang="en-US" sz="1800" dirty="0">
                <a:latin typeface="+mn-lt"/>
              </a:rPr>
              <a:t>We exist to provide redress to victims of racially motivated</a:t>
            </a:r>
          </a:p>
          <a:p>
            <a:pPr algn="just">
              <a:defRPr/>
            </a:pPr>
            <a:r>
              <a:rPr lang="en-US" altLang="en-US" sz="1800" dirty="0">
                <a:latin typeface="+mn-lt"/>
              </a:rPr>
              <a:t>     land dispossession, in line with the provisions of the Restitution of </a:t>
            </a:r>
          </a:p>
          <a:p>
            <a:pPr algn="just">
              <a:defRPr/>
            </a:pPr>
            <a:r>
              <a:rPr lang="en-US" altLang="en-US" sz="1800" dirty="0">
                <a:latin typeface="+mn-lt"/>
              </a:rPr>
              <a:t>     Land Rights Act, 1994 (Act No 22 of 1994), as amended</a:t>
            </a:r>
            <a:r>
              <a:rPr lang="en-US" altLang="en-US" sz="2000" dirty="0">
                <a:latin typeface="+mn-lt"/>
              </a:rPr>
              <a:t>.</a:t>
            </a:r>
          </a:p>
        </p:txBody>
      </p:sp>
      <p:sp>
        <p:nvSpPr>
          <p:cNvPr id="5" name="Rectangle 4"/>
          <p:cNvSpPr/>
          <p:nvPr/>
        </p:nvSpPr>
        <p:spPr>
          <a:xfrm>
            <a:off x="514865" y="1131590"/>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3005297342"/>
      </p:ext>
    </p:extLst>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51471"/>
            <a:ext cx="7931224" cy="360040"/>
          </a:xfrm>
          <a:solidFill>
            <a:srgbClr val="00B050"/>
          </a:solidFill>
        </p:spPr>
        <p:txBody>
          <a:bodyPr>
            <a:normAutofit fontScale="90000"/>
          </a:bodyPr>
          <a:lstStyle/>
          <a:p>
            <a:pPr algn="ctr"/>
            <a:r>
              <a:rPr lang="en-ZA" altLang="en-US" sz="2000" dirty="0">
                <a:latin typeface="Candara" pitchFamily="34" charset="0"/>
              </a:rPr>
              <a:t> 			</a:t>
            </a:r>
            <a:br>
              <a:rPr lang="en-ZA" altLang="en-US" sz="2000" dirty="0">
                <a:latin typeface="Candara" pitchFamily="34" charset="0"/>
              </a:rPr>
            </a:br>
            <a:r>
              <a:rPr lang="en-ZA" altLang="en-US" sz="2000" dirty="0">
                <a:latin typeface="Candara" pitchFamily="34" charset="0"/>
              </a:rPr>
              <a:t> </a:t>
            </a:r>
            <a:r>
              <a:rPr lang="en-US" altLang="en-US" sz="2200" dirty="0">
                <a:latin typeface="Candara" pitchFamily="34" charset="0"/>
              </a:rPr>
              <a:t>LEGISLATIVE AND OTHER MANDATES</a:t>
            </a:r>
            <a:br>
              <a:rPr lang="en-US" sz="2200" dirty="0"/>
            </a:br>
            <a:endParaRPr lang="en-ZA" altLang="en-US" sz="2200" b="1" dirty="0">
              <a:solidFill>
                <a:srgbClr val="00B050"/>
              </a:solidFill>
              <a:latin typeface="Candara" pitchFamily="34" charset="0"/>
            </a:endParaRPr>
          </a:p>
        </p:txBody>
      </p:sp>
      <p:sp>
        <p:nvSpPr>
          <p:cNvPr id="2" name="Content Placeholder 1"/>
          <p:cNvSpPr>
            <a:spLocks noGrp="1"/>
          </p:cNvSpPr>
          <p:nvPr>
            <p:ph idx="1"/>
          </p:nvPr>
        </p:nvSpPr>
        <p:spPr>
          <a:xfrm>
            <a:off x="251520" y="483518"/>
            <a:ext cx="7931224" cy="4111105"/>
          </a:xfrm>
        </p:spPr>
        <p:txBody>
          <a:bodyPr>
            <a:normAutofit fontScale="85000" lnSpcReduction="10000"/>
          </a:bodyPr>
          <a:lstStyle/>
          <a:p>
            <a:pPr algn="just">
              <a:lnSpc>
                <a:spcPct val="115000"/>
              </a:lnSpc>
            </a:pPr>
            <a:r>
              <a:rPr lang="en-US" sz="1900" dirty="0">
                <a:latin typeface="+mj-lt"/>
              </a:rPr>
              <a:t>LEGISLATIVE MANDATES</a:t>
            </a:r>
          </a:p>
          <a:p>
            <a:pPr algn="just">
              <a:lnSpc>
                <a:spcPct val="115000"/>
              </a:lnSpc>
              <a:spcAft>
                <a:spcPts val="0"/>
              </a:spcAft>
            </a:pPr>
            <a:endParaRPr lang="en-US" sz="2000" dirty="0">
              <a:ea typeface="Times New Roman" panose="02020603050405020304" pitchFamily="18" charset="0"/>
            </a:endParaRPr>
          </a:p>
          <a:p>
            <a:pPr algn="just">
              <a:lnSpc>
                <a:spcPct val="115000"/>
              </a:lnSpc>
              <a:spcAft>
                <a:spcPts val="0"/>
              </a:spcAft>
            </a:pPr>
            <a:r>
              <a:rPr lang="en-US" sz="2000" dirty="0">
                <a:ea typeface="Times New Roman" panose="02020603050405020304" pitchFamily="18" charset="0"/>
              </a:rPr>
              <a:t>The CRLR is an autonomous institution established by the Restitution of Land Rights Act, 1994 (Act No 22 of 1994) to solicit land claims, investigate them and attempt to resolve them through negotiation and mediation. </a:t>
            </a:r>
            <a:endParaRPr lang="en-ZA" sz="2000" dirty="0">
              <a:ea typeface="Times New Roman" panose="02020603050405020304" pitchFamily="18" charset="0"/>
            </a:endParaRPr>
          </a:p>
          <a:p>
            <a:pPr algn="just">
              <a:lnSpc>
                <a:spcPct val="115000"/>
              </a:lnSpc>
              <a:spcAft>
                <a:spcPts val="0"/>
              </a:spcAft>
            </a:pPr>
            <a:endParaRPr lang="en-US" sz="1900" b="1" cap="small" spc="25" dirty="0">
              <a:solidFill>
                <a:srgbClr val="1F497D"/>
              </a:solidFill>
              <a:latin typeface="+mn-lt"/>
              <a:ea typeface="Times New Roman" panose="02020603050405020304" pitchFamily="18" charset="0"/>
            </a:endParaRPr>
          </a:p>
          <a:p>
            <a:pPr algn="just">
              <a:lnSpc>
                <a:spcPct val="115000"/>
              </a:lnSpc>
              <a:spcAft>
                <a:spcPts val="0"/>
              </a:spcAft>
            </a:pPr>
            <a:r>
              <a:rPr lang="x-none" sz="1900" b="1" cap="small" spc="25" dirty="0">
                <a:solidFill>
                  <a:schemeClr val="tx1"/>
                </a:solidFill>
                <a:latin typeface="Arial Black" panose="020B0A04020102020204" pitchFamily="34" charset="0"/>
                <a:ea typeface="Times New Roman" panose="02020603050405020304" pitchFamily="18" charset="0"/>
              </a:rPr>
              <a:t>C</a:t>
            </a:r>
            <a:r>
              <a:rPr lang="en-US" sz="1900" b="1" cap="small" spc="25" dirty="0">
                <a:solidFill>
                  <a:schemeClr val="tx1"/>
                </a:solidFill>
                <a:latin typeface="Arial Black" panose="020B0A04020102020204" pitchFamily="34" charset="0"/>
                <a:ea typeface="Times New Roman" panose="02020603050405020304" pitchFamily="18" charset="0"/>
              </a:rPr>
              <a:t>ONSTITUTIONAL </a:t>
            </a:r>
            <a:r>
              <a:rPr lang="x-none" sz="1900" b="1" cap="small" spc="25" dirty="0">
                <a:solidFill>
                  <a:schemeClr val="tx1"/>
                </a:solidFill>
                <a:latin typeface="Arial Black" panose="020B0A04020102020204" pitchFamily="34" charset="0"/>
                <a:ea typeface="Times New Roman" panose="02020603050405020304" pitchFamily="18" charset="0"/>
              </a:rPr>
              <a:t> </a:t>
            </a:r>
            <a:r>
              <a:rPr lang="en-US" sz="1900" b="1" cap="small" spc="25" dirty="0">
                <a:solidFill>
                  <a:schemeClr val="tx1"/>
                </a:solidFill>
                <a:latin typeface="Arial Black" panose="020B0A04020102020204" pitchFamily="34" charset="0"/>
                <a:ea typeface="Times New Roman" panose="02020603050405020304" pitchFamily="18" charset="0"/>
              </a:rPr>
              <a:t>MANDATES</a:t>
            </a:r>
          </a:p>
          <a:p>
            <a:pPr algn="just">
              <a:lnSpc>
                <a:spcPct val="115000"/>
              </a:lnSpc>
              <a:spcAft>
                <a:spcPts val="0"/>
              </a:spcAft>
            </a:pPr>
            <a:endParaRPr lang="en-US" sz="1900" b="1" cap="small" spc="25" dirty="0">
              <a:solidFill>
                <a:schemeClr val="tx1"/>
              </a:solidFill>
              <a:latin typeface="Arial Black" panose="020B0A04020102020204" pitchFamily="34" charset="0"/>
              <a:ea typeface="Times New Roman" panose="02020603050405020304" pitchFamily="18" charset="0"/>
            </a:endParaRPr>
          </a:p>
          <a:p>
            <a:pPr algn="just">
              <a:lnSpc>
                <a:spcPct val="115000"/>
              </a:lnSpc>
              <a:spcAft>
                <a:spcPts val="0"/>
              </a:spcAft>
            </a:pPr>
            <a:r>
              <a:rPr lang="en-US" sz="1900" b="1" spc="25" dirty="0">
                <a:solidFill>
                  <a:srgbClr val="000000"/>
                </a:solidFill>
                <a:latin typeface="+mn-lt"/>
              </a:rPr>
              <a:t>Constitution of the Republic of South Africa, 1996 (Act No. 108 of 1996)</a:t>
            </a:r>
            <a:endParaRPr lang="en-ZA" sz="1900" b="1" spc="25" dirty="0">
              <a:solidFill>
                <a:srgbClr val="000000"/>
              </a:solidFill>
              <a:latin typeface="+mn-lt"/>
            </a:endParaRPr>
          </a:p>
          <a:p>
            <a:pPr algn="just">
              <a:lnSpc>
                <a:spcPct val="115000"/>
              </a:lnSpc>
              <a:spcAft>
                <a:spcPts val="0"/>
              </a:spcAft>
            </a:pPr>
            <a:r>
              <a:rPr lang="en-US" sz="1900" dirty="0">
                <a:latin typeface="+mn-lt"/>
                <a:ea typeface="Times New Roman" panose="02020603050405020304" pitchFamily="18" charset="0"/>
              </a:rPr>
              <a:t>The mandate for restitution of land rights is derived from section 25 (7) of the </a:t>
            </a:r>
            <a:r>
              <a:rPr lang="en-US" sz="1900" dirty="0">
                <a:latin typeface="+mn-lt"/>
                <a:ea typeface="Calibri" panose="020F0502020204030204" pitchFamily="34" charset="0"/>
              </a:rPr>
              <a:t>Constitution of the Republic of South Africa, 1996 (“the Constitution”)</a:t>
            </a:r>
            <a:r>
              <a:rPr lang="en-US" sz="1900" dirty="0">
                <a:latin typeface="+mn-lt"/>
                <a:ea typeface="Times New Roman" panose="02020603050405020304" pitchFamily="18" charset="0"/>
              </a:rPr>
              <a:t> which states that a “</a:t>
            </a:r>
            <a:r>
              <a:rPr lang="en-ZA" sz="1900" i="1" dirty="0">
                <a:latin typeface="+mn-lt"/>
                <a:ea typeface="Times New Roman" panose="02020603050405020304" pitchFamily="18" charset="0"/>
              </a:rPr>
              <a:t>person or community dispossessed of property after 19 June 1913 as a result of past racially discriminatory laws or practices is entitled, to the extent provided by an Act of Parliament, either to restitution of that property or to equitable redress</a:t>
            </a:r>
            <a:r>
              <a:rPr lang="en-US" sz="1900" dirty="0">
                <a:latin typeface="+mn-lt"/>
                <a:ea typeface="Times New Roman" panose="02020603050405020304" pitchFamily="18" charset="0"/>
              </a:rPr>
              <a:t>”. </a:t>
            </a:r>
            <a:endParaRPr lang="en-ZA" sz="1900" dirty="0">
              <a:latin typeface="+mn-lt"/>
              <a:ea typeface="Times New Roman" panose="02020603050405020304" pitchFamily="18" charset="0"/>
            </a:endParaRPr>
          </a:p>
          <a:p>
            <a:pPr>
              <a:defRPr/>
            </a:pPr>
            <a:endParaRPr lang="en-US" altLang="en-US" sz="2000" dirty="0">
              <a:latin typeface="+mn-lt"/>
            </a:endParaRPr>
          </a:p>
        </p:txBody>
      </p:sp>
      <p:sp>
        <p:nvSpPr>
          <p:cNvPr id="5" name="Rectangle 4"/>
          <p:cNvSpPr/>
          <p:nvPr/>
        </p:nvSpPr>
        <p:spPr>
          <a:xfrm>
            <a:off x="498376" y="1203598"/>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643342862"/>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55651"/>
            <a:ext cx="7931224" cy="311040"/>
          </a:xfrm>
          <a:solidFill>
            <a:srgbClr val="00B050"/>
          </a:solidFill>
        </p:spPr>
        <p:txBody>
          <a:bodyPr>
            <a:normAutofit fontScale="90000"/>
          </a:bodyPr>
          <a:lstStyle/>
          <a:p>
            <a:pPr algn="ctr"/>
            <a:r>
              <a:rPr lang="en-ZA" altLang="en-US" sz="2000" dirty="0">
                <a:latin typeface="Candara" pitchFamily="34" charset="0"/>
              </a:rPr>
              <a:t>STRATEGIC OVERVIEW </a:t>
            </a:r>
            <a:endParaRPr lang="en-ZA" altLang="en-US" sz="2000" b="1" dirty="0">
              <a:solidFill>
                <a:srgbClr val="00B050"/>
              </a:solidFill>
              <a:latin typeface="Candara" pitchFamily="34" charset="0"/>
            </a:endParaRPr>
          </a:p>
        </p:txBody>
      </p:sp>
      <p:sp>
        <p:nvSpPr>
          <p:cNvPr id="2" name="Content Placeholder 1"/>
          <p:cNvSpPr>
            <a:spLocks noGrp="1"/>
          </p:cNvSpPr>
          <p:nvPr>
            <p:ph idx="1"/>
          </p:nvPr>
        </p:nvSpPr>
        <p:spPr>
          <a:xfrm>
            <a:off x="457200" y="915566"/>
            <a:ext cx="7931224" cy="3679057"/>
          </a:xfrm>
        </p:spPr>
        <p:txBody>
          <a:bodyPr>
            <a:normAutofit/>
          </a:bodyPr>
          <a:lstStyle/>
          <a:p>
            <a:pPr>
              <a:defRPr/>
            </a:pPr>
            <a:endParaRPr lang="en-US" sz="2000" b="1" dirty="0"/>
          </a:p>
          <a:p>
            <a:pPr marL="457200" indent="-457200">
              <a:buAutoNum type="arabicPeriod" startAt="3"/>
              <a:defRPr/>
            </a:pPr>
            <a:endParaRPr lang="en-US" sz="2000" b="1" dirty="0"/>
          </a:p>
          <a:p>
            <a:pPr marL="457200" indent="-457200">
              <a:buAutoNum type="arabicPeriod" startAt="3"/>
              <a:defRPr/>
            </a:pPr>
            <a:endParaRPr lang="en-US" sz="2000" b="1" dirty="0"/>
          </a:p>
          <a:p>
            <a:pPr>
              <a:defRPr/>
            </a:pPr>
            <a:endParaRPr lang="en-US" sz="2000" b="1" dirty="0"/>
          </a:p>
          <a:p>
            <a:pPr algn="just">
              <a:defRPr/>
            </a:pPr>
            <a:endParaRPr lang="en-US" sz="2000" dirty="0"/>
          </a:p>
          <a:p>
            <a:pPr>
              <a:defRPr/>
            </a:pPr>
            <a:endParaRPr lang="en-US" sz="2000" b="1" dirty="0"/>
          </a:p>
          <a:p>
            <a:pPr marL="457200" indent="-457200" algn="just">
              <a:buFont typeface="Arial" panose="020B0604020202020204" pitchFamily="34" charset="0"/>
              <a:buChar char="•"/>
              <a:defRPr/>
            </a:pPr>
            <a:endParaRPr lang="en-ZA" sz="2200" dirty="0">
              <a:latin typeface="Candara" panose="020E0502030303020204" pitchFamily="34" charset="0"/>
            </a:endParaRPr>
          </a:p>
        </p:txBody>
      </p:sp>
      <p:sp>
        <p:nvSpPr>
          <p:cNvPr id="5" name="Rectangle 4"/>
          <p:cNvSpPr/>
          <p:nvPr/>
        </p:nvSpPr>
        <p:spPr>
          <a:xfrm>
            <a:off x="508745" y="987574"/>
            <a:ext cx="7848872" cy="3170099"/>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pic>
        <p:nvPicPr>
          <p:cNvPr id="3" name="Picture 2">
            <a:extLst>
              <a:ext uri="{FF2B5EF4-FFF2-40B4-BE49-F238E27FC236}">
                <a16:creationId xmlns:a16="http://schemas.microsoft.com/office/drawing/2014/main" id="{6173C4AB-1CE5-42F0-82BA-D56F639E9F48}"/>
              </a:ext>
            </a:extLst>
          </p:cNvPr>
          <p:cNvPicPr>
            <a:picLocks noChangeAspect="1"/>
          </p:cNvPicPr>
          <p:nvPr/>
        </p:nvPicPr>
        <p:blipFill>
          <a:blip r:embed="rId3"/>
          <a:stretch>
            <a:fillRect/>
          </a:stretch>
        </p:blipFill>
        <p:spPr>
          <a:xfrm>
            <a:off x="395537" y="514889"/>
            <a:ext cx="8568952" cy="4721157"/>
          </a:xfrm>
          <a:prstGeom prst="rect">
            <a:avLst/>
          </a:prstGeom>
        </p:spPr>
      </p:pic>
    </p:spTree>
    <p:extLst>
      <p:ext uri="{BB962C8B-B14F-4D97-AF65-F5344CB8AC3E}">
        <p14:creationId xmlns:p14="http://schemas.microsoft.com/office/powerpoint/2010/main" val="1255492498"/>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67494"/>
            <a:ext cx="7931224" cy="565571"/>
          </a:xfrm>
          <a:solidFill>
            <a:srgbClr val="00B050"/>
          </a:solidFill>
        </p:spPr>
        <p:txBody>
          <a:bodyPr>
            <a:normAutofit/>
          </a:bodyPr>
          <a:lstStyle/>
          <a:p>
            <a:pPr algn="ctr"/>
            <a:r>
              <a:rPr lang="en-ZA" altLang="en-US" sz="2000" dirty="0">
                <a:latin typeface="Candara" pitchFamily="34" charset="0"/>
              </a:rPr>
              <a:t> </a:t>
            </a:r>
            <a:r>
              <a:rPr lang="en-ZA" altLang="en-US" sz="2000" dirty="0">
                <a:latin typeface="+mn-lt"/>
              </a:rPr>
              <a:t>PROGRAMME PURPOSE</a:t>
            </a:r>
            <a:endParaRPr lang="en-ZA" altLang="en-US" sz="2000" b="1" dirty="0">
              <a:solidFill>
                <a:srgbClr val="00B050"/>
              </a:solidFill>
              <a:latin typeface="+mn-lt"/>
            </a:endParaRPr>
          </a:p>
        </p:txBody>
      </p:sp>
      <p:sp>
        <p:nvSpPr>
          <p:cNvPr id="2" name="Content Placeholder 1"/>
          <p:cNvSpPr>
            <a:spLocks noGrp="1"/>
          </p:cNvSpPr>
          <p:nvPr>
            <p:ph idx="1"/>
          </p:nvPr>
        </p:nvSpPr>
        <p:spPr>
          <a:xfrm>
            <a:off x="457200" y="915566"/>
            <a:ext cx="7931224" cy="3679057"/>
          </a:xfrm>
        </p:spPr>
        <p:txBody>
          <a:bodyPr>
            <a:normAutofit/>
          </a:bodyPr>
          <a:lstStyle/>
          <a:p>
            <a:pPr>
              <a:defRPr/>
            </a:pPr>
            <a:r>
              <a:rPr lang="en-US" sz="1800" b="1" dirty="0"/>
              <a:t>Programme Purpose</a:t>
            </a:r>
          </a:p>
          <a:p>
            <a:pPr>
              <a:defRPr/>
            </a:pPr>
            <a:endParaRPr lang="en-US" sz="1800" b="1" dirty="0"/>
          </a:p>
          <a:p>
            <a:pPr marL="342900" indent="-342900" algn="just">
              <a:buFont typeface="Arial" panose="020B0604020202020204" pitchFamily="34" charset="0"/>
              <a:buChar char="•"/>
              <a:defRPr/>
            </a:pPr>
            <a:r>
              <a:rPr lang="en-US" sz="1800" dirty="0"/>
              <a:t>The Restitution Programme exists to facilitate the settlement of claims, and providing restitution or equitable redress to victims of racially motivated land dispossession, in line with the provisions of the Restitution of Land Rights Act, 1994 (Act No. 22 of 1994), as amended. </a:t>
            </a:r>
          </a:p>
          <a:p>
            <a:pPr algn="just">
              <a:defRPr/>
            </a:pPr>
            <a:endParaRPr lang="en-US" sz="1800" dirty="0"/>
          </a:p>
          <a:p>
            <a:pPr marL="342900" indent="-342900" algn="just">
              <a:buFont typeface="Arial" panose="020B0604020202020204" pitchFamily="34" charset="0"/>
              <a:buChar char="•"/>
              <a:defRPr/>
            </a:pPr>
            <a:r>
              <a:rPr lang="en-US" sz="1800" dirty="0"/>
              <a:t>We contribute to the DALRRD strategic goal: </a:t>
            </a:r>
            <a:r>
              <a:rPr lang="en-US" sz="1800" i="1" dirty="0"/>
              <a:t>“Equitable access to and sustainable use of land for development promoted”</a:t>
            </a:r>
            <a:endParaRPr lang="en-US" sz="2000" b="1" i="1" dirty="0"/>
          </a:p>
          <a:p>
            <a:pPr marL="457200" indent="-457200" algn="just">
              <a:buFont typeface="Arial" panose="020B0604020202020204" pitchFamily="34" charset="0"/>
              <a:buChar char="•"/>
              <a:defRPr/>
            </a:pPr>
            <a:endParaRPr lang="en-ZA" sz="2200" dirty="0">
              <a:latin typeface="Candara" panose="020E0502030303020204" pitchFamily="34" charset="0"/>
            </a:endParaRPr>
          </a:p>
        </p:txBody>
      </p:sp>
      <p:sp>
        <p:nvSpPr>
          <p:cNvPr id="5" name="Rectangle 4"/>
          <p:cNvSpPr/>
          <p:nvPr/>
        </p:nvSpPr>
        <p:spPr>
          <a:xfrm>
            <a:off x="539552" y="1131590"/>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3126732829"/>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67494"/>
            <a:ext cx="7931224" cy="565571"/>
          </a:xfrm>
          <a:solidFill>
            <a:srgbClr val="00B050"/>
          </a:solidFill>
        </p:spPr>
        <p:txBody>
          <a:bodyPr>
            <a:normAutofit/>
          </a:bodyPr>
          <a:lstStyle/>
          <a:p>
            <a:pPr algn="ctr"/>
            <a:r>
              <a:rPr lang="en-ZA" altLang="en-US" sz="2000" dirty="0"/>
              <a:t>STRATEGIC  OBJECTIVES</a:t>
            </a:r>
            <a:endParaRPr lang="en-ZA" altLang="en-US" sz="2000" b="1" dirty="0">
              <a:solidFill>
                <a:srgbClr val="00B050"/>
              </a:solidFill>
              <a:latin typeface="Candara" pitchFamily="34" charset="0"/>
            </a:endParaRPr>
          </a:p>
        </p:txBody>
      </p:sp>
      <p:sp>
        <p:nvSpPr>
          <p:cNvPr id="2" name="Content Placeholder 1"/>
          <p:cNvSpPr>
            <a:spLocks noGrp="1"/>
          </p:cNvSpPr>
          <p:nvPr>
            <p:ph idx="1"/>
          </p:nvPr>
        </p:nvSpPr>
        <p:spPr>
          <a:xfrm>
            <a:off x="457200" y="915566"/>
            <a:ext cx="7931224" cy="3679057"/>
          </a:xfrm>
        </p:spPr>
        <p:txBody>
          <a:bodyPr>
            <a:normAutofit/>
          </a:bodyPr>
          <a:lstStyle/>
          <a:p>
            <a:pPr algn="just">
              <a:defRPr/>
            </a:pPr>
            <a:r>
              <a:rPr lang="en-US" sz="1800" dirty="0">
                <a:latin typeface="+mn-lt"/>
              </a:rPr>
              <a:t>Strategic objective 1:</a:t>
            </a:r>
          </a:p>
          <a:p>
            <a:pPr algn="just">
              <a:defRPr/>
            </a:pPr>
            <a:endParaRPr lang="en-US" sz="1800" dirty="0">
              <a:latin typeface="+mn-lt"/>
            </a:endParaRPr>
          </a:p>
          <a:p>
            <a:pPr marL="342900" indent="-342900" algn="just">
              <a:buFont typeface="Arial" panose="020B0604020202020204" pitchFamily="34" charset="0"/>
              <a:buChar char="•"/>
              <a:defRPr/>
            </a:pPr>
            <a:r>
              <a:rPr lang="en-ZA" sz="1800" b="1" dirty="0">
                <a:latin typeface="+mn-lt"/>
              </a:rPr>
              <a:t>Land rights restored</a:t>
            </a:r>
          </a:p>
          <a:p>
            <a:pPr algn="just">
              <a:defRPr/>
            </a:pPr>
            <a:r>
              <a:rPr lang="en-ZA" sz="1800" dirty="0">
                <a:latin typeface="+mn-lt"/>
              </a:rPr>
              <a:t>     - Facilitate the restoration of land rights and alternative forms of equitable </a:t>
            </a:r>
          </a:p>
          <a:p>
            <a:pPr algn="just">
              <a:defRPr/>
            </a:pPr>
            <a:r>
              <a:rPr lang="en-ZA" sz="1800" dirty="0">
                <a:latin typeface="+mn-lt"/>
              </a:rPr>
              <a:t>       redress </a:t>
            </a:r>
          </a:p>
          <a:p>
            <a:pPr algn="just">
              <a:defRPr/>
            </a:pPr>
            <a:r>
              <a:rPr lang="en-ZA" sz="1800" dirty="0">
                <a:latin typeface="+mn-lt"/>
              </a:rPr>
              <a:t>     - Equitable land dispensation and agrarian reform</a:t>
            </a:r>
          </a:p>
          <a:p>
            <a:pPr marL="285750" indent="-285750" algn="just">
              <a:buFont typeface="Arial" panose="020B0604020202020204" pitchFamily="34" charset="0"/>
              <a:buChar char="•"/>
              <a:defRPr/>
            </a:pPr>
            <a:endParaRPr lang="en-ZA" sz="1800" dirty="0">
              <a:latin typeface="+mn-lt"/>
            </a:endParaRPr>
          </a:p>
          <a:p>
            <a:pPr algn="just">
              <a:defRPr/>
            </a:pPr>
            <a:r>
              <a:rPr lang="en-US" sz="1800" dirty="0"/>
              <a:t>Strategic objective 2: </a:t>
            </a:r>
          </a:p>
          <a:p>
            <a:pPr marL="285750" indent="-285750" algn="just">
              <a:buFont typeface="Arial" panose="020B0604020202020204" pitchFamily="34" charset="0"/>
              <a:buChar char="•"/>
              <a:defRPr/>
            </a:pPr>
            <a:r>
              <a:rPr lang="en-US" sz="1800" b="1" dirty="0"/>
              <a:t>Redress land rights lost after 1913</a:t>
            </a:r>
          </a:p>
          <a:p>
            <a:pPr algn="just">
              <a:defRPr/>
            </a:pPr>
            <a:r>
              <a:rPr lang="en-ZA" sz="1800" dirty="0">
                <a:latin typeface="+mn-lt"/>
              </a:rPr>
              <a:t>  - Solicit and receive new land claims</a:t>
            </a:r>
          </a:p>
          <a:p>
            <a:pPr algn="just">
              <a:defRPr/>
            </a:pPr>
            <a:r>
              <a:rPr lang="en-ZA" sz="1800" dirty="0">
                <a:latin typeface="+mn-lt"/>
              </a:rPr>
              <a:t>  - </a:t>
            </a:r>
            <a:r>
              <a:rPr lang="en-ZA" sz="1800" dirty="0"/>
              <a:t>Equitable land dispensation and agrarian reform</a:t>
            </a:r>
          </a:p>
          <a:p>
            <a:pPr algn="just">
              <a:defRPr/>
            </a:pPr>
            <a:endParaRPr lang="en-ZA" sz="1800" dirty="0">
              <a:latin typeface="+mn-lt"/>
            </a:endParaRPr>
          </a:p>
        </p:txBody>
      </p:sp>
      <p:sp>
        <p:nvSpPr>
          <p:cNvPr id="5" name="Rectangle 4"/>
          <p:cNvSpPr/>
          <p:nvPr/>
        </p:nvSpPr>
        <p:spPr>
          <a:xfrm>
            <a:off x="539552" y="1131590"/>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972510937"/>
      </p:ext>
    </p:extLst>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67494"/>
            <a:ext cx="7931224" cy="565571"/>
          </a:xfrm>
          <a:solidFill>
            <a:srgbClr val="00B050"/>
          </a:solidFill>
        </p:spPr>
        <p:txBody>
          <a:bodyPr>
            <a:normAutofit/>
          </a:bodyPr>
          <a:lstStyle/>
          <a:p>
            <a:pPr algn="ctr"/>
            <a:r>
              <a:rPr lang="en-ZA" altLang="en-US" sz="2000" dirty="0"/>
              <a:t>STRATEGIC  OBJECTIVES</a:t>
            </a:r>
            <a:endParaRPr lang="en-ZA" altLang="en-US" sz="2000" b="1" dirty="0">
              <a:solidFill>
                <a:srgbClr val="00B050"/>
              </a:solidFill>
              <a:latin typeface="Candara" pitchFamily="34" charset="0"/>
            </a:endParaRPr>
          </a:p>
        </p:txBody>
      </p:sp>
      <p:sp>
        <p:nvSpPr>
          <p:cNvPr id="2" name="Content Placeholder 1"/>
          <p:cNvSpPr>
            <a:spLocks noGrp="1"/>
          </p:cNvSpPr>
          <p:nvPr>
            <p:ph idx="1"/>
          </p:nvPr>
        </p:nvSpPr>
        <p:spPr>
          <a:xfrm>
            <a:off x="457200" y="915566"/>
            <a:ext cx="7931224" cy="3679057"/>
          </a:xfrm>
        </p:spPr>
        <p:txBody>
          <a:bodyPr>
            <a:normAutofit lnSpcReduction="10000"/>
          </a:bodyPr>
          <a:lstStyle/>
          <a:p>
            <a:pPr algn="just">
              <a:defRPr/>
            </a:pPr>
            <a:r>
              <a:rPr lang="en-US" sz="1800" dirty="0">
                <a:latin typeface="+mn-lt"/>
              </a:rPr>
              <a:t>Strategic objective 3: Internal</a:t>
            </a:r>
          </a:p>
          <a:p>
            <a:pPr marL="342900" indent="-342900" algn="just">
              <a:buFont typeface="Arial" panose="020B0604020202020204" pitchFamily="34" charset="0"/>
              <a:buChar char="•"/>
              <a:defRPr/>
            </a:pPr>
            <a:endParaRPr lang="en-ZA" sz="1800" b="1" dirty="0">
              <a:latin typeface="+mn-lt"/>
            </a:endParaRPr>
          </a:p>
          <a:p>
            <a:pPr marL="342900" indent="-342900" algn="just">
              <a:buFont typeface="Arial" panose="020B0604020202020204" pitchFamily="34" charset="0"/>
              <a:buChar char="•"/>
              <a:defRPr/>
            </a:pPr>
            <a:r>
              <a:rPr lang="en-ZA" sz="1800" b="1" dirty="0">
                <a:latin typeface="+mn-lt"/>
              </a:rPr>
              <a:t>Improved governance and service delivery</a:t>
            </a:r>
          </a:p>
          <a:p>
            <a:pPr algn="just">
              <a:defRPr/>
            </a:pPr>
            <a:r>
              <a:rPr lang="en-ZA" sz="1800" dirty="0">
                <a:latin typeface="+mn-lt"/>
              </a:rPr>
              <a:t>     - Organisational change management</a:t>
            </a:r>
          </a:p>
          <a:p>
            <a:pPr algn="just">
              <a:defRPr/>
            </a:pPr>
            <a:r>
              <a:rPr lang="en-ZA" sz="1800" dirty="0">
                <a:latin typeface="+mn-lt"/>
              </a:rPr>
              <a:t>     - Contribute to a dedicated, loyal, result oriented, professional and people</a:t>
            </a:r>
          </a:p>
          <a:p>
            <a:pPr algn="just">
              <a:defRPr/>
            </a:pPr>
            <a:r>
              <a:rPr lang="en-ZA" sz="1800" dirty="0">
                <a:latin typeface="+mn-lt"/>
              </a:rPr>
              <a:t>       focused workforce</a:t>
            </a:r>
          </a:p>
          <a:p>
            <a:pPr algn="just">
              <a:defRPr/>
            </a:pPr>
            <a:endParaRPr lang="en-ZA" sz="1800" dirty="0">
              <a:latin typeface="+mn-lt"/>
            </a:endParaRPr>
          </a:p>
          <a:p>
            <a:pPr algn="just">
              <a:defRPr/>
            </a:pPr>
            <a:r>
              <a:rPr lang="en-US" sz="1800" dirty="0">
                <a:latin typeface="+mn-lt"/>
              </a:rPr>
              <a:t>Strategic objective 4: External</a:t>
            </a:r>
          </a:p>
          <a:p>
            <a:pPr algn="just">
              <a:defRPr/>
            </a:pPr>
            <a:endParaRPr lang="en-US" sz="1800" dirty="0">
              <a:latin typeface="+mn-lt"/>
            </a:endParaRPr>
          </a:p>
          <a:p>
            <a:pPr marL="285750" indent="-285750" algn="just">
              <a:buFont typeface="Arial" panose="020B0604020202020204" pitchFamily="34" charset="0"/>
              <a:buChar char="•"/>
              <a:defRPr/>
            </a:pPr>
            <a:r>
              <a:rPr lang="en-ZA" sz="1800" b="1" dirty="0">
                <a:latin typeface="+mn-lt"/>
              </a:rPr>
              <a:t>Improved customer satisfaction and communication</a:t>
            </a:r>
          </a:p>
          <a:p>
            <a:pPr algn="just">
              <a:defRPr/>
            </a:pPr>
            <a:r>
              <a:rPr lang="en-ZA" sz="1800" dirty="0">
                <a:latin typeface="+mn-lt"/>
              </a:rPr>
              <a:t>    - Communication on performance &amp; plans are properly communicated</a:t>
            </a:r>
          </a:p>
          <a:p>
            <a:pPr algn="just">
              <a:defRPr/>
            </a:pPr>
            <a:r>
              <a:rPr lang="en-ZA" sz="1800" dirty="0">
                <a:latin typeface="+mn-lt"/>
              </a:rPr>
              <a:t>    - The objective will promote openness and transparency</a:t>
            </a:r>
          </a:p>
          <a:p>
            <a:pPr algn="just">
              <a:defRPr/>
            </a:pPr>
            <a:endParaRPr lang="en-ZA" sz="1800" dirty="0">
              <a:latin typeface="+mn-lt"/>
            </a:endParaRPr>
          </a:p>
          <a:p>
            <a:pPr algn="just">
              <a:defRPr/>
            </a:pPr>
            <a:endParaRPr lang="en-ZA" sz="1800" dirty="0">
              <a:latin typeface="+mn-lt"/>
            </a:endParaRPr>
          </a:p>
        </p:txBody>
      </p:sp>
      <p:sp>
        <p:nvSpPr>
          <p:cNvPr id="5" name="Rectangle 4"/>
          <p:cNvSpPr/>
          <p:nvPr/>
        </p:nvSpPr>
        <p:spPr>
          <a:xfrm>
            <a:off x="467544" y="1159887"/>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4277922356"/>
      </p:ext>
    </p:extLst>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67494"/>
            <a:ext cx="7931224" cy="565571"/>
          </a:xfrm>
          <a:solidFill>
            <a:srgbClr val="00B050"/>
          </a:solidFill>
        </p:spPr>
        <p:txBody>
          <a:bodyPr>
            <a:normAutofit/>
          </a:bodyPr>
          <a:lstStyle/>
          <a:p>
            <a:pPr algn="ctr"/>
            <a:r>
              <a:rPr lang="en-ZA" altLang="en-US" sz="2000" dirty="0"/>
              <a:t>STRATEGIC  OBJECTIVES</a:t>
            </a:r>
            <a:endParaRPr lang="en-ZA" altLang="en-US" sz="2000" b="1" dirty="0">
              <a:solidFill>
                <a:srgbClr val="00B050"/>
              </a:solidFill>
              <a:latin typeface="Candara" pitchFamily="34" charset="0"/>
            </a:endParaRPr>
          </a:p>
        </p:txBody>
      </p:sp>
      <p:sp>
        <p:nvSpPr>
          <p:cNvPr id="2" name="Content Placeholder 1"/>
          <p:cNvSpPr>
            <a:spLocks noGrp="1"/>
          </p:cNvSpPr>
          <p:nvPr>
            <p:ph idx="1"/>
          </p:nvPr>
        </p:nvSpPr>
        <p:spPr>
          <a:xfrm>
            <a:off x="457200" y="915566"/>
            <a:ext cx="7931224" cy="3679057"/>
          </a:xfrm>
        </p:spPr>
        <p:txBody>
          <a:bodyPr>
            <a:noAutofit/>
          </a:bodyPr>
          <a:lstStyle/>
          <a:p>
            <a:pPr algn="just">
              <a:defRPr/>
            </a:pPr>
            <a:r>
              <a:rPr lang="en-US" sz="1800" dirty="0">
                <a:latin typeface="+mn-lt"/>
              </a:rPr>
              <a:t>Strategic objective 5: Internal</a:t>
            </a:r>
          </a:p>
          <a:p>
            <a:pPr marL="285750" indent="-285750" algn="just">
              <a:buFont typeface="Arial" panose="020B0604020202020204" pitchFamily="34" charset="0"/>
              <a:buChar char="•"/>
              <a:defRPr/>
            </a:pPr>
            <a:endParaRPr lang="en-ZA" sz="1800" b="1" dirty="0">
              <a:latin typeface="+mn-lt"/>
            </a:endParaRPr>
          </a:p>
          <a:p>
            <a:pPr marL="285750" indent="-285750" algn="just">
              <a:buFont typeface="Arial" panose="020B0604020202020204" pitchFamily="34" charset="0"/>
              <a:buChar char="•"/>
              <a:defRPr/>
            </a:pPr>
            <a:r>
              <a:rPr lang="en-ZA" sz="1800" b="1" dirty="0">
                <a:latin typeface="+mn-lt"/>
              </a:rPr>
              <a:t>Clear Organisational mandate &amp; Business Process supported by Resources</a:t>
            </a:r>
          </a:p>
          <a:p>
            <a:pPr algn="just">
              <a:defRPr/>
            </a:pPr>
            <a:r>
              <a:rPr lang="en-ZA" sz="1800" dirty="0">
                <a:latin typeface="+mn-lt"/>
              </a:rPr>
              <a:t>    - Operational processes defined and implemented effectively</a:t>
            </a:r>
          </a:p>
          <a:p>
            <a:pPr algn="just">
              <a:defRPr/>
            </a:pPr>
            <a:r>
              <a:rPr lang="en-ZA" sz="1800" dirty="0">
                <a:latin typeface="+mn-lt"/>
              </a:rPr>
              <a:t>    - This objective will increase productivity and accountability</a:t>
            </a:r>
          </a:p>
          <a:p>
            <a:pPr algn="just">
              <a:defRPr/>
            </a:pPr>
            <a:endParaRPr lang="en-US" sz="1800" dirty="0">
              <a:latin typeface="+mn-lt"/>
            </a:endParaRPr>
          </a:p>
          <a:p>
            <a:pPr algn="just">
              <a:defRPr/>
            </a:pPr>
            <a:r>
              <a:rPr lang="en-US" sz="1800" dirty="0">
                <a:latin typeface="+mn-lt"/>
              </a:rPr>
              <a:t>Strategic objective 6: External</a:t>
            </a:r>
          </a:p>
          <a:p>
            <a:pPr marL="285750" indent="-285750" algn="just">
              <a:buFont typeface="Arial" panose="020B0604020202020204" pitchFamily="34" charset="0"/>
              <a:buChar char="•"/>
              <a:defRPr/>
            </a:pPr>
            <a:r>
              <a:rPr lang="en-ZA" sz="1800" b="1" dirty="0">
                <a:latin typeface="+mn-lt"/>
              </a:rPr>
              <a:t>Improved information &amp; project management</a:t>
            </a:r>
          </a:p>
          <a:p>
            <a:pPr algn="just">
              <a:defRPr/>
            </a:pPr>
            <a:r>
              <a:rPr lang="en-ZA" sz="1800" dirty="0">
                <a:latin typeface="+mn-lt"/>
              </a:rPr>
              <a:t>    - Claims management electronically and information produced</a:t>
            </a:r>
          </a:p>
          <a:p>
            <a:pPr algn="just">
              <a:defRPr/>
            </a:pPr>
            <a:r>
              <a:rPr lang="en-ZA" sz="1800" dirty="0">
                <a:latin typeface="+mn-lt"/>
              </a:rPr>
              <a:t>    - will improve reporting &amp; responsiveness &amp; promote service delivery</a:t>
            </a:r>
          </a:p>
          <a:p>
            <a:pPr algn="just">
              <a:defRPr/>
            </a:pPr>
            <a:endParaRPr lang="en-US" sz="1800" dirty="0">
              <a:latin typeface="+mn-lt"/>
            </a:endParaRPr>
          </a:p>
          <a:p>
            <a:pPr marL="342900" indent="-342900" algn="just">
              <a:buFont typeface="Arial" panose="020B0604020202020204" pitchFamily="34" charset="0"/>
              <a:buChar char="•"/>
              <a:defRPr/>
            </a:pPr>
            <a:endParaRPr lang="en-ZA" sz="1800" b="1" dirty="0">
              <a:latin typeface="+mn-lt"/>
            </a:endParaRPr>
          </a:p>
          <a:p>
            <a:pPr algn="just">
              <a:defRPr/>
            </a:pPr>
            <a:r>
              <a:rPr lang="en-ZA" sz="1800" dirty="0">
                <a:latin typeface="+mn-lt"/>
              </a:rPr>
              <a:t>     </a:t>
            </a:r>
          </a:p>
        </p:txBody>
      </p:sp>
      <p:sp>
        <p:nvSpPr>
          <p:cNvPr id="5" name="Rectangle 4"/>
          <p:cNvSpPr/>
          <p:nvPr/>
        </p:nvSpPr>
        <p:spPr>
          <a:xfrm>
            <a:off x="395536" y="1159886"/>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Tree>
    <p:extLst>
      <p:ext uri="{BB962C8B-B14F-4D97-AF65-F5344CB8AC3E}">
        <p14:creationId xmlns:p14="http://schemas.microsoft.com/office/powerpoint/2010/main" val="3995551497"/>
      </p:ext>
    </p:extLst>
  </p:cSld>
  <p:clrMapOvr>
    <a:masterClrMapping/>
  </p:clrMapOvr>
  <p:transition>
    <p:strips dir="rd"/>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SBMV6RLbG0t.IOhWR7l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jlOLv7JGKOthQE7CVga_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UlsH.lZnvj5a03t_WOAl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p3mQckaiEFNr.xXT5C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p3mQckaiEFNr.xXT5C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WzyncSsfFnc9YC81M8y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7U4ycViyXorzyogom5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2ACoOWHS0aPPAnV02LU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1">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ormat_Library_2005 NEW">
  <a:themeElements>
    <a:clrScheme name="FTC">
      <a:dk1>
        <a:srgbClr val="3C3C3B"/>
      </a:dk1>
      <a:lt1>
        <a:sysClr val="window" lastClr="FFFFFF"/>
      </a:lt1>
      <a:dk2>
        <a:srgbClr val="504E28"/>
      </a:dk2>
      <a:lt2>
        <a:srgbClr val="EDE7D5"/>
      </a:lt2>
      <a:accent1>
        <a:srgbClr val="C3BBA5"/>
      </a:accent1>
      <a:accent2>
        <a:srgbClr val="BCC6B4"/>
      </a:accent2>
      <a:accent3>
        <a:srgbClr val="3C3C3B"/>
      </a:accent3>
      <a:accent4>
        <a:srgbClr val="8D8E8D"/>
      </a:accent4>
      <a:accent5>
        <a:srgbClr val="636463"/>
      </a:accent5>
      <a:accent6>
        <a:srgbClr val="504E28"/>
      </a:accent6>
      <a:hlink>
        <a:srgbClr val="BCC6B4"/>
      </a:hlink>
      <a:folHlink>
        <a:srgbClr val="3A39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rmat_Library_2005 NEW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Custom 6">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2680</Words>
  <Application>Microsoft Office PowerPoint</Application>
  <PresentationFormat>On-screen Show (16:9)</PresentationFormat>
  <Paragraphs>654</Paragraphs>
  <Slides>26</Slides>
  <Notes>12</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44" baseType="lpstr">
      <vt:lpstr>MS PGothic</vt:lpstr>
      <vt:lpstr>MS PGothic</vt:lpstr>
      <vt:lpstr>Arial</vt:lpstr>
      <vt:lpstr>Arial Black</vt:lpstr>
      <vt:lpstr>Arial Narrow</vt:lpstr>
      <vt:lpstr>Calibri</vt:lpstr>
      <vt:lpstr>Calibri Light</vt:lpstr>
      <vt:lpstr>Candara</vt:lpstr>
      <vt:lpstr>Times New Roman</vt:lpstr>
      <vt:lpstr>Wingdings</vt:lpstr>
      <vt:lpstr>Wingdings 2</vt:lpstr>
      <vt:lpstr>Office Theme</vt:lpstr>
      <vt:lpstr>2_Office Theme</vt:lpstr>
      <vt:lpstr>4_Office Theme</vt:lpstr>
      <vt:lpstr>1_Format_Library_2005 NEW</vt:lpstr>
      <vt:lpstr>1_Office Theme</vt:lpstr>
      <vt:lpstr>3_Office Theme</vt:lpstr>
      <vt:lpstr>think-cell Slide</vt:lpstr>
      <vt:lpstr> STRATEGIC PLAN, ANNUAL PERFORMANCE PLAN AND MTEF ALLOCATION </vt:lpstr>
      <vt:lpstr>STRATEGIC PLAN 2020-2025</vt:lpstr>
      <vt:lpstr>      Vision &amp; MISSION </vt:lpstr>
      <vt:lpstr>      LEGISLATIVE AND OTHER MANDATES </vt:lpstr>
      <vt:lpstr>STRATEGIC OVERVIEW </vt:lpstr>
      <vt:lpstr> PROGRAMME PURPOSE</vt:lpstr>
      <vt:lpstr>STRATEGIC  OBJECTIVES</vt:lpstr>
      <vt:lpstr>STRATEGIC  OBJECTIVES</vt:lpstr>
      <vt:lpstr>STRATEGIC  OBJECTIVES</vt:lpstr>
      <vt:lpstr> NATIONAL DEVELOPMENT PLAN VISION 2030 </vt:lpstr>
      <vt:lpstr> NUMBER OF CLAIMS TO BE SETTLED 2020 - 2025 </vt:lpstr>
      <vt:lpstr>       The CRLR consolidated provincial statistics as of Jan 2020</vt:lpstr>
      <vt:lpstr>The backlog reduction strategy has been developed to help the commission accelerate the claims process (pre-1998 Claims), by addressing the following 4 impact areas</vt:lpstr>
      <vt:lpstr>The finalised backlog strategy will include 4 main areas; project charter development, planning timeframes and estimated costs</vt:lpstr>
      <vt:lpstr>Im Impact of COVID-19 for settlement and finalisation of claims – APP 2020/21  zation of claims </vt:lpstr>
      <vt:lpstr>                REVISED APP TARGETS FOR 2020/21 due TO covid 19 </vt:lpstr>
      <vt:lpstr>PowerPoint Presentation</vt:lpstr>
      <vt:lpstr>PowerPoint Presentation</vt:lpstr>
      <vt:lpstr>There has been minimal impact on the CRLR operations as a result of the declaration of a national disaster due to  COVID-19</vt:lpstr>
      <vt:lpstr>MEDIUM TERM EXPENDITURE FRAMEWORK 2020 - 23  </vt:lpstr>
      <vt:lpstr>PowerPoint Presentation</vt:lpstr>
      <vt:lpstr>PowerPoint Presentation</vt:lpstr>
      <vt:lpstr>TRANSACTION TOWARDS AUTONOMY</vt:lpstr>
      <vt:lpstr> It is in envisaged that it will take up to 36 months to complete the Public Entity establishment process due to the requirement of the two main milestones such the business case approval process and the legislative requirements that need to be adhered to</vt:lpstr>
      <vt:lpstr>The commission plans to embark on a 3-year phased approach transition plan during which it will continue to receive support from DALRRD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Designer 2</dc:creator>
  <cp:lastModifiedBy>James Theledi Makeke</cp:lastModifiedBy>
  <cp:revision>2731</cp:revision>
  <cp:lastPrinted>2020-02-28T13:16:19Z</cp:lastPrinted>
  <dcterms:created xsi:type="dcterms:W3CDTF">2016-03-17T15:10:28Z</dcterms:created>
  <dcterms:modified xsi:type="dcterms:W3CDTF">2020-05-01T10:48:50Z</dcterms:modified>
</cp:coreProperties>
</file>