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2"/>
  </p:notesMasterIdLst>
  <p:handoutMasterIdLst>
    <p:handoutMasterId r:id="rId23"/>
  </p:handoutMasterIdLst>
  <p:sldIdLst>
    <p:sldId id="710" r:id="rId2"/>
    <p:sldId id="711" r:id="rId3"/>
    <p:sldId id="716" r:id="rId4"/>
    <p:sldId id="717" r:id="rId5"/>
    <p:sldId id="720" r:id="rId6"/>
    <p:sldId id="722" r:id="rId7"/>
    <p:sldId id="725" r:id="rId8"/>
    <p:sldId id="743" r:id="rId9"/>
    <p:sldId id="719" r:id="rId10"/>
    <p:sldId id="726" r:id="rId11"/>
    <p:sldId id="728" r:id="rId12"/>
    <p:sldId id="729" r:id="rId13"/>
    <p:sldId id="732" r:id="rId14"/>
    <p:sldId id="733" r:id="rId15"/>
    <p:sldId id="734" r:id="rId16"/>
    <p:sldId id="735" r:id="rId17"/>
    <p:sldId id="736" r:id="rId18"/>
    <p:sldId id="737" r:id="rId19"/>
    <p:sldId id="738" r:id="rId20"/>
    <p:sldId id="742"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76" autoAdjust="0"/>
  </p:normalViewPr>
  <p:slideViewPr>
    <p:cSldViewPr>
      <p:cViewPr varScale="1">
        <p:scale>
          <a:sx n="69" d="100"/>
          <a:sy n="69" d="100"/>
        </p:scale>
        <p:origin x="1224" y="44"/>
      </p:cViewPr>
      <p:guideLst>
        <p:guide orient="horz" pos="2160"/>
        <p:guide pos="2880"/>
      </p:guideLst>
    </p:cSldViewPr>
  </p:slideViewPr>
  <p:notesTextViewPr>
    <p:cViewPr>
      <p:scale>
        <a:sx n="150" d="100"/>
        <a:sy n="150" d="100"/>
      </p:scale>
      <p:origin x="0" y="0"/>
    </p:cViewPr>
  </p:notesTextViewPr>
  <p:sorterViewPr>
    <p:cViewPr>
      <p:scale>
        <a:sx n="100" d="100"/>
        <a:sy n="100" d="100"/>
      </p:scale>
      <p:origin x="0" y="0"/>
    </p:cViewPr>
  </p:sorterViewPr>
  <p:notesViewPr>
    <p:cSldViewPr>
      <p:cViewPr varScale="1">
        <p:scale>
          <a:sx n="64" d="100"/>
          <a:sy n="64" d="100"/>
        </p:scale>
        <p:origin x="-3396"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10541489\Desktop\29%20April%20Covid%20inspection%20reports\1111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10541489\Desktop\28%20April%20Provincial%20Covid%20reports\Book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10541489\Desktop\28%20April%20Provincial%20Covid%20reports\Book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10541489\Desktop\28%20April%20Provincial%20Covid%20reports\Book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10541489\Desktop\28%20April%20Provincial%20Covid%20reports\Book1.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spPr>
            <a:solidFill>
              <a:schemeClr val="accent1"/>
            </a:solidFill>
            <a:ln>
              <a:noFill/>
            </a:ln>
            <a:effectLst/>
          </c:spPr>
          <c:invertIfNegative val="0"/>
          <c:cat>
            <c:multiLvlStrRef>
              <c:f>Sheet1!$A$15:$T$16</c:f>
              <c:multiLvlStrCache>
                <c:ptCount val="20"/>
                <c:lvl>
                  <c:pt idx="5">
                    <c:v>NUMBER OF INSPECTIONS</c:v>
                  </c:pt>
                  <c:pt idx="6">
                    <c:v>NUMBER OF INSPECTIONS</c:v>
                  </c:pt>
                  <c:pt idx="7">
                    <c:v>NUMBER OF INSPECTIONS</c:v>
                  </c:pt>
                  <c:pt idx="8">
                    <c:v>NUMBER OF INSPECTIONS</c:v>
                  </c:pt>
                  <c:pt idx="9">
                    <c:v>NUMBER OF INSPECTIONS</c:v>
                  </c:pt>
                  <c:pt idx="10">
                    <c:v>NUMBER OF INSPECTIONS</c:v>
                  </c:pt>
                  <c:pt idx="11">
                    <c:v>NUMBER OF INSPECTIONS</c:v>
                  </c:pt>
                  <c:pt idx="12">
                    <c:v>NUMBER OF INSPECTIONS</c:v>
                  </c:pt>
                  <c:pt idx="13">
                    <c:v>NUMBER OF INSPECTIONS</c:v>
                  </c:pt>
                  <c:pt idx="14">
                    <c:v>NUMBER OF INSPECTIONS</c:v>
                  </c:pt>
                  <c:pt idx="15">
                    <c:v>NUMBER OF INSPECTIONS</c:v>
                  </c:pt>
                  <c:pt idx="16">
                    <c:v>NUMBER OF INSPECTIONS</c:v>
                  </c:pt>
                  <c:pt idx="17">
                    <c:v>NUMBER OF INSPECTIONS</c:v>
                  </c:pt>
                  <c:pt idx="18">
                    <c:v>NUMBER OF INSPECTIONS</c:v>
                  </c:pt>
                  <c:pt idx="19">
                    <c:v>NUMBER OF INSPECTIONS</c:v>
                  </c:pt>
                </c:lvl>
                <c:lvl>
                  <c:pt idx="0">
                    <c:v>PROVINCE</c:v>
                  </c:pt>
                  <c:pt idx="1">
                    <c:v>NUMBER OF INSPECTIONS</c:v>
                  </c:pt>
                  <c:pt idx="2">
                    <c:v>NUMBER OF INSPECTIONS</c:v>
                  </c:pt>
                  <c:pt idx="3">
                    <c:v>NUMBER OF INSPECTIONS</c:v>
                  </c:pt>
                  <c:pt idx="4">
                    <c:v>NUMBER OF INSPECTIONS</c:v>
                  </c:pt>
                  <c:pt idx="5">
                    <c:v>03-Apr</c:v>
                  </c:pt>
                  <c:pt idx="6">
                    <c:v>06-Apr</c:v>
                  </c:pt>
                  <c:pt idx="7">
                    <c:v>07-Apr</c:v>
                  </c:pt>
                  <c:pt idx="8">
                    <c:v>08-Apr</c:v>
                  </c:pt>
                  <c:pt idx="9">
                    <c:v>09-Apr</c:v>
                  </c:pt>
                  <c:pt idx="10">
                    <c:v>14-Apr</c:v>
                  </c:pt>
                  <c:pt idx="11">
                    <c:v>15-Apr</c:v>
                  </c:pt>
                  <c:pt idx="12">
                    <c:v>16-Apr</c:v>
                  </c:pt>
                  <c:pt idx="13">
                    <c:v>17-Apr</c:v>
                  </c:pt>
                  <c:pt idx="14">
                    <c:v>20-Apr</c:v>
                  </c:pt>
                  <c:pt idx="15">
                    <c:v>21-Apr</c:v>
                  </c:pt>
                  <c:pt idx="16">
                    <c:v>22-Apr</c:v>
                  </c:pt>
                  <c:pt idx="17">
                    <c:v>23-Apr</c:v>
                  </c:pt>
                  <c:pt idx="18">
                    <c:v>24-Apr</c:v>
                  </c:pt>
                  <c:pt idx="19">
                    <c:v>28-Apr</c:v>
                  </c:pt>
                </c:lvl>
              </c:multiLvlStrCache>
            </c:multiLvlStrRef>
          </c:cat>
          <c:val>
            <c:numRef>
              <c:f>Sheet1!$A$17:$T$17</c:f>
              <c:numCache>
                <c:formatCode>General</c:formatCode>
                <c:ptCount val="20"/>
                <c:pt idx="0">
                  <c:v>0</c:v>
                </c:pt>
                <c:pt idx="1">
                  <c:v>3</c:v>
                </c:pt>
                <c:pt idx="2">
                  <c:v>7</c:v>
                </c:pt>
                <c:pt idx="3">
                  <c:v>4</c:v>
                </c:pt>
                <c:pt idx="4">
                  <c:v>4</c:v>
                </c:pt>
              </c:numCache>
            </c:numRef>
          </c:val>
          <c:extLst>
            <c:ext xmlns:c16="http://schemas.microsoft.com/office/drawing/2014/chart" uri="{C3380CC4-5D6E-409C-BE32-E72D297353CC}">
              <c16:uniqueId val="{00000000-DE03-4778-928B-9B733DBA9660}"/>
            </c:ext>
          </c:extLst>
        </c:ser>
        <c:ser>
          <c:idx val="1"/>
          <c:order val="1"/>
          <c:spPr>
            <a:solidFill>
              <a:schemeClr val="accent2"/>
            </a:solidFill>
            <a:ln>
              <a:noFill/>
            </a:ln>
            <a:effectLst/>
          </c:spPr>
          <c:invertIfNegative val="0"/>
          <c:cat>
            <c:multiLvlStrRef>
              <c:f>Sheet1!$A$15:$T$16</c:f>
              <c:multiLvlStrCache>
                <c:ptCount val="20"/>
                <c:lvl>
                  <c:pt idx="5">
                    <c:v>NUMBER OF INSPECTIONS</c:v>
                  </c:pt>
                  <c:pt idx="6">
                    <c:v>NUMBER OF INSPECTIONS</c:v>
                  </c:pt>
                  <c:pt idx="7">
                    <c:v>NUMBER OF INSPECTIONS</c:v>
                  </c:pt>
                  <c:pt idx="8">
                    <c:v>NUMBER OF INSPECTIONS</c:v>
                  </c:pt>
                  <c:pt idx="9">
                    <c:v>NUMBER OF INSPECTIONS</c:v>
                  </c:pt>
                  <c:pt idx="10">
                    <c:v>NUMBER OF INSPECTIONS</c:v>
                  </c:pt>
                  <c:pt idx="11">
                    <c:v>NUMBER OF INSPECTIONS</c:v>
                  </c:pt>
                  <c:pt idx="12">
                    <c:v>NUMBER OF INSPECTIONS</c:v>
                  </c:pt>
                  <c:pt idx="13">
                    <c:v>NUMBER OF INSPECTIONS</c:v>
                  </c:pt>
                  <c:pt idx="14">
                    <c:v>NUMBER OF INSPECTIONS</c:v>
                  </c:pt>
                  <c:pt idx="15">
                    <c:v>NUMBER OF INSPECTIONS</c:v>
                  </c:pt>
                  <c:pt idx="16">
                    <c:v>NUMBER OF INSPECTIONS</c:v>
                  </c:pt>
                  <c:pt idx="17">
                    <c:v>NUMBER OF INSPECTIONS</c:v>
                  </c:pt>
                  <c:pt idx="18">
                    <c:v>NUMBER OF INSPECTIONS</c:v>
                  </c:pt>
                  <c:pt idx="19">
                    <c:v>NUMBER OF INSPECTIONS</c:v>
                  </c:pt>
                </c:lvl>
                <c:lvl>
                  <c:pt idx="0">
                    <c:v>PROVINCE</c:v>
                  </c:pt>
                  <c:pt idx="1">
                    <c:v>NUMBER OF INSPECTIONS</c:v>
                  </c:pt>
                  <c:pt idx="2">
                    <c:v>NUMBER OF INSPECTIONS</c:v>
                  </c:pt>
                  <c:pt idx="3">
                    <c:v>NUMBER OF INSPECTIONS</c:v>
                  </c:pt>
                  <c:pt idx="4">
                    <c:v>NUMBER OF INSPECTIONS</c:v>
                  </c:pt>
                  <c:pt idx="5">
                    <c:v>03-Apr</c:v>
                  </c:pt>
                  <c:pt idx="6">
                    <c:v>06-Apr</c:v>
                  </c:pt>
                  <c:pt idx="7">
                    <c:v>07-Apr</c:v>
                  </c:pt>
                  <c:pt idx="8">
                    <c:v>08-Apr</c:v>
                  </c:pt>
                  <c:pt idx="9">
                    <c:v>09-Apr</c:v>
                  </c:pt>
                  <c:pt idx="10">
                    <c:v>14-Apr</c:v>
                  </c:pt>
                  <c:pt idx="11">
                    <c:v>15-Apr</c:v>
                  </c:pt>
                  <c:pt idx="12">
                    <c:v>16-Apr</c:v>
                  </c:pt>
                  <c:pt idx="13">
                    <c:v>17-Apr</c:v>
                  </c:pt>
                  <c:pt idx="14">
                    <c:v>20-Apr</c:v>
                  </c:pt>
                  <c:pt idx="15">
                    <c:v>21-Apr</c:v>
                  </c:pt>
                  <c:pt idx="16">
                    <c:v>22-Apr</c:v>
                  </c:pt>
                  <c:pt idx="17">
                    <c:v>23-Apr</c:v>
                  </c:pt>
                  <c:pt idx="18">
                    <c:v>24-Apr</c:v>
                  </c:pt>
                  <c:pt idx="19">
                    <c:v>28-Apr</c:v>
                  </c:pt>
                </c:lvl>
              </c:multiLvlStrCache>
            </c:multiLvlStrRef>
          </c:cat>
          <c:val>
            <c:numRef>
              <c:f>Sheet1!$A$18:$T$18</c:f>
              <c:numCache>
                <c:formatCode>General</c:formatCode>
                <c:ptCount val="20"/>
                <c:pt idx="0">
                  <c:v>0</c:v>
                </c:pt>
                <c:pt idx="1">
                  <c:v>9</c:v>
                </c:pt>
                <c:pt idx="2">
                  <c:v>25</c:v>
                </c:pt>
                <c:pt idx="3">
                  <c:v>24</c:v>
                </c:pt>
                <c:pt idx="4">
                  <c:v>4</c:v>
                </c:pt>
                <c:pt idx="5">
                  <c:v>2</c:v>
                </c:pt>
                <c:pt idx="6">
                  <c:v>4</c:v>
                </c:pt>
                <c:pt idx="7">
                  <c:v>0</c:v>
                </c:pt>
                <c:pt idx="8">
                  <c:v>0</c:v>
                </c:pt>
                <c:pt idx="9">
                  <c:v>0</c:v>
                </c:pt>
                <c:pt idx="10">
                  <c:v>3</c:v>
                </c:pt>
                <c:pt idx="11">
                  <c:v>15</c:v>
                </c:pt>
                <c:pt idx="12">
                  <c:v>12</c:v>
                </c:pt>
                <c:pt idx="13">
                  <c:v>25</c:v>
                </c:pt>
                <c:pt idx="14">
                  <c:v>17</c:v>
                </c:pt>
                <c:pt idx="15">
                  <c:v>7</c:v>
                </c:pt>
                <c:pt idx="16">
                  <c:v>2</c:v>
                </c:pt>
                <c:pt idx="17">
                  <c:v>10</c:v>
                </c:pt>
                <c:pt idx="18">
                  <c:v>3</c:v>
                </c:pt>
                <c:pt idx="19">
                  <c:v>8</c:v>
                </c:pt>
              </c:numCache>
            </c:numRef>
          </c:val>
          <c:extLst>
            <c:ext xmlns:c16="http://schemas.microsoft.com/office/drawing/2014/chart" uri="{C3380CC4-5D6E-409C-BE32-E72D297353CC}">
              <c16:uniqueId val="{00000001-DE03-4778-928B-9B733DBA9660}"/>
            </c:ext>
          </c:extLst>
        </c:ser>
        <c:ser>
          <c:idx val="2"/>
          <c:order val="2"/>
          <c:spPr>
            <a:solidFill>
              <a:schemeClr val="accent3"/>
            </a:solidFill>
            <a:ln>
              <a:noFill/>
            </a:ln>
            <a:effectLst/>
          </c:spPr>
          <c:invertIfNegative val="0"/>
          <c:cat>
            <c:multiLvlStrRef>
              <c:f>Sheet1!$A$15:$T$16</c:f>
              <c:multiLvlStrCache>
                <c:ptCount val="20"/>
                <c:lvl>
                  <c:pt idx="5">
                    <c:v>NUMBER OF INSPECTIONS</c:v>
                  </c:pt>
                  <c:pt idx="6">
                    <c:v>NUMBER OF INSPECTIONS</c:v>
                  </c:pt>
                  <c:pt idx="7">
                    <c:v>NUMBER OF INSPECTIONS</c:v>
                  </c:pt>
                  <c:pt idx="8">
                    <c:v>NUMBER OF INSPECTIONS</c:v>
                  </c:pt>
                  <c:pt idx="9">
                    <c:v>NUMBER OF INSPECTIONS</c:v>
                  </c:pt>
                  <c:pt idx="10">
                    <c:v>NUMBER OF INSPECTIONS</c:v>
                  </c:pt>
                  <c:pt idx="11">
                    <c:v>NUMBER OF INSPECTIONS</c:v>
                  </c:pt>
                  <c:pt idx="12">
                    <c:v>NUMBER OF INSPECTIONS</c:v>
                  </c:pt>
                  <c:pt idx="13">
                    <c:v>NUMBER OF INSPECTIONS</c:v>
                  </c:pt>
                  <c:pt idx="14">
                    <c:v>NUMBER OF INSPECTIONS</c:v>
                  </c:pt>
                  <c:pt idx="15">
                    <c:v>NUMBER OF INSPECTIONS</c:v>
                  </c:pt>
                  <c:pt idx="16">
                    <c:v>NUMBER OF INSPECTIONS</c:v>
                  </c:pt>
                  <c:pt idx="17">
                    <c:v>NUMBER OF INSPECTIONS</c:v>
                  </c:pt>
                  <c:pt idx="18">
                    <c:v>NUMBER OF INSPECTIONS</c:v>
                  </c:pt>
                  <c:pt idx="19">
                    <c:v>NUMBER OF INSPECTIONS</c:v>
                  </c:pt>
                </c:lvl>
                <c:lvl>
                  <c:pt idx="0">
                    <c:v>PROVINCE</c:v>
                  </c:pt>
                  <c:pt idx="1">
                    <c:v>NUMBER OF INSPECTIONS</c:v>
                  </c:pt>
                  <c:pt idx="2">
                    <c:v>NUMBER OF INSPECTIONS</c:v>
                  </c:pt>
                  <c:pt idx="3">
                    <c:v>NUMBER OF INSPECTIONS</c:v>
                  </c:pt>
                  <c:pt idx="4">
                    <c:v>NUMBER OF INSPECTIONS</c:v>
                  </c:pt>
                  <c:pt idx="5">
                    <c:v>03-Apr</c:v>
                  </c:pt>
                  <c:pt idx="6">
                    <c:v>06-Apr</c:v>
                  </c:pt>
                  <c:pt idx="7">
                    <c:v>07-Apr</c:v>
                  </c:pt>
                  <c:pt idx="8">
                    <c:v>08-Apr</c:v>
                  </c:pt>
                  <c:pt idx="9">
                    <c:v>09-Apr</c:v>
                  </c:pt>
                  <c:pt idx="10">
                    <c:v>14-Apr</c:v>
                  </c:pt>
                  <c:pt idx="11">
                    <c:v>15-Apr</c:v>
                  </c:pt>
                  <c:pt idx="12">
                    <c:v>16-Apr</c:v>
                  </c:pt>
                  <c:pt idx="13">
                    <c:v>17-Apr</c:v>
                  </c:pt>
                  <c:pt idx="14">
                    <c:v>20-Apr</c:v>
                  </c:pt>
                  <c:pt idx="15">
                    <c:v>21-Apr</c:v>
                  </c:pt>
                  <c:pt idx="16">
                    <c:v>22-Apr</c:v>
                  </c:pt>
                  <c:pt idx="17">
                    <c:v>23-Apr</c:v>
                  </c:pt>
                  <c:pt idx="18">
                    <c:v>24-Apr</c:v>
                  </c:pt>
                  <c:pt idx="19">
                    <c:v>28-Apr</c:v>
                  </c:pt>
                </c:lvl>
              </c:multiLvlStrCache>
            </c:multiLvlStrRef>
          </c:cat>
          <c:val>
            <c:numRef>
              <c:f>Sheet1!$A$19:$T$19</c:f>
              <c:numCache>
                <c:formatCode>General</c:formatCode>
                <c:ptCount val="20"/>
                <c:pt idx="0">
                  <c:v>0</c:v>
                </c:pt>
                <c:pt idx="1">
                  <c:v>4</c:v>
                </c:pt>
                <c:pt idx="2">
                  <c:v>6</c:v>
                </c:pt>
                <c:pt idx="3">
                  <c:v>12</c:v>
                </c:pt>
                <c:pt idx="4">
                  <c:v>57</c:v>
                </c:pt>
                <c:pt idx="5">
                  <c:v>15</c:v>
                </c:pt>
                <c:pt idx="6">
                  <c:v>26</c:v>
                </c:pt>
                <c:pt idx="7">
                  <c:v>0</c:v>
                </c:pt>
                <c:pt idx="8">
                  <c:v>25</c:v>
                </c:pt>
                <c:pt idx="9">
                  <c:v>8</c:v>
                </c:pt>
                <c:pt idx="10">
                  <c:v>3</c:v>
                </c:pt>
                <c:pt idx="11">
                  <c:v>23</c:v>
                </c:pt>
                <c:pt idx="12">
                  <c:v>31</c:v>
                </c:pt>
                <c:pt idx="13">
                  <c:v>8</c:v>
                </c:pt>
                <c:pt idx="14">
                  <c:v>12</c:v>
                </c:pt>
                <c:pt idx="15">
                  <c:v>15</c:v>
                </c:pt>
                <c:pt idx="16">
                  <c:v>20</c:v>
                </c:pt>
                <c:pt idx="17">
                  <c:v>26</c:v>
                </c:pt>
                <c:pt idx="18">
                  <c:v>21</c:v>
                </c:pt>
                <c:pt idx="19">
                  <c:v>0</c:v>
                </c:pt>
              </c:numCache>
            </c:numRef>
          </c:val>
          <c:extLst>
            <c:ext xmlns:c16="http://schemas.microsoft.com/office/drawing/2014/chart" uri="{C3380CC4-5D6E-409C-BE32-E72D297353CC}">
              <c16:uniqueId val="{00000002-DE03-4778-928B-9B733DBA9660}"/>
            </c:ext>
          </c:extLst>
        </c:ser>
        <c:ser>
          <c:idx val="3"/>
          <c:order val="3"/>
          <c:spPr>
            <a:solidFill>
              <a:schemeClr val="accent4"/>
            </a:solidFill>
            <a:ln>
              <a:noFill/>
            </a:ln>
            <a:effectLst/>
          </c:spPr>
          <c:invertIfNegative val="0"/>
          <c:cat>
            <c:multiLvlStrRef>
              <c:f>Sheet1!$A$15:$T$16</c:f>
              <c:multiLvlStrCache>
                <c:ptCount val="20"/>
                <c:lvl>
                  <c:pt idx="5">
                    <c:v>NUMBER OF INSPECTIONS</c:v>
                  </c:pt>
                  <c:pt idx="6">
                    <c:v>NUMBER OF INSPECTIONS</c:v>
                  </c:pt>
                  <c:pt idx="7">
                    <c:v>NUMBER OF INSPECTIONS</c:v>
                  </c:pt>
                  <c:pt idx="8">
                    <c:v>NUMBER OF INSPECTIONS</c:v>
                  </c:pt>
                  <c:pt idx="9">
                    <c:v>NUMBER OF INSPECTIONS</c:v>
                  </c:pt>
                  <c:pt idx="10">
                    <c:v>NUMBER OF INSPECTIONS</c:v>
                  </c:pt>
                  <c:pt idx="11">
                    <c:v>NUMBER OF INSPECTIONS</c:v>
                  </c:pt>
                  <c:pt idx="12">
                    <c:v>NUMBER OF INSPECTIONS</c:v>
                  </c:pt>
                  <c:pt idx="13">
                    <c:v>NUMBER OF INSPECTIONS</c:v>
                  </c:pt>
                  <c:pt idx="14">
                    <c:v>NUMBER OF INSPECTIONS</c:v>
                  </c:pt>
                  <c:pt idx="15">
                    <c:v>NUMBER OF INSPECTIONS</c:v>
                  </c:pt>
                  <c:pt idx="16">
                    <c:v>NUMBER OF INSPECTIONS</c:v>
                  </c:pt>
                  <c:pt idx="17">
                    <c:v>NUMBER OF INSPECTIONS</c:v>
                  </c:pt>
                  <c:pt idx="18">
                    <c:v>NUMBER OF INSPECTIONS</c:v>
                  </c:pt>
                  <c:pt idx="19">
                    <c:v>NUMBER OF INSPECTIONS</c:v>
                  </c:pt>
                </c:lvl>
                <c:lvl>
                  <c:pt idx="0">
                    <c:v>PROVINCE</c:v>
                  </c:pt>
                  <c:pt idx="1">
                    <c:v>NUMBER OF INSPECTIONS</c:v>
                  </c:pt>
                  <c:pt idx="2">
                    <c:v>NUMBER OF INSPECTIONS</c:v>
                  </c:pt>
                  <c:pt idx="3">
                    <c:v>NUMBER OF INSPECTIONS</c:v>
                  </c:pt>
                  <c:pt idx="4">
                    <c:v>NUMBER OF INSPECTIONS</c:v>
                  </c:pt>
                  <c:pt idx="5">
                    <c:v>03-Apr</c:v>
                  </c:pt>
                  <c:pt idx="6">
                    <c:v>06-Apr</c:v>
                  </c:pt>
                  <c:pt idx="7">
                    <c:v>07-Apr</c:v>
                  </c:pt>
                  <c:pt idx="8">
                    <c:v>08-Apr</c:v>
                  </c:pt>
                  <c:pt idx="9">
                    <c:v>09-Apr</c:v>
                  </c:pt>
                  <c:pt idx="10">
                    <c:v>14-Apr</c:v>
                  </c:pt>
                  <c:pt idx="11">
                    <c:v>15-Apr</c:v>
                  </c:pt>
                  <c:pt idx="12">
                    <c:v>16-Apr</c:v>
                  </c:pt>
                  <c:pt idx="13">
                    <c:v>17-Apr</c:v>
                  </c:pt>
                  <c:pt idx="14">
                    <c:v>20-Apr</c:v>
                  </c:pt>
                  <c:pt idx="15">
                    <c:v>21-Apr</c:v>
                  </c:pt>
                  <c:pt idx="16">
                    <c:v>22-Apr</c:v>
                  </c:pt>
                  <c:pt idx="17">
                    <c:v>23-Apr</c:v>
                  </c:pt>
                  <c:pt idx="18">
                    <c:v>24-Apr</c:v>
                  </c:pt>
                  <c:pt idx="19">
                    <c:v>28-Apr</c:v>
                  </c:pt>
                </c:lvl>
              </c:multiLvlStrCache>
            </c:multiLvlStrRef>
          </c:cat>
          <c:val>
            <c:numRef>
              <c:f>Sheet1!$A$20:$T$20</c:f>
              <c:numCache>
                <c:formatCode>General</c:formatCode>
                <c:ptCount val="20"/>
                <c:pt idx="0">
                  <c:v>0</c:v>
                </c:pt>
                <c:pt idx="1">
                  <c:v>6</c:v>
                </c:pt>
                <c:pt idx="2">
                  <c:v>19</c:v>
                </c:pt>
                <c:pt idx="3">
                  <c:v>25</c:v>
                </c:pt>
                <c:pt idx="4">
                  <c:v>47</c:v>
                </c:pt>
                <c:pt idx="5">
                  <c:v>38</c:v>
                </c:pt>
                <c:pt idx="6">
                  <c:v>55</c:v>
                </c:pt>
                <c:pt idx="7">
                  <c:v>39</c:v>
                </c:pt>
                <c:pt idx="8">
                  <c:v>25</c:v>
                </c:pt>
                <c:pt idx="9">
                  <c:v>28</c:v>
                </c:pt>
                <c:pt idx="10">
                  <c:v>30</c:v>
                </c:pt>
                <c:pt idx="11">
                  <c:v>33</c:v>
                </c:pt>
                <c:pt idx="12">
                  <c:v>47</c:v>
                </c:pt>
                <c:pt idx="13">
                  <c:v>16</c:v>
                </c:pt>
                <c:pt idx="14">
                  <c:v>38</c:v>
                </c:pt>
                <c:pt idx="15">
                  <c:v>54</c:v>
                </c:pt>
                <c:pt idx="16">
                  <c:v>35</c:v>
                </c:pt>
                <c:pt idx="17">
                  <c:v>54</c:v>
                </c:pt>
                <c:pt idx="18">
                  <c:v>24</c:v>
                </c:pt>
                <c:pt idx="19">
                  <c:v>29</c:v>
                </c:pt>
              </c:numCache>
            </c:numRef>
          </c:val>
          <c:extLst>
            <c:ext xmlns:c16="http://schemas.microsoft.com/office/drawing/2014/chart" uri="{C3380CC4-5D6E-409C-BE32-E72D297353CC}">
              <c16:uniqueId val="{00000003-DE03-4778-928B-9B733DBA9660}"/>
            </c:ext>
          </c:extLst>
        </c:ser>
        <c:ser>
          <c:idx val="4"/>
          <c:order val="4"/>
          <c:spPr>
            <a:solidFill>
              <a:schemeClr val="accent5"/>
            </a:solidFill>
            <a:ln>
              <a:noFill/>
            </a:ln>
            <a:effectLst/>
          </c:spPr>
          <c:invertIfNegative val="0"/>
          <c:cat>
            <c:multiLvlStrRef>
              <c:f>Sheet1!$A$15:$T$16</c:f>
              <c:multiLvlStrCache>
                <c:ptCount val="20"/>
                <c:lvl>
                  <c:pt idx="5">
                    <c:v>NUMBER OF INSPECTIONS</c:v>
                  </c:pt>
                  <c:pt idx="6">
                    <c:v>NUMBER OF INSPECTIONS</c:v>
                  </c:pt>
                  <c:pt idx="7">
                    <c:v>NUMBER OF INSPECTIONS</c:v>
                  </c:pt>
                  <c:pt idx="8">
                    <c:v>NUMBER OF INSPECTIONS</c:v>
                  </c:pt>
                  <c:pt idx="9">
                    <c:v>NUMBER OF INSPECTIONS</c:v>
                  </c:pt>
                  <c:pt idx="10">
                    <c:v>NUMBER OF INSPECTIONS</c:v>
                  </c:pt>
                  <c:pt idx="11">
                    <c:v>NUMBER OF INSPECTIONS</c:v>
                  </c:pt>
                  <c:pt idx="12">
                    <c:v>NUMBER OF INSPECTIONS</c:v>
                  </c:pt>
                  <c:pt idx="13">
                    <c:v>NUMBER OF INSPECTIONS</c:v>
                  </c:pt>
                  <c:pt idx="14">
                    <c:v>NUMBER OF INSPECTIONS</c:v>
                  </c:pt>
                  <c:pt idx="15">
                    <c:v>NUMBER OF INSPECTIONS</c:v>
                  </c:pt>
                  <c:pt idx="16">
                    <c:v>NUMBER OF INSPECTIONS</c:v>
                  </c:pt>
                  <c:pt idx="17">
                    <c:v>NUMBER OF INSPECTIONS</c:v>
                  </c:pt>
                  <c:pt idx="18">
                    <c:v>NUMBER OF INSPECTIONS</c:v>
                  </c:pt>
                  <c:pt idx="19">
                    <c:v>NUMBER OF INSPECTIONS</c:v>
                  </c:pt>
                </c:lvl>
                <c:lvl>
                  <c:pt idx="0">
                    <c:v>PROVINCE</c:v>
                  </c:pt>
                  <c:pt idx="1">
                    <c:v>NUMBER OF INSPECTIONS</c:v>
                  </c:pt>
                  <c:pt idx="2">
                    <c:v>NUMBER OF INSPECTIONS</c:v>
                  </c:pt>
                  <c:pt idx="3">
                    <c:v>NUMBER OF INSPECTIONS</c:v>
                  </c:pt>
                  <c:pt idx="4">
                    <c:v>NUMBER OF INSPECTIONS</c:v>
                  </c:pt>
                  <c:pt idx="5">
                    <c:v>03-Apr</c:v>
                  </c:pt>
                  <c:pt idx="6">
                    <c:v>06-Apr</c:v>
                  </c:pt>
                  <c:pt idx="7">
                    <c:v>07-Apr</c:v>
                  </c:pt>
                  <c:pt idx="8">
                    <c:v>08-Apr</c:v>
                  </c:pt>
                  <c:pt idx="9">
                    <c:v>09-Apr</c:v>
                  </c:pt>
                  <c:pt idx="10">
                    <c:v>14-Apr</c:v>
                  </c:pt>
                  <c:pt idx="11">
                    <c:v>15-Apr</c:v>
                  </c:pt>
                  <c:pt idx="12">
                    <c:v>16-Apr</c:v>
                  </c:pt>
                  <c:pt idx="13">
                    <c:v>17-Apr</c:v>
                  </c:pt>
                  <c:pt idx="14">
                    <c:v>20-Apr</c:v>
                  </c:pt>
                  <c:pt idx="15">
                    <c:v>21-Apr</c:v>
                  </c:pt>
                  <c:pt idx="16">
                    <c:v>22-Apr</c:v>
                  </c:pt>
                  <c:pt idx="17">
                    <c:v>23-Apr</c:v>
                  </c:pt>
                  <c:pt idx="18">
                    <c:v>24-Apr</c:v>
                  </c:pt>
                  <c:pt idx="19">
                    <c:v>28-Apr</c:v>
                  </c:pt>
                </c:lvl>
              </c:multiLvlStrCache>
            </c:multiLvlStrRef>
          </c:cat>
          <c:val>
            <c:numRef>
              <c:f>Sheet1!$A$21:$T$21</c:f>
              <c:numCache>
                <c:formatCode>General</c:formatCode>
                <c:ptCount val="20"/>
                <c:pt idx="0">
                  <c:v>0</c:v>
                </c:pt>
                <c:pt idx="1">
                  <c:v>3</c:v>
                </c:pt>
                <c:pt idx="2">
                  <c:v>2</c:v>
                </c:pt>
                <c:pt idx="3">
                  <c:v>5</c:v>
                </c:pt>
                <c:pt idx="4">
                  <c:v>2</c:v>
                </c:pt>
                <c:pt idx="5">
                  <c:v>35</c:v>
                </c:pt>
                <c:pt idx="6">
                  <c:v>34</c:v>
                </c:pt>
                <c:pt idx="7">
                  <c:v>26</c:v>
                </c:pt>
                <c:pt idx="8">
                  <c:v>39</c:v>
                </c:pt>
                <c:pt idx="9">
                  <c:v>0</c:v>
                </c:pt>
                <c:pt idx="10">
                  <c:v>15</c:v>
                </c:pt>
                <c:pt idx="11">
                  <c:v>36</c:v>
                </c:pt>
                <c:pt idx="12">
                  <c:v>36</c:v>
                </c:pt>
                <c:pt idx="13">
                  <c:v>26</c:v>
                </c:pt>
                <c:pt idx="14">
                  <c:v>19</c:v>
                </c:pt>
                <c:pt idx="15">
                  <c:v>38</c:v>
                </c:pt>
                <c:pt idx="16">
                  <c:v>28</c:v>
                </c:pt>
                <c:pt idx="17">
                  <c:v>33</c:v>
                </c:pt>
                <c:pt idx="18">
                  <c:v>11</c:v>
                </c:pt>
                <c:pt idx="19">
                  <c:v>11</c:v>
                </c:pt>
              </c:numCache>
            </c:numRef>
          </c:val>
          <c:extLst>
            <c:ext xmlns:c16="http://schemas.microsoft.com/office/drawing/2014/chart" uri="{C3380CC4-5D6E-409C-BE32-E72D297353CC}">
              <c16:uniqueId val="{00000004-DE03-4778-928B-9B733DBA9660}"/>
            </c:ext>
          </c:extLst>
        </c:ser>
        <c:ser>
          <c:idx val="5"/>
          <c:order val="5"/>
          <c:spPr>
            <a:solidFill>
              <a:schemeClr val="accent6"/>
            </a:solidFill>
            <a:ln>
              <a:noFill/>
            </a:ln>
            <a:effectLst/>
          </c:spPr>
          <c:invertIfNegative val="0"/>
          <c:cat>
            <c:multiLvlStrRef>
              <c:f>Sheet1!$A$15:$T$16</c:f>
              <c:multiLvlStrCache>
                <c:ptCount val="20"/>
                <c:lvl>
                  <c:pt idx="5">
                    <c:v>NUMBER OF INSPECTIONS</c:v>
                  </c:pt>
                  <c:pt idx="6">
                    <c:v>NUMBER OF INSPECTIONS</c:v>
                  </c:pt>
                  <c:pt idx="7">
                    <c:v>NUMBER OF INSPECTIONS</c:v>
                  </c:pt>
                  <c:pt idx="8">
                    <c:v>NUMBER OF INSPECTIONS</c:v>
                  </c:pt>
                  <c:pt idx="9">
                    <c:v>NUMBER OF INSPECTIONS</c:v>
                  </c:pt>
                  <c:pt idx="10">
                    <c:v>NUMBER OF INSPECTIONS</c:v>
                  </c:pt>
                  <c:pt idx="11">
                    <c:v>NUMBER OF INSPECTIONS</c:v>
                  </c:pt>
                  <c:pt idx="12">
                    <c:v>NUMBER OF INSPECTIONS</c:v>
                  </c:pt>
                  <c:pt idx="13">
                    <c:v>NUMBER OF INSPECTIONS</c:v>
                  </c:pt>
                  <c:pt idx="14">
                    <c:v>NUMBER OF INSPECTIONS</c:v>
                  </c:pt>
                  <c:pt idx="15">
                    <c:v>NUMBER OF INSPECTIONS</c:v>
                  </c:pt>
                  <c:pt idx="16">
                    <c:v>NUMBER OF INSPECTIONS</c:v>
                  </c:pt>
                  <c:pt idx="17">
                    <c:v>NUMBER OF INSPECTIONS</c:v>
                  </c:pt>
                  <c:pt idx="18">
                    <c:v>NUMBER OF INSPECTIONS</c:v>
                  </c:pt>
                  <c:pt idx="19">
                    <c:v>NUMBER OF INSPECTIONS</c:v>
                  </c:pt>
                </c:lvl>
                <c:lvl>
                  <c:pt idx="0">
                    <c:v>PROVINCE</c:v>
                  </c:pt>
                  <c:pt idx="1">
                    <c:v>NUMBER OF INSPECTIONS</c:v>
                  </c:pt>
                  <c:pt idx="2">
                    <c:v>NUMBER OF INSPECTIONS</c:v>
                  </c:pt>
                  <c:pt idx="3">
                    <c:v>NUMBER OF INSPECTIONS</c:v>
                  </c:pt>
                  <c:pt idx="4">
                    <c:v>NUMBER OF INSPECTIONS</c:v>
                  </c:pt>
                  <c:pt idx="5">
                    <c:v>03-Apr</c:v>
                  </c:pt>
                  <c:pt idx="6">
                    <c:v>06-Apr</c:v>
                  </c:pt>
                  <c:pt idx="7">
                    <c:v>07-Apr</c:v>
                  </c:pt>
                  <c:pt idx="8">
                    <c:v>08-Apr</c:v>
                  </c:pt>
                  <c:pt idx="9">
                    <c:v>09-Apr</c:v>
                  </c:pt>
                  <c:pt idx="10">
                    <c:v>14-Apr</c:v>
                  </c:pt>
                  <c:pt idx="11">
                    <c:v>15-Apr</c:v>
                  </c:pt>
                  <c:pt idx="12">
                    <c:v>16-Apr</c:v>
                  </c:pt>
                  <c:pt idx="13">
                    <c:v>17-Apr</c:v>
                  </c:pt>
                  <c:pt idx="14">
                    <c:v>20-Apr</c:v>
                  </c:pt>
                  <c:pt idx="15">
                    <c:v>21-Apr</c:v>
                  </c:pt>
                  <c:pt idx="16">
                    <c:v>22-Apr</c:v>
                  </c:pt>
                  <c:pt idx="17">
                    <c:v>23-Apr</c:v>
                  </c:pt>
                  <c:pt idx="18">
                    <c:v>24-Apr</c:v>
                  </c:pt>
                  <c:pt idx="19">
                    <c:v>28-Apr</c:v>
                  </c:pt>
                </c:lvl>
              </c:multiLvlStrCache>
            </c:multiLvlStrRef>
          </c:cat>
          <c:val>
            <c:numRef>
              <c:f>Sheet1!$A$22:$T$22</c:f>
              <c:numCache>
                <c:formatCode>General</c:formatCode>
                <c:ptCount val="20"/>
                <c:pt idx="0">
                  <c:v>0</c:v>
                </c:pt>
                <c:pt idx="1">
                  <c:v>11</c:v>
                </c:pt>
                <c:pt idx="2">
                  <c:v>8</c:v>
                </c:pt>
                <c:pt idx="3">
                  <c:v>15</c:v>
                </c:pt>
                <c:pt idx="4">
                  <c:v>12</c:v>
                </c:pt>
                <c:pt idx="5">
                  <c:v>3</c:v>
                </c:pt>
                <c:pt idx="6">
                  <c:v>2</c:v>
                </c:pt>
                <c:pt idx="7">
                  <c:v>3</c:v>
                </c:pt>
                <c:pt idx="8">
                  <c:v>10</c:v>
                </c:pt>
                <c:pt idx="9">
                  <c:v>0</c:v>
                </c:pt>
                <c:pt idx="10">
                  <c:v>9</c:v>
                </c:pt>
                <c:pt idx="11">
                  <c:v>13</c:v>
                </c:pt>
                <c:pt idx="12">
                  <c:v>12</c:v>
                </c:pt>
                <c:pt idx="13">
                  <c:v>10</c:v>
                </c:pt>
                <c:pt idx="14">
                  <c:v>16</c:v>
                </c:pt>
                <c:pt idx="15">
                  <c:v>10</c:v>
                </c:pt>
                <c:pt idx="16">
                  <c:v>7</c:v>
                </c:pt>
                <c:pt idx="17">
                  <c:v>6</c:v>
                </c:pt>
                <c:pt idx="18">
                  <c:v>6</c:v>
                </c:pt>
                <c:pt idx="19">
                  <c:v>5</c:v>
                </c:pt>
              </c:numCache>
            </c:numRef>
          </c:val>
          <c:extLst>
            <c:ext xmlns:c16="http://schemas.microsoft.com/office/drawing/2014/chart" uri="{C3380CC4-5D6E-409C-BE32-E72D297353CC}">
              <c16:uniqueId val="{00000005-DE03-4778-928B-9B733DBA9660}"/>
            </c:ext>
          </c:extLst>
        </c:ser>
        <c:ser>
          <c:idx val="6"/>
          <c:order val="6"/>
          <c:spPr>
            <a:solidFill>
              <a:schemeClr val="accent1">
                <a:lumMod val="60000"/>
              </a:schemeClr>
            </a:solidFill>
            <a:ln>
              <a:noFill/>
            </a:ln>
            <a:effectLst/>
          </c:spPr>
          <c:invertIfNegative val="0"/>
          <c:cat>
            <c:multiLvlStrRef>
              <c:f>Sheet1!$A$15:$T$16</c:f>
              <c:multiLvlStrCache>
                <c:ptCount val="20"/>
                <c:lvl>
                  <c:pt idx="5">
                    <c:v>NUMBER OF INSPECTIONS</c:v>
                  </c:pt>
                  <c:pt idx="6">
                    <c:v>NUMBER OF INSPECTIONS</c:v>
                  </c:pt>
                  <c:pt idx="7">
                    <c:v>NUMBER OF INSPECTIONS</c:v>
                  </c:pt>
                  <c:pt idx="8">
                    <c:v>NUMBER OF INSPECTIONS</c:v>
                  </c:pt>
                  <c:pt idx="9">
                    <c:v>NUMBER OF INSPECTIONS</c:v>
                  </c:pt>
                  <c:pt idx="10">
                    <c:v>NUMBER OF INSPECTIONS</c:v>
                  </c:pt>
                  <c:pt idx="11">
                    <c:v>NUMBER OF INSPECTIONS</c:v>
                  </c:pt>
                  <c:pt idx="12">
                    <c:v>NUMBER OF INSPECTIONS</c:v>
                  </c:pt>
                  <c:pt idx="13">
                    <c:v>NUMBER OF INSPECTIONS</c:v>
                  </c:pt>
                  <c:pt idx="14">
                    <c:v>NUMBER OF INSPECTIONS</c:v>
                  </c:pt>
                  <c:pt idx="15">
                    <c:v>NUMBER OF INSPECTIONS</c:v>
                  </c:pt>
                  <c:pt idx="16">
                    <c:v>NUMBER OF INSPECTIONS</c:v>
                  </c:pt>
                  <c:pt idx="17">
                    <c:v>NUMBER OF INSPECTIONS</c:v>
                  </c:pt>
                  <c:pt idx="18">
                    <c:v>NUMBER OF INSPECTIONS</c:v>
                  </c:pt>
                  <c:pt idx="19">
                    <c:v>NUMBER OF INSPECTIONS</c:v>
                  </c:pt>
                </c:lvl>
                <c:lvl>
                  <c:pt idx="0">
                    <c:v>PROVINCE</c:v>
                  </c:pt>
                  <c:pt idx="1">
                    <c:v>NUMBER OF INSPECTIONS</c:v>
                  </c:pt>
                  <c:pt idx="2">
                    <c:v>NUMBER OF INSPECTIONS</c:v>
                  </c:pt>
                  <c:pt idx="3">
                    <c:v>NUMBER OF INSPECTIONS</c:v>
                  </c:pt>
                  <c:pt idx="4">
                    <c:v>NUMBER OF INSPECTIONS</c:v>
                  </c:pt>
                  <c:pt idx="5">
                    <c:v>03-Apr</c:v>
                  </c:pt>
                  <c:pt idx="6">
                    <c:v>06-Apr</c:v>
                  </c:pt>
                  <c:pt idx="7">
                    <c:v>07-Apr</c:v>
                  </c:pt>
                  <c:pt idx="8">
                    <c:v>08-Apr</c:v>
                  </c:pt>
                  <c:pt idx="9">
                    <c:v>09-Apr</c:v>
                  </c:pt>
                  <c:pt idx="10">
                    <c:v>14-Apr</c:v>
                  </c:pt>
                  <c:pt idx="11">
                    <c:v>15-Apr</c:v>
                  </c:pt>
                  <c:pt idx="12">
                    <c:v>16-Apr</c:v>
                  </c:pt>
                  <c:pt idx="13">
                    <c:v>17-Apr</c:v>
                  </c:pt>
                  <c:pt idx="14">
                    <c:v>20-Apr</c:v>
                  </c:pt>
                  <c:pt idx="15">
                    <c:v>21-Apr</c:v>
                  </c:pt>
                  <c:pt idx="16">
                    <c:v>22-Apr</c:v>
                  </c:pt>
                  <c:pt idx="17">
                    <c:v>23-Apr</c:v>
                  </c:pt>
                  <c:pt idx="18">
                    <c:v>24-Apr</c:v>
                  </c:pt>
                  <c:pt idx="19">
                    <c:v>28-Apr</c:v>
                  </c:pt>
                </c:lvl>
              </c:multiLvlStrCache>
            </c:multiLvlStrRef>
          </c:cat>
          <c:val>
            <c:numRef>
              <c:f>Sheet1!$A$23:$T$23</c:f>
              <c:numCache>
                <c:formatCode>General</c:formatCode>
                <c:ptCount val="20"/>
                <c:pt idx="0">
                  <c:v>0</c:v>
                </c:pt>
                <c:pt idx="1">
                  <c:v>0</c:v>
                </c:pt>
                <c:pt idx="2">
                  <c:v>2</c:v>
                </c:pt>
                <c:pt idx="3">
                  <c:v>17</c:v>
                </c:pt>
                <c:pt idx="4">
                  <c:v>16</c:v>
                </c:pt>
                <c:pt idx="5">
                  <c:v>14</c:v>
                </c:pt>
                <c:pt idx="6">
                  <c:v>6</c:v>
                </c:pt>
                <c:pt idx="7">
                  <c:v>7</c:v>
                </c:pt>
                <c:pt idx="8">
                  <c:v>5</c:v>
                </c:pt>
                <c:pt idx="9">
                  <c:v>11</c:v>
                </c:pt>
                <c:pt idx="10">
                  <c:v>11</c:v>
                </c:pt>
                <c:pt idx="11">
                  <c:v>14</c:v>
                </c:pt>
                <c:pt idx="12">
                  <c:v>12</c:v>
                </c:pt>
                <c:pt idx="13">
                  <c:v>10</c:v>
                </c:pt>
                <c:pt idx="14">
                  <c:v>7</c:v>
                </c:pt>
                <c:pt idx="15">
                  <c:v>9</c:v>
                </c:pt>
                <c:pt idx="16">
                  <c:v>16</c:v>
                </c:pt>
                <c:pt idx="17">
                  <c:v>14</c:v>
                </c:pt>
                <c:pt idx="18">
                  <c:v>9</c:v>
                </c:pt>
                <c:pt idx="19">
                  <c:v>2</c:v>
                </c:pt>
              </c:numCache>
            </c:numRef>
          </c:val>
          <c:extLst>
            <c:ext xmlns:c16="http://schemas.microsoft.com/office/drawing/2014/chart" uri="{C3380CC4-5D6E-409C-BE32-E72D297353CC}">
              <c16:uniqueId val="{00000006-DE03-4778-928B-9B733DBA9660}"/>
            </c:ext>
          </c:extLst>
        </c:ser>
        <c:ser>
          <c:idx val="7"/>
          <c:order val="7"/>
          <c:spPr>
            <a:solidFill>
              <a:schemeClr val="accent2">
                <a:lumMod val="60000"/>
              </a:schemeClr>
            </a:solidFill>
            <a:ln>
              <a:noFill/>
            </a:ln>
            <a:effectLst/>
          </c:spPr>
          <c:invertIfNegative val="0"/>
          <c:cat>
            <c:multiLvlStrRef>
              <c:f>Sheet1!$A$15:$T$16</c:f>
              <c:multiLvlStrCache>
                <c:ptCount val="20"/>
                <c:lvl>
                  <c:pt idx="5">
                    <c:v>NUMBER OF INSPECTIONS</c:v>
                  </c:pt>
                  <c:pt idx="6">
                    <c:v>NUMBER OF INSPECTIONS</c:v>
                  </c:pt>
                  <c:pt idx="7">
                    <c:v>NUMBER OF INSPECTIONS</c:v>
                  </c:pt>
                  <c:pt idx="8">
                    <c:v>NUMBER OF INSPECTIONS</c:v>
                  </c:pt>
                  <c:pt idx="9">
                    <c:v>NUMBER OF INSPECTIONS</c:v>
                  </c:pt>
                  <c:pt idx="10">
                    <c:v>NUMBER OF INSPECTIONS</c:v>
                  </c:pt>
                  <c:pt idx="11">
                    <c:v>NUMBER OF INSPECTIONS</c:v>
                  </c:pt>
                  <c:pt idx="12">
                    <c:v>NUMBER OF INSPECTIONS</c:v>
                  </c:pt>
                  <c:pt idx="13">
                    <c:v>NUMBER OF INSPECTIONS</c:v>
                  </c:pt>
                  <c:pt idx="14">
                    <c:v>NUMBER OF INSPECTIONS</c:v>
                  </c:pt>
                  <c:pt idx="15">
                    <c:v>NUMBER OF INSPECTIONS</c:v>
                  </c:pt>
                  <c:pt idx="16">
                    <c:v>NUMBER OF INSPECTIONS</c:v>
                  </c:pt>
                  <c:pt idx="17">
                    <c:v>NUMBER OF INSPECTIONS</c:v>
                  </c:pt>
                  <c:pt idx="18">
                    <c:v>NUMBER OF INSPECTIONS</c:v>
                  </c:pt>
                  <c:pt idx="19">
                    <c:v>NUMBER OF INSPECTIONS</c:v>
                  </c:pt>
                </c:lvl>
                <c:lvl>
                  <c:pt idx="0">
                    <c:v>PROVINCE</c:v>
                  </c:pt>
                  <c:pt idx="1">
                    <c:v>NUMBER OF INSPECTIONS</c:v>
                  </c:pt>
                  <c:pt idx="2">
                    <c:v>NUMBER OF INSPECTIONS</c:v>
                  </c:pt>
                  <c:pt idx="3">
                    <c:v>NUMBER OF INSPECTIONS</c:v>
                  </c:pt>
                  <c:pt idx="4">
                    <c:v>NUMBER OF INSPECTIONS</c:v>
                  </c:pt>
                  <c:pt idx="5">
                    <c:v>03-Apr</c:v>
                  </c:pt>
                  <c:pt idx="6">
                    <c:v>06-Apr</c:v>
                  </c:pt>
                  <c:pt idx="7">
                    <c:v>07-Apr</c:v>
                  </c:pt>
                  <c:pt idx="8">
                    <c:v>08-Apr</c:v>
                  </c:pt>
                  <c:pt idx="9">
                    <c:v>09-Apr</c:v>
                  </c:pt>
                  <c:pt idx="10">
                    <c:v>14-Apr</c:v>
                  </c:pt>
                  <c:pt idx="11">
                    <c:v>15-Apr</c:v>
                  </c:pt>
                  <c:pt idx="12">
                    <c:v>16-Apr</c:v>
                  </c:pt>
                  <c:pt idx="13">
                    <c:v>17-Apr</c:v>
                  </c:pt>
                  <c:pt idx="14">
                    <c:v>20-Apr</c:v>
                  </c:pt>
                  <c:pt idx="15">
                    <c:v>21-Apr</c:v>
                  </c:pt>
                  <c:pt idx="16">
                    <c:v>22-Apr</c:v>
                  </c:pt>
                  <c:pt idx="17">
                    <c:v>23-Apr</c:v>
                  </c:pt>
                  <c:pt idx="18">
                    <c:v>24-Apr</c:v>
                  </c:pt>
                  <c:pt idx="19">
                    <c:v>28-Apr</c:v>
                  </c:pt>
                </c:lvl>
              </c:multiLvlStrCache>
            </c:multiLvlStrRef>
          </c:cat>
          <c:val>
            <c:numRef>
              <c:f>Sheet1!$A$24:$T$24</c:f>
              <c:numCache>
                <c:formatCode>General</c:formatCode>
                <c:ptCount val="20"/>
                <c:pt idx="0">
                  <c:v>0</c:v>
                </c:pt>
                <c:pt idx="1">
                  <c:v>0</c:v>
                </c:pt>
                <c:pt idx="2">
                  <c:v>0</c:v>
                </c:pt>
                <c:pt idx="3">
                  <c:v>0</c:v>
                </c:pt>
                <c:pt idx="4">
                  <c:v>0</c:v>
                </c:pt>
                <c:pt idx="5">
                  <c:v>10</c:v>
                </c:pt>
                <c:pt idx="6">
                  <c:v>13</c:v>
                </c:pt>
                <c:pt idx="7">
                  <c:v>30</c:v>
                </c:pt>
                <c:pt idx="8">
                  <c:v>14</c:v>
                </c:pt>
                <c:pt idx="9">
                  <c:v>5</c:v>
                </c:pt>
                <c:pt idx="10">
                  <c:v>11</c:v>
                </c:pt>
                <c:pt idx="11">
                  <c:v>19</c:v>
                </c:pt>
                <c:pt idx="12">
                  <c:v>20</c:v>
                </c:pt>
                <c:pt idx="13">
                  <c:v>19</c:v>
                </c:pt>
                <c:pt idx="14">
                  <c:v>17</c:v>
                </c:pt>
                <c:pt idx="15">
                  <c:v>13</c:v>
                </c:pt>
                <c:pt idx="16">
                  <c:v>10</c:v>
                </c:pt>
                <c:pt idx="17">
                  <c:v>10</c:v>
                </c:pt>
                <c:pt idx="18">
                  <c:v>10</c:v>
                </c:pt>
                <c:pt idx="19">
                  <c:v>11</c:v>
                </c:pt>
              </c:numCache>
            </c:numRef>
          </c:val>
          <c:extLst>
            <c:ext xmlns:c16="http://schemas.microsoft.com/office/drawing/2014/chart" uri="{C3380CC4-5D6E-409C-BE32-E72D297353CC}">
              <c16:uniqueId val="{00000007-DE03-4778-928B-9B733DBA9660}"/>
            </c:ext>
          </c:extLst>
        </c:ser>
        <c:ser>
          <c:idx val="8"/>
          <c:order val="8"/>
          <c:spPr>
            <a:solidFill>
              <a:schemeClr val="accent3">
                <a:lumMod val="60000"/>
              </a:schemeClr>
            </a:solidFill>
            <a:ln>
              <a:noFill/>
            </a:ln>
            <a:effectLst/>
          </c:spPr>
          <c:invertIfNegative val="0"/>
          <c:cat>
            <c:multiLvlStrRef>
              <c:f>Sheet1!$A$15:$T$16</c:f>
              <c:multiLvlStrCache>
                <c:ptCount val="20"/>
                <c:lvl>
                  <c:pt idx="5">
                    <c:v>NUMBER OF INSPECTIONS</c:v>
                  </c:pt>
                  <c:pt idx="6">
                    <c:v>NUMBER OF INSPECTIONS</c:v>
                  </c:pt>
                  <c:pt idx="7">
                    <c:v>NUMBER OF INSPECTIONS</c:v>
                  </c:pt>
                  <c:pt idx="8">
                    <c:v>NUMBER OF INSPECTIONS</c:v>
                  </c:pt>
                  <c:pt idx="9">
                    <c:v>NUMBER OF INSPECTIONS</c:v>
                  </c:pt>
                  <c:pt idx="10">
                    <c:v>NUMBER OF INSPECTIONS</c:v>
                  </c:pt>
                  <c:pt idx="11">
                    <c:v>NUMBER OF INSPECTIONS</c:v>
                  </c:pt>
                  <c:pt idx="12">
                    <c:v>NUMBER OF INSPECTIONS</c:v>
                  </c:pt>
                  <c:pt idx="13">
                    <c:v>NUMBER OF INSPECTIONS</c:v>
                  </c:pt>
                  <c:pt idx="14">
                    <c:v>NUMBER OF INSPECTIONS</c:v>
                  </c:pt>
                  <c:pt idx="15">
                    <c:v>NUMBER OF INSPECTIONS</c:v>
                  </c:pt>
                  <c:pt idx="16">
                    <c:v>NUMBER OF INSPECTIONS</c:v>
                  </c:pt>
                  <c:pt idx="17">
                    <c:v>NUMBER OF INSPECTIONS</c:v>
                  </c:pt>
                  <c:pt idx="18">
                    <c:v>NUMBER OF INSPECTIONS</c:v>
                  </c:pt>
                  <c:pt idx="19">
                    <c:v>NUMBER OF INSPECTIONS</c:v>
                  </c:pt>
                </c:lvl>
                <c:lvl>
                  <c:pt idx="0">
                    <c:v>PROVINCE</c:v>
                  </c:pt>
                  <c:pt idx="1">
                    <c:v>NUMBER OF INSPECTIONS</c:v>
                  </c:pt>
                  <c:pt idx="2">
                    <c:v>NUMBER OF INSPECTIONS</c:v>
                  </c:pt>
                  <c:pt idx="3">
                    <c:v>NUMBER OF INSPECTIONS</c:v>
                  </c:pt>
                  <c:pt idx="4">
                    <c:v>NUMBER OF INSPECTIONS</c:v>
                  </c:pt>
                  <c:pt idx="5">
                    <c:v>03-Apr</c:v>
                  </c:pt>
                  <c:pt idx="6">
                    <c:v>06-Apr</c:v>
                  </c:pt>
                  <c:pt idx="7">
                    <c:v>07-Apr</c:v>
                  </c:pt>
                  <c:pt idx="8">
                    <c:v>08-Apr</c:v>
                  </c:pt>
                  <c:pt idx="9">
                    <c:v>09-Apr</c:v>
                  </c:pt>
                  <c:pt idx="10">
                    <c:v>14-Apr</c:v>
                  </c:pt>
                  <c:pt idx="11">
                    <c:v>15-Apr</c:v>
                  </c:pt>
                  <c:pt idx="12">
                    <c:v>16-Apr</c:v>
                  </c:pt>
                  <c:pt idx="13">
                    <c:v>17-Apr</c:v>
                  </c:pt>
                  <c:pt idx="14">
                    <c:v>20-Apr</c:v>
                  </c:pt>
                  <c:pt idx="15">
                    <c:v>21-Apr</c:v>
                  </c:pt>
                  <c:pt idx="16">
                    <c:v>22-Apr</c:v>
                  </c:pt>
                  <c:pt idx="17">
                    <c:v>23-Apr</c:v>
                  </c:pt>
                  <c:pt idx="18">
                    <c:v>24-Apr</c:v>
                  </c:pt>
                  <c:pt idx="19">
                    <c:v>28-Apr</c:v>
                  </c:pt>
                </c:lvl>
              </c:multiLvlStrCache>
            </c:multiLvlStrRef>
          </c:cat>
          <c:val>
            <c:numRef>
              <c:f>Sheet1!$A$25:$T$25</c:f>
              <c:numCache>
                <c:formatCode>General</c:formatCode>
                <c:ptCount val="20"/>
                <c:pt idx="0">
                  <c:v>0</c:v>
                </c:pt>
                <c:pt idx="1">
                  <c:v>0</c:v>
                </c:pt>
                <c:pt idx="2">
                  <c:v>0</c:v>
                </c:pt>
                <c:pt idx="3">
                  <c:v>0</c:v>
                </c:pt>
                <c:pt idx="4">
                  <c:v>7</c:v>
                </c:pt>
                <c:pt idx="5">
                  <c:v>0</c:v>
                </c:pt>
                <c:pt idx="6">
                  <c:v>0</c:v>
                </c:pt>
                <c:pt idx="7">
                  <c:v>0</c:v>
                </c:pt>
                <c:pt idx="8">
                  <c:v>0</c:v>
                </c:pt>
                <c:pt idx="9">
                  <c:v>0</c:v>
                </c:pt>
                <c:pt idx="10">
                  <c:v>0</c:v>
                </c:pt>
                <c:pt idx="11">
                  <c:v>0</c:v>
                </c:pt>
                <c:pt idx="12">
                  <c:v>0</c:v>
                </c:pt>
                <c:pt idx="13">
                  <c:v>0</c:v>
                </c:pt>
                <c:pt idx="14">
                  <c:v>0</c:v>
                </c:pt>
                <c:pt idx="15">
                  <c:v>4</c:v>
                </c:pt>
                <c:pt idx="16">
                  <c:v>2</c:v>
                </c:pt>
                <c:pt idx="17">
                  <c:v>0</c:v>
                </c:pt>
                <c:pt idx="18">
                  <c:v>0</c:v>
                </c:pt>
                <c:pt idx="19">
                  <c:v>0</c:v>
                </c:pt>
              </c:numCache>
            </c:numRef>
          </c:val>
          <c:extLst>
            <c:ext xmlns:c16="http://schemas.microsoft.com/office/drawing/2014/chart" uri="{C3380CC4-5D6E-409C-BE32-E72D297353CC}">
              <c16:uniqueId val="{00000008-DE03-4778-928B-9B733DBA9660}"/>
            </c:ext>
          </c:extLst>
        </c:ser>
        <c:ser>
          <c:idx val="9"/>
          <c:order val="9"/>
          <c:spPr>
            <a:solidFill>
              <a:schemeClr val="accent4">
                <a:lumMod val="60000"/>
              </a:schemeClr>
            </a:solidFill>
            <a:ln>
              <a:noFill/>
            </a:ln>
            <a:effectLst/>
          </c:spPr>
          <c:invertIfNegative val="0"/>
          <c:cat>
            <c:multiLvlStrRef>
              <c:f>Sheet1!$A$15:$T$16</c:f>
              <c:multiLvlStrCache>
                <c:ptCount val="20"/>
                <c:lvl>
                  <c:pt idx="5">
                    <c:v>NUMBER OF INSPECTIONS</c:v>
                  </c:pt>
                  <c:pt idx="6">
                    <c:v>NUMBER OF INSPECTIONS</c:v>
                  </c:pt>
                  <c:pt idx="7">
                    <c:v>NUMBER OF INSPECTIONS</c:v>
                  </c:pt>
                  <c:pt idx="8">
                    <c:v>NUMBER OF INSPECTIONS</c:v>
                  </c:pt>
                  <c:pt idx="9">
                    <c:v>NUMBER OF INSPECTIONS</c:v>
                  </c:pt>
                  <c:pt idx="10">
                    <c:v>NUMBER OF INSPECTIONS</c:v>
                  </c:pt>
                  <c:pt idx="11">
                    <c:v>NUMBER OF INSPECTIONS</c:v>
                  </c:pt>
                  <c:pt idx="12">
                    <c:v>NUMBER OF INSPECTIONS</c:v>
                  </c:pt>
                  <c:pt idx="13">
                    <c:v>NUMBER OF INSPECTIONS</c:v>
                  </c:pt>
                  <c:pt idx="14">
                    <c:v>NUMBER OF INSPECTIONS</c:v>
                  </c:pt>
                  <c:pt idx="15">
                    <c:v>NUMBER OF INSPECTIONS</c:v>
                  </c:pt>
                  <c:pt idx="16">
                    <c:v>NUMBER OF INSPECTIONS</c:v>
                  </c:pt>
                  <c:pt idx="17">
                    <c:v>NUMBER OF INSPECTIONS</c:v>
                  </c:pt>
                  <c:pt idx="18">
                    <c:v>NUMBER OF INSPECTIONS</c:v>
                  </c:pt>
                  <c:pt idx="19">
                    <c:v>NUMBER OF INSPECTIONS</c:v>
                  </c:pt>
                </c:lvl>
                <c:lvl>
                  <c:pt idx="0">
                    <c:v>PROVINCE</c:v>
                  </c:pt>
                  <c:pt idx="1">
                    <c:v>NUMBER OF INSPECTIONS</c:v>
                  </c:pt>
                  <c:pt idx="2">
                    <c:v>NUMBER OF INSPECTIONS</c:v>
                  </c:pt>
                  <c:pt idx="3">
                    <c:v>NUMBER OF INSPECTIONS</c:v>
                  </c:pt>
                  <c:pt idx="4">
                    <c:v>NUMBER OF INSPECTIONS</c:v>
                  </c:pt>
                  <c:pt idx="5">
                    <c:v>03-Apr</c:v>
                  </c:pt>
                  <c:pt idx="6">
                    <c:v>06-Apr</c:v>
                  </c:pt>
                  <c:pt idx="7">
                    <c:v>07-Apr</c:v>
                  </c:pt>
                  <c:pt idx="8">
                    <c:v>08-Apr</c:v>
                  </c:pt>
                  <c:pt idx="9">
                    <c:v>09-Apr</c:v>
                  </c:pt>
                  <c:pt idx="10">
                    <c:v>14-Apr</c:v>
                  </c:pt>
                  <c:pt idx="11">
                    <c:v>15-Apr</c:v>
                  </c:pt>
                  <c:pt idx="12">
                    <c:v>16-Apr</c:v>
                  </c:pt>
                  <c:pt idx="13">
                    <c:v>17-Apr</c:v>
                  </c:pt>
                  <c:pt idx="14">
                    <c:v>20-Apr</c:v>
                  </c:pt>
                  <c:pt idx="15">
                    <c:v>21-Apr</c:v>
                  </c:pt>
                  <c:pt idx="16">
                    <c:v>22-Apr</c:v>
                  </c:pt>
                  <c:pt idx="17">
                    <c:v>23-Apr</c:v>
                  </c:pt>
                  <c:pt idx="18">
                    <c:v>24-Apr</c:v>
                  </c:pt>
                  <c:pt idx="19">
                    <c:v>28-Apr</c:v>
                  </c:pt>
                </c:lvl>
              </c:multiLvlStrCache>
            </c:multiLvlStrRef>
          </c:cat>
          <c:val>
            <c:numRef>
              <c:f>Sheet1!$A$26:$T$26</c:f>
              <c:numCache>
                <c:formatCode>General</c:formatCode>
                <c:ptCount val="20"/>
                <c:pt idx="0">
                  <c:v>0</c:v>
                </c:pt>
                <c:pt idx="1">
                  <c:v>36</c:v>
                </c:pt>
                <c:pt idx="2">
                  <c:v>69</c:v>
                </c:pt>
                <c:pt idx="3">
                  <c:v>77</c:v>
                </c:pt>
                <c:pt idx="4">
                  <c:v>149</c:v>
                </c:pt>
                <c:pt idx="5">
                  <c:v>6</c:v>
                </c:pt>
                <c:pt idx="6">
                  <c:v>6</c:v>
                </c:pt>
                <c:pt idx="7">
                  <c:v>6</c:v>
                </c:pt>
                <c:pt idx="8">
                  <c:v>8</c:v>
                </c:pt>
                <c:pt idx="9">
                  <c:v>1</c:v>
                </c:pt>
                <c:pt idx="10">
                  <c:v>6</c:v>
                </c:pt>
                <c:pt idx="11">
                  <c:v>8</c:v>
                </c:pt>
                <c:pt idx="12">
                  <c:v>10</c:v>
                </c:pt>
                <c:pt idx="13">
                  <c:v>4</c:v>
                </c:pt>
                <c:pt idx="14">
                  <c:v>3</c:v>
                </c:pt>
                <c:pt idx="15">
                  <c:v>6</c:v>
                </c:pt>
                <c:pt idx="16">
                  <c:v>7</c:v>
                </c:pt>
                <c:pt idx="17">
                  <c:v>8</c:v>
                </c:pt>
                <c:pt idx="18">
                  <c:v>3</c:v>
                </c:pt>
                <c:pt idx="19">
                  <c:v>3</c:v>
                </c:pt>
              </c:numCache>
            </c:numRef>
          </c:val>
          <c:extLst>
            <c:ext xmlns:c16="http://schemas.microsoft.com/office/drawing/2014/chart" uri="{C3380CC4-5D6E-409C-BE32-E72D297353CC}">
              <c16:uniqueId val="{00000009-DE03-4778-928B-9B733DBA9660}"/>
            </c:ext>
          </c:extLst>
        </c:ser>
        <c:ser>
          <c:idx val="10"/>
          <c:order val="10"/>
          <c:spPr>
            <a:solidFill>
              <a:schemeClr val="accent5">
                <a:lumMod val="60000"/>
              </a:schemeClr>
            </a:solidFill>
            <a:ln>
              <a:noFill/>
            </a:ln>
            <a:effectLst/>
          </c:spPr>
          <c:invertIfNegative val="0"/>
          <c:cat>
            <c:multiLvlStrRef>
              <c:f>Sheet1!$A$15:$T$16</c:f>
              <c:multiLvlStrCache>
                <c:ptCount val="20"/>
                <c:lvl>
                  <c:pt idx="5">
                    <c:v>NUMBER OF INSPECTIONS</c:v>
                  </c:pt>
                  <c:pt idx="6">
                    <c:v>NUMBER OF INSPECTIONS</c:v>
                  </c:pt>
                  <c:pt idx="7">
                    <c:v>NUMBER OF INSPECTIONS</c:v>
                  </c:pt>
                  <c:pt idx="8">
                    <c:v>NUMBER OF INSPECTIONS</c:v>
                  </c:pt>
                  <c:pt idx="9">
                    <c:v>NUMBER OF INSPECTIONS</c:v>
                  </c:pt>
                  <c:pt idx="10">
                    <c:v>NUMBER OF INSPECTIONS</c:v>
                  </c:pt>
                  <c:pt idx="11">
                    <c:v>NUMBER OF INSPECTIONS</c:v>
                  </c:pt>
                  <c:pt idx="12">
                    <c:v>NUMBER OF INSPECTIONS</c:v>
                  </c:pt>
                  <c:pt idx="13">
                    <c:v>NUMBER OF INSPECTIONS</c:v>
                  </c:pt>
                  <c:pt idx="14">
                    <c:v>NUMBER OF INSPECTIONS</c:v>
                  </c:pt>
                  <c:pt idx="15">
                    <c:v>NUMBER OF INSPECTIONS</c:v>
                  </c:pt>
                  <c:pt idx="16">
                    <c:v>NUMBER OF INSPECTIONS</c:v>
                  </c:pt>
                  <c:pt idx="17">
                    <c:v>NUMBER OF INSPECTIONS</c:v>
                  </c:pt>
                  <c:pt idx="18">
                    <c:v>NUMBER OF INSPECTIONS</c:v>
                  </c:pt>
                  <c:pt idx="19">
                    <c:v>NUMBER OF INSPECTIONS</c:v>
                  </c:pt>
                </c:lvl>
                <c:lvl>
                  <c:pt idx="0">
                    <c:v>PROVINCE</c:v>
                  </c:pt>
                  <c:pt idx="1">
                    <c:v>NUMBER OF INSPECTIONS</c:v>
                  </c:pt>
                  <c:pt idx="2">
                    <c:v>NUMBER OF INSPECTIONS</c:v>
                  </c:pt>
                  <c:pt idx="3">
                    <c:v>NUMBER OF INSPECTIONS</c:v>
                  </c:pt>
                  <c:pt idx="4">
                    <c:v>NUMBER OF INSPECTIONS</c:v>
                  </c:pt>
                  <c:pt idx="5">
                    <c:v>03-Apr</c:v>
                  </c:pt>
                  <c:pt idx="6">
                    <c:v>06-Apr</c:v>
                  </c:pt>
                  <c:pt idx="7">
                    <c:v>07-Apr</c:v>
                  </c:pt>
                  <c:pt idx="8">
                    <c:v>08-Apr</c:v>
                  </c:pt>
                  <c:pt idx="9">
                    <c:v>09-Apr</c:v>
                  </c:pt>
                  <c:pt idx="10">
                    <c:v>14-Apr</c:v>
                  </c:pt>
                  <c:pt idx="11">
                    <c:v>15-Apr</c:v>
                  </c:pt>
                  <c:pt idx="12">
                    <c:v>16-Apr</c:v>
                  </c:pt>
                  <c:pt idx="13">
                    <c:v>17-Apr</c:v>
                  </c:pt>
                  <c:pt idx="14">
                    <c:v>20-Apr</c:v>
                  </c:pt>
                  <c:pt idx="15">
                    <c:v>21-Apr</c:v>
                  </c:pt>
                  <c:pt idx="16">
                    <c:v>22-Apr</c:v>
                  </c:pt>
                  <c:pt idx="17">
                    <c:v>23-Apr</c:v>
                  </c:pt>
                  <c:pt idx="18">
                    <c:v>24-Apr</c:v>
                  </c:pt>
                  <c:pt idx="19">
                    <c:v>28-Apr</c:v>
                  </c:pt>
                </c:lvl>
              </c:multiLvlStrCache>
            </c:multiLvlStrRef>
          </c:cat>
          <c:val>
            <c:numRef>
              <c:f>Sheet1!$A$27:$T$27</c:f>
              <c:numCache>
                <c:formatCode>General</c:formatCode>
                <c:ptCount val="20"/>
                <c:pt idx="5">
                  <c:v>123</c:v>
                </c:pt>
                <c:pt idx="6">
                  <c:v>146</c:v>
                </c:pt>
                <c:pt idx="7">
                  <c:v>111</c:v>
                </c:pt>
                <c:pt idx="8">
                  <c:v>126</c:v>
                </c:pt>
                <c:pt idx="9">
                  <c:v>53</c:v>
                </c:pt>
                <c:pt idx="10">
                  <c:v>88</c:v>
                </c:pt>
                <c:pt idx="11">
                  <c:v>161</c:v>
                </c:pt>
                <c:pt idx="12">
                  <c:v>180</c:v>
                </c:pt>
                <c:pt idx="13">
                  <c:v>118</c:v>
                </c:pt>
                <c:pt idx="14">
                  <c:v>129</c:v>
                </c:pt>
                <c:pt idx="15">
                  <c:v>154</c:v>
                </c:pt>
                <c:pt idx="16">
                  <c:v>127</c:v>
                </c:pt>
                <c:pt idx="17">
                  <c:v>161</c:v>
                </c:pt>
                <c:pt idx="18">
                  <c:v>87</c:v>
                </c:pt>
                <c:pt idx="19">
                  <c:v>69</c:v>
                </c:pt>
              </c:numCache>
            </c:numRef>
          </c:val>
          <c:extLst>
            <c:ext xmlns:c16="http://schemas.microsoft.com/office/drawing/2014/chart" uri="{C3380CC4-5D6E-409C-BE32-E72D297353CC}">
              <c16:uniqueId val="{0000000A-DE03-4778-928B-9B733DBA9660}"/>
            </c:ext>
          </c:extLst>
        </c:ser>
        <c:dLbls>
          <c:showLegendKey val="0"/>
          <c:showVal val="0"/>
          <c:showCatName val="0"/>
          <c:showSerName val="0"/>
          <c:showPercent val="0"/>
          <c:showBubbleSize val="0"/>
        </c:dLbls>
        <c:gapWidth val="150"/>
        <c:overlap val="100"/>
        <c:axId val="394438015"/>
        <c:axId val="394448831"/>
      </c:barChart>
      <c:catAx>
        <c:axId val="394438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4448831"/>
        <c:crosses val="autoZero"/>
        <c:auto val="1"/>
        <c:lblAlgn val="ctr"/>
        <c:lblOffset val="100"/>
        <c:noMultiLvlLbl val="0"/>
      </c:catAx>
      <c:valAx>
        <c:axId val="39444883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944380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ZA" sz="1800" b="1" i="0" u="none" strike="noStrike" baseline="0">
                <a:effectLst/>
              </a:rPr>
              <a:t>Prohibition Notices served</a:t>
            </a:r>
            <a:endParaRPr lang="en-ZA"/>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Sheet11!$A$1:$B$19</c:f>
              <c:strCache>
                <c:ptCount val="19"/>
                <c:pt idx="0">
                  <c:v>1.</c:v>
                </c:pt>
                <c:pt idx="1">
                  <c:v>2.</c:v>
                </c:pt>
                <c:pt idx="2">
                  <c:v>3.</c:v>
                </c:pt>
                <c:pt idx="3">
                  <c:v>4.</c:v>
                </c:pt>
                <c:pt idx="4">
                  <c:v>5.</c:v>
                </c:pt>
                <c:pt idx="5">
                  <c:v>6</c:v>
                </c:pt>
                <c:pt idx="6">
                  <c:v>7.</c:v>
                </c:pt>
                <c:pt idx="7">
                  <c:v>8.</c:v>
                </c:pt>
                <c:pt idx="8">
                  <c:v>9. </c:v>
                </c:pt>
                <c:pt idx="9">
                  <c:v>10.</c:v>
                </c:pt>
                <c:pt idx="10">
                  <c:v>11.</c:v>
                </c:pt>
                <c:pt idx="11">
                  <c:v>12.</c:v>
                </c:pt>
                <c:pt idx="12">
                  <c:v>13.</c:v>
                </c:pt>
                <c:pt idx="13">
                  <c:v>14.</c:v>
                </c:pt>
                <c:pt idx="14">
                  <c:v>15.</c:v>
                </c:pt>
                <c:pt idx="15">
                  <c:v>16.</c:v>
                </c:pt>
                <c:pt idx="16">
                  <c:v>17.</c:v>
                </c:pt>
                <c:pt idx="17">
                  <c:v>18.</c:v>
                </c:pt>
                <c:pt idx="18">
                  <c:v>19.</c:v>
                </c:pt>
              </c:strCache>
              <c:extLst/>
            </c:strRef>
          </c:cat>
          <c:val>
            <c:numRef>
              <c:f>Sheet11!$C$1:$C$19</c:f>
              <c:numCache>
                <c:formatCode>General</c:formatCode>
                <c:ptCount val="19"/>
                <c:pt idx="0">
                  <c:v>3</c:v>
                </c:pt>
                <c:pt idx="1">
                  <c:v>16</c:v>
                </c:pt>
                <c:pt idx="2">
                  <c:v>6</c:v>
                </c:pt>
                <c:pt idx="3">
                  <c:v>13</c:v>
                </c:pt>
                <c:pt idx="4">
                  <c:v>11</c:v>
                </c:pt>
                <c:pt idx="5">
                  <c:v>12</c:v>
                </c:pt>
                <c:pt idx="6">
                  <c:v>12</c:v>
                </c:pt>
                <c:pt idx="7">
                  <c:v>15</c:v>
                </c:pt>
                <c:pt idx="8">
                  <c:v>3</c:v>
                </c:pt>
                <c:pt idx="9">
                  <c:v>5</c:v>
                </c:pt>
                <c:pt idx="10">
                  <c:v>11</c:v>
                </c:pt>
                <c:pt idx="11">
                  <c:v>3</c:v>
                </c:pt>
                <c:pt idx="12">
                  <c:v>6</c:v>
                </c:pt>
                <c:pt idx="13">
                  <c:v>12</c:v>
                </c:pt>
                <c:pt idx="14">
                  <c:v>9</c:v>
                </c:pt>
                <c:pt idx="15">
                  <c:v>12</c:v>
                </c:pt>
                <c:pt idx="16">
                  <c:v>9</c:v>
                </c:pt>
                <c:pt idx="17">
                  <c:v>9</c:v>
                </c:pt>
                <c:pt idx="18">
                  <c:v>7</c:v>
                </c:pt>
              </c:numCache>
            </c:numRef>
          </c:val>
          <c:extLst>
            <c:ext xmlns:c16="http://schemas.microsoft.com/office/drawing/2014/chart" uri="{C3380CC4-5D6E-409C-BE32-E72D297353CC}">
              <c16:uniqueId val="{00000000-99F4-405A-853A-F737477B144E}"/>
            </c:ext>
          </c:extLst>
        </c:ser>
        <c:dLbls>
          <c:dLblPos val="inEnd"/>
          <c:showLegendKey val="0"/>
          <c:showVal val="1"/>
          <c:showCatName val="0"/>
          <c:showSerName val="0"/>
          <c:showPercent val="0"/>
          <c:showBubbleSize val="0"/>
        </c:dLbls>
        <c:gapWidth val="65"/>
        <c:axId val="1099519199"/>
        <c:axId val="1099520447"/>
      </c:barChart>
      <c:catAx>
        <c:axId val="1099519199"/>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099520447"/>
        <c:crosses val="autoZero"/>
        <c:auto val="1"/>
        <c:lblAlgn val="ctr"/>
        <c:lblOffset val="100"/>
        <c:noMultiLvlLbl val="0"/>
      </c:catAx>
      <c:valAx>
        <c:axId val="1099520447"/>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099519199"/>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sz="1200" b="1">
                <a:effectLst/>
              </a:rPr>
              <a:t>OVERALL NUMBER OF COMPANIES INSPECTED IN ALL THE PROVINCES DAILY</a:t>
            </a:r>
            <a:endParaRPr lang="en-ZA" sz="12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Sheet13!$B$1</c:f>
              <c:strCache>
                <c:ptCount val="1"/>
                <c:pt idx="0">
                  <c:v>NUMBER OF INSPECTIONS</c:v>
                </c:pt>
              </c:strCache>
            </c:strRef>
          </c:tx>
          <c:spPr>
            <a:solidFill>
              <a:schemeClr val="accent1"/>
            </a:solidFill>
            <a:ln>
              <a:noFill/>
            </a:ln>
            <a:effectLst/>
          </c:spPr>
          <c:invertIfNegative val="0"/>
          <c:cat>
            <c:strRef>
              <c:f>Sheet13!$A$2:$A$20</c:f>
              <c:strCache>
                <c:ptCount val="19"/>
                <c:pt idx="0">
                  <c:v>Day 4 of Lockdown</c:v>
                </c:pt>
                <c:pt idx="1">
                  <c:v>Day 5 of Lockdown</c:v>
                </c:pt>
                <c:pt idx="2">
                  <c:v>Day 6 of Lockdown</c:v>
                </c:pt>
                <c:pt idx="3">
                  <c:v>Day 7 of Lockdown</c:v>
                </c:pt>
                <c:pt idx="4">
                  <c:v>Day 8 of Lockdown</c:v>
                </c:pt>
                <c:pt idx="5">
                  <c:v>Day 11 of Lockdown</c:v>
                </c:pt>
                <c:pt idx="6">
                  <c:v>Day 12 of Lockdown</c:v>
                </c:pt>
                <c:pt idx="7">
                  <c:v>Day 13 of Lockdown</c:v>
                </c:pt>
                <c:pt idx="8">
                  <c:v>Day 14 of Lockdown</c:v>
                </c:pt>
                <c:pt idx="9">
                  <c:v>Day 19 of Lockdown</c:v>
                </c:pt>
                <c:pt idx="10">
                  <c:v>Day 20 of Lockdown</c:v>
                </c:pt>
                <c:pt idx="11">
                  <c:v>Day 21 of Lockdown</c:v>
                </c:pt>
                <c:pt idx="12">
                  <c:v>Day 22 of Lockdown</c:v>
                </c:pt>
                <c:pt idx="13">
                  <c:v>Day 25 of Lockdown</c:v>
                </c:pt>
                <c:pt idx="14">
                  <c:v>Day 26 of Lockdown </c:v>
                </c:pt>
                <c:pt idx="15">
                  <c:v>Day 26 of Lockdown</c:v>
                </c:pt>
                <c:pt idx="16">
                  <c:v>Day 27 of Lockdown</c:v>
                </c:pt>
                <c:pt idx="17">
                  <c:v>Day 28 of Lockdown</c:v>
                </c:pt>
                <c:pt idx="18">
                  <c:v>Day 34 of Lockdown</c:v>
                </c:pt>
              </c:strCache>
            </c:strRef>
          </c:cat>
          <c:val>
            <c:numRef>
              <c:f>Sheet13!$B$2:$B$20</c:f>
              <c:numCache>
                <c:formatCode>General</c:formatCode>
                <c:ptCount val="19"/>
                <c:pt idx="0">
                  <c:v>36</c:v>
                </c:pt>
                <c:pt idx="1">
                  <c:v>69</c:v>
                </c:pt>
                <c:pt idx="2">
                  <c:v>77</c:v>
                </c:pt>
                <c:pt idx="3">
                  <c:v>149</c:v>
                </c:pt>
                <c:pt idx="4">
                  <c:v>123</c:v>
                </c:pt>
                <c:pt idx="5">
                  <c:v>146</c:v>
                </c:pt>
                <c:pt idx="6">
                  <c:v>111</c:v>
                </c:pt>
                <c:pt idx="7">
                  <c:v>126</c:v>
                </c:pt>
                <c:pt idx="8">
                  <c:v>53</c:v>
                </c:pt>
                <c:pt idx="9">
                  <c:v>88</c:v>
                </c:pt>
                <c:pt idx="10">
                  <c:v>161</c:v>
                </c:pt>
                <c:pt idx="11">
                  <c:v>180</c:v>
                </c:pt>
                <c:pt idx="12">
                  <c:v>118</c:v>
                </c:pt>
                <c:pt idx="13">
                  <c:v>129</c:v>
                </c:pt>
                <c:pt idx="14">
                  <c:v>156</c:v>
                </c:pt>
                <c:pt idx="15">
                  <c:v>127</c:v>
                </c:pt>
                <c:pt idx="16">
                  <c:v>161</c:v>
                </c:pt>
                <c:pt idx="17">
                  <c:v>87</c:v>
                </c:pt>
                <c:pt idx="18">
                  <c:v>69</c:v>
                </c:pt>
              </c:numCache>
            </c:numRef>
          </c:val>
          <c:extLst>
            <c:ext xmlns:c16="http://schemas.microsoft.com/office/drawing/2014/chart" uri="{C3380CC4-5D6E-409C-BE32-E72D297353CC}">
              <c16:uniqueId val="{00000000-1471-4039-A11D-8924A791D54B}"/>
            </c:ext>
          </c:extLst>
        </c:ser>
        <c:ser>
          <c:idx val="1"/>
          <c:order val="1"/>
          <c:tx>
            <c:strRef>
              <c:f>Sheet13!$C$1</c:f>
              <c:strCache>
                <c:ptCount val="1"/>
                <c:pt idx="0">
                  <c:v>Comply - YES</c:v>
                </c:pt>
              </c:strCache>
            </c:strRef>
          </c:tx>
          <c:spPr>
            <a:solidFill>
              <a:schemeClr val="accent2"/>
            </a:solidFill>
            <a:ln>
              <a:noFill/>
            </a:ln>
            <a:effectLst/>
          </c:spPr>
          <c:invertIfNegative val="0"/>
          <c:cat>
            <c:strRef>
              <c:f>Sheet13!$A$2:$A$20</c:f>
              <c:strCache>
                <c:ptCount val="19"/>
                <c:pt idx="0">
                  <c:v>Day 4 of Lockdown</c:v>
                </c:pt>
                <c:pt idx="1">
                  <c:v>Day 5 of Lockdown</c:v>
                </c:pt>
                <c:pt idx="2">
                  <c:v>Day 6 of Lockdown</c:v>
                </c:pt>
                <c:pt idx="3">
                  <c:v>Day 7 of Lockdown</c:v>
                </c:pt>
                <c:pt idx="4">
                  <c:v>Day 8 of Lockdown</c:v>
                </c:pt>
                <c:pt idx="5">
                  <c:v>Day 11 of Lockdown</c:v>
                </c:pt>
                <c:pt idx="6">
                  <c:v>Day 12 of Lockdown</c:v>
                </c:pt>
                <c:pt idx="7">
                  <c:v>Day 13 of Lockdown</c:v>
                </c:pt>
                <c:pt idx="8">
                  <c:v>Day 14 of Lockdown</c:v>
                </c:pt>
                <c:pt idx="9">
                  <c:v>Day 19 of Lockdown</c:v>
                </c:pt>
                <c:pt idx="10">
                  <c:v>Day 20 of Lockdown</c:v>
                </c:pt>
                <c:pt idx="11">
                  <c:v>Day 21 of Lockdown</c:v>
                </c:pt>
                <c:pt idx="12">
                  <c:v>Day 22 of Lockdown</c:v>
                </c:pt>
                <c:pt idx="13">
                  <c:v>Day 25 of Lockdown</c:v>
                </c:pt>
                <c:pt idx="14">
                  <c:v>Day 26 of Lockdown </c:v>
                </c:pt>
                <c:pt idx="15">
                  <c:v>Day 26 of Lockdown</c:v>
                </c:pt>
                <c:pt idx="16">
                  <c:v>Day 27 of Lockdown</c:v>
                </c:pt>
                <c:pt idx="17">
                  <c:v>Day 28 of Lockdown</c:v>
                </c:pt>
                <c:pt idx="18">
                  <c:v>Day 34 of Lockdown</c:v>
                </c:pt>
              </c:strCache>
            </c:strRef>
          </c:cat>
          <c:val>
            <c:numRef>
              <c:f>Sheet13!$C$2:$C$20</c:f>
              <c:numCache>
                <c:formatCode>General</c:formatCode>
                <c:ptCount val="19"/>
                <c:pt idx="0">
                  <c:v>18</c:v>
                </c:pt>
                <c:pt idx="1">
                  <c:v>42</c:v>
                </c:pt>
                <c:pt idx="2">
                  <c:v>40</c:v>
                </c:pt>
                <c:pt idx="3">
                  <c:v>58</c:v>
                </c:pt>
                <c:pt idx="4">
                  <c:v>66</c:v>
                </c:pt>
                <c:pt idx="5">
                  <c:v>88</c:v>
                </c:pt>
                <c:pt idx="6">
                  <c:v>58</c:v>
                </c:pt>
                <c:pt idx="7">
                  <c:v>75</c:v>
                </c:pt>
                <c:pt idx="8">
                  <c:v>23</c:v>
                </c:pt>
                <c:pt idx="9">
                  <c:v>57</c:v>
                </c:pt>
                <c:pt idx="10">
                  <c:v>96</c:v>
                </c:pt>
                <c:pt idx="11">
                  <c:v>120</c:v>
                </c:pt>
                <c:pt idx="12">
                  <c:v>75</c:v>
                </c:pt>
                <c:pt idx="13">
                  <c:v>65</c:v>
                </c:pt>
                <c:pt idx="14">
                  <c:v>93</c:v>
                </c:pt>
                <c:pt idx="15">
                  <c:v>74</c:v>
                </c:pt>
                <c:pt idx="16">
                  <c:v>103</c:v>
                </c:pt>
                <c:pt idx="17">
                  <c:v>55</c:v>
                </c:pt>
                <c:pt idx="18">
                  <c:v>40</c:v>
                </c:pt>
              </c:numCache>
            </c:numRef>
          </c:val>
          <c:extLst>
            <c:ext xmlns:c16="http://schemas.microsoft.com/office/drawing/2014/chart" uri="{C3380CC4-5D6E-409C-BE32-E72D297353CC}">
              <c16:uniqueId val="{00000001-1471-4039-A11D-8924A791D54B}"/>
            </c:ext>
          </c:extLst>
        </c:ser>
        <c:ser>
          <c:idx val="2"/>
          <c:order val="2"/>
          <c:tx>
            <c:strRef>
              <c:f>Sheet13!$D$1</c:f>
              <c:strCache>
                <c:ptCount val="1"/>
                <c:pt idx="0">
                  <c:v>Comply - NO</c:v>
                </c:pt>
              </c:strCache>
            </c:strRef>
          </c:tx>
          <c:spPr>
            <a:solidFill>
              <a:schemeClr val="accent3"/>
            </a:solidFill>
            <a:ln>
              <a:noFill/>
            </a:ln>
            <a:effectLst/>
          </c:spPr>
          <c:invertIfNegative val="0"/>
          <c:cat>
            <c:strRef>
              <c:f>Sheet13!$A$2:$A$20</c:f>
              <c:strCache>
                <c:ptCount val="19"/>
                <c:pt idx="0">
                  <c:v>Day 4 of Lockdown</c:v>
                </c:pt>
                <c:pt idx="1">
                  <c:v>Day 5 of Lockdown</c:v>
                </c:pt>
                <c:pt idx="2">
                  <c:v>Day 6 of Lockdown</c:v>
                </c:pt>
                <c:pt idx="3">
                  <c:v>Day 7 of Lockdown</c:v>
                </c:pt>
                <c:pt idx="4">
                  <c:v>Day 8 of Lockdown</c:v>
                </c:pt>
                <c:pt idx="5">
                  <c:v>Day 11 of Lockdown</c:v>
                </c:pt>
                <c:pt idx="6">
                  <c:v>Day 12 of Lockdown</c:v>
                </c:pt>
                <c:pt idx="7">
                  <c:v>Day 13 of Lockdown</c:v>
                </c:pt>
                <c:pt idx="8">
                  <c:v>Day 14 of Lockdown</c:v>
                </c:pt>
                <c:pt idx="9">
                  <c:v>Day 19 of Lockdown</c:v>
                </c:pt>
                <c:pt idx="10">
                  <c:v>Day 20 of Lockdown</c:v>
                </c:pt>
                <c:pt idx="11">
                  <c:v>Day 21 of Lockdown</c:v>
                </c:pt>
                <c:pt idx="12">
                  <c:v>Day 22 of Lockdown</c:v>
                </c:pt>
                <c:pt idx="13">
                  <c:v>Day 25 of Lockdown</c:v>
                </c:pt>
                <c:pt idx="14">
                  <c:v>Day 26 of Lockdown </c:v>
                </c:pt>
                <c:pt idx="15">
                  <c:v>Day 26 of Lockdown</c:v>
                </c:pt>
                <c:pt idx="16">
                  <c:v>Day 27 of Lockdown</c:v>
                </c:pt>
                <c:pt idx="17">
                  <c:v>Day 28 of Lockdown</c:v>
                </c:pt>
                <c:pt idx="18">
                  <c:v>Day 34 of Lockdown</c:v>
                </c:pt>
              </c:strCache>
            </c:strRef>
          </c:cat>
          <c:val>
            <c:numRef>
              <c:f>Sheet13!$D$2:$D$20</c:f>
              <c:numCache>
                <c:formatCode>General</c:formatCode>
                <c:ptCount val="19"/>
                <c:pt idx="0">
                  <c:v>18</c:v>
                </c:pt>
                <c:pt idx="1">
                  <c:v>27</c:v>
                </c:pt>
                <c:pt idx="2">
                  <c:v>37</c:v>
                </c:pt>
                <c:pt idx="3">
                  <c:v>87</c:v>
                </c:pt>
                <c:pt idx="4">
                  <c:v>57</c:v>
                </c:pt>
                <c:pt idx="5">
                  <c:v>58</c:v>
                </c:pt>
                <c:pt idx="6">
                  <c:v>53</c:v>
                </c:pt>
                <c:pt idx="7">
                  <c:v>51</c:v>
                </c:pt>
                <c:pt idx="8">
                  <c:v>30</c:v>
                </c:pt>
                <c:pt idx="9">
                  <c:v>31</c:v>
                </c:pt>
                <c:pt idx="10">
                  <c:v>65</c:v>
                </c:pt>
                <c:pt idx="11">
                  <c:v>60</c:v>
                </c:pt>
                <c:pt idx="12">
                  <c:v>43</c:v>
                </c:pt>
                <c:pt idx="13">
                  <c:v>64</c:v>
                </c:pt>
                <c:pt idx="14">
                  <c:v>63</c:v>
                </c:pt>
                <c:pt idx="15">
                  <c:v>53</c:v>
                </c:pt>
                <c:pt idx="16">
                  <c:v>58</c:v>
                </c:pt>
                <c:pt idx="17">
                  <c:v>32</c:v>
                </c:pt>
                <c:pt idx="18">
                  <c:v>29</c:v>
                </c:pt>
              </c:numCache>
            </c:numRef>
          </c:val>
          <c:extLst>
            <c:ext xmlns:c16="http://schemas.microsoft.com/office/drawing/2014/chart" uri="{C3380CC4-5D6E-409C-BE32-E72D297353CC}">
              <c16:uniqueId val="{00000002-1471-4039-A11D-8924A791D54B}"/>
            </c:ext>
          </c:extLst>
        </c:ser>
        <c:dLbls>
          <c:showLegendKey val="0"/>
          <c:showVal val="0"/>
          <c:showCatName val="0"/>
          <c:showSerName val="0"/>
          <c:showPercent val="0"/>
          <c:showBubbleSize val="0"/>
        </c:dLbls>
        <c:gapWidth val="182"/>
        <c:axId val="1242613423"/>
        <c:axId val="1242602607"/>
      </c:barChart>
      <c:catAx>
        <c:axId val="124261342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42602607"/>
        <c:crosses val="autoZero"/>
        <c:auto val="1"/>
        <c:lblAlgn val="ctr"/>
        <c:lblOffset val="100"/>
        <c:noMultiLvlLbl val="0"/>
      </c:catAx>
      <c:valAx>
        <c:axId val="124260260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426134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sz="1400" b="1" i="0" u="none" strike="noStrike" baseline="0">
                <a:effectLst/>
              </a:rPr>
              <a:t>AGGREGATION OF COMPANIES INSPECTED AND THE NUMBER WHO COMPLIED</a:t>
            </a:r>
            <a:endParaRPr lang="en-ZA"/>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Sheet14!$B$1</c:f>
              <c:strCache>
                <c:ptCount val="1"/>
                <c:pt idx="0">
                  <c:v>NUMBER OF INSPECTIONS</c:v>
                </c:pt>
              </c:strCache>
            </c:strRef>
          </c:tx>
          <c:spPr>
            <a:solidFill>
              <a:schemeClr val="accent1"/>
            </a:solidFill>
            <a:ln>
              <a:noFill/>
            </a:ln>
            <a:effectLst/>
            <a:sp3d/>
          </c:spPr>
          <c:invertIfNegative val="0"/>
          <c:cat>
            <c:strRef>
              <c:f>Sheet14!$A$2:$A$20</c:f>
              <c:strCache>
                <c:ptCount val="19"/>
                <c:pt idx="0">
                  <c:v>Day 4</c:v>
                </c:pt>
                <c:pt idx="1">
                  <c:v>Day 5</c:v>
                </c:pt>
                <c:pt idx="2">
                  <c:v>Day 6</c:v>
                </c:pt>
                <c:pt idx="3">
                  <c:v>Day 7</c:v>
                </c:pt>
                <c:pt idx="4">
                  <c:v>Day 8</c:v>
                </c:pt>
                <c:pt idx="5">
                  <c:v>Day 11</c:v>
                </c:pt>
                <c:pt idx="6">
                  <c:v>Day 12</c:v>
                </c:pt>
                <c:pt idx="7">
                  <c:v>Day 13</c:v>
                </c:pt>
                <c:pt idx="8">
                  <c:v>Day 14</c:v>
                </c:pt>
                <c:pt idx="9">
                  <c:v>Day 19</c:v>
                </c:pt>
                <c:pt idx="10">
                  <c:v>Day 20</c:v>
                </c:pt>
                <c:pt idx="11">
                  <c:v>Day 21</c:v>
                </c:pt>
                <c:pt idx="12">
                  <c:v>Day 22</c:v>
                </c:pt>
                <c:pt idx="13">
                  <c:v>Day 25</c:v>
                </c:pt>
                <c:pt idx="14">
                  <c:v>Day 26</c:v>
                </c:pt>
                <c:pt idx="15">
                  <c:v>Day 27</c:v>
                </c:pt>
                <c:pt idx="16">
                  <c:v>Day 28</c:v>
                </c:pt>
                <c:pt idx="17">
                  <c:v>Day 29</c:v>
                </c:pt>
                <c:pt idx="18">
                  <c:v>Day 34</c:v>
                </c:pt>
              </c:strCache>
            </c:strRef>
          </c:cat>
          <c:val>
            <c:numRef>
              <c:f>Sheet14!$B$2:$B$20</c:f>
              <c:numCache>
                <c:formatCode>General</c:formatCode>
                <c:ptCount val="19"/>
                <c:pt idx="0">
                  <c:v>36</c:v>
                </c:pt>
                <c:pt idx="1">
                  <c:v>105</c:v>
                </c:pt>
                <c:pt idx="2">
                  <c:v>182</c:v>
                </c:pt>
                <c:pt idx="3">
                  <c:v>331</c:v>
                </c:pt>
                <c:pt idx="4">
                  <c:v>454</c:v>
                </c:pt>
                <c:pt idx="5">
                  <c:v>600</c:v>
                </c:pt>
                <c:pt idx="6">
                  <c:v>707</c:v>
                </c:pt>
                <c:pt idx="7">
                  <c:v>833</c:v>
                </c:pt>
                <c:pt idx="8">
                  <c:v>886</c:v>
                </c:pt>
                <c:pt idx="9">
                  <c:v>974</c:v>
                </c:pt>
                <c:pt idx="10">
                  <c:v>1135</c:v>
                </c:pt>
                <c:pt idx="11">
                  <c:v>1315</c:v>
                </c:pt>
                <c:pt idx="12">
                  <c:v>1433</c:v>
                </c:pt>
                <c:pt idx="13">
                  <c:v>1562</c:v>
                </c:pt>
                <c:pt idx="14">
                  <c:v>1716</c:v>
                </c:pt>
                <c:pt idx="15">
                  <c:v>1843</c:v>
                </c:pt>
                <c:pt idx="16">
                  <c:v>2004</c:v>
                </c:pt>
                <c:pt idx="17">
                  <c:v>2097</c:v>
                </c:pt>
                <c:pt idx="18">
                  <c:v>2166</c:v>
                </c:pt>
              </c:numCache>
            </c:numRef>
          </c:val>
          <c:extLst>
            <c:ext xmlns:c16="http://schemas.microsoft.com/office/drawing/2014/chart" uri="{C3380CC4-5D6E-409C-BE32-E72D297353CC}">
              <c16:uniqueId val="{00000000-167A-49CA-B171-F5194AC99914}"/>
            </c:ext>
          </c:extLst>
        </c:ser>
        <c:ser>
          <c:idx val="1"/>
          <c:order val="1"/>
          <c:tx>
            <c:strRef>
              <c:f>Sheet14!$C$1</c:f>
              <c:strCache>
                <c:ptCount val="1"/>
                <c:pt idx="0">
                  <c:v>Comply - YES</c:v>
                </c:pt>
              </c:strCache>
            </c:strRef>
          </c:tx>
          <c:spPr>
            <a:solidFill>
              <a:schemeClr val="accent2"/>
            </a:solidFill>
            <a:ln>
              <a:noFill/>
            </a:ln>
            <a:effectLst/>
            <a:sp3d/>
          </c:spPr>
          <c:invertIfNegative val="0"/>
          <c:cat>
            <c:strRef>
              <c:f>Sheet14!$A$2:$A$20</c:f>
              <c:strCache>
                <c:ptCount val="19"/>
                <c:pt idx="0">
                  <c:v>Day 4</c:v>
                </c:pt>
                <c:pt idx="1">
                  <c:v>Day 5</c:v>
                </c:pt>
                <c:pt idx="2">
                  <c:v>Day 6</c:v>
                </c:pt>
                <c:pt idx="3">
                  <c:v>Day 7</c:v>
                </c:pt>
                <c:pt idx="4">
                  <c:v>Day 8</c:v>
                </c:pt>
                <c:pt idx="5">
                  <c:v>Day 11</c:v>
                </c:pt>
                <c:pt idx="6">
                  <c:v>Day 12</c:v>
                </c:pt>
                <c:pt idx="7">
                  <c:v>Day 13</c:v>
                </c:pt>
                <c:pt idx="8">
                  <c:v>Day 14</c:v>
                </c:pt>
                <c:pt idx="9">
                  <c:v>Day 19</c:v>
                </c:pt>
                <c:pt idx="10">
                  <c:v>Day 20</c:v>
                </c:pt>
                <c:pt idx="11">
                  <c:v>Day 21</c:v>
                </c:pt>
                <c:pt idx="12">
                  <c:v>Day 22</c:v>
                </c:pt>
                <c:pt idx="13">
                  <c:v>Day 25</c:v>
                </c:pt>
                <c:pt idx="14">
                  <c:v>Day 26</c:v>
                </c:pt>
                <c:pt idx="15">
                  <c:v>Day 27</c:v>
                </c:pt>
                <c:pt idx="16">
                  <c:v>Day 28</c:v>
                </c:pt>
                <c:pt idx="17">
                  <c:v>Day 29</c:v>
                </c:pt>
                <c:pt idx="18">
                  <c:v>Day 34</c:v>
                </c:pt>
              </c:strCache>
            </c:strRef>
          </c:cat>
          <c:val>
            <c:numRef>
              <c:f>Sheet14!$C$2:$C$20</c:f>
              <c:numCache>
                <c:formatCode>General</c:formatCode>
                <c:ptCount val="19"/>
                <c:pt idx="0">
                  <c:v>18</c:v>
                </c:pt>
                <c:pt idx="1">
                  <c:v>60</c:v>
                </c:pt>
                <c:pt idx="2">
                  <c:v>100</c:v>
                </c:pt>
                <c:pt idx="3">
                  <c:v>158</c:v>
                </c:pt>
                <c:pt idx="4">
                  <c:v>224</c:v>
                </c:pt>
                <c:pt idx="5">
                  <c:v>312</c:v>
                </c:pt>
                <c:pt idx="6">
                  <c:v>370</c:v>
                </c:pt>
                <c:pt idx="7">
                  <c:v>445</c:v>
                </c:pt>
                <c:pt idx="8">
                  <c:v>468</c:v>
                </c:pt>
                <c:pt idx="9">
                  <c:v>525</c:v>
                </c:pt>
                <c:pt idx="10">
                  <c:v>621</c:v>
                </c:pt>
                <c:pt idx="11">
                  <c:v>741</c:v>
                </c:pt>
                <c:pt idx="12">
                  <c:v>816</c:v>
                </c:pt>
                <c:pt idx="13">
                  <c:v>881</c:v>
                </c:pt>
                <c:pt idx="14">
                  <c:v>974</c:v>
                </c:pt>
                <c:pt idx="15">
                  <c:v>1048</c:v>
                </c:pt>
                <c:pt idx="16">
                  <c:v>1151</c:v>
                </c:pt>
                <c:pt idx="17">
                  <c:v>1206</c:v>
                </c:pt>
                <c:pt idx="18">
                  <c:v>1246</c:v>
                </c:pt>
              </c:numCache>
            </c:numRef>
          </c:val>
          <c:extLst>
            <c:ext xmlns:c16="http://schemas.microsoft.com/office/drawing/2014/chart" uri="{C3380CC4-5D6E-409C-BE32-E72D297353CC}">
              <c16:uniqueId val="{00000001-167A-49CA-B171-F5194AC99914}"/>
            </c:ext>
          </c:extLst>
        </c:ser>
        <c:ser>
          <c:idx val="2"/>
          <c:order val="2"/>
          <c:tx>
            <c:strRef>
              <c:f>Sheet14!$D$1</c:f>
              <c:strCache>
                <c:ptCount val="1"/>
                <c:pt idx="0">
                  <c:v>Comply - NO</c:v>
                </c:pt>
              </c:strCache>
            </c:strRef>
          </c:tx>
          <c:spPr>
            <a:solidFill>
              <a:schemeClr val="accent3"/>
            </a:solidFill>
            <a:ln>
              <a:noFill/>
            </a:ln>
            <a:effectLst/>
            <a:sp3d/>
          </c:spPr>
          <c:invertIfNegative val="0"/>
          <c:cat>
            <c:strRef>
              <c:f>Sheet14!$A$2:$A$20</c:f>
              <c:strCache>
                <c:ptCount val="19"/>
                <c:pt idx="0">
                  <c:v>Day 4</c:v>
                </c:pt>
                <c:pt idx="1">
                  <c:v>Day 5</c:v>
                </c:pt>
                <c:pt idx="2">
                  <c:v>Day 6</c:v>
                </c:pt>
                <c:pt idx="3">
                  <c:v>Day 7</c:v>
                </c:pt>
                <c:pt idx="4">
                  <c:v>Day 8</c:v>
                </c:pt>
                <c:pt idx="5">
                  <c:v>Day 11</c:v>
                </c:pt>
                <c:pt idx="6">
                  <c:v>Day 12</c:v>
                </c:pt>
                <c:pt idx="7">
                  <c:v>Day 13</c:v>
                </c:pt>
                <c:pt idx="8">
                  <c:v>Day 14</c:v>
                </c:pt>
                <c:pt idx="9">
                  <c:v>Day 19</c:v>
                </c:pt>
                <c:pt idx="10">
                  <c:v>Day 20</c:v>
                </c:pt>
                <c:pt idx="11">
                  <c:v>Day 21</c:v>
                </c:pt>
                <c:pt idx="12">
                  <c:v>Day 22</c:v>
                </c:pt>
                <c:pt idx="13">
                  <c:v>Day 25</c:v>
                </c:pt>
                <c:pt idx="14">
                  <c:v>Day 26</c:v>
                </c:pt>
                <c:pt idx="15">
                  <c:v>Day 27</c:v>
                </c:pt>
                <c:pt idx="16">
                  <c:v>Day 28</c:v>
                </c:pt>
                <c:pt idx="17">
                  <c:v>Day 29</c:v>
                </c:pt>
                <c:pt idx="18">
                  <c:v>Day 34</c:v>
                </c:pt>
              </c:strCache>
            </c:strRef>
          </c:cat>
          <c:val>
            <c:numRef>
              <c:f>Sheet14!$D$2:$D$20</c:f>
              <c:numCache>
                <c:formatCode>General</c:formatCode>
                <c:ptCount val="19"/>
                <c:pt idx="0">
                  <c:v>18</c:v>
                </c:pt>
                <c:pt idx="1">
                  <c:v>45</c:v>
                </c:pt>
                <c:pt idx="2">
                  <c:v>82</c:v>
                </c:pt>
                <c:pt idx="3">
                  <c:v>169</c:v>
                </c:pt>
                <c:pt idx="4">
                  <c:v>226</c:v>
                </c:pt>
                <c:pt idx="5">
                  <c:v>284</c:v>
                </c:pt>
                <c:pt idx="6">
                  <c:v>337</c:v>
                </c:pt>
                <c:pt idx="7">
                  <c:v>388</c:v>
                </c:pt>
                <c:pt idx="8">
                  <c:v>418</c:v>
                </c:pt>
                <c:pt idx="9">
                  <c:v>449</c:v>
                </c:pt>
                <c:pt idx="10">
                  <c:v>514</c:v>
                </c:pt>
                <c:pt idx="11">
                  <c:v>574</c:v>
                </c:pt>
                <c:pt idx="12">
                  <c:v>617</c:v>
                </c:pt>
                <c:pt idx="13">
                  <c:v>681</c:v>
                </c:pt>
                <c:pt idx="14">
                  <c:v>744</c:v>
                </c:pt>
                <c:pt idx="15">
                  <c:v>797</c:v>
                </c:pt>
                <c:pt idx="16">
                  <c:v>855</c:v>
                </c:pt>
                <c:pt idx="17">
                  <c:v>887</c:v>
                </c:pt>
                <c:pt idx="18">
                  <c:v>916</c:v>
                </c:pt>
              </c:numCache>
            </c:numRef>
          </c:val>
          <c:extLst>
            <c:ext xmlns:c16="http://schemas.microsoft.com/office/drawing/2014/chart" uri="{C3380CC4-5D6E-409C-BE32-E72D297353CC}">
              <c16:uniqueId val="{00000002-167A-49CA-B171-F5194AC99914}"/>
            </c:ext>
          </c:extLst>
        </c:ser>
        <c:dLbls>
          <c:showLegendKey val="0"/>
          <c:showVal val="0"/>
          <c:showCatName val="0"/>
          <c:showSerName val="0"/>
          <c:showPercent val="0"/>
          <c:showBubbleSize val="0"/>
        </c:dLbls>
        <c:gapWidth val="150"/>
        <c:shape val="box"/>
        <c:axId val="1242606351"/>
        <c:axId val="1242606767"/>
        <c:axId val="0"/>
      </c:bar3DChart>
      <c:catAx>
        <c:axId val="1242606351"/>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42606767"/>
        <c:crosses val="autoZero"/>
        <c:auto val="1"/>
        <c:lblAlgn val="ctr"/>
        <c:lblOffset val="100"/>
        <c:noMultiLvlLbl val="0"/>
      </c:catAx>
      <c:valAx>
        <c:axId val="124260676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426063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cap="none" spc="20" baseline="0">
                <a:solidFill>
                  <a:schemeClr val="tx1">
                    <a:lumMod val="50000"/>
                    <a:lumOff val="50000"/>
                  </a:schemeClr>
                </a:solidFill>
                <a:latin typeface="+mn-lt"/>
                <a:ea typeface="+mn-ea"/>
                <a:cs typeface="+mn-cs"/>
              </a:defRPr>
            </a:pPr>
            <a:r>
              <a:rPr lang="en-ZA" sz="1400" b="0" i="0" u="none" strike="noStrike" cap="none" baseline="0">
                <a:effectLst/>
              </a:rPr>
              <a:t> </a:t>
            </a:r>
            <a:r>
              <a:rPr lang="en-ZA" sz="1400" b="1" i="0" u="none" strike="noStrike" cap="none" baseline="0">
                <a:effectLst/>
              </a:rPr>
              <a:t>DAILY TOTAL OF NOTICES SERVED BY ALL PROVINCES</a:t>
            </a:r>
            <a:endParaRPr lang="en-ZA"/>
          </a:p>
        </c:rich>
      </c:tx>
      <c:overlay val="0"/>
      <c:spPr>
        <a:noFill/>
        <a:ln>
          <a:noFill/>
        </a:ln>
        <a:effectLst/>
      </c:spPr>
      <c:txPr>
        <a:bodyPr rot="0" spcFirstLastPara="1" vertOverflow="ellipsis" vert="horz" wrap="square" anchor="ctr" anchorCtr="1"/>
        <a:lstStyle/>
        <a:p>
          <a:pPr>
            <a:defRPr sz="1400" b="0" i="0" u="none" strike="noStrike" kern="1200" cap="none" spc="20" baseline="0">
              <a:solidFill>
                <a:schemeClr val="tx1">
                  <a:lumMod val="50000"/>
                  <a:lumOff val="50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Sheet15!$B$1</c:f>
              <c:strCache>
                <c:ptCount val="1"/>
                <c:pt idx="0">
                  <c:v>FS</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cat>
            <c:strRef>
              <c:f>Sheet15!$A$2:$A$20</c:f>
              <c:strCache>
                <c:ptCount val="19"/>
                <c:pt idx="0">
                  <c:v>Day 4</c:v>
                </c:pt>
                <c:pt idx="1">
                  <c:v>Day 5</c:v>
                </c:pt>
                <c:pt idx="2">
                  <c:v>Day 6</c:v>
                </c:pt>
                <c:pt idx="3">
                  <c:v>Day 7</c:v>
                </c:pt>
                <c:pt idx="4">
                  <c:v>Day 8</c:v>
                </c:pt>
                <c:pt idx="5">
                  <c:v>Day 11</c:v>
                </c:pt>
                <c:pt idx="6">
                  <c:v>Day 12</c:v>
                </c:pt>
                <c:pt idx="7">
                  <c:v>Day 13</c:v>
                </c:pt>
                <c:pt idx="8">
                  <c:v>Day 14</c:v>
                </c:pt>
                <c:pt idx="9">
                  <c:v>Day 19</c:v>
                </c:pt>
                <c:pt idx="10">
                  <c:v>Day 20</c:v>
                </c:pt>
                <c:pt idx="11">
                  <c:v>Day 21</c:v>
                </c:pt>
                <c:pt idx="12">
                  <c:v>Day 22</c:v>
                </c:pt>
                <c:pt idx="13">
                  <c:v>Day 25</c:v>
                </c:pt>
                <c:pt idx="14">
                  <c:v>Day 26</c:v>
                </c:pt>
                <c:pt idx="15">
                  <c:v>Day 27</c:v>
                </c:pt>
                <c:pt idx="16">
                  <c:v>Day 28</c:v>
                </c:pt>
                <c:pt idx="17">
                  <c:v>Day 29</c:v>
                </c:pt>
                <c:pt idx="18">
                  <c:v>Day 34</c:v>
                </c:pt>
              </c:strCache>
            </c:strRef>
          </c:cat>
          <c:val>
            <c:numRef>
              <c:f>Sheet15!$B$2:$B$20</c:f>
              <c:numCache>
                <c:formatCode>General</c:formatCode>
                <c:ptCount val="19"/>
                <c:pt idx="0">
                  <c:v>0</c:v>
                </c:pt>
                <c:pt idx="1">
                  <c:v>0</c:v>
                </c:pt>
                <c:pt idx="2">
                  <c:v>0</c:v>
                </c:pt>
                <c:pt idx="3">
                  <c:v>0</c:v>
                </c:pt>
                <c:pt idx="4">
                  <c:v>0</c:v>
                </c:pt>
                <c:pt idx="5">
                  <c:v>4</c:v>
                </c:pt>
                <c:pt idx="6">
                  <c:v>0</c:v>
                </c:pt>
                <c:pt idx="7">
                  <c:v>0</c:v>
                </c:pt>
                <c:pt idx="8">
                  <c:v>0</c:v>
                </c:pt>
                <c:pt idx="9">
                  <c:v>0</c:v>
                </c:pt>
                <c:pt idx="10">
                  <c:v>5</c:v>
                </c:pt>
                <c:pt idx="11">
                  <c:v>0</c:v>
                </c:pt>
                <c:pt idx="12">
                  <c:v>0</c:v>
                </c:pt>
                <c:pt idx="13">
                  <c:v>0</c:v>
                </c:pt>
                <c:pt idx="14">
                  <c:v>2</c:v>
                </c:pt>
                <c:pt idx="15">
                  <c:v>0</c:v>
                </c:pt>
                <c:pt idx="16">
                  <c:v>1</c:v>
                </c:pt>
                <c:pt idx="17">
                  <c:v>2</c:v>
                </c:pt>
                <c:pt idx="18">
                  <c:v>1</c:v>
                </c:pt>
              </c:numCache>
            </c:numRef>
          </c:val>
          <c:extLst>
            <c:ext xmlns:c16="http://schemas.microsoft.com/office/drawing/2014/chart" uri="{C3380CC4-5D6E-409C-BE32-E72D297353CC}">
              <c16:uniqueId val="{00000000-7282-4C5F-9BA9-E729BF1C39BE}"/>
            </c:ext>
          </c:extLst>
        </c:ser>
        <c:ser>
          <c:idx val="1"/>
          <c:order val="1"/>
          <c:tx>
            <c:strRef>
              <c:f>Sheet15!$C$1</c:f>
              <c:strCache>
                <c:ptCount val="1"/>
                <c:pt idx="0">
                  <c:v>GP</c:v>
                </c:pt>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invertIfNegative val="0"/>
          <c:cat>
            <c:strRef>
              <c:f>Sheet15!$A$2:$A$20</c:f>
              <c:strCache>
                <c:ptCount val="19"/>
                <c:pt idx="0">
                  <c:v>Day 4</c:v>
                </c:pt>
                <c:pt idx="1">
                  <c:v>Day 5</c:v>
                </c:pt>
                <c:pt idx="2">
                  <c:v>Day 6</c:v>
                </c:pt>
                <c:pt idx="3">
                  <c:v>Day 7</c:v>
                </c:pt>
                <c:pt idx="4">
                  <c:v>Day 8</c:v>
                </c:pt>
                <c:pt idx="5">
                  <c:v>Day 11</c:v>
                </c:pt>
                <c:pt idx="6">
                  <c:v>Day 12</c:v>
                </c:pt>
                <c:pt idx="7">
                  <c:v>Day 13</c:v>
                </c:pt>
                <c:pt idx="8">
                  <c:v>Day 14</c:v>
                </c:pt>
                <c:pt idx="9">
                  <c:v>Day 19</c:v>
                </c:pt>
                <c:pt idx="10">
                  <c:v>Day 20</c:v>
                </c:pt>
                <c:pt idx="11">
                  <c:v>Day 21</c:v>
                </c:pt>
                <c:pt idx="12">
                  <c:v>Day 22</c:v>
                </c:pt>
                <c:pt idx="13">
                  <c:v>Day 25</c:v>
                </c:pt>
                <c:pt idx="14">
                  <c:v>Day 26</c:v>
                </c:pt>
                <c:pt idx="15">
                  <c:v>Day 27</c:v>
                </c:pt>
                <c:pt idx="16">
                  <c:v>Day 28</c:v>
                </c:pt>
                <c:pt idx="17">
                  <c:v>Day 29</c:v>
                </c:pt>
                <c:pt idx="18">
                  <c:v>Day 34</c:v>
                </c:pt>
              </c:strCache>
            </c:strRef>
          </c:cat>
          <c:val>
            <c:numRef>
              <c:f>Sheet15!$C$2:$C$20</c:f>
              <c:numCache>
                <c:formatCode>General</c:formatCode>
                <c:ptCount val="19"/>
                <c:pt idx="0">
                  <c:v>8</c:v>
                </c:pt>
                <c:pt idx="1">
                  <c:v>4</c:v>
                </c:pt>
                <c:pt idx="2">
                  <c:v>9</c:v>
                </c:pt>
                <c:pt idx="3">
                  <c:v>4</c:v>
                </c:pt>
                <c:pt idx="4">
                  <c:v>4</c:v>
                </c:pt>
                <c:pt idx="5">
                  <c:v>3</c:v>
                </c:pt>
                <c:pt idx="6">
                  <c:v>0</c:v>
                </c:pt>
                <c:pt idx="7">
                  <c:v>5</c:v>
                </c:pt>
                <c:pt idx="8">
                  <c:v>3</c:v>
                </c:pt>
                <c:pt idx="9">
                  <c:v>2</c:v>
                </c:pt>
                <c:pt idx="10">
                  <c:v>9</c:v>
                </c:pt>
                <c:pt idx="11">
                  <c:v>2</c:v>
                </c:pt>
                <c:pt idx="12">
                  <c:v>3</c:v>
                </c:pt>
                <c:pt idx="13">
                  <c:v>0</c:v>
                </c:pt>
                <c:pt idx="14">
                  <c:v>1</c:v>
                </c:pt>
                <c:pt idx="15">
                  <c:v>8</c:v>
                </c:pt>
                <c:pt idx="16">
                  <c:v>4</c:v>
                </c:pt>
                <c:pt idx="17">
                  <c:v>2</c:v>
                </c:pt>
                <c:pt idx="18">
                  <c:v>0</c:v>
                </c:pt>
              </c:numCache>
            </c:numRef>
          </c:val>
          <c:extLst>
            <c:ext xmlns:c16="http://schemas.microsoft.com/office/drawing/2014/chart" uri="{C3380CC4-5D6E-409C-BE32-E72D297353CC}">
              <c16:uniqueId val="{00000001-7282-4C5F-9BA9-E729BF1C39BE}"/>
            </c:ext>
          </c:extLst>
        </c:ser>
        <c:ser>
          <c:idx val="2"/>
          <c:order val="2"/>
          <c:tx>
            <c:strRef>
              <c:f>Sheet15!$D$1</c:f>
              <c:strCache>
                <c:ptCount val="1"/>
                <c:pt idx="0">
                  <c:v>KZN</c:v>
                </c:pt>
              </c:strCache>
            </c:strRef>
          </c:tx>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9525" cap="flat" cmpd="sng" algn="ctr">
              <a:solidFill>
                <a:schemeClr val="accent3">
                  <a:shade val="95000"/>
                </a:schemeClr>
              </a:solidFill>
              <a:round/>
            </a:ln>
            <a:effectLst/>
          </c:spPr>
          <c:invertIfNegative val="0"/>
          <c:cat>
            <c:strRef>
              <c:f>Sheet15!$A$2:$A$20</c:f>
              <c:strCache>
                <c:ptCount val="19"/>
                <c:pt idx="0">
                  <c:v>Day 4</c:v>
                </c:pt>
                <c:pt idx="1">
                  <c:v>Day 5</c:v>
                </c:pt>
                <c:pt idx="2">
                  <c:v>Day 6</c:v>
                </c:pt>
                <c:pt idx="3">
                  <c:v>Day 7</c:v>
                </c:pt>
                <c:pt idx="4">
                  <c:v>Day 8</c:v>
                </c:pt>
                <c:pt idx="5">
                  <c:v>Day 11</c:v>
                </c:pt>
                <c:pt idx="6">
                  <c:v>Day 12</c:v>
                </c:pt>
                <c:pt idx="7">
                  <c:v>Day 13</c:v>
                </c:pt>
                <c:pt idx="8">
                  <c:v>Day 14</c:v>
                </c:pt>
                <c:pt idx="9">
                  <c:v>Day 19</c:v>
                </c:pt>
                <c:pt idx="10">
                  <c:v>Day 20</c:v>
                </c:pt>
                <c:pt idx="11">
                  <c:v>Day 21</c:v>
                </c:pt>
                <c:pt idx="12">
                  <c:v>Day 22</c:v>
                </c:pt>
                <c:pt idx="13">
                  <c:v>Day 25</c:v>
                </c:pt>
                <c:pt idx="14">
                  <c:v>Day 26</c:v>
                </c:pt>
                <c:pt idx="15">
                  <c:v>Day 27</c:v>
                </c:pt>
                <c:pt idx="16">
                  <c:v>Day 28</c:v>
                </c:pt>
                <c:pt idx="17">
                  <c:v>Day 29</c:v>
                </c:pt>
                <c:pt idx="18">
                  <c:v>Day 34</c:v>
                </c:pt>
              </c:strCache>
            </c:strRef>
          </c:cat>
          <c:val>
            <c:numRef>
              <c:f>Sheet15!$D$2:$D$20</c:f>
              <c:numCache>
                <c:formatCode>General</c:formatCode>
                <c:ptCount val="19"/>
                <c:pt idx="0">
                  <c:v>2</c:v>
                </c:pt>
                <c:pt idx="1">
                  <c:v>21</c:v>
                </c:pt>
                <c:pt idx="2">
                  <c:v>10</c:v>
                </c:pt>
                <c:pt idx="3">
                  <c:v>41</c:v>
                </c:pt>
                <c:pt idx="4">
                  <c:v>27</c:v>
                </c:pt>
                <c:pt idx="5">
                  <c:v>35</c:v>
                </c:pt>
                <c:pt idx="6">
                  <c:v>25</c:v>
                </c:pt>
                <c:pt idx="7">
                  <c:v>13</c:v>
                </c:pt>
                <c:pt idx="8">
                  <c:v>17</c:v>
                </c:pt>
                <c:pt idx="9">
                  <c:v>13</c:v>
                </c:pt>
                <c:pt idx="10">
                  <c:v>19</c:v>
                </c:pt>
                <c:pt idx="11">
                  <c:v>19</c:v>
                </c:pt>
                <c:pt idx="12">
                  <c:v>5</c:v>
                </c:pt>
                <c:pt idx="13">
                  <c:v>22</c:v>
                </c:pt>
                <c:pt idx="14">
                  <c:v>30</c:v>
                </c:pt>
                <c:pt idx="15">
                  <c:v>20</c:v>
                </c:pt>
                <c:pt idx="16">
                  <c:v>28</c:v>
                </c:pt>
                <c:pt idx="17">
                  <c:v>12</c:v>
                </c:pt>
                <c:pt idx="18">
                  <c:v>14</c:v>
                </c:pt>
              </c:numCache>
            </c:numRef>
          </c:val>
          <c:extLst>
            <c:ext xmlns:c16="http://schemas.microsoft.com/office/drawing/2014/chart" uri="{C3380CC4-5D6E-409C-BE32-E72D297353CC}">
              <c16:uniqueId val="{00000002-7282-4C5F-9BA9-E729BF1C39BE}"/>
            </c:ext>
          </c:extLst>
        </c:ser>
        <c:ser>
          <c:idx val="3"/>
          <c:order val="3"/>
          <c:tx>
            <c:strRef>
              <c:f>Sheet15!$E$1</c:f>
              <c:strCache>
                <c:ptCount val="1"/>
                <c:pt idx="0">
                  <c:v>MP</c:v>
                </c:pt>
              </c:strCache>
            </c:strRef>
          </c:tx>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9525" cap="flat" cmpd="sng" algn="ctr">
              <a:solidFill>
                <a:schemeClr val="accent4">
                  <a:shade val="95000"/>
                </a:schemeClr>
              </a:solidFill>
              <a:round/>
            </a:ln>
            <a:effectLst/>
          </c:spPr>
          <c:invertIfNegative val="0"/>
          <c:cat>
            <c:strRef>
              <c:f>Sheet15!$A$2:$A$20</c:f>
              <c:strCache>
                <c:ptCount val="19"/>
                <c:pt idx="0">
                  <c:v>Day 4</c:v>
                </c:pt>
                <c:pt idx="1">
                  <c:v>Day 5</c:v>
                </c:pt>
                <c:pt idx="2">
                  <c:v>Day 6</c:v>
                </c:pt>
                <c:pt idx="3">
                  <c:v>Day 7</c:v>
                </c:pt>
                <c:pt idx="4">
                  <c:v>Day 8</c:v>
                </c:pt>
                <c:pt idx="5">
                  <c:v>Day 11</c:v>
                </c:pt>
                <c:pt idx="6">
                  <c:v>Day 12</c:v>
                </c:pt>
                <c:pt idx="7">
                  <c:v>Day 13</c:v>
                </c:pt>
                <c:pt idx="8">
                  <c:v>Day 14</c:v>
                </c:pt>
                <c:pt idx="9">
                  <c:v>Day 19</c:v>
                </c:pt>
                <c:pt idx="10">
                  <c:v>Day 20</c:v>
                </c:pt>
                <c:pt idx="11">
                  <c:v>Day 21</c:v>
                </c:pt>
                <c:pt idx="12">
                  <c:v>Day 22</c:v>
                </c:pt>
                <c:pt idx="13">
                  <c:v>Day 25</c:v>
                </c:pt>
                <c:pt idx="14">
                  <c:v>Day 26</c:v>
                </c:pt>
                <c:pt idx="15">
                  <c:v>Day 27</c:v>
                </c:pt>
                <c:pt idx="16">
                  <c:v>Day 28</c:v>
                </c:pt>
                <c:pt idx="17">
                  <c:v>Day 29</c:v>
                </c:pt>
                <c:pt idx="18">
                  <c:v>Day 34</c:v>
                </c:pt>
              </c:strCache>
            </c:strRef>
          </c:cat>
          <c:val>
            <c:numRef>
              <c:f>Sheet15!$E$2:$E$20</c:f>
              <c:numCache>
                <c:formatCode>General</c:formatCode>
                <c:ptCount val="19"/>
                <c:pt idx="0">
                  <c:v>5</c:v>
                </c:pt>
                <c:pt idx="1">
                  <c:v>7</c:v>
                </c:pt>
                <c:pt idx="2">
                  <c:v>10</c:v>
                </c:pt>
                <c:pt idx="3">
                  <c:v>15</c:v>
                </c:pt>
                <c:pt idx="4">
                  <c:v>19</c:v>
                </c:pt>
                <c:pt idx="5">
                  <c:v>1</c:v>
                </c:pt>
                <c:pt idx="6">
                  <c:v>9</c:v>
                </c:pt>
                <c:pt idx="7">
                  <c:v>3</c:v>
                </c:pt>
                <c:pt idx="8">
                  <c:v>10</c:v>
                </c:pt>
                <c:pt idx="9">
                  <c:v>4</c:v>
                </c:pt>
                <c:pt idx="10">
                  <c:v>8</c:v>
                </c:pt>
                <c:pt idx="11">
                  <c:v>8</c:v>
                </c:pt>
                <c:pt idx="12">
                  <c:v>2</c:v>
                </c:pt>
                <c:pt idx="13">
                  <c:v>8</c:v>
                </c:pt>
                <c:pt idx="14">
                  <c:v>4</c:v>
                </c:pt>
                <c:pt idx="15">
                  <c:v>3</c:v>
                </c:pt>
                <c:pt idx="16">
                  <c:v>15</c:v>
                </c:pt>
                <c:pt idx="17">
                  <c:v>9</c:v>
                </c:pt>
                <c:pt idx="18">
                  <c:v>1</c:v>
                </c:pt>
              </c:numCache>
            </c:numRef>
          </c:val>
          <c:extLst>
            <c:ext xmlns:c16="http://schemas.microsoft.com/office/drawing/2014/chart" uri="{C3380CC4-5D6E-409C-BE32-E72D297353CC}">
              <c16:uniqueId val="{00000003-7282-4C5F-9BA9-E729BF1C39BE}"/>
            </c:ext>
          </c:extLst>
        </c:ser>
        <c:ser>
          <c:idx val="4"/>
          <c:order val="4"/>
          <c:tx>
            <c:strRef>
              <c:f>Sheet15!$F$1</c:f>
              <c:strCache>
                <c:ptCount val="1"/>
                <c:pt idx="0">
                  <c:v>LP</c:v>
                </c:pt>
              </c:strCache>
            </c:strRef>
          </c:tx>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w="9525" cap="flat" cmpd="sng" algn="ctr">
              <a:solidFill>
                <a:schemeClr val="accent5">
                  <a:shade val="95000"/>
                </a:schemeClr>
              </a:solidFill>
              <a:round/>
            </a:ln>
            <a:effectLst/>
          </c:spPr>
          <c:invertIfNegative val="0"/>
          <c:cat>
            <c:strRef>
              <c:f>Sheet15!$A$2:$A$20</c:f>
              <c:strCache>
                <c:ptCount val="19"/>
                <c:pt idx="0">
                  <c:v>Day 4</c:v>
                </c:pt>
                <c:pt idx="1">
                  <c:v>Day 5</c:v>
                </c:pt>
                <c:pt idx="2">
                  <c:v>Day 6</c:v>
                </c:pt>
                <c:pt idx="3">
                  <c:v>Day 7</c:v>
                </c:pt>
                <c:pt idx="4">
                  <c:v>Day 8</c:v>
                </c:pt>
                <c:pt idx="5">
                  <c:v>Day 11</c:v>
                </c:pt>
                <c:pt idx="6">
                  <c:v>Day 12</c:v>
                </c:pt>
                <c:pt idx="7">
                  <c:v>Day 13</c:v>
                </c:pt>
                <c:pt idx="8">
                  <c:v>Day 14</c:v>
                </c:pt>
                <c:pt idx="9">
                  <c:v>Day 19</c:v>
                </c:pt>
                <c:pt idx="10">
                  <c:v>Day 20</c:v>
                </c:pt>
                <c:pt idx="11">
                  <c:v>Day 21</c:v>
                </c:pt>
                <c:pt idx="12">
                  <c:v>Day 22</c:v>
                </c:pt>
                <c:pt idx="13">
                  <c:v>Day 25</c:v>
                </c:pt>
                <c:pt idx="14">
                  <c:v>Day 26</c:v>
                </c:pt>
                <c:pt idx="15">
                  <c:v>Day 27</c:v>
                </c:pt>
                <c:pt idx="16">
                  <c:v>Day 28</c:v>
                </c:pt>
                <c:pt idx="17">
                  <c:v>Day 29</c:v>
                </c:pt>
                <c:pt idx="18">
                  <c:v>Day 34</c:v>
                </c:pt>
              </c:strCache>
            </c:strRef>
          </c:cat>
          <c:val>
            <c:numRef>
              <c:f>Sheet15!$F$2:$F$20</c:f>
              <c:numCache>
                <c:formatCode>General</c:formatCode>
                <c:ptCount val="19"/>
                <c:pt idx="0">
                  <c:v>0</c:v>
                </c:pt>
                <c:pt idx="1">
                  <c:v>1</c:v>
                </c:pt>
                <c:pt idx="2">
                  <c:v>9</c:v>
                </c:pt>
                <c:pt idx="3">
                  <c:v>10</c:v>
                </c:pt>
                <c:pt idx="4">
                  <c:v>2</c:v>
                </c:pt>
                <c:pt idx="5">
                  <c:v>8</c:v>
                </c:pt>
                <c:pt idx="6">
                  <c:v>21</c:v>
                </c:pt>
                <c:pt idx="7">
                  <c:v>10</c:v>
                </c:pt>
                <c:pt idx="8">
                  <c:v>3</c:v>
                </c:pt>
                <c:pt idx="9">
                  <c:v>7</c:v>
                </c:pt>
                <c:pt idx="10">
                  <c:v>18</c:v>
                </c:pt>
                <c:pt idx="11">
                  <c:v>20</c:v>
                </c:pt>
                <c:pt idx="12">
                  <c:v>11</c:v>
                </c:pt>
                <c:pt idx="13">
                  <c:v>14</c:v>
                </c:pt>
                <c:pt idx="14">
                  <c:v>10</c:v>
                </c:pt>
                <c:pt idx="15">
                  <c:v>6</c:v>
                </c:pt>
                <c:pt idx="16">
                  <c:v>4</c:v>
                </c:pt>
                <c:pt idx="17">
                  <c:v>5</c:v>
                </c:pt>
                <c:pt idx="18">
                  <c:v>7</c:v>
                </c:pt>
              </c:numCache>
            </c:numRef>
          </c:val>
          <c:extLst>
            <c:ext xmlns:c16="http://schemas.microsoft.com/office/drawing/2014/chart" uri="{C3380CC4-5D6E-409C-BE32-E72D297353CC}">
              <c16:uniqueId val="{00000004-7282-4C5F-9BA9-E729BF1C39BE}"/>
            </c:ext>
          </c:extLst>
        </c:ser>
        <c:ser>
          <c:idx val="5"/>
          <c:order val="5"/>
          <c:tx>
            <c:strRef>
              <c:f>Sheet15!$G$1</c:f>
              <c:strCache>
                <c:ptCount val="1"/>
                <c:pt idx="0">
                  <c:v>EC</c:v>
                </c:pt>
              </c:strCache>
            </c:strRef>
          </c:tx>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9525" cap="flat" cmpd="sng" algn="ctr">
              <a:solidFill>
                <a:schemeClr val="accent6">
                  <a:shade val="95000"/>
                </a:schemeClr>
              </a:solidFill>
              <a:round/>
            </a:ln>
            <a:effectLst/>
          </c:spPr>
          <c:invertIfNegative val="0"/>
          <c:cat>
            <c:strRef>
              <c:f>Sheet15!$A$2:$A$20</c:f>
              <c:strCache>
                <c:ptCount val="19"/>
                <c:pt idx="0">
                  <c:v>Day 4</c:v>
                </c:pt>
                <c:pt idx="1">
                  <c:v>Day 5</c:v>
                </c:pt>
                <c:pt idx="2">
                  <c:v>Day 6</c:v>
                </c:pt>
                <c:pt idx="3">
                  <c:v>Day 7</c:v>
                </c:pt>
                <c:pt idx="4">
                  <c:v>Day 8</c:v>
                </c:pt>
                <c:pt idx="5">
                  <c:v>Day 11</c:v>
                </c:pt>
                <c:pt idx="6">
                  <c:v>Day 12</c:v>
                </c:pt>
                <c:pt idx="7">
                  <c:v>Day 13</c:v>
                </c:pt>
                <c:pt idx="8">
                  <c:v>Day 14</c:v>
                </c:pt>
                <c:pt idx="9">
                  <c:v>Day 19</c:v>
                </c:pt>
                <c:pt idx="10">
                  <c:v>Day 20</c:v>
                </c:pt>
                <c:pt idx="11">
                  <c:v>Day 21</c:v>
                </c:pt>
                <c:pt idx="12">
                  <c:v>Day 22</c:v>
                </c:pt>
                <c:pt idx="13">
                  <c:v>Day 25</c:v>
                </c:pt>
                <c:pt idx="14">
                  <c:v>Day 26</c:v>
                </c:pt>
                <c:pt idx="15">
                  <c:v>Day 27</c:v>
                </c:pt>
                <c:pt idx="16">
                  <c:v>Day 28</c:v>
                </c:pt>
                <c:pt idx="17">
                  <c:v>Day 29</c:v>
                </c:pt>
                <c:pt idx="18">
                  <c:v>Day 34</c:v>
                </c:pt>
              </c:strCache>
            </c:strRef>
          </c:cat>
          <c:val>
            <c:numRef>
              <c:f>Sheet15!$G$2:$G$20</c:f>
              <c:numCache>
                <c:formatCode>General</c:formatCode>
                <c:ptCount val="19"/>
                <c:pt idx="0">
                  <c:v>0</c:v>
                </c:pt>
                <c:pt idx="1">
                  <c:v>1</c:v>
                </c:pt>
                <c:pt idx="2">
                  <c:v>2</c:v>
                </c:pt>
                <c:pt idx="3">
                  <c:v>1</c:v>
                </c:pt>
                <c:pt idx="4">
                  <c:v>0</c:v>
                </c:pt>
                <c:pt idx="5">
                  <c:v>0</c:v>
                </c:pt>
                <c:pt idx="6">
                  <c:v>3</c:v>
                </c:pt>
                <c:pt idx="7">
                  <c:v>2</c:v>
                </c:pt>
                <c:pt idx="8">
                  <c:v>0</c:v>
                </c:pt>
                <c:pt idx="9">
                  <c:v>0</c:v>
                </c:pt>
                <c:pt idx="10">
                  <c:v>2</c:v>
                </c:pt>
                <c:pt idx="11">
                  <c:v>3</c:v>
                </c:pt>
                <c:pt idx="12">
                  <c:v>4</c:v>
                </c:pt>
                <c:pt idx="13">
                  <c:v>13</c:v>
                </c:pt>
                <c:pt idx="14">
                  <c:v>3</c:v>
                </c:pt>
                <c:pt idx="15">
                  <c:v>14</c:v>
                </c:pt>
                <c:pt idx="16">
                  <c:v>3</c:v>
                </c:pt>
                <c:pt idx="17">
                  <c:v>1</c:v>
                </c:pt>
                <c:pt idx="18">
                  <c:v>2</c:v>
                </c:pt>
              </c:numCache>
            </c:numRef>
          </c:val>
          <c:extLst>
            <c:ext xmlns:c16="http://schemas.microsoft.com/office/drawing/2014/chart" uri="{C3380CC4-5D6E-409C-BE32-E72D297353CC}">
              <c16:uniqueId val="{00000005-7282-4C5F-9BA9-E729BF1C39BE}"/>
            </c:ext>
          </c:extLst>
        </c:ser>
        <c:ser>
          <c:idx val="6"/>
          <c:order val="6"/>
          <c:tx>
            <c:strRef>
              <c:f>Sheet15!$H$1</c:f>
              <c:strCache>
                <c:ptCount val="1"/>
                <c:pt idx="0">
                  <c:v>WC</c:v>
                </c:pt>
              </c:strCache>
            </c:strRef>
          </c:tx>
          <c:spPr>
            <a:gradFill rotWithShape="1">
              <a:gsLst>
                <a:gs pos="0">
                  <a:schemeClr val="accent1">
                    <a:lumMod val="60000"/>
                    <a:lumMod val="110000"/>
                    <a:satMod val="105000"/>
                    <a:tint val="67000"/>
                  </a:schemeClr>
                </a:gs>
                <a:gs pos="50000">
                  <a:schemeClr val="accent1">
                    <a:lumMod val="60000"/>
                    <a:lumMod val="105000"/>
                    <a:satMod val="103000"/>
                    <a:tint val="73000"/>
                  </a:schemeClr>
                </a:gs>
                <a:gs pos="100000">
                  <a:schemeClr val="accent1">
                    <a:lumMod val="60000"/>
                    <a:lumMod val="105000"/>
                    <a:satMod val="109000"/>
                    <a:tint val="81000"/>
                  </a:schemeClr>
                </a:gs>
              </a:gsLst>
              <a:lin ang="5400000" scaled="0"/>
            </a:gradFill>
            <a:ln w="9525" cap="flat" cmpd="sng" algn="ctr">
              <a:solidFill>
                <a:schemeClr val="accent1">
                  <a:lumMod val="60000"/>
                  <a:shade val="95000"/>
                </a:schemeClr>
              </a:solidFill>
              <a:round/>
            </a:ln>
            <a:effectLst/>
          </c:spPr>
          <c:invertIfNegative val="0"/>
          <c:cat>
            <c:strRef>
              <c:f>Sheet15!$A$2:$A$20</c:f>
              <c:strCache>
                <c:ptCount val="19"/>
                <c:pt idx="0">
                  <c:v>Day 4</c:v>
                </c:pt>
                <c:pt idx="1">
                  <c:v>Day 5</c:v>
                </c:pt>
                <c:pt idx="2">
                  <c:v>Day 6</c:v>
                </c:pt>
                <c:pt idx="3">
                  <c:v>Day 7</c:v>
                </c:pt>
                <c:pt idx="4">
                  <c:v>Day 8</c:v>
                </c:pt>
                <c:pt idx="5">
                  <c:v>Day 11</c:v>
                </c:pt>
                <c:pt idx="6">
                  <c:v>Day 12</c:v>
                </c:pt>
                <c:pt idx="7">
                  <c:v>Day 13</c:v>
                </c:pt>
                <c:pt idx="8">
                  <c:v>Day 14</c:v>
                </c:pt>
                <c:pt idx="9">
                  <c:v>Day 19</c:v>
                </c:pt>
                <c:pt idx="10">
                  <c:v>Day 20</c:v>
                </c:pt>
                <c:pt idx="11">
                  <c:v>Day 21</c:v>
                </c:pt>
                <c:pt idx="12">
                  <c:v>Day 22</c:v>
                </c:pt>
                <c:pt idx="13">
                  <c:v>Day 25</c:v>
                </c:pt>
                <c:pt idx="14">
                  <c:v>Day 26</c:v>
                </c:pt>
                <c:pt idx="15">
                  <c:v>Day 27</c:v>
                </c:pt>
                <c:pt idx="16">
                  <c:v>Day 28</c:v>
                </c:pt>
                <c:pt idx="17">
                  <c:v>Day 29</c:v>
                </c:pt>
                <c:pt idx="18">
                  <c:v>Day 34</c:v>
                </c:pt>
              </c:strCache>
            </c:strRef>
          </c:cat>
          <c:val>
            <c:numRef>
              <c:f>Sheet15!$H$2:$H$20</c:f>
              <c:numCache>
                <c:formatCode>General</c:formatCode>
                <c:ptCount val="19"/>
                <c:pt idx="0">
                  <c:v>6</c:v>
                </c:pt>
                <c:pt idx="1">
                  <c:v>14</c:v>
                </c:pt>
                <c:pt idx="2">
                  <c:v>12</c:v>
                </c:pt>
                <c:pt idx="3">
                  <c:v>19</c:v>
                </c:pt>
                <c:pt idx="4">
                  <c:v>10</c:v>
                </c:pt>
                <c:pt idx="5">
                  <c:v>11</c:v>
                </c:pt>
                <c:pt idx="6">
                  <c:v>1</c:v>
                </c:pt>
                <c:pt idx="7">
                  <c:v>22</c:v>
                </c:pt>
                <c:pt idx="8">
                  <c:v>0</c:v>
                </c:pt>
                <c:pt idx="9">
                  <c:v>2</c:v>
                </c:pt>
                <c:pt idx="10">
                  <c:v>7</c:v>
                </c:pt>
                <c:pt idx="11">
                  <c:v>6</c:v>
                </c:pt>
                <c:pt idx="12">
                  <c:v>20</c:v>
                </c:pt>
                <c:pt idx="13">
                  <c:v>9</c:v>
                </c:pt>
                <c:pt idx="14">
                  <c:v>11</c:v>
                </c:pt>
                <c:pt idx="15">
                  <c:v>6</c:v>
                </c:pt>
                <c:pt idx="16">
                  <c:v>11</c:v>
                </c:pt>
                <c:pt idx="17">
                  <c:v>6</c:v>
                </c:pt>
                <c:pt idx="18">
                  <c:v>6</c:v>
                </c:pt>
              </c:numCache>
            </c:numRef>
          </c:val>
          <c:extLst>
            <c:ext xmlns:c16="http://schemas.microsoft.com/office/drawing/2014/chart" uri="{C3380CC4-5D6E-409C-BE32-E72D297353CC}">
              <c16:uniqueId val="{00000006-7282-4C5F-9BA9-E729BF1C39BE}"/>
            </c:ext>
          </c:extLst>
        </c:ser>
        <c:ser>
          <c:idx val="7"/>
          <c:order val="7"/>
          <c:tx>
            <c:strRef>
              <c:f>Sheet15!$I$1</c:f>
              <c:strCache>
                <c:ptCount val="1"/>
                <c:pt idx="0">
                  <c:v>NW</c:v>
                </c:pt>
              </c:strCache>
            </c:strRef>
          </c:tx>
          <c:spPr>
            <a:gradFill rotWithShape="1">
              <a:gsLst>
                <a:gs pos="0">
                  <a:schemeClr val="accent2">
                    <a:lumMod val="60000"/>
                    <a:lumMod val="110000"/>
                    <a:satMod val="105000"/>
                    <a:tint val="67000"/>
                  </a:schemeClr>
                </a:gs>
                <a:gs pos="50000">
                  <a:schemeClr val="accent2">
                    <a:lumMod val="60000"/>
                    <a:lumMod val="105000"/>
                    <a:satMod val="103000"/>
                    <a:tint val="73000"/>
                  </a:schemeClr>
                </a:gs>
                <a:gs pos="100000">
                  <a:schemeClr val="accent2">
                    <a:lumMod val="60000"/>
                    <a:lumMod val="105000"/>
                    <a:satMod val="109000"/>
                    <a:tint val="81000"/>
                  </a:schemeClr>
                </a:gs>
              </a:gsLst>
              <a:lin ang="5400000" scaled="0"/>
            </a:gradFill>
            <a:ln w="9525" cap="flat" cmpd="sng" algn="ctr">
              <a:solidFill>
                <a:schemeClr val="accent2">
                  <a:lumMod val="60000"/>
                  <a:shade val="95000"/>
                </a:schemeClr>
              </a:solidFill>
              <a:round/>
            </a:ln>
            <a:effectLst/>
          </c:spPr>
          <c:invertIfNegative val="0"/>
          <c:cat>
            <c:strRef>
              <c:f>Sheet15!$A$2:$A$20</c:f>
              <c:strCache>
                <c:ptCount val="19"/>
                <c:pt idx="0">
                  <c:v>Day 4</c:v>
                </c:pt>
                <c:pt idx="1">
                  <c:v>Day 5</c:v>
                </c:pt>
                <c:pt idx="2">
                  <c:v>Day 6</c:v>
                </c:pt>
                <c:pt idx="3">
                  <c:v>Day 7</c:v>
                </c:pt>
                <c:pt idx="4">
                  <c:v>Day 8</c:v>
                </c:pt>
                <c:pt idx="5">
                  <c:v>Day 11</c:v>
                </c:pt>
                <c:pt idx="6">
                  <c:v>Day 12</c:v>
                </c:pt>
                <c:pt idx="7">
                  <c:v>Day 13</c:v>
                </c:pt>
                <c:pt idx="8">
                  <c:v>Day 14</c:v>
                </c:pt>
                <c:pt idx="9">
                  <c:v>Day 19</c:v>
                </c:pt>
                <c:pt idx="10">
                  <c:v>Day 20</c:v>
                </c:pt>
                <c:pt idx="11">
                  <c:v>Day 21</c:v>
                </c:pt>
                <c:pt idx="12">
                  <c:v>Day 22</c:v>
                </c:pt>
                <c:pt idx="13">
                  <c:v>Day 25</c:v>
                </c:pt>
                <c:pt idx="14">
                  <c:v>Day 26</c:v>
                </c:pt>
                <c:pt idx="15">
                  <c:v>Day 27</c:v>
                </c:pt>
                <c:pt idx="16">
                  <c:v>Day 28</c:v>
                </c:pt>
                <c:pt idx="17">
                  <c:v>Day 29</c:v>
                </c:pt>
                <c:pt idx="18">
                  <c:v>Day 34</c:v>
                </c:pt>
              </c:strCache>
            </c:strRef>
          </c:cat>
          <c:val>
            <c:numRef>
              <c:f>Sheet15!$I$2:$I$20</c:f>
              <c:numCache>
                <c:formatCode>General</c:formatCode>
                <c:ptCount val="19"/>
                <c:pt idx="0">
                  <c:v>0</c:v>
                </c:pt>
                <c:pt idx="1">
                  <c:v>0</c:v>
                </c:pt>
                <c:pt idx="2">
                  <c:v>0</c:v>
                </c:pt>
                <c:pt idx="3">
                  <c:v>6</c:v>
                </c:pt>
                <c:pt idx="4">
                  <c:v>4</c:v>
                </c:pt>
                <c:pt idx="5">
                  <c:v>4</c:v>
                </c:pt>
                <c:pt idx="6">
                  <c:v>6</c:v>
                </c:pt>
                <c:pt idx="7">
                  <c:v>7</c:v>
                </c:pt>
                <c:pt idx="8">
                  <c:v>2</c:v>
                </c:pt>
                <c:pt idx="9">
                  <c:v>4</c:v>
                </c:pt>
                <c:pt idx="10">
                  <c:v>6</c:v>
                </c:pt>
                <c:pt idx="11">
                  <c:v>8</c:v>
                </c:pt>
                <c:pt idx="12">
                  <c:v>5</c:v>
                </c:pt>
                <c:pt idx="13">
                  <c:v>3</c:v>
                </c:pt>
                <c:pt idx="14">
                  <c:v>8</c:v>
                </c:pt>
                <c:pt idx="15">
                  <c:v>7</c:v>
                </c:pt>
                <c:pt idx="16">
                  <c:v>2</c:v>
                </c:pt>
                <c:pt idx="17">
                  <c:v>3</c:v>
                </c:pt>
                <c:pt idx="18">
                  <c:v>3</c:v>
                </c:pt>
              </c:numCache>
            </c:numRef>
          </c:val>
          <c:extLst>
            <c:ext xmlns:c16="http://schemas.microsoft.com/office/drawing/2014/chart" uri="{C3380CC4-5D6E-409C-BE32-E72D297353CC}">
              <c16:uniqueId val="{00000007-7282-4C5F-9BA9-E729BF1C39BE}"/>
            </c:ext>
          </c:extLst>
        </c:ser>
        <c:ser>
          <c:idx val="8"/>
          <c:order val="8"/>
          <c:tx>
            <c:strRef>
              <c:f>Sheet15!$J$1</c:f>
              <c:strCache>
                <c:ptCount val="1"/>
                <c:pt idx="0">
                  <c:v>NC</c:v>
                </c:pt>
              </c:strCache>
            </c:strRef>
          </c:tx>
          <c:spPr>
            <a:gradFill rotWithShape="1">
              <a:gsLst>
                <a:gs pos="0">
                  <a:schemeClr val="accent3">
                    <a:lumMod val="60000"/>
                    <a:lumMod val="110000"/>
                    <a:satMod val="105000"/>
                    <a:tint val="67000"/>
                  </a:schemeClr>
                </a:gs>
                <a:gs pos="50000">
                  <a:schemeClr val="accent3">
                    <a:lumMod val="60000"/>
                    <a:lumMod val="105000"/>
                    <a:satMod val="103000"/>
                    <a:tint val="73000"/>
                  </a:schemeClr>
                </a:gs>
                <a:gs pos="100000">
                  <a:schemeClr val="accent3">
                    <a:lumMod val="60000"/>
                    <a:lumMod val="105000"/>
                    <a:satMod val="109000"/>
                    <a:tint val="81000"/>
                  </a:schemeClr>
                </a:gs>
              </a:gsLst>
              <a:lin ang="5400000" scaled="0"/>
            </a:gradFill>
            <a:ln w="9525" cap="flat" cmpd="sng" algn="ctr">
              <a:solidFill>
                <a:schemeClr val="accent3">
                  <a:lumMod val="60000"/>
                  <a:shade val="95000"/>
                </a:schemeClr>
              </a:solidFill>
              <a:round/>
            </a:ln>
            <a:effectLst/>
          </c:spPr>
          <c:invertIfNegative val="0"/>
          <c:cat>
            <c:strRef>
              <c:f>Sheet15!$A$2:$A$20</c:f>
              <c:strCache>
                <c:ptCount val="19"/>
                <c:pt idx="0">
                  <c:v>Day 4</c:v>
                </c:pt>
                <c:pt idx="1">
                  <c:v>Day 5</c:v>
                </c:pt>
                <c:pt idx="2">
                  <c:v>Day 6</c:v>
                </c:pt>
                <c:pt idx="3">
                  <c:v>Day 7</c:v>
                </c:pt>
                <c:pt idx="4">
                  <c:v>Day 8</c:v>
                </c:pt>
                <c:pt idx="5">
                  <c:v>Day 11</c:v>
                </c:pt>
                <c:pt idx="6">
                  <c:v>Day 12</c:v>
                </c:pt>
                <c:pt idx="7">
                  <c:v>Day 13</c:v>
                </c:pt>
                <c:pt idx="8">
                  <c:v>Day 14</c:v>
                </c:pt>
                <c:pt idx="9">
                  <c:v>Day 19</c:v>
                </c:pt>
                <c:pt idx="10">
                  <c:v>Day 20</c:v>
                </c:pt>
                <c:pt idx="11">
                  <c:v>Day 21</c:v>
                </c:pt>
                <c:pt idx="12">
                  <c:v>Day 22</c:v>
                </c:pt>
                <c:pt idx="13">
                  <c:v>Day 25</c:v>
                </c:pt>
                <c:pt idx="14">
                  <c:v>Day 26</c:v>
                </c:pt>
                <c:pt idx="15">
                  <c:v>Day 27</c:v>
                </c:pt>
                <c:pt idx="16">
                  <c:v>Day 28</c:v>
                </c:pt>
                <c:pt idx="17">
                  <c:v>Day 29</c:v>
                </c:pt>
                <c:pt idx="18">
                  <c:v>Day 34</c:v>
                </c:pt>
              </c:strCache>
            </c:strRef>
          </c:cat>
          <c:val>
            <c:numRef>
              <c:f>Sheet15!$J$2:$J$20</c:f>
              <c:numCache>
                <c:formatCode>General</c:formatCode>
                <c:ptCount val="19"/>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1</c:v>
                </c:pt>
                <c:pt idx="15">
                  <c:v>1</c:v>
                </c:pt>
                <c:pt idx="16">
                  <c:v>0</c:v>
                </c:pt>
                <c:pt idx="17">
                  <c:v>0</c:v>
                </c:pt>
                <c:pt idx="18">
                  <c:v>0</c:v>
                </c:pt>
              </c:numCache>
            </c:numRef>
          </c:val>
          <c:extLst>
            <c:ext xmlns:c16="http://schemas.microsoft.com/office/drawing/2014/chart" uri="{C3380CC4-5D6E-409C-BE32-E72D297353CC}">
              <c16:uniqueId val="{00000008-7282-4C5F-9BA9-E729BF1C39BE}"/>
            </c:ext>
          </c:extLst>
        </c:ser>
        <c:dLbls>
          <c:showLegendKey val="0"/>
          <c:showVal val="0"/>
          <c:showCatName val="0"/>
          <c:showSerName val="0"/>
          <c:showPercent val="0"/>
          <c:showBubbleSize val="0"/>
        </c:dLbls>
        <c:gapWidth val="100"/>
        <c:overlap val="-24"/>
        <c:axId val="1092260399"/>
        <c:axId val="1092259983"/>
      </c:barChart>
      <c:catAx>
        <c:axId val="10922603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1092259983"/>
        <c:crosses val="autoZero"/>
        <c:auto val="1"/>
        <c:lblAlgn val="ctr"/>
        <c:lblOffset val="100"/>
        <c:noMultiLvlLbl val="0"/>
      </c:catAx>
      <c:valAx>
        <c:axId val="109225998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crossAx val="10922603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DDABFB02-BABE-40C6-973F-A6FCD770DE74}" type="datetimeFigureOut">
              <a:rPr lang="en-ZA" smtClean="0"/>
              <a:t>2020/04/30</a:t>
            </a:fld>
            <a:endParaRPr lang="en-ZA"/>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2C2DA808-CEC0-4E5A-90BC-7A715475E561}" type="slidenum">
              <a:rPr lang="en-ZA" smtClean="0"/>
              <a:t>‹#›</a:t>
            </a:fld>
            <a:endParaRPr lang="en-ZA"/>
          </a:p>
        </p:txBody>
      </p:sp>
    </p:spTree>
    <p:extLst>
      <p:ext uri="{BB962C8B-B14F-4D97-AF65-F5344CB8AC3E}">
        <p14:creationId xmlns:p14="http://schemas.microsoft.com/office/powerpoint/2010/main" val="2766008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5" y="0"/>
            <a:ext cx="2945659" cy="496332"/>
          </a:xfrm>
          <a:prstGeom prst="rect">
            <a:avLst/>
          </a:prstGeom>
        </p:spPr>
        <p:txBody>
          <a:bodyPr vert="horz" lIns="91440" tIns="45720" rIns="91440" bIns="45720" rtlCol="0"/>
          <a:lstStyle>
            <a:lvl1pPr algn="r">
              <a:defRPr sz="1200"/>
            </a:lvl1pPr>
          </a:lstStyle>
          <a:p>
            <a:fld id="{8FD1F4CF-9162-42C9-96F2-47DAB2DBAB68}" type="datetimeFigureOut">
              <a:rPr lang="en-ZA" smtClean="0"/>
              <a:t>2020/04/30</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5" y="9428583"/>
            <a:ext cx="2945659" cy="496332"/>
          </a:xfrm>
          <a:prstGeom prst="rect">
            <a:avLst/>
          </a:prstGeom>
        </p:spPr>
        <p:txBody>
          <a:bodyPr vert="horz" lIns="91440" tIns="45720" rIns="91440" bIns="45720" rtlCol="0" anchor="b"/>
          <a:lstStyle>
            <a:lvl1pPr algn="r">
              <a:defRPr sz="1200"/>
            </a:lvl1pPr>
          </a:lstStyle>
          <a:p>
            <a:fld id="{00B0B14A-3DA4-4294-B78D-FE62D9387E6A}" type="slidenum">
              <a:rPr lang="en-ZA" smtClean="0"/>
              <a:t>‹#›</a:t>
            </a:fld>
            <a:endParaRPr lang="en-ZA"/>
          </a:p>
        </p:txBody>
      </p:sp>
    </p:spTree>
    <p:extLst>
      <p:ext uri="{BB962C8B-B14F-4D97-AF65-F5344CB8AC3E}">
        <p14:creationId xmlns:p14="http://schemas.microsoft.com/office/powerpoint/2010/main" val="877527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D3BC4DD-EE51-4B11-982A-09ABE0C91F72}" type="datetime1">
              <a:rPr lang="en-US"/>
              <a:pPr/>
              <a:t>4/30/2020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5447536-22AF-4143-81F6-C1A8AFE5AC92}" type="slidenum">
              <a:rPr lang="en-US"/>
              <a:pPr/>
              <a:t>‹#›</a:t>
            </a:fld>
            <a:endParaRPr lang="en-US"/>
          </a:p>
        </p:txBody>
      </p:sp>
    </p:spTree>
    <p:extLst>
      <p:ext uri="{BB962C8B-B14F-4D97-AF65-F5344CB8AC3E}">
        <p14:creationId xmlns:p14="http://schemas.microsoft.com/office/powerpoint/2010/main" val="2382807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506B31AA-7593-4B37-ABDE-6E94EBDC2053}" type="datetime1">
              <a:rPr lang="en-US"/>
              <a:pPr/>
              <a:t>4/30/2020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132E539-4C1F-4D8A-8F09-0C18F5ABABF1}" type="slidenum">
              <a:rPr lang="en-US"/>
              <a:pPr/>
              <a:t>‹#›</a:t>
            </a:fld>
            <a:endParaRPr lang="en-US"/>
          </a:p>
        </p:txBody>
      </p:sp>
    </p:spTree>
    <p:extLst>
      <p:ext uri="{BB962C8B-B14F-4D97-AF65-F5344CB8AC3E}">
        <p14:creationId xmlns:p14="http://schemas.microsoft.com/office/powerpoint/2010/main" val="834736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DCA20C2B-4386-4809-8311-AED7CEAF0102}" type="datetime1">
              <a:rPr lang="en-US"/>
              <a:pPr/>
              <a:t>4/30/2020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129B2D1-C12C-470D-A867-9861C0A5562F}" type="slidenum">
              <a:rPr lang="en-US"/>
              <a:pPr/>
              <a:t>‹#›</a:t>
            </a:fld>
            <a:endParaRPr lang="en-US"/>
          </a:p>
        </p:txBody>
      </p:sp>
    </p:spTree>
    <p:extLst>
      <p:ext uri="{BB962C8B-B14F-4D97-AF65-F5344CB8AC3E}">
        <p14:creationId xmlns:p14="http://schemas.microsoft.com/office/powerpoint/2010/main" val="2749471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BA2EF255-18C9-4345-BE9D-97A9AAD6E8F7}" type="datetime1">
              <a:rPr lang="en-US"/>
              <a:pPr/>
              <a:t>4/30/2020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6CA8298-9D91-4CF9-AB6A-504DBB769D5D}" type="slidenum">
              <a:rPr lang="en-US"/>
              <a:pPr/>
              <a:t>‹#›</a:t>
            </a:fld>
            <a:endParaRPr lang="en-US"/>
          </a:p>
        </p:txBody>
      </p:sp>
    </p:spTree>
    <p:extLst>
      <p:ext uri="{BB962C8B-B14F-4D97-AF65-F5344CB8AC3E}">
        <p14:creationId xmlns:p14="http://schemas.microsoft.com/office/powerpoint/2010/main" val="3316519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BADCF618-9140-4188-95D9-7DCA61A09C65}" type="datetime1">
              <a:rPr lang="en-US"/>
              <a:pPr/>
              <a:t>4/30/2020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88F8AA9-DFB0-4371-BB00-DC18305C6D98}" type="slidenum">
              <a:rPr lang="en-US"/>
              <a:pPr/>
              <a:t>‹#›</a:t>
            </a:fld>
            <a:endParaRPr lang="en-US"/>
          </a:p>
        </p:txBody>
      </p:sp>
    </p:spTree>
    <p:extLst>
      <p:ext uri="{BB962C8B-B14F-4D97-AF65-F5344CB8AC3E}">
        <p14:creationId xmlns:p14="http://schemas.microsoft.com/office/powerpoint/2010/main" val="1119279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4AE3B176-8929-45BE-8FAB-1DE1E9B69816}" type="datetime1">
              <a:rPr lang="en-US"/>
              <a:pPr/>
              <a:t>4/30/2020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FF367F-689C-4869-A227-B32F27F13C4D}" type="slidenum">
              <a:rPr lang="en-US"/>
              <a:pPr/>
              <a:t>‹#›</a:t>
            </a:fld>
            <a:endParaRPr lang="en-US"/>
          </a:p>
        </p:txBody>
      </p:sp>
    </p:spTree>
    <p:extLst>
      <p:ext uri="{BB962C8B-B14F-4D97-AF65-F5344CB8AC3E}">
        <p14:creationId xmlns:p14="http://schemas.microsoft.com/office/powerpoint/2010/main" val="3775133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FF28A0EF-5B52-4EC5-A22D-7B640BCED1CE}" type="datetime1">
              <a:rPr lang="en-US"/>
              <a:pPr/>
              <a:t>4/30/2020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E9BD2271-0387-4FF9-90FA-A25D3002F9D7}" type="slidenum">
              <a:rPr lang="en-US"/>
              <a:pPr/>
              <a:t>‹#›</a:t>
            </a:fld>
            <a:endParaRPr lang="en-US"/>
          </a:p>
        </p:txBody>
      </p:sp>
    </p:spTree>
    <p:extLst>
      <p:ext uri="{BB962C8B-B14F-4D97-AF65-F5344CB8AC3E}">
        <p14:creationId xmlns:p14="http://schemas.microsoft.com/office/powerpoint/2010/main" val="1108170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D7E9A70B-CB3F-495F-B904-4B866FD2B5EC}" type="datetime1">
              <a:rPr lang="en-US"/>
              <a:pPr/>
              <a:t>4/30/2020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36DE7E9-D672-4467-B7E1-F53554DDBA46}" type="slidenum">
              <a:rPr lang="en-US"/>
              <a:pPr/>
              <a:t>‹#›</a:t>
            </a:fld>
            <a:endParaRPr lang="en-US"/>
          </a:p>
        </p:txBody>
      </p:sp>
    </p:spTree>
    <p:extLst>
      <p:ext uri="{BB962C8B-B14F-4D97-AF65-F5344CB8AC3E}">
        <p14:creationId xmlns:p14="http://schemas.microsoft.com/office/powerpoint/2010/main" val="1805305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E5BCD0D-2F08-4773-9136-19DD3DB1531B}" type="datetime1">
              <a:rPr lang="en-US"/>
              <a:pPr/>
              <a:t>4/30/2020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3CDE42A9-6B77-4B39-81F0-B2DF67EB7C58}" type="slidenum">
              <a:rPr lang="en-US"/>
              <a:pPr/>
              <a:t>‹#›</a:t>
            </a:fld>
            <a:endParaRPr lang="en-US"/>
          </a:p>
        </p:txBody>
      </p:sp>
    </p:spTree>
    <p:extLst>
      <p:ext uri="{BB962C8B-B14F-4D97-AF65-F5344CB8AC3E}">
        <p14:creationId xmlns:p14="http://schemas.microsoft.com/office/powerpoint/2010/main" val="1729449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5E3AC85F-1797-491F-A298-DD65B72A9C60}" type="datetime1">
              <a:rPr lang="en-US"/>
              <a:pPr/>
              <a:t>4/30/2020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5654062-A2B4-4338-9426-6948011D0162}" type="slidenum">
              <a:rPr lang="en-US"/>
              <a:pPr/>
              <a:t>‹#›</a:t>
            </a:fld>
            <a:endParaRPr lang="en-US"/>
          </a:p>
        </p:txBody>
      </p:sp>
    </p:spTree>
    <p:extLst>
      <p:ext uri="{BB962C8B-B14F-4D97-AF65-F5344CB8AC3E}">
        <p14:creationId xmlns:p14="http://schemas.microsoft.com/office/powerpoint/2010/main" val="598392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50317FA0-CCD6-4E55-B68F-2CF7D75E1340}" type="datetime1">
              <a:rPr lang="en-US"/>
              <a:pPr/>
              <a:t>4/30/2020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B750AA2-1139-4C4B-AE40-D9E7A6E10B37}" type="slidenum">
              <a:rPr lang="en-US"/>
              <a:pPr/>
              <a:t>‹#›</a:t>
            </a:fld>
            <a:endParaRPr lang="en-US"/>
          </a:p>
        </p:txBody>
      </p:sp>
    </p:spTree>
    <p:extLst>
      <p:ext uri="{BB962C8B-B14F-4D97-AF65-F5344CB8AC3E}">
        <p14:creationId xmlns:p14="http://schemas.microsoft.com/office/powerpoint/2010/main" val="2009478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11" charset="0"/>
              </a:defRPr>
            </a:lvl1pPr>
          </a:lstStyle>
          <a:p>
            <a:pPr defTabSz="457200" fontAlgn="base">
              <a:spcBef>
                <a:spcPct val="0"/>
              </a:spcBef>
              <a:spcAft>
                <a:spcPct val="0"/>
              </a:spcAft>
            </a:pPr>
            <a:fld id="{66EB0342-8D58-4604-ADF2-47040EDC186D}" type="datetime1">
              <a:rPr lang="en-US" smtClean="0">
                <a:ea typeface="ＭＳ Ｐゴシック" pitchFamily="-111" charset="-128"/>
              </a:rPr>
              <a:pPr defTabSz="457200" fontAlgn="base">
                <a:spcBef>
                  <a:spcPct val="0"/>
                </a:spcBef>
                <a:spcAft>
                  <a:spcPct val="0"/>
                </a:spcAft>
              </a:pPr>
              <a:t>4/30/2020</a:t>
            </a:fld>
            <a:endParaRPr lang="en-US" smtClean="0">
              <a:ea typeface="ＭＳ Ｐゴシック" pitchFamily="-111"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11" charset="0"/>
                <a:cs typeface="ＭＳ Ｐゴシック" pitchFamily="-111" charset="-128"/>
              </a:defRPr>
            </a:lvl1pPr>
          </a:lstStyle>
          <a:p>
            <a:pPr defTabSz="457200" fontAlgn="base">
              <a:spcBef>
                <a:spcPct val="0"/>
              </a:spcBef>
              <a:spcAft>
                <a:spcPct val="0"/>
              </a:spcAft>
              <a:defRPr/>
            </a:pPr>
            <a:endParaRPr lang="en-US">
              <a:ea typeface="ＭＳ Ｐゴシック" pitchFamily="-111"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11" charset="0"/>
              </a:defRPr>
            </a:lvl1pPr>
          </a:lstStyle>
          <a:p>
            <a:pPr defTabSz="457200" fontAlgn="base">
              <a:spcBef>
                <a:spcPct val="0"/>
              </a:spcBef>
              <a:spcAft>
                <a:spcPct val="0"/>
              </a:spcAft>
            </a:pPr>
            <a:fld id="{C7539224-21BC-4D61-B8DA-45C9DA586EF4}" type="slidenum">
              <a:rPr lang="en-US" smtClean="0">
                <a:ea typeface="ＭＳ Ｐゴシック" pitchFamily="-111" charset="-128"/>
              </a:rPr>
              <a:pPr defTabSz="457200" fontAlgn="base">
                <a:spcBef>
                  <a:spcPct val="0"/>
                </a:spcBef>
                <a:spcAft>
                  <a:spcPct val="0"/>
                </a:spcAft>
              </a:pPr>
              <a:t>‹#›</a:t>
            </a:fld>
            <a:endParaRPr lang="en-US" smtClean="0">
              <a:ea typeface="ＭＳ Ｐゴシック" pitchFamily="-111" charset="-128"/>
            </a:endParaRPr>
          </a:p>
        </p:txBody>
      </p:sp>
    </p:spTree>
    <p:extLst>
      <p:ext uri="{BB962C8B-B14F-4D97-AF65-F5344CB8AC3E}">
        <p14:creationId xmlns:p14="http://schemas.microsoft.com/office/powerpoint/2010/main" val="31468166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2pPr>
      <a:lvl3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3pPr>
      <a:lvl4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4pPr>
      <a:lvl5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1" charset="-128"/>
          <a:cs typeface="ＭＳ Ｐゴシック" pitchFamily="-11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New_Powerpoint presentation-0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16"/>
          <p:cNvSpPr txBox="1">
            <a:spLocks/>
          </p:cNvSpPr>
          <p:nvPr/>
        </p:nvSpPr>
        <p:spPr bwMode="auto">
          <a:xfrm>
            <a:off x="683568" y="332656"/>
            <a:ext cx="7793683" cy="2304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lvl="0" algn="ctr" eaLnBrk="1" fontAlgn="base" hangingPunct="1">
              <a:spcBef>
                <a:spcPct val="0"/>
              </a:spcBef>
              <a:spcAft>
                <a:spcPct val="0"/>
              </a:spcAft>
            </a:pPr>
            <a:r>
              <a:rPr lang="en-ZA" sz="2800" b="1" dirty="0" smtClean="0">
                <a:solidFill>
                  <a:prstClr val="black"/>
                </a:solidFill>
                <a:latin typeface="Calibri"/>
                <a:ea typeface="+mn-ea"/>
              </a:rPr>
              <a:t>Branch</a:t>
            </a:r>
            <a:r>
              <a:rPr lang="en-ZA" sz="2800" b="1" dirty="0">
                <a:solidFill>
                  <a:prstClr val="black"/>
                </a:solidFill>
                <a:latin typeface="Calibri"/>
                <a:ea typeface="+mn-ea"/>
              </a:rPr>
              <a:t>: Inspection and Enforcement Services</a:t>
            </a:r>
          </a:p>
          <a:p>
            <a:pPr lvl="0" algn="ctr" eaLnBrk="1" fontAlgn="base" hangingPunct="1">
              <a:spcBef>
                <a:spcPct val="0"/>
              </a:spcBef>
              <a:spcAft>
                <a:spcPct val="0"/>
              </a:spcAft>
            </a:pPr>
            <a:endParaRPr lang="en-ZA" sz="2800" b="1" dirty="0">
              <a:solidFill>
                <a:prstClr val="black"/>
              </a:solidFill>
              <a:latin typeface="Calibri"/>
              <a:ea typeface="+mn-ea"/>
            </a:endParaRPr>
          </a:p>
          <a:p>
            <a:pPr lvl="0" algn="ctr" eaLnBrk="1" fontAlgn="base" hangingPunct="1">
              <a:spcBef>
                <a:spcPct val="0"/>
              </a:spcBef>
              <a:spcAft>
                <a:spcPct val="0"/>
              </a:spcAft>
            </a:pPr>
            <a:r>
              <a:rPr lang="en-ZA" sz="2800" b="1" dirty="0">
                <a:solidFill>
                  <a:prstClr val="black"/>
                </a:solidFill>
                <a:latin typeface="Calibri"/>
                <a:ea typeface="+mn-ea"/>
              </a:rPr>
              <a:t>Inspector General: Ms Aggy </a:t>
            </a:r>
            <a:r>
              <a:rPr lang="en-ZA" sz="2800" b="1" dirty="0" smtClean="0">
                <a:solidFill>
                  <a:prstClr val="black"/>
                </a:solidFill>
                <a:latin typeface="Calibri"/>
                <a:ea typeface="+mn-ea"/>
              </a:rPr>
              <a:t>Moiloa</a:t>
            </a:r>
          </a:p>
          <a:p>
            <a:pPr lvl="0" algn="ctr" eaLnBrk="1" fontAlgn="base" hangingPunct="1">
              <a:spcBef>
                <a:spcPct val="0"/>
              </a:spcBef>
              <a:spcAft>
                <a:spcPct val="0"/>
              </a:spcAft>
            </a:pPr>
            <a:r>
              <a:rPr lang="en-ZA" sz="2800" b="1" dirty="0" smtClean="0">
                <a:solidFill>
                  <a:prstClr val="black"/>
                </a:solidFill>
                <a:latin typeface="Calibri"/>
                <a:ea typeface="+mn-ea"/>
              </a:rPr>
              <a:t>01 May 2020</a:t>
            </a:r>
            <a:endParaRPr lang="en-ZA" sz="2000" b="1" dirty="0">
              <a:solidFill>
                <a:prstClr val="black"/>
              </a:solidFill>
              <a:latin typeface="Calibri"/>
              <a:ea typeface="+mn-ea"/>
            </a:endParaRPr>
          </a:p>
        </p:txBody>
      </p:sp>
      <p:sp>
        <p:nvSpPr>
          <p:cNvPr id="13317" name="Subtitle 17"/>
          <p:cNvSpPr txBox="1">
            <a:spLocks/>
          </p:cNvSpPr>
          <p:nvPr/>
        </p:nvSpPr>
        <p:spPr bwMode="auto">
          <a:xfrm>
            <a:off x="4298648" y="2383631"/>
            <a:ext cx="4636392" cy="112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defTabSz="457200" eaLnBrk="1" fontAlgn="base" hangingPunct="1">
              <a:spcBef>
                <a:spcPct val="20000"/>
              </a:spcBef>
              <a:spcAft>
                <a:spcPct val="0"/>
              </a:spcAft>
            </a:pPr>
            <a:endParaRPr lang="en-US" sz="1800" b="1" dirty="0">
              <a:solidFill>
                <a:srgbClr val="404040"/>
              </a:solidFill>
              <a:latin typeface="Calibri"/>
              <a:ea typeface="ＭＳ Ｐゴシック" pitchFamily="34" charset="-128"/>
            </a:endParaRPr>
          </a:p>
        </p:txBody>
      </p:sp>
      <p:sp>
        <p:nvSpPr>
          <p:cNvPr id="2" name="Slide Number Placeholder 1"/>
          <p:cNvSpPr>
            <a:spLocks noGrp="1"/>
          </p:cNvSpPr>
          <p:nvPr>
            <p:ph type="sldNum" sz="quarter" idx="12"/>
          </p:nvPr>
        </p:nvSpPr>
        <p:spPr/>
        <p:txBody>
          <a:bodyPr/>
          <a:lstStyle/>
          <a:p>
            <a:fld id="{F5447536-22AF-4143-81F6-C1A8AFE5AC92}" type="slidenum">
              <a:rPr lang="en-US" smtClean="0"/>
              <a:pPr/>
              <a:t>1</a:t>
            </a:fld>
            <a:endParaRPr lang="en-US"/>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160" y="5856755"/>
            <a:ext cx="2088232" cy="88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563" y="5893643"/>
            <a:ext cx="2841625"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7427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t>Number of inspections and compliance levels per day</a:t>
            </a:r>
            <a:endParaRPr lang="en-ZA" sz="2800" dirty="0"/>
          </a:p>
        </p:txBody>
      </p:sp>
      <p:graphicFrame>
        <p:nvGraphicFramePr>
          <p:cNvPr id="5" name="Content Placeholder 4"/>
          <p:cNvGraphicFramePr>
            <a:graphicFrameLocks noGrp="1"/>
          </p:cNvGraphicFramePr>
          <p:nvPr>
            <p:ph idx="1"/>
          </p:nvPr>
        </p:nvGraphicFramePr>
        <p:xfrm>
          <a:off x="661352" y="1800220"/>
          <a:ext cx="7821295" cy="4125923"/>
        </p:xfrm>
        <a:graphic>
          <a:graphicData uri="http://schemas.openxmlformats.org/drawingml/2006/table">
            <a:tbl>
              <a:tblPr firstRow="1" firstCol="1" bandRow="1">
                <a:tableStyleId>{5C22544A-7EE6-4342-B048-85BDC9FD1C3A}</a:tableStyleId>
              </a:tblPr>
              <a:tblGrid>
                <a:gridCol w="2117090">
                  <a:extLst>
                    <a:ext uri="{9D8B030D-6E8A-4147-A177-3AD203B41FA5}">
                      <a16:colId xmlns:a16="http://schemas.microsoft.com/office/drawing/2014/main" val="3554594637"/>
                    </a:ext>
                  </a:extLst>
                </a:gridCol>
                <a:gridCol w="2127250">
                  <a:extLst>
                    <a:ext uri="{9D8B030D-6E8A-4147-A177-3AD203B41FA5}">
                      <a16:colId xmlns:a16="http://schemas.microsoft.com/office/drawing/2014/main" val="652507172"/>
                    </a:ext>
                  </a:extLst>
                </a:gridCol>
                <a:gridCol w="1236345">
                  <a:extLst>
                    <a:ext uri="{9D8B030D-6E8A-4147-A177-3AD203B41FA5}">
                      <a16:colId xmlns:a16="http://schemas.microsoft.com/office/drawing/2014/main" val="681962367"/>
                    </a:ext>
                  </a:extLst>
                </a:gridCol>
                <a:gridCol w="1170305">
                  <a:extLst>
                    <a:ext uri="{9D8B030D-6E8A-4147-A177-3AD203B41FA5}">
                      <a16:colId xmlns:a16="http://schemas.microsoft.com/office/drawing/2014/main" val="3122597453"/>
                    </a:ext>
                  </a:extLst>
                </a:gridCol>
                <a:gridCol w="1170305">
                  <a:extLst>
                    <a:ext uri="{9D8B030D-6E8A-4147-A177-3AD203B41FA5}">
                      <a16:colId xmlns:a16="http://schemas.microsoft.com/office/drawing/2014/main" val="958371091"/>
                    </a:ext>
                  </a:extLst>
                </a:gridCol>
              </a:tblGrid>
              <a:tr h="0">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marL="457200" algn="ctr">
                        <a:lnSpc>
                          <a:spcPct val="107000"/>
                        </a:lnSpc>
                        <a:spcAft>
                          <a:spcPts val="0"/>
                        </a:spcAft>
                      </a:pPr>
                      <a:r>
                        <a:rPr lang="en-ZA" sz="1100">
                          <a:effectLst/>
                        </a:rPr>
                        <a:t>Comply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226995151"/>
                  </a:ext>
                </a:extLst>
              </a:tr>
              <a:tr h="0">
                <a:tc>
                  <a:txBody>
                    <a:bodyPr/>
                    <a:lstStyle/>
                    <a:p>
                      <a:pPr marL="457200" algn="ctr">
                        <a:lnSpc>
                          <a:spcPct val="107000"/>
                        </a:lnSpc>
                        <a:spcAft>
                          <a:spcPts val="0"/>
                        </a:spcAft>
                      </a:pPr>
                      <a:r>
                        <a:rPr lang="en-ZA" sz="1100">
                          <a:effectLst/>
                        </a:rPr>
                        <a:t>Days in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NUMBER OF INSPECTIONS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Comply - YES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Comply - NO</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Other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7480668"/>
                  </a:ext>
                </a:extLst>
              </a:tr>
              <a:tr h="0">
                <a:tc>
                  <a:txBody>
                    <a:bodyPr/>
                    <a:lstStyle/>
                    <a:p>
                      <a:pPr marL="457200" algn="l">
                        <a:lnSpc>
                          <a:spcPct val="107000"/>
                        </a:lnSpc>
                        <a:spcAft>
                          <a:spcPts val="0"/>
                        </a:spcAft>
                      </a:pPr>
                      <a:r>
                        <a:rPr lang="en-ZA" sz="1100">
                          <a:effectLst/>
                        </a:rPr>
                        <a:t>Day 4 of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36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18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18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4502482"/>
                  </a:ext>
                </a:extLst>
              </a:tr>
              <a:tr h="0">
                <a:tc>
                  <a:txBody>
                    <a:bodyPr/>
                    <a:lstStyle/>
                    <a:p>
                      <a:pPr marL="457200" algn="l">
                        <a:lnSpc>
                          <a:spcPct val="107000"/>
                        </a:lnSpc>
                        <a:spcAft>
                          <a:spcPts val="0"/>
                        </a:spcAft>
                      </a:pPr>
                      <a:r>
                        <a:rPr lang="en-ZA" sz="1100">
                          <a:effectLst/>
                        </a:rPr>
                        <a:t>Day 5 of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69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42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27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9259416"/>
                  </a:ext>
                </a:extLst>
              </a:tr>
              <a:tr h="0">
                <a:tc>
                  <a:txBody>
                    <a:bodyPr/>
                    <a:lstStyle/>
                    <a:p>
                      <a:pPr marL="457200" algn="l">
                        <a:lnSpc>
                          <a:spcPct val="107000"/>
                        </a:lnSpc>
                        <a:spcAft>
                          <a:spcPts val="0"/>
                        </a:spcAft>
                      </a:pPr>
                      <a:r>
                        <a:rPr lang="en-ZA" sz="1100">
                          <a:effectLst/>
                        </a:rPr>
                        <a:t>Day 6 of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77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40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37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9748512"/>
                  </a:ext>
                </a:extLst>
              </a:tr>
              <a:tr h="0">
                <a:tc>
                  <a:txBody>
                    <a:bodyPr/>
                    <a:lstStyle/>
                    <a:p>
                      <a:pPr marL="457200" algn="l">
                        <a:lnSpc>
                          <a:spcPct val="107000"/>
                        </a:lnSpc>
                        <a:spcAft>
                          <a:spcPts val="0"/>
                        </a:spcAft>
                      </a:pPr>
                      <a:r>
                        <a:rPr lang="en-ZA" sz="1100">
                          <a:effectLst/>
                        </a:rPr>
                        <a:t>Day 7 of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149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58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87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453124"/>
                  </a:ext>
                </a:extLst>
              </a:tr>
              <a:tr h="0">
                <a:tc>
                  <a:txBody>
                    <a:bodyPr/>
                    <a:lstStyle/>
                    <a:p>
                      <a:pPr marL="457200" algn="l">
                        <a:lnSpc>
                          <a:spcPct val="107000"/>
                        </a:lnSpc>
                        <a:spcAft>
                          <a:spcPts val="0"/>
                        </a:spcAft>
                      </a:pPr>
                      <a:r>
                        <a:rPr lang="en-ZA" sz="1100">
                          <a:effectLst/>
                        </a:rPr>
                        <a:t>Day 8 of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123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66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57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0727736"/>
                  </a:ext>
                </a:extLst>
              </a:tr>
              <a:tr h="0">
                <a:tc>
                  <a:txBody>
                    <a:bodyPr/>
                    <a:lstStyle/>
                    <a:p>
                      <a:pPr marL="457200" algn="l">
                        <a:lnSpc>
                          <a:spcPct val="107000"/>
                        </a:lnSpc>
                        <a:spcAft>
                          <a:spcPts val="0"/>
                        </a:spcAft>
                      </a:pPr>
                      <a:r>
                        <a:rPr lang="en-ZA" sz="1100">
                          <a:effectLst/>
                        </a:rPr>
                        <a:t>Day 11 of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146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88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58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2960476"/>
                  </a:ext>
                </a:extLst>
              </a:tr>
              <a:tr h="0">
                <a:tc>
                  <a:txBody>
                    <a:bodyPr/>
                    <a:lstStyle/>
                    <a:p>
                      <a:pPr marL="457200" algn="l">
                        <a:lnSpc>
                          <a:spcPct val="107000"/>
                        </a:lnSpc>
                        <a:spcAft>
                          <a:spcPts val="0"/>
                        </a:spcAft>
                      </a:pPr>
                      <a:r>
                        <a:rPr lang="en-ZA" sz="1100">
                          <a:effectLst/>
                        </a:rPr>
                        <a:t>Day 12 of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111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58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53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6318964"/>
                  </a:ext>
                </a:extLst>
              </a:tr>
              <a:tr h="0">
                <a:tc>
                  <a:txBody>
                    <a:bodyPr/>
                    <a:lstStyle/>
                    <a:p>
                      <a:pPr marL="457200" algn="l">
                        <a:lnSpc>
                          <a:spcPct val="107000"/>
                        </a:lnSpc>
                        <a:spcAft>
                          <a:spcPts val="0"/>
                        </a:spcAft>
                      </a:pPr>
                      <a:r>
                        <a:rPr lang="en-ZA" sz="1100">
                          <a:effectLst/>
                        </a:rPr>
                        <a:t>Day 13 of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126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75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51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5056663"/>
                  </a:ext>
                </a:extLst>
              </a:tr>
              <a:tr h="0">
                <a:tc>
                  <a:txBody>
                    <a:bodyPr/>
                    <a:lstStyle/>
                    <a:p>
                      <a:pPr marL="457200" algn="l">
                        <a:lnSpc>
                          <a:spcPct val="107000"/>
                        </a:lnSpc>
                        <a:spcAft>
                          <a:spcPts val="0"/>
                        </a:spcAft>
                      </a:pPr>
                      <a:r>
                        <a:rPr lang="en-ZA" sz="1100">
                          <a:effectLst/>
                        </a:rPr>
                        <a:t>Day 14 of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53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23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30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56653015"/>
                  </a:ext>
                </a:extLst>
              </a:tr>
              <a:tr h="0">
                <a:tc>
                  <a:txBody>
                    <a:bodyPr/>
                    <a:lstStyle/>
                    <a:p>
                      <a:pPr marL="457200" algn="l">
                        <a:lnSpc>
                          <a:spcPct val="107000"/>
                        </a:lnSpc>
                        <a:spcAft>
                          <a:spcPts val="0"/>
                        </a:spcAft>
                      </a:pPr>
                      <a:r>
                        <a:rPr lang="en-ZA" sz="1100">
                          <a:effectLst/>
                        </a:rPr>
                        <a:t>Day 19 of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88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57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31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5139358"/>
                  </a:ext>
                </a:extLst>
              </a:tr>
              <a:tr h="0">
                <a:tc>
                  <a:txBody>
                    <a:bodyPr/>
                    <a:lstStyle/>
                    <a:p>
                      <a:pPr marL="457200" algn="l">
                        <a:lnSpc>
                          <a:spcPct val="107000"/>
                        </a:lnSpc>
                        <a:spcAft>
                          <a:spcPts val="0"/>
                        </a:spcAft>
                      </a:pPr>
                      <a:r>
                        <a:rPr lang="en-ZA" sz="1100">
                          <a:effectLst/>
                        </a:rPr>
                        <a:t>Day 20 of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161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96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65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9635941"/>
                  </a:ext>
                </a:extLst>
              </a:tr>
              <a:tr h="0">
                <a:tc>
                  <a:txBody>
                    <a:bodyPr/>
                    <a:lstStyle/>
                    <a:p>
                      <a:pPr marL="457200" algn="l">
                        <a:lnSpc>
                          <a:spcPct val="107000"/>
                        </a:lnSpc>
                        <a:spcAft>
                          <a:spcPts val="0"/>
                        </a:spcAft>
                      </a:pPr>
                      <a:r>
                        <a:rPr lang="en-ZA" sz="1100">
                          <a:effectLst/>
                        </a:rPr>
                        <a:t>Day 21 of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180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120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60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7562062"/>
                  </a:ext>
                </a:extLst>
              </a:tr>
              <a:tr h="0">
                <a:tc>
                  <a:txBody>
                    <a:bodyPr/>
                    <a:lstStyle/>
                    <a:p>
                      <a:pPr marL="457200" algn="l">
                        <a:lnSpc>
                          <a:spcPct val="107000"/>
                        </a:lnSpc>
                        <a:spcAft>
                          <a:spcPts val="0"/>
                        </a:spcAft>
                      </a:pPr>
                      <a:r>
                        <a:rPr lang="en-ZA" sz="1100">
                          <a:effectLst/>
                        </a:rPr>
                        <a:t>Day 22 of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118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75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43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5147678"/>
                  </a:ext>
                </a:extLst>
              </a:tr>
              <a:tr h="0">
                <a:tc>
                  <a:txBody>
                    <a:bodyPr/>
                    <a:lstStyle/>
                    <a:p>
                      <a:pPr marL="457200" algn="l">
                        <a:lnSpc>
                          <a:spcPct val="107000"/>
                        </a:lnSpc>
                        <a:spcAft>
                          <a:spcPts val="0"/>
                        </a:spcAft>
                      </a:pPr>
                      <a:r>
                        <a:rPr lang="en-ZA" sz="1100">
                          <a:effectLst/>
                        </a:rPr>
                        <a:t>Day 25 of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129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65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64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8258585"/>
                  </a:ext>
                </a:extLst>
              </a:tr>
              <a:tr h="0">
                <a:tc>
                  <a:txBody>
                    <a:bodyPr/>
                    <a:lstStyle/>
                    <a:p>
                      <a:pPr marL="457200" algn="l">
                        <a:lnSpc>
                          <a:spcPct val="107000"/>
                        </a:lnSpc>
                        <a:spcAft>
                          <a:spcPts val="0"/>
                        </a:spcAft>
                      </a:pPr>
                      <a:r>
                        <a:rPr lang="en-ZA" sz="1100">
                          <a:effectLst/>
                        </a:rPr>
                        <a:t>Day 26 of Lockdown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156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93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63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9757597"/>
                  </a:ext>
                </a:extLst>
              </a:tr>
              <a:tr h="0">
                <a:tc>
                  <a:txBody>
                    <a:bodyPr/>
                    <a:lstStyle/>
                    <a:p>
                      <a:pPr marL="457200" algn="l">
                        <a:lnSpc>
                          <a:spcPct val="107000"/>
                        </a:lnSpc>
                        <a:spcAft>
                          <a:spcPts val="0"/>
                        </a:spcAft>
                      </a:pPr>
                      <a:r>
                        <a:rPr lang="en-ZA" sz="1100">
                          <a:effectLst/>
                        </a:rPr>
                        <a:t>Day 26 of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127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74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53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4355996"/>
                  </a:ext>
                </a:extLst>
              </a:tr>
              <a:tr h="0">
                <a:tc>
                  <a:txBody>
                    <a:bodyPr/>
                    <a:lstStyle/>
                    <a:p>
                      <a:pPr marL="457200" algn="l">
                        <a:lnSpc>
                          <a:spcPct val="107000"/>
                        </a:lnSpc>
                        <a:spcAft>
                          <a:spcPts val="0"/>
                        </a:spcAft>
                      </a:pPr>
                      <a:r>
                        <a:rPr lang="en-ZA" sz="1100">
                          <a:effectLst/>
                        </a:rPr>
                        <a:t>Day 27 of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161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103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58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9399375"/>
                  </a:ext>
                </a:extLst>
              </a:tr>
              <a:tr h="0">
                <a:tc>
                  <a:txBody>
                    <a:bodyPr/>
                    <a:lstStyle/>
                    <a:p>
                      <a:pPr marL="457200" algn="l">
                        <a:lnSpc>
                          <a:spcPct val="107000"/>
                        </a:lnSpc>
                        <a:spcAft>
                          <a:spcPts val="0"/>
                        </a:spcAft>
                      </a:pPr>
                      <a:r>
                        <a:rPr lang="en-ZA" sz="1100">
                          <a:effectLst/>
                        </a:rPr>
                        <a:t>Day 28 of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87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55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32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3275836"/>
                  </a:ext>
                </a:extLst>
              </a:tr>
              <a:tr h="0">
                <a:tc>
                  <a:txBody>
                    <a:bodyPr/>
                    <a:lstStyle/>
                    <a:p>
                      <a:pPr marL="457200" algn="l">
                        <a:lnSpc>
                          <a:spcPct val="107000"/>
                        </a:lnSpc>
                        <a:spcAft>
                          <a:spcPts val="0"/>
                        </a:spcAft>
                      </a:pPr>
                      <a:r>
                        <a:rPr lang="en-ZA" sz="1100">
                          <a:effectLst/>
                        </a:rPr>
                        <a:t>Day 34 of Lockdown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69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40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29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2445541"/>
                  </a:ext>
                </a:extLst>
              </a:tr>
              <a:tr h="0">
                <a:tc>
                  <a:txBody>
                    <a:bodyPr/>
                    <a:lstStyle/>
                    <a:p>
                      <a:pPr marL="457200" algn="l">
                        <a:lnSpc>
                          <a:spcPct val="107000"/>
                        </a:lnSpc>
                        <a:spcAft>
                          <a:spcPts val="0"/>
                        </a:spcAft>
                      </a:pPr>
                      <a:r>
                        <a:rPr lang="en-ZA" sz="1100">
                          <a:effectLst/>
                        </a:rPr>
                        <a:t>TOTAL</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2166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1246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a:effectLst/>
                        </a:rPr>
                        <a:t>916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07000"/>
                        </a:lnSpc>
                        <a:spcAft>
                          <a:spcPts val="0"/>
                        </a:spcAft>
                      </a:pPr>
                      <a:r>
                        <a:rPr lang="en-ZA"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4724121"/>
                  </a:ext>
                </a:extLst>
              </a:tr>
            </a:tbl>
          </a:graphicData>
        </a:graphic>
      </p:graphicFrame>
      <p:sp>
        <p:nvSpPr>
          <p:cNvPr id="6"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ZA" altLang="en-US" sz="1100" b="1" i="0" u="none" strike="noStrike" cap="none" normalizeH="0" baseline="0" smtClean="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OVERALL NUMBER OF COMPANIES INSPECTED IN ALL THE PROVINCES DAILY</a:t>
            </a:r>
            <a:endParaRPr kumimoji="0" lang="en-ZA"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40448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Analysis </a:t>
            </a:r>
            <a:endParaRPr lang="en-ZA" dirty="0"/>
          </a:p>
        </p:txBody>
      </p:sp>
      <p:sp>
        <p:nvSpPr>
          <p:cNvPr id="3" name="Content Placeholder 2"/>
          <p:cNvSpPr>
            <a:spLocks noGrp="1"/>
          </p:cNvSpPr>
          <p:nvPr>
            <p:ph idx="1"/>
          </p:nvPr>
        </p:nvSpPr>
        <p:spPr/>
        <p:txBody>
          <a:bodyPr/>
          <a:lstStyle/>
          <a:p>
            <a:r>
              <a:rPr lang="en-ZA" dirty="0"/>
              <a:t>From the Table above, it can be seen that there has been a gradual increase in the number of inspections since the project started at the lockdown (26 March 2020, midnight).  </a:t>
            </a:r>
            <a:r>
              <a:rPr lang="en-ZA" dirty="0" err="1"/>
              <a:t>KwaZulu</a:t>
            </a:r>
            <a:r>
              <a:rPr lang="en-ZA" dirty="0"/>
              <a:t> Natal accounts for most of the inspections and notices served over the last 19 days.</a:t>
            </a:r>
          </a:p>
        </p:txBody>
      </p:sp>
    </p:spTree>
    <p:extLst>
      <p:ext uri="{BB962C8B-B14F-4D97-AF65-F5344CB8AC3E}">
        <p14:creationId xmlns:p14="http://schemas.microsoft.com/office/powerpoint/2010/main" val="1302226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4523783"/>
              </p:ext>
            </p:extLst>
          </p:nvPr>
        </p:nvGraphicFramePr>
        <p:xfrm>
          <a:off x="457200" y="1417638"/>
          <a:ext cx="8229600" cy="51077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9096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5721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Analysis…</a:t>
            </a:r>
            <a:r>
              <a:rPr lang="en-ZA" dirty="0" err="1" smtClean="0"/>
              <a:t>cont</a:t>
            </a:r>
            <a:endParaRPr lang="en-ZA" dirty="0"/>
          </a:p>
        </p:txBody>
      </p:sp>
      <p:sp>
        <p:nvSpPr>
          <p:cNvPr id="3" name="Content Placeholder 2"/>
          <p:cNvSpPr>
            <a:spLocks noGrp="1"/>
          </p:cNvSpPr>
          <p:nvPr>
            <p:ph idx="1"/>
          </p:nvPr>
        </p:nvSpPr>
        <p:spPr/>
        <p:txBody>
          <a:bodyPr/>
          <a:lstStyle/>
          <a:p>
            <a:r>
              <a:rPr lang="en-ZA" sz="2400" dirty="0"/>
              <a:t>The graph above shows a gradual increase in the number of inspections by the blue bars while the orange bars show that compliance level far outweighs the non compliance level as the two bars on the graph </a:t>
            </a:r>
            <a:r>
              <a:rPr lang="en-ZA" sz="2400" dirty="0" err="1"/>
              <a:t>ie</a:t>
            </a:r>
            <a:r>
              <a:rPr lang="en-ZA" sz="2400" dirty="0"/>
              <a:t>. orange and grey bars, show a definite divergence between the grey bar (non-compliance) and the orange graph (complying companies).  There is no sharp turn by the graphs in either an upward or downward direction which seems to imply that the compliance and non compliance levels are fairly consistent up until this point.  The orange bars continues to move away from the grey bars on the graph</a:t>
            </a:r>
            <a:r>
              <a:rPr lang="en-ZA" dirty="0"/>
              <a:t>.</a:t>
            </a:r>
          </a:p>
        </p:txBody>
      </p:sp>
    </p:spTree>
    <p:extLst>
      <p:ext uri="{BB962C8B-B14F-4D97-AF65-F5344CB8AC3E}">
        <p14:creationId xmlns:p14="http://schemas.microsoft.com/office/powerpoint/2010/main" val="4006775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Analysis…</a:t>
            </a:r>
            <a:r>
              <a:rPr lang="en-ZA" dirty="0" err="1" smtClean="0"/>
              <a:t>cont</a:t>
            </a:r>
            <a:endParaRPr lang="en-ZA" dirty="0"/>
          </a:p>
        </p:txBody>
      </p:sp>
      <p:sp>
        <p:nvSpPr>
          <p:cNvPr id="3" name="Content Placeholder 2"/>
          <p:cNvSpPr>
            <a:spLocks noGrp="1"/>
          </p:cNvSpPr>
          <p:nvPr>
            <p:ph idx="1"/>
          </p:nvPr>
        </p:nvSpPr>
        <p:spPr>
          <a:xfrm>
            <a:off x="251520" y="1268760"/>
            <a:ext cx="8568952" cy="4525963"/>
          </a:xfrm>
        </p:spPr>
        <p:txBody>
          <a:bodyPr/>
          <a:lstStyle/>
          <a:p>
            <a:r>
              <a:rPr lang="en-ZA" sz="2800" dirty="0"/>
              <a:t>This graph clearly shows the aggregation of compliance versus non compliance inspections since it started and over the past seventeen days of inspections.  </a:t>
            </a:r>
            <a:endParaRPr lang="en-ZA" sz="2800" dirty="0" smtClean="0"/>
          </a:p>
          <a:p>
            <a:r>
              <a:rPr lang="en-ZA" sz="2800" dirty="0" smtClean="0"/>
              <a:t>The </a:t>
            </a:r>
            <a:r>
              <a:rPr lang="en-ZA" sz="2800" dirty="0"/>
              <a:t>inspectors nationally have been averaging one hundred and fourteen (114) inspections per day over the last nineteen days as an average. </a:t>
            </a:r>
            <a:endParaRPr lang="en-ZA" sz="2800" dirty="0" smtClean="0"/>
          </a:p>
          <a:p>
            <a:r>
              <a:rPr lang="en-ZA" sz="2800" dirty="0" smtClean="0"/>
              <a:t>On </a:t>
            </a:r>
            <a:r>
              <a:rPr lang="en-ZA" sz="2800" dirty="0"/>
              <a:t>day 6, of the project, the inspectors were averaging 100 inspections per day.   </a:t>
            </a:r>
            <a:endParaRPr lang="en-ZA" dirty="0"/>
          </a:p>
        </p:txBody>
      </p:sp>
    </p:spTree>
    <p:extLst>
      <p:ext uri="{BB962C8B-B14F-4D97-AF65-F5344CB8AC3E}">
        <p14:creationId xmlns:p14="http://schemas.microsoft.com/office/powerpoint/2010/main" val="2542125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600" b="1" dirty="0"/>
              <a:t>DAILY TOTAL OF NOTICES SERVED BY ALL PROVINCES</a:t>
            </a:r>
            <a:endParaRPr lang="en-ZA"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3359235"/>
              </p:ext>
            </p:extLst>
          </p:nvPr>
        </p:nvGraphicFramePr>
        <p:xfrm>
          <a:off x="251520" y="1425258"/>
          <a:ext cx="8640960" cy="5172099"/>
        </p:xfrm>
        <a:graphic>
          <a:graphicData uri="http://schemas.openxmlformats.org/drawingml/2006/table">
            <a:tbl>
              <a:tblPr firstRow="1" firstCol="1" bandRow="1">
                <a:tableStyleId>{5C22544A-7EE6-4342-B048-85BDC9FD1C3A}</a:tableStyleId>
              </a:tblPr>
              <a:tblGrid>
                <a:gridCol w="1286215">
                  <a:extLst>
                    <a:ext uri="{9D8B030D-6E8A-4147-A177-3AD203B41FA5}">
                      <a16:colId xmlns:a16="http://schemas.microsoft.com/office/drawing/2014/main" val="2837482355"/>
                    </a:ext>
                  </a:extLst>
                </a:gridCol>
                <a:gridCol w="648006">
                  <a:extLst>
                    <a:ext uri="{9D8B030D-6E8A-4147-A177-3AD203B41FA5}">
                      <a16:colId xmlns:a16="http://schemas.microsoft.com/office/drawing/2014/main" val="4193258770"/>
                    </a:ext>
                  </a:extLst>
                </a:gridCol>
                <a:gridCol w="571578">
                  <a:extLst>
                    <a:ext uri="{9D8B030D-6E8A-4147-A177-3AD203B41FA5}">
                      <a16:colId xmlns:a16="http://schemas.microsoft.com/office/drawing/2014/main" val="3242279012"/>
                    </a:ext>
                  </a:extLst>
                </a:gridCol>
                <a:gridCol w="781919">
                  <a:extLst>
                    <a:ext uri="{9D8B030D-6E8A-4147-A177-3AD203B41FA5}">
                      <a16:colId xmlns:a16="http://schemas.microsoft.com/office/drawing/2014/main" val="4141028974"/>
                    </a:ext>
                  </a:extLst>
                </a:gridCol>
                <a:gridCol w="767548">
                  <a:extLst>
                    <a:ext uri="{9D8B030D-6E8A-4147-A177-3AD203B41FA5}">
                      <a16:colId xmlns:a16="http://schemas.microsoft.com/office/drawing/2014/main" val="918623888"/>
                    </a:ext>
                  </a:extLst>
                </a:gridCol>
                <a:gridCol w="743379">
                  <a:extLst>
                    <a:ext uri="{9D8B030D-6E8A-4147-A177-3AD203B41FA5}">
                      <a16:colId xmlns:a16="http://schemas.microsoft.com/office/drawing/2014/main" val="1633265445"/>
                    </a:ext>
                  </a:extLst>
                </a:gridCol>
                <a:gridCol w="747298">
                  <a:extLst>
                    <a:ext uri="{9D8B030D-6E8A-4147-A177-3AD203B41FA5}">
                      <a16:colId xmlns:a16="http://schemas.microsoft.com/office/drawing/2014/main" val="934324435"/>
                    </a:ext>
                  </a:extLst>
                </a:gridCol>
                <a:gridCol w="768855">
                  <a:extLst>
                    <a:ext uri="{9D8B030D-6E8A-4147-A177-3AD203B41FA5}">
                      <a16:colId xmlns:a16="http://schemas.microsoft.com/office/drawing/2014/main" val="3053135009"/>
                    </a:ext>
                  </a:extLst>
                </a:gridCol>
                <a:gridCol w="717903">
                  <a:extLst>
                    <a:ext uri="{9D8B030D-6E8A-4147-A177-3AD203B41FA5}">
                      <a16:colId xmlns:a16="http://schemas.microsoft.com/office/drawing/2014/main" val="3987657744"/>
                    </a:ext>
                  </a:extLst>
                </a:gridCol>
                <a:gridCol w="772774">
                  <a:extLst>
                    <a:ext uri="{9D8B030D-6E8A-4147-A177-3AD203B41FA5}">
                      <a16:colId xmlns:a16="http://schemas.microsoft.com/office/drawing/2014/main" val="1761163580"/>
                    </a:ext>
                  </a:extLst>
                </a:gridCol>
                <a:gridCol w="835485">
                  <a:extLst>
                    <a:ext uri="{9D8B030D-6E8A-4147-A177-3AD203B41FA5}">
                      <a16:colId xmlns:a16="http://schemas.microsoft.com/office/drawing/2014/main" val="972651707"/>
                    </a:ext>
                  </a:extLst>
                </a:gridCol>
              </a:tblGrid>
              <a:tr h="313460">
                <a:tc>
                  <a:txBody>
                    <a:bodyPr/>
                    <a:lstStyle/>
                    <a:p>
                      <a:pPr marL="457200">
                        <a:lnSpc>
                          <a:spcPct val="107000"/>
                        </a:lnSpc>
                        <a:spcAft>
                          <a:spcPts val="0"/>
                        </a:spcAft>
                      </a:pPr>
                      <a:r>
                        <a:rPr lang="en-ZA" sz="800">
                          <a:effectLst/>
                        </a:rPr>
                        <a:t>Day of Lockdown</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FS</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GP</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KZN</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MP</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LP</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EC</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WC</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NW</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NC</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TOTAL</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1115680700"/>
                  </a:ext>
                </a:extLst>
              </a:tr>
              <a:tr h="156731">
                <a:tc>
                  <a:txBody>
                    <a:bodyPr/>
                    <a:lstStyle/>
                    <a:p>
                      <a:pPr marL="457200">
                        <a:lnSpc>
                          <a:spcPct val="107000"/>
                        </a:lnSpc>
                        <a:spcAft>
                          <a:spcPts val="0"/>
                        </a:spcAft>
                      </a:pPr>
                      <a:r>
                        <a:rPr lang="en-ZA" sz="800">
                          <a:effectLst/>
                        </a:rPr>
                        <a:t>Day 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8</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5</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6</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21</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1003211026"/>
                  </a:ext>
                </a:extLst>
              </a:tr>
              <a:tr h="156731">
                <a:tc>
                  <a:txBody>
                    <a:bodyPr/>
                    <a:lstStyle/>
                    <a:p>
                      <a:pPr marL="457200">
                        <a:lnSpc>
                          <a:spcPct val="107000"/>
                        </a:lnSpc>
                        <a:spcAft>
                          <a:spcPts val="0"/>
                        </a:spcAft>
                      </a:pPr>
                      <a:r>
                        <a:rPr lang="en-ZA" sz="800">
                          <a:effectLst/>
                        </a:rPr>
                        <a:t>Day 5</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7</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48</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3437382686"/>
                  </a:ext>
                </a:extLst>
              </a:tr>
              <a:tr h="156731">
                <a:tc>
                  <a:txBody>
                    <a:bodyPr/>
                    <a:lstStyle/>
                    <a:p>
                      <a:pPr marL="457200">
                        <a:lnSpc>
                          <a:spcPct val="107000"/>
                        </a:lnSpc>
                        <a:spcAft>
                          <a:spcPts val="0"/>
                        </a:spcAft>
                      </a:pPr>
                      <a:r>
                        <a:rPr lang="en-ZA" sz="800">
                          <a:effectLst/>
                        </a:rPr>
                        <a:t>Day 6</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9</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9</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52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1945758846"/>
                  </a:ext>
                </a:extLst>
              </a:tr>
              <a:tr h="313460">
                <a:tc>
                  <a:txBody>
                    <a:bodyPr/>
                    <a:lstStyle/>
                    <a:p>
                      <a:pPr marL="457200">
                        <a:lnSpc>
                          <a:spcPct val="107000"/>
                        </a:lnSpc>
                        <a:spcAft>
                          <a:spcPts val="0"/>
                        </a:spcAft>
                      </a:pPr>
                      <a:r>
                        <a:rPr lang="en-ZA" sz="800">
                          <a:effectLst/>
                        </a:rPr>
                        <a:t>Day 7</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41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15</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19</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6</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96</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555664830"/>
                  </a:ext>
                </a:extLst>
              </a:tr>
              <a:tr h="156731">
                <a:tc>
                  <a:txBody>
                    <a:bodyPr/>
                    <a:lstStyle/>
                    <a:p>
                      <a:pPr marL="457200">
                        <a:lnSpc>
                          <a:spcPct val="107000"/>
                        </a:lnSpc>
                        <a:spcAft>
                          <a:spcPts val="0"/>
                        </a:spcAft>
                      </a:pPr>
                      <a:r>
                        <a:rPr lang="en-ZA" sz="800">
                          <a:effectLst/>
                        </a:rPr>
                        <a:t>Day 8</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27</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19</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66</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2582727268"/>
                  </a:ext>
                </a:extLst>
              </a:tr>
              <a:tr h="156731">
                <a:tc>
                  <a:txBody>
                    <a:bodyPr/>
                    <a:lstStyle/>
                    <a:p>
                      <a:pPr marL="457200">
                        <a:lnSpc>
                          <a:spcPct val="107000"/>
                        </a:lnSpc>
                        <a:spcAft>
                          <a:spcPts val="0"/>
                        </a:spcAft>
                      </a:pPr>
                      <a:r>
                        <a:rPr lang="en-ZA" sz="800">
                          <a:effectLst/>
                        </a:rPr>
                        <a:t>Day 11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3</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35</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8</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66</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32312381"/>
                  </a:ext>
                </a:extLst>
              </a:tr>
              <a:tr h="313460">
                <a:tc>
                  <a:txBody>
                    <a:bodyPr/>
                    <a:lstStyle/>
                    <a:p>
                      <a:pPr marL="457200">
                        <a:lnSpc>
                          <a:spcPct val="107000"/>
                        </a:lnSpc>
                        <a:spcAft>
                          <a:spcPts val="0"/>
                        </a:spcAft>
                      </a:pPr>
                      <a:r>
                        <a:rPr lang="en-ZA" sz="800">
                          <a:effectLst/>
                        </a:rPr>
                        <a:t>Day 12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25</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9</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3</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6</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65</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173828564"/>
                  </a:ext>
                </a:extLst>
              </a:tr>
              <a:tr h="313460">
                <a:tc>
                  <a:txBody>
                    <a:bodyPr/>
                    <a:lstStyle/>
                    <a:p>
                      <a:pPr marL="457200">
                        <a:lnSpc>
                          <a:spcPct val="107000"/>
                        </a:lnSpc>
                        <a:spcAft>
                          <a:spcPts val="0"/>
                        </a:spcAft>
                      </a:pPr>
                      <a:r>
                        <a:rPr lang="en-ZA" sz="800">
                          <a:effectLst/>
                        </a:rPr>
                        <a:t>Day 13</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5</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13</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3</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7</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62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2379168613"/>
                  </a:ext>
                </a:extLst>
              </a:tr>
              <a:tr h="156731">
                <a:tc>
                  <a:txBody>
                    <a:bodyPr/>
                    <a:lstStyle/>
                    <a:p>
                      <a:pPr marL="457200">
                        <a:lnSpc>
                          <a:spcPct val="107000"/>
                        </a:lnSpc>
                        <a:spcAft>
                          <a:spcPts val="0"/>
                        </a:spcAft>
                      </a:pPr>
                      <a:r>
                        <a:rPr lang="en-ZA" sz="800">
                          <a:effectLst/>
                        </a:rPr>
                        <a:t>Day 14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3</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17</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3</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35</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4272264922"/>
                  </a:ext>
                </a:extLst>
              </a:tr>
              <a:tr h="156731">
                <a:tc>
                  <a:txBody>
                    <a:bodyPr/>
                    <a:lstStyle/>
                    <a:p>
                      <a:pPr marL="457200">
                        <a:lnSpc>
                          <a:spcPct val="107000"/>
                        </a:lnSpc>
                        <a:spcAft>
                          <a:spcPts val="0"/>
                        </a:spcAft>
                      </a:pPr>
                      <a:r>
                        <a:rPr lang="en-ZA" sz="800">
                          <a:effectLst/>
                        </a:rPr>
                        <a:t>Day 19</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13</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7</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32</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1910554880"/>
                  </a:ext>
                </a:extLst>
              </a:tr>
              <a:tr h="313460">
                <a:tc>
                  <a:txBody>
                    <a:bodyPr/>
                    <a:lstStyle/>
                    <a:p>
                      <a:pPr marL="457200">
                        <a:lnSpc>
                          <a:spcPct val="107000"/>
                        </a:lnSpc>
                        <a:spcAft>
                          <a:spcPts val="0"/>
                        </a:spcAft>
                      </a:pPr>
                      <a:r>
                        <a:rPr lang="en-ZA" sz="800">
                          <a:effectLst/>
                        </a:rPr>
                        <a:t>Day 20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5</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9</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19</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8</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18</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7</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6</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74</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3790987937"/>
                  </a:ext>
                </a:extLst>
              </a:tr>
              <a:tr h="313460">
                <a:tc>
                  <a:txBody>
                    <a:bodyPr/>
                    <a:lstStyle/>
                    <a:p>
                      <a:pPr marL="457200">
                        <a:lnSpc>
                          <a:spcPct val="107000"/>
                        </a:lnSpc>
                        <a:spcAft>
                          <a:spcPts val="0"/>
                        </a:spcAft>
                      </a:pPr>
                      <a:r>
                        <a:rPr lang="en-ZA" sz="800">
                          <a:effectLst/>
                        </a:rPr>
                        <a:t>Day 21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19</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8</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3</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6</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8</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66</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1622282652"/>
                  </a:ext>
                </a:extLst>
              </a:tr>
              <a:tr h="313460">
                <a:tc>
                  <a:txBody>
                    <a:bodyPr/>
                    <a:lstStyle/>
                    <a:p>
                      <a:pPr marL="457200">
                        <a:lnSpc>
                          <a:spcPct val="107000"/>
                        </a:lnSpc>
                        <a:spcAft>
                          <a:spcPts val="0"/>
                        </a:spcAft>
                      </a:pPr>
                      <a:r>
                        <a:rPr lang="en-ZA" sz="800">
                          <a:effectLst/>
                        </a:rPr>
                        <a:t>Day 22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3</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5</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5</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50</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341307842"/>
                  </a:ext>
                </a:extLst>
              </a:tr>
              <a:tr h="313460">
                <a:tc>
                  <a:txBody>
                    <a:bodyPr/>
                    <a:lstStyle/>
                    <a:p>
                      <a:pPr marL="457200">
                        <a:lnSpc>
                          <a:spcPct val="107000"/>
                        </a:lnSpc>
                        <a:spcAft>
                          <a:spcPts val="0"/>
                        </a:spcAft>
                      </a:pPr>
                      <a:r>
                        <a:rPr lang="en-ZA" sz="800">
                          <a:effectLst/>
                        </a:rPr>
                        <a:t>Day 25</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8</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13</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9</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3</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69</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2246258511"/>
                  </a:ext>
                </a:extLst>
              </a:tr>
              <a:tr h="313460">
                <a:tc>
                  <a:txBody>
                    <a:bodyPr/>
                    <a:lstStyle/>
                    <a:p>
                      <a:pPr marL="457200">
                        <a:lnSpc>
                          <a:spcPct val="107000"/>
                        </a:lnSpc>
                        <a:spcAft>
                          <a:spcPts val="0"/>
                        </a:spcAft>
                      </a:pPr>
                      <a:r>
                        <a:rPr lang="en-ZA" sz="800">
                          <a:effectLst/>
                        </a:rPr>
                        <a:t>Day 26</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30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3</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8</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70</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3314557529"/>
                  </a:ext>
                </a:extLst>
              </a:tr>
              <a:tr h="313460">
                <a:tc>
                  <a:txBody>
                    <a:bodyPr/>
                    <a:lstStyle/>
                    <a:p>
                      <a:pPr marL="457200">
                        <a:lnSpc>
                          <a:spcPct val="107000"/>
                        </a:lnSpc>
                        <a:spcAft>
                          <a:spcPts val="0"/>
                        </a:spcAft>
                      </a:pPr>
                      <a:r>
                        <a:rPr lang="en-ZA" sz="800">
                          <a:effectLst/>
                        </a:rPr>
                        <a:t>Day 27</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8</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3</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6</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6</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7</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65</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2814612207"/>
                  </a:ext>
                </a:extLst>
              </a:tr>
              <a:tr h="156731">
                <a:tc>
                  <a:txBody>
                    <a:bodyPr/>
                    <a:lstStyle/>
                    <a:p>
                      <a:pPr marL="457200">
                        <a:lnSpc>
                          <a:spcPct val="107000"/>
                        </a:lnSpc>
                        <a:spcAft>
                          <a:spcPts val="0"/>
                        </a:spcAft>
                      </a:pPr>
                      <a:r>
                        <a:rPr lang="en-ZA" sz="800">
                          <a:effectLst/>
                        </a:rPr>
                        <a:t>Day 28</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28</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15</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3</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68</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3456187767"/>
                  </a:ext>
                </a:extLst>
              </a:tr>
              <a:tr h="156731">
                <a:tc>
                  <a:txBody>
                    <a:bodyPr/>
                    <a:lstStyle/>
                    <a:p>
                      <a:pPr marL="457200">
                        <a:lnSpc>
                          <a:spcPct val="107000"/>
                        </a:lnSpc>
                        <a:spcAft>
                          <a:spcPts val="0"/>
                        </a:spcAft>
                      </a:pPr>
                      <a:r>
                        <a:rPr lang="en-ZA" sz="800">
                          <a:effectLst/>
                        </a:rPr>
                        <a:t>Day 29</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9</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5</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6</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3</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40</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1477682380"/>
                  </a:ext>
                </a:extLst>
              </a:tr>
              <a:tr h="156731">
                <a:tc>
                  <a:txBody>
                    <a:bodyPr/>
                    <a:lstStyle/>
                    <a:p>
                      <a:pPr marL="457200">
                        <a:lnSpc>
                          <a:spcPct val="107000"/>
                        </a:lnSpc>
                        <a:spcAft>
                          <a:spcPts val="0"/>
                        </a:spcAft>
                      </a:pPr>
                      <a:r>
                        <a:rPr lang="en-ZA" sz="800">
                          <a:effectLst/>
                        </a:rPr>
                        <a:t>Day 34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7</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6</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3</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0</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34</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1683350834"/>
                  </a:ext>
                </a:extLst>
              </a:tr>
              <a:tr h="470189">
                <a:tc>
                  <a:txBody>
                    <a:bodyPr/>
                    <a:lstStyle/>
                    <a:p>
                      <a:pPr marL="457200">
                        <a:lnSpc>
                          <a:spcPct val="107000"/>
                        </a:lnSpc>
                        <a:spcAft>
                          <a:spcPts val="0"/>
                        </a:spcAft>
                      </a:pPr>
                      <a:r>
                        <a:rPr lang="en-ZA" sz="800">
                          <a:effectLst/>
                        </a:rPr>
                        <a:t>TOTAL </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15</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71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373</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141</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166</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54</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179</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78</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a:effectLst/>
                        </a:rPr>
                        <a:t>2</a:t>
                      </a:r>
                      <a:endParaRPr lang="en-ZA" sz="80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tc>
                  <a:txBody>
                    <a:bodyPr/>
                    <a:lstStyle/>
                    <a:p>
                      <a:pPr marL="457200" algn="ctr">
                        <a:lnSpc>
                          <a:spcPct val="107000"/>
                        </a:lnSpc>
                        <a:spcAft>
                          <a:spcPts val="0"/>
                        </a:spcAft>
                      </a:pPr>
                      <a:r>
                        <a:rPr lang="en-ZA" sz="800" dirty="0">
                          <a:effectLst/>
                        </a:rPr>
                        <a:t>1079</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2433" marR="52433" marT="0" marB="0"/>
                </a:tc>
                <a:extLst>
                  <a:ext uri="{0D108BD9-81ED-4DB2-BD59-A6C34878D82A}">
                    <a16:rowId xmlns:a16="http://schemas.microsoft.com/office/drawing/2014/main" val="3743864592"/>
                  </a:ext>
                </a:extLst>
              </a:tr>
            </a:tbl>
          </a:graphicData>
        </a:graphic>
      </p:graphicFrame>
    </p:spTree>
    <p:extLst>
      <p:ext uri="{BB962C8B-B14F-4D97-AF65-F5344CB8AC3E}">
        <p14:creationId xmlns:p14="http://schemas.microsoft.com/office/powerpoint/2010/main" val="2677578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Analysis….</a:t>
            </a:r>
            <a:endParaRPr lang="en-ZA" dirty="0"/>
          </a:p>
        </p:txBody>
      </p:sp>
      <p:sp>
        <p:nvSpPr>
          <p:cNvPr id="3" name="Content Placeholder 2"/>
          <p:cNvSpPr>
            <a:spLocks noGrp="1"/>
          </p:cNvSpPr>
          <p:nvPr>
            <p:ph idx="1"/>
          </p:nvPr>
        </p:nvSpPr>
        <p:spPr/>
        <p:txBody>
          <a:bodyPr/>
          <a:lstStyle/>
          <a:p>
            <a:r>
              <a:rPr lang="en-ZA" dirty="0"/>
              <a:t>KZN has been serving on average 19.63 notices served per day since inspections began while the second highest served by a province is the WC but averaged 9.42 per day followed by Limpopo at 8.74 and Mpumalanga at 7.42.</a:t>
            </a:r>
          </a:p>
          <a:p>
            <a:endParaRPr lang="en-ZA" dirty="0"/>
          </a:p>
        </p:txBody>
      </p:sp>
    </p:spTree>
    <p:extLst>
      <p:ext uri="{BB962C8B-B14F-4D97-AF65-F5344CB8AC3E}">
        <p14:creationId xmlns:p14="http://schemas.microsoft.com/office/powerpoint/2010/main" val="3476110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7101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Analysis…</a:t>
            </a:r>
            <a:endParaRPr lang="en-ZA" dirty="0"/>
          </a:p>
        </p:txBody>
      </p:sp>
      <p:sp>
        <p:nvSpPr>
          <p:cNvPr id="3" name="Content Placeholder 2"/>
          <p:cNvSpPr>
            <a:spLocks noGrp="1"/>
          </p:cNvSpPr>
          <p:nvPr>
            <p:ph idx="1"/>
          </p:nvPr>
        </p:nvSpPr>
        <p:spPr>
          <a:xfrm>
            <a:off x="251520" y="1340768"/>
            <a:ext cx="8712968" cy="4785395"/>
          </a:xfrm>
        </p:spPr>
        <p:txBody>
          <a:bodyPr/>
          <a:lstStyle/>
          <a:p>
            <a:r>
              <a:rPr lang="en-ZA" sz="2000" dirty="0" err="1"/>
              <a:t>KwaZulu</a:t>
            </a:r>
            <a:r>
              <a:rPr lang="en-ZA" sz="2000" dirty="0"/>
              <a:t> Natal, Western Cape, Limpopo and Mpumalanga are working hard to ensure that the vulnerable workers receive the desired and required protection in terms of OHSA through the broad spectrum inspections they conduct in the vulnerable sectors.  </a:t>
            </a:r>
          </a:p>
          <a:p>
            <a:r>
              <a:rPr lang="en-ZA" sz="2000" dirty="0"/>
              <a:t>KZN has served the most number of notices at 373 out of 1079, equating to 35%.  That means that a little more than a third of all notices were served by </a:t>
            </a:r>
            <a:r>
              <a:rPr lang="en-ZA" sz="2000" dirty="0" err="1"/>
              <a:t>KwaZulu</a:t>
            </a:r>
            <a:r>
              <a:rPr lang="en-ZA" sz="2000" dirty="0"/>
              <a:t> Natal.    Western Cape served 179 notices out of 1079, which equates to 17%, unchanged, with Limpopo at 166 notices served out of 1079 which equates to 15%.  These provinces have been consistently serving the most number of notices throughout the lockdown period.  The average number of notices served daily per inspections conducted by the inspectors stands at 52% (1079/2166) since the inspections began. </a:t>
            </a:r>
          </a:p>
        </p:txBody>
      </p:sp>
    </p:spTree>
    <p:extLst>
      <p:ext uri="{BB962C8B-B14F-4D97-AF65-F5344CB8AC3E}">
        <p14:creationId xmlns:p14="http://schemas.microsoft.com/office/powerpoint/2010/main" val="4087671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Introduction</a:t>
            </a:r>
            <a:endParaRPr lang="en-ZA" dirty="0"/>
          </a:p>
        </p:txBody>
      </p:sp>
      <p:sp>
        <p:nvSpPr>
          <p:cNvPr id="3" name="Content Placeholder 2"/>
          <p:cNvSpPr>
            <a:spLocks noGrp="1"/>
          </p:cNvSpPr>
          <p:nvPr>
            <p:ph idx="1"/>
          </p:nvPr>
        </p:nvSpPr>
        <p:spPr>
          <a:xfrm>
            <a:off x="251520" y="1433948"/>
            <a:ext cx="8640960" cy="4525963"/>
          </a:xfrm>
        </p:spPr>
        <p:txBody>
          <a:bodyPr/>
          <a:lstStyle/>
          <a:p>
            <a:r>
              <a:rPr lang="en-ZA" dirty="0" smtClean="0"/>
              <a:t>The purpose of the OHS inspections is to ensure that there is compliance with the OHS COVID-19 Directive, Hazardous Biological Agents and COVID-19 Regulations.</a:t>
            </a:r>
          </a:p>
          <a:p>
            <a:r>
              <a:rPr lang="en-ZA" dirty="0" smtClean="0"/>
              <a:t>The presentation covers period of the lockdown up until Tuesday 28 April 2020.</a:t>
            </a:r>
          </a:p>
          <a:p>
            <a:r>
              <a:rPr lang="en-ZA" dirty="0" smtClean="0"/>
              <a:t>The inspections were conducted in both the Public as well as the Private sector.</a:t>
            </a:r>
          </a:p>
        </p:txBody>
      </p:sp>
    </p:spTree>
    <p:extLst>
      <p:ext uri="{BB962C8B-B14F-4D97-AF65-F5344CB8AC3E}">
        <p14:creationId xmlns:p14="http://schemas.microsoft.com/office/powerpoint/2010/main" val="32317068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Content Placeholder 2"/>
          <p:cNvSpPr>
            <a:spLocks noGrp="1"/>
          </p:cNvSpPr>
          <p:nvPr>
            <p:ph idx="1"/>
          </p:nvPr>
        </p:nvSpPr>
        <p:spPr/>
        <p:txBody>
          <a:bodyPr/>
          <a:lstStyle/>
          <a:p>
            <a:r>
              <a:rPr lang="en-ZA" dirty="0" smtClean="0"/>
              <a:t>The Department anticipates that there will be an increased demand on the work of the inspectorate and is set to strengthen capacity and stakeholder relations.</a:t>
            </a:r>
          </a:p>
          <a:p>
            <a:r>
              <a:rPr lang="en-ZA" dirty="0" smtClean="0"/>
              <a:t>The Branch will intensify on the project based approach and strengthen the pillars of the Inspections and Enforcement strategy, </a:t>
            </a:r>
            <a:r>
              <a:rPr lang="en-ZA" dirty="0" err="1" smtClean="0"/>
              <a:t>viz</a:t>
            </a:r>
            <a:r>
              <a:rPr lang="en-ZA" dirty="0" smtClean="0"/>
              <a:t>:</a:t>
            </a:r>
            <a:r>
              <a:rPr lang="en-ZA" dirty="0"/>
              <a:t> </a:t>
            </a:r>
            <a:r>
              <a:rPr lang="en-ZA" b="1" dirty="0" smtClean="0"/>
              <a:t>Advocacy, Inspections and Enforcement</a:t>
            </a:r>
          </a:p>
        </p:txBody>
      </p:sp>
    </p:spTree>
    <p:extLst>
      <p:ext uri="{BB962C8B-B14F-4D97-AF65-F5344CB8AC3E}">
        <p14:creationId xmlns:p14="http://schemas.microsoft.com/office/powerpoint/2010/main" val="388443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t>Total number of inspections by Province</a:t>
            </a:r>
            <a:endParaRPr lang="en-ZA"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9075808"/>
              </p:ext>
            </p:extLst>
          </p:nvPr>
        </p:nvGraphicFramePr>
        <p:xfrm>
          <a:off x="457200" y="1600200"/>
          <a:ext cx="8229600" cy="407924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411566522"/>
                    </a:ext>
                  </a:extLst>
                </a:gridCol>
                <a:gridCol w="4114800">
                  <a:extLst>
                    <a:ext uri="{9D8B030D-6E8A-4147-A177-3AD203B41FA5}">
                      <a16:colId xmlns:a16="http://schemas.microsoft.com/office/drawing/2014/main" val="3187765829"/>
                    </a:ext>
                  </a:extLst>
                </a:gridCol>
              </a:tblGrid>
              <a:tr h="370840">
                <a:tc>
                  <a:txBody>
                    <a:bodyPr/>
                    <a:lstStyle/>
                    <a:p>
                      <a:r>
                        <a:rPr lang="en-ZA" dirty="0" smtClean="0"/>
                        <a:t>Province</a:t>
                      </a:r>
                      <a:endParaRPr lang="en-ZA" dirty="0"/>
                    </a:p>
                  </a:txBody>
                  <a:tcPr/>
                </a:tc>
                <a:tc>
                  <a:txBody>
                    <a:bodyPr/>
                    <a:lstStyle/>
                    <a:p>
                      <a:r>
                        <a:rPr lang="en-ZA" dirty="0" smtClean="0"/>
                        <a:t>Number</a:t>
                      </a:r>
                      <a:r>
                        <a:rPr lang="en-ZA" baseline="0" dirty="0" smtClean="0"/>
                        <a:t> of Inspections</a:t>
                      </a:r>
                      <a:endParaRPr lang="en-ZA" dirty="0"/>
                    </a:p>
                  </a:txBody>
                  <a:tcPr/>
                </a:tc>
                <a:extLst>
                  <a:ext uri="{0D108BD9-81ED-4DB2-BD59-A6C34878D82A}">
                    <a16:rowId xmlns:a16="http://schemas.microsoft.com/office/drawing/2014/main" val="4240845630"/>
                  </a:ext>
                </a:extLst>
              </a:tr>
              <a:tr h="370840">
                <a:tc>
                  <a:txBody>
                    <a:bodyPr/>
                    <a:lstStyle/>
                    <a:p>
                      <a:r>
                        <a:rPr lang="en-ZA" dirty="0" smtClean="0"/>
                        <a:t>Eastern</a:t>
                      </a:r>
                      <a:r>
                        <a:rPr lang="en-ZA" baseline="0" dirty="0" smtClean="0"/>
                        <a:t> Cape</a:t>
                      </a:r>
                      <a:endParaRPr lang="en-ZA" dirty="0"/>
                    </a:p>
                  </a:txBody>
                  <a:tcPr/>
                </a:tc>
                <a:tc>
                  <a:txBody>
                    <a:bodyPr/>
                    <a:lstStyle/>
                    <a:p>
                      <a:r>
                        <a:rPr lang="en-ZA" dirty="0" smtClean="0"/>
                        <a:t>124</a:t>
                      </a:r>
                      <a:endParaRPr lang="en-ZA" dirty="0"/>
                    </a:p>
                  </a:txBody>
                  <a:tcPr/>
                </a:tc>
                <a:extLst>
                  <a:ext uri="{0D108BD9-81ED-4DB2-BD59-A6C34878D82A}">
                    <a16:rowId xmlns:a16="http://schemas.microsoft.com/office/drawing/2014/main" val="477592622"/>
                  </a:ext>
                </a:extLst>
              </a:tr>
              <a:tr h="370840">
                <a:tc>
                  <a:txBody>
                    <a:bodyPr/>
                    <a:lstStyle/>
                    <a:p>
                      <a:r>
                        <a:rPr lang="en-ZA" dirty="0" smtClean="0"/>
                        <a:t>Free State</a:t>
                      </a:r>
                      <a:endParaRPr lang="en-ZA" dirty="0"/>
                    </a:p>
                  </a:txBody>
                  <a:tcPr/>
                </a:tc>
                <a:tc>
                  <a:txBody>
                    <a:bodyPr/>
                    <a:lstStyle/>
                    <a:p>
                      <a:r>
                        <a:rPr lang="en-ZA" dirty="0" smtClean="0"/>
                        <a:t>126</a:t>
                      </a:r>
                      <a:endParaRPr lang="en-ZA" dirty="0"/>
                    </a:p>
                  </a:txBody>
                  <a:tcPr/>
                </a:tc>
                <a:extLst>
                  <a:ext uri="{0D108BD9-81ED-4DB2-BD59-A6C34878D82A}">
                    <a16:rowId xmlns:a16="http://schemas.microsoft.com/office/drawing/2014/main" val="4154337440"/>
                  </a:ext>
                </a:extLst>
              </a:tr>
              <a:tr h="370840">
                <a:tc>
                  <a:txBody>
                    <a:bodyPr/>
                    <a:lstStyle/>
                    <a:p>
                      <a:r>
                        <a:rPr lang="en-ZA" dirty="0" smtClean="0"/>
                        <a:t>Gauteng</a:t>
                      </a:r>
                      <a:endParaRPr lang="en-ZA" dirty="0"/>
                    </a:p>
                  </a:txBody>
                  <a:tcPr/>
                </a:tc>
                <a:tc>
                  <a:txBody>
                    <a:bodyPr/>
                    <a:lstStyle/>
                    <a:p>
                      <a:r>
                        <a:rPr lang="en-ZA" dirty="0" smtClean="0"/>
                        <a:t>295</a:t>
                      </a:r>
                      <a:endParaRPr lang="en-ZA" dirty="0"/>
                    </a:p>
                  </a:txBody>
                  <a:tcPr/>
                </a:tc>
                <a:extLst>
                  <a:ext uri="{0D108BD9-81ED-4DB2-BD59-A6C34878D82A}">
                    <a16:rowId xmlns:a16="http://schemas.microsoft.com/office/drawing/2014/main" val="3726555878"/>
                  </a:ext>
                </a:extLst>
              </a:tr>
              <a:tr h="370840">
                <a:tc>
                  <a:txBody>
                    <a:bodyPr/>
                    <a:lstStyle/>
                    <a:p>
                      <a:r>
                        <a:rPr lang="en-ZA" dirty="0" smtClean="0"/>
                        <a:t>Kwazulu-Natal</a:t>
                      </a:r>
                      <a:endParaRPr lang="en-ZA" dirty="0"/>
                    </a:p>
                  </a:txBody>
                  <a:tcPr/>
                </a:tc>
                <a:tc>
                  <a:txBody>
                    <a:bodyPr/>
                    <a:lstStyle/>
                    <a:p>
                      <a:r>
                        <a:rPr lang="en-ZA" dirty="0" smtClean="0"/>
                        <a:t>601</a:t>
                      </a:r>
                      <a:endParaRPr lang="en-ZA" dirty="0"/>
                    </a:p>
                  </a:txBody>
                  <a:tcPr/>
                </a:tc>
                <a:extLst>
                  <a:ext uri="{0D108BD9-81ED-4DB2-BD59-A6C34878D82A}">
                    <a16:rowId xmlns:a16="http://schemas.microsoft.com/office/drawing/2014/main" val="3118186593"/>
                  </a:ext>
                </a:extLst>
              </a:tr>
              <a:tr h="370840">
                <a:tc>
                  <a:txBody>
                    <a:bodyPr/>
                    <a:lstStyle/>
                    <a:p>
                      <a:r>
                        <a:rPr lang="en-ZA" dirty="0" smtClean="0"/>
                        <a:t>Limpopo</a:t>
                      </a:r>
                      <a:endParaRPr lang="en-ZA" dirty="0"/>
                    </a:p>
                  </a:txBody>
                  <a:tcPr/>
                </a:tc>
                <a:tc>
                  <a:txBody>
                    <a:bodyPr/>
                    <a:lstStyle/>
                    <a:p>
                      <a:r>
                        <a:rPr lang="en-ZA" dirty="0" smtClean="0"/>
                        <a:t>247</a:t>
                      </a:r>
                      <a:endParaRPr lang="en-ZA" dirty="0"/>
                    </a:p>
                  </a:txBody>
                  <a:tcPr/>
                </a:tc>
                <a:extLst>
                  <a:ext uri="{0D108BD9-81ED-4DB2-BD59-A6C34878D82A}">
                    <a16:rowId xmlns:a16="http://schemas.microsoft.com/office/drawing/2014/main" val="4032196471"/>
                  </a:ext>
                </a:extLst>
              </a:tr>
              <a:tr h="370840">
                <a:tc>
                  <a:txBody>
                    <a:bodyPr/>
                    <a:lstStyle/>
                    <a:p>
                      <a:r>
                        <a:rPr lang="en-ZA" dirty="0" smtClean="0"/>
                        <a:t>Mpumalanga</a:t>
                      </a:r>
                      <a:endParaRPr lang="en-ZA" dirty="0"/>
                    </a:p>
                  </a:txBody>
                  <a:tcPr/>
                </a:tc>
                <a:tc>
                  <a:txBody>
                    <a:bodyPr/>
                    <a:lstStyle/>
                    <a:p>
                      <a:r>
                        <a:rPr lang="en-ZA" dirty="0" smtClean="0"/>
                        <a:t>191</a:t>
                      </a:r>
                      <a:endParaRPr lang="en-ZA" dirty="0"/>
                    </a:p>
                  </a:txBody>
                  <a:tcPr/>
                </a:tc>
                <a:extLst>
                  <a:ext uri="{0D108BD9-81ED-4DB2-BD59-A6C34878D82A}">
                    <a16:rowId xmlns:a16="http://schemas.microsoft.com/office/drawing/2014/main" val="854328079"/>
                  </a:ext>
                </a:extLst>
              </a:tr>
              <a:tr h="370840">
                <a:tc>
                  <a:txBody>
                    <a:bodyPr/>
                    <a:lstStyle/>
                    <a:p>
                      <a:r>
                        <a:rPr lang="en-ZA" dirty="0" smtClean="0"/>
                        <a:t>Northern Cape</a:t>
                      </a:r>
                      <a:endParaRPr lang="en-ZA" dirty="0"/>
                    </a:p>
                  </a:txBody>
                  <a:tcPr/>
                </a:tc>
                <a:tc>
                  <a:txBody>
                    <a:bodyPr/>
                    <a:lstStyle/>
                    <a:p>
                      <a:r>
                        <a:rPr lang="en-ZA" dirty="0" smtClean="0"/>
                        <a:t>6</a:t>
                      </a:r>
                      <a:endParaRPr lang="en-ZA" dirty="0"/>
                    </a:p>
                  </a:txBody>
                  <a:tcPr/>
                </a:tc>
                <a:extLst>
                  <a:ext uri="{0D108BD9-81ED-4DB2-BD59-A6C34878D82A}">
                    <a16:rowId xmlns:a16="http://schemas.microsoft.com/office/drawing/2014/main" val="366875424"/>
                  </a:ext>
                </a:extLst>
              </a:tr>
              <a:tr h="370840">
                <a:tc>
                  <a:txBody>
                    <a:bodyPr/>
                    <a:lstStyle/>
                    <a:p>
                      <a:r>
                        <a:rPr lang="en-ZA" dirty="0" smtClean="0"/>
                        <a:t>North-West</a:t>
                      </a:r>
                      <a:endParaRPr lang="en-ZA" dirty="0"/>
                    </a:p>
                  </a:txBody>
                  <a:tcPr/>
                </a:tc>
                <a:tc>
                  <a:txBody>
                    <a:bodyPr/>
                    <a:lstStyle/>
                    <a:p>
                      <a:r>
                        <a:rPr lang="en-ZA" dirty="0" smtClean="0"/>
                        <a:t>92</a:t>
                      </a:r>
                      <a:endParaRPr lang="en-ZA" dirty="0"/>
                    </a:p>
                  </a:txBody>
                  <a:tcPr/>
                </a:tc>
                <a:extLst>
                  <a:ext uri="{0D108BD9-81ED-4DB2-BD59-A6C34878D82A}">
                    <a16:rowId xmlns:a16="http://schemas.microsoft.com/office/drawing/2014/main" val="1573799073"/>
                  </a:ext>
                </a:extLst>
              </a:tr>
              <a:tr h="370840">
                <a:tc>
                  <a:txBody>
                    <a:bodyPr/>
                    <a:lstStyle/>
                    <a:p>
                      <a:r>
                        <a:rPr lang="en-ZA" dirty="0" smtClean="0"/>
                        <a:t>Western Cape</a:t>
                      </a:r>
                      <a:endParaRPr lang="en-ZA" dirty="0"/>
                    </a:p>
                  </a:txBody>
                  <a:tcPr/>
                </a:tc>
                <a:tc>
                  <a:txBody>
                    <a:bodyPr/>
                    <a:lstStyle/>
                    <a:p>
                      <a:r>
                        <a:rPr lang="en-ZA" dirty="0" smtClean="0"/>
                        <a:t>484</a:t>
                      </a:r>
                      <a:endParaRPr lang="en-ZA" dirty="0"/>
                    </a:p>
                  </a:txBody>
                  <a:tcPr/>
                </a:tc>
                <a:extLst>
                  <a:ext uri="{0D108BD9-81ED-4DB2-BD59-A6C34878D82A}">
                    <a16:rowId xmlns:a16="http://schemas.microsoft.com/office/drawing/2014/main" val="312831251"/>
                  </a:ext>
                </a:extLst>
              </a:tr>
              <a:tr h="370840">
                <a:tc>
                  <a:txBody>
                    <a:bodyPr/>
                    <a:lstStyle/>
                    <a:p>
                      <a:r>
                        <a:rPr lang="en-ZA" b="1" dirty="0" smtClean="0"/>
                        <a:t>Total</a:t>
                      </a:r>
                      <a:endParaRPr lang="en-ZA" b="1" dirty="0"/>
                    </a:p>
                  </a:txBody>
                  <a:tcPr/>
                </a:tc>
                <a:tc>
                  <a:txBody>
                    <a:bodyPr/>
                    <a:lstStyle/>
                    <a:p>
                      <a:r>
                        <a:rPr lang="en-ZA" b="1" dirty="0" smtClean="0"/>
                        <a:t>2166</a:t>
                      </a:r>
                      <a:endParaRPr lang="en-ZA" b="1" dirty="0"/>
                    </a:p>
                  </a:txBody>
                  <a:tcPr/>
                </a:tc>
                <a:extLst>
                  <a:ext uri="{0D108BD9-81ED-4DB2-BD59-A6C34878D82A}">
                    <a16:rowId xmlns:a16="http://schemas.microsoft.com/office/drawing/2014/main" val="2663477040"/>
                  </a:ext>
                </a:extLst>
              </a:tr>
            </a:tbl>
          </a:graphicData>
        </a:graphic>
      </p:graphicFrame>
    </p:spTree>
    <p:extLst>
      <p:ext uri="{BB962C8B-B14F-4D97-AF65-F5344CB8AC3E}">
        <p14:creationId xmlns:p14="http://schemas.microsoft.com/office/powerpoint/2010/main" val="21229327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t>Number of  inspections per Province per day</a:t>
            </a:r>
            <a:endParaRPr lang="en-ZA" sz="3200" b="1"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568007716"/>
              </p:ext>
            </p:extLst>
          </p:nvPr>
        </p:nvGraphicFramePr>
        <p:xfrm>
          <a:off x="251520" y="1340768"/>
          <a:ext cx="8712968" cy="51845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67069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229600" cy="1143000"/>
          </a:xfrm>
        </p:spPr>
        <p:txBody>
          <a:bodyPr/>
          <a:lstStyle/>
          <a:p>
            <a:r>
              <a:rPr lang="en-ZA" sz="3600" b="1" dirty="0"/>
              <a:t>P</a:t>
            </a:r>
            <a:r>
              <a:rPr lang="en-ZA" sz="3600" b="1" dirty="0" smtClean="0"/>
              <a:t>rivate sector  entities inspected</a:t>
            </a:r>
            <a:endParaRPr lang="en-ZA" sz="3600" dirty="0"/>
          </a:p>
        </p:txBody>
      </p:sp>
      <p:sp>
        <p:nvSpPr>
          <p:cNvPr id="3" name="Content Placeholder 2"/>
          <p:cNvSpPr>
            <a:spLocks noGrp="1"/>
          </p:cNvSpPr>
          <p:nvPr>
            <p:ph idx="1"/>
          </p:nvPr>
        </p:nvSpPr>
        <p:spPr>
          <a:xfrm>
            <a:off x="323528" y="1417638"/>
            <a:ext cx="8229600" cy="4525963"/>
          </a:xfrm>
        </p:spPr>
        <p:txBody>
          <a:bodyPr/>
          <a:lstStyle/>
          <a:p>
            <a:pPr lvl="1"/>
            <a:r>
              <a:rPr lang="en-ZA" sz="2000" dirty="0" smtClean="0"/>
              <a:t>Retail </a:t>
            </a:r>
            <a:r>
              <a:rPr lang="en-ZA" sz="2000" dirty="0"/>
              <a:t>and Wholesale 	</a:t>
            </a:r>
            <a:endParaRPr lang="en-ZA" sz="2000" dirty="0" smtClean="0"/>
          </a:p>
          <a:p>
            <a:pPr lvl="1"/>
            <a:r>
              <a:rPr lang="en-ZA" sz="2000" dirty="0" smtClean="0"/>
              <a:t>Supermarkets</a:t>
            </a:r>
            <a:endParaRPr lang="en-ZA" sz="2000" dirty="0"/>
          </a:p>
          <a:p>
            <a:pPr lvl="1"/>
            <a:r>
              <a:rPr lang="en-ZA" sz="2000" dirty="0"/>
              <a:t>Pharmacies	</a:t>
            </a:r>
            <a:r>
              <a:rPr lang="en-ZA" sz="2000" dirty="0" smtClean="0"/>
              <a:t>  </a:t>
            </a:r>
            <a:r>
              <a:rPr lang="en-ZA" sz="2000" dirty="0"/>
              <a:t>	</a:t>
            </a:r>
          </a:p>
          <a:p>
            <a:pPr lvl="1"/>
            <a:r>
              <a:rPr lang="en-ZA" sz="2000" dirty="0"/>
              <a:t>Petrol Stations		</a:t>
            </a:r>
          </a:p>
          <a:p>
            <a:pPr lvl="1"/>
            <a:r>
              <a:rPr lang="en-ZA" sz="2000" dirty="0"/>
              <a:t>Manufacturing		</a:t>
            </a:r>
            <a:r>
              <a:rPr lang="en-ZA" sz="2000" dirty="0" smtClean="0"/>
              <a:t> </a:t>
            </a:r>
            <a:r>
              <a:rPr lang="en-ZA" sz="2000" dirty="0"/>
              <a:t>	</a:t>
            </a:r>
          </a:p>
          <a:p>
            <a:pPr lvl="1"/>
            <a:r>
              <a:rPr lang="en-ZA" sz="2000" dirty="0"/>
              <a:t>Finance (Banks)	</a:t>
            </a:r>
          </a:p>
          <a:p>
            <a:pPr lvl="1"/>
            <a:r>
              <a:rPr lang="en-ZA" sz="2000" dirty="0" smtClean="0"/>
              <a:t>Agriculture</a:t>
            </a:r>
            <a:r>
              <a:rPr lang="en-ZA" sz="2000" dirty="0"/>
              <a:t>		</a:t>
            </a:r>
          </a:p>
          <a:p>
            <a:pPr lvl="1"/>
            <a:r>
              <a:rPr lang="en-ZA" sz="2000" dirty="0"/>
              <a:t>Hospitality		</a:t>
            </a:r>
          </a:p>
          <a:p>
            <a:pPr lvl="1"/>
            <a:r>
              <a:rPr lang="en-ZA" sz="2000" dirty="0" smtClean="0"/>
              <a:t>Iron </a:t>
            </a:r>
            <a:r>
              <a:rPr lang="en-ZA" sz="2000" dirty="0"/>
              <a:t>and Steel		</a:t>
            </a:r>
          </a:p>
          <a:p>
            <a:pPr lvl="1"/>
            <a:r>
              <a:rPr lang="en-ZA" sz="2000" dirty="0"/>
              <a:t>Transport		</a:t>
            </a:r>
            <a:r>
              <a:rPr lang="en-ZA" sz="2000" dirty="0" smtClean="0"/>
              <a:t>	</a:t>
            </a:r>
            <a:endParaRPr lang="en-ZA" sz="2000" dirty="0"/>
          </a:p>
          <a:p>
            <a:pPr lvl="1"/>
            <a:r>
              <a:rPr lang="en-ZA" sz="2000" dirty="0"/>
              <a:t>Tyre fitment		</a:t>
            </a:r>
          </a:p>
          <a:p>
            <a:pPr lvl="1"/>
            <a:r>
              <a:rPr lang="en-ZA" sz="2000" dirty="0"/>
              <a:t>Laundry services				</a:t>
            </a:r>
          </a:p>
          <a:p>
            <a:r>
              <a:rPr lang="en-ZA" sz="2000" dirty="0"/>
              <a:t> </a:t>
            </a:r>
          </a:p>
          <a:p>
            <a:endParaRPr lang="en-ZA" dirty="0"/>
          </a:p>
        </p:txBody>
      </p:sp>
    </p:spTree>
    <p:extLst>
      <p:ext uri="{BB962C8B-B14F-4D97-AF65-F5344CB8AC3E}">
        <p14:creationId xmlns:p14="http://schemas.microsoft.com/office/powerpoint/2010/main" val="1085575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dirty="0" smtClean="0"/>
              <a:t>Public sector institutions inspected</a:t>
            </a:r>
            <a:endParaRPr lang="en-ZA" sz="3200" dirty="0"/>
          </a:p>
        </p:txBody>
      </p:sp>
      <p:graphicFrame>
        <p:nvGraphicFramePr>
          <p:cNvPr id="4" name="Content Placeholder 3"/>
          <p:cNvGraphicFramePr>
            <a:graphicFrameLocks noGrp="1"/>
          </p:cNvGraphicFramePr>
          <p:nvPr>
            <p:ph idx="1"/>
          </p:nvPr>
        </p:nvGraphicFramePr>
        <p:xfrm>
          <a:off x="457200" y="2544840"/>
          <a:ext cx="8229599" cy="2636682"/>
        </p:xfrm>
        <a:graphic>
          <a:graphicData uri="http://schemas.openxmlformats.org/drawingml/2006/table">
            <a:tbl>
              <a:tblPr firstRow="1" firstCol="1" bandRow="1">
                <a:tableStyleId>{5C22544A-7EE6-4342-B048-85BDC9FD1C3A}</a:tableStyleId>
              </a:tblPr>
              <a:tblGrid>
                <a:gridCol w="737525">
                  <a:extLst>
                    <a:ext uri="{9D8B030D-6E8A-4147-A177-3AD203B41FA5}">
                      <a16:colId xmlns:a16="http://schemas.microsoft.com/office/drawing/2014/main" val="3557803285"/>
                    </a:ext>
                  </a:extLst>
                </a:gridCol>
                <a:gridCol w="476736">
                  <a:extLst>
                    <a:ext uri="{9D8B030D-6E8A-4147-A177-3AD203B41FA5}">
                      <a16:colId xmlns:a16="http://schemas.microsoft.com/office/drawing/2014/main" val="2561753678"/>
                    </a:ext>
                  </a:extLst>
                </a:gridCol>
                <a:gridCol w="421274">
                  <a:extLst>
                    <a:ext uri="{9D8B030D-6E8A-4147-A177-3AD203B41FA5}">
                      <a16:colId xmlns:a16="http://schemas.microsoft.com/office/drawing/2014/main" val="4267570328"/>
                    </a:ext>
                  </a:extLst>
                </a:gridCol>
                <a:gridCol w="840779">
                  <a:extLst>
                    <a:ext uri="{9D8B030D-6E8A-4147-A177-3AD203B41FA5}">
                      <a16:colId xmlns:a16="http://schemas.microsoft.com/office/drawing/2014/main" val="3755161845"/>
                    </a:ext>
                  </a:extLst>
                </a:gridCol>
                <a:gridCol w="807737">
                  <a:extLst>
                    <a:ext uri="{9D8B030D-6E8A-4147-A177-3AD203B41FA5}">
                      <a16:colId xmlns:a16="http://schemas.microsoft.com/office/drawing/2014/main" val="1460891027"/>
                    </a:ext>
                  </a:extLst>
                </a:gridCol>
                <a:gridCol w="840779">
                  <a:extLst>
                    <a:ext uri="{9D8B030D-6E8A-4147-A177-3AD203B41FA5}">
                      <a16:colId xmlns:a16="http://schemas.microsoft.com/office/drawing/2014/main" val="1589482298"/>
                    </a:ext>
                  </a:extLst>
                </a:gridCol>
                <a:gridCol w="859659">
                  <a:extLst>
                    <a:ext uri="{9D8B030D-6E8A-4147-A177-3AD203B41FA5}">
                      <a16:colId xmlns:a16="http://schemas.microsoft.com/office/drawing/2014/main" val="4188795368"/>
                    </a:ext>
                  </a:extLst>
                </a:gridCol>
                <a:gridCol w="920431">
                  <a:extLst>
                    <a:ext uri="{9D8B030D-6E8A-4147-A177-3AD203B41FA5}">
                      <a16:colId xmlns:a16="http://schemas.microsoft.com/office/drawing/2014/main" val="2628071658"/>
                    </a:ext>
                  </a:extLst>
                </a:gridCol>
                <a:gridCol w="512137">
                  <a:extLst>
                    <a:ext uri="{9D8B030D-6E8A-4147-A177-3AD203B41FA5}">
                      <a16:colId xmlns:a16="http://schemas.microsoft.com/office/drawing/2014/main" val="2915939562"/>
                    </a:ext>
                  </a:extLst>
                </a:gridCol>
                <a:gridCol w="522168">
                  <a:extLst>
                    <a:ext uri="{9D8B030D-6E8A-4147-A177-3AD203B41FA5}">
                      <a16:colId xmlns:a16="http://schemas.microsoft.com/office/drawing/2014/main" val="3314843131"/>
                    </a:ext>
                  </a:extLst>
                </a:gridCol>
                <a:gridCol w="449595">
                  <a:extLst>
                    <a:ext uri="{9D8B030D-6E8A-4147-A177-3AD203B41FA5}">
                      <a16:colId xmlns:a16="http://schemas.microsoft.com/office/drawing/2014/main" val="1691391265"/>
                    </a:ext>
                  </a:extLst>
                </a:gridCol>
                <a:gridCol w="840779">
                  <a:extLst>
                    <a:ext uri="{9D8B030D-6E8A-4147-A177-3AD203B41FA5}">
                      <a16:colId xmlns:a16="http://schemas.microsoft.com/office/drawing/2014/main" val="338118176"/>
                    </a:ext>
                  </a:extLst>
                </a:gridCol>
              </a:tblGrid>
              <a:tr h="1636598">
                <a:tc>
                  <a:txBody>
                    <a:bodyPr/>
                    <a:lstStyle/>
                    <a:p>
                      <a:pPr algn="ctr">
                        <a:lnSpc>
                          <a:spcPct val="107000"/>
                        </a:lnSpc>
                        <a:spcAft>
                          <a:spcPts val="0"/>
                        </a:spcAft>
                      </a:pPr>
                      <a:r>
                        <a:rPr lang="en-ZA" sz="1100">
                          <a:effectLst/>
                        </a:rPr>
                        <a:t>Outcome</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100">
                          <a:effectLst/>
                        </a:rPr>
                        <a:t>Post Office</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100">
                          <a:effectLst/>
                        </a:rPr>
                        <a:t>SAPS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100">
                          <a:effectLst/>
                        </a:rPr>
                        <a:t>Department of Justice</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100">
                          <a:effectLst/>
                        </a:rPr>
                        <a:t>Community Services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100">
                          <a:effectLst/>
                        </a:rPr>
                        <a:t>Department of Health (incl. Clinics)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100">
                          <a:effectLst/>
                        </a:rPr>
                        <a:t>Municipality</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100">
                          <a:effectLst/>
                        </a:rPr>
                        <a:t>Social Development</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100">
                          <a:effectLst/>
                        </a:rPr>
                        <a:t>Home Affairs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100">
                          <a:effectLst/>
                        </a:rPr>
                        <a:t>Department of Education</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100">
                          <a:effectLst/>
                        </a:rPr>
                        <a:t>Department of Employment &amp; Labour</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100">
                          <a:effectLst/>
                        </a:rPr>
                        <a:t>Department of Corrections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extLst>
                  <a:ext uri="{0D108BD9-81ED-4DB2-BD59-A6C34878D82A}">
                    <a16:rowId xmlns:a16="http://schemas.microsoft.com/office/drawing/2014/main" val="2700831966"/>
                  </a:ext>
                </a:extLst>
              </a:tr>
              <a:tr h="500042">
                <a:tc>
                  <a:txBody>
                    <a:bodyPr/>
                    <a:lstStyle/>
                    <a:p>
                      <a:pPr algn="ctr">
                        <a:lnSpc>
                          <a:spcPct val="107000"/>
                        </a:lnSpc>
                        <a:spcAft>
                          <a:spcPts val="0"/>
                        </a:spcAft>
                      </a:pPr>
                      <a:r>
                        <a:rPr lang="en-ZA" sz="1000">
                          <a:effectLst/>
                        </a:rPr>
                        <a:t># of Inspections</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300">
                          <a:effectLst/>
                        </a:rPr>
                        <a:t>4</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300">
                          <a:effectLst/>
                        </a:rPr>
                        <a:t>42</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300">
                          <a:effectLst/>
                        </a:rPr>
                        <a:t>50</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300">
                          <a:effectLst/>
                        </a:rPr>
                        <a:t>58</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300">
                          <a:effectLst/>
                        </a:rPr>
                        <a:t>76</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300">
                          <a:effectLst/>
                        </a:rPr>
                        <a:t>5</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300">
                          <a:effectLst/>
                        </a:rPr>
                        <a:t>1</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300">
                          <a:effectLst/>
                        </a:rPr>
                        <a:t>3</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300">
                          <a:effectLst/>
                        </a:rPr>
                        <a:t>1</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300">
                          <a:effectLst/>
                        </a:rPr>
                        <a:t>1</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300">
                          <a:effectLst/>
                        </a:rPr>
                        <a:t>3</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extLst>
                  <a:ext uri="{0D108BD9-81ED-4DB2-BD59-A6C34878D82A}">
                    <a16:rowId xmlns:a16="http://schemas.microsoft.com/office/drawing/2014/main" val="2821324132"/>
                  </a:ext>
                </a:extLst>
              </a:tr>
              <a:tr h="166681">
                <a:tc>
                  <a:txBody>
                    <a:bodyPr/>
                    <a:lstStyle/>
                    <a:p>
                      <a:pPr algn="ctr">
                        <a:lnSpc>
                          <a:spcPct val="107000"/>
                        </a:lnSpc>
                        <a:spcAft>
                          <a:spcPts val="0"/>
                        </a:spcAft>
                      </a:pPr>
                      <a:r>
                        <a:rPr lang="en-ZA" sz="1000">
                          <a:effectLst/>
                        </a:rPr>
                        <a:t>Comply</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3</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17</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48</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39</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49</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3</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1</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1</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0</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0</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1</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extLst>
                  <a:ext uri="{0D108BD9-81ED-4DB2-BD59-A6C34878D82A}">
                    <a16:rowId xmlns:a16="http://schemas.microsoft.com/office/drawing/2014/main" val="364198699"/>
                  </a:ext>
                </a:extLst>
              </a:tr>
              <a:tr h="333361">
                <a:tc>
                  <a:txBody>
                    <a:bodyPr/>
                    <a:lstStyle/>
                    <a:p>
                      <a:pPr algn="ctr">
                        <a:lnSpc>
                          <a:spcPct val="107000"/>
                        </a:lnSpc>
                        <a:spcAft>
                          <a:spcPts val="0"/>
                        </a:spcAft>
                      </a:pPr>
                      <a:r>
                        <a:rPr lang="en-ZA" sz="1000">
                          <a:effectLst/>
                        </a:rPr>
                        <a:t>Not comply</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1</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25</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2</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19</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27</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2</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0</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2</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1</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a:effectLst/>
                        </a:rPr>
                        <a:t>1</a:t>
                      </a:r>
                      <a:endParaRPr lang="en-ZA" sz="100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ZA" sz="1000" dirty="0">
                          <a:effectLst/>
                        </a:rPr>
                        <a:t>2</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722" marR="63722" marT="0" marB="0"/>
                </a:tc>
                <a:extLst>
                  <a:ext uri="{0D108BD9-81ED-4DB2-BD59-A6C34878D82A}">
                    <a16:rowId xmlns:a16="http://schemas.microsoft.com/office/drawing/2014/main" val="488403400"/>
                  </a:ext>
                </a:extLst>
              </a:tr>
            </a:tbl>
          </a:graphicData>
        </a:graphic>
      </p:graphicFrame>
    </p:spTree>
    <p:extLst>
      <p:ext uri="{BB962C8B-B14F-4D97-AF65-F5344CB8AC3E}">
        <p14:creationId xmlns:p14="http://schemas.microsoft.com/office/powerpoint/2010/main" val="2898052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Analysis </a:t>
            </a:r>
            <a:endParaRPr lang="en-ZA" dirty="0"/>
          </a:p>
        </p:txBody>
      </p:sp>
      <p:sp>
        <p:nvSpPr>
          <p:cNvPr id="3" name="Content Placeholder 2"/>
          <p:cNvSpPr>
            <a:spLocks noGrp="1"/>
          </p:cNvSpPr>
          <p:nvPr>
            <p:ph idx="1"/>
          </p:nvPr>
        </p:nvSpPr>
        <p:spPr>
          <a:xfrm>
            <a:off x="251520" y="1268760"/>
            <a:ext cx="8640960" cy="4525963"/>
          </a:xfrm>
        </p:spPr>
        <p:txBody>
          <a:bodyPr/>
          <a:lstStyle/>
          <a:p>
            <a:r>
              <a:rPr lang="en-ZA" sz="2400" dirty="0"/>
              <a:t>When inspections were started on Day 4 of the lockdown, the compliance level was at 50%. </a:t>
            </a:r>
            <a:endParaRPr lang="en-ZA" sz="2400" dirty="0" smtClean="0"/>
          </a:p>
          <a:p>
            <a:r>
              <a:rPr lang="en-ZA" sz="2400" dirty="0" smtClean="0"/>
              <a:t>As on day 27, the </a:t>
            </a:r>
            <a:r>
              <a:rPr lang="en-ZA" sz="2400" dirty="0"/>
              <a:t>compliance level stood </a:t>
            </a:r>
            <a:r>
              <a:rPr lang="en-ZA" sz="2400" dirty="0" smtClean="0"/>
              <a:t>at 64%.</a:t>
            </a:r>
          </a:p>
          <a:p>
            <a:r>
              <a:rPr lang="en-ZA" sz="2400" dirty="0" smtClean="0"/>
              <a:t>The compliance </a:t>
            </a:r>
            <a:r>
              <a:rPr lang="en-ZA" sz="2400" dirty="0"/>
              <a:t>level by day 34 of the lockdown stood at 58%.  </a:t>
            </a:r>
          </a:p>
          <a:p>
            <a:r>
              <a:rPr lang="en-ZA" sz="2400" dirty="0"/>
              <a:t>The number of notices served by inspectors to </a:t>
            </a:r>
            <a:r>
              <a:rPr lang="en-ZA" sz="2400" dirty="0" smtClean="0"/>
              <a:t>date, </a:t>
            </a:r>
            <a:r>
              <a:rPr lang="en-ZA" sz="2400" dirty="0"/>
              <a:t>stands at 1079</a:t>
            </a:r>
            <a:r>
              <a:rPr lang="en-ZA" sz="2400" dirty="0" smtClean="0"/>
              <a:t>, and </a:t>
            </a:r>
            <a:r>
              <a:rPr lang="en-ZA" sz="2400" dirty="0"/>
              <a:t>is inclusive of: </a:t>
            </a:r>
            <a:r>
              <a:rPr lang="en-ZA" sz="2400" b="1" dirty="0"/>
              <a:t>Contravention Notices; Improvement Notices and Prohibition Notices</a:t>
            </a:r>
            <a:r>
              <a:rPr lang="en-ZA" sz="2400" dirty="0"/>
              <a:t>.   The number of notices </a:t>
            </a:r>
            <a:r>
              <a:rPr lang="en-ZA" sz="2400" dirty="0" smtClean="0"/>
              <a:t>served </a:t>
            </a:r>
            <a:r>
              <a:rPr lang="en-ZA" sz="2400" dirty="0"/>
              <a:t>was as a result of </a:t>
            </a:r>
            <a:r>
              <a:rPr lang="en-ZA" sz="2400" dirty="0" smtClean="0"/>
              <a:t>2166 </a:t>
            </a:r>
            <a:r>
              <a:rPr lang="en-ZA" sz="2400" dirty="0"/>
              <a:t>inspections that were conducted, with 1246 complying and 916 not complying after 19 days of inspections. </a:t>
            </a:r>
            <a:endParaRPr lang="en-ZA" sz="2400" dirty="0" smtClean="0"/>
          </a:p>
          <a:p>
            <a:r>
              <a:rPr lang="en-ZA" sz="2400" dirty="0" smtClean="0"/>
              <a:t>These </a:t>
            </a:r>
            <a:r>
              <a:rPr lang="en-ZA" sz="2400" dirty="0"/>
              <a:t>inspections were conducted by OHS inspectors nationally with a footprint in every province. </a:t>
            </a:r>
            <a:endParaRPr lang="en-ZA" sz="2400" dirty="0" smtClean="0"/>
          </a:p>
          <a:p>
            <a:r>
              <a:rPr lang="en-ZA" sz="2400" dirty="0" smtClean="0"/>
              <a:t>NC delayed in starting with the inspections due to PPE challenges.</a:t>
            </a:r>
            <a:endParaRPr lang="en-ZA" dirty="0"/>
          </a:p>
        </p:txBody>
      </p:sp>
    </p:spTree>
    <p:extLst>
      <p:ext uri="{BB962C8B-B14F-4D97-AF65-F5344CB8AC3E}">
        <p14:creationId xmlns:p14="http://schemas.microsoft.com/office/powerpoint/2010/main" val="64155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a:t>Prohibition Notices served per day:</a:t>
            </a:r>
            <a:endParaRPr lang="en-ZA" sz="3200" dirty="0"/>
          </a:p>
        </p:txBody>
      </p:sp>
      <p:sp>
        <p:nvSpPr>
          <p:cNvPr id="4" name="Content Placeholder 2"/>
          <p:cNvSpPr>
            <a:spLocks noGrp="1"/>
          </p:cNvSpPr>
          <p:nvPr>
            <p:ph idx="1"/>
          </p:nvPr>
        </p:nvSpPr>
        <p:spPr/>
        <p:txBody>
          <a:bodyPr/>
          <a:lstStyle/>
          <a:p>
            <a:r>
              <a:rPr lang="en-ZA" sz="1800" dirty="0" smtClean="0"/>
              <a:t>1.	30 March		3   </a:t>
            </a:r>
          </a:p>
          <a:p>
            <a:r>
              <a:rPr lang="en-ZA" sz="1800" dirty="0" smtClean="0"/>
              <a:t>2.	31 March 	16</a:t>
            </a:r>
          </a:p>
          <a:p>
            <a:r>
              <a:rPr lang="en-ZA" sz="1800" dirty="0" smtClean="0"/>
              <a:t>3.	1 April		6</a:t>
            </a:r>
          </a:p>
          <a:p>
            <a:r>
              <a:rPr lang="en-ZA" sz="1800" dirty="0" smtClean="0"/>
              <a:t>4.	2 April 		13</a:t>
            </a:r>
          </a:p>
          <a:p>
            <a:r>
              <a:rPr lang="en-ZA" sz="1800" dirty="0" smtClean="0"/>
              <a:t>5.	3 April		11</a:t>
            </a:r>
          </a:p>
          <a:p>
            <a:r>
              <a:rPr lang="en-ZA" sz="1800" dirty="0" smtClean="0"/>
              <a:t>6	6 April		12</a:t>
            </a:r>
          </a:p>
          <a:p>
            <a:r>
              <a:rPr lang="en-ZA" sz="1800" dirty="0" smtClean="0"/>
              <a:t>7.	7 April		12</a:t>
            </a:r>
          </a:p>
          <a:p>
            <a:r>
              <a:rPr lang="en-ZA" sz="1800" dirty="0" smtClean="0"/>
              <a:t>8.	8 April		15</a:t>
            </a:r>
          </a:p>
          <a:p>
            <a:r>
              <a:rPr lang="en-ZA" sz="1800" dirty="0" smtClean="0"/>
              <a:t>9. 	9 April		3</a:t>
            </a:r>
          </a:p>
          <a:p>
            <a:r>
              <a:rPr lang="en-ZA" sz="1800" dirty="0" smtClean="0"/>
              <a:t>10.	14 April		5</a:t>
            </a:r>
          </a:p>
          <a:p>
            <a:r>
              <a:rPr lang="en-ZA" sz="1800" dirty="0" smtClean="0"/>
              <a:t>11.	15 April		11</a:t>
            </a:r>
          </a:p>
          <a:p>
            <a:r>
              <a:rPr lang="en-ZA" sz="1800" dirty="0" smtClean="0"/>
              <a:t>12.	16 April		3</a:t>
            </a:r>
          </a:p>
          <a:p>
            <a:r>
              <a:rPr lang="en-ZA" sz="1800" dirty="0" smtClean="0"/>
              <a:t>13.	17 April		6</a:t>
            </a:r>
          </a:p>
          <a:p>
            <a:r>
              <a:rPr lang="en-ZA" sz="1800" dirty="0" smtClean="0"/>
              <a:t>14.	20 April		12</a:t>
            </a:r>
          </a:p>
          <a:p>
            <a:endParaRPr lang="en-ZA" dirty="0"/>
          </a:p>
        </p:txBody>
      </p:sp>
      <p:sp>
        <p:nvSpPr>
          <p:cNvPr id="5" name="Content Placeholder 3"/>
          <p:cNvSpPr txBox="1">
            <a:spLocks/>
          </p:cNvSpPr>
          <p:nvPr/>
        </p:nvSpPr>
        <p:spPr>
          <a:xfrm>
            <a:off x="4648200" y="1600200"/>
            <a:ext cx="4038600" cy="4525963"/>
          </a:xfrm>
          <a:prstGeom prst="rect">
            <a:avLst/>
          </a:prstGeom>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1" charset="-128"/>
                <a:cs typeface="ＭＳ Ｐゴシック" pitchFamily="-11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ZA" sz="1800" smtClean="0"/>
              <a:t>15.	21 April		9</a:t>
            </a:r>
          </a:p>
          <a:p>
            <a:r>
              <a:rPr lang="en-ZA" sz="1800" smtClean="0"/>
              <a:t>16.	22 April		12</a:t>
            </a:r>
          </a:p>
          <a:p>
            <a:r>
              <a:rPr lang="en-ZA" sz="1800" smtClean="0"/>
              <a:t>17.	23 April		9</a:t>
            </a:r>
          </a:p>
          <a:p>
            <a:r>
              <a:rPr lang="en-ZA" sz="1800" smtClean="0"/>
              <a:t>18.	24 April		9</a:t>
            </a:r>
          </a:p>
          <a:p>
            <a:r>
              <a:rPr lang="en-ZA" sz="1800" smtClean="0"/>
              <a:t>19.	28 April		7</a:t>
            </a:r>
          </a:p>
          <a:p>
            <a:r>
              <a:rPr lang="en-ZA" sz="1800" b="1" smtClean="0"/>
              <a:t>Total				174		</a:t>
            </a:r>
            <a:endParaRPr lang="en-ZA" sz="1800" smtClean="0"/>
          </a:p>
          <a:p>
            <a:endParaRPr lang="en-ZA" sz="1800" dirty="0"/>
          </a:p>
        </p:txBody>
      </p:sp>
    </p:spTree>
    <p:extLst>
      <p:ext uri="{BB962C8B-B14F-4D97-AF65-F5344CB8AC3E}">
        <p14:creationId xmlns:p14="http://schemas.microsoft.com/office/powerpoint/2010/main" val="1769213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dirty="0" smtClean="0"/>
              <a:t>Trend on prohibition notices served</a:t>
            </a:r>
            <a:endParaRPr lang="en-ZA" sz="28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83417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29852</TotalTime>
  <Words>1280</Words>
  <Application>Microsoft Office PowerPoint</Application>
  <PresentationFormat>On-screen Show (4:3)</PresentationFormat>
  <Paragraphs>488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ＭＳ Ｐゴシック</vt:lpstr>
      <vt:lpstr>Arial</vt:lpstr>
      <vt:lpstr>Calibri</vt:lpstr>
      <vt:lpstr>Times New Roman</vt:lpstr>
      <vt:lpstr>Office Theme</vt:lpstr>
      <vt:lpstr>PowerPoint Presentation</vt:lpstr>
      <vt:lpstr>Introduction</vt:lpstr>
      <vt:lpstr>Total number of inspections by Province</vt:lpstr>
      <vt:lpstr>Number of  inspections per Province per day</vt:lpstr>
      <vt:lpstr>Private sector  entities inspected</vt:lpstr>
      <vt:lpstr>Public sector institutions inspected</vt:lpstr>
      <vt:lpstr>Analysis </vt:lpstr>
      <vt:lpstr>Prohibition Notices served per day:</vt:lpstr>
      <vt:lpstr>Trend on prohibition notices served</vt:lpstr>
      <vt:lpstr>Number of inspections and compliance levels per day</vt:lpstr>
      <vt:lpstr>Analysis </vt:lpstr>
      <vt:lpstr>PowerPoint Presentation</vt:lpstr>
      <vt:lpstr>PowerPoint Presentation</vt:lpstr>
      <vt:lpstr>Analysis…cont</vt:lpstr>
      <vt:lpstr>Analysis…cont</vt:lpstr>
      <vt:lpstr>DAILY TOTAL OF NOTICES SERVED BY ALL PROVINCES</vt:lpstr>
      <vt:lpstr>Analysis….</vt:lpstr>
      <vt:lpstr>PowerPoint Presentation</vt:lpstr>
      <vt:lpstr>Analysis…</vt:lpstr>
      <vt:lpstr>Conclusion</vt:lpstr>
    </vt:vector>
  </TitlesOfParts>
  <Company>Dol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Ledwaba (HQ)</dc:creator>
  <cp:lastModifiedBy>Thando Wababa (MIN)</cp:lastModifiedBy>
  <cp:revision>1233</cp:revision>
  <cp:lastPrinted>2015-05-14T20:36:46Z</cp:lastPrinted>
  <dcterms:created xsi:type="dcterms:W3CDTF">2012-07-27T11:56:16Z</dcterms:created>
  <dcterms:modified xsi:type="dcterms:W3CDTF">2020-04-30T12:14:58Z</dcterms:modified>
</cp:coreProperties>
</file>