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Lst>
  <p:notesMasterIdLst>
    <p:notesMasterId r:id="rId18"/>
  </p:notesMasterIdLst>
  <p:handoutMasterIdLst>
    <p:handoutMasterId r:id="rId19"/>
  </p:handoutMasterIdLst>
  <p:sldIdLst>
    <p:sldId id="302" r:id="rId3"/>
    <p:sldId id="340" r:id="rId4"/>
    <p:sldId id="797" r:id="rId5"/>
    <p:sldId id="813" r:id="rId6"/>
    <p:sldId id="806" r:id="rId7"/>
    <p:sldId id="814" r:id="rId8"/>
    <p:sldId id="807" r:id="rId9"/>
    <p:sldId id="816" r:id="rId10"/>
    <p:sldId id="815" r:id="rId11"/>
    <p:sldId id="817" r:id="rId12"/>
    <p:sldId id="819" r:id="rId13"/>
    <p:sldId id="812" r:id="rId14"/>
    <p:sldId id="821" r:id="rId15"/>
    <p:sldId id="820" r:id="rId16"/>
    <p:sldId id="789" r:id="rId17"/>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mbria" panose="020405030504060302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Cambria" panose="020405030504060302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1283" autoAdjust="0"/>
  </p:normalViewPr>
  <p:slideViewPr>
    <p:cSldViewPr snapToGrid="0" snapToObjects="1">
      <p:cViewPr varScale="1">
        <p:scale>
          <a:sx n="56" d="100"/>
          <a:sy n="56" d="100"/>
        </p:scale>
        <p:origin x="1576" y="44"/>
      </p:cViewPr>
      <p:guideLst>
        <p:guide orient="horz" pos="2160"/>
        <p:guide pos="2880"/>
      </p:guideLst>
    </p:cSldViewPr>
  </p:slideViewPr>
  <p:outlineViewPr>
    <p:cViewPr>
      <p:scale>
        <a:sx n="33" d="100"/>
        <a:sy n="33" d="100"/>
      </p:scale>
      <p:origin x="0" y="11718"/>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943D9A17-3779-4965-87B7-253EB0A27C16}" type="datetimeFigureOut">
              <a:rPr lang="en-ZA"/>
              <a:pPr>
                <a:defRPr/>
              </a:pPr>
              <a:t>2020/04/30</a:t>
            </a:fld>
            <a:endParaRPr lang="en-ZA"/>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D3EAD98-B800-4EE4-B65D-463C3F28C9F1}" type="slidenum">
              <a:rPr lang="en-ZA" altLang="en-US"/>
              <a:pPr>
                <a:defRPr/>
              </a:pPr>
              <a:t>‹#›</a:t>
            </a:fld>
            <a:endParaRPr lang="en-ZA" altLang="en-US"/>
          </a:p>
        </p:txBody>
      </p:sp>
    </p:spTree>
    <p:extLst>
      <p:ext uri="{BB962C8B-B14F-4D97-AF65-F5344CB8AC3E}">
        <p14:creationId xmlns:p14="http://schemas.microsoft.com/office/powerpoint/2010/main" val="78304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ea typeface="ＭＳ Ｐゴシック" pitchFamily="34" charset="-128"/>
              </a:defRPr>
            </a:lvl1pPr>
          </a:lstStyle>
          <a:p>
            <a:pPr>
              <a:defRPr/>
            </a:pPr>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ea typeface="ＭＳ Ｐゴシック" pitchFamily="34" charset="-128"/>
              </a:defRPr>
            </a:lvl1pPr>
          </a:lstStyle>
          <a:p>
            <a:pPr>
              <a:defRPr/>
            </a:pPr>
            <a:fld id="{CFF8AA78-A168-4865-9361-2F61B837D036}" type="datetimeFigureOut">
              <a:rPr lang="en-ZA"/>
              <a:pPr>
                <a:defRPr/>
              </a:pPr>
              <a:t>2020/04/30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smtClean="0"/>
          </a:p>
        </p:txBody>
      </p:sp>
      <p:sp>
        <p:nvSpPr>
          <p:cNvPr id="5" name="Notes Placeholder 4"/>
          <p:cNvSpPr>
            <a:spLocks noGrp="1"/>
          </p:cNvSpPr>
          <p:nvPr>
            <p:ph type="body" sz="quarter" idx="3"/>
          </p:nvPr>
        </p:nvSpPr>
        <p:spPr>
          <a:xfrm>
            <a:off x="679451"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eaLnBrk="1" hangingPunct="1">
              <a:defRPr sz="1200">
                <a:ea typeface="ＭＳ Ｐゴシック" pitchFamily="34" charset="-128"/>
              </a:defRPr>
            </a:lvl1pPr>
          </a:lstStyle>
          <a:p>
            <a:pPr>
              <a:defRPr/>
            </a:pPr>
            <a:endParaRPr lang="en-ZA"/>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C0C820-693F-4880-B837-E8E56EE96553}" type="slidenum">
              <a:rPr lang="en-ZA" altLang="en-US"/>
              <a:pPr>
                <a:defRPr/>
              </a:pPr>
              <a:t>‹#›</a:t>
            </a:fld>
            <a:endParaRPr lang="en-ZA" altLang="en-US"/>
          </a:p>
        </p:txBody>
      </p:sp>
    </p:spTree>
    <p:extLst>
      <p:ext uri="{BB962C8B-B14F-4D97-AF65-F5344CB8AC3E}">
        <p14:creationId xmlns:p14="http://schemas.microsoft.com/office/powerpoint/2010/main" val="3999220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605873-0498-453D-A53D-02ABD0D192B5}"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7C1637-A423-4C23-B82B-FBEFB4759ABE}" type="slidenum">
              <a:rPr lang="en-US" altLang="en-US"/>
              <a:pPr>
                <a:defRPr/>
              </a:pPr>
              <a:t>‹#›</a:t>
            </a:fld>
            <a:endParaRPr lang="en-US" altLang="en-US"/>
          </a:p>
        </p:txBody>
      </p:sp>
    </p:spTree>
    <p:extLst>
      <p:ext uri="{BB962C8B-B14F-4D97-AF65-F5344CB8AC3E}">
        <p14:creationId xmlns:p14="http://schemas.microsoft.com/office/powerpoint/2010/main" val="28026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D284CC-C00E-4C18-9E0C-560FD3DBA12F}"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94E65-A766-4D9C-B2B3-C64DC599F44B}" type="slidenum">
              <a:rPr lang="en-US" altLang="en-US"/>
              <a:pPr>
                <a:defRPr/>
              </a:pPr>
              <a:t>‹#›</a:t>
            </a:fld>
            <a:endParaRPr lang="en-US" altLang="en-US"/>
          </a:p>
        </p:txBody>
      </p:sp>
    </p:spTree>
    <p:extLst>
      <p:ext uri="{BB962C8B-B14F-4D97-AF65-F5344CB8AC3E}">
        <p14:creationId xmlns:p14="http://schemas.microsoft.com/office/powerpoint/2010/main" val="57556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8B47F4-19C3-4BD3-BC3B-E00F34D38490}"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A7FFDD-A5F9-41A9-8FB4-D6C4D3BA321B}" type="slidenum">
              <a:rPr lang="en-US" altLang="en-US"/>
              <a:pPr>
                <a:defRPr/>
              </a:pPr>
              <a:t>‹#›</a:t>
            </a:fld>
            <a:endParaRPr lang="en-US" altLang="en-US"/>
          </a:p>
        </p:txBody>
      </p:sp>
    </p:spTree>
    <p:extLst>
      <p:ext uri="{BB962C8B-B14F-4D97-AF65-F5344CB8AC3E}">
        <p14:creationId xmlns:p14="http://schemas.microsoft.com/office/powerpoint/2010/main" val="280940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C2B91F1-0369-4462-894A-9EB61B83679D}"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A9D69-8B49-4D31-B934-4E6BF90FFC2B}" type="slidenum">
              <a:rPr lang="en-US" altLang="en-US"/>
              <a:pPr>
                <a:defRPr/>
              </a:pPr>
              <a:t>‹#›</a:t>
            </a:fld>
            <a:endParaRPr lang="en-US" altLang="en-US"/>
          </a:p>
        </p:txBody>
      </p:sp>
    </p:spTree>
    <p:extLst>
      <p:ext uri="{BB962C8B-B14F-4D97-AF65-F5344CB8AC3E}">
        <p14:creationId xmlns:p14="http://schemas.microsoft.com/office/powerpoint/2010/main" val="365861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1F9B3F1B-901C-406D-9B87-46D220915919}"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7E4FE1-74B0-4CD4-BD61-6751B7CAA710}" type="slidenum">
              <a:rPr lang="en-US" altLang="en-US"/>
              <a:pPr>
                <a:defRPr/>
              </a:pPr>
              <a:t>‹#›</a:t>
            </a:fld>
            <a:endParaRPr lang="en-US" altLang="en-US"/>
          </a:p>
        </p:txBody>
      </p:sp>
    </p:spTree>
    <p:extLst>
      <p:ext uri="{BB962C8B-B14F-4D97-AF65-F5344CB8AC3E}">
        <p14:creationId xmlns:p14="http://schemas.microsoft.com/office/powerpoint/2010/main" val="288940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B9AF86E-4F5F-4350-BE18-E5B040BBDBC0}"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21CB6-A0BC-4383-B9EF-A0E9F5D6411A}" type="slidenum">
              <a:rPr lang="en-US" altLang="en-US"/>
              <a:pPr>
                <a:defRPr/>
              </a:pPr>
              <a:t>‹#›</a:t>
            </a:fld>
            <a:endParaRPr lang="en-US" altLang="en-US"/>
          </a:p>
        </p:txBody>
      </p:sp>
    </p:spTree>
    <p:extLst>
      <p:ext uri="{BB962C8B-B14F-4D97-AF65-F5344CB8AC3E}">
        <p14:creationId xmlns:p14="http://schemas.microsoft.com/office/powerpoint/2010/main" val="3059379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8978123-32F1-4870-83F5-0491F3FC3F83}" type="datetime1">
              <a:rPr lang="en-ZA"/>
              <a:pPr>
                <a:defRPr/>
              </a:pPr>
              <a:t>2020/04/30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B89522-E750-49DE-8A23-635DBD75FE42}" type="slidenum">
              <a:rPr lang="en-US" altLang="en-US"/>
              <a:pPr>
                <a:defRPr/>
              </a:pPr>
              <a:t>‹#›</a:t>
            </a:fld>
            <a:endParaRPr lang="en-US" altLang="en-US"/>
          </a:p>
        </p:txBody>
      </p:sp>
    </p:spTree>
    <p:extLst>
      <p:ext uri="{BB962C8B-B14F-4D97-AF65-F5344CB8AC3E}">
        <p14:creationId xmlns:p14="http://schemas.microsoft.com/office/powerpoint/2010/main" val="127026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B8E31B1A-313D-4B66-B474-68F587279E70}" type="datetime1">
              <a:rPr lang="en-ZA"/>
              <a:pPr>
                <a:defRPr/>
              </a:pPr>
              <a:t>2020/04/30</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D1B9A8-6FED-42A6-AAF1-81D52183E12A}" type="slidenum">
              <a:rPr lang="en-US" altLang="en-US"/>
              <a:pPr>
                <a:defRPr/>
              </a:pPr>
              <a:t>‹#›</a:t>
            </a:fld>
            <a:endParaRPr lang="en-US" altLang="en-US"/>
          </a:p>
        </p:txBody>
      </p:sp>
    </p:spTree>
    <p:extLst>
      <p:ext uri="{BB962C8B-B14F-4D97-AF65-F5344CB8AC3E}">
        <p14:creationId xmlns:p14="http://schemas.microsoft.com/office/powerpoint/2010/main" val="2830131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60CDC5CA-4C31-409A-A9E1-E0E3DB9C6C31}" type="datetime1">
              <a:rPr lang="en-ZA"/>
              <a:pPr>
                <a:defRPr/>
              </a:pPr>
              <a:t>2020/04/30</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DE574F-25E9-4058-941C-F2CD0F926AE8}" type="slidenum">
              <a:rPr lang="en-US" altLang="en-US"/>
              <a:pPr>
                <a:defRPr/>
              </a:pPr>
              <a:t>‹#›</a:t>
            </a:fld>
            <a:endParaRPr lang="en-US" altLang="en-US"/>
          </a:p>
        </p:txBody>
      </p:sp>
    </p:spTree>
    <p:extLst>
      <p:ext uri="{BB962C8B-B14F-4D97-AF65-F5344CB8AC3E}">
        <p14:creationId xmlns:p14="http://schemas.microsoft.com/office/powerpoint/2010/main" val="845643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311A6BE4-5174-443F-9E2D-541BD5A6BC5C}" type="datetime1">
              <a:rPr lang="en-ZA"/>
              <a:pPr>
                <a:defRPr/>
              </a:pPr>
              <a:t>2020/04/30</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08D15E-4722-4361-90F0-56E05E86051E}" type="slidenum">
              <a:rPr lang="en-US" altLang="en-US"/>
              <a:pPr>
                <a:defRPr/>
              </a:pPr>
              <a:t>‹#›</a:t>
            </a:fld>
            <a:endParaRPr lang="en-US" altLang="en-US"/>
          </a:p>
        </p:txBody>
      </p:sp>
    </p:spTree>
    <p:extLst>
      <p:ext uri="{BB962C8B-B14F-4D97-AF65-F5344CB8AC3E}">
        <p14:creationId xmlns:p14="http://schemas.microsoft.com/office/powerpoint/2010/main" val="61475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F928DDE-FBA6-4A62-AF2E-3FD3860CDB09}" type="datetime1">
              <a:rPr lang="en-ZA"/>
              <a:pPr>
                <a:defRPr/>
              </a:pPr>
              <a:t>2020/04/30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D06CE6-568E-4F10-A82D-9B37229559D0}" type="slidenum">
              <a:rPr lang="en-US" altLang="en-US"/>
              <a:pPr>
                <a:defRPr/>
              </a:pPr>
              <a:t>‹#›</a:t>
            </a:fld>
            <a:endParaRPr lang="en-US" altLang="en-US"/>
          </a:p>
        </p:txBody>
      </p:sp>
    </p:spTree>
    <p:extLst>
      <p:ext uri="{BB962C8B-B14F-4D97-AF65-F5344CB8AC3E}">
        <p14:creationId xmlns:p14="http://schemas.microsoft.com/office/powerpoint/2010/main" val="156505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BAA8CA-5113-4312-8024-D8716E3B30DD}"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68843C-8C94-49F9-B806-00EE01607616}" type="slidenum">
              <a:rPr lang="en-US" altLang="en-US"/>
              <a:pPr>
                <a:defRPr/>
              </a:pPr>
              <a:t>‹#›</a:t>
            </a:fld>
            <a:endParaRPr lang="en-US" altLang="en-US"/>
          </a:p>
        </p:txBody>
      </p:sp>
    </p:spTree>
    <p:extLst>
      <p:ext uri="{BB962C8B-B14F-4D97-AF65-F5344CB8AC3E}">
        <p14:creationId xmlns:p14="http://schemas.microsoft.com/office/powerpoint/2010/main" val="1490184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C46900F8-4D82-4CB1-B134-2E42A77A1A35}" type="datetime1">
              <a:rPr lang="en-ZA"/>
              <a:pPr>
                <a:defRPr/>
              </a:pPr>
              <a:t>2020/04/30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898FAD-EF44-4E18-A6C9-9AE64D9DD3A0}" type="slidenum">
              <a:rPr lang="en-US" altLang="en-US"/>
              <a:pPr>
                <a:defRPr/>
              </a:pPr>
              <a:t>‹#›</a:t>
            </a:fld>
            <a:endParaRPr lang="en-US" altLang="en-US"/>
          </a:p>
        </p:txBody>
      </p:sp>
    </p:spTree>
    <p:extLst>
      <p:ext uri="{BB962C8B-B14F-4D97-AF65-F5344CB8AC3E}">
        <p14:creationId xmlns:p14="http://schemas.microsoft.com/office/powerpoint/2010/main" val="108814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73E0647B-D5EC-43EB-9081-587DF5476D25}"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1B932B-1A27-49C6-93CB-665F36018A2C}" type="slidenum">
              <a:rPr lang="en-US" altLang="en-US"/>
              <a:pPr>
                <a:defRPr/>
              </a:pPr>
              <a:t>‹#›</a:t>
            </a:fld>
            <a:endParaRPr lang="en-US" altLang="en-US"/>
          </a:p>
        </p:txBody>
      </p:sp>
    </p:spTree>
    <p:extLst>
      <p:ext uri="{BB962C8B-B14F-4D97-AF65-F5344CB8AC3E}">
        <p14:creationId xmlns:p14="http://schemas.microsoft.com/office/powerpoint/2010/main" val="417083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809D7C12-EABC-4ED3-92B5-385AC6889651}"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0C665-32A9-4E1B-834C-EFE39889DF58}" type="slidenum">
              <a:rPr lang="en-US" altLang="en-US"/>
              <a:pPr>
                <a:defRPr/>
              </a:pPr>
              <a:t>‹#›</a:t>
            </a:fld>
            <a:endParaRPr lang="en-US" altLang="en-US"/>
          </a:p>
        </p:txBody>
      </p:sp>
    </p:spTree>
    <p:extLst>
      <p:ext uri="{BB962C8B-B14F-4D97-AF65-F5344CB8AC3E}">
        <p14:creationId xmlns:p14="http://schemas.microsoft.com/office/powerpoint/2010/main" val="150781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DBF202-E9EF-4F0C-A3B0-6717BE1A744D}" type="datetime1">
              <a:rPr lang="en-ZA"/>
              <a:pPr>
                <a:defRPr/>
              </a:pPr>
              <a:t>2020/04/30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D3AF77-1700-4E14-A1F9-80573928FB86}" type="slidenum">
              <a:rPr lang="en-US" altLang="en-US"/>
              <a:pPr>
                <a:defRPr/>
              </a:pPr>
              <a:t>‹#›</a:t>
            </a:fld>
            <a:endParaRPr lang="en-US" altLang="en-US"/>
          </a:p>
        </p:txBody>
      </p:sp>
    </p:spTree>
    <p:extLst>
      <p:ext uri="{BB962C8B-B14F-4D97-AF65-F5344CB8AC3E}">
        <p14:creationId xmlns:p14="http://schemas.microsoft.com/office/powerpoint/2010/main" val="426120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96BD14-ED47-46FA-99FD-8F87748B64F9}" type="datetime1">
              <a:rPr lang="en-ZA"/>
              <a:pPr>
                <a:defRPr/>
              </a:pPr>
              <a:t>2020/04/30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33D73E-A651-4C80-9EFB-8757F9EEAB10}" type="slidenum">
              <a:rPr lang="en-US" altLang="en-US"/>
              <a:pPr>
                <a:defRPr/>
              </a:pPr>
              <a:t>‹#›</a:t>
            </a:fld>
            <a:endParaRPr lang="en-US" altLang="en-US"/>
          </a:p>
        </p:txBody>
      </p:sp>
    </p:spTree>
    <p:extLst>
      <p:ext uri="{BB962C8B-B14F-4D97-AF65-F5344CB8AC3E}">
        <p14:creationId xmlns:p14="http://schemas.microsoft.com/office/powerpoint/2010/main" val="100786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1F8AF5-E3B7-4B9A-9493-A954D45BC6EE}" type="datetime1">
              <a:rPr lang="en-ZA"/>
              <a:pPr>
                <a:defRPr/>
              </a:pPr>
              <a:t>2020/04/30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8BF565-E07C-40FD-A56E-F9436656BF9C}" type="slidenum">
              <a:rPr lang="en-US" altLang="en-US"/>
              <a:pPr>
                <a:defRPr/>
              </a:pPr>
              <a:t>‹#›</a:t>
            </a:fld>
            <a:endParaRPr lang="en-US" altLang="en-US"/>
          </a:p>
        </p:txBody>
      </p:sp>
    </p:spTree>
    <p:extLst>
      <p:ext uri="{BB962C8B-B14F-4D97-AF65-F5344CB8AC3E}">
        <p14:creationId xmlns:p14="http://schemas.microsoft.com/office/powerpoint/2010/main" val="1047398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40B4CD9-155C-4F0F-8BFC-D02E8EFC341A}" type="datetime1">
              <a:rPr lang="en-ZA"/>
              <a:pPr>
                <a:defRPr/>
              </a:pPr>
              <a:t>2020/04/30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0CD750-9B2B-4912-B40B-5AA8D285913C}" type="slidenum">
              <a:rPr lang="en-US" altLang="en-US"/>
              <a:pPr>
                <a:defRPr/>
              </a:pPr>
              <a:t>‹#›</a:t>
            </a:fld>
            <a:endParaRPr lang="en-US" altLang="en-US"/>
          </a:p>
        </p:txBody>
      </p:sp>
    </p:spTree>
    <p:extLst>
      <p:ext uri="{BB962C8B-B14F-4D97-AF65-F5344CB8AC3E}">
        <p14:creationId xmlns:p14="http://schemas.microsoft.com/office/powerpoint/2010/main" val="179737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A78C04-9200-4F46-9688-091004D7A9F8}" type="datetime1">
              <a:rPr lang="en-ZA"/>
              <a:pPr>
                <a:defRPr/>
              </a:pPr>
              <a:t>2020/04/30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AD41ED-F463-4F43-9A3D-2814B7C96DE1}" type="slidenum">
              <a:rPr lang="en-US" altLang="en-US"/>
              <a:pPr>
                <a:defRPr/>
              </a:pPr>
              <a:t>‹#›</a:t>
            </a:fld>
            <a:endParaRPr lang="en-US" altLang="en-US"/>
          </a:p>
        </p:txBody>
      </p:sp>
    </p:spTree>
    <p:extLst>
      <p:ext uri="{BB962C8B-B14F-4D97-AF65-F5344CB8AC3E}">
        <p14:creationId xmlns:p14="http://schemas.microsoft.com/office/powerpoint/2010/main" val="53736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BF5B88-FCFD-4C3B-9B13-2A0ABE2B0907}" type="datetime1">
              <a:rPr lang="en-ZA"/>
              <a:pPr>
                <a:defRPr/>
              </a:pPr>
              <a:t>2020/04/30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939182-7731-4D27-917D-56E7ACBAF376}" type="slidenum">
              <a:rPr lang="en-US" altLang="en-US"/>
              <a:pPr>
                <a:defRPr/>
              </a:pPr>
              <a:t>‹#›</a:t>
            </a:fld>
            <a:endParaRPr lang="en-US" altLang="en-US"/>
          </a:p>
        </p:txBody>
      </p:sp>
    </p:spTree>
    <p:extLst>
      <p:ext uri="{BB962C8B-B14F-4D97-AF65-F5344CB8AC3E}">
        <p14:creationId xmlns:p14="http://schemas.microsoft.com/office/powerpoint/2010/main" val="301893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B32A6E-5FDA-498B-97FD-B45BFE0D6588}" type="datetime1">
              <a:rPr lang="en-ZA"/>
              <a:pPr>
                <a:defRPr/>
              </a:pPr>
              <a:t>2020/04/30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6E7F4E-0B76-4744-8DEC-0C6C348C215F}" type="slidenum">
              <a:rPr lang="en-US" altLang="en-US"/>
              <a:pPr>
                <a:defRPr/>
              </a:pPr>
              <a:t>‹#›</a:t>
            </a:fld>
            <a:endParaRPr lang="en-US" altLang="en-US"/>
          </a:p>
        </p:txBody>
      </p:sp>
    </p:spTree>
    <p:extLst>
      <p:ext uri="{BB962C8B-B14F-4D97-AF65-F5344CB8AC3E}">
        <p14:creationId xmlns:p14="http://schemas.microsoft.com/office/powerpoint/2010/main" val="248218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11" charset="0"/>
                <a:ea typeface="ＭＳ Ｐゴシック" pitchFamily="-111" charset="-128"/>
              </a:defRPr>
            </a:lvl1pPr>
          </a:lstStyle>
          <a:p>
            <a:pPr>
              <a:defRPr/>
            </a:pPr>
            <a:fld id="{E3C98001-5132-45DE-BD34-0205259F05F6}" type="datetime1">
              <a:rPr lang="en-ZA"/>
              <a:pPr>
                <a:defRPr/>
              </a:pPr>
              <a:t>2020/04/30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EE3AA38-2452-4A46-94B7-11E9C5818B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1658" r:id="rId1"/>
    <p:sldLayoutId id="2147491659" r:id="rId2"/>
    <p:sldLayoutId id="2147491660" r:id="rId3"/>
    <p:sldLayoutId id="2147491661" r:id="rId4"/>
    <p:sldLayoutId id="2147491662" r:id="rId5"/>
    <p:sldLayoutId id="2147491663" r:id="rId6"/>
    <p:sldLayoutId id="2147491664" r:id="rId7"/>
    <p:sldLayoutId id="2147491665" r:id="rId8"/>
    <p:sldLayoutId id="2147491666" r:id="rId9"/>
    <p:sldLayoutId id="2147491667" r:id="rId10"/>
    <p:sldLayoutId id="2147491668"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11" charset="0"/>
                <a:ea typeface="ＭＳ Ｐゴシック" pitchFamily="-111" charset="-128"/>
              </a:defRPr>
            </a:lvl1pPr>
          </a:lstStyle>
          <a:p>
            <a:pPr>
              <a:defRPr/>
            </a:pPr>
            <a:fld id="{D11F7724-9896-4551-874E-21461C6587AF}" type="datetime1">
              <a:rPr lang="en-ZA"/>
              <a:pPr>
                <a:defRPr/>
              </a:pPr>
              <a:t>2020/04/30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6F5EDB1-D137-4E66-B655-F7CA2F42DE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1669" r:id="rId1"/>
    <p:sldLayoutId id="2147491670" r:id="rId2"/>
    <p:sldLayoutId id="2147491671" r:id="rId3"/>
    <p:sldLayoutId id="2147491672" r:id="rId4"/>
    <p:sldLayoutId id="2147491673" r:id="rId5"/>
    <p:sldLayoutId id="2147491674" r:id="rId6"/>
    <p:sldLayoutId id="2147491675" r:id="rId7"/>
    <p:sldLayoutId id="2147491676" r:id="rId8"/>
    <p:sldLayoutId id="2147491677" r:id="rId9"/>
    <p:sldLayoutId id="2147491678" r:id="rId10"/>
    <p:sldLayoutId id="2147491679"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Covid19claims@labour.gov.za" TargetMode="External"/><Relationship Id="rId2" Type="http://schemas.openxmlformats.org/officeDocument/2006/relationships/hyperlink" Target="https://compeasy.labour.gov.za:44328/fior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5" descr="New_Powerpoint presentatio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6"/>
          <p:cNvSpPr txBox="1">
            <a:spLocks/>
          </p:cNvSpPr>
          <p:nvPr/>
        </p:nvSpPr>
        <p:spPr bwMode="auto">
          <a:xfrm>
            <a:off x="1096962" y="630238"/>
            <a:ext cx="66929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a:spcBef>
                <a:spcPct val="0"/>
              </a:spcBef>
              <a:buFontTx/>
              <a:buNone/>
            </a:pPr>
            <a:r>
              <a:rPr lang="en-ZA" altLang="en-US" sz="2800" b="1" dirty="0" smtClean="0">
                <a:latin typeface="Arial" panose="020B0604020202020204" pitchFamily="34" charset="0"/>
                <a:cs typeface="Arial" panose="020B0604020202020204" pitchFamily="34" charset="0"/>
              </a:rPr>
              <a:t>COMPENSATION FUND PRESENTATION</a:t>
            </a:r>
            <a:endParaRPr lang="en-ZA" altLang="en-US" sz="2800" b="1" dirty="0">
              <a:latin typeface="Arial" panose="020B0604020202020204" pitchFamily="34" charset="0"/>
              <a:cs typeface="Arial" panose="020B0604020202020204" pitchFamily="34" charset="0"/>
            </a:endParaRPr>
          </a:p>
        </p:txBody>
      </p:sp>
      <p:sp>
        <p:nvSpPr>
          <p:cNvPr id="28676" name="Subtitle 17"/>
          <p:cNvSpPr txBox="1">
            <a:spLocks/>
          </p:cNvSpPr>
          <p:nvPr/>
        </p:nvSpPr>
        <p:spPr bwMode="auto">
          <a:xfrm>
            <a:off x="187325" y="2762250"/>
            <a:ext cx="18192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1100" b="1" dirty="0" smtClean="0">
                <a:solidFill>
                  <a:srgbClr val="404040"/>
                </a:solidFill>
                <a:latin typeface="Arial Bold" panose="020B0704020202020204" pitchFamily="34" charset="0"/>
                <a:cs typeface="Arial Bold" panose="020B0704020202020204" pitchFamily="34" charset="0"/>
              </a:rPr>
              <a:t>01 MAY2020</a:t>
            </a:r>
            <a:endParaRPr lang="en-US" altLang="en-US" sz="1200" b="1" dirty="0">
              <a:solidFill>
                <a:srgbClr val="404040"/>
              </a:solidFill>
              <a:latin typeface="Arial Bold" panose="020B0704020202020204" pitchFamily="34" charset="0"/>
              <a:cs typeface="Arial Bold" panose="020B0704020202020204" pitchFamily="34" charset="0"/>
            </a:endParaRPr>
          </a:p>
        </p:txBody>
      </p:sp>
      <p:sp>
        <p:nvSpPr>
          <p:cNvPr id="28677" name="Subtitle 17"/>
          <p:cNvSpPr txBox="1">
            <a:spLocks/>
          </p:cNvSpPr>
          <p:nvPr/>
        </p:nvSpPr>
        <p:spPr bwMode="auto">
          <a:xfrm>
            <a:off x="1562893" y="1815218"/>
            <a:ext cx="5761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Tx/>
              <a:buNone/>
            </a:pPr>
            <a:r>
              <a:rPr lang="en-US" altLang="en-US" sz="2800" b="1" u="sng" dirty="0" smtClean="0"/>
              <a:t>RESPONSE PLAN TO COVID-19</a:t>
            </a:r>
            <a:endParaRPr lang="en-US" altLang="en-US" sz="2800" b="1" u="sng" dirty="0"/>
          </a:p>
          <a:p>
            <a:pPr algn="ctr" eaLnBrk="1" hangingPunct="1">
              <a:buFontTx/>
              <a:buNone/>
            </a:pPr>
            <a:r>
              <a:rPr lang="en-US" altLang="en-US" sz="2800" b="1" u="sng" dirty="0" smtClean="0"/>
              <a:t>01 MAY 2020</a:t>
            </a:r>
            <a:endParaRPr lang="en-US" altLang="en-US" sz="2800" b="1" u="sng" dirty="0"/>
          </a:p>
        </p:txBody>
      </p:sp>
      <p:sp>
        <p:nvSpPr>
          <p:cNvPr id="286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DCF9BC2-BA18-496F-AF8C-0E72CBB3FB61}"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pic>
        <p:nvPicPr>
          <p:cNvPr id="286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5994400"/>
            <a:ext cx="13938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circle(in)">
                                      <p:cBhvr>
                                        <p:cTn id="7" dur="2000"/>
                                        <p:tgtEl>
                                          <p:spTgt spid="24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SYSTEM </a:t>
            </a:r>
            <a:r>
              <a:rPr lang="en-ZA" b="1" dirty="0"/>
              <a:t>READINESS</a:t>
            </a:r>
            <a:endParaRPr lang="en-ZA" dirty="0"/>
          </a:p>
        </p:txBody>
      </p:sp>
      <p:sp>
        <p:nvSpPr>
          <p:cNvPr id="3" name="Content Placeholder 2"/>
          <p:cNvSpPr>
            <a:spLocks noGrp="1"/>
          </p:cNvSpPr>
          <p:nvPr>
            <p:ph idx="1"/>
          </p:nvPr>
        </p:nvSpPr>
        <p:spPr>
          <a:xfrm>
            <a:off x="237067" y="1417638"/>
            <a:ext cx="8669866" cy="5129918"/>
          </a:xfrm>
        </p:spPr>
        <p:txBody>
          <a:bodyPr/>
          <a:lstStyle/>
          <a:p>
            <a:r>
              <a:rPr lang="en-ZA" sz="2600" dirty="0" smtClean="0"/>
              <a:t>All claims are to be submitted online </a:t>
            </a:r>
            <a:r>
              <a:rPr lang="en-ZA" sz="2600" dirty="0"/>
              <a:t>on </a:t>
            </a:r>
            <a:r>
              <a:rPr lang="en-ZA" sz="2600" dirty="0" smtClean="0"/>
              <a:t>the CompEasy website accessible on the Department of Employment and Labour website: </a:t>
            </a:r>
            <a:r>
              <a:rPr lang="en-ZA" sz="2600" dirty="0" smtClean="0">
                <a:hlinkClick r:id="rId2"/>
              </a:rPr>
              <a:t>https</a:t>
            </a:r>
            <a:r>
              <a:rPr lang="en-ZA" sz="2600" dirty="0">
                <a:hlinkClick r:id="rId2"/>
              </a:rPr>
              <a:t>://</a:t>
            </a:r>
            <a:r>
              <a:rPr lang="en-ZA" sz="2600" dirty="0" smtClean="0">
                <a:hlinkClick r:id="rId2"/>
              </a:rPr>
              <a:t>compeasy.labour.gov.za:44328/fiori</a:t>
            </a:r>
            <a:r>
              <a:rPr lang="en-ZA" sz="2600" dirty="0" smtClean="0"/>
              <a:t> </a:t>
            </a:r>
          </a:p>
          <a:p>
            <a:endParaRPr lang="en-ZA" sz="2600" dirty="0" smtClean="0"/>
          </a:p>
          <a:p>
            <a:r>
              <a:rPr lang="en-ZA" sz="2600" dirty="0" smtClean="0"/>
              <a:t>A dedicated e-mail has been set up to receive all manual submission and was published on the Notice: </a:t>
            </a:r>
            <a:r>
              <a:rPr lang="en-ZA" sz="2600" dirty="0" smtClean="0">
                <a:hlinkClick r:id="rId3"/>
              </a:rPr>
              <a:t>Covid19claims@labour.gov.za</a:t>
            </a:r>
            <a:endParaRPr lang="en-ZA" sz="2600" dirty="0" smtClean="0"/>
          </a:p>
          <a:p>
            <a:endParaRPr lang="en-ZA" sz="2600" dirty="0"/>
          </a:p>
          <a:p>
            <a:r>
              <a:rPr lang="en-ZA" sz="2600" dirty="0" smtClean="0"/>
              <a:t>Claims will be registered and adjudicated on the system using the recommendation from the National/Provincial Response Team</a:t>
            </a:r>
          </a:p>
          <a:p>
            <a:endParaRPr lang="en-ZA" sz="2800" dirty="0" smtClean="0"/>
          </a:p>
          <a:p>
            <a:endParaRPr lang="en-ZA" sz="2800" dirty="0"/>
          </a:p>
          <a:p>
            <a:endParaRPr lang="en-ZA" sz="2800"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10</a:t>
            </a:fld>
            <a:endParaRPr lang="en-US" altLang="en-US"/>
          </a:p>
        </p:txBody>
      </p:sp>
    </p:spTree>
    <p:extLst>
      <p:ext uri="{BB962C8B-B14F-4D97-AF65-F5344CB8AC3E}">
        <p14:creationId xmlns:p14="http://schemas.microsoft.com/office/powerpoint/2010/main" val="85982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RESOURCES</a:t>
            </a:r>
            <a:endParaRPr lang="en-ZA" dirty="0"/>
          </a:p>
        </p:txBody>
      </p:sp>
      <p:sp>
        <p:nvSpPr>
          <p:cNvPr id="3" name="Content Placeholder 2"/>
          <p:cNvSpPr>
            <a:spLocks noGrp="1"/>
          </p:cNvSpPr>
          <p:nvPr>
            <p:ph idx="1"/>
          </p:nvPr>
        </p:nvSpPr>
        <p:spPr>
          <a:xfrm>
            <a:off x="270933" y="1437394"/>
            <a:ext cx="8726311" cy="4525963"/>
          </a:xfrm>
        </p:spPr>
        <p:txBody>
          <a:bodyPr/>
          <a:lstStyle/>
          <a:p>
            <a:pPr algn="just"/>
            <a:r>
              <a:rPr lang="en-ZA" sz="2200" dirty="0" smtClean="0"/>
              <a:t>While a number of officials still report to the office, we operate on shift of 50% capacity in order to achieve social distancing </a:t>
            </a:r>
          </a:p>
          <a:p>
            <a:pPr algn="just"/>
            <a:endParaRPr lang="en-ZA" sz="2200" dirty="0"/>
          </a:p>
          <a:p>
            <a:pPr algn="just"/>
            <a:r>
              <a:rPr lang="en-ZA" sz="2200" dirty="0" smtClean="0"/>
              <a:t>There is a need to procure laptops so that officials can still be able to functions on days they are not on shift.</a:t>
            </a:r>
          </a:p>
          <a:p>
            <a:pPr marL="0" indent="0" algn="just">
              <a:buNone/>
            </a:pPr>
            <a:endParaRPr lang="en-ZA" sz="2200" dirty="0" smtClean="0"/>
          </a:p>
          <a:p>
            <a:pPr algn="just"/>
            <a:r>
              <a:rPr lang="en-ZA" sz="2200" dirty="0" smtClean="0"/>
              <a:t>In the interim some of the claims processing officials have been provided with laptops repossessed from non mission critical functions but these are not enough</a:t>
            </a:r>
          </a:p>
          <a:p>
            <a:pPr algn="just"/>
            <a:endParaRPr lang="en-ZA" sz="2200" dirty="0"/>
          </a:p>
          <a:p>
            <a:pPr algn="just"/>
            <a:r>
              <a:rPr lang="en-ZA" sz="2200" dirty="0" smtClean="0"/>
              <a:t>We are starting processes to procure laptops for all core function staff</a:t>
            </a:r>
            <a:endParaRPr lang="en-ZA" sz="2200"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r>
              <a:rPr lang="en-ZA" dirty="0" smtClean="0"/>
              <a:t> </a:t>
            </a:r>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11</a:t>
            </a:fld>
            <a:endParaRPr lang="en-US" altLang="en-US"/>
          </a:p>
        </p:txBody>
      </p:sp>
    </p:spTree>
    <p:extLst>
      <p:ext uri="{BB962C8B-B14F-4D97-AF65-F5344CB8AC3E}">
        <p14:creationId xmlns:p14="http://schemas.microsoft.com/office/powerpoint/2010/main" val="357518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smtClean="0"/>
              <a:t>CHALLENGES </a:t>
            </a:r>
            <a:endParaRPr lang="en-ZA" sz="4000" b="1" dirty="0"/>
          </a:p>
        </p:txBody>
      </p:sp>
      <p:sp>
        <p:nvSpPr>
          <p:cNvPr id="3" name="Content Placeholder 2"/>
          <p:cNvSpPr>
            <a:spLocks noGrp="1"/>
          </p:cNvSpPr>
          <p:nvPr>
            <p:ph idx="1"/>
          </p:nvPr>
        </p:nvSpPr>
        <p:spPr>
          <a:xfrm>
            <a:off x="457200" y="1600200"/>
            <a:ext cx="8229600" cy="4963438"/>
          </a:xfrm>
        </p:spPr>
        <p:txBody>
          <a:bodyPr/>
          <a:lstStyle/>
          <a:p>
            <a:pPr algn="just"/>
            <a:r>
              <a:rPr lang="en-ZA" sz="2000" dirty="0" smtClean="0">
                <a:latin typeface="Arial" panose="020B0604020202020204" pitchFamily="34" charset="0"/>
                <a:cs typeface="Arial" panose="020B0604020202020204" pitchFamily="34" charset="0"/>
              </a:rPr>
              <a:t>COVID-19 is a new diseases which can be both community contracted and occupationally contracted which makes it difficult to assess once reported. </a:t>
            </a:r>
          </a:p>
          <a:p>
            <a:pPr algn="just"/>
            <a:endParaRPr lang="en-ZA" sz="2000" dirty="0">
              <a:latin typeface="Arial" panose="020B0604020202020204" pitchFamily="34" charset="0"/>
              <a:cs typeface="Arial" panose="020B0604020202020204" pitchFamily="34" charset="0"/>
            </a:endParaRPr>
          </a:p>
          <a:p>
            <a:pPr algn="just"/>
            <a:r>
              <a:rPr lang="en-ZA" sz="2000" dirty="0" smtClean="0">
                <a:latin typeface="Arial" panose="020B0604020202020204" pitchFamily="34" charset="0"/>
                <a:cs typeface="Arial" panose="020B0604020202020204" pitchFamily="34" charset="0"/>
              </a:rPr>
              <a:t>A questionnaire was published with the notice to assist the medical officers in assessing such claims. </a:t>
            </a:r>
          </a:p>
          <a:p>
            <a:pPr marL="0" indent="0" algn="just">
              <a:buNone/>
            </a:pPr>
            <a:endParaRPr lang="en-ZA" sz="2000" dirty="0" smtClean="0">
              <a:latin typeface="Arial" panose="020B0604020202020204" pitchFamily="34" charset="0"/>
              <a:cs typeface="Arial" panose="020B0604020202020204" pitchFamily="34" charset="0"/>
            </a:endParaRPr>
          </a:p>
          <a:p>
            <a:pPr algn="just"/>
            <a:r>
              <a:rPr lang="en-ZA" sz="2000" dirty="0">
                <a:latin typeface="Arial" panose="020B0604020202020204" pitchFamily="34" charset="0"/>
                <a:cs typeface="Arial" panose="020B0604020202020204" pitchFamily="34" charset="0"/>
              </a:rPr>
              <a:t>C</a:t>
            </a:r>
            <a:r>
              <a:rPr lang="en-ZA" sz="2000" dirty="0" smtClean="0">
                <a:latin typeface="Arial" panose="020B0604020202020204" pitchFamily="34" charset="0"/>
                <a:cs typeface="Arial" panose="020B0604020202020204" pitchFamily="34" charset="0"/>
              </a:rPr>
              <a:t>onfirmation of the virus may not involve a medical doctor which makes the compilation of medical reports as required in terms of COIDA difficult, however the assessing panel utilises the pathology  reports that confirm the virus to make decision on liability</a:t>
            </a:r>
          </a:p>
          <a:p>
            <a:pPr algn="just"/>
            <a:endParaRPr lang="en-ZA" sz="2000" dirty="0">
              <a:latin typeface="Arial" panose="020B0604020202020204" pitchFamily="34" charset="0"/>
              <a:cs typeface="Arial" panose="020B0604020202020204" pitchFamily="34" charset="0"/>
            </a:endParaRPr>
          </a:p>
          <a:p>
            <a:pPr algn="just"/>
            <a:r>
              <a:rPr lang="en-ZA" sz="2000" dirty="0" smtClean="0">
                <a:latin typeface="Arial" panose="020B0604020202020204" pitchFamily="34" charset="0"/>
                <a:cs typeface="Arial" panose="020B0604020202020204" pitchFamily="34" charset="0"/>
              </a:rPr>
              <a:t>Despite large numbers of confirmed cases, there is little numbers of claims registered by employers</a:t>
            </a:r>
            <a:endParaRPr lang="en-ZA"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12</a:t>
            </a:fld>
            <a:endParaRPr lang="en-US" altLang="en-US"/>
          </a:p>
        </p:txBody>
      </p:sp>
    </p:spTree>
    <p:extLst>
      <p:ext uri="{BB962C8B-B14F-4D97-AF65-F5344CB8AC3E}">
        <p14:creationId xmlns:p14="http://schemas.microsoft.com/office/powerpoint/2010/main" val="230837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CLAIMS RECEIVED TO DATE</a:t>
            </a:r>
            <a:endParaRPr lang="en-ZA" b="1" dirty="0"/>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13</a:t>
            </a:fld>
            <a:endParaRPr lang="en-US" altLang="en-US"/>
          </a:p>
        </p:txBody>
      </p:sp>
      <p:sp>
        <p:nvSpPr>
          <p:cNvPr id="3" name="Content Placeholder 2"/>
          <p:cNvSpPr>
            <a:spLocks noGrp="1"/>
          </p:cNvSpPr>
          <p:nvPr>
            <p:ph idx="1"/>
          </p:nvPr>
        </p:nvSpPr>
        <p:spPr>
          <a:xfrm>
            <a:off x="225778" y="1600200"/>
            <a:ext cx="8461022" cy="5121275"/>
          </a:xfrm>
        </p:spPr>
        <p:txBody>
          <a:bodyPr/>
          <a:lstStyle/>
          <a:p>
            <a:pPr algn="just"/>
            <a:r>
              <a:rPr lang="en-ZA" dirty="0" smtClean="0"/>
              <a:t>The Fund has received forty two (42) claims for COVID-19</a:t>
            </a:r>
          </a:p>
          <a:p>
            <a:pPr algn="just"/>
            <a:r>
              <a:rPr lang="en-ZA" dirty="0" smtClean="0"/>
              <a:t>One (1) case liability was not accepted </a:t>
            </a:r>
          </a:p>
          <a:p>
            <a:pPr algn="just"/>
            <a:r>
              <a:rPr lang="en-ZA" dirty="0" smtClean="0"/>
              <a:t>Two </a:t>
            </a:r>
            <a:r>
              <a:rPr lang="en-ZA" dirty="0"/>
              <a:t>(2) </a:t>
            </a:r>
            <a:r>
              <a:rPr lang="en-ZA" dirty="0" smtClean="0"/>
              <a:t>cases are pending due to outstanding medical questionnaire and lab results</a:t>
            </a:r>
          </a:p>
          <a:p>
            <a:pPr algn="just"/>
            <a:r>
              <a:rPr lang="en-ZA" dirty="0" smtClean="0"/>
              <a:t>Thirty (30) cases the Fund has accepted liability for the claim</a:t>
            </a:r>
          </a:p>
          <a:p>
            <a:pPr algn="just"/>
            <a:r>
              <a:rPr lang="en-ZA" dirty="0" smtClean="0"/>
              <a:t>Nine (9) were awaiting adjudication as at 30 April 2020</a:t>
            </a:r>
          </a:p>
          <a:p>
            <a:pPr algn="just"/>
            <a:endParaRPr lang="en-ZA" dirty="0" smtClean="0"/>
          </a:p>
          <a:p>
            <a:pPr algn="just"/>
            <a:endParaRPr lang="en-ZA" dirty="0" smtClean="0"/>
          </a:p>
          <a:p>
            <a:endParaRPr lang="en-ZA" dirty="0"/>
          </a:p>
        </p:txBody>
      </p:sp>
    </p:spTree>
    <p:extLst>
      <p:ext uri="{BB962C8B-B14F-4D97-AF65-F5344CB8AC3E}">
        <p14:creationId xmlns:p14="http://schemas.microsoft.com/office/powerpoint/2010/main" val="304906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CLAIMS RECEIVED TO DATE</a:t>
            </a:r>
            <a:endParaRPr lang="en-ZA" b="1" dirty="0"/>
          </a:p>
        </p:txBody>
      </p:sp>
      <p:pic>
        <p:nvPicPr>
          <p:cNvPr id="6" name="Content Placeholder 5"/>
          <p:cNvPicPr>
            <a:picLocks noGrp="1" noChangeAspect="1"/>
          </p:cNvPicPr>
          <p:nvPr>
            <p:ph idx="1"/>
          </p:nvPr>
        </p:nvPicPr>
        <p:blipFill>
          <a:blip r:embed="rId2"/>
          <a:stretch>
            <a:fillRect/>
          </a:stretch>
        </p:blipFill>
        <p:spPr>
          <a:xfrm>
            <a:off x="282223" y="1600200"/>
            <a:ext cx="8489244" cy="4525963"/>
          </a:xfrm>
          <a:prstGeom prst="rect">
            <a:avLst/>
          </a:prstGeom>
        </p:spPr>
      </p:pic>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14</a:t>
            </a:fld>
            <a:endParaRPr lang="en-US" altLang="en-US"/>
          </a:p>
        </p:txBody>
      </p:sp>
    </p:spTree>
    <p:extLst>
      <p:ext uri="{BB962C8B-B14F-4D97-AF65-F5344CB8AC3E}">
        <p14:creationId xmlns:p14="http://schemas.microsoft.com/office/powerpoint/2010/main" val="253985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9" descr="Extra3_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p:cNvSpPr txBox="1">
            <a:spLocks/>
          </p:cNvSpPr>
          <p:nvPr/>
        </p:nvSpPr>
        <p:spPr bwMode="auto">
          <a:xfrm>
            <a:off x="6772275" y="3429000"/>
            <a:ext cx="225266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FFAB16"/>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AB16"/>
                </a:solidFill>
                <a:effectLst/>
                <a:uLnTx/>
                <a:uFillTx/>
                <a:latin typeface="Arial" panose="020B0604020202020204" pitchFamily="34" charset="0"/>
                <a:ea typeface="MS PGothic" panose="020B0600070205080204" pitchFamily="34" charset="-128"/>
                <a:cs typeface="Arial" panose="020B0604020202020204" pitchFamily="34" charset="0"/>
              </a:rPr>
              <a:t>Thank </a:t>
            </a:r>
            <a:r>
              <a:rPr kumimoji="0" lang="en-US" altLang="en-US" sz="20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You</a:t>
            </a:r>
            <a:r>
              <a:rPr kumimoji="0" lang="en-US" altLang="en-US" sz="2000" b="1" i="0" u="none" strike="noStrike" kern="1200" cap="none" spc="0" normalizeH="0" baseline="0" noProof="0">
                <a:ln>
                  <a:noFill/>
                </a:ln>
                <a:solidFill>
                  <a:srgbClr val="FFAB16"/>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110596" name="Slide Number Placeholder 1"/>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1A466B-22E1-44CF-BA52-CEB2C6F1D01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1059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fld id="{4A27F7D0-51A9-45C4-BA04-56E3BCB70739}" type="datetime1">
              <a:rPr kumimoji="0" lang="en-Z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2020/04/30</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105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67942C-E4DA-4C3D-B62F-47F52FA200F8}"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451994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31775"/>
            <a:ext cx="8229600" cy="1143000"/>
          </a:xfrm>
        </p:spPr>
        <p:txBody>
          <a:bodyPr/>
          <a:lstStyle/>
          <a:p>
            <a:pPr>
              <a:defRPr/>
            </a:pPr>
            <a:r>
              <a:rPr lang="en-US" sz="2000" b="1" dirty="0" smtClean="0">
                <a:effectLst>
                  <a:outerShdw blurRad="38100" dist="38100" dir="2700000" algn="tl">
                    <a:srgbClr val="C0C0C0"/>
                  </a:outerShdw>
                </a:effectLst>
                <a:latin typeface="Arial" panose="020B0604020202020204" pitchFamily="34" charset="0"/>
                <a:ea typeface="ＭＳ Ｐゴシック" pitchFamily="-111" charset="-128"/>
                <a:cs typeface="Arial" panose="020B0604020202020204" pitchFamily="34" charset="0"/>
              </a:rPr>
              <a:t>CONTENTS</a:t>
            </a:r>
            <a:endParaRPr lang="en-ZA" sz="2000" dirty="0" smtClean="0">
              <a:latin typeface="Arial" panose="020B0604020202020204" pitchFamily="34" charset="0"/>
              <a:ea typeface="ＭＳ Ｐゴシック" pitchFamily="34" charset="-128"/>
              <a:cs typeface="Arial" panose="020B0604020202020204" pitchFamily="34" charset="0"/>
            </a:endParaRPr>
          </a:p>
        </p:txBody>
      </p:sp>
      <p:sp>
        <p:nvSpPr>
          <p:cNvPr id="24579" name="Content Placeholder 2"/>
          <p:cNvSpPr>
            <a:spLocks noGrp="1"/>
          </p:cNvSpPr>
          <p:nvPr>
            <p:ph idx="1"/>
          </p:nvPr>
        </p:nvSpPr>
        <p:spPr>
          <a:xfrm>
            <a:off x="261938" y="1374775"/>
            <a:ext cx="8643937" cy="5245944"/>
          </a:xfrm>
          <a:solidFill>
            <a:schemeClr val="bg1"/>
          </a:solidFill>
        </p:spPr>
        <p:txBody>
          <a:bodyPr/>
          <a:lstStyle/>
          <a:p>
            <a:pPr marL="534988" indent="-357188" algn="just" eaLnBrk="1" hangingPunct="1">
              <a:lnSpc>
                <a:spcPct val="150000"/>
              </a:lnSpc>
              <a:spcBef>
                <a:spcPct val="90000"/>
              </a:spcBef>
              <a:buFont typeface="+mj-lt"/>
              <a:buAutoNum type="arabicPeriod"/>
              <a:tabLst>
                <a:tab pos="9144000" algn="r"/>
              </a:tabLst>
              <a:defRPr/>
            </a:pPr>
            <a:r>
              <a:rPr lang="en-US" sz="1600" b="1" dirty="0" smtClean="0">
                <a:latin typeface="Arial" panose="020B0604020202020204" pitchFamily="34" charset="0"/>
                <a:cs typeface="Arial" panose="020B0604020202020204" pitchFamily="34" charset="0"/>
              </a:rPr>
              <a:t>INTRODUCTION</a:t>
            </a:r>
          </a:p>
          <a:p>
            <a:pPr marL="534988" indent="-357188" algn="just" eaLnBrk="1" hangingPunct="1">
              <a:lnSpc>
                <a:spcPct val="150000"/>
              </a:lnSpc>
              <a:spcBef>
                <a:spcPct val="90000"/>
              </a:spcBef>
              <a:buFont typeface="+mj-lt"/>
              <a:buAutoNum type="arabicPeriod"/>
              <a:tabLst>
                <a:tab pos="9144000" algn="r"/>
              </a:tabLst>
              <a:defRPr/>
            </a:pPr>
            <a:r>
              <a:rPr lang="en-ZA" sz="1600" b="1" dirty="0" smtClean="0">
                <a:latin typeface="Arial" panose="020B0604020202020204" pitchFamily="34" charset="0"/>
                <a:cs typeface="Arial" panose="020B0604020202020204" pitchFamily="34" charset="0"/>
              </a:rPr>
              <a:t>MISSION CRITICAL FUNCTIONS</a:t>
            </a:r>
          </a:p>
          <a:p>
            <a:pPr marL="534988" indent="-357188" algn="just" eaLnBrk="1" hangingPunct="1">
              <a:lnSpc>
                <a:spcPct val="150000"/>
              </a:lnSpc>
              <a:spcBef>
                <a:spcPct val="90000"/>
              </a:spcBef>
              <a:buFont typeface="+mj-lt"/>
              <a:buAutoNum type="arabicPeriod"/>
              <a:tabLst>
                <a:tab pos="9144000" algn="r"/>
              </a:tabLst>
              <a:defRPr/>
            </a:pPr>
            <a:r>
              <a:rPr lang="en-ZA" sz="1600" b="1" dirty="0" smtClean="0">
                <a:latin typeface="Arial" panose="020B0604020202020204" pitchFamily="34" charset="0"/>
                <a:cs typeface="Arial" panose="020B0604020202020204" pitchFamily="34" charset="0"/>
              </a:rPr>
              <a:t>POLICY</a:t>
            </a:r>
          </a:p>
          <a:p>
            <a:pPr marL="534988" indent="-357188" algn="just" eaLnBrk="1" hangingPunct="1">
              <a:lnSpc>
                <a:spcPct val="150000"/>
              </a:lnSpc>
              <a:spcBef>
                <a:spcPct val="90000"/>
              </a:spcBef>
              <a:buFont typeface="+mj-lt"/>
              <a:buAutoNum type="arabicPeriod"/>
              <a:tabLst>
                <a:tab pos="9144000" algn="r"/>
              </a:tabLst>
              <a:defRPr/>
            </a:pPr>
            <a:r>
              <a:rPr lang="en-ZA" sz="1600" b="1" dirty="0" smtClean="0">
                <a:latin typeface="Arial" panose="020B0604020202020204" pitchFamily="34" charset="0"/>
                <a:cs typeface="Arial" panose="020B0604020202020204" pitchFamily="34" charset="0"/>
              </a:rPr>
              <a:t>ADMINISTRATIVE READINESS</a:t>
            </a:r>
          </a:p>
          <a:p>
            <a:pPr marL="534988" indent="-357188" algn="just" eaLnBrk="1" hangingPunct="1">
              <a:lnSpc>
                <a:spcPct val="150000"/>
              </a:lnSpc>
              <a:spcBef>
                <a:spcPct val="90000"/>
              </a:spcBef>
              <a:buFont typeface="+mj-lt"/>
              <a:buAutoNum type="arabicPeriod"/>
              <a:tabLst>
                <a:tab pos="9144000" algn="r"/>
              </a:tabLst>
              <a:defRPr/>
            </a:pPr>
            <a:r>
              <a:rPr lang="en-ZA" sz="1600" b="1" dirty="0" smtClean="0">
                <a:latin typeface="Arial" panose="020B0604020202020204" pitchFamily="34" charset="0"/>
                <a:cs typeface="Arial" panose="020B0604020202020204" pitchFamily="34" charset="0"/>
              </a:rPr>
              <a:t>SYSTEM READINESS</a:t>
            </a:r>
          </a:p>
          <a:p>
            <a:pPr marL="534988" indent="-357188" algn="just" eaLnBrk="1" hangingPunct="1">
              <a:lnSpc>
                <a:spcPct val="150000"/>
              </a:lnSpc>
              <a:spcBef>
                <a:spcPct val="90000"/>
              </a:spcBef>
              <a:buFont typeface="+mj-lt"/>
              <a:buAutoNum type="arabicPeriod"/>
              <a:tabLst>
                <a:tab pos="9144000" algn="r"/>
              </a:tabLst>
              <a:defRPr/>
            </a:pPr>
            <a:r>
              <a:rPr lang="en-ZA" altLang="en-US" sz="1600" b="1" dirty="0" smtClean="0">
                <a:latin typeface="Arial" panose="020B0604020202020204" pitchFamily="34" charset="0"/>
                <a:cs typeface="Arial" panose="020B0604020202020204" pitchFamily="34" charset="0"/>
              </a:rPr>
              <a:t>RESOURCES</a:t>
            </a:r>
          </a:p>
          <a:p>
            <a:pPr marL="534988" indent="-357188" algn="just" eaLnBrk="1" hangingPunct="1">
              <a:lnSpc>
                <a:spcPct val="150000"/>
              </a:lnSpc>
              <a:spcBef>
                <a:spcPct val="90000"/>
              </a:spcBef>
              <a:buFont typeface="+mj-lt"/>
              <a:buAutoNum type="arabicPeriod"/>
              <a:tabLst>
                <a:tab pos="9144000" algn="r"/>
              </a:tabLst>
              <a:defRPr/>
            </a:pPr>
            <a:r>
              <a:rPr lang="en-ZA" altLang="en-US" sz="1600" b="1" dirty="0" smtClean="0">
                <a:latin typeface="Arial" panose="020B0604020202020204" pitchFamily="34" charset="0"/>
                <a:cs typeface="Arial" panose="020B0604020202020204" pitchFamily="34" charset="0"/>
              </a:rPr>
              <a:t>CHALLENGES </a:t>
            </a:r>
          </a:p>
        </p:txBody>
      </p:sp>
      <p:sp>
        <p:nvSpPr>
          <p:cNvPr id="297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6D601D-12A3-4AB0-AC14-7543B634ADCF}" type="slidenum">
              <a:rPr lang="en-US" altLang="en-US" sz="1200" smtClean="0">
                <a:solidFill>
                  <a:srgbClr val="898989"/>
                </a:solidFill>
              </a:rPr>
              <a:pPr>
                <a:spcBef>
                  <a:spcPct val="0"/>
                </a:spcBef>
                <a:buFontTx/>
                <a:buNone/>
              </a:pPr>
              <a:t>2</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smtClean="0">
                <a:latin typeface="Arial" panose="020B0604020202020204" pitchFamily="34" charset="0"/>
                <a:cs typeface="Arial" panose="020B0604020202020204" pitchFamily="34" charset="0"/>
              </a:rPr>
              <a:t>INTRODUCTION</a:t>
            </a:r>
            <a:endParaRPr lang="en-ZA"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0040" y="1429068"/>
            <a:ext cx="8549640" cy="5257800"/>
          </a:xfrm>
        </p:spPr>
        <p:txBody>
          <a:bodyPr/>
          <a:lstStyle/>
          <a:p>
            <a:pPr>
              <a:lnSpc>
                <a:spcPct val="150000"/>
              </a:lnSpc>
            </a:pPr>
            <a:r>
              <a:rPr lang="en-ZA" sz="2000" dirty="0" smtClean="0">
                <a:latin typeface="Arial" panose="020B0604020202020204" pitchFamily="34" charset="0"/>
                <a:cs typeface="Arial" panose="020B0604020202020204" pitchFamily="34" charset="0"/>
              </a:rPr>
              <a:t>The Compensation Fund has activated its Crisis Management Committee in terms of the Business Continuity Plan of the Fund following COVID-19 being declared a pandemic</a:t>
            </a:r>
          </a:p>
          <a:p>
            <a:pPr marL="0" indent="0">
              <a:lnSpc>
                <a:spcPct val="150000"/>
              </a:lnSpc>
              <a:buNone/>
            </a:pPr>
            <a:endParaRPr lang="en-ZA" sz="2000" dirty="0">
              <a:latin typeface="Arial" panose="020B0604020202020204" pitchFamily="34" charset="0"/>
              <a:cs typeface="Arial" panose="020B0604020202020204" pitchFamily="34" charset="0"/>
            </a:endParaRPr>
          </a:p>
          <a:p>
            <a:pPr>
              <a:lnSpc>
                <a:spcPct val="150000"/>
              </a:lnSpc>
            </a:pPr>
            <a:r>
              <a:rPr lang="en-ZA" sz="2000" dirty="0" smtClean="0">
                <a:latin typeface="Arial" panose="020B0604020202020204" pitchFamily="34" charset="0"/>
                <a:cs typeface="Arial" panose="020B0604020202020204" pitchFamily="34" charset="0"/>
              </a:rPr>
              <a:t>The Crisis Management Committee developed a COVID-19 </a:t>
            </a:r>
            <a:r>
              <a:rPr lang="en-ZA" sz="2000" dirty="0">
                <a:latin typeface="Arial" panose="020B0604020202020204" pitchFamily="34" charset="0"/>
                <a:cs typeface="Arial" panose="020B0604020202020204" pitchFamily="34" charset="0"/>
              </a:rPr>
              <a:t>R</a:t>
            </a:r>
            <a:r>
              <a:rPr lang="en-ZA" sz="2000" dirty="0" smtClean="0">
                <a:latin typeface="Arial" panose="020B0604020202020204" pitchFamily="34" charset="0"/>
                <a:cs typeface="Arial" panose="020B0604020202020204" pitchFamily="34" charset="0"/>
              </a:rPr>
              <a:t>esponse </a:t>
            </a:r>
            <a:r>
              <a:rPr lang="en-ZA" sz="2000" dirty="0">
                <a:latin typeface="Arial" panose="020B0604020202020204" pitchFamily="34" charset="0"/>
                <a:cs typeface="Arial" panose="020B0604020202020204" pitchFamily="34" charset="0"/>
              </a:rPr>
              <a:t>P</a:t>
            </a:r>
            <a:r>
              <a:rPr lang="en-ZA" sz="2000" dirty="0" smtClean="0">
                <a:latin typeface="Arial" panose="020B0604020202020204" pitchFamily="34" charset="0"/>
                <a:cs typeface="Arial" panose="020B0604020202020204" pitchFamily="34" charset="0"/>
              </a:rPr>
              <a:t>lan </a:t>
            </a:r>
          </a:p>
          <a:p>
            <a:pPr marL="0" indent="0">
              <a:lnSpc>
                <a:spcPct val="150000"/>
              </a:lnSpc>
              <a:buNone/>
            </a:pPr>
            <a:endParaRPr lang="en-ZA" sz="2000" dirty="0">
              <a:latin typeface="Arial" panose="020B0604020202020204" pitchFamily="34" charset="0"/>
              <a:cs typeface="Arial" panose="020B0604020202020204" pitchFamily="34" charset="0"/>
            </a:endParaRPr>
          </a:p>
          <a:p>
            <a:pPr>
              <a:lnSpc>
                <a:spcPct val="150000"/>
              </a:lnSpc>
            </a:pPr>
            <a:r>
              <a:rPr lang="en-ZA" sz="2000" dirty="0" smtClean="0">
                <a:latin typeface="Arial" panose="020B0604020202020204" pitchFamily="34" charset="0"/>
                <a:cs typeface="Arial" panose="020B0604020202020204" pitchFamily="34" charset="0"/>
              </a:rPr>
              <a:t>In terms of the Response Plan , Mission Critical Functions were identified and the functions form the basis the operations of the Fund during the Lockdown</a:t>
            </a:r>
          </a:p>
          <a:p>
            <a:pPr marL="0" indent="0">
              <a:lnSpc>
                <a:spcPct val="150000"/>
              </a:lnSpc>
              <a:buNone/>
            </a:pPr>
            <a:endParaRPr lang="en-ZA"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3</a:t>
            </a:fld>
            <a:endParaRPr lang="en-US" altLang="en-US"/>
          </a:p>
        </p:txBody>
      </p:sp>
    </p:spTree>
    <p:extLst>
      <p:ext uri="{BB962C8B-B14F-4D97-AF65-F5344CB8AC3E}">
        <p14:creationId xmlns:p14="http://schemas.microsoft.com/office/powerpoint/2010/main" val="258617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smtClean="0">
                <a:latin typeface="Arial" panose="020B0604020202020204" pitchFamily="34" charset="0"/>
                <a:cs typeface="Arial" panose="020B0604020202020204" pitchFamily="34" charset="0"/>
              </a:rPr>
              <a:t>MISSION CRITICAL FUNCTIONS</a:t>
            </a:r>
            <a:endParaRPr lang="en-ZA"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0040" y="1281112"/>
            <a:ext cx="8549640" cy="5257800"/>
          </a:xfrm>
        </p:spPr>
        <p:txBody>
          <a:bodyPr/>
          <a:lstStyle/>
          <a:p>
            <a:pPr algn="just">
              <a:lnSpc>
                <a:spcPct val="150000"/>
              </a:lnSpc>
            </a:pPr>
            <a:r>
              <a:rPr lang="en-ZA" sz="2200" dirty="0"/>
              <a:t>The minimum business continuity objective (MBCO) for The Fund is to continue to support and fulfil 50% of claims and employer services within 3 </a:t>
            </a:r>
            <a:r>
              <a:rPr lang="en-ZA" sz="2200" dirty="0" smtClean="0"/>
              <a:t>days of a disaster. </a:t>
            </a:r>
          </a:p>
          <a:p>
            <a:pPr marL="0" indent="0" algn="just">
              <a:lnSpc>
                <a:spcPct val="150000"/>
              </a:lnSpc>
              <a:buNone/>
            </a:pPr>
            <a:endParaRPr lang="en-ZA" sz="2200" dirty="0" smtClean="0"/>
          </a:p>
          <a:p>
            <a:pPr algn="just">
              <a:lnSpc>
                <a:spcPct val="150000"/>
              </a:lnSpc>
            </a:pPr>
            <a:r>
              <a:rPr lang="en-ZA" sz="2200" dirty="0" smtClean="0"/>
              <a:t>As </a:t>
            </a:r>
            <a:r>
              <a:rPr lang="en-ZA" sz="2200" dirty="0"/>
              <a:t>such a cost-benefit analysis </a:t>
            </a:r>
            <a:r>
              <a:rPr lang="en-ZA" sz="2200" dirty="0" smtClean="0"/>
              <a:t>and employee safety was </a:t>
            </a:r>
            <a:r>
              <a:rPr lang="en-ZA" sz="2200" dirty="0"/>
              <a:t>taken into account when setting the minimum business continuity objective.    </a:t>
            </a:r>
            <a:endParaRPr lang="en-ZA" sz="2200" dirty="0" smtClean="0"/>
          </a:p>
          <a:p>
            <a:pPr marL="0" indent="0" algn="just">
              <a:lnSpc>
                <a:spcPct val="150000"/>
              </a:lnSpc>
              <a:buNone/>
            </a:pPr>
            <a:endParaRPr lang="en-ZA" sz="2200" dirty="0" smtClean="0"/>
          </a:p>
          <a:p>
            <a:pPr algn="just">
              <a:lnSpc>
                <a:spcPct val="150000"/>
              </a:lnSpc>
            </a:pPr>
            <a:r>
              <a:rPr lang="en-ZA" sz="2200" dirty="0" smtClean="0"/>
              <a:t>COID Services, Medical Benefits, Rehabilitation, Accounts Payable are among the key core functions that form part of  the mission critical functions </a:t>
            </a:r>
          </a:p>
          <a:p>
            <a:pPr algn="just">
              <a:lnSpc>
                <a:spcPct val="150000"/>
              </a:lnSpc>
            </a:pPr>
            <a:endParaRPr lang="en-ZA" sz="2400" dirty="0"/>
          </a:p>
          <a:p>
            <a:pPr marL="0" indent="0" algn="just">
              <a:lnSpc>
                <a:spcPct val="150000"/>
              </a:lnSpc>
              <a:buNone/>
            </a:pPr>
            <a:endParaRPr lang="en-ZA" sz="2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4</a:t>
            </a:fld>
            <a:endParaRPr lang="en-US" altLang="en-US"/>
          </a:p>
        </p:txBody>
      </p:sp>
    </p:spTree>
    <p:extLst>
      <p:ext uri="{BB962C8B-B14F-4D97-AF65-F5344CB8AC3E}">
        <p14:creationId xmlns:p14="http://schemas.microsoft.com/office/powerpoint/2010/main" val="125737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smtClean="0">
                <a:latin typeface="Arial" panose="020B0604020202020204" pitchFamily="34" charset="0"/>
                <a:cs typeface="Arial" panose="020B0604020202020204" pitchFamily="34" charset="0"/>
              </a:rPr>
              <a:t>MISSION CRITICAL FUNCTIONS</a:t>
            </a:r>
            <a:endParaRPr lang="en-ZA"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7067" y="1401728"/>
            <a:ext cx="8632613" cy="5257800"/>
          </a:xfrm>
        </p:spPr>
        <p:txBody>
          <a:bodyPr/>
          <a:lstStyle/>
          <a:p>
            <a:pPr>
              <a:lnSpc>
                <a:spcPct val="150000"/>
              </a:lnSpc>
            </a:pPr>
            <a:r>
              <a:rPr lang="en-ZA" sz="2000" dirty="0" smtClean="0">
                <a:latin typeface="Arial" panose="020B0604020202020204" pitchFamily="34" charset="0"/>
                <a:cs typeface="Arial" panose="020B0604020202020204" pitchFamily="34" charset="0"/>
              </a:rPr>
              <a:t>All functions of the Fund are operational at 50% capacity in order to achieve social distancing and mitigate the risks of exposure to COVID-19. </a:t>
            </a:r>
          </a:p>
          <a:p>
            <a:pPr marL="0" indent="0">
              <a:lnSpc>
                <a:spcPct val="150000"/>
              </a:lnSpc>
              <a:buNone/>
            </a:pPr>
            <a:endParaRPr lang="en-ZA" sz="2000" dirty="0" smtClean="0">
              <a:latin typeface="Arial" panose="020B0604020202020204" pitchFamily="34" charset="0"/>
              <a:cs typeface="Arial" panose="020B0604020202020204" pitchFamily="34" charset="0"/>
            </a:endParaRPr>
          </a:p>
          <a:p>
            <a:pPr>
              <a:lnSpc>
                <a:spcPct val="150000"/>
              </a:lnSpc>
            </a:pPr>
            <a:r>
              <a:rPr lang="en-ZA" sz="2000" dirty="0" smtClean="0">
                <a:latin typeface="Arial" panose="020B0604020202020204" pitchFamily="34" charset="0"/>
                <a:cs typeface="Arial" panose="020B0604020202020204" pitchFamily="34" charset="0"/>
              </a:rPr>
              <a:t>Overall all staff in mission critical functions and key support functions in  Head Office and Provinces operate in two shifts of 50% each on alternate days.</a:t>
            </a:r>
          </a:p>
          <a:p>
            <a:pPr marL="0" indent="0">
              <a:lnSpc>
                <a:spcPct val="150000"/>
              </a:lnSpc>
              <a:buNone/>
            </a:pPr>
            <a:endParaRPr lang="en-ZA" sz="2000" dirty="0">
              <a:latin typeface="Arial" panose="020B0604020202020204" pitchFamily="34" charset="0"/>
              <a:cs typeface="Arial" panose="020B0604020202020204" pitchFamily="34" charset="0"/>
            </a:endParaRPr>
          </a:p>
          <a:p>
            <a:pPr>
              <a:lnSpc>
                <a:spcPct val="150000"/>
              </a:lnSpc>
            </a:pPr>
            <a:r>
              <a:rPr lang="en-ZA" sz="2000" dirty="0" smtClean="0">
                <a:latin typeface="Arial" panose="020B0604020202020204" pitchFamily="34" charset="0"/>
                <a:cs typeface="Arial" panose="020B0604020202020204" pitchFamily="34" charset="0"/>
              </a:rPr>
              <a:t>All services of the Fund are available online and there is therefore no need for any client to go to the Labour Centres or the Compensation Fund Walking Centre to submit a claim or any other documentation</a:t>
            </a:r>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5</a:t>
            </a:fld>
            <a:endParaRPr lang="en-US" altLang="en-US"/>
          </a:p>
        </p:txBody>
      </p:sp>
    </p:spTree>
    <p:extLst>
      <p:ext uri="{BB962C8B-B14F-4D97-AF65-F5344CB8AC3E}">
        <p14:creationId xmlns:p14="http://schemas.microsoft.com/office/powerpoint/2010/main" val="28128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smtClean="0">
                <a:latin typeface="Arial" panose="020B0604020202020204" pitchFamily="34" charset="0"/>
                <a:cs typeface="Arial" panose="020B0604020202020204" pitchFamily="34" charset="0"/>
              </a:rPr>
              <a:t>MISSION CRITICAL FUNCTIONS</a:t>
            </a:r>
            <a:endParaRPr lang="en-ZA"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0040" y="1429068"/>
            <a:ext cx="8549640" cy="5257800"/>
          </a:xfrm>
        </p:spPr>
        <p:txBody>
          <a:bodyPr/>
          <a:lstStyle/>
          <a:p>
            <a:pPr>
              <a:lnSpc>
                <a:spcPct val="150000"/>
              </a:lnSpc>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C</a:t>
            </a:r>
            <a:r>
              <a:rPr lang="en-ZA" sz="2000" dirty="0" smtClean="0">
                <a:latin typeface="Arial" panose="020B0604020202020204" pitchFamily="34" charset="0"/>
                <a:cs typeface="Arial" panose="020B0604020202020204" pitchFamily="34" charset="0"/>
              </a:rPr>
              <a:t>all Centre is  functional where calls are taken and emailed enquiries are also attended to by the call centre agents and claims processing staff</a:t>
            </a:r>
          </a:p>
          <a:p>
            <a:pPr marL="0" indent="0">
              <a:lnSpc>
                <a:spcPct val="150000"/>
              </a:lnSpc>
              <a:buNone/>
            </a:pPr>
            <a:endParaRPr lang="en-ZA"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6</a:t>
            </a:fld>
            <a:endParaRPr lang="en-US" altLang="en-US"/>
          </a:p>
        </p:txBody>
      </p:sp>
    </p:spTree>
    <p:extLst>
      <p:ext uri="{BB962C8B-B14F-4D97-AF65-F5344CB8AC3E}">
        <p14:creationId xmlns:p14="http://schemas.microsoft.com/office/powerpoint/2010/main" val="309780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5000" b="1" dirty="0" smtClean="0"/>
              <a:t>POLICY </a:t>
            </a:r>
            <a:endParaRPr lang="en-ZA" sz="5000" b="1" dirty="0"/>
          </a:p>
        </p:txBody>
      </p:sp>
      <p:sp>
        <p:nvSpPr>
          <p:cNvPr id="3" name="Content Placeholder 2"/>
          <p:cNvSpPr>
            <a:spLocks noGrp="1"/>
          </p:cNvSpPr>
          <p:nvPr>
            <p:ph idx="1"/>
          </p:nvPr>
        </p:nvSpPr>
        <p:spPr>
          <a:xfrm>
            <a:off x="270933" y="1417638"/>
            <a:ext cx="8636000" cy="4938712"/>
          </a:xfrm>
        </p:spPr>
        <p:txBody>
          <a:bodyPr/>
          <a:lstStyle/>
          <a:p>
            <a:pPr>
              <a:lnSpc>
                <a:spcPct val="150000"/>
              </a:lnSpc>
            </a:pPr>
            <a:r>
              <a:rPr lang="en-ZA" sz="1800" dirty="0" smtClean="0">
                <a:latin typeface="Arial" panose="020B0604020202020204" pitchFamily="34" charset="0"/>
                <a:cs typeface="Arial" panose="020B0604020202020204" pitchFamily="34" charset="0"/>
              </a:rPr>
              <a:t>A </a:t>
            </a:r>
            <a:r>
              <a:rPr lang="en-ZA" sz="1800" dirty="0">
                <a:latin typeface="Arial" panose="020B0604020202020204" pitchFamily="34" charset="0"/>
                <a:cs typeface="Arial" panose="020B0604020202020204" pitchFamily="34" charset="0"/>
              </a:rPr>
              <a:t>notice was published on the Government Gazette on the </a:t>
            </a:r>
            <a:r>
              <a:rPr lang="en-ZA" sz="1800" dirty="0" smtClean="0">
                <a:latin typeface="Arial" panose="020B0604020202020204" pitchFamily="34" charset="0"/>
                <a:cs typeface="Arial" panose="020B0604020202020204" pitchFamily="34" charset="0"/>
              </a:rPr>
              <a:t>23rd March </a:t>
            </a:r>
            <a:r>
              <a:rPr lang="en-ZA" sz="1800" dirty="0">
                <a:latin typeface="Arial" panose="020B0604020202020204" pitchFamily="34" charset="0"/>
                <a:cs typeface="Arial" panose="020B0604020202020204" pitchFamily="34" charset="0"/>
              </a:rPr>
              <a:t>2020 confirming COVID-19 contracted in the workplace </a:t>
            </a:r>
            <a:r>
              <a:rPr lang="en-ZA" sz="1800" dirty="0" smtClean="0">
                <a:latin typeface="Arial" panose="020B0604020202020204" pitchFamily="34" charset="0"/>
                <a:cs typeface="Arial" panose="020B0604020202020204" pitchFamily="34" charset="0"/>
              </a:rPr>
              <a:t>will be compensable as </a:t>
            </a:r>
            <a:r>
              <a:rPr lang="en-ZA" sz="1800" dirty="0">
                <a:latin typeface="Arial" panose="020B0604020202020204" pitchFamily="34" charset="0"/>
                <a:cs typeface="Arial" panose="020B0604020202020204" pitchFamily="34" charset="0"/>
              </a:rPr>
              <a:t>an occupational Disease</a:t>
            </a:r>
            <a:r>
              <a:rPr lang="en-ZA" sz="1800" dirty="0" smtClean="0">
                <a:latin typeface="Arial" panose="020B0604020202020204" pitchFamily="34" charset="0"/>
                <a:cs typeface="Arial" panose="020B0604020202020204" pitchFamily="34" charset="0"/>
              </a:rPr>
              <a:t>.</a:t>
            </a:r>
          </a:p>
          <a:p>
            <a:pPr>
              <a:lnSpc>
                <a:spcPct val="150000"/>
              </a:lnSpc>
            </a:pPr>
            <a:endParaRPr lang="en-ZA" sz="1800" dirty="0">
              <a:latin typeface="Arial" panose="020B0604020202020204" pitchFamily="34" charset="0"/>
              <a:cs typeface="Arial" panose="020B0604020202020204" pitchFamily="34" charset="0"/>
            </a:endParaRPr>
          </a:p>
          <a:p>
            <a:pPr>
              <a:lnSpc>
                <a:spcPct val="150000"/>
              </a:lnSpc>
            </a:pPr>
            <a:r>
              <a:rPr lang="en-ZA" sz="1800" dirty="0">
                <a:latin typeface="Arial" panose="020B0604020202020204" pitchFamily="34" charset="0"/>
                <a:cs typeface="Arial" panose="020B0604020202020204" pitchFamily="34" charset="0"/>
              </a:rPr>
              <a:t>Benefits payable are compensation for temporary for temporary total or partial disablement paid in terms of section 47(3)(a) of the COID Act and medical aid in terms of  Chapter VIII of the COID </a:t>
            </a:r>
            <a:r>
              <a:rPr lang="en-ZA" sz="1800" dirty="0" smtClean="0">
                <a:latin typeface="Arial" panose="020B0604020202020204" pitchFamily="34" charset="0"/>
                <a:cs typeface="Arial" panose="020B0604020202020204" pitchFamily="34" charset="0"/>
              </a:rPr>
              <a:t>Act (TTDS/TPD).</a:t>
            </a:r>
            <a:endParaRPr lang="en-ZA" sz="1800" dirty="0">
              <a:latin typeface="Arial" panose="020B0604020202020204" pitchFamily="34" charset="0"/>
              <a:cs typeface="Arial" panose="020B0604020202020204" pitchFamily="34" charset="0"/>
            </a:endParaRPr>
          </a:p>
          <a:p>
            <a:pPr>
              <a:lnSpc>
                <a:spcPct val="150000"/>
              </a:lnSpc>
            </a:pPr>
            <a:endParaRPr lang="en-ZA" sz="1800" dirty="0">
              <a:latin typeface="Arial" panose="020B0604020202020204" pitchFamily="34" charset="0"/>
              <a:cs typeface="Arial" panose="020B0604020202020204" pitchFamily="34" charset="0"/>
            </a:endParaRPr>
          </a:p>
          <a:p>
            <a:pPr>
              <a:lnSpc>
                <a:spcPct val="150000"/>
              </a:lnSpc>
            </a:pPr>
            <a:r>
              <a:rPr lang="en-ZA" sz="1800" dirty="0">
                <a:latin typeface="Arial" panose="020B0604020202020204" pitchFamily="34" charset="0"/>
                <a:cs typeface="Arial" panose="020B0604020202020204" pitchFamily="34" charset="0"/>
              </a:rPr>
              <a:t>These benefits will be paid when an employee who contracted the virus is required to self isolated or go into quarantine </a:t>
            </a:r>
            <a:r>
              <a:rPr lang="en-ZA" sz="1800" dirty="0" smtClean="0">
                <a:latin typeface="Arial" panose="020B0604020202020204" pitchFamily="34" charset="0"/>
                <a:cs typeface="Arial" panose="020B0604020202020204" pitchFamily="34" charset="0"/>
              </a:rPr>
              <a:t>(3 months earnings refunded to employer) or </a:t>
            </a:r>
            <a:r>
              <a:rPr lang="en-ZA" sz="1800" dirty="0">
                <a:latin typeface="Arial" panose="020B0604020202020204" pitchFamily="34" charset="0"/>
                <a:cs typeface="Arial" panose="020B0604020202020204" pitchFamily="34" charset="0"/>
              </a:rPr>
              <a:t>where there is further medical treatment </a:t>
            </a:r>
            <a:r>
              <a:rPr lang="en-ZA" sz="1800" dirty="0" smtClean="0">
                <a:latin typeface="Arial" panose="020B0604020202020204" pitchFamily="34" charset="0"/>
                <a:cs typeface="Arial" panose="020B0604020202020204" pitchFamily="34" charset="0"/>
              </a:rPr>
              <a:t>required</a:t>
            </a:r>
          </a:p>
          <a:p>
            <a:pPr>
              <a:lnSpc>
                <a:spcPct val="150000"/>
              </a:lnSpc>
            </a:pPr>
            <a:r>
              <a:rPr lang="en-ZA" sz="1800" dirty="0">
                <a:latin typeface="Arial" panose="020B0604020202020204" pitchFamily="34" charset="0"/>
                <a:cs typeface="Arial" panose="020B0604020202020204" pitchFamily="34" charset="0"/>
              </a:rPr>
              <a:t>Where the illness results in death or permanent disability, the Fund will pay the related benefits. </a:t>
            </a:r>
          </a:p>
          <a:p>
            <a:pPr>
              <a:lnSpc>
                <a:spcPct val="150000"/>
              </a:lnSpc>
            </a:pPr>
            <a:endParaRPr lang="en-ZA" sz="1800" dirty="0">
              <a:latin typeface="Arial" panose="020B0604020202020204" pitchFamily="34" charset="0"/>
              <a:cs typeface="Arial" panose="020B0604020202020204" pitchFamily="34" charset="0"/>
            </a:endParaRPr>
          </a:p>
          <a:p>
            <a:pPr>
              <a:lnSpc>
                <a:spcPct val="150000"/>
              </a:lnSpc>
            </a:pPr>
            <a:endParaRPr lang="en-ZA"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7</a:t>
            </a:fld>
            <a:endParaRPr lang="en-US" altLang="en-US"/>
          </a:p>
        </p:txBody>
      </p:sp>
    </p:spTree>
    <p:extLst>
      <p:ext uri="{BB962C8B-B14F-4D97-AF65-F5344CB8AC3E}">
        <p14:creationId xmlns:p14="http://schemas.microsoft.com/office/powerpoint/2010/main" val="73416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5000" b="1" dirty="0" smtClean="0"/>
              <a:t>POLICY </a:t>
            </a:r>
            <a:endParaRPr lang="en-ZA" sz="5000" b="1" dirty="0"/>
          </a:p>
        </p:txBody>
      </p:sp>
      <p:sp>
        <p:nvSpPr>
          <p:cNvPr id="3" name="Content Placeholder 2"/>
          <p:cNvSpPr>
            <a:spLocks noGrp="1"/>
          </p:cNvSpPr>
          <p:nvPr>
            <p:ph idx="1"/>
          </p:nvPr>
        </p:nvSpPr>
        <p:spPr>
          <a:xfrm>
            <a:off x="270933" y="1417638"/>
            <a:ext cx="8636000" cy="4938712"/>
          </a:xfrm>
        </p:spPr>
        <p:txBody>
          <a:bodyPr/>
          <a:lstStyle/>
          <a:p>
            <a:pPr>
              <a:lnSpc>
                <a:spcPct val="150000"/>
              </a:lnSpc>
            </a:pPr>
            <a:r>
              <a:rPr lang="en-ZA" sz="1800" dirty="0" smtClean="0">
                <a:latin typeface="Arial" panose="020B0604020202020204" pitchFamily="34" charset="0"/>
                <a:cs typeface="Arial" panose="020B0604020202020204" pitchFamily="34" charset="0"/>
              </a:rPr>
              <a:t>Where </a:t>
            </a:r>
            <a:r>
              <a:rPr lang="en-ZA" sz="1800" dirty="0">
                <a:latin typeface="Arial" panose="020B0604020202020204" pitchFamily="34" charset="0"/>
                <a:cs typeface="Arial" panose="020B0604020202020204" pitchFamily="34" charset="0"/>
              </a:rPr>
              <a:t>the illness results in death or permanent disability, the Fund will pay the </a:t>
            </a:r>
            <a:r>
              <a:rPr lang="en-ZA" sz="1800" dirty="0" smtClean="0">
                <a:latin typeface="Arial" panose="020B0604020202020204" pitchFamily="34" charset="0"/>
                <a:cs typeface="Arial" panose="020B0604020202020204" pitchFamily="34" charset="0"/>
              </a:rPr>
              <a:t>related death benefits (funeral expenses and survivor benefits to dependants).</a:t>
            </a:r>
          </a:p>
          <a:p>
            <a:pPr>
              <a:lnSpc>
                <a:spcPct val="150000"/>
              </a:lnSpc>
            </a:pPr>
            <a:endParaRPr lang="en-ZA" sz="1800" dirty="0">
              <a:latin typeface="Arial" panose="020B0604020202020204" pitchFamily="34" charset="0"/>
              <a:cs typeface="Arial" panose="020B0604020202020204" pitchFamily="34" charset="0"/>
            </a:endParaRPr>
          </a:p>
          <a:p>
            <a:pPr>
              <a:lnSpc>
                <a:spcPct val="150000"/>
              </a:lnSpc>
            </a:pPr>
            <a:r>
              <a:rPr lang="en-ZA" sz="1800" dirty="0" smtClean="0">
                <a:latin typeface="Arial" panose="020B0604020202020204" pitchFamily="34" charset="0"/>
                <a:cs typeface="Arial" panose="020B0604020202020204" pitchFamily="34" charset="0"/>
              </a:rPr>
              <a:t>Published together with the notice are questionnaires that are aimed at assisting the adjudicating officers to make the decisions quicker on a claim. Employers are required to submit those together with the claim.  </a:t>
            </a:r>
            <a:endParaRPr lang="en-ZA" sz="1800" dirty="0">
              <a:latin typeface="Arial" panose="020B0604020202020204" pitchFamily="34" charset="0"/>
              <a:cs typeface="Arial" panose="020B0604020202020204" pitchFamily="34" charset="0"/>
            </a:endParaRPr>
          </a:p>
          <a:p>
            <a:pPr>
              <a:lnSpc>
                <a:spcPct val="150000"/>
              </a:lnSpc>
            </a:pPr>
            <a:endParaRPr lang="en-ZA" sz="1800" dirty="0">
              <a:latin typeface="Arial" panose="020B0604020202020204" pitchFamily="34" charset="0"/>
              <a:cs typeface="Arial" panose="020B0604020202020204" pitchFamily="34" charset="0"/>
            </a:endParaRPr>
          </a:p>
          <a:p>
            <a:pPr>
              <a:lnSpc>
                <a:spcPct val="150000"/>
              </a:lnSpc>
            </a:pPr>
            <a:endParaRPr lang="en-ZA"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8</a:t>
            </a:fld>
            <a:endParaRPr lang="en-US" altLang="en-US"/>
          </a:p>
        </p:txBody>
      </p:sp>
    </p:spTree>
    <p:extLst>
      <p:ext uri="{BB962C8B-B14F-4D97-AF65-F5344CB8AC3E}">
        <p14:creationId xmlns:p14="http://schemas.microsoft.com/office/powerpoint/2010/main" val="15540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5000" b="1" dirty="0" smtClean="0"/>
              <a:t>ADMNISTRATIVE READINESS</a:t>
            </a:r>
            <a:endParaRPr lang="en-ZA" sz="5000" b="1" dirty="0"/>
          </a:p>
        </p:txBody>
      </p:sp>
      <p:sp>
        <p:nvSpPr>
          <p:cNvPr id="3" name="Content Placeholder 2"/>
          <p:cNvSpPr>
            <a:spLocks noGrp="1"/>
          </p:cNvSpPr>
          <p:nvPr>
            <p:ph idx="1"/>
          </p:nvPr>
        </p:nvSpPr>
        <p:spPr>
          <a:xfrm>
            <a:off x="225779" y="1417637"/>
            <a:ext cx="8624710" cy="5096051"/>
          </a:xfrm>
        </p:spPr>
        <p:txBody>
          <a:bodyPr/>
          <a:lstStyle/>
          <a:p>
            <a:pPr>
              <a:lnSpc>
                <a:spcPct val="150000"/>
              </a:lnSpc>
            </a:pPr>
            <a:r>
              <a:rPr lang="en-ZA" sz="2000" dirty="0" smtClean="0">
                <a:latin typeface="Arial" panose="020B0604020202020204" pitchFamily="34" charset="0"/>
                <a:cs typeface="Arial" panose="020B0604020202020204" pitchFamily="34" charset="0"/>
              </a:rPr>
              <a:t>Dedicated teams of Medical Professionals and claims processors have as been established to manage claims reported with regards to COVID-19</a:t>
            </a:r>
          </a:p>
          <a:p>
            <a:pPr>
              <a:lnSpc>
                <a:spcPct val="150000"/>
              </a:lnSpc>
            </a:pPr>
            <a:endParaRPr lang="en-ZA" sz="2000" dirty="0">
              <a:latin typeface="Arial" panose="020B0604020202020204" pitchFamily="34" charset="0"/>
              <a:cs typeface="Arial" panose="020B0604020202020204" pitchFamily="34" charset="0"/>
            </a:endParaRPr>
          </a:p>
          <a:p>
            <a:pPr>
              <a:lnSpc>
                <a:spcPct val="150000"/>
              </a:lnSpc>
            </a:pPr>
            <a:r>
              <a:rPr lang="en-ZA" sz="2000" dirty="0" smtClean="0">
                <a:latin typeface="Arial" panose="020B0604020202020204" pitchFamily="34" charset="0"/>
                <a:cs typeface="Arial" panose="020B0604020202020204" pitchFamily="34" charset="0"/>
              </a:rPr>
              <a:t>A National and Provincial  Response Teams comprising of Medical Officers and Claims Adjudicate on claims received were assembled. </a:t>
            </a:r>
          </a:p>
          <a:p>
            <a:pPr>
              <a:lnSpc>
                <a:spcPct val="150000"/>
              </a:lnSpc>
            </a:pPr>
            <a:endParaRPr lang="en-ZA" sz="2000" dirty="0">
              <a:latin typeface="Arial" panose="020B0604020202020204" pitchFamily="34" charset="0"/>
              <a:cs typeface="Arial" panose="020B0604020202020204" pitchFamily="34" charset="0"/>
            </a:endParaRPr>
          </a:p>
          <a:p>
            <a:pPr>
              <a:lnSpc>
                <a:spcPct val="150000"/>
              </a:lnSpc>
            </a:pPr>
            <a:r>
              <a:rPr lang="en-ZA" sz="2000" dirty="0" smtClean="0">
                <a:latin typeface="Arial" panose="020B0604020202020204" pitchFamily="34" charset="0"/>
                <a:cs typeface="Arial" panose="020B0604020202020204" pitchFamily="34" charset="0"/>
              </a:rPr>
              <a:t>Priority for the claims are those profession who are at high risk of infections such as Healthcare workers and those employed to assist healthcare workers</a:t>
            </a:r>
            <a:endParaRPr lang="en-ZA" sz="2000" dirty="0">
              <a:latin typeface="Arial" panose="020B0604020202020204" pitchFamily="34" charset="0"/>
              <a:cs typeface="Arial" panose="020B0604020202020204" pitchFamily="34" charset="0"/>
            </a:endParaRPr>
          </a:p>
          <a:p>
            <a:pPr>
              <a:lnSpc>
                <a:spcPct val="150000"/>
              </a:lnSpc>
            </a:pPr>
            <a:endParaRPr lang="en-ZA"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87BAA8CA-5113-4312-8024-D8716E3B30DD}" type="datetime1">
              <a:rPr lang="en-ZA" smtClean="0"/>
              <a:pPr>
                <a:defRPr/>
              </a:pPr>
              <a:t>2020/04/30</a:t>
            </a:fld>
            <a:endParaRPr lang="en-US" dirty="0"/>
          </a:p>
        </p:txBody>
      </p:sp>
      <p:sp>
        <p:nvSpPr>
          <p:cNvPr id="5" name="Slide Number Placeholder 4"/>
          <p:cNvSpPr>
            <a:spLocks noGrp="1"/>
          </p:cNvSpPr>
          <p:nvPr>
            <p:ph type="sldNum" sz="quarter" idx="12"/>
          </p:nvPr>
        </p:nvSpPr>
        <p:spPr/>
        <p:txBody>
          <a:bodyPr/>
          <a:lstStyle/>
          <a:p>
            <a:pPr>
              <a:defRPr/>
            </a:pPr>
            <a:fld id="{6E68843C-8C94-49F9-B806-00EE01607616}" type="slidenum">
              <a:rPr lang="en-US" altLang="en-US" smtClean="0"/>
              <a:pPr>
                <a:defRPr/>
              </a:pPr>
              <a:t>9</a:t>
            </a:fld>
            <a:endParaRPr lang="en-US" altLang="en-US"/>
          </a:p>
        </p:txBody>
      </p:sp>
    </p:spTree>
    <p:extLst>
      <p:ext uri="{BB962C8B-B14F-4D97-AF65-F5344CB8AC3E}">
        <p14:creationId xmlns:p14="http://schemas.microsoft.com/office/powerpoint/2010/main" val="3835139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TotalTime>
  <Words>888</Words>
  <Application>Microsoft Office PowerPoint</Application>
  <PresentationFormat>On-screen Show (4:3)</PresentationFormat>
  <Paragraphs>111</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ＭＳ Ｐゴシック</vt:lpstr>
      <vt:lpstr>ＭＳ Ｐゴシック</vt:lpstr>
      <vt:lpstr>Arial</vt:lpstr>
      <vt:lpstr>Arial Bold</vt:lpstr>
      <vt:lpstr>Calibri</vt:lpstr>
      <vt:lpstr>Cambria</vt:lpstr>
      <vt:lpstr>Office Theme</vt:lpstr>
      <vt:lpstr>1_Office Theme</vt:lpstr>
      <vt:lpstr>PowerPoint Presentation</vt:lpstr>
      <vt:lpstr>CONTENTS</vt:lpstr>
      <vt:lpstr>INTRODUCTION</vt:lpstr>
      <vt:lpstr>MISSION CRITICAL FUNCTIONS</vt:lpstr>
      <vt:lpstr>MISSION CRITICAL FUNCTIONS</vt:lpstr>
      <vt:lpstr>MISSION CRITICAL FUNCTIONS</vt:lpstr>
      <vt:lpstr>POLICY </vt:lpstr>
      <vt:lpstr>POLICY </vt:lpstr>
      <vt:lpstr>ADMNISTRATIVE READINESS</vt:lpstr>
      <vt:lpstr>SYSTEM READINESS</vt:lpstr>
      <vt:lpstr>RESOURCES</vt:lpstr>
      <vt:lpstr>CHALLENGES </vt:lpstr>
      <vt:lpstr>CLAIMS RECEIVED TO DATE</vt:lpstr>
      <vt:lpstr>CLAIMS RECEIVED TO DATE</vt:lpstr>
      <vt:lpstr>PowerPoint Presentation</vt:lpstr>
    </vt:vector>
  </TitlesOfParts>
  <Company>Dept Labour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Thando Wababa (MIN)</cp:lastModifiedBy>
  <cp:revision>2027</cp:revision>
  <cp:lastPrinted>2020-03-12T12:14:49Z</cp:lastPrinted>
  <dcterms:created xsi:type="dcterms:W3CDTF">2011-10-12T13:20:57Z</dcterms:created>
  <dcterms:modified xsi:type="dcterms:W3CDTF">2020-04-30T12:28:44Z</dcterms:modified>
</cp:coreProperties>
</file>