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20" r:id="rId2"/>
    <p:sldMasterId id="2147483732" r:id="rId3"/>
    <p:sldMasterId id="2147483747" r:id="rId4"/>
    <p:sldMasterId id="2147483954" r:id="rId5"/>
    <p:sldMasterId id="2147483967" r:id="rId6"/>
    <p:sldMasterId id="2147483993" r:id="rId7"/>
    <p:sldMasterId id="2147484005" r:id="rId8"/>
  </p:sldMasterIdLst>
  <p:notesMasterIdLst>
    <p:notesMasterId r:id="rId32"/>
  </p:notesMasterIdLst>
  <p:handoutMasterIdLst>
    <p:handoutMasterId r:id="rId33"/>
  </p:handoutMasterIdLst>
  <p:sldIdLst>
    <p:sldId id="708" r:id="rId9"/>
    <p:sldId id="724" r:id="rId10"/>
    <p:sldId id="783" r:id="rId11"/>
    <p:sldId id="748" r:id="rId12"/>
    <p:sldId id="749" r:id="rId13"/>
    <p:sldId id="750" r:id="rId14"/>
    <p:sldId id="725" r:id="rId15"/>
    <p:sldId id="727" r:id="rId16"/>
    <p:sldId id="766" r:id="rId17"/>
    <p:sldId id="788" r:id="rId18"/>
    <p:sldId id="798" r:id="rId19"/>
    <p:sldId id="799" r:id="rId20"/>
    <p:sldId id="780" r:id="rId21"/>
    <p:sldId id="781" r:id="rId22"/>
    <p:sldId id="786" r:id="rId23"/>
    <p:sldId id="789" r:id="rId24"/>
    <p:sldId id="792" r:id="rId25"/>
    <p:sldId id="795" r:id="rId26"/>
    <p:sldId id="776" r:id="rId27"/>
    <p:sldId id="790" r:id="rId28"/>
    <p:sldId id="787" r:id="rId29"/>
    <p:sldId id="774" r:id="rId30"/>
    <p:sldId id="722" r:id="rId3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CCE3"/>
    <a:srgbClr val="006600"/>
    <a:srgbClr val="000000"/>
    <a:srgbClr val="FFCC66"/>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09" autoAdjust="0"/>
    <p:restoredTop sz="97869" autoAdjust="0"/>
  </p:normalViewPr>
  <p:slideViewPr>
    <p:cSldViewPr>
      <p:cViewPr varScale="1">
        <p:scale>
          <a:sx n="69" d="100"/>
          <a:sy n="69" d="100"/>
        </p:scale>
        <p:origin x="1404" y="72"/>
      </p:cViewPr>
      <p:guideLst>
        <p:guide orient="horz" pos="2160"/>
        <p:guide pos="2880"/>
      </p:guideLst>
    </p:cSldViewPr>
  </p:slideViewPr>
  <p:notesTextViewPr>
    <p:cViewPr>
      <p:scale>
        <a:sx n="1" d="1"/>
        <a:sy n="1" d="1"/>
      </p:scale>
      <p:origin x="0" y="0"/>
    </p:cViewPr>
  </p:notesTextViewPr>
  <p:sorterViewPr>
    <p:cViewPr>
      <p:scale>
        <a:sx n="100" d="100"/>
        <a:sy n="100" d="100"/>
      </p:scale>
      <p:origin x="0" y="8544"/>
    </p:cViewPr>
  </p:sorterViewPr>
  <p:notesViewPr>
    <p:cSldViewPr>
      <p:cViewPr varScale="1">
        <p:scale>
          <a:sx n="64" d="100"/>
          <a:sy n="64" d="100"/>
        </p:scale>
        <p:origin x="-3396" y="-11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oleObject" Target="file:///C:\Users\22130853\AppData\Local\Microsoft\Windows\Temporary%20Internet%20Files\Content.Outlook\LCCCUO61\COVID%20Stats%20210420%20updat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Sheet1!$B$3:$B$11</c:f>
              <c:strCache>
                <c:ptCount val="9"/>
                <c:pt idx="0">
                  <c:v>Eastern Cape</c:v>
                </c:pt>
                <c:pt idx="1">
                  <c:v>Free State</c:v>
                </c:pt>
                <c:pt idx="2">
                  <c:v>Gauteng </c:v>
                </c:pt>
                <c:pt idx="3">
                  <c:v>Kwazulu Natal</c:v>
                </c:pt>
                <c:pt idx="4">
                  <c:v>Limpopo</c:v>
                </c:pt>
                <c:pt idx="5">
                  <c:v>Mpumalanga</c:v>
                </c:pt>
                <c:pt idx="6">
                  <c:v>North West</c:v>
                </c:pt>
                <c:pt idx="7">
                  <c:v>Northern Cape</c:v>
                </c:pt>
                <c:pt idx="8">
                  <c:v>Western Cape</c:v>
                </c:pt>
              </c:strCache>
            </c:strRef>
          </c:cat>
          <c:val>
            <c:numRef>
              <c:f>Sheet1!$C$3:$C$11</c:f>
              <c:numCache>
                <c:formatCode>0%</c:formatCode>
                <c:ptCount val="9"/>
                <c:pt idx="0">
                  <c:v>0.06</c:v>
                </c:pt>
                <c:pt idx="1">
                  <c:v>0.04</c:v>
                </c:pt>
                <c:pt idx="2">
                  <c:v>0.28000000000000003</c:v>
                </c:pt>
                <c:pt idx="3">
                  <c:v>0.11</c:v>
                </c:pt>
                <c:pt idx="4">
                  <c:v>0.03</c:v>
                </c:pt>
                <c:pt idx="5">
                  <c:v>0.04</c:v>
                </c:pt>
                <c:pt idx="6">
                  <c:v>0.03</c:v>
                </c:pt>
                <c:pt idx="7">
                  <c:v>0.02</c:v>
                </c:pt>
                <c:pt idx="8">
                  <c:v>0.15</c:v>
                </c:pt>
              </c:numCache>
            </c:numRef>
          </c:val>
          <c:extLst>
            <c:ext xmlns:c16="http://schemas.microsoft.com/office/drawing/2014/chart" uri="{C3380CC4-5D6E-409C-BE32-E72D297353CC}">
              <c16:uniqueId val="{00000000-E478-49AF-BC31-209D9E553CF3}"/>
            </c:ext>
          </c:extLst>
        </c:ser>
        <c:dLbls>
          <c:showLegendKey val="0"/>
          <c:showVal val="0"/>
          <c:showCatName val="0"/>
          <c:showSerName val="0"/>
          <c:showPercent val="0"/>
          <c:showBubbleSize val="0"/>
        </c:dLbls>
        <c:gapWidth val="150"/>
        <c:axId val="132234240"/>
        <c:axId val="123328704"/>
      </c:barChart>
      <c:catAx>
        <c:axId val="132234240"/>
        <c:scaling>
          <c:orientation val="minMax"/>
        </c:scaling>
        <c:delete val="0"/>
        <c:axPos val="b"/>
        <c:numFmt formatCode="General" sourceLinked="0"/>
        <c:majorTickMark val="out"/>
        <c:minorTickMark val="none"/>
        <c:tickLblPos val="nextTo"/>
        <c:crossAx val="123328704"/>
        <c:crosses val="autoZero"/>
        <c:auto val="1"/>
        <c:lblAlgn val="ctr"/>
        <c:lblOffset val="100"/>
        <c:noMultiLvlLbl val="0"/>
      </c:catAx>
      <c:valAx>
        <c:axId val="123328704"/>
        <c:scaling>
          <c:orientation val="minMax"/>
        </c:scaling>
        <c:delete val="0"/>
        <c:axPos val="l"/>
        <c:majorGridlines/>
        <c:numFmt formatCode="0%" sourceLinked="1"/>
        <c:majorTickMark val="out"/>
        <c:minorTickMark val="none"/>
        <c:tickLblPos val="nextTo"/>
        <c:crossAx val="132234240"/>
        <c:crosses val="autoZero"/>
        <c:crossBetween val="between"/>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769044-2475-4C82-B12E-542CC51FCE93}"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96B34D68-AFEB-4A4C-8DD8-5E4AB1271033}" type="pres">
      <dgm:prSet presAssocID="{6D769044-2475-4C82-B12E-542CC51FCE93}" presName="Name0" presStyleCnt="0">
        <dgm:presLayoutVars>
          <dgm:chMax val="11"/>
          <dgm:chPref val="11"/>
          <dgm:dir/>
          <dgm:resizeHandles/>
        </dgm:presLayoutVars>
      </dgm:prSet>
      <dgm:spPr/>
      <dgm:t>
        <a:bodyPr/>
        <a:lstStyle/>
        <a:p>
          <a:endParaRPr lang="en-US"/>
        </a:p>
      </dgm:t>
    </dgm:pt>
  </dgm:ptLst>
  <dgm:cxnLst>
    <dgm:cxn modelId="{E44982AA-090D-4091-9B47-E88D9084E929}" type="presOf" srcId="{6D769044-2475-4C82-B12E-542CC51FCE93}" destId="{96B34D68-AFEB-4A4C-8DD8-5E4AB1271033}" srcOrd="0"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104A9A-59DE-47E8-9974-DEEC7E22C269}"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ZA"/>
        </a:p>
      </dgm:t>
    </dgm:pt>
    <dgm:pt modelId="{AB19CC5F-EB0E-4C3D-B90A-FFA340E48616}">
      <dgm:prSet phldrT="[Text]" custT="1"/>
      <dgm:spPr/>
      <dgm:t>
        <a:bodyPr/>
        <a:lstStyle/>
        <a:p>
          <a:r>
            <a:rPr lang="en-ZA" sz="1000" dirty="0" smtClean="0"/>
            <a:t>Registration</a:t>
          </a:r>
          <a:endParaRPr lang="en-ZA" sz="1000" dirty="0"/>
        </a:p>
      </dgm:t>
    </dgm:pt>
    <dgm:pt modelId="{C6D15F53-09FE-4334-A9FA-DE675C77C2D6}" type="parTrans" cxnId="{B445B6AB-73EC-4073-944D-6743E1F9B9DB}">
      <dgm:prSet/>
      <dgm:spPr/>
      <dgm:t>
        <a:bodyPr/>
        <a:lstStyle/>
        <a:p>
          <a:endParaRPr lang="en-ZA"/>
        </a:p>
      </dgm:t>
    </dgm:pt>
    <dgm:pt modelId="{F7BEB953-6C7C-44E9-ABD5-303A07E8E5FF}" type="sibTrans" cxnId="{B445B6AB-73EC-4073-944D-6743E1F9B9DB}">
      <dgm:prSet/>
      <dgm:spPr/>
      <dgm:t>
        <a:bodyPr/>
        <a:lstStyle/>
        <a:p>
          <a:endParaRPr lang="en-ZA"/>
        </a:p>
      </dgm:t>
    </dgm:pt>
    <dgm:pt modelId="{974F34AB-F942-4C23-8D19-EDC4D79D0B24}">
      <dgm:prSet phldrT="[Text]"/>
      <dgm:spPr/>
      <dgm:t>
        <a:bodyPr/>
        <a:lstStyle/>
        <a:p>
          <a:r>
            <a:rPr lang="en-ZA" dirty="0" smtClean="0"/>
            <a:t>UI Act 56  (1) &amp; (2)</a:t>
          </a:r>
          <a:endParaRPr lang="en-ZA" dirty="0"/>
        </a:p>
      </dgm:t>
    </dgm:pt>
    <dgm:pt modelId="{44A0BDD7-FC07-4FA2-800B-5C017606ADC5}" type="parTrans" cxnId="{2170B38D-5039-45C6-9D8C-0376661C13D3}">
      <dgm:prSet/>
      <dgm:spPr/>
      <dgm:t>
        <a:bodyPr/>
        <a:lstStyle/>
        <a:p>
          <a:endParaRPr lang="en-ZA"/>
        </a:p>
      </dgm:t>
    </dgm:pt>
    <dgm:pt modelId="{D60A0892-E2D2-4C3F-AFC6-267C75E4E24B}" type="sibTrans" cxnId="{2170B38D-5039-45C6-9D8C-0376661C13D3}">
      <dgm:prSet/>
      <dgm:spPr/>
      <dgm:t>
        <a:bodyPr/>
        <a:lstStyle/>
        <a:p>
          <a:endParaRPr lang="en-ZA"/>
        </a:p>
      </dgm:t>
    </dgm:pt>
    <dgm:pt modelId="{D066DB0E-39A0-4D50-BFE4-856CBF3E48D5}">
      <dgm:prSet phldrT="[Text]" custT="1"/>
      <dgm:spPr/>
      <dgm:t>
        <a:bodyPr/>
        <a:lstStyle/>
        <a:p>
          <a:r>
            <a:rPr lang="en-ZA" sz="1000" dirty="0" smtClean="0"/>
            <a:t>LAP </a:t>
          </a:r>
          <a:endParaRPr lang="en-ZA" sz="1000" dirty="0"/>
        </a:p>
      </dgm:t>
    </dgm:pt>
    <dgm:pt modelId="{50EDD06E-534D-4938-869B-E7D528214A36}" type="parTrans" cxnId="{9D20F886-899F-45A4-ADA0-B7DAA8B4C472}">
      <dgm:prSet/>
      <dgm:spPr/>
      <dgm:t>
        <a:bodyPr/>
        <a:lstStyle/>
        <a:p>
          <a:endParaRPr lang="en-ZA"/>
        </a:p>
      </dgm:t>
    </dgm:pt>
    <dgm:pt modelId="{F0BE8552-1206-4916-B03D-508B852146EF}" type="sibTrans" cxnId="{9D20F886-899F-45A4-ADA0-B7DAA8B4C472}">
      <dgm:prSet/>
      <dgm:spPr/>
      <dgm:t>
        <a:bodyPr/>
        <a:lstStyle/>
        <a:p>
          <a:endParaRPr lang="en-ZA"/>
        </a:p>
      </dgm:t>
    </dgm:pt>
    <dgm:pt modelId="{9F56F86C-F0ED-403D-A081-338230AEE392}">
      <dgm:prSet phldrT="[Text]"/>
      <dgm:spPr/>
      <dgm:t>
        <a:bodyPr/>
        <a:lstStyle/>
        <a:p>
          <a:r>
            <a:rPr lang="en-ZA" dirty="0" smtClean="0"/>
            <a:t>UI Amendment Act Section 2 ( d)</a:t>
          </a:r>
          <a:endParaRPr lang="en-ZA" dirty="0"/>
        </a:p>
      </dgm:t>
    </dgm:pt>
    <dgm:pt modelId="{CCBE7576-D3D1-4F76-8440-D1D48B146615}" type="parTrans" cxnId="{E2A7D229-9D4C-47F9-ABA6-C9792D8AE644}">
      <dgm:prSet/>
      <dgm:spPr/>
      <dgm:t>
        <a:bodyPr/>
        <a:lstStyle/>
        <a:p>
          <a:endParaRPr lang="en-ZA"/>
        </a:p>
      </dgm:t>
    </dgm:pt>
    <dgm:pt modelId="{1D32CFED-10F8-43D6-82B4-1BE209CA63A7}" type="sibTrans" cxnId="{E2A7D229-9D4C-47F9-ABA6-C9792D8AE644}">
      <dgm:prSet/>
      <dgm:spPr/>
      <dgm:t>
        <a:bodyPr/>
        <a:lstStyle/>
        <a:p>
          <a:endParaRPr lang="en-ZA"/>
        </a:p>
      </dgm:t>
    </dgm:pt>
    <dgm:pt modelId="{E9FCE620-9E32-493D-85FC-E0EC151AB21F}">
      <dgm:prSet phldrT="[Text]" custT="1"/>
      <dgm:spPr>
        <a:solidFill>
          <a:srgbClr val="FF0000"/>
        </a:solidFill>
      </dgm:spPr>
      <dgm:t>
        <a:bodyPr/>
        <a:lstStyle/>
        <a:p>
          <a:r>
            <a:rPr lang="en-ZA" sz="1000" dirty="0" smtClean="0"/>
            <a:t>Investment </a:t>
          </a:r>
          <a:endParaRPr lang="en-ZA" sz="1000" dirty="0"/>
        </a:p>
      </dgm:t>
    </dgm:pt>
    <dgm:pt modelId="{9EB6EA8D-16DB-4610-A03C-5D2016A18F08}" type="parTrans" cxnId="{1C04D75E-48BC-4CAF-950E-43DBDDDD1A0B}">
      <dgm:prSet/>
      <dgm:spPr/>
      <dgm:t>
        <a:bodyPr/>
        <a:lstStyle/>
        <a:p>
          <a:endParaRPr lang="en-ZA"/>
        </a:p>
      </dgm:t>
    </dgm:pt>
    <dgm:pt modelId="{9C63BAD0-5A36-4884-BA67-85653CA35EAD}" type="sibTrans" cxnId="{1C04D75E-48BC-4CAF-950E-43DBDDDD1A0B}">
      <dgm:prSet/>
      <dgm:spPr/>
      <dgm:t>
        <a:bodyPr/>
        <a:lstStyle/>
        <a:p>
          <a:endParaRPr lang="en-ZA"/>
        </a:p>
      </dgm:t>
    </dgm:pt>
    <dgm:pt modelId="{DB799C8D-2BB6-47B2-9FD7-01600282B1CB}">
      <dgm:prSet phldrT="[Text]"/>
      <dgm:spPr>
        <a:ln>
          <a:solidFill>
            <a:srgbClr val="FF0000"/>
          </a:solidFill>
        </a:ln>
      </dgm:spPr>
      <dgm:t>
        <a:bodyPr/>
        <a:lstStyle/>
        <a:p>
          <a:r>
            <a:rPr lang="en-ZA" dirty="0" smtClean="0"/>
            <a:t>UI Act – Section 4</a:t>
          </a:r>
          <a:endParaRPr lang="en-ZA" dirty="0"/>
        </a:p>
      </dgm:t>
    </dgm:pt>
    <dgm:pt modelId="{5DC7EDEB-8DAC-47D7-9153-6F5388E54F7D}" type="parTrans" cxnId="{80AE55A7-213F-4D74-9C38-A568670B13F8}">
      <dgm:prSet/>
      <dgm:spPr/>
      <dgm:t>
        <a:bodyPr/>
        <a:lstStyle/>
        <a:p>
          <a:endParaRPr lang="en-ZA"/>
        </a:p>
      </dgm:t>
    </dgm:pt>
    <dgm:pt modelId="{45B81B13-DA95-4272-B7FD-2EB74BC300EE}" type="sibTrans" cxnId="{80AE55A7-213F-4D74-9C38-A568670B13F8}">
      <dgm:prSet/>
      <dgm:spPr/>
      <dgm:t>
        <a:bodyPr/>
        <a:lstStyle/>
        <a:p>
          <a:endParaRPr lang="en-ZA"/>
        </a:p>
      </dgm:t>
    </dgm:pt>
    <dgm:pt modelId="{3E46F92B-1B87-46C3-86F3-A61DE2D2C188}">
      <dgm:prSet custT="1"/>
      <dgm:spPr>
        <a:solidFill>
          <a:srgbClr val="FF0000"/>
        </a:solidFill>
      </dgm:spPr>
      <dgm:t>
        <a:bodyPr/>
        <a:lstStyle/>
        <a:p>
          <a:r>
            <a:rPr lang="en-ZA" sz="1000" dirty="0" smtClean="0"/>
            <a:t>Declarations</a:t>
          </a:r>
          <a:endParaRPr lang="en-ZA" sz="1000" dirty="0"/>
        </a:p>
      </dgm:t>
    </dgm:pt>
    <dgm:pt modelId="{ED405DA6-3B36-4D68-A3B5-7585EE4DFD76}" type="parTrans" cxnId="{BEEFBB0A-D295-41CE-9CE0-ACBC8483D5C3}">
      <dgm:prSet/>
      <dgm:spPr/>
      <dgm:t>
        <a:bodyPr/>
        <a:lstStyle/>
        <a:p>
          <a:endParaRPr lang="en-ZA"/>
        </a:p>
      </dgm:t>
    </dgm:pt>
    <dgm:pt modelId="{2EC04B80-5C45-4CFB-852E-310B6B347E02}" type="sibTrans" cxnId="{BEEFBB0A-D295-41CE-9CE0-ACBC8483D5C3}">
      <dgm:prSet/>
      <dgm:spPr/>
      <dgm:t>
        <a:bodyPr/>
        <a:lstStyle/>
        <a:p>
          <a:endParaRPr lang="en-ZA"/>
        </a:p>
      </dgm:t>
    </dgm:pt>
    <dgm:pt modelId="{6576EEAB-9245-449E-910B-3E7C347A081D}">
      <dgm:prSet custT="1"/>
      <dgm:spPr/>
      <dgm:t>
        <a:bodyPr/>
        <a:lstStyle/>
        <a:p>
          <a:r>
            <a:rPr lang="en-ZA" sz="1000" dirty="0" smtClean="0"/>
            <a:t>Contributions</a:t>
          </a:r>
          <a:endParaRPr lang="en-ZA" sz="1000" dirty="0"/>
        </a:p>
      </dgm:t>
    </dgm:pt>
    <dgm:pt modelId="{4A092246-B364-415E-AD28-6CF287BBD017}" type="parTrans" cxnId="{8CC0D4BF-FC97-443F-A35C-29936553544D}">
      <dgm:prSet/>
      <dgm:spPr/>
      <dgm:t>
        <a:bodyPr/>
        <a:lstStyle/>
        <a:p>
          <a:endParaRPr lang="en-ZA"/>
        </a:p>
      </dgm:t>
    </dgm:pt>
    <dgm:pt modelId="{8A0D8766-8714-42D0-B0BF-A9A0AFAF66FE}" type="sibTrans" cxnId="{8CC0D4BF-FC97-443F-A35C-29936553544D}">
      <dgm:prSet/>
      <dgm:spPr/>
      <dgm:t>
        <a:bodyPr/>
        <a:lstStyle/>
        <a:p>
          <a:endParaRPr lang="en-ZA"/>
        </a:p>
      </dgm:t>
    </dgm:pt>
    <dgm:pt modelId="{58CD5189-6077-492A-A070-E37B6354C2E7}">
      <dgm:prSet custT="1"/>
      <dgm:spPr>
        <a:solidFill>
          <a:srgbClr val="FF0000"/>
        </a:solidFill>
      </dgm:spPr>
      <dgm:t>
        <a:bodyPr/>
        <a:lstStyle/>
        <a:p>
          <a:r>
            <a:rPr lang="en-ZA" sz="1000" dirty="0" smtClean="0"/>
            <a:t>Claims</a:t>
          </a:r>
          <a:endParaRPr lang="en-ZA" sz="1000" dirty="0"/>
        </a:p>
      </dgm:t>
    </dgm:pt>
    <dgm:pt modelId="{A2C7F6D2-095E-4772-A1F8-232CF271E678}" type="parTrans" cxnId="{0161AA81-6EF1-4F2E-88B8-28FA3BA6C99C}">
      <dgm:prSet/>
      <dgm:spPr/>
      <dgm:t>
        <a:bodyPr/>
        <a:lstStyle/>
        <a:p>
          <a:endParaRPr lang="en-ZA"/>
        </a:p>
      </dgm:t>
    </dgm:pt>
    <dgm:pt modelId="{AE53812D-5563-4D14-9E85-2DBF713471B3}" type="sibTrans" cxnId="{0161AA81-6EF1-4F2E-88B8-28FA3BA6C99C}">
      <dgm:prSet/>
      <dgm:spPr/>
      <dgm:t>
        <a:bodyPr/>
        <a:lstStyle/>
        <a:p>
          <a:endParaRPr lang="en-ZA"/>
        </a:p>
      </dgm:t>
    </dgm:pt>
    <dgm:pt modelId="{7C98EE87-9CC7-49EF-B9A2-5BB219CDE6CC}">
      <dgm:prSet phldrT="[Text]"/>
      <dgm:spPr/>
      <dgm:t>
        <a:bodyPr/>
        <a:lstStyle/>
        <a:p>
          <a:endParaRPr lang="en-ZA" dirty="0"/>
        </a:p>
      </dgm:t>
    </dgm:pt>
    <dgm:pt modelId="{88539E0A-5924-404A-A7E6-4AC05ECB53CF}" type="parTrans" cxnId="{5E190A2C-84E0-4BEF-BECA-7B938B740F5C}">
      <dgm:prSet/>
      <dgm:spPr/>
      <dgm:t>
        <a:bodyPr/>
        <a:lstStyle/>
        <a:p>
          <a:endParaRPr lang="en-ZA"/>
        </a:p>
      </dgm:t>
    </dgm:pt>
    <dgm:pt modelId="{E4AA9650-C94C-4CCA-8EC3-9F07ED8F9E49}" type="sibTrans" cxnId="{5E190A2C-84E0-4BEF-BECA-7B938B740F5C}">
      <dgm:prSet/>
      <dgm:spPr/>
      <dgm:t>
        <a:bodyPr/>
        <a:lstStyle/>
        <a:p>
          <a:endParaRPr lang="en-ZA"/>
        </a:p>
      </dgm:t>
    </dgm:pt>
    <dgm:pt modelId="{C08C70B7-65AA-4563-A0FD-35AE7192E5B7}">
      <dgm:prSet phldrT="[Text]"/>
      <dgm:spPr/>
      <dgm:t>
        <a:bodyPr/>
        <a:lstStyle/>
        <a:p>
          <a:r>
            <a:rPr lang="en-ZA" dirty="0" smtClean="0"/>
            <a:t>UI Contributions Act-Section 10 </a:t>
          </a:r>
          <a:endParaRPr lang="en-ZA" dirty="0"/>
        </a:p>
      </dgm:t>
    </dgm:pt>
    <dgm:pt modelId="{2467B9D8-98C3-4DD0-854C-33F99ABECCC1}" type="parTrans" cxnId="{00593206-3EE0-452B-84E3-F2E91D330187}">
      <dgm:prSet/>
      <dgm:spPr/>
      <dgm:t>
        <a:bodyPr/>
        <a:lstStyle/>
        <a:p>
          <a:endParaRPr lang="en-ZA"/>
        </a:p>
      </dgm:t>
    </dgm:pt>
    <dgm:pt modelId="{8B07D8E3-179C-477D-9FBD-17A945319AB5}" type="sibTrans" cxnId="{00593206-3EE0-452B-84E3-F2E91D330187}">
      <dgm:prSet/>
      <dgm:spPr/>
      <dgm:t>
        <a:bodyPr/>
        <a:lstStyle/>
        <a:p>
          <a:endParaRPr lang="en-ZA"/>
        </a:p>
      </dgm:t>
    </dgm:pt>
    <dgm:pt modelId="{83A73B59-F3D8-41D6-B4F4-8B94ED1E7696}">
      <dgm:prSet/>
      <dgm:spPr>
        <a:ln>
          <a:solidFill>
            <a:srgbClr val="FF0000"/>
          </a:solidFill>
        </a:ln>
      </dgm:spPr>
      <dgm:t>
        <a:bodyPr/>
        <a:lstStyle/>
        <a:p>
          <a:r>
            <a:rPr lang="en-ZA" dirty="0" smtClean="0"/>
            <a:t>UI Act 56  (1) &amp; (2)</a:t>
          </a:r>
          <a:endParaRPr lang="en-ZA" dirty="0"/>
        </a:p>
      </dgm:t>
    </dgm:pt>
    <dgm:pt modelId="{7D99BF14-0DFE-4414-B849-50BA5EA8557D}" type="parTrans" cxnId="{6825B954-5451-466F-9DD4-6D01C57E363B}">
      <dgm:prSet/>
      <dgm:spPr/>
      <dgm:t>
        <a:bodyPr/>
        <a:lstStyle/>
        <a:p>
          <a:endParaRPr lang="en-ZA"/>
        </a:p>
      </dgm:t>
    </dgm:pt>
    <dgm:pt modelId="{5856A686-6DFD-4C8F-9F5F-71EDA87EA835}" type="sibTrans" cxnId="{6825B954-5451-466F-9DD4-6D01C57E363B}">
      <dgm:prSet/>
      <dgm:spPr/>
      <dgm:t>
        <a:bodyPr/>
        <a:lstStyle/>
        <a:p>
          <a:endParaRPr lang="en-ZA"/>
        </a:p>
      </dgm:t>
    </dgm:pt>
    <dgm:pt modelId="{463E9FD8-77FE-4116-AE5E-5790E6B987B3}">
      <dgm:prSet/>
      <dgm:spPr>
        <a:ln>
          <a:solidFill>
            <a:srgbClr val="FF0000"/>
          </a:solidFill>
        </a:ln>
      </dgm:spPr>
      <dgm:t>
        <a:bodyPr/>
        <a:lstStyle/>
        <a:p>
          <a:r>
            <a:rPr lang="en-ZA" smtClean="0"/>
            <a:t>UI Contributions Acti-Section 10 </a:t>
          </a:r>
          <a:endParaRPr lang="en-ZA"/>
        </a:p>
      </dgm:t>
    </dgm:pt>
    <dgm:pt modelId="{A7C6AAC0-06F8-4F00-96F3-B5E158BAD06E}" type="parTrans" cxnId="{5E20A838-07FB-4CF7-B7C6-7063AF59D3CA}">
      <dgm:prSet/>
      <dgm:spPr/>
      <dgm:t>
        <a:bodyPr/>
        <a:lstStyle/>
        <a:p>
          <a:endParaRPr lang="en-ZA"/>
        </a:p>
      </dgm:t>
    </dgm:pt>
    <dgm:pt modelId="{2B33B42E-208A-42CB-B51A-7393583435D1}" type="sibTrans" cxnId="{5E20A838-07FB-4CF7-B7C6-7063AF59D3CA}">
      <dgm:prSet/>
      <dgm:spPr/>
      <dgm:t>
        <a:bodyPr/>
        <a:lstStyle/>
        <a:p>
          <a:endParaRPr lang="en-ZA"/>
        </a:p>
      </dgm:t>
    </dgm:pt>
    <dgm:pt modelId="{56DE4A85-B009-4816-9F70-CEFD2BA31830}">
      <dgm:prSet/>
      <dgm:spPr>
        <a:ln>
          <a:solidFill>
            <a:srgbClr val="FF0000"/>
          </a:solidFill>
        </a:ln>
      </dgm:spPr>
      <dgm:t>
        <a:bodyPr/>
        <a:lstStyle/>
        <a:p>
          <a:endParaRPr lang="en-ZA" dirty="0"/>
        </a:p>
      </dgm:t>
    </dgm:pt>
    <dgm:pt modelId="{A35CA166-DB98-4E3F-A673-000975C131D6}" type="parTrans" cxnId="{D4187B68-D26C-4757-8F59-DE5BB7D8550E}">
      <dgm:prSet/>
      <dgm:spPr/>
      <dgm:t>
        <a:bodyPr/>
        <a:lstStyle/>
        <a:p>
          <a:endParaRPr lang="en-ZA"/>
        </a:p>
      </dgm:t>
    </dgm:pt>
    <dgm:pt modelId="{F3E4AA30-61DA-46D9-8EA5-3E5045B763B7}" type="sibTrans" cxnId="{D4187B68-D26C-4757-8F59-DE5BB7D8550E}">
      <dgm:prSet/>
      <dgm:spPr/>
      <dgm:t>
        <a:bodyPr/>
        <a:lstStyle/>
        <a:p>
          <a:endParaRPr lang="en-ZA"/>
        </a:p>
      </dgm:t>
    </dgm:pt>
    <dgm:pt modelId="{4EBA354C-CB7A-4CB1-855E-31AF001FE391}">
      <dgm:prSet/>
      <dgm:spPr>
        <a:ln>
          <a:solidFill>
            <a:srgbClr val="FF0000"/>
          </a:solidFill>
        </a:ln>
      </dgm:spPr>
      <dgm:t>
        <a:bodyPr/>
        <a:lstStyle/>
        <a:p>
          <a:endParaRPr lang="en-ZA"/>
        </a:p>
      </dgm:t>
    </dgm:pt>
    <dgm:pt modelId="{3F634A99-A68E-4D71-8402-9E1306FACAE4}" type="parTrans" cxnId="{CACB4556-70EA-42BB-8B53-90AC2299AB0F}">
      <dgm:prSet/>
      <dgm:spPr/>
      <dgm:t>
        <a:bodyPr/>
        <a:lstStyle/>
        <a:p>
          <a:endParaRPr lang="en-ZA"/>
        </a:p>
      </dgm:t>
    </dgm:pt>
    <dgm:pt modelId="{59E63574-00E2-46A8-BFB5-9710A48A79E5}" type="sibTrans" cxnId="{CACB4556-70EA-42BB-8B53-90AC2299AB0F}">
      <dgm:prSet/>
      <dgm:spPr/>
      <dgm:t>
        <a:bodyPr/>
        <a:lstStyle/>
        <a:p>
          <a:endParaRPr lang="en-ZA"/>
        </a:p>
      </dgm:t>
    </dgm:pt>
    <dgm:pt modelId="{EE86B09D-C3B1-4597-98B5-4295DA355111}">
      <dgm:prSet/>
      <dgm:spPr/>
      <dgm:t>
        <a:bodyPr/>
        <a:lstStyle/>
        <a:p>
          <a:r>
            <a:rPr lang="en-ZA" dirty="0" smtClean="0"/>
            <a:t>UI Act-Section</a:t>
          </a:r>
          <a:endParaRPr lang="en-ZA" dirty="0"/>
        </a:p>
      </dgm:t>
    </dgm:pt>
    <dgm:pt modelId="{065814BB-A1AF-41B7-92F3-5912F7E99CED}" type="parTrans" cxnId="{32306A24-432C-451D-81AE-0F8578CA285B}">
      <dgm:prSet/>
      <dgm:spPr/>
      <dgm:t>
        <a:bodyPr/>
        <a:lstStyle/>
        <a:p>
          <a:endParaRPr lang="en-ZA"/>
        </a:p>
      </dgm:t>
    </dgm:pt>
    <dgm:pt modelId="{69DCEBD7-35AA-423E-9BB1-AE7CA8A624DB}" type="sibTrans" cxnId="{32306A24-432C-451D-81AE-0F8578CA285B}">
      <dgm:prSet/>
      <dgm:spPr/>
      <dgm:t>
        <a:bodyPr/>
        <a:lstStyle/>
        <a:p>
          <a:endParaRPr lang="en-ZA"/>
        </a:p>
      </dgm:t>
    </dgm:pt>
    <dgm:pt modelId="{E2F388B5-227C-4916-B0E7-87ED6617BFBB}">
      <dgm:prSet/>
      <dgm:spPr/>
      <dgm:t>
        <a:bodyPr/>
        <a:lstStyle/>
        <a:p>
          <a:endParaRPr lang="en-ZA" dirty="0"/>
        </a:p>
      </dgm:t>
    </dgm:pt>
    <dgm:pt modelId="{F53A92F4-DD3D-46A1-BAEF-370C6D4C2072}" type="parTrans" cxnId="{4AB946BA-04C8-4CE8-9482-3DA35B142EF0}">
      <dgm:prSet/>
      <dgm:spPr/>
      <dgm:t>
        <a:bodyPr/>
        <a:lstStyle/>
        <a:p>
          <a:endParaRPr lang="en-ZA"/>
        </a:p>
      </dgm:t>
    </dgm:pt>
    <dgm:pt modelId="{58132140-D112-421C-9074-99BB30639255}" type="sibTrans" cxnId="{4AB946BA-04C8-4CE8-9482-3DA35B142EF0}">
      <dgm:prSet/>
      <dgm:spPr/>
      <dgm:t>
        <a:bodyPr/>
        <a:lstStyle/>
        <a:p>
          <a:endParaRPr lang="en-ZA"/>
        </a:p>
      </dgm:t>
    </dgm:pt>
    <dgm:pt modelId="{9E0D58E1-A044-4AFF-A9FE-45ADD780A52C}">
      <dgm:prSet/>
      <dgm:spPr/>
      <dgm:t>
        <a:bodyPr/>
        <a:lstStyle/>
        <a:p>
          <a:endParaRPr lang="en-ZA" dirty="0"/>
        </a:p>
      </dgm:t>
    </dgm:pt>
    <dgm:pt modelId="{31CB3518-1FD4-4E91-AC14-8D9E4875B8F8}" type="parTrans" cxnId="{56D2EE59-8BFC-4D17-869D-DAFD685EC005}">
      <dgm:prSet/>
      <dgm:spPr/>
      <dgm:t>
        <a:bodyPr/>
        <a:lstStyle/>
        <a:p>
          <a:endParaRPr lang="en-ZA"/>
        </a:p>
      </dgm:t>
    </dgm:pt>
    <dgm:pt modelId="{C8F2BC94-03A6-4C9B-BEA5-585C3CECA949}" type="sibTrans" cxnId="{56D2EE59-8BFC-4D17-869D-DAFD685EC005}">
      <dgm:prSet/>
      <dgm:spPr/>
      <dgm:t>
        <a:bodyPr/>
        <a:lstStyle/>
        <a:p>
          <a:endParaRPr lang="en-ZA"/>
        </a:p>
      </dgm:t>
    </dgm:pt>
    <dgm:pt modelId="{EEA6AA61-49F1-4227-90E9-2DF425BBA254}">
      <dgm:prSet/>
      <dgm:spPr/>
      <dgm:t>
        <a:bodyPr/>
        <a:lstStyle/>
        <a:p>
          <a:r>
            <a:rPr lang="en-ZA" dirty="0" smtClean="0"/>
            <a:t>4(*2)(a) and (b)</a:t>
          </a:r>
          <a:endParaRPr lang="en-ZA" dirty="0"/>
        </a:p>
      </dgm:t>
    </dgm:pt>
    <dgm:pt modelId="{37DE7E1F-D54E-4B98-86E4-665F522DED53}" type="parTrans" cxnId="{67750299-4C38-4279-8166-26275594371C}">
      <dgm:prSet/>
      <dgm:spPr/>
      <dgm:t>
        <a:bodyPr/>
        <a:lstStyle/>
        <a:p>
          <a:endParaRPr lang="en-ZA"/>
        </a:p>
      </dgm:t>
    </dgm:pt>
    <dgm:pt modelId="{95397C9E-36F9-4D73-81E4-D833F4459FB9}" type="sibTrans" cxnId="{67750299-4C38-4279-8166-26275594371C}">
      <dgm:prSet/>
      <dgm:spPr/>
      <dgm:t>
        <a:bodyPr/>
        <a:lstStyle/>
        <a:p>
          <a:endParaRPr lang="en-ZA"/>
        </a:p>
      </dgm:t>
    </dgm:pt>
    <dgm:pt modelId="{238953BF-9332-4A11-8F05-B4D6BFB52C40}">
      <dgm:prSet/>
      <dgm:spPr/>
      <dgm:t>
        <a:bodyPr/>
        <a:lstStyle/>
        <a:p>
          <a:r>
            <a:rPr lang="en-ZA" dirty="0" smtClean="0"/>
            <a:t>UI  Contributions Act-Section 5 (1)</a:t>
          </a:r>
          <a:endParaRPr lang="en-ZA" dirty="0"/>
        </a:p>
      </dgm:t>
    </dgm:pt>
    <dgm:pt modelId="{AF6817C3-4913-41AB-AFA0-4A84E87E2730}" type="parTrans" cxnId="{5560BC19-40D4-43D3-A18E-7458D6F84837}">
      <dgm:prSet/>
      <dgm:spPr/>
      <dgm:t>
        <a:bodyPr/>
        <a:lstStyle/>
        <a:p>
          <a:endParaRPr lang="en-ZA"/>
        </a:p>
      </dgm:t>
    </dgm:pt>
    <dgm:pt modelId="{6E6E981F-8F15-49F9-A25A-870028926B36}" type="sibTrans" cxnId="{5560BC19-40D4-43D3-A18E-7458D6F84837}">
      <dgm:prSet/>
      <dgm:spPr/>
      <dgm:t>
        <a:bodyPr/>
        <a:lstStyle/>
        <a:p>
          <a:endParaRPr lang="en-ZA"/>
        </a:p>
      </dgm:t>
    </dgm:pt>
    <dgm:pt modelId="{E32A99A4-D937-486F-A2EB-6B1E6630B457}">
      <dgm:prSet/>
      <dgm:spPr>
        <a:ln>
          <a:solidFill>
            <a:srgbClr val="FF0000"/>
          </a:solidFill>
        </a:ln>
      </dgm:spPr>
      <dgm:t>
        <a:bodyPr/>
        <a:lstStyle/>
        <a:p>
          <a:r>
            <a:rPr lang="en-ZA" dirty="0" smtClean="0"/>
            <a:t>UI Act chapter 3</a:t>
          </a:r>
          <a:endParaRPr lang="en-ZA" dirty="0"/>
        </a:p>
      </dgm:t>
    </dgm:pt>
    <dgm:pt modelId="{94E1B510-8793-4804-AD6A-8FEA32236343}" type="parTrans" cxnId="{DC86D7FE-9A49-4977-8D3E-E94C847F396E}">
      <dgm:prSet/>
      <dgm:spPr/>
      <dgm:t>
        <a:bodyPr/>
        <a:lstStyle/>
        <a:p>
          <a:endParaRPr lang="en-ZA"/>
        </a:p>
      </dgm:t>
    </dgm:pt>
    <dgm:pt modelId="{A97BCD91-7BCA-461A-811D-C4453F640969}" type="sibTrans" cxnId="{DC86D7FE-9A49-4977-8D3E-E94C847F396E}">
      <dgm:prSet/>
      <dgm:spPr/>
      <dgm:t>
        <a:bodyPr/>
        <a:lstStyle/>
        <a:p>
          <a:endParaRPr lang="en-ZA"/>
        </a:p>
      </dgm:t>
    </dgm:pt>
    <dgm:pt modelId="{24557790-A433-438F-BE08-61050B94360A}">
      <dgm:prSet phldrT="[Text]"/>
      <dgm:spPr/>
      <dgm:t>
        <a:bodyPr/>
        <a:lstStyle/>
        <a:p>
          <a:r>
            <a:rPr lang="en-ZA" dirty="0" smtClean="0"/>
            <a:t>UI act Section 48 (1)  (a)(</a:t>
          </a:r>
          <a:r>
            <a:rPr lang="en-ZA" dirty="0" err="1" smtClean="0"/>
            <a:t>i</a:t>
          </a:r>
          <a:r>
            <a:rPr lang="en-ZA" dirty="0" smtClean="0"/>
            <a:t>)</a:t>
          </a:r>
          <a:endParaRPr lang="en-ZA" dirty="0"/>
        </a:p>
      </dgm:t>
    </dgm:pt>
    <dgm:pt modelId="{6C4B6FEE-24B2-4FC2-BF9A-4DD950B44142}" type="parTrans" cxnId="{1A13ED7B-9974-4BE6-954B-3F84BEBF13A7}">
      <dgm:prSet/>
      <dgm:spPr/>
      <dgm:t>
        <a:bodyPr/>
        <a:lstStyle/>
        <a:p>
          <a:endParaRPr lang="en-ZA"/>
        </a:p>
      </dgm:t>
    </dgm:pt>
    <dgm:pt modelId="{6E735158-F6BA-47CD-8850-BF9A67BC9877}" type="sibTrans" cxnId="{1A13ED7B-9974-4BE6-954B-3F84BEBF13A7}">
      <dgm:prSet/>
      <dgm:spPr/>
      <dgm:t>
        <a:bodyPr/>
        <a:lstStyle/>
        <a:p>
          <a:endParaRPr lang="en-ZA"/>
        </a:p>
      </dgm:t>
    </dgm:pt>
    <dgm:pt modelId="{78252F58-7782-4C01-8F5D-32FD5652359C}">
      <dgm:prSet phldrT="[Text]"/>
      <dgm:spPr>
        <a:ln>
          <a:solidFill>
            <a:srgbClr val="FF0000"/>
          </a:solidFill>
        </a:ln>
      </dgm:spPr>
      <dgm:t>
        <a:bodyPr/>
        <a:lstStyle/>
        <a:p>
          <a:r>
            <a:rPr lang="en-ZA" dirty="0" smtClean="0"/>
            <a:t>(2)(e) and section 7 (1) (2) </a:t>
          </a:r>
          <a:endParaRPr lang="en-ZA" dirty="0"/>
        </a:p>
      </dgm:t>
    </dgm:pt>
    <dgm:pt modelId="{FCAEAD93-01C3-47E1-8A04-4EB9A8700B69}" type="parTrans" cxnId="{EFB1A4F7-BFA8-41F4-BB57-0E89E564F905}">
      <dgm:prSet/>
      <dgm:spPr/>
      <dgm:t>
        <a:bodyPr/>
        <a:lstStyle/>
        <a:p>
          <a:endParaRPr lang="en-ZA"/>
        </a:p>
      </dgm:t>
    </dgm:pt>
    <dgm:pt modelId="{95E3CA48-7AB3-4DCC-9EF3-588A0DD1BA12}" type="sibTrans" cxnId="{EFB1A4F7-BFA8-41F4-BB57-0E89E564F905}">
      <dgm:prSet/>
      <dgm:spPr/>
      <dgm:t>
        <a:bodyPr/>
        <a:lstStyle/>
        <a:p>
          <a:endParaRPr lang="en-ZA"/>
        </a:p>
      </dgm:t>
    </dgm:pt>
    <dgm:pt modelId="{30C318BF-EDB1-4319-9282-5ED015EFFB11}">
      <dgm:prSet phldrT="[Text]"/>
      <dgm:spPr/>
      <dgm:t>
        <a:bodyPr/>
        <a:lstStyle/>
        <a:p>
          <a:endParaRPr lang="en-ZA" dirty="0"/>
        </a:p>
      </dgm:t>
    </dgm:pt>
    <dgm:pt modelId="{EBC0B8A5-DE6B-4A53-B877-BB2394B6819D}" type="parTrans" cxnId="{ADE8872E-FBE8-47B3-BED3-C0BA1EDC82F3}">
      <dgm:prSet/>
      <dgm:spPr/>
      <dgm:t>
        <a:bodyPr/>
        <a:lstStyle/>
        <a:p>
          <a:endParaRPr lang="en-ZA"/>
        </a:p>
      </dgm:t>
    </dgm:pt>
    <dgm:pt modelId="{6107E0F2-7EDA-4E93-A70F-68A2D0D7726F}" type="sibTrans" cxnId="{ADE8872E-FBE8-47B3-BED3-C0BA1EDC82F3}">
      <dgm:prSet/>
      <dgm:spPr/>
      <dgm:t>
        <a:bodyPr/>
        <a:lstStyle/>
        <a:p>
          <a:endParaRPr lang="en-ZA"/>
        </a:p>
      </dgm:t>
    </dgm:pt>
    <dgm:pt modelId="{3B77817D-8E35-4FE8-BF16-F5665703B6B2}">
      <dgm:prSet/>
      <dgm:spPr>
        <a:ln>
          <a:solidFill>
            <a:srgbClr val="FF0000"/>
          </a:solidFill>
        </a:ln>
      </dgm:spPr>
      <dgm:t>
        <a:bodyPr/>
        <a:lstStyle/>
        <a:p>
          <a:endParaRPr lang="en-ZA"/>
        </a:p>
      </dgm:t>
    </dgm:pt>
    <dgm:pt modelId="{ED5A82BA-3827-420D-89F0-1E9B8D91D4BF}" type="parTrans" cxnId="{0EEC4D12-2923-4663-8618-2784A27BD589}">
      <dgm:prSet/>
      <dgm:spPr/>
      <dgm:t>
        <a:bodyPr/>
        <a:lstStyle/>
        <a:p>
          <a:endParaRPr lang="en-ZA"/>
        </a:p>
      </dgm:t>
    </dgm:pt>
    <dgm:pt modelId="{0EDA98D3-540D-4F12-95B5-C7EE91B0FAC8}" type="sibTrans" cxnId="{0EEC4D12-2923-4663-8618-2784A27BD589}">
      <dgm:prSet/>
      <dgm:spPr/>
      <dgm:t>
        <a:bodyPr/>
        <a:lstStyle/>
        <a:p>
          <a:endParaRPr lang="en-ZA"/>
        </a:p>
      </dgm:t>
    </dgm:pt>
    <dgm:pt modelId="{553221E3-F5AC-485F-8A50-F687B798AC80}">
      <dgm:prSet/>
      <dgm:spPr/>
      <dgm:t>
        <a:bodyPr/>
        <a:lstStyle/>
        <a:p>
          <a:endParaRPr lang="en-ZA" dirty="0"/>
        </a:p>
      </dgm:t>
    </dgm:pt>
    <dgm:pt modelId="{5AEF11D1-66F3-4858-9137-48268B8C4285}" type="parTrans" cxnId="{8103AE8D-7E69-46B4-B542-8E1C1A27EA50}">
      <dgm:prSet/>
      <dgm:spPr/>
      <dgm:t>
        <a:bodyPr/>
        <a:lstStyle/>
        <a:p>
          <a:endParaRPr lang="en-ZA"/>
        </a:p>
      </dgm:t>
    </dgm:pt>
    <dgm:pt modelId="{A7F2F6CB-A52E-4305-8588-EDC1579A5204}" type="sibTrans" cxnId="{8103AE8D-7E69-46B4-B542-8E1C1A27EA50}">
      <dgm:prSet/>
      <dgm:spPr/>
      <dgm:t>
        <a:bodyPr/>
        <a:lstStyle/>
        <a:p>
          <a:endParaRPr lang="en-ZA"/>
        </a:p>
      </dgm:t>
    </dgm:pt>
    <dgm:pt modelId="{093B1EB6-20D0-4DD4-93BE-4FFE4D65EADD}">
      <dgm:prSet phldrT="[Text]"/>
      <dgm:spPr>
        <a:ln>
          <a:solidFill>
            <a:srgbClr val="FF0000"/>
          </a:solidFill>
        </a:ln>
      </dgm:spPr>
      <dgm:t>
        <a:bodyPr/>
        <a:lstStyle/>
        <a:p>
          <a:endParaRPr lang="en-ZA" dirty="0"/>
        </a:p>
      </dgm:t>
    </dgm:pt>
    <dgm:pt modelId="{151E4F95-5DB1-4165-B7D0-490CE4CE7A64}" type="parTrans" cxnId="{25C5F1BF-31B3-4712-AC69-1220D0BB2B34}">
      <dgm:prSet/>
      <dgm:spPr/>
      <dgm:t>
        <a:bodyPr/>
        <a:lstStyle/>
        <a:p>
          <a:endParaRPr lang="en-ZA"/>
        </a:p>
      </dgm:t>
    </dgm:pt>
    <dgm:pt modelId="{D3CEC7DC-D233-43D2-9E53-5D550AE2F624}" type="sibTrans" cxnId="{25C5F1BF-31B3-4712-AC69-1220D0BB2B34}">
      <dgm:prSet/>
      <dgm:spPr/>
      <dgm:t>
        <a:bodyPr/>
        <a:lstStyle/>
        <a:p>
          <a:endParaRPr lang="en-ZA"/>
        </a:p>
      </dgm:t>
    </dgm:pt>
    <dgm:pt modelId="{216EC111-945F-4993-A197-81A9FC91F1F4}">
      <dgm:prSet phldrT="[Text]"/>
      <dgm:spPr/>
      <dgm:t>
        <a:bodyPr/>
        <a:lstStyle/>
        <a:p>
          <a:endParaRPr lang="en-ZA" dirty="0"/>
        </a:p>
      </dgm:t>
    </dgm:pt>
    <dgm:pt modelId="{05B5746A-78F3-40E9-B94C-5C8C8622BF4B}" type="parTrans" cxnId="{43B0795C-6B1E-4592-B118-3585F9947FC0}">
      <dgm:prSet/>
      <dgm:spPr/>
      <dgm:t>
        <a:bodyPr/>
        <a:lstStyle/>
        <a:p>
          <a:endParaRPr lang="en-ZA"/>
        </a:p>
      </dgm:t>
    </dgm:pt>
    <dgm:pt modelId="{29E5B322-AB19-4AEC-B090-07BB9309D674}" type="sibTrans" cxnId="{43B0795C-6B1E-4592-B118-3585F9947FC0}">
      <dgm:prSet/>
      <dgm:spPr/>
      <dgm:t>
        <a:bodyPr/>
        <a:lstStyle/>
        <a:p>
          <a:endParaRPr lang="en-ZA"/>
        </a:p>
      </dgm:t>
    </dgm:pt>
    <dgm:pt modelId="{47932B7F-7D17-4679-A5C9-4CAB0881C4B0}">
      <dgm:prSet/>
      <dgm:spPr>
        <a:ln>
          <a:solidFill>
            <a:srgbClr val="FF0000"/>
          </a:solidFill>
        </a:ln>
      </dgm:spPr>
      <dgm:t>
        <a:bodyPr/>
        <a:lstStyle/>
        <a:p>
          <a:endParaRPr lang="en-ZA" dirty="0"/>
        </a:p>
      </dgm:t>
    </dgm:pt>
    <dgm:pt modelId="{E7470A9D-229A-43A0-AD57-BE69460AE20D}" type="parTrans" cxnId="{76488485-C0D1-4176-8488-B3210536FCB3}">
      <dgm:prSet/>
      <dgm:spPr/>
      <dgm:t>
        <a:bodyPr/>
        <a:lstStyle/>
        <a:p>
          <a:endParaRPr lang="en-ZA"/>
        </a:p>
      </dgm:t>
    </dgm:pt>
    <dgm:pt modelId="{A4CB4F0C-C7D7-4818-9406-E61B47A10E7B}" type="sibTrans" cxnId="{76488485-C0D1-4176-8488-B3210536FCB3}">
      <dgm:prSet/>
      <dgm:spPr/>
      <dgm:t>
        <a:bodyPr/>
        <a:lstStyle/>
        <a:p>
          <a:endParaRPr lang="en-ZA"/>
        </a:p>
      </dgm:t>
    </dgm:pt>
    <dgm:pt modelId="{FC716BC0-A0D4-499F-B66F-63B5F8DDC246}">
      <dgm:prSet/>
      <dgm:spPr>
        <a:ln>
          <a:solidFill>
            <a:srgbClr val="FF0000"/>
          </a:solidFill>
        </a:ln>
      </dgm:spPr>
      <dgm:t>
        <a:bodyPr/>
        <a:lstStyle/>
        <a:p>
          <a:r>
            <a:rPr lang="en-ZA" dirty="0" smtClean="0"/>
            <a:t>Unemployment benefits</a:t>
          </a:r>
          <a:endParaRPr lang="en-ZA" dirty="0"/>
        </a:p>
      </dgm:t>
    </dgm:pt>
    <dgm:pt modelId="{EB27B350-985F-4DB3-9818-110426EFCACD}" type="parTrans" cxnId="{164A892B-1C37-45C5-A397-91635010153A}">
      <dgm:prSet/>
      <dgm:spPr/>
      <dgm:t>
        <a:bodyPr/>
        <a:lstStyle/>
        <a:p>
          <a:endParaRPr lang="en-ZA"/>
        </a:p>
      </dgm:t>
    </dgm:pt>
    <dgm:pt modelId="{E8D7EC57-9907-470A-90B5-9E929597AC66}" type="sibTrans" cxnId="{164A892B-1C37-45C5-A397-91635010153A}">
      <dgm:prSet/>
      <dgm:spPr/>
      <dgm:t>
        <a:bodyPr/>
        <a:lstStyle/>
        <a:p>
          <a:endParaRPr lang="en-ZA"/>
        </a:p>
      </dgm:t>
    </dgm:pt>
    <dgm:pt modelId="{56E7C9CC-FAE1-4513-B2B5-555D49B0C2D8}">
      <dgm:prSet/>
      <dgm:spPr>
        <a:ln>
          <a:solidFill>
            <a:srgbClr val="FF0000"/>
          </a:solidFill>
        </a:ln>
      </dgm:spPr>
      <dgm:t>
        <a:bodyPr/>
        <a:lstStyle/>
        <a:p>
          <a:r>
            <a:rPr lang="en-ZA" dirty="0" smtClean="0"/>
            <a:t>Maternity benefits</a:t>
          </a:r>
          <a:endParaRPr lang="en-ZA" dirty="0"/>
        </a:p>
      </dgm:t>
    </dgm:pt>
    <dgm:pt modelId="{E3754FCC-1790-417F-B4A7-B71822E0E897}" type="parTrans" cxnId="{6F2B947E-46E7-4E6C-B8DF-4C4BA72314D6}">
      <dgm:prSet/>
      <dgm:spPr/>
      <dgm:t>
        <a:bodyPr/>
        <a:lstStyle/>
        <a:p>
          <a:endParaRPr lang="en-ZA"/>
        </a:p>
      </dgm:t>
    </dgm:pt>
    <dgm:pt modelId="{F712C2F5-D8E0-459D-BB08-6FA5F0155FA9}" type="sibTrans" cxnId="{6F2B947E-46E7-4E6C-B8DF-4C4BA72314D6}">
      <dgm:prSet/>
      <dgm:spPr/>
      <dgm:t>
        <a:bodyPr/>
        <a:lstStyle/>
        <a:p>
          <a:endParaRPr lang="en-ZA"/>
        </a:p>
      </dgm:t>
    </dgm:pt>
    <dgm:pt modelId="{4F2A9E76-A78A-48DD-A8E1-89DAFA7C0D7A}">
      <dgm:prSet/>
      <dgm:spPr>
        <a:ln>
          <a:solidFill>
            <a:srgbClr val="FF0000"/>
          </a:solidFill>
        </a:ln>
      </dgm:spPr>
      <dgm:t>
        <a:bodyPr/>
        <a:lstStyle/>
        <a:p>
          <a:r>
            <a:rPr lang="en-ZA" dirty="0" err="1" smtClean="0"/>
            <a:t>iIllness</a:t>
          </a:r>
          <a:r>
            <a:rPr lang="en-ZA" dirty="0" smtClean="0"/>
            <a:t>  benefits</a:t>
          </a:r>
          <a:endParaRPr lang="en-ZA" dirty="0"/>
        </a:p>
      </dgm:t>
    </dgm:pt>
    <dgm:pt modelId="{99F1B2F3-5FBC-46BD-8F5B-AF7D00211D82}" type="parTrans" cxnId="{49C6A532-8741-4819-BFB6-2090F5E15F66}">
      <dgm:prSet/>
      <dgm:spPr/>
      <dgm:t>
        <a:bodyPr/>
        <a:lstStyle/>
        <a:p>
          <a:endParaRPr lang="en-ZA"/>
        </a:p>
      </dgm:t>
    </dgm:pt>
    <dgm:pt modelId="{507FF5D7-90A9-4534-9BEB-9D42785F2C72}" type="sibTrans" cxnId="{49C6A532-8741-4819-BFB6-2090F5E15F66}">
      <dgm:prSet/>
      <dgm:spPr/>
      <dgm:t>
        <a:bodyPr/>
        <a:lstStyle/>
        <a:p>
          <a:endParaRPr lang="en-ZA"/>
        </a:p>
      </dgm:t>
    </dgm:pt>
    <dgm:pt modelId="{86DF2281-F9F6-4598-B1B2-77CE10F53BA8}">
      <dgm:prSet/>
      <dgm:spPr>
        <a:ln>
          <a:solidFill>
            <a:srgbClr val="FF0000"/>
          </a:solidFill>
        </a:ln>
      </dgm:spPr>
      <dgm:t>
        <a:bodyPr/>
        <a:lstStyle/>
        <a:p>
          <a:r>
            <a:rPr lang="en-ZA" dirty="0" smtClean="0"/>
            <a:t>Adoption benefits</a:t>
          </a:r>
          <a:endParaRPr lang="en-ZA" dirty="0"/>
        </a:p>
      </dgm:t>
    </dgm:pt>
    <dgm:pt modelId="{E31FD8B4-C0B5-4985-B409-7BAB8D16F7E7}" type="parTrans" cxnId="{812817F2-F257-4654-81CD-C3DE9794AEF4}">
      <dgm:prSet/>
      <dgm:spPr/>
      <dgm:t>
        <a:bodyPr/>
        <a:lstStyle/>
        <a:p>
          <a:endParaRPr lang="en-ZA"/>
        </a:p>
      </dgm:t>
    </dgm:pt>
    <dgm:pt modelId="{8EE4E98F-AADB-4789-A9DF-057E57393B4D}" type="sibTrans" cxnId="{812817F2-F257-4654-81CD-C3DE9794AEF4}">
      <dgm:prSet/>
      <dgm:spPr/>
      <dgm:t>
        <a:bodyPr/>
        <a:lstStyle/>
        <a:p>
          <a:endParaRPr lang="en-ZA"/>
        </a:p>
      </dgm:t>
    </dgm:pt>
    <dgm:pt modelId="{894D1D31-6E2A-4451-9E9C-25BB2F2A0AB1}">
      <dgm:prSet/>
      <dgm:spPr>
        <a:ln>
          <a:solidFill>
            <a:srgbClr val="FF0000"/>
          </a:solidFill>
        </a:ln>
      </dgm:spPr>
      <dgm:t>
        <a:bodyPr/>
        <a:lstStyle/>
        <a:p>
          <a:r>
            <a:rPr lang="en-ZA" dirty="0" smtClean="0"/>
            <a:t>`Dependents benefits  </a:t>
          </a:r>
          <a:endParaRPr lang="en-ZA" dirty="0"/>
        </a:p>
      </dgm:t>
    </dgm:pt>
    <dgm:pt modelId="{FCB93FF9-371D-4BE5-B0DE-053FFD9D823C}" type="parTrans" cxnId="{A6B0340B-3294-42AB-8A89-9E7CED237394}">
      <dgm:prSet/>
      <dgm:spPr/>
      <dgm:t>
        <a:bodyPr/>
        <a:lstStyle/>
        <a:p>
          <a:endParaRPr lang="en-ZA"/>
        </a:p>
      </dgm:t>
    </dgm:pt>
    <dgm:pt modelId="{C18124CF-E1DC-4C7C-A028-B716920C831D}" type="sibTrans" cxnId="{A6B0340B-3294-42AB-8A89-9E7CED237394}">
      <dgm:prSet/>
      <dgm:spPr/>
      <dgm:t>
        <a:bodyPr/>
        <a:lstStyle/>
        <a:p>
          <a:endParaRPr lang="en-ZA"/>
        </a:p>
      </dgm:t>
    </dgm:pt>
    <dgm:pt modelId="{DA0E4F54-55BB-4759-886C-78DFA2D28DD7}" type="pres">
      <dgm:prSet presAssocID="{85104A9A-59DE-47E8-9974-DEEC7E22C269}" presName="linearFlow" presStyleCnt="0">
        <dgm:presLayoutVars>
          <dgm:dir/>
          <dgm:animLvl val="lvl"/>
          <dgm:resizeHandles val="exact"/>
        </dgm:presLayoutVars>
      </dgm:prSet>
      <dgm:spPr/>
      <dgm:t>
        <a:bodyPr/>
        <a:lstStyle/>
        <a:p>
          <a:endParaRPr lang="en-ZA"/>
        </a:p>
      </dgm:t>
    </dgm:pt>
    <dgm:pt modelId="{8B0941B4-1485-4910-9820-A7E745591006}" type="pres">
      <dgm:prSet presAssocID="{AB19CC5F-EB0E-4C3D-B90A-FFA340E48616}" presName="composite" presStyleCnt="0"/>
      <dgm:spPr/>
    </dgm:pt>
    <dgm:pt modelId="{BAABC525-79F0-4CB0-9821-AD6C0810CCC3}" type="pres">
      <dgm:prSet presAssocID="{AB19CC5F-EB0E-4C3D-B90A-FFA340E48616}" presName="parTx" presStyleLbl="node1" presStyleIdx="0" presStyleCnt="6">
        <dgm:presLayoutVars>
          <dgm:chMax val="0"/>
          <dgm:chPref val="0"/>
          <dgm:bulletEnabled val="1"/>
        </dgm:presLayoutVars>
      </dgm:prSet>
      <dgm:spPr/>
      <dgm:t>
        <a:bodyPr/>
        <a:lstStyle/>
        <a:p>
          <a:endParaRPr lang="en-ZA"/>
        </a:p>
      </dgm:t>
    </dgm:pt>
    <dgm:pt modelId="{6AA4643A-8617-4BEE-8F6A-67E92F0AE4BB}" type="pres">
      <dgm:prSet presAssocID="{AB19CC5F-EB0E-4C3D-B90A-FFA340E48616}" presName="parSh" presStyleLbl="node1" presStyleIdx="0" presStyleCnt="6"/>
      <dgm:spPr/>
      <dgm:t>
        <a:bodyPr/>
        <a:lstStyle/>
        <a:p>
          <a:endParaRPr lang="en-ZA"/>
        </a:p>
      </dgm:t>
    </dgm:pt>
    <dgm:pt modelId="{B0266DB9-AD78-41EC-879E-989EE0E5CA25}" type="pres">
      <dgm:prSet presAssocID="{AB19CC5F-EB0E-4C3D-B90A-FFA340E48616}" presName="desTx" presStyleLbl="fgAcc1" presStyleIdx="0" presStyleCnt="6" custScaleY="66599" custLinFactNeighborX="-165" custLinFactNeighborY="-8725">
        <dgm:presLayoutVars>
          <dgm:bulletEnabled val="1"/>
        </dgm:presLayoutVars>
      </dgm:prSet>
      <dgm:spPr/>
      <dgm:t>
        <a:bodyPr/>
        <a:lstStyle/>
        <a:p>
          <a:endParaRPr lang="en-ZA"/>
        </a:p>
      </dgm:t>
    </dgm:pt>
    <dgm:pt modelId="{850751C1-0B48-4F5C-8F8F-E40079DBBE27}" type="pres">
      <dgm:prSet presAssocID="{F7BEB953-6C7C-44E9-ABD5-303A07E8E5FF}" presName="sibTrans" presStyleLbl="sibTrans2D1" presStyleIdx="0" presStyleCnt="5"/>
      <dgm:spPr/>
      <dgm:t>
        <a:bodyPr/>
        <a:lstStyle/>
        <a:p>
          <a:endParaRPr lang="en-ZA"/>
        </a:p>
      </dgm:t>
    </dgm:pt>
    <dgm:pt modelId="{837F6F6B-19E3-41BC-A818-B9756D72210B}" type="pres">
      <dgm:prSet presAssocID="{F7BEB953-6C7C-44E9-ABD5-303A07E8E5FF}" presName="connTx" presStyleLbl="sibTrans2D1" presStyleIdx="0" presStyleCnt="5"/>
      <dgm:spPr/>
      <dgm:t>
        <a:bodyPr/>
        <a:lstStyle/>
        <a:p>
          <a:endParaRPr lang="en-ZA"/>
        </a:p>
      </dgm:t>
    </dgm:pt>
    <dgm:pt modelId="{CE9D8BDB-957C-4C1C-90B0-5F4FFC79A31C}" type="pres">
      <dgm:prSet presAssocID="{3E46F92B-1B87-46C3-86F3-A61DE2D2C188}" presName="composite" presStyleCnt="0"/>
      <dgm:spPr/>
    </dgm:pt>
    <dgm:pt modelId="{D0AFA13D-48E3-4684-BDEA-80D55460DD36}" type="pres">
      <dgm:prSet presAssocID="{3E46F92B-1B87-46C3-86F3-A61DE2D2C188}" presName="parTx" presStyleLbl="node1" presStyleIdx="0" presStyleCnt="6">
        <dgm:presLayoutVars>
          <dgm:chMax val="0"/>
          <dgm:chPref val="0"/>
          <dgm:bulletEnabled val="1"/>
        </dgm:presLayoutVars>
      </dgm:prSet>
      <dgm:spPr/>
      <dgm:t>
        <a:bodyPr/>
        <a:lstStyle/>
        <a:p>
          <a:endParaRPr lang="en-ZA"/>
        </a:p>
      </dgm:t>
    </dgm:pt>
    <dgm:pt modelId="{818C1F76-06DB-4BD6-A8E9-F5AF3F2FDF48}" type="pres">
      <dgm:prSet presAssocID="{3E46F92B-1B87-46C3-86F3-A61DE2D2C188}" presName="parSh" presStyleLbl="node1" presStyleIdx="1" presStyleCnt="6"/>
      <dgm:spPr/>
      <dgm:t>
        <a:bodyPr/>
        <a:lstStyle/>
        <a:p>
          <a:endParaRPr lang="en-ZA"/>
        </a:p>
      </dgm:t>
    </dgm:pt>
    <dgm:pt modelId="{12881BBC-821C-4746-A278-942643EBA01C}" type="pres">
      <dgm:prSet presAssocID="{3E46F92B-1B87-46C3-86F3-A61DE2D2C188}" presName="desTx" presStyleLbl="fgAcc1" presStyleIdx="1" presStyleCnt="6" custScaleY="67286" custLinFactNeighborX="730" custLinFactNeighborY="-8974">
        <dgm:presLayoutVars>
          <dgm:bulletEnabled val="1"/>
        </dgm:presLayoutVars>
      </dgm:prSet>
      <dgm:spPr/>
      <dgm:t>
        <a:bodyPr/>
        <a:lstStyle/>
        <a:p>
          <a:endParaRPr lang="en-ZA"/>
        </a:p>
      </dgm:t>
    </dgm:pt>
    <dgm:pt modelId="{E88175D4-7006-45F2-A592-C47E0BAB7924}" type="pres">
      <dgm:prSet presAssocID="{2EC04B80-5C45-4CFB-852E-310B6B347E02}" presName="sibTrans" presStyleLbl="sibTrans2D1" presStyleIdx="1" presStyleCnt="5"/>
      <dgm:spPr/>
      <dgm:t>
        <a:bodyPr/>
        <a:lstStyle/>
        <a:p>
          <a:endParaRPr lang="en-ZA"/>
        </a:p>
      </dgm:t>
    </dgm:pt>
    <dgm:pt modelId="{41000AD3-56FD-4D68-8C3C-5EE8EA195EA7}" type="pres">
      <dgm:prSet presAssocID="{2EC04B80-5C45-4CFB-852E-310B6B347E02}" presName="connTx" presStyleLbl="sibTrans2D1" presStyleIdx="1" presStyleCnt="5"/>
      <dgm:spPr/>
      <dgm:t>
        <a:bodyPr/>
        <a:lstStyle/>
        <a:p>
          <a:endParaRPr lang="en-ZA"/>
        </a:p>
      </dgm:t>
    </dgm:pt>
    <dgm:pt modelId="{F5F8B512-2611-47F8-A2F5-F23250A33318}" type="pres">
      <dgm:prSet presAssocID="{6576EEAB-9245-449E-910B-3E7C347A081D}" presName="composite" presStyleCnt="0"/>
      <dgm:spPr/>
    </dgm:pt>
    <dgm:pt modelId="{77FD79E4-0EDF-4945-93FD-576A3181EB33}" type="pres">
      <dgm:prSet presAssocID="{6576EEAB-9245-449E-910B-3E7C347A081D}" presName="parTx" presStyleLbl="node1" presStyleIdx="1" presStyleCnt="6">
        <dgm:presLayoutVars>
          <dgm:chMax val="0"/>
          <dgm:chPref val="0"/>
          <dgm:bulletEnabled val="1"/>
        </dgm:presLayoutVars>
      </dgm:prSet>
      <dgm:spPr/>
      <dgm:t>
        <a:bodyPr/>
        <a:lstStyle/>
        <a:p>
          <a:endParaRPr lang="en-ZA"/>
        </a:p>
      </dgm:t>
    </dgm:pt>
    <dgm:pt modelId="{AC56BAC3-CF85-44E9-ADCB-5FE3DB79C8BF}" type="pres">
      <dgm:prSet presAssocID="{6576EEAB-9245-449E-910B-3E7C347A081D}" presName="parSh" presStyleLbl="node1" presStyleIdx="2" presStyleCnt="6"/>
      <dgm:spPr/>
      <dgm:t>
        <a:bodyPr/>
        <a:lstStyle/>
        <a:p>
          <a:endParaRPr lang="en-ZA"/>
        </a:p>
      </dgm:t>
    </dgm:pt>
    <dgm:pt modelId="{EBCDB0D6-CA45-4EAA-B24E-01C0627F84DB}" type="pres">
      <dgm:prSet presAssocID="{6576EEAB-9245-449E-910B-3E7C347A081D}" presName="desTx" presStyleLbl="fgAcc1" presStyleIdx="2" presStyleCnt="6" custScaleY="66599" custLinFactNeighborX="4525" custLinFactNeighborY="-7961">
        <dgm:presLayoutVars>
          <dgm:bulletEnabled val="1"/>
        </dgm:presLayoutVars>
      </dgm:prSet>
      <dgm:spPr/>
      <dgm:t>
        <a:bodyPr/>
        <a:lstStyle/>
        <a:p>
          <a:endParaRPr lang="en-ZA"/>
        </a:p>
      </dgm:t>
    </dgm:pt>
    <dgm:pt modelId="{62501BF9-9234-4B7D-A58C-7EA9F81AB884}" type="pres">
      <dgm:prSet presAssocID="{8A0D8766-8714-42D0-B0BF-A9A0AFAF66FE}" presName="sibTrans" presStyleLbl="sibTrans2D1" presStyleIdx="2" presStyleCnt="5"/>
      <dgm:spPr/>
      <dgm:t>
        <a:bodyPr/>
        <a:lstStyle/>
        <a:p>
          <a:endParaRPr lang="en-ZA"/>
        </a:p>
      </dgm:t>
    </dgm:pt>
    <dgm:pt modelId="{BE8366E5-5336-4660-B30B-73004B0F6065}" type="pres">
      <dgm:prSet presAssocID="{8A0D8766-8714-42D0-B0BF-A9A0AFAF66FE}" presName="connTx" presStyleLbl="sibTrans2D1" presStyleIdx="2" presStyleCnt="5"/>
      <dgm:spPr/>
      <dgm:t>
        <a:bodyPr/>
        <a:lstStyle/>
        <a:p>
          <a:endParaRPr lang="en-ZA"/>
        </a:p>
      </dgm:t>
    </dgm:pt>
    <dgm:pt modelId="{C2F42194-450C-46FA-845A-C90F9CF008F9}" type="pres">
      <dgm:prSet presAssocID="{58CD5189-6077-492A-A070-E37B6354C2E7}" presName="composite" presStyleCnt="0"/>
      <dgm:spPr/>
    </dgm:pt>
    <dgm:pt modelId="{FCCFCA2C-1DD0-4EE5-BEA2-BE9B01651063}" type="pres">
      <dgm:prSet presAssocID="{58CD5189-6077-492A-A070-E37B6354C2E7}" presName="parTx" presStyleLbl="node1" presStyleIdx="2" presStyleCnt="6">
        <dgm:presLayoutVars>
          <dgm:chMax val="0"/>
          <dgm:chPref val="0"/>
          <dgm:bulletEnabled val="1"/>
        </dgm:presLayoutVars>
      </dgm:prSet>
      <dgm:spPr/>
      <dgm:t>
        <a:bodyPr/>
        <a:lstStyle/>
        <a:p>
          <a:endParaRPr lang="en-ZA"/>
        </a:p>
      </dgm:t>
    </dgm:pt>
    <dgm:pt modelId="{EF7CBBA1-1192-4AEA-8BD9-CEB44BCF155A}" type="pres">
      <dgm:prSet presAssocID="{58CD5189-6077-492A-A070-E37B6354C2E7}" presName="parSh" presStyleLbl="node1" presStyleIdx="3" presStyleCnt="6"/>
      <dgm:spPr/>
      <dgm:t>
        <a:bodyPr/>
        <a:lstStyle/>
        <a:p>
          <a:endParaRPr lang="en-ZA"/>
        </a:p>
      </dgm:t>
    </dgm:pt>
    <dgm:pt modelId="{F391DB37-F628-48C5-B16D-8DD52EB251AF}" type="pres">
      <dgm:prSet presAssocID="{58CD5189-6077-492A-A070-E37B6354C2E7}" presName="desTx" presStyleLbl="fgAcc1" presStyleIdx="3" presStyleCnt="6" custScaleY="66599" custLinFactNeighborX="1126" custLinFactNeighborY="-8693">
        <dgm:presLayoutVars>
          <dgm:bulletEnabled val="1"/>
        </dgm:presLayoutVars>
      </dgm:prSet>
      <dgm:spPr/>
      <dgm:t>
        <a:bodyPr/>
        <a:lstStyle/>
        <a:p>
          <a:endParaRPr lang="en-ZA"/>
        </a:p>
      </dgm:t>
    </dgm:pt>
    <dgm:pt modelId="{CFCAA835-367A-46BB-A196-26BFFE7F7C1C}" type="pres">
      <dgm:prSet presAssocID="{AE53812D-5563-4D14-9E85-2DBF713471B3}" presName="sibTrans" presStyleLbl="sibTrans2D1" presStyleIdx="3" presStyleCnt="5"/>
      <dgm:spPr/>
      <dgm:t>
        <a:bodyPr/>
        <a:lstStyle/>
        <a:p>
          <a:endParaRPr lang="en-ZA"/>
        </a:p>
      </dgm:t>
    </dgm:pt>
    <dgm:pt modelId="{7DF93314-24B0-4CFB-8515-BF2ADE92E4FC}" type="pres">
      <dgm:prSet presAssocID="{AE53812D-5563-4D14-9E85-2DBF713471B3}" presName="connTx" presStyleLbl="sibTrans2D1" presStyleIdx="3" presStyleCnt="5"/>
      <dgm:spPr/>
      <dgm:t>
        <a:bodyPr/>
        <a:lstStyle/>
        <a:p>
          <a:endParaRPr lang="en-ZA"/>
        </a:p>
      </dgm:t>
    </dgm:pt>
    <dgm:pt modelId="{4C607A31-EEAF-4E39-8941-723B29AD2F97}" type="pres">
      <dgm:prSet presAssocID="{D066DB0E-39A0-4D50-BFE4-856CBF3E48D5}" presName="composite" presStyleCnt="0"/>
      <dgm:spPr/>
    </dgm:pt>
    <dgm:pt modelId="{F1ED0272-41D4-426F-8E13-0D6517243838}" type="pres">
      <dgm:prSet presAssocID="{D066DB0E-39A0-4D50-BFE4-856CBF3E48D5}" presName="parTx" presStyleLbl="node1" presStyleIdx="3" presStyleCnt="6">
        <dgm:presLayoutVars>
          <dgm:chMax val="0"/>
          <dgm:chPref val="0"/>
          <dgm:bulletEnabled val="1"/>
        </dgm:presLayoutVars>
      </dgm:prSet>
      <dgm:spPr/>
      <dgm:t>
        <a:bodyPr/>
        <a:lstStyle/>
        <a:p>
          <a:endParaRPr lang="en-ZA"/>
        </a:p>
      </dgm:t>
    </dgm:pt>
    <dgm:pt modelId="{A043868B-77DE-4FB4-9179-0D0A8A491DC4}" type="pres">
      <dgm:prSet presAssocID="{D066DB0E-39A0-4D50-BFE4-856CBF3E48D5}" presName="parSh" presStyleLbl="node1" presStyleIdx="4" presStyleCnt="6"/>
      <dgm:spPr/>
      <dgm:t>
        <a:bodyPr/>
        <a:lstStyle/>
        <a:p>
          <a:endParaRPr lang="en-ZA"/>
        </a:p>
      </dgm:t>
    </dgm:pt>
    <dgm:pt modelId="{EEE87939-CCFB-4A0D-8E96-D8CBB77E7E53}" type="pres">
      <dgm:prSet presAssocID="{D066DB0E-39A0-4D50-BFE4-856CBF3E48D5}" presName="desTx" presStyleLbl="fgAcc1" presStyleIdx="4" presStyleCnt="6" custScaleY="66599" custLinFactNeighborX="3317" custLinFactNeighborY="-7916">
        <dgm:presLayoutVars>
          <dgm:bulletEnabled val="1"/>
        </dgm:presLayoutVars>
      </dgm:prSet>
      <dgm:spPr/>
      <dgm:t>
        <a:bodyPr/>
        <a:lstStyle/>
        <a:p>
          <a:endParaRPr lang="en-ZA"/>
        </a:p>
      </dgm:t>
    </dgm:pt>
    <dgm:pt modelId="{DD00B018-D023-418E-81F3-B7A1A2DDBC4B}" type="pres">
      <dgm:prSet presAssocID="{F0BE8552-1206-4916-B03D-508B852146EF}" presName="sibTrans" presStyleLbl="sibTrans2D1" presStyleIdx="4" presStyleCnt="5"/>
      <dgm:spPr/>
      <dgm:t>
        <a:bodyPr/>
        <a:lstStyle/>
        <a:p>
          <a:endParaRPr lang="en-ZA"/>
        </a:p>
      </dgm:t>
    </dgm:pt>
    <dgm:pt modelId="{D4F21463-0914-4803-A7A8-E16F6EBFAE71}" type="pres">
      <dgm:prSet presAssocID="{F0BE8552-1206-4916-B03D-508B852146EF}" presName="connTx" presStyleLbl="sibTrans2D1" presStyleIdx="4" presStyleCnt="5"/>
      <dgm:spPr/>
      <dgm:t>
        <a:bodyPr/>
        <a:lstStyle/>
        <a:p>
          <a:endParaRPr lang="en-ZA"/>
        </a:p>
      </dgm:t>
    </dgm:pt>
    <dgm:pt modelId="{7A805A07-2EC3-47D7-955C-E22C227C97BD}" type="pres">
      <dgm:prSet presAssocID="{E9FCE620-9E32-493D-85FC-E0EC151AB21F}" presName="composite" presStyleCnt="0"/>
      <dgm:spPr/>
    </dgm:pt>
    <dgm:pt modelId="{E8518B7D-844A-4FD9-98CE-768399606945}" type="pres">
      <dgm:prSet presAssocID="{E9FCE620-9E32-493D-85FC-E0EC151AB21F}" presName="parTx" presStyleLbl="node1" presStyleIdx="4" presStyleCnt="6">
        <dgm:presLayoutVars>
          <dgm:chMax val="0"/>
          <dgm:chPref val="0"/>
          <dgm:bulletEnabled val="1"/>
        </dgm:presLayoutVars>
      </dgm:prSet>
      <dgm:spPr/>
      <dgm:t>
        <a:bodyPr/>
        <a:lstStyle/>
        <a:p>
          <a:endParaRPr lang="en-ZA"/>
        </a:p>
      </dgm:t>
    </dgm:pt>
    <dgm:pt modelId="{9FB3A2D0-6BD2-4E07-B4D6-068F6F1D8277}" type="pres">
      <dgm:prSet presAssocID="{E9FCE620-9E32-493D-85FC-E0EC151AB21F}" presName="parSh" presStyleLbl="node1" presStyleIdx="5" presStyleCnt="6"/>
      <dgm:spPr/>
      <dgm:t>
        <a:bodyPr/>
        <a:lstStyle/>
        <a:p>
          <a:endParaRPr lang="en-ZA"/>
        </a:p>
      </dgm:t>
    </dgm:pt>
    <dgm:pt modelId="{2A108C86-FCC3-4501-AA28-6307D2EE5492}" type="pres">
      <dgm:prSet presAssocID="{E9FCE620-9E32-493D-85FC-E0EC151AB21F}" presName="desTx" presStyleLbl="fgAcc1" presStyleIdx="5" presStyleCnt="6" custScaleY="67286" custLinFactNeighborX="-399" custLinFactNeighborY="-8178">
        <dgm:presLayoutVars>
          <dgm:bulletEnabled val="1"/>
        </dgm:presLayoutVars>
      </dgm:prSet>
      <dgm:spPr/>
      <dgm:t>
        <a:bodyPr/>
        <a:lstStyle/>
        <a:p>
          <a:endParaRPr lang="en-ZA"/>
        </a:p>
      </dgm:t>
    </dgm:pt>
  </dgm:ptLst>
  <dgm:cxnLst>
    <dgm:cxn modelId="{D1555640-B786-4F77-AE7A-AA45556D36A4}" type="presOf" srcId="{894D1D31-6E2A-4451-9E9C-25BB2F2A0AB1}" destId="{F391DB37-F628-48C5-B16D-8DD52EB251AF}" srcOrd="0" destOrd="6" presId="urn:microsoft.com/office/officeart/2005/8/layout/process3"/>
    <dgm:cxn modelId="{1A13ED7B-9974-4BE6-954B-3F84BEBF13A7}" srcId="{D066DB0E-39A0-4D50-BFE4-856CBF3E48D5}" destId="{24557790-A433-438F-BE08-61050B94360A}" srcOrd="2" destOrd="0" parTransId="{6C4B6FEE-24B2-4FC2-BF9A-4DD950B44142}" sibTransId="{6E735158-F6BA-47CD-8850-BF9A67BC9877}"/>
    <dgm:cxn modelId="{66981D01-310C-4124-9E73-7BBBF851FA3B}" type="presOf" srcId="{216EC111-945F-4993-A197-81A9FC91F1F4}" destId="{EEE87939-CCFB-4A0D-8E96-D8CBB77E7E53}" srcOrd="0" destOrd="0" presId="urn:microsoft.com/office/officeart/2005/8/layout/process3"/>
    <dgm:cxn modelId="{E0A3E806-41E8-4477-BFDB-4DC7EE962498}" type="presOf" srcId="{E9FCE620-9E32-493D-85FC-E0EC151AB21F}" destId="{9FB3A2D0-6BD2-4E07-B4D6-068F6F1D8277}" srcOrd="1" destOrd="0" presId="urn:microsoft.com/office/officeart/2005/8/layout/process3"/>
    <dgm:cxn modelId="{1EA57C8A-79B1-4BDB-BD7A-22CB2CDEBB90}" type="presOf" srcId="{AB19CC5F-EB0E-4C3D-B90A-FFA340E48616}" destId="{BAABC525-79F0-4CB0-9821-AD6C0810CCC3}" srcOrd="0" destOrd="0" presId="urn:microsoft.com/office/officeart/2005/8/layout/process3"/>
    <dgm:cxn modelId="{9D20F886-899F-45A4-ADA0-B7DAA8B4C472}" srcId="{85104A9A-59DE-47E8-9974-DEEC7E22C269}" destId="{D066DB0E-39A0-4D50-BFE4-856CBF3E48D5}" srcOrd="4" destOrd="0" parTransId="{50EDD06E-534D-4938-869B-E7D528214A36}" sibTransId="{F0BE8552-1206-4916-B03D-508B852146EF}"/>
    <dgm:cxn modelId="{1C04D75E-48BC-4CAF-950E-43DBDDDD1A0B}" srcId="{85104A9A-59DE-47E8-9974-DEEC7E22C269}" destId="{E9FCE620-9E32-493D-85FC-E0EC151AB21F}" srcOrd="5" destOrd="0" parTransId="{9EB6EA8D-16DB-4610-A03C-5D2016A18F08}" sibTransId="{9C63BAD0-5A36-4884-BA67-85653CA35EAD}"/>
    <dgm:cxn modelId="{32306A24-432C-451D-81AE-0F8578CA285B}" srcId="{6576EEAB-9245-449E-910B-3E7C347A081D}" destId="{EE86B09D-C3B1-4597-98B5-4295DA355111}" srcOrd="1" destOrd="0" parTransId="{065814BB-A1AF-41B7-92F3-5912F7E99CED}" sibTransId="{69DCEBD7-35AA-423E-9BB1-AE7CA8A624DB}"/>
    <dgm:cxn modelId="{164A892B-1C37-45C5-A397-91635010153A}" srcId="{58CD5189-6077-492A-A070-E37B6354C2E7}" destId="{FC716BC0-A0D4-499F-B66F-63B5F8DDC246}" srcOrd="2" destOrd="0" parTransId="{EB27B350-985F-4DB3-9818-110426EFCACD}" sibTransId="{E8D7EC57-9907-470A-90B5-9E929597AC66}"/>
    <dgm:cxn modelId="{587BF022-A086-451D-A153-2FFBD7B7BEBD}" type="presOf" srcId="{85104A9A-59DE-47E8-9974-DEEC7E22C269}" destId="{DA0E4F54-55BB-4759-886C-78DFA2D28DD7}" srcOrd="0" destOrd="0" presId="urn:microsoft.com/office/officeart/2005/8/layout/process3"/>
    <dgm:cxn modelId="{808D5061-E0F7-4DB4-9D7E-12FF251D7FAB}" type="presOf" srcId="{2EC04B80-5C45-4CFB-852E-310B6B347E02}" destId="{41000AD3-56FD-4D68-8C3C-5EE8EA195EA7}" srcOrd="1" destOrd="0" presId="urn:microsoft.com/office/officeart/2005/8/layout/process3"/>
    <dgm:cxn modelId="{CACB4556-70EA-42BB-8B53-90AC2299AB0F}" srcId="{3E46F92B-1B87-46C3-86F3-A61DE2D2C188}" destId="{4EBA354C-CB7A-4CB1-855E-31AF001FE391}" srcOrd="4" destOrd="0" parTransId="{3F634A99-A68E-4D71-8402-9E1306FACAE4}" sibTransId="{59E63574-00E2-46A8-BFB5-9710A48A79E5}"/>
    <dgm:cxn modelId="{13F5B68E-7F14-468C-86F9-3969F9F7EA45}" type="presOf" srcId="{DB799C8D-2BB6-47B2-9FD7-01600282B1CB}" destId="{2A108C86-FCC3-4501-AA28-6307D2EE5492}" srcOrd="0" destOrd="1" presId="urn:microsoft.com/office/officeart/2005/8/layout/process3"/>
    <dgm:cxn modelId="{67750299-4C38-4279-8166-26275594371C}" srcId="{6576EEAB-9245-449E-910B-3E7C347A081D}" destId="{EEA6AA61-49F1-4227-90E9-2DF425BBA254}" srcOrd="2" destOrd="0" parTransId="{37DE7E1F-D54E-4B98-86E4-665F522DED53}" sibTransId="{95397C9E-36F9-4D73-81E4-D833F4459FB9}"/>
    <dgm:cxn modelId="{49AE86B4-7C14-45F5-A71A-51AE4BD87A7C}" type="presOf" srcId="{EE86B09D-C3B1-4597-98B5-4295DA355111}" destId="{EBCDB0D6-CA45-4EAA-B24E-01C0627F84DB}" srcOrd="0" destOrd="1" presId="urn:microsoft.com/office/officeart/2005/8/layout/process3"/>
    <dgm:cxn modelId="{49C6A532-8741-4819-BFB6-2090F5E15F66}" srcId="{58CD5189-6077-492A-A070-E37B6354C2E7}" destId="{4F2A9E76-A78A-48DD-A8E1-89DAFA7C0D7A}" srcOrd="4" destOrd="0" parTransId="{99F1B2F3-5FBC-46BD-8F5B-AF7D00211D82}" sibTransId="{507FF5D7-90A9-4534-9BEB-9D42785F2C72}"/>
    <dgm:cxn modelId="{5937D68C-7F97-4007-B63B-F94BD8609688}" type="presOf" srcId="{3B77817D-8E35-4FE8-BF16-F5665703B6B2}" destId="{12881BBC-821C-4746-A278-942643EBA01C}" srcOrd="0" destOrd="0" presId="urn:microsoft.com/office/officeart/2005/8/layout/process3"/>
    <dgm:cxn modelId="{C1D2F4D1-E0C5-4232-ABDC-77F97BF0006B}" type="presOf" srcId="{AE53812D-5563-4D14-9E85-2DBF713471B3}" destId="{7DF93314-24B0-4CFB-8515-BF2ADE92E4FC}" srcOrd="1" destOrd="0" presId="urn:microsoft.com/office/officeart/2005/8/layout/process3"/>
    <dgm:cxn modelId="{32E6EBBE-5AC3-48D0-9BCC-851E20121286}" type="presOf" srcId="{093B1EB6-20D0-4DD4-93BE-4FFE4D65EADD}" destId="{2A108C86-FCC3-4501-AA28-6307D2EE5492}" srcOrd="0" destOrd="0" presId="urn:microsoft.com/office/officeart/2005/8/layout/process3"/>
    <dgm:cxn modelId="{43B0795C-6B1E-4592-B118-3585F9947FC0}" srcId="{D066DB0E-39A0-4D50-BFE4-856CBF3E48D5}" destId="{216EC111-945F-4993-A197-81A9FC91F1F4}" srcOrd="0" destOrd="0" parTransId="{05B5746A-78F3-40E9-B94C-5C8C8622BF4B}" sibTransId="{29E5B322-AB19-4AEC-B090-07BB9309D674}"/>
    <dgm:cxn modelId="{0EEC4D12-2923-4663-8618-2784A27BD589}" srcId="{3E46F92B-1B87-46C3-86F3-A61DE2D2C188}" destId="{3B77817D-8E35-4FE8-BF16-F5665703B6B2}" srcOrd="0" destOrd="0" parTransId="{ED5A82BA-3827-420D-89F0-1E9B8D91D4BF}" sibTransId="{0EDA98D3-540D-4F12-95B5-C7EE91B0FAC8}"/>
    <dgm:cxn modelId="{4AB946BA-04C8-4CE8-9482-3DA35B142EF0}" srcId="{6576EEAB-9245-449E-910B-3E7C347A081D}" destId="{E2F388B5-227C-4916-B0E7-87ED6617BFBB}" srcOrd="4" destOrd="0" parTransId="{F53A92F4-DD3D-46A1-BAEF-370C6D4C2072}" sibTransId="{58132140-D112-421C-9074-99BB30639255}"/>
    <dgm:cxn modelId="{D3143EDB-081E-44B3-AF98-1F1BB03E2DF0}" type="presOf" srcId="{EEA6AA61-49F1-4227-90E9-2DF425BBA254}" destId="{EBCDB0D6-CA45-4EAA-B24E-01C0627F84DB}" srcOrd="0" destOrd="2" presId="urn:microsoft.com/office/officeart/2005/8/layout/process3"/>
    <dgm:cxn modelId="{F67F6E96-6849-48E0-AF86-B3541BF34CC0}" type="presOf" srcId="{F7BEB953-6C7C-44E9-ABD5-303A07E8E5FF}" destId="{850751C1-0B48-4F5C-8F8F-E40079DBBE27}" srcOrd="0" destOrd="0" presId="urn:microsoft.com/office/officeart/2005/8/layout/process3"/>
    <dgm:cxn modelId="{543FD54E-A35F-4A5F-9E0A-0E8E2F3ADC2C}" type="presOf" srcId="{56DE4A85-B009-4816-9F70-CEFD2BA31830}" destId="{12881BBC-821C-4746-A278-942643EBA01C}" srcOrd="0" destOrd="3" presId="urn:microsoft.com/office/officeart/2005/8/layout/process3"/>
    <dgm:cxn modelId="{5E190A2C-84E0-4BEF-BECA-7B938B740F5C}" srcId="{AB19CC5F-EB0E-4C3D-B90A-FFA340E48616}" destId="{7C98EE87-9CC7-49EF-B9A2-5BB219CDE6CC}" srcOrd="3" destOrd="0" parTransId="{88539E0A-5924-404A-A7E6-4AC05ECB53CF}" sibTransId="{E4AA9650-C94C-4CCA-8EC3-9F07ED8F9E49}"/>
    <dgm:cxn modelId="{624CCF0B-0393-41C1-8A8B-F9386ED9D3A0}" type="presOf" srcId="{58CD5189-6077-492A-A070-E37B6354C2E7}" destId="{FCCFCA2C-1DD0-4EE5-BEA2-BE9B01651063}" srcOrd="0" destOrd="0" presId="urn:microsoft.com/office/officeart/2005/8/layout/process3"/>
    <dgm:cxn modelId="{6825B954-5451-466F-9DD4-6D01C57E363B}" srcId="{3E46F92B-1B87-46C3-86F3-A61DE2D2C188}" destId="{83A73B59-F3D8-41D6-B4F4-8B94ED1E7696}" srcOrd="1" destOrd="0" parTransId="{7D99BF14-0DFE-4414-B849-50BA5EA8557D}" sibTransId="{5856A686-6DFD-4C8F-9F5F-71EDA87EA835}"/>
    <dgm:cxn modelId="{E232367B-B654-4914-BEE4-A549CBBCD88E}" type="presOf" srcId="{83A73B59-F3D8-41D6-B4F4-8B94ED1E7696}" destId="{12881BBC-821C-4746-A278-942643EBA01C}" srcOrd="0" destOrd="1" presId="urn:microsoft.com/office/officeart/2005/8/layout/process3"/>
    <dgm:cxn modelId="{5E20A838-07FB-4CF7-B7C6-7063AF59D3CA}" srcId="{3E46F92B-1B87-46C3-86F3-A61DE2D2C188}" destId="{463E9FD8-77FE-4116-AE5E-5790E6B987B3}" srcOrd="2" destOrd="0" parTransId="{A7C6AAC0-06F8-4F00-96F3-B5E158BAD06E}" sibTransId="{2B33B42E-208A-42CB-B51A-7393583435D1}"/>
    <dgm:cxn modelId="{D4187B68-D26C-4757-8F59-DE5BB7D8550E}" srcId="{3E46F92B-1B87-46C3-86F3-A61DE2D2C188}" destId="{56DE4A85-B009-4816-9F70-CEFD2BA31830}" srcOrd="3" destOrd="0" parTransId="{A35CA166-DB98-4E3F-A673-000975C131D6}" sibTransId="{F3E4AA30-61DA-46D9-8EA5-3E5045B763B7}"/>
    <dgm:cxn modelId="{D8522FB6-5FD5-4A6E-BF28-598C0F236607}" type="presOf" srcId="{6576EEAB-9245-449E-910B-3E7C347A081D}" destId="{77FD79E4-0EDF-4945-93FD-576A3181EB33}" srcOrd="0" destOrd="0" presId="urn:microsoft.com/office/officeart/2005/8/layout/process3"/>
    <dgm:cxn modelId="{0E0DD42F-3005-4FCC-BBF5-3019AF8F138E}" type="presOf" srcId="{4F2A9E76-A78A-48DD-A8E1-89DAFA7C0D7A}" destId="{F391DB37-F628-48C5-B16D-8DD52EB251AF}" srcOrd="0" destOrd="4" presId="urn:microsoft.com/office/officeart/2005/8/layout/process3"/>
    <dgm:cxn modelId="{8103AE8D-7E69-46B4-B542-8E1C1A27EA50}" srcId="{6576EEAB-9245-449E-910B-3E7C347A081D}" destId="{553221E3-F5AC-485F-8A50-F687B798AC80}" srcOrd="0" destOrd="0" parTransId="{5AEF11D1-66F3-4858-9137-48268B8C4285}" sibTransId="{A7F2F6CB-A52E-4305-8588-EDC1579A5204}"/>
    <dgm:cxn modelId="{5560BC19-40D4-43D3-A18E-7458D6F84837}" srcId="{6576EEAB-9245-449E-910B-3E7C347A081D}" destId="{238953BF-9332-4A11-8F05-B4D6BFB52C40}" srcOrd="3" destOrd="0" parTransId="{AF6817C3-4913-41AB-AFA0-4A84E87E2730}" sibTransId="{6E6E981F-8F15-49F9-A25A-870028926B36}"/>
    <dgm:cxn modelId="{EFB1A4F7-BFA8-41F4-BB57-0E89E564F905}" srcId="{E9FCE620-9E32-493D-85FC-E0EC151AB21F}" destId="{78252F58-7782-4C01-8F5D-32FD5652359C}" srcOrd="2" destOrd="0" parTransId="{FCAEAD93-01C3-47E1-8A04-4EB9A8700B69}" sibTransId="{95E3CA48-7AB3-4DCC-9EF3-588A0DD1BA12}"/>
    <dgm:cxn modelId="{A04C91A0-7471-431F-899E-BED15AC0D876}" type="presOf" srcId="{8A0D8766-8714-42D0-B0BF-A9A0AFAF66FE}" destId="{BE8366E5-5336-4660-B30B-73004B0F6065}" srcOrd="1" destOrd="0" presId="urn:microsoft.com/office/officeart/2005/8/layout/process3"/>
    <dgm:cxn modelId="{A6B0340B-3294-42AB-8A89-9E7CED237394}" srcId="{58CD5189-6077-492A-A070-E37B6354C2E7}" destId="{894D1D31-6E2A-4451-9E9C-25BB2F2A0AB1}" srcOrd="6" destOrd="0" parTransId="{FCB93FF9-371D-4BE5-B0DE-053FFD9D823C}" sibTransId="{C18124CF-E1DC-4C7C-A028-B716920C831D}"/>
    <dgm:cxn modelId="{F5048FB6-4431-40E6-B4E5-6524F8A99DE1}" type="presOf" srcId="{7C98EE87-9CC7-49EF-B9A2-5BB219CDE6CC}" destId="{B0266DB9-AD78-41EC-879E-989EE0E5CA25}" srcOrd="0" destOrd="3" presId="urn:microsoft.com/office/officeart/2005/8/layout/process3"/>
    <dgm:cxn modelId="{38151ED7-4E03-468E-AFF1-BBFFD2C34B4E}" type="presOf" srcId="{3E46F92B-1B87-46C3-86F3-A61DE2D2C188}" destId="{D0AFA13D-48E3-4684-BDEA-80D55460DD36}" srcOrd="0" destOrd="0" presId="urn:microsoft.com/office/officeart/2005/8/layout/process3"/>
    <dgm:cxn modelId="{5389E629-FED7-41F0-93AB-AAEF16F5AD8D}" type="presOf" srcId="{AE53812D-5563-4D14-9E85-2DBF713471B3}" destId="{CFCAA835-367A-46BB-A196-26BFFE7F7C1C}" srcOrd="0" destOrd="0" presId="urn:microsoft.com/office/officeart/2005/8/layout/process3"/>
    <dgm:cxn modelId="{CC3908D8-9747-44E6-A352-4164FF471124}" type="presOf" srcId="{463E9FD8-77FE-4116-AE5E-5790E6B987B3}" destId="{12881BBC-821C-4746-A278-942643EBA01C}" srcOrd="0" destOrd="2" presId="urn:microsoft.com/office/officeart/2005/8/layout/process3"/>
    <dgm:cxn modelId="{50B2CF88-83E8-4972-A63A-D503D9E24DFC}" type="presOf" srcId="{3E46F92B-1B87-46C3-86F3-A61DE2D2C188}" destId="{818C1F76-06DB-4BD6-A8E9-F5AF3F2FDF48}" srcOrd="1" destOrd="0" presId="urn:microsoft.com/office/officeart/2005/8/layout/process3"/>
    <dgm:cxn modelId="{56D2EE59-8BFC-4D17-869D-DAFD685EC005}" srcId="{6576EEAB-9245-449E-910B-3E7C347A081D}" destId="{9E0D58E1-A044-4AFF-A9FE-45ADD780A52C}" srcOrd="5" destOrd="0" parTransId="{31CB3518-1FD4-4E91-AC14-8D9E4875B8F8}" sibTransId="{C8F2BC94-03A6-4C9B-BEA5-585C3CECA949}"/>
    <dgm:cxn modelId="{721CCEC8-4DE8-432B-9692-4CB44C7C14B0}" type="presOf" srcId="{58CD5189-6077-492A-A070-E37B6354C2E7}" destId="{EF7CBBA1-1192-4AEA-8BD9-CEB44BCF155A}" srcOrd="1" destOrd="0" presId="urn:microsoft.com/office/officeart/2005/8/layout/process3"/>
    <dgm:cxn modelId="{75F8132A-6FD1-4915-AE80-4181D054BE7A}" type="presOf" srcId="{8A0D8766-8714-42D0-B0BF-A9A0AFAF66FE}" destId="{62501BF9-9234-4B7D-A58C-7EA9F81AB884}" srcOrd="0" destOrd="0" presId="urn:microsoft.com/office/officeart/2005/8/layout/process3"/>
    <dgm:cxn modelId="{BEEFBB0A-D295-41CE-9CE0-ACBC8483D5C3}" srcId="{85104A9A-59DE-47E8-9974-DEEC7E22C269}" destId="{3E46F92B-1B87-46C3-86F3-A61DE2D2C188}" srcOrd="1" destOrd="0" parTransId="{ED405DA6-3B36-4D68-A3B5-7585EE4DFD76}" sibTransId="{2EC04B80-5C45-4CFB-852E-310B6B347E02}"/>
    <dgm:cxn modelId="{80AE55A7-213F-4D74-9C38-A568670B13F8}" srcId="{E9FCE620-9E32-493D-85FC-E0EC151AB21F}" destId="{DB799C8D-2BB6-47B2-9FD7-01600282B1CB}" srcOrd="1" destOrd="0" parTransId="{5DC7EDEB-8DAC-47D7-9153-6F5388E54F7D}" sibTransId="{45B81B13-DA95-4272-B7FD-2EB74BC300EE}"/>
    <dgm:cxn modelId="{812817F2-F257-4654-81CD-C3DE9794AEF4}" srcId="{58CD5189-6077-492A-A070-E37B6354C2E7}" destId="{86DF2281-F9F6-4598-B1B2-77CE10F53BA8}" srcOrd="5" destOrd="0" parTransId="{E31FD8B4-C0B5-4985-B409-7BAB8D16F7E7}" sibTransId="{8EE4E98F-AADB-4789-A9DF-057E57393B4D}"/>
    <dgm:cxn modelId="{F7397589-2071-492E-8E84-6DEA23D841FA}" type="presOf" srcId="{9F56F86C-F0ED-403D-A081-338230AEE392}" destId="{EEE87939-CCFB-4A0D-8E96-D8CBB77E7E53}" srcOrd="0" destOrd="1" presId="urn:microsoft.com/office/officeart/2005/8/layout/process3"/>
    <dgm:cxn modelId="{90ECCE89-C63D-4998-A5AD-FC330C4881BB}" type="presOf" srcId="{4EBA354C-CB7A-4CB1-855E-31AF001FE391}" destId="{12881BBC-821C-4746-A278-942643EBA01C}" srcOrd="0" destOrd="4" presId="urn:microsoft.com/office/officeart/2005/8/layout/process3"/>
    <dgm:cxn modelId="{78879829-B769-4748-99DE-58076087C143}" type="presOf" srcId="{238953BF-9332-4A11-8F05-B4D6BFB52C40}" destId="{EBCDB0D6-CA45-4EAA-B24E-01C0627F84DB}" srcOrd="0" destOrd="3" presId="urn:microsoft.com/office/officeart/2005/8/layout/process3"/>
    <dgm:cxn modelId="{F883A108-731C-4CB4-93F8-74EA75F37308}" type="presOf" srcId="{E32A99A4-D937-486F-A2EB-6B1E6630B457}" destId="{F391DB37-F628-48C5-B16D-8DD52EB251AF}" srcOrd="0" destOrd="1" presId="urn:microsoft.com/office/officeart/2005/8/layout/process3"/>
    <dgm:cxn modelId="{4EB7193B-E0DF-4E45-B364-9128E705DFDE}" type="presOf" srcId="{30C318BF-EDB1-4319-9282-5ED015EFFB11}" destId="{B0266DB9-AD78-41EC-879E-989EE0E5CA25}" srcOrd="0" destOrd="0" presId="urn:microsoft.com/office/officeart/2005/8/layout/process3"/>
    <dgm:cxn modelId="{1FC99B13-B959-4CE6-A42E-F97FACF92F42}" type="presOf" srcId="{24557790-A433-438F-BE08-61050B94360A}" destId="{EEE87939-CCFB-4A0D-8E96-D8CBB77E7E53}" srcOrd="0" destOrd="2" presId="urn:microsoft.com/office/officeart/2005/8/layout/process3"/>
    <dgm:cxn modelId="{6F2B947E-46E7-4E6C-B8DF-4C4BA72314D6}" srcId="{58CD5189-6077-492A-A070-E37B6354C2E7}" destId="{56E7C9CC-FAE1-4513-B2B5-555D49B0C2D8}" srcOrd="3" destOrd="0" parTransId="{E3754FCC-1790-417F-B4A7-B71822E0E897}" sibTransId="{F712C2F5-D8E0-459D-BB08-6FA5F0155FA9}"/>
    <dgm:cxn modelId="{057BCFB5-36C2-4224-8834-7087E9E9AB3F}" type="presOf" srcId="{D066DB0E-39A0-4D50-BFE4-856CBF3E48D5}" destId="{F1ED0272-41D4-426F-8E13-0D6517243838}" srcOrd="0" destOrd="0" presId="urn:microsoft.com/office/officeart/2005/8/layout/process3"/>
    <dgm:cxn modelId="{76488485-C0D1-4176-8488-B3210536FCB3}" srcId="{58CD5189-6077-492A-A070-E37B6354C2E7}" destId="{47932B7F-7D17-4679-A5C9-4CAB0881C4B0}" srcOrd="0" destOrd="0" parTransId="{E7470A9D-229A-43A0-AD57-BE69460AE20D}" sibTransId="{A4CB4F0C-C7D7-4818-9406-E61B47A10E7B}"/>
    <dgm:cxn modelId="{0161AA81-6EF1-4F2E-88B8-28FA3BA6C99C}" srcId="{85104A9A-59DE-47E8-9974-DEEC7E22C269}" destId="{58CD5189-6077-492A-A070-E37B6354C2E7}" srcOrd="3" destOrd="0" parTransId="{A2C7F6D2-095E-4772-A1F8-232CF271E678}" sibTransId="{AE53812D-5563-4D14-9E85-2DBF713471B3}"/>
    <dgm:cxn modelId="{2170B38D-5039-45C6-9D8C-0376661C13D3}" srcId="{AB19CC5F-EB0E-4C3D-B90A-FFA340E48616}" destId="{974F34AB-F942-4C23-8D19-EDC4D79D0B24}" srcOrd="1" destOrd="0" parTransId="{44A0BDD7-FC07-4FA2-800B-5C017606ADC5}" sibTransId="{D60A0892-E2D2-4C3F-AFC6-267C75E4E24B}"/>
    <dgm:cxn modelId="{C976C69C-6970-4414-A06B-686E3568B6FD}" type="presOf" srcId="{86DF2281-F9F6-4598-B1B2-77CE10F53BA8}" destId="{F391DB37-F628-48C5-B16D-8DD52EB251AF}" srcOrd="0" destOrd="5" presId="urn:microsoft.com/office/officeart/2005/8/layout/process3"/>
    <dgm:cxn modelId="{E2A7D229-9D4C-47F9-ABA6-C9792D8AE644}" srcId="{D066DB0E-39A0-4D50-BFE4-856CBF3E48D5}" destId="{9F56F86C-F0ED-403D-A081-338230AEE392}" srcOrd="1" destOrd="0" parTransId="{CCBE7576-D3D1-4F76-8440-D1D48B146615}" sibTransId="{1D32CFED-10F8-43D6-82B4-1BE209CA63A7}"/>
    <dgm:cxn modelId="{C265BE55-0AE8-4C28-A652-95D8272B19B9}" type="presOf" srcId="{974F34AB-F942-4C23-8D19-EDC4D79D0B24}" destId="{B0266DB9-AD78-41EC-879E-989EE0E5CA25}" srcOrd="0" destOrd="1" presId="urn:microsoft.com/office/officeart/2005/8/layout/process3"/>
    <dgm:cxn modelId="{705282EF-A9DC-453B-9B6C-D12D502436EA}" type="presOf" srcId="{78252F58-7782-4C01-8F5D-32FD5652359C}" destId="{2A108C86-FCC3-4501-AA28-6307D2EE5492}" srcOrd="0" destOrd="2" presId="urn:microsoft.com/office/officeart/2005/8/layout/process3"/>
    <dgm:cxn modelId="{9A5A0A4F-83F6-4B91-864D-C3B871B271DA}" type="presOf" srcId="{E9FCE620-9E32-493D-85FC-E0EC151AB21F}" destId="{E8518B7D-844A-4FD9-98CE-768399606945}" srcOrd="0" destOrd="0" presId="urn:microsoft.com/office/officeart/2005/8/layout/process3"/>
    <dgm:cxn modelId="{ADE8872E-FBE8-47B3-BED3-C0BA1EDC82F3}" srcId="{AB19CC5F-EB0E-4C3D-B90A-FFA340E48616}" destId="{30C318BF-EDB1-4319-9282-5ED015EFFB11}" srcOrd="0" destOrd="0" parTransId="{EBC0B8A5-DE6B-4A53-B877-BB2394B6819D}" sibTransId="{6107E0F2-7EDA-4E93-A70F-68A2D0D7726F}"/>
    <dgm:cxn modelId="{12DAFEC5-5B05-4225-B1A6-A2840AF9B270}" type="presOf" srcId="{C08C70B7-65AA-4563-A0FD-35AE7192E5B7}" destId="{B0266DB9-AD78-41EC-879E-989EE0E5CA25}" srcOrd="0" destOrd="2" presId="urn:microsoft.com/office/officeart/2005/8/layout/process3"/>
    <dgm:cxn modelId="{F5451F62-667E-4690-B056-6AC4A926366D}" type="presOf" srcId="{9E0D58E1-A044-4AFF-A9FE-45ADD780A52C}" destId="{EBCDB0D6-CA45-4EAA-B24E-01C0627F84DB}" srcOrd="0" destOrd="5" presId="urn:microsoft.com/office/officeart/2005/8/layout/process3"/>
    <dgm:cxn modelId="{494096B2-AAA4-4D31-9B7F-3836697BB365}" type="presOf" srcId="{2EC04B80-5C45-4CFB-852E-310B6B347E02}" destId="{E88175D4-7006-45F2-A592-C47E0BAB7924}" srcOrd="0" destOrd="0" presId="urn:microsoft.com/office/officeart/2005/8/layout/process3"/>
    <dgm:cxn modelId="{F00ABF14-3E70-4D86-A262-CDEA058967C5}" type="presOf" srcId="{553221E3-F5AC-485F-8A50-F687B798AC80}" destId="{EBCDB0D6-CA45-4EAA-B24E-01C0627F84DB}" srcOrd="0" destOrd="0" presId="urn:microsoft.com/office/officeart/2005/8/layout/process3"/>
    <dgm:cxn modelId="{4F204B3F-739A-40CC-BACD-66375739DD4D}" type="presOf" srcId="{F7BEB953-6C7C-44E9-ABD5-303A07E8E5FF}" destId="{837F6F6B-19E3-41BC-A818-B9756D72210B}" srcOrd="1" destOrd="0" presId="urn:microsoft.com/office/officeart/2005/8/layout/process3"/>
    <dgm:cxn modelId="{D1079A04-7BEB-431A-8758-3A73B055C5BE}" type="presOf" srcId="{E2F388B5-227C-4916-B0E7-87ED6617BFBB}" destId="{EBCDB0D6-CA45-4EAA-B24E-01C0627F84DB}" srcOrd="0" destOrd="4" presId="urn:microsoft.com/office/officeart/2005/8/layout/process3"/>
    <dgm:cxn modelId="{340DB099-2934-4296-A86A-DF11CDEF71E6}" type="presOf" srcId="{D066DB0E-39A0-4D50-BFE4-856CBF3E48D5}" destId="{A043868B-77DE-4FB4-9179-0D0A8A491DC4}" srcOrd="1" destOrd="0" presId="urn:microsoft.com/office/officeart/2005/8/layout/process3"/>
    <dgm:cxn modelId="{BF16EDB0-E48B-49B9-9642-39BC902EE6CF}" type="presOf" srcId="{6576EEAB-9245-449E-910B-3E7C347A081D}" destId="{AC56BAC3-CF85-44E9-ADCB-5FE3DB79C8BF}" srcOrd="1" destOrd="0" presId="urn:microsoft.com/office/officeart/2005/8/layout/process3"/>
    <dgm:cxn modelId="{AFF56471-7E86-4446-950A-C5B95ACC724E}" type="presOf" srcId="{56E7C9CC-FAE1-4513-B2B5-555D49B0C2D8}" destId="{F391DB37-F628-48C5-B16D-8DD52EB251AF}" srcOrd="0" destOrd="3" presId="urn:microsoft.com/office/officeart/2005/8/layout/process3"/>
    <dgm:cxn modelId="{25C5F1BF-31B3-4712-AC69-1220D0BB2B34}" srcId="{E9FCE620-9E32-493D-85FC-E0EC151AB21F}" destId="{093B1EB6-20D0-4DD4-93BE-4FFE4D65EADD}" srcOrd="0" destOrd="0" parTransId="{151E4F95-5DB1-4165-B7D0-490CE4CE7A64}" sibTransId="{D3CEC7DC-D233-43D2-9E53-5D550AE2F624}"/>
    <dgm:cxn modelId="{E0DC1E5D-923D-45B8-A341-180C8C5912EB}" type="presOf" srcId="{FC716BC0-A0D4-499F-B66F-63B5F8DDC246}" destId="{F391DB37-F628-48C5-B16D-8DD52EB251AF}" srcOrd="0" destOrd="2" presId="urn:microsoft.com/office/officeart/2005/8/layout/process3"/>
    <dgm:cxn modelId="{DC86D7FE-9A49-4977-8D3E-E94C847F396E}" srcId="{58CD5189-6077-492A-A070-E37B6354C2E7}" destId="{E32A99A4-D937-486F-A2EB-6B1E6630B457}" srcOrd="1" destOrd="0" parTransId="{94E1B510-8793-4804-AD6A-8FEA32236343}" sibTransId="{A97BCD91-7BCA-461A-811D-C4453F640969}"/>
    <dgm:cxn modelId="{8CC0D4BF-FC97-443F-A35C-29936553544D}" srcId="{85104A9A-59DE-47E8-9974-DEEC7E22C269}" destId="{6576EEAB-9245-449E-910B-3E7C347A081D}" srcOrd="2" destOrd="0" parTransId="{4A092246-B364-415E-AD28-6CF287BBD017}" sibTransId="{8A0D8766-8714-42D0-B0BF-A9A0AFAF66FE}"/>
    <dgm:cxn modelId="{B445B6AB-73EC-4073-944D-6743E1F9B9DB}" srcId="{85104A9A-59DE-47E8-9974-DEEC7E22C269}" destId="{AB19CC5F-EB0E-4C3D-B90A-FFA340E48616}" srcOrd="0" destOrd="0" parTransId="{C6D15F53-09FE-4334-A9FA-DE675C77C2D6}" sibTransId="{F7BEB953-6C7C-44E9-ABD5-303A07E8E5FF}"/>
    <dgm:cxn modelId="{F1DC7A9C-C595-4613-B833-4BD393BFEBF1}" type="presOf" srcId="{F0BE8552-1206-4916-B03D-508B852146EF}" destId="{D4F21463-0914-4803-A7A8-E16F6EBFAE71}" srcOrd="1" destOrd="0" presId="urn:microsoft.com/office/officeart/2005/8/layout/process3"/>
    <dgm:cxn modelId="{E963AD31-CA7D-4480-ABA5-EE2A0D3B8A9D}" type="presOf" srcId="{47932B7F-7D17-4679-A5C9-4CAB0881C4B0}" destId="{F391DB37-F628-48C5-B16D-8DD52EB251AF}" srcOrd="0" destOrd="0" presId="urn:microsoft.com/office/officeart/2005/8/layout/process3"/>
    <dgm:cxn modelId="{00593206-3EE0-452B-84E3-F2E91D330187}" srcId="{AB19CC5F-EB0E-4C3D-B90A-FFA340E48616}" destId="{C08C70B7-65AA-4563-A0FD-35AE7192E5B7}" srcOrd="2" destOrd="0" parTransId="{2467B9D8-98C3-4DD0-854C-33F99ABECCC1}" sibTransId="{8B07D8E3-179C-477D-9FBD-17A945319AB5}"/>
    <dgm:cxn modelId="{656B727F-9D2F-4033-ADB0-CE5ADA14C96C}" type="presOf" srcId="{AB19CC5F-EB0E-4C3D-B90A-FFA340E48616}" destId="{6AA4643A-8617-4BEE-8F6A-67E92F0AE4BB}" srcOrd="1" destOrd="0" presId="urn:microsoft.com/office/officeart/2005/8/layout/process3"/>
    <dgm:cxn modelId="{0A413BB5-5EBB-4DD5-9F06-36E3F87B874D}" type="presOf" srcId="{F0BE8552-1206-4916-B03D-508B852146EF}" destId="{DD00B018-D023-418E-81F3-B7A1A2DDBC4B}" srcOrd="0" destOrd="0" presId="urn:microsoft.com/office/officeart/2005/8/layout/process3"/>
    <dgm:cxn modelId="{AFB474EA-F09D-4B0B-BF73-85EC7EC9A89D}" type="presParOf" srcId="{DA0E4F54-55BB-4759-886C-78DFA2D28DD7}" destId="{8B0941B4-1485-4910-9820-A7E745591006}" srcOrd="0" destOrd="0" presId="urn:microsoft.com/office/officeart/2005/8/layout/process3"/>
    <dgm:cxn modelId="{A2750877-72E4-47D8-9765-DD283EF05933}" type="presParOf" srcId="{8B0941B4-1485-4910-9820-A7E745591006}" destId="{BAABC525-79F0-4CB0-9821-AD6C0810CCC3}" srcOrd="0" destOrd="0" presId="urn:microsoft.com/office/officeart/2005/8/layout/process3"/>
    <dgm:cxn modelId="{6954FA86-C101-4A6D-9566-AE25D333E0EF}" type="presParOf" srcId="{8B0941B4-1485-4910-9820-A7E745591006}" destId="{6AA4643A-8617-4BEE-8F6A-67E92F0AE4BB}" srcOrd="1" destOrd="0" presId="urn:microsoft.com/office/officeart/2005/8/layout/process3"/>
    <dgm:cxn modelId="{6B123D75-87B2-471C-BF86-F0ABEFFABCAC}" type="presParOf" srcId="{8B0941B4-1485-4910-9820-A7E745591006}" destId="{B0266DB9-AD78-41EC-879E-989EE0E5CA25}" srcOrd="2" destOrd="0" presId="urn:microsoft.com/office/officeart/2005/8/layout/process3"/>
    <dgm:cxn modelId="{13BE0AAC-D927-4D75-A0EA-0B216AF83CA1}" type="presParOf" srcId="{DA0E4F54-55BB-4759-886C-78DFA2D28DD7}" destId="{850751C1-0B48-4F5C-8F8F-E40079DBBE27}" srcOrd="1" destOrd="0" presId="urn:microsoft.com/office/officeart/2005/8/layout/process3"/>
    <dgm:cxn modelId="{40BA6A73-0A56-466F-8D10-9AFA9E8E1278}" type="presParOf" srcId="{850751C1-0B48-4F5C-8F8F-E40079DBBE27}" destId="{837F6F6B-19E3-41BC-A818-B9756D72210B}" srcOrd="0" destOrd="0" presId="urn:microsoft.com/office/officeart/2005/8/layout/process3"/>
    <dgm:cxn modelId="{9480EC09-94A9-40FD-AFB7-E7025E7620C6}" type="presParOf" srcId="{DA0E4F54-55BB-4759-886C-78DFA2D28DD7}" destId="{CE9D8BDB-957C-4C1C-90B0-5F4FFC79A31C}" srcOrd="2" destOrd="0" presId="urn:microsoft.com/office/officeart/2005/8/layout/process3"/>
    <dgm:cxn modelId="{62613CD0-3936-4094-BAD6-B701F1574548}" type="presParOf" srcId="{CE9D8BDB-957C-4C1C-90B0-5F4FFC79A31C}" destId="{D0AFA13D-48E3-4684-BDEA-80D55460DD36}" srcOrd="0" destOrd="0" presId="urn:microsoft.com/office/officeart/2005/8/layout/process3"/>
    <dgm:cxn modelId="{994C615A-1D47-4DEA-80C7-37D959EBDCF2}" type="presParOf" srcId="{CE9D8BDB-957C-4C1C-90B0-5F4FFC79A31C}" destId="{818C1F76-06DB-4BD6-A8E9-F5AF3F2FDF48}" srcOrd="1" destOrd="0" presId="urn:microsoft.com/office/officeart/2005/8/layout/process3"/>
    <dgm:cxn modelId="{0746AE53-E993-440E-860F-7EACCBBA23F5}" type="presParOf" srcId="{CE9D8BDB-957C-4C1C-90B0-5F4FFC79A31C}" destId="{12881BBC-821C-4746-A278-942643EBA01C}" srcOrd="2" destOrd="0" presId="urn:microsoft.com/office/officeart/2005/8/layout/process3"/>
    <dgm:cxn modelId="{A6ECCB59-6B6E-458A-ABB7-D255EA38ABDA}" type="presParOf" srcId="{DA0E4F54-55BB-4759-886C-78DFA2D28DD7}" destId="{E88175D4-7006-45F2-A592-C47E0BAB7924}" srcOrd="3" destOrd="0" presId="urn:microsoft.com/office/officeart/2005/8/layout/process3"/>
    <dgm:cxn modelId="{C14E817C-1368-4936-A349-5CDB3EDC4743}" type="presParOf" srcId="{E88175D4-7006-45F2-A592-C47E0BAB7924}" destId="{41000AD3-56FD-4D68-8C3C-5EE8EA195EA7}" srcOrd="0" destOrd="0" presId="urn:microsoft.com/office/officeart/2005/8/layout/process3"/>
    <dgm:cxn modelId="{A8F76C5D-9547-4D2A-9FB8-CA9EDF93B77E}" type="presParOf" srcId="{DA0E4F54-55BB-4759-886C-78DFA2D28DD7}" destId="{F5F8B512-2611-47F8-A2F5-F23250A33318}" srcOrd="4" destOrd="0" presId="urn:microsoft.com/office/officeart/2005/8/layout/process3"/>
    <dgm:cxn modelId="{100C29F9-CD3E-4872-B153-51167BEAFB62}" type="presParOf" srcId="{F5F8B512-2611-47F8-A2F5-F23250A33318}" destId="{77FD79E4-0EDF-4945-93FD-576A3181EB33}" srcOrd="0" destOrd="0" presId="urn:microsoft.com/office/officeart/2005/8/layout/process3"/>
    <dgm:cxn modelId="{03E6FC13-0AD0-4683-B93D-EA4D7F96CB78}" type="presParOf" srcId="{F5F8B512-2611-47F8-A2F5-F23250A33318}" destId="{AC56BAC3-CF85-44E9-ADCB-5FE3DB79C8BF}" srcOrd="1" destOrd="0" presId="urn:microsoft.com/office/officeart/2005/8/layout/process3"/>
    <dgm:cxn modelId="{C83FA267-1E76-4363-A5CD-AAB55F3488AC}" type="presParOf" srcId="{F5F8B512-2611-47F8-A2F5-F23250A33318}" destId="{EBCDB0D6-CA45-4EAA-B24E-01C0627F84DB}" srcOrd="2" destOrd="0" presId="urn:microsoft.com/office/officeart/2005/8/layout/process3"/>
    <dgm:cxn modelId="{2C374C10-B2F8-486E-A971-F528B6D62E23}" type="presParOf" srcId="{DA0E4F54-55BB-4759-886C-78DFA2D28DD7}" destId="{62501BF9-9234-4B7D-A58C-7EA9F81AB884}" srcOrd="5" destOrd="0" presId="urn:microsoft.com/office/officeart/2005/8/layout/process3"/>
    <dgm:cxn modelId="{451E4EB7-D252-492A-B244-72059744A237}" type="presParOf" srcId="{62501BF9-9234-4B7D-A58C-7EA9F81AB884}" destId="{BE8366E5-5336-4660-B30B-73004B0F6065}" srcOrd="0" destOrd="0" presId="urn:microsoft.com/office/officeart/2005/8/layout/process3"/>
    <dgm:cxn modelId="{7B614F95-7333-4B1A-94B0-95F8BC4786DD}" type="presParOf" srcId="{DA0E4F54-55BB-4759-886C-78DFA2D28DD7}" destId="{C2F42194-450C-46FA-845A-C90F9CF008F9}" srcOrd="6" destOrd="0" presId="urn:microsoft.com/office/officeart/2005/8/layout/process3"/>
    <dgm:cxn modelId="{38A71226-9A6D-420B-9A49-3AA29345A3B5}" type="presParOf" srcId="{C2F42194-450C-46FA-845A-C90F9CF008F9}" destId="{FCCFCA2C-1DD0-4EE5-BEA2-BE9B01651063}" srcOrd="0" destOrd="0" presId="urn:microsoft.com/office/officeart/2005/8/layout/process3"/>
    <dgm:cxn modelId="{141D7FB1-7877-4F11-B2F8-105F8ABB75AA}" type="presParOf" srcId="{C2F42194-450C-46FA-845A-C90F9CF008F9}" destId="{EF7CBBA1-1192-4AEA-8BD9-CEB44BCF155A}" srcOrd="1" destOrd="0" presId="urn:microsoft.com/office/officeart/2005/8/layout/process3"/>
    <dgm:cxn modelId="{D9CFCB1D-7DC9-4D50-AFC9-AA3E8E5AC155}" type="presParOf" srcId="{C2F42194-450C-46FA-845A-C90F9CF008F9}" destId="{F391DB37-F628-48C5-B16D-8DD52EB251AF}" srcOrd="2" destOrd="0" presId="urn:microsoft.com/office/officeart/2005/8/layout/process3"/>
    <dgm:cxn modelId="{65A9DB4B-9893-46E2-B02D-DD2EBA581CD8}" type="presParOf" srcId="{DA0E4F54-55BB-4759-886C-78DFA2D28DD7}" destId="{CFCAA835-367A-46BB-A196-26BFFE7F7C1C}" srcOrd="7" destOrd="0" presId="urn:microsoft.com/office/officeart/2005/8/layout/process3"/>
    <dgm:cxn modelId="{6DD918C2-4E22-4908-8CDF-9A2A382D86D2}" type="presParOf" srcId="{CFCAA835-367A-46BB-A196-26BFFE7F7C1C}" destId="{7DF93314-24B0-4CFB-8515-BF2ADE92E4FC}" srcOrd="0" destOrd="0" presId="urn:microsoft.com/office/officeart/2005/8/layout/process3"/>
    <dgm:cxn modelId="{B9675E6A-777D-48EA-B755-D08B545179DB}" type="presParOf" srcId="{DA0E4F54-55BB-4759-886C-78DFA2D28DD7}" destId="{4C607A31-EEAF-4E39-8941-723B29AD2F97}" srcOrd="8" destOrd="0" presId="urn:microsoft.com/office/officeart/2005/8/layout/process3"/>
    <dgm:cxn modelId="{B34CD98F-8D96-4518-AA40-7E177E6F535A}" type="presParOf" srcId="{4C607A31-EEAF-4E39-8941-723B29AD2F97}" destId="{F1ED0272-41D4-426F-8E13-0D6517243838}" srcOrd="0" destOrd="0" presId="urn:microsoft.com/office/officeart/2005/8/layout/process3"/>
    <dgm:cxn modelId="{DA3CCE94-9C55-4665-A0F2-73BEAD546D19}" type="presParOf" srcId="{4C607A31-EEAF-4E39-8941-723B29AD2F97}" destId="{A043868B-77DE-4FB4-9179-0D0A8A491DC4}" srcOrd="1" destOrd="0" presId="urn:microsoft.com/office/officeart/2005/8/layout/process3"/>
    <dgm:cxn modelId="{43CE9219-52B5-4159-9D67-6524F1994530}" type="presParOf" srcId="{4C607A31-EEAF-4E39-8941-723B29AD2F97}" destId="{EEE87939-CCFB-4A0D-8E96-D8CBB77E7E53}" srcOrd="2" destOrd="0" presId="urn:microsoft.com/office/officeart/2005/8/layout/process3"/>
    <dgm:cxn modelId="{4667805E-E7FB-4A7B-8E9F-FC777722B8A2}" type="presParOf" srcId="{DA0E4F54-55BB-4759-886C-78DFA2D28DD7}" destId="{DD00B018-D023-418E-81F3-B7A1A2DDBC4B}" srcOrd="9" destOrd="0" presId="urn:microsoft.com/office/officeart/2005/8/layout/process3"/>
    <dgm:cxn modelId="{934E6A77-7440-40C4-8724-38595C01E87A}" type="presParOf" srcId="{DD00B018-D023-418E-81F3-B7A1A2DDBC4B}" destId="{D4F21463-0914-4803-A7A8-E16F6EBFAE71}" srcOrd="0" destOrd="0" presId="urn:microsoft.com/office/officeart/2005/8/layout/process3"/>
    <dgm:cxn modelId="{9B8D9060-FD6F-4EA4-A1A1-54C06EF19994}" type="presParOf" srcId="{DA0E4F54-55BB-4759-886C-78DFA2D28DD7}" destId="{7A805A07-2EC3-47D7-955C-E22C227C97BD}" srcOrd="10" destOrd="0" presId="urn:microsoft.com/office/officeart/2005/8/layout/process3"/>
    <dgm:cxn modelId="{555B220A-53B5-4FDE-BB73-EC867FB54FE7}" type="presParOf" srcId="{7A805A07-2EC3-47D7-955C-E22C227C97BD}" destId="{E8518B7D-844A-4FD9-98CE-768399606945}" srcOrd="0" destOrd="0" presId="urn:microsoft.com/office/officeart/2005/8/layout/process3"/>
    <dgm:cxn modelId="{BD6BC360-F5BB-4EA9-9222-D94A3ED4B602}" type="presParOf" srcId="{7A805A07-2EC3-47D7-955C-E22C227C97BD}" destId="{9FB3A2D0-6BD2-4E07-B4D6-068F6F1D8277}" srcOrd="1" destOrd="0" presId="urn:microsoft.com/office/officeart/2005/8/layout/process3"/>
    <dgm:cxn modelId="{E7E12FE5-D73D-4D2E-B4C5-54DE1378FD86}" type="presParOf" srcId="{7A805A07-2EC3-47D7-955C-E22C227C97BD}" destId="{2A108C86-FCC3-4501-AA28-6307D2EE5492}" srcOrd="2" destOrd="0" presId="urn:microsoft.com/office/officeart/2005/8/layout/process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A4643A-8617-4BEE-8F6A-67E92F0AE4BB}">
      <dsp:nvSpPr>
        <dsp:cNvPr id="0" name=""/>
        <dsp:cNvSpPr/>
      </dsp:nvSpPr>
      <dsp:spPr>
        <a:xfrm>
          <a:off x="2232" y="657559"/>
          <a:ext cx="947349" cy="3734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38100" numCol="1" spcCol="1270" anchor="t" anchorCtr="0">
          <a:noAutofit/>
        </a:bodyPr>
        <a:lstStyle/>
        <a:p>
          <a:pPr lvl="0" algn="l" defTabSz="444500">
            <a:lnSpc>
              <a:spcPct val="90000"/>
            </a:lnSpc>
            <a:spcBef>
              <a:spcPct val="0"/>
            </a:spcBef>
            <a:spcAft>
              <a:spcPct val="35000"/>
            </a:spcAft>
          </a:pPr>
          <a:r>
            <a:rPr lang="en-ZA" sz="1000" kern="1200" dirty="0" smtClean="0"/>
            <a:t>Registration</a:t>
          </a:r>
          <a:endParaRPr lang="en-ZA" sz="1000" kern="1200" dirty="0"/>
        </a:p>
      </dsp:txBody>
      <dsp:txXfrm>
        <a:off x="2232" y="657559"/>
        <a:ext cx="947349" cy="248967"/>
      </dsp:txXfrm>
    </dsp:sp>
    <dsp:sp modelId="{B0266DB9-AD78-41EC-879E-989EE0E5CA25}">
      <dsp:nvSpPr>
        <dsp:cNvPr id="0" name=""/>
        <dsp:cNvSpPr/>
      </dsp:nvSpPr>
      <dsp:spPr>
        <a:xfrm>
          <a:off x="194704" y="1028576"/>
          <a:ext cx="947349" cy="101916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2672" tIns="42672" rIns="42672" bIns="42672" numCol="1" spcCol="1270" anchor="t" anchorCtr="0">
          <a:noAutofit/>
        </a:bodyPr>
        <a:lstStyle/>
        <a:p>
          <a:pPr marL="57150" lvl="1" indent="-57150" algn="l" defTabSz="266700">
            <a:lnSpc>
              <a:spcPct val="90000"/>
            </a:lnSpc>
            <a:spcBef>
              <a:spcPct val="0"/>
            </a:spcBef>
            <a:spcAft>
              <a:spcPct val="15000"/>
            </a:spcAft>
            <a:buChar char="••"/>
          </a:pPr>
          <a:endParaRPr lang="en-ZA" sz="600" kern="1200" dirty="0"/>
        </a:p>
        <a:p>
          <a:pPr marL="57150" lvl="1" indent="-57150" algn="l" defTabSz="266700">
            <a:lnSpc>
              <a:spcPct val="90000"/>
            </a:lnSpc>
            <a:spcBef>
              <a:spcPct val="0"/>
            </a:spcBef>
            <a:spcAft>
              <a:spcPct val="15000"/>
            </a:spcAft>
            <a:buChar char="••"/>
          </a:pPr>
          <a:r>
            <a:rPr lang="en-ZA" sz="600" kern="1200" dirty="0" smtClean="0"/>
            <a:t>UI Act 56  (1) &amp; (2)</a:t>
          </a:r>
          <a:endParaRPr lang="en-ZA" sz="600" kern="1200" dirty="0"/>
        </a:p>
        <a:p>
          <a:pPr marL="57150" lvl="1" indent="-57150" algn="l" defTabSz="266700">
            <a:lnSpc>
              <a:spcPct val="90000"/>
            </a:lnSpc>
            <a:spcBef>
              <a:spcPct val="0"/>
            </a:spcBef>
            <a:spcAft>
              <a:spcPct val="15000"/>
            </a:spcAft>
            <a:buChar char="••"/>
          </a:pPr>
          <a:r>
            <a:rPr lang="en-ZA" sz="600" kern="1200" dirty="0" smtClean="0"/>
            <a:t>UI Contributions Act-Section 10 </a:t>
          </a:r>
          <a:endParaRPr lang="en-ZA" sz="600" kern="1200" dirty="0"/>
        </a:p>
        <a:p>
          <a:pPr marL="57150" lvl="1" indent="-57150" algn="l" defTabSz="266700">
            <a:lnSpc>
              <a:spcPct val="90000"/>
            </a:lnSpc>
            <a:spcBef>
              <a:spcPct val="0"/>
            </a:spcBef>
            <a:spcAft>
              <a:spcPct val="15000"/>
            </a:spcAft>
            <a:buChar char="••"/>
          </a:pPr>
          <a:endParaRPr lang="en-ZA" sz="600" kern="1200" dirty="0"/>
        </a:p>
      </dsp:txBody>
      <dsp:txXfrm>
        <a:off x="222451" y="1056323"/>
        <a:ext cx="891855" cy="963673"/>
      </dsp:txXfrm>
    </dsp:sp>
    <dsp:sp modelId="{850751C1-0B48-4F5C-8F8F-E40079DBBE27}">
      <dsp:nvSpPr>
        <dsp:cNvPr id="0" name=""/>
        <dsp:cNvSpPr/>
      </dsp:nvSpPr>
      <dsp:spPr>
        <a:xfrm rot="21594063">
          <a:off x="1093197" y="662782"/>
          <a:ext cx="304463" cy="23586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ZA" sz="500" kern="1200"/>
        </a:p>
      </dsp:txBody>
      <dsp:txXfrm>
        <a:off x="1093197" y="710015"/>
        <a:ext cx="233704" cy="141518"/>
      </dsp:txXfrm>
    </dsp:sp>
    <dsp:sp modelId="{818C1F76-06DB-4BD6-A8E9-F5AF3F2FDF48}">
      <dsp:nvSpPr>
        <dsp:cNvPr id="0" name=""/>
        <dsp:cNvSpPr/>
      </dsp:nvSpPr>
      <dsp:spPr>
        <a:xfrm>
          <a:off x="1524041" y="654931"/>
          <a:ext cx="947349" cy="373451"/>
        </a:xfrm>
        <a:prstGeom prst="roundRect">
          <a:avLst>
            <a:gd name="adj" fmla="val 1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38100" numCol="1" spcCol="1270" anchor="t" anchorCtr="0">
          <a:noAutofit/>
        </a:bodyPr>
        <a:lstStyle/>
        <a:p>
          <a:pPr lvl="0" algn="l" defTabSz="444500">
            <a:lnSpc>
              <a:spcPct val="90000"/>
            </a:lnSpc>
            <a:spcBef>
              <a:spcPct val="0"/>
            </a:spcBef>
            <a:spcAft>
              <a:spcPct val="35000"/>
            </a:spcAft>
          </a:pPr>
          <a:r>
            <a:rPr lang="en-ZA" sz="1000" kern="1200" dirty="0" smtClean="0"/>
            <a:t>Declarations</a:t>
          </a:r>
          <a:endParaRPr lang="en-ZA" sz="1000" kern="1200" dirty="0"/>
        </a:p>
      </dsp:txBody>
      <dsp:txXfrm>
        <a:off x="1524041" y="654931"/>
        <a:ext cx="947349" cy="248967"/>
      </dsp:txXfrm>
    </dsp:sp>
    <dsp:sp modelId="{12881BBC-821C-4746-A278-942643EBA01C}">
      <dsp:nvSpPr>
        <dsp:cNvPr id="0" name=""/>
        <dsp:cNvSpPr/>
      </dsp:nvSpPr>
      <dsp:spPr>
        <a:xfrm>
          <a:off x="1724993" y="1016880"/>
          <a:ext cx="947349" cy="1029680"/>
        </a:xfrm>
        <a:prstGeom prst="roundRect">
          <a:avLst>
            <a:gd name="adj" fmla="val 10000"/>
          </a:avLst>
        </a:prstGeom>
        <a:solidFill>
          <a:schemeClr val="lt1">
            <a:alpha val="90000"/>
            <a:hueOff val="0"/>
            <a:satOff val="0"/>
            <a:lumOff val="0"/>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42672" tIns="42672" rIns="42672" bIns="42672" numCol="1" spcCol="1270" anchor="t" anchorCtr="0">
          <a:noAutofit/>
        </a:bodyPr>
        <a:lstStyle/>
        <a:p>
          <a:pPr marL="57150" lvl="1" indent="-57150" algn="l" defTabSz="266700">
            <a:lnSpc>
              <a:spcPct val="90000"/>
            </a:lnSpc>
            <a:spcBef>
              <a:spcPct val="0"/>
            </a:spcBef>
            <a:spcAft>
              <a:spcPct val="15000"/>
            </a:spcAft>
            <a:buChar char="••"/>
          </a:pPr>
          <a:endParaRPr lang="en-ZA" sz="600" kern="1200"/>
        </a:p>
        <a:p>
          <a:pPr marL="57150" lvl="1" indent="-57150" algn="l" defTabSz="266700">
            <a:lnSpc>
              <a:spcPct val="90000"/>
            </a:lnSpc>
            <a:spcBef>
              <a:spcPct val="0"/>
            </a:spcBef>
            <a:spcAft>
              <a:spcPct val="15000"/>
            </a:spcAft>
            <a:buChar char="••"/>
          </a:pPr>
          <a:r>
            <a:rPr lang="en-ZA" sz="600" kern="1200" dirty="0" smtClean="0"/>
            <a:t>UI Act 56  (1) &amp; (2)</a:t>
          </a:r>
          <a:endParaRPr lang="en-ZA" sz="600" kern="1200" dirty="0"/>
        </a:p>
        <a:p>
          <a:pPr marL="57150" lvl="1" indent="-57150" algn="l" defTabSz="266700">
            <a:lnSpc>
              <a:spcPct val="90000"/>
            </a:lnSpc>
            <a:spcBef>
              <a:spcPct val="0"/>
            </a:spcBef>
            <a:spcAft>
              <a:spcPct val="15000"/>
            </a:spcAft>
            <a:buChar char="••"/>
          </a:pPr>
          <a:r>
            <a:rPr lang="en-ZA" sz="600" kern="1200" smtClean="0"/>
            <a:t>UI Contributions Acti-Section 10 </a:t>
          </a:r>
          <a:endParaRPr lang="en-ZA" sz="600" kern="1200"/>
        </a:p>
        <a:p>
          <a:pPr marL="57150" lvl="1" indent="-57150" algn="l" defTabSz="266700">
            <a:lnSpc>
              <a:spcPct val="90000"/>
            </a:lnSpc>
            <a:spcBef>
              <a:spcPct val="0"/>
            </a:spcBef>
            <a:spcAft>
              <a:spcPct val="15000"/>
            </a:spcAft>
            <a:buChar char="••"/>
          </a:pPr>
          <a:endParaRPr lang="en-ZA" sz="600" kern="1200" dirty="0"/>
        </a:p>
        <a:p>
          <a:pPr marL="57150" lvl="1" indent="-57150" algn="l" defTabSz="266700">
            <a:lnSpc>
              <a:spcPct val="90000"/>
            </a:lnSpc>
            <a:spcBef>
              <a:spcPct val="0"/>
            </a:spcBef>
            <a:spcAft>
              <a:spcPct val="15000"/>
            </a:spcAft>
            <a:buChar char="••"/>
          </a:pPr>
          <a:endParaRPr lang="en-ZA" sz="600" kern="1200"/>
        </a:p>
      </dsp:txBody>
      <dsp:txXfrm>
        <a:off x="1752740" y="1044627"/>
        <a:ext cx="891855" cy="974186"/>
      </dsp:txXfrm>
    </dsp:sp>
    <dsp:sp modelId="{E88175D4-7006-45F2-A592-C47E0BAB7924}">
      <dsp:nvSpPr>
        <dsp:cNvPr id="0" name=""/>
        <dsp:cNvSpPr/>
      </dsp:nvSpPr>
      <dsp:spPr>
        <a:xfrm rot="5937">
          <a:off x="2615006" y="662812"/>
          <a:ext cx="304463" cy="23586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ZA" sz="500" kern="1200"/>
        </a:p>
      </dsp:txBody>
      <dsp:txXfrm>
        <a:off x="2615006" y="709923"/>
        <a:ext cx="233704" cy="141518"/>
      </dsp:txXfrm>
    </dsp:sp>
    <dsp:sp modelId="{AC56BAC3-CF85-44E9-ADCB-5FE3DB79C8BF}">
      <dsp:nvSpPr>
        <dsp:cNvPr id="0" name=""/>
        <dsp:cNvSpPr/>
      </dsp:nvSpPr>
      <dsp:spPr>
        <a:xfrm>
          <a:off x="3045851" y="657559"/>
          <a:ext cx="947349" cy="3734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38100" numCol="1" spcCol="1270" anchor="t" anchorCtr="0">
          <a:noAutofit/>
        </a:bodyPr>
        <a:lstStyle/>
        <a:p>
          <a:pPr lvl="0" algn="l" defTabSz="444500">
            <a:lnSpc>
              <a:spcPct val="90000"/>
            </a:lnSpc>
            <a:spcBef>
              <a:spcPct val="0"/>
            </a:spcBef>
            <a:spcAft>
              <a:spcPct val="35000"/>
            </a:spcAft>
          </a:pPr>
          <a:r>
            <a:rPr lang="en-ZA" sz="1000" kern="1200" dirty="0" smtClean="0"/>
            <a:t>Contributions</a:t>
          </a:r>
          <a:endParaRPr lang="en-ZA" sz="1000" kern="1200" dirty="0"/>
        </a:p>
      </dsp:txBody>
      <dsp:txXfrm>
        <a:off x="3045851" y="657559"/>
        <a:ext cx="947349" cy="248967"/>
      </dsp:txXfrm>
    </dsp:sp>
    <dsp:sp modelId="{EBCDB0D6-CA45-4EAA-B24E-01C0627F84DB}">
      <dsp:nvSpPr>
        <dsp:cNvPr id="0" name=""/>
        <dsp:cNvSpPr/>
      </dsp:nvSpPr>
      <dsp:spPr>
        <a:xfrm>
          <a:off x="3282754" y="1040267"/>
          <a:ext cx="947349" cy="101916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2672" tIns="42672" rIns="42672" bIns="42672" numCol="1" spcCol="1270" anchor="t" anchorCtr="0">
          <a:noAutofit/>
        </a:bodyPr>
        <a:lstStyle/>
        <a:p>
          <a:pPr marL="57150" lvl="1" indent="-57150" algn="l" defTabSz="266700">
            <a:lnSpc>
              <a:spcPct val="90000"/>
            </a:lnSpc>
            <a:spcBef>
              <a:spcPct val="0"/>
            </a:spcBef>
            <a:spcAft>
              <a:spcPct val="15000"/>
            </a:spcAft>
            <a:buChar char="••"/>
          </a:pPr>
          <a:endParaRPr lang="en-ZA" sz="600" kern="1200" dirty="0"/>
        </a:p>
        <a:p>
          <a:pPr marL="57150" lvl="1" indent="-57150" algn="l" defTabSz="266700">
            <a:lnSpc>
              <a:spcPct val="90000"/>
            </a:lnSpc>
            <a:spcBef>
              <a:spcPct val="0"/>
            </a:spcBef>
            <a:spcAft>
              <a:spcPct val="15000"/>
            </a:spcAft>
            <a:buChar char="••"/>
          </a:pPr>
          <a:r>
            <a:rPr lang="en-ZA" sz="600" kern="1200" dirty="0" smtClean="0"/>
            <a:t>UI Act-Section</a:t>
          </a:r>
          <a:endParaRPr lang="en-ZA" sz="600" kern="1200" dirty="0"/>
        </a:p>
        <a:p>
          <a:pPr marL="57150" lvl="1" indent="-57150" algn="l" defTabSz="266700">
            <a:lnSpc>
              <a:spcPct val="90000"/>
            </a:lnSpc>
            <a:spcBef>
              <a:spcPct val="0"/>
            </a:spcBef>
            <a:spcAft>
              <a:spcPct val="15000"/>
            </a:spcAft>
            <a:buChar char="••"/>
          </a:pPr>
          <a:r>
            <a:rPr lang="en-ZA" sz="600" kern="1200" dirty="0" smtClean="0"/>
            <a:t>4(*2)(a) and (b)</a:t>
          </a:r>
          <a:endParaRPr lang="en-ZA" sz="600" kern="1200" dirty="0"/>
        </a:p>
        <a:p>
          <a:pPr marL="57150" lvl="1" indent="-57150" algn="l" defTabSz="266700">
            <a:lnSpc>
              <a:spcPct val="90000"/>
            </a:lnSpc>
            <a:spcBef>
              <a:spcPct val="0"/>
            </a:spcBef>
            <a:spcAft>
              <a:spcPct val="15000"/>
            </a:spcAft>
            <a:buChar char="••"/>
          </a:pPr>
          <a:r>
            <a:rPr lang="en-ZA" sz="600" kern="1200" dirty="0" smtClean="0"/>
            <a:t>UI  Contributions Act-Section 5 (1)</a:t>
          </a:r>
          <a:endParaRPr lang="en-ZA" sz="600" kern="1200" dirty="0"/>
        </a:p>
        <a:p>
          <a:pPr marL="57150" lvl="1" indent="-57150" algn="l" defTabSz="266700">
            <a:lnSpc>
              <a:spcPct val="90000"/>
            </a:lnSpc>
            <a:spcBef>
              <a:spcPct val="0"/>
            </a:spcBef>
            <a:spcAft>
              <a:spcPct val="15000"/>
            </a:spcAft>
            <a:buChar char="••"/>
          </a:pPr>
          <a:endParaRPr lang="en-ZA" sz="600" kern="1200" dirty="0"/>
        </a:p>
        <a:p>
          <a:pPr marL="57150" lvl="1" indent="-57150" algn="l" defTabSz="266700">
            <a:lnSpc>
              <a:spcPct val="90000"/>
            </a:lnSpc>
            <a:spcBef>
              <a:spcPct val="0"/>
            </a:spcBef>
            <a:spcAft>
              <a:spcPct val="15000"/>
            </a:spcAft>
            <a:buChar char="••"/>
          </a:pPr>
          <a:endParaRPr lang="en-ZA" sz="600" kern="1200" dirty="0"/>
        </a:p>
      </dsp:txBody>
      <dsp:txXfrm>
        <a:off x="3310501" y="1068014"/>
        <a:ext cx="891855" cy="963673"/>
      </dsp:txXfrm>
    </dsp:sp>
    <dsp:sp modelId="{62501BF9-9234-4B7D-A58C-7EA9F81AB884}">
      <dsp:nvSpPr>
        <dsp:cNvPr id="0" name=""/>
        <dsp:cNvSpPr/>
      </dsp:nvSpPr>
      <dsp:spPr>
        <a:xfrm>
          <a:off x="4136815" y="664111"/>
          <a:ext cx="304463" cy="23586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ZA" sz="500" kern="1200"/>
        </a:p>
      </dsp:txBody>
      <dsp:txXfrm>
        <a:off x="4136815" y="711283"/>
        <a:ext cx="233704" cy="141518"/>
      </dsp:txXfrm>
    </dsp:sp>
    <dsp:sp modelId="{EF7CBBA1-1192-4AEA-8BD9-CEB44BCF155A}">
      <dsp:nvSpPr>
        <dsp:cNvPr id="0" name=""/>
        <dsp:cNvSpPr/>
      </dsp:nvSpPr>
      <dsp:spPr>
        <a:xfrm>
          <a:off x="4567660" y="657559"/>
          <a:ext cx="947349" cy="373451"/>
        </a:xfrm>
        <a:prstGeom prst="roundRect">
          <a:avLst>
            <a:gd name="adj" fmla="val 1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38100" numCol="1" spcCol="1270" anchor="t" anchorCtr="0">
          <a:noAutofit/>
        </a:bodyPr>
        <a:lstStyle/>
        <a:p>
          <a:pPr lvl="0" algn="l" defTabSz="444500">
            <a:lnSpc>
              <a:spcPct val="90000"/>
            </a:lnSpc>
            <a:spcBef>
              <a:spcPct val="0"/>
            </a:spcBef>
            <a:spcAft>
              <a:spcPct val="35000"/>
            </a:spcAft>
          </a:pPr>
          <a:r>
            <a:rPr lang="en-ZA" sz="1000" kern="1200" dirty="0" smtClean="0"/>
            <a:t>Claims</a:t>
          </a:r>
          <a:endParaRPr lang="en-ZA" sz="1000" kern="1200" dirty="0"/>
        </a:p>
      </dsp:txBody>
      <dsp:txXfrm>
        <a:off x="4567660" y="657559"/>
        <a:ext cx="947349" cy="248967"/>
      </dsp:txXfrm>
    </dsp:sp>
    <dsp:sp modelId="{F391DB37-F628-48C5-B16D-8DD52EB251AF}">
      <dsp:nvSpPr>
        <dsp:cNvPr id="0" name=""/>
        <dsp:cNvSpPr/>
      </dsp:nvSpPr>
      <dsp:spPr>
        <a:xfrm>
          <a:off x="4772363" y="1029066"/>
          <a:ext cx="947349" cy="1019167"/>
        </a:xfrm>
        <a:prstGeom prst="roundRect">
          <a:avLst>
            <a:gd name="adj" fmla="val 10000"/>
          </a:avLst>
        </a:prstGeom>
        <a:solidFill>
          <a:schemeClr val="lt1">
            <a:alpha val="90000"/>
            <a:hueOff val="0"/>
            <a:satOff val="0"/>
            <a:lumOff val="0"/>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42672" tIns="42672" rIns="42672" bIns="42672" numCol="1" spcCol="1270" anchor="t" anchorCtr="0">
          <a:noAutofit/>
        </a:bodyPr>
        <a:lstStyle/>
        <a:p>
          <a:pPr marL="57150" lvl="1" indent="-57150" algn="l" defTabSz="266700">
            <a:lnSpc>
              <a:spcPct val="90000"/>
            </a:lnSpc>
            <a:spcBef>
              <a:spcPct val="0"/>
            </a:spcBef>
            <a:spcAft>
              <a:spcPct val="15000"/>
            </a:spcAft>
            <a:buChar char="••"/>
          </a:pPr>
          <a:endParaRPr lang="en-ZA" sz="600" kern="1200" dirty="0"/>
        </a:p>
        <a:p>
          <a:pPr marL="57150" lvl="1" indent="-57150" algn="l" defTabSz="266700">
            <a:lnSpc>
              <a:spcPct val="90000"/>
            </a:lnSpc>
            <a:spcBef>
              <a:spcPct val="0"/>
            </a:spcBef>
            <a:spcAft>
              <a:spcPct val="15000"/>
            </a:spcAft>
            <a:buChar char="••"/>
          </a:pPr>
          <a:r>
            <a:rPr lang="en-ZA" sz="600" kern="1200" dirty="0" smtClean="0"/>
            <a:t>UI Act chapter 3</a:t>
          </a:r>
          <a:endParaRPr lang="en-ZA" sz="600" kern="1200" dirty="0"/>
        </a:p>
        <a:p>
          <a:pPr marL="57150" lvl="1" indent="-57150" algn="l" defTabSz="266700">
            <a:lnSpc>
              <a:spcPct val="90000"/>
            </a:lnSpc>
            <a:spcBef>
              <a:spcPct val="0"/>
            </a:spcBef>
            <a:spcAft>
              <a:spcPct val="15000"/>
            </a:spcAft>
            <a:buChar char="••"/>
          </a:pPr>
          <a:r>
            <a:rPr lang="en-ZA" sz="600" kern="1200" dirty="0" smtClean="0"/>
            <a:t>Unemployment benefits</a:t>
          </a:r>
          <a:endParaRPr lang="en-ZA" sz="600" kern="1200" dirty="0"/>
        </a:p>
        <a:p>
          <a:pPr marL="57150" lvl="1" indent="-57150" algn="l" defTabSz="266700">
            <a:lnSpc>
              <a:spcPct val="90000"/>
            </a:lnSpc>
            <a:spcBef>
              <a:spcPct val="0"/>
            </a:spcBef>
            <a:spcAft>
              <a:spcPct val="15000"/>
            </a:spcAft>
            <a:buChar char="••"/>
          </a:pPr>
          <a:r>
            <a:rPr lang="en-ZA" sz="600" kern="1200" dirty="0" smtClean="0"/>
            <a:t>Maternity benefits</a:t>
          </a:r>
          <a:endParaRPr lang="en-ZA" sz="600" kern="1200" dirty="0"/>
        </a:p>
        <a:p>
          <a:pPr marL="57150" lvl="1" indent="-57150" algn="l" defTabSz="266700">
            <a:lnSpc>
              <a:spcPct val="90000"/>
            </a:lnSpc>
            <a:spcBef>
              <a:spcPct val="0"/>
            </a:spcBef>
            <a:spcAft>
              <a:spcPct val="15000"/>
            </a:spcAft>
            <a:buChar char="••"/>
          </a:pPr>
          <a:r>
            <a:rPr lang="en-ZA" sz="600" kern="1200" dirty="0" err="1" smtClean="0"/>
            <a:t>iIllness</a:t>
          </a:r>
          <a:r>
            <a:rPr lang="en-ZA" sz="600" kern="1200" dirty="0" smtClean="0"/>
            <a:t>  benefits</a:t>
          </a:r>
          <a:endParaRPr lang="en-ZA" sz="600" kern="1200" dirty="0"/>
        </a:p>
        <a:p>
          <a:pPr marL="57150" lvl="1" indent="-57150" algn="l" defTabSz="266700">
            <a:lnSpc>
              <a:spcPct val="90000"/>
            </a:lnSpc>
            <a:spcBef>
              <a:spcPct val="0"/>
            </a:spcBef>
            <a:spcAft>
              <a:spcPct val="15000"/>
            </a:spcAft>
            <a:buChar char="••"/>
          </a:pPr>
          <a:r>
            <a:rPr lang="en-ZA" sz="600" kern="1200" dirty="0" smtClean="0"/>
            <a:t>Adoption benefits</a:t>
          </a:r>
          <a:endParaRPr lang="en-ZA" sz="600" kern="1200" dirty="0"/>
        </a:p>
        <a:p>
          <a:pPr marL="57150" lvl="1" indent="-57150" algn="l" defTabSz="266700">
            <a:lnSpc>
              <a:spcPct val="90000"/>
            </a:lnSpc>
            <a:spcBef>
              <a:spcPct val="0"/>
            </a:spcBef>
            <a:spcAft>
              <a:spcPct val="15000"/>
            </a:spcAft>
            <a:buChar char="••"/>
          </a:pPr>
          <a:r>
            <a:rPr lang="en-ZA" sz="600" kern="1200" dirty="0" smtClean="0"/>
            <a:t>`Dependents benefits  </a:t>
          </a:r>
          <a:endParaRPr lang="en-ZA" sz="600" kern="1200" dirty="0"/>
        </a:p>
      </dsp:txBody>
      <dsp:txXfrm>
        <a:off x="4800110" y="1056813"/>
        <a:ext cx="891855" cy="963673"/>
      </dsp:txXfrm>
    </dsp:sp>
    <dsp:sp modelId="{CFCAA835-367A-46BB-A196-26BFFE7F7C1C}">
      <dsp:nvSpPr>
        <dsp:cNvPr id="0" name=""/>
        <dsp:cNvSpPr/>
      </dsp:nvSpPr>
      <dsp:spPr>
        <a:xfrm>
          <a:off x="5658625" y="664111"/>
          <a:ext cx="304463" cy="23586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ZA" sz="500" kern="1200"/>
        </a:p>
      </dsp:txBody>
      <dsp:txXfrm>
        <a:off x="5658625" y="711283"/>
        <a:ext cx="233704" cy="141518"/>
      </dsp:txXfrm>
    </dsp:sp>
    <dsp:sp modelId="{A043868B-77DE-4FB4-9179-0D0A8A491DC4}">
      <dsp:nvSpPr>
        <dsp:cNvPr id="0" name=""/>
        <dsp:cNvSpPr/>
      </dsp:nvSpPr>
      <dsp:spPr>
        <a:xfrm>
          <a:off x="6089469" y="657559"/>
          <a:ext cx="947349" cy="3734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38100" numCol="1" spcCol="1270" anchor="t" anchorCtr="0">
          <a:noAutofit/>
        </a:bodyPr>
        <a:lstStyle/>
        <a:p>
          <a:pPr lvl="0" algn="l" defTabSz="444500">
            <a:lnSpc>
              <a:spcPct val="90000"/>
            </a:lnSpc>
            <a:spcBef>
              <a:spcPct val="0"/>
            </a:spcBef>
            <a:spcAft>
              <a:spcPct val="35000"/>
            </a:spcAft>
          </a:pPr>
          <a:r>
            <a:rPr lang="en-ZA" sz="1000" kern="1200" dirty="0" smtClean="0"/>
            <a:t>LAP </a:t>
          </a:r>
          <a:endParaRPr lang="en-ZA" sz="1000" kern="1200" dirty="0"/>
        </a:p>
      </dsp:txBody>
      <dsp:txXfrm>
        <a:off x="6089469" y="657559"/>
        <a:ext cx="947349" cy="248967"/>
      </dsp:txXfrm>
    </dsp:sp>
    <dsp:sp modelId="{EEE87939-CCFB-4A0D-8E96-D8CBB77E7E53}">
      <dsp:nvSpPr>
        <dsp:cNvPr id="0" name=""/>
        <dsp:cNvSpPr/>
      </dsp:nvSpPr>
      <dsp:spPr>
        <a:xfrm>
          <a:off x="6314928" y="1040956"/>
          <a:ext cx="947349" cy="101916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2672" tIns="42672" rIns="42672" bIns="42672" numCol="1" spcCol="1270" anchor="t" anchorCtr="0">
          <a:noAutofit/>
        </a:bodyPr>
        <a:lstStyle/>
        <a:p>
          <a:pPr marL="57150" lvl="1" indent="-57150" algn="l" defTabSz="266700">
            <a:lnSpc>
              <a:spcPct val="90000"/>
            </a:lnSpc>
            <a:spcBef>
              <a:spcPct val="0"/>
            </a:spcBef>
            <a:spcAft>
              <a:spcPct val="15000"/>
            </a:spcAft>
            <a:buChar char="••"/>
          </a:pPr>
          <a:endParaRPr lang="en-ZA" sz="600" kern="1200" dirty="0"/>
        </a:p>
        <a:p>
          <a:pPr marL="57150" lvl="1" indent="-57150" algn="l" defTabSz="266700">
            <a:lnSpc>
              <a:spcPct val="90000"/>
            </a:lnSpc>
            <a:spcBef>
              <a:spcPct val="0"/>
            </a:spcBef>
            <a:spcAft>
              <a:spcPct val="15000"/>
            </a:spcAft>
            <a:buChar char="••"/>
          </a:pPr>
          <a:r>
            <a:rPr lang="en-ZA" sz="600" kern="1200" dirty="0" smtClean="0"/>
            <a:t>UI Amendment Act Section 2 ( d)</a:t>
          </a:r>
          <a:endParaRPr lang="en-ZA" sz="600" kern="1200" dirty="0"/>
        </a:p>
        <a:p>
          <a:pPr marL="57150" lvl="1" indent="-57150" algn="l" defTabSz="266700">
            <a:lnSpc>
              <a:spcPct val="90000"/>
            </a:lnSpc>
            <a:spcBef>
              <a:spcPct val="0"/>
            </a:spcBef>
            <a:spcAft>
              <a:spcPct val="15000"/>
            </a:spcAft>
            <a:buChar char="••"/>
          </a:pPr>
          <a:r>
            <a:rPr lang="en-ZA" sz="600" kern="1200" dirty="0" smtClean="0"/>
            <a:t>UI act Section 48 (1)  (a)(</a:t>
          </a:r>
          <a:r>
            <a:rPr lang="en-ZA" sz="600" kern="1200" dirty="0" err="1" smtClean="0"/>
            <a:t>i</a:t>
          </a:r>
          <a:r>
            <a:rPr lang="en-ZA" sz="600" kern="1200" dirty="0" smtClean="0"/>
            <a:t>)</a:t>
          </a:r>
          <a:endParaRPr lang="en-ZA" sz="600" kern="1200" dirty="0"/>
        </a:p>
      </dsp:txBody>
      <dsp:txXfrm>
        <a:off x="6342675" y="1068703"/>
        <a:ext cx="891855" cy="963673"/>
      </dsp:txXfrm>
    </dsp:sp>
    <dsp:sp modelId="{DD00B018-D023-418E-81F3-B7A1A2DDBC4B}">
      <dsp:nvSpPr>
        <dsp:cNvPr id="0" name=""/>
        <dsp:cNvSpPr/>
      </dsp:nvSpPr>
      <dsp:spPr>
        <a:xfrm rot="21594063">
          <a:off x="7180434" y="662782"/>
          <a:ext cx="304463" cy="23586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ZA" sz="500" kern="1200"/>
        </a:p>
      </dsp:txBody>
      <dsp:txXfrm>
        <a:off x="7180434" y="710015"/>
        <a:ext cx="233704" cy="141518"/>
      </dsp:txXfrm>
    </dsp:sp>
    <dsp:sp modelId="{9FB3A2D0-6BD2-4E07-B4D6-068F6F1D8277}">
      <dsp:nvSpPr>
        <dsp:cNvPr id="0" name=""/>
        <dsp:cNvSpPr/>
      </dsp:nvSpPr>
      <dsp:spPr>
        <a:xfrm>
          <a:off x="7611278" y="654931"/>
          <a:ext cx="947349" cy="373451"/>
        </a:xfrm>
        <a:prstGeom prst="roundRect">
          <a:avLst>
            <a:gd name="adj" fmla="val 1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38100" numCol="1" spcCol="1270" anchor="t" anchorCtr="0">
          <a:noAutofit/>
        </a:bodyPr>
        <a:lstStyle/>
        <a:p>
          <a:pPr lvl="0" algn="l" defTabSz="444500">
            <a:lnSpc>
              <a:spcPct val="90000"/>
            </a:lnSpc>
            <a:spcBef>
              <a:spcPct val="0"/>
            </a:spcBef>
            <a:spcAft>
              <a:spcPct val="35000"/>
            </a:spcAft>
          </a:pPr>
          <a:r>
            <a:rPr lang="en-ZA" sz="1000" kern="1200" dirty="0" smtClean="0"/>
            <a:t>Investment </a:t>
          </a:r>
          <a:endParaRPr lang="en-ZA" sz="1000" kern="1200" dirty="0"/>
        </a:p>
      </dsp:txBody>
      <dsp:txXfrm>
        <a:off x="7611278" y="654931"/>
        <a:ext cx="947349" cy="248967"/>
      </dsp:txXfrm>
    </dsp:sp>
    <dsp:sp modelId="{2A108C86-FCC3-4501-AA28-6307D2EE5492}">
      <dsp:nvSpPr>
        <dsp:cNvPr id="0" name=""/>
        <dsp:cNvSpPr/>
      </dsp:nvSpPr>
      <dsp:spPr>
        <a:xfrm>
          <a:off x="7801534" y="1029062"/>
          <a:ext cx="947349" cy="1029680"/>
        </a:xfrm>
        <a:prstGeom prst="roundRect">
          <a:avLst>
            <a:gd name="adj" fmla="val 10000"/>
          </a:avLst>
        </a:prstGeom>
        <a:solidFill>
          <a:schemeClr val="lt1">
            <a:alpha val="90000"/>
            <a:hueOff val="0"/>
            <a:satOff val="0"/>
            <a:lumOff val="0"/>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42672" tIns="42672" rIns="42672" bIns="42672" numCol="1" spcCol="1270" anchor="t" anchorCtr="0">
          <a:noAutofit/>
        </a:bodyPr>
        <a:lstStyle/>
        <a:p>
          <a:pPr marL="57150" lvl="1" indent="-57150" algn="l" defTabSz="266700">
            <a:lnSpc>
              <a:spcPct val="90000"/>
            </a:lnSpc>
            <a:spcBef>
              <a:spcPct val="0"/>
            </a:spcBef>
            <a:spcAft>
              <a:spcPct val="15000"/>
            </a:spcAft>
            <a:buChar char="••"/>
          </a:pPr>
          <a:endParaRPr lang="en-ZA" sz="600" kern="1200" dirty="0"/>
        </a:p>
        <a:p>
          <a:pPr marL="57150" lvl="1" indent="-57150" algn="l" defTabSz="266700">
            <a:lnSpc>
              <a:spcPct val="90000"/>
            </a:lnSpc>
            <a:spcBef>
              <a:spcPct val="0"/>
            </a:spcBef>
            <a:spcAft>
              <a:spcPct val="15000"/>
            </a:spcAft>
            <a:buChar char="••"/>
          </a:pPr>
          <a:r>
            <a:rPr lang="en-ZA" sz="600" kern="1200" dirty="0" smtClean="0"/>
            <a:t>UI Act – Section 4</a:t>
          </a:r>
          <a:endParaRPr lang="en-ZA" sz="600" kern="1200" dirty="0"/>
        </a:p>
        <a:p>
          <a:pPr marL="57150" lvl="1" indent="-57150" algn="l" defTabSz="266700">
            <a:lnSpc>
              <a:spcPct val="90000"/>
            </a:lnSpc>
            <a:spcBef>
              <a:spcPct val="0"/>
            </a:spcBef>
            <a:spcAft>
              <a:spcPct val="15000"/>
            </a:spcAft>
            <a:buChar char="••"/>
          </a:pPr>
          <a:r>
            <a:rPr lang="en-ZA" sz="600" kern="1200" dirty="0" smtClean="0"/>
            <a:t>(2)(e) and section 7 (1) (2) </a:t>
          </a:r>
          <a:endParaRPr lang="en-ZA" sz="600" kern="1200" dirty="0"/>
        </a:p>
      </dsp:txBody>
      <dsp:txXfrm>
        <a:off x="7829281" y="1056809"/>
        <a:ext cx="891855" cy="974186"/>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2945659" cy="496332"/>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sz="quarter" idx="1"/>
          </p:nvPr>
        </p:nvSpPr>
        <p:spPr>
          <a:xfrm>
            <a:off x="3850448" y="0"/>
            <a:ext cx="2945659" cy="496332"/>
          </a:xfrm>
          <a:prstGeom prst="rect">
            <a:avLst/>
          </a:prstGeom>
        </p:spPr>
        <p:txBody>
          <a:bodyPr vert="horz" lIns="91440" tIns="45720" rIns="91440" bIns="45720" rtlCol="0"/>
          <a:lstStyle>
            <a:lvl1pPr algn="r">
              <a:defRPr sz="1200"/>
            </a:lvl1pPr>
          </a:lstStyle>
          <a:p>
            <a:fld id="{DDABFB02-BABE-40C6-973F-A6FCD770DE74}" type="datetimeFigureOut">
              <a:rPr lang="en-ZA" smtClean="0"/>
              <a:t>2020/05/01</a:t>
            </a:fld>
            <a:endParaRPr lang="en-ZA" dirty="0"/>
          </a:p>
        </p:txBody>
      </p:sp>
      <p:sp>
        <p:nvSpPr>
          <p:cNvPr id="4" name="Footer Placeholder 3"/>
          <p:cNvSpPr>
            <a:spLocks noGrp="1"/>
          </p:cNvSpPr>
          <p:nvPr>
            <p:ph type="ftr" sz="quarter" idx="2"/>
          </p:nvPr>
        </p:nvSpPr>
        <p:spPr>
          <a:xfrm>
            <a:off x="3" y="9428583"/>
            <a:ext cx="2945659" cy="496332"/>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50448" y="9428583"/>
            <a:ext cx="2945659" cy="496332"/>
          </a:xfrm>
          <a:prstGeom prst="rect">
            <a:avLst/>
          </a:prstGeom>
        </p:spPr>
        <p:txBody>
          <a:bodyPr vert="horz" lIns="91440" tIns="45720" rIns="91440" bIns="45720" rtlCol="0" anchor="b"/>
          <a:lstStyle>
            <a:lvl1pPr algn="r">
              <a:defRPr sz="1200"/>
            </a:lvl1pPr>
          </a:lstStyle>
          <a:p>
            <a:fld id="{2C2DA808-CEC0-4E5A-90BC-7A715475E561}" type="slidenum">
              <a:rPr lang="en-ZA" smtClean="0"/>
              <a:t>‹#›</a:t>
            </a:fld>
            <a:endParaRPr lang="en-ZA" dirty="0"/>
          </a:p>
        </p:txBody>
      </p:sp>
    </p:spTree>
    <p:extLst>
      <p:ext uri="{BB962C8B-B14F-4D97-AF65-F5344CB8AC3E}">
        <p14:creationId xmlns:p14="http://schemas.microsoft.com/office/powerpoint/2010/main" val="27660087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2945659" cy="496332"/>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50448" y="0"/>
            <a:ext cx="2945659" cy="496332"/>
          </a:xfrm>
          <a:prstGeom prst="rect">
            <a:avLst/>
          </a:prstGeom>
        </p:spPr>
        <p:txBody>
          <a:bodyPr vert="horz" lIns="91440" tIns="45720" rIns="91440" bIns="45720" rtlCol="0"/>
          <a:lstStyle>
            <a:lvl1pPr algn="r">
              <a:defRPr sz="1200"/>
            </a:lvl1pPr>
          </a:lstStyle>
          <a:p>
            <a:fld id="{8FD1F4CF-9162-42C9-96F2-47DAB2DBAB68}" type="datetimeFigureOut">
              <a:rPr lang="en-ZA" smtClean="0"/>
              <a:t>2020/05/01</a:t>
            </a:fld>
            <a:endParaRPr lang="en-ZA"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3" y="9428583"/>
            <a:ext cx="2945659" cy="496332"/>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50448" y="9428583"/>
            <a:ext cx="2945659" cy="496332"/>
          </a:xfrm>
          <a:prstGeom prst="rect">
            <a:avLst/>
          </a:prstGeom>
        </p:spPr>
        <p:txBody>
          <a:bodyPr vert="horz" lIns="91440" tIns="45720" rIns="91440" bIns="45720" rtlCol="0" anchor="b"/>
          <a:lstStyle>
            <a:lvl1pPr algn="r">
              <a:defRPr sz="1200"/>
            </a:lvl1pPr>
          </a:lstStyle>
          <a:p>
            <a:fld id="{00B0B14A-3DA4-4294-B78D-FE62D9387E6A}" type="slidenum">
              <a:rPr lang="en-ZA" smtClean="0"/>
              <a:t>‹#›</a:t>
            </a:fld>
            <a:endParaRPr lang="en-ZA" dirty="0"/>
          </a:p>
        </p:txBody>
      </p:sp>
    </p:spTree>
    <p:extLst>
      <p:ext uri="{BB962C8B-B14F-4D97-AF65-F5344CB8AC3E}">
        <p14:creationId xmlns:p14="http://schemas.microsoft.com/office/powerpoint/2010/main" val="877527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Slide Image Placeholder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1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311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B1A1117C-FEDE-4C91-A293-8AFFD20C1702}" type="slidenum">
              <a:rPr lang="en-US" altLang="en-US" smtClean="0">
                <a:solidFill>
                  <a:prstClr val="black"/>
                </a:solidFill>
              </a:rPr>
              <a:pPr/>
              <a:t>1</a:t>
            </a:fld>
            <a:endParaRPr lang="en-US" altLang="en-US" dirty="0" smtClean="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0B0B14A-3DA4-4294-B78D-FE62D9387E6A}" type="slidenum">
              <a:rPr lang="en-ZA" smtClean="0"/>
              <a:t>9</a:t>
            </a:fld>
            <a:endParaRPr lang="en-ZA" dirty="0"/>
          </a:p>
        </p:txBody>
      </p:sp>
    </p:spTree>
    <p:extLst>
      <p:ext uri="{BB962C8B-B14F-4D97-AF65-F5344CB8AC3E}">
        <p14:creationId xmlns:p14="http://schemas.microsoft.com/office/powerpoint/2010/main" val="2837471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1"/>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2C69AE4A-CA67-4E05-9AD0-853D16CD7246}" type="datetime1">
              <a:rPr lang="en-US" smtClean="0"/>
              <a:t>5/1/2020</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6E2E8DFB-259F-4B10-9431-A46ED4582A46}" type="slidenum">
              <a:rPr lang="en-US" smtClean="0"/>
              <a:pPr/>
              <a:t>‹#›</a:t>
            </a:fld>
            <a:endParaRPr lang="en-US" dirty="0"/>
          </a:p>
        </p:txBody>
      </p:sp>
    </p:spTree>
    <p:extLst>
      <p:ext uri="{BB962C8B-B14F-4D97-AF65-F5344CB8AC3E}">
        <p14:creationId xmlns:p14="http://schemas.microsoft.com/office/powerpoint/2010/main" val="39127462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3ED4A57-F395-4225-81A2-A42CBF2FFF8D}" type="datetime1">
              <a:rPr lang="en-US" smtClean="0"/>
              <a:t>5/1/2020</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6E2E8DFB-259F-4B10-9431-A46ED4582A46}" type="slidenum">
              <a:rPr lang="en-US" smtClean="0"/>
              <a:pPr/>
              <a:t>‹#›</a:t>
            </a:fld>
            <a:endParaRPr lang="en-US" dirty="0"/>
          </a:p>
        </p:txBody>
      </p:sp>
    </p:spTree>
    <p:extLst>
      <p:ext uri="{BB962C8B-B14F-4D97-AF65-F5344CB8AC3E}">
        <p14:creationId xmlns:p14="http://schemas.microsoft.com/office/powerpoint/2010/main" val="25365685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4"/>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5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23B0A0B-0E0C-4743-91B5-AF5DED986F56}" type="datetime1">
              <a:rPr lang="en-US" smtClean="0"/>
              <a:t>5/1/2020</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6E2E8DFB-259F-4B10-9431-A46ED4582A46}" type="slidenum">
              <a:rPr lang="en-US" smtClean="0"/>
              <a:pPr/>
              <a:t>‹#›</a:t>
            </a:fld>
            <a:endParaRPr lang="en-US" dirty="0"/>
          </a:p>
        </p:txBody>
      </p:sp>
    </p:spTree>
    <p:extLst>
      <p:ext uri="{BB962C8B-B14F-4D97-AF65-F5344CB8AC3E}">
        <p14:creationId xmlns:p14="http://schemas.microsoft.com/office/powerpoint/2010/main" val="31170215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1"/>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99A0B62-1C18-4933-A828-C5FE581F7606}" type="datetime1">
              <a:rPr lang="en-US" smtClean="0"/>
              <a:t>5/1/2020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0903E6D-CAD1-4300-B0E1-9415A990CA29}" type="slidenum">
              <a:rPr lang="en-US"/>
              <a:pPr>
                <a:defRPr/>
              </a:pPr>
              <a:t>‹#›</a:t>
            </a:fld>
            <a:endParaRPr lang="en-US" dirty="0"/>
          </a:p>
        </p:txBody>
      </p:sp>
    </p:spTree>
    <p:extLst>
      <p:ext uri="{BB962C8B-B14F-4D97-AF65-F5344CB8AC3E}">
        <p14:creationId xmlns:p14="http://schemas.microsoft.com/office/powerpoint/2010/main" val="28839550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61B9072-2C9F-400D-B3F6-BB8D231E0DBA}" type="datetime1">
              <a:rPr lang="en-US" smtClean="0"/>
              <a:t>5/1/2020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79B0E16-3B21-4DA7-809D-032F5E4D0A06}" type="slidenum">
              <a:rPr lang="en-US"/>
              <a:pPr>
                <a:defRPr/>
              </a:pPr>
              <a:t>‹#›</a:t>
            </a:fld>
            <a:endParaRPr lang="en-US" dirty="0"/>
          </a:p>
        </p:txBody>
      </p:sp>
    </p:spTree>
    <p:extLst>
      <p:ext uri="{BB962C8B-B14F-4D97-AF65-F5344CB8AC3E}">
        <p14:creationId xmlns:p14="http://schemas.microsoft.com/office/powerpoint/2010/main" val="5073635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6"/>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96F0D42-E1CE-4495-930F-6878663EA842}" type="datetime1">
              <a:rPr lang="en-US" smtClean="0"/>
              <a:t>5/1/2020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72E0537-E538-4FE5-B502-4A6B1779F360}" type="slidenum">
              <a:rPr lang="en-US"/>
              <a:pPr>
                <a:defRPr/>
              </a:pPr>
              <a:t>‹#›</a:t>
            </a:fld>
            <a:endParaRPr lang="en-US" dirty="0"/>
          </a:p>
        </p:txBody>
      </p:sp>
    </p:spTree>
    <p:extLst>
      <p:ext uri="{BB962C8B-B14F-4D97-AF65-F5344CB8AC3E}">
        <p14:creationId xmlns:p14="http://schemas.microsoft.com/office/powerpoint/2010/main" val="19803190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EAC37A5-E358-466E-A3C1-29C5988206E2}" type="datetime1">
              <a:rPr lang="en-US" smtClean="0"/>
              <a:t>5/1/2020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7CDB51D-3DD3-46CA-A7B0-C435659DA373}" type="slidenum">
              <a:rPr lang="en-US"/>
              <a:pPr>
                <a:defRPr/>
              </a:pPr>
              <a:t>‹#›</a:t>
            </a:fld>
            <a:endParaRPr lang="en-US" dirty="0"/>
          </a:p>
        </p:txBody>
      </p:sp>
    </p:spTree>
    <p:extLst>
      <p:ext uri="{BB962C8B-B14F-4D97-AF65-F5344CB8AC3E}">
        <p14:creationId xmlns:p14="http://schemas.microsoft.com/office/powerpoint/2010/main" val="16877334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3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BAB5988-28CC-49D9-BDD0-F4A9ABA18FA9}" type="datetime1">
              <a:rPr lang="en-US" smtClean="0"/>
              <a:t>5/1/2020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0379AE24-4363-45CF-8714-CDE9C674431E}" type="slidenum">
              <a:rPr lang="en-US"/>
              <a:pPr>
                <a:defRPr/>
              </a:pPr>
              <a:t>‹#›</a:t>
            </a:fld>
            <a:endParaRPr lang="en-US" dirty="0"/>
          </a:p>
        </p:txBody>
      </p:sp>
    </p:spTree>
    <p:extLst>
      <p:ext uri="{BB962C8B-B14F-4D97-AF65-F5344CB8AC3E}">
        <p14:creationId xmlns:p14="http://schemas.microsoft.com/office/powerpoint/2010/main" val="17130721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0C1B2A9-CD9E-4AA9-87F2-DBBF8DFBA66D}" type="datetime1">
              <a:rPr lang="en-US" smtClean="0"/>
              <a:t>5/1/2020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3F29A480-4700-4E88-AA5E-E79B77ABE416}" type="slidenum">
              <a:rPr lang="en-US"/>
              <a:pPr>
                <a:defRPr/>
              </a:pPr>
              <a:t>‹#›</a:t>
            </a:fld>
            <a:endParaRPr lang="en-US" dirty="0"/>
          </a:p>
        </p:txBody>
      </p:sp>
    </p:spTree>
    <p:extLst>
      <p:ext uri="{BB962C8B-B14F-4D97-AF65-F5344CB8AC3E}">
        <p14:creationId xmlns:p14="http://schemas.microsoft.com/office/powerpoint/2010/main" val="25489928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6B58FBD-C748-4259-9834-6774F9114EE7}" type="datetime1">
              <a:rPr lang="en-US" smtClean="0"/>
              <a:t>5/1/2020</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345CD794-3974-4077-A28B-9B10E9C0BBCE}" type="slidenum">
              <a:rPr lang="en-US"/>
              <a:pPr>
                <a:defRPr/>
              </a:pPr>
              <a:t>‹#›</a:t>
            </a:fld>
            <a:endParaRPr lang="en-US" dirty="0"/>
          </a:p>
        </p:txBody>
      </p:sp>
    </p:spTree>
    <p:extLst>
      <p:ext uri="{BB962C8B-B14F-4D97-AF65-F5344CB8AC3E}">
        <p14:creationId xmlns:p14="http://schemas.microsoft.com/office/powerpoint/2010/main" val="40675502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6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3F8CB33-A2B8-499D-90B1-A214AD52A3BD}" type="datetime1">
              <a:rPr lang="en-US" smtClean="0"/>
              <a:t>5/1/2020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571B677-7AB4-47AB-9602-C84729DF3EE3}" type="slidenum">
              <a:rPr lang="en-US"/>
              <a:pPr>
                <a:defRPr/>
              </a:pPr>
              <a:t>‹#›</a:t>
            </a:fld>
            <a:endParaRPr lang="en-US" dirty="0"/>
          </a:p>
        </p:txBody>
      </p:sp>
    </p:spTree>
    <p:extLst>
      <p:ext uri="{BB962C8B-B14F-4D97-AF65-F5344CB8AC3E}">
        <p14:creationId xmlns:p14="http://schemas.microsoft.com/office/powerpoint/2010/main" val="4172843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55D3B7D-4FBC-4E59-85CE-97F8F53C3797}" type="datetime1">
              <a:rPr lang="en-US" smtClean="0"/>
              <a:t>5/1/2020</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6E2E8DFB-259F-4B10-9431-A46ED4582A46}" type="slidenum">
              <a:rPr lang="en-US" smtClean="0"/>
              <a:pPr/>
              <a:t>‹#›</a:t>
            </a:fld>
            <a:endParaRPr lang="en-US" dirty="0"/>
          </a:p>
        </p:txBody>
      </p:sp>
    </p:spTree>
    <p:extLst>
      <p:ext uri="{BB962C8B-B14F-4D97-AF65-F5344CB8AC3E}">
        <p14:creationId xmlns:p14="http://schemas.microsoft.com/office/powerpoint/2010/main" val="33773651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B0BCF4D-7850-4DCD-87A5-3465F2B50527}" type="datetime1">
              <a:rPr lang="en-US" smtClean="0"/>
              <a:t>5/1/2020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3E54237-94AC-48C6-9E3D-A47CC9B5ECF8}" type="slidenum">
              <a:rPr lang="en-US"/>
              <a:pPr>
                <a:defRPr/>
              </a:pPr>
              <a:t>‹#›</a:t>
            </a:fld>
            <a:endParaRPr lang="en-US" dirty="0"/>
          </a:p>
        </p:txBody>
      </p:sp>
    </p:spTree>
    <p:extLst>
      <p:ext uri="{BB962C8B-B14F-4D97-AF65-F5344CB8AC3E}">
        <p14:creationId xmlns:p14="http://schemas.microsoft.com/office/powerpoint/2010/main" val="12984597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67F2E77-F636-4A50-BEA3-CE299091B21B}" type="datetime1">
              <a:rPr lang="en-US" smtClean="0"/>
              <a:t>5/1/2020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129EB88-D429-47C4-8FF3-9E24C500C59B}" type="slidenum">
              <a:rPr lang="en-US"/>
              <a:pPr>
                <a:defRPr/>
              </a:pPr>
              <a:t>‹#›</a:t>
            </a:fld>
            <a:endParaRPr lang="en-US" dirty="0"/>
          </a:p>
        </p:txBody>
      </p:sp>
    </p:spTree>
    <p:extLst>
      <p:ext uri="{BB962C8B-B14F-4D97-AF65-F5344CB8AC3E}">
        <p14:creationId xmlns:p14="http://schemas.microsoft.com/office/powerpoint/2010/main" val="16520265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4"/>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54"/>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52881ED-5331-408C-B763-D500417213A5}" type="datetime1">
              <a:rPr lang="en-US" smtClean="0"/>
              <a:t>5/1/2020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7EEC258-73F1-4879-865A-BD940C8582F4}" type="slidenum">
              <a:rPr lang="en-US"/>
              <a:pPr>
                <a:defRPr/>
              </a:pPr>
              <a:t>‹#›</a:t>
            </a:fld>
            <a:endParaRPr lang="en-US" dirty="0"/>
          </a:p>
        </p:txBody>
      </p:sp>
    </p:spTree>
    <p:extLst>
      <p:ext uri="{BB962C8B-B14F-4D97-AF65-F5344CB8AC3E}">
        <p14:creationId xmlns:p14="http://schemas.microsoft.com/office/powerpoint/2010/main" val="12051508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8" descr="H&amp;PS_PPT_Titles_PHOTO_v0a.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17"/>
          <p:cNvSpPr txBox="1">
            <a:spLocks noChangeArrowheads="1"/>
          </p:cNvSpPr>
          <p:nvPr userDrawn="1"/>
        </p:nvSpPr>
        <p:spPr bwMode="auto">
          <a:xfrm>
            <a:off x="269875" y="6569075"/>
            <a:ext cx="8242962" cy="215444"/>
          </a:xfrm>
          <a:prstGeom prst="rect">
            <a:avLst/>
          </a:prstGeom>
          <a:noFill/>
          <a:ln>
            <a:noFill/>
          </a:ln>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0000"/>
              </a:lnSpc>
              <a:defRPr/>
            </a:pPr>
            <a:r>
              <a:rPr lang="en-US" sz="1000" b="1" dirty="0" smtClean="0">
                <a:solidFill>
                  <a:srgbClr val="FFFFFF"/>
                </a:solidFill>
              </a:rPr>
              <a:t>Copyright © 2012 Accenture  All Rights Reserved. Accenture, its logo, and High Performance Delivered are trademarks of Accenture.</a:t>
            </a:r>
          </a:p>
        </p:txBody>
      </p:sp>
      <p:cxnSp>
        <p:nvCxnSpPr>
          <p:cNvPr id="5" name="Straight Connector 9"/>
          <p:cNvCxnSpPr>
            <a:cxnSpLocks noChangeShapeType="1"/>
          </p:cNvCxnSpPr>
          <p:nvPr userDrawn="1"/>
        </p:nvCxnSpPr>
        <p:spPr bwMode="auto">
          <a:xfrm rot="10800000" flipH="1">
            <a:off x="0" y="3429000"/>
            <a:ext cx="9144000" cy="0"/>
          </a:xfrm>
          <a:prstGeom prst="line">
            <a:avLst/>
          </a:prstGeom>
          <a:noFill/>
          <a:ln w="9525" algn="ctr">
            <a:solidFill>
              <a:srgbClr val="BBBB00"/>
            </a:solidFill>
            <a:round/>
            <a:headEnd/>
            <a:tailEnd/>
          </a:ln>
          <a:extLst>
            <a:ext uri="{909E8E84-426E-40DD-AFC4-6F175D3DCCD1}">
              <a14:hiddenFill xmlns:a14="http://schemas.microsoft.com/office/drawing/2010/main">
                <a:noFill/>
              </a14:hiddenFill>
            </a:ext>
          </a:extLst>
        </p:spPr>
      </p:cxnSp>
      <p:pic>
        <p:nvPicPr>
          <p:cNvPr id="6" name="Picture 114" descr="SigHP_Sz2_gray"/>
          <p:cNvPicPr>
            <a:picLocks noChangeAspect="1" noChangeArrowheads="1"/>
          </p:cNvPicPr>
          <p:nvPr userDrawn="1"/>
        </p:nvPicPr>
        <p:blipFill>
          <a:blip r:embed="rId3" cstate="print">
            <a:lum bright="100000"/>
            <a:extLst>
              <a:ext uri="{28A0092B-C50C-407E-A947-70E740481C1C}">
                <a14:useLocalDpi xmlns:a14="http://schemas.microsoft.com/office/drawing/2010/main" val="0"/>
              </a:ext>
            </a:extLst>
          </a:blip>
          <a:srcRect/>
          <a:stretch>
            <a:fillRect/>
          </a:stretch>
        </p:blipFill>
        <p:spPr bwMode="gray">
          <a:xfrm>
            <a:off x="293688" y="2324100"/>
            <a:ext cx="304800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962728" y="4854591"/>
            <a:ext cx="6858000" cy="1470025"/>
          </a:xfrm>
        </p:spPr>
        <p:txBody>
          <a:bodyPr anchor="t">
            <a:normAutofit/>
          </a:bodyPr>
          <a:lstStyle>
            <a:lvl1pPr algn="l">
              <a:defRPr sz="3400" b="1">
                <a:solidFill>
                  <a:schemeClr val="bg1"/>
                </a:solidFill>
                <a:latin typeface="Arial" pitchFamily="34" charset="0"/>
                <a:cs typeface="Arial"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5486858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133"/>
          <p:cNvSpPr>
            <a:spLocks noChangeArrowheads="1"/>
          </p:cNvSpPr>
          <p:nvPr userDrawn="1"/>
        </p:nvSpPr>
        <p:spPr bwMode="auto">
          <a:xfrm>
            <a:off x="0" y="0"/>
            <a:ext cx="9144000" cy="6858000"/>
          </a:xfrm>
          <a:prstGeom prst="rect">
            <a:avLst/>
          </a:prstGeom>
          <a:solidFill>
            <a:srgbClr val="5577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lnSpc>
                <a:spcPct val="80000"/>
              </a:lnSpc>
            </a:pPr>
            <a:endParaRPr lang="en-US" sz="3200" b="1" dirty="0">
              <a:solidFill>
                <a:srgbClr val="000000"/>
              </a:solidFill>
              <a:cs typeface="Arial" charset="0"/>
            </a:endParaRPr>
          </a:p>
        </p:txBody>
      </p:sp>
      <p:pic>
        <p:nvPicPr>
          <p:cNvPr id="3" name="Picture 11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gray">
          <a:xfrm>
            <a:off x="279408" y="2149475"/>
            <a:ext cx="3821113"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11"/>
          <p:cNvSpPr txBox="1">
            <a:spLocks noChangeArrowheads="1"/>
          </p:cNvSpPr>
          <p:nvPr userDrawn="1"/>
        </p:nvSpPr>
        <p:spPr bwMode="gray">
          <a:xfrm>
            <a:off x="401642" y="6557979"/>
            <a:ext cx="84153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nSpc>
                <a:spcPct val="80000"/>
              </a:lnSpc>
              <a:defRPr/>
            </a:pPr>
            <a:r>
              <a:rPr lang="en-US" sz="1000" dirty="0" smtClean="0">
                <a:solidFill>
                  <a:srgbClr val="FFFFFF"/>
                </a:solidFill>
                <a:cs typeface="Arial" charset="0"/>
              </a:rPr>
              <a:t>Copyright © 2012 Accenture  All Rights Reserved. Accenture, its logo, and High Performance Delivered are trademarks of Accenture.</a:t>
            </a:r>
          </a:p>
        </p:txBody>
      </p:sp>
      <p:sp>
        <p:nvSpPr>
          <p:cNvPr id="5" name="Line 117"/>
          <p:cNvSpPr>
            <a:spLocks noChangeShapeType="1"/>
          </p:cNvSpPr>
          <p:nvPr userDrawn="1"/>
        </p:nvSpPr>
        <p:spPr bwMode="gray">
          <a:xfrm>
            <a:off x="-12699" y="3429000"/>
            <a:ext cx="9255125" cy="0"/>
          </a:xfrm>
          <a:prstGeom prst="line">
            <a:avLst/>
          </a:prstGeom>
          <a:noFill/>
          <a:ln w="15875">
            <a:solidFill>
              <a:schemeClr val="folHlink"/>
            </a:solidFill>
            <a:round/>
            <a:headEnd/>
            <a:tailEnd/>
          </a:ln>
          <a:extLst>
            <a:ext uri="{909E8E84-426E-40DD-AFC4-6F175D3DCCD1}">
              <a14:hiddenFill xmlns:a14="http://schemas.microsoft.com/office/drawing/2010/main">
                <a:noFill/>
              </a14:hiddenFill>
            </a:ext>
          </a:extLst>
        </p:spPr>
        <p:txBody>
          <a:bodyPr wrap="none" anchor="ctr"/>
          <a:lstStyle/>
          <a:p>
            <a:endParaRPr lang="en-ZA" dirty="0">
              <a:solidFill>
                <a:srgbClr val="000000"/>
              </a:solidFill>
            </a:endParaRPr>
          </a:p>
        </p:txBody>
      </p:sp>
    </p:spTree>
    <p:extLst>
      <p:ext uri="{BB962C8B-B14F-4D97-AF65-F5344CB8AC3E}">
        <p14:creationId xmlns:p14="http://schemas.microsoft.com/office/powerpoint/2010/main" val="156619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60"/>
          <p:cNvSpPr>
            <a:spLocks noGrp="1" noChangeArrowheads="1"/>
          </p:cNvSpPr>
          <p:nvPr>
            <p:ph type="sldNum" sz="quarter" idx="10"/>
          </p:nvPr>
        </p:nvSpPr>
        <p:spPr/>
        <p:txBody>
          <a:bodyPr/>
          <a:lstStyle>
            <a:lvl1pPr defTabSz="457200">
              <a:defRPr>
                <a:ea typeface="MS PGothic" pitchFamily="34" charset="-128"/>
              </a:defRPr>
            </a:lvl1pPr>
          </a:lstStyle>
          <a:p>
            <a:pPr>
              <a:defRPr/>
            </a:pPr>
            <a:fld id="{2FB870BC-AEA4-4D3C-9D21-9FA9F1C35C18}" type="slidenum">
              <a:rPr lang="en-US"/>
              <a:pPr>
                <a:defRPr/>
              </a:pPr>
              <a:t>‹#›</a:t>
            </a:fld>
            <a:endParaRPr lang="en-US" dirty="0"/>
          </a:p>
        </p:txBody>
      </p:sp>
      <p:sp>
        <p:nvSpPr>
          <p:cNvPr id="5" name="Rectangle 62"/>
          <p:cNvSpPr>
            <a:spLocks noGrp="1" noChangeArrowheads="1"/>
          </p:cNvSpPr>
          <p:nvPr>
            <p:ph type="ftr" sz="quarter" idx="11"/>
          </p:nvPr>
        </p:nvSpPr>
        <p:spPr/>
        <p:txBody>
          <a:bodyPr/>
          <a:lstStyle>
            <a:lvl1pPr defTabSz="457200">
              <a:defRPr>
                <a:ea typeface="MS PGothic" pitchFamily="34" charset="-128"/>
              </a:defRPr>
            </a:lvl1pPr>
          </a:lstStyle>
          <a:p>
            <a:pPr>
              <a:defRPr/>
            </a:pPr>
            <a:endParaRPr lang="en-US" dirty="0"/>
          </a:p>
        </p:txBody>
      </p:sp>
    </p:spTree>
    <p:extLst>
      <p:ext uri="{BB962C8B-B14F-4D97-AF65-F5344CB8AC3E}">
        <p14:creationId xmlns:p14="http://schemas.microsoft.com/office/powerpoint/2010/main" val="17571564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0"/>
          <p:cNvSpPr>
            <a:spLocks noGrp="1" noChangeArrowheads="1"/>
          </p:cNvSpPr>
          <p:nvPr>
            <p:ph type="sldNum" sz="quarter" idx="10"/>
          </p:nvPr>
        </p:nvSpPr>
        <p:spPr/>
        <p:txBody>
          <a:bodyPr/>
          <a:lstStyle>
            <a:lvl1pPr defTabSz="457200">
              <a:defRPr>
                <a:ea typeface="MS PGothic" pitchFamily="34" charset="-128"/>
              </a:defRPr>
            </a:lvl1pPr>
          </a:lstStyle>
          <a:p>
            <a:pPr>
              <a:defRPr/>
            </a:pPr>
            <a:fld id="{D2845888-D659-426B-8B83-C2F072061BC2}" type="slidenum">
              <a:rPr lang="en-US"/>
              <a:pPr>
                <a:defRPr/>
              </a:pPr>
              <a:t>‹#›</a:t>
            </a:fld>
            <a:endParaRPr lang="en-US" dirty="0"/>
          </a:p>
        </p:txBody>
      </p:sp>
      <p:sp>
        <p:nvSpPr>
          <p:cNvPr id="5" name="Rectangle 62"/>
          <p:cNvSpPr>
            <a:spLocks noGrp="1" noChangeArrowheads="1"/>
          </p:cNvSpPr>
          <p:nvPr>
            <p:ph type="ftr" sz="quarter" idx="11"/>
          </p:nvPr>
        </p:nvSpPr>
        <p:spPr/>
        <p:txBody>
          <a:bodyPr/>
          <a:lstStyle>
            <a:lvl1pPr defTabSz="457200">
              <a:defRPr>
                <a:ea typeface="MS PGothic" pitchFamily="34" charset="-128"/>
              </a:defRPr>
            </a:lvl1pPr>
          </a:lstStyle>
          <a:p>
            <a:pPr>
              <a:defRPr/>
            </a:pPr>
            <a:endParaRPr lang="en-US" dirty="0"/>
          </a:p>
        </p:txBody>
      </p:sp>
    </p:spTree>
    <p:extLst>
      <p:ext uri="{BB962C8B-B14F-4D97-AF65-F5344CB8AC3E}">
        <p14:creationId xmlns:p14="http://schemas.microsoft.com/office/powerpoint/2010/main" val="26615178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36538" y="984253"/>
            <a:ext cx="4202112" cy="5294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1058" y="984253"/>
            <a:ext cx="4202113" cy="5294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0"/>
          <p:cNvSpPr>
            <a:spLocks noGrp="1" noChangeArrowheads="1"/>
          </p:cNvSpPr>
          <p:nvPr>
            <p:ph type="sldNum" sz="quarter" idx="10"/>
          </p:nvPr>
        </p:nvSpPr>
        <p:spPr/>
        <p:txBody>
          <a:bodyPr/>
          <a:lstStyle>
            <a:lvl1pPr defTabSz="457200">
              <a:defRPr>
                <a:ea typeface="MS PGothic" pitchFamily="34" charset="-128"/>
              </a:defRPr>
            </a:lvl1pPr>
          </a:lstStyle>
          <a:p>
            <a:pPr>
              <a:defRPr/>
            </a:pPr>
            <a:fld id="{C5ADA775-79F2-4E73-90FB-1AB3A042386C}" type="slidenum">
              <a:rPr lang="en-US"/>
              <a:pPr>
                <a:defRPr/>
              </a:pPr>
              <a:t>‹#›</a:t>
            </a:fld>
            <a:endParaRPr lang="en-US" dirty="0"/>
          </a:p>
        </p:txBody>
      </p:sp>
      <p:sp>
        <p:nvSpPr>
          <p:cNvPr id="6" name="Rectangle 62"/>
          <p:cNvSpPr>
            <a:spLocks noGrp="1" noChangeArrowheads="1"/>
          </p:cNvSpPr>
          <p:nvPr>
            <p:ph type="ftr" sz="quarter" idx="11"/>
          </p:nvPr>
        </p:nvSpPr>
        <p:spPr/>
        <p:txBody>
          <a:bodyPr/>
          <a:lstStyle>
            <a:lvl1pPr defTabSz="457200">
              <a:defRPr>
                <a:ea typeface="MS PGothic" pitchFamily="34" charset="-128"/>
              </a:defRPr>
            </a:lvl1pPr>
          </a:lstStyle>
          <a:p>
            <a:pPr>
              <a:defRPr/>
            </a:pPr>
            <a:endParaRPr lang="en-US" dirty="0"/>
          </a:p>
        </p:txBody>
      </p:sp>
    </p:spTree>
    <p:extLst>
      <p:ext uri="{BB962C8B-B14F-4D97-AF65-F5344CB8AC3E}">
        <p14:creationId xmlns:p14="http://schemas.microsoft.com/office/powerpoint/2010/main" val="31746835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0"/>
          <p:cNvSpPr>
            <a:spLocks noGrp="1" noChangeArrowheads="1"/>
          </p:cNvSpPr>
          <p:nvPr>
            <p:ph type="sldNum" sz="quarter" idx="10"/>
          </p:nvPr>
        </p:nvSpPr>
        <p:spPr/>
        <p:txBody>
          <a:bodyPr/>
          <a:lstStyle>
            <a:lvl1pPr defTabSz="457200">
              <a:defRPr>
                <a:ea typeface="MS PGothic" pitchFamily="34" charset="-128"/>
              </a:defRPr>
            </a:lvl1pPr>
          </a:lstStyle>
          <a:p>
            <a:pPr>
              <a:defRPr/>
            </a:pPr>
            <a:fld id="{CE142BF7-0DAD-41E4-92FD-41AD46390F1A}" type="slidenum">
              <a:rPr lang="en-US"/>
              <a:pPr>
                <a:defRPr/>
              </a:pPr>
              <a:t>‹#›</a:t>
            </a:fld>
            <a:endParaRPr lang="en-US" dirty="0"/>
          </a:p>
        </p:txBody>
      </p:sp>
      <p:sp>
        <p:nvSpPr>
          <p:cNvPr id="8" name="Rectangle 62"/>
          <p:cNvSpPr>
            <a:spLocks noGrp="1" noChangeArrowheads="1"/>
          </p:cNvSpPr>
          <p:nvPr>
            <p:ph type="ftr" sz="quarter" idx="11"/>
          </p:nvPr>
        </p:nvSpPr>
        <p:spPr/>
        <p:txBody>
          <a:bodyPr/>
          <a:lstStyle>
            <a:lvl1pPr defTabSz="457200">
              <a:defRPr>
                <a:ea typeface="MS PGothic" pitchFamily="34" charset="-128"/>
              </a:defRPr>
            </a:lvl1pPr>
          </a:lstStyle>
          <a:p>
            <a:pPr>
              <a:defRPr/>
            </a:pPr>
            <a:endParaRPr lang="en-US" dirty="0"/>
          </a:p>
        </p:txBody>
      </p:sp>
    </p:spTree>
    <p:extLst>
      <p:ext uri="{BB962C8B-B14F-4D97-AF65-F5344CB8AC3E}">
        <p14:creationId xmlns:p14="http://schemas.microsoft.com/office/powerpoint/2010/main" val="10081590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0"/>
          <p:cNvSpPr>
            <a:spLocks noGrp="1" noChangeArrowheads="1"/>
          </p:cNvSpPr>
          <p:nvPr>
            <p:ph type="sldNum" sz="quarter" idx="10"/>
          </p:nvPr>
        </p:nvSpPr>
        <p:spPr/>
        <p:txBody>
          <a:bodyPr/>
          <a:lstStyle>
            <a:lvl1pPr defTabSz="457200">
              <a:defRPr>
                <a:ea typeface="MS PGothic" pitchFamily="34" charset="-128"/>
              </a:defRPr>
            </a:lvl1pPr>
          </a:lstStyle>
          <a:p>
            <a:pPr>
              <a:defRPr/>
            </a:pPr>
            <a:fld id="{C1072CD5-05F6-4D19-8C42-A1371AE9044D}" type="slidenum">
              <a:rPr lang="en-US"/>
              <a:pPr>
                <a:defRPr/>
              </a:pPr>
              <a:t>‹#›</a:t>
            </a:fld>
            <a:endParaRPr lang="en-US" dirty="0"/>
          </a:p>
        </p:txBody>
      </p:sp>
      <p:sp>
        <p:nvSpPr>
          <p:cNvPr id="4" name="Rectangle 62"/>
          <p:cNvSpPr>
            <a:spLocks noGrp="1" noChangeArrowheads="1"/>
          </p:cNvSpPr>
          <p:nvPr>
            <p:ph type="ftr" sz="quarter" idx="11"/>
          </p:nvPr>
        </p:nvSpPr>
        <p:spPr/>
        <p:txBody>
          <a:bodyPr/>
          <a:lstStyle>
            <a:lvl1pPr defTabSz="457200">
              <a:defRPr>
                <a:ea typeface="MS PGothic" pitchFamily="34" charset="-128"/>
              </a:defRPr>
            </a:lvl1pPr>
          </a:lstStyle>
          <a:p>
            <a:pPr>
              <a:defRPr/>
            </a:pPr>
            <a:endParaRPr lang="en-US" dirty="0"/>
          </a:p>
        </p:txBody>
      </p:sp>
    </p:spTree>
    <p:extLst>
      <p:ext uri="{BB962C8B-B14F-4D97-AF65-F5344CB8AC3E}">
        <p14:creationId xmlns:p14="http://schemas.microsoft.com/office/powerpoint/2010/main" val="799214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16A36FBD-81C1-414E-B7EF-281B31F264CB}" type="datetime1">
              <a:rPr lang="en-US" smtClean="0"/>
              <a:t>5/1/2020</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6E2E8DFB-259F-4B10-9431-A46ED4582A46}" type="slidenum">
              <a:rPr lang="en-US" smtClean="0"/>
              <a:pPr/>
              <a:t>‹#›</a:t>
            </a:fld>
            <a:endParaRPr lang="en-US" dirty="0"/>
          </a:p>
        </p:txBody>
      </p:sp>
    </p:spTree>
    <p:extLst>
      <p:ext uri="{BB962C8B-B14F-4D97-AF65-F5344CB8AC3E}">
        <p14:creationId xmlns:p14="http://schemas.microsoft.com/office/powerpoint/2010/main" val="290550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0"/>
          <p:cNvSpPr>
            <a:spLocks noGrp="1" noChangeArrowheads="1"/>
          </p:cNvSpPr>
          <p:nvPr>
            <p:ph type="sldNum" sz="quarter" idx="10"/>
          </p:nvPr>
        </p:nvSpPr>
        <p:spPr/>
        <p:txBody>
          <a:bodyPr/>
          <a:lstStyle>
            <a:lvl1pPr defTabSz="457200">
              <a:defRPr>
                <a:ea typeface="MS PGothic" pitchFamily="34" charset="-128"/>
              </a:defRPr>
            </a:lvl1pPr>
          </a:lstStyle>
          <a:p>
            <a:pPr>
              <a:defRPr/>
            </a:pPr>
            <a:fld id="{8D2453CD-9DE2-493F-B138-AE084ABF9ED6}" type="slidenum">
              <a:rPr lang="en-US"/>
              <a:pPr>
                <a:defRPr/>
              </a:pPr>
              <a:t>‹#›</a:t>
            </a:fld>
            <a:endParaRPr lang="en-US" dirty="0"/>
          </a:p>
        </p:txBody>
      </p:sp>
      <p:sp>
        <p:nvSpPr>
          <p:cNvPr id="3" name="Rectangle 62"/>
          <p:cNvSpPr>
            <a:spLocks noGrp="1" noChangeArrowheads="1"/>
          </p:cNvSpPr>
          <p:nvPr>
            <p:ph type="ftr" sz="quarter" idx="11"/>
          </p:nvPr>
        </p:nvSpPr>
        <p:spPr/>
        <p:txBody>
          <a:bodyPr/>
          <a:lstStyle>
            <a:lvl1pPr defTabSz="457200">
              <a:defRPr>
                <a:ea typeface="MS PGothic" pitchFamily="34" charset="-128"/>
              </a:defRPr>
            </a:lvl1pPr>
          </a:lstStyle>
          <a:p>
            <a:pPr>
              <a:defRPr/>
            </a:pPr>
            <a:endParaRPr lang="en-US" dirty="0"/>
          </a:p>
        </p:txBody>
      </p:sp>
    </p:spTree>
    <p:extLst>
      <p:ext uri="{BB962C8B-B14F-4D97-AF65-F5344CB8AC3E}">
        <p14:creationId xmlns:p14="http://schemas.microsoft.com/office/powerpoint/2010/main" val="18212230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0"/>
          <p:cNvSpPr>
            <a:spLocks noGrp="1" noChangeArrowheads="1"/>
          </p:cNvSpPr>
          <p:nvPr>
            <p:ph type="sldNum" sz="quarter" idx="10"/>
          </p:nvPr>
        </p:nvSpPr>
        <p:spPr/>
        <p:txBody>
          <a:bodyPr/>
          <a:lstStyle>
            <a:lvl1pPr defTabSz="457200">
              <a:defRPr>
                <a:ea typeface="MS PGothic" pitchFamily="34" charset="-128"/>
              </a:defRPr>
            </a:lvl1pPr>
          </a:lstStyle>
          <a:p>
            <a:pPr>
              <a:defRPr/>
            </a:pPr>
            <a:fld id="{4BEEA44D-FB59-40B3-9817-0DDEE4DB8D74}" type="slidenum">
              <a:rPr lang="en-US"/>
              <a:pPr>
                <a:defRPr/>
              </a:pPr>
              <a:t>‹#›</a:t>
            </a:fld>
            <a:endParaRPr lang="en-US" dirty="0"/>
          </a:p>
        </p:txBody>
      </p:sp>
      <p:sp>
        <p:nvSpPr>
          <p:cNvPr id="6" name="Rectangle 62"/>
          <p:cNvSpPr>
            <a:spLocks noGrp="1" noChangeArrowheads="1"/>
          </p:cNvSpPr>
          <p:nvPr>
            <p:ph type="ftr" sz="quarter" idx="11"/>
          </p:nvPr>
        </p:nvSpPr>
        <p:spPr/>
        <p:txBody>
          <a:bodyPr/>
          <a:lstStyle>
            <a:lvl1pPr defTabSz="457200">
              <a:defRPr>
                <a:ea typeface="MS PGothic" pitchFamily="34" charset="-128"/>
              </a:defRPr>
            </a:lvl1pPr>
          </a:lstStyle>
          <a:p>
            <a:pPr>
              <a:defRPr/>
            </a:pPr>
            <a:endParaRPr lang="en-US" dirty="0"/>
          </a:p>
        </p:txBody>
      </p:sp>
    </p:spTree>
    <p:extLst>
      <p:ext uri="{BB962C8B-B14F-4D97-AF65-F5344CB8AC3E}">
        <p14:creationId xmlns:p14="http://schemas.microsoft.com/office/powerpoint/2010/main" val="12036757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0"/>
          <p:cNvSpPr>
            <a:spLocks noGrp="1" noChangeArrowheads="1"/>
          </p:cNvSpPr>
          <p:nvPr>
            <p:ph type="sldNum" sz="quarter" idx="10"/>
          </p:nvPr>
        </p:nvSpPr>
        <p:spPr/>
        <p:txBody>
          <a:bodyPr/>
          <a:lstStyle>
            <a:lvl1pPr defTabSz="457200">
              <a:defRPr>
                <a:ea typeface="MS PGothic" pitchFamily="34" charset="-128"/>
              </a:defRPr>
            </a:lvl1pPr>
          </a:lstStyle>
          <a:p>
            <a:pPr>
              <a:defRPr/>
            </a:pPr>
            <a:fld id="{64DDC4B9-D140-4F1F-A485-60CD46F2E989}" type="slidenum">
              <a:rPr lang="en-US"/>
              <a:pPr>
                <a:defRPr/>
              </a:pPr>
              <a:t>‹#›</a:t>
            </a:fld>
            <a:endParaRPr lang="en-US" dirty="0"/>
          </a:p>
        </p:txBody>
      </p:sp>
      <p:sp>
        <p:nvSpPr>
          <p:cNvPr id="6" name="Rectangle 62"/>
          <p:cNvSpPr>
            <a:spLocks noGrp="1" noChangeArrowheads="1"/>
          </p:cNvSpPr>
          <p:nvPr>
            <p:ph type="ftr" sz="quarter" idx="11"/>
          </p:nvPr>
        </p:nvSpPr>
        <p:spPr/>
        <p:txBody>
          <a:bodyPr/>
          <a:lstStyle>
            <a:lvl1pPr defTabSz="457200">
              <a:defRPr>
                <a:ea typeface="MS PGothic" pitchFamily="34" charset="-128"/>
              </a:defRPr>
            </a:lvl1pPr>
          </a:lstStyle>
          <a:p>
            <a:pPr>
              <a:defRPr/>
            </a:pPr>
            <a:endParaRPr lang="en-US" dirty="0"/>
          </a:p>
        </p:txBody>
      </p:sp>
    </p:spTree>
    <p:extLst>
      <p:ext uri="{BB962C8B-B14F-4D97-AF65-F5344CB8AC3E}">
        <p14:creationId xmlns:p14="http://schemas.microsoft.com/office/powerpoint/2010/main" val="22198623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0"/>
          <p:cNvSpPr>
            <a:spLocks noGrp="1" noChangeArrowheads="1"/>
          </p:cNvSpPr>
          <p:nvPr>
            <p:ph type="sldNum" sz="quarter" idx="10"/>
          </p:nvPr>
        </p:nvSpPr>
        <p:spPr/>
        <p:txBody>
          <a:bodyPr/>
          <a:lstStyle>
            <a:lvl1pPr defTabSz="457200">
              <a:defRPr>
                <a:ea typeface="MS PGothic" pitchFamily="34" charset="-128"/>
              </a:defRPr>
            </a:lvl1pPr>
          </a:lstStyle>
          <a:p>
            <a:pPr>
              <a:defRPr/>
            </a:pPr>
            <a:fld id="{2F74EB78-6227-445A-A887-00120BCD93E6}" type="slidenum">
              <a:rPr lang="en-US"/>
              <a:pPr>
                <a:defRPr/>
              </a:pPr>
              <a:t>‹#›</a:t>
            </a:fld>
            <a:endParaRPr lang="en-US" dirty="0"/>
          </a:p>
        </p:txBody>
      </p:sp>
      <p:sp>
        <p:nvSpPr>
          <p:cNvPr id="5" name="Rectangle 62"/>
          <p:cNvSpPr>
            <a:spLocks noGrp="1" noChangeArrowheads="1"/>
          </p:cNvSpPr>
          <p:nvPr>
            <p:ph type="ftr" sz="quarter" idx="11"/>
          </p:nvPr>
        </p:nvSpPr>
        <p:spPr/>
        <p:txBody>
          <a:bodyPr/>
          <a:lstStyle>
            <a:lvl1pPr defTabSz="457200">
              <a:defRPr>
                <a:ea typeface="MS PGothic" pitchFamily="34" charset="-128"/>
              </a:defRPr>
            </a:lvl1pPr>
          </a:lstStyle>
          <a:p>
            <a:pPr>
              <a:defRPr/>
            </a:pPr>
            <a:endParaRPr lang="en-US" dirty="0"/>
          </a:p>
        </p:txBody>
      </p:sp>
    </p:spTree>
    <p:extLst>
      <p:ext uri="{BB962C8B-B14F-4D97-AF65-F5344CB8AC3E}">
        <p14:creationId xmlns:p14="http://schemas.microsoft.com/office/powerpoint/2010/main" val="26477553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52" y="190516"/>
            <a:ext cx="2165350" cy="60880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36538" y="190516"/>
            <a:ext cx="6348412" cy="60880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0"/>
          <p:cNvSpPr>
            <a:spLocks noGrp="1" noChangeArrowheads="1"/>
          </p:cNvSpPr>
          <p:nvPr>
            <p:ph type="sldNum" sz="quarter" idx="10"/>
          </p:nvPr>
        </p:nvSpPr>
        <p:spPr/>
        <p:txBody>
          <a:bodyPr/>
          <a:lstStyle>
            <a:lvl1pPr defTabSz="457200">
              <a:defRPr>
                <a:ea typeface="MS PGothic" pitchFamily="34" charset="-128"/>
              </a:defRPr>
            </a:lvl1pPr>
          </a:lstStyle>
          <a:p>
            <a:pPr>
              <a:defRPr/>
            </a:pPr>
            <a:fld id="{99D58F1C-EB72-46AC-AE5F-6C55DC2A4BC8}" type="slidenum">
              <a:rPr lang="en-US"/>
              <a:pPr>
                <a:defRPr/>
              </a:pPr>
              <a:t>‹#›</a:t>
            </a:fld>
            <a:endParaRPr lang="en-US" dirty="0"/>
          </a:p>
        </p:txBody>
      </p:sp>
      <p:sp>
        <p:nvSpPr>
          <p:cNvPr id="5" name="Rectangle 62"/>
          <p:cNvSpPr>
            <a:spLocks noGrp="1" noChangeArrowheads="1"/>
          </p:cNvSpPr>
          <p:nvPr>
            <p:ph type="ftr" sz="quarter" idx="11"/>
          </p:nvPr>
        </p:nvSpPr>
        <p:spPr/>
        <p:txBody>
          <a:bodyPr/>
          <a:lstStyle>
            <a:lvl1pPr defTabSz="457200">
              <a:defRPr>
                <a:ea typeface="MS PGothic" pitchFamily="34" charset="-128"/>
              </a:defRPr>
            </a:lvl1pPr>
          </a:lstStyle>
          <a:p>
            <a:pPr>
              <a:defRPr/>
            </a:pPr>
            <a:endParaRPr lang="en-US" dirty="0"/>
          </a:p>
        </p:txBody>
      </p:sp>
    </p:spTree>
    <p:extLst>
      <p:ext uri="{BB962C8B-B14F-4D97-AF65-F5344CB8AC3E}">
        <p14:creationId xmlns:p14="http://schemas.microsoft.com/office/powerpoint/2010/main" val="5739976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1663"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1633" y="1882777"/>
            <a:ext cx="8043863" cy="4113213"/>
          </a:xfrm>
        </p:spPr>
        <p:txBody>
          <a:bodyPr/>
          <a:lstStyle/>
          <a:p>
            <a:pPr lvl="0"/>
            <a:r>
              <a:rPr lang="en-US" noProof="0" dirty="0" smtClean="0"/>
              <a:t>Click icon to add table</a:t>
            </a:r>
          </a:p>
        </p:txBody>
      </p:sp>
      <p:sp>
        <p:nvSpPr>
          <p:cNvPr id="4" name="Rectangle 3"/>
          <p:cNvSpPr>
            <a:spLocks noGrp="1" noChangeArrowheads="1"/>
          </p:cNvSpPr>
          <p:nvPr>
            <p:ph type="sldNum" sz="quarter" idx="10"/>
          </p:nvPr>
        </p:nvSpPr>
        <p:spPr/>
        <p:txBody>
          <a:bodyPr/>
          <a:lstStyle>
            <a:lvl1pPr defTabSz="457200">
              <a:defRPr>
                <a:ea typeface="MS PGothic" pitchFamily="34" charset="-128"/>
              </a:defRPr>
            </a:lvl1pPr>
          </a:lstStyle>
          <a:p>
            <a:pPr>
              <a:defRPr/>
            </a:pPr>
            <a:fld id="{38342728-ED5D-449D-B40E-CB6E9BF79B67}" type="slidenum">
              <a:rPr lang="en-US"/>
              <a:pPr>
                <a:defRPr/>
              </a:pPr>
              <a:t>‹#›</a:t>
            </a:fld>
            <a:endParaRPr lang="en-US" dirty="0"/>
          </a:p>
        </p:txBody>
      </p:sp>
      <p:sp>
        <p:nvSpPr>
          <p:cNvPr id="5" name="Rectangle 4"/>
          <p:cNvSpPr>
            <a:spLocks noGrp="1" noChangeArrowheads="1"/>
          </p:cNvSpPr>
          <p:nvPr>
            <p:ph type="ftr" sz="quarter" idx="11"/>
          </p:nvPr>
        </p:nvSpPr>
        <p:spPr/>
        <p:txBody>
          <a:bodyPr/>
          <a:lstStyle>
            <a:lvl1pPr defTabSz="457200">
              <a:defRPr>
                <a:ea typeface="MS PGothic" pitchFamily="34" charset="-128"/>
              </a:defRPr>
            </a:lvl1pPr>
          </a:lstStyle>
          <a:p>
            <a:pPr>
              <a:defRPr/>
            </a:pPr>
            <a:endParaRPr lang="en-US" dirty="0"/>
          </a:p>
        </p:txBody>
      </p:sp>
    </p:spTree>
    <p:extLst>
      <p:ext uri="{BB962C8B-B14F-4D97-AF65-F5344CB8AC3E}">
        <p14:creationId xmlns:p14="http://schemas.microsoft.com/office/powerpoint/2010/main" val="22482760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pic>
        <p:nvPicPr>
          <p:cNvPr id="3" name="Picture 5" descr="Cover_3-0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53941" y="711259"/>
            <a:ext cx="4130761" cy="1691640"/>
          </a:xfrm>
          <a:prstGeom prst="rect">
            <a:avLst/>
          </a:prstGeom>
        </p:spPr>
        <p:txBody>
          <a:bodyPr tIns="0" anchor="t">
            <a:noAutofit/>
          </a:bodyPr>
          <a:lstStyle>
            <a:lvl1pPr algn="l">
              <a:lnSpc>
                <a:spcPts val="3900"/>
              </a:lnSpc>
              <a:defRPr sz="3600" b="0" spc="-100" baseline="0">
                <a:solidFill>
                  <a:schemeClr val="bg1"/>
                </a:solidFill>
                <a:latin typeface="Arial" pitchFamily="34" charset="0"/>
                <a:cs typeface="Arial" pitchFamily="34" charset="0"/>
              </a:defRPr>
            </a:lvl1pPr>
          </a:lstStyle>
          <a:p>
            <a:r>
              <a:rPr lang="en-US" smtClean="0"/>
              <a:t>Click to edit Master title style</a:t>
            </a:r>
            <a:endParaRPr lang="en-GB" dirty="0"/>
          </a:p>
        </p:txBody>
      </p:sp>
    </p:spTree>
    <p:extLst>
      <p:ext uri="{BB962C8B-B14F-4D97-AF65-F5344CB8AC3E}">
        <p14:creationId xmlns:p14="http://schemas.microsoft.com/office/powerpoint/2010/main" val="40448322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1"/>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1F8A096D-7328-46C4-B674-7D948DC37B0D}" type="datetime1">
              <a:rPr lang="en-US" smtClean="0"/>
              <a:t>5/1/2020</a:t>
            </a:fld>
            <a:endParaRPr lang="en-ZA" dirty="0"/>
          </a:p>
        </p:txBody>
      </p:sp>
      <p:sp>
        <p:nvSpPr>
          <p:cNvPr id="5" name="Footer Placeholder 4"/>
          <p:cNvSpPr>
            <a:spLocks noGrp="1"/>
          </p:cNvSpPr>
          <p:nvPr>
            <p:ph type="ftr" sz="quarter" idx="11"/>
          </p:nvPr>
        </p:nvSpPr>
        <p:spPr/>
        <p:txBody>
          <a:bodyPr/>
          <a:lstStyle>
            <a:lvl1pPr>
              <a:defRPr/>
            </a:lvl1pPr>
          </a:lstStyle>
          <a:p>
            <a:endParaRPr lang="en-ZA" dirty="0"/>
          </a:p>
        </p:txBody>
      </p:sp>
      <p:sp>
        <p:nvSpPr>
          <p:cNvPr id="6" name="Slide Number Placeholder 5"/>
          <p:cNvSpPr>
            <a:spLocks noGrp="1"/>
          </p:cNvSpPr>
          <p:nvPr>
            <p:ph type="sldNum" sz="quarter" idx="12"/>
          </p:nvPr>
        </p:nvSpPr>
        <p:spPr/>
        <p:txBody>
          <a:bodyPr/>
          <a:lstStyle>
            <a:lvl1pPr>
              <a:defRPr/>
            </a:lvl1pPr>
          </a:lstStyle>
          <a:p>
            <a:fld id="{E54505A4-23D1-4CBE-BB26-C246FACA31D0}" type="slidenum">
              <a:rPr lang="en-ZA" smtClean="0"/>
              <a:pPr/>
              <a:t>‹#›</a:t>
            </a:fld>
            <a:endParaRPr lang="en-ZA" dirty="0"/>
          </a:p>
        </p:txBody>
      </p:sp>
    </p:spTree>
    <p:extLst>
      <p:ext uri="{BB962C8B-B14F-4D97-AF65-F5344CB8AC3E}">
        <p14:creationId xmlns:p14="http://schemas.microsoft.com/office/powerpoint/2010/main" val="31574000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389EDF3-7C5E-4D1D-B8B1-17D526FEE4E5}" type="datetime1">
              <a:rPr lang="en-US" smtClean="0"/>
              <a:t>5/1/2020</a:t>
            </a:fld>
            <a:endParaRPr lang="en-ZA" dirty="0"/>
          </a:p>
        </p:txBody>
      </p:sp>
      <p:sp>
        <p:nvSpPr>
          <p:cNvPr id="5" name="Footer Placeholder 4"/>
          <p:cNvSpPr>
            <a:spLocks noGrp="1"/>
          </p:cNvSpPr>
          <p:nvPr>
            <p:ph type="ftr" sz="quarter" idx="11"/>
          </p:nvPr>
        </p:nvSpPr>
        <p:spPr/>
        <p:txBody>
          <a:bodyPr/>
          <a:lstStyle>
            <a:lvl1pPr>
              <a:defRPr/>
            </a:lvl1pPr>
          </a:lstStyle>
          <a:p>
            <a:endParaRPr lang="en-ZA" dirty="0"/>
          </a:p>
        </p:txBody>
      </p:sp>
      <p:sp>
        <p:nvSpPr>
          <p:cNvPr id="6" name="Slide Number Placeholder 5"/>
          <p:cNvSpPr>
            <a:spLocks noGrp="1"/>
          </p:cNvSpPr>
          <p:nvPr>
            <p:ph type="sldNum" sz="quarter" idx="12"/>
          </p:nvPr>
        </p:nvSpPr>
        <p:spPr/>
        <p:txBody>
          <a:bodyPr/>
          <a:lstStyle>
            <a:lvl1pPr>
              <a:defRPr/>
            </a:lvl1pPr>
          </a:lstStyle>
          <a:p>
            <a:fld id="{E54505A4-23D1-4CBE-BB26-C246FACA31D0}" type="slidenum">
              <a:rPr lang="en-ZA" smtClean="0"/>
              <a:pPr/>
              <a:t>‹#›</a:t>
            </a:fld>
            <a:endParaRPr lang="en-ZA" dirty="0"/>
          </a:p>
        </p:txBody>
      </p:sp>
    </p:spTree>
    <p:extLst>
      <p:ext uri="{BB962C8B-B14F-4D97-AF65-F5344CB8AC3E}">
        <p14:creationId xmlns:p14="http://schemas.microsoft.com/office/powerpoint/2010/main" val="38739036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AD92BE15-8A71-4200-9173-200B3AA7683C}" type="datetime1">
              <a:rPr lang="en-US" smtClean="0"/>
              <a:t>5/1/2020</a:t>
            </a:fld>
            <a:endParaRPr lang="en-ZA" dirty="0"/>
          </a:p>
        </p:txBody>
      </p:sp>
      <p:sp>
        <p:nvSpPr>
          <p:cNvPr id="5" name="Footer Placeholder 4"/>
          <p:cNvSpPr>
            <a:spLocks noGrp="1"/>
          </p:cNvSpPr>
          <p:nvPr>
            <p:ph type="ftr" sz="quarter" idx="11"/>
          </p:nvPr>
        </p:nvSpPr>
        <p:spPr/>
        <p:txBody>
          <a:bodyPr/>
          <a:lstStyle>
            <a:lvl1pPr>
              <a:defRPr/>
            </a:lvl1pPr>
          </a:lstStyle>
          <a:p>
            <a:endParaRPr lang="en-ZA" dirty="0"/>
          </a:p>
        </p:txBody>
      </p:sp>
      <p:sp>
        <p:nvSpPr>
          <p:cNvPr id="6" name="Slide Number Placeholder 5"/>
          <p:cNvSpPr>
            <a:spLocks noGrp="1"/>
          </p:cNvSpPr>
          <p:nvPr>
            <p:ph type="sldNum" sz="quarter" idx="12"/>
          </p:nvPr>
        </p:nvSpPr>
        <p:spPr/>
        <p:txBody>
          <a:bodyPr/>
          <a:lstStyle>
            <a:lvl1pPr>
              <a:defRPr/>
            </a:lvl1pPr>
          </a:lstStyle>
          <a:p>
            <a:fld id="{E54505A4-23D1-4CBE-BB26-C246FACA31D0}" type="slidenum">
              <a:rPr lang="en-ZA" smtClean="0"/>
              <a:pPr/>
              <a:t>‹#›</a:t>
            </a:fld>
            <a:endParaRPr lang="en-ZA" dirty="0"/>
          </a:p>
        </p:txBody>
      </p:sp>
    </p:spTree>
    <p:extLst>
      <p:ext uri="{BB962C8B-B14F-4D97-AF65-F5344CB8AC3E}">
        <p14:creationId xmlns:p14="http://schemas.microsoft.com/office/powerpoint/2010/main" val="501376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E8869774-6AE8-4D90-A85F-A3C803A78640}" type="datetime1">
              <a:rPr lang="en-US" smtClean="0"/>
              <a:t>5/1/2020</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6E2E8DFB-259F-4B10-9431-A46ED4582A46}" type="slidenum">
              <a:rPr lang="en-US" smtClean="0"/>
              <a:pPr/>
              <a:t>‹#›</a:t>
            </a:fld>
            <a:endParaRPr lang="en-US" dirty="0"/>
          </a:p>
        </p:txBody>
      </p:sp>
    </p:spTree>
    <p:extLst>
      <p:ext uri="{BB962C8B-B14F-4D97-AF65-F5344CB8AC3E}">
        <p14:creationId xmlns:p14="http://schemas.microsoft.com/office/powerpoint/2010/main" val="28712422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1782F579-8E96-4360-9CAD-36C922763F0B}" type="datetime1">
              <a:rPr lang="en-US" smtClean="0"/>
              <a:t>5/1/2020</a:t>
            </a:fld>
            <a:endParaRPr lang="en-ZA" dirty="0"/>
          </a:p>
        </p:txBody>
      </p:sp>
      <p:sp>
        <p:nvSpPr>
          <p:cNvPr id="6" name="Footer Placeholder 4"/>
          <p:cNvSpPr>
            <a:spLocks noGrp="1"/>
          </p:cNvSpPr>
          <p:nvPr>
            <p:ph type="ftr" sz="quarter" idx="11"/>
          </p:nvPr>
        </p:nvSpPr>
        <p:spPr/>
        <p:txBody>
          <a:bodyPr/>
          <a:lstStyle>
            <a:lvl1pPr>
              <a:defRPr/>
            </a:lvl1pPr>
          </a:lstStyle>
          <a:p>
            <a:endParaRPr lang="en-ZA" dirty="0"/>
          </a:p>
        </p:txBody>
      </p:sp>
      <p:sp>
        <p:nvSpPr>
          <p:cNvPr id="7" name="Slide Number Placeholder 5"/>
          <p:cNvSpPr>
            <a:spLocks noGrp="1"/>
          </p:cNvSpPr>
          <p:nvPr>
            <p:ph type="sldNum" sz="quarter" idx="12"/>
          </p:nvPr>
        </p:nvSpPr>
        <p:spPr/>
        <p:txBody>
          <a:bodyPr/>
          <a:lstStyle>
            <a:lvl1pPr>
              <a:defRPr/>
            </a:lvl1pPr>
          </a:lstStyle>
          <a:p>
            <a:fld id="{E54505A4-23D1-4CBE-BB26-C246FACA31D0}" type="slidenum">
              <a:rPr lang="en-ZA" smtClean="0"/>
              <a:pPr/>
              <a:t>‹#›</a:t>
            </a:fld>
            <a:endParaRPr lang="en-ZA" dirty="0"/>
          </a:p>
        </p:txBody>
      </p:sp>
    </p:spTree>
    <p:extLst>
      <p:ext uri="{BB962C8B-B14F-4D97-AF65-F5344CB8AC3E}">
        <p14:creationId xmlns:p14="http://schemas.microsoft.com/office/powerpoint/2010/main" val="9802472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2E6594DC-C107-4E1B-94B8-D7D24294B7FD}" type="datetime1">
              <a:rPr lang="en-US" smtClean="0"/>
              <a:t>5/1/2020</a:t>
            </a:fld>
            <a:endParaRPr lang="en-ZA" dirty="0"/>
          </a:p>
        </p:txBody>
      </p:sp>
      <p:sp>
        <p:nvSpPr>
          <p:cNvPr id="8" name="Footer Placeholder 4"/>
          <p:cNvSpPr>
            <a:spLocks noGrp="1"/>
          </p:cNvSpPr>
          <p:nvPr>
            <p:ph type="ftr" sz="quarter" idx="11"/>
          </p:nvPr>
        </p:nvSpPr>
        <p:spPr/>
        <p:txBody>
          <a:bodyPr/>
          <a:lstStyle>
            <a:lvl1pPr>
              <a:defRPr/>
            </a:lvl1pPr>
          </a:lstStyle>
          <a:p>
            <a:endParaRPr lang="en-ZA" dirty="0"/>
          </a:p>
        </p:txBody>
      </p:sp>
      <p:sp>
        <p:nvSpPr>
          <p:cNvPr id="9" name="Slide Number Placeholder 5"/>
          <p:cNvSpPr>
            <a:spLocks noGrp="1"/>
          </p:cNvSpPr>
          <p:nvPr>
            <p:ph type="sldNum" sz="quarter" idx="12"/>
          </p:nvPr>
        </p:nvSpPr>
        <p:spPr/>
        <p:txBody>
          <a:bodyPr/>
          <a:lstStyle>
            <a:lvl1pPr>
              <a:defRPr/>
            </a:lvl1pPr>
          </a:lstStyle>
          <a:p>
            <a:fld id="{E54505A4-23D1-4CBE-BB26-C246FACA31D0}" type="slidenum">
              <a:rPr lang="en-ZA" smtClean="0"/>
              <a:pPr/>
              <a:t>‹#›</a:t>
            </a:fld>
            <a:endParaRPr lang="en-ZA" dirty="0"/>
          </a:p>
        </p:txBody>
      </p:sp>
    </p:spTree>
    <p:extLst>
      <p:ext uri="{BB962C8B-B14F-4D97-AF65-F5344CB8AC3E}">
        <p14:creationId xmlns:p14="http://schemas.microsoft.com/office/powerpoint/2010/main" val="200429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97F3D88A-754E-4EC6-ADE0-4D5A6E83B88E}" type="datetime1">
              <a:rPr lang="en-US" smtClean="0"/>
              <a:t>5/1/2020</a:t>
            </a:fld>
            <a:endParaRPr lang="en-ZA" dirty="0"/>
          </a:p>
        </p:txBody>
      </p:sp>
      <p:sp>
        <p:nvSpPr>
          <p:cNvPr id="4" name="Footer Placeholder 4"/>
          <p:cNvSpPr>
            <a:spLocks noGrp="1"/>
          </p:cNvSpPr>
          <p:nvPr>
            <p:ph type="ftr" sz="quarter" idx="11"/>
          </p:nvPr>
        </p:nvSpPr>
        <p:spPr/>
        <p:txBody>
          <a:bodyPr/>
          <a:lstStyle>
            <a:lvl1pPr>
              <a:defRPr/>
            </a:lvl1pPr>
          </a:lstStyle>
          <a:p>
            <a:endParaRPr lang="en-ZA" dirty="0"/>
          </a:p>
        </p:txBody>
      </p:sp>
      <p:sp>
        <p:nvSpPr>
          <p:cNvPr id="5" name="Slide Number Placeholder 5"/>
          <p:cNvSpPr>
            <a:spLocks noGrp="1"/>
          </p:cNvSpPr>
          <p:nvPr>
            <p:ph type="sldNum" sz="quarter" idx="12"/>
          </p:nvPr>
        </p:nvSpPr>
        <p:spPr/>
        <p:txBody>
          <a:bodyPr/>
          <a:lstStyle>
            <a:lvl1pPr>
              <a:defRPr/>
            </a:lvl1pPr>
          </a:lstStyle>
          <a:p>
            <a:fld id="{E54505A4-23D1-4CBE-BB26-C246FACA31D0}" type="slidenum">
              <a:rPr lang="en-ZA" smtClean="0"/>
              <a:pPr/>
              <a:t>‹#›</a:t>
            </a:fld>
            <a:endParaRPr lang="en-ZA" dirty="0"/>
          </a:p>
        </p:txBody>
      </p:sp>
    </p:spTree>
    <p:extLst>
      <p:ext uri="{BB962C8B-B14F-4D97-AF65-F5344CB8AC3E}">
        <p14:creationId xmlns:p14="http://schemas.microsoft.com/office/powerpoint/2010/main" val="30356447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D717687F-CEA9-4BB8-8337-7C6C092E3D89}" type="datetime1">
              <a:rPr lang="en-US" smtClean="0"/>
              <a:t>5/1/2020</a:t>
            </a:fld>
            <a:endParaRPr lang="en-ZA" dirty="0"/>
          </a:p>
        </p:txBody>
      </p:sp>
      <p:sp>
        <p:nvSpPr>
          <p:cNvPr id="3" name="Footer Placeholder 4"/>
          <p:cNvSpPr>
            <a:spLocks noGrp="1"/>
          </p:cNvSpPr>
          <p:nvPr>
            <p:ph type="ftr" sz="quarter" idx="11"/>
          </p:nvPr>
        </p:nvSpPr>
        <p:spPr/>
        <p:txBody>
          <a:bodyPr/>
          <a:lstStyle>
            <a:lvl1pPr>
              <a:defRPr/>
            </a:lvl1pPr>
          </a:lstStyle>
          <a:p>
            <a:endParaRPr lang="en-ZA" dirty="0"/>
          </a:p>
        </p:txBody>
      </p:sp>
      <p:sp>
        <p:nvSpPr>
          <p:cNvPr id="4" name="Slide Number Placeholder 5"/>
          <p:cNvSpPr>
            <a:spLocks noGrp="1"/>
          </p:cNvSpPr>
          <p:nvPr>
            <p:ph type="sldNum" sz="quarter" idx="12"/>
          </p:nvPr>
        </p:nvSpPr>
        <p:spPr/>
        <p:txBody>
          <a:bodyPr/>
          <a:lstStyle>
            <a:lvl1pPr>
              <a:defRPr/>
            </a:lvl1pPr>
          </a:lstStyle>
          <a:p>
            <a:fld id="{E54505A4-23D1-4CBE-BB26-C246FACA31D0}" type="slidenum">
              <a:rPr lang="en-ZA" smtClean="0"/>
              <a:pPr/>
              <a:t>‹#›</a:t>
            </a:fld>
            <a:endParaRPr lang="en-ZA" dirty="0"/>
          </a:p>
        </p:txBody>
      </p:sp>
    </p:spTree>
    <p:extLst>
      <p:ext uri="{BB962C8B-B14F-4D97-AF65-F5344CB8AC3E}">
        <p14:creationId xmlns:p14="http://schemas.microsoft.com/office/powerpoint/2010/main" val="19944512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13546D81-E914-4F62-9A67-531048CF1130}" type="datetime1">
              <a:rPr lang="en-US" smtClean="0"/>
              <a:t>5/1/2020</a:t>
            </a:fld>
            <a:endParaRPr lang="en-ZA" dirty="0"/>
          </a:p>
        </p:txBody>
      </p:sp>
      <p:sp>
        <p:nvSpPr>
          <p:cNvPr id="6" name="Footer Placeholder 4"/>
          <p:cNvSpPr>
            <a:spLocks noGrp="1"/>
          </p:cNvSpPr>
          <p:nvPr>
            <p:ph type="ftr" sz="quarter" idx="11"/>
          </p:nvPr>
        </p:nvSpPr>
        <p:spPr/>
        <p:txBody>
          <a:bodyPr/>
          <a:lstStyle>
            <a:lvl1pPr>
              <a:defRPr/>
            </a:lvl1pPr>
          </a:lstStyle>
          <a:p>
            <a:endParaRPr lang="en-ZA" dirty="0"/>
          </a:p>
        </p:txBody>
      </p:sp>
      <p:sp>
        <p:nvSpPr>
          <p:cNvPr id="7" name="Slide Number Placeholder 5"/>
          <p:cNvSpPr>
            <a:spLocks noGrp="1"/>
          </p:cNvSpPr>
          <p:nvPr>
            <p:ph type="sldNum" sz="quarter" idx="12"/>
          </p:nvPr>
        </p:nvSpPr>
        <p:spPr/>
        <p:txBody>
          <a:bodyPr/>
          <a:lstStyle>
            <a:lvl1pPr>
              <a:defRPr/>
            </a:lvl1pPr>
          </a:lstStyle>
          <a:p>
            <a:fld id="{E54505A4-23D1-4CBE-BB26-C246FACA31D0}" type="slidenum">
              <a:rPr lang="en-ZA" smtClean="0"/>
              <a:pPr/>
              <a:t>‹#›</a:t>
            </a:fld>
            <a:endParaRPr lang="en-ZA" dirty="0"/>
          </a:p>
        </p:txBody>
      </p:sp>
    </p:spTree>
    <p:extLst>
      <p:ext uri="{BB962C8B-B14F-4D97-AF65-F5344CB8AC3E}">
        <p14:creationId xmlns:p14="http://schemas.microsoft.com/office/powerpoint/2010/main" val="7367747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103B3E40-CC83-4026-96A9-3AEA2DF0A5C6}" type="datetime1">
              <a:rPr lang="en-US" smtClean="0"/>
              <a:t>5/1/2020</a:t>
            </a:fld>
            <a:endParaRPr lang="en-ZA" dirty="0"/>
          </a:p>
        </p:txBody>
      </p:sp>
      <p:sp>
        <p:nvSpPr>
          <p:cNvPr id="6" name="Footer Placeholder 4"/>
          <p:cNvSpPr>
            <a:spLocks noGrp="1"/>
          </p:cNvSpPr>
          <p:nvPr>
            <p:ph type="ftr" sz="quarter" idx="11"/>
          </p:nvPr>
        </p:nvSpPr>
        <p:spPr/>
        <p:txBody>
          <a:bodyPr/>
          <a:lstStyle>
            <a:lvl1pPr>
              <a:defRPr/>
            </a:lvl1pPr>
          </a:lstStyle>
          <a:p>
            <a:endParaRPr lang="en-ZA" dirty="0"/>
          </a:p>
        </p:txBody>
      </p:sp>
      <p:sp>
        <p:nvSpPr>
          <p:cNvPr id="7" name="Slide Number Placeholder 5"/>
          <p:cNvSpPr>
            <a:spLocks noGrp="1"/>
          </p:cNvSpPr>
          <p:nvPr>
            <p:ph type="sldNum" sz="quarter" idx="12"/>
          </p:nvPr>
        </p:nvSpPr>
        <p:spPr/>
        <p:txBody>
          <a:bodyPr/>
          <a:lstStyle>
            <a:lvl1pPr>
              <a:defRPr/>
            </a:lvl1pPr>
          </a:lstStyle>
          <a:p>
            <a:fld id="{E54505A4-23D1-4CBE-BB26-C246FACA31D0}" type="slidenum">
              <a:rPr lang="en-ZA" smtClean="0"/>
              <a:pPr/>
              <a:t>‹#›</a:t>
            </a:fld>
            <a:endParaRPr lang="en-ZA" dirty="0"/>
          </a:p>
        </p:txBody>
      </p:sp>
    </p:spTree>
    <p:extLst>
      <p:ext uri="{BB962C8B-B14F-4D97-AF65-F5344CB8AC3E}">
        <p14:creationId xmlns:p14="http://schemas.microsoft.com/office/powerpoint/2010/main" val="10017963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C14FA02-D494-4E0E-A3BE-E6A088F10EB4}" type="datetime1">
              <a:rPr lang="en-US" smtClean="0"/>
              <a:t>5/1/2020</a:t>
            </a:fld>
            <a:endParaRPr lang="en-ZA" dirty="0"/>
          </a:p>
        </p:txBody>
      </p:sp>
      <p:sp>
        <p:nvSpPr>
          <p:cNvPr id="5" name="Footer Placeholder 4"/>
          <p:cNvSpPr>
            <a:spLocks noGrp="1"/>
          </p:cNvSpPr>
          <p:nvPr>
            <p:ph type="ftr" sz="quarter" idx="11"/>
          </p:nvPr>
        </p:nvSpPr>
        <p:spPr/>
        <p:txBody>
          <a:bodyPr/>
          <a:lstStyle>
            <a:lvl1pPr>
              <a:defRPr/>
            </a:lvl1pPr>
          </a:lstStyle>
          <a:p>
            <a:endParaRPr lang="en-ZA" dirty="0"/>
          </a:p>
        </p:txBody>
      </p:sp>
      <p:sp>
        <p:nvSpPr>
          <p:cNvPr id="6" name="Slide Number Placeholder 5"/>
          <p:cNvSpPr>
            <a:spLocks noGrp="1"/>
          </p:cNvSpPr>
          <p:nvPr>
            <p:ph type="sldNum" sz="quarter" idx="12"/>
          </p:nvPr>
        </p:nvSpPr>
        <p:spPr/>
        <p:txBody>
          <a:bodyPr/>
          <a:lstStyle>
            <a:lvl1pPr>
              <a:defRPr/>
            </a:lvl1pPr>
          </a:lstStyle>
          <a:p>
            <a:fld id="{E54505A4-23D1-4CBE-BB26-C246FACA31D0}" type="slidenum">
              <a:rPr lang="en-ZA" smtClean="0"/>
              <a:pPr/>
              <a:t>‹#›</a:t>
            </a:fld>
            <a:endParaRPr lang="en-ZA" dirty="0"/>
          </a:p>
        </p:txBody>
      </p:sp>
    </p:spTree>
    <p:extLst>
      <p:ext uri="{BB962C8B-B14F-4D97-AF65-F5344CB8AC3E}">
        <p14:creationId xmlns:p14="http://schemas.microsoft.com/office/powerpoint/2010/main" val="40293651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4"/>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5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3C36A96-4737-4B58-8C64-70272D0208F6}" type="datetime1">
              <a:rPr lang="en-US" smtClean="0"/>
              <a:t>5/1/2020</a:t>
            </a:fld>
            <a:endParaRPr lang="en-ZA" dirty="0"/>
          </a:p>
        </p:txBody>
      </p:sp>
      <p:sp>
        <p:nvSpPr>
          <p:cNvPr id="5" name="Footer Placeholder 4"/>
          <p:cNvSpPr>
            <a:spLocks noGrp="1"/>
          </p:cNvSpPr>
          <p:nvPr>
            <p:ph type="ftr" sz="quarter" idx="11"/>
          </p:nvPr>
        </p:nvSpPr>
        <p:spPr/>
        <p:txBody>
          <a:bodyPr/>
          <a:lstStyle>
            <a:lvl1pPr>
              <a:defRPr/>
            </a:lvl1pPr>
          </a:lstStyle>
          <a:p>
            <a:endParaRPr lang="en-ZA" dirty="0"/>
          </a:p>
        </p:txBody>
      </p:sp>
      <p:sp>
        <p:nvSpPr>
          <p:cNvPr id="6" name="Slide Number Placeholder 5"/>
          <p:cNvSpPr>
            <a:spLocks noGrp="1"/>
          </p:cNvSpPr>
          <p:nvPr>
            <p:ph type="sldNum" sz="quarter" idx="12"/>
          </p:nvPr>
        </p:nvSpPr>
        <p:spPr/>
        <p:txBody>
          <a:bodyPr/>
          <a:lstStyle>
            <a:lvl1pPr>
              <a:defRPr/>
            </a:lvl1pPr>
          </a:lstStyle>
          <a:p>
            <a:fld id="{E54505A4-23D1-4CBE-BB26-C246FACA31D0}" type="slidenum">
              <a:rPr lang="en-ZA" smtClean="0"/>
              <a:pPr/>
              <a:t>‹#›</a:t>
            </a:fld>
            <a:endParaRPr lang="en-ZA" dirty="0"/>
          </a:p>
        </p:txBody>
      </p:sp>
    </p:spTree>
    <p:extLst>
      <p:ext uri="{BB962C8B-B14F-4D97-AF65-F5344CB8AC3E}">
        <p14:creationId xmlns:p14="http://schemas.microsoft.com/office/powerpoint/2010/main" val="9312929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109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4D452B7F-6D53-4FC8-A25A-1BC5E9ED11F9}" type="datetime1">
              <a:rPr lang="en-US" smtClean="0"/>
              <a:t>5/1/2020</a:t>
            </a:fld>
            <a:endParaRPr lang="en-US" dirty="0"/>
          </a:p>
        </p:txBody>
      </p:sp>
      <p:sp>
        <p:nvSpPr>
          <p:cNvPr id="5"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dirty="0"/>
          </a:p>
        </p:txBody>
      </p:sp>
      <p:sp>
        <p:nvSpPr>
          <p:cNvPr id="6"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E5D38877-20A6-4203-B6D7-DE930EDCD0CC}" type="slidenum">
              <a:rPr lang="en-US"/>
              <a:pPr>
                <a:defRPr/>
              </a:pPr>
              <a:t>‹#›</a:t>
            </a:fld>
            <a:endParaRPr lang="en-US" dirty="0"/>
          </a:p>
        </p:txBody>
      </p:sp>
    </p:spTree>
    <p:extLst>
      <p:ext uri="{BB962C8B-B14F-4D97-AF65-F5344CB8AC3E}">
        <p14:creationId xmlns:p14="http://schemas.microsoft.com/office/powerpoint/2010/main" val="2723013753"/>
      </p:ext>
    </p:extLst>
  </p:cSld>
  <p:clrMapOvr>
    <a:masterClrMapping/>
  </p:clrMapOvr>
  <p:transition spd="slow">
    <p:circl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48C6403B-E9B6-48B6-84FF-22624BA8F9E2}" type="datetime1">
              <a:rPr lang="en-US" smtClean="0"/>
              <a:t>5/1/2020</a:t>
            </a:fld>
            <a:endParaRPr lang="en-US" dirty="0"/>
          </a:p>
        </p:txBody>
      </p:sp>
      <p:sp>
        <p:nvSpPr>
          <p:cNvPr id="5"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dirty="0"/>
          </a:p>
        </p:txBody>
      </p:sp>
      <p:sp>
        <p:nvSpPr>
          <p:cNvPr id="6"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2E0D3230-56C0-40A7-B22D-C087DC0808A2}" type="slidenum">
              <a:rPr lang="en-US"/>
              <a:pPr>
                <a:defRPr/>
              </a:pPr>
              <a:t>‹#›</a:t>
            </a:fld>
            <a:endParaRPr lang="en-US" dirty="0"/>
          </a:p>
        </p:txBody>
      </p:sp>
    </p:spTree>
    <p:extLst>
      <p:ext uri="{BB962C8B-B14F-4D97-AF65-F5344CB8AC3E}">
        <p14:creationId xmlns:p14="http://schemas.microsoft.com/office/powerpoint/2010/main" val="2032274236"/>
      </p:ext>
    </p:extLst>
  </p:cSld>
  <p:clrMapOvr>
    <a:masterClrMapping/>
  </p:clrMapOvr>
  <p:transition spd="slow">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C8F0C66D-FB39-4646-AEB2-7F5DEE4D0E18}" type="datetime1">
              <a:rPr lang="en-US" smtClean="0"/>
              <a:t>5/1/2020</a:t>
            </a:fld>
            <a:endParaRPr lang="en-US" dirty="0"/>
          </a:p>
        </p:txBody>
      </p:sp>
      <p:sp>
        <p:nvSpPr>
          <p:cNvPr id="8" name="Footer Placeholder 4"/>
          <p:cNvSpPr>
            <a:spLocks noGrp="1"/>
          </p:cNvSpPr>
          <p:nvPr>
            <p:ph type="ftr" sz="quarter" idx="11"/>
          </p:nvPr>
        </p:nvSpPr>
        <p:spPr/>
        <p:txBody>
          <a:bodyPr/>
          <a:lstStyle>
            <a:lvl1pPr>
              <a:defRPr/>
            </a:lvl1pPr>
          </a:lstStyle>
          <a:p>
            <a:endParaRPr lang="en-US" dirty="0"/>
          </a:p>
        </p:txBody>
      </p:sp>
      <p:sp>
        <p:nvSpPr>
          <p:cNvPr id="9" name="Slide Number Placeholder 5"/>
          <p:cNvSpPr>
            <a:spLocks noGrp="1"/>
          </p:cNvSpPr>
          <p:nvPr>
            <p:ph type="sldNum" sz="quarter" idx="12"/>
          </p:nvPr>
        </p:nvSpPr>
        <p:spPr/>
        <p:txBody>
          <a:bodyPr/>
          <a:lstStyle>
            <a:lvl1pPr>
              <a:defRPr/>
            </a:lvl1pPr>
          </a:lstStyle>
          <a:p>
            <a:fld id="{6E2E8DFB-259F-4B10-9431-A46ED4582A46}" type="slidenum">
              <a:rPr lang="en-US" smtClean="0"/>
              <a:pPr/>
              <a:t>‹#›</a:t>
            </a:fld>
            <a:endParaRPr lang="en-US" dirty="0"/>
          </a:p>
        </p:txBody>
      </p:sp>
    </p:spTree>
    <p:extLst>
      <p:ext uri="{BB962C8B-B14F-4D97-AF65-F5344CB8AC3E}">
        <p14:creationId xmlns:p14="http://schemas.microsoft.com/office/powerpoint/2010/main" val="7947181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56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F722710D-C922-4FA7-AEA9-2C886624A84A}" type="datetime1">
              <a:rPr lang="en-US" smtClean="0"/>
              <a:t>5/1/2020</a:t>
            </a:fld>
            <a:endParaRPr lang="en-US" dirty="0"/>
          </a:p>
        </p:txBody>
      </p:sp>
      <p:sp>
        <p:nvSpPr>
          <p:cNvPr id="5"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dirty="0"/>
          </a:p>
        </p:txBody>
      </p:sp>
      <p:sp>
        <p:nvSpPr>
          <p:cNvPr id="6"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9EC3A00C-72F4-4133-9A73-712E50083B51}" type="slidenum">
              <a:rPr lang="en-US"/>
              <a:pPr>
                <a:defRPr/>
              </a:pPr>
              <a:t>‹#›</a:t>
            </a:fld>
            <a:endParaRPr lang="en-US" dirty="0"/>
          </a:p>
        </p:txBody>
      </p:sp>
    </p:spTree>
    <p:extLst>
      <p:ext uri="{BB962C8B-B14F-4D97-AF65-F5344CB8AC3E}">
        <p14:creationId xmlns:p14="http://schemas.microsoft.com/office/powerpoint/2010/main" val="1061346204"/>
      </p:ext>
    </p:extLst>
  </p:cSld>
  <p:clrMapOvr>
    <a:masterClrMapping/>
  </p:clrMapOvr>
  <p:transition spd="slow">
    <p:circl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CF07D95E-51EC-46CB-BA2B-9E2F54E8D9AE}" type="datetime1">
              <a:rPr lang="en-US" smtClean="0"/>
              <a:t>5/1/2020</a:t>
            </a:fld>
            <a:endParaRPr lang="en-US" dirty="0"/>
          </a:p>
        </p:txBody>
      </p:sp>
      <p:sp>
        <p:nvSpPr>
          <p:cNvPr id="6"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dirty="0"/>
          </a:p>
        </p:txBody>
      </p:sp>
      <p:sp>
        <p:nvSpPr>
          <p:cNvPr id="7"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7A116ED5-AC2F-4936-86DF-40606D08D7EE}" type="slidenum">
              <a:rPr lang="en-US"/>
              <a:pPr>
                <a:defRPr/>
              </a:pPr>
              <a:t>‹#›</a:t>
            </a:fld>
            <a:endParaRPr lang="en-US" dirty="0"/>
          </a:p>
        </p:txBody>
      </p:sp>
    </p:spTree>
    <p:extLst>
      <p:ext uri="{BB962C8B-B14F-4D97-AF65-F5344CB8AC3E}">
        <p14:creationId xmlns:p14="http://schemas.microsoft.com/office/powerpoint/2010/main" val="4275234718"/>
      </p:ext>
    </p:extLst>
  </p:cSld>
  <p:clrMapOvr>
    <a:masterClrMapping/>
  </p:clrMapOvr>
  <p:transition spd="slow">
    <p:circl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35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35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F9ADF913-5DED-4DD0-B89E-10DB693B4642}" type="datetime1">
              <a:rPr lang="en-US" smtClean="0"/>
              <a:t>5/1/2020</a:t>
            </a:fld>
            <a:endParaRPr lang="en-US" dirty="0"/>
          </a:p>
        </p:txBody>
      </p:sp>
      <p:sp>
        <p:nvSpPr>
          <p:cNvPr id="8"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dirty="0"/>
          </a:p>
        </p:txBody>
      </p:sp>
      <p:sp>
        <p:nvSpPr>
          <p:cNvPr id="9"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65CB9DF7-8079-4C1F-A15E-2FD39954D454}" type="slidenum">
              <a:rPr lang="en-US"/>
              <a:pPr>
                <a:defRPr/>
              </a:pPr>
              <a:t>‹#›</a:t>
            </a:fld>
            <a:endParaRPr lang="en-US" dirty="0"/>
          </a:p>
        </p:txBody>
      </p:sp>
    </p:spTree>
    <p:extLst>
      <p:ext uri="{BB962C8B-B14F-4D97-AF65-F5344CB8AC3E}">
        <p14:creationId xmlns:p14="http://schemas.microsoft.com/office/powerpoint/2010/main" val="4194868681"/>
      </p:ext>
    </p:extLst>
  </p:cSld>
  <p:clrMapOvr>
    <a:masterClrMapping/>
  </p:clrMapOvr>
  <p:transition spd="slow">
    <p:circl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AFD21DDB-BAEA-4F0B-B50A-CF05218CA0BC}" type="datetime1">
              <a:rPr lang="en-US" smtClean="0"/>
              <a:t>5/1/2020</a:t>
            </a:fld>
            <a:endParaRPr lang="en-US" dirty="0"/>
          </a:p>
        </p:txBody>
      </p:sp>
      <p:sp>
        <p:nvSpPr>
          <p:cNvPr id="4"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dirty="0"/>
          </a:p>
        </p:txBody>
      </p:sp>
      <p:sp>
        <p:nvSpPr>
          <p:cNvPr id="5"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1C7A0828-554B-4478-992E-B4DFD1316F6A}" type="slidenum">
              <a:rPr lang="en-US"/>
              <a:pPr>
                <a:defRPr/>
              </a:pPr>
              <a:t>‹#›</a:t>
            </a:fld>
            <a:endParaRPr lang="en-US" dirty="0"/>
          </a:p>
        </p:txBody>
      </p:sp>
    </p:spTree>
    <p:extLst>
      <p:ext uri="{BB962C8B-B14F-4D97-AF65-F5344CB8AC3E}">
        <p14:creationId xmlns:p14="http://schemas.microsoft.com/office/powerpoint/2010/main" val="2269611629"/>
      </p:ext>
    </p:extLst>
  </p:cSld>
  <p:clrMapOvr>
    <a:masterClrMapping/>
  </p:clrMapOvr>
  <p:transition spd="slow">
    <p:circl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C4081D93-B45D-41D7-A408-FDA67153AC35}" type="datetime1">
              <a:rPr lang="en-US" smtClean="0"/>
              <a:t>5/1/2020</a:t>
            </a:fld>
            <a:endParaRPr lang="en-US" dirty="0"/>
          </a:p>
        </p:txBody>
      </p:sp>
      <p:sp>
        <p:nvSpPr>
          <p:cNvPr id="3"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dirty="0"/>
          </a:p>
        </p:txBody>
      </p:sp>
      <p:sp>
        <p:nvSpPr>
          <p:cNvPr id="4"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67EFB2D2-A0FC-4E09-8DB3-3A611E7B86C2}" type="slidenum">
              <a:rPr lang="en-US"/>
              <a:pPr>
                <a:defRPr/>
              </a:pPr>
              <a:t>‹#›</a:t>
            </a:fld>
            <a:endParaRPr lang="en-US" dirty="0"/>
          </a:p>
        </p:txBody>
      </p:sp>
    </p:spTree>
    <p:extLst>
      <p:ext uri="{BB962C8B-B14F-4D97-AF65-F5344CB8AC3E}">
        <p14:creationId xmlns:p14="http://schemas.microsoft.com/office/powerpoint/2010/main" val="1184995795"/>
      </p:ext>
    </p:extLst>
  </p:cSld>
  <p:clrMapOvr>
    <a:masterClrMapping/>
  </p:clrMapOvr>
  <p:transition spd="slow">
    <p:circl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71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DBF1D9C4-71DE-4144-81CF-E656D88ED1A3}" type="datetime1">
              <a:rPr lang="en-US" smtClean="0"/>
              <a:t>5/1/2020</a:t>
            </a:fld>
            <a:endParaRPr lang="en-US" dirty="0"/>
          </a:p>
        </p:txBody>
      </p:sp>
      <p:sp>
        <p:nvSpPr>
          <p:cNvPr id="6"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dirty="0"/>
          </a:p>
        </p:txBody>
      </p:sp>
      <p:sp>
        <p:nvSpPr>
          <p:cNvPr id="7"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84D87172-9B73-4657-9DA9-993E49F9F5A6}" type="slidenum">
              <a:rPr lang="en-US"/>
              <a:pPr>
                <a:defRPr/>
              </a:pPr>
              <a:t>‹#›</a:t>
            </a:fld>
            <a:endParaRPr lang="en-US" dirty="0"/>
          </a:p>
        </p:txBody>
      </p:sp>
    </p:spTree>
    <p:extLst>
      <p:ext uri="{BB962C8B-B14F-4D97-AF65-F5344CB8AC3E}">
        <p14:creationId xmlns:p14="http://schemas.microsoft.com/office/powerpoint/2010/main" val="3158960652"/>
      </p:ext>
    </p:extLst>
  </p:cSld>
  <p:clrMapOvr>
    <a:masterClrMapping/>
  </p:clrMapOvr>
  <p:transition spd="slow">
    <p:circl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8F2E0786-44D2-4BCE-BB24-856ED5855139}" type="datetime1">
              <a:rPr lang="en-US" smtClean="0"/>
              <a:t>5/1/2020</a:t>
            </a:fld>
            <a:endParaRPr lang="en-US" dirty="0"/>
          </a:p>
        </p:txBody>
      </p:sp>
      <p:sp>
        <p:nvSpPr>
          <p:cNvPr id="6"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dirty="0"/>
          </a:p>
        </p:txBody>
      </p:sp>
      <p:sp>
        <p:nvSpPr>
          <p:cNvPr id="7"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78A52A22-C990-4CA7-B6AB-C663D92C4D50}" type="slidenum">
              <a:rPr lang="en-US"/>
              <a:pPr>
                <a:defRPr/>
              </a:pPr>
              <a:t>‹#›</a:t>
            </a:fld>
            <a:endParaRPr lang="en-US" dirty="0"/>
          </a:p>
        </p:txBody>
      </p:sp>
    </p:spTree>
    <p:extLst>
      <p:ext uri="{BB962C8B-B14F-4D97-AF65-F5344CB8AC3E}">
        <p14:creationId xmlns:p14="http://schemas.microsoft.com/office/powerpoint/2010/main" val="4165014718"/>
      </p:ext>
    </p:extLst>
  </p:cSld>
  <p:clrMapOvr>
    <a:masterClrMapping/>
  </p:clrMapOvr>
  <p:transition spd="slow">
    <p:circl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58F713BF-A926-4790-B334-A764CB80201C}" type="datetime1">
              <a:rPr lang="en-US" smtClean="0"/>
              <a:t>5/1/2020</a:t>
            </a:fld>
            <a:endParaRPr lang="en-US" dirty="0"/>
          </a:p>
        </p:txBody>
      </p:sp>
      <p:sp>
        <p:nvSpPr>
          <p:cNvPr id="5"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dirty="0"/>
          </a:p>
        </p:txBody>
      </p:sp>
      <p:sp>
        <p:nvSpPr>
          <p:cNvPr id="6"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F7A20C31-B1C7-4645-AC4B-53A66DC2659C}" type="slidenum">
              <a:rPr lang="en-US"/>
              <a:pPr>
                <a:defRPr/>
              </a:pPr>
              <a:t>‹#›</a:t>
            </a:fld>
            <a:endParaRPr lang="en-US" dirty="0"/>
          </a:p>
        </p:txBody>
      </p:sp>
    </p:spTree>
    <p:extLst>
      <p:ext uri="{BB962C8B-B14F-4D97-AF65-F5344CB8AC3E}">
        <p14:creationId xmlns:p14="http://schemas.microsoft.com/office/powerpoint/2010/main" val="4155282092"/>
      </p:ext>
    </p:extLst>
  </p:cSld>
  <p:clrMapOvr>
    <a:masterClrMapping/>
  </p:clrMapOvr>
  <p:transition spd="slow">
    <p:circl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301"/>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5301"/>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4DA20BB4-6743-4681-AD02-D55BC4E747B9}" type="datetime1">
              <a:rPr lang="en-US" smtClean="0"/>
              <a:t>5/1/2020</a:t>
            </a:fld>
            <a:endParaRPr lang="en-US" dirty="0"/>
          </a:p>
        </p:txBody>
      </p:sp>
      <p:sp>
        <p:nvSpPr>
          <p:cNvPr id="5"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dirty="0"/>
          </a:p>
        </p:txBody>
      </p:sp>
      <p:sp>
        <p:nvSpPr>
          <p:cNvPr id="6"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2BDC8712-A3E3-495A-84EE-DDC29A639CD0}" type="slidenum">
              <a:rPr lang="en-US"/>
              <a:pPr>
                <a:defRPr/>
              </a:pPr>
              <a:t>‹#›</a:t>
            </a:fld>
            <a:endParaRPr lang="en-US" dirty="0"/>
          </a:p>
        </p:txBody>
      </p:sp>
    </p:spTree>
    <p:extLst>
      <p:ext uri="{BB962C8B-B14F-4D97-AF65-F5344CB8AC3E}">
        <p14:creationId xmlns:p14="http://schemas.microsoft.com/office/powerpoint/2010/main" val="4041580284"/>
      </p:ext>
    </p:extLst>
  </p:cSld>
  <p:clrMapOvr>
    <a:masterClrMapping/>
  </p:clrMapOvr>
  <p:transition spd="slow">
    <p:circl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11" name="Rectangle 10"/>
          <p:cNvSpPr/>
          <p:nvPr userDrawn="1"/>
        </p:nvSpPr>
        <p:spPr>
          <a:xfrm>
            <a:off x="307" y="6488479"/>
            <a:ext cx="6305797" cy="30660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13" name="Rectangle 12"/>
          <p:cNvSpPr/>
          <p:nvPr userDrawn="1"/>
        </p:nvSpPr>
        <p:spPr>
          <a:xfrm>
            <a:off x="6444650" y="6488479"/>
            <a:ext cx="2688835" cy="30660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2" name="Title 1"/>
          <p:cNvSpPr>
            <a:spLocks noGrp="1"/>
          </p:cNvSpPr>
          <p:nvPr>
            <p:ph type="title"/>
          </p:nvPr>
        </p:nvSpPr>
        <p:spPr>
          <a:xfrm>
            <a:off x="1" y="0"/>
            <a:ext cx="7236296" cy="857232"/>
          </a:xfrm>
        </p:spPr>
        <p:txBody>
          <a:bodyPr>
            <a:normAutofit/>
          </a:bodyPr>
          <a:lstStyle>
            <a:lvl1pPr algn="l">
              <a:defRPr sz="2000" b="1"/>
            </a:lvl1pPr>
          </a:lstStyle>
          <a:p>
            <a:r>
              <a:rPr lang="en-US"/>
              <a:t>Click to edit Master title style</a:t>
            </a:r>
            <a:endParaRPr lang="en-ZA" dirty="0"/>
          </a:p>
        </p:txBody>
      </p:sp>
      <p:sp>
        <p:nvSpPr>
          <p:cNvPr id="10" name="Footer Placeholder 4"/>
          <p:cNvSpPr txBox="1">
            <a:spLocks/>
          </p:cNvSpPr>
          <p:nvPr userDrawn="1"/>
        </p:nvSpPr>
        <p:spPr>
          <a:xfrm>
            <a:off x="307" y="6479782"/>
            <a:ext cx="3929093" cy="324000"/>
          </a:xfrm>
          <a:prstGeom prst="rect">
            <a:avLst/>
          </a:prstGeom>
        </p:spPr>
        <p:txBody>
          <a:bodyPr/>
          <a:lstStyle>
            <a:lvl1pPr algn="l">
              <a:defRPr sz="1000"/>
            </a:lvl1pPr>
          </a:lstStyle>
          <a:p>
            <a:pPr>
              <a:defRPr/>
            </a:pPr>
            <a:r>
              <a:rPr lang="en-GB" sz="800" b="1" i="1" dirty="0">
                <a:solidFill>
                  <a:srgbClr val="EEECE1"/>
                </a:solidFill>
                <a:cs typeface="Tahoma" pitchFamily="34" charset="0"/>
              </a:rPr>
              <a:t>© Copyright Impact Strategy Consulting, solely for the use of UIF;</a:t>
            </a:r>
          </a:p>
          <a:p>
            <a:pPr>
              <a:defRPr/>
            </a:pPr>
            <a:r>
              <a:rPr lang="en-GB" sz="800" b="1" i="1" dirty="0">
                <a:solidFill>
                  <a:srgbClr val="EEECE1"/>
                </a:solidFill>
                <a:cs typeface="Tahoma" pitchFamily="34" charset="0"/>
              </a:rPr>
              <a:t>not to be used or relied upon without joint written consent</a:t>
            </a:r>
          </a:p>
          <a:p>
            <a:pPr>
              <a:defRPr/>
            </a:pPr>
            <a:endParaRPr lang="en-ZA" sz="700" dirty="0">
              <a:solidFill>
                <a:srgbClr val="EEECE1"/>
              </a:solidFill>
            </a:endParaRPr>
          </a:p>
        </p:txBody>
      </p:sp>
      <p:sp>
        <p:nvSpPr>
          <p:cNvPr id="8" name="Slide Number Placeholder 5"/>
          <p:cNvSpPr>
            <a:spLocks noGrp="1"/>
          </p:cNvSpPr>
          <p:nvPr>
            <p:ph type="sldNum" sz="quarter" idx="12"/>
          </p:nvPr>
        </p:nvSpPr>
        <p:spPr>
          <a:xfrm>
            <a:off x="8719765" y="6479782"/>
            <a:ext cx="391883" cy="324000"/>
          </a:xfrm>
        </p:spPr>
        <p:txBody>
          <a:bodyPr/>
          <a:lstStyle>
            <a:lvl1pPr algn="ctr">
              <a:defRPr sz="1000">
                <a:solidFill>
                  <a:schemeClr val="tx1"/>
                </a:solidFill>
              </a:defRPr>
            </a:lvl1pPr>
          </a:lstStyle>
          <a:p>
            <a:fld id="{1AEB2EFD-0384-4502-B68A-97137B875E0A}" type="slidenum">
              <a:rPr lang="en-ZA" smtClean="0">
                <a:solidFill>
                  <a:prstClr val="black"/>
                </a:solidFill>
              </a:rPr>
              <a:pPr/>
              <a:t>‹#›</a:t>
            </a:fld>
            <a:endParaRPr lang="en-ZA" dirty="0">
              <a:solidFill>
                <a:prstClr val="black"/>
              </a:solidFill>
            </a:endParaRPr>
          </a:p>
        </p:txBody>
      </p:sp>
      <p:sp>
        <p:nvSpPr>
          <p:cNvPr id="14" name="Content Placeholder 2"/>
          <p:cNvSpPr>
            <a:spLocks noGrp="1"/>
          </p:cNvSpPr>
          <p:nvPr>
            <p:ph idx="1"/>
          </p:nvPr>
        </p:nvSpPr>
        <p:spPr>
          <a:xfrm>
            <a:off x="238013" y="1317174"/>
            <a:ext cx="8677405" cy="4555699"/>
          </a:xfrm>
        </p:spPr>
        <p:txBody>
          <a:bodyPr>
            <a:normAutofit/>
          </a:bodyPr>
          <a:lstStyle>
            <a:lvl1pPr marL="271463" indent="-271463" algn="l" defTabSz="914400" rtl="0" eaLnBrk="1" latinLnBrk="0" hangingPunct="1">
              <a:spcBef>
                <a:spcPct val="20000"/>
              </a:spcBef>
              <a:buFont typeface="Wingdings" pitchFamily="2" charset="2"/>
              <a:buChar char="§"/>
              <a:defRPr lang="en-US" sz="1800" b="0" kern="1200" dirty="0" smtClean="0">
                <a:solidFill>
                  <a:schemeClr val="tx1"/>
                </a:solidFill>
                <a:latin typeface="+mn-lt"/>
                <a:ea typeface="+mn-ea"/>
                <a:cs typeface="+mn-cs"/>
              </a:defRPr>
            </a:lvl1pPr>
            <a:lvl2pPr marL="631825" indent="-276225">
              <a:buFont typeface="Arial" pitchFamily="34" charset="0"/>
              <a:buChar char="•"/>
              <a:defRPr lang="en-US" sz="1600" kern="1200" dirty="0" smtClean="0">
                <a:solidFill>
                  <a:schemeClr val="tx1"/>
                </a:solidFill>
                <a:latin typeface="+mn-lt"/>
                <a:ea typeface="+mn-ea"/>
                <a:cs typeface="+mn-cs"/>
              </a:defRPr>
            </a:lvl2pPr>
            <a:lvl3pPr marL="892175" indent="-260350">
              <a:defRPr sz="1400"/>
            </a:lvl3pPr>
            <a:lvl4pPr marL="1252538" indent="-261938">
              <a:defRPr sz="1200"/>
            </a:lvl4pPr>
            <a:lvl5pPr marL="1611313" indent="-261938">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cxnSp>
        <p:nvCxnSpPr>
          <p:cNvPr id="9" name="Straight Connector 8"/>
          <p:cNvCxnSpPr/>
          <p:nvPr userDrawn="1"/>
        </p:nvCxnSpPr>
        <p:spPr>
          <a:xfrm>
            <a:off x="0" y="851770"/>
            <a:ext cx="91260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6331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C3C6DDD7-ACC0-4C7F-A37A-E5B7F82F8D9A}" type="datetime1">
              <a:rPr lang="en-US" smtClean="0"/>
              <a:t>5/1/2020</a:t>
            </a:fld>
            <a:endParaRPr lang="en-US" dirty="0"/>
          </a:p>
        </p:txBody>
      </p:sp>
      <p:sp>
        <p:nvSpPr>
          <p:cNvPr id="4" name="Footer Placeholder 4"/>
          <p:cNvSpPr>
            <a:spLocks noGrp="1"/>
          </p:cNvSpPr>
          <p:nvPr>
            <p:ph type="ftr" sz="quarter" idx="11"/>
          </p:nvPr>
        </p:nvSpPr>
        <p:spPr/>
        <p:txBody>
          <a:bodyPr/>
          <a:lstStyle>
            <a:lvl1pPr>
              <a:defRPr/>
            </a:lvl1pPr>
          </a:lstStyle>
          <a:p>
            <a:endParaRPr lang="en-US" dirty="0"/>
          </a:p>
        </p:txBody>
      </p:sp>
      <p:sp>
        <p:nvSpPr>
          <p:cNvPr id="5" name="Slide Number Placeholder 5"/>
          <p:cNvSpPr>
            <a:spLocks noGrp="1"/>
          </p:cNvSpPr>
          <p:nvPr>
            <p:ph type="sldNum" sz="quarter" idx="12"/>
          </p:nvPr>
        </p:nvSpPr>
        <p:spPr/>
        <p:txBody>
          <a:bodyPr/>
          <a:lstStyle>
            <a:lvl1pPr>
              <a:defRPr/>
            </a:lvl1pPr>
          </a:lstStyle>
          <a:p>
            <a:fld id="{6E2E8DFB-259F-4B10-9431-A46ED4582A46}" type="slidenum">
              <a:rPr lang="en-US" smtClean="0"/>
              <a:pPr/>
              <a:t>‹#›</a:t>
            </a:fld>
            <a:endParaRPr lang="en-US" dirty="0"/>
          </a:p>
        </p:txBody>
      </p:sp>
    </p:spTree>
    <p:extLst>
      <p:ext uri="{BB962C8B-B14F-4D97-AF65-F5344CB8AC3E}">
        <p14:creationId xmlns:p14="http://schemas.microsoft.com/office/powerpoint/2010/main" val="37212435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105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CD6F5045-206F-4038-8BCC-59466E92B3C3}" type="datetime1">
              <a:rPr lang="en-US" smtClean="0"/>
              <a:t>5/1/2020</a:t>
            </a:fld>
            <a:endParaRPr lang="en-US"/>
          </a:p>
        </p:txBody>
      </p:sp>
      <p:sp>
        <p:nvSpPr>
          <p:cNvPr id="5"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E5D38877-20A6-4203-B6D7-DE930EDCD0CC}" type="slidenum">
              <a:rPr lang="en-US"/>
              <a:pPr>
                <a:defRPr/>
              </a:pPr>
              <a:t>‹#›</a:t>
            </a:fld>
            <a:endParaRPr lang="en-US"/>
          </a:p>
        </p:txBody>
      </p:sp>
    </p:spTree>
    <p:extLst>
      <p:ext uri="{BB962C8B-B14F-4D97-AF65-F5344CB8AC3E}">
        <p14:creationId xmlns:p14="http://schemas.microsoft.com/office/powerpoint/2010/main" val="2080560141"/>
      </p:ext>
    </p:extLst>
  </p:cSld>
  <p:clrMapOvr>
    <a:masterClrMapping/>
  </p:clrMapOvr>
  <p:transition spd="slow">
    <p:circl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D3C69484-3F97-4F1D-B549-F6B64DC88D09}" type="datetime1">
              <a:rPr lang="en-US" smtClean="0"/>
              <a:t>5/1/2020</a:t>
            </a:fld>
            <a:endParaRPr lang="en-US"/>
          </a:p>
        </p:txBody>
      </p:sp>
      <p:sp>
        <p:nvSpPr>
          <p:cNvPr id="5"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2E0D3230-56C0-40A7-B22D-C087DC0808A2}" type="slidenum">
              <a:rPr lang="en-US"/>
              <a:pPr>
                <a:defRPr/>
              </a:pPr>
              <a:t>‹#›</a:t>
            </a:fld>
            <a:endParaRPr lang="en-US"/>
          </a:p>
        </p:txBody>
      </p:sp>
    </p:spTree>
    <p:extLst>
      <p:ext uri="{BB962C8B-B14F-4D97-AF65-F5344CB8AC3E}">
        <p14:creationId xmlns:p14="http://schemas.microsoft.com/office/powerpoint/2010/main" val="3664145030"/>
      </p:ext>
    </p:extLst>
  </p:cSld>
  <p:clrMapOvr>
    <a:masterClrMapping/>
  </p:clrMapOvr>
  <p:transition spd="slow">
    <p:circl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53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A422353C-49C6-48B4-9FA7-3A91424E4D46}" type="datetime1">
              <a:rPr lang="en-US" smtClean="0"/>
              <a:t>5/1/2020</a:t>
            </a:fld>
            <a:endParaRPr lang="en-US"/>
          </a:p>
        </p:txBody>
      </p:sp>
      <p:sp>
        <p:nvSpPr>
          <p:cNvPr id="5"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9EC3A00C-72F4-4133-9A73-712E50083B51}" type="slidenum">
              <a:rPr lang="en-US"/>
              <a:pPr>
                <a:defRPr/>
              </a:pPr>
              <a:t>‹#›</a:t>
            </a:fld>
            <a:endParaRPr lang="en-US"/>
          </a:p>
        </p:txBody>
      </p:sp>
    </p:spTree>
    <p:extLst>
      <p:ext uri="{BB962C8B-B14F-4D97-AF65-F5344CB8AC3E}">
        <p14:creationId xmlns:p14="http://schemas.microsoft.com/office/powerpoint/2010/main" val="2382250095"/>
      </p:ext>
    </p:extLst>
  </p:cSld>
  <p:clrMapOvr>
    <a:masterClrMapping/>
  </p:clrMapOvr>
  <p:transition spd="slow">
    <p:circl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CBE3C14C-7B59-4129-B79E-8FF608ED25EA}" type="datetime1">
              <a:rPr lang="en-US" smtClean="0"/>
              <a:t>5/1/2020</a:t>
            </a:fld>
            <a:endParaRPr lang="en-US"/>
          </a:p>
        </p:txBody>
      </p:sp>
      <p:sp>
        <p:nvSpPr>
          <p:cNvPr id="6"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7"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7A116ED5-AC2F-4936-86DF-40606D08D7EE}" type="slidenum">
              <a:rPr lang="en-US"/>
              <a:pPr>
                <a:defRPr/>
              </a:pPr>
              <a:t>‹#›</a:t>
            </a:fld>
            <a:endParaRPr lang="en-US"/>
          </a:p>
        </p:txBody>
      </p:sp>
    </p:spTree>
    <p:extLst>
      <p:ext uri="{BB962C8B-B14F-4D97-AF65-F5344CB8AC3E}">
        <p14:creationId xmlns:p14="http://schemas.microsoft.com/office/powerpoint/2010/main" val="546298658"/>
      </p:ext>
    </p:extLst>
  </p:cSld>
  <p:clrMapOvr>
    <a:masterClrMapping/>
  </p:clrMapOvr>
  <p:transition spd="slow">
    <p:circl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34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34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C4BEDA0F-341B-402A-AC28-692D15D99435}" type="datetime1">
              <a:rPr lang="en-US" smtClean="0"/>
              <a:t>5/1/2020</a:t>
            </a:fld>
            <a:endParaRPr lang="en-US"/>
          </a:p>
        </p:txBody>
      </p:sp>
      <p:sp>
        <p:nvSpPr>
          <p:cNvPr id="8"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9"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65CB9DF7-8079-4C1F-A15E-2FD39954D454}" type="slidenum">
              <a:rPr lang="en-US"/>
              <a:pPr>
                <a:defRPr/>
              </a:pPr>
              <a:t>‹#›</a:t>
            </a:fld>
            <a:endParaRPr lang="en-US"/>
          </a:p>
        </p:txBody>
      </p:sp>
    </p:spTree>
    <p:extLst>
      <p:ext uri="{BB962C8B-B14F-4D97-AF65-F5344CB8AC3E}">
        <p14:creationId xmlns:p14="http://schemas.microsoft.com/office/powerpoint/2010/main" val="1480721471"/>
      </p:ext>
    </p:extLst>
  </p:cSld>
  <p:clrMapOvr>
    <a:masterClrMapping/>
  </p:clrMapOvr>
  <p:transition spd="slow">
    <p:circl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CFC19931-AAA7-457B-9847-5E233D7FFDC7}" type="datetime1">
              <a:rPr lang="en-US" smtClean="0"/>
              <a:t>5/1/2020</a:t>
            </a:fld>
            <a:endParaRPr lang="en-US"/>
          </a:p>
        </p:txBody>
      </p:sp>
      <p:sp>
        <p:nvSpPr>
          <p:cNvPr id="4"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5"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1C7A0828-554B-4478-992E-B4DFD1316F6A}" type="slidenum">
              <a:rPr lang="en-US"/>
              <a:pPr>
                <a:defRPr/>
              </a:pPr>
              <a:t>‹#›</a:t>
            </a:fld>
            <a:endParaRPr lang="en-US"/>
          </a:p>
        </p:txBody>
      </p:sp>
    </p:spTree>
    <p:extLst>
      <p:ext uri="{BB962C8B-B14F-4D97-AF65-F5344CB8AC3E}">
        <p14:creationId xmlns:p14="http://schemas.microsoft.com/office/powerpoint/2010/main" val="3953130633"/>
      </p:ext>
    </p:extLst>
  </p:cSld>
  <p:clrMapOvr>
    <a:masterClrMapping/>
  </p:clrMapOvr>
  <p:transition spd="slow">
    <p:circl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37A684CF-4645-49A6-90B3-4E5BE38F3B23}" type="datetime1">
              <a:rPr lang="en-US" smtClean="0"/>
              <a:t>5/1/2020</a:t>
            </a:fld>
            <a:endParaRPr lang="en-US"/>
          </a:p>
        </p:txBody>
      </p:sp>
      <p:sp>
        <p:nvSpPr>
          <p:cNvPr id="3"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4"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67EFB2D2-A0FC-4E09-8DB3-3A611E7B86C2}" type="slidenum">
              <a:rPr lang="en-US"/>
              <a:pPr>
                <a:defRPr/>
              </a:pPr>
              <a:t>‹#›</a:t>
            </a:fld>
            <a:endParaRPr lang="en-US"/>
          </a:p>
        </p:txBody>
      </p:sp>
    </p:spTree>
    <p:extLst>
      <p:ext uri="{BB962C8B-B14F-4D97-AF65-F5344CB8AC3E}">
        <p14:creationId xmlns:p14="http://schemas.microsoft.com/office/powerpoint/2010/main" val="1125553609"/>
      </p:ext>
    </p:extLst>
  </p:cSld>
  <p:clrMapOvr>
    <a:masterClrMapping/>
  </p:clrMapOvr>
  <p:transition spd="slow">
    <p:circl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67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ADF5B5E8-F9C4-451E-AC61-BA4F2E82829B}" type="datetime1">
              <a:rPr lang="en-US" smtClean="0"/>
              <a:t>5/1/2020</a:t>
            </a:fld>
            <a:endParaRPr lang="en-US"/>
          </a:p>
        </p:txBody>
      </p:sp>
      <p:sp>
        <p:nvSpPr>
          <p:cNvPr id="6"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7"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84D87172-9B73-4657-9DA9-993E49F9F5A6}" type="slidenum">
              <a:rPr lang="en-US"/>
              <a:pPr>
                <a:defRPr/>
              </a:pPr>
              <a:t>‹#›</a:t>
            </a:fld>
            <a:endParaRPr lang="en-US"/>
          </a:p>
        </p:txBody>
      </p:sp>
    </p:spTree>
    <p:extLst>
      <p:ext uri="{BB962C8B-B14F-4D97-AF65-F5344CB8AC3E}">
        <p14:creationId xmlns:p14="http://schemas.microsoft.com/office/powerpoint/2010/main" val="4220942665"/>
      </p:ext>
    </p:extLst>
  </p:cSld>
  <p:clrMapOvr>
    <a:masterClrMapping/>
  </p:clrMapOvr>
  <p:transition spd="slow">
    <p:circl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7BBA2177-8B1B-4B35-821A-E768A4E56475}" type="datetime1">
              <a:rPr lang="en-US" smtClean="0"/>
              <a:t>5/1/2020</a:t>
            </a:fld>
            <a:endParaRPr lang="en-US"/>
          </a:p>
        </p:txBody>
      </p:sp>
      <p:sp>
        <p:nvSpPr>
          <p:cNvPr id="6"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7"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78A52A22-C990-4CA7-B6AB-C663D92C4D50}" type="slidenum">
              <a:rPr lang="en-US"/>
              <a:pPr>
                <a:defRPr/>
              </a:pPr>
              <a:t>‹#›</a:t>
            </a:fld>
            <a:endParaRPr lang="en-US"/>
          </a:p>
        </p:txBody>
      </p:sp>
    </p:spTree>
    <p:extLst>
      <p:ext uri="{BB962C8B-B14F-4D97-AF65-F5344CB8AC3E}">
        <p14:creationId xmlns:p14="http://schemas.microsoft.com/office/powerpoint/2010/main" val="2532189546"/>
      </p:ext>
    </p:extLst>
  </p:cSld>
  <p:clrMapOvr>
    <a:masterClrMapping/>
  </p:clrMapOvr>
  <p:transition spd="slow">
    <p:circl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80889CE2-F799-4925-8DD5-944B9B093847}" type="datetime1">
              <a:rPr lang="en-US" smtClean="0"/>
              <a:t>5/1/2020</a:t>
            </a:fld>
            <a:endParaRPr lang="en-US"/>
          </a:p>
        </p:txBody>
      </p:sp>
      <p:sp>
        <p:nvSpPr>
          <p:cNvPr id="5"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F7A20C31-B1C7-4645-AC4B-53A66DC2659C}" type="slidenum">
              <a:rPr lang="en-US"/>
              <a:pPr>
                <a:defRPr/>
              </a:pPr>
              <a:t>‹#›</a:t>
            </a:fld>
            <a:endParaRPr lang="en-US"/>
          </a:p>
        </p:txBody>
      </p:sp>
    </p:spTree>
    <p:extLst>
      <p:ext uri="{BB962C8B-B14F-4D97-AF65-F5344CB8AC3E}">
        <p14:creationId xmlns:p14="http://schemas.microsoft.com/office/powerpoint/2010/main" val="1851186796"/>
      </p:ext>
    </p:extLst>
  </p:cSld>
  <p:clrMapOvr>
    <a:masterClrMapping/>
  </p:clrMapOvr>
  <p:transition spd="slow">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56AD31C1-F922-4652-ABF9-B18A1FF6F851}" type="datetime1">
              <a:rPr lang="en-US" smtClean="0"/>
              <a:t>5/1/2020</a:t>
            </a:fld>
            <a:endParaRPr lang="en-US" dirty="0"/>
          </a:p>
        </p:txBody>
      </p:sp>
      <p:sp>
        <p:nvSpPr>
          <p:cNvPr id="3" name="Footer Placeholder 4"/>
          <p:cNvSpPr>
            <a:spLocks noGrp="1"/>
          </p:cNvSpPr>
          <p:nvPr>
            <p:ph type="ftr" sz="quarter" idx="11"/>
          </p:nvPr>
        </p:nvSpPr>
        <p:spPr/>
        <p:txBody>
          <a:bodyPr/>
          <a:lstStyle>
            <a:lvl1pPr>
              <a:defRPr/>
            </a:lvl1pPr>
          </a:lstStyle>
          <a:p>
            <a:endParaRPr lang="en-US" dirty="0"/>
          </a:p>
        </p:txBody>
      </p:sp>
      <p:sp>
        <p:nvSpPr>
          <p:cNvPr id="4" name="Slide Number Placeholder 5"/>
          <p:cNvSpPr>
            <a:spLocks noGrp="1"/>
          </p:cNvSpPr>
          <p:nvPr>
            <p:ph type="sldNum" sz="quarter" idx="12"/>
          </p:nvPr>
        </p:nvSpPr>
        <p:spPr/>
        <p:txBody>
          <a:bodyPr/>
          <a:lstStyle>
            <a:lvl1pPr>
              <a:defRPr/>
            </a:lvl1pPr>
          </a:lstStyle>
          <a:p>
            <a:fld id="{6E2E8DFB-259F-4B10-9431-A46ED4582A46}" type="slidenum">
              <a:rPr lang="en-US" smtClean="0"/>
              <a:pPr/>
              <a:t>‹#›</a:t>
            </a:fld>
            <a:endParaRPr lang="en-US" dirty="0"/>
          </a:p>
        </p:txBody>
      </p:sp>
    </p:spTree>
    <p:extLst>
      <p:ext uri="{BB962C8B-B14F-4D97-AF65-F5344CB8AC3E}">
        <p14:creationId xmlns:p14="http://schemas.microsoft.com/office/powerpoint/2010/main" val="35700463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267"/>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5267"/>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03A3268B-AD7C-45BB-9981-CFE325456F39}" type="datetime1">
              <a:rPr lang="en-US" smtClean="0"/>
              <a:t>5/1/2020</a:t>
            </a:fld>
            <a:endParaRPr lang="en-US"/>
          </a:p>
        </p:txBody>
      </p:sp>
      <p:sp>
        <p:nvSpPr>
          <p:cNvPr id="5"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eaLnBrk="0" fontAlgn="base" hangingPunct="0">
              <a:spcBef>
                <a:spcPct val="0"/>
              </a:spcBef>
              <a:spcAft>
                <a:spcPct val="0"/>
              </a:spcAft>
              <a:defRPr smtClean="0">
                <a:ea typeface="MS PGothic" pitchFamily="34" charset="-128"/>
              </a:defRPr>
            </a:lvl1pPr>
          </a:lstStyle>
          <a:p>
            <a:pPr>
              <a:defRPr/>
            </a:pPr>
            <a:fld id="{2BDC8712-A3E3-495A-84EE-DDC29A639CD0}" type="slidenum">
              <a:rPr lang="en-US"/>
              <a:pPr>
                <a:defRPr/>
              </a:pPr>
              <a:t>‹#›</a:t>
            </a:fld>
            <a:endParaRPr lang="en-US"/>
          </a:p>
        </p:txBody>
      </p:sp>
    </p:spTree>
    <p:extLst>
      <p:ext uri="{BB962C8B-B14F-4D97-AF65-F5344CB8AC3E}">
        <p14:creationId xmlns:p14="http://schemas.microsoft.com/office/powerpoint/2010/main" val="1347926853"/>
      </p:ext>
    </p:extLst>
  </p:cSld>
  <p:clrMapOvr>
    <a:masterClrMapping/>
  </p:clrMapOvr>
  <p:transition spd="slow">
    <p:circl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11" name="Rectangle 10"/>
          <p:cNvSpPr/>
          <p:nvPr userDrawn="1"/>
        </p:nvSpPr>
        <p:spPr>
          <a:xfrm>
            <a:off x="290" y="6488479"/>
            <a:ext cx="6305797" cy="30660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13" name="Rectangle 12"/>
          <p:cNvSpPr/>
          <p:nvPr userDrawn="1"/>
        </p:nvSpPr>
        <p:spPr>
          <a:xfrm>
            <a:off x="6444633" y="6488479"/>
            <a:ext cx="2688835" cy="30660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prstClr val="white"/>
              </a:solidFill>
            </a:endParaRPr>
          </a:p>
        </p:txBody>
      </p:sp>
      <p:sp>
        <p:nvSpPr>
          <p:cNvPr id="2" name="Title 1"/>
          <p:cNvSpPr>
            <a:spLocks noGrp="1"/>
          </p:cNvSpPr>
          <p:nvPr>
            <p:ph type="title"/>
          </p:nvPr>
        </p:nvSpPr>
        <p:spPr>
          <a:xfrm>
            <a:off x="1" y="0"/>
            <a:ext cx="7236296" cy="857232"/>
          </a:xfrm>
        </p:spPr>
        <p:txBody>
          <a:bodyPr>
            <a:normAutofit/>
          </a:bodyPr>
          <a:lstStyle>
            <a:lvl1pPr algn="l">
              <a:defRPr sz="2000" b="1"/>
            </a:lvl1pPr>
          </a:lstStyle>
          <a:p>
            <a:r>
              <a:rPr lang="en-US"/>
              <a:t>Click to edit Master title style</a:t>
            </a:r>
            <a:endParaRPr lang="en-ZA" dirty="0"/>
          </a:p>
        </p:txBody>
      </p:sp>
      <p:sp>
        <p:nvSpPr>
          <p:cNvPr id="10" name="Footer Placeholder 4"/>
          <p:cNvSpPr txBox="1">
            <a:spLocks/>
          </p:cNvSpPr>
          <p:nvPr userDrawn="1"/>
        </p:nvSpPr>
        <p:spPr>
          <a:xfrm>
            <a:off x="290" y="6479782"/>
            <a:ext cx="3929093" cy="324000"/>
          </a:xfrm>
          <a:prstGeom prst="rect">
            <a:avLst/>
          </a:prstGeom>
        </p:spPr>
        <p:txBody>
          <a:bodyPr/>
          <a:lstStyle>
            <a:lvl1pPr algn="l">
              <a:defRPr sz="1000"/>
            </a:lvl1pPr>
          </a:lstStyle>
          <a:p>
            <a:pPr>
              <a:defRPr/>
            </a:pPr>
            <a:r>
              <a:rPr lang="en-GB" sz="800" b="1" i="1" dirty="0">
                <a:solidFill>
                  <a:srgbClr val="EEECE1"/>
                </a:solidFill>
                <a:ea typeface="MS PGothic" pitchFamily="34" charset="-128"/>
                <a:cs typeface="Tahoma" pitchFamily="34" charset="0"/>
              </a:rPr>
              <a:t>© Copyright Impact Strategy Consulting, solely for the use of UIF;</a:t>
            </a:r>
          </a:p>
          <a:p>
            <a:pPr>
              <a:defRPr/>
            </a:pPr>
            <a:r>
              <a:rPr lang="en-GB" sz="800" b="1" i="1" dirty="0">
                <a:solidFill>
                  <a:srgbClr val="EEECE1"/>
                </a:solidFill>
                <a:ea typeface="MS PGothic" pitchFamily="34" charset="-128"/>
                <a:cs typeface="Tahoma" pitchFamily="34" charset="0"/>
              </a:rPr>
              <a:t>not to be used or relied upon without joint written consent</a:t>
            </a:r>
          </a:p>
          <a:p>
            <a:pPr>
              <a:defRPr/>
            </a:pPr>
            <a:endParaRPr lang="en-ZA" sz="700" dirty="0">
              <a:solidFill>
                <a:srgbClr val="EEECE1"/>
              </a:solidFill>
              <a:ea typeface="MS PGothic" pitchFamily="34" charset="-128"/>
            </a:endParaRPr>
          </a:p>
        </p:txBody>
      </p:sp>
      <p:sp>
        <p:nvSpPr>
          <p:cNvPr id="8" name="Slide Number Placeholder 5"/>
          <p:cNvSpPr>
            <a:spLocks noGrp="1"/>
          </p:cNvSpPr>
          <p:nvPr>
            <p:ph type="sldNum" sz="quarter" idx="12"/>
          </p:nvPr>
        </p:nvSpPr>
        <p:spPr>
          <a:xfrm>
            <a:off x="8719748" y="6479782"/>
            <a:ext cx="391883" cy="324000"/>
          </a:xfrm>
        </p:spPr>
        <p:txBody>
          <a:bodyPr/>
          <a:lstStyle>
            <a:lvl1pPr algn="ctr">
              <a:defRPr sz="1000">
                <a:solidFill>
                  <a:schemeClr val="tx1"/>
                </a:solidFill>
              </a:defRPr>
            </a:lvl1pPr>
          </a:lstStyle>
          <a:p>
            <a:fld id="{1AEB2EFD-0384-4502-B68A-97137B875E0A}" type="slidenum">
              <a:rPr lang="en-ZA" smtClean="0">
                <a:solidFill>
                  <a:prstClr val="black"/>
                </a:solidFill>
              </a:rPr>
              <a:pPr/>
              <a:t>‹#›</a:t>
            </a:fld>
            <a:endParaRPr lang="en-ZA" dirty="0">
              <a:solidFill>
                <a:prstClr val="black"/>
              </a:solidFill>
            </a:endParaRPr>
          </a:p>
        </p:txBody>
      </p:sp>
      <p:sp>
        <p:nvSpPr>
          <p:cNvPr id="14" name="Content Placeholder 2"/>
          <p:cNvSpPr>
            <a:spLocks noGrp="1"/>
          </p:cNvSpPr>
          <p:nvPr>
            <p:ph idx="1"/>
          </p:nvPr>
        </p:nvSpPr>
        <p:spPr>
          <a:xfrm>
            <a:off x="238013" y="1317174"/>
            <a:ext cx="8677405" cy="4555699"/>
          </a:xfrm>
        </p:spPr>
        <p:txBody>
          <a:bodyPr>
            <a:normAutofit/>
          </a:bodyPr>
          <a:lstStyle>
            <a:lvl1pPr marL="271463" indent="-271463" algn="l" defTabSz="914400" rtl="0" eaLnBrk="1" latinLnBrk="0" hangingPunct="1">
              <a:spcBef>
                <a:spcPct val="20000"/>
              </a:spcBef>
              <a:buFont typeface="Wingdings" pitchFamily="2" charset="2"/>
              <a:buChar char="§"/>
              <a:defRPr lang="en-US" sz="1800" b="0" kern="1200" dirty="0" smtClean="0">
                <a:solidFill>
                  <a:schemeClr val="tx1"/>
                </a:solidFill>
                <a:latin typeface="+mn-lt"/>
                <a:ea typeface="+mn-ea"/>
                <a:cs typeface="+mn-cs"/>
              </a:defRPr>
            </a:lvl1pPr>
            <a:lvl2pPr marL="631825" indent="-276225">
              <a:buFont typeface="Arial" pitchFamily="34" charset="0"/>
              <a:buChar char="•"/>
              <a:defRPr lang="en-US" sz="1600" kern="1200" dirty="0" smtClean="0">
                <a:solidFill>
                  <a:schemeClr val="tx1"/>
                </a:solidFill>
                <a:latin typeface="+mn-lt"/>
                <a:ea typeface="+mn-ea"/>
                <a:cs typeface="+mn-cs"/>
              </a:defRPr>
            </a:lvl2pPr>
            <a:lvl3pPr marL="892175" indent="-260350">
              <a:defRPr sz="1400"/>
            </a:lvl3pPr>
            <a:lvl4pPr marL="1252538" indent="-261938">
              <a:defRPr sz="1200"/>
            </a:lvl4pPr>
            <a:lvl5pPr marL="1611313" indent="-261938">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cxnSp>
        <p:nvCxnSpPr>
          <p:cNvPr id="9" name="Straight Connector 8"/>
          <p:cNvCxnSpPr/>
          <p:nvPr userDrawn="1"/>
        </p:nvCxnSpPr>
        <p:spPr>
          <a:xfrm>
            <a:off x="0" y="851770"/>
            <a:ext cx="91260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253788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196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AB16A9F6-4B26-45B5-B897-54E7ABF0CEC7}" type="datetime1">
              <a:rPr lang="en-US" smtClean="0"/>
              <a:t>5/1/2020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F5447536-22AF-4143-81F6-C1A8AFE5AC92}" type="slidenum">
              <a:rPr lang="en-US"/>
              <a:pPr/>
              <a:t>‹#›</a:t>
            </a:fld>
            <a:endParaRPr lang="en-US" dirty="0"/>
          </a:p>
        </p:txBody>
      </p:sp>
    </p:spTree>
    <p:extLst>
      <p:ext uri="{BB962C8B-B14F-4D97-AF65-F5344CB8AC3E}">
        <p14:creationId xmlns:p14="http://schemas.microsoft.com/office/powerpoint/2010/main" val="316303608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fld id="{98E9A260-B72E-469D-ADFB-F2AD8BDF537D}" type="datetime1">
              <a:rPr lang="en-US" smtClean="0"/>
              <a:t>5/1/2020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96CA8298-9D91-4CF9-AB6A-504DBB769D5D}" type="slidenum">
              <a:rPr lang="en-US"/>
              <a:pPr/>
              <a:t>‹#›</a:t>
            </a:fld>
            <a:endParaRPr lang="en-US" dirty="0"/>
          </a:p>
        </p:txBody>
      </p:sp>
    </p:spTree>
    <p:extLst>
      <p:ext uri="{BB962C8B-B14F-4D97-AF65-F5344CB8AC3E}">
        <p14:creationId xmlns:p14="http://schemas.microsoft.com/office/powerpoint/2010/main" val="150424469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844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fld id="{542C70E6-0566-42AD-BA9C-57EF10B3A235}" type="datetime1">
              <a:rPr lang="en-US" smtClean="0"/>
              <a:t>5/1/2020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C88F8AA9-DFB0-4371-BB00-DC18305C6D98}" type="slidenum">
              <a:rPr lang="en-US"/>
              <a:pPr/>
              <a:t>‹#›</a:t>
            </a:fld>
            <a:endParaRPr lang="en-US" dirty="0"/>
          </a:p>
        </p:txBody>
      </p:sp>
    </p:spTree>
    <p:extLst>
      <p:ext uri="{BB962C8B-B14F-4D97-AF65-F5344CB8AC3E}">
        <p14:creationId xmlns:p14="http://schemas.microsoft.com/office/powerpoint/2010/main" val="242072864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fld id="{2F0FEB3A-F74D-4E4B-8DE0-B770FA8615B2}" type="datetime1">
              <a:rPr lang="en-US" smtClean="0"/>
              <a:t>5/1/2020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B7FF367F-689C-4869-A227-B32F27F13C4D}" type="slidenum">
              <a:rPr lang="en-US"/>
              <a:pPr/>
              <a:t>‹#›</a:t>
            </a:fld>
            <a:endParaRPr lang="en-US" dirty="0"/>
          </a:p>
        </p:txBody>
      </p:sp>
    </p:spTree>
    <p:extLst>
      <p:ext uri="{BB962C8B-B14F-4D97-AF65-F5344CB8AC3E}">
        <p14:creationId xmlns:p14="http://schemas.microsoft.com/office/powerpoint/2010/main" val="372552895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79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79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fld id="{9D9ABD81-4137-4459-B947-6EA3E312FB8C}" type="datetime1">
              <a:rPr lang="en-US" smtClean="0"/>
              <a:t>5/1/2020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fld id="{E9BD2271-0387-4FF9-90FA-A25D3002F9D7}" type="slidenum">
              <a:rPr lang="en-US"/>
              <a:pPr/>
              <a:t>‹#›</a:t>
            </a:fld>
            <a:endParaRPr lang="en-US" dirty="0"/>
          </a:p>
        </p:txBody>
      </p:sp>
    </p:spTree>
    <p:extLst>
      <p:ext uri="{BB962C8B-B14F-4D97-AF65-F5344CB8AC3E}">
        <p14:creationId xmlns:p14="http://schemas.microsoft.com/office/powerpoint/2010/main" val="209400589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9BA50200-901D-4E07-8581-3CCC003351B1}" type="datetime1">
              <a:rPr lang="en-US" smtClean="0"/>
              <a:t>5/1/2020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fld id="{F36DE7E9-D672-4467-B7E1-F53554DDBA46}" type="slidenum">
              <a:rPr lang="en-US"/>
              <a:pPr/>
              <a:t>‹#›</a:t>
            </a:fld>
            <a:endParaRPr lang="en-US" dirty="0"/>
          </a:p>
        </p:txBody>
      </p:sp>
    </p:spTree>
    <p:extLst>
      <p:ext uri="{BB962C8B-B14F-4D97-AF65-F5344CB8AC3E}">
        <p14:creationId xmlns:p14="http://schemas.microsoft.com/office/powerpoint/2010/main" val="162864358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944F88A0-17B3-4134-8484-E770034E54CB}" type="datetime1">
              <a:rPr lang="en-US" smtClean="0"/>
              <a:t>5/1/2020</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fld id="{3CDE42A9-6B77-4B39-81F0-B2DF67EB7C58}" type="slidenum">
              <a:rPr lang="en-US"/>
              <a:pPr/>
              <a:t>‹#›</a:t>
            </a:fld>
            <a:endParaRPr lang="en-US" dirty="0"/>
          </a:p>
        </p:txBody>
      </p:sp>
    </p:spTree>
    <p:extLst>
      <p:ext uri="{BB962C8B-B14F-4D97-AF65-F5344CB8AC3E}">
        <p14:creationId xmlns:p14="http://schemas.microsoft.com/office/powerpoint/2010/main" val="406839282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459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fld id="{B52723A0-64A0-4632-A984-57241464B4CF}" type="datetime1">
              <a:rPr lang="en-US" smtClean="0"/>
              <a:t>5/1/2020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95654062-A2B4-4338-9426-6948011D0162}" type="slidenum">
              <a:rPr lang="en-US"/>
              <a:pPr/>
              <a:t>‹#›</a:t>
            </a:fld>
            <a:endParaRPr lang="en-US" dirty="0"/>
          </a:p>
        </p:txBody>
      </p:sp>
    </p:spTree>
    <p:extLst>
      <p:ext uri="{BB962C8B-B14F-4D97-AF65-F5344CB8AC3E}">
        <p14:creationId xmlns:p14="http://schemas.microsoft.com/office/powerpoint/2010/main" val="2117875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0397528C-45F3-4FB7-AD01-8A6213B63AB5}" type="datetime1">
              <a:rPr lang="en-US" smtClean="0"/>
              <a:t>5/1/2020</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6E2E8DFB-259F-4B10-9431-A46ED4582A46}" type="slidenum">
              <a:rPr lang="en-US" smtClean="0"/>
              <a:pPr/>
              <a:t>‹#›</a:t>
            </a:fld>
            <a:endParaRPr lang="en-US" dirty="0"/>
          </a:p>
        </p:txBody>
      </p:sp>
    </p:spTree>
    <p:extLst>
      <p:ext uri="{BB962C8B-B14F-4D97-AF65-F5344CB8AC3E}">
        <p14:creationId xmlns:p14="http://schemas.microsoft.com/office/powerpoint/2010/main" val="23266746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fld id="{DF6292A0-CBC6-4C58-AE75-C963C92AB842}" type="datetime1">
              <a:rPr lang="en-US" smtClean="0"/>
              <a:t>5/1/2020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2B750AA2-1139-4C4B-AE40-D9E7A6E10B37}" type="slidenum">
              <a:rPr lang="en-US"/>
              <a:pPr/>
              <a:t>‹#›</a:t>
            </a:fld>
            <a:endParaRPr lang="en-US" dirty="0"/>
          </a:p>
        </p:txBody>
      </p:sp>
    </p:spTree>
    <p:extLst>
      <p:ext uri="{BB962C8B-B14F-4D97-AF65-F5344CB8AC3E}">
        <p14:creationId xmlns:p14="http://schemas.microsoft.com/office/powerpoint/2010/main" val="400905440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fld id="{8247C301-4DDD-49DF-A554-AB84A50CD0BA}" type="datetime1">
              <a:rPr lang="en-US" smtClean="0"/>
              <a:t>5/1/2020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B132E539-4C1F-4D8A-8F09-0C18F5ABABF1}" type="slidenum">
              <a:rPr lang="en-US"/>
              <a:pPr/>
              <a:t>‹#›</a:t>
            </a:fld>
            <a:endParaRPr lang="en-US" dirty="0"/>
          </a:p>
        </p:txBody>
      </p:sp>
    </p:spTree>
    <p:extLst>
      <p:ext uri="{BB962C8B-B14F-4D97-AF65-F5344CB8AC3E}">
        <p14:creationId xmlns:p14="http://schemas.microsoft.com/office/powerpoint/2010/main" val="253810781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617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617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fld id="{50D56413-9507-4A0E-8DAD-E1F32A6A6D35}" type="datetime1">
              <a:rPr lang="en-US" smtClean="0"/>
              <a:t>5/1/2020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F129B2D1-C12C-470D-A867-9861C0A5562F}" type="slidenum">
              <a:rPr lang="en-US"/>
              <a:pPr/>
              <a:t>‹#›</a:t>
            </a:fld>
            <a:endParaRPr lang="en-US" dirty="0"/>
          </a:p>
        </p:txBody>
      </p:sp>
    </p:spTree>
    <p:extLst>
      <p:ext uri="{BB962C8B-B14F-4D97-AF65-F5344CB8AC3E}">
        <p14:creationId xmlns:p14="http://schemas.microsoft.com/office/powerpoint/2010/main" val="129940724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7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3D8D139-3F65-40D2-B6A4-E3B23240DD42}" type="slidenum">
              <a:rPr lang="en-US"/>
              <a:pPr>
                <a:defRPr/>
              </a:pPr>
              <a:t>‹#›</a:t>
            </a:fld>
            <a:endParaRPr lang="en-US"/>
          </a:p>
        </p:txBody>
      </p:sp>
    </p:spTree>
    <p:extLst>
      <p:ext uri="{BB962C8B-B14F-4D97-AF65-F5344CB8AC3E}">
        <p14:creationId xmlns:p14="http://schemas.microsoft.com/office/powerpoint/2010/main" val="123182357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4A4265F-37CA-4F13-8C11-DEEA2C6DE7A1}" type="slidenum">
              <a:rPr lang="en-US"/>
              <a:pPr>
                <a:defRPr/>
              </a:pPr>
              <a:t>‹#›</a:t>
            </a:fld>
            <a:endParaRPr lang="en-US"/>
          </a:p>
        </p:txBody>
      </p:sp>
    </p:spTree>
    <p:extLst>
      <p:ext uri="{BB962C8B-B14F-4D97-AF65-F5344CB8AC3E}">
        <p14:creationId xmlns:p14="http://schemas.microsoft.com/office/powerpoint/2010/main" val="365841786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5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0194BBE-4485-47C6-B7BF-BF687F9C7087}" type="slidenum">
              <a:rPr lang="en-US"/>
              <a:pPr>
                <a:defRPr/>
              </a:pPr>
              <a:t>‹#›</a:t>
            </a:fld>
            <a:endParaRPr lang="en-US"/>
          </a:p>
        </p:txBody>
      </p:sp>
    </p:spTree>
    <p:extLst>
      <p:ext uri="{BB962C8B-B14F-4D97-AF65-F5344CB8AC3E}">
        <p14:creationId xmlns:p14="http://schemas.microsoft.com/office/powerpoint/2010/main" val="398499395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3BBA7BC-95AB-4BBC-8435-6774CBEDE675}" type="slidenum">
              <a:rPr lang="en-US"/>
              <a:pPr>
                <a:defRPr/>
              </a:pPr>
              <a:t>‹#›</a:t>
            </a:fld>
            <a:endParaRPr lang="en-US"/>
          </a:p>
        </p:txBody>
      </p:sp>
    </p:spTree>
    <p:extLst>
      <p:ext uri="{BB962C8B-B14F-4D97-AF65-F5344CB8AC3E}">
        <p14:creationId xmlns:p14="http://schemas.microsoft.com/office/powerpoint/2010/main" val="16966990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5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5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518E65C-7137-4547-86E9-EC3CB115E824}" type="slidenum">
              <a:rPr lang="en-US"/>
              <a:pPr>
                <a:defRPr/>
              </a:pPr>
              <a:t>‹#›</a:t>
            </a:fld>
            <a:endParaRPr lang="en-US"/>
          </a:p>
        </p:txBody>
      </p:sp>
    </p:spTree>
    <p:extLst>
      <p:ext uri="{BB962C8B-B14F-4D97-AF65-F5344CB8AC3E}">
        <p14:creationId xmlns:p14="http://schemas.microsoft.com/office/powerpoint/2010/main" val="242375770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224A6D0-D4BC-4669-9C78-965F6194CC72}" type="slidenum">
              <a:rPr lang="en-US"/>
              <a:pPr>
                <a:defRPr/>
              </a:pPr>
              <a:t>‹#›</a:t>
            </a:fld>
            <a:endParaRPr lang="en-US"/>
          </a:p>
        </p:txBody>
      </p:sp>
    </p:spTree>
    <p:extLst>
      <p:ext uri="{BB962C8B-B14F-4D97-AF65-F5344CB8AC3E}">
        <p14:creationId xmlns:p14="http://schemas.microsoft.com/office/powerpoint/2010/main" val="95902361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AF10F8C-958C-40F9-A9D7-4A2396A5ABE7}" type="slidenum">
              <a:rPr lang="en-US"/>
              <a:pPr>
                <a:defRPr/>
              </a:pPr>
              <a:t>‹#›</a:t>
            </a:fld>
            <a:endParaRPr lang="en-US"/>
          </a:p>
        </p:txBody>
      </p:sp>
    </p:spTree>
    <p:extLst>
      <p:ext uri="{BB962C8B-B14F-4D97-AF65-F5344CB8AC3E}">
        <p14:creationId xmlns:p14="http://schemas.microsoft.com/office/powerpoint/2010/main" val="15067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9DEEDDA6-1D0F-45D7-8448-8DAEAACDE697}" type="datetime1">
              <a:rPr lang="en-US" smtClean="0"/>
              <a:t>5/1/2020</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6E2E8DFB-259F-4B10-9431-A46ED4582A46}" type="slidenum">
              <a:rPr lang="en-US" smtClean="0"/>
              <a:pPr/>
              <a:t>‹#›</a:t>
            </a:fld>
            <a:endParaRPr lang="en-US" dirty="0"/>
          </a:p>
        </p:txBody>
      </p:sp>
    </p:spTree>
    <p:extLst>
      <p:ext uri="{BB962C8B-B14F-4D97-AF65-F5344CB8AC3E}">
        <p14:creationId xmlns:p14="http://schemas.microsoft.com/office/powerpoint/2010/main" val="25367123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10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7672590-1BE4-4638-8251-12ED6F7A0F89}" type="slidenum">
              <a:rPr lang="en-US"/>
              <a:pPr>
                <a:defRPr/>
              </a:pPr>
              <a:t>‹#›</a:t>
            </a:fld>
            <a:endParaRPr lang="en-US"/>
          </a:p>
        </p:txBody>
      </p:sp>
    </p:spTree>
    <p:extLst>
      <p:ext uri="{BB962C8B-B14F-4D97-AF65-F5344CB8AC3E}">
        <p14:creationId xmlns:p14="http://schemas.microsoft.com/office/powerpoint/2010/main" val="243103018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FF2E7A9-AE49-453E-A8C0-2AA95990E62E}" type="slidenum">
              <a:rPr lang="en-US"/>
              <a:pPr>
                <a:defRPr/>
              </a:pPr>
              <a:t>‹#›</a:t>
            </a:fld>
            <a:endParaRPr lang="en-US"/>
          </a:p>
        </p:txBody>
      </p:sp>
    </p:spTree>
    <p:extLst>
      <p:ext uri="{BB962C8B-B14F-4D97-AF65-F5344CB8AC3E}">
        <p14:creationId xmlns:p14="http://schemas.microsoft.com/office/powerpoint/2010/main" val="44939101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4CE3A0A-9967-40EE-9005-6A284A4F6100}" type="slidenum">
              <a:rPr lang="en-US"/>
              <a:pPr>
                <a:defRPr/>
              </a:pPr>
              <a:t>‹#›</a:t>
            </a:fld>
            <a:endParaRPr lang="en-US"/>
          </a:p>
        </p:txBody>
      </p:sp>
    </p:spTree>
    <p:extLst>
      <p:ext uri="{BB962C8B-B14F-4D97-AF65-F5344CB8AC3E}">
        <p14:creationId xmlns:p14="http://schemas.microsoft.com/office/powerpoint/2010/main" val="116162150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8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8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26AF21E-E360-4F0F-91BC-BCA02718A418}" type="slidenum">
              <a:rPr lang="en-US"/>
              <a:pPr>
                <a:defRPr/>
              </a:pPr>
              <a:t>‹#›</a:t>
            </a:fld>
            <a:endParaRPr lang="en-US"/>
          </a:p>
        </p:txBody>
      </p:sp>
    </p:spTree>
    <p:extLst>
      <p:ext uri="{BB962C8B-B14F-4D97-AF65-F5344CB8AC3E}">
        <p14:creationId xmlns:p14="http://schemas.microsoft.com/office/powerpoint/2010/main" val="97292746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9_Two Content">
    <p:spTree>
      <p:nvGrpSpPr>
        <p:cNvPr id="1" name=""/>
        <p:cNvGrpSpPr/>
        <p:nvPr/>
      </p:nvGrpSpPr>
      <p:grpSpPr>
        <a:xfrm>
          <a:off x="0" y="0"/>
          <a:ext cx="0" cy="0"/>
          <a:chOff x="0" y="0"/>
          <a:chExt cx="0" cy="0"/>
        </a:xfrm>
      </p:grpSpPr>
      <p:sp>
        <p:nvSpPr>
          <p:cNvPr id="8" name="Picture Placeholder 3"/>
          <p:cNvSpPr>
            <a:spLocks noGrp="1"/>
          </p:cNvSpPr>
          <p:nvPr>
            <p:ph type="pic" sz="quarter" idx="11"/>
          </p:nvPr>
        </p:nvSpPr>
        <p:spPr>
          <a:xfrm>
            <a:off x="1531061" y="1152674"/>
            <a:ext cx="5504523" cy="4706823"/>
          </a:xfrm>
        </p:spPr>
        <p:txBody>
          <a:bodyPr rtlCol="0">
            <a:normAutofit/>
          </a:bodyPr>
          <a:lstStyle>
            <a:lvl1pPr>
              <a:defRPr sz="1097">
                <a:solidFill>
                  <a:srgbClr val="00B0F0"/>
                </a:solidFill>
              </a:defRPr>
            </a:lvl1pPr>
          </a:lstStyle>
          <a:p>
            <a:pPr lvl="0"/>
            <a:endParaRPr lang="id-ID" noProof="0"/>
          </a:p>
        </p:txBody>
      </p:sp>
    </p:spTree>
    <p:extLst>
      <p:ext uri="{BB962C8B-B14F-4D97-AF65-F5344CB8AC3E}">
        <p14:creationId xmlns:p14="http://schemas.microsoft.com/office/powerpoint/2010/main" val="270438625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11" name="Rectangle 10"/>
          <p:cNvSpPr/>
          <p:nvPr userDrawn="1"/>
        </p:nvSpPr>
        <p:spPr>
          <a:xfrm>
            <a:off x="25" y="6488479"/>
            <a:ext cx="6305797" cy="30660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ZA" dirty="0">
              <a:solidFill>
                <a:prstClr val="white"/>
              </a:solidFill>
            </a:endParaRPr>
          </a:p>
        </p:txBody>
      </p:sp>
      <p:sp>
        <p:nvSpPr>
          <p:cNvPr id="13" name="Rectangle 12"/>
          <p:cNvSpPr/>
          <p:nvPr userDrawn="1"/>
        </p:nvSpPr>
        <p:spPr>
          <a:xfrm>
            <a:off x="6444368" y="6488479"/>
            <a:ext cx="2688835" cy="30660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base">
              <a:spcBef>
                <a:spcPct val="0"/>
              </a:spcBef>
              <a:spcAft>
                <a:spcPct val="0"/>
              </a:spcAft>
            </a:pPr>
            <a:endParaRPr lang="en-ZA" dirty="0">
              <a:solidFill>
                <a:prstClr val="white"/>
              </a:solidFill>
            </a:endParaRPr>
          </a:p>
        </p:txBody>
      </p:sp>
      <p:sp>
        <p:nvSpPr>
          <p:cNvPr id="2" name="Title 1"/>
          <p:cNvSpPr>
            <a:spLocks noGrp="1"/>
          </p:cNvSpPr>
          <p:nvPr>
            <p:ph type="title"/>
          </p:nvPr>
        </p:nvSpPr>
        <p:spPr>
          <a:xfrm>
            <a:off x="1" y="0"/>
            <a:ext cx="7236296" cy="857232"/>
          </a:xfrm>
        </p:spPr>
        <p:txBody>
          <a:bodyPr>
            <a:normAutofit/>
          </a:bodyPr>
          <a:lstStyle>
            <a:lvl1pPr algn="l">
              <a:defRPr sz="2000" b="1"/>
            </a:lvl1pPr>
          </a:lstStyle>
          <a:p>
            <a:r>
              <a:rPr lang="en-US"/>
              <a:t>Click to edit Master title style</a:t>
            </a:r>
            <a:endParaRPr lang="en-ZA" dirty="0"/>
          </a:p>
        </p:txBody>
      </p:sp>
      <p:sp>
        <p:nvSpPr>
          <p:cNvPr id="10" name="Footer Placeholder 4"/>
          <p:cNvSpPr txBox="1">
            <a:spLocks/>
          </p:cNvSpPr>
          <p:nvPr userDrawn="1"/>
        </p:nvSpPr>
        <p:spPr>
          <a:xfrm>
            <a:off x="25" y="6479782"/>
            <a:ext cx="3929093" cy="324000"/>
          </a:xfrm>
          <a:prstGeom prst="rect">
            <a:avLst/>
          </a:prstGeom>
        </p:spPr>
        <p:txBody>
          <a:bodyPr/>
          <a:lstStyle>
            <a:lvl1pPr algn="l">
              <a:defRPr sz="1000"/>
            </a:lvl1pPr>
          </a:lstStyle>
          <a:p>
            <a:pPr defTabSz="457200" fontAlgn="base">
              <a:spcBef>
                <a:spcPct val="0"/>
              </a:spcBef>
              <a:spcAft>
                <a:spcPct val="0"/>
              </a:spcAft>
              <a:defRPr/>
            </a:pPr>
            <a:r>
              <a:rPr lang="en-GB" sz="800" b="1" i="1" dirty="0">
                <a:solidFill>
                  <a:srgbClr val="EEECE1"/>
                </a:solidFill>
                <a:latin typeface="Arial" charset="0"/>
                <a:ea typeface="MS PGothic" pitchFamily="34" charset="-128"/>
                <a:cs typeface="Tahoma" pitchFamily="34" charset="0"/>
              </a:rPr>
              <a:t>© Copyright Impact Strategy Consulting, solely for the use of UIF;</a:t>
            </a:r>
          </a:p>
          <a:p>
            <a:pPr defTabSz="457200" fontAlgn="base">
              <a:spcBef>
                <a:spcPct val="0"/>
              </a:spcBef>
              <a:spcAft>
                <a:spcPct val="0"/>
              </a:spcAft>
              <a:defRPr/>
            </a:pPr>
            <a:r>
              <a:rPr lang="en-GB" sz="800" b="1" i="1" dirty="0">
                <a:solidFill>
                  <a:srgbClr val="EEECE1"/>
                </a:solidFill>
                <a:latin typeface="Arial" charset="0"/>
                <a:ea typeface="MS PGothic" pitchFamily="34" charset="-128"/>
                <a:cs typeface="Tahoma" pitchFamily="34" charset="0"/>
              </a:rPr>
              <a:t>not to be used or relied upon without joint written consent</a:t>
            </a:r>
          </a:p>
          <a:p>
            <a:pPr defTabSz="457200" fontAlgn="base">
              <a:spcBef>
                <a:spcPct val="0"/>
              </a:spcBef>
              <a:spcAft>
                <a:spcPct val="0"/>
              </a:spcAft>
              <a:defRPr/>
            </a:pPr>
            <a:endParaRPr lang="en-ZA" sz="700" dirty="0">
              <a:solidFill>
                <a:srgbClr val="EEECE1"/>
              </a:solidFill>
              <a:latin typeface="Arial" charset="0"/>
              <a:ea typeface="MS PGothic" pitchFamily="34" charset="-128"/>
            </a:endParaRPr>
          </a:p>
        </p:txBody>
      </p:sp>
      <p:sp>
        <p:nvSpPr>
          <p:cNvPr id="8" name="Slide Number Placeholder 5"/>
          <p:cNvSpPr>
            <a:spLocks noGrp="1"/>
          </p:cNvSpPr>
          <p:nvPr>
            <p:ph type="sldNum" sz="quarter" idx="12"/>
          </p:nvPr>
        </p:nvSpPr>
        <p:spPr>
          <a:xfrm>
            <a:off x="8719483" y="6479782"/>
            <a:ext cx="391883" cy="324000"/>
          </a:xfrm>
        </p:spPr>
        <p:txBody>
          <a:bodyPr/>
          <a:lstStyle>
            <a:lvl1pPr algn="ctr">
              <a:defRPr sz="1000">
                <a:solidFill>
                  <a:schemeClr val="tx1"/>
                </a:solidFill>
              </a:defRPr>
            </a:lvl1pPr>
          </a:lstStyle>
          <a:p>
            <a:fld id="{1AEB2EFD-0384-4502-B68A-97137B875E0A}" type="slidenum">
              <a:rPr lang="en-ZA" smtClean="0">
                <a:solidFill>
                  <a:prstClr val="black"/>
                </a:solidFill>
              </a:rPr>
              <a:pPr/>
              <a:t>‹#›</a:t>
            </a:fld>
            <a:endParaRPr lang="en-ZA" dirty="0">
              <a:solidFill>
                <a:prstClr val="black"/>
              </a:solidFill>
            </a:endParaRPr>
          </a:p>
        </p:txBody>
      </p:sp>
      <p:sp>
        <p:nvSpPr>
          <p:cNvPr id="14" name="Content Placeholder 2"/>
          <p:cNvSpPr>
            <a:spLocks noGrp="1"/>
          </p:cNvSpPr>
          <p:nvPr>
            <p:ph idx="1"/>
          </p:nvPr>
        </p:nvSpPr>
        <p:spPr>
          <a:xfrm>
            <a:off x="238013" y="1317174"/>
            <a:ext cx="8677405" cy="4555699"/>
          </a:xfrm>
        </p:spPr>
        <p:txBody>
          <a:bodyPr>
            <a:normAutofit/>
          </a:bodyPr>
          <a:lstStyle>
            <a:lvl1pPr marL="271463" indent="-271463" algn="l" defTabSz="914400" rtl="0" eaLnBrk="1" latinLnBrk="0" hangingPunct="1">
              <a:spcBef>
                <a:spcPct val="20000"/>
              </a:spcBef>
              <a:buFont typeface="Wingdings" pitchFamily="2" charset="2"/>
              <a:buChar char="§"/>
              <a:defRPr lang="en-US" sz="1800" b="0" kern="1200" dirty="0" smtClean="0">
                <a:solidFill>
                  <a:schemeClr val="tx1"/>
                </a:solidFill>
                <a:latin typeface="+mn-lt"/>
                <a:ea typeface="+mn-ea"/>
                <a:cs typeface="+mn-cs"/>
              </a:defRPr>
            </a:lvl1pPr>
            <a:lvl2pPr marL="631825" indent="-276225">
              <a:buFont typeface="Arial" pitchFamily="34" charset="0"/>
              <a:buChar char="•"/>
              <a:defRPr lang="en-US" sz="1600" kern="1200" dirty="0" smtClean="0">
                <a:solidFill>
                  <a:schemeClr val="tx1"/>
                </a:solidFill>
                <a:latin typeface="+mn-lt"/>
                <a:ea typeface="+mn-ea"/>
                <a:cs typeface="+mn-cs"/>
              </a:defRPr>
            </a:lvl2pPr>
            <a:lvl3pPr marL="892175" indent="-260350">
              <a:defRPr sz="1400"/>
            </a:lvl3pPr>
            <a:lvl4pPr marL="1252538" indent="-261938">
              <a:defRPr sz="1200"/>
            </a:lvl4pPr>
            <a:lvl5pPr marL="1611313" indent="-261938">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cxnSp>
        <p:nvCxnSpPr>
          <p:cNvPr id="9" name="Straight Connector 8"/>
          <p:cNvCxnSpPr/>
          <p:nvPr userDrawn="1"/>
        </p:nvCxnSpPr>
        <p:spPr>
          <a:xfrm>
            <a:off x="0" y="851770"/>
            <a:ext cx="91260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1869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6" Type="http://schemas.openxmlformats.org/officeDocument/2006/relationships/image" Target="../media/image2.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3.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e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6.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image" Target="../media/image1.jpeg"/><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7.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slideLayout" Target="../slideLayouts/slideLayout95.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5" Type="http://schemas.openxmlformats.org/officeDocument/2006/relationships/image" Target="../media/image1.jpeg"/><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66"/>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80" charset="0"/>
              </a:defRPr>
            </a:lvl1pPr>
          </a:lstStyle>
          <a:p>
            <a:fld id="{A44C9B7C-D117-4CC6-B560-B08C84629AB9}" type="datetime1">
              <a:rPr lang="en-US" smtClean="0"/>
              <a:t>5/1/2020</a:t>
            </a:fld>
            <a:endParaRPr lang="en-US" dirty="0"/>
          </a:p>
        </p:txBody>
      </p:sp>
      <p:sp>
        <p:nvSpPr>
          <p:cNvPr id="5" name="Footer Placeholder 4"/>
          <p:cNvSpPr>
            <a:spLocks noGrp="1"/>
          </p:cNvSpPr>
          <p:nvPr>
            <p:ph type="ftr" sz="quarter" idx="3"/>
          </p:nvPr>
        </p:nvSpPr>
        <p:spPr>
          <a:xfrm>
            <a:off x="3124200" y="6356366"/>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80" charset="0"/>
              </a:defRPr>
            </a:lvl1pPr>
          </a:lstStyle>
          <a:p>
            <a:endParaRPr lang="en-US" dirty="0"/>
          </a:p>
        </p:txBody>
      </p:sp>
      <p:sp>
        <p:nvSpPr>
          <p:cNvPr id="6" name="Slide Number Placeholder 5"/>
          <p:cNvSpPr>
            <a:spLocks noGrp="1"/>
          </p:cNvSpPr>
          <p:nvPr>
            <p:ph type="sldNum" sz="quarter" idx="4"/>
          </p:nvPr>
        </p:nvSpPr>
        <p:spPr>
          <a:xfrm>
            <a:off x="6553200" y="6356366"/>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80" charset="0"/>
              </a:defRPr>
            </a:lvl1pPr>
          </a:lstStyle>
          <a:p>
            <a:fld id="{6E2E8DFB-259F-4B10-9431-A46ED4582A46}" type="slidenum">
              <a:rPr lang="en-US" smtClean="0"/>
              <a:pPr/>
              <a:t>‹#›</a:t>
            </a:fld>
            <a:endParaRPr lang="en-US" dirty="0"/>
          </a:p>
        </p:txBody>
      </p:sp>
    </p:spTree>
    <p:extLst>
      <p:ext uri="{BB962C8B-B14F-4D97-AF65-F5344CB8AC3E}">
        <p14:creationId xmlns:p14="http://schemas.microsoft.com/office/powerpoint/2010/main" val="35779840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hf hdr="0" ftr="0" dt="0"/>
  <p:txStyles>
    <p:titleStyle>
      <a:lvl1pPr algn="ctr" defTabSz="457200" rtl="0" eaLnBrk="1" fontAlgn="base" hangingPunct="1">
        <a:spcBef>
          <a:spcPct val="0"/>
        </a:spcBef>
        <a:spcAft>
          <a:spcPct val="0"/>
        </a:spcAft>
        <a:defRPr sz="4400" kern="1200">
          <a:solidFill>
            <a:schemeClr val="tx1"/>
          </a:solidFill>
          <a:latin typeface="+mj-lt"/>
          <a:ea typeface="ＭＳ Ｐゴシック" pitchFamily="-80" charset="-128"/>
          <a:cs typeface="+mj-cs"/>
        </a:defRPr>
      </a:lvl1pPr>
      <a:lvl2pPr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2pPr>
      <a:lvl3pPr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3pPr>
      <a:lvl4pPr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4pPr>
      <a:lvl5pPr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5pPr>
      <a:lvl6pPr marL="4572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6pPr>
      <a:lvl7pPr marL="9144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7pPr>
      <a:lvl8pPr marL="13716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8pPr>
      <a:lvl9pPr marL="18288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80" charset="-128"/>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80"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80"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1027" name="Text Placeholder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
        <p:nvSpPr>
          <p:cNvPr id="4" name="Date Placeholder 3"/>
          <p:cNvSpPr>
            <a:spLocks noGrp="1"/>
          </p:cNvSpPr>
          <p:nvPr>
            <p:ph type="dt" sz="half" idx="2"/>
          </p:nvPr>
        </p:nvSpPr>
        <p:spPr>
          <a:xfrm>
            <a:off x="457200" y="6356366"/>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80" charset="0"/>
                <a:ea typeface="ＭＳ Ｐゴシック" pitchFamily="80" charset="-128"/>
              </a:defRPr>
            </a:lvl1pPr>
          </a:lstStyle>
          <a:p>
            <a:pPr defTabSz="457200" fontAlgn="base">
              <a:spcBef>
                <a:spcPct val="0"/>
              </a:spcBef>
              <a:spcAft>
                <a:spcPct val="0"/>
              </a:spcAft>
              <a:defRPr/>
            </a:pPr>
            <a:fld id="{77DDBC0C-9DA7-4DCF-B523-7732F37E4F7D}" type="datetime1">
              <a:rPr lang="en-US" smtClean="0"/>
              <a:t>5/1/2020</a:t>
            </a:fld>
            <a:endParaRPr lang="en-US" dirty="0"/>
          </a:p>
        </p:txBody>
      </p:sp>
      <p:sp>
        <p:nvSpPr>
          <p:cNvPr id="5" name="Footer Placeholder 4"/>
          <p:cNvSpPr>
            <a:spLocks noGrp="1"/>
          </p:cNvSpPr>
          <p:nvPr>
            <p:ph type="ftr" sz="quarter" idx="3"/>
          </p:nvPr>
        </p:nvSpPr>
        <p:spPr>
          <a:xfrm>
            <a:off x="3124200" y="6356366"/>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80" charset="0"/>
                <a:ea typeface="ＭＳ Ｐゴシック" pitchFamily="80" charset="-128"/>
              </a:defRPr>
            </a:lvl1pPr>
          </a:lstStyle>
          <a:p>
            <a:pPr defTabSz="457200" fontAlgn="base">
              <a:spcBef>
                <a:spcPct val="0"/>
              </a:spcBef>
              <a:spcAft>
                <a:spcPct val="0"/>
              </a:spcAft>
              <a:defRPr/>
            </a:pPr>
            <a:endParaRPr lang="en-US" dirty="0"/>
          </a:p>
        </p:txBody>
      </p:sp>
      <p:sp>
        <p:nvSpPr>
          <p:cNvPr id="6" name="Slide Number Placeholder 5"/>
          <p:cNvSpPr>
            <a:spLocks noGrp="1"/>
          </p:cNvSpPr>
          <p:nvPr>
            <p:ph type="sldNum" sz="quarter" idx="4"/>
          </p:nvPr>
        </p:nvSpPr>
        <p:spPr>
          <a:xfrm>
            <a:off x="6553200" y="6356366"/>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80" charset="0"/>
                <a:ea typeface="ＭＳ Ｐゴシック" pitchFamily="80" charset="-128"/>
              </a:defRPr>
            </a:lvl1pPr>
          </a:lstStyle>
          <a:p>
            <a:pPr defTabSz="457200" fontAlgn="base">
              <a:spcBef>
                <a:spcPct val="0"/>
              </a:spcBef>
              <a:spcAft>
                <a:spcPct val="0"/>
              </a:spcAft>
              <a:defRPr/>
            </a:pPr>
            <a:fld id="{84A6EB58-93C4-4CE7-B9F9-65EB31AC4D93}" type="slidenum">
              <a:rPr lang="en-US"/>
              <a:pPr defTabSz="457200" fontAlgn="base">
                <a:spcBef>
                  <a:spcPct val="0"/>
                </a:spcBef>
                <a:spcAft>
                  <a:spcPct val="0"/>
                </a:spcAft>
                <a:defRPr/>
              </a:pPr>
              <a:t>‹#›</a:t>
            </a:fld>
            <a:endParaRPr lang="en-US" dirty="0"/>
          </a:p>
        </p:txBody>
      </p:sp>
    </p:spTree>
    <p:extLst>
      <p:ext uri="{BB962C8B-B14F-4D97-AF65-F5344CB8AC3E}">
        <p14:creationId xmlns:p14="http://schemas.microsoft.com/office/powerpoint/2010/main" val="8371079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80" charset="-128"/>
          <a:cs typeface="ＭＳ Ｐゴシック" pitchFamily="80" charset="-128"/>
        </a:defRPr>
      </a:lvl1pPr>
      <a:lvl2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2pPr>
      <a:lvl3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3pPr>
      <a:lvl4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4pPr>
      <a:lvl5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5pPr>
      <a:lvl6pPr marL="457200"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6pPr>
      <a:lvl7pPr marL="914400"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7pPr>
      <a:lvl8pPr marL="1371600"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8pPr>
      <a:lvl9pPr marL="1828800"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80" charset="-128"/>
          <a:cs typeface="ＭＳ Ｐゴシック" pitchFamily="80"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80"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80"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80"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8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9525"/>
            <a:ext cx="9144000" cy="687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1" name="Rectangle 29"/>
          <p:cNvSpPr>
            <a:spLocks noGrp="1" noChangeArrowheads="1"/>
          </p:cNvSpPr>
          <p:nvPr>
            <p:ph type="body" idx="1"/>
          </p:nvPr>
        </p:nvSpPr>
        <p:spPr bwMode="gray">
          <a:xfrm>
            <a:off x="236546" y="1262063"/>
            <a:ext cx="8556625" cy="529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84" name="Rectangle 60"/>
          <p:cNvSpPr>
            <a:spLocks noGrp="1" noChangeArrowheads="1"/>
          </p:cNvSpPr>
          <p:nvPr>
            <p:ph type="sldNum" sz="quarter" idx="4"/>
          </p:nvPr>
        </p:nvSpPr>
        <p:spPr bwMode="gray">
          <a:xfrm>
            <a:off x="7269163" y="6504004"/>
            <a:ext cx="1693862" cy="269875"/>
          </a:xfrm>
          <a:prstGeom prst="rect">
            <a:avLst/>
          </a:prstGeom>
          <a:noFill/>
          <a:ln w="12700">
            <a:noFill/>
            <a:miter lim="800000"/>
            <a:headEnd/>
            <a:tailEnd/>
          </a:ln>
          <a:effectLst/>
        </p:spPr>
        <p:txBody>
          <a:bodyPr vert="horz" wrap="square" lIns="90488" tIns="44450" rIns="90488" bIns="44450" numCol="1" anchor="b" anchorCtr="0" compatLnSpc="1">
            <a:prstTxWarp prst="textNoShape">
              <a:avLst/>
            </a:prstTxWarp>
          </a:bodyPr>
          <a:lstStyle>
            <a:lvl1pPr algn="r" defTabSz="914400" eaLnBrk="0" hangingPunct="0">
              <a:lnSpc>
                <a:spcPct val="80000"/>
              </a:lnSpc>
              <a:defRPr sz="1000" b="0">
                <a:solidFill>
                  <a:srgbClr val="FFFFFF"/>
                </a:solidFill>
                <a:latin typeface="Arial" charset="0"/>
                <a:ea typeface="+mn-ea"/>
                <a:cs typeface="+mn-cs"/>
              </a:defRPr>
            </a:lvl1pPr>
          </a:lstStyle>
          <a:p>
            <a:pPr>
              <a:defRPr/>
            </a:pPr>
            <a:fld id="{414BA74D-2D16-4446-8EB0-7672D1703E8C}" type="slidenum">
              <a:rPr lang="en-US"/>
              <a:pPr>
                <a:defRPr/>
              </a:pPr>
              <a:t>‹#›</a:t>
            </a:fld>
            <a:endParaRPr lang="en-US" dirty="0"/>
          </a:p>
        </p:txBody>
      </p:sp>
      <p:sp>
        <p:nvSpPr>
          <p:cNvPr id="1086" name="Rectangle 62"/>
          <p:cNvSpPr>
            <a:spLocks noGrp="1" noChangeArrowheads="1"/>
          </p:cNvSpPr>
          <p:nvPr>
            <p:ph type="ftr" sz="quarter" idx="3"/>
          </p:nvPr>
        </p:nvSpPr>
        <p:spPr bwMode="gray">
          <a:xfrm>
            <a:off x="176214" y="6324600"/>
            <a:ext cx="448945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defTabSz="914400" eaLnBrk="0" hangingPunct="0">
              <a:lnSpc>
                <a:spcPct val="100000"/>
              </a:lnSpc>
              <a:defRPr sz="1000" b="0">
                <a:solidFill>
                  <a:srgbClr val="000000"/>
                </a:solidFill>
                <a:latin typeface="Arial" pitchFamily="34" charset="0"/>
                <a:ea typeface="+mn-ea"/>
                <a:cs typeface="+mn-cs"/>
              </a:defRPr>
            </a:lvl1pPr>
          </a:lstStyle>
          <a:p>
            <a:pPr>
              <a:defRPr/>
            </a:pPr>
            <a:endParaRPr lang="en-US" dirty="0"/>
          </a:p>
        </p:txBody>
      </p:sp>
      <p:sp>
        <p:nvSpPr>
          <p:cNvPr id="2054" name="Rectangle 65"/>
          <p:cNvSpPr>
            <a:spLocks noGrp="1" noChangeArrowheads="1"/>
          </p:cNvSpPr>
          <p:nvPr>
            <p:ph type="title"/>
          </p:nvPr>
        </p:nvSpPr>
        <p:spPr bwMode="gray">
          <a:xfrm>
            <a:off x="409583" y="374666"/>
            <a:ext cx="8493125"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b" anchorCtr="0" compatLnSpc="1">
            <a:prstTxWarp prst="textNoShape">
              <a:avLst/>
            </a:prstTxWarp>
          </a:bodyPr>
          <a:lstStyle/>
          <a:p>
            <a:pPr lvl="0"/>
            <a:r>
              <a:rPr lang="en-US" smtClean="0"/>
              <a:t>Click to edit Master title style</a:t>
            </a:r>
          </a:p>
        </p:txBody>
      </p:sp>
    </p:spTree>
    <p:extLst>
      <p:ext uri="{BB962C8B-B14F-4D97-AF65-F5344CB8AC3E}">
        <p14:creationId xmlns:p14="http://schemas.microsoft.com/office/powerpoint/2010/main" val="197937074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Lst>
  <p:timing>
    <p:tnLst>
      <p:par>
        <p:cTn id="1" dur="indefinite" restart="never" nodeType="tmRoot"/>
      </p:par>
    </p:tnLst>
  </p:timing>
  <p:hf hdr="0" ftr="0" dt="0"/>
  <p:txStyles>
    <p:titleStyle>
      <a:lvl1pPr algn="l" rtl="0" eaLnBrk="1" fontAlgn="base" hangingPunct="1">
        <a:spcBef>
          <a:spcPct val="0"/>
        </a:spcBef>
        <a:spcAft>
          <a:spcPct val="0"/>
        </a:spcAft>
        <a:defRPr sz="2400" b="1">
          <a:solidFill>
            <a:schemeClr val="bg1"/>
          </a:solidFill>
          <a:latin typeface="+mj-lt"/>
          <a:ea typeface="+mj-ea"/>
          <a:cs typeface="+mj-cs"/>
        </a:defRPr>
      </a:lvl1pPr>
      <a:lvl2pPr algn="l" rtl="0" eaLnBrk="1" fontAlgn="base" hangingPunct="1">
        <a:spcBef>
          <a:spcPct val="0"/>
        </a:spcBef>
        <a:spcAft>
          <a:spcPct val="0"/>
        </a:spcAft>
        <a:defRPr sz="2400" b="1">
          <a:solidFill>
            <a:schemeClr val="bg1"/>
          </a:solidFill>
          <a:latin typeface="Arial" charset="0"/>
        </a:defRPr>
      </a:lvl2pPr>
      <a:lvl3pPr algn="l" rtl="0" eaLnBrk="1" fontAlgn="base" hangingPunct="1">
        <a:spcBef>
          <a:spcPct val="0"/>
        </a:spcBef>
        <a:spcAft>
          <a:spcPct val="0"/>
        </a:spcAft>
        <a:defRPr sz="2400" b="1">
          <a:solidFill>
            <a:schemeClr val="bg1"/>
          </a:solidFill>
          <a:latin typeface="Arial" charset="0"/>
        </a:defRPr>
      </a:lvl3pPr>
      <a:lvl4pPr algn="l" rtl="0" eaLnBrk="1" fontAlgn="base" hangingPunct="1">
        <a:spcBef>
          <a:spcPct val="0"/>
        </a:spcBef>
        <a:spcAft>
          <a:spcPct val="0"/>
        </a:spcAft>
        <a:defRPr sz="2400" b="1">
          <a:solidFill>
            <a:schemeClr val="bg1"/>
          </a:solidFill>
          <a:latin typeface="Arial" charset="0"/>
        </a:defRPr>
      </a:lvl4pPr>
      <a:lvl5pPr algn="l" rtl="0" eaLnBrk="1" fontAlgn="base" hangingPunct="1">
        <a:spcBef>
          <a:spcPct val="0"/>
        </a:spcBef>
        <a:spcAft>
          <a:spcPct val="0"/>
        </a:spcAft>
        <a:defRPr sz="2400" b="1">
          <a:solidFill>
            <a:schemeClr val="bg1"/>
          </a:solidFill>
          <a:latin typeface="Arial" charset="0"/>
        </a:defRPr>
      </a:lvl5pPr>
      <a:lvl6pPr marL="457200" algn="l" rtl="0" eaLnBrk="1" fontAlgn="base" hangingPunct="1">
        <a:spcBef>
          <a:spcPct val="0"/>
        </a:spcBef>
        <a:spcAft>
          <a:spcPct val="0"/>
        </a:spcAft>
        <a:defRPr sz="2400" b="1">
          <a:solidFill>
            <a:schemeClr val="bg1"/>
          </a:solidFill>
          <a:latin typeface="Arial" charset="0"/>
        </a:defRPr>
      </a:lvl6pPr>
      <a:lvl7pPr marL="914400" algn="l" rtl="0" eaLnBrk="1" fontAlgn="base" hangingPunct="1">
        <a:spcBef>
          <a:spcPct val="0"/>
        </a:spcBef>
        <a:spcAft>
          <a:spcPct val="0"/>
        </a:spcAft>
        <a:defRPr sz="2400" b="1">
          <a:solidFill>
            <a:schemeClr val="bg1"/>
          </a:solidFill>
          <a:latin typeface="Arial" charset="0"/>
        </a:defRPr>
      </a:lvl7pPr>
      <a:lvl8pPr marL="1371600" algn="l" rtl="0" eaLnBrk="1" fontAlgn="base" hangingPunct="1">
        <a:spcBef>
          <a:spcPct val="0"/>
        </a:spcBef>
        <a:spcAft>
          <a:spcPct val="0"/>
        </a:spcAft>
        <a:defRPr sz="2400" b="1">
          <a:solidFill>
            <a:schemeClr val="bg1"/>
          </a:solidFill>
          <a:latin typeface="Arial" charset="0"/>
        </a:defRPr>
      </a:lvl8pPr>
      <a:lvl9pPr marL="1828800" algn="l" rtl="0" eaLnBrk="1" fontAlgn="base" hangingPunct="1">
        <a:spcBef>
          <a:spcPct val="0"/>
        </a:spcBef>
        <a:spcAft>
          <a:spcPct val="0"/>
        </a:spcAft>
        <a:defRPr sz="2400" b="1">
          <a:solidFill>
            <a:schemeClr val="bg1"/>
          </a:solidFill>
          <a:latin typeface="Arial" charset="0"/>
        </a:defRPr>
      </a:lvl9pPr>
    </p:titleStyle>
    <p:bodyStyle>
      <a:lvl1pPr marL="176213" indent="-176213"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576263" indent="-285750" algn="l" rtl="0" eaLnBrk="1" fontAlgn="base" hangingPunct="1">
        <a:spcBef>
          <a:spcPct val="20000"/>
        </a:spcBef>
        <a:spcAft>
          <a:spcPct val="0"/>
        </a:spcAft>
        <a:buClr>
          <a:schemeClr val="tx1"/>
        </a:buClr>
        <a:buChar char="–"/>
        <a:defRPr sz="2000">
          <a:solidFill>
            <a:schemeClr val="tx1"/>
          </a:solidFill>
          <a:latin typeface="+mn-lt"/>
        </a:defRPr>
      </a:lvl2pPr>
      <a:lvl3pPr marL="858838" indent="-168275" algn="l" rtl="0" eaLnBrk="1" fontAlgn="base" hangingPunct="1">
        <a:spcBef>
          <a:spcPct val="20000"/>
        </a:spcBef>
        <a:spcAft>
          <a:spcPct val="0"/>
        </a:spcAft>
        <a:buClr>
          <a:schemeClr val="tx1"/>
        </a:buClr>
        <a:buChar char="•"/>
        <a:defRPr>
          <a:solidFill>
            <a:schemeClr val="tx1"/>
          </a:solidFill>
          <a:latin typeface="+mn-lt"/>
        </a:defRPr>
      </a:lvl3pPr>
      <a:lvl4pPr marL="1200150" indent="-227013" algn="l" rtl="0" eaLnBrk="1" fontAlgn="base" hangingPunct="1">
        <a:spcBef>
          <a:spcPct val="20000"/>
        </a:spcBef>
        <a:spcAft>
          <a:spcPct val="0"/>
        </a:spcAft>
        <a:buClr>
          <a:schemeClr val="tx1"/>
        </a:buClr>
        <a:buChar char="–"/>
        <a:defRPr sz="1600">
          <a:solidFill>
            <a:schemeClr val="tx1"/>
          </a:solidFill>
          <a:latin typeface="+mn-lt"/>
        </a:defRPr>
      </a:lvl4pPr>
      <a:lvl5pPr marL="1481138" indent="-166688" algn="l" rtl="0" eaLnBrk="1" fontAlgn="base" hangingPunct="1">
        <a:spcBef>
          <a:spcPct val="20000"/>
        </a:spcBef>
        <a:spcAft>
          <a:spcPct val="0"/>
        </a:spcAft>
        <a:buClr>
          <a:schemeClr val="tx1"/>
        </a:buClr>
        <a:buChar char="•"/>
        <a:defRPr sz="1400">
          <a:solidFill>
            <a:schemeClr val="tx1"/>
          </a:solidFill>
          <a:latin typeface="+mn-lt"/>
        </a:defRPr>
      </a:lvl5pPr>
      <a:lvl6pPr marL="1938338" indent="-166688" algn="l" rtl="0" eaLnBrk="1" fontAlgn="base" hangingPunct="1">
        <a:spcBef>
          <a:spcPct val="20000"/>
        </a:spcBef>
        <a:spcAft>
          <a:spcPct val="0"/>
        </a:spcAft>
        <a:buClr>
          <a:schemeClr val="tx1"/>
        </a:buClr>
        <a:buChar char="•"/>
        <a:defRPr sz="1400">
          <a:solidFill>
            <a:schemeClr val="tx1"/>
          </a:solidFill>
          <a:latin typeface="+mn-lt"/>
        </a:defRPr>
      </a:lvl6pPr>
      <a:lvl7pPr marL="2395538" indent="-166688" algn="l" rtl="0" eaLnBrk="1" fontAlgn="base" hangingPunct="1">
        <a:spcBef>
          <a:spcPct val="20000"/>
        </a:spcBef>
        <a:spcAft>
          <a:spcPct val="0"/>
        </a:spcAft>
        <a:buClr>
          <a:schemeClr val="tx1"/>
        </a:buClr>
        <a:buChar char="•"/>
        <a:defRPr sz="1400">
          <a:solidFill>
            <a:schemeClr val="tx1"/>
          </a:solidFill>
          <a:latin typeface="+mn-lt"/>
        </a:defRPr>
      </a:lvl7pPr>
      <a:lvl8pPr marL="2852738" indent="-166688" algn="l" rtl="0" eaLnBrk="1" fontAlgn="base" hangingPunct="1">
        <a:spcBef>
          <a:spcPct val="20000"/>
        </a:spcBef>
        <a:spcAft>
          <a:spcPct val="0"/>
        </a:spcAft>
        <a:buClr>
          <a:schemeClr val="tx1"/>
        </a:buClr>
        <a:buChar char="•"/>
        <a:defRPr sz="1400">
          <a:solidFill>
            <a:schemeClr val="tx1"/>
          </a:solidFill>
          <a:latin typeface="+mn-lt"/>
        </a:defRPr>
      </a:lvl8pPr>
      <a:lvl9pPr marL="3309938" indent="-166688" algn="l" rtl="0" eaLnBrk="1" fontAlgn="base" hangingPunct="1">
        <a:spcBef>
          <a:spcPct val="20000"/>
        </a:spcBef>
        <a:spcAft>
          <a:spcPct val="0"/>
        </a:spcAft>
        <a:buClr>
          <a:schemeClr val="tx1"/>
        </a:buClr>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66"/>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80" charset="0"/>
                <a:ea typeface="ＭＳ Ｐゴシック" pitchFamily="80" charset="-128"/>
              </a:defRPr>
            </a:lvl1pPr>
          </a:lstStyle>
          <a:p>
            <a:fld id="{5C25BAE3-9156-4BA6-83E8-A72CC9F1917D}" type="datetime1">
              <a:rPr lang="en-US" smtClean="0"/>
              <a:t>5/1/2020</a:t>
            </a:fld>
            <a:endParaRPr lang="en-ZA" dirty="0"/>
          </a:p>
        </p:txBody>
      </p:sp>
      <p:sp>
        <p:nvSpPr>
          <p:cNvPr id="5" name="Footer Placeholder 4"/>
          <p:cNvSpPr>
            <a:spLocks noGrp="1"/>
          </p:cNvSpPr>
          <p:nvPr>
            <p:ph type="ftr" sz="quarter" idx="3"/>
          </p:nvPr>
        </p:nvSpPr>
        <p:spPr>
          <a:xfrm>
            <a:off x="3124200" y="6356366"/>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80" charset="0"/>
                <a:ea typeface="ＭＳ Ｐゴシック" pitchFamily="80" charset="-128"/>
              </a:defRPr>
            </a:lvl1pPr>
          </a:lstStyle>
          <a:p>
            <a:endParaRPr lang="en-ZA" dirty="0"/>
          </a:p>
        </p:txBody>
      </p:sp>
      <p:sp>
        <p:nvSpPr>
          <p:cNvPr id="6" name="Slide Number Placeholder 5"/>
          <p:cNvSpPr>
            <a:spLocks noGrp="1"/>
          </p:cNvSpPr>
          <p:nvPr>
            <p:ph type="sldNum" sz="quarter" idx="4"/>
          </p:nvPr>
        </p:nvSpPr>
        <p:spPr>
          <a:xfrm>
            <a:off x="6553200" y="6356366"/>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80" charset="0"/>
                <a:ea typeface="ＭＳ Ｐゴシック" pitchFamily="80" charset="-128"/>
              </a:defRPr>
            </a:lvl1pPr>
          </a:lstStyle>
          <a:p>
            <a:fld id="{E54505A4-23D1-4CBE-BB26-C246FACA31D0}" type="slidenum">
              <a:rPr lang="en-ZA" smtClean="0"/>
              <a:pPr/>
              <a:t>‹#›</a:t>
            </a:fld>
            <a:endParaRPr lang="en-ZA" dirty="0"/>
          </a:p>
        </p:txBody>
      </p:sp>
    </p:spTree>
    <p:extLst>
      <p:ext uri="{BB962C8B-B14F-4D97-AF65-F5344CB8AC3E}">
        <p14:creationId xmlns:p14="http://schemas.microsoft.com/office/powerpoint/2010/main" val="3945866509"/>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hf hdr="0" ftr="0" dt="0"/>
  <p:txStyles>
    <p:titleStyle>
      <a:lvl1pPr algn="ctr" defTabSz="457200" rtl="0" eaLnBrk="1" fontAlgn="base" hangingPunct="1">
        <a:spcBef>
          <a:spcPct val="0"/>
        </a:spcBef>
        <a:spcAft>
          <a:spcPct val="0"/>
        </a:spcAft>
        <a:defRPr sz="4400" kern="1200">
          <a:solidFill>
            <a:schemeClr val="tx1"/>
          </a:solidFill>
          <a:latin typeface="+mj-lt"/>
          <a:ea typeface="ＭＳ Ｐゴシック" pitchFamily="80" charset="-128"/>
          <a:cs typeface="ＭＳ Ｐゴシック" pitchFamily="80" charset="-128"/>
        </a:defRPr>
      </a:lvl1pPr>
      <a:lvl2pPr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2pPr>
      <a:lvl3pPr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3pPr>
      <a:lvl4pPr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4pPr>
      <a:lvl5pPr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5pPr>
      <a:lvl6pPr marL="4572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6pPr>
      <a:lvl7pPr marL="9144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7pPr>
      <a:lvl8pPr marL="13716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8pPr>
      <a:lvl9pPr marL="18288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80" charset="-128"/>
          <a:cs typeface="ＭＳ Ｐゴシック" pitchFamily="80"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80"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80"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219" name="Text Placeholder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7016"/>
            <a:ext cx="2133600" cy="365125"/>
          </a:xfrm>
          <a:prstGeom prst="rect">
            <a:avLst/>
          </a:prstGeom>
        </p:spPr>
        <p:txBody>
          <a:bodyPr vert="horz" wrap="square" lIns="91440" tIns="45720" rIns="91440" bIns="45720" numCol="1" anchor="ctr" anchorCtr="0" compatLnSpc="1">
            <a:prstTxWarp prst="textNoShape">
              <a:avLst/>
            </a:prstTxWarp>
          </a:bodyPr>
          <a:lstStyle>
            <a:lvl1pPr defTabSz="914400" eaLnBrk="1" fontAlgn="auto" hangingPunct="1">
              <a:spcBef>
                <a:spcPts val="0"/>
              </a:spcBef>
              <a:spcAft>
                <a:spcPts val="0"/>
              </a:spcAft>
              <a:defRPr sz="1200" smtClean="0">
                <a:solidFill>
                  <a:srgbClr val="898989"/>
                </a:solidFill>
                <a:latin typeface="Calibri" pitchFamily="-80" charset="0"/>
                <a:ea typeface="+mn-ea"/>
              </a:defRPr>
            </a:lvl1pPr>
          </a:lstStyle>
          <a:p>
            <a:pPr>
              <a:defRPr/>
            </a:pPr>
            <a:fld id="{28B471F6-2D05-43B0-87A3-FA4D44715E76}" type="datetime1">
              <a:rPr lang="en-US" smtClean="0"/>
              <a:t>5/1/2020</a:t>
            </a:fld>
            <a:endParaRPr lang="en-US" dirty="0"/>
          </a:p>
        </p:txBody>
      </p:sp>
      <p:sp>
        <p:nvSpPr>
          <p:cNvPr id="5" name="Footer Placeholder 4"/>
          <p:cNvSpPr>
            <a:spLocks noGrp="1"/>
          </p:cNvSpPr>
          <p:nvPr>
            <p:ph type="ftr" sz="quarter" idx="3"/>
          </p:nvPr>
        </p:nvSpPr>
        <p:spPr>
          <a:xfrm>
            <a:off x="3124200" y="6357016"/>
            <a:ext cx="2895600" cy="365125"/>
          </a:xfrm>
          <a:prstGeom prst="rect">
            <a:avLst/>
          </a:prstGeom>
        </p:spPr>
        <p:txBody>
          <a:bodyPr vert="horz" wrap="square" lIns="91440" tIns="45720" rIns="91440" bIns="45720" numCol="1" anchor="ctr" anchorCtr="0" compatLnSpc="1">
            <a:prstTxWarp prst="textNoShape">
              <a:avLst/>
            </a:prstTxWarp>
          </a:bodyPr>
          <a:lstStyle>
            <a:lvl1pPr algn="ctr" defTabSz="914400" eaLnBrk="1" fontAlgn="auto" hangingPunct="1">
              <a:spcBef>
                <a:spcPts val="0"/>
              </a:spcBef>
              <a:spcAft>
                <a:spcPts val="0"/>
              </a:spcAft>
              <a:defRPr sz="1200">
                <a:solidFill>
                  <a:srgbClr val="898989"/>
                </a:solidFill>
                <a:latin typeface="Calibri" pitchFamily="-80" charset="0"/>
                <a:ea typeface="+mn-ea"/>
              </a:defRPr>
            </a:lvl1pPr>
          </a:lstStyle>
          <a:p>
            <a:pPr>
              <a:defRPr/>
            </a:pPr>
            <a:endParaRPr lang="en-US" dirty="0"/>
          </a:p>
        </p:txBody>
      </p:sp>
      <p:sp>
        <p:nvSpPr>
          <p:cNvPr id="6" name="Slide Number Placeholder 5"/>
          <p:cNvSpPr>
            <a:spLocks noGrp="1"/>
          </p:cNvSpPr>
          <p:nvPr>
            <p:ph type="sldNum" sz="quarter" idx="4"/>
          </p:nvPr>
        </p:nvSpPr>
        <p:spPr>
          <a:xfrm>
            <a:off x="6553200" y="6357016"/>
            <a:ext cx="2133600" cy="365125"/>
          </a:xfrm>
          <a:prstGeom prst="rect">
            <a:avLst/>
          </a:prstGeom>
        </p:spPr>
        <p:txBody>
          <a:bodyPr vert="horz" wrap="square" lIns="91440" tIns="45720" rIns="91440" bIns="45720" numCol="1" anchor="ctr" anchorCtr="0" compatLnSpc="1">
            <a:prstTxWarp prst="textNoShape">
              <a:avLst/>
            </a:prstTxWarp>
          </a:bodyPr>
          <a:lstStyle>
            <a:lvl1pPr algn="r" defTabSz="914400" eaLnBrk="1" fontAlgn="auto" hangingPunct="1">
              <a:spcBef>
                <a:spcPts val="0"/>
              </a:spcBef>
              <a:spcAft>
                <a:spcPts val="0"/>
              </a:spcAft>
              <a:defRPr sz="1200" smtClean="0">
                <a:solidFill>
                  <a:srgbClr val="898989"/>
                </a:solidFill>
                <a:latin typeface="Calibri" pitchFamily="-80" charset="0"/>
                <a:ea typeface="+mn-ea"/>
              </a:defRPr>
            </a:lvl1pPr>
          </a:lstStyle>
          <a:p>
            <a:pPr>
              <a:defRPr/>
            </a:pPr>
            <a:fld id="{BDD684FB-8C7F-498E-8C92-5F152DCF751F}" type="slidenum">
              <a:rPr lang="en-US"/>
              <a:pPr>
                <a:defRPr/>
              </a:pPr>
              <a:t>‹#›</a:t>
            </a:fld>
            <a:endParaRPr lang="en-US" dirty="0"/>
          </a:p>
        </p:txBody>
      </p:sp>
    </p:spTree>
    <p:extLst>
      <p:ext uri="{BB962C8B-B14F-4D97-AF65-F5344CB8AC3E}">
        <p14:creationId xmlns:p14="http://schemas.microsoft.com/office/powerpoint/2010/main" val="2399249693"/>
      </p:ext>
    </p:extLst>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 id="2147483966" r:id="rId12"/>
  </p:sldLayoutIdLst>
  <p:transition spd="slow">
    <p:circle/>
  </p:transition>
  <p:hf hdr="0" ftr="0" dt="0"/>
  <p:txStyles>
    <p:titleStyle>
      <a:lvl1pPr algn="ctr" defTabSz="457200" rtl="0" fontAlgn="base">
        <a:spcBef>
          <a:spcPct val="0"/>
        </a:spcBef>
        <a:spcAft>
          <a:spcPct val="0"/>
        </a:spcAft>
        <a:defRPr sz="4400" kern="1200">
          <a:solidFill>
            <a:schemeClr val="tx1"/>
          </a:solidFill>
          <a:latin typeface="+mj-lt"/>
          <a:ea typeface="MS PGothic" pitchFamily="34" charset="-128"/>
          <a:cs typeface="+mj-cs"/>
        </a:defRPr>
      </a:lvl1pPr>
      <a:lvl2pPr algn="ctr" defTabSz="457200" rtl="0" fontAlgn="base">
        <a:spcBef>
          <a:spcPct val="0"/>
        </a:spcBef>
        <a:spcAft>
          <a:spcPct val="0"/>
        </a:spcAft>
        <a:defRPr sz="4400">
          <a:solidFill>
            <a:schemeClr val="tx1"/>
          </a:solidFill>
          <a:latin typeface="Calibri" pitchFamily="-80" charset="0"/>
          <a:ea typeface="MS PGothic" pitchFamily="34" charset="-128"/>
        </a:defRPr>
      </a:lvl2pPr>
      <a:lvl3pPr algn="ctr" defTabSz="457200" rtl="0" fontAlgn="base">
        <a:spcBef>
          <a:spcPct val="0"/>
        </a:spcBef>
        <a:spcAft>
          <a:spcPct val="0"/>
        </a:spcAft>
        <a:defRPr sz="4400">
          <a:solidFill>
            <a:schemeClr val="tx1"/>
          </a:solidFill>
          <a:latin typeface="Calibri" pitchFamily="-80" charset="0"/>
          <a:ea typeface="MS PGothic" pitchFamily="34" charset="-128"/>
        </a:defRPr>
      </a:lvl3pPr>
      <a:lvl4pPr algn="ctr" defTabSz="457200" rtl="0" fontAlgn="base">
        <a:spcBef>
          <a:spcPct val="0"/>
        </a:spcBef>
        <a:spcAft>
          <a:spcPct val="0"/>
        </a:spcAft>
        <a:defRPr sz="4400">
          <a:solidFill>
            <a:schemeClr val="tx1"/>
          </a:solidFill>
          <a:latin typeface="Calibri" pitchFamily="-80" charset="0"/>
          <a:ea typeface="MS PGothic" pitchFamily="34" charset="-128"/>
        </a:defRPr>
      </a:lvl4pPr>
      <a:lvl5pPr algn="ctr" defTabSz="457200" rtl="0" fontAlgn="base">
        <a:spcBef>
          <a:spcPct val="0"/>
        </a:spcBef>
        <a:spcAft>
          <a:spcPct val="0"/>
        </a:spcAft>
        <a:defRPr sz="4400">
          <a:solidFill>
            <a:schemeClr val="tx1"/>
          </a:solidFill>
          <a:latin typeface="Calibri" pitchFamily="-80" charset="0"/>
          <a:ea typeface="MS PGothic" pitchFamily="34" charset="-128"/>
        </a:defRPr>
      </a:lvl5pPr>
      <a:lvl6pPr marL="4572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6pPr>
      <a:lvl7pPr marL="9144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7pPr>
      <a:lvl8pPr marL="13716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8pPr>
      <a:lvl9pPr marL="18288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9pPr>
    </p:titleStyle>
    <p:body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219" name="Text Placeholder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982"/>
            <a:ext cx="2133600" cy="365125"/>
          </a:xfrm>
          <a:prstGeom prst="rect">
            <a:avLst/>
          </a:prstGeom>
        </p:spPr>
        <p:txBody>
          <a:bodyPr vert="horz" wrap="square" lIns="91440" tIns="45720" rIns="91440" bIns="45720" numCol="1" anchor="ctr" anchorCtr="0" compatLnSpc="1">
            <a:prstTxWarp prst="textNoShape">
              <a:avLst/>
            </a:prstTxWarp>
          </a:bodyPr>
          <a:lstStyle>
            <a:lvl1pPr defTabSz="914400" eaLnBrk="1" fontAlgn="auto" hangingPunct="1">
              <a:spcBef>
                <a:spcPts val="0"/>
              </a:spcBef>
              <a:spcAft>
                <a:spcPts val="0"/>
              </a:spcAft>
              <a:defRPr sz="1200" smtClean="0">
                <a:solidFill>
                  <a:srgbClr val="898989"/>
                </a:solidFill>
                <a:latin typeface="Calibri" pitchFamily="-80" charset="0"/>
                <a:ea typeface="+mn-ea"/>
              </a:defRPr>
            </a:lvl1pPr>
          </a:lstStyle>
          <a:p>
            <a:pPr>
              <a:defRPr/>
            </a:pPr>
            <a:fld id="{BC331A98-ED71-4B56-8AEB-C90BF284783B}" type="datetime1">
              <a:rPr lang="en-US" smtClean="0"/>
              <a:t>5/1/2020</a:t>
            </a:fld>
            <a:endParaRPr lang="en-US"/>
          </a:p>
        </p:txBody>
      </p:sp>
      <p:sp>
        <p:nvSpPr>
          <p:cNvPr id="5" name="Footer Placeholder 4"/>
          <p:cNvSpPr>
            <a:spLocks noGrp="1"/>
          </p:cNvSpPr>
          <p:nvPr>
            <p:ph type="ftr" sz="quarter" idx="3"/>
          </p:nvPr>
        </p:nvSpPr>
        <p:spPr>
          <a:xfrm>
            <a:off x="3124200" y="6356982"/>
            <a:ext cx="2895600" cy="365125"/>
          </a:xfrm>
          <a:prstGeom prst="rect">
            <a:avLst/>
          </a:prstGeom>
        </p:spPr>
        <p:txBody>
          <a:bodyPr vert="horz" wrap="square" lIns="91440" tIns="45720" rIns="91440" bIns="45720" numCol="1" anchor="ctr" anchorCtr="0" compatLnSpc="1">
            <a:prstTxWarp prst="textNoShape">
              <a:avLst/>
            </a:prstTxWarp>
          </a:bodyPr>
          <a:lstStyle>
            <a:lvl1pPr algn="ctr" defTabSz="914400" eaLnBrk="1" fontAlgn="auto" hangingPunct="1">
              <a:spcBef>
                <a:spcPts val="0"/>
              </a:spcBef>
              <a:spcAft>
                <a:spcPts val="0"/>
              </a:spcAft>
              <a:defRPr sz="1200">
                <a:solidFill>
                  <a:srgbClr val="898989"/>
                </a:solidFill>
                <a:latin typeface="Calibri" pitchFamily="-80" charset="0"/>
                <a:ea typeface="+mn-ea"/>
              </a:defRPr>
            </a:lvl1pPr>
          </a:lstStyle>
          <a:p>
            <a:pPr>
              <a:defRPr/>
            </a:pPr>
            <a:endParaRPr lang="en-US"/>
          </a:p>
        </p:txBody>
      </p:sp>
      <p:sp>
        <p:nvSpPr>
          <p:cNvPr id="6" name="Slide Number Placeholder 5"/>
          <p:cNvSpPr>
            <a:spLocks noGrp="1"/>
          </p:cNvSpPr>
          <p:nvPr>
            <p:ph type="sldNum" sz="quarter" idx="4"/>
          </p:nvPr>
        </p:nvSpPr>
        <p:spPr>
          <a:xfrm>
            <a:off x="6553200" y="6356982"/>
            <a:ext cx="2133600" cy="365125"/>
          </a:xfrm>
          <a:prstGeom prst="rect">
            <a:avLst/>
          </a:prstGeom>
        </p:spPr>
        <p:txBody>
          <a:bodyPr vert="horz" wrap="square" lIns="91440" tIns="45720" rIns="91440" bIns="45720" numCol="1" anchor="ctr" anchorCtr="0" compatLnSpc="1">
            <a:prstTxWarp prst="textNoShape">
              <a:avLst/>
            </a:prstTxWarp>
          </a:bodyPr>
          <a:lstStyle>
            <a:lvl1pPr algn="r" defTabSz="914400" eaLnBrk="1" fontAlgn="auto" hangingPunct="1">
              <a:spcBef>
                <a:spcPts val="0"/>
              </a:spcBef>
              <a:spcAft>
                <a:spcPts val="0"/>
              </a:spcAft>
              <a:defRPr sz="1200" smtClean="0">
                <a:solidFill>
                  <a:srgbClr val="898989"/>
                </a:solidFill>
                <a:latin typeface="Calibri" pitchFamily="-80" charset="0"/>
                <a:ea typeface="+mn-ea"/>
              </a:defRPr>
            </a:lvl1pPr>
          </a:lstStyle>
          <a:p>
            <a:pPr>
              <a:defRPr/>
            </a:pPr>
            <a:fld id="{BDD684FB-8C7F-498E-8C92-5F152DCF751F}" type="slidenum">
              <a:rPr lang="en-US"/>
              <a:pPr>
                <a:defRPr/>
              </a:pPr>
              <a:t>‹#›</a:t>
            </a:fld>
            <a:endParaRPr lang="en-US"/>
          </a:p>
        </p:txBody>
      </p:sp>
    </p:spTree>
    <p:extLst>
      <p:ext uri="{BB962C8B-B14F-4D97-AF65-F5344CB8AC3E}">
        <p14:creationId xmlns:p14="http://schemas.microsoft.com/office/powerpoint/2010/main" val="1702012089"/>
      </p:ext>
    </p:extLst>
  </p:cSld>
  <p:clrMap bg1="lt1" tx1="dk1" bg2="lt2" tx2="dk2" accent1="accent1" accent2="accent2" accent3="accent3" accent4="accent4" accent5="accent5" accent6="accent6" hlink="hlink" folHlink="folHlink"/>
  <p:sldLayoutIdLst>
    <p:sldLayoutId id="2147483968" r:id="rId1"/>
    <p:sldLayoutId id="2147483969" r:id="rId2"/>
    <p:sldLayoutId id="2147483970" r:id="rId3"/>
    <p:sldLayoutId id="2147483971" r:id="rId4"/>
    <p:sldLayoutId id="2147483972" r:id="rId5"/>
    <p:sldLayoutId id="2147483973" r:id="rId6"/>
    <p:sldLayoutId id="2147483974" r:id="rId7"/>
    <p:sldLayoutId id="2147483975" r:id="rId8"/>
    <p:sldLayoutId id="2147483976" r:id="rId9"/>
    <p:sldLayoutId id="2147483977" r:id="rId10"/>
    <p:sldLayoutId id="2147483978" r:id="rId11"/>
    <p:sldLayoutId id="2147483979" r:id="rId12"/>
  </p:sldLayoutIdLst>
  <p:transition spd="slow">
    <p:circle/>
  </p:transition>
  <p:hf hdr="0" ftr="0" dt="0"/>
  <p:txStyles>
    <p:titleStyle>
      <a:lvl1pPr algn="ctr" defTabSz="457200" rtl="0" fontAlgn="base">
        <a:spcBef>
          <a:spcPct val="0"/>
        </a:spcBef>
        <a:spcAft>
          <a:spcPct val="0"/>
        </a:spcAft>
        <a:defRPr sz="4400" kern="1200">
          <a:solidFill>
            <a:schemeClr val="tx1"/>
          </a:solidFill>
          <a:latin typeface="+mj-lt"/>
          <a:ea typeface="MS PGothic" pitchFamily="34" charset="-128"/>
          <a:cs typeface="+mj-cs"/>
        </a:defRPr>
      </a:lvl1pPr>
      <a:lvl2pPr algn="ctr" defTabSz="457200" rtl="0" fontAlgn="base">
        <a:spcBef>
          <a:spcPct val="0"/>
        </a:spcBef>
        <a:spcAft>
          <a:spcPct val="0"/>
        </a:spcAft>
        <a:defRPr sz="4400">
          <a:solidFill>
            <a:schemeClr val="tx1"/>
          </a:solidFill>
          <a:latin typeface="Calibri" pitchFamily="-80" charset="0"/>
          <a:ea typeface="MS PGothic" pitchFamily="34" charset="-128"/>
        </a:defRPr>
      </a:lvl2pPr>
      <a:lvl3pPr algn="ctr" defTabSz="457200" rtl="0" fontAlgn="base">
        <a:spcBef>
          <a:spcPct val="0"/>
        </a:spcBef>
        <a:spcAft>
          <a:spcPct val="0"/>
        </a:spcAft>
        <a:defRPr sz="4400">
          <a:solidFill>
            <a:schemeClr val="tx1"/>
          </a:solidFill>
          <a:latin typeface="Calibri" pitchFamily="-80" charset="0"/>
          <a:ea typeface="MS PGothic" pitchFamily="34" charset="-128"/>
        </a:defRPr>
      </a:lvl3pPr>
      <a:lvl4pPr algn="ctr" defTabSz="457200" rtl="0" fontAlgn="base">
        <a:spcBef>
          <a:spcPct val="0"/>
        </a:spcBef>
        <a:spcAft>
          <a:spcPct val="0"/>
        </a:spcAft>
        <a:defRPr sz="4400">
          <a:solidFill>
            <a:schemeClr val="tx1"/>
          </a:solidFill>
          <a:latin typeface="Calibri" pitchFamily="-80" charset="0"/>
          <a:ea typeface="MS PGothic" pitchFamily="34" charset="-128"/>
        </a:defRPr>
      </a:lvl4pPr>
      <a:lvl5pPr algn="ctr" defTabSz="457200" rtl="0" fontAlgn="base">
        <a:spcBef>
          <a:spcPct val="0"/>
        </a:spcBef>
        <a:spcAft>
          <a:spcPct val="0"/>
        </a:spcAft>
        <a:defRPr sz="4400">
          <a:solidFill>
            <a:schemeClr val="tx1"/>
          </a:solidFill>
          <a:latin typeface="Calibri" pitchFamily="-80" charset="0"/>
          <a:ea typeface="MS PGothic" pitchFamily="34" charset="-128"/>
        </a:defRPr>
      </a:lvl5pPr>
      <a:lvl6pPr marL="4572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6pPr>
      <a:lvl7pPr marL="9144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7pPr>
      <a:lvl8pPr marL="13716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8pPr>
      <a:lvl9pPr marL="18288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9pPr>
    </p:titleStyle>
    <p:bodyStyle>
      <a:lvl1pPr marL="342900" indent="-342900" algn="l" defTabSz="457200" rtl="0" fontAlgn="base">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fontAlgn="base">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fontAlgn="base">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endParaRPr lang="en-US" smtClean="0"/>
          </a:p>
        </p:txBody>
      </p:sp>
      <p:sp>
        <p:nvSpPr>
          <p:cNvPr id="1027" name="Text Placeholder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4" name="Date Placeholder 3"/>
          <p:cNvSpPr>
            <a:spLocks noGrp="1"/>
          </p:cNvSpPr>
          <p:nvPr>
            <p:ph type="dt" sz="half" idx="2"/>
          </p:nvPr>
        </p:nvSpPr>
        <p:spPr>
          <a:xfrm>
            <a:off x="457200" y="635789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11" charset="0"/>
              </a:defRPr>
            </a:lvl1pPr>
          </a:lstStyle>
          <a:p>
            <a:pPr defTabSz="457200" fontAlgn="base">
              <a:spcBef>
                <a:spcPct val="0"/>
              </a:spcBef>
              <a:spcAft>
                <a:spcPct val="0"/>
              </a:spcAft>
            </a:pPr>
            <a:fld id="{221620B4-A588-4CC1-8D3B-0C152A2F2411}" type="datetime1">
              <a:rPr lang="en-US" smtClean="0">
                <a:ea typeface="ＭＳ Ｐゴシック" pitchFamily="-111" charset="-128"/>
              </a:rPr>
              <a:t>5/1/2020</a:t>
            </a:fld>
            <a:endParaRPr lang="en-US" dirty="0" smtClean="0">
              <a:ea typeface="ＭＳ Ｐゴシック" pitchFamily="-111" charset="-128"/>
            </a:endParaRPr>
          </a:p>
        </p:txBody>
      </p:sp>
      <p:sp>
        <p:nvSpPr>
          <p:cNvPr id="5" name="Footer Placeholder 4"/>
          <p:cNvSpPr>
            <a:spLocks noGrp="1"/>
          </p:cNvSpPr>
          <p:nvPr>
            <p:ph type="ftr" sz="quarter" idx="3"/>
          </p:nvPr>
        </p:nvSpPr>
        <p:spPr>
          <a:xfrm>
            <a:off x="3124200" y="635789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11" charset="0"/>
                <a:cs typeface="ＭＳ Ｐゴシック" pitchFamily="-111" charset="-128"/>
              </a:defRPr>
            </a:lvl1pPr>
          </a:lstStyle>
          <a:p>
            <a:pPr defTabSz="457200" fontAlgn="base">
              <a:spcBef>
                <a:spcPct val="0"/>
              </a:spcBef>
              <a:spcAft>
                <a:spcPct val="0"/>
              </a:spcAft>
              <a:defRPr/>
            </a:pPr>
            <a:endParaRPr lang="en-US" dirty="0">
              <a:ea typeface="ＭＳ Ｐゴシック" pitchFamily="-111" charset="-128"/>
            </a:endParaRPr>
          </a:p>
        </p:txBody>
      </p:sp>
      <p:sp>
        <p:nvSpPr>
          <p:cNvPr id="6" name="Slide Number Placeholder 5"/>
          <p:cNvSpPr>
            <a:spLocks noGrp="1"/>
          </p:cNvSpPr>
          <p:nvPr>
            <p:ph type="sldNum" sz="quarter" idx="4"/>
          </p:nvPr>
        </p:nvSpPr>
        <p:spPr>
          <a:xfrm>
            <a:off x="6553200" y="635789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11" charset="0"/>
              </a:defRPr>
            </a:lvl1pPr>
          </a:lstStyle>
          <a:p>
            <a:pPr defTabSz="457200" fontAlgn="base">
              <a:spcBef>
                <a:spcPct val="0"/>
              </a:spcBef>
              <a:spcAft>
                <a:spcPct val="0"/>
              </a:spcAft>
            </a:pPr>
            <a:fld id="{C7539224-21BC-4D61-B8DA-45C9DA586EF4}" type="slidenum">
              <a:rPr lang="en-US" smtClean="0">
                <a:ea typeface="ＭＳ Ｐゴシック" pitchFamily="-111" charset="-128"/>
              </a:rPr>
              <a:pPr defTabSz="457200" fontAlgn="base">
                <a:spcBef>
                  <a:spcPct val="0"/>
                </a:spcBef>
                <a:spcAft>
                  <a:spcPct val="0"/>
                </a:spcAft>
              </a:pPr>
              <a:t>‹#›</a:t>
            </a:fld>
            <a:endParaRPr lang="en-US" dirty="0" smtClean="0">
              <a:ea typeface="ＭＳ Ｐゴシック" pitchFamily="-111" charset="-128"/>
            </a:endParaRPr>
          </a:p>
        </p:txBody>
      </p:sp>
    </p:spTree>
    <p:extLst>
      <p:ext uri="{BB962C8B-B14F-4D97-AF65-F5344CB8AC3E}">
        <p14:creationId xmlns:p14="http://schemas.microsoft.com/office/powerpoint/2010/main" val="1588469495"/>
      </p:ext>
    </p:extLst>
  </p:cSld>
  <p:clrMap bg1="lt1" tx1="dk1" bg2="lt2" tx2="dk2" accent1="accent1" accent2="accent2" accent3="accent3" accent4="accent4" accent5="accent5" accent6="accent6" hlink="hlink" folHlink="folHlink"/>
  <p:sldLayoutIdLst>
    <p:sldLayoutId id="2147483994" r:id="rId1"/>
    <p:sldLayoutId id="2147483995" r:id="rId2"/>
    <p:sldLayoutId id="2147483996" r:id="rId3"/>
    <p:sldLayoutId id="2147483997" r:id="rId4"/>
    <p:sldLayoutId id="2147483998" r:id="rId5"/>
    <p:sldLayoutId id="2147483999" r:id="rId6"/>
    <p:sldLayoutId id="2147484000" r:id="rId7"/>
    <p:sldLayoutId id="2147484001" r:id="rId8"/>
    <p:sldLayoutId id="2147484002" r:id="rId9"/>
    <p:sldLayoutId id="2147484003" r:id="rId10"/>
    <p:sldLayoutId id="2147484004"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1"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1" charset="-128"/>
          <a:cs typeface="ＭＳ Ｐゴシック" pitchFamily="-111"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1"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1"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1027" name="Text Placeholder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
        <p:nvSpPr>
          <p:cNvPr id="4" name="Date Placeholder 3"/>
          <p:cNvSpPr>
            <a:spLocks noGrp="1"/>
          </p:cNvSpPr>
          <p:nvPr>
            <p:ph type="dt" sz="half" idx="2"/>
          </p:nvPr>
        </p:nvSpPr>
        <p:spPr>
          <a:xfrm>
            <a:off x="457200" y="635640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defTabSz="457200" fontAlgn="base">
              <a:spcBef>
                <a:spcPct val="0"/>
              </a:spcBef>
              <a:spcAft>
                <a:spcPct val="0"/>
              </a:spcAft>
              <a:defRPr/>
            </a:pPr>
            <a:endParaRPr lang="en-US">
              <a:ea typeface="MS PGothic" pitchFamily="34" charset="-128"/>
            </a:endParaRPr>
          </a:p>
        </p:txBody>
      </p:sp>
      <p:sp>
        <p:nvSpPr>
          <p:cNvPr id="5" name="Footer Placeholder 4"/>
          <p:cNvSpPr>
            <a:spLocks noGrp="1"/>
          </p:cNvSpPr>
          <p:nvPr>
            <p:ph type="ftr" sz="quarter" idx="3"/>
          </p:nvPr>
        </p:nvSpPr>
        <p:spPr>
          <a:xfrm>
            <a:off x="3124200" y="635640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11" charset="0"/>
                <a:ea typeface="ＭＳ Ｐゴシック" pitchFamily="-111" charset="-128"/>
                <a:cs typeface="ＭＳ Ｐゴシック" pitchFamily="-111" charset="-128"/>
              </a:defRPr>
            </a:lvl1pPr>
          </a:lstStyle>
          <a:p>
            <a:pPr defTabSz="457200" fontAlgn="base">
              <a:spcBef>
                <a:spcPct val="0"/>
              </a:spcBef>
              <a:spcAft>
                <a:spcPct val="0"/>
              </a:spcAft>
              <a:defRPr/>
            </a:pPr>
            <a:endParaRPr lang="en-US"/>
          </a:p>
        </p:txBody>
      </p:sp>
      <p:sp>
        <p:nvSpPr>
          <p:cNvPr id="6" name="Slide Number Placeholder 5"/>
          <p:cNvSpPr>
            <a:spLocks noGrp="1"/>
          </p:cNvSpPr>
          <p:nvPr>
            <p:ph type="sldNum" sz="quarter" idx="4"/>
          </p:nvPr>
        </p:nvSpPr>
        <p:spPr>
          <a:xfrm>
            <a:off x="6553200" y="635640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defTabSz="457200" fontAlgn="base">
              <a:spcBef>
                <a:spcPct val="0"/>
              </a:spcBef>
              <a:spcAft>
                <a:spcPct val="0"/>
              </a:spcAft>
              <a:defRPr/>
            </a:pPr>
            <a:fld id="{A236C983-A60D-49BB-9F6B-28667F8FDA15}" type="slidenum">
              <a:rPr lang="en-US">
                <a:ea typeface="MS PGothic" pitchFamily="34" charset="-128"/>
              </a:rPr>
              <a:pPr defTabSz="457200" fontAlgn="base">
                <a:spcBef>
                  <a:spcPct val="0"/>
                </a:spcBef>
                <a:spcAft>
                  <a:spcPct val="0"/>
                </a:spcAft>
                <a:defRPr/>
              </a:pPr>
              <a:t>‹#›</a:t>
            </a:fld>
            <a:endParaRPr lang="en-US">
              <a:ea typeface="MS PGothic" pitchFamily="34" charset="-128"/>
            </a:endParaRPr>
          </a:p>
        </p:txBody>
      </p:sp>
    </p:spTree>
    <p:extLst>
      <p:ext uri="{BB962C8B-B14F-4D97-AF65-F5344CB8AC3E}">
        <p14:creationId xmlns:p14="http://schemas.microsoft.com/office/powerpoint/2010/main" val="664426910"/>
      </p:ext>
    </p:extLst>
  </p:cSld>
  <p:clrMap bg1="lt1" tx1="dk1" bg2="lt2" tx2="dk2" accent1="accent1" accent2="accent2" accent3="accent3" accent4="accent4" accent5="accent5" accent6="accent6" hlink="hlink" folHlink="folHlink"/>
  <p:sldLayoutIdLst>
    <p:sldLayoutId id="2147484006" r:id="rId1"/>
    <p:sldLayoutId id="2147484007" r:id="rId2"/>
    <p:sldLayoutId id="2147484008" r:id="rId3"/>
    <p:sldLayoutId id="2147484009" r:id="rId4"/>
    <p:sldLayoutId id="2147484010" r:id="rId5"/>
    <p:sldLayoutId id="2147484011" r:id="rId6"/>
    <p:sldLayoutId id="2147484012" r:id="rId7"/>
    <p:sldLayoutId id="2147484013" r:id="rId8"/>
    <p:sldLayoutId id="2147484014" r:id="rId9"/>
    <p:sldLayoutId id="2147484015" r:id="rId10"/>
    <p:sldLayoutId id="2147484016" r:id="rId11"/>
    <p:sldLayoutId id="2147484017" r:id="rId12"/>
    <p:sldLayoutId id="2147484018" r:id="rId13"/>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MS PGothic" pitchFamily="34"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MS PGothic" pitchFamily="34"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MS PGothic" pitchFamily="34"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MS PGothic" pitchFamily="34"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pitchFamily="-111"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48.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hyperlink" Target="mailto:Onlne.BCP@labour.gov.za" TargetMode="External"/><Relationship Id="rId2" Type="http://schemas.openxmlformats.org/officeDocument/2006/relationships/hyperlink" Target="https://uifecc.labour.gov.za/" TargetMode="External"/><Relationship Id="rId1" Type="http://schemas.openxmlformats.org/officeDocument/2006/relationships/slideLayout" Target="../slideLayouts/slideLayout7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94.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hyperlink" Target="mailto:Covid19ters@labour.gov.z" TargetMode="External"/><Relationship Id="rId2" Type="http://schemas.openxmlformats.org/officeDocument/2006/relationships/notesSlide" Target="../notesSlides/notesSlide2.xml"/><Relationship Id="rId1" Type="http://schemas.openxmlformats.org/officeDocument/2006/relationships/slideLayout" Target="../slideLayouts/slideLayout7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7330" name="Picture 5" descr="New_Powerpoint presentation-0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126" y="-1017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7331" name="Title 16"/>
          <p:cNvSpPr txBox="1">
            <a:spLocks/>
          </p:cNvSpPr>
          <p:nvPr/>
        </p:nvSpPr>
        <p:spPr bwMode="auto">
          <a:xfrm>
            <a:off x="306427" y="226848"/>
            <a:ext cx="8382485" cy="2266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813"/>
              </a:spcBef>
              <a:buFont typeface="Arial" pitchFamily="34" charset="0"/>
              <a:buChar char="•"/>
              <a:defRPr sz="2200">
                <a:solidFill>
                  <a:schemeClr val="tx1"/>
                </a:solidFill>
                <a:latin typeface="Calibri" pitchFamily="34" charset="0"/>
              </a:defRPr>
            </a:lvl1pPr>
            <a:lvl2pPr marL="742950" indent="-285750">
              <a:lnSpc>
                <a:spcPct val="90000"/>
              </a:lnSpc>
              <a:spcBef>
                <a:spcPts val="400"/>
              </a:spcBef>
              <a:buFont typeface="Arial" pitchFamily="34" charset="0"/>
              <a:buChar char="•"/>
              <a:defRPr sz="1900">
                <a:solidFill>
                  <a:schemeClr val="tx1"/>
                </a:solidFill>
                <a:latin typeface="Calibri" pitchFamily="34" charset="0"/>
              </a:defRPr>
            </a:lvl2pPr>
            <a:lvl3pPr marL="1143000" indent="-228600">
              <a:lnSpc>
                <a:spcPct val="90000"/>
              </a:lnSpc>
              <a:spcBef>
                <a:spcPts val="400"/>
              </a:spcBef>
              <a:buFont typeface="Arial" pitchFamily="34" charset="0"/>
              <a:buChar char="•"/>
              <a:defRPr sz="1600">
                <a:solidFill>
                  <a:schemeClr val="tx1"/>
                </a:solidFill>
                <a:latin typeface="Calibri" pitchFamily="34" charset="0"/>
              </a:defRPr>
            </a:lvl3pPr>
            <a:lvl4pPr marL="1600200" indent="-228600">
              <a:lnSpc>
                <a:spcPct val="90000"/>
              </a:lnSpc>
              <a:spcBef>
                <a:spcPts val="400"/>
              </a:spcBef>
              <a:buFont typeface="Arial" pitchFamily="34" charset="0"/>
              <a:buChar char="•"/>
              <a:defRPr sz="1400">
                <a:solidFill>
                  <a:schemeClr val="tx1"/>
                </a:solidFill>
                <a:latin typeface="Calibri" pitchFamily="34" charset="0"/>
              </a:defRPr>
            </a:lvl4pPr>
            <a:lvl5pPr marL="2057400" indent="-228600">
              <a:lnSpc>
                <a:spcPct val="90000"/>
              </a:lnSpc>
              <a:spcBef>
                <a:spcPts val="400"/>
              </a:spcBef>
              <a:buFont typeface="Arial" pitchFamily="34" charset="0"/>
              <a:buChar char="•"/>
              <a:defRPr sz="1400">
                <a:solidFill>
                  <a:schemeClr val="tx1"/>
                </a:solidFill>
                <a:latin typeface="Calibri" pitchFamily="34" charset="0"/>
              </a:defRPr>
            </a:lvl5pPr>
            <a:lvl6pPr marL="2514600" indent="-228600" defTabSz="457200" eaLnBrk="0" fontAlgn="base" hangingPunct="0">
              <a:lnSpc>
                <a:spcPct val="90000"/>
              </a:lnSpc>
              <a:spcBef>
                <a:spcPts val="400"/>
              </a:spcBef>
              <a:spcAft>
                <a:spcPct val="0"/>
              </a:spcAft>
              <a:buFont typeface="Arial" pitchFamily="34" charset="0"/>
              <a:buChar char="•"/>
              <a:defRPr sz="1400">
                <a:solidFill>
                  <a:schemeClr val="tx1"/>
                </a:solidFill>
                <a:latin typeface="Calibri" pitchFamily="34" charset="0"/>
              </a:defRPr>
            </a:lvl6pPr>
            <a:lvl7pPr marL="2971800" indent="-228600" defTabSz="457200" eaLnBrk="0" fontAlgn="base" hangingPunct="0">
              <a:lnSpc>
                <a:spcPct val="90000"/>
              </a:lnSpc>
              <a:spcBef>
                <a:spcPts val="400"/>
              </a:spcBef>
              <a:spcAft>
                <a:spcPct val="0"/>
              </a:spcAft>
              <a:buFont typeface="Arial" pitchFamily="34" charset="0"/>
              <a:buChar char="•"/>
              <a:defRPr sz="1400">
                <a:solidFill>
                  <a:schemeClr val="tx1"/>
                </a:solidFill>
                <a:latin typeface="Calibri" pitchFamily="34" charset="0"/>
              </a:defRPr>
            </a:lvl7pPr>
            <a:lvl8pPr marL="3429000" indent="-228600" defTabSz="457200" eaLnBrk="0" fontAlgn="base" hangingPunct="0">
              <a:lnSpc>
                <a:spcPct val="90000"/>
              </a:lnSpc>
              <a:spcBef>
                <a:spcPts val="400"/>
              </a:spcBef>
              <a:spcAft>
                <a:spcPct val="0"/>
              </a:spcAft>
              <a:buFont typeface="Arial" pitchFamily="34" charset="0"/>
              <a:buChar char="•"/>
              <a:defRPr sz="1400">
                <a:solidFill>
                  <a:schemeClr val="tx1"/>
                </a:solidFill>
                <a:latin typeface="Calibri" pitchFamily="34" charset="0"/>
              </a:defRPr>
            </a:lvl8pPr>
            <a:lvl9pPr marL="3886200" indent="-228600" defTabSz="457200" eaLnBrk="0" fontAlgn="base" hangingPunct="0">
              <a:lnSpc>
                <a:spcPct val="90000"/>
              </a:lnSpc>
              <a:spcBef>
                <a:spcPts val="400"/>
              </a:spcBef>
              <a:spcAft>
                <a:spcPct val="0"/>
              </a:spcAft>
              <a:buFont typeface="Arial" pitchFamily="34" charset="0"/>
              <a:buChar char="•"/>
              <a:defRPr sz="1400">
                <a:solidFill>
                  <a:schemeClr val="tx1"/>
                </a:solidFill>
                <a:latin typeface="Calibri" pitchFamily="34" charset="0"/>
              </a:defRPr>
            </a:lvl9pPr>
          </a:lstStyle>
          <a:p>
            <a:pPr lvl="0" algn="ctr" fontAlgn="base">
              <a:lnSpc>
                <a:spcPct val="100000"/>
              </a:lnSpc>
              <a:spcBef>
                <a:spcPct val="0"/>
              </a:spcBef>
              <a:spcAft>
                <a:spcPct val="0"/>
              </a:spcAft>
              <a:buNone/>
            </a:pPr>
            <a:r>
              <a:rPr lang="en-US" sz="3200" b="1" dirty="0" smtClean="0">
                <a:solidFill>
                  <a:prstClr val="black"/>
                </a:solidFill>
                <a:latin typeface="Calibri"/>
              </a:rPr>
              <a:t>DEPARTMENT OF EMPLOYMENT AND LABOUR</a:t>
            </a:r>
          </a:p>
          <a:p>
            <a:pPr lvl="0" algn="ctr" fontAlgn="base">
              <a:lnSpc>
                <a:spcPct val="100000"/>
              </a:lnSpc>
              <a:spcBef>
                <a:spcPct val="0"/>
              </a:spcBef>
              <a:spcAft>
                <a:spcPct val="0"/>
              </a:spcAft>
              <a:buNone/>
            </a:pPr>
            <a:r>
              <a:rPr lang="en-US" sz="3200" b="1" dirty="0" smtClean="0">
                <a:solidFill>
                  <a:prstClr val="black"/>
                </a:solidFill>
                <a:latin typeface="Calibri"/>
              </a:rPr>
              <a:t>UNEMPLOYMENT </a:t>
            </a:r>
            <a:r>
              <a:rPr lang="en-US" sz="3200" b="1" dirty="0">
                <a:solidFill>
                  <a:prstClr val="black"/>
                </a:solidFill>
                <a:latin typeface="Calibri"/>
              </a:rPr>
              <a:t>INSURANCE FUND</a:t>
            </a:r>
          </a:p>
          <a:p>
            <a:pPr lvl="0" algn="ctr" fontAlgn="base">
              <a:lnSpc>
                <a:spcPct val="100000"/>
              </a:lnSpc>
              <a:spcBef>
                <a:spcPct val="0"/>
              </a:spcBef>
              <a:spcAft>
                <a:spcPct val="0"/>
              </a:spcAft>
              <a:buNone/>
            </a:pPr>
            <a:r>
              <a:rPr lang="en-US" sz="2000" b="1" dirty="0">
                <a:solidFill>
                  <a:prstClr val="black"/>
                </a:solidFill>
                <a:latin typeface="Calibri"/>
              </a:rPr>
              <a:t> </a:t>
            </a:r>
          </a:p>
          <a:p>
            <a:pPr lvl="0" algn="ctr" fontAlgn="base">
              <a:lnSpc>
                <a:spcPct val="100000"/>
              </a:lnSpc>
              <a:spcBef>
                <a:spcPct val="0"/>
              </a:spcBef>
              <a:spcAft>
                <a:spcPct val="0"/>
              </a:spcAft>
              <a:buNone/>
            </a:pPr>
            <a:r>
              <a:rPr lang="en-US" sz="2000" b="1" dirty="0" smtClean="0">
                <a:solidFill>
                  <a:prstClr val="black"/>
                </a:solidFill>
                <a:latin typeface="Bodoni MT" panose="02070603080606020203" pitchFamily="18" charset="0"/>
              </a:rPr>
              <a:t>UIF RESPONSE TO COVID19 LOCKDOWN</a:t>
            </a:r>
          </a:p>
          <a:p>
            <a:pPr lvl="0" algn="ctr" fontAlgn="base">
              <a:lnSpc>
                <a:spcPct val="100000"/>
              </a:lnSpc>
              <a:spcBef>
                <a:spcPct val="0"/>
              </a:spcBef>
              <a:spcAft>
                <a:spcPct val="0"/>
              </a:spcAft>
              <a:buNone/>
            </a:pPr>
            <a:r>
              <a:rPr lang="en-US" sz="2000" b="1" dirty="0" smtClean="0">
                <a:solidFill>
                  <a:prstClr val="black"/>
                </a:solidFill>
                <a:latin typeface="Bodoni MT" panose="02070603080606020203" pitchFamily="18" charset="0"/>
              </a:rPr>
              <a:t>PORTFOLIO COMMITTEE</a:t>
            </a:r>
            <a:endParaRPr lang="en-US" sz="2000" b="1" dirty="0">
              <a:solidFill>
                <a:prstClr val="black"/>
              </a:solidFill>
              <a:latin typeface="Bodoni MT" panose="02070603080606020203" pitchFamily="18" charset="0"/>
            </a:endParaRPr>
          </a:p>
        </p:txBody>
      </p:sp>
      <p:pic>
        <p:nvPicPr>
          <p:cNvPr id="227332"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56088" y="5914014"/>
            <a:ext cx="1250950"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7333"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07302" y="5931476"/>
            <a:ext cx="1225550"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7334" name="TextBox 1"/>
          <p:cNvSpPr txBox="1">
            <a:spLocks noChangeArrowheads="1"/>
          </p:cNvSpPr>
          <p:nvPr/>
        </p:nvSpPr>
        <p:spPr bwMode="auto">
          <a:xfrm>
            <a:off x="192088" y="2788226"/>
            <a:ext cx="17700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ZA" altLang="en-US" sz="1200" dirty="0" smtClean="0">
                <a:solidFill>
                  <a:prstClr val="black"/>
                </a:solidFill>
              </a:rPr>
              <a:t>30.04.2020</a:t>
            </a:r>
            <a:endParaRPr lang="en-ZA" altLang="en-US" sz="1200" dirty="0">
              <a:solidFill>
                <a:prstClr val="black"/>
              </a:solidFill>
            </a:endParaRPr>
          </a:p>
        </p:txBody>
      </p:sp>
      <p:sp>
        <p:nvSpPr>
          <p:cNvPr id="7" name="TextBox 5"/>
          <p:cNvSpPr txBox="1">
            <a:spLocks noChangeArrowheads="1"/>
          </p:cNvSpPr>
          <p:nvPr/>
        </p:nvSpPr>
        <p:spPr bwMode="auto">
          <a:xfrm>
            <a:off x="8390225" y="226854"/>
            <a:ext cx="288925" cy="27622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ZA" altLang="en-US" sz="1200" dirty="0" smtClean="0">
                <a:solidFill>
                  <a:srgbClr val="000000"/>
                </a:solidFill>
                <a:latin typeface="Arial" pitchFamily="34" charset="0"/>
                <a:cs typeface="Arial" pitchFamily="34" charset="0"/>
              </a:rPr>
              <a:t>1</a:t>
            </a:r>
            <a:endParaRPr lang="en-ZA" altLang="en-US" sz="1800" dirty="0">
              <a:solidFill>
                <a:srgbClr val="000000"/>
              </a:solidFill>
              <a:latin typeface="Arial" pitchFamily="34" charset="0"/>
              <a:cs typeface="Arial" pitchFamily="34" charset="0"/>
            </a:endParaRPr>
          </a:p>
        </p:txBody>
      </p:sp>
      <p:pic>
        <p:nvPicPr>
          <p:cNvPr id="8" name="Picture 7"/>
          <p:cNvPicPr/>
          <p:nvPr/>
        </p:nvPicPr>
        <p:blipFill>
          <a:blip r:embed="rId6" cstate="print">
            <a:extLst>
              <a:ext uri="{28A0092B-C50C-407E-A947-70E740481C1C}">
                <a14:useLocalDpi xmlns:a14="http://schemas.microsoft.com/office/drawing/2010/main" val="0"/>
              </a:ext>
            </a:extLst>
          </a:blip>
          <a:stretch>
            <a:fillRect/>
          </a:stretch>
        </p:blipFill>
        <p:spPr>
          <a:xfrm>
            <a:off x="3" y="5845745"/>
            <a:ext cx="2445385" cy="914400"/>
          </a:xfrm>
          <a:prstGeom prst="rect">
            <a:avLst/>
          </a:prstGeom>
        </p:spPr>
      </p:pic>
      <p:sp>
        <p:nvSpPr>
          <p:cNvPr id="2" name="Slide Number Placeholder 1"/>
          <p:cNvSpPr>
            <a:spLocks noGrp="1"/>
          </p:cNvSpPr>
          <p:nvPr>
            <p:ph type="sldNum" sz="quarter" idx="12"/>
          </p:nvPr>
        </p:nvSpPr>
        <p:spPr/>
        <p:txBody>
          <a:bodyPr/>
          <a:lstStyle/>
          <a:p>
            <a:pPr>
              <a:defRPr/>
            </a:pPr>
            <a:fld id="{E5D38877-20A6-4203-B6D7-DE930EDCD0CC}" type="slidenum">
              <a:rPr lang="en-US" smtClean="0"/>
              <a:pPr>
                <a:defRPr/>
              </a:pPr>
              <a:t>1</a:t>
            </a:fld>
            <a:endParaRPr lang="en-US" dirty="0"/>
          </a:p>
        </p:txBody>
      </p:sp>
    </p:spTree>
    <p:extLst>
      <p:ext uri="{BB962C8B-B14F-4D97-AF65-F5344CB8AC3E}">
        <p14:creationId xmlns:p14="http://schemas.microsoft.com/office/powerpoint/2010/main" val="3187173359"/>
      </p:ext>
    </p:extLst>
  </p:cSld>
  <p:clrMapOvr>
    <a:masterClrMapping/>
  </p:clrMapOvr>
  <p:transition spd="slow">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546848" cy="1143000"/>
          </a:xfrm>
        </p:spPr>
        <p:txBody>
          <a:bodyPr/>
          <a:lstStyle/>
          <a:p>
            <a:r>
              <a:rPr lang="en-US" sz="3200" b="1" dirty="0" smtClean="0">
                <a:solidFill>
                  <a:prstClr val="black"/>
                </a:solidFill>
              </a:rPr>
              <a:t>WEB </a:t>
            </a:r>
            <a:r>
              <a:rPr lang="en-US" sz="3200" b="1" dirty="0">
                <a:solidFill>
                  <a:prstClr val="black"/>
                </a:solidFill>
              </a:rPr>
              <a:t>PLATFORM APPLICATION</a:t>
            </a:r>
            <a:endParaRPr lang="en-ZA" sz="3200" b="1" dirty="0"/>
          </a:p>
        </p:txBody>
      </p:sp>
      <p:cxnSp>
        <p:nvCxnSpPr>
          <p:cNvPr id="4" name="Straight Arrow Connector 3"/>
          <p:cNvCxnSpPr/>
          <p:nvPr/>
        </p:nvCxnSpPr>
        <p:spPr>
          <a:xfrm>
            <a:off x="179512" y="3789040"/>
            <a:ext cx="4824536" cy="0"/>
          </a:xfrm>
          <a:prstGeom prst="straightConnector1">
            <a:avLst/>
          </a:prstGeom>
          <a:noFill/>
          <a:ln w="15875" cap="flat" cmpd="sng" algn="ctr">
            <a:solidFill>
              <a:srgbClr val="0070C0"/>
            </a:solidFill>
            <a:prstDash val="solid"/>
            <a:miter lim="800000"/>
            <a:headEnd type="triangle"/>
            <a:tailEnd type="triangle"/>
          </a:ln>
          <a:effectLst/>
        </p:spPr>
      </p:cxnSp>
      <p:cxnSp>
        <p:nvCxnSpPr>
          <p:cNvPr id="5" name="Straight Arrow Connector 4"/>
          <p:cNvCxnSpPr/>
          <p:nvPr/>
        </p:nvCxnSpPr>
        <p:spPr>
          <a:xfrm flipH="1">
            <a:off x="2756575" y="1484783"/>
            <a:ext cx="88559" cy="5112569"/>
          </a:xfrm>
          <a:prstGeom prst="straightConnector1">
            <a:avLst/>
          </a:prstGeom>
          <a:noFill/>
          <a:ln w="15875" cap="flat" cmpd="sng" algn="ctr">
            <a:solidFill>
              <a:srgbClr val="FF0000"/>
            </a:solidFill>
            <a:prstDash val="solid"/>
            <a:miter lim="800000"/>
            <a:headEnd type="triangle"/>
            <a:tailEnd type="triangle"/>
          </a:ln>
          <a:effectLst/>
        </p:spPr>
      </p:cxnSp>
      <p:sp>
        <p:nvSpPr>
          <p:cNvPr id="6" name="Rectangle 5"/>
          <p:cNvSpPr/>
          <p:nvPr/>
        </p:nvSpPr>
        <p:spPr>
          <a:xfrm>
            <a:off x="251520" y="1484783"/>
            <a:ext cx="2592288" cy="2246769"/>
          </a:xfrm>
          <a:prstGeom prst="rect">
            <a:avLst/>
          </a:prstGeom>
        </p:spPr>
        <p:txBody>
          <a:bodyPr wrap="square">
            <a:spAutoFit/>
          </a:bodyPr>
          <a:lstStyle/>
          <a:p>
            <a:pPr algn="just" defTabSz="457200" eaLnBrk="0" fontAlgn="base" hangingPunct="0">
              <a:spcBef>
                <a:spcPct val="20000"/>
              </a:spcBef>
              <a:spcAft>
                <a:spcPct val="0"/>
              </a:spcAft>
              <a:defRPr/>
            </a:pPr>
            <a:r>
              <a:rPr lang="en-ZA" sz="1400" dirty="0">
                <a:solidFill>
                  <a:prstClr val="black"/>
                </a:solidFill>
                <a:latin typeface="Arial" pitchFamily="34" charset="0"/>
                <a:ea typeface="ＭＳ Ｐゴシック" pitchFamily="-111" charset="-128"/>
                <a:cs typeface="Arial" pitchFamily="34" charset="0"/>
              </a:rPr>
              <a:t>The Department has also automated the whole applications value chain where an Employer can submit an application online through the web platform. The web solution can be accessed through the Department website or using the link: </a:t>
            </a:r>
            <a:r>
              <a:rPr lang="en-ZA" sz="1400" u="sng" dirty="0">
                <a:solidFill>
                  <a:prstClr val="black"/>
                </a:solidFill>
                <a:ea typeface="ＭＳ Ｐゴシック" pitchFamily="-111" charset="-128"/>
                <a:hlinkClick r:id="rId2"/>
              </a:rPr>
              <a:t>https://uifecc.labour.gov.za</a:t>
            </a:r>
            <a:endParaRPr lang="en-ZA" sz="1400" dirty="0">
              <a:solidFill>
                <a:prstClr val="black"/>
              </a:solidFill>
              <a:latin typeface="Arial" pitchFamily="34" charset="0"/>
              <a:ea typeface="ＭＳ Ｐゴシック" pitchFamily="-111" charset="-128"/>
              <a:cs typeface="Arial" pitchFamily="34" charset="0"/>
            </a:endParaRPr>
          </a:p>
        </p:txBody>
      </p:sp>
      <p:sp>
        <p:nvSpPr>
          <p:cNvPr id="8" name="Rectangle 7"/>
          <p:cNvSpPr/>
          <p:nvPr/>
        </p:nvSpPr>
        <p:spPr>
          <a:xfrm>
            <a:off x="2843808" y="1527137"/>
            <a:ext cx="2286000" cy="2031325"/>
          </a:xfrm>
          <a:prstGeom prst="rect">
            <a:avLst/>
          </a:prstGeom>
        </p:spPr>
        <p:txBody>
          <a:bodyPr wrap="square">
            <a:spAutoFit/>
          </a:bodyPr>
          <a:lstStyle/>
          <a:p>
            <a:pPr algn="just"/>
            <a:r>
              <a:rPr lang="en-ZA" sz="1400" dirty="0">
                <a:solidFill>
                  <a:prstClr val="black"/>
                </a:solidFill>
                <a:latin typeface="Arial" pitchFamily="34" charset="0"/>
                <a:ea typeface="ＭＳ Ｐゴシック" pitchFamily="-111" charset="-128"/>
                <a:cs typeface="Arial" pitchFamily="34" charset="0"/>
              </a:rPr>
              <a:t>The above solution was developed, tested and went LIVE during the month of April 2020 and up to date we have received 67 970 applications through that </a:t>
            </a:r>
            <a:r>
              <a:rPr lang="en-ZA" sz="1400" dirty="0" smtClean="0">
                <a:solidFill>
                  <a:prstClr val="black"/>
                </a:solidFill>
                <a:latin typeface="Arial" pitchFamily="34" charset="0"/>
                <a:ea typeface="ＭＳ Ｐゴシック" pitchFamily="-111" charset="-128"/>
                <a:cs typeface="Arial" pitchFamily="34" charset="0"/>
              </a:rPr>
              <a:t>platform</a:t>
            </a:r>
          </a:p>
          <a:p>
            <a:pPr algn="just"/>
            <a:endParaRPr lang="en-ZA" sz="1400" dirty="0">
              <a:solidFill>
                <a:prstClr val="black"/>
              </a:solidFill>
              <a:latin typeface="Arial" pitchFamily="34" charset="0"/>
              <a:ea typeface="ＭＳ Ｐゴシック" pitchFamily="-111" charset="-128"/>
              <a:cs typeface="Arial" pitchFamily="34" charset="0"/>
            </a:endParaRPr>
          </a:p>
        </p:txBody>
      </p:sp>
      <p:sp>
        <p:nvSpPr>
          <p:cNvPr id="10" name="Rectangle 9"/>
          <p:cNvSpPr/>
          <p:nvPr/>
        </p:nvSpPr>
        <p:spPr>
          <a:xfrm>
            <a:off x="308303" y="4135326"/>
            <a:ext cx="2448272" cy="1428083"/>
          </a:xfrm>
          <a:prstGeom prst="rect">
            <a:avLst/>
          </a:prstGeom>
        </p:spPr>
        <p:txBody>
          <a:bodyPr wrap="square">
            <a:spAutoFit/>
          </a:bodyPr>
          <a:lstStyle/>
          <a:p>
            <a:pPr defTabSz="457200" eaLnBrk="0" fontAlgn="base" hangingPunct="0">
              <a:spcBef>
                <a:spcPct val="20000"/>
              </a:spcBef>
              <a:spcAft>
                <a:spcPct val="0"/>
              </a:spcAft>
              <a:defRPr/>
            </a:pPr>
            <a:r>
              <a:rPr lang="en-ZA" sz="1400" dirty="0">
                <a:solidFill>
                  <a:prstClr val="black"/>
                </a:solidFill>
                <a:latin typeface="Arial" pitchFamily="34" charset="0"/>
                <a:ea typeface="ＭＳ Ｐゴシック" pitchFamily="-111" charset="-128"/>
                <a:cs typeface="Arial" pitchFamily="34" charset="0"/>
              </a:rPr>
              <a:t>Furthermore, the Easy Aid Process document was reviewed to include the above solution as an option to the Employers.</a:t>
            </a:r>
          </a:p>
          <a:p>
            <a:pPr marL="342900" indent="-342900" defTabSz="457200" eaLnBrk="0" fontAlgn="base" hangingPunct="0">
              <a:spcBef>
                <a:spcPct val="20000"/>
              </a:spcBef>
              <a:spcAft>
                <a:spcPct val="0"/>
              </a:spcAft>
              <a:buFont typeface="Arial" charset="0"/>
              <a:buChar char="•"/>
              <a:defRPr/>
            </a:pPr>
            <a:endParaRPr lang="en-ZA" sz="1400" dirty="0">
              <a:solidFill>
                <a:prstClr val="black"/>
              </a:solidFill>
              <a:latin typeface="Arial" pitchFamily="34" charset="0"/>
              <a:ea typeface="ＭＳ Ｐゴシック" pitchFamily="-111" charset="-128"/>
              <a:cs typeface="Arial" pitchFamily="34" charset="0"/>
            </a:endParaRPr>
          </a:p>
        </p:txBody>
      </p:sp>
      <p:sp>
        <p:nvSpPr>
          <p:cNvPr id="11" name="Rectangle 10"/>
          <p:cNvSpPr/>
          <p:nvPr/>
        </p:nvSpPr>
        <p:spPr>
          <a:xfrm>
            <a:off x="2895572" y="4049148"/>
            <a:ext cx="2014899" cy="1600438"/>
          </a:xfrm>
          <a:prstGeom prst="rect">
            <a:avLst/>
          </a:prstGeom>
        </p:spPr>
        <p:txBody>
          <a:bodyPr wrap="square">
            <a:spAutoFit/>
          </a:bodyPr>
          <a:lstStyle/>
          <a:p>
            <a:pPr algn="just" defTabSz="457200" eaLnBrk="0" fontAlgn="base" hangingPunct="0">
              <a:spcBef>
                <a:spcPct val="20000"/>
              </a:spcBef>
              <a:spcAft>
                <a:spcPct val="0"/>
              </a:spcAft>
              <a:defRPr/>
            </a:pPr>
            <a:r>
              <a:rPr lang="en-ZA" sz="1400" dirty="0">
                <a:solidFill>
                  <a:prstClr val="black"/>
                </a:solidFill>
                <a:latin typeface="Arial" pitchFamily="34" charset="0"/>
                <a:ea typeface="ＭＳ Ｐゴシック" pitchFamily="-111" charset="-128"/>
                <a:cs typeface="Arial" pitchFamily="34" charset="0"/>
              </a:rPr>
              <a:t>The standard Memorandum of Agreement was pre-signed by the Director-General to make the process more user friendly and easier</a:t>
            </a:r>
            <a:endParaRPr lang="en-ZA" sz="1400" dirty="0">
              <a:solidFill>
                <a:prstClr val="black"/>
              </a:solidFill>
            </a:endParaRPr>
          </a:p>
        </p:txBody>
      </p:sp>
      <p:sp>
        <p:nvSpPr>
          <p:cNvPr id="13" name="Rectangle 12"/>
          <p:cNvSpPr/>
          <p:nvPr/>
        </p:nvSpPr>
        <p:spPr>
          <a:xfrm>
            <a:off x="5269307" y="1348408"/>
            <a:ext cx="3762673" cy="5186035"/>
          </a:xfrm>
          <a:prstGeom prst="rect">
            <a:avLst/>
          </a:prstGeom>
        </p:spPr>
        <p:txBody>
          <a:bodyPr wrap="square">
            <a:spAutoFit/>
          </a:bodyPr>
          <a:lstStyle/>
          <a:p>
            <a:pPr marL="342900" indent="-342900" defTabSz="457200" eaLnBrk="0" fontAlgn="base" hangingPunct="0">
              <a:spcBef>
                <a:spcPct val="20000"/>
              </a:spcBef>
              <a:spcAft>
                <a:spcPct val="0"/>
              </a:spcAft>
              <a:buFont typeface="Arial" charset="0"/>
              <a:buChar char="•"/>
              <a:defRPr/>
            </a:pPr>
            <a:r>
              <a:rPr lang="en-ZA" sz="1400" dirty="0">
                <a:solidFill>
                  <a:prstClr val="black"/>
                </a:solidFill>
                <a:latin typeface="Arial" pitchFamily="34" charset="0"/>
                <a:ea typeface="ＭＳ Ｐゴシック" pitchFamily="-111" charset="-128"/>
                <a:cs typeface="Arial" pitchFamily="34" charset="0"/>
              </a:rPr>
              <a:t>The Department created a dedicated email address per each Province to deal with new and pending normal claims applications and enquiries in order to avoid movements to Labour Centres and reduce physical contact. The email </a:t>
            </a:r>
            <a:r>
              <a:rPr lang="en-ZA" sz="1400" dirty="0" smtClean="0">
                <a:solidFill>
                  <a:prstClr val="black"/>
                </a:solidFill>
                <a:latin typeface="Arial" pitchFamily="34" charset="0"/>
                <a:ea typeface="ＭＳ Ｐゴシック" pitchFamily="-111" charset="-128"/>
                <a:cs typeface="Arial" pitchFamily="34" charset="0"/>
              </a:rPr>
              <a:t>is: </a:t>
            </a:r>
            <a:r>
              <a:rPr lang="en-ZA" sz="1400" dirty="0" smtClean="0">
                <a:solidFill>
                  <a:prstClr val="black"/>
                </a:solidFill>
                <a:latin typeface="Arial" pitchFamily="34" charset="0"/>
                <a:ea typeface="ＭＳ Ｐゴシック" pitchFamily="-111" charset="-128"/>
                <a:cs typeface="Arial" pitchFamily="34" charset="0"/>
                <a:hlinkClick r:id="rId3"/>
              </a:rPr>
              <a:t>Onlne.BCP@labour.gov.za</a:t>
            </a:r>
            <a:endParaRPr lang="en-ZA" sz="1400" dirty="0">
              <a:solidFill>
                <a:prstClr val="black"/>
              </a:solidFill>
              <a:latin typeface="Arial" pitchFamily="34" charset="0"/>
              <a:ea typeface="ＭＳ Ｐゴシック" pitchFamily="-111" charset="-128"/>
              <a:cs typeface="Arial" pitchFamily="34" charset="0"/>
            </a:endParaRPr>
          </a:p>
          <a:p>
            <a:pPr marL="342900" indent="-342900" defTabSz="457200" eaLnBrk="0" fontAlgn="base" hangingPunct="0">
              <a:spcBef>
                <a:spcPct val="20000"/>
              </a:spcBef>
              <a:spcAft>
                <a:spcPct val="0"/>
              </a:spcAft>
              <a:buFont typeface="Arial" charset="0"/>
              <a:buChar char="•"/>
              <a:defRPr/>
            </a:pPr>
            <a:endParaRPr lang="en-ZA" sz="1050" dirty="0">
              <a:solidFill>
                <a:prstClr val="black"/>
              </a:solidFill>
              <a:latin typeface="Arial" pitchFamily="34" charset="0"/>
              <a:ea typeface="ＭＳ Ｐゴシック" pitchFamily="-111" charset="-128"/>
              <a:cs typeface="Arial" pitchFamily="34" charset="0"/>
            </a:endParaRPr>
          </a:p>
          <a:p>
            <a:pPr marL="342900" indent="-342900" defTabSz="457200" eaLnBrk="0" fontAlgn="base" hangingPunct="0">
              <a:spcBef>
                <a:spcPct val="20000"/>
              </a:spcBef>
              <a:spcAft>
                <a:spcPct val="0"/>
              </a:spcAft>
              <a:buFont typeface="Arial" charset="0"/>
              <a:buChar char="•"/>
              <a:defRPr/>
            </a:pPr>
            <a:r>
              <a:rPr lang="en-ZA" sz="1400" dirty="0">
                <a:solidFill>
                  <a:prstClr val="black"/>
                </a:solidFill>
                <a:latin typeface="Arial" pitchFamily="34" charset="0"/>
                <a:ea typeface="ＭＳ Ｐゴシック" pitchFamily="-111" charset="-128"/>
                <a:cs typeface="Arial" pitchFamily="34" charset="0"/>
              </a:rPr>
              <a:t>We further created a short message service (</a:t>
            </a:r>
            <a:r>
              <a:rPr lang="en-ZA" sz="1400" dirty="0" err="1">
                <a:solidFill>
                  <a:prstClr val="black"/>
                </a:solidFill>
                <a:latin typeface="Arial" pitchFamily="34" charset="0"/>
                <a:ea typeface="ＭＳ Ｐゴシック" pitchFamily="-111" charset="-128"/>
                <a:cs typeface="Arial" pitchFamily="34" charset="0"/>
              </a:rPr>
              <a:t>sms</a:t>
            </a:r>
            <a:r>
              <a:rPr lang="en-ZA" sz="1400" dirty="0">
                <a:solidFill>
                  <a:prstClr val="black"/>
                </a:solidFill>
                <a:latin typeface="Arial" pitchFamily="34" charset="0"/>
                <a:ea typeface="ＭＳ Ｐゴシック" pitchFamily="-111" charset="-128"/>
                <a:cs typeface="Arial" pitchFamily="34" charset="0"/>
              </a:rPr>
              <a:t>) functionality for clients to confirm their unemployment status and banking details for payment process. The </a:t>
            </a:r>
            <a:r>
              <a:rPr lang="en-ZA" sz="1400" dirty="0" err="1">
                <a:solidFill>
                  <a:prstClr val="black"/>
                </a:solidFill>
                <a:latin typeface="Arial" pitchFamily="34" charset="0"/>
                <a:ea typeface="ＭＳ Ｐゴシック" pitchFamily="-111" charset="-128"/>
                <a:cs typeface="Arial" pitchFamily="34" charset="0"/>
              </a:rPr>
              <a:t>sms</a:t>
            </a:r>
            <a:r>
              <a:rPr lang="en-ZA" sz="1400" dirty="0">
                <a:solidFill>
                  <a:prstClr val="black"/>
                </a:solidFill>
                <a:latin typeface="Arial" pitchFamily="34" charset="0"/>
                <a:ea typeface="ＭＳ Ｐゴシック" pitchFamily="-111" charset="-128"/>
                <a:cs typeface="Arial" pitchFamily="34" charset="0"/>
              </a:rPr>
              <a:t> functionality will only be implemented during lockdown period.</a:t>
            </a:r>
          </a:p>
          <a:p>
            <a:pPr marL="342900" indent="-342900" defTabSz="457200" eaLnBrk="0" fontAlgn="base" hangingPunct="0">
              <a:spcBef>
                <a:spcPct val="20000"/>
              </a:spcBef>
              <a:spcAft>
                <a:spcPct val="0"/>
              </a:spcAft>
              <a:buFont typeface="Arial" charset="0"/>
              <a:buChar char="•"/>
              <a:defRPr/>
            </a:pPr>
            <a:endParaRPr lang="en-US" sz="1100" dirty="0">
              <a:solidFill>
                <a:prstClr val="black"/>
              </a:solidFill>
              <a:latin typeface="Arial" pitchFamily="34" charset="0"/>
              <a:ea typeface="ＭＳ Ｐゴシック" pitchFamily="-111" charset="-128"/>
              <a:cs typeface="Arial" pitchFamily="34" charset="0"/>
            </a:endParaRPr>
          </a:p>
          <a:p>
            <a:pPr marL="342900" indent="-342900" defTabSz="457200" eaLnBrk="0" fontAlgn="base" hangingPunct="0">
              <a:spcBef>
                <a:spcPct val="20000"/>
              </a:spcBef>
              <a:spcAft>
                <a:spcPct val="0"/>
              </a:spcAft>
              <a:buFont typeface="Arial" charset="0"/>
              <a:buChar char="•"/>
              <a:defRPr/>
            </a:pPr>
            <a:r>
              <a:rPr lang="en-US" sz="1400" dirty="0">
                <a:solidFill>
                  <a:prstClr val="black"/>
                </a:solidFill>
                <a:latin typeface="Arial" pitchFamily="34" charset="0"/>
                <a:ea typeface="ＭＳ Ｐゴシック" pitchFamily="-111" charset="-128"/>
                <a:cs typeface="Arial" pitchFamily="34" charset="0"/>
              </a:rPr>
              <a:t>Provincial Officials were given laptops and 3G cards to attend to clients and process payments while at home during the lockdown period</a:t>
            </a:r>
            <a:r>
              <a:rPr lang="en-US" sz="1400" dirty="0" smtClean="0">
                <a:solidFill>
                  <a:prstClr val="black"/>
                </a:solidFill>
                <a:latin typeface="Arial" pitchFamily="34" charset="0"/>
                <a:ea typeface="ＭＳ Ｐゴシック" pitchFamily="-111" charset="-128"/>
                <a:cs typeface="Arial" pitchFamily="34" charset="0"/>
              </a:rPr>
              <a:t>.</a:t>
            </a:r>
          </a:p>
          <a:p>
            <a:pPr defTabSz="457200" eaLnBrk="0" fontAlgn="base" hangingPunct="0">
              <a:spcBef>
                <a:spcPct val="20000"/>
              </a:spcBef>
              <a:spcAft>
                <a:spcPct val="0"/>
              </a:spcAft>
              <a:defRPr/>
            </a:pPr>
            <a:endParaRPr lang="en-US" sz="1400" dirty="0" smtClean="0">
              <a:solidFill>
                <a:prstClr val="black"/>
              </a:solidFill>
              <a:latin typeface="Arial" pitchFamily="34" charset="0"/>
              <a:ea typeface="ＭＳ Ｐゴシック" pitchFamily="-111" charset="-128"/>
              <a:cs typeface="Arial" pitchFamily="34" charset="0"/>
            </a:endParaRPr>
          </a:p>
          <a:p>
            <a:pPr marL="285750" indent="-285750" defTabSz="457200" eaLnBrk="0" fontAlgn="base" hangingPunct="0">
              <a:spcBef>
                <a:spcPct val="20000"/>
              </a:spcBef>
              <a:spcAft>
                <a:spcPct val="0"/>
              </a:spcAft>
              <a:buFont typeface="Arial" panose="020B0604020202020204" pitchFamily="34" charset="0"/>
              <a:buChar char="•"/>
              <a:defRPr/>
            </a:pPr>
            <a:r>
              <a:rPr lang="en-US" sz="1400" b="1" dirty="0" smtClean="0">
                <a:solidFill>
                  <a:prstClr val="black"/>
                </a:solidFill>
                <a:latin typeface="Arial" pitchFamily="34" charset="0"/>
                <a:ea typeface="ＭＳ Ｐゴシック" pitchFamily="-111" charset="-128"/>
                <a:cs typeface="Arial" pitchFamily="34" charset="0"/>
              </a:rPr>
              <a:t>Dropbox :</a:t>
            </a:r>
            <a:r>
              <a:rPr lang="en-US" sz="1400" dirty="0" smtClean="0">
                <a:solidFill>
                  <a:prstClr val="black"/>
                </a:solidFill>
                <a:latin typeface="Arial" pitchFamily="34" charset="0"/>
                <a:ea typeface="ＭＳ Ｐゴシック" pitchFamily="-111" charset="-128"/>
                <a:cs typeface="Arial" pitchFamily="34" charset="0"/>
              </a:rPr>
              <a:t>Stationed drop box in all </a:t>
            </a:r>
            <a:r>
              <a:rPr lang="en-US" sz="1400" dirty="0" err="1" smtClean="0">
                <a:solidFill>
                  <a:prstClr val="black"/>
                </a:solidFill>
                <a:latin typeface="Arial" pitchFamily="34" charset="0"/>
                <a:ea typeface="ＭＳ Ｐゴシック" pitchFamily="-111" charset="-128"/>
                <a:cs typeface="Arial" pitchFamily="34" charset="0"/>
              </a:rPr>
              <a:t>Labour</a:t>
            </a:r>
            <a:r>
              <a:rPr lang="en-US" sz="1400" dirty="0" smtClean="0">
                <a:solidFill>
                  <a:prstClr val="black"/>
                </a:solidFill>
                <a:latin typeface="Arial" pitchFamily="34" charset="0"/>
                <a:ea typeface="ＭＳ Ｐゴシック" pitchFamily="-111" charset="-128"/>
                <a:cs typeface="Arial" pitchFamily="34" charset="0"/>
              </a:rPr>
              <a:t> </a:t>
            </a:r>
            <a:r>
              <a:rPr lang="en-US" sz="1400" dirty="0" err="1" smtClean="0">
                <a:solidFill>
                  <a:prstClr val="black"/>
                </a:solidFill>
                <a:latin typeface="Arial" pitchFamily="34" charset="0"/>
                <a:ea typeface="ＭＳ Ｐゴシック" pitchFamily="-111" charset="-128"/>
                <a:cs typeface="Arial" pitchFamily="34" charset="0"/>
              </a:rPr>
              <a:t>Centres</a:t>
            </a:r>
            <a:r>
              <a:rPr lang="en-US" sz="1400" dirty="0" smtClean="0">
                <a:solidFill>
                  <a:prstClr val="black"/>
                </a:solidFill>
                <a:latin typeface="Arial" pitchFamily="34" charset="0"/>
                <a:ea typeface="ＭＳ Ｐゴシック" pitchFamily="-111" charset="-128"/>
                <a:cs typeface="Arial" pitchFamily="34" charset="0"/>
              </a:rPr>
              <a:t> for clients who are unable to use technology</a:t>
            </a:r>
            <a:endParaRPr lang="en-ZA" sz="1400" dirty="0">
              <a:solidFill>
                <a:prstClr val="black"/>
              </a:solidFill>
              <a:latin typeface="Arial" pitchFamily="34" charset="0"/>
              <a:ea typeface="ＭＳ Ｐゴシック" pitchFamily="-111" charset="-128"/>
              <a:cs typeface="Arial" pitchFamily="34" charset="0"/>
            </a:endParaRPr>
          </a:p>
        </p:txBody>
      </p:sp>
      <p:sp>
        <p:nvSpPr>
          <p:cNvPr id="14" name="TextBox 13"/>
          <p:cNvSpPr txBox="1"/>
          <p:nvPr/>
        </p:nvSpPr>
        <p:spPr>
          <a:xfrm>
            <a:off x="6009601" y="404916"/>
            <a:ext cx="2808312" cy="1077218"/>
          </a:xfrm>
          <a:prstGeom prst="rect">
            <a:avLst/>
          </a:prstGeom>
          <a:noFill/>
        </p:spPr>
        <p:txBody>
          <a:bodyPr wrap="square" rtlCol="0">
            <a:spAutoFit/>
          </a:bodyPr>
          <a:lstStyle/>
          <a:p>
            <a:pPr algn="ctr"/>
            <a:r>
              <a:rPr lang="en-ZA" sz="3200" b="1" dirty="0" smtClean="0">
                <a:solidFill>
                  <a:prstClr val="black"/>
                </a:solidFill>
              </a:rPr>
              <a:t>NORMAL CLAIMS</a:t>
            </a:r>
            <a:endParaRPr lang="en-ZA" sz="3200" b="1" dirty="0">
              <a:solidFill>
                <a:prstClr val="black"/>
              </a:solidFill>
            </a:endParaRPr>
          </a:p>
        </p:txBody>
      </p:sp>
      <p:sp>
        <p:nvSpPr>
          <p:cNvPr id="3" name="Slide Number Placeholder 2"/>
          <p:cNvSpPr>
            <a:spLocks noGrp="1"/>
          </p:cNvSpPr>
          <p:nvPr>
            <p:ph type="sldNum" sz="quarter" idx="12"/>
          </p:nvPr>
        </p:nvSpPr>
        <p:spPr/>
        <p:txBody>
          <a:bodyPr/>
          <a:lstStyle/>
          <a:p>
            <a:fld id="{96CA8298-9D91-4CF9-AB6A-504DBB769D5D}" type="slidenum">
              <a:rPr lang="en-US" smtClean="0"/>
              <a:pPr/>
              <a:t>10</a:t>
            </a:fld>
            <a:endParaRPr lang="en-US" dirty="0"/>
          </a:p>
        </p:txBody>
      </p:sp>
      <p:sp>
        <p:nvSpPr>
          <p:cNvPr id="12" name="TextBox 5"/>
          <p:cNvSpPr txBox="1">
            <a:spLocks noChangeArrowheads="1"/>
          </p:cNvSpPr>
          <p:nvPr/>
        </p:nvSpPr>
        <p:spPr bwMode="auto">
          <a:xfrm>
            <a:off x="8388424" y="251027"/>
            <a:ext cx="501497" cy="30777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400" dirty="0" smtClean="0">
                <a:solidFill>
                  <a:srgbClr val="000000"/>
                </a:solidFill>
                <a:latin typeface="Arial" pitchFamily="34" charset="0"/>
                <a:cs typeface="Arial" pitchFamily="34" charset="0"/>
              </a:rPr>
              <a:t>10</a:t>
            </a:r>
            <a:endParaRPr lang="en-ZA" altLang="en-US" sz="14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1313745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solidFill>
                  <a:prstClr val="black"/>
                </a:solidFill>
              </a:rPr>
              <a:t>BARGAINING COUNCILS PAID</a:t>
            </a:r>
            <a:endParaRPr lang="en-ZA"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7669044"/>
              </p:ext>
            </p:extLst>
          </p:nvPr>
        </p:nvGraphicFramePr>
        <p:xfrm>
          <a:off x="251519" y="1484786"/>
          <a:ext cx="8640962" cy="5040560"/>
        </p:xfrm>
        <a:graphic>
          <a:graphicData uri="http://schemas.openxmlformats.org/drawingml/2006/table">
            <a:tbl>
              <a:tblPr firstRow="1" firstCol="1" bandRow="1">
                <a:tableStyleId>{B301B821-A1FF-4177-AEE7-76D212191A09}</a:tableStyleId>
              </a:tblPr>
              <a:tblGrid>
                <a:gridCol w="2664297">
                  <a:extLst>
                    <a:ext uri="{9D8B030D-6E8A-4147-A177-3AD203B41FA5}">
                      <a16:colId xmlns:a16="http://schemas.microsoft.com/office/drawing/2014/main" val="20000"/>
                    </a:ext>
                  </a:extLst>
                </a:gridCol>
                <a:gridCol w="1852881">
                  <a:extLst>
                    <a:ext uri="{9D8B030D-6E8A-4147-A177-3AD203B41FA5}">
                      <a16:colId xmlns:a16="http://schemas.microsoft.com/office/drawing/2014/main" val="20001"/>
                    </a:ext>
                  </a:extLst>
                </a:gridCol>
                <a:gridCol w="2258589">
                  <a:extLst>
                    <a:ext uri="{9D8B030D-6E8A-4147-A177-3AD203B41FA5}">
                      <a16:colId xmlns:a16="http://schemas.microsoft.com/office/drawing/2014/main" val="20002"/>
                    </a:ext>
                  </a:extLst>
                </a:gridCol>
                <a:gridCol w="1865195">
                  <a:extLst>
                    <a:ext uri="{9D8B030D-6E8A-4147-A177-3AD203B41FA5}">
                      <a16:colId xmlns:a16="http://schemas.microsoft.com/office/drawing/2014/main" val="20003"/>
                    </a:ext>
                  </a:extLst>
                </a:gridCol>
              </a:tblGrid>
              <a:tr h="514310">
                <a:tc>
                  <a:txBody>
                    <a:bodyPr/>
                    <a:lstStyle/>
                    <a:p>
                      <a:pPr algn="just" fontAlgn="ctr">
                        <a:lnSpc>
                          <a:spcPct val="107000"/>
                        </a:lnSpc>
                        <a:spcAft>
                          <a:spcPts val="800"/>
                        </a:spcAft>
                      </a:pPr>
                      <a:r>
                        <a:rPr lang="en-US" sz="1400" dirty="0" smtClean="0">
                          <a:effectLst/>
                        </a:rPr>
                        <a:t>Bargaining Council</a:t>
                      </a:r>
                      <a:endParaRPr lang="en-ZA" sz="14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just" fontAlgn="ctr">
                        <a:lnSpc>
                          <a:spcPct val="107000"/>
                        </a:lnSpc>
                        <a:spcAft>
                          <a:spcPts val="800"/>
                        </a:spcAft>
                      </a:pPr>
                      <a:r>
                        <a:rPr lang="en-US" sz="1400" dirty="0" smtClean="0">
                          <a:effectLst/>
                        </a:rPr>
                        <a:t>Employer Under Council</a:t>
                      </a:r>
                      <a:endParaRPr lang="en-ZA" sz="14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just" fontAlgn="ctr">
                        <a:lnSpc>
                          <a:spcPct val="107000"/>
                        </a:lnSpc>
                        <a:spcAft>
                          <a:spcPts val="800"/>
                        </a:spcAft>
                      </a:pPr>
                      <a:r>
                        <a:rPr lang="en-US" sz="1400" dirty="0" smtClean="0">
                          <a:effectLst/>
                        </a:rPr>
                        <a:t>Employee Benefited</a:t>
                      </a:r>
                      <a:endParaRPr lang="en-ZA" sz="14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just" fontAlgn="ctr">
                        <a:lnSpc>
                          <a:spcPct val="107000"/>
                        </a:lnSpc>
                        <a:spcAft>
                          <a:spcPts val="800"/>
                        </a:spcAft>
                      </a:pPr>
                      <a:r>
                        <a:rPr lang="en-US" sz="1400" dirty="0" smtClean="0">
                          <a:effectLst/>
                        </a:rPr>
                        <a:t>Rand Value</a:t>
                      </a:r>
                      <a:endParaRPr lang="en-ZA" sz="1400" dirty="0">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0"/>
                  </a:ext>
                </a:extLst>
              </a:tr>
              <a:tr h="565782">
                <a:tc>
                  <a:txBody>
                    <a:bodyPr/>
                    <a:lstStyle/>
                    <a:p>
                      <a:pPr algn="just" fontAlgn="ctr">
                        <a:lnSpc>
                          <a:spcPct val="107000"/>
                        </a:lnSpc>
                        <a:spcAft>
                          <a:spcPts val="800"/>
                        </a:spcAft>
                      </a:pPr>
                      <a:r>
                        <a:rPr lang="en-US" sz="1400">
                          <a:effectLst/>
                        </a:rPr>
                        <a:t>KZN CLOTHING INDUSTRY</a:t>
                      </a:r>
                      <a:endParaRPr lang="en-ZA" sz="1400">
                        <a:effectLst/>
                        <a:latin typeface="Calibri"/>
                        <a:ea typeface="Calibri"/>
                        <a:cs typeface="Times New Roman"/>
                      </a:endParaRPr>
                    </a:p>
                  </a:txBody>
                  <a:tcPr marL="68580" marR="68580" marT="0" marB="0"/>
                </a:tc>
                <a:tc>
                  <a:txBody>
                    <a:bodyPr/>
                    <a:lstStyle/>
                    <a:p>
                      <a:pPr algn="just" fontAlgn="ctr">
                        <a:lnSpc>
                          <a:spcPct val="107000"/>
                        </a:lnSpc>
                        <a:spcAft>
                          <a:spcPts val="800"/>
                        </a:spcAft>
                      </a:pPr>
                      <a:r>
                        <a:rPr lang="en-US" sz="1400">
                          <a:effectLst/>
                        </a:rPr>
                        <a:t>174</a:t>
                      </a:r>
                      <a:endParaRPr lang="en-ZA" sz="1400">
                        <a:effectLst/>
                        <a:latin typeface="Calibri"/>
                        <a:ea typeface="Calibri"/>
                        <a:cs typeface="Times New Roman"/>
                      </a:endParaRPr>
                    </a:p>
                  </a:txBody>
                  <a:tcPr marL="68580" marR="68580" marT="0" marB="0"/>
                </a:tc>
                <a:tc>
                  <a:txBody>
                    <a:bodyPr/>
                    <a:lstStyle/>
                    <a:p>
                      <a:pPr algn="just" fontAlgn="ctr">
                        <a:lnSpc>
                          <a:spcPct val="107000"/>
                        </a:lnSpc>
                        <a:spcAft>
                          <a:spcPts val="800"/>
                        </a:spcAft>
                      </a:pPr>
                      <a:r>
                        <a:rPr lang="en-US" sz="1400" dirty="0">
                          <a:effectLst/>
                        </a:rPr>
                        <a:t>21 758</a:t>
                      </a:r>
                      <a:endParaRPr lang="en-ZA" sz="1400" dirty="0">
                        <a:effectLst/>
                        <a:latin typeface="Calibri"/>
                        <a:ea typeface="Calibri"/>
                        <a:cs typeface="Times New Roman"/>
                      </a:endParaRPr>
                    </a:p>
                  </a:txBody>
                  <a:tcPr marL="68580" marR="68580" marT="0" marB="0"/>
                </a:tc>
                <a:tc>
                  <a:txBody>
                    <a:bodyPr/>
                    <a:lstStyle/>
                    <a:p>
                      <a:pPr algn="just" fontAlgn="ctr">
                        <a:lnSpc>
                          <a:spcPct val="107000"/>
                        </a:lnSpc>
                        <a:spcAft>
                          <a:spcPts val="800"/>
                        </a:spcAft>
                      </a:pPr>
                      <a:r>
                        <a:rPr lang="en-US" sz="1400">
                          <a:effectLst/>
                        </a:rPr>
                        <a:t>R28 287 145.60</a:t>
                      </a:r>
                      <a:endParaRPr lang="en-ZA" sz="140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1131562">
                <a:tc>
                  <a:txBody>
                    <a:bodyPr/>
                    <a:lstStyle/>
                    <a:p>
                      <a:pPr algn="just" fontAlgn="ctr">
                        <a:lnSpc>
                          <a:spcPct val="107000"/>
                        </a:lnSpc>
                        <a:spcAft>
                          <a:spcPts val="800"/>
                        </a:spcAft>
                      </a:pPr>
                      <a:r>
                        <a:rPr lang="en-US" sz="1400">
                          <a:effectLst/>
                        </a:rPr>
                        <a:t>BARGAING COUNCIL FOR TEXTILE INDUSTRY</a:t>
                      </a:r>
                      <a:endParaRPr lang="en-ZA" sz="1400">
                        <a:effectLst/>
                        <a:latin typeface="Calibri"/>
                        <a:ea typeface="Calibri"/>
                        <a:cs typeface="Times New Roman"/>
                      </a:endParaRPr>
                    </a:p>
                  </a:txBody>
                  <a:tcPr marL="68580" marR="68580" marT="0" marB="0"/>
                </a:tc>
                <a:tc>
                  <a:txBody>
                    <a:bodyPr/>
                    <a:lstStyle/>
                    <a:p>
                      <a:pPr algn="just" fontAlgn="ctr">
                        <a:lnSpc>
                          <a:spcPct val="107000"/>
                        </a:lnSpc>
                        <a:spcAft>
                          <a:spcPts val="800"/>
                        </a:spcAft>
                      </a:pPr>
                      <a:r>
                        <a:rPr lang="en-US" sz="1400">
                          <a:effectLst/>
                        </a:rPr>
                        <a:t>67</a:t>
                      </a:r>
                      <a:endParaRPr lang="en-ZA" sz="1400">
                        <a:effectLst/>
                        <a:latin typeface="Calibri"/>
                        <a:ea typeface="Calibri"/>
                        <a:cs typeface="Times New Roman"/>
                      </a:endParaRPr>
                    </a:p>
                  </a:txBody>
                  <a:tcPr marL="68580" marR="68580" marT="0" marB="0"/>
                </a:tc>
                <a:tc>
                  <a:txBody>
                    <a:bodyPr/>
                    <a:lstStyle/>
                    <a:p>
                      <a:pPr algn="just" fontAlgn="ctr">
                        <a:lnSpc>
                          <a:spcPct val="107000"/>
                        </a:lnSpc>
                        <a:spcAft>
                          <a:spcPts val="800"/>
                        </a:spcAft>
                      </a:pPr>
                      <a:r>
                        <a:rPr lang="en-US" sz="1400" dirty="0">
                          <a:effectLst/>
                        </a:rPr>
                        <a:t>2 513</a:t>
                      </a:r>
                      <a:endParaRPr lang="en-ZA" sz="1400" dirty="0">
                        <a:effectLst/>
                        <a:latin typeface="Calibri"/>
                        <a:ea typeface="Calibri"/>
                        <a:cs typeface="Times New Roman"/>
                      </a:endParaRPr>
                    </a:p>
                  </a:txBody>
                  <a:tcPr marL="68580" marR="68580" marT="0" marB="0"/>
                </a:tc>
                <a:tc>
                  <a:txBody>
                    <a:bodyPr/>
                    <a:lstStyle/>
                    <a:p>
                      <a:pPr algn="just" fontAlgn="ctr">
                        <a:lnSpc>
                          <a:spcPct val="107000"/>
                        </a:lnSpc>
                        <a:spcAft>
                          <a:spcPts val="800"/>
                        </a:spcAft>
                      </a:pPr>
                      <a:r>
                        <a:rPr lang="en-US" sz="1400" dirty="0">
                          <a:effectLst/>
                        </a:rPr>
                        <a:t>R  4 600 000.00</a:t>
                      </a:r>
                      <a:endParaRPr lang="en-ZA" sz="1400" dirty="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1131562">
                <a:tc>
                  <a:txBody>
                    <a:bodyPr/>
                    <a:lstStyle/>
                    <a:p>
                      <a:pPr algn="just" fontAlgn="ctr">
                        <a:lnSpc>
                          <a:spcPct val="107000"/>
                        </a:lnSpc>
                        <a:spcAft>
                          <a:spcPts val="800"/>
                        </a:spcAft>
                      </a:pPr>
                      <a:r>
                        <a:rPr lang="en-US" sz="1400">
                          <a:effectLst/>
                        </a:rPr>
                        <a:t>CLOTHING INDUSTRY BARGAING COUNCIL </a:t>
                      </a:r>
                      <a:endParaRPr lang="en-ZA" sz="1400">
                        <a:effectLst/>
                        <a:latin typeface="Calibri"/>
                        <a:ea typeface="Calibri"/>
                        <a:cs typeface="Times New Roman"/>
                      </a:endParaRPr>
                    </a:p>
                  </a:txBody>
                  <a:tcPr marL="68580" marR="68580" marT="0" marB="0"/>
                </a:tc>
                <a:tc>
                  <a:txBody>
                    <a:bodyPr/>
                    <a:lstStyle/>
                    <a:p>
                      <a:pPr algn="just" fontAlgn="ctr">
                        <a:lnSpc>
                          <a:spcPct val="107000"/>
                        </a:lnSpc>
                        <a:spcAft>
                          <a:spcPts val="800"/>
                        </a:spcAft>
                      </a:pPr>
                      <a:r>
                        <a:rPr lang="en-US" sz="1400" dirty="0">
                          <a:effectLst/>
                        </a:rPr>
                        <a:t>178</a:t>
                      </a:r>
                      <a:endParaRPr lang="en-ZA" sz="1400" dirty="0">
                        <a:effectLst/>
                        <a:latin typeface="Calibri"/>
                        <a:ea typeface="Calibri"/>
                        <a:cs typeface="Times New Roman"/>
                      </a:endParaRPr>
                    </a:p>
                  </a:txBody>
                  <a:tcPr marL="68580" marR="68580" marT="0" marB="0"/>
                </a:tc>
                <a:tc>
                  <a:txBody>
                    <a:bodyPr/>
                    <a:lstStyle/>
                    <a:p>
                      <a:pPr algn="just" fontAlgn="ctr">
                        <a:lnSpc>
                          <a:spcPct val="107000"/>
                        </a:lnSpc>
                        <a:spcAft>
                          <a:spcPts val="800"/>
                        </a:spcAft>
                      </a:pPr>
                      <a:r>
                        <a:rPr lang="en-US" sz="1400" dirty="0">
                          <a:effectLst/>
                        </a:rPr>
                        <a:t>8 073</a:t>
                      </a:r>
                      <a:endParaRPr lang="en-ZA" sz="1400" dirty="0">
                        <a:effectLst/>
                        <a:latin typeface="Calibri"/>
                        <a:ea typeface="Calibri"/>
                        <a:cs typeface="Times New Roman"/>
                      </a:endParaRPr>
                    </a:p>
                  </a:txBody>
                  <a:tcPr marL="68580" marR="68580" marT="0" marB="0"/>
                </a:tc>
                <a:tc>
                  <a:txBody>
                    <a:bodyPr/>
                    <a:lstStyle/>
                    <a:p>
                      <a:pPr algn="just" fontAlgn="ctr">
                        <a:lnSpc>
                          <a:spcPct val="107000"/>
                        </a:lnSpc>
                        <a:spcAft>
                          <a:spcPts val="800"/>
                        </a:spcAft>
                      </a:pPr>
                      <a:r>
                        <a:rPr lang="en-US" sz="1400" dirty="0">
                          <a:effectLst/>
                        </a:rPr>
                        <a:t>R16 625 545.24</a:t>
                      </a:r>
                      <a:endParaRPr lang="en-ZA" sz="1400" dirty="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1131562">
                <a:tc>
                  <a:txBody>
                    <a:bodyPr/>
                    <a:lstStyle/>
                    <a:p>
                      <a:pPr algn="just" fontAlgn="ctr">
                        <a:lnSpc>
                          <a:spcPct val="107000"/>
                        </a:lnSpc>
                        <a:spcAft>
                          <a:spcPts val="800"/>
                        </a:spcAft>
                      </a:pPr>
                      <a:r>
                        <a:rPr lang="en-US" sz="1400">
                          <a:effectLst/>
                        </a:rPr>
                        <a:t>BARGAING COUNCIL FOR TEXTILE INDUSTRY</a:t>
                      </a:r>
                      <a:endParaRPr lang="en-ZA" sz="1400">
                        <a:effectLst/>
                        <a:latin typeface="Calibri"/>
                        <a:ea typeface="Calibri"/>
                        <a:cs typeface="Times New Roman"/>
                      </a:endParaRPr>
                    </a:p>
                  </a:txBody>
                  <a:tcPr marL="68580" marR="68580" marT="0" marB="0"/>
                </a:tc>
                <a:tc>
                  <a:txBody>
                    <a:bodyPr/>
                    <a:lstStyle/>
                    <a:p>
                      <a:pPr algn="just" fontAlgn="ctr">
                        <a:lnSpc>
                          <a:spcPct val="107000"/>
                        </a:lnSpc>
                        <a:spcAft>
                          <a:spcPts val="800"/>
                        </a:spcAft>
                      </a:pPr>
                      <a:r>
                        <a:rPr lang="en-US" sz="1400">
                          <a:effectLst/>
                        </a:rPr>
                        <a:t>24</a:t>
                      </a:r>
                      <a:endParaRPr lang="en-ZA" sz="1400">
                        <a:effectLst/>
                        <a:latin typeface="Calibri"/>
                        <a:ea typeface="Calibri"/>
                        <a:cs typeface="Times New Roman"/>
                      </a:endParaRPr>
                    </a:p>
                  </a:txBody>
                  <a:tcPr marL="68580" marR="68580" marT="0" marB="0"/>
                </a:tc>
                <a:tc>
                  <a:txBody>
                    <a:bodyPr/>
                    <a:lstStyle/>
                    <a:p>
                      <a:pPr algn="just" fontAlgn="ctr">
                        <a:lnSpc>
                          <a:spcPct val="107000"/>
                        </a:lnSpc>
                        <a:spcAft>
                          <a:spcPts val="800"/>
                        </a:spcAft>
                      </a:pPr>
                      <a:r>
                        <a:rPr lang="en-US" sz="1400" dirty="0">
                          <a:effectLst/>
                        </a:rPr>
                        <a:t>   669</a:t>
                      </a:r>
                      <a:endParaRPr lang="en-ZA" sz="1400" dirty="0">
                        <a:effectLst/>
                        <a:latin typeface="Calibri"/>
                        <a:ea typeface="Calibri"/>
                        <a:cs typeface="Times New Roman"/>
                      </a:endParaRPr>
                    </a:p>
                  </a:txBody>
                  <a:tcPr marL="68580" marR="68580" marT="0" marB="0"/>
                </a:tc>
                <a:tc>
                  <a:txBody>
                    <a:bodyPr/>
                    <a:lstStyle/>
                    <a:p>
                      <a:pPr algn="just" fontAlgn="ctr">
                        <a:lnSpc>
                          <a:spcPct val="107000"/>
                        </a:lnSpc>
                        <a:spcAft>
                          <a:spcPts val="800"/>
                        </a:spcAft>
                      </a:pPr>
                      <a:r>
                        <a:rPr lang="en-US" sz="1400" dirty="0">
                          <a:effectLst/>
                        </a:rPr>
                        <a:t> R3 025 545.25</a:t>
                      </a:r>
                      <a:endParaRPr lang="en-ZA" sz="1400" dirty="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565782">
                <a:tc>
                  <a:txBody>
                    <a:bodyPr/>
                    <a:lstStyle/>
                    <a:p>
                      <a:pPr algn="just" fontAlgn="ctr">
                        <a:lnSpc>
                          <a:spcPct val="107000"/>
                        </a:lnSpc>
                        <a:spcAft>
                          <a:spcPts val="800"/>
                        </a:spcAft>
                      </a:pPr>
                      <a:r>
                        <a:rPr lang="en-US" sz="1400">
                          <a:effectLst/>
                        </a:rPr>
                        <a:t>TOTAL</a:t>
                      </a:r>
                      <a:endParaRPr lang="en-ZA" sz="1400" b="1">
                        <a:effectLst/>
                        <a:latin typeface="Calibri"/>
                        <a:ea typeface="Calibri"/>
                        <a:cs typeface="Times New Roman"/>
                      </a:endParaRPr>
                    </a:p>
                  </a:txBody>
                  <a:tcPr marL="68580" marR="68580" marT="0" marB="0"/>
                </a:tc>
                <a:tc>
                  <a:txBody>
                    <a:bodyPr/>
                    <a:lstStyle/>
                    <a:p>
                      <a:pPr algn="just" fontAlgn="ctr">
                        <a:lnSpc>
                          <a:spcPct val="107000"/>
                        </a:lnSpc>
                        <a:spcAft>
                          <a:spcPts val="800"/>
                        </a:spcAft>
                      </a:pPr>
                      <a:r>
                        <a:rPr lang="en-US" sz="1400" b="1" dirty="0">
                          <a:effectLst/>
                        </a:rPr>
                        <a:t>443</a:t>
                      </a:r>
                      <a:endParaRPr lang="en-ZA" sz="1400" b="1" dirty="0">
                        <a:effectLst/>
                        <a:latin typeface="Calibri"/>
                        <a:ea typeface="Calibri"/>
                        <a:cs typeface="Times New Roman"/>
                      </a:endParaRPr>
                    </a:p>
                  </a:txBody>
                  <a:tcPr marL="68580" marR="68580" marT="0" marB="0"/>
                </a:tc>
                <a:tc>
                  <a:txBody>
                    <a:bodyPr/>
                    <a:lstStyle/>
                    <a:p>
                      <a:pPr algn="just" fontAlgn="ctr">
                        <a:lnSpc>
                          <a:spcPct val="107000"/>
                        </a:lnSpc>
                        <a:spcAft>
                          <a:spcPts val="800"/>
                        </a:spcAft>
                      </a:pPr>
                      <a:r>
                        <a:rPr lang="en-US" sz="1400" b="1" dirty="0">
                          <a:effectLst/>
                        </a:rPr>
                        <a:t>33 007</a:t>
                      </a:r>
                      <a:endParaRPr lang="en-ZA" sz="1400" b="1" dirty="0">
                        <a:effectLst/>
                        <a:latin typeface="Calibri"/>
                        <a:ea typeface="Calibri"/>
                        <a:cs typeface="Times New Roman"/>
                      </a:endParaRPr>
                    </a:p>
                  </a:txBody>
                  <a:tcPr marL="68580" marR="68580" marT="0" marB="0"/>
                </a:tc>
                <a:tc>
                  <a:txBody>
                    <a:bodyPr/>
                    <a:lstStyle/>
                    <a:p>
                      <a:pPr algn="just" fontAlgn="ctr">
                        <a:lnSpc>
                          <a:spcPct val="107000"/>
                        </a:lnSpc>
                        <a:spcAft>
                          <a:spcPts val="800"/>
                        </a:spcAft>
                      </a:pPr>
                      <a:r>
                        <a:rPr lang="en-US" sz="1400" b="1" dirty="0">
                          <a:effectLst/>
                        </a:rPr>
                        <a:t>R52 538 236.10</a:t>
                      </a:r>
                      <a:endParaRPr lang="en-ZA" sz="1400" b="1" dirty="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bl>
          </a:graphicData>
        </a:graphic>
      </p:graphicFrame>
      <p:sp>
        <p:nvSpPr>
          <p:cNvPr id="4" name="Slide Number Placeholder 3"/>
          <p:cNvSpPr>
            <a:spLocks noGrp="1"/>
          </p:cNvSpPr>
          <p:nvPr>
            <p:ph type="sldNum" sz="quarter" idx="12"/>
          </p:nvPr>
        </p:nvSpPr>
        <p:spPr/>
        <p:txBody>
          <a:bodyPr/>
          <a:lstStyle/>
          <a:p>
            <a:fld id="{96CA8298-9D91-4CF9-AB6A-504DBB769D5D}" type="slidenum">
              <a:rPr lang="en-US" smtClean="0"/>
              <a:pPr/>
              <a:t>11</a:t>
            </a:fld>
            <a:endParaRPr lang="en-US" dirty="0"/>
          </a:p>
        </p:txBody>
      </p:sp>
      <p:sp>
        <p:nvSpPr>
          <p:cNvPr id="6" name="TextBox 5"/>
          <p:cNvSpPr txBox="1">
            <a:spLocks noChangeArrowheads="1"/>
          </p:cNvSpPr>
          <p:nvPr/>
        </p:nvSpPr>
        <p:spPr bwMode="auto">
          <a:xfrm>
            <a:off x="8388424" y="251027"/>
            <a:ext cx="501497" cy="30777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400" dirty="0" smtClean="0">
                <a:solidFill>
                  <a:srgbClr val="000000"/>
                </a:solidFill>
                <a:latin typeface="Arial" pitchFamily="34" charset="0"/>
                <a:cs typeface="Arial" pitchFamily="34" charset="0"/>
              </a:rPr>
              <a:t>11</a:t>
            </a:r>
            <a:endParaRPr lang="en-ZA" altLang="en-US" sz="14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3993810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solidFill>
                  <a:prstClr val="black"/>
                </a:solidFill>
              </a:rPr>
              <a:t>BARGAINING COUNCIL PROGRESS</a:t>
            </a:r>
            <a:endParaRPr lang="en-Z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67990257"/>
              </p:ext>
            </p:extLst>
          </p:nvPr>
        </p:nvGraphicFramePr>
        <p:xfrm>
          <a:off x="251520" y="1412776"/>
          <a:ext cx="8640959" cy="5112568"/>
        </p:xfrm>
        <a:graphic>
          <a:graphicData uri="http://schemas.openxmlformats.org/drawingml/2006/table">
            <a:tbl>
              <a:tblPr firstRow="1" firstCol="1" bandRow="1">
                <a:tableStyleId>{69CF1AB2-1976-4502-BF36-3FF5EA218861}</a:tableStyleId>
              </a:tblPr>
              <a:tblGrid>
                <a:gridCol w="1740889">
                  <a:extLst>
                    <a:ext uri="{9D8B030D-6E8A-4147-A177-3AD203B41FA5}">
                      <a16:colId xmlns:a16="http://schemas.microsoft.com/office/drawing/2014/main" val="20000"/>
                    </a:ext>
                  </a:extLst>
                </a:gridCol>
                <a:gridCol w="3461938">
                  <a:extLst>
                    <a:ext uri="{9D8B030D-6E8A-4147-A177-3AD203B41FA5}">
                      <a16:colId xmlns:a16="http://schemas.microsoft.com/office/drawing/2014/main" val="20001"/>
                    </a:ext>
                  </a:extLst>
                </a:gridCol>
                <a:gridCol w="3438132">
                  <a:extLst>
                    <a:ext uri="{9D8B030D-6E8A-4147-A177-3AD203B41FA5}">
                      <a16:colId xmlns:a16="http://schemas.microsoft.com/office/drawing/2014/main" val="20002"/>
                    </a:ext>
                  </a:extLst>
                </a:gridCol>
              </a:tblGrid>
              <a:tr h="601478">
                <a:tc>
                  <a:txBody>
                    <a:bodyPr/>
                    <a:lstStyle/>
                    <a:p>
                      <a:pPr algn="l" fontAlgn="ctr">
                        <a:lnSpc>
                          <a:spcPct val="107000"/>
                        </a:lnSpc>
                        <a:spcAft>
                          <a:spcPts val="800"/>
                        </a:spcAft>
                      </a:pPr>
                      <a:r>
                        <a:rPr lang="en-US" sz="1400" dirty="0">
                          <a:effectLst/>
                        </a:rPr>
                        <a:t>Bargaining Council</a:t>
                      </a:r>
                      <a:endParaRPr lang="en-ZA" sz="14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l" fontAlgn="ctr">
                        <a:lnSpc>
                          <a:spcPct val="107000"/>
                        </a:lnSpc>
                        <a:spcAft>
                          <a:spcPts val="800"/>
                        </a:spcAft>
                      </a:pPr>
                      <a:r>
                        <a:rPr lang="en-US" sz="1400" dirty="0">
                          <a:effectLst/>
                        </a:rPr>
                        <a:t>Full Name</a:t>
                      </a:r>
                      <a:endParaRPr lang="en-ZA" sz="14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l" fontAlgn="ctr">
                        <a:lnSpc>
                          <a:spcPct val="107000"/>
                        </a:lnSpc>
                        <a:spcAft>
                          <a:spcPts val="800"/>
                        </a:spcAft>
                      </a:pPr>
                      <a:r>
                        <a:rPr lang="en-US" sz="1400" dirty="0">
                          <a:effectLst/>
                        </a:rPr>
                        <a:t>Status</a:t>
                      </a:r>
                      <a:endParaRPr lang="en-ZA" sz="1400" dirty="0">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0"/>
                  </a:ext>
                </a:extLst>
              </a:tr>
              <a:tr h="601478">
                <a:tc>
                  <a:txBody>
                    <a:bodyPr/>
                    <a:lstStyle/>
                    <a:p>
                      <a:pPr algn="l" fontAlgn="ctr">
                        <a:lnSpc>
                          <a:spcPct val="107000"/>
                        </a:lnSpc>
                        <a:spcAft>
                          <a:spcPts val="800"/>
                        </a:spcAft>
                      </a:pPr>
                      <a:r>
                        <a:rPr lang="en-ZA" sz="1400" dirty="0">
                          <a:effectLst/>
                        </a:rPr>
                        <a:t>SARPBC</a:t>
                      </a:r>
                      <a:endParaRPr lang="en-ZA" sz="14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l" fontAlgn="ctr">
                        <a:lnSpc>
                          <a:spcPct val="107000"/>
                        </a:lnSpc>
                        <a:spcAft>
                          <a:spcPts val="800"/>
                        </a:spcAft>
                      </a:pPr>
                      <a:r>
                        <a:rPr lang="en-ZA" sz="1400" dirty="0">
                          <a:effectLst/>
                        </a:rPr>
                        <a:t>South African Road Passenger Bargaining Council</a:t>
                      </a:r>
                      <a:endParaRPr lang="en-ZA" sz="14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l" fontAlgn="ctr">
                        <a:lnSpc>
                          <a:spcPct val="107000"/>
                        </a:lnSpc>
                        <a:spcAft>
                          <a:spcPts val="800"/>
                        </a:spcAft>
                      </a:pPr>
                      <a:r>
                        <a:rPr lang="en-ZA" sz="1400" dirty="0">
                          <a:effectLst/>
                        </a:rPr>
                        <a:t>MOA signed by both parties.</a:t>
                      </a:r>
                      <a:endParaRPr lang="en-ZA" sz="1400" dirty="0">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1"/>
                  </a:ext>
                </a:extLst>
              </a:tr>
              <a:tr h="300740">
                <a:tc>
                  <a:txBody>
                    <a:bodyPr/>
                    <a:lstStyle/>
                    <a:p>
                      <a:pPr algn="l" fontAlgn="ctr">
                        <a:lnSpc>
                          <a:spcPct val="107000"/>
                        </a:lnSpc>
                        <a:spcAft>
                          <a:spcPts val="800"/>
                        </a:spcAft>
                      </a:pPr>
                      <a:r>
                        <a:rPr lang="en-ZA" sz="1400">
                          <a:effectLst/>
                        </a:rPr>
                        <a:t>BIBC</a:t>
                      </a:r>
                      <a:endParaRPr lang="en-ZA" sz="1400">
                        <a:effectLst/>
                        <a:latin typeface="Arial" panose="020B0604020202020204" pitchFamily="34" charset="0"/>
                        <a:ea typeface="Calibri"/>
                        <a:cs typeface="Arial" panose="020B0604020202020204" pitchFamily="34" charset="0"/>
                      </a:endParaRPr>
                    </a:p>
                  </a:txBody>
                  <a:tcPr marL="68580" marR="68580" marT="0" marB="0"/>
                </a:tc>
                <a:tc>
                  <a:txBody>
                    <a:bodyPr/>
                    <a:lstStyle/>
                    <a:p>
                      <a:pPr algn="l" fontAlgn="ctr">
                        <a:lnSpc>
                          <a:spcPct val="107000"/>
                        </a:lnSpc>
                        <a:spcAft>
                          <a:spcPts val="800"/>
                        </a:spcAft>
                      </a:pPr>
                      <a:r>
                        <a:rPr lang="en-ZA" sz="1400" dirty="0">
                          <a:effectLst/>
                        </a:rPr>
                        <a:t>Building Industry Bargaining Council</a:t>
                      </a:r>
                      <a:endParaRPr lang="en-ZA" sz="14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l" fontAlgn="ctr">
                        <a:lnSpc>
                          <a:spcPct val="107000"/>
                        </a:lnSpc>
                        <a:spcAft>
                          <a:spcPts val="800"/>
                        </a:spcAft>
                      </a:pPr>
                      <a:r>
                        <a:rPr lang="en-ZA" sz="1400" dirty="0">
                          <a:effectLst/>
                        </a:rPr>
                        <a:t>MOA signed by both parties.</a:t>
                      </a:r>
                      <a:endParaRPr lang="en-ZA" sz="1400" dirty="0">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2"/>
                  </a:ext>
                </a:extLst>
              </a:tr>
              <a:tr h="601478">
                <a:tc>
                  <a:txBody>
                    <a:bodyPr/>
                    <a:lstStyle/>
                    <a:p>
                      <a:pPr algn="l" fontAlgn="ctr">
                        <a:lnSpc>
                          <a:spcPct val="107000"/>
                        </a:lnSpc>
                        <a:spcAft>
                          <a:spcPts val="800"/>
                        </a:spcAft>
                      </a:pPr>
                      <a:r>
                        <a:rPr lang="en-ZA" sz="1400">
                          <a:effectLst/>
                        </a:rPr>
                        <a:t>MEIBC</a:t>
                      </a:r>
                      <a:endParaRPr lang="en-ZA" sz="1400">
                        <a:effectLst/>
                        <a:latin typeface="Arial" panose="020B0604020202020204" pitchFamily="34" charset="0"/>
                        <a:ea typeface="Calibri"/>
                        <a:cs typeface="Arial" panose="020B0604020202020204" pitchFamily="34" charset="0"/>
                      </a:endParaRPr>
                    </a:p>
                  </a:txBody>
                  <a:tcPr marL="68580" marR="68580" marT="0" marB="0"/>
                </a:tc>
                <a:tc>
                  <a:txBody>
                    <a:bodyPr/>
                    <a:lstStyle/>
                    <a:p>
                      <a:pPr algn="l" fontAlgn="ctr">
                        <a:lnSpc>
                          <a:spcPct val="107000"/>
                        </a:lnSpc>
                        <a:spcAft>
                          <a:spcPts val="800"/>
                        </a:spcAft>
                      </a:pPr>
                      <a:r>
                        <a:rPr lang="en-ZA" sz="1400" dirty="0">
                          <a:effectLst/>
                        </a:rPr>
                        <a:t>Metal and Engineering Industries Bargaining Council</a:t>
                      </a:r>
                      <a:endParaRPr lang="en-ZA" sz="14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l" fontAlgn="ctr">
                        <a:lnSpc>
                          <a:spcPct val="107000"/>
                        </a:lnSpc>
                        <a:spcAft>
                          <a:spcPts val="800"/>
                        </a:spcAft>
                      </a:pPr>
                      <a:r>
                        <a:rPr lang="en-ZA" sz="1400" dirty="0">
                          <a:effectLst/>
                        </a:rPr>
                        <a:t>MOA signed by both parties.</a:t>
                      </a:r>
                      <a:endParaRPr lang="en-ZA" sz="1400" dirty="0">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3"/>
                  </a:ext>
                </a:extLst>
              </a:tr>
              <a:tr h="300740">
                <a:tc>
                  <a:txBody>
                    <a:bodyPr/>
                    <a:lstStyle/>
                    <a:p>
                      <a:pPr algn="l" fontAlgn="ctr">
                        <a:lnSpc>
                          <a:spcPct val="107000"/>
                        </a:lnSpc>
                        <a:spcAft>
                          <a:spcPts val="800"/>
                        </a:spcAft>
                      </a:pPr>
                      <a:r>
                        <a:rPr lang="en-ZA" sz="1400">
                          <a:effectLst/>
                        </a:rPr>
                        <a:t>MC</a:t>
                      </a:r>
                      <a:endParaRPr lang="en-ZA" sz="1400">
                        <a:effectLst/>
                        <a:latin typeface="Arial" panose="020B0604020202020204" pitchFamily="34" charset="0"/>
                        <a:ea typeface="Calibri"/>
                        <a:cs typeface="Arial" panose="020B0604020202020204" pitchFamily="34" charset="0"/>
                      </a:endParaRPr>
                    </a:p>
                  </a:txBody>
                  <a:tcPr marL="68580" marR="68580" marT="0" marB="0"/>
                </a:tc>
                <a:tc>
                  <a:txBody>
                    <a:bodyPr/>
                    <a:lstStyle/>
                    <a:p>
                      <a:pPr algn="l" fontAlgn="ctr">
                        <a:lnSpc>
                          <a:spcPct val="107000"/>
                        </a:lnSpc>
                        <a:spcAft>
                          <a:spcPts val="800"/>
                        </a:spcAft>
                      </a:pPr>
                      <a:r>
                        <a:rPr lang="en-ZA" sz="1400">
                          <a:effectLst/>
                        </a:rPr>
                        <a:t>Minerals Council</a:t>
                      </a:r>
                      <a:endParaRPr lang="en-ZA" sz="1400">
                        <a:effectLst/>
                        <a:latin typeface="Arial" panose="020B0604020202020204" pitchFamily="34" charset="0"/>
                        <a:ea typeface="Calibri"/>
                        <a:cs typeface="Arial" panose="020B0604020202020204" pitchFamily="34" charset="0"/>
                      </a:endParaRPr>
                    </a:p>
                  </a:txBody>
                  <a:tcPr marL="68580" marR="68580" marT="0" marB="0"/>
                </a:tc>
                <a:tc>
                  <a:txBody>
                    <a:bodyPr/>
                    <a:lstStyle/>
                    <a:p>
                      <a:pPr algn="l" fontAlgn="ctr">
                        <a:lnSpc>
                          <a:spcPct val="107000"/>
                        </a:lnSpc>
                        <a:spcAft>
                          <a:spcPts val="800"/>
                        </a:spcAft>
                      </a:pPr>
                      <a:r>
                        <a:rPr lang="en-ZA" sz="1400" dirty="0">
                          <a:effectLst/>
                        </a:rPr>
                        <a:t>MOA signed by both parties.</a:t>
                      </a:r>
                      <a:endParaRPr lang="en-ZA" sz="1400" dirty="0">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4"/>
                  </a:ext>
                </a:extLst>
              </a:tr>
              <a:tr h="601478">
                <a:tc>
                  <a:txBody>
                    <a:bodyPr/>
                    <a:lstStyle/>
                    <a:p>
                      <a:pPr algn="l" fontAlgn="ctr">
                        <a:lnSpc>
                          <a:spcPct val="107000"/>
                        </a:lnSpc>
                        <a:spcAft>
                          <a:spcPts val="800"/>
                        </a:spcAft>
                      </a:pPr>
                      <a:r>
                        <a:rPr lang="en-ZA" sz="1400">
                          <a:effectLst/>
                        </a:rPr>
                        <a:t>TBCSA</a:t>
                      </a:r>
                      <a:endParaRPr lang="en-ZA" sz="1400">
                        <a:effectLst/>
                        <a:latin typeface="Arial" panose="020B0604020202020204" pitchFamily="34" charset="0"/>
                        <a:ea typeface="Calibri"/>
                        <a:cs typeface="Arial" panose="020B0604020202020204" pitchFamily="34" charset="0"/>
                      </a:endParaRPr>
                    </a:p>
                  </a:txBody>
                  <a:tcPr marL="68580" marR="68580" marT="0" marB="0"/>
                </a:tc>
                <a:tc>
                  <a:txBody>
                    <a:bodyPr/>
                    <a:lstStyle/>
                    <a:p>
                      <a:pPr algn="l" fontAlgn="ctr">
                        <a:lnSpc>
                          <a:spcPct val="107000"/>
                        </a:lnSpc>
                        <a:spcAft>
                          <a:spcPts val="800"/>
                        </a:spcAft>
                      </a:pPr>
                      <a:r>
                        <a:rPr lang="en-ZA" sz="1400">
                          <a:effectLst/>
                        </a:rPr>
                        <a:t>Tourism Business Council of South Africa:</a:t>
                      </a:r>
                      <a:endParaRPr lang="en-ZA" sz="1400">
                        <a:effectLst/>
                        <a:latin typeface="Arial" panose="020B0604020202020204" pitchFamily="34" charset="0"/>
                        <a:ea typeface="Calibri"/>
                        <a:cs typeface="Arial" panose="020B0604020202020204" pitchFamily="34" charset="0"/>
                      </a:endParaRPr>
                    </a:p>
                  </a:txBody>
                  <a:tcPr marL="68580" marR="68580" marT="0" marB="0"/>
                </a:tc>
                <a:tc>
                  <a:txBody>
                    <a:bodyPr/>
                    <a:lstStyle/>
                    <a:p>
                      <a:pPr algn="l" fontAlgn="ctr">
                        <a:lnSpc>
                          <a:spcPct val="107000"/>
                        </a:lnSpc>
                        <a:spcAft>
                          <a:spcPts val="800"/>
                        </a:spcAft>
                      </a:pPr>
                      <a:r>
                        <a:rPr lang="en-ZA" sz="1400" dirty="0">
                          <a:effectLst/>
                        </a:rPr>
                        <a:t>MOA signed by both parties.</a:t>
                      </a:r>
                      <a:endParaRPr lang="en-ZA" sz="1400" dirty="0">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5"/>
                  </a:ext>
                </a:extLst>
              </a:tr>
              <a:tr h="300740">
                <a:tc>
                  <a:txBody>
                    <a:bodyPr/>
                    <a:lstStyle/>
                    <a:p>
                      <a:pPr algn="l" fontAlgn="ctr">
                        <a:lnSpc>
                          <a:spcPct val="107000"/>
                        </a:lnSpc>
                        <a:spcAft>
                          <a:spcPts val="800"/>
                        </a:spcAft>
                      </a:pPr>
                      <a:r>
                        <a:rPr lang="en-ZA" sz="1400">
                          <a:effectLst/>
                        </a:rPr>
                        <a:t>WPO</a:t>
                      </a:r>
                      <a:endParaRPr lang="en-ZA" sz="1400">
                        <a:effectLst/>
                        <a:latin typeface="Arial" panose="020B0604020202020204" pitchFamily="34" charset="0"/>
                        <a:ea typeface="Calibri"/>
                        <a:cs typeface="Arial" panose="020B0604020202020204" pitchFamily="34" charset="0"/>
                      </a:endParaRPr>
                    </a:p>
                  </a:txBody>
                  <a:tcPr marL="68580" marR="68580" marT="0" marB="0"/>
                </a:tc>
                <a:tc>
                  <a:txBody>
                    <a:bodyPr/>
                    <a:lstStyle/>
                    <a:p>
                      <a:pPr algn="l" fontAlgn="ctr">
                        <a:lnSpc>
                          <a:spcPct val="107000"/>
                        </a:lnSpc>
                        <a:spcAft>
                          <a:spcPts val="800"/>
                        </a:spcAft>
                      </a:pPr>
                      <a:r>
                        <a:rPr lang="en-ZA" sz="1400">
                          <a:effectLst/>
                        </a:rPr>
                        <a:t>Women Presidents Organisation</a:t>
                      </a:r>
                      <a:endParaRPr lang="en-ZA" sz="1400">
                        <a:effectLst/>
                        <a:latin typeface="Arial" panose="020B0604020202020204" pitchFamily="34" charset="0"/>
                        <a:ea typeface="Calibri"/>
                        <a:cs typeface="Arial" panose="020B0604020202020204" pitchFamily="34" charset="0"/>
                      </a:endParaRPr>
                    </a:p>
                  </a:txBody>
                  <a:tcPr marL="68580" marR="68580" marT="0" marB="0"/>
                </a:tc>
                <a:tc>
                  <a:txBody>
                    <a:bodyPr/>
                    <a:lstStyle/>
                    <a:p>
                      <a:pPr algn="l" fontAlgn="ctr">
                        <a:lnSpc>
                          <a:spcPct val="107000"/>
                        </a:lnSpc>
                        <a:spcAft>
                          <a:spcPts val="800"/>
                        </a:spcAft>
                      </a:pPr>
                      <a:r>
                        <a:rPr lang="en-ZA" sz="1400" dirty="0">
                          <a:effectLst/>
                        </a:rPr>
                        <a:t>MOA signed by both parties.</a:t>
                      </a:r>
                      <a:endParaRPr lang="en-ZA" sz="1400" dirty="0">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6"/>
                  </a:ext>
                </a:extLst>
              </a:tr>
              <a:tr h="601478">
                <a:tc>
                  <a:txBody>
                    <a:bodyPr/>
                    <a:lstStyle/>
                    <a:p>
                      <a:pPr algn="l" fontAlgn="ctr">
                        <a:lnSpc>
                          <a:spcPct val="107000"/>
                        </a:lnSpc>
                        <a:spcAft>
                          <a:spcPts val="800"/>
                        </a:spcAft>
                      </a:pPr>
                      <a:r>
                        <a:rPr lang="en-ZA" sz="1400">
                          <a:effectLst/>
                        </a:rPr>
                        <a:t>NBCCI</a:t>
                      </a:r>
                      <a:endParaRPr lang="en-ZA" sz="1400">
                        <a:effectLst/>
                        <a:latin typeface="Arial" panose="020B0604020202020204" pitchFamily="34" charset="0"/>
                        <a:ea typeface="Calibri"/>
                        <a:cs typeface="Arial" panose="020B0604020202020204" pitchFamily="34" charset="0"/>
                      </a:endParaRPr>
                    </a:p>
                  </a:txBody>
                  <a:tcPr marL="68580" marR="68580" marT="0" marB="0"/>
                </a:tc>
                <a:tc>
                  <a:txBody>
                    <a:bodyPr/>
                    <a:lstStyle/>
                    <a:p>
                      <a:pPr algn="l" fontAlgn="ctr">
                        <a:lnSpc>
                          <a:spcPct val="107000"/>
                        </a:lnSpc>
                        <a:spcAft>
                          <a:spcPts val="800"/>
                        </a:spcAft>
                      </a:pPr>
                      <a:r>
                        <a:rPr lang="en-ZA" sz="1400">
                          <a:effectLst/>
                        </a:rPr>
                        <a:t>National Bargaining Council for the Chemical Industry.</a:t>
                      </a:r>
                      <a:endParaRPr lang="en-ZA" sz="1400">
                        <a:effectLst/>
                        <a:latin typeface="Arial" panose="020B0604020202020204" pitchFamily="34" charset="0"/>
                        <a:ea typeface="Calibri"/>
                        <a:cs typeface="Arial" panose="020B0604020202020204" pitchFamily="34" charset="0"/>
                      </a:endParaRPr>
                    </a:p>
                  </a:txBody>
                  <a:tcPr marL="68580" marR="68580" marT="0" marB="0"/>
                </a:tc>
                <a:tc>
                  <a:txBody>
                    <a:bodyPr/>
                    <a:lstStyle/>
                    <a:p>
                      <a:pPr algn="l" fontAlgn="ctr">
                        <a:lnSpc>
                          <a:spcPct val="107000"/>
                        </a:lnSpc>
                        <a:spcAft>
                          <a:spcPts val="800"/>
                        </a:spcAft>
                      </a:pPr>
                      <a:r>
                        <a:rPr lang="en-ZA" sz="1400" dirty="0">
                          <a:effectLst/>
                        </a:rPr>
                        <a:t>MOA signed by both parties.</a:t>
                      </a:r>
                      <a:endParaRPr lang="en-ZA" sz="1400" dirty="0">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7"/>
                  </a:ext>
                </a:extLst>
              </a:tr>
              <a:tr h="300740">
                <a:tc>
                  <a:txBody>
                    <a:bodyPr/>
                    <a:lstStyle/>
                    <a:p>
                      <a:pPr algn="l" fontAlgn="ctr">
                        <a:lnSpc>
                          <a:spcPct val="107000"/>
                        </a:lnSpc>
                        <a:spcAft>
                          <a:spcPts val="800"/>
                        </a:spcAft>
                      </a:pPr>
                      <a:r>
                        <a:rPr lang="en-ZA" sz="1400">
                          <a:effectLst/>
                        </a:rPr>
                        <a:t>FBC</a:t>
                      </a:r>
                      <a:endParaRPr lang="en-ZA" sz="1400">
                        <a:effectLst/>
                        <a:latin typeface="Arial" panose="020B0604020202020204" pitchFamily="34" charset="0"/>
                        <a:ea typeface="Calibri"/>
                        <a:cs typeface="Arial" panose="020B0604020202020204" pitchFamily="34" charset="0"/>
                      </a:endParaRPr>
                    </a:p>
                  </a:txBody>
                  <a:tcPr marL="68580" marR="68580" marT="0" marB="0"/>
                </a:tc>
                <a:tc>
                  <a:txBody>
                    <a:bodyPr/>
                    <a:lstStyle/>
                    <a:p>
                      <a:pPr algn="l" fontAlgn="ctr">
                        <a:lnSpc>
                          <a:spcPct val="107000"/>
                        </a:lnSpc>
                        <a:spcAft>
                          <a:spcPts val="800"/>
                        </a:spcAft>
                      </a:pPr>
                      <a:r>
                        <a:rPr lang="en-ZA" sz="1400">
                          <a:effectLst/>
                        </a:rPr>
                        <a:t>Furniture Bargaining Council</a:t>
                      </a:r>
                      <a:endParaRPr lang="en-ZA" sz="1400">
                        <a:effectLst/>
                        <a:latin typeface="Arial" panose="020B0604020202020204" pitchFamily="34" charset="0"/>
                        <a:ea typeface="Calibri"/>
                        <a:cs typeface="Arial" panose="020B0604020202020204" pitchFamily="34" charset="0"/>
                      </a:endParaRPr>
                    </a:p>
                  </a:txBody>
                  <a:tcPr marL="68580" marR="68580" marT="0" marB="0"/>
                </a:tc>
                <a:tc>
                  <a:txBody>
                    <a:bodyPr/>
                    <a:lstStyle/>
                    <a:p>
                      <a:pPr algn="l" fontAlgn="ctr">
                        <a:lnSpc>
                          <a:spcPct val="107000"/>
                        </a:lnSpc>
                        <a:spcAft>
                          <a:spcPts val="800"/>
                        </a:spcAft>
                      </a:pPr>
                      <a:r>
                        <a:rPr lang="en-ZA" sz="1400" dirty="0">
                          <a:effectLst/>
                        </a:rPr>
                        <a:t>MOA signed by both parties.</a:t>
                      </a:r>
                      <a:endParaRPr lang="en-ZA" sz="1400" dirty="0">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8"/>
                  </a:ext>
                </a:extLst>
              </a:tr>
              <a:tr h="300740">
                <a:tc>
                  <a:txBody>
                    <a:bodyPr/>
                    <a:lstStyle/>
                    <a:p>
                      <a:pPr algn="l" fontAlgn="ctr">
                        <a:lnSpc>
                          <a:spcPct val="107000"/>
                        </a:lnSpc>
                        <a:spcAft>
                          <a:spcPts val="800"/>
                        </a:spcAft>
                      </a:pPr>
                      <a:r>
                        <a:rPr lang="en-ZA" sz="1400">
                          <a:effectLst/>
                        </a:rPr>
                        <a:t>NTBC</a:t>
                      </a:r>
                      <a:endParaRPr lang="en-ZA" sz="1400">
                        <a:effectLst/>
                        <a:latin typeface="Arial" panose="020B0604020202020204" pitchFamily="34" charset="0"/>
                        <a:ea typeface="Calibri"/>
                        <a:cs typeface="Arial" panose="020B0604020202020204" pitchFamily="34" charset="0"/>
                      </a:endParaRPr>
                    </a:p>
                  </a:txBody>
                  <a:tcPr marL="68580" marR="68580" marT="0" marB="0"/>
                </a:tc>
                <a:tc>
                  <a:txBody>
                    <a:bodyPr/>
                    <a:lstStyle/>
                    <a:p>
                      <a:pPr algn="l" fontAlgn="ctr">
                        <a:lnSpc>
                          <a:spcPct val="107000"/>
                        </a:lnSpc>
                        <a:spcAft>
                          <a:spcPts val="800"/>
                        </a:spcAft>
                      </a:pPr>
                      <a:r>
                        <a:rPr lang="en-ZA" sz="1400">
                          <a:effectLst/>
                        </a:rPr>
                        <a:t>National Textile Bargaining Council</a:t>
                      </a:r>
                      <a:endParaRPr lang="en-ZA" sz="1400">
                        <a:effectLst/>
                        <a:latin typeface="Arial" panose="020B0604020202020204" pitchFamily="34" charset="0"/>
                        <a:ea typeface="Calibri"/>
                        <a:cs typeface="Arial" panose="020B0604020202020204" pitchFamily="34" charset="0"/>
                      </a:endParaRPr>
                    </a:p>
                  </a:txBody>
                  <a:tcPr marL="68580" marR="68580" marT="0" marB="0"/>
                </a:tc>
                <a:tc>
                  <a:txBody>
                    <a:bodyPr/>
                    <a:lstStyle/>
                    <a:p>
                      <a:pPr algn="l" fontAlgn="ctr">
                        <a:lnSpc>
                          <a:spcPct val="107000"/>
                        </a:lnSpc>
                        <a:spcAft>
                          <a:spcPts val="800"/>
                        </a:spcAft>
                      </a:pPr>
                      <a:r>
                        <a:rPr lang="en-ZA" sz="1400" dirty="0">
                          <a:effectLst/>
                        </a:rPr>
                        <a:t>MOA signed by both parties.</a:t>
                      </a:r>
                      <a:endParaRPr lang="en-ZA" sz="1400" dirty="0">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9"/>
                  </a:ext>
                </a:extLst>
              </a:tr>
              <a:tr h="601478">
                <a:tc>
                  <a:txBody>
                    <a:bodyPr/>
                    <a:lstStyle/>
                    <a:p>
                      <a:pPr algn="l" fontAlgn="ctr">
                        <a:lnSpc>
                          <a:spcPct val="107000"/>
                        </a:lnSpc>
                        <a:spcAft>
                          <a:spcPts val="800"/>
                        </a:spcAft>
                      </a:pPr>
                      <a:r>
                        <a:rPr lang="en-ZA" sz="1400">
                          <a:effectLst/>
                        </a:rPr>
                        <a:t>CCCI</a:t>
                      </a:r>
                      <a:endParaRPr lang="en-ZA" sz="1400">
                        <a:effectLst/>
                        <a:latin typeface="Arial" panose="020B0604020202020204" pitchFamily="34" charset="0"/>
                        <a:ea typeface="Calibri"/>
                        <a:cs typeface="Arial" panose="020B0604020202020204" pitchFamily="34" charset="0"/>
                      </a:endParaRPr>
                    </a:p>
                  </a:txBody>
                  <a:tcPr marL="68580" marR="68580" marT="0" marB="0"/>
                </a:tc>
                <a:tc>
                  <a:txBody>
                    <a:bodyPr/>
                    <a:lstStyle/>
                    <a:p>
                      <a:pPr algn="l" fontAlgn="ctr">
                        <a:lnSpc>
                          <a:spcPct val="107000"/>
                        </a:lnSpc>
                        <a:spcAft>
                          <a:spcPts val="800"/>
                        </a:spcAft>
                      </a:pPr>
                      <a:r>
                        <a:rPr lang="en-ZA" sz="1400">
                          <a:effectLst/>
                        </a:rPr>
                        <a:t>National Bargaining Council for Clothing and Industry</a:t>
                      </a:r>
                      <a:endParaRPr lang="en-ZA" sz="1400">
                        <a:effectLst/>
                        <a:latin typeface="Arial" panose="020B0604020202020204" pitchFamily="34" charset="0"/>
                        <a:ea typeface="Calibri"/>
                        <a:cs typeface="Arial" panose="020B0604020202020204" pitchFamily="34" charset="0"/>
                      </a:endParaRPr>
                    </a:p>
                  </a:txBody>
                  <a:tcPr marL="68580" marR="68580" marT="0" marB="0"/>
                </a:tc>
                <a:tc>
                  <a:txBody>
                    <a:bodyPr/>
                    <a:lstStyle/>
                    <a:p>
                      <a:pPr algn="l" fontAlgn="ctr">
                        <a:lnSpc>
                          <a:spcPct val="107000"/>
                        </a:lnSpc>
                        <a:spcAft>
                          <a:spcPts val="800"/>
                        </a:spcAft>
                      </a:pPr>
                      <a:r>
                        <a:rPr lang="en-ZA" sz="1400" dirty="0">
                          <a:effectLst/>
                        </a:rPr>
                        <a:t>MOA signed by both parties. </a:t>
                      </a:r>
                      <a:endParaRPr lang="en-ZA" sz="1400" dirty="0">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10"/>
                  </a:ext>
                </a:extLst>
              </a:tr>
            </a:tbl>
          </a:graphicData>
        </a:graphic>
      </p:graphicFrame>
      <p:sp>
        <p:nvSpPr>
          <p:cNvPr id="4" name="Slide Number Placeholder 3"/>
          <p:cNvSpPr>
            <a:spLocks noGrp="1"/>
          </p:cNvSpPr>
          <p:nvPr>
            <p:ph type="sldNum" sz="quarter" idx="12"/>
          </p:nvPr>
        </p:nvSpPr>
        <p:spPr/>
        <p:txBody>
          <a:bodyPr/>
          <a:lstStyle/>
          <a:p>
            <a:fld id="{96CA8298-9D91-4CF9-AB6A-504DBB769D5D}" type="slidenum">
              <a:rPr lang="en-US" smtClean="0"/>
              <a:pPr/>
              <a:t>12</a:t>
            </a:fld>
            <a:endParaRPr lang="en-US" dirty="0"/>
          </a:p>
        </p:txBody>
      </p:sp>
      <p:sp>
        <p:nvSpPr>
          <p:cNvPr id="6" name="TextBox 5"/>
          <p:cNvSpPr txBox="1">
            <a:spLocks noChangeArrowheads="1"/>
          </p:cNvSpPr>
          <p:nvPr/>
        </p:nvSpPr>
        <p:spPr bwMode="auto">
          <a:xfrm>
            <a:off x="8388424" y="251027"/>
            <a:ext cx="501497" cy="30777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400" dirty="0" smtClean="0">
                <a:solidFill>
                  <a:srgbClr val="000000"/>
                </a:solidFill>
                <a:latin typeface="Arial" pitchFamily="34" charset="0"/>
                <a:cs typeface="Arial" pitchFamily="34" charset="0"/>
              </a:rPr>
              <a:t>12</a:t>
            </a:r>
            <a:endParaRPr lang="en-ZA" altLang="en-US" sz="14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4757842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3200" b="1" dirty="0" smtClean="0"/>
              <a:t>COVID19 TERS PROGRESS </a:t>
            </a:r>
            <a:endParaRPr lang="en-ZA" sz="3200" b="1" dirty="0"/>
          </a:p>
        </p:txBody>
      </p:sp>
      <p:sp>
        <p:nvSpPr>
          <p:cNvPr id="4" name="Slide Number Placeholder 3"/>
          <p:cNvSpPr>
            <a:spLocks noGrp="1"/>
          </p:cNvSpPr>
          <p:nvPr>
            <p:ph type="sldNum" sz="quarter" idx="12"/>
          </p:nvPr>
        </p:nvSpPr>
        <p:spPr/>
        <p:txBody>
          <a:bodyPr/>
          <a:lstStyle/>
          <a:p>
            <a:fld id="{96CA8298-9D91-4CF9-AB6A-504DBB769D5D}" type="slidenum">
              <a:rPr lang="en-US" smtClean="0"/>
              <a:pPr/>
              <a:t>13</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602568782"/>
              </p:ext>
            </p:extLst>
          </p:nvPr>
        </p:nvGraphicFramePr>
        <p:xfrm>
          <a:off x="251520" y="1412776"/>
          <a:ext cx="8640960" cy="2404589"/>
        </p:xfrm>
        <a:graphic>
          <a:graphicData uri="http://schemas.openxmlformats.org/drawingml/2006/table">
            <a:tbl>
              <a:tblPr firstRow="1" firstCol="1" bandRow="1">
                <a:tableStyleId>{BC89EF96-8CEA-46FF-86C4-4CE0E7609802}</a:tableStyleId>
              </a:tblPr>
              <a:tblGrid>
                <a:gridCol w="4098967">
                  <a:extLst>
                    <a:ext uri="{9D8B030D-6E8A-4147-A177-3AD203B41FA5}">
                      <a16:colId xmlns:a16="http://schemas.microsoft.com/office/drawing/2014/main" val="20000"/>
                    </a:ext>
                  </a:extLst>
                </a:gridCol>
                <a:gridCol w="2200559">
                  <a:extLst>
                    <a:ext uri="{9D8B030D-6E8A-4147-A177-3AD203B41FA5}">
                      <a16:colId xmlns:a16="http://schemas.microsoft.com/office/drawing/2014/main" val="20001"/>
                    </a:ext>
                  </a:extLst>
                </a:gridCol>
                <a:gridCol w="2341434">
                  <a:extLst>
                    <a:ext uri="{9D8B030D-6E8A-4147-A177-3AD203B41FA5}">
                      <a16:colId xmlns:a16="http://schemas.microsoft.com/office/drawing/2014/main" val="20002"/>
                    </a:ext>
                  </a:extLst>
                </a:gridCol>
              </a:tblGrid>
              <a:tr h="277745">
                <a:tc gridSpan="3">
                  <a:txBody>
                    <a:bodyPr/>
                    <a:lstStyle/>
                    <a:p>
                      <a:pPr algn="ctr" fontAlgn="ctr">
                        <a:lnSpc>
                          <a:spcPct val="107000"/>
                        </a:lnSpc>
                        <a:spcAft>
                          <a:spcPts val="800"/>
                        </a:spcAft>
                      </a:pPr>
                      <a:r>
                        <a:rPr lang="en-ZA" sz="1100" dirty="0" smtClean="0">
                          <a:effectLst/>
                          <a:latin typeface="Calibri"/>
                          <a:ea typeface="Calibri"/>
                          <a:cs typeface="Times New Roman"/>
                        </a:rPr>
                        <a:t>RECEIVED</a:t>
                      </a:r>
                      <a:r>
                        <a:rPr lang="en-ZA" sz="1100" baseline="0" dirty="0" smtClean="0">
                          <a:effectLst/>
                          <a:latin typeface="Calibri"/>
                          <a:ea typeface="Calibri"/>
                          <a:cs typeface="Times New Roman"/>
                        </a:rPr>
                        <a:t> APPLICATIONS AS AT 29 APRIL 2020</a:t>
                      </a:r>
                    </a:p>
                    <a:p>
                      <a:pPr algn="ctr" fontAlgn="ctr">
                        <a:lnSpc>
                          <a:spcPct val="107000"/>
                        </a:lnSpc>
                        <a:spcAft>
                          <a:spcPts val="800"/>
                        </a:spcAft>
                      </a:pPr>
                      <a:endParaRPr lang="en-ZA" sz="1100" dirty="0">
                        <a:effectLst/>
                        <a:latin typeface="Calibri"/>
                        <a:ea typeface="Calibri"/>
                        <a:cs typeface="Times New Roman"/>
                      </a:endParaRPr>
                    </a:p>
                  </a:txBody>
                  <a:tcPr marL="68580" marR="68580" marT="0" marB="0"/>
                </a:tc>
                <a:tc hMerge="1">
                  <a:txBody>
                    <a:bodyPr/>
                    <a:lstStyle/>
                    <a:p>
                      <a:pPr algn="just" fontAlgn="ctr">
                        <a:lnSpc>
                          <a:spcPct val="107000"/>
                        </a:lnSpc>
                        <a:spcAft>
                          <a:spcPts val="800"/>
                        </a:spcAft>
                      </a:pPr>
                      <a:endParaRPr lang="en-ZA" sz="1100" dirty="0">
                        <a:effectLst/>
                        <a:latin typeface="Calibri"/>
                        <a:ea typeface="Calibri"/>
                        <a:cs typeface="Times New Roman"/>
                      </a:endParaRPr>
                    </a:p>
                  </a:txBody>
                  <a:tcPr marL="68580" marR="68580" marT="0" marB="0"/>
                </a:tc>
                <a:tc hMerge="1">
                  <a:txBody>
                    <a:bodyPr/>
                    <a:lstStyle/>
                    <a:p>
                      <a:pPr algn="just" fontAlgn="ctr">
                        <a:lnSpc>
                          <a:spcPct val="107000"/>
                        </a:lnSpc>
                        <a:spcAft>
                          <a:spcPts val="800"/>
                        </a:spcAft>
                      </a:pPr>
                      <a:endParaRPr lang="en-ZA"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277745">
                <a:tc>
                  <a:txBody>
                    <a:bodyPr/>
                    <a:lstStyle/>
                    <a:p>
                      <a:pPr algn="just" fontAlgn="ctr">
                        <a:lnSpc>
                          <a:spcPct val="107000"/>
                        </a:lnSpc>
                        <a:spcAft>
                          <a:spcPts val="800"/>
                        </a:spcAft>
                      </a:pPr>
                      <a:r>
                        <a:rPr lang="en-US" sz="1100" dirty="0">
                          <a:effectLst/>
                        </a:rPr>
                        <a:t>Item</a:t>
                      </a:r>
                      <a:endParaRPr lang="en-ZA" sz="1100" dirty="0">
                        <a:effectLst/>
                        <a:latin typeface="Calibri"/>
                        <a:ea typeface="Calibri"/>
                        <a:cs typeface="Times New Roman"/>
                      </a:endParaRPr>
                    </a:p>
                  </a:txBody>
                  <a:tcPr marL="68580" marR="68580" marT="0" marB="0"/>
                </a:tc>
                <a:tc>
                  <a:txBody>
                    <a:bodyPr/>
                    <a:lstStyle/>
                    <a:p>
                      <a:pPr algn="just" fontAlgn="ctr">
                        <a:lnSpc>
                          <a:spcPct val="107000"/>
                        </a:lnSpc>
                        <a:spcAft>
                          <a:spcPts val="800"/>
                        </a:spcAft>
                      </a:pPr>
                      <a:r>
                        <a:rPr lang="en-US" sz="1100">
                          <a:effectLst/>
                        </a:rPr>
                        <a:t>Number of employers</a:t>
                      </a:r>
                      <a:endParaRPr lang="en-ZA" sz="1100">
                        <a:effectLst/>
                        <a:latin typeface="Calibri"/>
                        <a:ea typeface="Calibri"/>
                        <a:cs typeface="Times New Roman"/>
                      </a:endParaRPr>
                    </a:p>
                  </a:txBody>
                  <a:tcPr marL="68580" marR="68580" marT="0" marB="0"/>
                </a:tc>
                <a:tc>
                  <a:txBody>
                    <a:bodyPr/>
                    <a:lstStyle/>
                    <a:p>
                      <a:pPr algn="just" fontAlgn="ctr">
                        <a:lnSpc>
                          <a:spcPct val="107000"/>
                        </a:lnSpc>
                        <a:spcAft>
                          <a:spcPts val="800"/>
                        </a:spcAft>
                      </a:pPr>
                      <a:r>
                        <a:rPr lang="en-US" sz="1100" dirty="0">
                          <a:effectLst/>
                        </a:rPr>
                        <a:t>Number of employees</a:t>
                      </a:r>
                      <a:endParaRPr lang="en-ZA"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277745">
                <a:tc>
                  <a:txBody>
                    <a:bodyPr/>
                    <a:lstStyle/>
                    <a:p>
                      <a:pPr fontAlgn="ctr">
                        <a:lnSpc>
                          <a:spcPct val="107000"/>
                        </a:lnSpc>
                        <a:spcAft>
                          <a:spcPts val="800"/>
                        </a:spcAft>
                      </a:pPr>
                      <a:r>
                        <a:rPr lang="en-US" sz="1100" dirty="0">
                          <a:effectLst/>
                        </a:rPr>
                        <a:t>Opening Balance</a:t>
                      </a:r>
                      <a:endParaRPr lang="en-ZA" sz="1100" dirty="0">
                        <a:effectLst/>
                        <a:latin typeface="Calibri"/>
                        <a:ea typeface="Calibri"/>
                        <a:cs typeface="Times New Roman"/>
                      </a:endParaRPr>
                    </a:p>
                  </a:txBody>
                  <a:tcPr marL="68580" marR="68580" marT="0" marB="0"/>
                </a:tc>
                <a:tc>
                  <a:txBody>
                    <a:bodyPr/>
                    <a:lstStyle/>
                    <a:p>
                      <a:pPr fontAlgn="ctr">
                        <a:lnSpc>
                          <a:spcPct val="107000"/>
                        </a:lnSpc>
                        <a:spcAft>
                          <a:spcPts val="800"/>
                        </a:spcAft>
                      </a:pPr>
                      <a:r>
                        <a:rPr lang="en-US" sz="1100">
                          <a:effectLst/>
                        </a:rPr>
                        <a:t>188 253</a:t>
                      </a:r>
                      <a:endParaRPr lang="en-ZA" sz="1100">
                        <a:effectLst/>
                        <a:latin typeface="Calibri"/>
                        <a:ea typeface="Calibri"/>
                        <a:cs typeface="Times New Roman"/>
                      </a:endParaRPr>
                    </a:p>
                  </a:txBody>
                  <a:tcPr marL="68580" marR="68580" marT="0" marB="0"/>
                </a:tc>
                <a:tc>
                  <a:txBody>
                    <a:bodyPr/>
                    <a:lstStyle/>
                    <a:p>
                      <a:pPr fontAlgn="ctr">
                        <a:lnSpc>
                          <a:spcPct val="107000"/>
                        </a:lnSpc>
                        <a:spcAft>
                          <a:spcPts val="800"/>
                        </a:spcAft>
                      </a:pPr>
                      <a:r>
                        <a:rPr lang="en-US" sz="1100">
                          <a:effectLst/>
                        </a:rPr>
                        <a:t>2 997 173</a:t>
                      </a:r>
                      <a:endParaRPr lang="en-ZA" sz="110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277745">
                <a:tc>
                  <a:txBody>
                    <a:bodyPr/>
                    <a:lstStyle/>
                    <a:p>
                      <a:pPr algn="just" fontAlgn="ctr">
                        <a:lnSpc>
                          <a:spcPct val="107000"/>
                        </a:lnSpc>
                        <a:spcAft>
                          <a:spcPts val="800"/>
                        </a:spcAft>
                      </a:pPr>
                      <a:r>
                        <a:rPr lang="en-US" sz="1100">
                          <a:effectLst/>
                        </a:rPr>
                        <a:t>Errors on applications received</a:t>
                      </a:r>
                      <a:endParaRPr lang="en-ZA" sz="1100">
                        <a:effectLst/>
                        <a:latin typeface="Calibri"/>
                        <a:ea typeface="Calibri"/>
                        <a:cs typeface="Times New Roman"/>
                      </a:endParaRPr>
                    </a:p>
                  </a:txBody>
                  <a:tcPr marL="68580" marR="68580" marT="0" marB="0"/>
                </a:tc>
                <a:tc>
                  <a:txBody>
                    <a:bodyPr/>
                    <a:lstStyle/>
                    <a:p>
                      <a:pPr algn="r" fontAlgn="ctr">
                        <a:lnSpc>
                          <a:spcPct val="107000"/>
                        </a:lnSpc>
                        <a:spcAft>
                          <a:spcPts val="800"/>
                        </a:spcAft>
                      </a:pPr>
                      <a:r>
                        <a:rPr lang="en-US" sz="1100">
                          <a:effectLst/>
                        </a:rPr>
                        <a:t>50 867</a:t>
                      </a:r>
                      <a:endParaRPr lang="en-ZA" sz="1100">
                        <a:effectLst/>
                        <a:latin typeface="Calibri"/>
                        <a:ea typeface="Calibri"/>
                        <a:cs typeface="Times New Roman"/>
                      </a:endParaRPr>
                    </a:p>
                  </a:txBody>
                  <a:tcPr marL="68580" marR="68580" marT="0" marB="0"/>
                </a:tc>
                <a:tc>
                  <a:txBody>
                    <a:bodyPr/>
                    <a:lstStyle/>
                    <a:p>
                      <a:pPr algn="r" fontAlgn="ctr">
                        <a:lnSpc>
                          <a:spcPct val="107000"/>
                        </a:lnSpc>
                        <a:spcAft>
                          <a:spcPts val="800"/>
                        </a:spcAft>
                      </a:pPr>
                      <a:r>
                        <a:rPr lang="en-US" sz="1100">
                          <a:effectLst/>
                        </a:rPr>
                        <a:t>1 473 247</a:t>
                      </a:r>
                      <a:endParaRPr lang="en-ZA" sz="110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277745">
                <a:tc>
                  <a:txBody>
                    <a:bodyPr/>
                    <a:lstStyle/>
                    <a:p>
                      <a:pPr fontAlgn="ctr">
                        <a:lnSpc>
                          <a:spcPct val="107000"/>
                        </a:lnSpc>
                        <a:spcAft>
                          <a:spcPts val="800"/>
                        </a:spcAft>
                      </a:pPr>
                      <a:r>
                        <a:rPr lang="en-US" sz="1100">
                          <a:effectLst/>
                        </a:rPr>
                        <a:t>Actual Balance </a:t>
                      </a:r>
                      <a:endParaRPr lang="en-ZA" sz="1100">
                        <a:effectLst/>
                        <a:latin typeface="Calibri"/>
                        <a:ea typeface="Calibri"/>
                        <a:cs typeface="Times New Roman"/>
                      </a:endParaRPr>
                    </a:p>
                  </a:txBody>
                  <a:tcPr marL="68580" marR="68580" marT="0" marB="0"/>
                </a:tc>
                <a:tc>
                  <a:txBody>
                    <a:bodyPr/>
                    <a:lstStyle/>
                    <a:p>
                      <a:pPr fontAlgn="ctr">
                        <a:lnSpc>
                          <a:spcPct val="107000"/>
                        </a:lnSpc>
                        <a:spcAft>
                          <a:spcPts val="800"/>
                        </a:spcAft>
                      </a:pPr>
                      <a:r>
                        <a:rPr lang="en-US" sz="1100">
                          <a:effectLst/>
                        </a:rPr>
                        <a:t>137 386</a:t>
                      </a:r>
                      <a:endParaRPr lang="en-ZA" sz="1100">
                        <a:effectLst/>
                        <a:latin typeface="Calibri"/>
                        <a:ea typeface="Calibri"/>
                        <a:cs typeface="Times New Roman"/>
                      </a:endParaRPr>
                    </a:p>
                  </a:txBody>
                  <a:tcPr marL="68580" marR="68580" marT="0" marB="0"/>
                </a:tc>
                <a:tc>
                  <a:txBody>
                    <a:bodyPr/>
                    <a:lstStyle/>
                    <a:p>
                      <a:pPr fontAlgn="ctr">
                        <a:lnSpc>
                          <a:spcPct val="107000"/>
                        </a:lnSpc>
                        <a:spcAft>
                          <a:spcPts val="800"/>
                        </a:spcAft>
                      </a:pPr>
                      <a:r>
                        <a:rPr lang="en-US" sz="1100">
                          <a:effectLst/>
                        </a:rPr>
                        <a:t>1 503 926</a:t>
                      </a:r>
                      <a:endParaRPr lang="en-ZA" sz="110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277745">
                <a:tc>
                  <a:txBody>
                    <a:bodyPr/>
                    <a:lstStyle/>
                    <a:p>
                      <a:pPr fontAlgn="ctr">
                        <a:lnSpc>
                          <a:spcPct val="107000"/>
                        </a:lnSpc>
                        <a:spcAft>
                          <a:spcPts val="800"/>
                        </a:spcAft>
                      </a:pPr>
                      <a:r>
                        <a:rPr lang="en-US" sz="1100">
                          <a:effectLst/>
                        </a:rPr>
                        <a:t>Total valid applications (processed)</a:t>
                      </a:r>
                      <a:endParaRPr lang="en-ZA" sz="1100">
                        <a:effectLst/>
                        <a:latin typeface="Calibri"/>
                        <a:ea typeface="Calibri"/>
                        <a:cs typeface="Times New Roman"/>
                      </a:endParaRPr>
                    </a:p>
                  </a:txBody>
                  <a:tcPr marL="68580" marR="68580" marT="0" marB="0"/>
                </a:tc>
                <a:tc>
                  <a:txBody>
                    <a:bodyPr/>
                    <a:lstStyle/>
                    <a:p>
                      <a:pPr algn="r" fontAlgn="ctr">
                        <a:lnSpc>
                          <a:spcPct val="107000"/>
                        </a:lnSpc>
                        <a:spcAft>
                          <a:spcPts val="800"/>
                        </a:spcAft>
                      </a:pPr>
                      <a:r>
                        <a:rPr lang="en-US" sz="1100" dirty="0">
                          <a:effectLst/>
                        </a:rPr>
                        <a:t>137 386</a:t>
                      </a:r>
                      <a:endParaRPr lang="en-ZA" sz="1100" dirty="0">
                        <a:effectLst/>
                        <a:latin typeface="Calibri"/>
                        <a:ea typeface="Calibri"/>
                        <a:cs typeface="Times New Roman"/>
                      </a:endParaRPr>
                    </a:p>
                  </a:txBody>
                  <a:tcPr marL="68580" marR="68580" marT="0" marB="0"/>
                </a:tc>
                <a:tc>
                  <a:txBody>
                    <a:bodyPr/>
                    <a:lstStyle/>
                    <a:p>
                      <a:pPr algn="r" fontAlgn="ctr">
                        <a:lnSpc>
                          <a:spcPct val="107000"/>
                        </a:lnSpc>
                        <a:spcAft>
                          <a:spcPts val="800"/>
                        </a:spcAft>
                      </a:pPr>
                      <a:r>
                        <a:rPr lang="en-US" sz="1100">
                          <a:effectLst/>
                        </a:rPr>
                        <a:t>1 503 926</a:t>
                      </a:r>
                      <a:endParaRPr lang="en-ZA" sz="110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r h="555489">
                <a:tc>
                  <a:txBody>
                    <a:bodyPr/>
                    <a:lstStyle/>
                    <a:p>
                      <a:pPr algn="just" fontAlgn="ctr">
                        <a:lnSpc>
                          <a:spcPct val="107000"/>
                        </a:lnSpc>
                        <a:spcAft>
                          <a:spcPts val="800"/>
                        </a:spcAft>
                      </a:pPr>
                      <a:r>
                        <a:rPr lang="en-US" sz="1100" dirty="0">
                          <a:effectLst/>
                        </a:rPr>
                        <a:t>Closing Balance on the 29 April 2020 </a:t>
                      </a:r>
                      <a:endParaRPr lang="en-US" sz="1100" dirty="0" smtClean="0">
                        <a:effectLst/>
                      </a:endParaRPr>
                    </a:p>
                    <a:p>
                      <a:pPr algn="just" fontAlgn="ctr">
                        <a:lnSpc>
                          <a:spcPct val="107000"/>
                        </a:lnSpc>
                        <a:spcAft>
                          <a:spcPts val="800"/>
                        </a:spcAft>
                      </a:pPr>
                      <a:r>
                        <a:rPr lang="en-US" sz="1100" dirty="0" smtClean="0">
                          <a:effectLst/>
                        </a:rPr>
                        <a:t>(</a:t>
                      </a:r>
                      <a:r>
                        <a:rPr lang="en-US" sz="1100" dirty="0">
                          <a:effectLst/>
                        </a:rPr>
                        <a:t>still to record applications received today)</a:t>
                      </a:r>
                      <a:endParaRPr lang="en-ZA" sz="1100" dirty="0">
                        <a:effectLst/>
                        <a:latin typeface="Calibri"/>
                        <a:ea typeface="Calibri"/>
                        <a:cs typeface="Times New Roman"/>
                      </a:endParaRPr>
                    </a:p>
                  </a:txBody>
                  <a:tcPr marL="68580" marR="68580" marT="0" marB="0"/>
                </a:tc>
                <a:tc>
                  <a:txBody>
                    <a:bodyPr/>
                    <a:lstStyle/>
                    <a:p>
                      <a:pPr fontAlgn="ctr">
                        <a:lnSpc>
                          <a:spcPct val="107000"/>
                        </a:lnSpc>
                        <a:spcAft>
                          <a:spcPts val="800"/>
                        </a:spcAft>
                      </a:pPr>
                      <a:r>
                        <a:rPr lang="en-US" sz="1100">
                          <a:effectLst/>
                        </a:rPr>
                        <a:t>0</a:t>
                      </a:r>
                      <a:endParaRPr lang="en-ZA" sz="1100">
                        <a:effectLst/>
                        <a:latin typeface="Calibri"/>
                        <a:ea typeface="Calibri"/>
                        <a:cs typeface="Times New Roman"/>
                      </a:endParaRPr>
                    </a:p>
                  </a:txBody>
                  <a:tcPr marL="68580" marR="68580" marT="0" marB="0"/>
                </a:tc>
                <a:tc>
                  <a:txBody>
                    <a:bodyPr/>
                    <a:lstStyle/>
                    <a:p>
                      <a:pPr fontAlgn="ctr">
                        <a:lnSpc>
                          <a:spcPct val="107000"/>
                        </a:lnSpc>
                        <a:spcAft>
                          <a:spcPts val="800"/>
                        </a:spcAft>
                      </a:pPr>
                      <a:r>
                        <a:rPr lang="en-US" sz="1100" dirty="0">
                          <a:effectLst/>
                        </a:rPr>
                        <a:t>0</a:t>
                      </a:r>
                      <a:endParaRPr lang="en-ZA"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6"/>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574559015"/>
              </p:ext>
            </p:extLst>
          </p:nvPr>
        </p:nvGraphicFramePr>
        <p:xfrm>
          <a:off x="251520" y="4005064"/>
          <a:ext cx="8640960" cy="2217844"/>
        </p:xfrm>
        <a:graphic>
          <a:graphicData uri="http://schemas.openxmlformats.org/drawingml/2006/table">
            <a:tbl>
              <a:tblPr firstRow="1" firstCol="1" bandRow="1"/>
              <a:tblGrid>
                <a:gridCol w="2591732">
                  <a:extLst>
                    <a:ext uri="{9D8B030D-6E8A-4147-A177-3AD203B41FA5}">
                      <a16:colId xmlns:a16="http://schemas.microsoft.com/office/drawing/2014/main" val="20000"/>
                    </a:ext>
                  </a:extLst>
                </a:gridCol>
                <a:gridCol w="2098598">
                  <a:extLst>
                    <a:ext uri="{9D8B030D-6E8A-4147-A177-3AD203B41FA5}">
                      <a16:colId xmlns:a16="http://schemas.microsoft.com/office/drawing/2014/main" val="20001"/>
                    </a:ext>
                  </a:extLst>
                </a:gridCol>
                <a:gridCol w="2098598">
                  <a:extLst>
                    <a:ext uri="{9D8B030D-6E8A-4147-A177-3AD203B41FA5}">
                      <a16:colId xmlns:a16="http://schemas.microsoft.com/office/drawing/2014/main" val="20002"/>
                    </a:ext>
                  </a:extLst>
                </a:gridCol>
                <a:gridCol w="1852032">
                  <a:extLst>
                    <a:ext uri="{9D8B030D-6E8A-4147-A177-3AD203B41FA5}">
                      <a16:colId xmlns:a16="http://schemas.microsoft.com/office/drawing/2014/main" val="20003"/>
                    </a:ext>
                  </a:extLst>
                </a:gridCol>
              </a:tblGrid>
              <a:tr h="489654">
                <a:tc gridSpan="4">
                  <a:txBody>
                    <a:bodyPr/>
                    <a:lstStyle/>
                    <a:p>
                      <a:pPr algn="ctr" fontAlgn="ctr">
                        <a:lnSpc>
                          <a:spcPct val="107000"/>
                        </a:lnSpc>
                        <a:spcAft>
                          <a:spcPts val="800"/>
                        </a:spcAft>
                      </a:pPr>
                      <a:r>
                        <a:rPr lang="en-ZA" sz="1200" b="1" dirty="0" smtClean="0">
                          <a:effectLst/>
                          <a:latin typeface="Calibri"/>
                          <a:ea typeface="Calibri"/>
                          <a:cs typeface="Times New Roman"/>
                        </a:rPr>
                        <a:t>VALID APPLICATIONS  COVID</a:t>
                      </a:r>
                      <a:r>
                        <a:rPr lang="en-ZA" sz="1200" b="1" baseline="0" dirty="0" smtClean="0">
                          <a:effectLst/>
                          <a:latin typeface="Calibri"/>
                          <a:ea typeface="Calibri"/>
                          <a:cs typeface="Times New Roman"/>
                        </a:rPr>
                        <a:t> 19 TERS </a:t>
                      </a:r>
                      <a:endParaRPr lang="en-ZA" sz="12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hMerge="1">
                  <a:txBody>
                    <a:bodyPr/>
                    <a:lstStyle/>
                    <a:p>
                      <a:pPr algn="just" fontAlgn="ctr">
                        <a:lnSpc>
                          <a:spcPct val="107000"/>
                        </a:lnSpc>
                        <a:spcAft>
                          <a:spcPts val="800"/>
                        </a:spcAft>
                      </a:pPr>
                      <a:endParaRPr lang="en-ZA"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75">
                      <a:fgClr>
                        <a:srgbClr val="008080"/>
                      </a:fgClr>
                      <a:bgClr>
                        <a:srgbClr val="008078"/>
                      </a:bgClr>
                    </a:pattFill>
                  </a:tcPr>
                </a:tc>
                <a:tc hMerge="1">
                  <a:txBody>
                    <a:bodyPr/>
                    <a:lstStyle/>
                    <a:p>
                      <a:pPr algn="just" fontAlgn="ctr">
                        <a:lnSpc>
                          <a:spcPct val="107000"/>
                        </a:lnSpc>
                        <a:spcAft>
                          <a:spcPts val="800"/>
                        </a:spcAft>
                      </a:pPr>
                      <a:endParaRPr lang="en-ZA"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75">
                      <a:fgClr>
                        <a:srgbClr val="008080"/>
                      </a:fgClr>
                      <a:bgClr>
                        <a:srgbClr val="008078"/>
                      </a:bgClr>
                    </a:pattFill>
                  </a:tcPr>
                </a:tc>
                <a:tc hMerge="1">
                  <a:txBody>
                    <a:bodyPr/>
                    <a:lstStyle/>
                    <a:p>
                      <a:pPr algn="just" fontAlgn="ctr">
                        <a:lnSpc>
                          <a:spcPct val="107000"/>
                        </a:lnSpc>
                        <a:spcAft>
                          <a:spcPts val="800"/>
                        </a:spcAft>
                      </a:pPr>
                      <a:endParaRPr lang="en-ZA"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75">
                      <a:fgClr>
                        <a:srgbClr val="008080"/>
                      </a:fgClr>
                      <a:bgClr>
                        <a:srgbClr val="008078"/>
                      </a:bgClr>
                    </a:pattFill>
                  </a:tcPr>
                </a:tc>
                <a:extLst>
                  <a:ext uri="{0D108BD9-81ED-4DB2-BD59-A6C34878D82A}">
                    <a16:rowId xmlns:a16="http://schemas.microsoft.com/office/drawing/2014/main" val="10000"/>
                  </a:ext>
                </a:extLst>
              </a:tr>
              <a:tr h="345638">
                <a:tc>
                  <a:txBody>
                    <a:bodyPr/>
                    <a:lstStyle/>
                    <a:p>
                      <a:pPr algn="just" fontAlgn="ctr">
                        <a:lnSpc>
                          <a:spcPct val="107000"/>
                        </a:lnSpc>
                        <a:spcAft>
                          <a:spcPts val="800"/>
                        </a:spcAft>
                      </a:pPr>
                      <a:r>
                        <a:rPr lang="en-US" sz="1100" b="1" dirty="0">
                          <a:solidFill>
                            <a:schemeClr val="tx1"/>
                          </a:solidFill>
                          <a:effectLst/>
                          <a:latin typeface="Calibri"/>
                          <a:ea typeface="Times New Roman"/>
                          <a:cs typeface="Tahoma"/>
                        </a:rPr>
                        <a:t>item</a:t>
                      </a:r>
                      <a:endParaRPr lang="en-ZA" sz="1100"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just" fontAlgn="ctr">
                        <a:lnSpc>
                          <a:spcPct val="107000"/>
                        </a:lnSpc>
                        <a:spcAft>
                          <a:spcPts val="800"/>
                        </a:spcAft>
                      </a:pPr>
                      <a:r>
                        <a:rPr lang="en-US" sz="1100" b="1" dirty="0">
                          <a:solidFill>
                            <a:schemeClr val="tx1"/>
                          </a:solidFill>
                          <a:effectLst/>
                          <a:latin typeface="Calibri"/>
                          <a:ea typeface="Times New Roman"/>
                          <a:cs typeface="Tahoma"/>
                        </a:rPr>
                        <a:t>Number of employers</a:t>
                      </a:r>
                      <a:endParaRPr lang="en-ZA" sz="1100"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just" fontAlgn="ctr">
                        <a:lnSpc>
                          <a:spcPct val="107000"/>
                        </a:lnSpc>
                        <a:spcAft>
                          <a:spcPts val="800"/>
                        </a:spcAft>
                      </a:pPr>
                      <a:r>
                        <a:rPr lang="en-US" sz="1100" b="1" dirty="0">
                          <a:solidFill>
                            <a:schemeClr val="tx1"/>
                          </a:solidFill>
                          <a:effectLst/>
                          <a:latin typeface="Calibri"/>
                          <a:ea typeface="Times New Roman"/>
                          <a:cs typeface="Tahoma"/>
                        </a:rPr>
                        <a:t>Number of employees</a:t>
                      </a:r>
                      <a:endParaRPr lang="en-ZA" sz="1100"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just" fontAlgn="ctr">
                        <a:lnSpc>
                          <a:spcPct val="107000"/>
                        </a:lnSpc>
                        <a:spcAft>
                          <a:spcPts val="800"/>
                        </a:spcAft>
                      </a:pPr>
                      <a:r>
                        <a:rPr lang="en-US" sz="1100" b="1" dirty="0">
                          <a:solidFill>
                            <a:schemeClr val="tx1"/>
                          </a:solidFill>
                          <a:effectLst/>
                          <a:latin typeface="Calibri"/>
                          <a:ea typeface="Times New Roman"/>
                          <a:cs typeface="Tahoma"/>
                        </a:rPr>
                        <a:t>Amount </a:t>
                      </a:r>
                      <a:endParaRPr lang="en-ZA" sz="1100"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1"/>
                  </a:ext>
                </a:extLst>
              </a:tr>
              <a:tr h="345638">
                <a:tc>
                  <a:txBody>
                    <a:bodyPr/>
                    <a:lstStyle/>
                    <a:p>
                      <a:pPr algn="just" fontAlgn="ctr">
                        <a:lnSpc>
                          <a:spcPct val="107000"/>
                        </a:lnSpc>
                        <a:spcAft>
                          <a:spcPts val="800"/>
                        </a:spcAft>
                      </a:pPr>
                      <a:r>
                        <a:rPr lang="en-US" sz="1100" dirty="0">
                          <a:effectLst/>
                          <a:latin typeface="Calibri"/>
                          <a:ea typeface="Times New Roman"/>
                          <a:cs typeface="Tahoma"/>
                        </a:rPr>
                        <a:t>Valid applications</a:t>
                      </a:r>
                      <a:endParaRPr lang="en-ZA"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fontAlgn="ctr">
                        <a:lnSpc>
                          <a:spcPct val="107000"/>
                        </a:lnSpc>
                        <a:spcAft>
                          <a:spcPts val="800"/>
                        </a:spcAft>
                      </a:pPr>
                      <a:r>
                        <a:rPr lang="en-US" sz="1100" b="1" dirty="0">
                          <a:effectLst/>
                          <a:latin typeface="Calibri"/>
                          <a:ea typeface="Times New Roman"/>
                          <a:cs typeface="Tahoma"/>
                        </a:rPr>
                        <a:t>137 386</a:t>
                      </a:r>
                      <a:endParaRPr lang="en-ZA"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fontAlgn="ctr">
                        <a:lnSpc>
                          <a:spcPct val="107000"/>
                        </a:lnSpc>
                        <a:spcAft>
                          <a:spcPts val="800"/>
                        </a:spcAft>
                      </a:pPr>
                      <a:r>
                        <a:rPr lang="en-US" sz="1100" b="1" dirty="0">
                          <a:effectLst/>
                          <a:latin typeface="Calibri"/>
                          <a:ea typeface="Times New Roman"/>
                          <a:cs typeface="Tahoma"/>
                        </a:rPr>
                        <a:t>1 503 926</a:t>
                      </a:r>
                      <a:endParaRPr lang="en-ZA"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fontAlgn="ctr">
                        <a:lnSpc>
                          <a:spcPct val="107000"/>
                        </a:lnSpc>
                        <a:spcAft>
                          <a:spcPts val="800"/>
                        </a:spcAft>
                      </a:pPr>
                      <a:r>
                        <a:rPr lang="en-US" sz="1100" b="1" dirty="0">
                          <a:solidFill>
                            <a:schemeClr val="tx1"/>
                          </a:solidFill>
                          <a:effectLst/>
                          <a:latin typeface="Calibri"/>
                          <a:ea typeface="Times New Roman"/>
                          <a:cs typeface="Tahoma"/>
                        </a:rPr>
                        <a:t>R6 100 859 734.08</a:t>
                      </a:r>
                      <a:endParaRPr lang="en-ZA" sz="1100"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45638">
                <a:tc>
                  <a:txBody>
                    <a:bodyPr/>
                    <a:lstStyle/>
                    <a:p>
                      <a:pPr algn="just" fontAlgn="ctr">
                        <a:lnSpc>
                          <a:spcPct val="107000"/>
                        </a:lnSpc>
                        <a:spcAft>
                          <a:spcPts val="800"/>
                        </a:spcAft>
                      </a:pPr>
                      <a:r>
                        <a:rPr lang="en-US" sz="1100" dirty="0">
                          <a:effectLst/>
                          <a:latin typeface="Calibri"/>
                          <a:ea typeface="Times New Roman"/>
                          <a:cs typeface="Tahoma"/>
                        </a:rPr>
                        <a:t>Employees found in </a:t>
                      </a:r>
                      <a:r>
                        <a:rPr lang="en-US" sz="1100" dirty="0" err="1">
                          <a:effectLst/>
                          <a:latin typeface="Calibri"/>
                          <a:ea typeface="Times New Roman"/>
                          <a:cs typeface="Tahoma"/>
                        </a:rPr>
                        <a:t>Siyaya</a:t>
                      </a:r>
                      <a:r>
                        <a:rPr lang="en-US" sz="1100" dirty="0">
                          <a:effectLst/>
                          <a:latin typeface="Calibri"/>
                          <a:ea typeface="Times New Roman"/>
                          <a:cs typeface="Tahoma"/>
                        </a:rPr>
                        <a:t> </a:t>
                      </a:r>
                      <a:r>
                        <a:rPr lang="en-US" sz="1100" b="1" dirty="0">
                          <a:effectLst/>
                          <a:latin typeface="Calibri"/>
                          <a:ea typeface="Times New Roman"/>
                          <a:cs typeface="Tahoma"/>
                        </a:rPr>
                        <a:t>(paid)</a:t>
                      </a:r>
                      <a:endParaRPr lang="en-ZA"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ctr">
                        <a:lnSpc>
                          <a:spcPct val="107000"/>
                        </a:lnSpc>
                        <a:spcAft>
                          <a:spcPts val="800"/>
                        </a:spcAft>
                      </a:pPr>
                      <a:r>
                        <a:rPr lang="en-ZA" sz="1100">
                          <a:solidFill>
                            <a:srgbClr val="002060"/>
                          </a:solidFill>
                          <a:effectLst/>
                          <a:latin typeface="Calibri"/>
                          <a:ea typeface="Times New Roman"/>
                          <a:cs typeface="Tahoma"/>
                        </a:rPr>
                        <a:t>77 801</a:t>
                      </a:r>
                      <a:endParaRPr lang="en-ZA"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ctr">
                        <a:lnSpc>
                          <a:spcPct val="107000"/>
                        </a:lnSpc>
                        <a:spcAft>
                          <a:spcPts val="800"/>
                        </a:spcAft>
                      </a:pPr>
                      <a:r>
                        <a:rPr lang="en-ZA" sz="1100" dirty="0">
                          <a:effectLst/>
                          <a:latin typeface="Calibri"/>
                          <a:ea typeface="Times New Roman"/>
                          <a:cs typeface="Tahoma"/>
                        </a:rPr>
                        <a:t>1 110 729</a:t>
                      </a:r>
                      <a:endParaRPr lang="en-ZA"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fontAlgn="ctr">
                        <a:lnSpc>
                          <a:spcPct val="107000"/>
                        </a:lnSpc>
                        <a:spcAft>
                          <a:spcPts val="800"/>
                        </a:spcAft>
                      </a:pPr>
                      <a:r>
                        <a:rPr lang="en-ZA" sz="1100" b="1" dirty="0">
                          <a:solidFill>
                            <a:schemeClr val="tx1"/>
                          </a:solidFill>
                          <a:effectLst/>
                          <a:latin typeface="Calibri"/>
                          <a:ea typeface="Times New Roman"/>
                          <a:cs typeface="Tahoma"/>
                        </a:rPr>
                        <a:t>R 4 473 126 648.12</a:t>
                      </a:r>
                      <a:endParaRPr lang="en-ZA" sz="1100"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45638">
                <a:tc>
                  <a:txBody>
                    <a:bodyPr/>
                    <a:lstStyle/>
                    <a:p>
                      <a:pPr algn="just" fontAlgn="ctr">
                        <a:lnSpc>
                          <a:spcPct val="107000"/>
                        </a:lnSpc>
                        <a:spcAft>
                          <a:spcPts val="800"/>
                        </a:spcAft>
                      </a:pPr>
                      <a:r>
                        <a:rPr lang="en-US" sz="1100">
                          <a:effectLst/>
                          <a:latin typeface="Calibri"/>
                          <a:ea typeface="Times New Roman"/>
                          <a:cs typeface="Tahoma"/>
                        </a:rPr>
                        <a:t>Employees not found in Siyaya </a:t>
                      </a:r>
                      <a:r>
                        <a:rPr lang="en-US" sz="1100" b="1">
                          <a:effectLst/>
                          <a:latin typeface="Calibri"/>
                          <a:ea typeface="Times New Roman"/>
                          <a:cs typeface="Tahoma"/>
                        </a:rPr>
                        <a:t>(not paid)</a:t>
                      </a:r>
                      <a:endParaRPr lang="en-ZA"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lnSpc>
                          <a:spcPct val="107000"/>
                        </a:lnSpc>
                        <a:spcAft>
                          <a:spcPts val="800"/>
                        </a:spcAft>
                      </a:pPr>
                      <a:r>
                        <a:rPr lang="en-US" sz="1100" dirty="0">
                          <a:effectLst/>
                          <a:latin typeface="Calibri"/>
                          <a:ea typeface="Times New Roman"/>
                          <a:cs typeface="Tahoma"/>
                        </a:rPr>
                        <a:t>58 835</a:t>
                      </a:r>
                      <a:endParaRPr lang="en-ZA"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lnSpc>
                          <a:spcPct val="107000"/>
                        </a:lnSpc>
                        <a:spcAft>
                          <a:spcPts val="800"/>
                        </a:spcAft>
                      </a:pPr>
                      <a:r>
                        <a:rPr lang="en-US" sz="1100">
                          <a:effectLst/>
                          <a:latin typeface="Calibri"/>
                          <a:ea typeface="Times New Roman"/>
                          <a:cs typeface="Tahoma"/>
                        </a:rPr>
                        <a:t>384 239</a:t>
                      </a:r>
                      <a:endParaRPr lang="en-ZA"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7000"/>
                        </a:lnSpc>
                        <a:spcAft>
                          <a:spcPts val="800"/>
                        </a:spcAft>
                      </a:pPr>
                      <a:r>
                        <a:rPr lang="en-US" sz="1100" b="1" dirty="0">
                          <a:solidFill>
                            <a:schemeClr val="tx1"/>
                          </a:solidFill>
                          <a:effectLst/>
                          <a:latin typeface="Calibri"/>
                          <a:ea typeface="Times New Roman"/>
                          <a:cs typeface="Tahoma"/>
                        </a:rPr>
                        <a:t>R 1 574 564 427.30</a:t>
                      </a:r>
                      <a:endParaRPr lang="en-ZA" sz="1100"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45638">
                <a:tc>
                  <a:txBody>
                    <a:bodyPr/>
                    <a:lstStyle/>
                    <a:p>
                      <a:pPr algn="just" fontAlgn="ctr">
                        <a:lnSpc>
                          <a:spcPct val="107000"/>
                        </a:lnSpc>
                        <a:spcAft>
                          <a:spcPts val="800"/>
                        </a:spcAft>
                      </a:pPr>
                      <a:r>
                        <a:rPr lang="en-US" sz="1100">
                          <a:effectLst/>
                          <a:latin typeface="Calibri"/>
                          <a:ea typeface="Times New Roman"/>
                          <a:cs typeface="Tahoma"/>
                        </a:rPr>
                        <a:t>Failed bank verification </a:t>
                      </a:r>
                      <a:endParaRPr lang="en-ZA"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lnSpc>
                          <a:spcPct val="107000"/>
                        </a:lnSpc>
                        <a:spcAft>
                          <a:spcPts val="800"/>
                        </a:spcAft>
                      </a:pPr>
                      <a:r>
                        <a:rPr lang="en-US" sz="1100">
                          <a:effectLst/>
                          <a:latin typeface="Calibri"/>
                          <a:ea typeface="Times New Roman"/>
                          <a:cs typeface="Tahoma"/>
                        </a:rPr>
                        <a:t>750</a:t>
                      </a:r>
                      <a:endParaRPr lang="en-ZA"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lnSpc>
                          <a:spcPct val="107000"/>
                        </a:lnSpc>
                        <a:spcAft>
                          <a:spcPts val="800"/>
                        </a:spcAft>
                      </a:pPr>
                      <a:r>
                        <a:rPr lang="en-US" sz="1100" dirty="0">
                          <a:effectLst/>
                          <a:latin typeface="Calibri"/>
                          <a:ea typeface="Times New Roman"/>
                          <a:cs typeface="Tahoma"/>
                        </a:rPr>
                        <a:t>8 958</a:t>
                      </a:r>
                      <a:endParaRPr lang="en-ZA"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7000"/>
                        </a:lnSpc>
                        <a:spcAft>
                          <a:spcPts val="800"/>
                        </a:spcAft>
                      </a:pPr>
                      <a:r>
                        <a:rPr lang="en-US" sz="1100" b="1" dirty="0">
                          <a:solidFill>
                            <a:schemeClr val="tx1"/>
                          </a:solidFill>
                          <a:effectLst/>
                          <a:latin typeface="Calibri"/>
                          <a:ea typeface="Times New Roman"/>
                          <a:cs typeface="Tahoma"/>
                        </a:rPr>
                        <a:t>R 53 168 658.66</a:t>
                      </a:r>
                      <a:endParaRPr lang="en-ZA" sz="1100" dirty="0">
                        <a:solidFill>
                          <a:schemeClr val="tx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6" name="TextBox 5"/>
          <p:cNvSpPr txBox="1">
            <a:spLocks noChangeArrowheads="1"/>
          </p:cNvSpPr>
          <p:nvPr/>
        </p:nvSpPr>
        <p:spPr bwMode="auto">
          <a:xfrm>
            <a:off x="8442210" y="364966"/>
            <a:ext cx="450270" cy="30777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400" dirty="0" smtClean="0">
                <a:solidFill>
                  <a:srgbClr val="000000"/>
                </a:solidFill>
                <a:latin typeface="Arial" pitchFamily="34" charset="0"/>
                <a:cs typeface="Arial" pitchFamily="34" charset="0"/>
              </a:rPr>
              <a:t>13</a:t>
            </a:r>
            <a:endParaRPr lang="en-ZA" altLang="en-US" sz="14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488897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nSpc>
                <a:spcPct val="107000"/>
              </a:lnSpc>
              <a:spcAft>
                <a:spcPts val="800"/>
              </a:spcAft>
              <a:buSzPts val="1100"/>
              <a:tabLst>
                <a:tab pos="333375" algn="l"/>
              </a:tabLst>
            </a:pPr>
            <a:r>
              <a:rPr lang="en-ZA" sz="3200" b="1" dirty="0" smtClean="0">
                <a:ea typeface="Calibri"/>
                <a:cs typeface="Tahoma"/>
              </a:rPr>
              <a:t/>
            </a:r>
            <a:br>
              <a:rPr lang="en-ZA" sz="3200" b="1" dirty="0" smtClean="0">
                <a:ea typeface="Calibri"/>
                <a:cs typeface="Tahoma"/>
              </a:rPr>
            </a:br>
            <a:r>
              <a:rPr lang="en-ZA" sz="3200" b="1" dirty="0" smtClean="0">
                <a:ea typeface="Calibri"/>
                <a:cs typeface="Tahoma"/>
              </a:rPr>
              <a:t>SUMMARY OF PAYMENTS COVID19TERS</a:t>
            </a:r>
            <a:r>
              <a:rPr lang="en-ZA" sz="3200" dirty="0" smtClean="0">
                <a:ea typeface="Calibri"/>
                <a:cs typeface="Times New Roman"/>
              </a:rPr>
              <a:t/>
            </a:r>
            <a:br>
              <a:rPr lang="en-ZA" sz="3200" dirty="0" smtClean="0">
                <a:ea typeface="Calibri"/>
                <a:cs typeface="Times New Roman"/>
              </a:rPr>
            </a:br>
            <a:endParaRPr lang="en-ZA" sz="3200" dirty="0"/>
          </a:p>
        </p:txBody>
      </p:sp>
      <p:sp>
        <p:nvSpPr>
          <p:cNvPr id="4" name="Slide Number Placeholder 3"/>
          <p:cNvSpPr>
            <a:spLocks noGrp="1"/>
          </p:cNvSpPr>
          <p:nvPr>
            <p:ph type="sldNum" sz="quarter" idx="12"/>
          </p:nvPr>
        </p:nvSpPr>
        <p:spPr/>
        <p:txBody>
          <a:bodyPr/>
          <a:lstStyle/>
          <a:p>
            <a:fld id="{96CA8298-9D91-4CF9-AB6A-504DBB769D5D}" type="slidenum">
              <a:rPr lang="en-US" smtClean="0"/>
              <a:pPr/>
              <a:t>14</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91981882"/>
              </p:ext>
            </p:extLst>
          </p:nvPr>
        </p:nvGraphicFramePr>
        <p:xfrm>
          <a:off x="323525" y="1340777"/>
          <a:ext cx="8568954" cy="5112558"/>
        </p:xfrm>
        <a:graphic>
          <a:graphicData uri="http://schemas.openxmlformats.org/drawingml/2006/table">
            <a:tbl>
              <a:tblPr firstRow="1" firstCol="1" bandRow="1"/>
              <a:tblGrid>
                <a:gridCol w="2141775">
                  <a:extLst>
                    <a:ext uri="{9D8B030D-6E8A-4147-A177-3AD203B41FA5}">
                      <a16:colId xmlns:a16="http://schemas.microsoft.com/office/drawing/2014/main" val="20000"/>
                    </a:ext>
                  </a:extLst>
                </a:gridCol>
                <a:gridCol w="2141775">
                  <a:extLst>
                    <a:ext uri="{9D8B030D-6E8A-4147-A177-3AD203B41FA5}">
                      <a16:colId xmlns:a16="http://schemas.microsoft.com/office/drawing/2014/main" val="20001"/>
                    </a:ext>
                  </a:extLst>
                </a:gridCol>
                <a:gridCol w="2142702">
                  <a:extLst>
                    <a:ext uri="{9D8B030D-6E8A-4147-A177-3AD203B41FA5}">
                      <a16:colId xmlns:a16="http://schemas.microsoft.com/office/drawing/2014/main" val="20002"/>
                    </a:ext>
                  </a:extLst>
                </a:gridCol>
                <a:gridCol w="2142702">
                  <a:extLst>
                    <a:ext uri="{9D8B030D-6E8A-4147-A177-3AD203B41FA5}">
                      <a16:colId xmlns:a16="http://schemas.microsoft.com/office/drawing/2014/main" val="20003"/>
                    </a:ext>
                  </a:extLst>
                </a:gridCol>
              </a:tblGrid>
              <a:tr h="642646">
                <a:tc>
                  <a:txBody>
                    <a:bodyPr/>
                    <a:lstStyle/>
                    <a:p>
                      <a:pPr algn="just" fontAlgn="ctr">
                        <a:lnSpc>
                          <a:spcPct val="107000"/>
                        </a:lnSpc>
                        <a:spcAft>
                          <a:spcPts val="800"/>
                        </a:spcAft>
                      </a:pPr>
                      <a:r>
                        <a:rPr lang="en-ZA" sz="1200" b="1" dirty="0">
                          <a:solidFill>
                            <a:srgbClr val="FFFFFF"/>
                          </a:solidFill>
                          <a:effectLst/>
                          <a:latin typeface="Calibri"/>
                          <a:ea typeface="Times New Roman"/>
                          <a:cs typeface="Tahoma"/>
                        </a:rPr>
                        <a:t>Date of payment</a:t>
                      </a:r>
                      <a:endParaRPr lang="en-ZA"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just" fontAlgn="ctr">
                        <a:lnSpc>
                          <a:spcPct val="107000"/>
                        </a:lnSpc>
                        <a:spcAft>
                          <a:spcPts val="800"/>
                        </a:spcAft>
                      </a:pPr>
                      <a:r>
                        <a:rPr lang="en-ZA" sz="1200" b="1" dirty="0">
                          <a:solidFill>
                            <a:srgbClr val="FFFFFF"/>
                          </a:solidFill>
                          <a:effectLst/>
                          <a:latin typeface="Calibri"/>
                          <a:ea typeface="Times New Roman"/>
                          <a:cs typeface="Tahoma"/>
                        </a:rPr>
                        <a:t>Number of Employers / Bargaining Council </a:t>
                      </a:r>
                      <a:endParaRPr lang="en-ZA"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just" fontAlgn="ctr">
                        <a:lnSpc>
                          <a:spcPct val="107000"/>
                        </a:lnSpc>
                        <a:spcAft>
                          <a:spcPts val="800"/>
                        </a:spcAft>
                      </a:pPr>
                      <a:r>
                        <a:rPr lang="en-ZA" sz="1200" b="1" dirty="0">
                          <a:solidFill>
                            <a:srgbClr val="FFFFFF"/>
                          </a:solidFill>
                          <a:effectLst/>
                          <a:latin typeface="Calibri"/>
                          <a:ea typeface="Times New Roman"/>
                          <a:cs typeface="Tahoma"/>
                        </a:rPr>
                        <a:t>Number of employees </a:t>
                      </a:r>
                      <a:endParaRPr lang="en-ZA"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just" fontAlgn="ctr">
                        <a:lnSpc>
                          <a:spcPct val="107000"/>
                        </a:lnSpc>
                        <a:spcAft>
                          <a:spcPts val="800"/>
                        </a:spcAft>
                      </a:pPr>
                      <a:r>
                        <a:rPr lang="en-ZA" sz="1200" b="1" dirty="0">
                          <a:solidFill>
                            <a:srgbClr val="FFFFFF"/>
                          </a:solidFill>
                          <a:effectLst/>
                          <a:latin typeface="Calibri"/>
                          <a:ea typeface="Times New Roman"/>
                          <a:cs typeface="Tahoma"/>
                        </a:rPr>
                        <a:t>Total Amount paid</a:t>
                      </a:r>
                      <a:endParaRPr lang="en-ZA"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10000"/>
                  </a:ext>
                </a:extLst>
              </a:tr>
              <a:tr h="310869">
                <a:tc>
                  <a:txBody>
                    <a:bodyPr/>
                    <a:lstStyle/>
                    <a:p>
                      <a:pPr algn="just" fontAlgn="ctr">
                        <a:lnSpc>
                          <a:spcPct val="107000"/>
                        </a:lnSpc>
                        <a:spcAft>
                          <a:spcPts val="800"/>
                        </a:spcAft>
                      </a:pPr>
                      <a:r>
                        <a:rPr lang="en-ZA" sz="1200" dirty="0">
                          <a:effectLst/>
                          <a:latin typeface="Calibri"/>
                          <a:ea typeface="Times New Roman"/>
                          <a:cs typeface="Tahoma"/>
                        </a:rPr>
                        <a:t>16 April 2020</a:t>
                      </a:r>
                      <a:endParaRPr lang="en-ZA"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7000"/>
                        </a:lnSpc>
                        <a:spcAft>
                          <a:spcPts val="800"/>
                        </a:spcAft>
                      </a:pPr>
                      <a:r>
                        <a:rPr lang="en-ZA" sz="1200" dirty="0">
                          <a:effectLst/>
                          <a:latin typeface="Calibri"/>
                          <a:ea typeface="Times New Roman"/>
                          <a:cs typeface="Tahoma"/>
                        </a:rPr>
                        <a:t>2 494</a:t>
                      </a:r>
                      <a:endParaRPr lang="en-ZA"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7000"/>
                        </a:lnSpc>
                        <a:spcAft>
                          <a:spcPts val="800"/>
                        </a:spcAft>
                      </a:pPr>
                      <a:r>
                        <a:rPr lang="en-ZA" sz="1200" dirty="0">
                          <a:solidFill>
                            <a:srgbClr val="002060"/>
                          </a:solidFill>
                          <a:effectLst/>
                          <a:latin typeface="Calibri"/>
                          <a:ea typeface="Times New Roman"/>
                          <a:cs typeface="Tahoma"/>
                        </a:rPr>
                        <a:t>30 123</a:t>
                      </a:r>
                      <a:endParaRPr lang="en-ZA"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fontAlgn="ctr">
                        <a:lnSpc>
                          <a:spcPct val="107000"/>
                        </a:lnSpc>
                        <a:spcAft>
                          <a:spcPts val="800"/>
                        </a:spcAft>
                      </a:pPr>
                      <a:r>
                        <a:rPr lang="en-ZA" sz="1200" dirty="0">
                          <a:solidFill>
                            <a:srgbClr val="002060"/>
                          </a:solidFill>
                          <a:effectLst/>
                          <a:latin typeface="Calibri"/>
                          <a:ea typeface="Times New Roman"/>
                          <a:cs typeface="Tahoma"/>
                        </a:rPr>
                        <a:t>R36 498 215.15</a:t>
                      </a:r>
                      <a:endParaRPr lang="en-ZA"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97253">
                <a:tc>
                  <a:txBody>
                    <a:bodyPr/>
                    <a:lstStyle/>
                    <a:p>
                      <a:pPr algn="just" fontAlgn="ctr">
                        <a:lnSpc>
                          <a:spcPct val="107000"/>
                        </a:lnSpc>
                        <a:spcAft>
                          <a:spcPts val="800"/>
                        </a:spcAft>
                      </a:pPr>
                      <a:r>
                        <a:rPr lang="en-ZA" sz="1200" dirty="0">
                          <a:effectLst/>
                          <a:latin typeface="Calibri"/>
                          <a:ea typeface="Times New Roman"/>
                          <a:cs typeface="Tahoma"/>
                        </a:rPr>
                        <a:t>17 April 2020</a:t>
                      </a:r>
                      <a:endParaRPr lang="en-ZA"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7000"/>
                        </a:lnSpc>
                        <a:spcAft>
                          <a:spcPts val="800"/>
                        </a:spcAft>
                      </a:pPr>
                      <a:r>
                        <a:rPr lang="en-ZA" sz="1200">
                          <a:effectLst/>
                          <a:latin typeface="Calibri"/>
                          <a:ea typeface="Times New Roman"/>
                          <a:cs typeface="Tahoma"/>
                        </a:rPr>
                        <a:t>162</a:t>
                      </a:r>
                      <a:endParaRPr lang="en-ZA"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7000"/>
                        </a:lnSpc>
                        <a:spcAft>
                          <a:spcPts val="800"/>
                        </a:spcAft>
                      </a:pPr>
                      <a:r>
                        <a:rPr lang="en-ZA" sz="1200">
                          <a:solidFill>
                            <a:srgbClr val="002060"/>
                          </a:solidFill>
                          <a:effectLst/>
                          <a:latin typeface="Calibri"/>
                          <a:ea typeface="Times New Roman"/>
                          <a:cs typeface="Tahoma"/>
                        </a:rPr>
                        <a:t>25 490</a:t>
                      </a:r>
                      <a:endParaRPr lang="en-ZA"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fontAlgn="ctr">
                        <a:lnSpc>
                          <a:spcPct val="107000"/>
                        </a:lnSpc>
                        <a:spcAft>
                          <a:spcPts val="800"/>
                        </a:spcAft>
                      </a:pPr>
                      <a:r>
                        <a:rPr lang="en-ZA" sz="1200" dirty="0">
                          <a:solidFill>
                            <a:srgbClr val="002060"/>
                          </a:solidFill>
                          <a:effectLst/>
                          <a:latin typeface="Calibri"/>
                          <a:ea typeface="Times New Roman"/>
                          <a:cs typeface="Tahoma"/>
                        </a:rPr>
                        <a:t>R48 810 281.55</a:t>
                      </a:r>
                      <a:endParaRPr lang="en-ZA"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42231">
                <a:tc>
                  <a:txBody>
                    <a:bodyPr/>
                    <a:lstStyle/>
                    <a:p>
                      <a:pPr algn="just" fontAlgn="ctr">
                        <a:lnSpc>
                          <a:spcPct val="107000"/>
                        </a:lnSpc>
                        <a:spcAft>
                          <a:spcPts val="800"/>
                        </a:spcAft>
                      </a:pPr>
                      <a:r>
                        <a:rPr lang="en-ZA" sz="1200" dirty="0">
                          <a:effectLst/>
                          <a:latin typeface="Calibri"/>
                          <a:ea typeface="Times New Roman"/>
                          <a:cs typeface="Tahoma"/>
                        </a:rPr>
                        <a:t>18 April 2020</a:t>
                      </a:r>
                      <a:endParaRPr lang="en-ZA"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7000"/>
                        </a:lnSpc>
                        <a:spcAft>
                          <a:spcPts val="800"/>
                        </a:spcAft>
                      </a:pPr>
                      <a:r>
                        <a:rPr lang="en-ZA" sz="1200">
                          <a:effectLst/>
                          <a:latin typeface="Calibri"/>
                          <a:ea typeface="Times New Roman"/>
                          <a:cs typeface="Tahoma"/>
                        </a:rPr>
                        <a:t>4 301</a:t>
                      </a:r>
                      <a:endParaRPr lang="en-ZA"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lnSpc>
                          <a:spcPct val="107000"/>
                        </a:lnSpc>
                        <a:spcAft>
                          <a:spcPts val="800"/>
                        </a:spcAft>
                      </a:pPr>
                      <a:r>
                        <a:rPr lang="en-ZA" sz="1200">
                          <a:solidFill>
                            <a:srgbClr val="002060"/>
                          </a:solidFill>
                          <a:effectLst/>
                          <a:latin typeface="Calibri"/>
                          <a:ea typeface="Times New Roman"/>
                          <a:cs typeface="Tahoma"/>
                        </a:rPr>
                        <a:t>52 745</a:t>
                      </a:r>
                      <a:endParaRPr lang="en-ZA"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lnSpc>
                          <a:spcPct val="107000"/>
                        </a:lnSpc>
                        <a:spcAft>
                          <a:spcPts val="800"/>
                        </a:spcAft>
                      </a:pPr>
                      <a:r>
                        <a:rPr lang="en-ZA" sz="1200">
                          <a:solidFill>
                            <a:srgbClr val="002060"/>
                          </a:solidFill>
                          <a:effectLst/>
                          <a:latin typeface="Calibri"/>
                          <a:ea typeface="Times New Roman"/>
                          <a:cs typeface="Tahoma"/>
                        </a:rPr>
                        <a:t>R93 521 988.14</a:t>
                      </a:r>
                      <a:endParaRPr lang="en-ZA"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10869">
                <a:tc>
                  <a:txBody>
                    <a:bodyPr/>
                    <a:lstStyle/>
                    <a:p>
                      <a:pPr algn="just" fontAlgn="ctr">
                        <a:lnSpc>
                          <a:spcPct val="107000"/>
                        </a:lnSpc>
                        <a:spcAft>
                          <a:spcPts val="800"/>
                        </a:spcAft>
                      </a:pPr>
                      <a:r>
                        <a:rPr lang="en-ZA" sz="1200" dirty="0">
                          <a:effectLst/>
                          <a:latin typeface="Calibri"/>
                          <a:ea typeface="Times New Roman"/>
                          <a:cs typeface="Tahoma"/>
                        </a:rPr>
                        <a:t>19 April 2020</a:t>
                      </a:r>
                      <a:endParaRPr lang="en-ZA"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fontAlgn="ctr">
                        <a:lnSpc>
                          <a:spcPct val="107000"/>
                        </a:lnSpc>
                        <a:spcAft>
                          <a:spcPts val="800"/>
                        </a:spcAft>
                      </a:pPr>
                      <a:r>
                        <a:rPr lang="en-ZA" sz="1200" dirty="0">
                          <a:solidFill>
                            <a:srgbClr val="002060"/>
                          </a:solidFill>
                          <a:effectLst/>
                          <a:latin typeface="Calibri"/>
                          <a:ea typeface="Times New Roman"/>
                          <a:cs typeface="Tahoma"/>
                        </a:rPr>
                        <a:t>No payment </a:t>
                      </a:r>
                      <a:r>
                        <a:rPr lang="en-ZA" sz="1200" dirty="0" smtClean="0">
                          <a:solidFill>
                            <a:srgbClr val="002060"/>
                          </a:solidFill>
                          <a:effectLst/>
                          <a:latin typeface="Calibri"/>
                          <a:ea typeface="Times New Roman"/>
                          <a:cs typeface="Tahoma"/>
                        </a:rPr>
                        <a:t>run  (Sunday)</a:t>
                      </a:r>
                      <a:endParaRPr lang="en-ZA"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4"/>
                  </a:ext>
                </a:extLst>
              </a:tr>
              <a:tr h="310869">
                <a:tc>
                  <a:txBody>
                    <a:bodyPr/>
                    <a:lstStyle/>
                    <a:p>
                      <a:pPr algn="just" fontAlgn="ctr">
                        <a:lnSpc>
                          <a:spcPct val="107000"/>
                        </a:lnSpc>
                        <a:spcAft>
                          <a:spcPts val="800"/>
                        </a:spcAft>
                      </a:pPr>
                      <a:r>
                        <a:rPr lang="en-ZA" sz="1200" dirty="0">
                          <a:effectLst/>
                          <a:latin typeface="Calibri"/>
                          <a:ea typeface="Times New Roman"/>
                          <a:cs typeface="Tahoma"/>
                        </a:rPr>
                        <a:t>20 April</a:t>
                      </a:r>
                      <a:endParaRPr lang="en-ZA"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7000"/>
                        </a:lnSpc>
                        <a:spcAft>
                          <a:spcPts val="800"/>
                        </a:spcAft>
                      </a:pPr>
                      <a:r>
                        <a:rPr lang="en-ZA" sz="1200">
                          <a:effectLst/>
                          <a:latin typeface="Calibri"/>
                          <a:ea typeface="Times New Roman"/>
                          <a:cs typeface="Tahoma"/>
                        </a:rPr>
                        <a:t>8 319</a:t>
                      </a:r>
                      <a:endParaRPr lang="en-ZA"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7000"/>
                        </a:lnSpc>
                        <a:spcAft>
                          <a:spcPts val="800"/>
                        </a:spcAft>
                      </a:pPr>
                      <a:r>
                        <a:rPr lang="en-ZA" sz="1200">
                          <a:solidFill>
                            <a:srgbClr val="002060"/>
                          </a:solidFill>
                          <a:effectLst/>
                          <a:latin typeface="Calibri"/>
                          <a:ea typeface="Times New Roman"/>
                          <a:cs typeface="Tahoma"/>
                        </a:rPr>
                        <a:t>223 539</a:t>
                      </a:r>
                      <a:endParaRPr lang="en-ZA"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fontAlgn="ctr">
                        <a:lnSpc>
                          <a:spcPct val="107000"/>
                        </a:lnSpc>
                        <a:spcAft>
                          <a:spcPts val="800"/>
                        </a:spcAft>
                      </a:pPr>
                      <a:r>
                        <a:rPr lang="en-ZA" sz="1200">
                          <a:solidFill>
                            <a:srgbClr val="002060"/>
                          </a:solidFill>
                          <a:effectLst/>
                          <a:latin typeface="Calibri"/>
                          <a:ea typeface="Times New Roman"/>
                          <a:cs typeface="Tahoma"/>
                        </a:rPr>
                        <a:t>R 934 869 674.20</a:t>
                      </a:r>
                      <a:endParaRPr lang="en-ZA"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10869">
                <a:tc>
                  <a:txBody>
                    <a:bodyPr/>
                    <a:lstStyle/>
                    <a:p>
                      <a:pPr algn="just" fontAlgn="ctr">
                        <a:lnSpc>
                          <a:spcPct val="107000"/>
                        </a:lnSpc>
                        <a:spcAft>
                          <a:spcPts val="800"/>
                        </a:spcAft>
                      </a:pPr>
                      <a:r>
                        <a:rPr lang="en-ZA" sz="1200" dirty="0">
                          <a:effectLst/>
                          <a:latin typeface="Calibri"/>
                          <a:ea typeface="Times New Roman"/>
                          <a:cs typeface="Tahoma"/>
                        </a:rPr>
                        <a:t>21 April 2020</a:t>
                      </a:r>
                      <a:endParaRPr lang="en-ZA"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7000"/>
                        </a:lnSpc>
                        <a:spcAft>
                          <a:spcPts val="800"/>
                        </a:spcAft>
                      </a:pPr>
                      <a:r>
                        <a:rPr lang="en-ZA" sz="1200">
                          <a:effectLst/>
                          <a:latin typeface="Calibri"/>
                          <a:ea typeface="Times New Roman"/>
                          <a:cs typeface="Tahoma"/>
                        </a:rPr>
                        <a:t>10 222</a:t>
                      </a:r>
                      <a:endParaRPr lang="en-ZA"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7000"/>
                        </a:lnSpc>
                        <a:spcAft>
                          <a:spcPts val="800"/>
                        </a:spcAft>
                      </a:pPr>
                      <a:r>
                        <a:rPr lang="en-ZA" sz="1200">
                          <a:solidFill>
                            <a:srgbClr val="002060"/>
                          </a:solidFill>
                          <a:effectLst/>
                          <a:latin typeface="Calibri"/>
                          <a:ea typeface="Times New Roman"/>
                          <a:cs typeface="Tahoma"/>
                        </a:rPr>
                        <a:t>135 707</a:t>
                      </a:r>
                      <a:endParaRPr lang="en-ZA"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fontAlgn="ctr">
                        <a:lnSpc>
                          <a:spcPct val="107000"/>
                        </a:lnSpc>
                        <a:spcAft>
                          <a:spcPts val="800"/>
                        </a:spcAft>
                      </a:pPr>
                      <a:r>
                        <a:rPr lang="en-ZA" sz="1200">
                          <a:solidFill>
                            <a:srgbClr val="002060"/>
                          </a:solidFill>
                          <a:effectLst/>
                          <a:latin typeface="Calibri"/>
                          <a:ea typeface="Times New Roman"/>
                          <a:cs typeface="Tahoma"/>
                        </a:rPr>
                        <a:t>R551 949 805.90</a:t>
                      </a:r>
                      <a:endParaRPr lang="en-ZA"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10869">
                <a:tc>
                  <a:txBody>
                    <a:bodyPr/>
                    <a:lstStyle/>
                    <a:p>
                      <a:pPr algn="just" fontAlgn="ctr">
                        <a:lnSpc>
                          <a:spcPct val="107000"/>
                        </a:lnSpc>
                        <a:spcAft>
                          <a:spcPts val="800"/>
                        </a:spcAft>
                      </a:pPr>
                      <a:r>
                        <a:rPr lang="en-ZA" sz="1200" dirty="0">
                          <a:effectLst/>
                          <a:latin typeface="Calibri"/>
                          <a:ea typeface="Times New Roman"/>
                          <a:cs typeface="Tahoma"/>
                        </a:rPr>
                        <a:t>22 April 2020</a:t>
                      </a:r>
                      <a:endParaRPr lang="en-ZA"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7000"/>
                        </a:lnSpc>
                        <a:spcAft>
                          <a:spcPts val="800"/>
                        </a:spcAft>
                      </a:pPr>
                      <a:r>
                        <a:rPr lang="en-ZA" sz="1200">
                          <a:effectLst/>
                          <a:latin typeface="Calibri"/>
                          <a:ea typeface="Times New Roman"/>
                          <a:cs typeface="Tahoma"/>
                        </a:rPr>
                        <a:t>4 175</a:t>
                      </a:r>
                      <a:endParaRPr lang="en-ZA"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7000"/>
                        </a:lnSpc>
                        <a:spcAft>
                          <a:spcPts val="800"/>
                        </a:spcAft>
                      </a:pPr>
                      <a:r>
                        <a:rPr lang="en-ZA" sz="1200">
                          <a:solidFill>
                            <a:srgbClr val="002060"/>
                          </a:solidFill>
                          <a:effectLst/>
                          <a:latin typeface="Calibri"/>
                          <a:ea typeface="Times New Roman"/>
                          <a:cs typeface="Tahoma"/>
                        </a:rPr>
                        <a:t>22 047 </a:t>
                      </a:r>
                      <a:endParaRPr lang="en-ZA"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fontAlgn="ctr">
                        <a:lnSpc>
                          <a:spcPct val="107000"/>
                        </a:lnSpc>
                        <a:spcAft>
                          <a:spcPts val="800"/>
                        </a:spcAft>
                      </a:pPr>
                      <a:r>
                        <a:rPr lang="en-ZA" sz="1200">
                          <a:solidFill>
                            <a:srgbClr val="002060"/>
                          </a:solidFill>
                          <a:effectLst/>
                          <a:latin typeface="Calibri"/>
                          <a:ea typeface="Times New Roman"/>
                          <a:cs typeface="Tahoma"/>
                        </a:rPr>
                        <a:t>R92 415 364.65</a:t>
                      </a:r>
                      <a:endParaRPr lang="en-ZA"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10869">
                <a:tc>
                  <a:txBody>
                    <a:bodyPr/>
                    <a:lstStyle/>
                    <a:p>
                      <a:pPr algn="just" fontAlgn="ctr">
                        <a:lnSpc>
                          <a:spcPct val="107000"/>
                        </a:lnSpc>
                        <a:spcAft>
                          <a:spcPts val="800"/>
                        </a:spcAft>
                      </a:pPr>
                      <a:r>
                        <a:rPr lang="en-ZA" sz="1200" dirty="0">
                          <a:effectLst/>
                          <a:latin typeface="Calibri"/>
                          <a:ea typeface="Times New Roman"/>
                          <a:cs typeface="Tahoma"/>
                        </a:rPr>
                        <a:t>23 April 2020</a:t>
                      </a:r>
                      <a:endParaRPr lang="en-ZA"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7000"/>
                        </a:lnSpc>
                        <a:spcAft>
                          <a:spcPts val="800"/>
                        </a:spcAft>
                      </a:pPr>
                      <a:r>
                        <a:rPr lang="en-ZA" sz="1200">
                          <a:effectLst/>
                          <a:latin typeface="Calibri"/>
                          <a:ea typeface="Times New Roman"/>
                          <a:cs typeface="Tahoma"/>
                        </a:rPr>
                        <a:t>8 227</a:t>
                      </a:r>
                      <a:endParaRPr lang="en-ZA"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7000"/>
                        </a:lnSpc>
                        <a:spcAft>
                          <a:spcPts val="800"/>
                        </a:spcAft>
                      </a:pPr>
                      <a:r>
                        <a:rPr lang="en-ZA" sz="1200">
                          <a:solidFill>
                            <a:srgbClr val="002060"/>
                          </a:solidFill>
                          <a:effectLst/>
                          <a:latin typeface="Calibri"/>
                          <a:ea typeface="Times New Roman"/>
                          <a:cs typeface="Tahoma"/>
                        </a:rPr>
                        <a:t>129 911</a:t>
                      </a:r>
                      <a:endParaRPr lang="en-ZA"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fontAlgn="ctr">
                        <a:lnSpc>
                          <a:spcPct val="107000"/>
                        </a:lnSpc>
                        <a:spcAft>
                          <a:spcPts val="800"/>
                        </a:spcAft>
                      </a:pPr>
                      <a:r>
                        <a:rPr lang="en-ZA" sz="1200">
                          <a:solidFill>
                            <a:srgbClr val="002060"/>
                          </a:solidFill>
                          <a:effectLst/>
                          <a:latin typeface="Calibri"/>
                          <a:ea typeface="Times New Roman"/>
                          <a:cs typeface="Tahoma"/>
                        </a:rPr>
                        <a:t>R452 998 099.96</a:t>
                      </a:r>
                      <a:endParaRPr lang="en-ZA"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10869">
                <a:tc>
                  <a:txBody>
                    <a:bodyPr/>
                    <a:lstStyle/>
                    <a:p>
                      <a:pPr algn="just" fontAlgn="ctr">
                        <a:lnSpc>
                          <a:spcPct val="107000"/>
                        </a:lnSpc>
                        <a:spcAft>
                          <a:spcPts val="800"/>
                        </a:spcAft>
                      </a:pPr>
                      <a:r>
                        <a:rPr lang="en-ZA" sz="1200" dirty="0">
                          <a:effectLst/>
                          <a:latin typeface="Calibri"/>
                          <a:ea typeface="Times New Roman"/>
                          <a:cs typeface="Tahoma"/>
                        </a:rPr>
                        <a:t>24 April 2020</a:t>
                      </a:r>
                      <a:endParaRPr lang="en-ZA"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7000"/>
                        </a:lnSpc>
                        <a:spcAft>
                          <a:spcPts val="800"/>
                        </a:spcAft>
                      </a:pPr>
                      <a:r>
                        <a:rPr lang="en-ZA" sz="1200" dirty="0">
                          <a:effectLst/>
                          <a:latin typeface="Calibri"/>
                          <a:ea typeface="Times New Roman"/>
                          <a:cs typeface="Tahoma"/>
                        </a:rPr>
                        <a:t>154</a:t>
                      </a:r>
                      <a:endParaRPr lang="en-ZA"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7000"/>
                        </a:lnSpc>
                        <a:spcAft>
                          <a:spcPts val="800"/>
                        </a:spcAft>
                      </a:pPr>
                      <a:r>
                        <a:rPr lang="en-ZA" sz="1200">
                          <a:solidFill>
                            <a:srgbClr val="002060"/>
                          </a:solidFill>
                          <a:effectLst/>
                          <a:latin typeface="Calibri"/>
                          <a:ea typeface="Times New Roman"/>
                          <a:cs typeface="Tahoma"/>
                        </a:rPr>
                        <a:t>7 404</a:t>
                      </a:r>
                      <a:endParaRPr lang="en-ZA"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fontAlgn="ctr">
                        <a:lnSpc>
                          <a:spcPct val="107000"/>
                        </a:lnSpc>
                        <a:spcAft>
                          <a:spcPts val="800"/>
                        </a:spcAft>
                      </a:pPr>
                      <a:r>
                        <a:rPr lang="en-ZA" sz="1200">
                          <a:solidFill>
                            <a:srgbClr val="002060"/>
                          </a:solidFill>
                          <a:effectLst/>
                          <a:latin typeface="Calibri"/>
                          <a:ea typeface="Times New Roman"/>
                          <a:cs typeface="Tahoma"/>
                        </a:rPr>
                        <a:t>R13 600 000.00</a:t>
                      </a:r>
                      <a:endParaRPr lang="en-ZA"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310869">
                <a:tc>
                  <a:txBody>
                    <a:bodyPr/>
                    <a:lstStyle/>
                    <a:p>
                      <a:pPr algn="just" fontAlgn="ctr">
                        <a:lnSpc>
                          <a:spcPct val="107000"/>
                        </a:lnSpc>
                        <a:spcAft>
                          <a:spcPts val="800"/>
                        </a:spcAft>
                      </a:pPr>
                      <a:r>
                        <a:rPr lang="en-ZA" sz="1200" dirty="0">
                          <a:effectLst/>
                          <a:latin typeface="Calibri"/>
                          <a:ea typeface="Times New Roman"/>
                          <a:cs typeface="Tahoma"/>
                        </a:rPr>
                        <a:t>25 April 2020</a:t>
                      </a:r>
                      <a:endParaRPr lang="en-ZA"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7000"/>
                        </a:lnSpc>
                        <a:spcAft>
                          <a:spcPts val="800"/>
                        </a:spcAft>
                      </a:pPr>
                      <a:r>
                        <a:rPr lang="en-ZA" sz="1200">
                          <a:effectLst/>
                          <a:latin typeface="Calibri"/>
                          <a:ea typeface="Times New Roman"/>
                          <a:cs typeface="Tahoma"/>
                        </a:rPr>
                        <a:t>21 107</a:t>
                      </a:r>
                      <a:endParaRPr lang="en-ZA"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7000"/>
                        </a:lnSpc>
                        <a:spcAft>
                          <a:spcPts val="800"/>
                        </a:spcAft>
                      </a:pPr>
                      <a:r>
                        <a:rPr lang="en-ZA" sz="1200" dirty="0">
                          <a:effectLst/>
                          <a:latin typeface="Calibri"/>
                          <a:ea typeface="Times New Roman"/>
                          <a:cs typeface="Tahoma"/>
                        </a:rPr>
                        <a:t>235 584</a:t>
                      </a:r>
                      <a:endParaRPr lang="en-ZA"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fontAlgn="ctr">
                        <a:lnSpc>
                          <a:spcPct val="107000"/>
                        </a:lnSpc>
                        <a:spcAft>
                          <a:spcPts val="800"/>
                        </a:spcAft>
                      </a:pPr>
                      <a:r>
                        <a:rPr lang="en-ZA" sz="1200">
                          <a:solidFill>
                            <a:srgbClr val="002060"/>
                          </a:solidFill>
                          <a:effectLst/>
                          <a:latin typeface="Calibri"/>
                          <a:ea typeface="Times New Roman"/>
                          <a:cs typeface="Tahoma"/>
                        </a:rPr>
                        <a:t>R1 015 030 429.46</a:t>
                      </a:r>
                      <a:endParaRPr lang="en-ZA"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310869">
                <a:tc>
                  <a:txBody>
                    <a:bodyPr/>
                    <a:lstStyle/>
                    <a:p>
                      <a:pPr algn="just" fontAlgn="ctr">
                        <a:lnSpc>
                          <a:spcPct val="107000"/>
                        </a:lnSpc>
                        <a:spcAft>
                          <a:spcPts val="800"/>
                        </a:spcAft>
                      </a:pPr>
                      <a:r>
                        <a:rPr lang="en-ZA" sz="1200" dirty="0">
                          <a:effectLst/>
                          <a:latin typeface="Calibri"/>
                          <a:ea typeface="Times New Roman"/>
                          <a:cs typeface="Tahoma"/>
                        </a:rPr>
                        <a:t>26-27 April 2020</a:t>
                      </a:r>
                      <a:endParaRPr lang="en-ZA"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lgn="ctr" fontAlgn="ctr">
                        <a:lnSpc>
                          <a:spcPct val="107000"/>
                        </a:lnSpc>
                        <a:spcAft>
                          <a:spcPts val="800"/>
                        </a:spcAft>
                      </a:pPr>
                      <a:r>
                        <a:rPr lang="en-ZA" sz="1200" dirty="0">
                          <a:solidFill>
                            <a:srgbClr val="002060"/>
                          </a:solidFill>
                          <a:effectLst/>
                          <a:latin typeface="Calibri"/>
                          <a:ea typeface="Times New Roman"/>
                          <a:cs typeface="Tahoma"/>
                        </a:rPr>
                        <a:t>No payment </a:t>
                      </a:r>
                      <a:r>
                        <a:rPr lang="en-ZA" sz="1200" dirty="0" smtClean="0">
                          <a:solidFill>
                            <a:srgbClr val="002060"/>
                          </a:solidFill>
                          <a:effectLst/>
                          <a:latin typeface="Calibri"/>
                          <a:ea typeface="Times New Roman"/>
                          <a:cs typeface="Tahoma"/>
                        </a:rPr>
                        <a:t>run ( Holiday)</a:t>
                      </a:r>
                      <a:endParaRPr lang="en-ZA"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11"/>
                  </a:ext>
                </a:extLst>
              </a:tr>
              <a:tr h="310869">
                <a:tc>
                  <a:txBody>
                    <a:bodyPr/>
                    <a:lstStyle/>
                    <a:p>
                      <a:pPr algn="just" fontAlgn="ctr">
                        <a:lnSpc>
                          <a:spcPct val="107000"/>
                        </a:lnSpc>
                        <a:spcAft>
                          <a:spcPts val="800"/>
                        </a:spcAft>
                      </a:pPr>
                      <a:r>
                        <a:rPr lang="en-ZA" sz="1200" dirty="0">
                          <a:effectLst/>
                          <a:latin typeface="Calibri"/>
                          <a:ea typeface="Times New Roman"/>
                          <a:cs typeface="Tahoma"/>
                        </a:rPr>
                        <a:t>28 April 2020</a:t>
                      </a:r>
                      <a:endParaRPr lang="en-ZA"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7000"/>
                        </a:lnSpc>
                        <a:spcAft>
                          <a:spcPts val="800"/>
                        </a:spcAft>
                      </a:pPr>
                      <a:r>
                        <a:rPr lang="en-ZA" sz="1200" dirty="0">
                          <a:solidFill>
                            <a:srgbClr val="000000"/>
                          </a:solidFill>
                          <a:effectLst/>
                          <a:latin typeface="Calibri"/>
                          <a:ea typeface="Times New Roman"/>
                          <a:cs typeface="Tahoma"/>
                        </a:rPr>
                        <a:t>13 060</a:t>
                      </a:r>
                      <a:endParaRPr lang="en-ZA"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7000"/>
                        </a:lnSpc>
                        <a:spcAft>
                          <a:spcPts val="800"/>
                        </a:spcAft>
                      </a:pPr>
                      <a:r>
                        <a:rPr lang="en-ZA" sz="1200" dirty="0">
                          <a:solidFill>
                            <a:srgbClr val="000000"/>
                          </a:solidFill>
                          <a:effectLst/>
                          <a:latin typeface="Calibri"/>
                          <a:ea typeface="Times New Roman"/>
                          <a:cs typeface="Tahoma"/>
                        </a:rPr>
                        <a:t>172 753</a:t>
                      </a:r>
                      <a:endParaRPr lang="en-ZA"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fontAlgn="ctr">
                        <a:lnSpc>
                          <a:spcPct val="107000"/>
                        </a:lnSpc>
                        <a:spcAft>
                          <a:spcPts val="800"/>
                        </a:spcAft>
                      </a:pPr>
                      <a:r>
                        <a:rPr lang="en-ZA" sz="1200" dirty="0">
                          <a:solidFill>
                            <a:srgbClr val="000000"/>
                          </a:solidFill>
                          <a:effectLst/>
                          <a:latin typeface="Calibri"/>
                          <a:ea typeface="Times New Roman"/>
                          <a:cs typeface="Tahoma"/>
                        </a:rPr>
                        <a:t>R825 538 114.24</a:t>
                      </a:r>
                      <a:endParaRPr lang="en-ZA"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310869">
                <a:tc>
                  <a:txBody>
                    <a:bodyPr/>
                    <a:lstStyle/>
                    <a:p>
                      <a:pPr algn="just" fontAlgn="ctr">
                        <a:lnSpc>
                          <a:spcPct val="107000"/>
                        </a:lnSpc>
                        <a:spcAft>
                          <a:spcPts val="800"/>
                        </a:spcAft>
                      </a:pPr>
                      <a:r>
                        <a:rPr lang="en-ZA" sz="1200">
                          <a:effectLst/>
                          <a:latin typeface="Calibri"/>
                          <a:ea typeface="Times New Roman"/>
                          <a:cs typeface="Tahoma"/>
                        </a:rPr>
                        <a:t>30 April 2020</a:t>
                      </a:r>
                      <a:endParaRPr lang="en-ZA"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7000"/>
                        </a:lnSpc>
                        <a:spcAft>
                          <a:spcPts val="800"/>
                        </a:spcAft>
                      </a:pPr>
                      <a:r>
                        <a:rPr lang="en-ZA" sz="1200">
                          <a:solidFill>
                            <a:srgbClr val="000000"/>
                          </a:solidFill>
                          <a:effectLst/>
                          <a:latin typeface="Calibri"/>
                          <a:ea typeface="Times New Roman"/>
                          <a:cs typeface="Tahoma"/>
                        </a:rPr>
                        <a:t>5 580</a:t>
                      </a:r>
                      <a:endParaRPr lang="en-ZA"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7000"/>
                        </a:lnSpc>
                        <a:spcAft>
                          <a:spcPts val="800"/>
                        </a:spcAft>
                      </a:pPr>
                      <a:r>
                        <a:rPr lang="en-ZA" sz="1200" dirty="0">
                          <a:solidFill>
                            <a:srgbClr val="000000"/>
                          </a:solidFill>
                          <a:effectLst/>
                          <a:latin typeface="Calibri"/>
                          <a:ea typeface="Times New Roman"/>
                          <a:cs typeface="Tahoma"/>
                        </a:rPr>
                        <a:t>75 426</a:t>
                      </a:r>
                      <a:endParaRPr lang="en-ZA"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fontAlgn="ctr">
                        <a:lnSpc>
                          <a:spcPct val="107000"/>
                        </a:lnSpc>
                        <a:spcAft>
                          <a:spcPts val="800"/>
                        </a:spcAft>
                      </a:pPr>
                      <a:r>
                        <a:rPr lang="en-ZA" sz="1200" dirty="0">
                          <a:solidFill>
                            <a:srgbClr val="000000"/>
                          </a:solidFill>
                          <a:effectLst/>
                          <a:latin typeface="Calibri"/>
                          <a:ea typeface="Times New Roman"/>
                          <a:cs typeface="Tahoma"/>
                        </a:rPr>
                        <a:t>R363 692 051.42</a:t>
                      </a:r>
                      <a:endParaRPr lang="en-ZA"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310869">
                <a:tc>
                  <a:txBody>
                    <a:bodyPr/>
                    <a:lstStyle/>
                    <a:p>
                      <a:pPr algn="just" fontAlgn="ctr">
                        <a:lnSpc>
                          <a:spcPct val="107000"/>
                        </a:lnSpc>
                        <a:spcAft>
                          <a:spcPts val="800"/>
                        </a:spcAft>
                      </a:pPr>
                      <a:r>
                        <a:rPr lang="en-ZA" sz="1200" b="1">
                          <a:solidFill>
                            <a:srgbClr val="002060"/>
                          </a:solidFill>
                          <a:effectLst/>
                          <a:latin typeface="Calibri"/>
                          <a:ea typeface="Times New Roman"/>
                          <a:cs typeface="Tahoma"/>
                        </a:rPr>
                        <a:t>TOTAL </a:t>
                      </a:r>
                      <a:endParaRPr lang="en-ZA"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7000"/>
                        </a:lnSpc>
                        <a:spcAft>
                          <a:spcPts val="800"/>
                        </a:spcAft>
                      </a:pPr>
                      <a:r>
                        <a:rPr lang="en-ZA" sz="1200" b="1">
                          <a:solidFill>
                            <a:srgbClr val="002060"/>
                          </a:solidFill>
                          <a:effectLst/>
                          <a:latin typeface="Calibri"/>
                          <a:ea typeface="Times New Roman"/>
                          <a:cs typeface="Tahoma"/>
                        </a:rPr>
                        <a:t>77 801</a:t>
                      </a:r>
                      <a:endParaRPr lang="en-ZA"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lnSpc>
                          <a:spcPct val="107000"/>
                        </a:lnSpc>
                        <a:spcAft>
                          <a:spcPts val="800"/>
                        </a:spcAft>
                      </a:pPr>
                      <a:r>
                        <a:rPr lang="en-ZA" sz="1200" b="1">
                          <a:effectLst/>
                          <a:latin typeface="Calibri"/>
                          <a:ea typeface="Times New Roman"/>
                          <a:cs typeface="Tahoma"/>
                        </a:rPr>
                        <a:t>1 110 729</a:t>
                      </a:r>
                      <a:endParaRPr lang="en-ZA"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fontAlgn="ctr">
                        <a:lnSpc>
                          <a:spcPct val="107000"/>
                        </a:lnSpc>
                        <a:spcAft>
                          <a:spcPts val="800"/>
                        </a:spcAft>
                      </a:pPr>
                      <a:r>
                        <a:rPr lang="en-ZA" sz="1200" b="1" dirty="0">
                          <a:solidFill>
                            <a:srgbClr val="002060"/>
                          </a:solidFill>
                          <a:effectLst/>
                          <a:latin typeface="Calibri"/>
                          <a:ea typeface="Times New Roman"/>
                          <a:cs typeface="Tahoma"/>
                        </a:rPr>
                        <a:t>R 4 473 126 648.12</a:t>
                      </a:r>
                      <a:endParaRPr lang="en-ZA"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bl>
          </a:graphicData>
        </a:graphic>
      </p:graphicFrame>
      <p:sp>
        <p:nvSpPr>
          <p:cNvPr id="5" name="TextBox 5"/>
          <p:cNvSpPr txBox="1">
            <a:spLocks noChangeArrowheads="1"/>
          </p:cNvSpPr>
          <p:nvPr/>
        </p:nvSpPr>
        <p:spPr bwMode="auto">
          <a:xfrm>
            <a:off x="8442210" y="364966"/>
            <a:ext cx="522278" cy="30777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400" dirty="0" smtClean="0">
                <a:solidFill>
                  <a:srgbClr val="000000"/>
                </a:solidFill>
                <a:latin typeface="Arial" pitchFamily="34" charset="0"/>
                <a:cs typeface="Arial" pitchFamily="34" charset="0"/>
              </a:rPr>
              <a:t>14</a:t>
            </a:r>
            <a:endParaRPr lang="en-ZA" altLang="en-US" sz="14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500268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3200" b="1" dirty="0" smtClean="0">
                <a:solidFill>
                  <a:prstClr val="black"/>
                </a:solidFill>
              </a:rPr>
              <a:t>PAYMENTS PER PROVINCE</a:t>
            </a:r>
            <a:endParaRPr lang="en-ZA" dirty="0"/>
          </a:p>
        </p:txBody>
      </p:sp>
      <p:sp>
        <p:nvSpPr>
          <p:cNvPr id="4" name="Slide Number Placeholder 3"/>
          <p:cNvSpPr>
            <a:spLocks noGrp="1"/>
          </p:cNvSpPr>
          <p:nvPr>
            <p:ph type="sldNum" sz="quarter" idx="12"/>
          </p:nvPr>
        </p:nvSpPr>
        <p:spPr/>
        <p:txBody>
          <a:bodyPr/>
          <a:lstStyle/>
          <a:p>
            <a:fld id="{96CA8298-9D91-4CF9-AB6A-504DBB769D5D}" type="slidenum">
              <a:rPr lang="en-US" smtClean="0"/>
              <a:pPr/>
              <a:t>15</a:t>
            </a:fld>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58863422"/>
              </p:ext>
            </p:extLst>
          </p:nvPr>
        </p:nvGraphicFramePr>
        <p:xfrm>
          <a:off x="251520" y="3212976"/>
          <a:ext cx="8640960" cy="3384376"/>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5"/>
          <p:cNvSpPr txBox="1">
            <a:spLocks noChangeArrowheads="1"/>
          </p:cNvSpPr>
          <p:nvPr/>
        </p:nvSpPr>
        <p:spPr bwMode="auto">
          <a:xfrm>
            <a:off x="8388425" y="364966"/>
            <a:ext cx="382466" cy="2769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ZA" altLang="en-US" sz="1200" dirty="0" smtClean="0">
                <a:solidFill>
                  <a:srgbClr val="000000"/>
                </a:solidFill>
                <a:latin typeface="Arial" pitchFamily="34" charset="0"/>
                <a:cs typeface="Arial" pitchFamily="34" charset="0"/>
              </a:rPr>
              <a:t>15</a:t>
            </a:r>
            <a:endParaRPr lang="en-ZA" altLang="en-US" sz="1800" dirty="0">
              <a:solidFill>
                <a:srgbClr val="000000"/>
              </a:solidFill>
              <a:latin typeface="Arial" pitchFamily="34" charset="0"/>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502688844"/>
              </p:ext>
            </p:extLst>
          </p:nvPr>
        </p:nvGraphicFramePr>
        <p:xfrm>
          <a:off x="323529" y="1397000"/>
          <a:ext cx="8424936" cy="1343472"/>
        </p:xfrm>
        <a:graphic>
          <a:graphicData uri="http://schemas.openxmlformats.org/drawingml/2006/table">
            <a:tbl>
              <a:tblPr firstRow="1" bandRow="1">
                <a:tableStyleId>{B301B821-A1FF-4177-AEE7-76D212191A09}</a:tableStyleId>
              </a:tblPr>
              <a:tblGrid>
                <a:gridCol w="2106234">
                  <a:extLst>
                    <a:ext uri="{9D8B030D-6E8A-4147-A177-3AD203B41FA5}">
                      <a16:colId xmlns:a16="http://schemas.microsoft.com/office/drawing/2014/main" val="20000"/>
                    </a:ext>
                  </a:extLst>
                </a:gridCol>
                <a:gridCol w="2106234">
                  <a:extLst>
                    <a:ext uri="{9D8B030D-6E8A-4147-A177-3AD203B41FA5}">
                      <a16:colId xmlns:a16="http://schemas.microsoft.com/office/drawing/2014/main" val="20001"/>
                    </a:ext>
                  </a:extLst>
                </a:gridCol>
                <a:gridCol w="2106234">
                  <a:extLst>
                    <a:ext uri="{9D8B030D-6E8A-4147-A177-3AD203B41FA5}">
                      <a16:colId xmlns:a16="http://schemas.microsoft.com/office/drawing/2014/main" val="20002"/>
                    </a:ext>
                  </a:extLst>
                </a:gridCol>
                <a:gridCol w="2106234">
                  <a:extLst>
                    <a:ext uri="{9D8B030D-6E8A-4147-A177-3AD203B41FA5}">
                      <a16:colId xmlns:a16="http://schemas.microsoft.com/office/drawing/2014/main" val="20003"/>
                    </a:ext>
                  </a:extLst>
                </a:gridCol>
              </a:tblGrid>
              <a:tr h="447824">
                <a:tc>
                  <a:txBody>
                    <a:bodyPr/>
                    <a:lstStyle/>
                    <a:p>
                      <a:r>
                        <a:rPr lang="en-US" sz="1400" b="0" dirty="0" smtClean="0"/>
                        <a:t>EMPLOYER APPLIED</a:t>
                      </a:r>
                      <a:endParaRPr lang="en-ZA" sz="1400" b="0" dirty="0"/>
                    </a:p>
                  </a:txBody>
                  <a:tcPr>
                    <a:solidFill>
                      <a:schemeClr val="accent2">
                        <a:lumMod val="60000"/>
                        <a:lumOff val="40000"/>
                      </a:schemeClr>
                    </a:solidFill>
                  </a:tcPr>
                </a:tc>
                <a:tc>
                  <a:txBody>
                    <a:bodyPr/>
                    <a:lstStyle/>
                    <a:p>
                      <a:r>
                        <a:rPr lang="en-US" sz="1400" b="0" dirty="0" smtClean="0"/>
                        <a:t>EMPLOYEES BENEFITED</a:t>
                      </a:r>
                      <a:endParaRPr lang="en-ZA" sz="1400" b="0" dirty="0"/>
                    </a:p>
                  </a:txBody>
                  <a:tcPr>
                    <a:solidFill>
                      <a:schemeClr val="accent2">
                        <a:lumMod val="60000"/>
                        <a:lumOff val="40000"/>
                      </a:schemeClr>
                    </a:solidFill>
                  </a:tcPr>
                </a:tc>
                <a:tc>
                  <a:txBody>
                    <a:bodyPr/>
                    <a:lstStyle/>
                    <a:p>
                      <a:r>
                        <a:rPr lang="en-US" sz="1400" b="0" dirty="0" smtClean="0"/>
                        <a:t>RAND VALUE</a:t>
                      </a:r>
                      <a:endParaRPr lang="en-ZA" sz="1400" b="0" dirty="0"/>
                    </a:p>
                  </a:txBody>
                  <a:tcPr>
                    <a:solidFill>
                      <a:schemeClr val="accent2">
                        <a:lumMod val="60000"/>
                        <a:lumOff val="40000"/>
                      </a:schemeClr>
                    </a:solidFill>
                  </a:tcPr>
                </a:tc>
                <a:tc>
                  <a:txBody>
                    <a:bodyPr/>
                    <a:lstStyle/>
                    <a:p>
                      <a:r>
                        <a:rPr lang="en-US" sz="1400" b="0" dirty="0" smtClean="0"/>
                        <a:t>DATE OF PAYMENT </a:t>
                      </a:r>
                      <a:endParaRPr lang="en-ZA" sz="1400" b="0" dirty="0"/>
                    </a:p>
                  </a:txBody>
                  <a:tcPr>
                    <a:solidFill>
                      <a:schemeClr val="accent2">
                        <a:lumMod val="60000"/>
                        <a:lumOff val="40000"/>
                      </a:schemeClr>
                    </a:solidFill>
                  </a:tcPr>
                </a:tc>
                <a:extLst>
                  <a:ext uri="{0D108BD9-81ED-4DB2-BD59-A6C34878D82A}">
                    <a16:rowId xmlns:a16="http://schemas.microsoft.com/office/drawing/2014/main" val="10000"/>
                  </a:ext>
                </a:extLst>
              </a:tr>
              <a:tr h="447824">
                <a:tc>
                  <a:txBody>
                    <a:bodyPr/>
                    <a:lstStyle/>
                    <a:p>
                      <a:r>
                        <a:rPr lang="en-US" sz="1400" b="1" dirty="0" smtClean="0">
                          <a:solidFill>
                            <a:schemeClr val="accent1">
                              <a:lumMod val="75000"/>
                            </a:schemeClr>
                          </a:solidFill>
                        </a:rPr>
                        <a:t>77 801</a:t>
                      </a:r>
                      <a:endParaRPr lang="en-ZA" sz="1400" b="1" dirty="0">
                        <a:solidFill>
                          <a:schemeClr val="accent1">
                            <a:lumMod val="75000"/>
                          </a:schemeClr>
                        </a:solidFill>
                      </a:endParaRPr>
                    </a:p>
                  </a:txBody>
                  <a:tcPr/>
                </a:tc>
                <a:tc>
                  <a:txBody>
                    <a:bodyPr/>
                    <a:lstStyle/>
                    <a:p>
                      <a:r>
                        <a:rPr lang="en-US" sz="1400" b="1" dirty="0" smtClean="0">
                          <a:solidFill>
                            <a:schemeClr val="accent1">
                              <a:lumMod val="75000"/>
                            </a:schemeClr>
                          </a:solidFill>
                        </a:rPr>
                        <a:t>1 110 729 </a:t>
                      </a:r>
                      <a:endParaRPr lang="en-ZA" sz="1400" b="1" dirty="0">
                        <a:solidFill>
                          <a:schemeClr val="accent1">
                            <a:lumMod val="75000"/>
                          </a:schemeClr>
                        </a:solidFill>
                      </a:endParaRPr>
                    </a:p>
                  </a:txBody>
                  <a:tcPr/>
                </a:tc>
                <a:tc>
                  <a:txBody>
                    <a:bodyPr/>
                    <a:lstStyle/>
                    <a:p>
                      <a:r>
                        <a:rPr lang="en-US" sz="1400" b="1" dirty="0" smtClean="0">
                          <a:solidFill>
                            <a:schemeClr val="accent1">
                              <a:lumMod val="75000"/>
                            </a:schemeClr>
                          </a:solidFill>
                        </a:rPr>
                        <a:t>R4 473 126 648.12</a:t>
                      </a:r>
                      <a:endParaRPr lang="en-ZA" sz="1400" b="1" dirty="0">
                        <a:solidFill>
                          <a:schemeClr val="accent1">
                            <a:lumMod val="75000"/>
                          </a:schemeClr>
                        </a:solidFill>
                      </a:endParaRPr>
                    </a:p>
                  </a:txBody>
                  <a:tcPr/>
                </a:tc>
                <a:tc>
                  <a:txBody>
                    <a:bodyPr/>
                    <a:lstStyle/>
                    <a:p>
                      <a:r>
                        <a:rPr lang="en-ZA" sz="1400" b="0" dirty="0" smtClean="0"/>
                        <a:t>29 April 2020</a:t>
                      </a:r>
                      <a:endParaRPr lang="en-ZA" sz="1400" b="0" dirty="0"/>
                    </a:p>
                  </a:txBody>
                  <a:tcPr/>
                </a:tc>
                <a:extLst>
                  <a:ext uri="{0D108BD9-81ED-4DB2-BD59-A6C34878D82A}">
                    <a16:rowId xmlns:a16="http://schemas.microsoft.com/office/drawing/2014/main" val="10001"/>
                  </a:ext>
                </a:extLst>
              </a:tr>
              <a:tr h="447824">
                <a:tc>
                  <a:txBody>
                    <a:bodyPr/>
                    <a:lstStyle/>
                    <a:p>
                      <a:r>
                        <a:rPr lang="en-ZA" sz="1400" b="0" dirty="0" smtClean="0"/>
                        <a:t>37 772</a:t>
                      </a:r>
                      <a:endParaRPr lang="en-ZA" sz="1400" b="0" dirty="0"/>
                    </a:p>
                  </a:txBody>
                  <a:tcPr/>
                </a:tc>
                <a:tc>
                  <a:txBody>
                    <a:bodyPr/>
                    <a:lstStyle/>
                    <a:p>
                      <a:r>
                        <a:rPr lang="en-ZA" sz="1400" b="0" dirty="0" smtClean="0"/>
                        <a:t>790 150</a:t>
                      </a:r>
                      <a:endParaRPr lang="en-ZA" sz="1400" b="0" dirty="0"/>
                    </a:p>
                  </a:txBody>
                  <a:tcPr/>
                </a:tc>
                <a:tc>
                  <a:txBody>
                    <a:bodyPr/>
                    <a:lstStyle/>
                    <a:p>
                      <a:r>
                        <a:rPr lang="en-ZA" sz="1400" b="0" dirty="0" smtClean="0"/>
                        <a:t>R 1 695 992 376.38</a:t>
                      </a:r>
                      <a:endParaRPr lang="en-ZA" sz="1400" b="0" dirty="0"/>
                    </a:p>
                  </a:txBody>
                  <a:tcPr/>
                </a:tc>
                <a:tc>
                  <a:txBody>
                    <a:bodyPr/>
                    <a:lstStyle/>
                    <a:p>
                      <a:r>
                        <a:rPr lang="en-ZA" sz="1400" b="0" dirty="0" smtClean="0"/>
                        <a:t>22 April 2020</a:t>
                      </a:r>
                      <a:endParaRPr lang="en-ZA" sz="1400" b="0"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125540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3200" b="1" dirty="0" smtClean="0"/>
              <a:t>UIF PORTFOLIO </a:t>
            </a:r>
            <a:endParaRPr lang="en-ZA" sz="3200" b="1" dirty="0"/>
          </a:p>
        </p:txBody>
      </p:sp>
      <p:sp>
        <p:nvSpPr>
          <p:cNvPr id="4" name="Slide Number Placeholder 3"/>
          <p:cNvSpPr>
            <a:spLocks noGrp="1"/>
          </p:cNvSpPr>
          <p:nvPr>
            <p:ph type="sldNum" sz="quarter" idx="12"/>
          </p:nvPr>
        </p:nvSpPr>
        <p:spPr/>
        <p:txBody>
          <a:bodyPr/>
          <a:lstStyle/>
          <a:p>
            <a:fld id="{96CA8298-9D91-4CF9-AB6A-504DBB769D5D}" type="slidenum">
              <a:rPr lang="en-US" smtClean="0"/>
              <a:pPr/>
              <a:t>16</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58209627"/>
              </p:ext>
            </p:extLst>
          </p:nvPr>
        </p:nvGraphicFramePr>
        <p:xfrm>
          <a:off x="303381" y="3284984"/>
          <a:ext cx="8496944" cy="3228200"/>
        </p:xfrm>
        <a:graphic>
          <a:graphicData uri="http://schemas.openxmlformats.org/drawingml/2006/table">
            <a:tbl>
              <a:tblPr firstRow="1" firstCol="1" bandRow="1">
                <a:tableStyleId>{72833802-FEF1-4C79-8D5D-14CF1EAF98D9}</a:tableStyleId>
              </a:tblPr>
              <a:tblGrid>
                <a:gridCol w="4248472">
                  <a:extLst>
                    <a:ext uri="{9D8B030D-6E8A-4147-A177-3AD203B41FA5}">
                      <a16:colId xmlns:a16="http://schemas.microsoft.com/office/drawing/2014/main" val="20000"/>
                    </a:ext>
                  </a:extLst>
                </a:gridCol>
                <a:gridCol w="4248472">
                  <a:extLst>
                    <a:ext uri="{9D8B030D-6E8A-4147-A177-3AD203B41FA5}">
                      <a16:colId xmlns:a16="http://schemas.microsoft.com/office/drawing/2014/main" val="20001"/>
                    </a:ext>
                  </a:extLst>
                </a:gridCol>
              </a:tblGrid>
              <a:tr h="0">
                <a:tc gridSpan="2">
                  <a:txBody>
                    <a:bodyPr/>
                    <a:lstStyle/>
                    <a:p>
                      <a:pPr algn="ctr" fontAlgn="ctr">
                        <a:lnSpc>
                          <a:spcPct val="107000"/>
                        </a:lnSpc>
                        <a:spcAft>
                          <a:spcPts val="800"/>
                        </a:spcAft>
                      </a:pPr>
                      <a:r>
                        <a:rPr lang="en-ZA" sz="1800" dirty="0" smtClean="0">
                          <a:effectLst/>
                          <a:latin typeface="Calibri"/>
                          <a:ea typeface="Calibri"/>
                          <a:cs typeface="Times New Roman"/>
                        </a:rPr>
                        <a:t>UIF PORTFOLIO BREAKDOWN </a:t>
                      </a:r>
                    </a:p>
                    <a:p>
                      <a:pPr algn="ctr" fontAlgn="ctr">
                        <a:lnSpc>
                          <a:spcPct val="107000"/>
                        </a:lnSpc>
                        <a:spcAft>
                          <a:spcPts val="800"/>
                        </a:spcAft>
                      </a:pPr>
                      <a:endParaRPr lang="en-ZA" sz="1800" dirty="0">
                        <a:effectLst/>
                        <a:latin typeface="Calibri"/>
                        <a:ea typeface="Calibri"/>
                        <a:cs typeface="Times New Roman"/>
                      </a:endParaRPr>
                    </a:p>
                  </a:txBody>
                  <a:tcPr marL="68580" marR="68580" marT="0" marB="0"/>
                </a:tc>
                <a:tc hMerge="1">
                  <a:txBody>
                    <a:bodyPr/>
                    <a:lstStyle/>
                    <a:p>
                      <a:pPr algn="ctr" fontAlgn="ctr">
                        <a:lnSpc>
                          <a:spcPct val="107000"/>
                        </a:lnSpc>
                        <a:spcAft>
                          <a:spcPts val="800"/>
                        </a:spcAft>
                      </a:pPr>
                      <a:endParaRPr lang="en-ZA"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0">
                <a:tc>
                  <a:txBody>
                    <a:bodyPr/>
                    <a:lstStyle/>
                    <a:p>
                      <a:pPr algn="just" fontAlgn="ctr">
                        <a:lnSpc>
                          <a:spcPct val="107000"/>
                        </a:lnSpc>
                        <a:spcAft>
                          <a:spcPts val="800"/>
                        </a:spcAft>
                      </a:pPr>
                      <a:r>
                        <a:rPr lang="en-US" sz="1100" dirty="0">
                          <a:effectLst/>
                        </a:rPr>
                        <a:t>Item </a:t>
                      </a:r>
                      <a:endParaRPr lang="en-ZA" sz="1100" dirty="0">
                        <a:effectLst/>
                        <a:latin typeface="Calibri"/>
                        <a:ea typeface="Calibri"/>
                        <a:cs typeface="Times New Roman"/>
                      </a:endParaRPr>
                    </a:p>
                  </a:txBody>
                  <a:tcPr marL="68580" marR="68580" marT="0" marB="0"/>
                </a:tc>
                <a:tc>
                  <a:txBody>
                    <a:bodyPr/>
                    <a:lstStyle/>
                    <a:p>
                      <a:pPr algn="ctr" fontAlgn="ctr">
                        <a:lnSpc>
                          <a:spcPct val="107000"/>
                        </a:lnSpc>
                        <a:spcAft>
                          <a:spcPts val="800"/>
                        </a:spcAft>
                      </a:pPr>
                      <a:r>
                        <a:rPr lang="en-US" sz="1100" dirty="0" smtClean="0">
                          <a:effectLst/>
                        </a:rPr>
                        <a:t>Amount</a:t>
                      </a:r>
                    </a:p>
                    <a:p>
                      <a:pPr algn="ctr" fontAlgn="ctr">
                        <a:lnSpc>
                          <a:spcPct val="107000"/>
                        </a:lnSpc>
                        <a:spcAft>
                          <a:spcPts val="800"/>
                        </a:spcAft>
                      </a:pPr>
                      <a:endParaRPr lang="en-ZA"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297033">
                <a:tc>
                  <a:txBody>
                    <a:bodyPr/>
                    <a:lstStyle/>
                    <a:p>
                      <a:pPr algn="just" fontAlgn="ctr">
                        <a:lnSpc>
                          <a:spcPct val="107000"/>
                        </a:lnSpc>
                        <a:spcAft>
                          <a:spcPts val="800"/>
                        </a:spcAft>
                      </a:pPr>
                      <a:r>
                        <a:rPr lang="en-US" sz="1100" dirty="0">
                          <a:effectLst/>
                        </a:rPr>
                        <a:t>Government Bonds</a:t>
                      </a:r>
                      <a:endParaRPr lang="en-ZA" sz="1100" dirty="0">
                        <a:effectLst/>
                        <a:latin typeface="Calibri"/>
                        <a:ea typeface="Calibri"/>
                        <a:cs typeface="Times New Roman"/>
                      </a:endParaRPr>
                    </a:p>
                  </a:txBody>
                  <a:tcPr marL="68580" marR="68580" marT="0" marB="0"/>
                </a:tc>
                <a:tc>
                  <a:txBody>
                    <a:bodyPr/>
                    <a:lstStyle/>
                    <a:p>
                      <a:pPr algn="ctr" fontAlgn="ctr">
                        <a:lnSpc>
                          <a:spcPct val="107000"/>
                        </a:lnSpc>
                        <a:spcAft>
                          <a:spcPts val="800"/>
                        </a:spcAft>
                      </a:pPr>
                      <a:r>
                        <a:rPr lang="en-US" sz="1100">
                          <a:effectLst/>
                        </a:rPr>
                        <a:t>R71 Billion</a:t>
                      </a:r>
                      <a:endParaRPr lang="en-ZA" sz="110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297033">
                <a:tc>
                  <a:txBody>
                    <a:bodyPr/>
                    <a:lstStyle/>
                    <a:p>
                      <a:pPr algn="just" fontAlgn="ctr">
                        <a:lnSpc>
                          <a:spcPct val="107000"/>
                        </a:lnSpc>
                        <a:spcAft>
                          <a:spcPts val="800"/>
                        </a:spcAft>
                      </a:pPr>
                      <a:r>
                        <a:rPr lang="en-US" sz="1100">
                          <a:effectLst/>
                        </a:rPr>
                        <a:t>SOE Bonds</a:t>
                      </a:r>
                      <a:endParaRPr lang="en-ZA" sz="1100">
                        <a:effectLst/>
                        <a:latin typeface="Calibri"/>
                        <a:ea typeface="Calibri"/>
                        <a:cs typeface="Times New Roman"/>
                      </a:endParaRPr>
                    </a:p>
                  </a:txBody>
                  <a:tcPr marL="68580" marR="68580" marT="0" marB="0"/>
                </a:tc>
                <a:tc>
                  <a:txBody>
                    <a:bodyPr/>
                    <a:lstStyle/>
                    <a:p>
                      <a:pPr algn="ctr" fontAlgn="ctr">
                        <a:lnSpc>
                          <a:spcPct val="107000"/>
                        </a:lnSpc>
                        <a:spcAft>
                          <a:spcPts val="800"/>
                        </a:spcAft>
                      </a:pPr>
                      <a:r>
                        <a:rPr lang="en-US" sz="1100" dirty="0">
                          <a:effectLst/>
                        </a:rPr>
                        <a:t>R12 Billion</a:t>
                      </a:r>
                      <a:endParaRPr lang="en-ZA"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297033">
                <a:tc>
                  <a:txBody>
                    <a:bodyPr/>
                    <a:lstStyle/>
                    <a:p>
                      <a:pPr algn="just" fontAlgn="ctr">
                        <a:lnSpc>
                          <a:spcPct val="107000"/>
                        </a:lnSpc>
                        <a:spcAft>
                          <a:spcPts val="800"/>
                        </a:spcAft>
                      </a:pPr>
                      <a:r>
                        <a:rPr lang="en-US" sz="1100">
                          <a:effectLst/>
                        </a:rPr>
                        <a:t>Domestic equities</a:t>
                      </a:r>
                      <a:endParaRPr lang="en-ZA" sz="1100">
                        <a:effectLst/>
                        <a:latin typeface="Calibri"/>
                        <a:ea typeface="Calibri"/>
                        <a:cs typeface="Times New Roman"/>
                      </a:endParaRPr>
                    </a:p>
                  </a:txBody>
                  <a:tcPr marL="68580" marR="68580" marT="0" marB="0"/>
                </a:tc>
                <a:tc>
                  <a:txBody>
                    <a:bodyPr/>
                    <a:lstStyle/>
                    <a:p>
                      <a:pPr algn="ctr" fontAlgn="ctr">
                        <a:lnSpc>
                          <a:spcPct val="107000"/>
                        </a:lnSpc>
                        <a:spcAft>
                          <a:spcPts val="800"/>
                        </a:spcAft>
                      </a:pPr>
                      <a:r>
                        <a:rPr lang="en-US" sz="1100" dirty="0">
                          <a:effectLst/>
                        </a:rPr>
                        <a:t>R26 Billion</a:t>
                      </a:r>
                      <a:endParaRPr lang="en-ZA"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297033">
                <a:tc>
                  <a:txBody>
                    <a:bodyPr/>
                    <a:lstStyle/>
                    <a:p>
                      <a:pPr algn="just" fontAlgn="ctr">
                        <a:lnSpc>
                          <a:spcPct val="107000"/>
                        </a:lnSpc>
                        <a:spcAft>
                          <a:spcPts val="800"/>
                        </a:spcAft>
                      </a:pPr>
                      <a:r>
                        <a:rPr lang="en-US" sz="1100">
                          <a:effectLst/>
                        </a:rPr>
                        <a:t>Off-shoe</a:t>
                      </a:r>
                      <a:endParaRPr lang="en-ZA" sz="1100">
                        <a:effectLst/>
                        <a:latin typeface="Calibri"/>
                        <a:ea typeface="Calibri"/>
                        <a:cs typeface="Times New Roman"/>
                      </a:endParaRPr>
                    </a:p>
                  </a:txBody>
                  <a:tcPr marL="68580" marR="68580" marT="0" marB="0"/>
                </a:tc>
                <a:tc>
                  <a:txBody>
                    <a:bodyPr/>
                    <a:lstStyle/>
                    <a:p>
                      <a:pPr algn="ctr" fontAlgn="ctr">
                        <a:lnSpc>
                          <a:spcPct val="107000"/>
                        </a:lnSpc>
                        <a:spcAft>
                          <a:spcPts val="800"/>
                        </a:spcAft>
                      </a:pPr>
                      <a:r>
                        <a:rPr lang="en-US" sz="1100" dirty="0">
                          <a:effectLst/>
                        </a:rPr>
                        <a:t>R6 Billion</a:t>
                      </a:r>
                      <a:endParaRPr lang="en-ZA"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r h="297033">
                <a:tc>
                  <a:txBody>
                    <a:bodyPr/>
                    <a:lstStyle/>
                    <a:p>
                      <a:pPr algn="just" fontAlgn="ctr">
                        <a:lnSpc>
                          <a:spcPct val="107000"/>
                        </a:lnSpc>
                        <a:spcAft>
                          <a:spcPts val="800"/>
                        </a:spcAft>
                      </a:pPr>
                      <a:r>
                        <a:rPr lang="en-US" sz="1100">
                          <a:effectLst/>
                        </a:rPr>
                        <a:t>Money markets</a:t>
                      </a:r>
                      <a:endParaRPr lang="en-ZA" sz="1100">
                        <a:effectLst/>
                        <a:latin typeface="Calibri"/>
                        <a:ea typeface="Calibri"/>
                        <a:cs typeface="Times New Roman"/>
                      </a:endParaRPr>
                    </a:p>
                  </a:txBody>
                  <a:tcPr marL="68580" marR="68580" marT="0" marB="0"/>
                </a:tc>
                <a:tc>
                  <a:txBody>
                    <a:bodyPr/>
                    <a:lstStyle/>
                    <a:p>
                      <a:pPr algn="ctr" fontAlgn="ctr">
                        <a:lnSpc>
                          <a:spcPct val="107000"/>
                        </a:lnSpc>
                        <a:spcAft>
                          <a:spcPts val="800"/>
                        </a:spcAft>
                      </a:pPr>
                      <a:r>
                        <a:rPr lang="en-US" sz="1100" dirty="0" smtClean="0">
                          <a:effectLst/>
                        </a:rPr>
                        <a:t>R7 </a:t>
                      </a:r>
                      <a:r>
                        <a:rPr lang="en-US" sz="1100" dirty="0">
                          <a:effectLst/>
                        </a:rPr>
                        <a:t>Billion</a:t>
                      </a:r>
                      <a:endParaRPr lang="en-ZA"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6"/>
                  </a:ext>
                </a:extLst>
              </a:tr>
              <a:tr h="297033">
                <a:tc>
                  <a:txBody>
                    <a:bodyPr/>
                    <a:lstStyle/>
                    <a:p>
                      <a:pPr algn="just" fontAlgn="ctr">
                        <a:lnSpc>
                          <a:spcPct val="107000"/>
                        </a:lnSpc>
                        <a:spcAft>
                          <a:spcPts val="800"/>
                        </a:spcAft>
                      </a:pPr>
                      <a:r>
                        <a:rPr lang="en-US" sz="1100">
                          <a:effectLst/>
                        </a:rPr>
                        <a:t>SRI</a:t>
                      </a:r>
                      <a:endParaRPr lang="en-ZA" sz="1100">
                        <a:effectLst/>
                        <a:latin typeface="Calibri"/>
                        <a:ea typeface="Calibri"/>
                        <a:cs typeface="Times New Roman"/>
                      </a:endParaRPr>
                    </a:p>
                  </a:txBody>
                  <a:tcPr marL="68580" marR="68580" marT="0" marB="0"/>
                </a:tc>
                <a:tc>
                  <a:txBody>
                    <a:bodyPr/>
                    <a:lstStyle/>
                    <a:p>
                      <a:pPr algn="ctr" fontAlgn="ctr">
                        <a:lnSpc>
                          <a:spcPct val="107000"/>
                        </a:lnSpc>
                        <a:spcAft>
                          <a:spcPts val="800"/>
                        </a:spcAft>
                      </a:pPr>
                      <a:r>
                        <a:rPr lang="en-US" sz="1100" dirty="0">
                          <a:effectLst/>
                        </a:rPr>
                        <a:t>R14 Billion</a:t>
                      </a:r>
                      <a:endParaRPr lang="en-ZA"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7"/>
                  </a:ext>
                </a:extLst>
              </a:tr>
              <a:tr h="297033">
                <a:tc>
                  <a:txBody>
                    <a:bodyPr/>
                    <a:lstStyle/>
                    <a:p>
                      <a:pPr algn="just" fontAlgn="ctr">
                        <a:lnSpc>
                          <a:spcPct val="107000"/>
                        </a:lnSpc>
                        <a:spcAft>
                          <a:spcPts val="800"/>
                        </a:spcAft>
                      </a:pPr>
                      <a:r>
                        <a:rPr lang="en-US" sz="1100" dirty="0">
                          <a:effectLst/>
                        </a:rPr>
                        <a:t>Total Portfolio</a:t>
                      </a:r>
                      <a:endParaRPr lang="en-ZA" sz="1100" dirty="0">
                        <a:effectLst/>
                        <a:latin typeface="Calibri"/>
                        <a:ea typeface="Calibri"/>
                        <a:cs typeface="Times New Roman"/>
                      </a:endParaRPr>
                    </a:p>
                  </a:txBody>
                  <a:tcPr marL="68580" marR="68580" marT="0" marB="0"/>
                </a:tc>
                <a:tc>
                  <a:txBody>
                    <a:bodyPr/>
                    <a:lstStyle/>
                    <a:p>
                      <a:pPr algn="ctr" fontAlgn="ctr">
                        <a:lnSpc>
                          <a:spcPct val="107000"/>
                        </a:lnSpc>
                        <a:spcAft>
                          <a:spcPts val="800"/>
                        </a:spcAft>
                      </a:pPr>
                      <a:r>
                        <a:rPr lang="en-US" sz="1100" dirty="0" smtClean="0">
                          <a:effectLst/>
                        </a:rPr>
                        <a:t>R136 </a:t>
                      </a:r>
                      <a:r>
                        <a:rPr lang="en-US" sz="1100" dirty="0">
                          <a:effectLst/>
                        </a:rPr>
                        <a:t>Billion</a:t>
                      </a:r>
                      <a:endParaRPr lang="en-ZA"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8"/>
                  </a:ext>
                </a:extLst>
              </a:tr>
            </a:tbl>
          </a:graphicData>
        </a:graphic>
      </p:graphicFrame>
      <p:sp>
        <p:nvSpPr>
          <p:cNvPr id="6" name="TextBox 5"/>
          <p:cNvSpPr txBox="1">
            <a:spLocks noChangeArrowheads="1"/>
          </p:cNvSpPr>
          <p:nvPr/>
        </p:nvSpPr>
        <p:spPr bwMode="auto">
          <a:xfrm>
            <a:off x="8442210" y="364966"/>
            <a:ext cx="375703" cy="2769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200" dirty="0" smtClean="0">
                <a:solidFill>
                  <a:srgbClr val="000000"/>
                </a:solidFill>
                <a:latin typeface="Arial" pitchFamily="34" charset="0"/>
                <a:cs typeface="Arial" pitchFamily="34" charset="0"/>
              </a:rPr>
              <a:t>16</a:t>
            </a:r>
            <a:endParaRPr lang="en-ZA" altLang="en-US" sz="1200" dirty="0">
              <a:solidFill>
                <a:srgbClr val="000000"/>
              </a:solidFill>
              <a:latin typeface="Arial" pitchFamily="34" charset="0"/>
              <a:cs typeface="Arial"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948299823"/>
              </p:ext>
            </p:extLst>
          </p:nvPr>
        </p:nvGraphicFramePr>
        <p:xfrm>
          <a:off x="295997" y="1340768"/>
          <a:ext cx="8494385" cy="1674622"/>
        </p:xfrm>
        <a:graphic>
          <a:graphicData uri="http://schemas.openxmlformats.org/drawingml/2006/table">
            <a:tbl>
              <a:tblPr firstRow="1" firstCol="1" bandRow="1"/>
              <a:tblGrid>
                <a:gridCol w="2830849">
                  <a:extLst>
                    <a:ext uri="{9D8B030D-6E8A-4147-A177-3AD203B41FA5}">
                      <a16:colId xmlns:a16="http://schemas.microsoft.com/office/drawing/2014/main" val="20000"/>
                    </a:ext>
                  </a:extLst>
                </a:gridCol>
                <a:gridCol w="2831768">
                  <a:extLst>
                    <a:ext uri="{9D8B030D-6E8A-4147-A177-3AD203B41FA5}">
                      <a16:colId xmlns:a16="http://schemas.microsoft.com/office/drawing/2014/main" val="20001"/>
                    </a:ext>
                  </a:extLst>
                </a:gridCol>
                <a:gridCol w="2831768">
                  <a:extLst>
                    <a:ext uri="{9D8B030D-6E8A-4147-A177-3AD203B41FA5}">
                      <a16:colId xmlns:a16="http://schemas.microsoft.com/office/drawing/2014/main" val="20002"/>
                    </a:ext>
                  </a:extLst>
                </a:gridCol>
              </a:tblGrid>
              <a:tr h="0">
                <a:tc gridSpan="3">
                  <a:txBody>
                    <a:bodyPr/>
                    <a:lstStyle/>
                    <a:p>
                      <a:pPr algn="ctr" fontAlgn="ctr">
                        <a:lnSpc>
                          <a:spcPct val="107000"/>
                        </a:lnSpc>
                        <a:spcAft>
                          <a:spcPts val="800"/>
                        </a:spcAft>
                      </a:pPr>
                      <a:r>
                        <a:rPr lang="en-ZA" sz="1800" b="1" dirty="0" smtClean="0">
                          <a:effectLst/>
                          <a:latin typeface="Calibri"/>
                          <a:ea typeface="Calibri"/>
                          <a:cs typeface="Times New Roman"/>
                        </a:rPr>
                        <a:t>LIQUIDITY – AVAILABILITY OF FUNDS </a:t>
                      </a:r>
                      <a:endParaRPr lang="en-ZA" sz="18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hMerge="1">
                  <a:txBody>
                    <a:bodyPr/>
                    <a:lstStyle/>
                    <a:p>
                      <a:pPr algn="just" fontAlgn="ctr">
                        <a:lnSpc>
                          <a:spcPct val="107000"/>
                        </a:lnSpc>
                        <a:spcAft>
                          <a:spcPts val="800"/>
                        </a:spcAft>
                      </a:pPr>
                      <a:endParaRPr lang="en-ZA"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75">
                      <a:fgClr>
                        <a:srgbClr val="008080"/>
                      </a:fgClr>
                      <a:bgClr>
                        <a:srgbClr val="008078"/>
                      </a:bgClr>
                    </a:pattFill>
                  </a:tcPr>
                </a:tc>
                <a:tc hMerge="1">
                  <a:txBody>
                    <a:bodyPr/>
                    <a:lstStyle/>
                    <a:p>
                      <a:pPr algn="just" fontAlgn="ctr">
                        <a:lnSpc>
                          <a:spcPct val="107000"/>
                        </a:lnSpc>
                        <a:spcAft>
                          <a:spcPts val="800"/>
                        </a:spcAft>
                      </a:pPr>
                      <a:endParaRPr lang="en-ZA"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75">
                      <a:fgClr>
                        <a:srgbClr val="008080"/>
                      </a:fgClr>
                      <a:bgClr>
                        <a:srgbClr val="008078"/>
                      </a:bgClr>
                    </a:pattFill>
                  </a:tcPr>
                </a:tc>
                <a:extLst>
                  <a:ext uri="{0D108BD9-81ED-4DB2-BD59-A6C34878D82A}">
                    <a16:rowId xmlns:a16="http://schemas.microsoft.com/office/drawing/2014/main" val="10000"/>
                  </a:ext>
                </a:extLst>
              </a:tr>
              <a:tr h="0">
                <a:tc>
                  <a:txBody>
                    <a:bodyPr/>
                    <a:lstStyle/>
                    <a:p>
                      <a:pPr algn="just" fontAlgn="ctr">
                        <a:lnSpc>
                          <a:spcPct val="107000"/>
                        </a:lnSpc>
                        <a:spcAft>
                          <a:spcPts val="800"/>
                        </a:spcAft>
                      </a:pPr>
                      <a:r>
                        <a:rPr lang="en-US" sz="1100" b="1" dirty="0">
                          <a:solidFill>
                            <a:srgbClr val="FFFFFF"/>
                          </a:solidFill>
                          <a:effectLst/>
                          <a:latin typeface="Calibri"/>
                          <a:ea typeface="Times New Roman"/>
                          <a:cs typeface="Tahoma"/>
                        </a:rPr>
                        <a:t>Date </a:t>
                      </a:r>
                      <a:endParaRPr lang="en-ZA"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just" fontAlgn="ctr">
                        <a:lnSpc>
                          <a:spcPct val="107000"/>
                        </a:lnSpc>
                        <a:spcAft>
                          <a:spcPts val="800"/>
                        </a:spcAft>
                      </a:pPr>
                      <a:r>
                        <a:rPr lang="en-US" sz="1100" b="1" dirty="0">
                          <a:solidFill>
                            <a:srgbClr val="FFFFFF"/>
                          </a:solidFill>
                          <a:effectLst/>
                          <a:latin typeface="Calibri"/>
                          <a:ea typeface="Times New Roman"/>
                          <a:cs typeface="Tahoma"/>
                        </a:rPr>
                        <a:t>Item </a:t>
                      </a:r>
                      <a:endParaRPr lang="en-US" sz="1100" b="1" dirty="0" smtClean="0">
                        <a:solidFill>
                          <a:srgbClr val="FFFFFF"/>
                        </a:solidFill>
                        <a:effectLst/>
                        <a:latin typeface="Calibri"/>
                        <a:ea typeface="Times New Roman"/>
                        <a:cs typeface="Tahoma"/>
                      </a:endParaRPr>
                    </a:p>
                    <a:p>
                      <a:pPr algn="just" fontAlgn="ctr">
                        <a:lnSpc>
                          <a:spcPct val="107000"/>
                        </a:lnSpc>
                        <a:spcAft>
                          <a:spcPts val="800"/>
                        </a:spcAft>
                      </a:pPr>
                      <a:endParaRPr lang="en-ZA"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just" fontAlgn="ctr">
                        <a:lnSpc>
                          <a:spcPct val="107000"/>
                        </a:lnSpc>
                        <a:spcAft>
                          <a:spcPts val="800"/>
                        </a:spcAft>
                      </a:pPr>
                      <a:r>
                        <a:rPr lang="en-US" sz="1100" b="1" dirty="0">
                          <a:solidFill>
                            <a:srgbClr val="FFFFFF"/>
                          </a:solidFill>
                          <a:effectLst/>
                          <a:latin typeface="Calibri"/>
                          <a:ea typeface="Times New Roman"/>
                          <a:cs typeface="Tahoma"/>
                        </a:rPr>
                        <a:t>Amount</a:t>
                      </a:r>
                      <a:endParaRPr lang="en-ZA"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10001"/>
                  </a:ext>
                </a:extLst>
              </a:tr>
              <a:tr h="0">
                <a:tc rowSpan="2">
                  <a:txBody>
                    <a:bodyPr/>
                    <a:lstStyle/>
                    <a:p>
                      <a:pPr algn="just" fontAlgn="ctr">
                        <a:lnSpc>
                          <a:spcPct val="107000"/>
                        </a:lnSpc>
                        <a:spcAft>
                          <a:spcPts val="800"/>
                        </a:spcAft>
                      </a:pPr>
                      <a:r>
                        <a:rPr lang="en-US" sz="1100" dirty="0" smtClean="0">
                          <a:effectLst/>
                          <a:latin typeface="Calibri"/>
                          <a:ea typeface="Times New Roman"/>
                          <a:cs typeface="Tahoma"/>
                        </a:rPr>
                        <a:t>30 </a:t>
                      </a:r>
                      <a:r>
                        <a:rPr lang="en-US" sz="1100" dirty="0">
                          <a:effectLst/>
                          <a:latin typeface="Calibri"/>
                          <a:ea typeface="Times New Roman"/>
                          <a:cs typeface="Tahoma"/>
                        </a:rPr>
                        <a:t>April 2020</a:t>
                      </a:r>
                      <a:endParaRPr lang="en-ZA"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fontAlgn="ctr">
                        <a:lnSpc>
                          <a:spcPct val="107000"/>
                        </a:lnSpc>
                        <a:spcAft>
                          <a:spcPts val="800"/>
                        </a:spcAft>
                      </a:pPr>
                      <a:r>
                        <a:rPr lang="en-US" sz="1100" dirty="0">
                          <a:effectLst/>
                          <a:latin typeface="Calibri"/>
                          <a:ea typeface="Times New Roman"/>
                          <a:cs typeface="Tahoma"/>
                        </a:rPr>
                        <a:t>Available </a:t>
                      </a:r>
                      <a:r>
                        <a:rPr lang="en-US" sz="1100" dirty="0" smtClean="0">
                          <a:effectLst/>
                          <a:latin typeface="Calibri"/>
                          <a:ea typeface="Times New Roman"/>
                          <a:cs typeface="Tahoma"/>
                        </a:rPr>
                        <a:t>balance</a:t>
                      </a:r>
                    </a:p>
                    <a:p>
                      <a:pPr algn="just" fontAlgn="ctr">
                        <a:lnSpc>
                          <a:spcPct val="107000"/>
                        </a:lnSpc>
                        <a:spcAft>
                          <a:spcPts val="800"/>
                        </a:spcAft>
                      </a:pPr>
                      <a:endParaRPr lang="en-ZA"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fontAlgn="ctr">
                        <a:lnSpc>
                          <a:spcPct val="107000"/>
                        </a:lnSpc>
                        <a:spcAft>
                          <a:spcPts val="800"/>
                        </a:spcAft>
                      </a:pPr>
                      <a:r>
                        <a:rPr lang="en-US" sz="1100" dirty="0" smtClean="0">
                          <a:effectLst/>
                          <a:latin typeface="Calibri"/>
                          <a:ea typeface="Times New Roman"/>
                          <a:cs typeface="Tahoma"/>
                        </a:rPr>
                        <a:t>R6.8 </a:t>
                      </a:r>
                      <a:r>
                        <a:rPr lang="en-US" sz="1100" dirty="0">
                          <a:effectLst/>
                          <a:latin typeface="Calibri"/>
                          <a:ea typeface="Times New Roman"/>
                          <a:cs typeface="Tahoma"/>
                        </a:rPr>
                        <a:t>Billion</a:t>
                      </a:r>
                      <a:endParaRPr lang="en-ZA"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vMerge="1">
                  <a:txBody>
                    <a:bodyPr/>
                    <a:lstStyle/>
                    <a:p>
                      <a:pPr algn="just" fontAlgn="ctr">
                        <a:lnSpc>
                          <a:spcPct val="107000"/>
                        </a:lnSpc>
                        <a:spcAft>
                          <a:spcPts val="800"/>
                        </a:spcAft>
                      </a:pPr>
                      <a:endParaRPr lang="en-ZA"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ctr">
                        <a:lnSpc>
                          <a:spcPct val="107000"/>
                        </a:lnSpc>
                        <a:spcAft>
                          <a:spcPts val="800"/>
                        </a:spcAft>
                      </a:pPr>
                      <a:r>
                        <a:rPr lang="en-US" sz="1100" dirty="0">
                          <a:effectLst/>
                          <a:latin typeface="Calibri"/>
                          <a:ea typeface="Times New Roman"/>
                          <a:cs typeface="Tahoma"/>
                        </a:rPr>
                        <a:t>Maturing fixed </a:t>
                      </a:r>
                      <a:r>
                        <a:rPr lang="en-US" sz="1100" dirty="0" smtClean="0">
                          <a:effectLst/>
                          <a:latin typeface="Calibri"/>
                          <a:ea typeface="Times New Roman"/>
                          <a:cs typeface="Tahoma"/>
                        </a:rPr>
                        <a:t>deposit ( 30 April</a:t>
                      </a:r>
                      <a:r>
                        <a:rPr lang="en-US" sz="1100" baseline="0" dirty="0" smtClean="0">
                          <a:effectLst/>
                          <a:latin typeface="Calibri"/>
                          <a:ea typeface="Times New Roman"/>
                          <a:cs typeface="Tahoma"/>
                        </a:rPr>
                        <a:t> 2020)</a:t>
                      </a:r>
                      <a:endParaRPr lang="en-US" sz="1100" dirty="0" smtClean="0">
                        <a:effectLst/>
                        <a:latin typeface="Calibri"/>
                        <a:ea typeface="Times New Roman"/>
                        <a:cs typeface="Tahoma"/>
                      </a:endParaRPr>
                    </a:p>
                    <a:p>
                      <a:pPr algn="just" fontAlgn="ctr">
                        <a:lnSpc>
                          <a:spcPct val="107000"/>
                        </a:lnSpc>
                        <a:spcAft>
                          <a:spcPts val="800"/>
                        </a:spcAft>
                      </a:pPr>
                      <a:endParaRPr lang="en-ZA"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fontAlgn="ctr">
                        <a:lnSpc>
                          <a:spcPct val="107000"/>
                        </a:lnSpc>
                        <a:spcAft>
                          <a:spcPts val="800"/>
                        </a:spcAft>
                      </a:pPr>
                      <a:r>
                        <a:rPr lang="en-US" sz="1100" dirty="0" smtClean="0">
                          <a:effectLst/>
                          <a:latin typeface="Calibri"/>
                          <a:ea typeface="Times New Roman"/>
                          <a:cs typeface="Tahoma"/>
                        </a:rPr>
                        <a:t>R7 </a:t>
                      </a:r>
                      <a:r>
                        <a:rPr lang="en-US" sz="1100" dirty="0">
                          <a:effectLst/>
                          <a:latin typeface="Calibri"/>
                          <a:ea typeface="Times New Roman"/>
                          <a:cs typeface="Tahoma"/>
                        </a:rPr>
                        <a:t>Billion</a:t>
                      </a:r>
                      <a:endParaRPr lang="en-ZA"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5406682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solidFill>
                  <a:prstClr val="black"/>
                </a:solidFill>
              </a:rPr>
              <a:t>CALL CENTRE SCALE UP </a:t>
            </a:r>
            <a:r>
              <a:rPr lang="en-US" sz="3200" b="1" dirty="0">
                <a:solidFill>
                  <a:prstClr val="black"/>
                </a:solidFill>
              </a:rPr>
              <a:t>PROGRESS</a:t>
            </a:r>
            <a:endParaRPr lang="en-ZA" sz="3200" dirty="0"/>
          </a:p>
        </p:txBody>
      </p:sp>
      <p:sp>
        <p:nvSpPr>
          <p:cNvPr id="3" name="Content Placeholder 2"/>
          <p:cNvSpPr>
            <a:spLocks noGrp="1"/>
          </p:cNvSpPr>
          <p:nvPr>
            <p:ph idx="1"/>
          </p:nvPr>
        </p:nvSpPr>
        <p:spPr>
          <a:xfrm>
            <a:off x="323528" y="1340768"/>
            <a:ext cx="8568952" cy="5256584"/>
          </a:xfrm>
        </p:spPr>
        <p:txBody>
          <a:bodyPr/>
          <a:lstStyle/>
          <a:p>
            <a:pPr>
              <a:buClr>
                <a:schemeClr val="tx2">
                  <a:lumMod val="75000"/>
                </a:schemeClr>
              </a:buClr>
              <a:buFont typeface="Calibri" panose="020F0502020204030204" pitchFamily="34" charset="0"/>
              <a:buChar char="◊"/>
            </a:pPr>
            <a:r>
              <a:rPr lang="en-ZA" sz="1600" dirty="0" smtClean="0"/>
              <a:t> </a:t>
            </a:r>
            <a:r>
              <a:rPr lang="en-ZA" sz="1200" dirty="0"/>
              <a:t>Scaled up technology platform to open up enough lines for all calls to actually get </a:t>
            </a:r>
            <a:r>
              <a:rPr lang="en-ZA" sz="1200" dirty="0" smtClean="0"/>
              <a:t>through.</a:t>
            </a:r>
          </a:p>
          <a:p>
            <a:pPr>
              <a:buClr>
                <a:schemeClr val="tx2">
                  <a:lumMod val="75000"/>
                </a:schemeClr>
              </a:buClr>
              <a:buFont typeface="Calibri" panose="020F0502020204030204" pitchFamily="34" charset="0"/>
              <a:buChar char="◊"/>
            </a:pPr>
            <a:endParaRPr lang="en-ZA" sz="1200" dirty="0"/>
          </a:p>
          <a:p>
            <a:pPr>
              <a:buClr>
                <a:schemeClr val="tx2">
                  <a:lumMod val="75000"/>
                </a:schemeClr>
              </a:buClr>
              <a:buFont typeface="Calibri" panose="020F0502020204030204" pitchFamily="34" charset="0"/>
              <a:buChar char="◊"/>
            </a:pPr>
            <a:r>
              <a:rPr lang="en-ZA" sz="1200" dirty="0"/>
              <a:t>I</a:t>
            </a:r>
            <a:r>
              <a:rPr lang="en-ZA" sz="1200" dirty="0" smtClean="0"/>
              <a:t>ncreased </a:t>
            </a:r>
            <a:r>
              <a:rPr lang="en-ZA" sz="1200" dirty="0"/>
              <a:t>capacity of calls from the prior Nashua platform of 6,000-7,000 to now an estimated 73,000 calls </a:t>
            </a:r>
            <a:r>
              <a:rPr lang="en-ZA" sz="1200" dirty="0" smtClean="0"/>
              <a:t>coming through </a:t>
            </a:r>
            <a:r>
              <a:rPr lang="en-ZA" sz="1200" dirty="0"/>
              <a:t>per </a:t>
            </a:r>
            <a:r>
              <a:rPr lang="en-ZA" sz="1200" dirty="0" smtClean="0"/>
              <a:t>day.</a:t>
            </a:r>
          </a:p>
          <a:p>
            <a:pPr>
              <a:buClr>
                <a:schemeClr val="tx2">
                  <a:lumMod val="75000"/>
                </a:schemeClr>
              </a:buClr>
              <a:buFont typeface="Calibri" panose="020F0502020204030204" pitchFamily="34" charset="0"/>
              <a:buChar char="◊"/>
            </a:pPr>
            <a:endParaRPr lang="en-ZA" sz="1200" dirty="0"/>
          </a:p>
          <a:p>
            <a:pPr>
              <a:buClr>
                <a:schemeClr val="tx2">
                  <a:lumMod val="75000"/>
                </a:schemeClr>
              </a:buClr>
              <a:buFont typeface="Calibri" panose="020F0502020204030204" pitchFamily="34" charset="0"/>
              <a:buChar char="◊"/>
            </a:pPr>
            <a:r>
              <a:rPr lang="en-ZA" sz="1200" dirty="0" smtClean="0"/>
              <a:t> </a:t>
            </a:r>
            <a:r>
              <a:rPr lang="en-ZA" sz="1200" dirty="0"/>
              <a:t>Estimated range of 900-1200 concurrent calls coming through on platform; prior Nashua platform had only </a:t>
            </a:r>
            <a:r>
              <a:rPr lang="en-ZA" sz="1200" dirty="0" smtClean="0"/>
              <a:t>250 concurrent </a:t>
            </a:r>
            <a:r>
              <a:rPr lang="en-ZA" sz="1200" dirty="0"/>
              <a:t>lines </a:t>
            </a:r>
            <a:r>
              <a:rPr lang="en-ZA" sz="1200" dirty="0" smtClean="0"/>
              <a:t>available.</a:t>
            </a:r>
          </a:p>
          <a:p>
            <a:pPr>
              <a:buClr>
                <a:schemeClr val="tx2">
                  <a:lumMod val="75000"/>
                </a:schemeClr>
              </a:buClr>
              <a:buFont typeface="Calibri" panose="020F0502020204030204" pitchFamily="34" charset="0"/>
              <a:buChar char="◊"/>
            </a:pPr>
            <a:endParaRPr lang="en-ZA" sz="1200" dirty="0"/>
          </a:p>
          <a:p>
            <a:pPr>
              <a:buClr>
                <a:schemeClr val="tx2">
                  <a:lumMod val="75000"/>
                </a:schemeClr>
              </a:buClr>
              <a:buFont typeface="Calibri" panose="020F0502020204030204" pitchFamily="34" charset="0"/>
              <a:buChar char="◊"/>
            </a:pPr>
            <a:r>
              <a:rPr lang="en-ZA" sz="1200" dirty="0" smtClean="0"/>
              <a:t>Upgraded </a:t>
            </a:r>
            <a:r>
              <a:rPr lang="en-ZA" sz="1200" dirty="0"/>
              <a:t>and added server capacity by 8 </a:t>
            </a:r>
            <a:r>
              <a:rPr lang="en-ZA" sz="1200" dirty="0" smtClean="0"/>
              <a:t>times.</a:t>
            </a:r>
          </a:p>
          <a:p>
            <a:pPr>
              <a:buClr>
                <a:schemeClr val="tx2">
                  <a:lumMod val="75000"/>
                </a:schemeClr>
              </a:buClr>
              <a:buFont typeface="Calibri" panose="020F0502020204030204" pitchFamily="34" charset="0"/>
              <a:buChar char="◊"/>
            </a:pPr>
            <a:endParaRPr lang="en-ZA" sz="1200" dirty="0"/>
          </a:p>
          <a:p>
            <a:pPr>
              <a:buClr>
                <a:schemeClr val="tx2">
                  <a:lumMod val="75000"/>
                </a:schemeClr>
              </a:buClr>
              <a:buFont typeface="Calibri" panose="020F0502020204030204" pitchFamily="34" charset="0"/>
              <a:buChar char="◊"/>
            </a:pPr>
            <a:r>
              <a:rPr lang="en-ZA" sz="1200" dirty="0" smtClean="0"/>
              <a:t> </a:t>
            </a:r>
            <a:r>
              <a:rPr lang="en-ZA" sz="1200" dirty="0"/>
              <a:t>Increased incoming line to manage capacity from 4mbs/second to </a:t>
            </a:r>
            <a:r>
              <a:rPr lang="en-ZA" sz="1200" dirty="0" smtClean="0"/>
              <a:t>50mbs/second.</a:t>
            </a:r>
          </a:p>
          <a:p>
            <a:pPr>
              <a:buClr>
                <a:schemeClr val="tx2">
                  <a:lumMod val="75000"/>
                </a:schemeClr>
              </a:buClr>
              <a:buFont typeface="Calibri" panose="020F0502020204030204" pitchFamily="34" charset="0"/>
              <a:buChar char="◊"/>
            </a:pPr>
            <a:endParaRPr lang="en-ZA" sz="1200" dirty="0"/>
          </a:p>
          <a:p>
            <a:pPr>
              <a:buClr>
                <a:schemeClr val="tx2">
                  <a:lumMod val="75000"/>
                </a:schemeClr>
              </a:buClr>
              <a:buFont typeface="Calibri" panose="020F0502020204030204" pitchFamily="34" charset="0"/>
              <a:buChar char="◊"/>
            </a:pPr>
            <a:r>
              <a:rPr lang="en-ZA" sz="1200" dirty="0" smtClean="0"/>
              <a:t>70</a:t>
            </a:r>
            <a:r>
              <a:rPr lang="en-ZA" sz="1200" dirty="0"/>
              <a:t>% increase in calls answered between </a:t>
            </a:r>
            <a:r>
              <a:rPr lang="en-ZA" sz="1200" dirty="0" smtClean="0"/>
              <a:t>Monday-Thursday.</a:t>
            </a:r>
          </a:p>
          <a:p>
            <a:pPr>
              <a:buClr>
                <a:schemeClr val="tx2">
                  <a:lumMod val="75000"/>
                </a:schemeClr>
              </a:buClr>
              <a:buFont typeface="Calibri" panose="020F0502020204030204" pitchFamily="34" charset="0"/>
              <a:buChar char="◊"/>
            </a:pPr>
            <a:endParaRPr lang="en-ZA" sz="1200" dirty="0"/>
          </a:p>
          <a:p>
            <a:pPr>
              <a:buClr>
                <a:schemeClr val="tx2">
                  <a:lumMod val="75000"/>
                </a:schemeClr>
              </a:buClr>
              <a:buFont typeface="Calibri" panose="020F0502020204030204" pitchFamily="34" charset="0"/>
              <a:buChar char="◊"/>
            </a:pPr>
            <a:r>
              <a:rPr lang="en-ZA" sz="1200" dirty="0" smtClean="0"/>
              <a:t> </a:t>
            </a:r>
            <a:r>
              <a:rPr lang="en-ZA" sz="1200" dirty="0"/>
              <a:t>Scaled up agents from 36 to 81 to 201 with plans underway to double again next </a:t>
            </a:r>
            <a:r>
              <a:rPr lang="en-ZA" sz="1200" dirty="0" smtClean="0"/>
              <a:t>week.</a:t>
            </a:r>
          </a:p>
          <a:p>
            <a:pPr>
              <a:buClr>
                <a:schemeClr val="tx2">
                  <a:lumMod val="75000"/>
                </a:schemeClr>
              </a:buClr>
              <a:buFont typeface="Calibri" panose="020F0502020204030204" pitchFamily="34" charset="0"/>
              <a:buChar char="◊"/>
            </a:pPr>
            <a:endParaRPr lang="en-ZA" sz="1200" dirty="0"/>
          </a:p>
          <a:p>
            <a:pPr lvl="0">
              <a:buClr>
                <a:srgbClr val="1F497D">
                  <a:lumMod val="75000"/>
                </a:srgbClr>
              </a:buClr>
              <a:buFont typeface="Calibri" panose="020F0502020204030204" pitchFamily="34" charset="0"/>
              <a:buChar char="◊"/>
            </a:pPr>
            <a:r>
              <a:rPr lang="en-ZA" sz="1200" dirty="0" smtClean="0"/>
              <a:t>330 </a:t>
            </a:r>
            <a:r>
              <a:rPr lang="en-ZA" sz="1200" dirty="0"/>
              <a:t>individuals trained this week including support staff and </a:t>
            </a:r>
            <a:r>
              <a:rPr lang="en-ZA" sz="1200" dirty="0" smtClean="0"/>
              <a:t>managers.</a:t>
            </a:r>
            <a:r>
              <a:rPr lang="en-ZA" sz="1200" dirty="0">
                <a:solidFill>
                  <a:prstClr val="black"/>
                </a:solidFill>
              </a:rPr>
              <a:t> </a:t>
            </a:r>
            <a:endParaRPr lang="en-ZA" sz="1200" dirty="0" smtClean="0">
              <a:solidFill>
                <a:prstClr val="black"/>
              </a:solidFill>
            </a:endParaRPr>
          </a:p>
          <a:p>
            <a:pPr lvl="0">
              <a:buClr>
                <a:srgbClr val="1F497D">
                  <a:lumMod val="75000"/>
                </a:srgbClr>
              </a:buClr>
              <a:buFont typeface="Calibri" panose="020F0502020204030204" pitchFamily="34" charset="0"/>
              <a:buChar char="◊"/>
            </a:pPr>
            <a:endParaRPr lang="en-US" sz="1200" dirty="0" smtClean="0">
              <a:solidFill>
                <a:prstClr val="black"/>
              </a:solidFill>
            </a:endParaRPr>
          </a:p>
          <a:p>
            <a:pPr lvl="0">
              <a:buClr>
                <a:srgbClr val="1F497D">
                  <a:lumMod val="75000"/>
                </a:srgbClr>
              </a:buClr>
              <a:buFont typeface="Calibri" panose="020F0502020204030204" pitchFamily="34" charset="0"/>
              <a:buChar char="◊"/>
            </a:pPr>
            <a:r>
              <a:rPr lang="en-ZA" sz="1200" dirty="0" smtClean="0">
                <a:solidFill>
                  <a:prstClr val="black"/>
                </a:solidFill>
              </a:rPr>
              <a:t>Real </a:t>
            </a:r>
            <a:r>
              <a:rPr lang="en-ZA" sz="1200" dirty="0">
                <a:solidFill>
                  <a:prstClr val="black"/>
                </a:solidFill>
              </a:rPr>
              <a:t>time data is being analysed in 30-minute interval reporting and with wrap codes to categorise call </a:t>
            </a:r>
            <a:r>
              <a:rPr lang="en-ZA" sz="1200" dirty="0" smtClean="0">
                <a:solidFill>
                  <a:prstClr val="black"/>
                </a:solidFill>
              </a:rPr>
              <a:t>types</a:t>
            </a:r>
          </a:p>
          <a:p>
            <a:pPr lvl="0">
              <a:buClr>
                <a:srgbClr val="1F497D">
                  <a:lumMod val="75000"/>
                </a:srgbClr>
              </a:buClr>
              <a:buFont typeface="Calibri" panose="020F0502020204030204" pitchFamily="34" charset="0"/>
              <a:buChar char="◊"/>
            </a:pPr>
            <a:endParaRPr lang="en-ZA" sz="1200" dirty="0">
              <a:solidFill>
                <a:prstClr val="black"/>
              </a:solidFill>
            </a:endParaRPr>
          </a:p>
          <a:p>
            <a:pPr lvl="0">
              <a:buClr>
                <a:srgbClr val="1F497D">
                  <a:lumMod val="75000"/>
                </a:srgbClr>
              </a:buClr>
              <a:buFont typeface="Calibri" panose="020F0502020204030204" pitchFamily="34" charset="0"/>
              <a:buChar char="◊"/>
            </a:pPr>
            <a:r>
              <a:rPr lang="en-ZA" sz="1200" dirty="0">
                <a:solidFill>
                  <a:prstClr val="black"/>
                </a:solidFill>
              </a:rPr>
              <a:t>±25% of calls coming through are general UIF queries, not COVID call queries (which is the focus of Harambee capacity</a:t>
            </a:r>
            <a:r>
              <a:rPr lang="en-ZA" sz="1200" dirty="0" smtClean="0">
                <a:solidFill>
                  <a:prstClr val="black"/>
                </a:solidFill>
              </a:rPr>
              <a:t>)</a:t>
            </a:r>
          </a:p>
          <a:p>
            <a:pPr lvl="0">
              <a:buClr>
                <a:srgbClr val="1F497D">
                  <a:lumMod val="75000"/>
                </a:srgbClr>
              </a:buClr>
              <a:buFont typeface="Calibri" panose="020F0502020204030204" pitchFamily="34" charset="0"/>
              <a:buChar char="◊"/>
            </a:pPr>
            <a:endParaRPr lang="en-ZA" sz="1200" dirty="0">
              <a:solidFill>
                <a:prstClr val="black"/>
              </a:solidFill>
            </a:endParaRPr>
          </a:p>
          <a:p>
            <a:pPr lvl="0">
              <a:buClr>
                <a:srgbClr val="1F497D">
                  <a:lumMod val="75000"/>
                </a:srgbClr>
              </a:buClr>
              <a:buFont typeface="Calibri" panose="020F0502020204030204" pitchFamily="34" charset="0"/>
              <a:buChar char="◊"/>
            </a:pPr>
            <a:r>
              <a:rPr lang="en-ZA" sz="1200" dirty="0">
                <a:solidFill>
                  <a:prstClr val="black"/>
                </a:solidFill>
              </a:rPr>
              <a:t>End-to-end process mapping underway; first recommendations will be ready on Tuesday 28 April</a:t>
            </a:r>
          </a:p>
          <a:p>
            <a:pPr>
              <a:buClr>
                <a:schemeClr val="tx2">
                  <a:lumMod val="75000"/>
                </a:schemeClr>
              </a:buClr>
              <a:buFont typeface="Calibri" panose="020F0502020204030204" pitchFamily="34" charset="0"/>
              <a:buChar char="◊"/>
            </a:pPr>
            <a:endParaRPr lang="en-ZA" sz="1200" dirty="0" smtClean="0"/>
          </a:p>
          <a:p>
            <a:pPr>
              <a:buClr>
                <a:schemeClr val="tx2">
                  <a:lumMod val="75000"/>
                </a:schemeClr>
              </a:buClr>
              <a:buFont typeface="Calibri" panose="020F0502020204030204" pitchFamily="34" charset="0"/>
              <a:buChar char="◊"/>
            </a:pPr>
            <a:endParaRPr lang="en-ZA" sz="1200" dirty="0"/>
          </a:p>
        </p:txBody>
      </p:sp>
      <p:sp>
        <p:nvSpPr>
          <p:cNvPr id="4" name="Slide Number Placeholder 3"/>
          <p:cNvSpPr>
            <a:spLocks noGrp="1"/>
          </p:cNvSpPr>
          <p:nvPr>
            <p:ph type="sldNum" sz="quarter" idx="12"/>
          </p:nvPr>
        </p:nvSpPr>
        <p:spPr/>
        <p:txBody>
          <a:bodyPr/>
          <a:lstStyle/>
          <a:p>
            <a:fld id="{96CA8298-9D91-4CF9-AB6A-504DBB769D5D}" type="slidenum">
              <a:rPr lang="en-US" smtClean="0"/>
              <a:pPr/>
              <a:t>17</a:t>
            </a:fld>
            <a:endParaRPr lang="en-US" dirty="0"/>
          </a:p>
        </p:txBody>
      </p:sp>
      <p:sp>
        <p:nvSpPr>
          <p:cNvPr id="5" name="TextBox 5"/>
          <p:cNvSpPr txBox="1">
            <a:spLocks noChangeArrowheads="1"/>
          </p:cNvSpPr>
          <p:nvPr/>
        </p:nvSpPr>
        <p:spPr bwMode="auto">
          <a:xfrm>
            <a:off x="8388424" y="251027"/>
            <a:ext cx="501497" cy="30777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400" dirty="0" smtClean="0">
                <a:solidFill>
                  <a:srgbClr val="000000"/>
                </a:solidFill>
                <a:latin typeface="Arial" pitchFamily="34" charset="0"/>
                <a:cs typeface="Arial" pitchFamily="34" charset="0"/>
              </a:rPr>
              <a:t>17</a:t>
            </a:r>
            <a:endParaRPr lang="en-ZA" altLang="en-US" sz="14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17489745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solidFill>
                  <a:prstClr val="black"/>
                </a:solidFill>
              </a:rPr>
              <a:t>DOMESTIC WORKER’S PAYMENTS</a:t>
            </a:r>
            <a:endParaRPr lang="en-ZA"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34399502"/>
              </p:ext>
            </p:extLst>
          </p:nvPr>
        </p:nvGraphicFramePr>
        <p:xfrm>
          <a:off x="251521" y="1484786"/>
          <a:ext cx="8640958" cy="4752528"/>
        </p:xfrm>
        <a:graphic>
          <a:graphicData uri="http://schemas.openxmlformats.org/drawingml/2006/table">
            <a:tbl>
              <a:tblPr firstRow="1" firstCol="1" bandRow="1">
                <a:tableStyleId>{B301B821-A1FF-4177-AEE7-76D212191A09}</a:tableStyleId>
              </a:tblPr>
              <a:tblGrid>
                <a:gridCol w="2159772">
                  <a:extLst>
                    <a:ext uri="{9D8B030D-6E8A-4147-A177-3AD203B41FA5}">
                      <a16:colId xmlns:a16="http://schemas.microsoft.com/office/drawing/2014/main" val="20000"/>
                    </a:ext>
                  </a:extLst>
                </a:gridCol>
                <a:gridCol w="2159772">
                  <a:extLst>
                    <a:ext uri="{9D8B030D-6E8A-4147-A177-3AD203B41FA5}">
                      <a16:colId xmlns:a16="http://schemas.microsoft.com/office/drawing/2014/main" val="20001"/>
                    </a:ext>
                  </a:extLst>
                </a:gridCol>
                <a:gridCol w="2160707">
                  <a:extLst>
                    <a:ext uri="{9D8B030D-6E8A-4147-A177-3AD203B41FA5}">
                      <a16:colId xmlns:a16="http://schemas.microsoft.com/office/drawing/2014/main" val="20002"/>
                    </a:ext>
                  </a:extLst>
                </a:gridCol>
                <a:gridCol w="2160707">
                  <a:extLst>
                    <a:ext uri="{9D8B030D-6E8A-4147-A177-3AD203B41FA5}">
                      <a16:colId xmlns:a16="http://schemas.microsoft.com/office/drawing/2014/main" val="20003"/>
                    </a:ext>
                  </a:extLst>
                </a:gridCol>
              </a:tblGrid>
              <a:tr h="577553">
                <a:tc>
                  <a:txBody>
                    <a:bodyPr/>
                    <a:lstStyle/>
                    <a:p>
                      <a:pPr algn="just" fontAlgn="ctr">
                        <a:lnSpc>
                          <a:spcPct val="107000"/>
                        </a:lnSpc>
                        <a:spcAft>
                          <a:spcPts val="800"/>
                        </a:spcAft>
                      </a:pPr>
                      <a:r>
                        <a:rPr lang="en-US" sz="1400" dirty="0" smtClean="0">
                          <a:effectLst/>
                        </a:rPr>
                        <a:t>Date Of Payment</a:t>
                      </a:r>
                      <a:endParaRPr lang="en-ZA" sz="14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just" fontAlgn="ctr">
                        <a:lnSpc>
                          <a:spcPct val="107000"/>
                        </a:lnSpc>
                        <a:spcAft>
                          <a:spcPts val="800"/>
                        </a:spcAft>
                      </a:pPr>
                      <a:r>
                        <a:rPr lang="en-US" sz="1400" dirty="0" smtClean="0">
                          <a:effectLst/>
                        </a:rPr>
                        <a:t>Domestic Workers Paid</a:t>
                      </a:r>
                      <a:endParaRPr lang="en-ZA" sz="14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just" fontAlgn="ctr">
                        <a:lnSpc>
                          <a:spcPct val="107000"/>
                        </a:lnSpc>
                        <a:spcAft>
                          <a:spcPts val="800"/>
                        </a:spcAft>
                      </a:pPr>
                      <a:r>
                        <a:rPr lang="en-US" sz="1400" dirty="0" smtClean="0">
                          <a:effectLst/>
                        </a:rPr>
                        <a:t>Number Of Domestic Employees Benefited</a:t>
                      </a:r>
                      <a:endParaRPr lang="en-ZA" sz="14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just" fontAlgn="ctr">
                        <a:lnSpc>
                          <a:spcPct val="107000"/>
                        </a:lnSpc>
                        <a:spcAft>
                          <a:spcPts val="800"/>
                        </a:spcAft>
                      </a:pPr>
                      <a:r>
                        <a:rPr lang="en-US" sz="1400" dirty="0" smtClean="0">
                          <a:effectLst/>
                        </a:rPr>
                        <a:t>Total Amount Paid</a:t>
                      </a:r>
                      <a:endParaRPr lang="en-ZA" sz="1400" dirty="0">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0"/>
                  </a:ext>
                </a:extLst>
              </a:tr>
              <a:tr h="834995">
                <a:tc>
                  <a:txBody>
                    <a:bodyPr/>
                    <a:lstStyle/>
                    <a:p>
                      <a:pPr algn="just" fontAlgn="ctr">
                        <a:lnSpc>
                          <a:spcPct val="107000"/>
                        </a:lnSpc>
                        <a:spcAft>
                          <a:spcPts val="800"/>
                        </a:spcAft>
                      </a:pPr>
                      <a:r>
                        <a:rPr lang="en-US" sz="1400" dirty="0">
                          <a:effectLst/>
                        </a:rPr>
                        <a:t>20 April 2020</a:t>
                      </a:r>
                      <a:endParaRPr lang="en-ZA" sz="14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just" fontAlgn="ctr">
                        <a:lnSpc>
                          <a:spcPct val="107000"/>
                        </a:lnSpc>
                        <a:spcAft>
                          <a:spcPts val="800"/>
                        </a:spcAft>
                      </a:pPr>
                      <a:r>
                        <a:rPr lang="en-US" sz="1400">
                          <a:effectLst/>
                        </a:rPr>
                        <a:t>582</a:t>
                      </a:r>
                      <a:endParaRPr lang="en-ZA" sz="1400">
                        <a:effectLst/>
                        <a:latin typeface="Arial" panose="020B0604020202020204" pitchFamily="34" charset="0"/>
                        <a:ea typeface="Calibri"/>
                        <a:cs typeface="Arial" panose="020B0604020202020204" pitchFamily="34" charset="0"/>
                      </a:endParaRPr>
                    </a:p>
                  </a:txBody>
                  <a:tcPr marL="68580" marR="68580" marT="0" marB="0"/>
                </a:tc>
                <a:tc>
                  <a:txBody>
                    <a:bodyPr/>
                    <a:lstStyle/>
                    <a:p>
                      <a:pPr algn="just" fontAlgn="ctr">
                        <a:lnSpc>
                          <a:spcPct val="107000"/>
                        </a:lnSpc>
                        <a:spcAft>
                          <a:spcPts val="800"/>
                        </a:spcAft>
                      </a:pPr>
                      <a:r>
                        <a:rPr lang="en-US" sz="1400">
                          <a:effectLst/>
                        </a:rPr>
                        <a:t>831</a:t>
                      </a:r>
                      <a:endParaRPr lang="en-ZA" sz="1400">
                        <a:effectLst/>
                        <a:latin typeface="Arial" panose="020B0604020202020204" pitchFamily="34" charset="0"/>
                        <a:ea typeface="Calibri"/>
                        <a:cs typeface="Arial" panose="020B0604020202020204" pitchFamily="34" charset="0"/>
                      </a:endParaRPr>
                    </a:p>
                  </a:txBody>
                  <a:tcPr marL="68580" marR="68580" marT="0" marB="0"/>
                </a:tc>
                <a:tc>
                  <a:txBody>
                    <a:bodyPr/>
                    <a:lstStyle/>
                    <a:p>
                      <a:pPr algn="just" fontAlgn="ctr">
                        <a:lnSpc>
                          <a:spcPct val="107000"/>
                        </a:lnSpc>
                        <a:spcAft>
                          <a:spcPts val="800"/>
                        </a:spcAft>
                      </a:pPr>
                      <a:r>
                        <a:rPr lang="en-US" sz="1400">
                          <a:effectLst/>
                        </a:rPr>
                        <a:t>R2 897 436.40</a:t>
                      </a:r>
                      <a:endParaRPr lang="en-ZA" sz="1400">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1"/>
                  </a:ext>
                </a:extLst>
              </a:tr>
              <a:tr h="834995">
                <a:tc>
                  <a:txBody>
                    <a:bodyPr/>
                    <a:lstStyle/>
                    <a:p>
                      <a:pPr algn="just" fontAlgn="ctr">
                        <a:lnSpc>
                          <a:spcPct val="107000"/>
                        </a:lnSpc>
                        <a:spcAft>
                          <a:spcPts val="800"/>
                        </a:spcAft>
                      </a:pPr>
                      <a:r>
                        <a:rPr lang="en-US" sz="1400" dirty="0">
                          <a:effectLst/>
                        </a:rPr>
                        <a:t>22 April 2020</a:t>
                      </a:r>
                      <a:endParaRPr lang="en-ZA" sz="14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just" fontAlgn="ctr">
                        <a:lnSpc>
                          <a:spcPct val="107000"/>
                        </a:lnSpc>
                        <a:spcAft>
                          <a:spcPts val="800"/>
                        </a:spcAft>
                      </a:pPr>
                      <a:r>
                        <a:rPr lang="en-US" sz="1400" dirty="0">
                          <a:effectLst/>
                        </a:rPr>
                        <a:t>1 299</a:t>
                      </a:r>
                      <a:endParaRPr lang="en-ZA" sz="14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just" fontAlgn="ctr">
                        <a:lnSpc>
                          <a:spcPct val="107000"/>
                        </a:lnSpc>
                        <a:spcAft>
                          <a:spcPts val="800"/>
                        </a:spcAft>
                      </a:pPr>
                      <a:r>
                        <a:rPr lang="en-US" sz="1400">
                          <a:effectLst/>
                        </a:rPr>
                        <a:t>1 799</a:t>
                      </a:r>
                      <a:endParaRPr lang="en-ZA" sz="1400">
                        <a:effectLst/>
                        <a:latin typeface="Arial" panose="020B0604020202020204" pitchFamily="34" charset="0"/>
                        <a:ea typeface="Calibri"/>
                        <a:cs typeface="Arial" panose="020B0604020202020204" pitchFamily="34" charset="0"/>
                      </a:endParaRPr>
                    </a:p>
                  </a:txBody>
                  <a:tcPr marL="68580" marR="68580" marT="0" marB="0"/>
                </a:tc>
                <a:tc>
                  <a:txBody>
                    <a:bodyPr/>
                    <a:lstStyle/>
                    <a:p>
                      <a:pPr algn="just" fontAlgn="ctr">
                        <a:lnSpc>
                          <a:spcPct val="107000"/>
                        </a:lnSpc>
                        <a:spcAft>
                          <a:spcPts val="800"/>
                        </a:spcAft>
                      </a:pPr>
                      <a:r>
                        <a:rPr lang="en-US" sz="1400">
                          <a:effectLst/>
                        </a:rPr>
                        <a:t>R6 710 643.30</a:t>
                      </a:r>
                      <a:endParaRPr lang="en-ZA" sz="1400">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2"/>
                  </a:ext>
                </a:extLst>
              </a:tr>
              <a:tr h="834995">
                <a:tc>
                  <a:txBody>
                    <a:bodyPr/>
                    <a:lstStyle/>
                    <a:p>
                      <a:pPr algn="just" fontAlgn="ctr">
                        <a:lnSpc>
                          <a:spcPct val="107000"/>
                        </a:lnSpc>
                        <a:spcAft>
                          <a:spcPts val="800"/>
                        </a:spcAft>
                      </a:pPr>
                      <a:r>
                        <a:rPr lang="en-US" sz="1400">
                          <a:effectLst/>
                        </a:rPr>
                        <a:t>23 April 2020</a:t>
                      </a:r>
                      <a:endParaRPr lang="en-ZA" sz="1400">
                        <a:effectLst/>
                        <a:latin typeface="Arial" panose="020B0604020202020204" pitchFamily="34" charset="0"/>
                        <a:ea typeface="Calibri"/>
                        <a:cs typeface="Arial" panose="020B0604020202020204" pitchFamily="34" charset="0"/>
                      </a:endParaRPr>
                    </a:p>
                  </a:txBody>
                  <a:tcPr marL="68580" marR="68580" marT="0" marB="0"/>
                </a:tc>
                <a:tc>
                  <a:txBody>
                    <a:bodyPr/>
                    <a:lstStyle/>
                    <a:p>
                      <a:pPr algn="just" fontAlgn="ctr">
                        <a:lnSpc>
                          <a:spcPct val="107000"/>
                        </a:lnSpc>
                        <a:spcAft>
                          <a:spcPts val="800"/>
                        </a:spcAft>
                      </a:pPr>
                      <a:r>
                        <a:rPr lang="en-US" sz="1400" dirty="0">
                          <a:effectLst/>
                        </a:rPr>
                        <a:t>1 556</a:t>
                      </a:r>
                      <a:endParaRPr lang="en-ZA" sz="14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just" fontAlgn="ctr">
                        <a:lnSpc>
                          <a:spcPct val="107000"/>
                        </a:lnSpc>
                        <a:spcAft>
                          <a:spcPts val="800"/>
                        </a:spcAft>
                      </a:pPr>
                      <a:r>
                        <a:rPr lang="en-US" sz="1400">
                          <a:effectLst/>
                        </a:rPr>
                        <a:t>2 283</a:t>
                      </a:r>
                      <a:endParaRPr lang="en-ZA" sz="1400">
                        <a:effectLst/>
                        <a:latin typeface="Arial" panose="020B0604020202020204" pitchFamily="34" charset="0"/>
                        <a:ea typeface="Calibri"/>
                        <a:cs typeface="Arial" panose="020B0604020202020204" pitchFamily="34" charset="0"/>
                      </a:endParaRPr>
                    </a:p>
                  </a:txBody>
                  <a:tcPr marL="68580" marR="68580" marT="0" marB="0"/>
                </a:tc>
                <a:tc>
                  <a:txBody>
                    <a:bodyPr/>
                    <a:lstStyle/>
                    <a:p>
                      <a:pPr algn="just" fontAlgn="ctr">
                        <a:lnSpc>
                          <a:spcPct val="107000"/>
                        </a:lnSpc>
                        <a:spcAft>
                          <a:spcPts val="800"/>
                        </a:spcAft>
                      </a:pPr>
                      <a:r>
                        <a:rPr lang="en-US" sz="1400">
                          <a:effectLst/>
                        </a:rPr>
                        <a:t>R8 637 423.44</a:t>
                      </a:r>
                      <a:endParaRPr lang="en-ZA" sz="1400">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3"/>
                  </a:ext>
                </a:extLst>
              </a:tr>
              <a:tr h="834995">
                <a:tc>
                  <a:txBody>
                    <a:bodyPr/>
                    <a:lstStyle/>
                    <a:p>
                      <a:pPr algn="just" fontAlgn="ctr">
                        <a:lnSpc>
                          <a:spcPct val="107000"/>
                        </a:lnSpc>
                        <a:spcAft>
                          <a:spcPts val="800"/>
                        </a:spcAft>
                      </a:pPr>
                      <a:r>
                        <a:rPr lang="en-US" sz="1400">
                          <a:effectLst/>
                        </a:rPr>
                        <a:t>27 April 2020</a:t>
                      </a:r>
                      <a:endParaRPr lang="en-ZA" sz="1400">
                        <a:effectLst/>
                        <a:latin typeface="Arial" panose="020B0604020202020204" pitchFamily="34" charset="0"/>
                        <a:ea typeface="Calibri"/>
                        <a:cs typeface="Arial" panose="020B0604020202020204" pitchFamily="34" charset="0"/>
                      </a:endParaRPr>
                    </a:p>
                  </a:txBody>
                  <a:tcPr marL="68580" marR="68580" marT="0" marB="0"/>
                </a:tc>
                <a:tc>
                  <a:txBody>
                    <a:bodyPr/>
                    <a:lstStyle/>
                    <a:p>
                      <a:pPr algn="just" fontAlgn="ctr">
                        <a:lnSpc>
                          <a:spcPct val="107000"/>
                        </a:lnSpc>
                        <a:spcAft>
                          <a:spcPts val="800"/>
                        </a:spcAft>
                      </a:pPr>
                      <a:r>
                        <a:rPr lang="en-US" sz="1400" dirty="0">
                          <a:effectLst/>
                        </a:rPr>
                        <a:t>3 617</a:t>
                      </a:r>
                      <a:endParaRPr lang="en-ZA" sz="14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just" fontAlgn="ctr">
                        <a:lnSpc>
                          <a:spcPct val="107000"/>
                        </a:lnSpc>
                        <a:spcAft>
                          <a:spcPts val="800"/>
                        </a:spcAft>
                      </a:pPr>
                      <a:r>
                        <a:rPr lang="en-US" sz="1400" dirty="0">
                          <a:effectLst/>
                        </a:rPr>
                        <a:t>5 233</a:t>
                      </a:r>
                      <a:endParaRPr lang="en-ZA" sz="14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just" fontAlgn="ctr">
                        <a:lnSpc>
                          <a:spcPct val="107000"/>
                        </a:lnSpc>
                        <a:spcAft>
                          <a:spcPts val="800"/>
                        </a:spcAft>
                      </a:pPr>
                      <a:r>
                        <a:rPr lang="en-US" sz="1400">
                          <a:effectLst/>
                        </a:rPr>
                        <a:t>R20 188 852.86</a:t>
                      </a:r>
                      <a:endParaRPr lang="en-ZA" sz="1400">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4"/>
                  </a:ext>
                </a:extLst>
              </a:tr>
              <a:tr h="834995">
                <a:tc>
                  <a:txBody>
                    <a:bodyPr/>
                    <a:lstStyle/>
                    <a:p>
                      <a:pPr algn="just" fontAlgn="ctr">
                        <a:lnSpc>
                          <a:spcPct val="107000"/>
                        </a:lnSpc>
                        <a:spcAft>
                          <a:spcPts val="800"/>
                        </a:spcAft>
                      </a:pPr>
                      <a:r>
                        <a:rPr lang="en-US" sz="1400" dirty="0">
                          <a:effectLst/>
                        </a:rPr>
                        <a:t>28 April 2020</a:t>
                      </a:r>
                      <a:endParaRPr lang="en-ZA" sz="14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just" fontAlgn="ctr">
                        <a:lnSpc>
                          <a:spcPct val="107000"/>
                        </a:lnSpc>
                        <a:spcAft>
                          <a:spcPts val="800"/>
                        </a:spcAft>
                      </a:pPr>
                      <a:r>
                        <a:rPr lang="en-US" sz="1400">
                          <a:effectLst/>
                        </a:rPr>
                        <a:t>3 944</a:t>
                      </a:r>
                      <a:endParaRPr lang="en-ZA" sz="1400">
                        <a:effectLst/>
                        <a:latin typeface="Arial" panose="020B0604020202020204" pitchFamily="34" charset="0"/>
                        <a:ea typeface="Calibri"/>
                        <a:cs typeface="Arial" panose="020B0604020202020204" pitchFamily="34" charset="0"/>
                      </a:endParaRPr>
                    </a:p>
                  </a:txBody>
                  <a:tcPr marL="68580" marR="68580" marT="0" marB="0"/>
                </a:tc>
                <a:tc>
                  <a:txBody>
                    <a:bodyPr/>
                    <a:lstStyle/>
                    <a:p>
                      <a:pPr algn="just" fontAlgn="ctr">
                        <a:lnSpc>
                          <a:spcPct val="107000"/>
                        </a:lnSpc>
                        <a:spcAft>
                          <a:spcPts val="800"/>
                        </a:spcAft>
                      </a:pPr>
                      <a:r>
                        <a:rPr lang="en-US" sz="1400" dirty="0">
                          <a:effectLst/>
                        </a:rPr>
                        <a:t>5 742</a:t>
                      </a:r>
                      <a:endParaRPr lang="en-ZA" sz="14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algn="just" fontAlgn="ctr">
                        <a:lnSpc>
                          <a:spcPct val="107000"/>
                        </a:lnSpc>
                        <a:spcAft>
                          <a:spcPts val="800"/>
                        </a:spcAft>
                      </a:pPr>
                      <a:r>
                        <a:rPr lang="en-US" sz="1400" dirty="0">
                          <a:effectLst/>
                        </a:rPr>
                        <a:t>R22 241 880.45</a:t>
                      </a:r>
                      <a:endParaRPr lang="en-ZA" sz="1400" dirty="0">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5"/>
                  </a:ext>
                </a:extLst>
              </a:tr>
            </a:tbl>
          </a:graphicData>
        </a:graphic>
      </p:graphicFrame>
      <p:sp>
        <p:nvSpPr>
          <p:cNvPr id="4" name="Slide Number Placeholder 3"/>
          <p:cNvSpPr>
            <a:spLocks noGrp="1"/>
          </p:cNvSpPr>
          <p:nvPr>
            <p:ph type="sldNum" sz="quarter" idx="12"/>
          </p:nvPr>
        </p:nvSpPr>
        <p:spPr/>
        <p:txBody>
          <a:bodyPr/>
          <a:lstStyle/>
          <a:p>
            <a:fld id="{96CA8298-9D91-4CF9-AB6A-504DBB769D5D}" type="slidenum">
              <a:rPr lang="en-US" smtClean="0"/>
              <a:pPr/>
              <a:t>18</a:t>
            </a:fld>
            <a:endParaRPr lang="en-US" dirty="0"/>
          </a:p>
        </p:txBody>
      </p:sp>
      <p:sp>
        <p:nvSpPr>
          <p:cNvPr id="6" name="TextBox 5"/>
          <p:cNvSpPr txBox="1">
            <a:spLocks noChangeArrowheads="1"/>
          </p:cNvSpPr>
          <p:nvPr/>
        </p:nvSpPr>
        <p:spPr bwMode="auto">
          <a:xfrm>
            <a:off x="8388424" y="251027"/>
            <a:ext cx="501497" cy="30777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400" dirty="0" smtClean="0">
                <a:solidFill>
                  <a:srgbClr val="000000"/>
                </a:solidFill>
                <a:latin typeface="Arial" pitchFamily="34" charset="0"/>
                <a:cs typeface="Arial" pitchFamily="34" charset="0"/>
              </a:rPr>
              <a:t>18</a:t>
            </a:r>
            <a:endParaRPr lang="en-ZA" altLang="en-US" sz="14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39922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3200" b="1" dirty="0" smtClean="0">
                <a:solidFill>
                  <a:prstClr val="black"/>
                </a:solidFill>
              </a:rPr>
              <a:t>ORDINARY BENEFITS </a:t>
            </a:r>
            <a:endParaRPr lang="en-ZA" dirty="0"/>
          </a:p>
        </p:txBody>
      </p:sp>
      <p:sp>
        <p:nvSpPr>
          <p:cNvPr id="3" name="Content Placeholder 2"/>
          <p:cNvSpPr>
            <a:spLocks noGrp="1"/>
          </p:cNvSpPr>
          <p:nvPr>
            <p:ph idx="1"/>
          </p:nvPr>
        </p:nvSpPr>
        <p:spPr>
          <a:xfrm>
            <a:off x="251520" y="1340768"/>
            <a:ext cx="8640960" cy="4940252"/>
          </a:xfrm>
        </p:spPr>
        <p:txBody>
          <a:bodyPr/>
          <a:lstStyle/>
          <a:p>
            <a:pPr marL="0" indent="0">
              <a:buNone/>
            </a:pPr>
            <a:r>
              <a:rPr lang="en-ZA" sz="2000" b="1" dirty="0" smtClean="0"/>
              <a:t>Ordinary Benefit Claims from 26 March 2020 – 30 April 2020</a:t>
            </a:r>
            <a:endParaRPr lang="en-ZA" sz="2000" b="1" dirty="0"/>
          </a:p>
          <a:p>
            <a:pPr marL="0" indent="0">
              <a:buNone/>
            </a:pPr>
            <a:endParaRPr lang="en-ZA" sz="2000" b="1" dirty="0"/>
          </a:p>
        </p:txBody>
      </p:sp>
      <p:sp>
        <p:nvSpPr>
          <p:cNvPr id="4" name="Slide Number Placeholder 3"/>
          <p:cNvSpPr>
            <a:spLocks noGrp="1"/>
          </p:cNvSpPr>
          <p:nvPr>
            <p:ph type="sldNum" sz="quarter" idx="12"/>
          </p:nvPr>
        </p:nvSpPr>
        <p:spPr/>
        <p:txBody>
          <a:bodyPr/>
          <a:lstStyle/>
          <a:p>
            <a:fld id="{96CA8298-9D91-4CF9-AB6A-504DBB769D5D}" type="slidenum">
              <a:rPr lang="en-US" smtClean="0"/>
              <a:pPr/>
              <a:t>19</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891926608"/>
              </p:ext>
            </p:extLst>
          </p:nvPr>
        </p:nvGraphicFramePr>
        <p:xfrm>
          <a:off x="323529" y="1916832"/>
          <a:ext cx="8568951" cy="3960438"/>
        </p:xfrm>
        <a:graphic>
          <a:graphicData uri="http://schemas.openxmlformats.org/drawingml/2006/table">
            <a:tbl>
              <a:tblPr firstRow="1" bandRow="1">
                <a:tableStyleId>{5C22544A-7EE6-4342-B048-85BDC9FD1C3A}</a:tableStyleId>
              </a:tblPr>
              <a:tblGrid>
                <a:gridCol w="2856317">
                  <a:extLst>
                    <a:ext uri="{9D8B030D-6E8A-4147-A177-3AD203B41FA5}">
                      <a16:colId xmlns:a16="http://schemas.microsoft.com/office/drawing/2014/main" val="255350698"/>
                    </a:ext>
                  </a:extLst>
                </a:gridCol>
                <a:gridCol w="2856317">
                  <a:extLst>
                    <a:ext uri="{9D8B030D-6E8A-4147-A177-3AD203B41FA5}">
                      <a16:colId xmlns:a16="http://schemas.microsoft.com/office/drawing/2014/main" val="3231782776"/>
                    </a:ext>
                  </a:extLst>
                </a:gridCol>
                <a:gridCol w="2856317">
                  <a:extLst>
                    <a:ext uri="{9D8B030D-6E8A-4147-A177-3AD203B41FA5}">
                      <a16:colId xmlns:a16="http://schemas.microsoft.com/office/drawing/2014/main" val="2775550724"/>
                    </a:ext>
                  </a:extLst>
                </a:gridCol>
              </a:tblGrid>
              <a:tr h="660073">
                <a:tc>
                  <a:txBody>
                    <a:bodyPr/>
                    <a:lstStyle/>
                    <a:p>
                      <a:r>
                        <a:rPr lang="en-ZA" dirty="0" smtClean="0"/>
                        <a:t>Benefits Type</a:t>
                      </a:r>
                      <a:endParaRPr lang="en-ZA" dirty="0"/>
                    </a:p>
                  </a:txBody>
                  <a:tcPr/>
                </a:tc>
                <a:tc>
                  <a:txBody>
                    <a:bodyPr/>
                    <a:lstStyle/>
                    <a:p>
                      <a:r>
                        <a:rPr lang="en-ZA" dirty="0" smtClean="0"/>
                        <a:t>Beneficiaries</a:t>
                      </a:r>
                      <a:r>
                        <a:rPr lang="en-ZA" baseline="0" dirty="0" smtClean="0"/>
                        <a:t> </a:t>
                      </a:r>
                      <a:endParaRPr lang="en-ZA" dirty="0"/>
                    </a:p>
                  </a:txBody>
                  <a:tcPr/>
                </a:tc>
                <a:tc>
                  <a:txBody>
                    <a:bodyPr/>
                    <a:lstStyle/>
                    <a:p>
                      <a:r>
                        <a:rPr lang="en-ZA" dirty="0" smtClean="0"/>
                        <a:t>Amount </a:t>
                      </a:r>
                      <a:r>
                        <a:rPr lang="en-ZA" smtClean="0"/>
                        <a:t>Paid </a:t>
                      </a:r>
                      <a:endParaRPr lang="en-ZA" dirty="0"/>
                    </a:p>
                  </a:txBody>
                  <a:tcPr/>
                </a:tc>
                <a:extLst>
                  <a:ext uri="{0D108BD9-81ED-4DB2-BD59-A6C34878D82A}">
                    <a16:rowId xmlns:a16="http://schemas.microsoft.com/office/drawing/2014/main" val="3000553732"/>
                  </a:ext>
                </a:extLst>
              </a:tr>
              <a:tr h="660073">
                <a:tc>
                  <a:txBody>
                    <a:bodyPr/>
                    <a:lstStyle/>
                    <a:p>
                      <a:pPr>
                        <a:spcAft>
                          <a:spcPts val="0"/>
                        </a:spcAft>
                      </a:pPr>
                      <a:r>
                        <a:rPr lang="en-ZA" sz="1200" kern="1200" dirty="0">
                          <a:solidFill>
                            <a:srgbClr val="000000"/>
                          </a:solidFill>
                          <a:effectLst/>
                          <a:latin typeface="Calibri"/>
                          <a:ea typeface="+mn-ea"/>
                          <a:cs typeface="+mn-cs"/>
                        </a:rPr>
                        <a:t>Unemployment </a:t>
                      </a:r>
                      <a:endParaRPr lang="en-ZA" sz="1200" dirty="0">
                        <a:effectLst/>
                        <a:latin typeface="Calibri"/>
                        <a:ea typeface="Times New Roman"/>
                      </a:endParaRPr>
                    </a:p>
                    <a:p>
                      <a:pPr algn="just" fontAlgn="ctr">
                        <a:lnSpc>
                          <a:spcPct val="107000"/>
                        </a:lnSpc>
                        <a:spcAft>
                          <a:spcPts val="0"/>
                        </a:spcAft>
                      </a:pPr>
                      <a:r>
                        <a:rPr lang="en-US" sz="1200" b="1" dirty="0">
                          <a:effectLst/>
                          <a:latin typeface="Calibri"/>
                          <a:ea typeface="Times New Roman"/>
                          <a:cs typeface="Tahoma"/>
                        </a:rPr>
                        <a:t> </a:t>
                      </a:r>
                      <a:endParaRPr lang="en-ZA" sz="1200" dirty="0">
                        <a:effectLst/>
                        <a:latin typeface="Calibri"/>
                        <a:ea typeface="Calibri"/>
                        <a:cs typeface="Times New Roman"/>
                      </a:endParaRPr>
                    </a:p>
                  </a:txBody>
                  <a:tcPr marL="68580" marR="68580" marT="0" marB="0"/>
                </a:tc>
                <a:tc>
                  <a:txBody>
                    <a:bodyPr/>
                    <a:lstStyle/>
                    <a:p>
                      <a:pPr algn="just" fontAlgn="ctr">
                        <a:lnSpc>
                          <a:spcPct val="107000"/>
                        </a:lnSpc>
                        <a:spcAft>
                          <a:spcPts val="0"/>
                        </a:spcAft>
                      </a:pPr>
                      <a:r>
                        <a:rPr lang="en-ZA" sz="1200" b="1" dirty="0" smtClean="0">
                          <a:effectLst/>
                          <a:latin typeface="Calibri"/>
                          <a:ea typeface="Times New Roman"/>
                          <a:cs typeface="Tahoma"/>
                        </a:rPr>
                        <a:t>52 070</a:t>
                      </a:r>
                      <a:endParaRPr lang="en-ZA" sz="1200" dirty="0">
                        <a:effectLst/>
                        <a:latin typeface="Calibri"/>
                        <a:ea typeface="Calibri"/>
                        <a:cs typeface="Times New Roman"/>
                      </a:endParaRPr>
                    </a:p>
                    <a:p>
                      <a:pPr algn="just" fontAlgn="ctr">
                        <a:lnSpc>
                          <a:spcPct val="107000"/>
                        </a:lnSpc>
                        <a:spcAft>
                          <a:spcPts val="0"/>
                        </a:spcAft>
                      </a:pPr>
                      <a:r>
                        <a:rPr lang="en-US" sz="1200" b="1" dirty="0">
                          <a:effectLst/>
                          <a:latin typeface="Calibri"/>
                          <a:ea typeface="Times New Roman"/>
                          <a:cs typeface="Tahoma"/>
                        </a:rPr>
                        <a:t> </a:t>
                      </a:r>
                      <a:endParaRPr lang="en-ZA" sz="1200" dirty="0">
                        <a:effectLst/>
                        <a:latin typeface="Calibri"/>
                        <a:ea typeface="Calibri"/>
                        <a:cs typeface="Times New Roman"/>
                      </a:endParaRPr>
                    </a:p>
                  </a:txBody>
                  <a:tcPr marL="68580" marR="68580" marT="0" marB="0"/>
                </a:tc>
                <a:tc>
                  <a:txBody>
                    <a:bodyPr/>
                    <a:lstStyle/>
                    <a:p>
                      <a:pPr algn="just" fontAlgn="ctr">
                        <a:lnSpc>
                          <a:spcPct val="107000"/>
                        </a:lnSpc>
                        <a:spcAft>
                          <a:spcPts val="0"/>
                        </a:spcAft>
                      </a:pPr>
                      <a:r>
                        <a:rPr lang="en-ZA" sz="1200" b="1" dirty="0">
                          <a:effectLst/>
                          <a:latin typeface="Calibri"/>
                          <a:ea typeface="Times New Roman"/>
                          <a:cs typeface="Tahoma"/>
                        </a:rPr>
                        <a:t>R </a:t>
                      </a:r>
                      <a:r>
                        <a:rPr lang="en-ZA" sz="1200" b="1" dirty="0" smtClean="0">
                          <a:effectLst/>
                          <a:latin typeface="Calibri"/>
                          <a:ea typeface="Times New Roman"/>
                          <a:cs typeface="Tahoma"/>
                        </a:rPr>
                        <a:t>848 903 332.78</a:t>
                      </a:r>
                      <a:endParaRPr lang="en-ZA" sz="1200" dirty="0">
                        <a:effectLst/>
                        <a:latin typeface="Calibri"/>
                        <a:ea typeface="Calibri"/>
                        <a:cs typeface="Times New Roman"/>
                      </a:endParaRPr>
                    </a:p>
                    <a:p>
                      <a:pPr algn="just" fontAlgn="ctr">
                        <a:lnSpc>
                          <a:spcPct val="107000"/>
                        </a:lnSpc>
                        <a:spcAft>
                          <a:spcPts val="0"/>
                        </a:spcAft>
                      </a:pPr>
                      <a:r>
                        <a:rPr lang="en-US" sz="1200" b="1" dirty="0">
                          <a:effectLst/>
                          <a:latin typeface="Calibri"/>
                          <a:ea typeface="Times New Roman"/>
                          <a:cs typeface="Tahoma"/>
                        </a:rPr>
                        <a:t> </a:t>
                      </a:r>
                      <a:endParaRPr lang="en-ZA" sz="120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660073">
                <a:tc>
                  <a:txBody>
                    <a:bodyPr/>
                    <a:lstStyle/>
                    <a:p>
                      <a:pPr>
                        <a:spcAft>
                          <a:spcPts val="0"/>
                        </a:spcAft>
                      </a:pPr>
                      <a:r>
                        <a:rPr lang="en-ZA" sz="1200" kern="1200" dirty="0">
                          <a:solidFill>
                            <a:srgbClr val="000000"/>
                          </a:solidFill>
                          <a:effectLst/>
                          <a:latin typeface="Calibri"/>
                          <a:ea typeface="+mn-ea"/>
                          <a:cs typeface="+mn-cs"/>
                        </a:rPr>
                        <a:t>Maternity </a:t>
                      </a:r>
                      <a:endParaRPr lang="en-ZA" sz="1200" dirty="0">
                        <a:effectLst/>
                        <a:latin typeface="Calibri"/>
                        <a:ea typeface="Times New Roman"/>
                      </a:endParaRPr>
                    </a:p>
                    <a:p>
                      <a:pPr algn="just" fontAlgn="ctr">
                        <a:lnSpc>
                          <a:spcPct val="107000"/>
                        </a:lnSpc>
                        <a:spcAft>
                          <a:spcPts val="0"/>
                        </a:spcAft>
                      </a:pPr>
                      <a:r>
                        <a:rPr lang="en-US" sz="1200" b="1" dirty="0">
                          <a:effectLst/>
                          <a:latin typeface="Calibri"/>
                          <a:ea typeface="Times New Roman"/>
                          <a:cs typeface="Tahoma"/>
                        </a:rPr>
                        <a:t> </a:t>
                      </a:r>
                      <a:endParaRPr lang="en-ZA" sz="1200" dirty="0">
                        <a:effectLst/>
                        <a:latin typeface="Calibri"/>
                        <a:ea typeface="Calibri"/>
                        <a:cs typeface="Times New Roman"/>
                      </a:endParaRPr>
                    </a:p>
                  </a:txBody>
                  <a:tcPr marL="68580" marR="68580" marT="0" marB="0"/>
                </a:tc>
                <a:tc>
                  <a:txBody>
                    <a:bodyPr/>
                    <a:lstStyle/>
                    <a:p>
                      <a:pPr algn="just" fontAlgn="ctr">
                        <a:lnSpc>
                          <a:spcPct val="107000"/>
                        </a:lnSpc>
                        <a:spcAft>
                          <a:spcPts val="0"/>
                        </a:spcAft>
                      </a:pPr>
                      <a:r>
                        <a:rPr lang="en-US" sz="1200" b="1" dirty="0" smtClean="0">
                          <a:effectLst/>
                          <a:latin typeface="Calibri"/>
                          <a:ea typeface="Times New Roman"/>
                          <a:cs typeface="Tahoma"/>
                        </a:rPr>
                        <a:t>9 763</a:t>
                      </a:r>
                      <a:endParaRPr lang="en-ZA" sz="1200" dirty="0">
                        <a:effectLst/>
                        <a:latin typeface="Calibri"/>
                        <a:ea typeface="Calibri"/>
                        <a:cs typeface="Times New Roman"/>
                      </a:endParaRPr>
                    </a:p>
                  </a:txBody>
                  <a:tcPr marL="68580" marR="68580" marT="0" marB="0"/>
                </a:tc>
                <a:tc>
                  <a:txBody>
                    <a:bodyPr/>
                    <a:lstStyle/>
                    <a:p>
                      <a:pPr algn="just" fontAlgn="ctr">
                        <a:lnSpc>
                          <a:spcPct val="107000"/>
                        </a:lnSpc>
                        <a:spcAft>
                          <a:spcPts val="0"/>
                        </a:spcAft>
                      </a:pPr>
                      <a:r>
                        <a:rPr lang="en-ZA" sz="1200" b="1" dirty="0">
                          <a:effectLst/>
                          <a:latin typeface="Calibri"/>
                          <a:ea typeface="Times New Roman"/>
                          <a:cs typeface="Tahoma"/>
                        </a:rPr>
                        <a:t>R </a:t>
                      </a:r>
                      <a:r>
                        <a:rPr lang="en-ZA" sz="1200" b="1" dirty="0" smtClean="0">
                          <a:effectLst/>
                          <a:latin typeface="Calibri"/>
                          <a:ea typeface="Times New Roman"/>
                          <a:cs typeface="Tahoma"/>
                        </a:rPr>
                        <a:t>159</a:t>
                      </a:r>
                      <a:r>
                        <a:rPr lang="en-ZA" sz="1200" b="1" baseline="0" dirty="0" smtClean="0">
                          <a:effectLst/>
                          <a:latin typeface="Calibri"/>
                          <a:ea typeface="Times New Roman"/>
                          <a:cs typeface="Tahoma"/>
                        </a:rPr>
                        <a:t> 169 374.90</a:t>
                      </a:r>
                      <a:endParaRPr lang="en-ZA" sz="1200" dirty="0">
                        <a:effectLst/>
                        <a:latin typeface="Calibri"/>
                        <a:ea typeface="Calibri"/>
                        <a:cs typeface="Times New Roman"/>
                      </a:endParaRPr>
                    </a:p>
                    <a:p>
                      <a:pPr algn="just" fontAlgn="ctr">
                        <a:lnSpc>
                          <a:spcPct val="107000"/>
                        </a:lnSpc>
                        <a:spcAft>
                          <a:spcPts val="0"/>
                        </a:spcAft>
                      </a:pPr>
                      <a:r>
                        <a:rPr lang="en-US" sz="1200" b="1" dirty="0">
                          <a:effectLst/>
                          <a:latin typeface="Calibri"/>
                          <a:ea typeface="Times New Roman"/>
                          <a:cs typeface="Tahoma"/>
                        </a:rPr>
                        <a:t> </a:t>
                      </a:r>
                      <a:endParaRPr lang="en-ZA" sz="1200" dirty="0">
                        <a:effectLst/>
                        <a:latin typeface="Calibri"/>
                        <a:ea typeface="Calibri"/>
                        <a:cs typeface="Times New Roman"/>
                      </a:endParaRPr>
                    </a:p>
                  </a:txBody>
                  <a:tcPr marL="68580" marR="68580" marT="0" marB="0"/>
                </a:tc>
                <a:extLst>
                  <a:ext uri="{0D108BD9-81ED-4DB2-BD59-A6C34878D82A}">
                    <a16:rowId xmlns:a16="http://schemas.microsoft.com/office/drawing/2014/main" val="2420703886"/>
                  </a:ext>
                </a:extLst>
              </a:tr>
              <a:tr h="660073">
                <a:tc>
                  <a:txBody>
                    <a:bodyPr/>
                    <a:lstStyle/>
                    <a:p>
                      <a:pPr>
                        <a:spcAft>
                          <a:spcPts val="0"/>
                        </a:spcAft>
                      </a:pPr>
                      <a:r>
                        <a:rPr lang="en-ZA" sz="1200" kern="1200">
                          <a:solidFill>
                            <a:srgbClr val="000000"/>
                          </a:solidFill>
                          <a:effectLst/>
                          <a:latin typeface="Calibri"/>
                          <a:ea typeface="+mn-ea"/>
                          <a:cs typeface="+mn-cs"/>
                        </a:rPr>
                        <a:t>Dependant</a:t>
                      </a:r>
                      <a:endParaRPr lang="en-ZA" sz="1200">
                        <a:effectLst/>
                        <a:latin typeface="Calibri"/>
                        <a:ea typeface="Times New Roman"/>
                      </a:endParaRPr>
                    </a:p>
                    <a:p>
                      <a:pPr algn="just" fontAlgn="ctr">
                        <a:lnSpc>
                          <a:spcPct val="107000"/>
                        </a:lnSpc>
                        <a:spcAft>
                          <a:spcPts val="0"/>
                        </a:spcAft>
                      </a:pPr>
                      <a:r>
                        <a:rPr lang="en-US" sz="1200" b="1">
                          <a:effectLst/>
                          <a:latin typeface="Calibri"/>
                          <a:ea typeface="Times New Roman"/>
                          <a:cs typeface="Tahoma"/>
                        </a:rPr>
                        <a:t> </a:t>
                      </a:r>
                      <a:endParaRPr lang="en-ZA" sz="1200">
                        <a:effectLst/>
                        <a:latin typeface="Calibri"/>
                        <a:ea typeface="Calibri"/>
                        <a:cs typeface="Times New Roman"/>
                      </a:endParaRPr>
                    </a:p>
                  </a:txBody>
                  <a:tcPr marL="68580" marR="68580" marT="0" marB="0"/>
                </a:tc>
                <a:tc>
                  <a:txBody>
                    <a:bodyPr/>
                    <a:lstStyle/>
                    <a:p>
                      <a:pPr algn="just" fontAlgn="ctr">
                        <a:lnSpc>
                          <a:spcPct val="107000"/>
                        </a:lnSpc>
                        <a:spcAft>
                          <a:spcPts val="0"/>
                        </a:spcAft>
                      </a:pPr>
                      <a:r>
                        <a:rPr lang="en-US" sz="1200" b="1" dirty="0" smtClean="0">
                          <a:effectLst/>
                          <a:latin typeface="Calibri"/>
                          <a:ea typeface="Calibri"/>
                          <a:cs typeface="Tahoma"/>
                        </a:rPr>
                        <a:t>1</a:t>
                      </a:r>
                      <a:r>
                        <a:rPr lang="en-US" sz="1200" b="1" baseline="0" dirty="0" smtClean="0">
                          <a:effectLst/>
                          <a:latin typeface="Calibri"/>
                          <a:ea typeface="Calibri"/>
                          <a:cs typeface="Tahoma"/>
                        </a:rPr>
                        <a:t> 953</a:t>
                      </a:r>
                      <a:endParaRPr lang="en-ZA" sz="1200" dirty="0">
                        <a:effectLst/>
                        <a:latin typeface="Calibri"/>
                        <a:ea typeface="Calibri"/>
                        <a:cs typeface="Times New Roman"/>
                      </a:endParaRPr>
                    </a:p>
                  </a:txBody>
                  <a:tcPr marL="68580" marR="68580" marT="0" marB="0"/>
                </a:tc>
                <a:tc>
                  <a:txBody>
                    <a:bodyPr/>
                    <a:lstStyle/>
                    <a:p>
                      <a:pPr algn="just" fontAlgn="ctr">
                        <a:lnSpc>
                          <a:spcPct val="107000"/>
                        </a:lnSpc>
                        <a:spcAft>
                          <a:spcPts val="0"/>
                        </a:spcAft>
                      </a:pPr>
                      <a:r>
                        <a:rPr lang="en-ZA" sz="1200" b="1" dirty="0">
                          <a:effectLst/>
                          <a:latin typeface="Calibri"/>
                          <a:ea typeface="Times New Roman"/>
                          <a:cs typeface="Tahoma"/>
                        </a:rPr>
                        <a:t>R </a:t>
                      </a:r>
                      <a:r>
                        <a:rPr lang="en-ZA" sz="1200" b="1" dirty="0" smtClean="0">
                          <a:effectLst/>
                          <a:latin typeface="Calibri"/>
                          <a:ea typeface="Times New Roman"/>
                          <a:cs typeface="Tahoma"/>
                        </a:rPr>
                        <a:t>31 833 874.98</a:t>
                      </a:r>
                      <a:endParaRPr lang="en-ZA" sz="1200" dirty="0">
                        <a:effectLst/>
                        <a:latin typeface="Calibri"/>
                        <a:ea typeface="Calibri"/>
                        <a:cs typeface="Times New Roman"/>
                      </a:endParaRPr>
                    </a:p>
                  </a:txBody>
                  <a:tcPr marL="68580" marR="68580" marT="0" marB="0"/>
                </a:tc>
                <a:extLst>
                  <a:ext uri="{0D108BD9-81ED-4DB2-BD59-A6C34878D82A}">
                    <a16:rowId xmlns:a16="http://schemas.microsoft.com/office/drawing/2014/main" val="2683052945"/>
                  </a:ext>
                </a:extLst>
              </a:tr>
              <a:tr h="660073">
                <a:tc>
                  <a:txBody>
                    <a:bodyPr/>
                    <a:lstStyle/>
                    <a:p>
                      <a:pPr algn="just" fontAlgn="ctr">
                        <a:lnSpc>
                          <a:spcPct val="107000"/>
                        </a:lnSpc>
                        <a:spcAft>
                          <a:spcPts val="0"/>
                        </a:spcAft>
                      </a:pPr>
                      <a:r>
                        <a:rPr lang="en-ZA" sz="1200" b="1">
                          <a:effectLst/>
                          <a:latin typeface="Calibri"/>
                          <a:ea typeface="Times New Roman"/>
                          <a:cs typeface="Tahoma"/>
                        </a:rPr>
                        <a:t>Illness and Adoption </a:t>
                      </a:r>
                      <a:endParaRPr lang="en-ZA" sz="1200">
                        <a:effectLst/>
                        <a:latin typeface="Calibri"/>
                        <a:ea typeface="Calibri"/>
                        <a:cs typeface="Times New Roman"/>
                      </a:endParaRPr>
                    </a:p>
                    <a:p>
                      <a:pPr algn="just" fontAlgn="ctr">
                        <a:lnSpc>
                          <a:spcPct val="107000"/>
                        </a:lnSpc>
                        <a:spcAft>
                          <a:spcPts val="0"/>
                        </a:spcAft>
                      </a:pPr>
                      <a:r>
                        <a:rPr lang="en-US" sz="1200" b="1">
                          <a:effectLst/>
                          <a:latin typeface="Calibri"/>
                          <a:ea typeface="Times New Roman"/>
                          <a:cs typeface="Tahoma"/>
                        </a:rPr>
                        <a:t> </a:t>
                      </a:r>
                      <a:endParaRPr lang="en-ZA" sz="1200">
                        <a:effectLst/>
                        <a:latin typeface="Calibri"/>
                        <a:ea typeface="Calibri"/>
                        <a:cs typeface="Times New Roman"/>
                      </a:endParaRPr>
                    </a:p>
                  </a:txBody>
                  <a:tcPr marL="68580" marR="68580" marT="0" marB="0"/>
                </a:tc>
                <a:tc>
                  <a:txBody>
                    <a:bodyPr/>
                    <a:lstStyle/>
                    <a:p>
                      <a:pPr algn="just" fontAlgn="ctr">
                        <a:lnSpc>
                          <a:spcPct val="107000"/>
                        </a:lnSpc>
                        <a:spcAft>
                          <a:spcPts val="0"/>
                        </a:spcAft>
                      </a:pPr>
                      <a:r>
                        <a:rPr lang="en-US" sz="1200" b="1" dirty="0" smtClean="0">
                          <a:effectLst/>
                          <a:latin typeface="Calibri"/>
                          <a:ea typeface="Times New Roman"/>
                          <a:cs typeface="Tahoma"/>
                        </a:rPr>
                        <a:t>1 302</a:t>
                      </a:r>
                      <a:endParaRPr lang="en-ZA" sz="1200" dirty="0">
                        <a:effectLst/>
                        <a:latin typeface="Calibri"/>
                        <a:ea typeface="Calibri"/>
                        <a:cs typeface="Times New Roman"/>
                      </a:endParaRPr>
                    </a:p>
                  </a:txBody>
                  <a:tcPr marL="68580" marR="68580" marT="0" marB="0"/>
                </a:tc>
                <a:tc>
                  <a:txBody>
                    <a:bodyPr/>
                    <a:lstStyle/>
                    <a:p>
                      <a:pPr algn="just" fontAlgn="ctr">
                        <a:lnSpc>
                          <a:spcPct val="107000"/>
                        </a:lnSpc>
                        <a:spcAft>
                          <a:spcPts val="0"/>
                        </a:spcAft>
                      </a:pPr>
                      <a:r>
                        <a:rPr lang="en-ZA" sz="1200" b="1" dirty="0">
                          <a:effectLst/>
                          <a:latin typeface="Calibri"/>
                          <a:ea typeface="Times New Roman"/>
                          <a:cs typeface="Tahoma"/>
                        </a:rPr>
                        <a:t>R </a:t>
                      </a:r>
                      <a:r>
                        <a:rPr lang="en-ZA" sz="1200" b="1" dirty="0" smtClean="0">
                          <a:effectLst/>
                          <a:latin typeface="Calibri"/>
                          <a:ea typeface="Times New Roman"/>
                          <a:cs typeface="Tahoma"/>
                        </a:rPr>
                        <a:t>21 222</a:t>
                      </a:r>
                      <a:r>
                        <a:rPr lang="en-ZA" sz="1200" b="1" baseline="0" dirty="0" smtClean="0">
                          <a:effectLst/>
                          <a:latin typeface="Calibri"/>
                          <a:ea typeface="Times New Roman"/>
                          <a:cs typeface="Tahoma"/>
                        </a:rPr>
                        <a:t> 583.32</a:t>
                      </a:r>
                      <a:endParaRPr lang="en-ZA" sz="1200" dirty="0">
                        <a:effectLst/>
                        <a:latin typeface="Calibri"/>
                        <a:ea typeface="Calibri"/>
                        <a:cs typeface="Times New Roman"/>
                      </a:endParaRPr>
                    </a:p>
                    <a:p>
                      <a:pPr algn="just" fontAlgn="ctr">
                        <a:lnSpc>
                          <a:spcPct val="107000"/>
                        </a:lnSpc>
                        <a:spcAft>
                          <a:spcPts val="0"/>
                        </a:spcAft>
                      </a:pPr>
                      <a:r>
                        <a:rPr lang="en-US" sz="1200" b="1" dirty="0">
                          <a:effectLst/>
                          <a:latin typeface="Calibri"/>
                          <a:ea typeface="Times New Roman"/>
                          <a:cs typeface="Tahoma"/>
                        </a:rPr>
                        <a:t> </a:t>
                      </a:r>
                      <a:endParaRPr lang="en-ZA" sz="1200" dirty="0">
                        <a:effectLst/>
                        <a:latin typeface="Calibri"/>
                        <a:ea typeface="Calibri"/>
                        <a:cs typeface="Times New Roman"/>
                      </a:endParaRPr>
                    </a:p>
                  </a:txBody>
                  <a:tcPr marL="68580" marR="68580" marT="0" marB="0"/>
                </a:tc>
                <a:extLst>
                  <a:ext uri="{0D108BD9-81ED-4DB2-BD59-A6C34878D82A}">
                    <a16:rowId xmlns:a16="http://schemas.microsoft.com/office/drawing/2014/main" val="203562236"/>
                  </a:ext>
                </a:extLst>
              </a:tr>
              <a:tr h="660073">
                <a:tc>
                  <a:txBody>
                    <a:bodyPr/>
                    <a:lstStyle/>
                    <a:p>
                      <a:pPr>
                        <a:spcAft>
                          <a:spcPts val="0"/>
                        </a:spcAft>
                      </a:pPr>
                      <a:r>
                        <a:rPr lang="en-ZA" sz="1400" b="1" kern="1200" dirty="0">
                          <a:solidFill>
                            <a:srgbClr val="000000"/>
                          </a:solidFill>
                          <a:effectLst/>
                          <a:latin typeface="Calibri"/>
                          <a:ea typeface="+mn-ea"/>
                          <a:cs typeface="+mn-cs"/>
                        </a:rPr>
                        <a:t>Total</a:t>
                      </a:r>
                      <a:endParaRPr lang="en-ZA" sz="1400" b="1" dirty="0">
                        <a:effectLst/>
                        <a:latin typeface="Calibri"/>
                        <a:ea typeface="Times New Roman"/>
                      </a:endParaRPr>
                    </a:p>
                    <a:p>
                      <a:pPr algn="just" fontAlgn="ctr">
                        <a:lnSpc>
                          <a:spcPct val="107000"/>
                        </a:lnSpc>
                        <a:spcAft>
                          <a:spcPts val="0"/>
                        </a:spcAft>
                      </a:pPr>
                      <a:r>
                        <a:rPr lang="en-US" sz="1400" b="1" dirty="0">
                          <a:effectLst/>
                          <a:latin typeface="Calibri"/>
                          <a:ea typeface="Times New Roman"/>
                          <a:cs typeface="Tahoma"/>
                        </a:rPr>
                        <a:t> </a:t>
                      </a:r>
                      <a:endParaRPr lang="en-ZA" sz="1400" b="1" dirty="0">
                        <a:effectLst/>
                        <a:latin typeface="Calibri"/>
                        <a:ea typeface="Calibri"/>
                        <a:cs typeface="Times New Roman"/>
                      </a:endParaRPr>
                    </a:p>
                  </a:txBody>
                  <a:tcPr marL="68580" marR="68580" marT="0" marB="0"/>
                </a:tc>
                <a:tc>
                  <a:txBody>
                    <a:bodyPr/>
                    <a:lstStyle/>
                    <a:p>
                      <a:pPr algn="just" fontAlgn="ctr">
                        <a:lnSpc>
                          <a:spcPct val="107000"/>
                        </a:lnSpc>
                        <a:spcAft>
                          <a:spcPts val="0"/>
                        </a:spcAft>
                      </a:pPr>
                      <a:r>
                        <a:rPr lang="en-US" sz="1400" b="1" dirty="0" smtClean="0">
                          <a:effectLst/>
                          <a:latin typeface="Calibri"/>
                          <a:ea typeface="Times New Roman"/>
                          <a:cs typeface="Tahoma"/>
                        </a:rPr>
                        <a:t>65 088</a:t>
                      </a:r>
                      <a:endParaRPr lang="en-ZA" sz="1400" b="1" dirty="0">
                        <a:effectLst/>
                        <a:latin typeface="Calibri"/>
                        <a:ea typeface="Calibri"/>
                        <a:cs typeface="Times New Roman"/>
                      </a:endParaRPr>
                    </a:p>
                  </a:txBody>
                  <a:tcPr marL="68580" marR="68580" marT="0" marB="0"/>
                </a:tc>
                <a:tc>
                  <a:txBody>
                    <a:bodyPr/>
                    <a:lstStyle/>
                    <a:p>
                      <a:pPr algn="just" fontAlgn="ctr">
                        <a:lnSpc>
                          <a:spcPct val="107000"/>
                        </a:lnSpc>
                        <a:spcAft>
                          <a:spcPts val="0"/>
                        </a:spcAft>
                      </a:pPr>
                      <a:r>
                        <a:rPr lang="en-US" sz="1400" b="1" dirty="0">
                          <a:effectLst/>
                          <a:latin typeface="Calibri"/>
                          <a:ea typeface="Times New Roman"/>
                          <a:cs typeface="Tahoma"/>
                        </a:rPr>
                        <a:t>R </a:t>
                      </a:r>
                      <a:r>
                        <a:rPr lang="en-US" sz="1400" b="1" dirty="0" smtClean="0">
                          <a:effectLst/>
                          <a:latin typeface="Calibri"/>
                          <a:ea typeface="Times New Roman"/>
                          <a:cs typeface="Tahoma"/>
                        </a:rPr>
                        <a:t>1 </a:t>
                      </a:r>
                      <a:r>
                        <a:rPr lang="en-US" sz="1400" b="1" baseline="0" dirty="0" smtClean="0">
                          <a:effectLst/>
                          <a:latin typeface="Calibri"/>
                          <a:ea typeface="Times New Roman"/>
                          <a:cs typeface="Tahoma"/>
                        </a:rPr>
                        <a:t> 061 129 165.98</a:t>
                      </a:r>
                      <a:endParaRPr lang="en-ZA" sz="1400" b="1" dirty="0">
                        <a:effectLst/>
                        <a:latin typeface="Calibri"/>
                        <a:ea typeface="Calibri"/>
                        <a:cs typeface="Times New Roman"/>
                      </a:endParaRPr>
                    </a:p>
                    <a:p>
                      <a:pPr algn="just" fontAlgn="ctr">
                        <a:lnSpc>
                          <a:spcPct val="107000"/>
                        </a:lnSpc>
                        <a:spcAft>
                          <a:spcPts val="0"/>
                        </a:spcAft>
                      </a:pPr>
                      <a:r>
                        <a:rPr lang="en-US" sz="1400" b="1" dirty="0">
                          <a:effectLst/>
                          <a:latin typeface="Calibri"/>
                          <a:ea typeface="Times New Roman"/>
                          <a:cs typeface="Tahoma"/>
                        </a:rPr>
                        <a:t> </a:t>
                      </a:r>
                      <a:endParaRPr lang="en-ZA" sz="1400" b="1" dirty="0">
                        <a:effectLst/>
                        <a:latin typeface="Calibri"/>
                        <a:ea typeface="Calibri"/>
                        <a:cs typeface="Times New Roman"/>
                      </a:endParaRPr>
                    </a:p>
                  </a:txBody>
                  <a:tcPr marL="68580" marR="68580" marT="0" marB="0"/>
                </a:tc>
                <a:extLst>
                  <a:ext uri="{0D108BD9-81ED-4DB2-BD59-A6C34878D82A}">
                    <a16:rowId xmlns:a16="http://schemas.microsoft.com/office/drawing/2014/main" val="890180881"/>
                  </a:ext>
                </a:extLst>
              </a:tr>
            </a:tbl>
          </a:graphicData>
        </a:graphic>
      </p:graphicFrame>
      <p:sp>
        <p:nvSpPr>
          <p:cNvPr id="6" name="TextBox 5"/>
          <p:cNvSpPr txBox="1">
            <a:spLocks noChangeArrowheads="1"/>
          </p:cNvSpPr>
          <p:nvPr/>
        </p:nvSpPr>
        <p:spPr bwMode="auto">
          <a:xfrm>
            <a:off x="8244409" y="364966"/>
            <a:ext cx="513230" cy="2769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ZA" altLang="en-US" sz="1200" dirty="0" smtClean="0">
                <a:solidFill>
                  <a:srgbClr val="000000"/>
                </a:solidFill>
                <a:latin typeface="Arial" pitchFamily="34" charset="0"/>
                <a:cs typeface="Arial" pitchFamily="34" charset="0"/>
              </a:rPr>
              <a:t>19</a:t>
            </a:r>
            <a:endParaRPr lang="en-ZA" altLang="en-US" sz="18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19933123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ZA" sz="3200" b="1" cap="small" dirty="0" smtClean="0">
                <a:solidFill>
                  <a:srgbClr val="000000"/>
                </a:solidFill>
                <a:ea typeface="MS PGothic" pitchFamily="34" charset="-128"/>
                <a:cs typeface="Arial" pitchFamily="34" charset="0"/>
              </a:rPr>
              <a:t>Focus Area</a:t>
            </a:r>
            <a:endParaRPr lang="en-ZA" dirty="0">
              <a:ea typeface="MS PGothic" pitchFamily="34" charset="-128"/>
            </a:endParaRPr>
          </a:p>
        </p:txBody>
      </p:sp>
      <p:pic>
        <p:nvPicPr>
          <p:cNvPr id="4" name="Content Placeholder 3" descr="circles"/>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210296" y="1417637"/>
            <a:ext cx="2124820" cy="5215174"/>
          </a:xfrm>
        </p:spPr>
      </p:pic>
      <p:sp>
        <p:nvSpPr>
          <p:cNvPr id="228356" name="TextBox 5"/>
          <p:cNvSpPr txBox="1">
            <a:spLocks noChangeArrowheads="1"/>
          </p:cNvSpPr>
          <p:nvPr/>
        </p:nvSpPr>
        <p:spPr bwMode="auto">
          <a:xfrm>
            <a:off x="1804868" y="2501387"/>
            <a:ext cx="370011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ZA" altLang="en-US" sz="1600" b="1" dirty="0" smtClean="0">
                <a:solidFill>
                  <a:srgbClr val="000000"/>
                </a:solidFill>
                <a:latin typeface="Calibri"/>
                <a:cs typeface="Arial" pitchFamily="34" charset="0"/>
              </a:rPr>
              <a:t>DEL </a:t>
            </a:r>
            <a:r>
              <a:rPr lang="en-ZA" altLang="en-US" sz="1600" b="1" dirty="0">
                <a:solidFill>
                  <a:srgbClr val="000000"/>
                </a:solidFill>
                <a:latin typeface="Calibri"/>
                <a:cs typeface="Arial" pitchFamily="34" charset="0"/>
              </a:rPr>
              <a:t>Response to </a:t>
            </a:r>
            <a:r>
              <a:rPr lang="en-ZA" altLang="en-US" sz="1600" b="1" dirty="0" smtClean="0">
                <a:solidFill>
                  <a:srgbClr val="000000"/>
                </a:solidFill>
                <a:latin typeface="Calibri"/>
                <a:cs typeface="Arial" pitchFamily="34" charset="0"/>
              </a:rPr>
              <a:t>Covid19 </a:t>
            </a:r>
            <a:endParaRPr lang="en-ZA" altLang="en-US" sz="1600" b="1" dirty="0">
              <a:solidFill>
                <a:srgbClr val="000000"/>
              </a:solidFill>
              <a:latin typeface="Calibri"/>
              <a:cs typeface="Arial" pitchFamily="34" charset="0"/>
            </a:endParaRPr>
          </a:p>
        </p:txBody>
      </p:sp>
      <p:sp>
        <p:nvSpPr>
          <p:cNvPr id="7" name="Oval 6"/>
          <p:cNvSpPr>
            <a:spLocks noChangeArrowheads="1"/>
          </p:cNvSpPr>
          <p:nvPr/>
        </p:nvSpPr>
        <p:spPr bwMode="auto">
          <a:xfrm>
            <a:off x="611560" y="1417637"/>
            <a:ext cx="615950" cy="504825"/>
          </a:xfrm>
          <a:prstGeom prst="ellipse">
            <a:avLst/>
          </a:prstGeom>
          <a:solidFill>
            <a:srgbClr val="FF0000"/>
          </a:solidFill>
          <a:ln w="57150" algn="ctr">
            <a:solidFill>
              <a:srgbClr val="0070C0"/>
            </a:solidFill>
            <a:round/>
            <a:headEnd/>
            <a:tailEnd/>
          </a:ln>
        </p:spPr>
        <p:txBody>
          <a:bodyPr wrap="none" tIns="72000" bIns="0" anchor="ctr" anchorCtr="1"/>
          <a:lstStyle>
            <a:defPPr>
              <a:defRPr lang="en-AU"/>
            </a:defPPr>
            <a:lvl1pPr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1pPr>
            <a:lvl2pPr marL="4572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2pPr>
            <a:lvl3pPr marL="9144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3pPr>
            <a:lvl4pPr marL="13716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4pPr>
            <a:lvl5pPr marL="18288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a:lstStyle>
          <a:p>
            <a:pPr>
              <a:defRPr/>
            </a:pPr>
            <a:r>
              <a:rPr lang="en-US" sz="1600" kern="0" dirty="0" smtClean="0">
                <a:solidFill>
                  <a:srgbClr val="000000"/>
                </a:solidFill>
                <a:cs typeface="Arial" charset="0"/>
              </a:rPr>
              <a:t>1.</a:t>
            </a:r>
            <a:endParaRPr lang="en-US" sz="1600" kern="0" dirty="0">
              <a:solidFill>
                <a:srgbClr val="000000"/>
              </a:solidFill>
              <a:cs typeface="Arial" charset="0"/>
            </a:endParaRPr>
          </a:p>
        </p:txBody>
      </p:sp>
      <p:sp>
        <p:nvSpPr>
          <p:cNvPr id="8" name="Oval 7"/>
          <p:cNvSpPr>
            <a:spLocks noChangeArrowheads="1"/>
          </p:cNvSpPr>
          <p:nvPr/>
        </p:nvSpPr>
        <p:spPr bwMode="auto">
          <a:xfrm>
            <a:off x="936305" y="1984153"/>
            <a:ext cx="615950" cy="504825"/>
          </a:xfrm>
          <a:prstGeom prst="ellipse">
            <a:avLst/>
          </a:prstGeom>
          <a:solidFill>
            <a:srgbClr val="FF0000"/>
          </a:solidFill>
          <a:ln w="57150" algn="ctr">
            <a:solidFill>
              <a:srgbClr val="0070C0"/>
            </a:solidFill>
            <a:round/>
            <a:headEnd/>
            <a:tailEnd/>
          </a:ln>
        </p:spPr>
        <p:txBody>
          <a:bodyPr wrap="none" tIns="72000" bIns="0" anchor="ctr" anchorCtr="1"/>
          <a:lstStyle>
            <a:defPPr>
              <a:defRPr lang="en-AU"/>
            </a:defPPr>
            <a:lvl1pPr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1pPr>
            <a:lvl2pPr marL="4572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2pPr>
            <a:lvl3pPr marL="9144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3pPr>
            <a:lvl4pPr marL="13716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4pPr>
            <a:lvl5pPr marL="18288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a:lstStyle>
          <a:p>
            <a:pPr>
              <a:defRPr/>
            </a:pPr>
            <a:r>
              <a:rPr lang="en-US" sz="1600" kern="0" dirty="0" smtClean="0">
                <a:solidFill>
                  <a:srgbClr val="000000"/>
                </a:solidFill>
                <a:cs typeface="Arial" charset="0"/>
              </a:rPr>
              <a:t>2.</a:t>
            </a:r>
            <a:endParaRPr lang="en-US" sz="1600" kern="0" dirty="0">
              <a:solidFill>
                <a:srgbClr val="000000"/>
              </a:solidFill>
              <a:cs typeface="Arial" charset="0"/>
            </a:endParaRPr>
          </a:p>
        </p:txBody>
      </p:sp>
      <p:sp>
        <p:nvSpPr>
          <p:cNvPr id="41" name="Rectangle 40"/>
          <p:cNvSpPr/>
          <p:nvPr/>
        </p:nvSpPr>
        <p:spPr>
          <a:xfrm>
            <a:off x="1272706" y="1417637"/>
            <a:ext cx="1574470" cy="338554"/>
          </a:xfrm>
          <a:prstGeom prst="rect">
            <a:avLst/>
          </a:prstGeom>
        </p:spPr>
        <p:txBody>
          <a:bodyPr wrap="none">
            <a:spAutoFit/>
          </a:bodyPr>
          <a:lstStyle/>
          <a:p>
            <a:pPr defTabSz="457200" fontAlgn="base">
              <a:spcBef>
                <a:spcPct val="0"/>
              </a:spcBef>
              <a:spcAft>
                <a:spcPct val="0"/>
              </a:spcAft>
              <a:defRPr/>
            </a:pPr>
            <a:r>
              <a:rPr lang="en-GB" sz="1600" b="1" kern="0" dirty="0" smtClean="0">
                <a:solidFill>
                  <a:sysClr val="windowText" lastClr="000000"/>
                </a:solidFill>
                <a:ea typeface="MS PGothic" pitchFamily="34" charset="-128"/>
                <a:cs typeface="Arial" panose="020B0604020202020204" pitchFamily="34" charset="0"/>
              </a:rPr>
              <a:t>UIF  value chain </a:t>
            </a:r>
            <a:endParaRPr lang="en-US" sz="1600" b="1" kern="0" dirty="0">
              <a:solidFill>
                <a:sysClr val="windowText" lastClr="000000"/>
              </a:solidFill>
              <a:ea typeface="MS PGothic" pitchFamily="34" charset="-128"/>
              <a:cs typeface="Arial" panose="020B0604020202020204" pitchFamily="34" charset="0"/>
            </a:endParaRPr>
          </a:p>
        </p:txBody>
      </p:sp>
      <p:sp>
        <p:nvSpPr>
          <p:cNvPr id="9" name="Oval 8"/>
          <p:cNvSpPr>
            <a:spLocks noChangeArrowheads="1"/>
          </p:cNvSpPr>
          <p:nvPr/>
        </p:nvSpPr>
        <p:spPr bwMode="auto">
          <a:xfrm>
            <a:off x="1208102" y="2501387"/>
            <a:ext cx="615950" cy="504825"/>
          </a:xfrm>
          <a:prstGeom prst="ellipse">
            <a:avLst/>
          </a:prstGeom>
          <a:solidFill>
            <a:srgbClr val="FF0000"/>
          </a:solidFill>
          <a:ln w="57150" algn="ctr">
            <a:solidFill>
              <a:srgbClr val="0070C0"/>
            </a:solidFill>
            <a:round/>
            <a:headEnd/>
            <a:tailEnd/>
          </a:ln>
        </p:spPr>
        <p:txBody>
          <a:bodyPr wrap="none" tIns="72000" bIns="0" anchor="ctr" anchorCtr="1"/>
          <a:lstStyle>
            <a:defPPr>
              <a:defRPr lang="en-AU"/>
            </a:defPPr>
            <a:lvl1pPr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1pPr>
            <a:lvl2pPr marL="4572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2pPr>
            <a:lvl3pPr marL="9144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3pPr>
            <a:lvl4pPr marL="13716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4pPr>
            <a:lvl5pPr marL="18288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a:lstStyle>
          <a:p>
            <a:pPr>
              <a:defRPr/>
            </a:pPr>
            <a:r>
              <a:rPr lang="en-US" sz="1600" kern="0" dirty="0" smtClean="0">
                <a:solidFill>
                  <a:srgbClr val="000000"/>
                </a:solidFill>
                <a:cs typeface="Arial" charset="0"/>
              </a:rPr>
              <a:t>3.</a:t>
            </a:r>
            <a:endParaRPr lang="en-US" sz="1600" kern="0" dirty="0">
              <a:solidFill>
                <a:srgbClr val="000000"/>
              </a:solidFill>
              <a:cs typeface="Arial" charset="0"/>
            </a:endParaRPr>
          </a:p>
        </p:txBody>
      </p:sp>
      <p:sp>
        <p:nvSpPr>
          <p:cNvPr id="10" name="TextBox 5"/>
          <p:cNvSpPr txBox="1">
            <a:spLocks noChangeArrowheads="1"/>
          </p:cNvSpPr>
          <p:nvPr/>
        </p:nvSpPr>
        <p:spPr bwMode="auto">
          <a:xfrm>
            <a:off x="2244286" y="3610506"/>
            <a:ext cx="35821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ZA" altLang="en-US" sz="1600" b="1" dirty="0" smtClean="0">
                <a:solidFill>
                  <a:srgbClr val="000000"/>
                </a:solidFill>
                <a:latin typeface="Calibri"/>
                <a:cs typeface="Arial" pitchFamily="34" charset="0"/>
              </a:rPr>
              <a:t>Covid19TERS Applications </a:t>
            </a:r>
            <a:endParaRPr lang="en-ZA" altLang="en-US" sz="1600" b="1" dirty="0">
              <a:solidFill>
                <a:srgbClr val="000000"/>
              </a:solidFill>
              <a:latin typeface="Calibri"/>
              <a:cs typeface="Arial" pitchFamily="34" charset="0"/>
            </a:endParaRPr>
          </a:p>
        </p:txBody>
      </p:sp>
      <p:sp>
        <p:nvSpPr>
          <p:cNvPr id="11" name="Oval 10"/>
          <p:cNvSpPr>
            <a:spLocks noChangeArrowheads="1"/>
          </p:cNvSpPr>
          <p:nvPr/>
        </p:nvSpPr>
        <p:spPr bwMode="auto">
          <a:xfrm>
            <a:off x="1411012" y="3095303"/>
            <a:ext cx="615950" cy="504825"/>
          </a:xfrm>
          <a:prstGeom prst="ellipse">
            <a:avLst/>
          </a:prstGeom>
          <a:solidFill>
            <a:srgbClr val="FF0000"/>
          </a:solidFill>
          <a:ln w="57150" algn="ctr">
            <a:solidFill>
              <a:srgbClr val="0070C0"/>
            </a:solidFill>
            <a:round/>
            <a:headEnd/>
            <a:tailEnd/>
          </a:ln>
        </p:spPr>
        <p:txBody>
          <a:bodyPr wrap="none" tIns="72000" bIns="0" anchor="ctr" anchorCtr="1"/>
          <a:lstStyle>
            <a:defPPr>
              <a:defRPr lang="en-AU"/>
            </a:defPPr>
            <a:lvl1pPr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1pPr>
            <a:lvl2pPr marL="4572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2pPr>
            <a:lvl3pPr marL="9144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3pPr>
            <a:lvl4pPr marL="13716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4pPr>
            <a:lvl5pPr marL="18288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a:lstStyle>
          <a:p>
            <a:pPr>
              <a:defRPr/>
            </a:pPr>
            <a:r>
              <a:rPr lang="en-US" sz="1600" kern="0" dirty="0">
                <a:solidFill>
                  <a:srgbClr val="000000"/>
                </a:solidFill>
                <a:cs typeface="Arial" charset="0"/>
              </a:rPr>
              <a:t>4</a:t>
            </a:r>
            <a:r>
              <a:rPr lang="en-US" sz="1600" kern="0" dirty="0" smtClean="0">
                <a:solidFill>
                  <a:srgbClr val="000000"/>
                </a:solidFill>
                <a:cs typeface="Arial" charset="0"/>
              </a:rPr>
              <a:t>.</a:t>
            </a:r>
            <a:endParaRPr lang="en-US" sz="1600" kern="0" dirty="0">
              <a:solidFill>
                <a:srgbClr val="000000"/>
              </a:solidFill>
              <a:cs typeface="Arial" charset="0"/>
            </a:endParaRPr>
          </a:p>
        </p:txBody>
      </p:sp>
      <p:sp>
        <p:nvSpPr>
          <p:cNvPr id="13" name="Oval 12"/>
          <p:cNvSpPr>
            <a:spLocks noChangeArrowheads="1"/>
          </p:cNvSpPr>
          <p:nvPr/>
        </p:nvSpPr>
        <p:spPr bwMode="auto">
          <a:xfrm>
            <a:off x="1628336" y="3649828"/>
            <a:ext cx="615950" cy="504825"/>
          </a:xfrm>
          <a:prstGeom prst="ellipse">
            <a:avLst/>
          </a:prstGeom>
          <a:solidFill>
            <a:srgbClr val="FF0000"/>
          </a:solidFill>
          <a:ln w="57150" algn="ctr">
            <a:solidFill>
              <a:srgbClr val="0070C0"/>
            </a:solidFill>
            <a:round/>
            <a:headEnd/>
            <a:tailEnd/>
          </a:ln>
        </p:spPr>
        <p:txBody>
          <a:bodyPr wrap="none" tIns="72000" bIns="0" anchor="ctr" anchorCtr="1"/>
          <a:lstStyle>
            <a:defPPr>
              <a:defRPr lang="en-AU"/>
            </a:defPPr>
            <a:lvl1pPr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1pPr>
            <a:lvl2pPr marL="4572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2pPr>
            <a:lvl3pPr marL="9144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3pPr>
            <a:lvl4pPr marL="13716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4pPr>
            <a:lvl5pPr marL="18288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a:lstStyle>
          <a:p>
            <a:pPr>
              <a:defRPr/>
            </a:pPr>
            <a:r>
              <a:rPr lang="en-US" sz="1600" kern="0" dirty="0" smtClean="0">
                <a:solidFill>
                  <a:srgbClr val="000000"/>
                </a:solidFill>
                <a:cs typeface="Arial" charset="0"/>
              </a:rPr>
              <a:t>5.</a:t>
            </a:r>
            <a:endParaRPr lang="en-US" sz="1600" kern="0" dirty="0">
              <a:solidFill>
                <a:srgbClr val="000000"/>
              </a:solidFill>
              <a:cs typeface="Arial" charset="0"/>
            </a:endParaRPr>
          </a:p>
        </p:txBody>
      </p:sp>
      <p:sp>
        <p:nvSpPr>
          <p:cNvPr id="14" name="TextBox 5"/>
          <p:cNvSpPr txBox="1">
            <a:spLocks noChangeArrowheads="1"/>
          </p:cNvSpPr>
          <p:nvPr/>
        </p:nvSpPr>
        <p:spPr bwMode="auto">
          <a:xfrm>
            <a:off x="2026962" y="3055072"/>
            <a:ext cx="286554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ZA" altLang="en-US" sz="1600" b="1" dirty="0" smtClean="0">
                <a:solidFill>
                  <a:srgbClr val="000000"/>
                </a:solidFill>
                <a:latin typeface="Calibri"/>
                <a:cs typeface="Arial" pitchFamily="34" charset="0"/>
              </a:rPr>
              <a:t>Administrative process</a:t>
            </a:r>
            <a:endParaRPr lang="en-ZA" altLang="en-US" sz="1600" b="1" dirty="0">
              <a:solidFill>
                <a:srgbClr val="000000"/>
              </a:solidFill>
              <a:latin typeface="Calibri"/>
              <a:cs typeface="Arial" pitchFamily="34" charset="0"/>
            </a:endParaRPr>
          </a:p>
        </p:txBody>
      </p:sp>
      <p:sp>
        <p:nvSpPr>
          <p:cNvPr id="16" name="Oval 15"/>
          <p:cNvSpPr>
            <a:spLocks noChangeArrowheads="1"/>
          </p:cNvSpPr>
          <p:nvPr/>
        </p:nvSpPr>
        <p:spPr bwMode="auto">
          <a:xfrm>
            <a:off x="1824052" y="4298763"/>
            <a:ext cx="615950" cy="504825"/>
          </a:xfrm>
          <a:prstGeom prst="ellipse">
            <a:avLst/>
          </a:prstGeom>
          <a:solidFill>
            <a:srgbClr val="FF0000"/>
          </a:solidFill>
          <a:ln w="57150" algn="ctr">
            <a:solidFill>
              <a:srgbClr val="0070C0"/>
            </a:solidFill>
            <a:round/>
            <a:headEnd/>
            <a:tailEnd/>
          </a:ln>
        </p:spPr>
        <p:txBody>
          <a:bodyPr wrap="none" tIns="72000" bIns="0" anchor="ctr" anchorCtr="1"/>
          <a:lstStyle>
            <a:defPPr>
              <a:defRPr lang="en-AU"/>
            </a:defPPr>
            <a:lvl1pPr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1pPr>
            <a:lvl2pPr marL="4572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2pPr>
            <a:lvl3pPr marL="9144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3pPr>
            <a:lvl4pPr marL="13716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4pPr>
            <a:lvl5pPr marL="18288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a:lstStyle>
          <a:p>
            <a:pPr>
              <a:defRPr/>
            </a:pPr>
            <a:r>
              <a:rPr lang="en-US" sz="1600" kern="0" dirty="0" smtClean="0">
                <a:solidFill>
                  <a:srgbClr val="000000"/>
                </a:solidFill>
                <a:cs typeface="Arial" charset="0"/>
              </a:rPr>
              <a:t>6.</a:t>
            </a:r>
            <a:endParaRPr lang="en-US" sz="1600" kern="0" dirty="0">
              <a:solidFill>
                <a:srgbClr val="000000"/>
              </a:solidFill>
              <a:cs typeface="Arial" charset="0"/>
            </a:endParaRPr>
          </a:p>
        </p:txBody>
      </p:sp>
      <p:sp>
        <p:nvSpPr>
          <p:cNvPr id="17" name="TextBox 5"/>
          <p:cNvSpPr txBox="1">
            <a:spLocks noChangeArrowheads="1"/>
          </p:cNvSpPr>
          <p:nvPr/>
        </p:nvSpPr>
        <p:spPr bwMode="auto">
          <a:xfrm>
            <a:off x="2390146" y="4283685"/>
            <a:ext cx="26651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ZA" altLang="en-US" sz="1600" b="1" dirty="0" smtClean="0">
                <a:solidFill>
                  <a:srgbClr val="000000"/>
                </a:solidFill>
                <a:latin typeface="Calibri"/>
                <a:cs typeface="Arial" pitchFamily="34" charset="0"/>
              </a:rPr>
              <a:t>Web platform application  </a:t>
            </a:r>
            <a:endParaRPr lang="en-ZA" altLang="en-US" sz="1600" b="1" dirty="0">
              <a:solidFill>
                <a:srgbClr val="000000"/>
              </a:solidFill>
              <a:latin typeface="Calibri"/>
              <a:cs typeface="Arial" pitchFamily="34" charset="0"/>
            </a:endParaRPr>
          </a:p>
        </p:txBody>
      </p:sp>
      <p:sp>
        <p:nvSpPr>
          <p:cNvPr id="18" name="Oval 17"/>
          <p:cNvSpPr>
            <a:spLocks noChangeArrowheads="1"/>
          </p:cNvSpPr>
          <p:nvPr/>
        </p:nvSpPr>
        <p:spPr bwMode="auto">
          <a:xfrm>
            <a:off x="2052228" y="5022396"/>
            <a:ext cx="615950" cy="504825"/>
          </a:xfrm>
          <a:prstGeom prst="ellipse">
            <a:avLst/>
          </a:prstGeom>
          <a:solidFill>
            <a:srgbClr val="FF0000"/>
          </a:solidFill>
          <a:ln w="57150" algn="ctr">
            <a:solidFill>
              <a:srgbClr val="0070C0"/>
            </a:solidFill>
            <a:round/>
            <a:headEnd/>
            <a:tailEnd/>
          </a:ln>
        </p:spPr>
        <p:txBody>
          <a:bodyPr wrap="none" tIns="72000" bIns="0" anchor="ctr" anchorCtr="1"/>
          <a:lstStyle>
            <a:defPPr>
              <a:defRPr lang="en-AU"/>
            </a:defPPr>
            <a:lvl1pPr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1pPr>
            <a:lvl2pPr marL="4572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2pPr>
            <a:lvl3pPr marL="9144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3pPr>
            <a:lvl4pPr marL="13716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4pPr>
            <a:lvl5pPr marL="18288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a:lstStyle>
          <a:p>
            <a:pPr>
              <a:defRPr/>
            </a:pPr>
            <a:r>
              <a:rPr lang="en-US" sz="1600" kern="0" dirty="0" smtClean="0">
                <a:solidFill>
                  <a:srgbClr val="000000"/>
                </a:solidFill>
                <a:cs typeface="Arial" charset="0"/>
              </a:rPr>
              <a:t>7.</a:t>
            </a:r>
            <a:endParaRPr lang="en-US" sz="1600" kern="0" dirty="0">
              <a:solidFill>
                <a:srgbClr val="000000"/>
              </a:solidFill>
              <a:cs typeface="Arial" charset="0"/>
            </a:endParaRPr>
          </a:p>
        </p:txBody>
      </p:sp>
      <p:sp>
        <p:nvSpPr>
          <p:cNvPr id="5" name="TextBox 4"/>
          <p:cNvSpPr txBox="1"/>
          <p:nvPr/>
        </p:nvSpPr>
        <p:spPr>
          <a:xfrm>
            <a:off x="2719211" y="5022396"/>
            <a:ext cx="2632334" cy="338554"/>
          </a:xfrm>
          <a:prstGeom prst="rect">
            <a:avLst/>
          </a:prstGeom>
          <a:noFill/>
        </p:spPr>
        <p:txBody>
          <a:bodyPr wrap="square" rtlCol="0">
            <a:spAutoFit/>
          </a:bodyPr>
          <a:lstStyle/>
          <a:p>
            <a:r>
              <a:rPr lang="en-ZA" sz="1600" b="1" dirty="0" smtClean="0">
                <a:solidFill>
                  <a:srgbClr val="000000"/>
                </a:solidFill>
                <a:latin typeface="Calibri"/>
                <a:ea typeface="ＭＳ Ｐゴシック" pitchFamily="34" charset="-128"/>
                <a:cs typeface="Arial" pitchFamily="34" charset="0"/>
              </a:rPr>
              <a:t>Normal Claims </a:t>
            </a:r>
            <a:endParaRPr lang="en-ZA" sz="1600" b="1" dirty="0">
              <a:solidFill>
                <a:srgbClr val="000000"/>
              </a:solidFill>
              <a:latin typeface="Calibri"/>
              <a:ea typeface="ＭＳ Ｐゴシック" pitchFamily="34" charset="-128"/>
              <a:cs typeface="Arial" pitchFamily="34" charset="0"/>
            </a:endParaRPr>
          </a:p>
        </p:txBody>
      </p:sp>
      <p:sp>
        <p:nvSpPr>
          <p:cNvPr id="21" name="TextBox 5"/>
          <p:cNvSpPr txBox="1">
            <a:spLocks noChangeArrowheads="1"/>
          </p:cNvSpPr>
          <p:nvPr/>
        </p:nvSpPr>
        <p:spPr bwMode="auto">
          <a:xfrm>
            <a:off x="1552255" y="1926458"/>
            <a:ext cx="44925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ZA" altLang="en-US" sz="1600" b="1" dirty="0" smtClean="0">
                <a:solidFill>
                  <a:srgbClr val="000000"/>
                </a:solidFill>
                <a:latin typeface="Calibri"/>
                <a:cs typeface="Arial" pitchFamily="34" charset="0"/>
              </a:rPr>
              <a:t>Disaster Management Regulations</a:t>
            </a:r>
            <a:endParaRPr lang="en-ZA" altLang="en-US" sz="1600" b="1" dirty="0">
              <a:solidFill>
                <a:srgbClr val="000000"/>
              </a:solidFill>
              <a:latin typeface="Calibri"/>
              <a:cs typeface="Arial" pitchFamily="34" charset="0"/>
            </a:endParaRPr>
          </a:p>
        </p:txBody>
      </p:sp>
      <p:sp>
        <p:nvSpPr>
          <p:cNvPr id="3" name="Slide Number Placeholder 2"/>
          <p:cNvSpPr>
            <a:spLocks noGrp="1"/>
          </p:cNvSpPr>
          <p:nvPr>
            <p:ph type="sldNum" sz="quarter" idx="12"/>
          </p:nvPr>
        </p:nvSpPr>
        <p:spPr/>
        <p:txBody>
          <a:bodyPr/>
          <a:lstStyle/>
          <a:p>
            <a:pPr>
              <a:defRPr/>
            </a:pPr>
            <a:fld id="{2E0D3230-56C0-40A7-B22D-C087DC0808A2}" type="slidenum">
              <a:rPr lang="en-US" smtClean="0"/>
              <a:pPr>
                <a:defRPr/>
              </a:pPr>
              <a:t>2</a:t>
            </a:fld>
            <a:endParaRPr lang="en-US"/>
          </a:p>
        </p:txBody>
      </p:sp>
      <p:sp>
        <p:nvSpPr>
          <p:cNvPr id="23" name="Oval 22"/>
          <p:cNvSpPr>
            <a:spLocks noChangeArrowheads="1"/>
          </p:cNvSpPr>
          <p:nvPr/>
        </p:nvSpPr>
        <p:spPr bwMode="auto">
          <a:xfrm>
            <a:off x="2158866" y="5788620"/>
            <a:ext cx="615950" cy="504825"/>
          </a:xfrm>
          <a:prstGeom prst="ellipse">
            <a:avLst/>
          </a:prstGeom>
          <a:solidFill>
            <a:srgbClr val="FF0000"/>
          </a:solidFill>
          <a:ln w="57150" algn="ctr">
            <a:solidFill>
              <a:srgbClr val="0070C0"/>
            </a:solidFill>
            <a:round/>
            <a:headEnd/>
            <a:tailEnd/>
          </a:ln>
        </p:spPr>
        <p:txBody>
          <a:bodyPr wrap="none" tIns="72000" bIns="0" anchor="ctr" anchorCtr="1"/>
          <a:lstStyle>
            <a:defPPr>
              <a:defRPr lang="en-AU"/>
            </a:defPPr>
            <a:lvl1pPr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1pPr>
            <a:lvl2pPr marL="4572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2pPr>
            <a:lvl3pPr marL="9144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3pPr>
            <a:lvl4pPr marL="13716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4pPr>
            <a:lvl5pPr marL="18288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a:lstStyle>
          <a:p>
            <a:pPr>
              <a:defRPr/>
            </a:pPr>
            <a:r>
              <a:rPr lang="en-US" sz="1600" kern="0" dirty="0">
                <a:solidFill>
                  <a:srgbClr val="000000"/>
                </a:solidFill>
                <a:cs typeface="Arial" charset="0"/>
              </a:rPr>
              <a:t>8</a:t>
            </a:r>
            <a:r>
              <a:rPr lang="en-US" sz="1600" kern="0" dirty="0" smtClean="0">
                <a:solidFill>
                  <a:srgbClr val="000000"/>
                </a:solidFill>
                <a:cs typeface="Arial" charset="0"/>
              </a:rPr>
              <a:t>.</a:t>
            </a:r>
            <a:endParaRPr lang="en-US" sz="1600" kern="0" dirty="0">
              <a:solidFill>
                <a:srgbClr val="000000"/>
              </a:solidFill>
              <a:cs typeface="Arial" charset="0"/>
            </a:endParaRPr>
          </a:p>
        </p:txBody>
      </p:sp>
      <p:sp>
        <p:nvSpPr>
          <p:cNvPr id="28" name="TextBox 5"/>
          <p:cNvSpPr txBox="1">
            <a:spLocks noChangeArrowheads="1"/>
          </p:cNvSpPr>
          <p:nvPr/>
        </p:nvSpPr>
        <p:spPr bwMode="auto">
          <a:xfrm>
            <a:off x="2783283" y="5816409"/>
            <a:ext cx="200791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ZA" altLang="en-US" sz="1600" b="1" dirty="0" smtClean="0">
                <a:solidFill>
                  <a:srgbClr val="000000"/>
                </a:solidFill>
                <a:latin typeface="Calibri"/>
                <a:cs typeface="Arial" pitchFamily="34" charset="0"/>
              </a:rPr>
              <a:t>Bargaining Councils Progress </a:t>
            </a:r>
            <a:endParaRPr lang="en-ZA" altLang="en-US" sz="1600" b="1" dirty="0">
              <a:solidFill>
                <a:srgbClr val="000000"/>
              </a:solidFill>
              <a:latin typeface="Calibri"/>
              <a:cs typeface="Arial" pitchFamily="34" charset="0"/>
            </a:endParaRPr>
          </a:p>
        </p:txBody>
      </p:sp>
      <p:pic>
        <p:nvPicPr>
          <p:cNvPr id="29" name="Content Placeholder 3" descr="circ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77603" y="1248058"/>
            <a:ext cx="1922897" cy="5215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Oval 29"/>
          <p:cNvSpPr>
            <a:spLocks noChangeArrowheads="1"/>
          </p:cNvSpPr>
          <p:nvPr/>
        </p:nvSpPr>
        <p:spPr bwMode="auto">
          <a:xfrm>
            <a:off x="4808878" y="1319628"/>
            <a:ext cx="615950" cy="504825"/>
          </a:xfrm>
          <a:prstGeom prst="ellipse">
            <a:avLst/>
          </a:prstGeom>
          <a:solidFill>
            <a:srgbClr val="FF0000"/>
          </a:solidFill>
          <a:ln w="57150" algn="ctr">
            <a:solidFill>
              <a:srgbClr val="0070C0"/>
            </a:solidFill>
            <a:round/>
            <a:headEnd/>
            <a:tailEnd/>
          </a:ln>
        </p:spPr>
        <p:txBody>
          <a:bodyPr wrap="none" tIns="72000" bIns="0" anchor="ctr" anchorCtr="1"/>
          <a:lstStyle>
            <a:defPPr>
              <a:defRPr lang="en-AU"/>
            </a:defPPr>
            <a:lvl1pPr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1pPr>
            <a:lvl2pPr marL="4572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2pPr>
            <a:lvl3pPr marL="9144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3pPr>
            <a:lvl4pPr marL="13716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4pPr>
            <a:lvl5pPr marL="18288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a:lstStyle>
          <a:p>
            <a:pPr>
              <a:defRPr/>
            </a:pPr>
            <a:r>
              <a:rPr lang="en-US" sz="1600" kern="0" dirty="0">
                <a:solidFill>
                  <a:srgbClr val="000000"/>
                </a:solidFill>
                <a:cs typeface="Arial" charset="0"/>
              </a:rPr>
              <a:t>9</a:t>
            </a:r>
            <a:r>
              <a:rPr lang="en-US" sz="1600" kern="0" dirty="0" smtClean="0">
                <a:solidFill>
                  <a:srgbClr val="000000"/>
                </a:solidFill>
                <a:cs typeface="Arial" charset="0"/>
              </a:rPr>
              <a:t>.</a:t>
            </a:r>
            <a:endParaRPr lang="en-US" sz="1600" kern="0" dirty="0">
              <a:solidFill>
                <a:srgbClr val="000000"/>
              </a:solidFill>
              <a:cs typeface="Arial" charset="0"/>
            </a:endParaRPr>
          </a:p>
        </p:txBody>
      </p:sp>
      <p:sp>
        <p:nvSpPr>
          <p:cNvPr id="31" name="Oval 30"/>
          <p:cNvSpPr>
            <a:spLocks noChangeArrowheads="1"/>
          </p:cNvSpPr>
          <p:nvPr/>
        </p:nvSpPr>
        <p:spPr bwMode="auto">
          <a:xfrm>
            <a:off x="5055318" y="2107468"/>
            <a:ext cx="615950" cy="504825"/>
          </a:xfrm>
          <a:prstGeom prst="ellipse">
            <a:avLst/>
          </a:prstGeom>
          <a:solidFill>
            <a:srgbClr val="FF0000"/>
          </a:solidFill>
          <a:ln w="57150" algn="ctr">
            <a:solidFill>
              <a:srgbClr val="0070C0"/>
            </a:solidFill>
            <a:round/>
            <a:headEnd/>
            <a:tailEnd/>
          </a:ln>
        </p:spPr>
        <p:txBody>
          <a:bodyPr wrap="none" tIns="72000" bIns="0" anchor="ctr" anchorCtr="1"/>
          <a:lstStyle>
            <a:defPPr>
              <a:defRPr lang="en-AU"/>
            </a:defPPr>
            <a:lvl1pPr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1pPr>
            <a:lvl2pPr marL="4572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2pPr>
            <a:lvl3pPr marL="9144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3pPr>
            <a:lvl4pPr marL="13716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4pPr>
            <a:lvl5pPr marL="18288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a:lstStyle>
          <a:p>
            <a:pPr>
              <a:defRPr/>
            </a:pPr>
            <a:r>
              <a:rPr lang="en-US" sz="1600" kern="0" dirty="0" smtClean="0">
                <a:solidFill>
                  <a:srgbClr val="000000"/>
                </a:solidFill>
                <a:cs typeface="Arial" charset="0"/>
              </a:rPr>
              <a:t>10.</a:t>
            </a:r>
            <a:endParaRPr lang="en-US" sz="1600" kern="0" dirty="0">
              <a:solidFill>
                <a:srgbClr val="000000"/>
              </a:solidFill>
              <a:cs typeface="Arial" charset="0"/>
            </a:endParaRPr>
          </a:p>
        </p:txBody>
      </p:sp>
      <p:sp>
        <p:nvSpPr>
          <p:cNvPr id="32" name="Oval 31"/>
          <p:cNvSpPr>
            <a:spLocks noChangeArrowheads="1"/>
          </p:cNvSpPr>
          <p:nvPr/>
        </p:nvSpPr>
        <p:spPr bwMode="auto">
          <a:xfrm>
            <a:off x="5210521" y="2802659"/>
            <a:ext cx="615950" cy="504825"/>
          </a:xfrm>
          <a:prstGeom prst="ellipse">
            <a:avLst/>
          </a:prstGeom>
          <a:solidFill>
            <a:srgbClr val="FF0000"/>
          </a:solidFill>
          <a:ln w="57150" algn="ctr">
            <a:solidFill>
              <a:srgbClr val="0070C0"/>
            </a:solidFill>
            <a:round/>
            <a:headEnd/>
            <a:tailEnd/>
          </a:ln>
        </p:spPr>
        <p:txBody>
          <a:bodyPr wrap="none" tIns="72000" bIns="0" anchor="ctr" anchorCtr="1"/>
          <a:lstStyle>
            <a:defPPr>
              <a:defRPr lang="en-AU"/>
            </a:defPPr>
            <a:lvl1pPr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1pPr>
            <a:lvl2pPr marL="4572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2pPr>
            <a:lvl3pPr marL="9144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3pPr>
            <a:lvl4pPr marL="13716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4pPr>
            <a:lvl5pPr marL="18288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a:lstStyle>
          <a:p>
            <a:pPr>
              <a:defRPr/>
            </a:pPr>
            <a:r>
              <a:rPr lang="en-US" sz="1600" kern="0" dirty="0" smtClean="0">
                <a:solidFill>
                  <a:srgbClr val="000000"/>
                </a:solidFill>
                <a:cs typeface="Arial" charset="0"/>
              </a:rPr>
              <a:t>11.</a:t>
            </a:r>
            <a:endParaRPr lang="en-US" sz="1600" kern="0" dirty="0">
              <a:solidFill>
                <a:srgbClr val="000000"/>
              </a:solidFill>
              <a:cs typeface="Arial" charset="0"/>
            </a:endParaRPr>
          </a:p>
        </p:txBody>
      </p:sp>
      <p:sp>
        <p:nvSpPr>
          <p:cNvPr id="33" name="Oval 32"/>
          <p:cNvSpPr>
            <a:spLocks noChangeArrowheads="1"/>
          </p:cNvSpPr>
          <p:nvPr/>
        </p:nvSpPr>
        <p:spPr bwMode="auto">
          <a:xfrm>
            <a:off x="5363293" y="3480551"/>
            <a:ext cx="615950" cy="504825"/>
          </a:xfrm>
          <a:prstGeom prst="ellipse">
            <a:avLst/>
          </a:prstGeom>
          <a:solidFill>
            <a:srgbClr val="FF0000"/>
          </a:solidFill>
          <a:ln w="57150" algn="ctr">
            <a:solidFill>
              <a:srgbClr val="0070C0"/>
            </a:solidFill>
            <a:round/>
            <a:headEnd/>
            <a:tailEnd/>
          </a:ln>
        </p:spPr>
        <p:txBody>
          <a:bodyPr wrap="none" tIns="72000" bIns="0" anchor="ctr" anchorCtr="1"/>
          <a:lstStyle>
            <a:defPPr>
              <a:defRPr lang="en-AU"/>
            </a:defPPr>
            <a:lvl1pPr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1pPr>
            <a:lvl2pPr marL="4572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2pPr>
            <a:lvl3pPr marL="9144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3pPr>
            <a:lvl4pPr marL="13716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4pPr>
            <a:lvl5pPr marL="18288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a:lstStyle>
          <a:p>
            <a:pPr>
              <a:defRPr/>
            </a:pPr>
            <a:r>
              <a:rPr lang="en-US" sz="1600" kern="0" dirty="0" smtClean="0">
                <a:solidFill>
                  <a:srgbClr val="000000"/>
                </a:solidFill>
                <a:cs typeface="Arial" charset="0"/>
              </a:rPr>
              <a:t>12.</a:t>
            </a:r>
            <a:endParaRPr lang="en-US" sz="1600" kern="0" dirty="0">
              <a:solidFill>
                <a:srgbClr val="000000"/>
              </a:solidFill>
              <a:cs typeface="Arial" charset="0"/>
            </a:endParaRPr>
          </a:p>
        </p:txBody>
      </p:sp>
      <p:sp>
        <p:nvSpPr>
          <p:cNvPr id="6" name="TextBox 5"/>
          <p:cNvSpPr txBox="1"/>
          <p:nvPr/>
        </p:nvSpPr>
        <p:spPr>
          <a:xfrm>
            <a:off x="5803888" y="1335086"/>
            <a:ext cx="2347548" cy="338554"/>
          </a:xfrm>
          <a:prstGeom prst="rect">
            <a:avLst/>
          </a:prstGeom>
          <a:noFill/>
        </p:spPr>
        <p:txBody>
          <a:bodyPr wrap="square" rtlCol="0">
            <a:spAutoFit/>
          </a:bodyPr>
          <a:lstStyle/>
          <a:p>
            <a:r>
              <a:rPr lang="en-ZA" sz="1600" b="1" dirty="0" err="1"/>
              <a:t>Covid</a:t>
            </a:r>
            <a:r>
              <a:rPr lang="en-ZA" sz="1600" b="1" dirty="0"/>
              <a:t> TERS Progress </a:t>
            </a:r>
          </a:p>
        </p:txBody>
      </p:sp>
      <p:sp>
        <p:nvSpPr>
          <p:cNvPr id="15" name="TextBox 14"/>
          <p:cNvSpPr txBox="1"/>
          <p:nvPr/>
        </p:nvSpPr>
        <p:spPr>
          <a:xfrm>
            <a:off x="6010977" y="2023820"/>
            <a:ext cx="2668172" cy="369332"/>
          </a:xfrm>
          <a:prstGeom prst="rect">
            <a:avLst/>
          </a:prstGeom>
          <a:noFill/>
        </p:spPr>
        <p:txBody>
          <a:bodyPr wrap="square" rtlCol="0">
            <a:spAutoFit/>
          </a:bodyPr>
          <a:lstStyle/>
          <a:p>
            <a:r>
              <a:rPr lang="en-US" b="1" dirty="0" smtClean="0"/>
              <a:t>Summary of payments </a:t>
            </a:r>
            <a:endParaRPr lang="en-ZA" b="1" dirty="0"/>
          </a:p>
        </p:txBody>
      </p:sp>
      <p:sp>
        <p:nvSpPr>
          <p:cNvPr id="19" name="TextBox 18"/>
          <p:cNvSpPr txBox="1"/>
          <p:nvPr/>
        </p:nvSpPr>
        <p:spPr>
          <a:xfrm>
            <a:off x="6022259" y="2802659"/>
            <a:ext cx="2224703" cy="338554"/>
          </a:xfrm>
          <a:prstGeom prst="rect">
            <a:avLst/>
          </a:prstGeom>
          <a:noFill/>
        </p:spPr>
        <p:txBody>
          <a:bodyPr wrap="square" rtlCol="0">
            <a:spAutoFit/>
          </a:bodyPr>
          <a:lstStyle/>
          <a:p>
            <a:r>
              <a:rPr lang="en-US" sz="1600" b="1" dirty="0" smtClean="0"/>
              <a:t>Payments per province </a:t>
            </a:r>
            <a:endParaRPr lang="en-ZA" sz="1600" b="1" dirty="0"/>
          </a:p>
        </p:txBody>
      </p:sp>
      <p:sp>
        <p:nvSpPr>
          <p:cNvPr id="20" name="TextBox 19"/>
          <p:cNvSpPr txBox="1"/>
          <p:nvPr/>
        </p:nvSpPr>
        <p:spPr>
          <a:xfrm>
            <a:off x="6207022" y="3430851"/>
            <a:ext cx="1492619" cy="338554"/>
          </a:xfrm>
          <a:prstGeom prst="rect">
            <a:avLst/>
          </a:prstGeom>
          <a:noFill/>
        </p:spPr>
        <p:txBody>
          <a:bodyPr wrap="square" rtlCol="0">
            <a:spAutoFit/>
          </a:bodyPr>
          <a:lstStyle/>
          <a:p>
            <a:r>
              <a:rPr lang="en-US" sz="1600" b="1" dirty="0" smtClean="0"/>
              <a:t>UIF Portfolio </a:t>
            </a:r>
            <a:endParaRPr lang="en-ZA" sz="1600" b="1" dirty="0"/>
          </a:p>
        </p:txBody>
      </p:sp>
      <p:sp>
        <p:nvSpPr>
          <p:cNvPr id="34" name="Oval 33"/>
          <p:cNvSpPr>
            <a:spLocks noChangeArrowheads="1"/>
          </p:cNvSpPr>
          <p:nvPr/>
        </p:nvSpPr>
        <p:spPr bwMode="auto">
          <a:xfrm>
            <a:off x="5736867" y="5206210"/>
            <a:ext cx="615950" cy="504825"/>
          </a:xfrm>
          <a:prstGeom prst="ellipse">
            <a:avLst/>
          </a:prstGeom>
          <a:solidFill>
            <a:srgbClr val="FF0000"/>
          </a:solidFill>
          <a:ln w="57150" algn="ctr">
            <a:solidFill>
              <a:srgbClr val="0070C0"/>
            </a:solidFill>
            <a:round/>
            <a:headEnd/>
            <a:tailEnd/>
          </a:ln>
        </p:spPr>
        <p:txBody>
          <a:bodyPr wrap="none" tIns="72000" bIns="0" anchor="ctr" anchorCtr="1"/>
          <a:lstStyle>
            <a:defPPr>
              <a:defRPr lang="en-AU"/>
            </a:defPPr>
            <a:lvl1pPr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1pPr>
            <a:lvl2pPr marL="4572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2pPr>
            <a:lvl3pPr marL="9144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3pPr>
            <a:lvl4pPr marL="13716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4pPr>
            <a:lvl5pPr marL="18288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a:lstStyle>
          <a:p>
            <a:pPr>
              <a:defRPr/>
            </a:pPr>
            <a:r>
              <a:rPr lang="en-US" sz="1600" kern="0" dirty="0" smtClean="0">
                <a:solidFill>
                  <a:srgbClr val="000000"/>
                </a:solidFill>
                <a:cs typeface="Arial" charset="0"/>
              </a:rPr>
              <a:t>14.</a:t>
            </a:r>
            <a:endParaRPr lang="en-US" sz="1600" kern="0" dirty="0">
              <a:solidFill>
                <a:srgbClr val="000000"/>
              </a:solidFill>
              <a:cs typeface="Arial" charset="0"/>
            </a:endParaRPr>
          </a:p>
        </p:txBody>
      </p:sp>
      <p:sp>
        <p:nvSpPr>
          <p:cNvPr id="35" name="TextBox 34"/>
          <p:cNvSpPr txBox="1"/>
          <p:nvPr/>
        </p:nvSpPr>
        <p:spPr>
          <a:xfrm>
            <a:off x="6641384" y="5022396"/>
            <a:ext cx="1863363" cy="584775"/>
          </a:xfrm>
          <a:prstGeom prst="rect">
            <a:avLst/>
          </a:prstGeom>
          <a:noFill/>
        </p:spPr>
        <p:txBody>
          <a:bodyPr wrap="square" rtlCol="0">
            <a:spAutoFit/>
          </a:bodyPr>
          <a:lstStyle/>
          <a:p>
            <a:r>
              <a:rPr lang="en-US" sz="1600" b="1" dirty="0" smtClean="0"/>
              <a:t>Ordinary Benefit claims</a:t>
            </a:r>
            <a:endParaRPr lang="en-ZA" sz="1600" b="1" dirty="0"/>
          </a:p>
        </p:txBody>
      </p:sp>
      <p:sp>
        <p:nvSpPr>
          <p:cNvPr id="36" name="Oval 35"/>
          <p:cNvSpPr>
            <a:spLocks noChangeArrowheads="1"/>
          </p:cNvSpPr>
          <p:nvPr/>
        </p:nvSpPr>
        <p:spPr bwMode="auto">
          <a:xfrm>
            <a:off x="6044842" y="6108796"/>
            <a:ext cx="615950" cy="504825"/>
          </a:xfrm>
          <a:prstGeom prst="ellipse">
            <a:avLst/>
          </a:prstGeom>
          <a:solidFill>
            <a:srgbClr val="FF0000"/>
          </a:solidFill>
          <a:ln w="57150" algn="ctr">
            <a:solidFill>
              <a:srgbClr val="0070C0"/>
            </a:solidFill>
            <a:round/>
            <a:headEnd/>
            <a:tailEnd/>
          </a:ln>
        </p:spPr>
        <p:txBody>
          <a:bodyPr wrap="none" tIns="72000" bIns="0" anchor="ctr" anchorCtr="1"/>
          <a:lstStyle>
            <a:defPPr>
              <a:defRPr lang="en-AU"/>
            </a:defPPr>
            <a:lvl1pPr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1pPr>
            <a:lvl2pPr marL="4572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2pPr>
            <a:lvl3pPr marL="9144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3pPr>
            <a:lvl4pPr marL="13716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4pPr>
            <a:lvl5pPr marL="18288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a:lstStyle>
          <a:p>
            <a:pPr>
              <a:defRPr/>
            </a:pPr>
            <a:r>
              <a:rPr lang="en-US" sz="1600" kern="0" smtClean="0">
                <a:solidFill>
                  <a:srgbClr val="000000"/>
                </a:solidFill>
                <a:cs typeface="Arial" charset="0"/>
              </a:rPr>
              <a:t>15</a:t>
            </a:r>
            <a:endParaRPr lang="en-US" sz="1600" kern="0" dirty="0">
              <a:solidFill>
                <a:srgbClr val="000000"/>
              </a:solidFill>
              <a:cs typeface="Arial" charset="0"/>
            </a:endParaRPr>
          </a:p>
        </p:txBody>
      </p:sp>
      <p:sp>
        <p:nvSpPr>
          <p:cNvPr id="37" name="TextBox 36"/>
          <p:cNvSpPr txBox="1"/>
          <p:nvPr/>
        </p:nvSpPr>
        <p:spPr>
          <a:xfrm>
            <a:off x="6908031" y="6041032"/>
            <a:ext cx="2019206" cy="584775"/>
          </a:xfrm>
          <a:prstGeom prst="rect">
            <a:avLst/>
          </a:prstGeom>
          <a:noFill/>
        </p:spPr>
        <p:txBody>
          <a:bodyPr wrap="square" rtlCol="0">
            <a:spAutoFit/>
          </a:bodyPr>
          <a:lstStyle/>
          <a:p>
            <a:r>
              <a:rPr lang="en-US" sz="1600" b="1" dirty="0" smtClean="0"/>
              <a:t>Challenges &amp; Interventions</a:t>
            </a:r>
            <a:endParaRPr lang="en-ZA" sz="1600" b="1" dirty="0"/>
          </a:p>
        </p:txBody>
      </p:sp>
      <p:sp>
        <p:nvSpPr>
          <p:cNvPr id="38" name="TextBox 5"/>
          <p:cNvSpPr txBox="1">
            <a:spLocks noChangeArrowheads="1"/>
          </p:cNvSpPr>
          <p:nvPr/>
        </p:nvSpPr>
        <p:spPr bwMode="auto">
          <a:xfrm>
            <a:off x="8388424" y="251027"/>
            <a:ext cx="501497" cy="30777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400" dirty="0" smtClean="0">
                <a:solidFill>
                  <a:srgbClr val="000000"/>
                </a:solidFill>
                <a:latin typeface="Arial" pitchFamily="34" charset="0"/>
                <a:cs typeface="Arial" pitchFamily="34" charset="0"/>
              </a:rPr>
              <a:t>10</a:t>
            </a:r>
            <a:endParaRPr lang="en-ZA" altLang="en-US" sz="1400" dirty="0">
              <a:solidFill>
                <a:srgbClr val="000000"/>
              </a:solidFill>
              <a:latin typeface="Arial" pitchFamily="34" charset="0"/>
              <a:cs typeface="Arial" pitchFamily="34" charset="0"/>
            </a:endParaRPr>
          </a:p>
        </p:txBody>
      </p:sp>
      <p:sp>
        <p:nvSpPr>
          <p:cNvPr id="43" name="TextBox 42"/>
          <p:cNvSpPr txBox="1"/>
          <p:nvPr/>
        </p:nvSpPr>
        <p:spPr>
          <a:xfrm>
            <a:off x="6358809" y="4204700"/>
            <a:ext cx="1863363" cy="338554"/>
          </a:xfrm>
          <a:prstGeom prst="rect">
            <a:avLst/>
          </a:prstGeom>
          <a:noFill/>
        </p:spPr>
        <p:txBody>
          <a:bodyPr wrap="square" rtlCol="0">
            <a:spAutoFit/>
          </a:bodyPr>
          <a:lstStyle/>
          <a:p>
            <a:r>
              <a:rPr lang="en-US" sz="1600" b="1" dirty="0" smtClean="0"/>
              <a:t>Call Centre Progress</a:t>
            </a:r>
            <a:endParaRPr lang="en-ZA" sz="1600" b="1" dirty="0"/>
          </a:p>
        </p:txBody>
      </p:sp>
      <p:sp>
        <p:nvSpPr>
          <p:cNvPr id="46" name="Oval 45"/>
          <p:cNvSpPr>
            <a:spLocks noChangeArrowheads="1"/>
          </p:cNvSpPr>
          <p:nvPr/>
        </p:nvSpPr>
        <p:spPr bwMode="auto">
          <a:xfrm>
            <a:off x="5527256" y="4283685"/>
            <a:ext cx="615950" cy="504825"/>
          </a:xfrm>
          <a:prstGeom prst="ellipse">
            <a:avLst/>
          </a:prstGeom>
          <a:solidFill>
            <a:srgbClr val="FF0000"/>
          </a:solidFill>
          <a:ln w="57150" algn="ctr">
            <a:solidFill>
              <a:srgbClr val="0070C0"/>
            </a:solidFill>
            <a:round/>
            <a:headEnd/>
            <a:tailEnd/>
          </a:ln>
        </p:spPr>
        <p:txBody>
          <a:bodyPr wrap="none" tIns="72000" bIns="0" anchor="ctr" anchorCtr="1"/>
          <a:lstStyle>
            <a:defPPr>
              <a:defRPr lang="en-AU"/>
            </a:defPPr>
            <a:lvl1pPr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1pPr>
            <a:lvl2pPr marL="4572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2pPr>
            <a:lvl3pPr marL="9144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3pPr>
            <a:lvl4pPr marL="13716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4pPr>
            <a:lvl5pPr marL="18288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a:lstStyle>
          <a:p>
            <a:pPr>
              <a:defRPr/>
            </a:pPr>
            <a:r>
              <a:rPr lang="en-US" sz="1600" kern="0" dirty="0" smtClean="0">
                <a:solidFill>
                  <a:srgbClr val="000000"/>
                </a:solidFill>
                <a:cs typeface="Arial" charset="0"/>
              </a:rPr>
              <a:t>13.</a:t>
            </a:r>
            <a:endParaRPr lang="en-US" sz="1600" kern="0" dirty="0">
              <a:solidFill>
                <a:srgbClr val="000000"/>
              </a:solidFill>
              <a:cs typeface="Arial" charset="0"/>
            </a:endParaRPr>
          </a:p>
        </p:txBody>
      </p:sp>
    </p:spTree>
    <p:extLst>
      <p:ext uri="{BB962C8B-B14F-4D97-AF65-F5344CB8AC3E}">
        <p14:creationId xmlns:p14="http://schemas.microsoft.com/office/powerpoint/2010/main" val="205576062"/>
      </p:ext>
    </p:extLst>
  </p:cSld>
  <p:clrMapOvr>
    <a:masterClrMapping/>
  </p:clrMapOvr>
  <p:transition spd="slow">
    <p:circl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3200" b="1" dirty="0" smtClean="0"/>
              <a:t>PROVINCIAL PROCESSING DAILY </a:t>
            </a:r>
            <a:endParaRPr lang="en-ZA" sz="3200" b="1" dirty="0"/>
          </a:p>
        </p:txBody>
      </p:sp>
      <p:sp>
        <p:nvSpPr>
          <p:cNvPr id="4" name="Slide Number Placeholder 3"/>
          <p:cNvSpPr>
            <a:spLocks noGrp="1"/>
          </p:cNvSpPr>
          <p:nvPr>
            <p:ph type="sldNum" sz="quarter" idx="12"/>
          </p:nvPr>
        </p:nvSpPr>
        <p:spPr/>
        <p:txBody>
          <a:bodyPr/>
          <a:lstStyle/>
          <a:p>
            <a:fld id="{96CA8298-9D91-4CF9-AB6A-504DBB769D5D}" type="slidenum">
              <a:rPr lang="en-US" smtClean="0"/>
              <a:pPr/>
              <a:t>20</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063796858"/>
              </p:ext>
            </p:extLst>
          </p:nvPr>
        </p:nvGraphicFramePr>
        <p:xfrm>
          <a:off x="251519" y="1412770"/>
          <a:ext cx="8640960" cy="4752533"/>
        </p:xfrm>
        <a:graphic>
          <a:graphicData uri="http://schemas.openxmlformats.org/drawingml/2006/table">
            <a:tbl>
              <a:tblPr firstRow="1" firstCol="1" bandRow="1">
                <a:tableStyleId>{BC89EF96-8CEA-46FF-86C4-4CE0E7609802}</a:tableStyleId>
              </a:tblPr>
              <a:tblGrid>
                <a:gridCol w="1688550">
                  <a:extLst>
                    <a:ext uri="{9D8B030D-6E8A-4147-A177-3AD203B41FA5}">
                      <a16:colId xmlns:a16="http://schemas.microsoft.com/office/drawing/2014/main" val="20000"/>
                    </a:ext>
                  </a:extLst>
                </a:gridCol>
                <a:gridCol w="1725948">
                  <a:extLst>
                    <a:ext uri="{9D8B030D-6E8A-4147-A177-3AD203B41FA5}">
                      <a16:colId xmlns:a16="http://schemas.microsoft.com/office/drawing/2014/main" val="20001"/>
                    </a:ext>
                  </a:extLst>
                </a:gridCol>
                <a:gridCol w="1325782">
                  <a:extLst>
                    <a:ext uri="{9D8B030D-6E8A-4147-A177-3AD203B41FA5}">
                      <a16:colId xmlns:a16="http://schemas.microsoft.com/office/drawing/2014/main" val="20002"/>
                    </a:ext>
                  </a:extLst>
                </a:gridCol>
                <a:gridCol w="1988673">
                  <a:extLst>
                    <a:ext uri="{9D8B030D-6E8A-4147-A177-3AD203B41FA5}">
                      <a16:colId xmlns:a16="http://schemas.microsoft.com/office/drawing/2014/main" val="20003"/>
                    </a:ext>
                  </a:extLst>
                </a:gridCol>
                <a:gridCol w="1912007">
                  <a:extLst>
                    <a:ext uri="{9D8B030D-6E8A-4147-A177-3AD203B41FA5}">
                      <a16:colId xmlns:a16="http://schemas.microsoft.com/office/drawing/2014/main" val="20004"/>
                    </a:ext>
                  </a:extLst>
                </a:gridCol>
              </a:tblGrid>
              <a:tr h="263333">
                <a:tc gridSpan="3">
                  <a:txBody>
                    <a:bodyPr/>
                    <a:lstStyle/>
                    <a:p>
                      <a:pPr marL="457200" algn="just" fontAlgn="ctr">
                        <a:lnSpc>
                          <a:spcPct val="107000"/>
                        </a:lnSpc>
                        <a:spcAft>
                          <a:spcPts val="800"/>
                        </a:spcAft>
                      </a:pPr>
                      <a:r>
                        <a:rPr lang="en-ZA" sz="1100" dirty="0">
                          <a:effectLst/>
                        </a:rPr>
                        <a:t>Payments for </a:t>
                      </a:r>
                      <a:r>
                        <a:rPr lang="en-ZA" sz="1100" dirty="0" smtClean="0">
                          <a:effectLst/>
                        </a:rPr>
                        <a:t>29/04/2020</a:t>
                      </a:r>
                      <a:endParaRPr lang="en-ZA" sz="1100" dirty="0">
                        <a:effectLst/>
                        <a:latin typeface="Calibri"/>
                        <a:ea typeface="Calibri"/>
                        <a:cs typeface="Times New Roman"/>
                      </a:endParaRPr>
                    </a:p>
                  </a:txBody>
                  <a:tcPr marL="68580" marR="68580" marT="0" marB="0"/>
                </a:tc>
                <a:tc hMerge="1">
                  <a:txBody>
                    <a:bodyPr/>
                    <a:lstStyle/>
                    <a:p>
                      <a:endParaRPr lang="en-ZA"/>
                    </a:p>
                  </a:txBody>
                  <a:tcPr/>
                </a:tc>
                <a:tc hMerge="1">
                  <a:txBody>
                    <a:bodyPr/>
                    <a:lstStyle/>
                    <a:p>
                      <a:endParaRPr lang="en-ZA"/>
                    </a:p>
                  </a:txBody>
                  <a:tcPr/>
                </a:tc>
                <a:tc gridSpan="2">
                  <a:txBody>
                    <a:bodyPr/>
                    <a:lstStyle/>
                    <a:p>
                      <a:pPr marL="457200" algn="just" fontAlgn="ctr">
                        <a:lnSpc>
                          <a:spcPct val="107000"/>
                        </a:lnSpc>
                        <a:spcAft>
                          <a:spcPts val="800"/>
                        </a:spcAft>
                      </a:pPr>
                      <a:r>
                        <a:rPr lang="en-ZA" sz="1100" dirty="0">
                          <a:effectLst/>
                        </a:rPr>
                        <a:t>Payments  </a:t>
                      </a:r>
                      <a:r>
                        <a:rPr lang="en-ZA" sz="1100" dirty="0" smtClean="0">
                          <a:effectLst/>
                        </a:rPr>
                        <a:t>30/04/2020</a:t>
                      </a:r>
                      <a:endParaRPr lang="en-ZA" sz="1100" dirty="0">
                        <a:effectLst/>
                        <a:latin typeface="Calibri"/>
                        <a:ea typeface="Calibri"/>
                        <a:cs typeface="Times New Roman"/>
                      </a:endParaRPr>
                    </a:p>
                  </a:txBody>
                  <a:tcPr marL="68580" marR="68580" marT="0" marB="0"/>
                </a:tc>
                <a:tc hMerge="1">
                  <a:txBody>
                    <a:bodyPr/>
                    <a:lstStyle/>
                    <a:p>
                      <a:endParaRPr lang="en-ZA"/>
                    </a:p>
                  </a:txBody>
                  <a:tcPr/>
                </a:tc>
                <a:extLst>
                  <a:ext uri="{0D108BD9-81ED-4DB2-BD59-A6C34878D82A}">
                    <a16:rowId xmlns:a16="http://schemas.microsoft.com/office/drawing/2014/main" val="10000"/>
                  </a:ext>
                </a:extLst>
              </a:tr>
              <a:tr h="263333">
                <a:tc>
                  <a:txBody>
                    <a:bodyPr/>
                    <a:lstStyle/>
                    <a:p>
                      <a:pPr marL="457200" algn="just" fontAlgn="ctr">
                        <a:lnSpc>
                          <a:spcPct val="107000"/>
                        </a:lnSpc>
                        <a:spcAft>
                          <a:spcPts val="800"/>
                        </a:spcAft>
                      </a:pPr>
                      <a:r>
                        <a:rPr lang="en-ZA" sz="1100" dirty="0">
                          <a:effectLst/>
                        </a:rPr>
                        <a:t>Regions</a:t>
                      </a:r>
                      <a:endParaRPr lang="en-ZA" sz="1100" dirty="0">
                        <a:effectLst/>
                        <a:latin typeface="Calibri"/>
                        <a:ea typeface="Calibri"/>
                        <a:cs typeface="Times New Roman"/>
                      </a:endParaRPr>
                    </a:p>
                  </a:txBody>
                  <a:tcPr marL="68580" marR="68580" marT="0" marB="0"/>
                </a:tc>
                <a:tc>
                  <a:txBody>
                    <a:bodyPr/>
                    <a:lstStyle/>
                    <a:p>
                      <a:pPr algn="just" fontAlgn="ctr">
                        <a:lnSpc>
                          <a:spcPct val="107000"/>
                        </a:lnSpc>
                        <a:spcAft>
                          <a:spcPts val="800"/>
                        </a:spcAft>
                      </a:pPr>
                      <a:r>
                        <a:rPr lang="en-ZA" sz="1100" dirty="0">
                          <a:effectLst/>
                        </a:rPr>
                        <a:t> Amount </a:t>
                      </a:r>
                      <a:endParaRPr lang="en-ZA" sz="1100" dirty="0">
                        <a:effectLst/>
                        <a:latin typeface="Calibri"/>
                        <a:ea typeface="Calibri"/>
                        <a:cs typeface="Times New Roman"/>
                      </a:endParaRPr>
                    </a:p>
                  </a:txBody>
                  <a:tcPr marL="68580" marR="68580" marT="0" marB="0"/>
                </a:tc>
                <a:tc>
                  <a:txBody>
                    <a:bodyPr/>
                    <a:lstStyle/>
                    <a:p>
                      <a:pPr algn="just" fontAlgn="ctr">
                        <a:lnSpc>
                          <a:spcPct val="107000"/>
                        </a:lnSpc>
                        <a:spcAft>
                          <a:spcPts val="800"/>
                        </a:spcAft>
                      </a:pPr>
                      <a:r>
                        <a:rPr lang="en-ZA" sz="1100">
                          <a:effectLst/>
                        </a:rPr>
                        <a:t>No. of beneficiaries</a:t>
                      </a:r>
                      <a:endParaRPr lang="en-ZA" sz="1100">
                        <a:effectLst/>
                        <a:latin typeface="Calibri"/>
                        <a:ea typeface="Calibri"/>
                        <a:cs typeface="Times New Roman"/>
                      </a:endParaRPr>
                    </a:p>
                  </a:txBody>
                  <a:tcPr marL="68580" marR="68580" marT="0" marB="0"/>
                </a:tc>
                <a:tc>
                  <a:txBody>
                    <a:bodyPr/>
                    <a:lstStyle/>
                    <a:p>
                      <a:pPr algn="just" fontAlgn="ctr">
                        <a:lnSpc>
                          <a:spcPct val="107000"/>
                        </a:lnSpc>
                        <a:spcAft>
                          <a:spcPts val="800"/>
                        </a:spcAft>
                      </a:pPr>
                      <a:r>
                        <a:rPr lang="en-ZA" sz="1100">
                          <a:effectLst/>
                        </a:rPr>
                        <a:t>Amount </a:t>
                      </a:r>
                      <a:endParaRPr lang="en-ZA" sz="1100">
                        <a:effectLst/>
                        <a:latin typeface="Calibri"/>
                        <a:ea typeface="Calibri"/>
                        <a:cs typeface="Times New Roman"/>
                      </a:endParaRPr>
                    </a:p>
                  </a:txBody>
                  <a:tcPr marL="68580" marR="68580" marT="0" marB="0"/>
                </a:tc>
                <a:tc>
                  <a:txBody>
                    <a:bodyPr/>
                    <a:lstStyle/>
                    <a:p>
                      <a:pPr algn="just" fontAlgn="ctr">
                        <a:lnSpc>
                          <a:spcPct val="107000"/>
                        </a:lnSpc>
                        <a:spcAft>
                          <a:spcPts val="800"/>
                        </a:spcAft>
                      </a:pPr>
                      <a:r>
                        <a:rPr lang="en-ZA" sz="1100">
                          <a:effectLst/>
                        </a:rPr>
                        <a:t>No. of beneficiaries</a:t>
                      </a:r>
                      <a:endParaRPr lang="en-ZA" sz="110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263333">
                <a:tc>
                  <a:txBody>
                    <a:bodyPr/>
                    <a:lstStyle/>
                    <a:p>
                      <a:pPr marL="21590" algn="ctr" fontAlgn="ctr">
                        <a:lnSpc>
                          <a:spcPct val="107000"/>
                        </a:lnSpc>
                        <a:spcAft>
                          <a:spcPts val="800"/>
                        </a:spcAft>
                      </a:pPr>
                      <a:r>
                        <a:rPr lang="en-ZA" sz="1100">
                          <a:effectLst/>
                        </a:rPr>
                        <a:t>Gauteng North</a:t>
                      </a:r>
                      <a:endParaRPr lang="en-ZA" sz="1100">
                        <a:effectLst/>
                        <a:latin typeface="Calibri"/>
                        <a:ea typeface="Calibri"/>
                        <a:cs typeface="Times New Roman"/>
                      </a:endParaRPr>
                    </a:p>
                  </a:txBody>
                  <a:tcPr marL="68580" marR="68580" marT="0" marB="0"/>
                </a:tc>
                <a:tc>
                  <a:txBody>
                    <a:bodyPr/>
                    <a:lstStyle/>
                    <a:p>
                      <a:pPr algn="ctr" fontAlgn="b"/>
                      <a:r>
                        <a:rPr lang="en-ZA" sz="1200" b="0" i="0" u="none" strike="noStrike" dirty="0">
                          <a:solidFill>
                            <a:srgbClr val="000000"/>
                          </a:solidFill>
                          <a:effectLst/>
                          <a:latin typeface="Times New Roman"/>
                        </a:rPr>
                        <a:t>     2 387 083.72 </a:t>
                      </a:r>
                    </a:p>
                  </a:txBody>
                  <a:tcPr marL="9525" marR="9525" marT="9525" marB="0" anchor="b"/>
                </a:tc>
                <a:tc>
                  <a:txBody>
                    <a:bodyPr/>
                    <a:lstStyle/>
                    <a:p>
                      <a:pPr algn="l" fontAlgn="b"/>
                      <a:r>
                        <a:rPr lang="en-ZA" sz="1200" b="0" i="0" u="none" strike="noStrike" dirty="0">
                          <a:solidFill>
                            <a:srgbClr val="000000"/>
                          </a:solidFill>
                          <a:effectLst/>
                          <a:latin typeface="Times New Roman"/>
                        </a:rPr>
                        <a:t>        </a:t>
                      </a:r>
                      <a:r>
                        <a:rPr lang="en-ZA" sz="1200" b="0" i="0" u="none" strike="noStrike" dirty="0" smtClean="0">
                          <a:solidFill>
                            <a:srgbClr val="000000"/>
                          </a:solidFill>
                          <a:effectLst/>
                          <a:latin typeface="Times New Roman"/>
                        </a:rPr>
                        <a:t>      </a:t>
                      </a:r>
                      <a:r>
                        <a:rPr lang="en-ZA" sz="1200" b="0" i="0" u="none" strike="noStrike" dirty="0">
                          <a:solidFill>
                            <a:srgbClr val="000000"/>
                          </a:solidFill>
                          <a:effectLst/>
                          <a:latin typeface="Times New Roman"/>
                        </a:rPr>
                        <a:t>611 </a:t>
                      </a:r>
                    </a:p>
                  </a:txBody>
                  <a:tcPr marL="9525" marR="9525" marT="9525" marB="0" anchor="b"/>
                </a:tc>
                <a:tc>
                  <a:txBody>
                    <a:bodyPr/>
                    <a:lstStyle/>
                    <a:p>
                      <a:pPr algn="ctr" fontAlgn="b"/>
                      <a:r>
                        <a:rPr lang="en-ZA" sz="1200" b="0" i="0" u="none" strike="noStrike" dirty="0">
                          <a:solidFill>
                            <a:srgbClr val="000000"/>
                          </a:solidFill>
                          <a:effectLst/>
                          <a:latin typeface="Times New Roman"/>
                        </a:rPr>
                        <a:t>     4 089 785.54 </a:t>
                      </a:r>
                    </a:p>
                  </a:txBody>
                  <a:tcPr marL="9525" marR="9525" marT="9525" marB="0" anchor="b"/>
                </a:tc>
                <a:tc>
                  <a:txBody>
                    <a:bodyPr/>
                    <a:lstStyle/>
                    <a:p>
                      <a:pPr algn="l" fontAlgn="b"/>
                      <a:r>
                        <a:rPr lang="en-ZA" sz="1200" b="0" i="0" u="none" strike="noStrike" dirty="0">
                          <a:solidFill>
                            <a:srgbClr val="000000"/>
                          </a:solidFill>
                          <a:effectLst/>
                          <a:latin typeface="Times New Roman"/>
                        </a:rPr>
                        <a:t>                         915 </a:t>
                      </a:r>
                    </a:p>
                  </a:txBody>
                  <a:tcPr marL="9525" marR="9525" marT="9525" marB="0" anchor="b"/>
                </a:tc>
                <a:extLst>
                  <a:ext uri="{0D108BD9-81ED-4DB2-BD59-A6C34878D82A}">
                    <a16:rowId xmlns:a16="http://schemas.microsoft.com/office/drawing/2014/main" val="10002"/>
                  </a:ext>
                </a:extLst>
              </a:tr>
              <a:tr h="263333">
                <a:tc>
                  <a:txBody>
                    <a:bodyPr/>
                    <a:lstStyle/>
                    <a:p>
                      <a:pPr marL="21590" algn="ctr" fontAlgn="ctr">
                        <a:lnSpc>
                          <a:spcPct val="107000"/>
                        </a:lnSpc>
                        <a:spcAft>
                          <a:spcPts val="800"/>
                        </a:spcAft>
                      </a:pPr>
                      <a:r>
                        <a:rPr lang="en-ZA" sz="1100">
                          <a:effectLst/>
                        </a:rPr>
                        <a:t>Gauteng South</a:t>
                      </a:r>
                      <a:endParaRPr lang="en-ZA" sz="1100">
                        <a:effectLst/>
                        <a:latin typeface="Calibri"/>
                        <a:ea typeface="Calibri"/>
                        <a:cs typeface="Times New Roman"/>
                      </a:endParaRPr>
                    </a:p>
                  </a:txBody>
                  <a:tcPr marL="68580" marR="68580" marT="0" marB="0"/>
                </a:tc>
                <a:tc>
                  <a:txBody>
                    <a:bodyPr/>
                    <a:lstStyle/>
                    <a:p>
                      <a:pPr algn="ctr" fontAlgn="b"/>
                      <a:r>
                        <a:rPr lang="en-ZA" sz="1200" b="0" i="0" u="none" strike="noStrike" dirty="0">
                          <a:solidFill>
                            <a:srgbClr val="000000"/>
                          </a:solidFill>
                          <a:effectLst/>
                          <a:latin typeface="Times New Roman"/>
                        </a:rPr>
                        <a:t>   11 568 437.27 </a:t>
                      </a:r>
                    </a:p>
                  </a:txBody>
                  <a:tcPr marL="9525" marR="9525" marT="9525" marB="0" anchor="b"/>
                </a:tc>
                <a:tc>
                  <a:txBody>
                    <a:bodyPr/>
                    <a:lstStyle/>
                    <a:p>
                      <a:pPr algn="l" fontAlgn="b"/>
                      <a:r>
                        <a:rPr lang="en-ZA" sz="1200" b="0" i="0" u="none" strike="noStrike" dirty="0">
                          <a:solidFill>
                            <a:srgbClr val="000000"/>
                          </a:solidFill>
                          <a:effectLst/>
                          <a:latin typeface="Times New Roman"/>
                        </a:rPr>
                        <a:t>      </a:t>
                      </a:r>
                      <a:r>
                        <a:rPr lang="en-ZA" sz="1200" b="0" i="0" u="none" strike="noStrike" dirty="0" smtClean="0">
                          <a:solidFill>
                            <a:srgbClr val="000000"/>
                          </a:solidFill>
                          <a:effectLst/>
                          <a:latin typeface="Times New Roman"/>
                        </a:rPr>
                        <a:t>       </a:t>
                      </a:r>
                      <a:r>
                        <a:rPr lang="en-ZA" sz="1200" b="0" i="0" u="none" strike="noStrike" dirty="0">
                          <a:solidFill>
                            <a:srgbClr val="000000"/>
                          </a:solidFill>
                          <a:effectLst/>
                          <a:latin typeface="Times New Roman"/>
                        </a:rPr>
                        <a:t>2 845 </a:t>
                      </a:r>
                    </a:p>
                  </a:txBody>
                  <a:tcPr marL="9525" marR="9525" marT="9525" marB="0" anchor="b"/>
                </a:tc>
                <a:tc>
                  <a:txBody>
                    <a:bodyPr/>
                    <a:lstStyle/>
                    <a:p>
                      <a:pPr algn="ctr" fontAlgn="b"/>
                      <a:r>
                        <a:rPr lang="en-ZA" sz="1200" b="0" i="0" u="none" strike="noStrike" dirty="0">
                          <a:solidFill>
                            <a:srgbClr val="000000"/>
                          </a:solidFill>
                          <a:effectLst/>
                          <a:latin typeface="Times New Roman"/>
                        </a:rPr>
                        <a:t>   11 089 711.99 </a:t>
                      </a:r>
                    </a:p>
                  </a:txBody>
                  <a:tcPr marL="9525" marR="9525" marT="9525" marB="0" anchor="b"/>
                </a:tc>
                <a:tc>
                  <a:txBody>
                    <a:bodyPr/>
                    <a:lstStyle/>
                    <a:p>
                      <a:pPr algn="l" fontAlgn="b"/>
                      <a:r>
                        <a:rPr lang="en-ZA" sz="1200" b="0" i="0" u="none" strike="noStrike">
                          <a:solidFill>
                            <a:srgbClr val="000000"/>
                          </a:solidFill>
                          <a:effectLst/>
                          <a:latin typeface="Times New Roman"/>
                        </a:rPr>
                        <a:t>                      2 324 </a:t>
                      </a:r>
                    </a:p>
                  </a:txBody>
                  <a:tcPr marL="9525" marR="9525" marT="9525" marB="0" anchor="b"/>
                </a:tc>
                <a:extLst>
                  <a:ext uri="{0D108BD9-81ED-4DB2-BD59-A6C34878D82A}">
                    <a16:rowId xmlns:a16="http://schemas.microsoft.com/office/drawing/2014/main" val="10003"/>
                  </a:ext>
                </a:extLst>
              </a:tr>
              <a:tr h="263333">
                <a:tc>
                  <a:txBody>
                    <a:bodyPr/>
                    <a:lstStyle/>
                    <a:p>
                      <a:pPr marL="21590" algn="ctr" fontAlgn="ctr">
                        <a:lnSpc>
                          <a:spcPct val="107000"/>
                        </a:lnSpc>
                        <a:spcAft>
                          <a:spcPts val="800"/>
                        </a:spcAft>
                      </a:pPr>
                      <a:r>
                        <a:rPr lang="en-ZA" sz="1100">
                          <a:effectLst/>
                        </a:rPr>
                        <a:t>Durban</a:t>
                      </a:r>
                      <a:endParaRPr lang="en-ZA" sz="1100">
                        <a:effectLst/>
                        <a:latin typeface="Calibri"/>
                        <a:ea typeface="Calibri"/>
                        <a:cs typeface="Times New Roman"/>
                      </a:endParaRPr>
                    </a:p>
                  </a:txBody>
                  <a:tcPr marL="68580" marR="68580" marT="0" marB="0"/>
                </a:tc>
                <a:tc>
                  <a:txBody>
                    <a:bodyPr/>
                    <a:lstStyle/>
                    <a:p>
                      <a:pPr algn="ctr" fontAlgn="b"/>
                      <a:r>
                        <a:rPr lang="en-ZA" sz="1200" b="0" i="0" u="none" strike="noStrike">
                          <a:solidFill>
                            <a:srgbClr val="000000"/>
                          </a:solidFill>
                          <a:effectLst/>
                          <a:latin typeface="Times New Roman"/>
                        </a:rPr>
                        <a:t>     6 607 896.56 </a:t>
                      </a:r>
                    </a:p>
                  </a:txBody>
                  <a:tcPr marL="9525" marR="9525" marT="9525" marB="0" anchor="b"/>
                </a:tc>
                <a:tc>
                  <a:txBody>
                    <a:bodyPr/>
                    <a:lstStyle/>
                    <a:p>
                      <a:pPr algn="l" fontAlgn="b"/>
                      <a:r>
                        <a:rPr lang="en-ZA" sz="1200" b="0" i="0" u="none" strike="noStrike" dirty="0">
                          <a:solidFill>
                            <a:srgbClr val="000000"/>
                          </a:solidFill>
                          <a:effectLst/>
                          <a:latin typeface="Times New Roman"/>
                        </a:rPr>
                        <a:t>        </a:t>
                      </a:r>
                      <a:r>
                        <a:rPr lang="en-ZA" sz="1200" b="0" i="0" u="none" strike="noStrike" dirty="0" smtClean="0">
                          <a:solidFill>
                            <a:srgbClr val="000000"/>
                          </a:solidFill>
                          <a:effectLst/>
                          <a:latin typeface="Times New Roman"/>
                        </a:rPr>
                        <a:t>    </a:t>
                      </a:r>
                      <a:r>
                        <a:rPr lang="en-ZA" sz="1200" b="0" i="0" u="none" strike="noStrike" dirty="0">
                          <a:solidFill>
                            <a:srgbClr val="000000"/>
                          </a:solidFill>
                          <a:effectLst/>
                          <a:latin typeface="Times New Roman"/>
                        </a:rPr>
                        <a:t>1 481 </a:t>
                      </a:r>
                    </a:p>
                  </a:txBody>
                  <a:tcPr marL="9525" marR="9525" marT="9525" marB="0" anchor="b"/>
                </a:tc>
                <a:tc>
                  <a:txBody>
                    <a:bodyPr/>
                    <a:lstStyle/>
                    <a:p>
                      <a:pPr algn="ctr" fontAlgn="b"/>
                      <a:r>
                        <a:rPr lang="en-ZA" sz="1200" b="0" i="0" u="none" strike="noStrike">
                          <a:solidFill>
                            <a:srgbClr val="000000"/>
                          </a:solidFill>
                          <a:effectLst/>
                          <a:latin typeface="Times New Roman"/>
                        </a:rPr>
                        <a:t>     6 956 997.82 </a:t>
                      </a:r>
                    </a:p>
                  </a:txBody>
                  <a:tcPr marL="9525" marR="9525" marT="9525" marB="0" anchor="b"/>
                </a:tc>
                <a:tc>
                  <a:txBody>
                    <a:bodyPr/>
                    <a:lstStyle/>
                    <a:p>
                      <a:pPr algn="l" fontAlgn="b"/>
                      <a:r>
                        <a:rPr lang="en-ZA" sz="1200" b="0" i="0" u="none" strike="noStrike">
                          <a:solidFill>
                            <a:srgbClr val="000000"/>
                          </a:solidFill>
                          <a:effectLst/>
                          <a:latin typeface="Times New Roman"/>
                        </a:rPr>
                        <a:t>                      1 608 </a:t>
                      </a:r>
                    </a:p>
                  </a:txBody>
                  <a:tcPr marL="9525" marR="9525" marT="9525" marB="0" anchor="b"/>
                </a:tc>
                <a:extLst>
                  <a:ext uri="{0D108BD9-81ED-4DB2-BD59-A6C34878D82A}">
                    <a16:rowId xmlns:a16="http://schemas.microsoft.com/office/drawing/2014/main" val="10004"/>
                  </a:ext>
                </a:extLst>
              </a:tr>
              <a:tr h="263333">
                <a:tc>
                  <a:txBody>
                    <a:bodyPr/>
                    <a:lstStyle/>
                    <a:p>
                      <a:pPr marL="21590" algn="ctr" fontAlgn="ctr">
                        <a:lnSpc>
                          <a:spcPct val="107000"/>
                        </a:lnSpc>
                        <a:spcAft>
                          <a:spcPts val="800"/>
                        </a:spcAft>
                      </a:pPr>
                      <a:r>
                        <a:rPr lang="en-ZA" sz="1100">
                          <a:effectLst/>
                        </a:rPr>
                        <a:t>Pietermaritzburg</a:t>
                      </a:r>
                      <a:endParaRPr lang="en-ZA" sz="1100">
                        <a:effectLst/>
                        <a:latin typeface="Calibri"/>
                        <a:ea typeface="Calibri"/>
                        <a:cs typeface="Times New Roman"/>
                      </a:endParaRPr>
                    </a:p>
                  </a:txBody>
                  <a:tcPr marL="68580" marR="68580" marT="0" marB="0"/>
                </a:tc>
                <a:tc>
                  <a:txBody>
                    <a:bodyPr/>
                    <a:lstStyle/>
                    <a:p>
                      <a:pPr algn="ctr" fontAlgn="b"/>
                      <a:r>
                        <a:rPr lang="en-ZA" sz="1200" b="0" i="0" u="none" strike="noStrike">
                          <a:solidFill>
                            <a:srgbClr val="000000"/>
                          </a:solidFill>
                          <a:effectLst/>
                          <a:latin typeface="Times New Roman"/>
                        </a:rPr>
                        <a:t>     2 836 793.18 </a:t>
                      </a:r>
                    </a:p>
                  </a:txBody>
                  <a:tcPr marL="9525" marR="9525" marT="9525" marB="0" anchor="b"/>
                </a:tc>
                <a:tc>
                  <a:txBody>
                    <a:bodyPr/>
                    <a:lstStyle/>
                    <a:p>
                      <a:pPr algn="l" fontAlgn="b"/>
                      <a:r>
                        <a:rPr lang="en-ZA" sz="1200" b="0" i="0" u="none" strike="noStrike" dirty="0">
                          <a:solidFill>
                            <a:srgbClr val="000000"/>
                          </a:solidFill>
                          <a:effectLst/>
                          <a:latin typeface="Times New Roman"/>
                        </a:rPr>
                        <a:t>         </a:t>
                      </a:r>
                      <a:r>
                        <a:rPr lang="en-ZA" sz="1200" b="0" i="0" u="none" strike="noStrike" dirty="0" smtClean="0">
                          <a:solidFill>
                            <a:srgbClr val="000000"/>
                          </a:solidFill>
                          <a:effectLst/>
                          <a:latin typeface="Times New Roman"/>
                        </a:rPr>
                        <a:t>    </a:t>
                      </a:r>
                      <a:r>
                        <a:rPr lang="en-ZA" sz="1200" b="0" i="0" u="none" strike="noStrike" dirty="0">
                          <a:solidFill>
                            <a:srgbClr val="000000"/>
                          </a:solidFill>
                          <a:effectLst/>
                          <a:latin typeface="Times New Roman"/>
                        </a:rPr>
                        <a:t>577 </a:t>
                      </a:r>
                    </a:p>
                  </a:txBody>
                  <a:tcPr marL="9525" marR="9525" marT="9525" marB="0" anchor="b"/>
                </a:tc>
                <a:tc>
                  <a:txBody>
                    <a:bodyPr/>
                    <a:lstStyle/>
                    <a:p>
                      <a:pPr algn="ctr" fontAlgn="b"/>
                      <a:r>
                        <a:rPr lang="en-ZA" sz="1200" b="0" i="0" u="none" strike="noStrike" dirty="0">
                          <a:solidFill>
                            <a:srgbClr val="000000"/>
                          </a:solidFill>
                          <a:effectLst/>
                          <a:latin typeface="Times New Roman"/>
                        </a:rPr>
                        <a:t>     4 036 090.86 </a:t>
                      </a:r>
                    </a:p>
                  </a:txBody>
                  <a:tcPr marL="9525" marR="9525" marT="9525" marB="0" anchor="b"/>
                </a:tc>
                <a:tc>
                  <a:txBody>
                    <a:bodyPr/>
                    <a:lstStyle/>
                    <a:p>
                      <a:pPr algn="l" fontAlgn="b"/>
                      <a:r>
                        <a:rPr lang="en-ZA" sz="1200" b="0" i="0" u="none" strike="noStrike" dirty="0">
                          <a:solidFill>
                            <a:srgbClr val="000000"/>
                          </a:solidFill>
                          <a:effectLst/>
                          <a:latin typeface="Times New Roman"/>
                        </a:rPr>
                        <a:t>                         904 </a:t>
                      </a:r>
                    </a:p>
                  </a:txBody>
                  <a:tcPr marL="9525" marR="9525" marT="9525" marB="0" anchor="b"/>
                </a:tc>
                <a:extLst>
                  <a:ext uri="{0D108BD9-81ED-4DB2-BD59-A6C34878D82A}">
                    <a16:rowId xmlns:a16="http://schemas.microsoft.com/office/drawing/2014/main" val="10005"/>
                  </a:ext>
                </a:extLst>
              </a:tr>
              <a:tr h="263333">
                <a:tc>
                  <a:txBody>
                    <a:bodyPr/>
                    <a:lstStyle/>
                    <a:p>
                      <a:pPr marL="21590" algn="ctr" fontAlgn="ctr">
                        <a:lnSpc>
                          <a:spcPct val="107000"/>
                        </a:lnSpc>
                        <a:spcAft>
                          <a:spcPts val="800"/>
                        </a:spcAft>
                      </a:pPr>
                      <a:r>
                        <a:rPr lang="en-ZA" sz="1100">
                          <a:effectLst/>
                        </a:rPr>
                        <a:t>East London</a:t>
                      </a:r>
                      <a:endParaRPr lang="en-ZA" sz="1100">
                        <a:effectLst/>
                        <a:latin typeface="Calibri"/>
                        <a:ea typeface="Calibri"/>
                        <a:cs typeface="Times New Roman"/>
                      </a:endParaRPr>
                    </a:p>
                  </a:txBody>
                  <a:tcPr marL="68580" marR="68580" marT="0" marB="0"/>
                </a:tc>
                <a:tc>
                  <a:txBody>
                    <a:bodyPr/>
                    <a:lstStyle/>
                    <a:p>
                      <a:pPr algn="ctr" fontAlgn="b"/>
                      <a:r>
                        <a:rPr lang="en-ZA" sz="1200" b="0" i="0" u="none" strike="noStrike" dirty="0">
                          <a:solidFill>
                            <a:srgbClr val="000000"/>
                          </a:solidFill>
                          <a:effectLst/>
                          <a:latin typeface="Times New Roman"/>
                        </a:rPr>
                        <a:t>     3 745 020.49 </a:t>
                      </a:r>
                    </a:p>
                  </a:txBody>
                  <a:tcPr marL="9525" marR="9525" marT="9525" marB="0" anchor="b"/>
                </a:tc>
                <a:tc>
                  <a:txBody>
                    <a:bodyPr/>
                    <a:lstStyle/>
                    <a:p>
                      <a:pPr algn="l" fontAlgn="b"/>
                      <a:r>
                        <a:rPr lang="en-ZA" sz="1200" b="0" i="0" u="none" strike="noStrike" dirty="0">
                          <a:solidFill>
                            <a:srgbClr val="000000"/>
                          </a:solidFill>
                          <a:effectLst/>
                          <a:latin typeface="Times New Roman"/>
                        </a:rPr>
                        <a:t>           </a:t>
                      </a:r>
                      <a:r>
                        <a:rPr lang="en-ZA" sz="1200" b="0" i="0" u="none" strike="noStrike" dirty="0" smtClean="0">
                          <a:solidFill>
                            <a:srgbClr val="000000"/>
                          </a:solidFill>
                          <a:effectLst/>
                          <a:latin typeface="Times New Roman"/>
                        </a:rPr>
                        <a:t>   </a:t>
                      </a:r>
                      <a:r>
                        <a:rPr lang="en-ZA" sz="1200" b="0" i="0" u="none" strike="noStrike" dirty="0">
                          <a:solidFill>
                            <a:srgbClr val="000000"/>
                          </a:solidFill>
                          <a:effectLst/>
                          <a:latin typeface="Times New Roman"/>
                        </a:rPr>
                        <a:t>783 </a:t>
                      </a:r>
                    </a:p>
                  </a:txBody>
                  <a:tcPr marL="9525" marR="9525" marT="9525" marB="0" anchor="b"/>
                </a:tc>
                <a:tc>
                  <a:txBody>
                    <a:bodyPr/>
                    <a:lstStyle/>
                    <a:p>
                      <a:pPr algn="ctr" fontAlgn="b"/>
                      <a:r>
                        <a:rPr lang="en-ZA" sz="1200" b="0" i="0" u="none" strike="noStrike" dirty="0">
                          <a:solidFill>
                            <a:srgbClr val="000000"/>
                          </a:solidFill>
                          <a:effectLst/>
                          <a:latin typeface="Times New Roman"/>
                        </a:rPr>
                        <a:t>     2 597 509.22 </a:t>
                      </a:r>
                    </a:p>
                  </a:txBody>
                  <a:tcPr marL="9525" marR="9525" marT="9525" marB="0" anchor="b"/>
                </a:tc>
                <a:tc>
                  <a:txBody>
                    <a:bodyPr/>
                    <a:lstStyle/>
                    <a:p>
                      <a:pPr algn="l" fontAlgn="b"/>
                      <a:r>
                        <a:rPr lang="en-ZA" sz="1200" b="0" i="0" u="none" strike="noStrike" dirty="0">
                          <a:solidFill>
                            <a:srgbClr val="000000"/>
                          </a:solidFill>
                          <a:effectLst/>
                          <a:latin typeface="Times New Roman"/>
                        </a:rPr>
                        <a:t>                         613 </a:t>
                      </a:r>
                    </a:p>
                  </a:txBody>
                  <a:tcPr marL="9525" marR="9525" marT="9525" marB="0" anchor="b"/>
                </a:tc>
                <a:extLst>
                  <a:ext uri="{0D108BD9-81ED-4DB2-BD59-A6C34878D82A}">
                    <a16:rowId xmlns:a16="http://schemas.microsoft.com/office/drawing/2014/main" val="10006"/>
                  </a:ext>
                </a:extLst>
              </a:tr>
              <a:tr h="263333">
                <a:tc>
                  <a:txBody>
                    <a:bodyPr/>
                    <a:lstStyle/>
                    <a:p>
                      <a:pPr marL="21590" algn="ctr" fontAlgn="ctr">
                        <a:lnSpc>
                          <a:spcPct val="107000"/>
                        </a:lnSpc>
                        <a:spcAft>
                          <a:spcPts val="800"/>
                        </a:spcAft>
                      </a:pPr>
                      <a:r>
                        <a:rPr lang="en-ZA" sz="1100">
                          <a:effectLst/>
                        </a:rPr>
                        <a:t>Port Elizabeth</a:t>
                      </a:r>
                      <a:endParaRPr lang="en-ZA" sz="1100">
                        <a:effectLst/>
                        <a:latin typeface="Calibri"/>
                        <a:ea typeface="Calibri"/>
                        <a:cs typeface="Times New Roman"/>
                      </a:endParaRPr>
                    </a:p>
                  </a:txBody>
                  <a:tcPr marL="68580" marR="68580" marT="0" marB="0"/>
                </a:tc>
                <a:tc>
                  <a:txBody>
                    <a:bodyPr/>
                    <a:lstStyle/>
                    <a:p>
                      <a:pPr algn="ctr" fontAlgn="b"/>
                      <a:r>
                        <a:rPr lang="en-ZA" sz="1200" b="0" i="0" u="none" strike="noStrike">
                          <a:solidFill>
                            <a:srgbClr val="000000"/>
                          </a:solidFill>
                          <a:effectLst/>
                          <a:latin typeface="Times New Roman"/>
                        </a:rPr>
                        <a:t>     1 876 479.77 </a:t>
                      </a:r>
                    </a:p>
                  </a:txBody>
                  <a:tcPr marL="9525" marR="9525" marT="9525" marB="0" anchor="b"/>
                </a:tc>
                <a:tc>
                  <a:txBody>
                    <a:bodyPr/>
                    <a:lstStyle/>
                    <a:p>
                      <a:pPr algn="l" fontAlgn="b"/>
                      <a:r>
                        <a:rPr lang="en-ZA" sz="1200" b="0" i="0" u="none" strike="noStrike" dirty="0">
                          <a:solidFill>
                            <a:srgbClr val="000000"/>
                          </a:solidFill>
                          <a:effectLst/>
                          <a:latin typeface="Times New Roman"/>
                        </a:rPr>
                        <a:t>            </a:t>
                      </a:r>
                      <a:r>
                        <a:rPr lang="en-ZA" sz="1200" b="0" i="0" u="none" strike="noStrike" dirty="0" smtClean="0">
                          <a:solidFill>
                            <a:srgbClr val="000000"/>
                          </a:solidFill>
                          <a:effectLst/>
                          <a:latin typeface="Times New Roman"/>
                        </a:rPr>
                        <a:t>  </a:t>
                      </a:r>
                      <a:r>
                        <a:rPr lang="en-ZA" sz="1200" b="0" i="0" u="none" strike="noStrike" dirty="0">
                          <a:solidFill>
                            <a:srgbClr val="000000"/>
                          </a:solidFill>
                          <a:effectLst/>
                          <a:latin typeface="Times New Roman"/>
                        </a:rPr>
                        <a:t>377 </a:t>
                      </a:r>
                    </a:p>
                  </a:txBody>
                  <a:tcPr marL="9525" marR="9525" marT="9525" marB="0" anchor="b"/>
                </a:tc>
                <a:tc>
                  <a:txBody>
                    <a:bodyPr/>
                    <a:lstStyle/>
                    <a:p>
                      <a:pPr algn="ctr" fontAlgn="b"/>
                      <a:r>
                        <a:rPr lang="en-ZA" sz="1200" b="0" i="0" u="none" strike="noStrike">
                          <a:solidFill>
                            <a:srgbClr val="000000"/>
                          </a:solidFill>
                          <a:effectLst/>
                          <a:latin typeface="Times New Roman"/>
                        </a:rPr>
                        <a:t>        851 292.78 </a:t>
                      </a:r>
                    </a:p>
                  </a:txBody>
                  <a:tcPr marL="9525" marR="9525" marT="9525" marB="0" anchor="b"/>
                </a:tc>
                <a:tc>
                  <a:txBody>
                    <a:bodyPr/>
                    <a:lstStyle/>
                    <a:p>
                      <a:pPr algn="l" fontAlgn="b"/>
                      <a:r>
                        <a:rPr lang="en-ZA" sz="1200" b="0" i="0" u="none" strike="noStrike">
                          <a:solidFill>
                            <a:srgbClr val="000000"/>
                          </a:solidFill>
                          <a:effectLst/>
                          <a:latin typeface="Times New Roman"/>
                        </a:rPr>
                        <a:t>                         187 </a:t>
                      </a:r>
                    </a:p>
                  </a:txBody>
                  <a:tcPr marL="9525" marR="9525" marT="9525" marB="0" anchor="b"/>
                </a:tc>
                <a:extLst>
                  <a:ext uri="{0D108BD9-81ED-4DB2-BD59-A6C34878D82A}">
                    <a16:rowId xmlns:a16="http://schemas.microsoft.com/office/drawing/2014/main" val="10007"/>
                  </a:ext>
                </a:extLst>
              </a:tr>
              <a:tr h="263333">
                <a:tc>
                  <a:txBody>
                    <a:bodyPr/>
                    <a:lstStyle/>
                    <a:p>
                      <a:pPr marL="21590" algn="ctr" fontAlgn="ctr">
                        <a:lnSpc>
                          <a:spcPct val="107000"/>
                        </a:lnSpc>
                        <a:spcAft>
                          <a:spcPts val="800"/>
                        </a:spcAft>
                      </a:pPr>
                      <a:r>
                        <a:rPr lang="en-ZA" sz="1100">
                          <a:effectLst/>
                        </a:rPr>
                        <a:t>Cape Town</a:t>
                      </a:r>
                      <a:endParaRPr lang="en-ZA" sz="1100">
                        <a:effectLst/>
                        <a:latin typeface="Calibri"/>
                        <a:ea typeface="Calibri"/>
                        <a:cs typeface="Times New Roman"/>
                      </a:endParaRPr>
                    </a:p>
                  </a:txBody>
                  <a:tcPr marL="68580" marR="68580" marT="0" marB="0"/>
                </a:tc>
                <a:tc>
                  <a:txBody>
                    <a:bodyPr/>
                    <a:lstStyle/>
                    <a:p>
                      <a:pPr algn="ctr" fontAlgn="b"/>
                      <a:r>
                        <a:rPr lang="en-ZA" sz="1200" b="0" i="0" u="none" strike="noStrike" dirty="0">
                          <a:solidFill>
                            <a:srgbClr val="000000"/>
                          </a:solidFill>
                          <a:effectLst/>
                          <a:latin typeface="Times New Roman"/>
                        </a:rPr>
                        <a:t>   13 116 997.29 </a:t>
                      </a:r>
                    </a:p>
                  </a:txBody>
                  <a:tcPr marL="9525" marR="9525" marT="9525" marB="0" anchor="b"/>
                </a:tc>
                <a:tc>
                  <a:txBody>
                    <a:bodyPr/>
                    <a:lstStyle/>
                    <a:p>
                      <a:pPr algn="l" fontAlgn="b"/>
                      <a:r>
                        <a:rPr lang="en-ZA" sz="1200" b="0" i="0" u="none" strike="noStrike" dirty="0">
                          <a:solidFill>
                            <a:srgbClr val="000000"/>
                          </a:solidFill>
                          <a:effectLst/>
                          <a:latin typeface="Times New Roman"/>
                        </a:rPr>
                        <a:t>          </a:t>
                      </a:r>
                      <a:r>
                        <a:rPr lang="en-ZA" sz="1200" b="0" i="0" u="none" strike="noStrike" dirty="0" smtClean="0">
                          <a:solidFill>
                            <a:srgbClr val="000000"/>
                          </a:solidFill>
                          <a:effectLst/>
                          <a:latin typeface="Times New Roman"/>
                        </a:rPr>
                        <a:t>  </a:t>
                      </a:r>
                      <a:r>
                        <a:rPr lang="en-ZA" sz="1200" b="0" i="0" u="none" strike="noStrike" dirty="0">
                          <a:solidFill>
                            <a:srgbClr val="000000"/>
                          </a:solidFill>
                          <a:effectLst/>
                          <a:latin typeface="Times New Roman"/>
                        </a:rPr>
                        <a:t>2 879 </a:t>
                      </a:r>
                    </a:p>
                  </a:txBody>
                  <a:tcPr marL="9525" marR="9525" marT="9525" marB="0" anchor="b"/>
                </a:tc>
                <a:tc>
                  <a:txBody>
                    <a:bodyPr/>
                    <a:lstStyle/>
                    <a:p>
                      <a:pPr algn="ctr" fontAlgn="b"/>
                      <a:r>
                        <a:rPr lang="en-ZA" sz="1200" b="0" i="0" u="none" strike="noStrike" dirty="0">
                          <a:solidFill>
                            <a:srgbClr val="000000"/>
                          </a:solidFill>
                          <a:effectLst/>
                          <a:latin typeface="Times New Roman"/>
                        </a:rPr>
                        <a:t>   13 507 421.04 </a:t>
                      </a:r>
                    </a:p>
                  </a:txBody>
                  <a:tcPr marL="9525" marR="9525" marT="9525" marB="0" anchor="b"/>
                </a:tc>
                <a:tc>
                  <a:txBody>
                    <a:bodyPr/>
                    <a:lstStyle/>
                    <a:p>
                      <a:pPr algn="l" fontAlgn="b"/>
                      <a:r>
                        <a:rPr lang="en-ZA" sz="1200" b="0" i="0" u="none" strike="noStrike">
                          <a:solidFill>
                            <a:srgbClr val="000000"/>
                          </a:solidFill>
                          <a:effectLst/>
                          <a:latin typeface="Times New Roman"/>
                        </a:rPr>
                        <a:t>                      2 721 </a:t>
                      </a:r>
                    </a:p>
                  </a:txBody>
                  <a:tcPr marL="9525" marR="9525" marT="9525" marB="0" anchor="b"/>
                </a:tc>
                <a:extLst>
                  <a:ext uri="{0D108BD9-81ED-4DB2-BD59-A6C34878D82A}">
                    <a16:rowId xmlns:a16="http://schemas.microsoft.com/office/drawing/2014/main" val="10008"/>
                  </a:ext>
                </a:extLst>
              </a:tr>
              <a:tr h="263333">
                <a:tc>
                  <a:txBody>
                    <a:bodyPr/>
                    <a:lstStyle/>
                    <a:p>
                      <a:pPr marL="21590" algn="ctr" fontAlgn="ctr">
                        <a:lnSpc>
                          <a:spcPct val="107000"/>
                        </a:lnSpc>
                        <a:spcAft>
                          <a:spcPts val="800"/>
                        </a:spcAft>
                      </a:pPr>
                      <a:r>
                        <a:rPr lang="en-ZA" sz="1100">
                          <a:effectLst/>
                        </a:rPr>
                        <a:t>Bloemfontein</a:t>
                      </a:r>
                      <a:endParaRPr lang="en-ZA" sz="1100">
                        <a:effectLst/>
                        <a:latin typeface="Calibri"/>
                        <a:ea typeface="Calibri"/>
                        <a:cs typeface="Times New Roman"/>
                      </a:endParaRPr>
                    </a:p>
                  </a:txBody>
                  <a:tcPr marL="68580" marR="68580" marT="0" marB="0"/>
                </a:tc>
                <a:tc>
                  <a:txBody>
                    <a:bodyPr/>
                    <a:lstStyle/>
                    <a:p>
                      <a:pPr algn="ctr" fontAlgn="b"/>
                      <a:r>
                        <a:rPr lang="en-ZA" sz="1200" b="0" i="0" u="none" strike="noStrike" dirty="0">
                          <a:solidFill>
                            <a:srgbClr val="000000"/>
                          </a:solidFill>
                          <a:effectLst/>
                          <a:latin typeface="Times New Roman"/>
                        </a:rPr>
                        <a:t>     3 732 286.95 </a:t>
                      </a:r>
                    </a:p>
                  </a:txBody>
                  <a:tcPr marL="9525" marR="9525" marT="9525" marB="0" anchor="b"/>
                </a:tc>
                <a:tc>
                  <a:txBody>
                    <a:bodyPr/>
                    <a:lstStyle/>
                    <a:p>
                      <a:pPr algn="l" fontAlgn="b"/>
                      <a:r>
                        <a:rPr lang="en-ZA" sz="1200" b="0" i="0" u="none" strike="noStrike" dirty="0">
                          <a:solidFill>
                            <a:srgbClr val="000000"/>
                          </a:solidFill>
                          <a:effectLst/>
                          <a:latin typeface="Times New Roman"/>
                        </a:rPr>
                        <a:t>          </a:t>
                      </a:r>
                      <a:r>
                        <a:rPr lang="en-ZA" sz="1200" b="0" i="0" u="none" strike="noStrike" dirty="0" smtClean="0">
                          <a:solidFill>
                            <a:srgbClr val="000000"/>
                          </a:solidFill>
                          <a:effectLst/>
                          <a:latin typeface="Times New Roman"/>
                        </a:rPr>
                        <a:t>   </a:t>
                      </a:r>
                      <a:r>
                        <a:rPr lang="en-ZA" sz="1200" b="0" i="0" u="none" strike="noStrike" dirty="0">
                          <a:solidFill>
                            <a:srgbClr val="000000"/>
                          </a:solidFill>
                          <a:effectLst/>
                          <a:latin typeface="Times New Roman"/>
                        </a:rPr>
                        <a:t>909 </a:t>
                      </a:r>
                    </a:p>
                  </a:txBody>
                  <a:tcPr marL="9525" marR="9525" marT="9525" marB="0" anchor="b"/>
                </a:tc>
                <a:tc>
                  <a:txBody>
                    <a:bodyPr/>
                    <a:lstStyle/>
                    <a:p>
                      <a:pPr algn="ctr" fontAlgn="b"/>
                      <a:r>
                        <a:rPr lang="en-ZA" sz="1200" b="0" i="0" u="none" strike="noStrike">
                          <a:solidFill>
                            <a:srgbClr val="000000"/>
                          </a:solidFill>
                          <a:effectLst/>
                          <a:latin typeface="Times New Roman"/>
                        </a:rPr>
                        <a:t>     3 710 758.48 </a:t>
                      </a:r>
                    </a:p>
                  </a:txBody>
                  <a:tcPr marL="9525" marR="9525" marT="9525" marB="0" anchor="b"/>
                </a:tc>
                <a:tc>
                  <a:txBody>
                    <a:bodyPr/>
                    <a:lstStyle/>
                    <a:p>
                      <a:pPr algn="l" fontAlgn="b"/>
                      <a:r>
                        <a:rPr lang="en-ZA" sz="1200" b="0" i="0" u="none" strike="noStrike" dirty="0">
                          <a:solidFill>
                            <a:srgbClr val="000000"/>
                          </a:solidFill>
                          <a:effectLst/>
                          <a:latin typeface="Times New Roman"/>
                        </a:rPr>
                        <a:t>                         818 </a:t>
                      </a:r>
                    </a:p>
                  </a:txBody>
                  <a:tcPr marL="9525" marR="9525" marT="9525" marB="0" anchor="b"/>
                </a:tc>
                <a:extLst>
                  <a:ext uri="{0D108BD9-81ED-4DB2-BD59-A6C34878D82A}">
                    <a16:rowId xmlns:a16="http://schemas.microsoft.com/office/drawing/2014/main" val="10009"/>
                  </a:ext>
                </a:extLst>
              </a:tr>
              <a:tr h="263333">
                <a:tc>
                  <a:txBody>
                    <a:bodyPr/>
                    <a:lstStyle/>
                    <a:p>
                      <a:pPr marL="21590" algn="ctr" fontAlgn="ctr">
                        <a:lnSpc>
                          <a:spcPct val="107000"/>
                        </a:lnSpc>
                        <a:spcAft>
                          <a:spcPts val="800"/>
                        </a:spcAft>
                      </a:pPr>
                      <a:r>
                        <a:rPr lang="en-ZA" sz="1100">
                          <a:effectLst/>
                        </a:rPr>
                        <a:t>Kimberley</a:t>
                      </a:r>
                      <a:endParaRPr lang="en-ZA" sz="1100">
                        <a:effectLst/>
                        <a:latin typeface="Calibri"/>
                        <a:ea typeface="Calibri"/>
                        <a:cs typeface="Times New Roman"/>
                      </a:endParaRPr>
                    </a:p>
                  </a:txBody>
                  <a:tcPr marL="68580" marR="68580" marT="0" marB="0"/>
                </a:tc>
                <a:tc>
                  <a:txBody>
                    <a:bodyPr/>
                    <a:lstStyle/>
                    <a:p>
                      <a:pPr algn="ctr" fontAlgn="b"/>
                      <a:r>
                        <a:rPr lang="en-ZA" sz="1200" b="0" i="0" u="none" strike="noStrike">
                          <a:solidFill>
                            <a:srgbClr val="000000"/>
                          </a:solidFill>
                          <a:effectLst/>
                          <a:latin typeface="Times New Roman"/>
                        </a:rPr>
                        <a:t>     1 644 395.15 </a:t>
                      </a:r>
                    </a:p>
                  </a:txBody>
                  <a:tcPr marL="9525" marR="9525" marT="9525" marB="0" anchor="b"/>
                </a:tc>
                <a:tc>
                  <a:txBody>
                    <a:bodyPr/>
                    <a:lstStyle/>
                    <a:p>
                      <a:pPr algn="l" fontAlgn="b"/>
                      <a:r>
                        <a:rPr lang="en-ZA" sz="1200" b="0" i="0" u="none" strike="noStrike" dirty="0">
                          <a:solidFill>
                            <a:srgbClr val="000000"/>
                          </a:solidFill>
                          <a:effectLst/>
                          <a:latin typeface="Times New Roman"/>
                        </a:rPr>
                        <a:t>             </a:t>
                      </a:r>
                      <a:r>
                        <a:rPr lang="en-ZA" sz="1200" b="0" i="0" u="none" strike="noStrike" dirty="0" smtClean="0">
                          <a:solidFill>
                            <a:srgbClr val="000000"/>
                          </a:solidFill>
                          <a:effectLst/>
                          <a:latin typeface="Times New Roman"/>
                        </a:rPr>
                        <a:t> </a:t>
                      </a:r>
                      <a:r>
                        <a:rPr lang="en-ZA" sz="1200" b="0" i="0" u="none" strike="noStrike" dirty="0">
                          <a:solidFill>
                            <a:srgbClr val="000000"/>
                          </a:solidFill>
                          <a:effectLst/>
                          <a:latin typeface="Times New Roman"/>
                        </a:rPr>
                        <a:t>356 </a:t>
                      </a:r>
                    </a:p>
                  </a:txBody>
                  <a:tcPr marL="9525" marR="9525" marT="9525" marB="0" anchor="b"/>
                </a:tc>
                <a:tc>
                  <a:txBody>
                    <a:bodyPr/>
                    <a:lstStyle/>
                    <a:p>
                      <a:pPr algn="ctr" fontAlgn="b"/>
                      <a:r>
                        <a:rPr lang="en-ZA" sz="1200" b="0" i="0" u="none" strike="noStrike" dirty="0">
                          <a:solidFill>
                            <a:srgbClr val="000000"/>
                          </a:solidFill>
                          <a:effectLst/>
                          <a:latin typeface="Times New Roman"/>
                        </a:rPr>
                        <a:t>     1 436 869.96 </a:t>
                      </a:r>
                    </a:p>
                  </a:txBody>
                  <a:tcPr marL="9525" marR="9525" marT="9525" marB="0" anchor="b"/>
                </a:tc>
                <a:tc>
                  <a:txBody>
                    <a:bodyPr/>
                    <a:lstStyle/>
                    <a:p>
                      <a:pPr algn="l" fontAlgn="b"/>
                      <a:r>
                        <a:rPr lang="en-ZA" sz="1200" b="0" i="0" u="none" strike="noStrike">
                          <a:solidFill>
                            <a:srgbClr val="000000"/>
                          </a:solidFill>
                          <a:effectLst/>
                          <a:latin typeface="Times New Roman"/>
                        </a:rPr>
                        <a:t>                         292 </a:t>
                      </a:r>
                    </a:p>
                  </a:txBody>
                  <a:tcPr marL="9525" marR="9525" marT="9525" marB="0" anchor="b"/>
                </a:tc>
                <a:extLst>
                  <a:ext uri="{0D108BD9-81ED-4DB2-BD59-A6C34878D82A}">
                    <a16:rowId xmlns:a16="http://schemas.microsoft.com/office/drawing/2014/main" val="10010"/>
                  </a:ext>
                </a:extLst>
              </a:tr>
              <a:tr h="263333">
                <a:tc>
                  <a:txBody>
                    <a:bodyPr/>
                    <a:lstStyle/>
                    <a:p>
                      <a:pPr marL="21590" algn="ctr" fontAlgn="ctr">
                        <a:lnSpc>
                          <a:spcPct val="107000"/>
                        </a:lnSpc>
                        <a:spcAft>
                          <a:spcPts val="800"/>
                        </a:spcAft>
                      </a:pPr>
                      <a:r>
                        <a:rPr lang="en-ZA" sz="1100">
                          <a:effectLst/>
                        </a:rPr>
                        <a:t>George</a:t>
                      </a:r>
                      <a:endParaRPr lang="en-ZA" sz="1100">
                        <a:effectLst/>
                        <a:latin typeface="Calibri"/>
                        <a:ea typeface="Calibri"/>
                        <a:cs typeface="Times New Roman"/>
                      </a:endParaRPr>
                    </a:p>
                  </a:txBody>
                  <a:tcPr marL="68580" marR="68580" marT="0" marB="0"/>
                </a:tc>
                <a:tc>
                  <a:txBody>
                    <a:bodyPr/>
                    <a:lstStyle/>
                    <a:p>
                      <a:pPr algn="ctr" fontAlgn="b"/>
                      <a:r>
                        <a:rPr lang="en-ZA" sz="1200" b="0" i="0" u="none" strike="noStrike" dirty="0">
                          <a:solidFill>
                            <a:srgbClr val="000000"/>
                          </a:solidFill>
                          <a:effectLst/>
                          <a:latin typeface="Times New Roman"/>
                        </a:rPr>
                        <a:t>     1 777 227.15 </a:t>
                      </a:r>
                    </a:p>
                  </a:txBody>
                  <a:tcPr marL="9525" marR="9525" marT="9525" marB="0" anchor="b"/>
                </a:tc>
                <a:tc>
                  <a:txBody>
                    <a:bodyPr/>
                    <a:lstStyle/>
                    <a:p>
                      <a:pPr algn="l" fontAlgn="b"/>
                      <a:r>
                        <a:rPr lang="en-ZA" sz="1200" b="0" i="0" u="none" strike="noStrike" dirty="0">
                          <a:solidFill>
                            <a:srgbClr val="000000"/>
                          </a:solidFill>
                          <a:effectLst/>
                          <a:latin typeface="Times New Roman"/>
                        </a:rPr>
                        <a:t>           </a:t>
                      </a:r>
                      <a:r>
                        <a:rPr lang="en-ZA" sz="1200" b="0" i="0" u="none" strike="noStrike" dirty="0" smtClean="0">
                          <a:solidFill>
                            <a:srgbClr val="000000"/>
                          </a:solidFill>
                          <a:effectLst/>
                          <a:latin typeface="Times New Roman"/>
                        </a:rPr>
                        <a:t>   </a:t>
                      </a:r>
                      <a:r>
                        <a:rPr lang="en-ZA" sz="1200" b="0" i="0" u="none" strike="noStrike" dirty="0">
                          <a:solidFill>
                            <a:srgbClr val="000000"/>
                          </a:solidFill>
                          <a:effectLst/>
                          <a:latin typeface="Times New Roman"/>
                        </a:rPr>
                        <a:t>565 </a:t>
                      </a:r>
                    </a:p>
                  </a:txBody>
                  <a:tcPr marL="9525" marR="9525" marT="9525" marB="0" anchor="b"/>
                </a:tc>
                <a:tc>
                  <a:txBody>
                    <a:bodyPr/>
                    <a:lstStyle/>
                    <a:p>
                      <a:pPr algn="ctr" fontAlgn="b"/>
                      <a:r>
                        <a:rPr lang="en-ZA" sz="1200" b="0" i="0" u="none" strike="noStrike" dirty="0">
                          <a:solidFill>
                            <a:srgbClr val="000000"/>
                          </a:solidFill>
                          <a:effectLst/>
                          <a:latin typeface="Times New Roman"/>
                        </a:rPr>
                        <a:t>     1 524 897.40 </a:t>
                      </a:r>
                    </a:p>
                  </a:txBody>
                  <a:tcPr marL="9525" marR="9525" marT="9525" marB="0" anchor="b"/>
                </a:tc>
                <a:tc>
                  <a:txBody>
                    <a:bodyPr/>
                    <a:lstStyle/>
                    <a:p>
                      <a:pPr algn="l" fontAlgn="b"/>
                      <a:r>
                        <a:rPr lang="en-ZA" sz="1200" b="0" i="0" u="none" strike="noStrike" dirty="0">
                          <a:solidFill>
                            <a:srgbClr val="000000"/>
                          </a:solidFill>
                          <a:effectLst/>
                          <a:latin typeface="Times New Roman"/>
                        </a:rPr>
                        <a:t>                         510 </a:t>
                      </a:r>
                    </a:p>
                  </a:txBody>
                  <a:tcPr marL="9525" marR="9525" marT="9525" marB="0" anchor="b"/>
                </a:tc>
                <a:extLst>
                  <a:ext uri="{0D108BD9-81ED-4DB2-BD59-A6C34878D82A}">
                    <a16:rowId xmlns:a16="http://schemas.microsoft.com/office/drawing/2014/main" val="10011"/>
                  </a:ext>
                </a:extLst>
              </a:tr>
              <a:tr h="263333">
                <a:tc>
                  <a:txBody>
                    <a:bodyPr/>
                    <a:lstStyle/>
                    <a:p>
                      <a:pPr marL="21590" algn="ctr" fontAlgn="ctr">
                        <a:lnSpc>
                          <a:spcPct val="107000"/>
                        </a:lnSpc>
                        <a:spcAft>
                          <a:spcPts val="800"/>
                        </a:spcAft>
                      </a:pPr>
                      <a:r>
                        <a:rPr lang="en-ZA" sz="1100">
                          <a:effectLst/>
                        </a:rPr>
                        <a:t>Online</a:t>
                      </a:r>
                      <a:endParaRPr lang="en-ZA" sz="1100">
                        <a:effectLst/>
                        <a:latin typeface="Calibri"/>
                        <a:ea typeface="Calibri"/>
                        <a:cs typeface="Times New Roman"/>
                      </a:endParaRPr>
                    </a:p>
                  </a:txBody>
                  <a:tcPr marL="68580" marR="68580" marT="0" marB="0"/>
                </a:tc>
                <a:tc>
                  <a:txBody>
                    <a:bodyPr/>
                    <a:lstStyle/>
                    <a:p>
                      <a:pPr algn="ctr" fontAlgn="b"/>
                      <a:r>
                        <a:rPr lang="en-ZA" sz="1200" b="0" i="0" u="none" strike="noStrike" dirty="0">
                          <a:solidFill>
                            <a:srgbClr val="000000"/>
                          </a:solidFill>
                          <a:effectLst/>
                          <a:latin typeface="Times New Roman"/>
                        </a:rPr>
                        <a:t>     1 707 234.39 </a:t>
                      </a:r>
                    </a:p>
                  </a:txBody>
                  <a:tcPr marL="9525" marR="9525" marT="9525" marB="0" anchor="b"/>
                </a:tc>
                <a:tc>
                  <a:txBody>
                    <a:bodyPr/>
                    <a:lstStyle/>
                    <a:p>
                      <a:pPr algn="l" fontAlgn="b"/>
                      <a:r>
                        <a:rPr lang="en-ZA" sz="1200" b="0" i="0" u="none" strike="noStrike" dirty="0">
                          <a:solidFill>
                            <a:srgbClr val="000000"/>
                          </a:solidFill>
                          <a:effectLst/>
                          <a:latin typeface="Times New Roman"/>
                        </a:rPr>
                        <a:t>          </a:t>
                      </a:r>
                      <a:r>
                        <a:rPr lang="en-ZA" sz="1200" b="0" i="0" u="none" strike="noStrike" dirty="0" smtClean="0">
                          <a:solidFill>
                            <a:srgbClr val="000000"/>
                          </a:solidFill>
                          <a:effectLst/>
                          <a:latin typeface="Times New Roman"/>
                        </a:rPr>
                        <a:t>    </a:t>
                      </a:r>
                      <a:r>
                        <a:rPr lang="en-ZA" sz="1200" b="0" i="0" u="none" strike="noStrike" dirty="0">
                          <a:solidFill>
                            <a:srgbClr val="000000"/>
                          </a:solidFill>
                          <a:effectLst/>
                          <a:latin typeface="Times New Roman"/>
                        </a:rPr>
                        <a:t>349 </a:t>
                      </a:r>
                    </a:p>
                  </a:txBody>
                  <a:tcPr marL="9525" marR="9525" marT="9525" marB="0" anchor="b"/>
                </a:tc>
                <a:tc>
                  <a:txBody>
                    <a:bodyPr/>
                    <a:lstStyle/>
                    <a:p>
                      <a:pPr algn="ctr" fontAlgn="b"/>
                      <a:r>
                        <a:rPr lang="en-ZA" sz="1200" b="0" i="0" u="none" strike="noStrike" dirty="0">
                          <a:solidFill>
                            <a:srgbClr val="000000"/>
                          </a:solidFill>
                          <a:effectLst/>
                          <a:latin typeface="Times New Roman"/>
                        </a:rPr>
                        <a:t>     1 899 600.39 </a:t>
                      </a:r>
                    </a:p>
                  </a:txBody>
                  <a:tcPr marL="9525" marR="9525" marT="9525" marB="0" anchor="b"/>
                </a:tc>
                <a:tc>
                  <a:txBody>
                    <a:bodyPr/>
                    <a:lstStyle/>
                    <a:p>
                      <a:pPr algn="l" fontAlgn="b"/>
                      <a:r>
                        <a:rPr lang="en-ZA" sz="1200" b="0" i="0" u="none" strike="noStrike">
                          <a:solidFill>
                            <a:srgbClr val="000000"/>
                          </a:solidFill>
                          <a:effectLst/>
                          <a:latin typeface="Times New Roman"/>
                        </a:rPr>
                        <a:t>                         275 </a:t>
                      </a:r>
                    </a:p>
                  </a:txBody>
                  <a:tcPr marL="9525" marR="9525" marT="9525" marB="0" anchor="b"/>
                </a:tc>
                <a:extLst>
                  <a:ext uri="{0D108BD9-81ED-4DB2-BD59-A6C34878D82A}">
                    <a16:rowId xmlns:a16="http://schemas.microsoft.com/office/drawing/2014/main" val="10012"/>
                  </a:ext>
                </a:extLst>
              </a:tr>
              <a:tr h="263333">
                <a:tc>
                  <a:txBody>
                    <a:bodyPr/>
                    <a:lstStyle/>
                    <a:p>
                      <a:pPr marL="21590" algn="ctr" fontAlgn="ctr">
                        <a:lnSpc>
                          <a:spcPct val="107000"/>
                        </a:lnSpc>
                        <a:spcAft>
                          <a:spcPts val="800"/>
                        </a:spcAft>
                      </a:pPr>
                      <a:r>
                        <a:rPr lang="en-ZA" sz="1100">
                          <a:effectLst/>
                        </a:rPr>
                        <a:t>Germiston</a:t>
                      </a:r>
                      <a:endParaRPr lang="en-ZA" sz="1100">
                        <a:effectLst/>
                        <a:latin typeface="Calibri"/>
                        <a:ea typeface="Calibri"/>
                        <a:cs typeface="Times New Roman"/>
                      </a:endParaRPr>
                    </a:p>
                  </a:txBody>
                  <a:tcPr marL="68580" marR="68580" marT="0" marB="0"/>
                </a:tc>
                <a:tc>
                  <a:txBody>
                    <a:bodyPr/>
                    <a:lstStyle/>
                    <a:p>
                      <a:pPr algn="ctr" fontAlgn="b"/>
                      <a:r>
                        <a:rPr lang="en-ZA" sz="1200" b="0" i="0" u="none" strike="noStrike">
                          <a:solidFill>
                            <a:srgbClr val="000000"/>
                          </a:solidFill>
                          <a:effectLst/>
                          <a:latin typeface="Times New Roman"/>
                        </a:rPr>
                        <a:t>     7 424 109.54 </a:t>
                      </a:r>
                    </a:p>
                  </a:txBody>
                  <a:tcPr marL="9525" marR="9525" marT="9525" marB="0" anchor="b"/>
                </a:tc>
                <a:tc>
                  <a:txBody>
                    <a:bodyPr/>
                    <a:lstStyle/>
                    <a:p>
                      <a:pPr algn="l" fontAlgn="b"/>
                      <a:r>
                        <a:rPr lang="en-ZA" sz="1200" b="0" i="0" u="none" strike="noStrike" dirty="0">
                          <a:solidFill>
                            <a:srgbClr val="000000"/>
                          </a:solidFill>
                          <a:effectLst/>
                          <a:latin typeface="Times New Roman"/>
                        </a:rPr>
                        <a:t>         </a:t>
                      </a:r>
                      <a:r>
                        <a:rPr lang="en-ZA" sz="1200" b="0" i="0" u="none" strike="noStrike" dirty="0" smtClean="0">
                          <a:solidFill>
                            <a:srgbClr val="000000"/>
                          </a:solidFill>
                          <a:effectLst/>
                          <a:latin typeface="Times New Roman"/>
                        </a:rPr>
                        <a:t>   </a:t>
                      </a:r>
                      <a:r>
                        <a:rPr lang="en-ZA" sz="1200" b="0" i="0" u="none" strike="noStrike" dirty="0">
                          <a:solidFill>
                            <a:srgbClr val="000000"/>
                          </a:solidFill>
                          <a:effectLst/>
                          <a:latin typeface="Times New Roman"/>
                        </a:rPr>
                        <a:t>1 529 </a:t>
                      </a:r>
                    </a:p>
                  </a:txBody>
                  <a:tcPr marL="9525" marR="9525" marT="9525" marB="0" anchor="b"/>
                </a:tc>
                <a:tc>
                  <a:txBody>
                    <a:bodyPr/>
                    <a:lstStyle/>
                    <a:p>
                      <a:pPr algn="ctr" fontAlgn="b"/>
                      <a:r>
                        <a:rPr lang="en-ZA" sz="1200" b="0" i="0" u="none" strike="noStrike" dirty="0">
                          <a:solidFill>
                            <a:srgbClr val="000000"/>
                          </a:solidFill>
                          <a:effectLst/>
                          <a:latin typeface="Times New Roman"/>
                        </a:rPr>
                        <a:t>     8 167 310.56 </a:t>
                      </a:r>
                    </a:p>
                  </a:txBody>
                  <a:tcPr marL="9525" marR="9525" marT="9525" marB="0" anchor="b"/>
                </a:tc>
                <a:tc>
                  <a:txBody>
                    <a:bodyPr/>
                    <a:lstStyle/>
                    <a:p>
                      <a:pPr algn="l" fontAlgn="b"/>
                      <a:r>
                        <a:rPr lang="en-ZA" sz="1200" b="0" i="0" u="none" strike="noStrike">
                          <a:solidFill>
                            <a:srgbClr val="000000"/>
                          </a:solidFill>
                          <a:effectLst/>
                          <a:latin typeface="Times New Roman"/>
                        </a:rPr>
                        <a:t>                      1 663 </a:t>
                      </a:r>
                    </a:p>
                  </a:txBody>
                  <a:tcPr marL="9525" marR="9525" marT="9525" marB="0" anchor="b"/>
                </a:tc>
                <a:extLst>
                  <a:ext uri="{0D108BD9-81ED-4DB2-BD59-A6C34878D82A}">
                    <a16:rowId xmlns:a16="http://schemas.microsoft.com/office/drawing/2014/main" val="10013"/>
                  </a:ext>
                </a:extLst>
              </a:tr>
              <a:tr h="263333">
                <a:tc>
                  <a:txBody>
                    <a:bodyPr/>
                    <a:lstStyle/>
                    <a:p>
                      <a:pPr marL="21590" algn="ctr" fontAlgn="ctr">
                        <a:lnSpc>
                          <a:spcPct val="107000"/>
                        </a:lnSpc>
                        <a:spcAft>
                          <a:spcPts val="800"/>
                        </a:spcAft>
                      </a:pPr>
                      <a:r>
                        <a:rPr lang="en-ZA" sz="1100">
                          <a:effectLst/>
                        </a:rPr>
                        <a:t>Witbank</a:t>
                      </a:r>
                      <a:endParaRPr lang="en-ZA" sz="1100">
                        <a:effectLst/>
                        <a:latin typeface="Calibri"/>
                        <a:ea typeface="Calibri"/>
                        <a:cs typeface="Times New Roman"/>
                      </a:endParaRPr>
                    </a:p>
                  </a:txBody>
                  <a:tcPr marL="68580" marR="68580" marT="0" marB="0"/>
                </a:tc>
                <a:tc>
                  <a:txBody>
                    <a:bodyPr/>
                    <a:lstStyle/>
                    <a:p>
                      <a:pPr algn="ctr" fontAlgn="b"/>
                      <a:r>
                        <a:rPr lang="en-ZA" sz="1200" b="0" i="0" u="none" strike="noStrike" dirty="0">
                          <a:solidFill>
                            <a:srgbClr val="000000"/>
                          </a:solidFill>
                          <a:effectLst/>
                          <a:latin typeface="Times New Roman"/>
                        </a:rPr>
                        <a:t>     7 329 626.78 </a:t>
                      </a:r>
                    </a:p>
                  </a:txBody>
                  <a:tcPr marL="9525" marR="9525" marT="9525" marB="0" anchor="b"/>
                </a:tc>
                <a:tc>
                  <a:txBody>
                    <a:bodyPr/>
                    <a:lstStyle/>
                    <a:p>
                      <a:pPr algn="l" fontAlgn="b"/>
                      <a:r>
                        <a:rPr lang="en-ZA" sz="1200" b="0" i="0" u="none" strike="noStrike" dirty="0">
                          <a:solidFill>
                            <a:srgbClr val="000000"/>
                          </a:solidFill>
                          <a:effectLst/>
                          <a:latin typeface="Times New Roman"/>
                        </a:rPr>
                        <a:t>           </a:t>
                      </a:r>
                      <a:r>
                        <a:rPr lang="en-ZA" sz="1200" b="0" i="0" u="none" strike="noStrike" dirty="0" smtClean="0">
                          <a:solidFill>
                            <a:srgbClr val="000000"/>
                          </a:solidFill>
                          <a:effectLst/>
                          <a:latin typeface="Times New Roman"/>
                        </a:rPr>
                        <a:t> </a:t>
                      </a:r>
                      <a:r>
                        <a:rPr lang="en-ZA" sz="1200" b="0" i="0" u="none" strike="noStrike" dirty="0">
                          <a:solidFill>
                            <a:srgbClr val="000000"/>
                          </a:solidFill>
                          <a:effectLst/>
                          <a:latin typeface="Times New Roman"/>
                        </a:rPr>
                        <a:t>1 346 </a:t>
                      </a:r>
                    </a:p>
                  </a:txBody>
                  <a:tcPr marL="9525" marR="9525" marT="9525" marB="0" anchor="b"/>
                </a:tc>
                <a:tc>
                  <a:txBody>
                    <a:bodyPr/>
                    <a:lstStyle/>
                    <a:p>
                      <a:pPr algn="ctr" fontAlgn="b"/>
                      <a:r>
                        <a:rPr lang="en-ZA" sz="1200" b="0" i="0" u="none" strike="noStrike" dirty="0">
                          <a:solidFill>
                            <a:srgbClr val="000000"/>
                          </a:solidFill>
                          <a:effectLst/>
                          <a:latin typeface="Times New Roman"/>
                        </a:rPr>
                        <a:t>     9 139 776.92 </a:t>
                      </a:r>
                    </a:p>
                  </a:txBody>
                  <a:tcPr marL="9525" marR="9525" marT="9525" marB="0" anchor="b"/>
                </a:tc>
                <a:tc>
                  <a:txBody>
                    <a:bodyPr/>
                    <a:lstStyle/>
                    <a:p>
                      <a:pPr algn="l" fontAlgn="b"/>
                      <a:r>
                        <a:rPr lang="en-ZA" sz="1200" b="0" i="0" u="none" strike="noStrike" dirty="0">
                          <a:solidFill>
                            <a:srgbClr val="000000"/>
                          </a:solidFill>
                          <a:effectLst/>
                          <a:latin typeface="Times New Roman"/>
                        </a:rPr>
                        <a:t>                      1 647 </a:t>
                      </a:r>
                    </a:p>
                  </a:txBody>
                  <a:tcPr marL="9525" marR="9525" marT="9525" marB="0" anchor="b"/>
                </a:tc>
                <a:extLst>
                  <a:ext uri="{0D108BD9-81ED-4DB2-BD59-A6C34878D82A}">
                    <a16:rowId xmlns:a16="http://schemas.microsoft.com/office/drawing/2014/main" val="10014"/>
                  </a:ext>
                </a:extLst>
              </a:tr>
              <a:tr h="263333">
                <a:tc>
                  <a:txBody>
                    <a:bodyPr/>
                    <a:lstStyle/>
                    <a:p>
                      <a:pPr marL="21590" algn="ctr" fontAlgn="ctr">
                        <a:lnSpc>
                          <a:spcPct val="107000"/>
                        </a:lnSpc>
                        <a:spcAft>
                          <a:spcPts val="800"/>
                        </a:spcAft>
                      </a:pPr>
                      <a:r>
                        <a:rPr lang="en-ZA" sz="1100">
                          <a:effectLst/>
                        </a:rPr>
                        <a:t>Polokwane</a:t>
                      </a:r>
                      <a:endParaRPr lang="en-ZA" sz="1100">
                        <a:effectLst/>
                        <a:latin typeface="Calibri"/>
                        <a:ea typeface="Calibri"/>
                        <a:cs typeface="Times New Roman"/>
                      </a:endParaRPr>
                    </a:p>
                  </a:txBody>
                  <a:tcPr marL="68580" marR="68580" marT="0" marB="0"/>
                </a:tc>
                <a:tc>
                  <a:txBody>
                    <a:bodyPr/>
                    <a:lstStyle/>
                    <a:p>
                      <a:pPr algn="ctr" fontAlgn="b"/>
                      <a:r>
                        <a:rPr lang="en-ZA" sz="1200" b="0" i="0" u="none" strike="noStrike" dirty="0">
                          <a:solidFill>
                            <a:srgbClr val="000000"/>
                          </a:solidFill>
                          <a:effectLst/>
                          <a:latin typeface="Times New Roman"/>
                        </a:rPr>
                        <a:t>     4 910 883.40 </a:t>
                      </a:r>
                    </a:p>
                  </a:txBody>
                  <a:tcPr marL="9525" marR="9525" marT="9525" marB="0" anchor="b"/>
                </a:tc>
                <a:tc>
                  <a:txBody>
                    <a:bodyPr/>
                    <a:lstStyle/>
                    <a:p>
                      <a:pPr algn="l" fontAlgn="b"/>
                      <a:r>
                        <a:rPr lang="en-ZA" sz="1200" b="0" i="0" u="none" strike="noStrike" dirty="0">
                          <a:solidFill>
                            <a:srgbClr val="000000"/>
                          </a:solidFill>
                          <a:effectLst/>
                          <a:latin typeface="Times New Roman"/>
                        </a:rPr>
                        <a:t>           </a:t>
                      </a:r>
                      <a:r>
                        <a:rPr lang="en-ZA" sz="1200" b="0" i="0" u="none" strike="noStrike" dirty="0" smtClean="0">
                          <a:solidFill>
                            <a:srgbClr val="000000"/>
                          </a:solidFill>
                          <a:effectLst/>
                          <a:latin typeface="Times New Roman"/>
                        </a:rPr>
                        <a:t>    </a:t>
                      </a:r>
                      <a:r>
                        <a:rPr lang="en-ZA" sz="1200" b="0" i="0" u="none" strike="noStrike" dirty="0">
                          <a:solidFill>
                            <a:srgbClr val="000000"/>
                          </a:solidFill>
                          <a:effectLst/>
                          <a:latin typeface="Times New Roman"/>
                        </a:rPr>
                        <a:t>942 </a:t>
                      </a:r>
                    </a:p>
                  </a:txBody>
                  <a:tcPr marL="9525" marR="9525" marT="9525" marB="0" anchor="b"/>
                </a:tc>
                <a:tc>
                  <a:txBody>
                    <a:bodyPr/>
                    <a:lstStyle/>
                    <a:p>
                      <a:pPr algn="ctr" fontAlgn="b"/>
                      <a:r>
                        <a:rPr lang="en-ZA" sz="1200" b="0" i="0" u="none" strike="noStrike" dirty="0">
                          <a:solidFill>
                            <a:srgbClr val="000000"/>
                          </a:solidFill>
                          <a:effectLst/>
                          <a:latin typeface="Times New Roman"/>
                        </a:rPr>
                        <a:t>     6 080 405.19 </a:t>
                      </a:r>
                    </a:p>
                  </a:txBody>
                  <a:tcPr marL="9525" marR="9525" marT="9525" marB="0" anchor="b"/>
                </a:tc>
                <a:tc>
                  <a:txBody>
                    <a:bodyPr/>
                    <a:lstStyle/>
                    <a:p>
                      <a:pPr algn="l" fontAlgn="b"/>
                      <a:r>
                        <a:rPr lang="en-ZA" sz="1200" b="0" i="0" u="none" strike="noStrike" dirty="0">
                          <a:solidFill>
                            <a:srgbClr val="000000"/>
                          </a:solidFill>
                          <a:effectLst/>
                          <a:latin typeface="Times New Roman"/>
                        </a:rPr>
                        <a:t>                      1 227 </a:t>
                      </a:r>
                    </a:p>
                  </a:txBody>
                  <a:tcPr marL="9525" marR="9525" marT="9525" marB="0" anchor="b"/>
                </a:tc>
                <a:extLst>
                  <a:ext uri="{0D108BD9-81ED-4DB2-BD59-A6C34878D82A}">
                    <a16:rowId xmlns:a16="http://schemas.microsoft.com/office/drawing/2014/main" val="10015"/>
                  </a:ext>
                </a:extLst>
              </a:tr>
              <a:tr h="263333">
                <a:tc>
                  <a:txBody>
                    <a:bodyPr/>
                    <a:lstStyle/>
                    <a:p>
                      <a:pPr marL="21590" algn="ctr" fontAlgn="ctr">
                        <a:lnSpc>
                          <a:spcPct val="107000"/>
                        </a:lnSpc>
                        <a:spcAft>
                          <a:spcPts val="800"/>
                        </a:spcAft>
                      </a:pPr>
                      <a:r>
                        <a:rPr lang="en-ZA" sz="1100">
                          <a:effectLst/>
                        </a:rPr>
                        <a:t>Mmabatho</a:t>
                      </a:r>
                      <a:endParaRPr lang="en-ZA" sz="1100">
                        <a:effectLst/>
                        <a:latin typeface="Calibri"/>
                        <a:ea typeface="Calibri"/>
                        <a:cs typeface="Times New Roman"/>
                      </a:endParaRPr>
                    </a:p>
                  </a:txBody>
                  <a:tcPr marL="68580" marR="68580" marT="0" marB="0"/>
                </a:tc>
                <a:tc>
                  <a:txBody>
                    <a:bodyPr/>
                    <a:lstStyle/>
                    <a:p>
                      <a:pPr algn="ctr" fontAlgn="b"/>
                      <a:r>
                        <a:rPr lang="en-ZA" sz="1200" b="0" i="0" u="none" strike="noStrike" dirty="0">
                          <a:solidFill>
                            <a:srgbClr val="000000"/>
                          </a:solidFill>
                          <a:effectLst/>
                          <a:latin typeface="Times New Roman"/>
                        </a:rPr>
                        <a:t>     4 780 034.31 </a:t>
                      </a:r>
                    </a:p>
                  </a:txBody>
                  <a:tcPr marL="9525" marR="9525" marT="9525" marB="0" anchor="b"/>
                </a:tc>
                <a:tc>
                  <a:txBody>
                    <a:bodyPr/>
                    <a:lstStyle/>
                    <a:p>
                      <a:pPr algn="l" fontAlgn="b"/>
                      <a:r>
                        <a:rPr lang="en-ZA" sz="1200" b="0" i="0" u="none" strike="noStrike" dirty="0">
                          <a:solidFill>
                            <a:srgbClr val="000000"/>
                          </a:solidFill>
                          <a:effectLst/>
                          <a:latin typeface="Times New Roman"/>
                        </a:rPr>
                        <a:t>            </a:t>
                      </a:r>
                      <a:r>
                        <a:rPr lang="en-ZA" sz="1200" b="0" i="0" u="none" strike="noStrike" dirty="0" smtClean="0">
                          <a:solidFill>
                            <a:srgbClr val="000000"/>
                          </a:solidFill>
                          <a:effectLst/>
                          <a:latin typeface="Times New Roman"/>
                        </a:rPr>
                        <a:t>   </a:t>
                      </a:r>
                      <a:r>
                        <a:rPr lang="en-ZA" sz="1200" b="0" i="0" u="none" strike="noStrike" dirty="0">
                          <a:solidFill>
                            <a:srgbClr val="000000"/>
                          </a:solidFill>
                          <a:effectLst/>
                          <a:latin typeface="Times New Roman"/>
                        </a:rPr>
                        <a:t>651 </a:t>
                      </a:r>
                    </a:p>
                  </a:txBody>
                  <a:tcPr marL="9525" marR="9525" marT="9525" marB="0" anchor="b"/>
                </a:tc>
                <a:tc>
                  <a:txBody>
                    <a:bodyPr/>
                    <a:lstStyle/>
                    <a:p>
                      <a:pPr algn="ctr" fontAlgn="b"/>
                      <a:r>
                        <a:rPr lang="en-ZA" sz="1200" b="0" i="0" u="none" strike="noStrike" dirty="0">
                          <a:solidFill>
                            <a:srgbClr val="000000"/>
                          </a:solidFill>
                          <a:effectLst/>
                          <a:latin typeface="Times New Roman"/>
                        </a:rPr>
                        <a:t>     5 388 917.02 </a:t>
                      </a:r>
                    </a:p>
                  </a:txBody>
                  <a:tcPr marL="9525" marR="9525" marT="9525" marB="0" anchor="b"/>
                </a:tc>
                <a:tc>
                  <a:txBody>
                    <a:bodyPr/>
                    <a:lstStyle/>
                    <a:p>
                      <a:pPr algn="l" fontAlgn="b"/>
                      <a:r>
                        <a:rPr lang="en-ZA" sz="1200" b="0" i="0" u="none" strike="noStrike" dirty="0">
                          <a:solidFill>
                            <a:srgbClr val="000000"/>
                          </a:solidFill>
                          <a:effectLst/>
                          <a:latin typeface="Times New Roman"/>
                        </a:rPr>
                        <a:t>                         820 </a:t>
                      </a:r>
                    </a:p>
                  </a:txBody>
                  <a:tcPr marL="9525" marR="9525" marT="9525" marB="0" anchor="b"/>
                </a:tc>
                <a:extLst>
                  <a:ext uri="{0D108BD9-81ED-4DB2-BD59-A6C34878D82A}">
                    <a16:rowId xmlns:a16="http://schemas.microsoft.com/office/drawing/2014/main" val="10016"/>
                  </a:ext>
                </a:extLst>
              </a:tr>
              <a:tr h="275872">
                <a:tc>
                  <a:txBody>
                    <a:bodyPr/>
                    <a:lstStyle/>
                    <a:p>
                      <a:pPr marL="21590" indent="-21590" algn="ctr" fontAlgn="ctr">
                        <a:lnSpc>
                          <a:spcPct val="107000"/>
                        </a:lnSpc>
                        <a:spcAft>
                          <a:spcPts val="800"/>
                        </a:spcAft>
                      </a:pPr>
                      <a:r>
                        <a:rPr lang="en-ZA" sz="1100">
                          <a:effectLst/>
                        </a:rPr>
                        <a:t>TOTAL</a:t>
                      </a:r>
                      <a:endParaRPr lang="en-ZA" sz="1100">
                        <a:effectLst/>
                        <a:latin typeface="Calibri"/>
                        <a:ea typeface="Calibri"/>
                        <a:cs typeface="Times New Roman"/>
                      </a:endParaRPr>
                    </a:p>
                  </a:txBody>
                  <a:tcPr marL="68580" marR="68580" marT="0" marB="0"/>
                </a:tc>
                <a:tc>
                  <a:txBody>
                    <a:bodyPr/>
                    <a:lstStyle/>
                    <a:p>
                      <a:pPr algn="ctr" fontAlgn="b"/>
                      <a:r>
                        <a:rPr lang="en-ZA" sz="1200" b="1" i="0" u="none" strike="noStrike" dirty="0">
                          <a:solidFill>
                            <a:srgbClr val="000000"/>
                          </a:solidFill>
                          <a:effectLst/>
                          <a:latin typeface="Times New Roman"/>
                        </a:rPr>
                        <a:t>   75 444 505.95 </a:t>
                      </a:r>
                    </a:p>
                  </a:txBody>
                  <a:tcPr marL="9525" marR="9525" marT="9525" marB="0" anchor="b"/>
                </a:tc>
                <a:tc>
                  <a:txBody>
                    <a:bodyPr/>
                    <a:lstStyle/>
                    <a:p>
                      <a:pPr algn="l" fontAlgn="b"/>
                      <a:r>
                        <a:rPr lang="en-ZA" sz="1200" b="1" i="0" u="none" strike="noStrike" dirty="0">
                          <a:solidFill>
                            <a:srgbClr val="000000"/>
                          </a:solidFill>
                          <a:effectLst/>
                          <a:latin typeface="Times New Roman"/>
                        </a:rPr>
                        <a:t>             </a:t>
                      </a:r>
                      <a:r>
                        <a:rPr lang="en-ZA" sz="1200" b="1" i="0" u="none" strike="noStrike" dirty="0" smtClean="0">
                          <a:solidFill>
                            <a:srgbClr val="000000"/>
                          </a:solidFill>
                          <a:effectLst/>
                          <a:latin typeface="Times New Roman"/>
                        </a:rPr>
                        <a:t>16 </a:t>
                      </a:r>
                      <a:r>
                        <a:rPr lang="en-ZA" sz="1200" b="1" i="0" u="none" strike="noStrike" dirty="0">
                          <a:solidFill>
                            <a:srgbClr val="000000"/>
                          </a:solidFill>
                          <a:effectLst/>
                          <a:latin typeface="Times New Roman"/>
                        </a:rPr>
                        <a:t>200 </a:t>
                      </a:r>
                    </a:p>
                  </a:txBody>
                  <a:tcPr marL="9525" marR="9525" marT="9525" marB="0" anchor="b"/>
                </a:tc>
                <a:tc>
                  <a:txBody>
                    <a:bodyPr/>
                    <a:lstStyle/>
                    <a:p>
                      <a:pPr algn="ctr" fontAlgn="b"/>
                      <a:r>
                        <a:rPr lang="en-ZA" sz="1200" b="1" i="0" u="none" strike="noStrike" dirty="0">
                          <a:solidFill>
                            <a:srgbClr val="000000"/>
                          </a:solidFill>
                          <a:effectLst/>
                          <a:latin typeface="Times New Roman"/>
                        </a:rPr>
                        <a:t>   80 477 345.17 </a:t>
                      </a:r>
                    </a:p>
                  </a:txBody>
                  <a:tcPr marL="9525" marR="9525" marT="9525" marB="0" anchor="b"/>
                </a:tc>
                <a:tc>
                  <a:txBody>
                    <a:bodyPr/>
                    <a:lstStyle/>
                    <a:p>
                      <a:pPr algn="l" fontAlgn="b"/>
                      <a:r>
                        <a:rPr lang="en-ZA" sz="1200" b="1" i="0" u="none" strike="noStrike" dirty="0">
                          <a:solidFill>
                            <a:srgbClr val="000000"/>
                          </a:solidFill>
                          <a:effectLst/>
                          <a:latin typeface="Times New Roman"/>
                        </a:rPr>
                        <a:t>                    16 524 </a:t>
                      </a:r>
                    </a:p>
                  </a:txBody>
                  <a:tcPr marL="9525" marR="9525" marT="9525" marB="0" anchor="b"/>
                </a:tc>
                <a:extLst>
                  <a:ext uri="{0D108BD9-81ED-4DB2-BD59-A6C34878D82A}">
                    <a16:rowId xmlns:a16="http://schemas.microsoft.com/office/drawing/2014/main" val="10017"/>
                  </a:ext>
                </a:extLst>
              </a:tr>
            </a:tbl>
          </a:graphicData>
        </a:graphic>
      </p:graphicFrame>
      <p:sp>
        <p:nvSpPr>
          <p:cNvPr id="6" name="TextBox 5"/>
          <p:cNvSpPr txBox="1">
            <a:spLocks noChangeArrowheads="1"/>
          </p:cNvSpPr>
          <p:nvPr/>
        </p:nvSpPr>
        <p:spPr bwMode="auto">
          <a:xfrm>
            <a:off x="8442210" y="364966"/>
            <a:ext cx="375703" cy="2769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200" dirty="0" smtClean="0">
                <a:solidFill>
                  <a:srgbClr val="000000"/>
                </a:solidFill>
                <a:latin typeface="Arial" pitchFamily="34" charset="0"/>
                <a:cs typeface="Arial" pitchFamily="34" charset="0"/>
              </a:rPr>
              <a:t>20</a:t>
            </a:r>
            <a:endParaRPr lang="en-ZA" altLang="en-US" sz="12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26473970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3200" b="1" dirty="0" smtClean="0">
                <a:solidFill>
                  <a:prstClr val="black"/>
                </a:solidFill>
              </a:rPr>
              <a:t>CLAIMS PER INDUSTRY SECTOR</a:t>
            </a:r>
            <a:endParaRPr lang="en-ZA" dirty="0"/>
          </a:p>
        </p:txBody>
      </p:sp>
      <p:sp>
        <p:nvSpPr>
          <p:cNvPr id="4" name="Slide Number Placeholder 3"/>
          <p:cNvSpPr>
            <a:spLocks noGrp="1"/>
          </p:cNvSpPr>
          <p:nvPr>
            <p:ph type="sldNum" sz="quarter" idx="12"/>
          </p:nvPr>
        </p:nvSpPr>
        <p:spPr/>
        <p:txBody>
          <a:bodyPr/>
          <a:lstStyle/>
          <a:p>
            <a:fld id="{96CA8298-9D91-4CF9-AB6A-504DBB769D5D}" type="slidenum">
              <a:rPr lang="en-US" smtClean="0"/>
              <a:pPr/>
              <a:t>21</a:t>
            </a:fld>
            <a:endParaRPr lang="en-US" dirty="0"/>
          </a:p>
        </p:txBody>
      </p:sp>
      <p:pic>
        <p:nvPicPr>
          <p:cNvPr id="7" name="Content Placeholder 4"/>
          <p:cNvPicPr>
            <a:picLocks noGrp="1" noChangeAspect="1"/>
          </p:cNvPicPr>
          <p:nvPr>
            <p:ph idx="1"/>
          </p:nvPr>
        </p:nvPicPr>
        <p:blipFill>
          <a:blip r:embed="rId2"/>
          <a:stretch>
            <a:fillRect/>
          </a:stretch>
        </p:blipFill>
        <p:spPr>
          <a:xfrm>
            <a:off x="179512" y="1268760"/>
            <a:ext cx="8784976" cy="5454255"/>
          </a:xfrm>
          <a:prstGeom prst="rect">
            <a:avLst/>
          </a:prstGeom>
        </p:spPr>
      </p:pic>
      <p:sp>
        <p:nvSpPr>
          <p:cNvPr id="5" name="TextBox 5"/>
          <p:cNvSpPr txBox="1">
            <a:spLocks noChangeArrowheads="1"/>
          </p:cNvSpPr>
          <p:nvPr/>
        </p:nvSpPr>
        <p:spPr bwMode="auto">
          <a:xfrm>
            <a:off x="8316416" y="364966"/>
            <a:ext cx="520735" cy="30777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400" dirty="0" smtClean="0">
                <a:solidFill>
                  <a:srgbClr val="000000"/>
                </a:solidFill>
                <a:latin typeface="Arial" pitchFamily="34" charset="0"/>
                <a:cs typeface="Arial" pitchFamily="34" charset="0"/>
              </a:rPr>
              <a:t>21</a:t>
            </a:r>
            <a:endParaRPr lang="en-ZA" altLang="en-US" sz="14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23380114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3200" b="1" dirty="0" smtClean="0"/>
              <a:t>CHALLENGES AND INTERVENTIONS </a:t>
            </a:r>
            <a:endParaRPr lang="en-ZA" sz="3200" b="1" dirty="0"/>
          </a:p>
        </p:txBody>
      </p:sp>
      <p:graphicFrame>
        <p:nvGraphicFramePr>
          <p:cNvPr id="3" name="Table 2"/>
          <p:cNvGraphicFramePr>
            <a:graphicFrameLocks noGrp="1"/>
          </p:cNvGraphicFramePr>
          <p:nvPr>
            <p:extLst>
              <p:ext uri="{D42A27DB-BD31-4B8C-83A1-F6EECF244321}">
                <p14:modId xmlns:p14="http://schemas.microsoft.com/office/powerpoint/2010/main" val="797141126"/>
              </p:ext>
            </p:extLst>
          </p:nvPr>
        </p:nvGraphicFramePr>
        <p:xfrm>
          <a:off x="251520" y="1397000"/>
          <a:ext cx="8640960" cy="4940935"/>
        </p:xfrm>
        <a:graphic>
          <a:graphicData uri="http://schemas.openxmlformats.org/drawingml/2006/table">
            <a:tbl>
              <a:tblPr firstRow="1" bandRow="1">
                <a:tableStyleId>{5C22544A-7EE6-4342-B048-85BDC9FD1C3A}</a:tableStyleId>
              </a:tblPr>
              <a:tblGrid>
                <a:gridCol w="3168352">
                  <a:extLst>
                    <a:ext uri="{9D8B030D-6E8A-4147-A177-3AD203B41FA5}">
                      <a16:colId xmlns:a16="http://schemas.microsoft.com/office/drawing/2014/main" val="3100740596"/>
                    </a:ext>
                  </a:extLst>
                </a:gridCol>
                <a:gridCol w="5472608">
                  <a:extLst>
                    <a:ext uri="{9D8B030D-6E8A-4147-A177-3AD203B41FA5}">
                      <a16:colId xmlns:a16="http://schemas.microsoft.com/office/drawing/2014/main" val="4080986481"/>
                    </a:ext>
                  </a:extLst>
                </a:gridCol>
              </a:tblGrid>
              <a:tr h="370840">
                <a:tc>
                  <a:txBody>
                    <a:bodyPr/>
                    <a:lstStyle/>
                    <a:p>
                      <a:r>
                        <a:rPr lang="en-ZA" dirty="0" smtClean="0"/>
                        <a:t>Challenges </a:t>
                      </a:r>
                      <a:endParaRPr lang="en-ZA" dirty="0"/>
                    </a:p>
                  </a:txBody>
                  <a:tcPr/>
                </a:tc>
                <a:tc>
                  <a:txBody>
                    <a:bodyPr/>
                    <a:lstStyle/>
                    <a:p>
                      <a:r>
                        <a:rPr lang="en-ZA" dirty="0" smtClean="0"/>
                        <a:t>Interventions </a:t>
                      </a:r>
                      <a:endParaRPr lang="en-ZA" dirty="0"/>
                    </a:p>
                  </a:txBody>
                  <a:tcPr/>
                </a:tc>
                <a:extLst>
                  <a:ext uri="{0D108BD9-81ED-4DB2-BD59-A6C34878D82A}">
                    <a16:rowId xmlns:a16="http://schemas.microsoft.com/office/drawing/2014/main" val="583157546"/>
                  </a:ext>
                </a:extLst>
              </a:tr>
              <a:tr h="370840">
                <a:tc>
                  <a:txBody>
                    <a:bodyPr/>
                    <a:lstStyle/>
                    <a:p>
                      <a:pPr algn="just"/>
                      <a:r>
                        <a:rPr lang="en-GB" sz="1200" dirty="0" smtClean="0"/>
                        <a:t>Call centre flooded with non covid19 enquiries </a:t>
                      </a:r>
                    </a:p>
                  </a:txBody>
                  <a:tcPr/>
                </a:tc>
                <a:tc>
                  <a:txBody>
                    <a:bodyPr/>
                    <a:lstStyle/>
                    <a:p>
                      <a:pPr marL="285750" indent="-285750" algn="just">
                        <a:buFont typeface="Arial" panose="020B0604020202020204" pitchFamily="34" charset="0"/>
                        <a:buChar char="•"/>
                      </a:pPr>
                      <a:r>
                        <a:rPr lang="en-ZA" sz="1200" dirty="0" smtClean="0"/>
                        <a:t>175 </a:t>
                      </a:r>
                      <a:r>
                        <a:rPr lang="en-ZA" sz="1200" dirty="0" err="1" smtClean="0"/>
                        <a:t>Harambee</a:t>
                      </a:r>
                      <a:r>
                        <a:rPr lang="en-ZA" sz="1200" dirty="0" smtClean="0"/>
                        <a:t> Call c entre Agents acquired</a:t>
                      </a:r>
                      <a:r>
                        <a:rPr lang="en-ZA" sz="1200" baseline="0" dirty="0" smtClean="0"/>
                        <a:t> </a:t>
                      </a:r>
                      <a:r>
                        <a:rPr lang="en-ZA" sz="1200" dirty="0" smtClean="0"/>
                        <a:t> </a:t>
                      </a:r>
                    </a:p>
                    <a:p>
                      <a:pPr marL="285750" indent="-285750" algn="just">
                        <a:buFont typeface="Arial" panose="020B0604020202020204" pitchFamily="34" charset="0"/>
                        <a:buChar char="•"/>
                      </a:pPr>
                      <a:r>
                        <a:rPr lang="en-ZA" sz="1200" dirty="0" smtClean="0"/>
                        <a:t>Introduced a Toll Free line</a:t>
                      </a:r>
                    </a:p>
                    <a:p>
                      <a:pPr marL="285750" indent="-285750" algn="just">
                        <a:buFont typeface="Arial" panose="020B0604020202020204" pitchFamily="34" charset="0"/>
                        <a:buChar char="•"/>
                      </a:pPr>
                      <a:r>
                        <a:rPr lang="en-ZA" sz="1200" dirty="0" smtClean="0"/>
                        <a:t>Utilisation</a:t>
                      </a:r>
                      <a:r>
                        <a:rPr lang="en-ZA" sz="1200" baseline="0" dirty="0" smtClean="0"/>
                        <a:t> of </a:t>
                      </a:r>
                      <a:r>
                        <a:rPr lang="en-ZA" sz="1200" baseline="0" dirty="0" err="1" smtClean="0"/>
                        <a:t>Harambee</a:t>
                      </a:r>
                      <a:r>
                        <a:rPr lang="en-ZA" sz="1200" baseline="0" dirty="0" smtClean="0"/>
                        <a:t> Technology that has more Capacity</a:t>
                      </a:r>
                    </a:p>
                    <a:p>
                      <a:pPr marL="285750" indent="-285750" algn="just">
                        <a:buFont typeface="Arial" panose="020B0604020202020204" pitchFamily="34" charset="0"/>
                        <a:buChar char="•"/>
                      </a:pPr>
                      <a:r>
                        <a:rPr lang="en-GB" sz="1200" dirty="0" smtClean="0"/>
                        <a:t>Created central email address for each province for normal benefits during lockdown </a:t>
                      </a:r>
                    </a:p>
                    <a:p>
                      <a:pPr marL="285750" indent="-285750" algn="just">
                        <a:buFont typeface="Arial" panose="020B0604020202020204" pitchFamily="34" charset="0"/>
                        <a:buChar char="•"/>
                      </a:pPr>
                      <a:r>
                        <a:rPr lang="en-GB" sz="1200" dirty="0" smtClean="0"/>
                        <a:t>200 additional agents introduced</a:t>
                      </a:r>
                      <a:r>
                        <a:rPr lang="en-GB" sz="1200" baseline="0" dirty="0" smtClean="0"/>
                        <a:t> </a:t>
                      </a:r>
                      <a:endParaRPr lang="en-GB" sz="1200" dirty="0" smtClean="0"/>
                    </a:p>
                  </a:txBody>
                  <a:tcPr/>
                </a:tc>
                <a:extLst>
                  <a:ext uri="{0D108BD9-81ED-4DB2-BD59-A6C34878D82A}">
                    <a16:rowId xmlns:a16="http://schemas.microsoft.com/office/drawing/2014/main" val="1913489"/>
                  </a:ext>
                </a:extLst>
              </a:tr>
              <a:tr h="370840">
                <a:tc>
                  <a:txBody>
                    <a:bodyPr/>
                    <a:lstStyle/>
                    <a:p>
                      <a:pPr algn="just"/>
                      <a:r>
                        <a:rPr lang="en-GB" sz="1200" dirty="0" smtClean="0"/>
                        <a:t>Some clients unable to use technology </a:t>
                      </a:r>
                      <a:endParaRPr lang="en-GB" sz="1200" dirty="0"/>
                    </a:p>
                  </a:txBody>
                  <a:tcPr/>
                </a:tc>
                <a:tc>
                  <a:txBody>
                    <a:bodyPr/>
                    <a:lstStyle/>
                    <a:p>
                      <a:pPr marL="285750" indent="-285750" algn="just">
                        <a:buFont typeface="Arial" panose="020B0604020202020204" pitchFamily="34" charset="0"/>
                        <a:buChar char="•"/>
                      </a:pPr>
                      <a:r>
                        <a:rPr lang="en-GB" sz="1200" dirty="0" smtClean="0"/>
                        <a:t>Stationed drop box in all Labour centres for clients who are unable to use technology </a:t>
                      </a:r>
                    </a:p>
                    <a:p>
                      <a:pPr marL="342900" lvl="0" indent="-342900">
                        <a:lnSpc>
                          <a:spcPct val="107000"/>
                        </a:lnSpc>
                        <a:spcAft>
                          <a:spcPts val="800"/>
                        </a:spcAft>
                        <a:buFont typeface="Symbol"/>
                        <a:buChar char=""/>
                      </a:pPr>
                      <a:r>
                        <a:rPr lang="en-ZA" sz="1200" b="0" dirty="0" smtClean="0">
                          <a:effectLst/>
                          <a:latin typeface="+mn-lt"/>
                          <a:ea typeface="Calibri"/>
                          <a:cs typeface="Times New Roman"/>
                        </a:rPr>
                        <a:t>The drop off box are cleared within 24 hours, an application is processed within 10 working days of receipt.</a:t>
                      </a:r>
                      <a:endParaRPr lang="en-GB" sz="1200" dirty="0" smtClean="0"/>
                    </a:p>
                  </a:txBody>
                  <a:tcPr/>
                </a:tc>
                <a:extLst>
                  <a:ext uri="{0D108BD9-81ED-4DB2-BD59-A6C34878D82A}">
                    <a16:rowId xmlns:a16="http://schemas.microsoft.com/office/drawing/2014/main" val="1638099204"/>
                  </a:ext>
                </a:extLst>
              </a:tr>
              <a:tr h="370840">
                <a:tc>
                  <a:txBody>
                    <a:bodyPr/>
                    <a:lstStyle/>
                    <a:p>
                      <a:pPr algn="just"/>
                      <a:r>
                        <a:rPr lang="en-GB" sz="1200" dirty="0" smtClean="0"/>
                        <a:t>Employers not submitting list of employees on the correct</a:t>
                      </a:r>
                      <a:r>
                        <a:rPr lang="en-GB" sz="1200" baseline="0" dirty="0" smtClean="0"/>
                        <a:t> format/ poor quality of applications received </a:t>
                      </a:r>
                      <a:endParaRPr lang="en-GB" sz="1200" dirty="0" smtClean="0"/>
                    </a:p>
                  </a:txBody>
                  <a:tcPr/>
                </a:tc>
                <a:tc>
                  <a:txBody>
                    <a:bodyPr/>
                    <a:lstStyle/>
                    <a:p>
                      <a:pPr marL="285750" indent="-285750" algn="just">
                        <a:buFont typeface="Arial" panose="020B0604020202020204" pitchFamily="34" charset="0"/>
                        <a:buChar char="•"/>
                      </a:pPr>
                      <a:r>
                        <a:rPr lang="en-GB" sz="1200" dirty="0" smtClean="0"/>
                        <a:t>Developed online platform with mandatory fields </a:t>
                      </a:r>
                    </a:p>
                    <a:p>
                      <a:pPr marL="285750" indent="-285750" algn="just">
                        <a:buFont typeface="Arial" panose="020B0604020202020204" pitchFamily="34" charset="0"/>
                        <a:buChar char="•"/>
                      </a:pPr>
                      <a:endParaRPr lang="en-ZA" sz="1200" dirty="0"/>
                    </a:p>
                  </a:txBody>
                  <a:tcPr/>
                </a:tc>
                <a:extLst>
                  <a:ext uri="{0D108BD9-81ED-4DB2-BD59-A6C34878D82A}">
                    <a16:rowId xmlns:a16="http://schemas.microsoft.com/office/drawing/2014/main" val="1456647915"/>
                  </a:ext>
                </a:extLst>
              </a:tr>
              <a:tr h="370840">
                <a:tc>
                  <a:txBody>
                    <a:bodyPr/>
                    <a:lstStyle/>
                    <a:p>
                      <a:pPr algn="just"/>
                      <a:r>
                        <a:rPr lang="en-ZA" sz="1200" dirty="0" smtClean="0"/>
                        <a:t>Non compliance by employers</a:t>
                      </a:r>
                    </a:p>
                    <a:p>
                      <a:pPr algn="just"/>
                      <a:endParaRPr lang="en-ZA" sz="1200" dirty="0"/>
                    </a:p>
                  </a:txBody>
                  <a:tcPr/>
                </a:tc>
                <a:tc>
                  <a:txBody>
                    <a:bodyPr/>
                    <a:lstStyle/>
                    <a:p>
                      <a:pPr marL="285750" indent="-285750" algn="just">
                        <a:buFont typeface="Arial" panose="020B0604020202020204" pitchFamily="34" charset="0"/>
                        <a:buChar char="•"/>
                      </a:pPr>
                      <a:r>
                        <a:rPr lang="en-GB" sz="1200" dirty="0" smtClean="0"/>
                        <a:t>Auto return sent to employers indicating non compliance issues to be addressed </a:t>
                      </a:r>
                    </a:p>
                  </a:txBody>
                  <a:tcPr/>
                </a:tc>
                <a:extLst>
                  <a:ext uri="{0D108BD9-81ED-4DB2-BD59-A6C34878D82A}">
                    <a16:rowId xmlns:a16="http://schemas.microsoft.com/office/drawing/2014/main" val="1947017879"/>
                  </a:ext>
                </a:extLst>
              </a:tr>
              <a:tr h="370840">
                <a:tc>
                  <a:txBody>
                    <a:bodyPr/>
                    <a:lstStyle/>
                    <a:p>
                      <a:pPr algn="just"/>
                      <a:r>
                        <a:rPr lang="en-ZA" sz="1200" dirty="0" smtClean="0">
                          <a:effectLst/>
                          <a:latin typeface="+mn-lt"/>
                          <a:ea typeface="Calibri"/>
                          <a:cs typeface="Times New Roman"/>
                        </a:rPr>
                        <a:t>Some employers underpaid on their claims and do not know how to distribute the funds accurately among their staff</a:t>
                      </a:r>
                      <a:endParaRPr lang="en-ZA" sz="1200" dirty="0"/>
                    </a:p>
                  </a:txBody>
                  <a:tcPr/>
                </a:tc>
                <a:tc>
                  <a:txBody>
                    <a:bodyPr/>
                    <a:lstStyle/>
                    <a:p>
                      <a:pPr marL="342900" lvl="0" indent="-342900">
                        <a:lnSpc>
                          <a:spcPct val="107000"/>
                        </a:lnSpc>
                        <a:spcAft>
                          <a:spcPts val="800"/>
                        </a:spcAft>
                        <a:buFont typeface="Symbol"/>
                        <a:buChar char=""/>
                      </a:pPr>
                      <a:r>
                        <a:rPr lang="en-ZA" sz="1200" b="0" dirty="0" smtClean="0">
                          <a:effectLst/>
                          <a:latin typeface="+mn-lt"/>
                          <a:ea typeface="Calibri"/>
                          <a:cs typeface="Times New Roman"/>
                        </a:rPr>
                        <a:t>on –line system for employers to extract advices/schedule.</a:t>
                      </a:r>
                    </a:p>
                    <a:p>
                      <a:pPr marL="342900" lvl="0" indent="-342900">
                        <a:lnSpc>
                          <a:spcPct val="107000"/>
                        </a:lnSpc>
                        <a:spcAft>
                          <a:spcPts val="800"/>
                        </a:spcAft>
                        <a:buFont typeface="Symbol"/>
                        <a:buChar char=""/>
                      </a:pPr>
                      <a:r>
                        <a:rPr lang="en-ZA" sz="1200" b="0" u="sng" dirty="0" smtClean="0">
                          <a:effectLst/>
                          <a:latin typeface="+mn-lt"/>
                          <a:ea typeface="Calibri"/>
                          <a:cs typeface="Times New Roman"/>
                        </a:rPr>
                        <a:t>https:uifecc.labour.gov.za/covid19- Companies can use this link with their login details</a:t>
                      </a:r>
                      <a:endParaRPr lang="en-ZA" sz="1200" b="0" dirty="0" smtClean="0">
                        <a:effectLst/>
                        <a:latin typeface="+mn-lt"/>
                        <a:ea typeface="Calibri"/>
                        <a:cs typeface="Times New Roman"/>
                      </a:endParaRPr>
                    </a:p>
                    <a:p>
                      <a:pPr marL="285750" indent="-285750" algn="just">
                        <a:buFont typeface="Arial" panose="020B0604020202020204" pitchFamily="34" charset="0"/>
                        <a:buChar char="•"/>
                      </a:pPr>
                      <a:endParaRPr lang="en-GB" sz="1200" b="0" dirty="0" smtClean="0"/>
                    </a:p>
                  </a:txBody>
                  <a:tcPr/>
                </a:tc>
                <a:extLst>
                  <a:ext uri="{0D108BD9-81ED-4DB2-BD59-A6C34878D82A}">
                    <a16:rowId xmlns:a16="http://schemas.microsoft.com/office/drawing/2014/main" val="10005"/>
                  </a:ext>
                </a:extLst>
              </a:tr>
              <a:tr h="370840">
                <a:tc>
                  <a:txBody>
                    <a:bodyPr/>
                    <a:lstStyle/>
                    <a:p>
                      <a:pPr marL="0" lvl="0" indent="0">
                        <a:lnSpc>
                          <a:spcPct val="107000"/>
                        </a:lnSpc>
                        <a:spcAft>
                          <a:spcPts val="800"/>
                        </a:spcAft>
                        <a:buFont typeface="+mj-lt"/>
                        <a:buNone/>
                      </a:pPr>
                      <a:r>
                        <a:rPr lang="en-ZA" sz="1200" dirty="0" smtClean="0">
                          <a:effectLst/>
                          <a:latin typeface="+mn-lt"/>
                          <a:ea typeface="Calibri"/>
                          <a:cs typeface="Times New Roman"/>
                        </a:rPr>
                        <a:t>Media Coverage </a:t>
                      </a:r>
                      <a:endParaRPr lang="en-ZA" sz="1200" dirty="0"/>
                    </a:p>
                  </a:txBody>
                  <a:tcPr/>
                </a:tc>
                <a:tc>
                  <a:txBody>
                    <a:bodyPr/>
                    <a:lstStyle/>
                    <a:p>
                      <a:pPr marL="285750" indent="-285750" algn="just">
                        <a:buFont typeface="Arial" panose="020B0604020202020204" pitchFamily="34" charset="0"/>
                        <a:buChar char="•"/>
                      </a:pPr>
                      <a:r>
                        <a:rPr lang="en-ZA" sz="1200" b="0" dirty="0" smtClean="0">
                          <a:effectLst/>
                          <a:latin typeface="+mn-lt"/>
                          <a:ea typeface="Calibri"/>
                          <a:cs typeface="Times New Roman"/>
                        </a:rPr>
                        <a:t>Radio advertisement and social media platforms</a:t>
                      </a:r>
                      <a:endParaRPr lang="en-GB" sz="1200" b="0" dirty="0" smtClean="0"/>
                    </a:p>
                  </a:txBody>
                  <a:tcPr/>
                </a:tc>
                <a:extLst>
                  <a:ext uri="{0D108BD9-81ED-4DB2-BD59-A6C34878D82A}">
                    <a16:rowId xmlns:a16="http://schemas.microsoft.com/office/drawing/2014/main" val="10006"/>
                  </a:ext>
                </a:extLst>
              </a:tr>
            </a:tbl>
          </a:graphicData>
        </a:graphic>
      </p:graphicFrame>
      <p:sp>
        <p:nvSpPr>
          <p:cNvPr id="9" name="Slide Number Placeholder 8"/>
          <p:cNvSpPr>
            <a:spLocks noGrp="1"/>
          </p:cNvSpPr>
          <p:nvPr>
            <p:ph type="sldNum" sz="quarter" idx="12"/>
          </p:nvPr>
        </p:nvSpPr>
        <p:spPr/>
        <p:txBody>
          <a:bodyPr/>
          <a:lstStyle/>
          <a:p>
            <a:fld id="{96CA8298-9D91-4CF9-AB6A-504DBB769D5D}" type="slidenum">
              <a:rPr lang="en-US" smtClean="0"/>
              <a:pPr/>
              <a:t>22</a:t>
            </a:fld>
            <a:endParaRPr lang="en-US" dirty="0"/>
          </a:p>
        </p:txBody>
      </p:sp>
      <p:sp>
        <p:nvSpPr>
          <p:cNvPr id="5" name="TextBox 5"/>
          <p:cNvSpPr txBox="1">
            <a:spLocks noChangeArrowheads="1"/>
          </p:cNvSpPr>
          <p:nvPr/>
        </p:nvSpPr>
        <p:spPr bwMode="auto">
          <a:xfrm>
            <a:off x="8316416" y="406290"/>
            <a:ext cx="389525" cy="2769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ZA" altLang="en-US" sz="1200" dirty="0" smtClean="0">
                <a:solidFill>
                  <a:srgbClr val="000000"/>
                </a:solidFill>
                <a:latin typeface="Arial" pitchFamily="34" charset="0"/>
                <a:cs typeface="Arial" pitchFamily="34" charset="0"/>
              </a:rPr>
              <a:t>22</a:t>
            </a:r>
            <a:endParaRPr lang="en-ZA" altLang="en-US" sz="18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13718572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9" descr="Extra3_3-01.jpg"/>
          <p:cNvPicPr>
            <a:picLocks noChangeAspect="1"/>
          </p:cNvPicPr>
          <p:nvPr/>
        </p:nvPicPr>
        <p:blipFill>
          <a:blip r:embed="rId2"/>
          <a:srcRect/>
          <a:stretch>
            <a:fillRect/>
          </a:stretch>
        </p:blipFill>
        <p:spPr bwMode="auto">
          <a:xfrm>
            <a:off x="20207" y="0"/>
            <a:ext cx="9144000" cy="6858000"/>
          </a:xfrm>
          <a:prstGeom prst="rect">
            <a:avLst/>
          </a:prstGeom>
          <a:noFill/>
          <a:ln w="9525">
            <a:noFill/>
            <a:miter lim="800000"/>
            <a:headEnd/>
            <a:tailEnd/>
          </a:ln>
        </p:spPr>
      </p:pic>
      <p:sp>
        <p:nvSpPr>
          <p:cNvPr id="12291" name="Title 1"/>
          <p:cNvSpPr txBox="1">
            <a:spLocks/>
          </p:cNvSpPr>
          <p:nvPr/>
        </p:nvSpPr>
        <p:spPr bwMode="auto">
          <a:xfrm>
            <a:off x="6084168" y="4602276"/>
            <a:ext cx="3059832" cy="541338"/>
          </a:xfrm>
          <a:prstGeom prst="rect">
            <a:avLst/>
          </a:prstGeom>
          <a:noFill/>
          <a:ln w="9525">
            <a:noFill/>
            <a:miter lim="800000"/>
            <a:headEnd/>
            <a:tailEnd/>
          </a:ln>
        </p:spPr>
        <p:txBody>
          <a:bodyPr anchor="ctr"/>
          <a:lstStyle/>
          <a:p>
            <a:pPr defTabSz="457200" fontAlgn="base">
              <a:spcBef>
                <a:spcPct val="0"/>
              </a:spcBef>
              <a:spcAft>
                <a:spcPct val="0"/>
              </a:spcAft>
            </a:pPr>
            <a:r>
              <a:rPr lang="en-US" sz="3600" b="1" dirty="0">
                <a:solidFill>
                  <a:srgbClr val="FFAB16"/>
                </a:solidFill>
                <a:latin typeface="Arial" charset="0"/>
                <a:cs typeface="Arial" charset="0"/>
              </a:rPr>
              <a:t>Thank</a:t>
            </a:r>
            <a:r>
              <a:rPr lang="en-US" sz="2000" b="1" dirty="0">
                <a:solidFill>
                  <a:srgbClr val="FFAB16"/>
                </a:solidFill>
                <a:latin typeface="Arial" charset="0"/>
                <a:cs typeface="Arial" charset="0"/>
              </a:rPr>
              <a:t> </a:t>
            </a:r>
            <a:r>
              <a:rPr lang="en-US" sz="3600" b="1" dirty="0" smtClean="0">
                <a:solidFill>
                  <a:srgbClr val="FFAB16"/>
                </a:solidFill>
                <a:latin typeface="Arial" charset="0"/>
                <a:cs typeface="Arial" charset="0"/>
              </a:rPr>
              <a:t>You</a:t>
            </a:r>
            <a:r>
              <a:rPr lang="en-US" sz="2000" b="1" dirty="0" smtClean="0">
                <a:solidFill>
                  <a:srgbClr val="FFAB16"/>
                </a:solidFill>
                <a:latin typeface="Arial" charset="0"/>
                <a:cs typeface="Arial" charset="0"/>
              </a:rPr>
              <a:t>…</a:t>
            </a:r>
            <a:endParaRPr lang="en-US" sz="2000" b="1" dirty="0">
              <a:solidFill>
                <a:srgbClr val="FFAB16"/>
              </a:solidFill>
              <a:latin typeface="Arial" charset="0"/>
              <a:cs typeface="Arial" charset="0"/>
            </a:endParaRPr>
          </a:p>
        </p:txBody>
      </p:sp>
      <p:sp>
        <p:nvSpPr>
          <p:cNvPr id="2" name="Slide Number Placeholder 1"/>
          <p:cNvSpPr>
            <a:spLocks noGrp="1"/>
          </p:cNvSpPr>
          <p:nvPr>
            <p:ph type="sldNum" sz="quarter" idx="12"/>
          </p:nvPr>
        </p:nvSpPr>
        <p:spPr/>
        <p:txBody>
          <a:bodyPr/>
          <a:lstStyle/>
          <a:p>
            <a:pPr>
              <a:defRPr/>
            </a:pPr>
            <a:fld id="{416AF1B2-E7A4-446A-84DC-90AA83BA6A19}" type="slidenum">
              <a:rPr lang="en-US" smtClean="0"/>
              <a:pPr>
                <a:defRPr/>
              </a:pPr>
              <a:t>23</a:t>
            </a:fld>
            <a:endParaRPr lang="en-US" dirty="0"/>
          </a:p>
        </p:txBody>
      </p:sp>
      <p:sp>
        <p:nvSpPr>
          <p:cNvPr id="5" name="TextBox 5"/>
          <p:cNvSpPr txBox="1">
            <a:spLocks noChangeArrowheads="1"/>
          </p:cNvSpPr>
          <p:nvPr/>
        </p:nvSpPr>
        <p:spPr bwMode="auto">
          <a:xfrm>
            <a:off x="8532440" y="226854"/>
            <a:ext cx="426014" cy="2769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200" dirty="0" smtClean="0">
                <a:solidFill>
                  <a:srgbClr val="000000"/>
                </a:solidFill>
                <a:latin typeface="Arial" pitchFamily="34" charset="0"/>
                <a:cs typeface="Arial" pitchFamily="34" charset="0"/>
              </a:rPr>
              <a:t>23</a:t>
            </a:r>
            <a:endParaRPr lang="en-ZA" altLang="en-US" sz="18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28880602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nvPr>
        </p:nvGraphicFramePr>
        <p:xfrm>
          <a:off x="5918" y="1212916"/>
          <a:ext cx="9084468" cy="21344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1" name="Freeform 120"/>
          <p:cNvSpPr>
            <a:spLocks noEditPoints="1"/>
          </p:cNvSpPr>
          <p:nvPr/>
        </p:nvSpPr>
        <p:spPr bwMode="auto">
          <a:xfrm>
            <a:off x="5380040" y="1576438"/>
            <a:ext cx="295275" cy="263525"/>
          </a:xfrm>
          <a:custGeom>
            <a:avLst/>
            <a:gdLst>
              <a:gd name="T0" fmla="*/ 7 w 97"/>
              <a:gd name="T1" fmla="*/ 37 h 126"/>
              <a:gd name="T2" fmla="*/ 59 w 97"/>
              <a:gd name="T3" fmla="*/ 37 h 126"/>
              <a:gd name="T4" fmla="*/ 59 w 97"/>
              <a:gd name="T5" fmla="*/ 61 h 126"/>
              <a:gd name="T6" fmla="*/ 7 w 97"/>
              <a:gd name="T7" fmla="*/ 61 h 126"/>
              <a:gd name="T8" fmla="*/ 7 w 97"/>
              <a:gd name="T9" fmla="*/ 37 h 126"/>
              <a:gd name="T10" fmla="*/ 10 w 97"/>
              <a:gd name="T11" fmla="*/ 40 h 126"/>
              <a:gd name="T12" fmla="*/ 55 w 97"/>
              <a:gd name="T13" fmla="*/ 40 h 126"/>
              <a:gd name="T14" fmla="*/ 55 w 97"/>
              <a:gd name="T15" fmla="*/ 57 h 126"/>
              <a:gd name="T16" fmla="*/ 10 w 97"/>
              <a:gd name="T17" fmla="*/ 57 h 126"/>
              <a:gd name="T18" fmla="*/ 10 w 97"/>
              <a:gd name="T19" fmla="*/ 40 h 126"/>
              <a:gd name="T20" fmla="*/ 10 w 97"/>
              <a:gd name="T21" fmla="*/ 10 h 126"/>
              <a:gd name="T22" fmla="*/ 55 w 97"/>
              <a:gd name="T23" fmla="*/ 10 h 126"/>
              <a:gd name="T24" fmla="*/ 55 w 97"/>
              <a:gd name="T25" fmla="*/ 27 h 126"/>
              <a:gd name="T26" fmla="*/ 10 w 97"/>
              <a:gd name="T27" fmla="*/ 27 h 126"/>
              <a:gd name="T28" fmla="*/ 10 w 97"/>
              <a:gd name="T29" fmla="*/ 10 h 126"/>
              <a:gd name="T30" fmla="*/ 97 w 97"/>
              <a:gd name="T31" fmla="*/ 119 h 126"/>
              <a:gd name="T32" fmla="*/ 97 w 97"/>
              <a:gd name="T33" fmla="*/ 21 h 126"/>
              <a:gd name="T34" fmla="*/ 70 w 97"/>
              <a:gd name="T35" fmla="*/ 0 h 126"/>
              <a:gd name="T36" fmla="*/ 70 w 97"/>
              <a:gd name="T37" fmla="*/ 126 h 126"/>
              <a:gd name="T38" fmla="*/ 97 w 97"/>
              <a:gd name="T39" fmla="*/ 119 h 126"/>
              <a:gd name="T40" fmla="*/ 7 w 97"/>
              <a:gd name="T41" fmla="*/ 7 h 126"/>
              <a:gd name="T42" fmla="*/ 59 w 97"/>
              <a:gd name="T43" fmla="*/ 7 h 126"/>
              <a:gd name="T44" fmla="*/ 59 w 97"/>
              <a:gd name="T45" fmla="*/ 31 h 126"/>
              <a:gd name="T46" fmla="*/ 7 w 97"/>
              <a:gd name="T47" fmla="*/ 31 h 126"/>
              <a:gd name="T48" fmla="*/ 7 w 97"/>
              <a:gd name="T49" fmla="*/ 7 h 126"/>
              <a:gd name="T50" fmla="*/ 33 w 97"/>
              <a:gd name="T51" fmla="*/ 86 h 126"/>
              <a:gd name="T52" fmla="*/ 25 w 97"/>
              <a:gd name="T53" fmla="*/ 78 h 126"/>
              <a:gd name="T54" fmla="*/ 33 w 97"/>
              <a:gd name="T55" fmla="*/ 70 h 126"/>
              <a:gd name="T56" fmla="*/ 41 w 97"/>
              <a:gd name="T57" fmla="*/ 78 h 126"/>
              <a:gd name="T58" fmla="*/ 33 w 97"/>
              <a:gd name="T59" fmla="*/ 86 h 126"/>
              <a:gd name="T60" fmla="*/ 33 w 97"/>
              <a:gd name="T61" fmla="*/ 114 h 126"/>
              <a:gd name="T62" fmla="*/ 25 w 97"/>
              <a:gd name="T63" fmla="*/ 106 h 126"/>
              <a:gd name="T64" fmla="*/ 33 w 97"/>
              <a:gd name="T65" fmla="*/ 98 h 126"/>
              <a:gd name="T66" fmla="*/ 41 w 97"/>
              <a:gd name="T67" fmla="*/ 106 h 126"/>
              <a:gd name="T68" fmla="*/ 33 w 97"/>
              <a:gd name="T69" fmla="*/ 114 h 126"/>
              <a:gd name="T70" fmla="*/ 0 w 97"/>
              <a:gd name="T71" fmla="*/ 126 h 126"/>
              <a:gd name="T72" fmla="*/ 65 w 97"/>
              <a:gd name="T73" fmla="*/ 126 h 126"/>
              <a:gd name="T74" fmla="*/ 65 w 97"/>
              <a:gd name="T75" fmla="*/ 0 h 126"/>
              <a:gd name="T76" fmla="*/ 0 w 97"/>
              <a:gd name="T77" fmla="*/ 0 h 126"/>
              <a:gd name="T78" fmla="*/ 0 w 97"/>
              <a:gd name="T79" fmla="*/ 12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7" h="126">
                <a:moveTo>
                  <a:pt x="7" y="37"/>
                </a:moveTo>
                <a:cubicBezTo>
                  <a:pt x="59" y="37"/>
                  <a:pt x="59" y="37"/>
                  <a:pt x="59" y="37"/>
                </a:cubicBezTo>
                <a:cubicBezTo>
                  <a:pt x="59" y="61"/>
                  <a:pt x="59" y="61"/>
                  <a:pt x="59" y="61"/>
                </a:cubicBezTo>
                <a:cubicBezTo>
                  <a:pt x="7" y="61"/>
                  <a:pt x="7" y="61"/>
                  <a:pt x="7" y="61"/>
                </a:cubicBezTo>
                <a:cubicBezTo>
                  <a:pt x="7" y="37"/>
                  <a:pt x="7" y="37"/>
                  <a:pt x="7" y="37"/>
                </a:cubicBezTo>
                <a:close/>
                <a:moveTo>
                  <a:pt x="10" y="40"/>
                </a:moveTo>
                <a:cubicBezTo>
                  <a:pt x="55" y="40"/>
                  <a:pt x="55" y="40"/>
                  <a:pt x="55" y="40"/>
                </a:cubicBezTo>
                <a:cubicBezTo>
                  <a:pt x="55" y="57"/>
                  <a:pt x="55" y="57"/>
                  <a:pt x="55" y="57"/>
                </a:cubicBezTo>
                <a:cubicBezTo>
                  <a:pt x="10" y="57"/>
                  <a:pt x="10" y="57"/>
                  <a:pt x="10" y="57"/>
                </a:cubicBezTo>
                <a:cubicBezTo>
                  <a:pt x="10" y="40"/>
                  <a:pt x="10" y="40"/>
                  <a:pt x="10" y="40"/>
                </a:cubicBezTo>
                <a:close/>
                <a:moveTo>
                  <a:pt x="10" y="10"/>
                </a:moveTo>
                <a:cubicBezTo>
                  <a:pt x="55" y="10"/>
                  <a:pt x="55" y="10"/>
                  <a:pt x="55" y="10"/>
                </a:cubicBezTo>
                <a:cubicBezTo>
                  <a:pt x="55" y="27"/>
                  <a:pt x="55" y="27"/>
                  <a:pt x="55" y="27"/>
                </a:cubicBezTo>
                <a:cubicBezTo>
                  <a:pt x="10" y="27"/>
                  <a:pt x="10" y="27"/>
                  <a:pt x="10" y="27"/>
                </a:cubicBezTo>
                <a:cubicBezTo>
                  <a:pt x="10" y="10"/>
                  <a:pt x="10" y="10"/>
                  <a:pt x="10" y="10"/>
                </a:cubicBezTo>
                <a:close/>
                <a:moveTo>
                  <a:pt x="97" y="119"/>
                </a:moveTo>
                <a:cubicBezTo>
                  <a:pt x="97" y="21"/>
                  <a:pt x="97" y="21"/>
                  <a:pt x="97" y="21"/>
                </a:cubicBezTo>
                <a:cubicBezTo>
                  <a:pt x="70" y="0"/>
                  <a:pt x="70" y="0"/>
                  <a:pt x="70" y="0"/>
                </a:cubicBezTo>
                <a:cubicBezTo>
                  <a:pt x="70" y="126"/>
                  <a:pt x="70" y="126"/>
                  <a:pt x="70" y="126"/>
                </a:cubicBezTo>
                <a:cubicBezTo>
                  <a:pt x="97" y="119"/>
                  <a:pt x="97" y="119"/>
                  <a:pt x="97" y="119"/>
                </a:cubicBezTo>
                <a:close/>
                <a:moveTo>
                  <a:pt x="7" y="7"/>
                </a:moveTo>
                <a:cubicBezTo>
                  <a:pt x="59" y="7"/>
                  <a:pt x="59" y="7"/>
                  <a:pt x="59" y="7"/>
                </a:cubicBezTo>
                <a:cubicBezTo>
                  <a:pt x="59" y="31"/>
                  <a:pt x="59" y="31"/>
                  <a:pt x="59" y="31"/>
                </a:cubicBezTo>
                <a:cubicBezTo>
                  <a:pt x="7" y="31"/>
                  <a:pt x="7" y="31"/>
                  <a:pt x="7" y="31"/>
                </a:cubicBezTo>
                <a:cubicBezTo>
                  <a:pt x="7" y="7"/>
                  <a:pt x="7" y="7"/>
                  <a:pt x="7" y="7"/>
                </a:cubicBezTo>
                <a:close/>
                <a:moveTo>
                  <a:pt x="33" y="86"/>
                </a:moveTo>
                <a:cubicBezTo>
                  <a:pt x="28" y="86"/>
                  <a:pt x="25" y="83"/>
                  <a:pt x="25" y="78"/>
                </a:cubicBezTo>
                <a:cubicBezTo>
                  <a:pt x="25" y="74"/>
                  <a:pt x="28" y="70"/>
                  <a:pt x="33" y="70"/>
                </a:cubicBezTo>
                <a:cubicBezTo>
                  <a:pt x="37" y="70"/>
                  <a:pt x="41" y="74"/>
                  <a:pt x="41" y="78"/>
                </a:cubicBezTo>
                <a:cubicBezTo>
                  <a:pt x="41" y="83"/>
                  <a:pt x="37" y="86"/>
                  <a:pt x="33" y="86"/>
                </a:cubicBezTo>
                <a:close/>
                <a:moveTo>
                  <a:pt x="33" y="114"/>
                </a:moveTo>
                <a:cubicBezTo>
                  <a:pt x="28" y="114"/>
                  <a:pt x="25" y="111"/>
                  <a:pt x="25" y="106"/>
                </a:cubicBezTo>
                <a:cubicBezTo>
                  <a:pt x="25" y="102"/>
                  <a:pt x="28" y="98"/>
                  <a:pt x="33" y="98"/>
                </a:cubicBezTo>
                <a:cubicBezTo>
                  <a:pt x="37" y="98"/>
                  <a:pt x="41" y="102"/>
                  <a:pt x="41" y="106"/>
                </a:cubicBezTo>
                <a:cubicBezTo>
                  <a:pt x="41" y="111"/>
                  <a:pt x="37" y="114"/>
                  <a:pt x="33" y="114"/>
                </a:cubicBezTo>
                <a:close/>
                <a:moveTo>
                  <a:pt x="0" y="126"/>
                </a:moveTo>
                <a:cubicBezTo>
                  <a:pt x="65" y="126"/>
                  <a:pt x="65" y="126"/>
                  <a:pt x="65" y="126"/>
                </a:cubicBezTo>
                <a:cubicBezTo>
                  <a:pt x="65" y="0"/>
                  <a:pt x="65" y="0"/>
                  <a:pt x="65" y="0"/>
                </a:cubicBezTo>
                <a:cubicBezTo>
                  <a:pt x="0" y="0"/>
                  <a:pt x="0" y="0"/>
                  <a:pt x="0" y="0"/>
                </a:cubicBezTo>
                <a:cubicBezTo>
                  <a:pt x="0" y="126"/>
                  <a:pt x="0" y="126"/>
                  <a:pt x="0" y="126"/>
                </a:cubicBezTo>
                <a:close/>
              </a:path>
            </a:pathLst>
          </a:custGeom>
          <a:solidFill>
            <a:schemeClr val="bg1"/>
          </a:solidFill>
          <a:ln>
            <a:noFill/>
          </a:ln>
        </p:spPr>
        <p:txBody>
          <a:bodyPr lIns="74295" tIns="37148" rIns="74295" bIns="37148"/>
          <a:lstStyle/>
          <a:p>
            <a:pPr>
              <a:defRPr/>
            </a:pPr>
            <a:endParaRPr lang="en-US" sz="1462">
              <a:solidFill>
                <a:prstClr val="black"/>
              </a:solidFill>
              <a:ea typeface="MS PGothic" pitchFamily="34" charset="-128"/>
            </a:endParaRPr>
          </a:p>
        </p:txBody>
      </p:sp>
      <p:sp>
        <p:nvSpPr>
          <p:cNvPr id="32" name="Freeform 211"/>
          <p:cNvSpPr>
            <a:spLocks noEditPoints="1"/>
          </p:cNvSpPr>
          <p:nvPr/>
        </p:nvSpPr>
        <p:spPr bwMode="auto">
          <a:xfrm>
            <a:off x="1244600" y="1550988"/>
            <a:ext cx="495300" cy="388937"/>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lIns="74295" tIns="37148" rIns="74295" bIns="37148"/>
          <a:lstStyle/>
          <a:p>
            <a:pPr>
              <a:defRPr/>
            </a:pPr>
            <a:endParaRPr lang="en-US" sz="1462">
              <a:solidFill>
                <a:prstClr val="black"/>
              </a:solidFill>
              <a:ea typeface="MS PGothic" pitchFamily="34" charset="-128"/>
            </a:endParaRPr>
          </a:p>
        </p:txBody>
      </p:sp>
      <p:sp>
        <p:nvSpPr>
          <p:cNvPr id="34" name="Text Box 7"/>
          <p:cNvSpPr txBox="1">
            <a:spLocks noChangeArrowheads="1"/>
          </p:cNvSpPr>
          <p:nvPr/>
        </p:nvSpPr>
        <p:spPr bwMode="auto">
          <a:xfrm>
            <a:off x="2823780" y="372232"/>
            <a:ext cx="2760819" cy="542456"/>
          </a:xfrm>
          <a:prstGeom prst="rect">
            <a:avLst/>
          </a:prstGeom>
          <a:noFill/>
          <a:ln w="9525">
            <a:noFill/>
            <a:miter lim="800000"/>
            <a:headEnd/>
            <a:tailEnd/>
          </a:ln>
        </p:spPr>
        <p:txBody>
          <a:bodyPr wrap="none" lIns="49530" tIns="24765" rIns="49530" bIns="24765">
            <a:spAutoFit/>
          </a:bodyPr>
          <a:lstStyle/>
          <a:p>
            <a:pPr algn="ctr" defTabSz="1178823">
              <a:defRPr/>
            </a:pPr>
            <a:r>
              <a:rPr lang="en-CA" sz="3200" b="1" dirty="0" smtClean="0">
                <a:solidFill>
                  <a:prstClr val="black"/>
                </a:solidFill>
                <a:ea typeface="Open Sans Light" panose="020B0306030504020204" pitchFamily="34" charset="0"/>
                <a:cs typeface="Calibri" panose="020F0502020204030204" pitchFamily="34" charset="0"/>
              </a:rPr>
              <a:t>UIF Value Chain</a:t>
            </a:r>
            <a:endParaRPr lang="en-CA" sz="3200" b="1" dirty="0">
              <a:solidFill>
                <a:prstClr val="black"/>
              </a:solidFill>
              <a:ea typeface="Open Sans Light" panose="020B0306030504020204" pitchFamily="34" charset="0"/>
              <a:cs typeface="Calibri" panose="020F0502020204030204" pitchFamily="34" charset="0"/>
            </a:endParaRPr>
          </a:p>
        </p:txBody>
      </p:sp>
      <p:sp>
        <p:nvSpPr>
          <p:cNvPr id="4" name="TextBox 3"/>
          <p:cNvSpPr txBox="1"/>
          <p:nvPr/>
        </p:nvSpPr>
        <p:spPr>
          <a:xfrm>
            <a:off x="186821" y="923132"/>
            <a:ext cx="4257675" cy="431800"/>
          </a:xfrm>
          <a:prstGeom prst="rect">
            <a:avLst/>
          </a:prstGeom>
          <a:solidFill>
            <a:schemeClr val="accent2">
              <a:lumMod val="20000"/>
              <a:lumOff val="80000"/>
            </a:schemeClr>
          </a:solidFill>
        </p:spPr>
        <p:txBody>
          <a:bodyPr>
            <a:spAutoFit/>
          </a:bodyPr>
          <a:lstStyle/>
          <a:p>
            <a:pPr algn="just" defTabSz="457200" fontAlgn="base">
              <a:spcBef>
                <a:spcPct val="0"/>
              </a:spcBef>
              <a:defRPr/>
            </a:pPr>
            <a:r>
              <a:rPr lang="en-ZA" sz="1100" b="1" dirty="0">
                <a:solidFill>
                  <a:prstClr val="black"/>
                </a:solidFill>
                <a:ea typeface="MS PGothic" pitchFamily="34" charset="-128"/>
              </a:rPr>
              <a:t>Vision</a:t>
            </a:r>
            <a:r>
              <a:rPr lang="en-ZA" sz="1100" dirty="0">
                <a:solidFill>
                  <a:prstClr val="black"/>
                </a:solidFill>
                <a:ea typeface="MS PGothic" pitchFamily="34" charset="-128"/>
              </a:rPr>
              <a:t> - </a:t>
            </a:r>
            <a:r>
              <a:rPr lang="en-ZA" sz="1100" dirty="0">
                <a:solidFill>
                  <a:prstClr val="black"/>
                </a:solidFill>
                <a:ea typeface="Times New Roman"/>
              </a:rPr>
              <a:t>A caring, accessible and customer centric UIF that contributes towards poverty alleviation.</a:t>
            </a:r>
          </a:p>
        </p:txBody>
      </p:sp>
      <p:sp>
        <p:nvSpPr>
          <p:cNvPr id="24" name="TextBox 23"/>
          <p:cNvSpPr txBox="1"/>
          <p:nvPr/>
        </p:nvSpPr>
        <p:spPr>
          <a:xfrm>
            <a:off x="4444496" y="868136"/>
            <a:ext cx="4522473" cy="481670"/>
          </a:xfrm>
          <a:prstGeom prst="rect">
            <a:avLst/>
          </a:prstGeom>
          <a:solidFill>
            <a:schemeClr val="accent1">
              <a:lumMod val="20000"/>
              <a:lumOff val="80000"/>
            </a:schemeClr>
          </a:solidFill>
        </p:spPr>
        <p:txBody>
          <a:bodyPr wrap="square">
            <a:spAutoFit/>
          </a:bodyPr>
          <a:lstStyle/>
          <a:p>
            <a:pPr algn="just" defTabSz="457200" fontAlgn="base">
              <a:lnSpc>
                <a:spcPct val="115000"/>
              </a:lnSpc>
              <a:spcBef>
                <a:spcPct val="0"/>
              </a:spcBef>
              <a:defRPr/>
            </a:pPr>
            <a:r>
              <a:rPr lang="en-ZA" sz="1100" b="1" dirty="0">
                <a:solidFill>
                  <a:prstClr val="black"/>
                </a:solidFill>
                <a:ea typeface="MS PGothic" pitchFamily="34" charset="-128"/>
              </a:rPr>
              <a:t>Mission</a:t>
            </a:r>
            <a:r>
              <a:rPr lang="en-ZA" sz="1100" dirty="0">
                <a:solidFill>
                  <a:prstClr val="black"/>
                </a:solidFill>
                <a:ea typeface="MS PGothic" pitchFamily="34" charset="-128"/>
              </a:rPr>
              <a:t> - </a:t>
            </a:r>
            <a:r>
              <a:rPr lang="en-ZA" sz="1100" dirty="0">
                <a:solidFill>
                  <a:prstClr val="black"/>
                </a:solidFill>
                <a:ea typeface="Times New Roman"/>
                <a:cs typeface="Courier New"/>
              </a:rPr>
              <a:t>Through multiple channels UIF will provide social insurance benefits and improve coverage to vulnerable </a:t>
            </a:r>
            <a:r>
              <a:rPr lang="en-ZA" sz="1100" dirty="0" smtClean="0">
                <a:solidFill>
                  <a:prstClr val="black"/>
                </a:solidFill>
                <a:ea typeface="Times New Roman"/>
                <a:cs typeface="Courier New"/>
              </a:rPr>
              <a:t>workers  and </a:t>
            </a:r>
            <a:r>
              <a:rPr lang="en-ZA" sz="1100" dirty="0">
                <a:solidFill>
                  <a:prstClr val="black"/>
                </a:solidFill>
                <a:ea typeface="Times New Roman"/>
                <a:cs typeface="Courier New"/>
              </a:rPr>
              <a:t>contributors</a:t>
            </a:r>
            <a:r>
              <a:rPr lang="en-ZA" sz="1100" dirty="0">
                <a:solidFill>
                  <a:prstClr val="black"/>
                </a:solidFill>
                <a:latin typeface="Arial"/>
                <a:ea typeface="Times New Roman"/>
                <a:cs typeface="Courier New"/>
              </a:rPr>
              <a:t>.</a:t>
            </a:r>
            <a:endParaRPr lang="en-ZA" sz="1000" dirty="0">
              <a:solidFill>
                <a:prstClr val="black"/>
              </a:solidFill>
              <a:latin typeface="Times New Roman"/>
              <a:ea typeface="Times New Roman"/>
              <a:cs typeface="Courier New"/>
            </a:endParaRPr>
          </a:p>
        </p:txBody>
      </p:sp>
      <p:sp>
        <p:nvSpPr>
          <p:cNvPr id="44" name="Freeform 171"/>
          <p:cNvSpPr>
            <a:spLocks noEditPoints="1"/>
          </p:cNvSpPr>
          <p:nvPr/>
        </p:nvSpPr>
        <p:spPr bwMode="auto">
          <a:xfrm>
            <a:off x="7985127" y="1485900"/>
            <a:ext cx="336550" cy="293688"/>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ysClr val="window" lastClr="FFFFFF"/>
          </a:solidFill>
          <a:ln>
            <a:noFill/>
          </a:ln>
        </p:spPr>
        <p:txBody>
          <a:bodyPr lIns="74295" tIns="37148" rIns="74295" bIns="37148"/>
          <a:lstStyle/>
          <a:p>
            <a:pPr>
              <a:defRPr/>
            </a:pPr>
            <a:endParaRPr lang="en-US" sz="1462" kern="0">
              <a:solidFill>
                <a:prstClr val="black"/>
              </a:solidFill>
              <a:ea typeface="MS PGothic" pitchFamily="34" charset="-128"/>
            </a:endParaRPr>
          </a:p>
        </p:txBody>
      </p:sp>
      <p:sp>
        <p:nvSpPr>
          <p:cNvPr id="48" name="TextBox 47"/>
          <p:cNvSpPr txBox="1"/>
          <p:nvPr/>
        </p:nvSpPr>
        <p:spPr>
          <a:xfrm>
            <a:off x="226207" y="3237325"/>
            <a:ext cx="1325566" cy="1477328"/>
          </a:xfrm>
          <a:prstGeom prst="rect">
            <a:avLst/>
          </a:prstGeom>
          <a:solidFill>
            <a:schemeClr val="bg1"/>
          </a:solidFill>
          <a:ln w="25400" cap="flat" cmpd="sng" algn="ctr">
            <a:solidFill>
              <a:srgbClr val="FF0000"/>
            </a:solidFill>
            <a:prstDash val="solid"/>
          </a:ln>
          <a:effectLst/>
        </p:spPr>
        <p:txBody>
          <a:bodyPr wrap="square">
            <a:spAutoFit/>
          </a:bodyPr>
          <a:lstStyle/>
          <a:p>
            <a:pPr algn="ctr">
              <a:defRPr/>
            </a:pPr>
            <a:r>
              <a:rPr lang="en-ZA" sz="900" b="1" kern="0" dirty="0">
                <a:solidFill>
                  <a:prstClr val="black"/>
                </a:solidFill>
                <a:ea typeface="MS PGothic" pitchFamily="34" charset="-128"/>
              </a:rPr>
              <a:t>Registration </a:t>
            </a:r>
            <a:r>
              <a:rPr lang="en-ZA" sz="900" b="1" kern="0" dirty="0" smtClean="0">
                <a:solidFill>
                  <a:prstClr val="black"/>
                </a:solidFill>
                <a:ea typeface="MS PGothic" pitchFamily="34" charset="-128"/>
              </a:rPr>
              <a:t>indicator</a:t>
            </a:r>
          </a:p>
          <a:p>
            <a:pPr marL="171450" indent="-171450" algn="ctr">
              <a:buFont typeface="Arial" panose="020B0604020202020204" pitchFamily="34" charset="0"/>
              <a:buChar char="•"/>
              <a:defRPr/>
            </a:pPr>
            <a:endParaRPr lang="en-ZA" sz="900" b="1" kern="0" dirty="0">
              <a:solidFill>
                <a:prstClr val="black"/>
              </a:solidFill>
              <a:ea typeface="MS PGothic" pitchFamily="34" charset="-128"/>
            </a:endParaRPr>
          </a:p>
          <a:p>
            <a:pPr marL="171450" indent="-171450">
              <a:buFont typeface="Arial" panose="020B0604020202020204" pitchFamily="34" charset="0"/>
              <a:buChar char="•"/>
              <a:defRPr/>
            </a:pPr>
            <a:r>
              <a:rPr lang="en-ZA" sz="900" kern="0" dirty="0" smtClean="0">
                <a:solidFill>
                  <a:prstClr val="black"/>
                </a:solidFill>
                <a:ea typeface="MS PGothic" pitchFamily="34" charset="-128"/>
              </a:rPr>
              <a:t>% </a:t>
            </a:r>
            <a:r>
              <a:rPr lang="en-ZA" sz="900" kern="0" dirty="0">
                <a:solidFill>
                  <a:prstClr val="black"/>
                </a:solidFill>
                <a:ea typeface="MS PGothic" pitchFamily="34" charset="-128"/>
              </a:rPr>
              <a:t>of companies registered</a:t>
            </a:r>
          </a:p>
          <a:p>
            <a:pPr marL="171450" indent="-171450">
              <a:buFont typeface="Arial" panose="020B0604020202020204" pitchFamily="34" charset="0"/>
              <a:buChar char="•"/>
              <a:defRPr/>
            </a:pPr>
            <a:r>
              <a:rPr lang="en-ZA" sz="900" kern="0" dirty="0" smtClean="0">
                <a:solidFill>
                  <a:prstClr val="black"/>
                </a:solidFill>
                <a:ea typeface="MS PGothic" pitchFamily="34" charset="-128"/>
              </a:rPr>
              <a:t>Number </a:t>
            </a:r>
            <a:r>
              <a:rPr lang="en-ZA" sz="900" kern="0" dirty="0">
                <a:solidFill>
                  <a:prstClr val="black"/>
                </a:solidFill>
                <a:ea typeface="MS PGothic" pitchFamily="34" charset="-128"/>
              </a:rPr>
              <a:t>of newly registered employees</a:t>
            </a:r>
          </a:p>
          <a:p>
            <a:pPr marL="171450" indent="-171450">
              <a:buFont typeface="Arial" panose="020B0604020202020204" pitchFamily="34" charset="0"/>
              <a:buChar char="•"/>
              <a:defRPr/>
            </a:pPr>
            <a:r>
              <a:rPr lang="en-ZA" sz="900" kern="0" dirty="0" smtClean="0">
                <a:solidFill>
                  <a:prstClr val="black"/>
                </a:solidFill>
                <a:ea typeface="MS PGothic" pitchFamily="34" charset="-128"/>
              </a:rPr>
              <a:t>Number </a:t>
            </a:r>
            <a:r>
              <a:rPr lang="en-ZA" sz="900" kern="0" dirty="0">
                <a:solidFill>
                  <a:prstClr val="black"/>
                </a:solidFill>
                <a:ea typeface="MS PGothic" pitchFamily="34" charset="-128"/>
              </a:rPr>
              <a:t>of newly registered </a:t>
            </a:r>
            <a:r>
              <a:rPr lang="en-ZA" sz="900" kern="0" dirty="0" smtClean="0">
                <a:solidFill>
                  <a:prstClr val="black"/>
                </a:solidFill>
                <a:ea typeface="MS PGothic" pitchFamily="34" charset="-128"/>
              </a:rPr>
              <a:t>employers</a:t>
            </a:r>
          </a:p>
        </p:txBody>
      </p:sp>
      <p:sp>
        <p:nvSpPr>
          <p:cNvPr id="49" name="TextBox 48"/>
          <p:cNvSpPr txBox="1"/>
          <p:nvPr/>
        </p:nvSpPr>
        <p:spPr>
          <a:xfrm>
            <a:off x="1557729" y="3219032"/>
            <a:ext cx="1640199" cy="1492716"/>
          </a:xfrm>
          <a:prstGeom prst="rect">
            <a:avLst/>
          </a:prstGeom>
          <a:solidFill>
            <a:schemeClr val="bg1"/>
          </a:solidFill>
          <a:ln w="25400" cap="flat" cmpd="sng" algn="ctr">
            <a:solidFill>
              <a:srgbClr val="FF0000"/>
            </a:solidFill>
            <a:prstDash val="solid"/>
          </a:ln>
          <a:effectLst/>
        </p:spPr>
        <p:txBody>
          <a:bodyPr wrap="square">
            <a:spAutoFit/>
          </a:bodyPr>
          <a:lstStyle/>
          <a:p>
            <a:pPr>
              <a:defRPr/>
            </a:pPr>
            <a:r>
              <a:rPr lang="en-ZA" sz="900" b="1" kern="0" dirty="0">
                <a:solidFill>
                  <a:prstClr val="black"/>
                </a:solidFill>
                <a:ea typeface="MS PGothic" pitchFamily="34" charset="-128"/>
              </a:rPr>
              <a:t>Declaration </a:t>
            </a:r>
            <a:r>
              <a:rPr lang="en-ZA" sz="900" b="1" kern="0" dirty="0" smtClean="0">
                <a:solidFill>
                  <a:prstClr val="black"/>
                </a:solidFill>
                <a:ea typeface="MS PGothic" pitchFamily="34" charset="-128"/>
              </a:rPr>
              <a:t>indicators</a:t>
            </a:r>
          </a:p>
          <a:p>
            <a:pPr marL="171450" indent="-171450">
              <a:buFont typeface="Arial" panose="020B0604020202020204" pitchFamily="34" charset="0"/>
              <a:buChar char="•"/>
              <a:defRPr/>
            </a:pPr>
            <a:endParaRPr lang="en-ZA" sz="900" b="1" kern="0" dirty="0">
              <a:solidFill>
                <a:prstClr val="black"/>
              </a:solidFill>
              <a:ea typeface="MS PGothic" pitchFamily="34" charset="-128"/>
            </a:endParaRPr>
          </a:p>
          <a:p>
            <a:pPr marL="171450" indent="-171450">
              <a:buFont typeface="Arial" panose="020B0604020202020204" pitchFamily="34" charset="0"/>
              <a:buChar char="•"/>
              <a:defRPr/>
            </a:pPr>
            <a:r>
              <a:rPr lang="en-ZA" sz="900" b="1" kern="0" dirty="0" smtClean="0">
                <a:solidFill>
                  <a:prstClr val="black"/>
                </a:solidFill>
                <a:ea typeface="MS PGothic" pitchFamily="34" charset="-128"/>
              </a:rPr>
              <a:t> </a:t>
            </a:r>
            <a:r>
              <a:rPr lang="en-ZA" sz="900" b="1" kern="0" dirty="0">
                <a:solidFill>
                  <a:prstClr val="black"/>
                </a:solidFill>
                <a:ea typeface="MS PGothic" pitchFamily="34" charset="-128"/>
              </a:rPr>
              <a:t>% </a:t>
            </a:r>
            <a:r>
              <a:rPr lang="en-ZA" sz="900" kern="0" dirty="0">
                <a:solidFill>
                  <a:prstClr val="black"/>
                </a:solidFill>
                <a:ea typeface="MS PGothic" pitchFamily="34" charset="-128"/>
              </a:rPr>
              <a:t>of new companies created with a registration document </a:t>
            </a:r>
          </a:p>
          <a:p>
            <a:pPr marL="171450" indent="-171450">
              <a:buFont typeface="Arial" panose="020B0604020202020204" pitchFamily="34" charset="0"/>
              <a:buChar char="•"/>
              <a:defRPr/>
            </a:pPr>
            <a:r>
              <a:rPr lang="en-ZA" sz="900" kern="0" dirty="0" smtClean="0">
                <a:solidFill>
                  <a:prstClr val="black"/>
                </a:solidFill>
                <a:ea typeface="MS PGothic" pitchFamily="34" charset="-128"/>
              </a:rPr>
              <a:t>% </a:t>
            </a:r>
            <a:r>
              <a:rPr lang="en-ZA" sz="900" kern="0" dirty="0">
                <a:solidFill>
                  <a:prstClr val="black"/>
                </a:solidFill>
                <a:ea typeface="MS PGothic" pitchFamily="34" charset="-128"/>
              </a:rPr>
              <a:t>of companies issued with compliance certificates </a:t>
            </a:r>
            <a:endParaRPr lang="en-ZA" sz="900" kern="0" dirty="0" smtClean="0">
              <a:solidFill>
                <a:prstClr val="black"/>
              </a:solidFill>
              <a:ea typeface="MS PGothic" pitchFamily="34" charset="-128"/>
            </a:endParaRPr>
          </a:p>
          <a:p>
            <a:pPr marL="171450" indent="-171450">
              <a:buFontTx/>
              <a:buChar char="-"/>
              <a:defRPr/>
            </a:pPr>
            <a:endParaRPr lang="en-ZA" sz="900" kern="0" dirty="0">
              <a:solidFill>
                <a:prstClr val="black"/>
              </a:solidFill>
              <a:ea typeface="MS PGothic" pitchFamily="34" charset="-128"/>
            </a:endParaRPr>
          </a:p>
          <a:p>
            <a:pPr marL="171450" indent="-171450">
              <a:buFontTx/>
              <a:buChar char="-"/>
              <a:defRPr/>
            </a:pPr>
            <a:endParaRPr lang="en-ZA" sz="900" kern="0" dirty="0" smtClean="0">
              <a:solidFill>
                <a:prstClr val="black"/>
              </a:solidFill>
              <a:ea typeface="MS PGothic" pitchFamily="34" charset="-128"/>
            </a:endParaRPr>
          </a:p>
          <a:p>
            <a:pPr marL="171450" indent="-171450">
              <a:buFontTx/>
              <a:buChar char="-"/>
              <a:defRPr/>
            </a:pPr>
            <a:endParaRPr lang="en-ZA" sz="1000" kern="0" dirty="0">
              <a:solidFill>
                <a:prstClr val="black"/>
              </a:solidFill>
              <a:ea typeface="MS PGothic" pitchFamily="34" charset="-128"/>
            </a:endParaRPr>
          </a:p>
        </p:txBody>
      </p:sp>
      <p:sp>
        <p:nvSpPr>
          <p:cNvPr id="50" name="TextBox 49"/>
          <p:cNvSpPr txBox="1"/>
          <p:nvPr/>
        </p:nvSpPr>
        <p:spPr>
          <a:xfrm>
            <a:off x="3169680" y="3219032"/>
            <a:ext cx="1397148" cy="1338828"/>
          </a:xfrm>
          <a:prstGeom prst="rect">
            <a:avLst/>
          </a:prstGeom>
          <a:solidFill>
            <a:schemeClr val="bg1"/>
          </a:solidFill>
          <a:ln w="25400" cap="flat" cmpd="sng" algn="ctr">
            <a:solidFill>
              <a:srgbClr val="FF0000"/>
            </a:solidFill>
            <a:prstDash val="solid"/>
          </a:ln>
          <a:effectLst/>
        </p:spPr>
        <p:txBody>
          <a:bodyPr wrap="square">
            <a:spAutoFit/>
          </a:bodyPr>
          <a:lstStyle/>
          <a:p>
            <a:pPr algn="ctr">
              <a:defRPr/>
            </a:pPr>
            <a:r>
              <a:rPr lang="en-ZA" sz="900" b="1" kern="0" dirty="0">
                <a:solidFill>
                  <a:prstClr val="black"/>
                </a:solidFill>
                <a:ea typeface="MS PGothic" pitchFamily="34" charset="-128"/>
              </a:rPr>
              <a:t>Contributions </a:t>
            </a:r>
            <a:r>
              <a:rPr lang="en-ZA" sz="900" b="1" kern="0" dirty="0" smtClean="0">
                <a:solidFill>
                  <a:prstClr val="black"/>
                </a:solidFill>
                <a:ea typeface="MS PGothic" pitchFamily="34" charset="-128"/>
              </a:rPr>
              <a:t>indicators</a:t>
            </a:r>
          </a:p>
          <a:p>
            <a:pPr marL="171450" indent="-171450" algn="ctr">
              <a:buFont typeface="Arial" panose="020B0604020202020204" pitchFamily="34" charset="0"/>
              <a:buChar char="•"/>
              <a:defRPr/>
            </a:pPr>
            <a:endParaRPr lang="en-ZA" sz="900" b="1" kern="0" dirty="0">
              <a:solidFill>
                <a:prstClr val="black"/>
              </a:solidFill>
              <a:ea typeface="MS PGothic" pitchFamily="34" charset="-128"/>
            </a:endParaRPr>
          </a:p>
          <a:p>
            <a:pPr marL="171450" indent="-171450">
              <a:buFont typeface="Arial" panose="020B0604020202020204" pitchFamily="34" charset="0"/>
              <a:buChar char="•"/>
              <a:defRPr/>
            </a:pPr>
            <a:r>
              <a:rPr lang="en-ZA" sz="900" b="1" kern="0" dirty="0" smtClean="0">
                <a:solidFill>
                  <a:prstClr val="black"/>
                </a:solidFill>
                <a:ea typeface="MS PGothic" pitchFamily="34" charset="-128"/>
              </a:rPr>
              <a:t>% </a:t>
            </a:r>
            <a:r>
              <a:rPr lang="en-ZA" sz="900" kern="0" dirty="0" smtClean="0">
                <a:solidFill>
                  <a:prstClr val="black"/>
                </a:solidFill>
                <a:ea typeface="MS PGothic" pitchFamily="34" charset="-128"/>
              </a:rPr>
              <a:t>increase in contribution revenue</a:t>
            </a:r>
          </a:p>
          <a:p>
            <a:pPr marL="171450" indent="-171450">
              <a:buFont typeface="Arial" panose="020B0604020202020204" pitchFamily="34" charset="0"/>
              <a:buChar char="•"/>
              <a:defRPr/>
            </a:pPr>
            <a:r>
              <a:rPr lang="en-ZA" sz="900" kern="0" dirty="0" smtClean="0">
                <a:solidFill>
                  <a:prstClr val="black"/>
                </a:solidFill>
                <a:ea typeface="MS PGothic" pitchFamily="34" charset="-128"/>
              </a:rPr>
              <a:t>TAT to issue a compliance certificate</a:t>
            </a:r>
          </a:p>
          <a:p>
            <a:pPr marL="171450" indent="-171450">
              <a:buFontTx/>
              <a:buChar char="-"/>
              <a:defRPr/>
            </a:pPr>
            <a:endParaRPr lang="en-ZA" sz="900" kern="0" dirty="0">
              <a:solidFill>
                <a:prstClr val="black"/>
              </a:solidFill>
              <a:ea typeface="MS PGothic" pitchFamily="34" charset="-128"/>
            </a:endParaRPr>
          </a:p>
          <a:p>
            <a:pPr marL="171450" indent="-171450">
              <a:buFontTx/>
              <a:buChar char="-"/>
              <a:defRPr/>
            </a:pPr>
            <a:endParaRPr lang="en-ZA" sz="900" kern="0" dirty="0" smtClean="0">
              <a:solidFill>
                <a:prstClr val="black"/>
              </a:solidFill>
              <a:ea typeface="MS PGothic" pitchFamily="34" charset="-128"/>
            </a:endParaRPr>
          </a:p>
          <a:p>
            <a:pPr marL="171450" indent="-171450">
              <a:buFontTx/>
              <a:buChar char="-"/>
              <a:defRPr/>
            </a:pPr>
            <a:endParaRPr lang="en-ZA" sz="900" kern="0" dirty="0">
              <a:solidFill>
                <a:prstClr val="black"/>
              </a:solidFill>
              <a:ea typeface="MS PGothic" pitchFamily="34" charset="-128"/>
            </a:endParaRPr>
          </a:p>
        </p:txBody>
      </p:sp>
      <p:sp>
        <p:nvSpPr>
          <p:cNvPr id="51" name="TextBox 50"/>
          <p:cNvSpPr txBox="1"/>
          <p:nvPr/>
        </p:nvSpPr>
        <p:spPr>
          <a:xfrm>
            <a:off x="4595136" y="3217229"/>
            <a:ext cx="1444159" cy="1338828"/>
          </a:xfrm>
          <a:prstGeom prst="rect">
            <a:avLst/>
          </a:prstGeom>
          <a:solidFill>
            <a:schemeClr val="bg1"/>
          </a:solidFill>
          <a:ln w="25400" cap="flat" cmpd="sng" algn="ctr">
            <a:solidFill>
              <a:srgbClr val="4F81BD"/>
            </a:solidFill>
            <a:prstDash val="solid"/>
          </a:ln>
          <a:effectLst/>
        </p:spPr>
        <p:txBody>
          <a:bodyPr wrap="square">
            <a:spAutoFit/>
          </a:bodyPr>
          <a:lstStyle/>
          <a:p>
            <a:pPr algn="ctr">
              <a:defRPr/>
            </a:pPr>
            <a:r>
              <a:rPr lang="en-ZA" sz="900" b="1" kern="0" dirty="0">
                <a:solidFill>
                  <a:prstClr val="black"/>
                </a:solidFill>
                <a:ea typeface="MS PGothic" pitchFamily="34" charset="-128"/>
              </a:rPr>
              <a:t>Claims </a:t>
            </a:r>
            <a:r>
              <a:rPr lang="en-ZA" sz="900" b="1" kern="0" dirty="0" smtClean="0">
                <a:solidFill>
                  <a:prstClr val="black"/>
                </a:solidFill>
                <a:ea typeface="MS PGothic" pitchFamily="34" charset="-128"/>
              </a:rPr>
              <a:t>indicators</a:t>
            </a:r>
          </a:p>
          <a:p>
            <a:pPr algn="ctr">
              <a:defRPr/>
            </a:pPr>
            <a:endParaRPr lang="en-ZA" sz="900" b="1" kern="0" dirty="0">
              <a:solidFill>
                <a:prstClr val="black"/>
              </a:solidFill>
              <a:ea typeface="MS PGothic" pitchFamily="34" charset="-128"/>
            </a:endParaRPr>
          </a:p>
          <a:p>
            <a:pPr marL="171450" indent="-171450">
              <a:buFont typeface="Arial" panose="020B0604020202020204" pitchFamily="34" charset="0"/>
              <a:buChar char="•"/>
              <a:defRPr/>
            </a:pPr>
            <a:r>
              <a:rPr lang="en-ZA" sz="900" kern="0" dirty="0" smtClean="0">
                <a:solidFill>
                  <a:prstClr val="black"/>
                </a:solidFill>
                <a:ea typeface="MS PGothic" pitchFamily="34" charset="-128"/>
              </a:rPr>
              <a:t>Turn around time to process claims and payments</a:t>
            </a:r>
          </a:p>
          <a:p>
            <a:pPr>
              <a:defRPr/>
            </a:pPr>
            <a:endParaRPr lang="en-ZA" sz="900" kern="0" dirty="0" smtClean="0">
              <a:solidFill>
                <a:prstClr val="black"/>
              </a:solidFill>
              <a:ea typeface="MS PGothic" pitchFamily="34" charset="-128"/>
            </a:endParaRPr>
          </a:p>
          <a:p>
            <a:pPr>
              <a:defRPr/>
            </a:pPr>
            <a:endParaRPr lang="en-ZA" sz="900" kern="0" dirty="0">
              <a:solidFill>
                <a:prstClr val="black"/>
              </a:solidFill>
              <a:ea typeface="MS PGothic" pitchFamily="34" charset="-128"/>
            </a:endParaRPr>
          </a:p>
          <a:p>
            <a:pPr>
              <a:defRPr/>
            </a:pPr>
            <a:endParaRPr lang="en-ZA" sz="900" kern="0" dirty="0" smtClean="0">
              <a:solidFill>
                <a:prstClr val="black"/>
              </a:solidFill>
              <a:ea typeface="MS PGothic" pitchFamily="34" charset="-128"/>
            </a:endParaRPr>
          </a:p>
          <a:p>
            <a:pPr>
              <a:defRPr/>
            </a:pPr>
            <a:endParaRPr lang="en-ZA" sz="900" kern="0" dirty="0" smtClean="0">
              <a:solidFill>
                <a:prstClr val="black"/>
              </a:solidFill>
              <a:ea typeface="MS PGothic" pitchFamily="34" charset="-128"/>
            </a:endParaRPr>
          </a:p>
        </p:txBody>
      </p:sp>
      <p:sp>
        <p:nvSpPr>
          <p:cNvPr id="52" name="TextBox 51"/>
          <p:cNvSpPr txBox="1"/>
          <p:nvPr/>
        </p:nvSpPr>
        <p:spPr>
          <a:xfrm>
            <a:off x="6072691" y="3237325"/>
            <a:ext cx="1512168" cy="1338828"/>
          </a:xfrm>
          <a:prstGeom prst="rect">
            <a:avLst/>
          </a:prstGeom>
          <a:solidFill>
            <a:schemeClr val="bg1"/>
          </a:solidFill>
          <a:ln w="25400" cap="flat" cmpd="sng" algn="ctr">
            <a:solidFill>
              <a:srgbClr val="FF0000"/>
            </a:solidFill>
            <a:prstDash val="solid"/>
          </a:ln>
          <a:effectLst/>
        </p:spPr>
        <p:txBody>
          <a:bodyPr wrap="square">
            <a:spAutoFit/>
          </a:bodyPr>
          <a:lstStyle/>
          <a:p>
            <a:pPr algn="ctr">
              <a:defRPr/>
            </a:pPr>
            <a:r>
              <a:rPr lang="en-ZA" sz="900" b="1" kern="0" dirty="0">
                <a:solidFill>
                  <a:prstClr val="black"/>
                </a:solidFill>
                <a:ea typeface="MS PGothic" pitchFamily="34" charset="-128"/>
              </a:rPr>
              <a:t>LAP </a:t>
            </a:r>
            <a:r>
              <a:rPr lang="en-ZA" sz="900" b="1" kern="0" dirty="0" smtClean="0">
                <a:solidFill>
                  <a:prstClr val="black"/>
                </a:solidFill>
                <a:ea typeface="MS PGothic" pitchFamily="34" charset="-128"/>
              </a:rPr>
              <a:t>indicators</a:t>
            </a:r>
          </a:p>
          <a:p>
            <a:pPr algn="ctr">
              <a:defRPr/>
            </a:pPr>
            <a:endParaRPr lang="en-ZA" sz="900" b="1" kern="0" dirty="0">
              <a:solidFill>
                <a:prstClr val="black"/>
              </a:solidFill>
              <a:ea typeface="MS PGothic" pitchFamily="34" charset="-128"/>
            </a:endParaRPr>
          </a:p>
          <a:p>
            <a:pPr marL="171450" indent="-171450">
              <a:buFont typeface="Arial" panose="020B0604020202020204" pitchFamily="34" charset="0"/>
              <a:buChar char="•"/>
              <a:defRPr/>
            </a:pPr>
            <a:r>
              <a:rPr lang="en-ZA" sz="900" kern="0" dirty="0" smtClean="0">
                <a:solidFill>
                  <a:prstClr val="black"/>
                </a:solidFill>
                <a:ea typeface="MS PGothic" pitchFamily="34" charset="-128"/>
              </a:rPr>
              <a:t>Enhancing </a:t>
            </a:r>
            <a:r>
              <a:rPr lang="en-ZA" sz="900" kern="0" dirty="0">
                <a:solidFill>
                  <a:prstClr val="black"/>
                </a:solidFill>
                <a:ea typeface="MS PGothic" pitchFamily="34" charset="-128"/>
              </a:rPr>
              <a:t>employability to enable UIF contributors to be retained at </a:t>
            </a:r>
            <a:r>
              <a:rPr lang="en-ZA" sz="900" kern="0" dirty="0" smtClean="0">
                <a:solidFill>
                  <a:prstClr val="black"/>
                </a:solidFill>
                <a:ea typeface="MS PGothic" pitchFamily="34" charset="-128"/>
              </a:rPr>
              <a:t>work</a:t>
            </a:r>
          </a:p>
          <a:p>
            <a:pPr marL="171450" indent="-171450">
              <a:buFont typeface="Arial" panose="020B0604020202020204" pitchFamily="34" charset="0"/>
              <a:buChar char="•"/>
              <a:defRPr/>
            </a:pPr>
            <a:r>
              <a:rPr lang="en-ZA" sz="900" kern="0" dirty="0" smtClean="0">
                <a:solidFill>
                  <a:prstClr val="black"/>
                </a:solidFill>
                <a:ea typeface="MS PGothic" pitchFamily="34" charset="-128"/>
              </a:rPr>
              <a:t>Percentage </a:t>
            </a:r>
            <a:r>
              <a:rPr lang="en-ZA" sz="900" kern="0" dirty="0">
                <a:solidFill>
                  <a:prstClr val="black"/>
                </a:solidFill>
                <a:ea typeface="MS PGothic" pitchFamily="34" charset="-128"/>
              </a:rPr>
              <a:t>of </a:t>
            </a:r>
            <a:r>
              <a:rPr lang="en-ZA" sz="900" kern="0" dirty="0" smtClean="0">
                <a:solidFill>
                  <a:prstClr val="black"/>
                </a:solidFill>
                <a:ea typeface="MS PGothic" pitchFamily="34" charset="-128"/>
              </a:rPr>
              <a:t>TERS </a:t>
            </a:r>
            <a:r>
              <a:rPr lang="en-ZA" sz="900" kern="0" dirty="0">
                <a:solidFill>
                  <a:prstClr val="black"/>
                </a:solidFill>
                <a:ea typeface="MS PGothic" pitchFamily="34" charset="-128"/>
              </a:rPr>
              <a:t>processed</a:t>
            </a:r>
          </a:p>
          <a:p>
            <a:pPr marL="171450" indent="-171450">
              <a:buFontTx/>
              <a:buChar char="-"/>
              <a:defRPr/>
            </a:pPr>
            <a:endParaRPr lang="en-ZA" sz="900" kern="0" dirty="0" smtClean="0">
              <a:solidFill>
                <a:prstClr val="black"/>
              </a:solidFill>
              <a:ea typeface="MS PGothic" pitchFamily="34" charset="-128"/>
            </a:endParaRPr>
          </a:p>
        </p:txBody>
      </p:sp>
      <p:sp>
        <p:nvSpPr>
          <p:cNvPr id="53" name="TextBox 52"/>
          <p:cNvSpPr txBox="1"/>
          <p:nvPr/>
        </p:nvSpPr>
        <p:spPr>
          <a:xfrm>
            <a:off x="7649567" y="3237325"/>
            <a:ext cx="1317403" cy="1477328"/>
          </a:xfrm>
          <a:prstGeom prst="rect">
            <a:avLst/>
          </a:prstGeom>
          <a:solidFill>
            <a:schemeClr val="bg1"/>
          </a:solidFill>
          <a:ln w="25400" cap="flat" cmpd="sng" algn="ctr">
            <a:solidFill>
              <a:srgbClr val="4BACC6"/>
            </a:solidFill>
            <a:prstDash val="solid"/>
          </a:ln>
          <a:effectLst/>
        </p:spPr>
        <p:txBody>
          <a:bodyPr wrap="square">
            <a:spAutoFit/>
          </a:bodyPr>
          <a:lstStyle/>
          <a:p>
            <a:pPr algn="ctr">
              <a:defRPr/>
            </a:pPr>
            <a:r>
              <a:rPr lang="en-ZA" sz="900" b="1" kern="0" dirty="0">
                <a:solidFill>
                  <a:prstClr val="black"/>
                </a:solidFill>
                <a:ea typeface="MS PGothic" pitchFamily="34" charset="-128"/>
              </a:rPr>
              <a:t>Investment </a:t>
            </a:r>
            <a:r>
              <a:rPr lang="en-ZA" sz="900" b="1" kern="0" dirty="0" smtClean="0">
                <a:solidFill>
                  <a:prstClr val="black"/>
                </a:solidFill>
                <a:ea typeface="MS PGothic" pitchFamily="34" charset="-128"/>
              </a:rPr>
              <a:t>indicators</a:t>
            </a:r>
          </a:p>
          <a:p>
            <a:pPr marL="171450" indent="-171450">
              <a:buFontTx/>
              <a:buChar char="-"/>
              <a:defRPr/>
            </a:pPr>
            <a:endParaRPr lang="en-ZA" sz="900" kern="0" dirty="0">
              <a:solidFill>
                <a:prstClr val="black"/>
              </a:solidFill>
              <a:ea typeface="MS PGothic" pitchFamily="34" charset="-128"/>
            </a:endParaRPr>
          </a:p>
          <a:p>
            <a:pPr marL="180340" indent="-180340" algn="just">
              <a:buFont typeface="Arial" panose="020B0604020202020204" pitchFamily="34" charset="0"/>
              <a:buChar char="•"/>
              <a:defRPr/>
            </a:pPr>
            <a:r>
              <a:rPr lang="en-ZA" sz="900" kern="0" dirty="0">
                <a:solidFill>
                  <a:prstClr val="black"/>
                </a:solidFill>
                <a:ea typeface="MS PGothic" pitchFamily="34" charset="-128"/>
              </a:rPr>
              <a:t>Percentage return on listed investments  ≥ the benchmark</a:t>
            </a:r>
          </a:p>
          <a:p>
            <a:pPr>
              <a:defRPr/>
            </a:pPr>
            <a:endParaRPr lang="en-ZA" sz="900" kern="0" dirty="0" smtClean="0">
              <a:solidFill>
                <a:prstClr val="black"/>
              </a:solidFill>
              <a:ea typeface="MS PGothic" pitchFamily="34" charset="-128"/>
            </a:endParaRPr>
          </a:p>
          <a:p>
            <a:pPr marL="171450" indent="-171450">
              <a:buFontTx/>
              <a:buChar char="-"/>
              <a:defRPr/>
            </a:pPr>
            <a:endParaRPr lang="en-ZA" sz="900" kern="0" dirty="0">
              <a:solidFill>
                <a:prstClr val="black"/>
              </a:solidFill>
              <a:ea typeface="MS PGothic" pitchFamily="34" charset="-128"/>
            </a:endParaRPr>
          </a:p>
          <a:p>
            <a:pPr marL="171450" indent="-171450">
              <a:buFontTx/>
              <a:buChar char="-"/>
              <a:defRPr/>
            </a:pPr>
            <a:endParaRPr lang="en-ZA" sz="900" kern="0" dirty="0" smtClean="0">
              <a:solidFill>
                <a:prstClr val="black"/>
              </a:solidFill>
              <a:ea typeface="MS PGothic" pitchFamily="34" charset="-128"/>
            </a:endParaRPr>
          </a:p>
          <a:p>
            <a:pPr marL="171450" indent="-171450">
              <a:buFontTx/>
              <a:buChar char="-"/>
              <a:defRPr/>
            </a:pPr>
            <a:endParaRPr lang="en-ZA" sz="900" kern="0" dirty="0">
              <a:solidFill>
                <a:prstClr val="black"/>
              </a:solidFill>
              <a:ea typeface="MS PGothic" pitchFamily="34" charset="-128"/>
            </a:endParaRPr>
          </a:p>
        </p:txBody>
      </p:sp>
      <p:sp>
        <p:nvSpPr>
          <p:cNvPr id="57" name="TextBox 56"/>
          <p:cNvSpPr txBox="1"/>
          <p:nvPr/>
        </p:nvSpPr>
        <p:spPr>
          <a:xfrm>
            <a:off x="209386" y="1354932"/>
            <a:ext cx="8757584" cy="277812"/>
          </a:xfrm>
          <a:prstGeom prst="rect">
            <a:avLst/>
          </a:prstGeom>
          <a:solidFill>
            <a:schemeClr val="tx2">
              <a:lumMod val="20000"/>
              <a:lumOff val="80000"/>
            </a:schemeClr>
          </a:solidFill>
          <a:ln w="25400" cap="flat" cmpd="sng" algn="ctr">
            <a:solidFill>
              <a:srgbClr val="C0504D"/>
            </a:solidFill>
            <a:prstDash val="solid"/>
          </a:ln>
          <a:effectLst/>
        </p:spPr>
        <p:txBody>
          <a:bodyPr wrap="square">
            <a:spAutoFit/>
          </a:bodyPr>
          <a:lstStyle/>
          <a:p>
            <a:pPr algn="ctr">
              <a:defRPr/>
            </a:pPr>
            <a:r>
              <a:rPr lang="en-ZA" sz="1200" b="1" kern="0" dirty="0">
                <a:solidFill>
                  <a:prstClr val="black"/>
                </a:solidFill>
                <a:ea typeface="MS PGothic" pitchFamily="34" charset="-128"/>
              </a:rPr>
              <a:t>Values :</a:t>
            </a:r>
            <a:r>
              <a:rPr lang="en-ZA" sz="1200" kern="0" dirty="0">
                <a:solidFill>
                  <a:prstClr val="black"/>
                </a:solidFill>
                <a:ea typeface="MS PGothic" pitchFamily="34" charset="-128"/>
              </a:rPr>
              <a:t>Transparency, Mutual respect, Client-centred services, Integrity, Accountability, Team work, Caring for our people </a:t>
            </a:r>
            <a:r>
              <a:rPr lang="en-ZA" sz="1200" kern="0" dirty="0" smtClean="0">
                <a:solidFill>
                  <a:prstClr val="black"/>
                </a:solidFill>
                <a:ea typeface="MS PGothic" pitchFamily="34" charset="-128"/>
              </a:rPr>
              <a:t>,Excellence</a:t>
            </a:r>
            <a:endParaRPr lang="en-ZA" sz="1200" kern="0" dirty="0">
              <a:solidFill>
                <a:prstClr val="black"/>
              </a:solidFill>
              <a:ea typeface="MS PGothic" pitchFamily="34" charset="-128"/>
            </a:endParaRPr>
          </a:p>
        </p:txBody>
      </p:sp>
      <p:graphicFrame>
        <p:nvGraphicFramePr>
          <p:cNvPr id="7" name="Diagram 6"/>
          <p:cNvGraphicFramePr/>
          <p:nvPr>
            <p:extLst>
              <p:ext uri="{D42A27DB-BD31-4B8C-83A1-F6EECF244321}">
                <p14:modId xmlns:p14="http://schemas.microsoft.com/office/powerpoint/2010/main" val="3542727453"/>
              </p:ext>
            </p:extLst>
          </p:nvPr>
        </p:nvGraphicFramePr>
        <p:xfrm>
          <a:off x="212073" y="1742306"/>
          <a:ext cx="8754897" cy="283882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3" name="Table 2"/>
          <p:cNvGraphicFramePr>
            <a:graphicFrameLocks noGrp="1"/>
          </p:cNvGraphicFramePr>
          <p:nvPr>
            <p:extLst/>
          </p:nvPr>
        </p:nvGraphicFramePr>
        <p:xfrm>
          <a:off x="204941" y="4556057"/>
          <a:ext cx="8693167" cy="2159795"/>
        </p:xfrm>
        <a:graphic>
          <a:graphicData uri="http://schemas.openxmlformats.org/drawingml/2006/table">
            <a:tbl>
              <a:tblPr firstRow="1" firstCol="1" bandRow="1"/>
              <a:tblGrid>
                <a:gridCol w="3036712">
                  <a:extLst>
                    <a:ext uri="{9D8B030D-6E8A-4147-A177-3AD203B41FA5}">
                      <a16:colId xmlns:a16="http://schemas.microsoft.com/office/drawing/2014/main" val="20000"/>
                    </a:ext>
                  </a:extLst>
                </a:gridCol>
                <a:gridCol w="2555984">
                  <a:extLst>
                    <a:ext uri="{9D8B030D-6E8A-4147-A177-3AD203B41FA5}">
                      <a16:colId xmlns:a16="http://schemas.microsoft.com/office/drawing/2014/main" val="20001"/>
                    </a:ext>
                  </a:extLst>
                </a:gridCol>
                <a:gridCol w="1679727">
                  <a:extLst>
                    <a:ext uri="{9D8B030D-6E8A-4147-A177-3AD203B41FA5}">
                      <a16:colId xmlns:a16="http://schemas.microsoft.com/office/drawing/2014/main" val="20002"/>
                    </a:ext>
                  </a:extLst>
                </a:gridCol>
                <a:gridCol w="1420744">
                  <a:extLst>
                    <a:ext uri="{9D8B030D-6E8A-4147-A177-3AD203B41FA5}">
                      <a16:colId xmlns:a16="http://schemas.microsoft.com/office/drawing/2014/main" val="20003"/>
                    </a:ext>
                  </a:extLst>
                </a:gridCol>
              </a:tblGrid>
              <a:tr h="148587">
                <a:tc gridSpan="4">
                  <a:txBody>
                    <a:bodyPr/>
                    <a:lstStyle/>
                    <a:p>
                      <a:pPr marL="180340" indent="-180340" algn="ctr">
                        <a:spcAft>
                          <a:spcPts val="0"/>
                        </a:spcAft>
                      </a:pPr>
                      <a:endParaRPr lang="en-ZA" sz="900" dirty="0">
                        <a:effectLst/>
                        <a:latin typeface="Calibri"/>
                        <a:ea typeface="Calibri"/>
                        <a:cs typeface="Times New Roman"/>
                      </a:endParaRPr>
                    </a:p>
                  </a:txBody>
                  <a:tcPr marL="57688" marR="57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0"/>
                  </a:ext>
                </a:extLst>
              </a:tr>
              <a:tr h="385827">
                <a:tc>
                  <a:txBody>
                    <a:bodyPr/>
                    <a:lstStyle/>
                    <a:p>
                      <a:pPr marL="180340" indent="-180340">
                        <a:spcAft>
                          <a:spcPts val="0"/>
                        </a:spcAft>
                      </a:pPr>
                      <a:r>
                        <a:rPr lang="en-ZA" sz="800" b="1" dirty="0">
                          <a:effectLst/>
                          <a:latin typeface="Arial"/>
                          <a:ea typeface="Times New Roman"/>
                          <a:cs typeface="Times New Roman"/>
                        </a:rPr>
                        <a:t>Priority 1: </a:t>
                      </a:r>
                      <a:r>
                        <a:rPr lang="en-ZA" sz="800" dirty="0">
                          <a:effectLst/>
                          <a:latin typeface="Arial"/>
                          <a:ea typeface="Times New Roman"/>
                          <a:cs typeface="Times New Roman"/>
                        </a:rPr>
                        <a:t>Capable, Ethical and Developmental State</a:t>
                      </a:r>
                      <a:endParaRPr lang="en-ZA" sz="800" dirty="0">
                        <a:effectLst/>
                        <a:latin typeface="Calibri"/>
                        <a:ea typeface="Calibri"/>
                        <a:cs typeface="Times New Roman"/>
                      </a:endParaRPr>
                    </a:p>
                  </a:txBody>
                  <a:tcPr marL="57688" marR="57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180340" indent="-180340" algn="ctr">
                        <a:spcAft>
                          <a:spcPts val="0"/>
                        </a:spcAft>
                      </a:pPr>
                      <a:r>
                        <a:rPr lang="en-ZA" sz="800" b="1" dirty="0">
                          <a:effectLst/>
                          <a:latin typeface="Arial"/>
                          <a:ea typeface="Times New Roman"/>
                          <a:cs typeface="Times New Roman"/>
                        </a:rPr>
                        <a:t>Priority 2: </a:t>
                      </a:r>
                      <a:r>
                        <a:rPr lang="en-ZA" sz="800" dirty="0">
                          <a:effectLst/>
                          <a:latin typeface="Arial"/>
                          <a:ea typeface="Times New Roman"/>
                          <a:cs typeface="Times New Roman"/>
                        </a:rPr>
                        <a:t>Economic Transformation and Job Creation</a:t>
                      </a:r>
                      <a:endParaRPr lang="en-ZA" sz="800" dirty="0">
                        <a:effectLst/>
                        <a:latin typeface="Calibri"/>
                        <a:ea typeface="Calibri"/>
                        <a:cs typeface="Times New Roman"/>
                      </a:endParaRPr>
                    </a:p>
                  </a:txBody>
                  <a:tcPr marL="57688" marR="57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180340" indent="-180340">
                        <a:spcAft>
                          <a:spcPts val="0"/>
                        </a:spcAft>
                      </a:pPr>
                      <a:r>
                        <a:rPr lang="en-ZA" sz="800" b="1" dirty="0">
                          <a:effectLst/>
                          <a:latin typeface="Arial"/>
                          <a:ea typeface="Times New Roman"/>
                          <a:cs typeface="Times New Roman"/>
                        </a:rPr>
                        <a:t>Priority 4: </a:t>
                      </a:r>
                      <a:r>
                        <a:rPr lang="en-ZA" sz="800" dirty="0">
                          <a:effectLst/>
                          <a:latin typeface="Arial"/>
                          <a:ea typeface="Times New Roman"/>
                          <a:cs typeface="Times New Roman"/>
                        </a:rPr>
                        <a:t>Consolidating Social Wage through reliable and Basic Services</a:t>
                      </a:r>
                      <a:endParaRPr lang="en-ZA" sz="800" dirty="0">
                        <a:effectLst/>
                        <a:latin typeface="Calibri"/>
                        <a:ea typeface="Calibri"/>
                        <a:cs typeface="Times New Roman"/>
                      </a:endParaRPr>
                    </a:p>
                  </a:txBody>
                  <a:tcPr marL="57688" marR="57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180340" indent="-180340">
                        <a:spcAft>
                          <a:spcPts val="0"/>
                        </a:spcAft>
                      </a:pPr>
                      <a:r>
                        <a:rPr lang="en-ZA" sz="800" b="1" dirty="0">
                          <a:effectLst/>
                          <a:latin typeface="Arial"/>
                          <a:ea typeface="Times New Roman"/>
                          <a:cs typeface="Times New Roman"/>
                        </a:rPr>
                        <a:t>Priority 6: </a:t>
                      </a:r>
                      <a:r>
                        <a:rPr lang="en-ZA" sz="800" dirty="0">
                          <a:effectLst/>
                          <a:latin typeface="Arial"/>
                          <a:ea typeface="Times New Roman"/>
                          <a:cs typeface="Times New Roman"/>
                        </a:rPr>
                        <a:t>Social cohesion and safer communities</a:t>
                      </a:r>
                      <a:r>
                        <a:rPr lang="en-GB" sz="800" dirty="0">
                          <a:solidFill>
                            <a:srgbClr val="000000"/>
                          </a:solidFill>
                          <a:effectLst/>
                          <a:latin typeface="Arial"/>
                          <a:ea typeface="Times New Roman"/>
                          <a:cs typeface="Times New Roman"/>
                        </a:rPr>
                        <a:t>     </a:t>
                      </a:r>
                      <a:endParaRPr lang="en-ZA" sz="800" dirty="0">
                        <a:effectLst/>
                        <a:latin typeface="Calibri"/>
                        <a:ea typeface="Calibri"/>
                        <a:cs typeface="Times New Roman"/>
                      </a:endParaRPr>
                    </a:p>
                  </a:txBody>
                  <a:tcPr marL="57688" marR="57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01"/>
                  </a:ext>
                </a:extLst>
              </a:tr>
              <a:tr h="128609">
                <a:tc gridSpan="4">
                  <a:txBody>
                    <a:bodyPr/>
                    <a:lstStyle/>
                    <a:p>
                      <a:pPr marL="180340" indent="-180340" algn="ctr">
                        <a:spcAft>
                          <a:spcPts val="0"/>
                        </a:spcAft>
                      </a:pPr>
                      <a:r>
                        <a:rPr lang="en-ZA" sz="900" b="1" dirty="0">
                          <a:solidFill>
                            <a:srgbClr val="FFFFFF"/>
                          </a:solidFill>
                          <a:effectLst/>
                          <a:latin typeface="+mn-lt"/>
                          <a:ea typeface="Times New Roman"/>
                          <a:cs typeface="Times New Roman"/>
                        </a:rPr>
                        <a:t>Outcome indicators per priority</a:t>
                      </a:r>
                      <a:endParaRPr lang="en-ZA" sz="900" dirty="0">
                        <a:effectLst/>
                        <a:latin typeface="+mn-lt"/>
                        <a:ea typeface="Calibri"/>
                        <a:cs typeface="Times New Roman"/>
                      </a:endParaRPr>
                    </a:p>
                  </a:txBody>
                  <a:tcPr marL="57688" marR="57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2"/>
                  </a:ext>
                </a:extLst>
              </a:tr>
              <a:tr h="1333659">
                <a:tc>
                  <a:txBody>
                    <a:bodyPr/>
                    <a:lstStyle/>
                    <a:p>
                      <a:pPr marL="180340" indent="-180340">
                        <a:spcAft>
                          <a:spcPts val="0"/>
                        </a:spcAft>
                        <a:buFont typeface="Arial" panose="020B0604020202020204" pitchFamily="34" charset="0"/>
                        <a:buChar char="•"/>
                      </a:pPr>
                      <a:r>
                        <a:rPr lang="en-ZA" sz="900" dirty="0">
                          <a:effectLst/>
                          <a:latin typeface="+mn-lt"/>
                          <a:ea typeface="Times New Roman"/>
                          <a:cs typeface="Times New Roman"/>
                        </a:rPr>
                        <a:t>Improved audit opinion obtained from the Auditor General </a:t>
                      </a:r>
                      <a:endParaRPr lang="en-ZA" sz="900" dirty="0">
                        <a:effectLst/>
                        <a:latin typeface="+mn-lt"/>
                        <a:ea typeface="Calibri"/>
                        <a:cs typeface="Times New Roman"/>
                      </a:endParaRPr>
                    </a:p>
                    <a:p>
                      <a:pPr marL="180340" indent="-180340">
                        <a:spcAft>
                          <a:spcPts val="0"/>
                        </a:spcAft>
                        <a:buFont typeface="Arial" panose="020B0604020202020204" pitchFamily="34" charset="0"/>
                        <a:buChar char="•"/>
                      </a:pPr>
                      <a:r>
                        <a:rPr lang="en-ZA" sz="900" dirty="0">
                          <a:effectLst/>
                          <a:latin typeface="+mn-lt"/>
                          <a:ea typeface="Times New Roman"/>
                          <a:cs typeface="Times New Roman"/>
                        </a:rPr>
                        <a:t>Wasteful, fruitless and irregular expenditures reduced</a:t>
                      </a:r>
                      <a:endParaRPr lang="en-ZA" sz="900" dirty="0">
                        <a:effectLst/>
                        <a:latin typeface="+mn-lt"/>
                        <a:ea typeface="Calibri"/>
                        <a:cs typeface="Times New Roman"/>
                      </a:endParaRPr>
                    </a:p>
                    <a:p>
                      <a:pPr marL="180340" indent="-180340">
                        <a:spcAft>
                          <a:spcPts val="0"/>
                        </a:spcAft>
                        <a:buFont typeface="Arial" panose="020B0604020202020204" pitchFamily="34" charset="0"/>
                        <a:buChar char="•"/>
                      </a:pPr>
                      <a:r>
                        <a:rPr lang="en-ZA" sz="900" dirty="0">
                          <a:effectLst/>
                          <a:latin typeface="+mn-lt"/>
                          <a:ea typeface="Times New Roman"/>
                          <a:cs typeface="Times New Roman"/>
                        </a:rPr>
                        <a:t>Improved turnaround time to pay suppliers </a:t>
                      </a:r>
                      <a:endParaRPr lang="en-ZA" sz="900" dirty="0">
                        <a:effectLst/>
                        <a:latin typeface="+mn-lt"/>
                        <a:ea typeface="Calibri"/>
                        <a:cs typeface="Times New Roman"/>
                      </a:endParaRPr>
                    </a:p>
                    <a:p>
                      <a:pPr marL="180340" indent="-180340">
                        <a:spcAft>
                          <a:spcPts val="0"/>
                        </a:spcAft>
                        <a:buFont typeface="Arial" panose="020B0604020202020204" pitchFamily="34" charset="0"/>
                        <a:buChar char="•"/>
                      </a:pPr>
                      <a:r>
                        <a:rPr lang="en-ZA" sz="900" dirty="0">
                          <a:effectLst/>
                          <a:latin typeface="+mn-lt"/>
                          <a:ea typeface="Times New Roman"/>
                          <a:cs typeface="Times New Roman"/>
                        </a:rPr>
                        <a:t>Improved resolution of reported incidents of corruption in UIF</a:t>
                      </a:r>
                      <a:endParaRPr lang="en-ZA" sz="900" dirty="0">
                        <a:effectLst/>
                        <a:latin typeface="+mn-lt"/>
                        <a:ea typeface="Calibri"/>
                        <a:cs typeface="Times New Roman"/>
                      </a:endParaRPr>
                    </a:p>
                    <a:p>
                      <a:pPr marL="180340" indent="-180340">
                        <a:spcAft>
                          <a:spcPts val="0"/>
                        </a:spcAft>
                        <a:buFont typeface="Arial" panose="020B0604020202020204" pitchFamily="34" charset="0"/>
                        <a:buChar char="•"/>
                      </a:pPr>
                      <a:r>
                        <a:rPr lang="en-ZA" sz="900" dirty="0">
                          <a:effectLst/>
                          <a:latin typeface="+mn-lt"/>
                          <a:ea typeface="Times New Roman"/>
                          <a:cs typeface="Times New Roman"/>
                        </a:rPr>
                        <a:t>Functional ethics structure and adequate capacity</a:t>
                      </a:r>
                      <a:endParaRPr lang="en-ZA" sz="900" dirty="0">
                        <a:effectLst/>
                        <a:latin typeface="+mn-lt"/>
                        <a:ea typeface="Calibri"/>
                        <a:cs typeface="Times New Roman"/>
                      </a:endParaRPr>
                    </a:p>
                    <a:p>
                      <a:pPr marL="180340" indent="-180340">
                        <a:spcAft>
                          <a:spcPts val="0"/>
                        </a:spcAft>
                        <a:buFont typeface="Arial" panose="020B0604020202020204" pitchFamily="34" charset="0"/>
                        <a:buChar char="•"/>
                      </a:pPr>
                      <a:r>
                        <a:rPr lang="en-ZA" sz="900" dirty="0">
                          <a:effectLst/>
                          <a:latin typeface="+mn-lt"/>
                          <a:ea typeface="Times New Roman"/>
                          <a:cs typeface="Times New Roman"/>
                        </a:rPr>
                        <a:t>Sustainable Administrative expenditure </a:t>
                      </a:r>
                      <a:endParaRPr lang="en-ZA" sz="900" dirty="0">
                        <a:effectLst/>
                        <a:latin typeface="+mn-lt"/>
                        <a:ea typeface="Calibri"/>
                        <a:cs typeface="Times New Roman"/>
                      </a:endParaRPr>
                    </a:p>
                    <a:p>
                      <a:pPr marL="180340" indent="-180340">
                        <a:spcAft>
                          <a:spcPts val="0"/>
                        </a:spcAft>
                        <a:buFont typeface="Arial" panose="020B0604020202020204" pitchFamily="34" charset="0"/>
                        <a:buChar char="•"/>
                      </a:pPr>
                      <a:r>
                        <a:rPr lang="en-ZA" sz="900" dirty="0">
                          <a:effectLst/>
                          <a:latin typeface="+mn-lt"/>
                          <a:ea typeface="Times New Roman"/>
                          <a:cs typeface="Times New Roman"/>
                        </a:rPr>
                        <a:t>Improved return on listed investments  </a:t>
                      </a:r>
                      <a:endParaRPr lang="en-ZA" sz="900" dirty="0">
                        <a:effectLst/>
                        <a:latin typeface="+mn-lt"/>
                        <a:ea typeface="Calibri"/>
                        <a:cs typeface="Times New Roman"/>
                      </a:endParaRPr>
                    </a:p>
                    <a:p>
                      <a:pPr marL="180340" indent="-180340" algn="just">
                        <a:spcAft>
                          <a:spcPts val="0"/>
                        </a:spcAft>
                        <a:buFont typeface="Arial" panose="020B0604020202020204" pitchFamily="34" charset="0"/>
                        <a:buChar char="•"/>
                      </a:pPr>
                      <a:r>
                        <a:rPr lang="en-ZA" sz="900" dirty="0">
                          <a:effectLst/>
                          <a:latin typeface="+mn-lt"/>
                          <a:ea typeface="Times New Roman"/>
                          <a:cs typeface="Times New Roman"/>
                        </a:rPr>
                        <a:t>Improved Human Resource Capacity</a:t>
                      </a:r>
                      <a:endParaRPr lang="en-ZA" sz="900" dirty="0">
                        <a:effectLst/>
                        <a:latin typeface="+mn-lt"/>
                        <a:ea typeface="Calibri"/>
                        <a:cs typeface="Times New Roman"/>
                      </a:endParaRPr>
                    </a:p>
                  </a:txBody>
                  <a:tcPr marL="57688" marR="57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80340" indent="-180340" algn="just">
                        <a:spcAft>
                          <a:spcPts val="0"/>
                        </a:spcAft>
                        <a:buFont typeface="Arial" panose="020B0604020202020204" pitchFamily="34" charset="0"/>
                        <a:buChar char="•"/>
                      </a:pPr>
                      <a:r>
                        <a:rPr lang="en-ZA" sz="900" dirty="0">
                          <a:effectLst/>
                          <a:latin typeface="+mn-lt"/>
                          <a:ea typeface="Times New Roman"/>
                          <a:cs typeface="Times New Roman"/>
                        </a:rPr>
                        <a:t>Unemployment Insurance Fund (UIF) Assets Under Management (AUM) Funds set aside for Funding Employment Creation Schemes </a:t>
                      </a:r>
                      <a:endParaRPr lang="en-ZA" sz="900" dirty="0">
                        <a:effectLst/>
                        <a:latin typeface="+mn-lt"/>
                        <a:ea typeface="Calibri"/>
                        <a:cs typeface="Times New Roman"/>
                      </a:endParaRPr>
                    </a:p>
                  </a:txBody>
                  <a:tcPr marL="57688" marR="57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80340" indent="-180340">
                        <a:spcAft>
                          <a:spcPts val="0"/>
                        </a:spcAft>
                        <a:buFont typeface="Arial" panose="020B0604020202020204" pitchFamily="34" charset="0"/>
                        <a:buChar char="•"/>
                      </a:pPr>
                      <a:r>
                        <a:rPr lang="en-ZA" sz="900" dirty="0">
                          <a:effectLst/>
                          <a:latin typeface="+mn-lt"/>
                          <a:ea typeface="Times New Roman"/>
                          <a:cs typeface="Times New Roman"/>
                        </a:rPr>
                        <a:t>Integrated claims management System (ICMS) implemented, support and maintenance provided</a:t>
                      </a:r>
                      <a:endParaRPr lang="en-ZA" sz="900" dirty="0">
                        <a:effectLst/>
                        <a:latin typeface="+mn-lt"/>
                        <a:ea typeface="Calibri"/>
                        <a:cs typeface="Times New Roman"/>
                      </a:endParaRPr>
                    </a:p>
                    <a:p>
                      <a:pPr marL="180340" indent="-180340">
                        <a:spcAft>
                          <a:spcPts val="0"/>
                        </a:spcAft>
                        <a:buFont typeface="Arial" panose="020B0604020202020204" pitchFamily="34" charset="0"/>
                        <a:buChar char="•"/>
                      </a:pPr>
                      <a:r>
                        <a:rPr lang="en-ZA" sz="900" dirty="0">
                          <a:effectLst/>
                          <a:latin typeface="+mn-lt"/>
                          <a:ea typeface="Times New Roman"/>
                          <a:cs typeface="Times New Roman"/>
                        </a:rPr>
                        <a:t>Improved social security coverage</a:t>
                      </a:r>
                      <a:endParaRPr lang="en-ZA" sz="900" dirty="0">
                        <a:effectLst/>
                        <a:latin typeface="+mn-lt"/>
                        <a:ea typeface="Calibri"/>
                        <a:cs typeface="Times New Roman"/>
                      </a:endParaRPr>
                    </a:p>
                    <a:p>
                      <a:pPr marL="0" marR="111125" indent="0">
                        <a:lnSpc>
                          <a:spcPct val="100000"/>
                        </a:lnSpc>
                        <a:spcAft>
                          <a:spcPts val="0"/>
                        </a:spcAft>
                        <a:buFont typeface="Arial" panose="020B0604020202020204" pitchFamily="34" charset="0"/>
                        <a:buNone/>
                      </a:pPr>
                      <a:endParaRPr lang="en-ZA" sz="900" dirty="0">
                        <a:effectLst/>
                        <a:latin typeface="+mn-lt"/>
                        <a:ea typeface="Calibri"/>
                        <a:cs typeface="Times New Roman"/>
                      </a:endParaRPr>
                    </a:p>
                  </a:txBody>
                  <a:tcPr marL="57688" marR="57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171450" indent="-171450" algn="just">
                        <a:spcAft>
                          <a:spcPts val="0"/>
                        </a:spcAft>
                        <a:buFont typeface="Arial" panose="020B0604020202020204" pitchFamily="34" charset="0"/>
                        <a:buChar char="•"/>
                      </a:pPr>
                      <a:r>
                        <a:rPr lang="en-ZA" sz="900" dirty="0">
                          <a:effectLst/>
                          <a:latin typeface="+mn-lt"/>
                          <a:ea typeface="Times New Roman"/>
                        </a:rPr>
                        <a:t>Improved representation of the designated groups across occupational levels</a:t>
                      </a:r>
                    </a:p>
                    <a:p>
                      <a:pPr marL="180340" indent="-180340">
                        <a:spcAft>
                          <a:spcPts val="0"/>
                        </a:spcAft>
                      </a:pPr>
                      <a:r>
                        <a:rPr lang="en-ZA" sz="900" dirty="0">
                          <a:effectLst/>
                          <a:latin typeface="+mn-lt"/>
                          <a:ea typeface="Times New Roman"/>
                          <a:cs typeface="Times New Roman"/>
                        </a:rPr>
                        <a:t> </a:t>
                      </a:r>
                      <a:endParaRPr lang="en-ZA" sz="900" dirty="0">
                        <a:effectLst/>
                        <a:latin typeface="+mn-lt"/>
                        <a:ea typeface="Calibri"/>
                        <a:cs typeface="Times New Roman"/>
                      </a:endParaRPr>
                    </a:p>
                  </a:txBody>
                  <a:tcPr marL="57688" marR="57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16621">
                <a:tc gridSpan="4">
                  <a:txBody>
                    <a:bodyPr/>
                    <a:lstStyle/>
                    <a:p>
                      <a:pPr marL="180340" indent="-180340" algn="ctr">
                        <a:spcAft>
                          <a:spcPts val="0"/>
                        </a:spcAft>
                      </a:pPr>
                      <a:r>
                        <a:rPr lang="en-ZA" sz="700" b="1" dirty="0">
                          <a:effectLst/>
                          <a:latin typeface="Arial"/>
                          <a:ea typeface="Times New Roman"/>
                          <a:cs typeface="Times New Roman"/>
                        </a:rPr>
                        <a:t>DATA MANAGEMENT</a:t>
                      </a:r>
                      <a:endParaRPr lang="en-ZA" sz="900" dirty="0">
                        <a:effectLst/>
                        <a:latin typeface="Calibri"/>
                        <a:ea typeface="Calibri"/>
                        <a:cs typeface="Times New Roman"/>
                      </a:endParaRPr>
                    </a:p>
                  </a:txBody>
                  <a:tcPr marL="57688" marR="57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004"/>
                  </a:ext>
                </a:extLst>
              </a:tr>
            </a:tbl>
          </a:graphicData>
        </a:graphic>
      </p:graphicFrame>
      <p:sp>
        <p:nvSpPr>
          <p:cNvPr id="5" name="Rectangle 4"/>
          <p:cNvSpPr/>
          <p:nvPr/>
        </p:nvSpPr>
        <p:spPr>
          <a:xfrm>
            <a:off x="3638164" y="4494966"/>
            <a:ext cx="1390124" cy="230832"/>
          </a:xfrm>
          <a:prstGeom prst="rect">
            <a:avLst/>
          </a:prstGeom>
        </p:spPr>
        <p:txBody>
          <a:bodyPr wrap="none">
            <a:spAutoFit/>
          </a:bodyPr>
          <a:lstStyle/>
          <a:p>
            <a:pPr>
              <a:defRPr/>
            </a:pPr>
            <a:r>
              <a:rPr lang="en-ZA" sz="900" b="1" dirty="0">
                <a:solidFill>
                  <a:prstClr val="black"/>
                </a:solidFill>
                <a:latin typeface="Arial"/>
                <a:ea typeface="Times New Roman"/>
              </a:rPr>
              <a:t>Government priorities</a:t>
            </a:r>
            <a:endParaRPr lang="en-ZA" sz="900" dirty="0">
              <a:solidFill>
                <a:prstClr val="black"/>
              </a:solidFill>
            </a:endParaRPr>
          </a:p>
        </p:txBody>
      </p:sp>
      <p:sp>
        <p:nvSpPr>
          <p:cNvPr id="19" name="TextBox 5"/>
          <p:cNvSpPr txBox="1">
            <a:spLocks noChangeArrowheads="1"/>
          </p:cNvSpPr>
          <p:nvPr/>
        </p:nvSpPr>
        <p:spPr bwMode="auto">
          <a:xfrm>
            <a:off x="8548226" y="364966"/>
            <a:ext cx="288925" cy="30777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400" dirty="0" smtClean="0">
                <a:solidFill>
                  <a:srgbClr val="000000"/>
                </a:solidFill>
                <a:latin typeface="Arial" pitchFamily="34" charset="0"/>
                <a:cs typeface="Arial" pitchFamily="34" charset="0"/>
              </a:rPr>
              <a:t>3</a:t>
            </a:r>
            <a:endParaRPr lang="en-ZA" altLang="en-US" sz="14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30440655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900" decel="100000" fill="hold"/>
                                        <p:tgtEl>
                                          <p:spTgt spid="2"/>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8" presetID="37" presetClass="entr" presetSubtype="0" fill="hold" nodeType="with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1000"/>
                                        <p:tgtEl>
                                          <p:spTgt spid="31"/>
                                        </p:tgtEl>
                                      </p:cBhvr>
                                    </p:animEffect>
                                    <p:anim calcmode="lin" valueType="num">
                                      <p:cBhvr>
                                        <p:cTn id="21" dur="1000" fill="hold"/>
                                        <p:tgtEl>
                                          <p:spTgt spid="31"/>
                                        </p:tgtEl>
                                        <p:attrNameLst>
                                          <p:attrName>ppt_x</p:attrName>
                                        </p:attrNameLst>
                                      </p:cBhvr>
                                      <p:tavLst>
                                        <p:tav tm="0">
                                          <p:val>
                                            <p:strVal val="#ppt_x"/>
                                          </p:val>
                                        </p:tav>
                                        <p:tav tm="100000">
                                          <p:val>
                                            <p:strVal val="#ppt_x"/>
                                          </p:val>
                                        </p:tav>
                                      </p:tavLst>
                                    </p:anim>
                                    <p:anim calcmode="lin" valueType="num">
                                      <p:cBhvr>
                                        <p:cTn id="22" dur="900" decel="100000" fill="hold"/>
                                        <p:tgtEl>
                                          <p:spTgt spid="31"/>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24" presetID="37" presetClass="entr" presetSubtype="0" fill="hold" nodeType="with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1000"/>
                                        <p:tgtEl>
                                          <p:spTgt spid="32"/>
                                        </p:tgtEl>
                                      </p:cBhvr>
                                    </p:animEffect>
                                    <p:anim calcmode="lin" valueType="num">
                                      <p:cBhvr>
                                        <p:cTn id="27" dur="1000" fill="hold"/>
                                        <p:tgtEl>
                                          <p:spTgt spid="32"/>
                                        </p:tgtEl>
                                        <p:attrNameLst>
                                          <p:attrName>ppt_x</p:attrName>
                                        </p:attrNameLst>
                                      </p:cBhvr>
                                      <p:tavLst>
                                        <p:tav tm="0">
                                          <p:val>
                                            <p:strVal val="#ppt_x"/>
                                          </p:val>
                                        </p:tav>
                                        <p:tav tm="100000">
                                          <p:val>
                                            <p:strVal val="#ppt_x"/>
                                          </p:val>
                                        </p:tav>
                                      </p:tavLst>
                                    </p:anim>
                                    <p:anim calcmode="lin" valueType="num">
                                      <p:cBhvr>
                                        <p:cTn id="28" dur="900" decel="100000" fill="hold"/>
                                        <p:tgtEl>
                                          <p:spTgt spid="32"/>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30" presetID="53" presetClass="entr" presetSubtype="16" fill="hold" nodeType="with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a:spcBef>
                <a:spcPct val="0"/>
              </a:spcBef>
              <a:buFontTx/>
              <a:buNone/>
            </a:pPr>
            <a:fld id="{DBF4E1A9-01F9-4083-B32E-2A8DF816C4F8}" type="slidenum">
              <a:rPr lang="en-US" altLang="en-US" sz="1200" smtClean="0">
                <a:solidFill>
                  <a:srgbClr val="898989"/>
                </a:solidFill>
              </a:rPr>
              <a:pPr>
                <a:spcBef>
                  <a:spcPct val="0"/>
                </a:spcBef>
                <a:buFontTx/>
                <a:buNone/>
              </a:pPr>
              <a:t>4</a:t>
            </a:fld>
            <a:endParaRPr lang="en-US" altLang="en-US" sz="1200" smtClean="0">
              <a:solidFill>
                <a:srgbClr val="898989"/>
              </a:solidFill>
            </a:endParaRPr>
          </a:p>
        </p:txBody>
      </p:sp>
      <p:sp>
        <p:nvSpPr>
          <p:cNvPr id="5" name="Rectangle 4"/>
          <p:cNvSpPr/>
          <p:nvPr/>
        </p:nvSpPr>
        <p:spPr>
          <a:xfrm>
            <a:off x="339719" y="2132856"/>
            <a:ext cx="8358314" cy="2862322"/>
          </a:xfrm>
          <a:prstGeom prst="rect">
            <a:avLst/>
          </a:prstGeom>
          <a:noFill/>
        </p:spPr>
        <p:txBody>
          <a:bodyPr wrap="none">
            <a:spAutoFit/>
          </a:bodyPr>
          <a:lstStyle/>
          <a:p>
            <a:pPr algn="ctr">
              <a:defRPr/>
            </a:pPr>
            <a:r>
              <a:rPr lang="en-ZA" sz="3600" b="1" dirty="0" smtClean="0">
                <a:solidFill>
                  <a:srgbClr val="00B0F0"/>
                </a:solidFill>
                <a:ea typeface="ＭＳ Ｐゴシック" pitchFamily="-111" charset="-128"/>
              </a:rPr>
              <a:t>2. DISASTER </a:t>
            </a:r>
            <a:r>
              <a:rPr lang="en-ZA" sz="3600" b="1" dirty="0">
                <a:solidFill>
                  <a:srgbClr val="00B0F0"/>
                </a:solidFill>
                <a:ea typeface="ＭＳ Ｐゴシック" pitchFamily="-111" charset="-128"/>
              </a:rPr>
              <a:t>MANAGEMENT </a:t>
            </a:r>
            <a:r>
              <a:rPr lang="en-ZA" sz="3600" b="1" dirty="0" smtClean="0">
                <a:solidFill>
                  <a:srgbClr val="00B0F0"/>
                </a:solidFill>
                <a:ea typeface="ＭＳ Ｐゴシック" pitchFamily="-111" charset="-128"/>
              </a:rPr>
              <a:t>REGULATIONS</a:t>
            </a:r>
          </a:p>
          <a:p>
            <a:pPr algn="ctr">
              <a:defRPr/>
            </a:pPr>
            <a:r>
              <a:rPr lang="en-ZA" sz="3600" b="1" dirty="0">
                <a:solidFill>
                  <a:srgbClr val="00B0F0"/>
                </a:solidFill>
                <a:ea typeface="ＭＳ Ｐゴシック" pitchFamily="-111" charset="-128"/>
              </a:rPr>
              <a:t/>
            </a:r>
            <a:br>
              <a:rPr lang="en-ZA" sz="3600" b="1" dirty="0">
                <a:solidFill>
                  <a:srgbClr val="00B0F0"/>
                </a:solidFill>
                <a:ea typeface="ＭＳ Ｐゴシック" pitchFamily="-111" charset="-128"/>
              </a:rPr>
            </a:br>
            <a:r>
              <a:rPr lang="en-ZA" sz="3600" b="1" dirty="0">
                <a:solidFill>
                  <a:srgbClr val="00B0F0"/>
                </a:solidFill>
                <a:ea typeface="ＭＳ Ｐゴシック" pitchFamily="-111" charset="-128"/>
              </a:rPr>
              <a:t>MANDATE &amp;RESPONSIBILITY </a:t>
            </a:r>
            <a:endParaRPr lang="en-ZA" sz="3600" b="1" dirty="0" smtClean="0">
              <a:solidFill>
                <a:srgbClr val="00B0F0"/>
              </a:solidFill>
              <a:ea typeface="ＭＳ Ｐゴシック" pitchFamily="-111" charset="-128"/>
            </a:endParaRPr>
          </a:p>
          <a:p>
            <a:pPr algn="ctr">
              <a:defRPr/>
            </a:pPr>
            <a:r>
              <a:rPr lang="en-ZA" sz="3600" b="1" dirty="0" smtClean="0">
                <a:solidFill>
                  <a:srgbClr val="00B0F0"/>
                </a:solidFill>
                <a:ea typeface="ＭＳ Ｐゴシック" pitchFamily="-111" charset="-128"/>
              </a:rPr>
              <a:t>OF THE</a:t>
            </a:r>
          </a:p>
          <a:p>
            <a:pPr algn="ctr">
              <a:defRPr/>
            </a:pPr>
            <a:r>
              <a:rPr lang="en-ZA" sz="3600" b="1" dirty="0" smtClean="0">
                <a:solidFill>
                  <a:srgbClr val="00B0F0"/>
                </a:solidFill>
                <a:ea typeface="ＭＳ Ｐゴシック" pitchFamily="-111" charset="-128"/>
              </a:rPr>
              <a:t> </a:t>
            </a:r>
            <a:r>
              <a:rPr lang="en-ZA" sz="3600" b="1" dirty="0">
                <a:solidFill>
                  <a:srgbClr val="00B0F0"/>
                </a:solidFill>
                <a:ea typeface="ＭＳ Ｐゴシック" pitchFamily="-111" charset="-128"/>
              </a:rPr>
              <a:t>MINISTER OF EMPLOYMENT AND </a:t>
            </a:r>
            <a:r>
              <a:rPr lang="en-ZA" sz="3600" b="1" dirty="0" smtClean="0">
                <a:solidFill>
                  <a:srgbClr val="00B0F0"/>
                </a:solidFill>
                <a:ea typeface="ＭＳ Ｐゴシック" pitchFamily="-111" charset="-128"/>
              </a:rPr>
              <a:t>LABOUR</a:t>
            </a:r>
            <a:endParaRPr lang="en-US" sz="4000" b="1" dirty="0">
              <a:ln w="1905"/>
              <a:solidFill>
                <a:srgbClr val="00B0F0"/>
              </a:solidFill>
              <a:effectLst>
                <a:innerShdw blurRad="69850" dist="43180" dir="5400000">
                  <a:srgbClr val="000000">
                    <a:alpha val="65000"/>
                  </a:srgbClr>
                </a:innerShdw>
              </a:effectLst>
            </a:endParaRPr>
          </a:p>
        </p:txBody>
      </p:sp>
      <p:sp>
        <p:nvSpPr>
          <p:cNvPr id="4" name="TextBox 5"/>
          <p:cNvSpPr txBox="1">
            <a:spLocks noChangeArrowheads="1"/>
          </p:cNvSpPr>
          <p:nvPr/>
        </p:nvSpPr>
        <p:spPr bwMode="auto">
          <a:xfrm>
            <a:off x="8508470" y="364966"/>
            <a:ext cx="288925" cy="30777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400" dirty="0" smtClean="0">
                <a:solidFill>
                  <a:srgbClr val="000000"/>
                </a:solidFill>
                <a:latin typeface="Arial" pitchFamily="34" charset="0"/>
                <a:cs typeface="Arial" pitchFamily="34" charset="0"/>
              </a:rPr>
              <a:t>4</a:t>
            </a:r>
            <a:endParaRPr lang="en-ZA" altLang="en-US" sz="14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16597476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172" y="314753"/>
            <a:ext cx="8229600" cy="1143000"/>
          </a:xfrm>
        </p:spPr>
        <p:txBody>
          <a:bodyPr/>
          <a:lstStyle/>
          <a:p>
            <a:r>
              <a:rPr lang="en-ZA" sz="1600" b="1" dirty="0"/>
              <a:t>DISASTER MANAGEMENT </a:t>
            </a:r>
            <a:r>
              <a:rPr lang="en-ZA" sz="1600" b="1" dirty="0" smtClean="0"/>
              <a:t>REGULATIONS</a:t>
            </a:r>
            <a:br>
              <a:rPr lang="en-ZA" sz="1600" b="1" dirty="0" smtClean="0"/>
            </a:br>
            <a:r>
              <a:rPr lang="en-ZA" sz="1600" b="1" dirty="0" smtClean="0"/>
              <a:t>MANDATE &amp;RESPONSIBILITY OF THE MINISTER OF EMPLOYMENT AND LABOUR </a:t>
            </a:r>
            <a:r>
              <a:rPr lang="en-ZA" sz="3200" b="1" dirty="0"/>
              <a:t/>
            </a:r>
            <a:br>
              <a:rPr lang="en-ZA" sz="3200" b="1" dirty="0"/>
            </a:br>
            <a:endParaRPr lang="en-ZA" sz="3200" dirty="0"/>
          </a:p>
        </p:txBody>
      </p:sp>
      <p:sp>
        <p:nvSpPr>
          <p:cNvPr id="4" name="Slide Number Placeholder 3"/>
          <p:cNvSpPr>
            <a:spLocks noGrp="1"/>
          </p:cNvSpPr>
          <p:nvPr>
            <p:ph type="sldNum" sz="quarter" idx="12"/>
          </p:nvPr>
        </p:nvSpPr>
        <p:spPr/>
        <p:txBody>
          <a:bodyPr/>
          <a:lstStyle/>
          <a:p>
            <a:pPr>
              <a:defRPr/>
            </a:pPr>
            <a:fld id="{A79B0E16-3B21-4DA7-809D-032F5E4D0A06}" type="slidenum">
              <a:rPr lang="en-US" smtClean="0"/>
              <a:pPr>
                <a:defRPr/>
              </a:pPr>
              <a:t>5</a:t>
            </a:fld>
            <a:endParaRPr lang="en-US" dirty="0"/>
          </a:p>
        </p:txBody>
      </p:sp>
      <p:sp>
        <p:nvSpPr>
          <p:cNvPr id="5" name="Rectangle 4"/>
          <p:cNvSpPr/>
          <p:nvPr/>
        </p:nvSpPr>
        <p:spPr>
          <a:xfrm>
            <a:off x="4450998" y="1426901"/>
            <a:ext cx="4392488" cy="3077766"/>
          </a:xfrm>
          <a:prstGeom prst="rect">
            <a:avLst/>
          </a:prstGeom>
          <a:ln>
            <a:solidFill>
              <a:srgbClr val="FF0000"/>
            </a:solidFill>
          </a:ln>
        </p:spPr>
        <p:txBody>
          <a:bodyPr wrap="square">
            <a:spAutoFit/>
          </a:bodyPr>
          <a:lstStyle/>
          <a:p>
            <a:pPr algn="just"/>
            <a:endParaRPr lang="en-ZA" sz="1000" dirty="0" smtClean="0">
              <a:solidFill>
                <a:prstClr val="black"/>
              </a:solidFill>
            </a:endParaRPr>
          </a:p>
          <a:p>
            <a:pPr algn="just"/>
            <a:endParaRPr lang="en-ZA" sz="1000" dirty="0">
              <a:solidFill>
                <a:prstClr val="black"/>
              </a:solidFill>
            </a:endParaRPr>
          </a:p>
          <a:p>
            <a:pPr algn="just"/>
            <a:r>
              <a:rPr lang="en-ZA" sz="1000" dirty="0" smtClean="0">
                <a:solidFill>
                  <a:prstClr val="black"/>
                </a:solidFill>
              </a:rPr>
              <a:t>The </a:t>
            </a:r>
            <a:r>
              <a:rPr lang="en-ZA" sz="1000" dirty="0">
                <a:solidFill>
                  <a:prstClr val="black"/>
                </a:solidFill>
              </a:rPr>
              <a:t>Minister of Employment and Labour, in terms of Regulation 11 paragraph 8:</a:t>
            </a:r>
          </a:p>
          <a:p>
            <a:pPr algn="just"/>
            <a:endParaRPr lang="en-ZA" sz="1000" dirty="0">
              <a:solidFill>
                <a:prstClr val="black"/>
              </a:solidFill>
            </a:endParaRPr>
          </a:p>
          <a:p>
            <a:pPr algn="just"/>
            <a:r>
              <a:rPr lang="en-ZA" sz="1000" dirty="0">
                <a:solidFill>
                  <a:prstClr val="black"/>
                </a:solidFill>
              </a:rPr>
              <a:t>‘</a:t>
            </a:r>
            <a:r>
              <a:rPr lang="en-ZA" sz="1000" i="1" dirty="0">
                <a:solidFill>
                  <a:prstClr val="black"/>
                </a:solidFill>
              </a:rPr>
              <a:t>…..may issue and vary directions, as required, within his or her mandate, to address, prevent and combat the spread of COVID-19, from time to time, as may be required, including— </a:t>
            </a:r>
          </a:p>
          <a:p>
            <a:pPr lvl="1" algn="just"/>
            <a:endParaRPr lang="en-ZA" sz="1000" i="1" dirty="0">
              <a:solidFill>
                <a:prstClr val="black"/>
              </a:solidFill>
            </a:endParaRPr>
          </a:p>
          <a:p>
            <a:pPr marL="685800" lvl="1" indent="-228600" algn="just">
              <a:buFontTx/>
              <a:buAutoNum type="alphaLcParenBoth"/>
            </a:pPr>
            <a:r>
              <a:rPr lang="en-ZA" sz="1000" i="1" dirty="0" smtClean="0">
                <a:solidFill>
                  <a:prstClr val="black"/>
                </a:solidFill>
              </a:rPr>
              <a:t>disseminating </a:t>
            </a:r>
            <a:r>
              <a:rPr lang="en-ZA" sz="1000" i="1" dirty="0">
                <a:solidFill>
                  <a:prstClr val="black"/>
                </a:solidFill>
              </a:rPr>
              <a:t>information required for dealing with the national state of disaster; </a:t>
            </a:r>
            <a:endParaRPr lang="en-ZA" sz="1000" i="1" dirty="0" smtClean="0">
              <a:solidFill>
                <a:prstClr val="black"/>
              </a:solidFill>
            </a:endParaRPr>
          </a:p>
          <a:p>
            <a:pPr marL="685800" lvl="1" indent="-228600" algn="just">
              <a:buFontTx/>
              <a:buAutoNum type="alphaLcParenBoth"/>
            </a:pPr>
            <a:endParaRPr lang="en-ZA" sz="1000" i="1" dirty="0">
              <a:solidFill>
                <a:prstClr val="black"/>
              </a:solidFill>
            </a:endParaRPr>
          </a:p>
          <a:p>
            <a:pPr lvl="1" algn="just"/>
            <a:r>
              <a:rPr lang="en-ZA" sz="1000" i="1" dirty="0">
                <a:solidFill>
                  <a:prstClr val="black"/>
                </a:solidFill>
              </a:rPr>
              <a:t>(b) implementing emergency procurement procedures; </a:t>
            </a:r>
            <a:endParaRPr lang="en-ZA" sz="1000" i="1" dirty="0" smtClean="0">
              <a:solidFill>
                <a:prstClr val="black"/>
              </a:solidFill>
            </a:endParaRPr>
          </a:p>
          <a:p>
            <a:pPr lvl="1" algn="just"/>
            <a:endParaRPr lang="en-ZA" sz="1000" i="1" dirty="0" smtClean="0">
              <a:solidFill>
                <a:prstClr val="black"/>
              </a:solidFill>
            </a:endParaRPr>
          </a:p>
          <a:p>
            <a:pPr lvl="1" algn="just"/>
            <a:r>
              <a:rPr lang="en-ZA" sz="1000" i="1" dirty="0" smtClean="0">
                <a:solidFill>
                  <a:prstClr val="black"/>
                </a:solidFill>
              </a:rPr>
              <a:t>(</a:t>
            </a:r>
            <a:r>
              <a:rPr lang="en-ZA" sz="1000" i="1" dirty="0">
                <a:solidFill>
                  <a:prstClr val="black"/>
                </a:solidFill>
              </a:rPr>
              <a:t>c) taking any other steps that may be necessary to prevent an escalation of the national state of disaster, or to alleviate, contain and minimise the effects of the national state of disaster; or </a:t>
            </a:r>
            <a:endParaRPr lang="en-ZA" sz="1000" i="1" dirty="0" smtClean="0">
              <a:solidFill>
                <a:prstClr val="black"/>
              </a:solidFill>
            </a:endParaRPr>
          </a:p>
          <a:p>
            <a:pPr lvl="1" algn="just"/>
            <a:endParaRPr lang="en-ZA" sz="1000" i="1" dirty="0">
              <a:solidFill>
                <a:prstClr val="black"/>
              </a:solidFill>
            </a:endParaRPr>
          </a:p>
          <a:p>
            <a:pPr lvl="1" algn="just"/>
            <a:r>
              <a:rPr lang="en-ZA" sz="1000" i="1" dirty="0">
                <a:solidFill>
                  <a:prstClr val="black"/>
                </a:solidFill>
              </a:rPr>
              <a:t>(d) taking steps to facilitate international assistance</a:t>
            </a:r>
            <a:r>
              <a:rPr lang="en-ZA" sz="1200" dirty="0" smtClean="0">
                <a:solidFill>
                  <a:prstClr val="black"/>
                </a:solidFill>
                <a:latin typeface="Arial"/>
              </a:rPr>
              <a:t>.”</a:t>
            </a:r>
          </a:p>
          <a:p>
            <a:pPr lvl="1" algn="just"/>
            <a:endParaRPr lang="en-ZA" sz="1200" dirty="0">
              <a:solidFill>
                <a:prstClr val="black"/>
              </a:solidFill>
              <a:latin typeface="Arial"/>
            </a:endParaRPr>
          </a:p>
        </p:txBody>
      </p:sp>
      <p:sp>
        <p:nvSpPr>
          <p:cNvPr id="8" name="Rectangle 7"/>
          <p:cNvSpPr/>
          <p:nvPr/>
        </p:nvSpPr>
        <p:spPr>
          <a:xfrm>
            <a:off x="5207082" y="1457753"/>
            <a:ext cx="2880320" cy="267317"/>
          </a:xfrm>
          <a:prstGeom prst="rect">
            <a:avLst/>
          </a:prstGeom>
          <a:solidFill>
            <a:srgbClr val="00B0F0"/>
          </a:solidFill>
          <a:ln>
            <a:solidFill>
              <a:srgbClr val="00B0F0"/>
            </a:solidFill>
          </a:ln>
        </p:spPr>
        <p:txBody>
          <a:bodyPr wrap="square">
            <a:spAutoFit/>
          </a:bodyPr>
          <a:lstStyle/>
          <a:p>
            <a:pPr algn="ctr">
              <a:defRPr/>
            </a:pPr>
            <a:r>
              <a:rPr lang="en-US" sz="1137" b="1" kern="0" dirty="0">
                <a:solidFill>
                  <a:prstClr val="white"/>
                </a:solidFill>
              </a:rPr>
              <a:t>R</a:t>
            </a:r>
            <a:r>
              <a:rPr lang="en-US" sz="1137" b="1" kern="0" dirty="0" smtClean="0">
                <a:solidFill>
                  <a:prstClr val="white"/>
                </a:solidFill>
              </a:rPr>
              <a:t>EGULATIONS 11 PARAGRAPH 8</a:t>
            </a:r>
            <a:endParaRPr lang="en-US" sz="1137" b="1" kern="0" dirty="0">
              <a:solidFill>
                <a:prstClr val="white"/>
              </a:solidFill>
            </a:endParaRPr>
          </a:p>
        </p:txBody>
      </p:sp>
      <p:sp>
        <p:nvSpPr>
          <p:cNvPr id="9" name="Rectangle 8"/>
          <p:cNvSpPr/>
          <p:nvPr/>
        </p:nvSpPr>
        <p:spPr>
          <a:xfrm>
            <a:off x="323528" y="1340768"/>
            <a:ext cx="3744416" cy="1614801"/>
          </a:xfrm>
          <a:prstGeom prst="rect">
            <a:avLst/>
          </a:prstGeom>
          <a:ln>
            <a:solidFill>
              <a:schemeClr val="accent1">
                <a:lumMod val="75000"/>
              </a:schemeClr>
            </a:solidFill>
          </a:ln>
        </p:spPr>
        <p:txBody>
          <a:bodyPr wrap="square">
            <a:spAutoFit/>
          </a:bodyPr>
          <a:lstStyle/>
          <a:p>
            <a:pPr algn="just">
              <a:lnSpc>
                <a:spcPct val="107000"/>
              </a:lnSpc>
              <a:spcAft>
                <a:spcPts val="800"/>
              </a:spcAft>
            </a:pPr>
            <a:endParaRPr lang="en-ZA" sz="1000" b="1" dirty="0" smtClean="0">
              <a:solidFill>
                <a:prstClr val="black"/>
              </a:solidFill>
              <a:ea typeface="Calibri"/>
              <a:cs typeface="Times New Roman"/>
            </a:endParaRPr>
          </a:p>
          <a:p>
            <a:pPr algn="just">
              <a:lnSpc>
                <a:spcPct val="107000"/>
              </a:lnSpc>
              <a:spcAft>
                <a:spcPts val="800"/>
              </a:spcAft>
            </a:pPr>
            <a:endParaRPr lang="en-ZA" sz="1000" b="1" dirty="0">
              <a:solidFill>
                <a:prstClr val="black"/>
              </a:solidFill>
              <a:ea typeface="Calibri"/>
              <a:cs typeface="Times New Roman"/>
            </a:endParaRPr>
          </a:p>
          <a:p>
            <a:pPr algn="just">
              <a:lnSpc>
                <a:spcPct val="107000"/>
              </a:lnSpc>
              <a:spcAft>
                <a:spcPts val="800"/>
              </a:spcAft>
            </a:pPr>
            <a:r>
              <a:rPr lang="en-ZA" sz="1000" dirty="0" smtClean="0">
                <a:solidFill>
                  <a:prstClr val="black"/>
                </a:solidFill>
                <a:ea typeface="Calibri"/>
                <a:cs typeface="Times New Roman"/>
              </a:rPr>
              <a:t>In </a:t>
            </a:r>
            <a:r>
              <a:rPr lang="en-ZA" sz="1000" dirty="0">
                <a:solidFill>
                  <a:prstClr val="black"/>
                </a:solidFill>
                <a:ea typeface="Calibri"/>
                <a:cs typeface="Times New Roman"/>
              </a:rPr>
              <a:t>terms of section 26(1) of the Disaster Management Act 57, 2002 (“Disaster Management Act”) the Minister of the National Department Employment and Labour (“the Department”) as the national executive is primarily responsible for the co-ordination and management of national disasters irrespective of whether a national state of disaster has been declared in term of section 27(2). </a:t>
            </a:r>
          </a:p>
        </p:txBody>
      </p:sp>
      <p:sp>
        <p:nvSpPr>
          <p:cNvPr id="10" name="Round Same Side Corner Rectangle 9"/>
          <p:cNvSpPr/>
          <p:nvPr/>
        </p:nvSpPr>
        <p:spPr>
          <a:xfrm>
            <a:off x="549148" y="1252618"/>
            <a:ext cx="3312368" cy="677585"/>
          </a:xfrm>
          <a:prstGeom prst="round2SameRect">
            <a:avLst/>
          </a:prstGeom>
          <a:solidFill>
            <a:srgbClr val="FF0000"/>
          </a:solidFill>
        </p:spPr>
        <p:txBody>
          <a:bodyPr wrap="square">
            <a:spAutoFit/>
          </a:bodyPr>
          <a:lstStyle/>
          <a:p>
            <a:pPr algn="ctr">
              <a:defRPr/>
            </a:pPr>
            <a:r>
              <a:rPr lang="en-ZA" sz="1200" b="1" kern="0" dirty="0">
                <a:solidFill>
                  <a:prstClr val="white"/>
                </a:solidFill>
              </a:rPr>
              <a:t>DISASTER MANAGEMENT REGULATIONS – THE MANDATE AND RESPONSIBILITY OF THE MINISTER OF EMPLOYMENT AND </a:t>
            </a:r>
            <a:r>
              <a:rPr lang="en-ZA" sz="1200" b="1" kern="0" dirty="0" smtClean="0">
                <a:solidFill>
                  <a:prstClr val="white"/>
                </a:solidFill>
              </a:rPr>
              <a:t>LABOUR</a:t>
            </a:r>
            <a:endParaRPr lang="en-ZA" sz="1200" b="1" kern="0" dirty="0">
              <a:solidFill>
                <a:prstClr val="white"/>
              </a:solidFill>
            </a:endParaRPr>
          </a:p>
        </p:txBody>
      </p:sp>
      <p:sp>
        <p:nvSpPr>
          <p:cNvPr id="11" name="Rectangle 10"/>
          <p:cNvSpPr/>
          <p:nvPr/>
        </p:nvSpPr>
        <p:spPr>
          <a:xfrm>
            <a:off x="251520" y="3471819"/>
            <a:ext cx="3888432" cy="1401922"/>
          </a:xfrm>
          <a:prstGeom prst="rect">
            <a:avLst/>
          </a:prstGeom>
          <a:ln>
            <a:solidFill>
              <a:srgbClr val="0070C0"/>
            </a:solidFill>
          </a:ln>
        </p:spPr>
        <p:txBody>
          <a:bodyPr wrap="square">
            <a:spAutoFit/>
          </a:bodyPr>
          <a:lstStyle/>
          <a:p>
            <a:pPr algn="just">
              <a:lnSpc>
                <a:spcPct val="115000"/>
              </a:lnSpc>
            </a:pPr>
            <a:endParaRPr lang="en-ZA" sz="1200" dirty="0" smtClean="0">
              <a:solidFill>
                <a:prstClr val="black"/>
              </a:solidFill>
              <a:ea typeface="Calibri"/>
              <a:cs typeface="Times New Roman"/>
            </a:endParaRPr>
          </a:p>
          <a:p>
            <a:pPr algn="just">
              <a:lnSpc>
                <a:spcPct val="115000"/>
              </a:lnSpc>
            </a:pPr>
            <a:r>
              <a:rPr lang="en-ZA" sz="1200" i="1" dirty="0">
                <a:solidFill>
                  <a:prstClr val="black"/>
                </a:solidFill>
                <a:ea typeface="Calibri"/>
                <a:cs typeface="Times New Roman"/>
              </a:rPr>
              <a:t> </a:t>
            </a:r>
            <a:r>
              <a:rPr lang="en-ZA" sz="1200" dirty="0">
                <a:solidFill>
                  <a:prstClr val="black"/>
                </a:solidFill>
                <a:ea typeface="Calibri"/>
                <a:cs typeface="Times New Roman"/>
              </a:rPr>
              <a:t>1</a:t>
            </a:r>
            <a:r>
              <a:rPr lang="en-ZA" sz="1200" i="1" dirty="0">
                <a:solidFill>
                  <a:prstClr val="black"/>
                </a:solidFill>
                <a:ea typeface="Calibri"/>
                <a:cs typeface="Times New Roman"/>
              </a:rPr>
              <a:t>. </a:t>
            </a:r>
            <a:r>
              <a:rPr lang="en-ZA" sz="1000" dirty="0" smtClean="0">
                <a:solidFill>
                  <a:prstClr val="black"/>
                </a:solidFill>
                <a:ea typeface="Calibri"/>
                <a:cs typeface="Times New Roman"/>
              </a:rPr>
              <a:t>In </a:t>
            </a:r>
            <a:r>
              <a:rPr lang="en-ZA" sz="1000" dirty="0">
                <a:solidFill>
                  <a:prstClr val="black"/>
                </a:solidFill>
                <a:ea typeface="Calibri"/>
                <a:cs typeface="Times New Roman"/>
              </a:rPr>
              <a:t>terms of existing legislation and </a:t>
            </a:r>
            <a:r>
              <a:rPr lang="en-ZA" sz="1000" dirty="0" smtClean="0">
                <a:solidFill>
                  <a:prstClr val="black"/>
                </a:solidFill>
                <a:ea typeface="Calibri"/>
                <a:cs typeface="Times New Roman"/>
              </a:rPr>
              <a:t>contingency    </a:t>
            </a:r>
          </a:p>
          <a:p>
            <a:pPr algn="just">
              <a:lnSpc>
                <a:spcPct val="115000"/>
              </a:lnSpc>
            </a:pPr>
            <a:r>
              <a:rPr lang="en-ZA" sz="1000" dirty="0">
                <a:solidFill>
                  <a:prstClr val="black"/>
                </a:solidFill>
                <a:ea typeface="Calibri"/>
                <a:cs typeface="Times New Roman"/>
              </a:rPr>
              <a:t> </a:t>
            </a:r>
            <a:r>
              <a:rPr lang="en-ZA" sz="1000" dirty="0" smtClean="0">
                <a:solidFill>
                  <a:prstClr val="black"/>
                </a:solidFill>
                <a:ea typeface="Calibri"/>
                <a:cs typeface="Times New Roman"/>
              </a:rPr>
              <a:t>     arrangements</a:t>
            </a:r>
            <a:r>
              <a:rPr lang="en-ZA" sz="1000" dirty="0">
                <a:solidFill>
                  <a:prstClr val="black"/>
                </a:solidFill>
                <a:ea typeface="Calibri"/>
                <a:cs typeface="Times New Roman"/>
              </a:rPr>
              <a:t>, if a national </a:t>
            </a:r>
            <a:r>
              <a:rPr lang="en-ZA" sz="1000" dirty="0" smtClean="0">
                <a:solidFill>
                  <a:prstClr val="black"/>
                </a:solidFill>
                <a:ea typeface="Calibri"/>
                <a:cs typeface="Times New Roman"/>
              </a:rPr>
              <a:t>state </a:t>
            </a:r>
            <a:r>
              <a:rPr lang="en-ZA" sz="1000" dirty="0">
                <a:solidFill>
                  <a:prstClr val="black"/>
                </a:solidFill>
                <a:ea typeface="Calibri"/>
                <a:cs typeface="Times New Roman"/>
              </a:rPr>
              <a:t>of disaster has not </a:t>
            </a:r>
            <a:r>
              <a:rPr lang="en-ZA" sz="1000" dirty="0" smtClean="0">
                <a:solidFill>
                  <a:prstClr val="black"/>
                </a:solidFill>
                <a:ea typeface="Calibri"/>
                <a:cs typeface="Times New Roman"/>
              </a:rPr>
              <a:t>   been </a:t>
            </a:r>
            <a:r>
              <a:rPr lang="en-ZA" sz="1000" dirty="0">
                <a:solidFill>
                  <a:prstClr val="black"/>
                </a:solidFill>
                <a:ea typeface="Calibri"/>
                <a:cs typeface="Times New Roman"/>
              </a:rPr>
              <a:t>declared </a:t>
            </a:r>
            <a:r>
              <a:rPr lang="en-ZA" sz="1000" dirty="0" smtClean="0">
                <a:solidFill>
                  <a:prstClr val="black"/>
                </a:solidFill>
                <a:ea typeface="Calibri"/>
                <a:cs typeface="Times New Roman"/>
              </a:rPr>
              <a:t>  </a:t>
            </a:r>
          </a:p>
          <a:p>
            <a:pPr algn="just">
              <a:lnSpc>
                <a:spcPct val="115000"/>
              </a:lnSpc>
            </a:pPr>
            <a:r>
              <a:rPr lang="en-ZA" sz="1000" dirty="0">
                <a:solidFill>
                  <a:prstClr val="black"/>
                </a:solidFill>
                <a:ea typeface="Calibri"/>
                <a:cs typeface="Times New Roman"/>
              </a:rPr>
              <a:t> </a:t>
            </a:r>
            <a:r>
              <a:rPr lang="en-ZA" sz="1000" dirty="0" smtClean="0">
                <a:solidFill>
                  <a:prstClr val="black"/>
                </a:solidFill>
                <a:ea typeface="Calibri"/>
                <a:cs typeface="Times New Roman"/>
              </a:rPr>
              <a:t>     in  terms </a:t>
            </a:r>
            <a:r>
              <a:rPr lang="en-ZA" sz="1000" dirty="0">
                <a:solidFill>
                  <a:prstClr val="black"/>
                </a:solidFill>
                <a:ea typeface="Calibri"/>
                <a:cs typeface="Times New Roman"/>
              </a:rPr>
              <a:t>of section 37( 1 ): or </a:t>
            </a:r>
          </a:p>
          <a:p>
            <a:pPr algn="just">
              <a:lnSpc>
                <a:spcPct val="115000"/>
              </a:lnSpc>
            </a:pPr>
            <a:r>
              <a:rPr lang="en-ZA" sz="1000" dirty="0">
                <a:solidFill>
                  <a:prstClr val="black"/>
                </a:solidFill>
                <a:ea typeface="Calibri"/>
                <a:cs typeface="Times New Roman"/>
              </a:rPr>
              <a:t>2. I</a:t>
            </a:r>
            <a:r>
              <a:rPr lang="en-ZA" sz="1000" dirty="0" smtClean="0">
                <a:solidFill>
                  <a:prstClr val="black"/>
                </a:solidFill>
                <a:ea typeface="Calibri"/>
                <a:cs typeface="Times New Roman"/>
              </a:rPr>
              <a:t>n </a:t>
            </a:r>
            <a:r>
              <a:rPr lang="en-ZA" sz="1000" dirty="0">
                <a:solidFill>
                  <a:prstClr val="black"/>
                </a:solidFill>
                <a:ea typeface="Calibri"/>
                <a:cs typeface="Times New Roman"/>
              </a:rPr>
              <a:t>terms of existing legislation and </a:t>
            </a:r>
            <a:r>
              <a:rPr lang="en-ZA" sz="1000" dirty="0" smtClean="0">
                <a:solidFill>
                  <a:prstClr val="black"/>
                </a:solidFill>
                <a:ea typeface="Calibri"/>
                <a:cs typeface="Times New Roman"/>
              </a:rPr>
              <a:t>contingency arrangements </a:t>
            </a:r>
            <a:r>
              <a:rPr lang="en-ZA" sz="1000" dirty="0">
                <a:solidFill>
                  <a:prstClr val="black"/>
                </a:solidFill>
                <a:ea typeface="Calibri"/>
                <a:cs typeface="Times New Roman"/>
              </a:rPr>
              <a:t>as </a:t>
            </a:r>
            <a:r>
              <a:rPr lang="en-ZA" sz="1000" dirty="0" smtClean="0">
                <a:solidFill>
                  <a:prstClr val="black"/>
                </a:solidFill>
                <a:ea typeface="Calibri"/>
                <a:cs typeface="Times New Roman"/>
              </a:rPr>
              <a:t> </a:t>
            </a:r>
          </a:p>
          <a:p>
            <a:pPr algn="just">
              <a:lnSpc>
                <a:spcPct val="115000"/>
              </a:lnSpc>
            </a:pPr>
            <a:r>
              <a:rPr lang="en-ZA" sz="1000" dirty="0">
                <a:solidFill>
                  <a:prstClr val="black"/>
                </a:solidFill>
                <a:ea typeface="Calibri"/>
                <a:cs typeface="Times New Roman"/>
              </a:rPr>
              <a:t> </a:t>
            </a:r>
            <a:r>
              <a:rPr lang="en-ZA" sz="1000" dirty="0" smtClean="0">
                <a:solidFill>
                  <a:prstClr val="black"/>
                </a:solidFill>
                <a:ea typeface="Calibri"/>
                <a:cs typeface="Times New Roman"/>
              </a:rPr>
              <a:t>   augmented by </a:t>
            </a:r>
            <a:r>
              <a:rPr lang="en-ZA" sz="1000" dirty="0">
                <a:solidFill>
                  <a:prstClr val="black"/>
                </a:solidFill>
                <a:ea typeface="Calibri"/>
                <a:cs typeface="Times New Roman"/>
              </a:rPr>
              <a:t>regulations or directions </a:t>
            </a:r>
            <a:r>
              <a:rPr lang="en-ZA" sz="1000" dirty="0" smtClean="0">
                <a:solidFill>
                  <a:prstClr val="black"/>
                </a:solidFill>
                <a:ea typeface="Calibri"/>
                <a:cs typeface="Times New Roman"/>
              </a:rPr>
              <a:t>  made </a:t>
            </a:r>
            <a:r>
              <a:rPr lang="en-ZA" sz="1000" dirty="0">
                <a:solidFill>
                  <a:prstClr val="black"/>
                </a:solidFill>
                <a:ea typeface="Calibri"/>
                <a:cs typeface="Times New Roman"/>
              </a:rPr>
              <a:t>or issued in terms of </a:t>
            </a:r>
            <a:r>
              <a:rPr lang="en-ZA" sz="1000" dirty="0" smtClean="0">
                <a:solidFill>
                  <a:prstClr val="black"/>
                </a:solidFill>
                <a:ea typeface="Calibri"/>
                <a:cs typeface="Times New Roman"/>
              </a:rPr>
              <a:t> </a:t>
            </a:r>
          </a:p>
          <a:p>
            <a:pPr algn="just">
              <a:lnSpc>
                <a:spcPct val="115000"/>
              </a:lnSpc>
            </a:pPr>
            <a:r>
              <a:rPr lang="en-ZA" sz="1000" dirty="0">
                <a:solidFill>
                  <a:prstClr val="black"/>
                </a:solidFill>
                <a:ea typeface="Calibri"/>
                <a:cs typeface="Times New Roman"/>
              </a:rPr>
              <a:t> </a:t>
            </a:r>
            <a:r>
              <a:rPr lang="en-ZA" sz="1000" dirty="0" smtClean="0">
                <a:solidFill>
                  <a:prstClr val="black"/>
                </a:solidFill>
                <a:ea typeface="Calibri"/>
                <a:cs typeface="Times New Roman"/>
              </a:rPr>
              <a:t>    section </a:t>
            </a:r>
            <a:r>
              <a:rPr lang="en-ZA" sz="1000" dirty="0">
                <a:solidFill>
                  <a:prstClr val="black"/>
                </a:solidFill>
                <a:ea typeface="Calibri"/>
                <a:cs typeface="Times New Roman"/>
              </a:rPr>
              <a:t>27(2) if a national </a:t>
            </a:r>
            <a:r>
              <a:rPr lang="en-ZA" sz="1000" dirty="0" smtClean="0">
                <a:solidFill>
                  <a:prstClr val="black"/>
                </a:solidFill>
                <a:ea typeface="Calibri"/>
                <a:cs typeface="Times New Roman"/>
              </a:rPr>
              <a:t> state </a:t>
            </a:r>
            <a:r>
              <a:rPr lang="en-ZA" sz="1000" dirty="0">
                <a:solidFill>
                  <a:prstClr val="black"/>
                </a:solidFill>
                <a:ea typeface="Calibri"/>
                <a:cs typeface="Times New Roman"/>
              </a:rPr>
              <a:t>of disaster has been declared.</a:t>
            </a:r>
          </a:p>
        </p:txBody>
      </p:sp>
      <p:sp>
        <p:nvSpPr>
          <p:cNvPr id="12" name="Round Same Side Corner Rectangle 11"/>
          <p:cNvSpPr/>
          <p:nvPr/>
        </p:nvSpPr>
        <p:spPr>
          <a:xfrm>
            <a:off x="539552" y="3200785"/>
            <a:ext cx="3168352" cy="542068"/>
          </a:xfrm>
          <a:prstGeom prst="round2SameRect">
            <a:avLst/>
          </a:prstGeom>
          <a:solidFill>
            <a:srgbClr val="00B0F0"/>
          </a:solidFill>
        </p:spPr>
        <p:txBody>
          <a:bodyPr wrap="square">
            <a:spAutoFit/>
          </a:bodyPr>
          <a:lstStyle/>
          <a:p>
            <a:pPr algn="just">
              <a:lnSpc>
                <a:spcPct val="115000"/>
              </a:lnSpc>
            </a:pPr>
            <a:r>
              <a:rPr lang="en-ZA" sz="1200" b="1" dirty="0" smtClean="0">
                <a:solidFill>
                  <a:prstClr val="white"/>
                </a:solidFill>
                <a:ea typeface="Calibri"/>
                <a:cs typeface="Times New Roman"/>
              </a:rPr>
              <a:t>THE MINISTER IS REQUIRED TO DEAL WITH A NATIONAL DISASTER- </a:t>
            </a:r>
            <a:endParaRPr lang="en-ZA" sz="1200" b="1" dirty="0">
              <a:solidFill>
                <a:prstClr val="white"/>
              </a:solidFill>
              <a:ea typeface="Calibri"/>
              <a:cs typeface="Times New Roman"/>
            </a:endParaRPr>
          </a:p>
        </p:txBody>
      </p:sp>
      <p:sp>
        <p:nvSpPr>
          <p:cNvPr id="13" name="Rectangle 12"/>
          <p:cNvSpPr/>
          <p:nvPr/>
        </p:nvSpPr>
        <p:spPr>
          <a:xfrm>
            <a:off x="251520" y="5016527"/>
            <a:ext cx="3888432" cy="1371914"/>
          </a:xfrm>
          <a:prstGeom prst="rect">
            <a:avLst/>
          </a:prstGeom>
          <a:ln>
            <a:solidFill>
              <a:srgbClr val="FF0000"/>
            </a:solidFill>
          </a:ln>
        </p:spPr>
        <p:txBody>
          <a:bodyPr wrap="square">
            <a:spAutoFit/>
          </a:bodyPr>
          <a:lstStyle/>
          <a:p>
            <a:pPr algn="just">
              <a:lnSpc>
                <a:spcPct val="107000"/>
              </a:lnSpc>
              <a:spcAft>
                <a:spcPts val="800"/>
              </a:spcAft>
            </a:pPr>
            <a:endParaRPr lang="en-ZA" sz="1200" dirty="0" smtClean="0">
              <a:solidFill>
                <a:prstClr val="black"/>
              </a:solidFill>
              <a:ea typeface="Calibri"/>
              <a:cs typeface="Times New Roman"/>
            </a:endParaRPr>
          </a:p>
          <a:p>
            <a:pPr algn="just">
              <a:lnSpc>
                <a:spcPct val="107000"/>
              </a:lnSpc>
              <a:spcAft>
                <a:spcPts val="800"/>
              </a:spcAft>
            </a:pPr>
            <a:r>
              <a:rPr lang="en-ZA" sz="1200" dirty="0" smtClean="0">
                <a:solidFill>
                  <a:prstClr val="black"/>
                </a:solidFill>
                <a:ea typeface="Calibri"/>
                <a:cs typeface="Times New Roman"/>
              </a:rPr>
              <a:t>On </a:t>
            </a:r>
            <a:r>
              <a:rPr lang="en-ZA" sz="1200" dirty="0">
                <a:solidFill>
                  <a:prstClr val="black"/>
                </a:solidFill>
                <a:ea typeface="Calibri"/>
                <a:cs typeface="Times New Roman"/>
              </a:rPr>
              <a:t>18 March 2020 the Minister of Cooperative Governance and Traditional Affairs (“COGTA”), </a:t>
            </a:r>
            <a:r>
              <a:rPr lang="en-ZA" sz="1200" dirty="0" smtClean="0">
                <a:solidFill>
                  <a:prstClr val="black"/>
                </a:solidFill>
                <a:ea typeface="Calibri"/>
                <a:cs typeface="Times New Roman"/>
              </a:rPr>
              <a:t>Dr </a:t>
            </a:r>
            <a:r>
              <a:rPr lang="en-ZA" sz="1200" dirty="0" err="1">
                <a:solidFill>
                  <a:prstClr val="black"/>
                </a:solidFill>
                <a:ea typeface="Calibri"/>
                <a:cs typeface="Times New Roman"/>
              </a:rPr>
              <a:t>Nkosazana</a:t>
            </a:r>
            <a:r>
              <a:rPr lang="en-ZA" sz="1200" dirty="0">
                <a:solidFill>
                  <a:prstClr val="black"/>
                </a:solidFill>
                <a:ea typeface="Calibri"/>
                <a:cs typeface="Times New Roman"/>
              </a:rPr>
              <a:t> Zuma issued Regulations in terms of section 27(2) of the Disaster Management Act, 2002 (“Disaster Management Act”) to address and combat the spread of COVID-19. </a:t>
            </a:r>
          </a:p>
        </p:txBody>
      </p:sp>
      <p:sp>
        <p:nvSpPr>
          <p:cNvPr id="14" name="Rectangle 13"/>
          <p:cNvSpPr/>
          <p:nvPr/>
        </p:nvSpPr>
        <p:spPr>
          <a:xfrm>
            <a:off x="765172" y="4996885"/>
            <a:ext cx="2880320" cy="276999"/>
          </a:xfrm>
          <a:prstGeom prst="rect">
            <a:avLst/>
          </a:prstGeom>
          <a:solidFill>
            <a:srgbClr val="FF0000"/>
          </a:solidFill>
        </p:spPr>
        <p:txBody>
          <a:bodyPr wrap="square">
            <a:spAutoFit/>
          </a:bodyPr>
          <a:lstStyle/>
          <a:p>
            <a:pPr algn="ctr">
              <a:defRPr/>
            </a:pPr>
            <a:r>
              <a:rPr lang="en-US" sz="1200" b="1" kern="0" dirty="0" smtClean="0">
                <a:solidFill>
                  <a:prstClr val="white"/>
                </a:solidFill>
              </a:rPr>
              <a:t>COGTA REGULATIONS </a:t>
            </a:r>
            <a:endParaRPr lang="en-US" sz="1200" b="1" kern="0" dirty="0">
              <a:solidFill>
                <a:prstClr val="white"/>
              </a:solidFill>
            </a:endParaRPr>
          </a:p>
        </p:txBody>
      </p:sp>
      <p:sp>
        <p:nvSpPr>
          <p:cNvPr id="15" name="Rectangle 14"/>
          <p:cNvSpPr/>
          <p:nvPr/>
        </p:nvSpPr>
        <p:spPr>
          <a:xfrm>
            <a:off x="4486842" y="4589423"/>
            <a:ext cx="4392488" cy="854208"/>
          </a:xfrm>
          <a:prstGeom prst="rect">
            <a:avLst/>
          </a:prstGeom>
          <a:ln>
            <a:solidFill>
              <a:srgbClr val="FF0000"/>
            </a:solidFill>
          </a:ln>
        </p:spPr>
        <p:txBody>
          <a:bodyPr wrap="square">
            <a:spAutoFit/>
          </a:bodyPr>
          <a:lstStyle/>
          <a:p>
            <a:pPr algn="just">
              <a:lnSpc>
                <a:spcPct val="107000"/>
              </a:lnSpc>
              <a:spcAft>
                <a:spcPts val="800"/>
              </a:spcAft>
            </a:pPr>
            <a:endParaRPr lang="en-ZA" sz="1200" dirty="0" smtClean="0">
              <a:solidFill>
                <a:prstClr val="black"/>
              </a:solidFill>
              <a:ea typeface="Calibri"/>
              <a:cs typeface="Times New Roman"/>
            </a:endParaRPr>
          </a:p>
          <a:p>
            <a:pPr algn="just"/>
            <a:r>
              <a:rPr lang="en-ZA" sz="1000" dirty="0" smtClean="0">
                <a:solidFill>
                  <a:prstClr val="black"/>
                </a:solidFill>
              </a:rPr>
              <a:t>The </a:t>
            </a:r>
            <a:r>
              <a:rPr lang="en-ZA" sz="1000" dirty="0">
                <a:solidFill>
                  <a:prstClr val="black"/>
                </a:solidFill>
              </a:rPr>
              <a:t>Minister performs his function in terms of the Disaster Management Act and the Regulations as an Executive Authority in terms of section 85(2)(a) of the Constitution of the Republic of South Africa</a:t>
            </a:r>
          </a:p>
        </p:txBody>
      </p:sp>
      <p:sp>
        <p:nvSpPr>
          <p:cNvPr id="16" name="Rectangle 15"/>
          <p:cNvSpPr/>
          <p:nvPr/>
        </p:nvSpPr>
        <p:spPr>
          <a:xfrm>
            <a:off x="5256076" y="4574128"/>
            <a:ext cx="2880320" cy="267317"/>
          </a:xfrm>
          <a:prstGeom prst="rect">
            <a:avLst/>
          </a:prstGeom>
          <a:solidFill>
            <a:srgbClr val="FF0000"/>
          </a:solidFill>
        </p:spPr>
        <p:txBody>
          <a:bodyPr wrap="square">
            <a:spAutoFit/>
          </a:bodyPr>
          <a:lstStyle/>
          <a:p>
            <a:pPr algn="ctr">
              <a:defRPr/>
            </a:pPr>
            <a:r>
              <a:rPr lang="en-US" sz="1137" b="1" kern="0" dirty="0" smtClean="0">
                <a:solidFill>
                  <a:prstClr val="white"/>
                </a:solidFill>
              </a:rPr>
              <a:t>SECTION 85 (2)(A)</a:t>
            </a:r>
            <a:endParaRPr lang="en-US" sz="1137" b="1" kern="0" dirty="0">
              <a:solidFill>
                <a:prstClr val="white"/>
              </a:solidFill>
            </a:endParaRPr>
          </a:p>
        </p:txBody>
      </p:sp>
      <p:sp>
        <p:nvSpPr>
          <p:cNvPr id="17" name="Rectangle 16"/>
          <p:cNvSpPr/>
          <p:nvPr/>
        </p:nvSpPr>
        <p:spPr>
          <a:xfrm>
            <a:off x="4499992" y="5510068"/>
            <a:ext cx="4392488" cy="1008096"/>
          </a:xfrm>
          <a:prstGeom prst="rect">
            <a:avLst/>
          </a:prstGeom>
          <a:ln>
            <a:solidFill>
              <a:srgbClr val="FF0000"/>
            </a:solidFill>
          </a:ln>
        </p:spPr>
        <p:txBody>
          <a:bodyPr wrap="square">
            <a:spAutoFit/>
          </a:bodyPr>
          <a:lstStyle/>
          <a:p>
            <a:pPr algn="just">
              <a:lnSpc>
                <a:spcPct val="107000"/>
              </a:lnSpc>
              <a:spcAft>
                <a:spcPts val="800"/>
              </a:spcAft>
            </a:pPr>
            <a:endParaRPr lang="en-ZA" sz="1200" dirty="0" smtClean="0">
              <a:solidFill>
                <a:prstClr val="black"/>
              </a:solidFill>
              <a:ea typeface="Calibri"/>
              <a:cs typeface="Times New Roman"/>
            </a:endParaRPr>
          </a:p>
          <a:p>
            <a:pPr algn="just"/>
            <a:r>
              <a:rPr lang="en-ZA" sz="1000" dirty="0" smtClean="0">
                <a:solidFill>
                  <a:prstClr val="black"/>
                </a:solidFill>
              </a:rPr>
              <a:t>It </a:t>
            </a:r>
            <a:r>
              <a:rPr lang="en-ZA" sz="1000" dirty="0">
                <a:solidFill>
                  <a:prstClr val="black"/>
                </a:solidFill>
              </a:rPr>
              <a:t>is the responsibility of the Minister to ensure that the Department implements the National Disaster Management Framework, and in so doing he may issue directives as necessary within the ambit of the Disaster Management Act. This responsibility may not be devolved to the UI Board</a:t>
            </a:r>
          </a:p>
        </p:txBody>
      </p:sp>
      <p:sp>
        <p:nvSpPr>
          <p:cNvPr id="18" name="Rectangle 17"/>
          <p:cNvSpPr/>
          <p:nvPr/>
        </p:nvSpPr>
        <p:spPr>
          <a:xfrm>
            <a:off x="5474105" y="5510068"/>
            <a:ext cx="2880320" cy="267317"/>
          </a:xfrm>
          <a:prstGeom prst="rect">
            <a:avLst/>
          </a:prstGeom>
          <a:solidFill>
            <a:srgbClr val="00B0F0"/>
          </a:solidFill>
        </p:spPr>
        <p:txBody>
          <a:bodyPr wrap="square">
            <a:spAutoFit/>
          </a:bodyPr>
          <a:lstStyle/>
          <a:p>
            <a:pPr algn="ctr">
              <a:defRPr/>
            </a:pPr>
            <a:r>
              <a:rPr lang="en-US" sz="1137" b="1" kern="0" dirty="0" smtClean="0">
                <a:solidFill>
                  <a:prstClr val="white"/>
                </a:solidFill>
              </a:rPr>
              <a:t>ISSUING OF DIRECTIVES</a:t>
            </a:r>
            <a:endParaRPr lang="en-US" sz="1137" b="1" kern="0" dirty="0">
              <a:solidFill>
                <a:prstClr val="white"/>
              </a:solidFill>
            </a:endParaRPr>
          </a:p>
        </p:txBody>
      </p:sp>
      <p:sp>
        <p:nvSpPr>
          <p:cNvPr id="19" name="TextBox 5"/>
          <p:cNvSpPr txBox="1">
            <a:spLocks noChangeArrowheads="1"/>
          </p:cNvSpPr>
          <p:nvPr/>
        </p:nvSpPr>
        <p:spPr bwMode="auto">
          <a:xfrm>
            <a:off x="8420973" y="364966"/>
            <a:ext cx="288925" cy="2769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200" dirty="0" smtClean="0">
                <a:solidFill>
                  <a:srgbClr val="000000"/>
                </a:solidFill>
                <a:latin typeface="Arial" pitchFamily="34" charset="0"/>
                <a:cs typeface="Arial" pitchFamily="34" charset="0"/>
              </a:rPr>
              <a:t>5</a:t>
            </a:r>
            <a:endParaRPr lang="en-ZA" altLang="en-US" sz="18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2696590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1600" b="1" dirty="0">
                <a:solidFill>
                  <a:prstClr val="black"/>
                </a:solidFill>
              </a:rPr>
              <a:t>DISASTER MANAGEMENT REGULATIONS</a:t>
            </a:r>
            <a:br>
              <a:rPr lang="en-ZA" sz="1600" b="1" dirty="0">
                <a:solidFill>
                  <a:prstClr val="black"/>
                </a:solidFill>
              </a:rPr>
            </a:br>
            <a:r>
              <a:rPr lang="en-ZA" sz="1600" b="1" dirty="0">
                <a:solidFill>
                  <a:prstClr val="black"/>
                </a:solidFill>
              </a:rPr>
              <a:t>MANDATE &amp;RESPONSIBILITY OF THE MINISTER OF EMPLOYMENT AND LABOUR</a:t>
            </a:r>
            <a:endParaRPr lang="en-ZA" dirty="0"/>
          </a:p>
        </p:txBody>
      </p:sp>
      <p:sp>
        <p:nvSpPr>
          <p:cNvPr id="4" name="Slide Number Placeholder 3"/>
          <p:cNvSpPr>
            <a:spLocks noGrp="1"/>
          </p:cNvSpPr>
          <p:nvPr>
            <p:ph type="sldNum" sz="quarter" idx="12"/>
          </p:nvPr>
        </p:nvSpPr>
        <p:spPr/>
        <p:txBody>
          <a:bodyPr/>
          <a:lstStyle/>
          <a:p>
            <a:pPr>
              <a:defRPr/>
            </a:pPr>
            <a:fld id="{A79B0E16-3B21-4DA7-809D-032F5E4D0A06}" type="slidenum">
              <a:rPr lang="en-US" smtClean="0"/>
              <a:pPr>
                <a:defRPr/>
              </a:pPr>
              <a:t>6</a:t>
            </a:fld>
            <a:endParaRPr lang="en-US" dirty="0"/>
          </a:p>
        </p:txBody>
      </p:sp>
      <p:sp>
        <p:nvSpPr>
          <p:cNvPr id="5" name="Rectangle 4"/>
          <p:cNvSpPr/>
          <p:nvPr/>
        </p:nvSpPr>
        <p:spPr>
          <a:xfrm>
            <a:off x="4499992" y="1654381"/>
            <a:ext cx="4392488" cy="1223412"/>
          </a:xfrm>
          <a:prstGeom prst="rect">
            <a:avLst/>
          </a:prstGeom>
          <a:ln>
            <a:solidFill>
              <a:srgbClr val="FF0000"/>
            </a:solidFill>
          </a:ln>
        </p:spPr>
        <p:txBody>
          <a:bodyPr wrap="square">
            <a:spAutoFit/>
          </a:bodyPr>
          <a:lstStyle/>
          <a:p>
            <a:pPr algn="just">
              <a:lnSpc>
                <a:spcPct val="107000"/>
              </a:lnSpc>
              <a:spcAft>
                <a:spcPts val="800"/>
              </a:spcAft>
            </a:pPr>
            <a:r>
              <a:rPr lang="en-ZA" sz="1000" dirty="0" smtClean="0">
                <a:solidFill>
                  <a:prstClr val="black"/>
                </a:solidFill>
                <a:ea typeface="Calibri"/>
                <a:cs typeface="Times New Roman"/>
              </a:rPr>
              <a:t>In </a:t>
            </a:r>
            <a:r>
              <a:rPr lang="en-ZA" sz="1000" dirty="0">
                <a:solidFill>
                  <a:prstClr val="black"/>
                </a:solidFill>
                <a:ea typeface="Calibri"/>
                <a:cs typeface="Times New Roman"/>
              </a:rPr>
              <a:t>terms of section 48(2) of the UI Act the powers and duties of the UI Board must be exercised and performed subject to— </a:t>
            </a:r>
          </a:p>
          <a:p>
            <a:pPr algn="just">
              <a:lnSpc>
                <a:spcPct val="107000"/>
              </a:lnSpc>
              <a:spcAft>
                <a:spcPts val="800"/>
              </a:spcAft>
            </a:pPr>
            <a:r>
              <a:rPr lang="en-ZA" sz="1000" dirty="0">
                <a:solidFill>
                  <a:prstClr val="black"/>
                </a:solidFill>
                <a:ea typeface="Calibri"/>
                <a:cs typeface="Times New Roman"/>
              </a:rPr>
              <a:t>(a) the provisions of this Act and its constitution contemplated in section 50; </a:t>
            </a:r>
          </a:p>
          <a:p>
            <a:pPr algn="just">
              <a:lnSpc>
                <a:spcPct val="107000"/>
              </a:lnSpc>
              <a:spcAft>
                <a:spcPts val="800"/>
              </a:spcAft>
            </a:pPr>
            <a:r>
              <a:rPr lang="en-ZA" sz="1000" dirty="0">
                <a:solidFill>
                  <a:prstClr val="black"/>
                </a:solidFill>
                <a:ea typeface="Calibri"/>
                <a:cs typeface="Times New Roman"/>
              </a:rPr>
              <a:t>(b) any directions issued by the Minister; and </a:t>
            </a:r>
          </a:p>
          <a:p>
            <a:pPr algn="just">
              <a:lnSpc>
                <a:spcPct val="107000"/>
              </a:lnSpc>
              <a:spcAft>
                <a:spcPts val="800"/>
              </a:spcAft>
            </a:pPr>
            <a:r>
              <a:rPr lang="en-ZA" sz="1000" dirty="0">
                <a:solidFill>
                  <a:prstClr val="black"/>
                </a:solidFill>
                <a:ea typeface="Calibri"/>
                <a:cs typeface="Times New Roman"/>
              </a:rPr>
              <a:t>(c) any guidelines determined by the </a:t>
            </a:r>
            <a:r>
              <a:rPr lang="en-ZA" sz="1000" dirty="0" smtClean="0">
                <a:solidFill>
                  <a:prstClr val="black"/>
                </a:solidFill>
                <a:ea typeface="Calibri"/>
                <a:cs typeface="Times New Roman"/>
              </a:rPr>
              <a:t>Director-General</a:t>
            </a:r>
            <a:r>
              <a:rPr lang="en-US" sz="1000" dirty="0" smtClean="0">
                <a:solidFill>
                  <a:prstClr val="black"/>
                </a:solidFill>
                <a:latin typeface="Arial"/>
                <a:ea typeface="Times New Roman"/>
              </a:rPr>
              <a:t>.</a:t>
            </a:r>
            <a:endParaRPr lang="en-ZA" sz="1000" dirty="0">
              <a:solidFill>
                <a:prstClr val="black"/>
              </a:solidFill>
              <a:latin typeface="Times New Roman"/>
              <a:ea typeface="Times New Roman"/>
            </a:endParaRPr>
          </a:p>
        </p:txBody>
      </p:sp>
      <p:sp>
        <p:nvSpPr>
          <p:cNvPr id="8" name="Rectangle 7"/>
          <p:cNvSpPr/>
          <p:nvPr/>
        </p:nvSpPr>
        <p:spPr>
          <a:xfrm>
            <a:off x="5364088" y="1399459"/>
            <a:ext cx="2880320" cy="267317"/>
          </a:xfrm>
          <a:prstGeom prst="rect">
            <a:avLst/>
          </a:prstGeom>
          <a:solidFill>
            <a:srgbClr val="00B0F0"/>
          </a:solidFill>
          <a:ln>
            <a:solidFill>
              <a:srgbClr val="00B0F0"/>
            </a:solidFill>
          </a:ln>
        </p:spPr>
        <p:txBody>
          <a:bodyPr wrap="square">
            <a:spAutoFit/>
          </a:bodyPr>
          <a:lstStyle/>
          <a:p>
            <a:pPr algn="ctr">
              <a:defRPr/>
            </a:pPr>
            <a:r>
              <a:rPr lang="en-US" sz="1137" b="1" kern="0" dirty="0" smtClean="0">
                <a:solidFill>
                  <a:prstClr val="white"/>
                </a:solidFill>
                <a:latin typeface="Lato" panose="020F0502020204030203" pitchFamily="34" charset="0"/>
              </a:rPr>
              <a:t>SECTION 48 (2)</a:t>
            </a:r>
            <a:endParaRPr lang="en-US" sz="1137" b="1" kern="0" dirty="0">
              <a:solidFill>
                <a:prstClr val="white"/>
              </a:solidFill>
              <a:latin typeface="Lato" panose="020F0502020204030203" pitchFamily="34" charset="0"/>
            </a:endParaRPr>
          </a:p>
        </p:txBody>
      </p:sp>
      <p:sp>
        <p:nvSpPr>
          <p:cNvPr id="9" name="Rectangle 8"/>
          <p:cNvSpPr/>
          <p:nvPr/>
        </p:nvSpPr>
        <p:spPr>
          <a:xfrm>
            <a:off x="277955" y="1666776"/>
            <a:ext cx="3744416" cy="1169551"/>
          </a:xfrm>
          <a:prstGeom prst="rect">
            <a:avLst/>
          </a:prstGeom>
          <a:ln>
            <a:solidFill>
              <a:schemeClr val="accent1">
                <a:lumMod val="75000"/>
              </a:schemeClr>
            </a:solidFill>
          </a:ln>
        </p:spPr>
        <p:txBody>
          <a:bodyPr wrap="square">
            <a:spAutoFit/>
          </a:bodyPr>
          <a:lstStyle/>
          <a:p>
            <a:pPr algn="just"/>
            <a:r>
              <a:rPr lang="en-ZA" sz="1000" dirty="0" smtClean="0">
                <a:solidFill>
                  <a:prstClr val="black"/>
                </a:solidFill>
              </a:rPr>
              <a:t>The </a:t>
            </a:r>
            <a:r>
              <a:rPr lang="en-ZA" sz="1000" dirty="0">
                <a:solidFill>
                  <a:prstClr val="black"/>
                </a:solidFill>
              </a:rPr>
              <a:t>Director General as the Accounting Authority of the Department will be responsible for the implementation of the Minister’s directives issued in terms of Regulation 11 paragraph 8 as well as the National Disaster Management Framework as necessary. In this regard the Director-General may, subject to any conditions he may impose, delegate any power or assign any duty conferred or imposed to any official in the Department</a:t>
            </a:r>
            <a:endParaRPr lang="en-ZA" sz="1000" dirty="0">
              <a:solidFill>
                <a:prstClr val="black"/>
              </a:solidFill>
              <a:ea typeface="Calibri"/>
              <a:cs typeface="Times New Roman"/>
            </a:endParaRPr>
          </a:p>
        </p:txBody>
      </p:sp>
      <p:sp>
        <p:nvSpPr>
          <p:cNvPr id="10" name="Round Same Side Corner Rectangle 9"/>
          <p:cNvSpPr/>
          <p:nvPr/>
        </p:nvSpPr>
        <p:spPr>
          <a:xfrm>
            <a:off x="395536" y="1416351"/>
            <a:ext cx="3312368" cy="280244"/>
          </a:xfrm>
          <a:prstGeom prst="round2SameRect">
            <a:avLst/>
          </a:prstGeom>
          <a:solidFill>
            <a:srgbClr val="FF0000"/>
          </a:solidFill>
        </p:spPr>
        <p:txBody>
          <a:bodyPr wrap="square">
            <a:spAutoFit/>
          </a:bodyPr>
          <a:lstStyle/>
          <a:p>
            <a:pPr algn="ctr">
              <a:defRPr/>
            </a:pPr>
            <a:r>
              <a:rPr lang="en-ZA" sz="1137" b="1" kern="0" dirty="0" smtClean="0">
                <a:solidFill>
                  <a:prstClr val="white"/>
                </a:solidFill>
                <a:latin typeface="Lato" panose="020F0502020204030203" pitchFamily="34" charset="0"/>
              </a:rPr>
              <a:t>IMPLEMENTATIONS OF MINISTER DIRECTIVES</a:t>
            </a:r>
            <a:endParaRPr lang="en-ZA" sz="1137" b="1" kern="0" dirty="0">
              <a:solidFill>
                <a:prstClr val="white"/>
              </a:solidFill>
              <a:latin typeface="Lato" panose="020F0502020204030203" pitchFamily="34" charset="0"/>
            </a:endParaRPr>
          </a:p>
        </p:txBody>
      </p:sp>
      <p:sp>
        <p:nvSpPr>
          <p:cNvPr id="12" name="Round Same Side Corner Rectangle 11"/>
          <p:cNvSpPr/>
          <p:nvPr/>
        </p:nvSpPr>
        <p:spPr>
          <a:xfrm>
            <a:off x="437500" y="3139084"/>
            <a:ext cx="3285933" cy="282327"/>
          </a:xfrm>
          <a:prstGeom prst="round2SameRect">
            <a:avLst/>
          </a:prstGeom>
          <a:solidFill>
            <a:srgbClr val="00B0F0"/>
          </a:solidFill>
        </p:spPr>
        <p:txBody>
          <a:bodyPr wrap="square">
            <a:spAutoFit/>
          </a:bodyPr>
          <a:lstStyle/>
          <a:p>
            <a:pPr algn="just">
              <a:lnSpc>
                <a:spcPct val="115000"/>
              </a:lnSpc>
            </a:pPr>
            <a:r>
              <a:rPr lang="en-ZA" sz="1000" dirty="0" smtClean="0">
                <a:solidFill>
                  <a:prstClr val="black"/>
                </a:solidFill>
              </a:rPr>
              <a:t>THE POWERS AND DUTIES OF THE BOARD</a:t>
            </a:r>
            <a:endParaRPr lang="en-ZA" sz="1200" dirty="0">
              <a:solidFill>
                <a:prstClr val="white"/>
              </a:solidFill>
              <a:ea typeface="Calibri"/>
              <a:cs typeface="Times New Roman"/>
            </a:endParaRPr>
          </a:p>
        </p:txBody>
      </p:sp>
      <p:sp>
        <p:nvSpPr>
          <p:cNvPr id="15" name="Rectangle 14"/>
          <p:cNvSpPr/>
          <p:nvPr/>
        </p:nvSpPr>
        <p:spPr>
          <a:xfrm>
            <a:off x="4516297" y="3285433"/>
            <a:ext cx="4392488" cy="707886"/>
          </a:xfrm>
          <a:prstGeom prst="rect">
            <a:avLst/>
          </a:prstGeom>
          <a:ln>
            <a:solidFill>
              <a:srgbClr val="FF0000"/>
            </a:solidFill>
          </a:ln>
        </p:spPr>
        <p:txBody>
          <a:bodyPr wrap="square">
            <a:spAutoFit/>
          </a:bodyPr>
          <a:lstStyle/>
          <a:p>
            <a:pPr algn="just"/>
            <a:r>
              <a:rPr lang="en-ZA" sz="1000" dirty="0" smtClean="0">
                <a:solidFill>
                  <a:prstClr val="black"/>
                </a:solidFill>
              </a:rPr>
              <a:t>In </a:t>
            </a:r>
            <a:r>
              <a:rPr lang="en-ZA" sz="1000" dirty="0">
                <a:solidFill>
                  <a:prstClr val="black"/>
                </a:solidFill>
              </a:rPr>
              <a:t>light of the significant impact the COVID-19 will have on the unemployment rate in South Africa, the Minister may direct the UI Board to consider and advise him on labour activation policies and schemes designed to specifically address job losses caused by the COVID-19</a:t>
            </a:r>
          </a:p>
        </p:txBody>
      </p:sp>
      <p:sp>
        <p:nvSpPr>
          <p:cNvPr id="16" name="Rectangle 15"/>
          <p:cNvSpPr/>
          <p:nvPr/>
        </p:nvSpPr>
        <p:spPr>
          <a:xfrm>
            <a:off x="5508104" y="3012930"/>
            <a:ext cx="2880320" cy="267317"/>
          </a:xfrm>
          <a:prstGeom prst="rect">
            <a:avLst/>
          </a:prstGeom>
          <a:solidFill>
            <a:srgbClr val="FF0000"/>
          </a:solidFill>
        </p:spPr>
        <p:txBody>
          <a:bodyPr wrap="square">
            <a:spAutoFit/>
          </a:bodyPr>
          <a:lstStyle/>
          <a:p>
            <a:pPr algn="ctr">
              <a:defRPr/>
            </a:pPr>
            <a:r>
              <a:rPr lang="en-US" sz="1137" b="1" kern="0" dirty="0" smtClean="0">
                <a:solidFill>
                  <a:prstClr val="white"/>
                </a:solidFill>
                <a:latin typeface="Lato" panose="020F0502020204030203" pitchFamily="34" charset="0"/>
              </a:rPr>
              <a:t>SECTION 85 (2)(A)</a:t>
            </a:r>
            <a:endParaRPr lang="en-US" sz="1137" b="1" kern="0" dirty="0">
              <a:solidFill>
                <a:prstClr val="white"/>
              </a:solidFill>
              <a:latin typeface="Lato" panose="020F0502020204030203" pitchFamily="34" charset="0"/>
            </a:endParaRPr>
          </a:p>
        </p:txBody>
      </p:sp>
      <p:sp>
        <p:nvSpPr>
          <p:cNvPr id="6" name="Rectangle 5"/>
          <p:cNvSpPr/>
          <p:nvPr/>
        </p:nvSpPr>
        <p:spPr>
          <a:xfrm>
            <a:off x="245666" y="3406349"/>
            <a:ext cx="3744416" cy="2554545"/>
          </a:xfrm>
          <a:prstGeom prst="rect">
            <a:avLst/>
          </a:prstGeom>
          <a:ln>
            <a:solidFill>
              <a:srgbClr val="FF0000"/>
            </a:solidFill>
          </a:ln>
        </p:spPr>
        <p:txBody>
          <a:bodyPr wrap="square">
            <a:spAutoFit/>
          </a:bodyPr>
          <a:lstStyle/>
          <a:p>
            <a:pPr algn="just"/>
            <a:r>
              <a:rPr lang="en-ZA" sz="1000" dirty="0" smtClean="0">
                <a:solidFill>
                  <a:prstClr val="black"/>
                </a:solidFill>
              </a:rPr>
              <a:t>In </a:t>
            </a:r>
            <a:r>
              <a:rPr lang="en-ZA" sz="1000" dirty="0">
                <a:solidFill>
                  <a:prstClr val="black"/>
                </a:solidFill>
              </a:rPr>
              <a:t>terms of section 48 of the Unemployment Insurance Fund Act 63 of 2001 (“UIF Act”) the powers and duties of the Board are as follows:</a:t>
            </a:r>
            <a:r>
              <a:rPr lang="en-ZA" sz="1000" u="sng" dirty="0">
                <a:solidFill>
                  <a:prstClr val="black"/>
                </a:solidFill>
              </a:rPr>
              <a:t> </a:t>
            </a:r>
            <a:endParaRPr lang="en-ZA" sz="1000" u="sng" dirty="0" smtClean="0">
              <a:solidFill>
                <a:prstClr val="black"/>
              </a:solidFill>
            </a:endParaRPr>
          </a:p>
          <a:p>
            <a:pPr algn="just"/>
            <a:endParaRPr lang="en-ZA" sz="1000" u="sng" dirty="0">
              <a:solidFill>
                <a:prstClr val="black"/>
              </a:solidFill>
            </a:endParaRPr>
          </a:p>
          <a:p>
            <a:pPr algn="just"/>
            <a:r>
              <a:rPr lang="en-ZA" sz="1000" b="1" i="1" dirty="0">
                <a:solidFill>
                  <a:prstClr val="black"/>
                </a:solidFill>
              </a:rPr>
              <a:t>48.</a:t>
            </a:r>
            <a:r>
              <a:rPr lang="en-ZA" sz="1000" i="1" dirty="0">
                <a:solidFill>
                  <a:prstClr val="black"/>
                </a:solidFill>
              </a:rPr>
              <a:t> ((1) The Board must— </a:t>
            </a:r>
          </a:p>
          <a:p>
            <a:pPr algn="just"/>
            <a:r>
              <a:rPr lang="en-ZA" sz="1000" i="1" dirty="0">
                <a:solidFill>
                  <a:prstClr val="black"/>
                </a:solidFill>
              </a:rPr>
              <a:t>(a) advise the Minister on— (</a:t>
            </a:r>
            <a:r>
              <a:rPr lang="en-ZA" sz="1000" i="1" dirty="0" err="1">
                <a:solidFill>
                  <a:prstClr val="black"/>
                </a:solidFill>
              </a:rPr>
              <a:t>i</a:t>
            </a:r>
            <a:r>
              <a:rPr lang="en-ZA" sz="1000" i="1" dirty="0">
                <a:solidFill>
                  <a:prstClr val="black"/>
                </a:solidFill>
              </a:rPr>
              <a:t>) unemployment insurance policy; and </a:t>
            </a:r>
          </a:p>
          <a:p>
            <a:pPr algn="just"/>
            <a:r>
              <a:rPr lang="en-ZA" sz="1000" i="1" dirty="0">
                <a:solidFill>
                  <a:prstClr val="black"/>
                </a:solidFill>
              </a:rPr>
              <a:t>(ii) policies arising out of the application of this Act; </a:t>
            </a:r>
          </a:p>
          <a:p>
            <a:pPr algn="just"/>
            <a:r>
              <a:rPr lang="en-ZA" sz="1000" i="1" dirty="0">
                <a:solidFill>
                  <a:prstClr val="black"/>
                </a:solidFill>
              </a:rPr>
              <a:t>(iii) policies for minimizing unemployment; and </a:t>
            </a:r>
          </a:p>
          <a:p>
            <a:pPr algn="just"/>
            <a:r>
              <a:rPr lang="en-ZA" sz="1000" i="1" dirty="0">
                <a:solidFill>
                  <a:prstClr val="black"/>
                </a:solidFill>
              </a:rPr>
              <a:t>(iv) the creation of schemes to alleviate the effects of unemployment</a:t>
            </a:r>
            <a:r>
              <a:rPr lang="en-ZA" sz="1000" i="1" dirty="0" smtClean="0">
                <a:solidFill>
                  <a:prstClr val="black"/>
                </a:solidFill>
              </a:rPr>
              <a:t>;</a:t>
            </a:r>
          </a:p>
          <a:p>
            <a:pPr algn="just"/>
            <a:r>
              <a:rPr lang="en-ZA" sz="1000" i="1" dirty="0" smtClean="0">
                <a:solidFill>
                  <a:prstClr val="black"/>
                </a:solidFill>
              </a:rPr>
              <a:t> </a:t>
            </a:r>
            <a:endParaRPr lang="en-ZA" sz="1000" i="1" dirty="0">
              <a:solidFill>
                <a:prstClr val="black"/>
              </a:solidFill>
            </a:endParaRPr>
          </a:p>
          <a:p>
            <a:pPr algn="just"/>
            <a:r>
              <a:rPr lang="en-ZA" sz="1000" i="1" dirty="0">
                <a:solidFill>
                  <a:prstClr val="black"/>
                </a:solidFill>
              </a:rPr>
              <a:t>(b) make recommendations to the Minister on changes to legislation in so far as it impacts on policy on unemployment or policy on unemployment insurance; and </a:t>
            </a:r>
            <a:endParaRPr lang="en-ZA" sz="1000" i="1" dirty="0" smtClean="0">
              <a:solidFill>
                <a:prstClr val="black"/>
              </a:solidFill>
            </a:endParaRPr>
          </a:p>
          <a:p>
            <a:pPr algn="just"/>
            <a:endParaRPr lang="en-ZA" sz="1000" i="1" dirty="0">
              <a:solidFill>
                <a:prstClr val="black"/>
              </a:solidFill>
            </a:endParaRPr>
          </a:p>
          <a:p>
            <a:pPr algn="just"/>
            <a:r>
              <a:rPr lang="en-ZA" sz="1000" i="1" dirty="0">
                <a:solidFill>
                  <a:prstClr val="black"/>
                </a:solidFill>
              </a:rPr>
              <a:t>(c) perform any other function which may be requested by the Minister for purposes of giving effect to this Act. </a:t>
            </a:r>
          </a:p>
        </p:txBody>
      </p:sp>
      <p:sp>
        <p:nvSpPr>
          <p:cNvPr id="13" name="Rectangle 12"/>
          <p:cNvSpPr/>
          <p:nvPr/>
        </p:nvSpPr>
        <p:spPr>
          <a:xfrm>
            <a:off x="4535762" y="4243046"/>
            <a:ext cx="4392488" cy="1779461"/>
          </a:xfrm>
          <a:prstGeom prst="rect">
            <a:avLst/>
          </a:prstGeom>
          <a:ln>
            <a:solidFill>
              <a:srgbClr val="FF0000"/>
            </a:solidFill>
          </a:ln>
        </p:spPr>
        <p:txBody>
          <a:bodyPr wrap="square">
            <a:spAutoFit/>
          </a:bodyPr>
          <a:lstStyle/>
          <a:p>
            <a:pPr marL="228600" indent="-228600" algn="just">
              <a:lnSpc>
                <a:spcPct val="107000"/>
              </a:lnSpc>
              <a:spcAft>
                <a:spcPts val="800"/>
              </a:spcAft>
              <a:buAutoNum type="arabicPeriod"/>
            </a:pPr>
            <a:r>
              <a:rPr lang="en-ZA" sz="1000" dirty="0" smtClean="0">
                <a:solidFill>
                  <a:prstClr val="black"/>
                </a:solidFill>
              </a:rPr>
              <a:t>26 March 2020- Directive Issued- </a:t>
            </a:r>
            <a:r>
              <a:rPr lang="en-GB" sz="1000" dirty="0" smtClean="0">
                <a:solidFill>
                  <a:prstClr val="black"/>
                </a:solidFill>
              </a:rPr>
              <a:t>The Minister of Employment and Labour issued a Directive with regard to Covid-19 Temporary Employer/Employee Relief Scheme </a:t>
            </a:r>
            <a:endParaRPr lang="en-ZA" sz="1000" dirty="0">
              <a:solidFill>
                <a:prstClr val="black"/>
              </a:solidFill>
            </a:endParaRPr>
          </a:p>
          <a:p>
            <a:pPr marL="228600" indent="-228600" algn="just">
              <a:lnSpc>
                <a:spcPct val="107000"/>
              </a:lnSpc>
              <a:spcAft>
                <a:spcPts val="800"/>
              </a:spcAft>
              <a:buFont typeface="+mj-lt"/>
              <a:buAutoNum type="arabicPeriod"/>
            </a:pPr>
            <a:r>
              <a:rPr lang="en-ZA" sz="1000" dirty="0" smtClean="0">
                <a:solidFill>
                  <a:prstClr val="black"/>
                </a:solidFill>
              </a:rPr>
              <a:t>08 April 2020- Directive Amended – Directive Amended to clarify how the Covid19TERS process will work and to accommodate applications for Covid19TERS through Bargaining Councils</a:t>
            </a:r>
            <a:endParaRPr lang="en-ZA" sz="1000" dirty="0">
              <a:solidFill>
                <a:prstClr val="black"/>
              </a:solidFill>
            </a:endParaRPr>
          </a:p>
          <a:p>
            <a:pPr marL="228600" indent="-228600" algn="just">
              <a:lnSpc>
                <a:spcPct val="107000"/>
              </a:lnSpc>
              <a:spcAft>
                <a:spcPts val="800"/>
              </a:spcAft>
              <a:buFont typeface="+mj-lt"/>
              <a:buAutoNum type="arabicPeriod"/>
            </a:pPr>
            <a:r>
              <a:rPr lang="en-ZA" sz="1000" dirty="0" smtClean="0">
                <a:solidFill>
                  <a:prstClr val="black"/>
                </a:solidFill>
              </a:rPr>
              <a:t>April 2020- Directive Amended – Directive Amended to ensure Covid19TERS applications for the duration of the extended date of the National Lockdown period</a:t>
            </a:r>
          </a:p>
        </p:txBody>
      </p:sp>
      <p:sp>
        <p:nvSpPr>
          <p:cNvPr id="14" name="Rectangle 13"/>
          <p:cNvSpPr/>
          <p:nvPr/>
        </p:nvSpPr>
        <p:spPr>
          <a:xfrm>
            <a:off x="4388443" y="3972690"/>
            <a:ext cx="4552809" cy="267317"/>
          </a:xfrm>
          <a:prstGeom prst="rect">
            <a:avLst/>
          </a:prstGeom>
          <a:solidFill>
            <a:srgbClr val="FF0000"/>
          </a:solidFill>
        </p:spPr>
        <p:txBody>
          <a:bodyPr wrap="square">
            <a:spAutoFit/>
          </a:bodyPr>
          <a:lstStyle/>
          <a:p>
            <a:pPr algn="ctr">
              <a:defRPr/>
            </a:pPr>
            <a:r>
              <a:rPr lang="en-US" sz="1137" b="1" kern="0" dirty="0" smtClean="0">
                <a:solidFill>
                  <a:prstClr val="white"/>
                </a:solidFill>
                <a:latin typeface="Lato" panose="020F0502020204030203" pitchFamily="34" charset="0"/>
              </a:rPr>
              <a:t>DISASTER MANAGEMENT ACT 57 OF 2002 (DIRECTIVES  ISSUED/ AMENDED)</a:t>
            </a:r>
            <a:endParaRPr lang="en-US" sz="1137" b="1" kern="0" dirty="0">
              <a:solidFill>
                <a:prstClr val="white"/>
              </a:solidFill>
              <a:latin typeface="Lato" panose="020F0502020204030203" pitchFamily="34" charset="0"/>
            </a:endParaRPr>
          </a:p>
        </p:txBody>
      </p:sp>
      <p:sp>
        <p:nvSpPr>
          <p:cNvPr id="17" name="TextBox 5"/>
          <p:cNvSpPr txBox="1">
            <a:spLocks noChangeArrowheads="1"/>
          </p:cNvSpPr>
          <p:nvPr/>
        </p:nvSpPr>
        <p:spPr bwMode="auto">
          <a:xfrm>
            <a:off x="8534687" y="364966"/>
            <a:ext cx="288925" cy="2769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200" dirty="0" smtClean="0">
                <a:solidFill>
                  <a:srgbClr val="000000"/>
                </a:solidFill>
                <a:latin typeface="Arial" pitchFamily="34" charset="0"/>
                <a:cs typeface="Arial" pitchFamily="34" charset="0"/>
              </a:rPr>
              <a:t>6</a:t>
            </a:r>
            <a:endParaRPr lang="en-ZA" altLang="en-US" sz="18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31496737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8064" y="1423084"/>
            <a:ext cx="3682752" cy="682193"/>
          </a:xfrm>
        </p:spPr>
        <p:txBody>
          <a:bodyPr/>
          <a:lstStyle/>
          <a:p>
            <a:r>
              <a:rPr lang="en-ZA" sz="1600" b="1" dirty="0">
                <a:solidFill>
                  <a:prstClr val="black"/>
                </a:solidFill>
                <a:ea typeface="ＭＳ Ｐゴシック" pitchFamily="80" charset="-128"/>
              </a:rPr>
              <a:t>Temporary Shutdown Instrument</a:t>
            </a:r>
            <a:endParaRPr lang="en-ZA" sz="1600" b="1" dirty="0"/>
          </a:p>
        </p:txBody>
      </p:sp>
      <p:sp>
        <p:nvSpPr>
          <p:cNvPr id="4" name="Slide Number Placeholder 3"/>
          <p:cNvSpPr>
            <a:spLocks noGrp="1"/>
          </p:cNvSpPr>
          <p:nvPr>
            <p:ph type="sldNum" sz="quarter" idx="12"/>
          </p:nvPr>
        </p:nvSpPr>
        <p:spPr/>
        <p:txBody>
          <a:bodyPr/>
          <a:lstStyle/>
          <a:p>
            <a:pPr>
              <a:defRPr/>
            </a:pPr>
            <a:fld id="{2E0D3230-56C0-40A7-B22D-C087DC0808A2}" type="slidenum">
              <a:rPr lang="en-US" smtClean="0"/>
              <a:pPr>
                <a:defRPr/>
              </a:pPr>
              <a:t>7</a:t>
            </a:fld>
            <a:endParaRPr lang="en-US"/>
          </a:p>
        </p:txBody>
      </p:sp>
      <p:sp>
        <p:nvSpPr>
          <p:cNvPr id="6" name="Freeform 6"/>
          <p:cNvSpPr>
            <a:spLocks/>
          </p:cNvSpPr>
          <p:nvPr/>
        </p:nvSpPr>
        <p:spPr bwMode="auto">
          <a:xfrm>
            <a:off x="7020273" y="2103668"/>
            <a:ext cx="1973416" cy="1467379"/>
          </a:xfrm>
          <a:custGeom>
            <a:avLst/>
            <a:gdLst>
              <a:gd name="T0" fmla="*/ 534 w 764"/>
              <a:gd name="T1" fmla="*/ 0 h 615"/>
              <a:gd name="T2" fmla="*/ 232 w 764"/>
              <a:gd name="T3" fmla="*/ 0 h 615"/>
              <a:gd name="T4" fmla="*/ 231 w 764"/>
              <a:gd name="T5" fmla="*/ 0 h 615"/>
              <a:gd name="T6" fmla="*/ 230 w 764"/>
              <a:gd name="T7" fmla="*/ 0 h 615"/>
              <a:gd name="T8" fmla="*/ 2 w 764"/>
              <a:gd name="T9" fmla="*/ 229 h 615"/>
              <a:gd name="T10" fmla="*/ 0 w 764"/>
              <a:gd name="T11" fmla="*/ 615 h 615"/>
              <a:gd name="T12" fmla="*/ 198 w 764"/>
              <a:gd name="T13" fmla="*/ 466 h 615"/>
              <a:gd name="T14" fmla="*/ 534 w 764"/>
              <a:gd name="T15" fmla="*/ 460 h 615"/>
              <a:gd name="T16" fmla="*/ 764 w 764"/>
              <a:gd name="T17" fmla="*/ 230 h 615"/>
              <a:gd name="T18" fmla="*/ 534 w 764"/>
              <a:gd name="T19" fmla="*/ 0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4" h="615">
                <a:moveTo>
                  <a:pt x="534" y="0"/>
                </a:moveTo>
                <a:cubicBezTo>
                  <a:pt x="232" y="0"/>
                  <a:pt x="232" y="0"/>
                  <a:pt x="232" y="0"/>
                </a:cubicBezTo>
                <a:cubicBezTo>
                  <a:pt x="231" y="0"/>
                  <a:pt x="231" y="0"/>
                  <a:pt x="231" y="0"/>
                </a:cubicBezTo>
                <a:cubicBezTo>
                  <a:pt x="230" y="0"/>
                  <a:pt x="230" y="0"/>
                  <a:pt x="230" y="0"/>
                </a:cubicBezTo>
                <a:cubicBezTo>
                  <a:pt x="104" y="0"/>
                  <a:pt x="2" y="102"/>
                  <a:pt x="2" y="229"/>
                </a:cubicBezTo>
                <a:cubicBezTo>
                  <a:pt x="2" y="355"/>
                  <a:pt x="0" y="615"/>
                  <a:pt x="0" y="615"/>
                </a:cubicBezTo>
                <a:cubicBezTo>
                  <a:pt x="0" y="615"/>
                  <a:pt x="58" y="487"/>
                  <a:pt x="198" y="466"/>
                </a:cubicBezTo>
                <a:cubicBezTo>
                  <a:pt x="216" y="464"/>
                  <a:pt x="534" y="460"/>
                  <a:pt x="534" y="460"/>
                </a:cubicBezTo>
                <a:cubicBezTo>
                  <a:pt x="661" y="460"/>
                  <a:pt x="764" y="357"/>
                  <a:pt x="764" y="230"/>
                </a:cubicBezTo>
                <a:cubicBezTo>
                  <a:pt x="764" y="103"/>
                  <a:pt x="661" y="0"/>
                  <a:pt x="534" y="0"/>
                </a:cubicBezTo>
              </a:path>
            </a:pathLst>
          </a:custGeom>
          <a:solidFill>
            <a:schemeClr val="accent2">
              <a:lumMod val="60000"/>
              <a:lumOff val="40000"/>
            </a:schemeClr>
          </a:solidFill>
          <a:ln>
            <a:noFill/>
          </a:ln>
          <a:effectLst>
            <a:outerShdw blurRad="50800" dist="38100" dir="2700000" algn="tl" rotWithShape="0">
              <a:prstClr val="black">
                <a:alpha val="40000"/>
              </a:prstClr>
            </a:outerShdw>
          </a:effectLst>
          <a:extLst/>
        </p:spPr>
        <p:txBody>
          <a:bodyPr vert="horz" wrap="square" lIns="74295" tIns="37148" rIns="74295" bIns="37148"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lang="en-US" sz="1462" kern="0" dirty="0" smtClean="0">
              <a:solidFill>
                <a:prstClr val="white"/>
              </a:solidFill>
              <a:latin typeface="Calibri"/>
              <a:ea typeface="+mn-ea"/>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1462" kern="0" dirty="0" smtClean="0">
              <a:solidFill>
                <a:prstClr val="white"/>
              </a:solidFill>
              <a:latin typeface="Calibri"/>
              <a:ea typeface="+mn-ea"/>
            </a:endParaRPr>
          </a:p>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smtClean="0">
                <a:solidFill>
                  <a:prstClr val="white"/>
                </a:solidFill>
                <a:latin typeface="Calibri"/>
                <a:ea typeface="+mn-ea"/>
              </a:rPr>
              <a:t>          Flat Rate </a:t>
            </a:r>
            <a:endParaRPr lang="en-US" sz="1400" kern="0" dirty="0">
              <a:solidFill>
                <a:prstClr val="white"/>
              </a:solidFill>
              <a:latin typeface="Calibri"/>
              <a:ea typeface="+mn-ea"/>
            </a:endParaRPr>
          </a:p>
        </p:txBody>
      </p:sp>
      <p:sp>
        <p:nvSpPr>
          <p:cNvPr id="7" name="Freeform 8"/>
          <p:cNvSpPr>
            <a:spLocks/>
          </p:cNvSpPr>
          <p:nvPr/>
        </p:nvSpPr>
        <p:spPr bwMode="auto">
          <a:xfrm>
            <a:off x="4847663" y="3284986"/>
            <a:ext cx="2101701" cy="1371217"/>
          </a:xfrm>
          <a:custGeom>
            <a:avLst/>
            <a:gdLst>
              <a:gd name="T0" fmla="*/ 275 w 913"/>
              <a:gd name="T1" fmla="*/ 0 h 735"/>
              <a:gd name="T2" fmla="*/ 636 w 913"/>
              <a:gd name="T3" fmla="*/ 0 h 735"/>
              <a:gd name="T4" fmla="*/ 637 w 913"/>
              <a:gd name="T5" fmla="*/ 0 h 735"/>
              <a:gd name="T6" fmla="*/ 638 w 913"/>
              <a:gd name="T7" fmla="*/ 0 h 735"/>
              <a:gd name="T8" fmla="*/ 911 w 913"/>
              <a:gd name="T9" fmla="*/ 273 h 735"/>
              <a:gd name="T10" fmla="*/ 913 w 913"/>
              <a:gd name="T11" fmla="*/ 735 h 735"/>
              <a:gd name="T12" fmla="*/ 677 w 913"/>
              <a:gd name="T13" fmla="*/ 557 h 735"/>
              <a:gd name="T14" fmla="*/ 275 w 913"/>
              <a:gd name="T15" fmla="*/ 550 h 735"/>
              <a:gd name="T16" fmla="*/ 0 w 913"/>
              <a:gd name="T17" fmla="*/ 275 h 735"/>
              <a:gd name="T18" fmla="*/ 275 w 913"/>
              <a:gd name="T19"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3" h="735">
                <a:moveTo>
                  <a:pt x="275" y="0"/>
                </a:moveTo>
                <a:cubicBezTo>
                  <a:pt x="636" y="0"/>
                  <a:pt x="636" y="0"/>
                  <a:pt x="636" y="0"/>
                </a:cubicBezTo>
                <a:cubicBezTo>
                  <a:pt x="637" y="0"/>
                  <a:pt x="637" y="0"/>
                  <a:pt x="637" y="0"/>
                </a:cubicBezTo>
                <a:cubicBezTo>
                  <a:pt x="638" y="0"/>
                  <a:pt x="638" y="0"/>
                  <a:pt x="638" y="0"/>
                </a:cubicBezTo>
                <a:cubicBezTo>
                  <a:pt x="789" y="0"/>
                  <a:pt x="911" y="122"/>
                  <a:pt x="911" y="273"/>
                </a:cubicBezTo>
                <a:cubicBezTo>
                  <a:pt x="911" y="424"/>
                  <a:pt x="913" y="735"/>
                  <a:pt x="913" y="735"/>
                </a:cubicBezTo>
                <a:cubicBezTo>
                  <a:pt x="913" y="735"/>
                  <a:pt x="844" y="582"/>
                  <a:pt x="677" y="557"/>
                </a:cubicBezTo>
                <a:cubicBezTo>
                  <a:pt x="655" y="554"/>
                  <a:pt x="275" y="550"/>
                  <a:pt x="275" y="550"/>
                </a:cubicBezTo>
                <a:cubicBezTo>
                  <a:pt x="123" y="550"/>
                  <a:pt x="0" y="427"/>
                  <a:pt x="0" y="275"/>
                </a:cubicBezTo>
                <a:cubicBezTo>
                  <a:pt x="0" y="123"/>
                  <a:pt x="123" y="0"/>
                  <a:pt x="275" y="0"/>
                </a:cubicBezTo>
                <a:close/>
              </a:path>
            </a:pathLst>
          </a:custGeom>
          <a:solidFill>
            <a:schemeClr val="tx2">
              <a:lumMod val="40000"/>
              <a:lumOff val="60000"/>
            </a:schemeClr>
          </a:solidFill>
          <a:ln>
            <a:solidFill>
              <a:schemeClr val="tx2">
                <a:lumMod val="60000"/>
                <a:lumOff val="40000"/>
              </a:schemeClr>
            </a:solidFill>
          </a:ln>
          <a:effectLst>
            <a:outerShdw blurRad="50800" dist="38100" dir="2700000" algn="tl" rotWithShape="0">
              <a:prstClr val="black">
                <a:alpha val="40000"/>
              </a:prstClr>
            </a:outerShdw>
          </a:effectLst>
          <a:extLst/>
        </p:spPr>
        <p:txBody>
          <a:bodyPr vert="horz" wrap="square" lIns="74295" tIns="37148" rIns="74295" bIns="37148"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lang="en-US" sz="1200" kern="0" dirty="0">
              <a:solidFill>
                <a:schemeClr val="bg1"/>
              </a:solidFill>
              <a:latin typeface="Calibri"/>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dirty="0" smtClean="0">
                <a:solidFill>
                  <a:schemeClr val="bg1"/>
                </a:solidFill>
                <a:latin typeface="Calibri"/>
                <a:ea typeface="+mn-ea"/>
              </a:rPr>
              <a:t> </a:t>
            </a:r>
          </a:p>
          <a:p>
            <a:pPr marL="0" marR="0" lvl="0" indent="0" algn="ctr" defTabSz="914400" eaLnBrk="1" fontAlgn="auto" latinLnBrk="0" hangingPunct="1">
              <a:lnSpc>
                <a:spcPct val="100000"/>
              </a:lnSpc>
              <a:spcBef>
                <a:spcPts val="0"/>
              </a:spcBef>
              <a:spcAft>
                <a:spcPts val="0"/>
              </a:spcAft>
              <a:buClrTx/>
              <a:buSzTx/>
              <a:buFontTx/>
              <a:buNone/>
              <a:tabLst/>
              <a:defRPr/>
            </a:pPr>
            <a:r>
              <a:rPr lang="en-US" sz="1400" kern="0" dirty="0" smtClean="0">
                <a:solidFill>
                  <a:schemeClr val="bg1"/>
                </a:solidFill>
                <a:latin typeface="Calibri"/>
                <a:ea typeface="+mn-ea"/>
              </a:rPr>
              <a:t>Payment of benefit</a:t>
            </a:r>
            <a:endParaRPr lang="en-US" sz="1400" b="1" kern="0" dirty="0">
              <a:solidFill>
                <a:schemeClr val="bg1"/>
              </a:solidFill>
              <a:latin typeface="Calibri"/>
              <a:ea typeface="+mn-ea"/>
            </a:endParaRPr>
          </a:p>
        </p:txBody>
      </p:sp>
      <p:sp>
        <p:nvSpPr>
          <p:cNvPr id="8" name="Freeform 5"/>
          <p:cNvSpPr>
            <a:spLocks/>
          </p:cNvSpPr>
          <p:nvPr/>
        </p:nvSpPr>
        <p:spPr bwMode="auto">
          <a:xfrm>
            <a:off x="7020272" y="3291798"/>
            <a:ext cx="2041599" cy="1373749"/>
          </a:xfrm>
          <a:custGeom>
            <a:avLst/>
            <a:gdLst>
              <a:gd name="T0" fmla="*/ 638 w 913"/>
              <a:gd name="T1" fmla="*/ 0 h 735"/>
              <a:gd name="T2" fmla="*/ 277 w 913"/>
              <a:gd name="T3" fmla="*/ 0 h 735"/>
              <a:gd name="T4" fmla="*/ 276 w 913"/>
              <a:gd name="T5" fmla="*/ 0 h 735"/>
              <a:gd name="T6" fmla="*/ 275 w 913"/>
              <a:gd name="T7" fmla="*/ 0 h 735"/>
              <a:gd name="T8" fmla="*/ 2 w 913"/>
              <a:gd name="T9" fmla="*/ 273 h 735"/>
              <a:gd name="T10" fmla="*/ 0 w 913"/>
              <a:gd name="T11" fmla="*/ 735 h 735"/>
              <a:gd name="T12" fmla="*/ 237 w 913"/>
              <a:gd name="T13" fmla="*/ 557 h 735"/>
              <a:gd name="T14" fmla="*/ 638 w 913"/>
              <a:gd name="T15" fmla="*/ 550 h 735"/>
              <a:gd name="T16" fmla="*/ 913 w 913"/>
              <a:gd name="T17" fmla="*/ 275 h 735"/>
              <a:gd name="T18" fmla="*/ 638 w 913"/>
              <a:gd name="T19"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3" h="735">
                <a:moveTo>
                  <a:pt x="638" y="0"/>
                </a:moveTo>
                <a:cubicBezTo>
                  <a:pt x="277" y="0"/>
                  <a:pt x="277" y="0"/>
                  <a:pt x="277" y="0"/>
                </a:cubicBezTo>
                <a:cubicBezTo>
                  <a:pt x="276" y="0"/>
                  <a:pt x="276" y="0"/>
                  <a:pt x="276" y="0"/>
                </a:cubicBezTo>
                <a:cubicBezTo>
                  <a:pt x="275" y="0"/>
                  <a:pt x="275" y="0"/>
                  <a:pt x="275" y="0"/>
                </a:cubicBezTo>
                <a:cubicBezTo>
                  <a:pt x="124" y="0"/>
                  <a:pt x="2" y="122"/>
                  <a:pt x="2" y="273"/>
                </a:cubicBezTo>
                <a:cubicBezTo>
                  <a:pt x="2" y="424"/>
                  <a:pt x="0" y="735"/>
                  <a:pt x="0" y="735"/>
                </a:cubicBezTo>
                <a:cubicBezTo>
                  <a:pt x="0" y="735"/>
                  <a:pt x="69" y="582"/>
                  <a:pt x="237" y="557"/>
                </a:cubicBezTo>
                <a:cubicBezTo>
                  <a:pt x="258" y="554"/>
                  <a:pt x="638" y="550"/>
                  <a:pt x="638" y="550"/>
                </a:cubicBezTo>
                <a:cubicBezTo>
                  <a:pt x="790" y="550"/>
                  <a:pt x="913" y="427"/>
                  <a:pt x="913" y="275"/>
                </a:cubicBezTo>
                <a:cubicBezTo>
                  <a:pt x="913" y="123"/>
                  <a:pt x="790" y="0"/>
                  <a:pt x="638" y="0"/>
                </a:cubicBezTo>
              </a:path>
            </a:pathLst>
          </a:custGeom>
          <a:solidFill>
            <a:schemeClr val="accent1">
              <a:lumMod val="75000"/>
            </a:schemeClr>
          </a:solidFill>
          <a:ln>
            <a:noFill/>
          </a:ln>
          <a:effectLst>
            <a:outerShdw blurRad="50800" dist="38100" dir="2700000" algn="tl" rotWithShape="0">
              <a:prstClr val="black">
                <a:alpha val="40000"/>
              </a:prstClr>
            </a:outerShdw>
          </a:effectLst>
          <a:extLst/>
        </p:spPr>
        <p:txBody>
          <a:bodyPr vert="horz" wrap="square" lIns="74295" tIns="37148" rIns="74295" bIns="37148"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lang="en-US" sz="1462" kern="0" dirty="0" smtClean="0">
              <a:solidFill>
                <a:prstClr val="black"/>
              </a:solidFill>
              <a:latin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1462" kern="0" dirty="0" smtClean="0">
              <a:solidFill>
                <a:prstClr val="black"/>
              </a:solidFill>
              <a:latin typeface="Calibri"/>
            </a:endParaRPr>
          </a:p>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smtClean="0">
                <a:solidFill>
                  <a:prstClr val="black"/>
                </a:solidFill>
                <a:latin typeface="Calibri"/>
              </a:rPr>
              <a:t>Alternative payment option </a:t>
            </a:r>
            <a:endParaRPr kumimoji="0" lang="en-US" sz="1400" b="0" i="0" u="none" strike="noStrike" kern="0" cap="none" spc="0" normalizeH="0" baseline="0" noProof="0" dirty="0" smtClean="0">
              <a:ln>
                <a:noFill/>
              </a:ln>
              <a:solidFill>
                <a:prstClr val="black"/>
              </a:solidFill>
              <a:effectLst/>
              <a:uLnTx/>
              <a:uFillTx/>
              <a:latin typeface="Calibri"/>
            </a:endParaRPr>
          </a:p>
        </p:txBody>
      </p:sp>
      <p:sp>
        <p:nvSpPr>
          <p:cNvPr id="9" name="Freeform 8"/>
          <p:cNvSpPr>
            <a:spLocks/>
          </p:cNvSpPr>
          <p:nvPr/>
        </p:nvSpPr>
        <p:spPr bwMode="auto">
          <a:xfrm>
            <a:off x="4862585" y="4447152"/>
            <a:ext cx="2101701" cy="1371217"/>
          </a:xfrm>
          <a:custGeom>
            <a:avLst/>
            <a:gdLst>
              <a:gd name="T0" fmla="*/ 275 w 913"/>
              <a:gd name="T1" fmla="*/ 0 h 735"/>
              <a:gd name="T2" fmla="*/ 636 w 913"/>
              <a:gd name="T3" fmla="*/ 0 h 735"/>
              <a:gd name="T4" fmla="*/ 637 w 913"/>
              <a:gd name="T5" fmla="*/ 0 h 735"/>
              <a:gd name="T6" fmla="*/ 638 w 913"/>
              <a:gd name="T7" fmla="*/ 0 h 735"/>
              <a:gd name="T8" fmla="*/ 911 w 913"/>
              <a:gd name="T9" fmla="*/ 273 h 735"/>
              <a:gd name="T10" fmla="*/ 913 w 913"/>
              <a:gd name="T11" fmla="*/ 735 h 735"/>
              <a:gd name="T12" fmla="*/ 677 w 913"/>
              <a:gd name="T13" fmla="*/ 557 h 735"/>
              <a:gd name="T14" fmla="*/ 275 w 913"/>
              <a:gd name="T15" fmla="*/ 550 h 735"/>
              <a:gd name="T16" fmla="*/ 0 w 913"/>
              <a:gd name="T17" fmla="*/ 275 h 735"/>
              <a:gd name="T18" fmla="*/ 275 w 913"/>
              <a:gd name="T19"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3" h="735">
                <a:moveTo>
                  <a:pt x="275" y="0"/>
                </a:moveTo>
                <a:cubicBezTo>
                  <a:pt x="636" y="0"/>
                  <a:pt x="636" y="0"/>
                  <a:pt x="636" y="0"/>
                </a:cubicBezTo>
                <a:cubicBezTo>
                  <a:pt x="637" y="0"/>
                  <a:pt x="637" y="0"/>
                  <a:pt x="637" y="0"/>
                </a:cubicBezTo>
                <a:cubicBezTo>
                  <a:pt x="638" y="0"/>
                  <a:pt x="638" y="0"/>
                  <a:pt x="638" y="0"/>
                </a:cubicBezTo>
                <a:cubicBezTo>
                  <a:pt x="789" y="0"/>
                  <a:pt x="911" y="122"/>
                  <a:pt x="911" y="273"/>
                </a:cubicBezTo>
                <a:cubicBezTo>
                  <a:pt x="911" y="424"/>
                  <a:pt x="913" y="735"/>
                  <a:pt x="913" y="735"/>
                </a:cubicBezTo>
                <a:cubicBezTo>
                  <a:pt x="913" y="735"/>
                  <a:pt x="844" y="582"/>
                  <a:pt x="677" y="557"/>
                </a:cubicBezTo>
                <a:cubicBezTo>
                  <a:pt x="655" y="554"/>
                  <a:pt x="275" y="550"/>
                  <a:pt x="275" y="550"/>
                </a:cubicBezTo>
                <a:cubicBezTo>
                  <a:pt x="123" y="550"/>
                  <a:pt x="0" y="427"/>
                  <a:pt x="0" y="275"/>
                </a:cubicBezTo>
                <a:cubicBezTo>
                  <a:pt x="0" y="123"/>
                  <a:pt x="123" y="0"/>
                  <a:pt x="275" y="0"/>
                </a:cubicBezTo>
                <a:close/>
              </a:path>
            </a:pathLst>
          </a:custGeom>
          <a:solidFill>
            <a:srgbClr val="FF0000"/>
          </a:solidFill>
          <a:ln>
            <a:solidFill>
              <a:schemeClr val="tx2">
                <a:lumMod val="60000"/>
                <a:lumOff val="40000"/>
              </a:schemeClr>
            </a:solidFill>
          </a:ln>
          <a:effectLst>
            <a:outerShdw blurRad="50800" dist="38100" dir="2700000" algn="tl" rotWithShape="0">
              <a:prstClr val="black">
                <a:alpha val="40000"/>
              </a:prstClr>
            </a:outerShdw>
          </a:effectLst>
          <a:extLst/>
        </p:spPr>
        <p:txBody>
          <a:bodyPr vert="horz" wrap="square" lIns="74295" tIns="37148" rIns="74295" bIns="37148"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lang="en-US" sz="1200" kern="0" dirty="0">
              <a:solidFill>
                <a:schemeClr val="bg1"/>
              </a:solidFill>
              <a:latin typeface="Calibri"/>
              <a:ea typeface="+mn-ea"/>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1200" kern="0" dirty="0" smtClean="0">
                <a:solidFill>
                  <a:schemeClr val="bg1"/>
                </a:solidFill>
                <a:latin typeface="Calibri"/>
                <a:ea typeface="+mn-ea"/>
              </a:rPr>
              <a:t> </a:t>
            </a:r>
          </a:p>
          <a:p>
            <a:pPr marL="0" marR="0" lvl="0" indent="0" algn="ctr" defTabSz="914400" eaLnBrk="1" fontAlgn="auto" latinLnBrk="0" hangingPunct="1">
              <a:lnSpc>
                <a:spcPct val="100000"/>
              </a:lnSpc>
              <a:spcBef>
                <a:spcPts val="0"/>
              </a:spcBef>
              <a:spcAft>
                <a:spcPts val="0"/>
              </a:spcAft>
              <a:buClrTx/>
              <a:buSzTx/>
              <a:buFontTx/>
              <a:buNone/>
              <a:tabLst/>
              <a:defRPr/>
            </a:pPr>
            <a:r>
              <a:rPr lang="en-US" sz="1400" kern="0" dirty="0" smtClean="0">
                <a:solidFill>
                  <a:schemeClr val="bg1"/>
                </a:solidFill>
                <a:latin typeface="Calibri"/>
              </a:rPr>
              <a:t>De-linked from other benefits </a:t>
            </a:r>
            <a:endParaRPr lang="en-US" sz="1400" b="1" kern="0" dirty="0">
              <a:solidFill>
                <a:schemeClr val="bg1"/>
              </a:solidFill>
              <a:latin typeface="Calibri"/>
            </a:endParaRPr>
          </a:p>
        </p:txBody>
      </p:sp>
      <p:sp>
        <p:nvSpPr>
          <p:cNvPr id="10" name="Freeform 5"/>
          <p:cNvSpPr>
            <a:spLocks/>
          </p:cNvSpPr>
          <p:nvPr/>
        </p:nvSpPr>
        <p:spPr bwMode="auto">
          <a:xfrm>
            <a:off x="7020272" y="4437118"/>
            <a:ext cx="2041599" cy="1373749"/>
          </a:xfrm>
          <a:custGeom>
            <a:avLst/>
            <a:gdLst>
              <a:gd name="T0" fmla="*/ 638 w 913"/>
              <a:gd name="T1" fmla="*/ 0 h 735"/>
              <a:gd name="T2" fmla="*/ 277 w 913"/>
              <a:gd name="T3" fmla="*/ 0 h 735"/>
              <a:gd name="T4" fmla="*/ 276 w 913"/>
              <a:gd name="T5" fmla="*/ 0 h 735"/>
              <a:gd name="T6" fmla="*/ 275 w 913"/>
              <a:gd name="T7" fmla="*/ 0 h 735"/>
              <a:gd name="T8" fmla="*/ 2 w 913"/>
              <a:gd name="T9" fmla="*/ 273 h 735"/>
              <a:gd name="T10" fmla="*/ 0 w 913"/>
              <a:gd name="T11" fmla="*/ 735 h 735"/>
              <a:gd name="T12" fmla="*/ 237 w 913"/>
              <a:gd name="T13" fmla="*/ 557 h 735"/>
              <a:gd name="T14" fmla="*/ 638 w 913"/>
              <a:gd name="T15" fmla="*/ 550 h 735"/>
              <a:gd name="T16" fmla="*/ 913 w 913"/>
              <a:gd name="T17" fmla="*/ 275 h 735"/>
              <a:gd name="T18" fmla="*/ 638 w 913"/>
              <a:gd name="T19"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3" h="735">
                <a:moveTo>
                  <a:pt x="638" y="0"/>
                </a:moveTo>
                <a:cubicBezTo>
                  <a:pt x="277" y="0"/>
                  <a:pt x="277" y="0"/>
                  <a:pt x="277" y="0"/>
                </a:cubicBezTo>
                <a:cubicBezTo>
                  <a:pt x="276" y="0"/>
                  <a:pt x="276" y="0"/>
                  <a:pt x="276" y="0"/>
                </a:cubicBezTo>
                <a:cubicBezTo>
                  <a:pt x="275" y="0"/>
                  <a:pt x="275" y="0"/>
                  <a:pt x="275" y="0"/>
                </a:cubicBezTo>
                <a:cubicBezTo>
                  <a:pt x="124" y="0"/>
                  <a:pt x="2" y="122"/>
                  <a:pt x="2" y="273"/>
                </a:cubicBezTo>
                <a:cubicBezTo>
                  <a:pt x="2" y="424"/>
                  <a:pt x="0" y="735"/>
                  <a:pt x="0" y="735"/>
                </a:cubicBezTo>
                <a:cubicBezTo>
                  <a:pt x="0" y="735"/>
                  <a:pt x="69" y="582"/>
                  <a:pt x="237" y="557"/>
                </a:cubicBezTo>
                <a:cubicBezTo>
                  <a:pt x="258" y="554"/>
                  <a:pt x="638" y="550"/>
                  <a:pt x="638" y="550"/>
                </a:cubicBezTo>
                <a:cubicBezTo>
                  <a:pt x="790" y="550"/>
                  <a:pt x="913" y="427"/>
                  <a:pt x="913" y="275"/>
                </a:cubicBezTo>
                <a:cubicBezTo>
                  <a:pt x="913" y="123"/>
                  <a:pt x="790" y="0"/>
                  <a:pt x="638" y="0"/>
                </a:cubicBezTo>
              </a:path>
            </a:pathLst>
          </a:custGeom>
          <a:solidFill>
            <a:srgbClr val="D65446"/>
          </a:solidFill>
          <a:ln>
            <a:noFill/>
          </a:ln>
          <a:effectLst>
            <a:outerShdw blurRad="50800" dist="38100" dir="2700000" algn="tl" rotWithShape="0">
              <a:prstClr val="black">
                <a:alpha val="40000"/>
              </a:prstClr>
            </a:outerShdw>
          </a:effectLst>
          <a:extLst/>
        </p:spPr>
        <p:txBody>
          <a:bodyPr vert="horz" wrap="square" lIns="74295" tIns="37148" rIns="74295" bIns="37148"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lang="en-US" sz="1462" kern="0" dirty="0" smtClean="0">
              <a:solidFill>
                <a:prstClr val="black"/>
              </a:solidFill>
              <a:latin typeface="Calibri"/>
              <a:ea typeface="+mn-ea"/>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1462" kern="0" dirty="0">
              <a:solidFill>
                <a:prstClr val="black"/>
              </a:solidFill>
              <a:latin typeface="Calibri"/>
              <a:ea typeface="+mn-ea"/>
            </a:endParaRPr>
          </a:p>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smtClean="0">
                <a:solidFill>
                  <a:schemeClr val="bg1"/>
                </a:solidFill>
                <a:latin typeface="Calibri"/>
              </a:rPr>
              <a:t>Disaster benefit </a:t>
            </a:r>
            <a:endParaRPr kumimoji="0" lang="en-US" sz="1400" i="0" u="none" strike="noStrike" kern="0" cap="none" spc="0" normalizeH="0" baseline="0" noProof="0" dirty="0" smtClean="0">
              <a:ln>
                <a:noFill/>
              </a:ln>
              <a:solidFill>
                <a:schemeClr val="bg1"/>
              </a:solidFill>
              <a:effectLst/>
              <a:uLnTx/>
              <a:uFillTx/>
              <a:latin typeface="Calibri"/>
            </a:endParaRPr>
          </a:p>
        </p:txBody>
      </p:sp>
      <p:sp>
        <p:nvSpPr>
          <p:cNvPr id="12" name="Rectangle 11"/>
          <p:cNvSpPr/>
          <p:nvPr/>
        </p:nvSpPr>
        <p:spPr>
          <a:xfrm>
            <a:off x="188680" y="1268761"/>
            <a:ext cx="3960440" cy="1643527"/>
          </a:xfrm>
          <a:prstGeom prst="rect">
            <a:avLst/>
          </a:prstGeom>
        </p:spPr>
        <p:txBody>
          <a:bodyPr wrap="square">
            <a:spAutoFit/>
          </a:bodyPr>
          <a:lstStyle/>
          <a:p>
            <a:pPr marL="342900" lvl="0" indent="-342900" algn="just" defTabSz="457200" eaLnBrk="0" fontAlgn="base" hangingPunct="0">
              <a:spcBef>
                <a:spcPct val="20000"/>
              </a:spcBef>
              <a:spcAft>
                <a:spcPct val="0"/>
              </a:spcAft>
              <a:buFont typeface="Arial" pitchFamily="34" charset="0"/>
              <a:buChar char="•"/>
            </a:pPr>
            <a:r>
              <a:rPr lang="en-ZA" sz="1400" dirty="0">
                <a:solidFill>
                  <a:prstClr val="black"/>
                </a:solidFill>
                <a:ea typeface="ＭＳ Ｐゴシック" pitchFamily="80" charset="-128"/>
              </a:rPr>
              <a:t>The Minister of Department of Employment and Labour , stated in his address to  the Executive Committee meeting at The National Economic Development and Labour Council , the department’s response to the Corona virus pandemic. </a:t>
            </a:r>
            <a:endParaRPr lang="en-ZA" sz="1400" dirty="0" smtClean="0">
              <a:solidFill>
                <a:prstClr val="black"/>
              </a:solidFill>
              <a:ea typeface="ＭＳ Ｐゴシック" pitchFamily="80" charset="-128"/>
            </a:endParaRPr>
          </a:p>
          <a:p>
            <a:pPr lvl="0" algn="just" defTabSz="457200" eaLnBrk="0" fontAlgn="base" hangingPunct="0">
              <a:spcBef>
                <a:spcPct val="20000"/>
              </a:spcBef>
              <a:spcAft>
                <a:spcPct val="0"/>
              </a:spcAft>
            </a:pPr>
            <a:endParaRPr lang="en-ZA" sz="1400" dirty="0">
              <a:solidFill>
                <a:prstClr val="black"/>
              </a:solidFill>
              <a:ea typeface="ＭＳ Ｐゴシック" pitchFamily="80" charset="-128"/>
            </a:endParaRPr>
          </a:p>
        </p:txBody>
      </p:sp>
      <p:sp>
        <p:nvSpPr>
          <p:cNvPr id="13" name="Rectangle 12"/>
          <p:cNvSpPr/>
          <p:nvPr/>
        </p:nvSpPr>
        <p:spPr>
          <a:xfrm>
            <a:off x="179512" y="3649880"/>
            <a:ext cx="2179772" cy="1015663"/>
          </a:xfrm>
          <a:prstGeom prst="rect">
            <a:avLst/>
          </a:prstGeom>
        </p:spPr>
        <p:txBody>
          <a:bodyPr wrap="square">
            <a:spAutoFit/>
          </a:bodyPr>
          <a:lstStyle/>
          <a:p>
            <a:pPr marL="342900" lvl="0" indent="-342900" algn="just" defTabSz="457200" eaLnBrk="0" fontAlgn="base" hangingPunct="0">
              <a:spcBef>
                <a:spcPct val="20000"/>
              </a:spcBef>
              <a:spcAft>
                <a:spcPct val="0"/>
              </a:spcAft>
              <a:buFont typeface="Arial" pitchFamily="34" charset="0"/>
              <a:buChar char="•"/>
            </a:pPr>
            <a:r>
              <a:rPr lang="en-ZA" sz="1200" dirty="0">
                <a:solidFill>
                  <a:prstClr val="black"/>
                </a:solidFill>
                <a:ea typeface="ＭＳ Ｐゴシック" pitchFamily="80" charset="-128"/>
              </a:rPr>
              <a:t>When companies decide to close for a short period as a precautionary measure, the short term UIF benefit will kick in. </a:t>
            </a:r>
          </a:p>
        </p:txBody>
      </p:sp>
      <p:sp>
        <p:nvSpPr>
          <p:cNvPr id="14" name="Rounded Rectangle 13"/>
          <p:cNvSpPr/>
          <p:nvPr/>
        </p:nvSpPr>
        <p:spPr>
          <a:xfrm>
            <a:off x="405302" y="3456758"/>
            <a:ext cx="1728192" cy="228566"/>
          </a:xfrm>
          <a:prstGeom prst="roundRect">
            <a:avLst>
              <a:gd name="adj" fmla="val 50000"/>
            </a:avLst>
          </a:prstGeom>
          <a:solidFill>
            <a:srgbClr val="0070C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37" b="1" i="0" u="none" strike="noStrike" kern="0" cap="none" spc="0" normalizeH="0" baseline="0" noProof="0" dirty="0" smtClean="0">
                <a:ln>
                  <a:noFill/>
                </a:ln>
                <a:solidFill>
                  <a:prstClr val="white"/>
                </a:solidFill>
                <a:effectLst/>
                <a:uLnTx/>
                <a:uFillTx/>
                <a:latin typeface="Lato" panose="020F0502020204030203" pitchFamily="34" charset="0"/>
                <a:ea typeface="+mn-ea"/>
                <a:cs typeface="+mn-cs"/>
              </a:rPr>
              <a:t>Companies closes</a:t>
            </a:r>
          </a:p>
        </p:txBody>
      </p:sp>
      <p:sp>
        <p:nvSpPr>
          <p:cNvPr id="15" name="TextBox 14"/>
          <p:cNvSpPr txBox="1"/>
          <p:nvPr/>
        </p:nvSpPr>
        <p:spPr>
          <a:xfrm>
            <a:off x="2514429" y="3552605"/>
            <a:ext cx="2080957" cy="1569660"/>
          </a:xfrm>
          <a:prstGeom prst="rect">
            <a:avLst/>
          </a:prstGeom>
          <a:noFill/>
        </p:spPr>
        <p:txBody>
          <a:bodyPr wrap="square" rtlCol="0">
            <a:spAutoFit/>
          </a:bodyPr>
          <a:lstStyle/>
          <a:p>
            <a:pPr marL="171450" indent="-171450" algn="just">
              <a:buFont typeface="Arial" panose="020B0604020202020204" pitchFamily="34" charset="0"/>
              <a:buChar char="•"/>
            </a:pPr>
            <a:r>
              <a:rPr lang="en-ZA" sz="1200" dirty="0" smtClean="0"/>
              <a:t>Such </a:t>
            </a:r>
            <a:r>
              <a:rPr lang="en-ZA" sz="1200" dirty="0"/>
              <a:t>a leave will be recognized as a special leave which will be fully paid on condition that the reason for the quarantine meets the requirements and that employee can apply for UIF benefits.</a:t>
            </a:r>
          </a:p>
        </p:txBody>
      </p:sp>
      <p:sp>
        <p:nvSpPr>
          <p:cNvPr id="16" name="Rounded Rectangle 15"/>
          <p:cNvSpPr/>
          <p:nvPr/>
        </p:nvSpPr>
        <p:spPr>
          <a:xfrm>
            <a:off x="2752582" y="3228732"/>
            <a:ext cx="1800200" cy="336446"/>
          </a:xfrm>
          <a:prstGeom prst="roundRect">
            <a:avLst>
              <a:gd name="adj" fmla="val 50000"/>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37" b="1" i="0" u="none" strike="noStrike" kern="0" cap="none" spc="0" normalizeH="0" baseline="0" noProof="0" dirty="0" smtClean="0">
                <a:ln>
                  <a:noFill/>
                </a:ln>
                <a:solidFill>
                  <a:prstClr val="white"/>
                </a:solidFill>
                <a:effectLst/>
                <a:uLnTx/>
                <a:uFillTx/>
                <a:latin typeface="Lato" panose="020F0502020204030203" pitchFamily="34" charset="0"/>
                <a:ea typeface="+mn-ea"/>
                <a:cs typeface="+mn-cs"/>
              </a:rPr>
              <a:t>14 days Self Quarantined</a:t>
            </a:r>
          </a:p>
        </p:txBody>
      </p:sp>
      <p:sp>
        <p:nvSpPr>
          <p:cNvPr id="17" name="Rectangle 16"/>
          <p:cNvSpPr/>
          <p:nvPr/>
        </p:nvSpPr>
        <p:spPr>
          <a:xfrm>
            <a:off x="811114" y="5517238"/>
            <a:ext cx="3096344" cy="830997"/>
          </a:xfrm>
          <a:prstGeom prst="rect">
            <a:avLst/>
          </a:prstGeom>
        </p:spPr>
        <p:txBody>
          <a:bodyPr wrap="square">
            <a:spAutoFit/>
          </a:bodyPr>
          <a:lstStyle/>
          <a:p>
            <a:pPr marL="171450" lvl="0" indent="-171450" algn="just">
              <a:buFont typeface="Arial" panose="020B0604020202020204" pitchFamily="34" charset="0"/>
              <a:buChar char="•"/>
            </a:pPr>
            <a:r>
              <a:rPr lang="en-ZA" sz="1200" dirty="0">
                <a:solidFill>
                  <a:prstClr val="black"/>
                </a:solidFill>
              </a:rPr>
              <a:t>Such a leave will also be recognized as a special leave and that employee will be eligible to apply for unemployment insurance benefits</a:t>
            </a:r>
          </a:p>
        </p:txBody>
      </p:sp>
      <p:sp>
        <p:nvSpPr>
          <p:cNvPr id="18" name="Rounded Rectangle 17"/>
          <p:cNvSpPr/>
          <p:nvPr/>
        </p:nvSpPr>
        <p:spPr>
          <a:xfrm>
            <a:off x="1475656" y="5180786"/>
            <a:ext cx="1512168" cy="336446"/>
          </a:xfrm>
          <a:prstGeom prst="roundRect">
            <a:avLst>
              <a:gd name="adj" fmla="val 50000"/>
            </a:avLst>
          </a:prstGeom>
          <a:solidFill>
            <a:srgbClr val="FF0000"/>
          </a:solidFill>
          <a:ln w="12700" cap="flat" cmpd="sng" algn="ctr">
            <a:noFill/>
            <a:prstDash val="solid"/>
            <a:miter lim="800000"/>
          </a:ln>
          <a:effectLst/>
        </p:spPr>
        <p:txBody>
          <a:bodyPr rtlCol="0" anchor="ctr"/>
          <a:lstStyle/>
          <a:p>
            <a:pPr lvl="0" algn="ctr"/>
            <a:r>
              <a:rPr lang="en-US" sz="1137" b="1" kern="0" dirty="0" smtClean="0">
                <a:solidFill>
                  <a:prstClr val="white"/>
                </a:solidFill>
                <a:latin typeface="Lato" panose="020F0502020204030203" pitchFamily="34" charset="0"/>
              </a:rPr>
              <a:t>Quarantined  for more days</a:t>
            </a:r>
            <a:endParaRPr kumimoji="0" lang="en-US" sz="1137" b="1" i="0" u="none" strike="noStrike" kern="0" cap="none" spc="0" normalizeH="0" baseline="0" noProof="0" dirty="0" smtClean="0">
              <a:ln>
                <a:noFill/>
              </a:ln>
              <a:solidFill>
                <a:prstClr val="white"/>
              </a:solidFill>
              <a:effectLst/>
              <a:uLnTx/>
              <a:uFillTx/>
              <a:latin typeface="Lato" panose="020F0502020204030203" pitchFamily="34" charset="0"/>
              <a:ea typeface="+mn-ea"/>
              <a:cs typeface="+mn-cs"/>
            </a:endParaRPr>
          </a:p>
        </p:txBody>
      </p:sp>
      <p:sp>
        <p:nvSpPr>
          <p:cNvPr id="19" name="Rounded Rectangle 18"/>
          <p:cNvSpPr/>
          <p:nvPr/>
        </p:nvSpPr>
        <p:spPr>
          <a:xfrm>
            <a:off x="730870" y="2879456"/>
            <a:ext cx="3256832" cy="288032"/>
          </a:xfrm>
          <a:prstGeom prst="roundRect">
            <a:avLst>
              <a:gd name="adj" fmla="val 50000"/>
            </a:avLst>
          </a:prstGeom>
          <a:solidFill>
            <a:srgbClr val="FF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137" b="1" kern="0" noProof="0" dirty="0" smtClean="0">
                <a:solidFill>
                  <a:prstClr val="white"/>
                </a:solidFill>
                <a:latin typeface="Lato" panose="020F0502020204030203" pitchFamily="34" charset="0"/>
              </a:rPr>
              <a:t>RESPONSES THAT TOUCHED UI BENEFITS</a:t>
            </a:r>
            <a:endParaRPr kumimoji="0" lang="en-US" sz="1137" b="1" i="0" u="none" strike="noStrike" kern="0" cap="none" spc="0" normalizeH="0" baseline="0" noProof="0" dirty="0" smtClean="0">
              <a:ln>
                <a:noFill/>
              </a:ln>
              <a:solidFill>
                <a:prstClr val="white"/>
              </a:solidFill>
              <a:effectLst/>
              <a:uLnTx/>
              <a:uFillTx/>
              <a:latin typeface="Lato" panose="020F0502020204030203" pitchFamily="34" charset="0"/>
              <a:ea typeface="+mn-ea"/>
              <a:cs typeface="+mn-cs"/>
            </a:endParaRPr>
          </a:p>
        </p:txBody>
      </p:sp>
      <p:sp>
        <p:nvSpPr>
          <p:cNvPr id="20" name="TextBox 19"/>
          <p:cNvSpPr txBox="1"/>
          <p:nvPr/>
        </p:nvSpPr>
        <p:spPr>
          <a:xfrm>
            <a:off x="424737" y="258442"/>
            <a:ext cx="8568952" cy="954107"/>
          </a:xfrm>
          <a:prstGeom prst="rect">
            <a:avLst/>
          </a:prstGeom>
          <a:noFill/>
        </p:spPr>
        <p:txBody>
          <a:bodyPr wrap="square" rtlCol="0">
            <a:spAutoFit/>
          </a:bodyPr>
          <a:lstStyle/>
          <a:p>
            <a:pPr algn="ctr"/>
            <a:r>
              <a:rPr lang="en-ZA" sz="2800" b="1" dirty="0" smtClean="0"/>
              <a:t>Department of Employment and Labour </a:t>
            </a:r>
          </a:p>
          <a:p>
            <a:pPr algn="ctr"/>
            <a:r>
              <a:rPr lang="en-ZA" sz="2800" b="1" dirty="0" smtClean="0"/>
              <a:t>Response to Covid19</a:t>
            </a:r>
            <a:endParaRPr lang="en-ZA" sz="2800" b="1" dirty="0"/>
          </a:p>
        </p:txBody>
      </p:sp>
      <p:sp>
        <p:nvSpPr>
          <p:cNvPr id="21" name="TextBox 5"/>
          <p:cNvSpPr txBox="1">
            <a:spLocks noChangeArrowheads="1"/>
          </p:cNvSpPr>
          <p:nvPr/>
        </p:nvSpPr>
        <p:spPr bwMode="auto">
          <a:xfrm>
            <a:off x="8521722" y="364966"/>
            <a:ext cx="288925" cy="2769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200" dirty="0" smtClean="0">
                <a:solidFill>
                  <a:srgbClr val="000000"/>
                </a:solidFill>
                <a:latin typeface="Arial" pitchFamily="34" charset="0"/>
                <a:cs typeface="Arial" pitchFamily="34" charset="0"/>
              </a:rPr>
              <a:t>7</a:t>
            </a:r>
            <a:endParaRPr lang="en-ZA" altLang="en-US" sz="18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1576653701"/>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20" dur="1000" fill="hold"/>
                                        <p:tgtEl>
                                          <p:spTgt spid="7"/>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32" dur="1000" fill="hold"/>
                                        <p:tgtEl>
                                          <p:spTgt spid="8"/>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8"/>
                                        </p:tgtEl>
                                      </p:cBhvr>
                                    </p:animEffect>
                                  </p:childTnLst>
                                </p:cTn>
                              </p:par>
                              <p:par>
                                <p:cTn id="37" presetID="25"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42" dur="1000" fill="hold"/>
                                        <p:tgtEl>
                                          <p:spTgt spid="9"/>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9"/>
                                        </p:tgtEl>
                                      </p:cBhvr>
                                    </p:animEffect>
                                  </p:childTnLst>
                                </p:cTn>
                              </p:par>
                            </p:childTnLst>
                          </p:cTn>
                        </p:par>
                      </p:childTnLst>
                    </p:cTn>
                  </p:par>
                  <p:par>
                    <p:cTn id="47" fill="hold">
                      <p:stCondLst>
                        <p:cond delay="indefinite"/>
                      </p:stCondLst>
                      <p:childTnLst>
                        <p:par>
                          <p:cTn id="48" fill="hold">
                            <p:stCondLst>
                              <p:cond delay="0"/>
                            </p:stCondLst>
                            <p:childTnLst>
                              <p:par>
                                <p:cTn id="49" presetID="25" presetClass="entr" presetSubtype="0"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p:cTn id="51"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54" dur="1000" fill="hold"/>
                                        <p:tgtEl>
                                          <p:spTgt spid="10"/>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10"/>
                                        </p:tgtEl>
                                      </p:cBhvr>
                                    </p:animEffect>
                                  </p:childTnLst>
                                </p:cTn>
                              </p:par>
                              <p:par>
                                <p:cTn id="59" presetID="2" presetClass="entr" presetSubtype="4"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500" fill="hold"/>
                                        <p:tgtEl>
                                          <p:spTgt spid="16"/>
                                        </p:tgtEl>
                                        <p:attrNameLst>
                                          <p:attrName>ppt_x</p:attrName>
                                        </p:attrNameLst>
                                      </p:cBhvr>
                                      <p:tavLst>
                                        <p:tav tm="0">
                                          <p:val>
                                            <p:strVal val="#ppt_x"/>
                                          </p:val>
                                        </p:tav>
                                        <p:tav tm="100000">
                                          <p:val>
                                            <p:strVal val="#ppt_x"/>
                                          </p:val>
                                        </p:tav>
                                      </p:tavLst>
                                    </p:anim>
                                    <p:anim calcmode="lin" valueType="num">
                                      <p:cBhvr additive="base">
                                        <p:cTn id="66" dur="500" fill="hold"/>
                                        <p:tgtEl>
                                          <p:spTgt spid="16"/>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8"/>
                                        </p:tgtEl>
                                        <p:attrNameLst>
                                          <p:attrName>style.visibility</p:attrName>
                                        </p:attrNameLst>
                                      </p:cBhvr>
                                      <p:to>
                                        <p:strVal val="visible"/>
                                      </p:to>
                                    </p:set>
                                    <p:anim calcmode="lin" valueType="num">
                                      <p:cBhvr additive="base">
                                        <p:cTn id="69" dur="500" fill="hold"/>
                                        <p:tgtEl>
                                          <p:spTgt spid="18"/>
                                        </p:tgtEl>
                                        <p:attrNameLst>
                                          <p:attrName>ppt_x</p:attrName>
                                        </p:attrNameLst>
                                      </p:cBhvr>
                                      <p:tavLst>
                                        <p:tav tm="0">
                                          <p:val>
                                            <p:strVal val="#ppt_x"/>
                                          </p:val>
                                        </p:tav>
                                        <p:tav tm="100000">
                                          <p:val>
                                            <p:strVal val="#ppt_x"/>
                                          </p:val>
                                        </p:tav>
                                      </p:tavLst>
                                    </p:anim>
                                    <p:anim calcmode="lin" valueType="num">
                                      <p:cBhvr additive="base">
                                        <p:cTn id="70" dur="500" fill="hold"/>
                                        <p:tgtEl>
                                          <p:spTgt spid="1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additive="base">
                                        <p:cTn id="73" dur="500" fill="hold"/>
                                        <p:tgtEl>
                                          <p:spTgt spid="19"/>
                                        </p:tgtEl>
                                        <p:attrNameLst>
                                          <p:attrName>ppt_x</p:attrName>
                                        </p:attrNameLst>
                                      </p:cBhvr>
                                      <p:tavLst>
                                        <p:tav tm="0">
                                          <p:val>
                                            <p:strVal val="#ppt_x"/>
                                          </p:val>
                                        </p:tav>
                                        <p:tav tm="100000">
                                          <p:val>
                                            <p:strVal val="#ppt_x"/>
                                          </p:val>
                                        </p:tav>
                                      </p:tavLst>
                                    </p:anim>
                                    <p:anim calcmode="lin" valueType="num">
                                      <p:cBhvr additive="base">
                                        <p:cTn id="7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4" grpId="0" animBg="1"/>
      <p:bldP spid="16" grpId="0" animBg="1"/>
      <p:bldP spid="18"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3200" b="1" dirty="0" smtClean="0"/>
              <a:t>Administrative process</a:t>
            </a:r>
            <a:endParaRPr lang="en-ZA" sz="3200" b="1" dirty="0"/>
          </a:p>
        </p:txBody>
      </p:sp>
      <p:sp>
        <p:nvSpPr>
          <p:cNvPr id="4" name="Slide Number Placeholder 3"/>
          <p:cNvSpPr>
            <a:spLocks noGrp="1"/>
          </p:cNvSpPr>
          <p:nvPr>
            <p:ph type="sldNum" sz="quarter" idx="12"/>
          </p:nvPr>
        </p:nvSpPr>
        <p:spPr/>
        <p:txBody>
          <a:bodyPr/>
          <a:lstStyle/>
          <a:p>
            <a:pPr>
              <a:defRPr/>
            </a:pPr>
            <a:fld id="{A79B0E16-3B21-4DA7-809D-032F5E4D0A06}" type="slidenum">
              <a:rPr lang="en-US" smtClean="0"/>
              <a:pPr>
                <a:defRPr/>
              </a:pPr>
              <a:t>8</a:t>
            </a:fld>
            <a:endParaRPr lang="en-US" dirty="0"/>
          </a:p>
        </p:txBody>
      </p:sp>
      <p:cxnSp>
        <p:nvCxnSpPr>
          <p:cNvPr id="5" name="Straight Arrow Connector 4"/>
          <p:cNvCxnSpPr/>
          <p:nvPr/>
        </p:nvCxnSpPr>
        <p:spPr>
          <a:xfrm>
            <a:off x="1547664" y="1399459"/>
            <a:ext cx="0" cy="5184576"/>
          </a:xfrm>
          <a:prstGeom prst="straightConnector1">
            <a:avLst/>
          </a:prstGeom>
          <a:noFill/>
          <a:ln w="15875" cap="flat" cmpd="sng" algn="ctr">
            <a:solidFill>
              <a:sysClr val="window" lastClr="FFFFFF">
                <a:lumMod val="75000"/>
              </a:sysClr>
            </a:solidFill>
            <a:prstDash val="solid"/>
            <a:miter lim="800000"/>
            <a:headEnd type="triangle"/>
            <a:tailEnd type="triangle"/>
          </a:ln>
          <a:effectLst/>
        </p:spPr>
      </p:cxnSp>
      <p:cxnSp>
        <p:nvCxnSpPr>
          <p:cNvPr id="6" name="Straight Arrow Connector 5"/>
          <p:cNvCxnSpPr/>
          <p:nvPr/>
        </p:nvCxnSpPr>
        <p:spPr>
          <a:xfrm>
            <a:off x="4427984" y="1364368"/>
            <a:ext cx="0" cy="5219673"/>
          </a:xfrm>
          <a:prstGeom prst="straightConnector1">
            <a:avLst/>
          </a:prstGeom>
          <a:noFill/>
          <a:ln w="15875" cap="flat" cmpd="sng" algn="ctr">
            <a:solidFill>
              <a:sysClr val="window" lastClr="FFFFFF">
                <a:lumMod val="75000"/>
              </a:sysClr>
            </a:solidFill>
            <a:prstDash val="solid"/>
            <a:miter lim="800000"/>
            <a:headEnd type="triangle"/>
            <a:tailEnd type="triangle"/>
          </a:ln>
          <a:effectLst/>
        </p:spPr>
      </p:cxnSp>
      <p:cxnSp>
        <p:nvCxnSpPr>
          <p:cNvPr id="7" name="Straight Arrow Connector 6"/>
          <p:cNvCxnSpPr/>
          <p:nvPr/>
        </p:nvCxnSpPr>
        <p:spPr>
          <a:xfrm>
            <a:off x="6837848" y="1351383"/>
            <a:ext cx="1" cy="5280733"/>
          </a:xfrm>
          <a:prstGeom prst="straightConnector1">
            <a:avLst/>
          </a:prstGeom>
          <a:noFill/>
          <a:ln w="15875" cap="flat" cmpd="sng" algn="ctr">
            <a:solidFill>
              <a:sysClr val="window" lastClr="FFFFFF">
                <a:lumMod val="75000"/>
              </a:sysClr>
            </a:solidFill>
            <a:prstDash val="solid"/>
            <a:miter lim="800000"/>
            <a:headEnd type="triangle"/>
            <a:tailEnd type="triangle"/>
          </a:ln>
          <a:effectLst/>
        </p:spPr>
      </p:cxnSp>
      <p:sp>
        <p:nvSpPr>
          <p:cNvPr id="17" name="Rounded Rectangle 16"/>
          <p:cNvSpPr/>
          <p:nvPr/>
        </p:nvSpPr>
        <p:spPr>
          <a:xfrm>
            <a:off x="1979712" y="1397802"/>
            <a:ext cx="1728192" cy="228566"/>
          </a:xfrm>
          <a:prstGeom prst="roundRect">
            <a:avLst>
              <a:gd name="adj" fmla="val 50000"/>
            </a:avLst>
          </a:prstGeom>
          <a:solidFill>
            <a:srgbClr val="E84C22"/>
          </a:solidFill>
          <a:ln w="127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37" b="1" i="0" u="none" strike="noStrike" kern="0" cap="none" spc="0" normalizeH="0" baseline="0" noProof="0" dirty="0" smtClean="0">
              <a:ln>
                <a:noFill/>
              </a:ln>
              <a:solidFill>
                <a:prstClr val="white"/>
              </a:solidFill>
              <a:effectLst/>
              <a:uLnTx/>
              <a:uFillTx/>
              <a:latin typeface="Lato" panose="020F0502020204030203" pitchFamily="34" charset="0"/>
              <a:ea typeface="+mn-ea"/>
              <a:cs typeface="+mn-cs"/>
            </a:endParaRPr>
          </a:p>
        </p:txBody>
      </p:sp>
      <p:sp>
        <p:nvSpPr>
          <p:cNvPr id="18" name="Rounded Rectangle 17"/>
          <p:cNvSpPr/>
          <p:nvPr/>
        </p:nvSpPr>
        <p:spPr>
          <a:xfrm>
            <a:off x="4782117" y="1357567"/>
            <a:ext cx="2022318" cy="336446"/>
          </a:xfrm>
          <a:prstGeom prst="roundRect">
            <a:avLst>
              <a:gd name="adj" fmla="val 50000"/>
            </a:avLst>
          </a:prstGeom>
          <a:solidFill>
            <a:srgbClr val="0070C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37" b="1" i="0" u="none" strike="noStrike" kern="0" cap="none" spc="0" normalizeH="0" baseline="0" noProof="0" dirty="0" smtClean="0">
                <a:ln>
                  <a:noFill/>
                </a:ln>
                <a:solidFill>
                  <a:prstClr val="white"/>
                </a:solidFill>
                <a:effectLst/>
                <a:uLnTx/>
                <a:uFillTx/>
                <a:latin typeface="Lato" panose="020F0502020204030203" pitchFamily="34" charset="0"/>
                <a:ea typeface="+mn-ea"/>
                <a:cs typeface="+mn-cs"/>
              </a:rPr>
              <a:t>14 days  Self Quarantined</a:t>
            </a:r>
          </a:p>
        </p:txBody>
      </p:sp>
      <p:sp>
        <p:nvSpPr>
          <p:cNvPr id="19" name="Rounded Rectangle 18"/>
          <p:cNvSpPr/>
          <p:nvPr/>
        </p:nvSpPr>
        <p:spPr>
          <a:xfrm>
            <a:off x="7214756" y="1364362"/>
            <a:ext cx="1707741" cy="336446"/>
          </a:xfrm>
          <a:prstGeom prst="roundRect">
            <a:avLst>
              <a:gd name="adj" fmla="val 50000"/>
            </a:avLst>
          </a:prstGeom>
          <a:solidFill>
            <a:srgbClr val="FF0000"/>
          </a:solidFill>
          <a:ln w="12700" cap="flat" cmpd="sng" algn="ctr">
            <a:noFill/>
            <a:prstDash val="solid"/>
            <a:miter lim="800000"/>
          </a:ln>
          <a:effectLst/>
        </p:spPr>
        <p:txBody>
          <a:bodyPr rtlCol="0" anchor="ctr"/>
          <a:lstStyle/>
          <a:p>
            <a:pPr lvl="0" algn="ctr"/>
            <a:r>
              <a:rPr lang="en-US" sz="1137" b="1" kern="0" dirty="0" smtClean="0">
                <a:solidFill>
                  <a:prstClr val="white"/>
                </a:solidFill>
                <a:latin typeface="Lato" panose="020F0502020204030203" pitchFamily="34" charset="0"/>
              </a:rPr>
              <a:t>Quarantined  for more days</a:t>
            </a:r>
            <a:endParaRPr kumimoji="0" lang="en-US" sz="1137" b="1" i="0" u="none" strike="noStrike" kern="0" cap="none" spc="0" normalizeH="0" baseline="0" noProof="0" dirty="0" smtClean="0">
              <a:ln>
                <a:noFill/>
              </a:ln>
              <a:solidFill>
                <a:prstClr val="white"/>
              </a:solidFill>
              <a:effectLst/>
              <a:uLnTx/>
              <a:uFillTx/>
              <a:latin typeface="Lato" panose="020F0502020204030203" pitchFamily="34" charset="0"/>
              <a:ea typeface="+mn-ea"/>
              <a:cs typeface="+mn-cs"/>
            </a:endParaRPr>
          </a:p>
        </p:txBody>
      </p:sp>
      <p:sp>
        <p:nvSpPr>
          <p:cNvPr id="20" name="Rectangle 19"/>
          <p:cNvSpPr/>
          <p:nvPr/>
        </p:nvSpPr>
        <p:spPr>
          <a:xfrm>
            <a:off x="1558997" y="1640079"/>
            <a:ext cx="2783292" cy="5293757"/>
          </a:xfrm>
          <a:prstGeom prst="rect">
            <a:avLst/>
          </a:prstGeom>
        </p:spPr>
        <p:txBody>
          <a:bodyPr wrap="square">
            <a:spAutoFit/>
          </a:bodyPr>
          <a:lstStyle/>
          <a:p>
            <a:pPr marL="342900" lvl="0" indent="-342900" algn="just" defTabSz="457200" eaLnBrk="0" fontAlgn="base" hangingPunct="0">
              <a:spcBef>
                <a:spcPct val="20000"/>
              </a:spcBef>
              <a:spcAft>
                <a:spcPct val="0"/>
              </a:spcAft>
              <a:buFont typeface="Arial" pitchFamily="34" charset="0"/>
              <a:buChar char="•"/>
            </a:pPr>
            <a:r>
              <a:rPr lang="en-ZA" sz="1000" dirty="0">
                <a:solidFill>
                  <a:prstClr val="black"/>
                </a:solidFill>
                <a:ea typeface="ＭＳ Ｐゴシック" pitchFamily="80" charset="-128"/>
              </a:rPr>
              <a:t>Will be covered under section 12 ( 1B ) of the Unemployment Insurance Act , 2001 ( Act 63 of 2001 ) as amended</a:t>
            </a:r>
          </a:p>
          <a:p>
            <a:pPr marL="342900" lvl="0" indent="-342900" algn="just" defTabSz="457200" eaLnBrk="0" fontAlgn="base" hangingPunct="0">
              <a:spcBef>
                <a:spcPct val="20000"/>
              </a:spcBef>
              <a:spcAft>
                <a:spcPct val="0"/>
              </a:spcAft>
              <a:buFont typeface="Arial" pitchFamily="34" charset="0"/>
              <a:buChar char="•"/>
            </a:pPr>
            <a:r>
              <a:rPr lang="en-ZA" sz="1000" dirty="0" smtClean="0">
                <a:solidFill>
                  <a:prstClr val="black"/>
                </a:solidFill>
                <a:ea typeface="ＭＳ Ｐゴシック" pitchFamily="80" charset="-128"/>
              </a:rPr>
              <a:t>12(1B</a:t>
            </a:r>
            <a:r>
              <a:rPr lang="en-ZA" sz="1000" dirty="0">
                <a:solidFill>
                  <a:prstClr val="black"/>
                </a:solidFill>
                <a:ea typeface="ＭＳ Ｐゴシック" pitchFamily="80" charset="-128"/>
              </a:rPr>
              <a:t>) A contributor employed in any sector who loses his or </a:t>
            </a:r>
            <a:r>
              <a:rPr lang="en-ZA" sz="1000" dirty="0" smtClean="0">
                <a:solidFill>
                  <a:prstClr val="black"/>
                </a:solidFill>
                <a:ea typeface="ＭＳ Ｐゴシック" pitchFamily="80" charset="-128"/>
              </a:rPr>
              <a:t>her income </a:t>
            </a:r>
            <a:r>
              <a:rPr lang="en-ZA" sz="1000" dirty="0">
                <a:solidFill>
                  <a:prstClr val="black"/>
                </a:solidFill>
                <a:ea typeface="ＭＳ Ｐゴシック" pitchFamily="80" charset="-128"/>
              </a:rPr>
              <a:t>due to reduced working time, despite still being employed, </a:t>
            </a:r>
            <a:r>
              <a:rPr lang="en-ZA" sz="1000" dirty="0" smtClean="0">
                <a:solidFill>
                  <a:prstClr val="black"/>
                </a:solidFill>
                <a:ea typeface="ＭＳ Ｐゴシック" pitchFamily="80" charset="-128"/>
              </a:rPr>
              <a:t>is entitled </a:t>
            </a:r>
            <a:r>
              <a:rPr lang="en-ZA" sz="1000" dirty="0">
                <a:solidFill>
                  <a:prstClr val="black"/>
                </a:solidFill>
                <a:ea typeface="ＭＳ Ｐゴシック" pitchFamily="80" charset="-128"/>
              </a:rPr>
              <a:t>to benefits if the contributor’s total income falls below the 	benefit level that the contributor would have received if he or she had </a:t>
            </a:r>
            <a:r>
              <a:rPr lang="en-ZA" sz="1000" dirty="0" smtClean="0">
                <a:solidFill>
                  <a:prstClr val="black"/>
                </a:solidFill>
                <a:ea typeface="ＭＳ Ｐゴシック" pitchFamily="80" charset="-128"/>
              </a:rPr>
              <a:t>become </a:t>
            </a:r>
            <a:r>
              <a:rPr lang="en-ZA" sz="1000" dirty="0">
                <a:solidFill>
                  <a:prstClr val="black"/>
                </a:solidFill>
                <a:ea typeface="ＭＳ Ｐゴシック" pitchFamily="80" charset="-128"/>
              </a:rPr>
              <a:t>wholly unemployed, subject to that contributor having enough </a:t>
            </a:r>
            <a:r>
              <a:rPr lang="en-ZA" sz="1000" dirty="0" smtClean="0">
                <a:solidFill>
                  <a:prstClr val="black"/>
                </a:solidFill>
                <a:ea typeface="ＭＳ Ｐゴシック" pitchFamily="80" charset="-128"/>
              </a:rPr>
              <a:t>credits</a:t>
            </a:r>
            <a:r>
              <a:rPr lang="en-ZA" sz="1000" dirty="0">
                <a:solidFill>
                  <a:prstClr val="black"/>
                </a:solidFill>
                <a:ea typeface="ＭＳ Ｐゴシック" pitchFamily="80" charset="-128"/>
              </a:rPr>
              <a:t>.</a:t>
            </a:r>
          </a:p>
          <a:p>
            <a:pPr marL="342900" lvl="0" indent="-342900" algn="just" defTabSz="457200" eaLnBrk="0" fontAlgn="base" hangingPunct="0">
              <a:spcBef>
                <a:spcPct val="20000"/>
              </a:spcBef>
              <a:spcAft>
                <a:spcPct val="0"/>
              </a:spcAft>
              <a:buFont typeface="Arial" pitchFamily="34" charset="0"/>
              <a:buChar char="•"/>
            </a:pPr>
            <a:r>
              <a:rPr lang="en-ZA" sz="1000" dirty="0" smtClean="0">
                <a:solidFill>
                  <a:prstClr val="black"/>
                </a:solidFill>
                <a:ea typeface="ＭＳ Ｐゴシック" pitchFamily="80" charset="-128"/>
              </a:rPr>
              <a:t>Any </a:t>
            </a:r>
            <a:r>
              <a:rPr lang="en-ZA" sz="1000" dirty="0">
                <a:solidFill>
                  <a:prstClr val="black"/>
                </a:solidFill>
                <a:ea typeface="ＭＳ Ｐゴシック" pitchFamily="80" charset="-128"/>
              </a:rPr>
              <a:t>sector covers both Commercial and Domestic ( since domestic is a sector on its own </a:t>
            </a:r>
            <a:r>
              <a:rPr lang="en-ZA" sz="1000" dirty="0" smtClean="0">
                <a:solidFill>
                  <a:prstClr val="black"/>
                </a:solidFill>
                <a:ea typeface="ＭＳ Ｐゴシック" pitchFamily="80" charset="-128"/>
              </a:rPr>
              <a:t>)</a:t>
            </a:r>
          </a:p>
          <a:p>
            <a:pPr marL="342900" lvl="0" indent="-342900" algn="just" defTabSz="457200" eaLnBrk="0" fontAlgn="base" hangingPunct="0">
              <a:spcBef>
                <a:spcPct val="20000"/>
              </a:spcBef>
              <a:spcAft>
                <a:spcPct val="0"/>
              </a:spcAft>
              <a:buFont typeface="Arial" pitchFamily="34" charset="0"/>
              <a:buChar char="•"/>
            </a:pPr>
            <a:r>
              <a:rPr lang="en-ZA" sz="1000" dirty="0" smtClean="0">
                <a:solidFill>
                  <a:prstClr val="black"/>
                </a:solidFill>
                <a:ea typeface="ＭＳ Ｐゴシック" pitchFamily="80" charset="-128"/>
              </a:rPr>
              <a:t>Application </a:t>
            </a:r>
            <a:r>
              <a:rPr lang="en-ZA" sz="1000" dirty="0">
                <a:solidFill>
                  <a:prstClr val="black"/>
                </a:solidFill>
                <a:ea typeface="ＭＳ Ｐゴシック" pitchFamily="80" charset="-128"/>
              </a:rPr>
              <a:t>and assessment process remains the same </a:t>
            </a:r>
            <a:endParaRPr lang="en-ZA" sz="1000" dirty="0" smtClean="0">
              <a:solidFill>
                <a:prstClr val="black"/>
              </a:solidFill>
              <a:ea typeface="ＭＳ Ｐゴシック" pitchFamily="80" charset="-128"/>
            </a:endParaRPr>
          </a:p>
          <a:p>
            <a:pPr marL="342900" lvl="0" indent="-342900" algn="just" defTabSz="457200" eaLnBrk="0" fontAlgn="base" hangingPunct="0">
              <a:spcBef>
                <a:spcPct val="20000"/>
              </a:spcBef>
              <a:spcAft>
                <a:spcPct val="0"/>
              </a:spcAft>
              <a:buFont typeface="Arial" pitchFamily="34" charset="0"/>
              <a:buChar char="•"/>
            </a:pPr>
            <a:endParaRPr lang="en-ZA" sz="1000" dirty="0">
              <a:solidFill>
                <a:prstClr val="black"/>
              </a:solidFill>
              <a:ea typeface="ＭＳ Ｐゴシック" pitchFamily="80" charset="-128"/>
            </a:endParaRPr>
          </a:p>
          <a:p>
            <a:pPr lvl="0" algn="just" defTabSz="457200" eaLnBrk="0" fontAlgn="base" hangingPunct="0">
              <a:spcBef>
                <a:spcPct val="20000"/>
              </a:spcBef>
              <a:spcAft>
                <a:spcPct val="0"/>
              </a:spcAft>
            </a:pPr>
            <a:r>
              <a:rPr lang="en-ZA" sz="1000" b="1" dirty="0" smtClean="0">
                <a:solidFill>
                  <a:prstClr val="black"/>
                </a:solidFill>
                <a:ea typeface="ＭＳ Ｐゴシック" pitchFamily="80" charset="-128"/>
              </a:rPr>
              <a:t>ONLY EXCEPTION :</a:t>
            </a:r>
          </a:p>
          <a:p>
            <a:pPr lvl="0" algn="just" defTabSz="457200" eaLnBrk="0" fontAlgn="base" hangingPunct="0">
              <a:spcBef>
                <a:spcPct val="20000"/>
              </a:spcBef>
              <a:spcAft>
                <a:spcPct val="0"/>
              </a:spcAft>
            </a:pPr>
            <a:r>
              <a:rPr lang="en-ZA" sz="1000" dirty="0" smtClean="0">
                <a:solidFill>
                  <a:prstClr val="black"/>
                </a:solidFill>
                <a:ea typeface="ＭＳ Ｐゴシック" pitchFamily="80" charset="-128"/>
              </a:rPr>
              <a:t>Route </a:t>
            </a:r>
            <a:r>
              <a:rPr lang="en-ZA" sz="1000" dirty="0">
                <a:solidFill>
                  <a:prstClr val="black"/>
                </a:solidFill>
                <a:ea typeface="ＭＳ Ｐゴシック" pitchFamily="80" charset="-128"/>
              </a:rPr>
              <a:t>to the lodging of the application will be via the Provincial based Rapid Response Teams </a:t>
            </a:r>
            <a:endParaRPr lang="en-ZA" sz="1000" dirty="0" smtClean="0">
              <a:solidFill>
                <a:prstClr val="black"/>
              </a:solidFill>
              <a:ea typeface="ＭＳ Ｐゴシック" pitchFamily="80" charset="-128"/>
            </a:endParaRPr>
          </a:p>
          <a:p>
            <a:pPr lvl="0" algn="just" defTabSz="457200" eaLnBrk="0" fontAlgn="base" hangingPunct="0">
              <a:spcBef>
                <a:spcPct val="20000"/>
              </a:spcBef>
              <a:spcAft>
                <a:spcPct val="0"/>
              </a:spcAft>
            </a:pPr>
            <a:endParaRPr lang="en-ZA" sz="1000" dirty="0">
              <a:solidFill>
                <a:prstClr val="black"/>
              </a:solidFill>
              <a:ea typeface="ＭＳ Ｐゴシック" pitchFamily="80" charset="-128"/>
            </a:endParaRPr>
          </a:p>
          <a:p>
            <a:pPr marL="342900" lvl="0" indent="-342900" algn="just" defTabSz="457200" eaLnBrk="0" fontAlgn="base" hangingPunct="0">
              <a:spcBef>
                <a:spcPct val="20000"/>
              </a:spcBef>
              <a:spcAft>
                <a:spcPct val="0"/>
              </a:spcAft>
              <a:buFont typeface="Arial" pitchFamily="34" charset="0"/>
              <a:buChar char="•"/>
            </a:pPr>
            <a:r>
              <a:rPr lang="en-ZA" sz="1000" dirty="0">
                <a:solidFill>
                  <a:prstClr val="black"/>
                </a:solidFill>
                <a:ea typeface="ＭＳ Ｐゴシック" pitchFamily="80" charset="-128"/>
              </a:rPr>
              <a:t>Visiting the premises of the company </a:t>
            </a:r>
          </a:p>
          <a:p>
            <a:pPr marL="342900" lvl="0" indent="-342900" algn="just" defTabSz="457200" eaLnBrk="0" fontAlgn="base" hangingPunct="0">
              <a:spcBef>
                <a:spcPct val="20000"/>
              </a:spcBef>
              <a:spcAft>
                <a:spcPct val="0"/>
              </a:spcAft>
              <a:buFont typeface="Arial" pitchFamily="34" charset="0"/>
              <a:buChar char="•"/>
            </a:pPr>
            <a:r>
              <a:rPr lang="en-ZA" sz="1000" dirty="0">
                <a:solidFill>
                  <a:prstClr val="black"/>
                </a:solidFill>
                <a:ea typeface="ＭＳ Ｐゴシック" pitchFamily="80" charset="-128"/>
              </a:rPr>
              <a:t>Taking and quality checking of documents </a:t>
            </a:r>
          </a:p>
          <a:p>
            <a:pPr marL="342900" lvl="0" indent="-342900" algn="just" defTabSz="457200" eaLnBrk="0" fontAlgn="base" hangingPunct="0">
              <a:spcBef>
                <a:spcPct val="20000"/>
              </a:spcBef>
              <a:spcAft>
                <a:spcPct val="0"/>
              </a:spcAft>
              <a:buFont typeface="Arial" pitchFamily="34" charset="0"/>
              <a:buChar char="•"/>
            </a:pPr>
            <a:r>
              <a:rPr lang="en-ZA" sz="1000" dirty="0">
                <a:solidFill>
                  <a:prstClr val="black"/>
                </a:solidFill>
                <a:ea typeface="ＭＳ Ｐゴシック" pitchFamily="80" charset="-128"/>
              </a:rPr>
              <a:t>timeous processing </a:t>
            </a:r>
          </a:p>
          <a:p>
            <a:pPr marL="342900" lvl="0" indent="-342900" algn="just" defTabSz="457200" eaLnBrk="0" fontAlgn="base" hangingPunct="0">
              <a:spcBef>
                <a:spcPct val="20000"/>
              </a:spcBef>
              <a:spcAft>
                <a:spcPct val="0"/>
              </a:spcAft>
              <a:buFont typeface="Arial" pitchFamily="34" charset="0"/>
              <a:buChar char="•"/>
            </a:pPr>
            <a:r>
              <a:rPr lang="en-ZA" sz="1000" dirty="0">
                <a:solidFill>
                  <a:prstClr val="black"/>
                </a:solidFill>
                <a:ea typeface="ＭＳ Ｐゴシック" pitchFamily="80" charset="-128"/>
              </a:rPr>
              <a:t>executing payment via the continuation payment process</a:t>
            </a:r>
          </a:p>
          <a:p>
            <a:pPr marL="342900" lvl="0" indent="-342900" algn="just" defTabSz="457200" eaLnBrk="0" fontAlgn="base" hangingPunct="0">
              <a:spcBef>
                <a:spcPct val="20000"/>
              </a:spcBef>
              <a:spcAft>
                <a:spcPct val="0"/>
              </a:spcAft>
              <a:buFont typeface="Arial" pitchFamily="34" charset="0"/>
              <a:buChar char="•"/>
            </a:pPr>
            <a:r>
              <a:rPr lang="en-ZA" sz="1000" dirty="0">
                <a:solidFill>
                  <a:prstClr val="black"/>
                </a:solidFill>
                <a:ea typeface="ＭＳ Ｐゴシック" pitchFamily="80" charset="-128"/>
              </a:rPr>
              <a:t>employer to confirm shut down  in writing ( Standard letter )</a:t>
            </a:r>
          </a:p>
          <a:p>
            <a:pPr marL="342900" lvl="0" indent="-342900" algn="just" defTabSz="457200" eaLnBrk="0" fontAlgn="base" hangingPunct="0">
              <a:spcBef>
                <a:spcPct val="20000"/>
              </a:spcBef>
              <a:spcAft>
                <a:spcPct val="0"/>
              </a:spcAft>
              <a:buFont typeface="Arial" pitchFamily="34" charset="0"/>
              <a:buChar char="•"/>
            </a:pPr>
            <a:endParaRPr lang="en-ZA" sz="1000" dirty="0" smtClean="0">
              <a:solidFill>
                <a:prstClr val="black"/>
              </a:solidFill>
              <a:ea typeface="ＭＳ Ｐゴシック" pitchFamily="80" charset="-128"/>
            </a:endParaRPr>
          </a:p>
          <a:p>
            <a:pPr marL="342900" lvl="0" indent="-342900" algn="just" defTabSz="457200" eaLnBrk="0" fontAlgn="base" hangingPunct="0">
              <a:spcBef>
                <a:spcPct val="20000"/>
              </a:spcBef>
              <a:spcAft>
                <a:spcPct val="0"/>
              </a:spcAft>
              <a:buFont typeface="Arial" pitchFamily="34" charset="0"/>
              <a:buChar char="•"/>
            </a:pPr>
            <a:endParaRPr lang="en-ZA" sz="1000" dirty="0">
              <a:solidFill>
                <a:prstClr val="black"/>
              </a:solidFill>
              <a:ea typeface="ＭＳ Ｐゴシック" pitchFamily="80" charset="-128"/>
            </a:endParaRPr>
          </a:p>
        </p:txBody>
      </p:sp>
      <p:sp>
        <p:nvSpPr>
          <p:cNvPr id="24" name="TextBox 23"/>
          <p:cNvSpPr txBox="1"/>
          <p:nvPr/>
        </p:nvSpPr>
        <p:spPr>
          <a:xfrm>
            <a:off x="4427986" y="1700811"/>
            <a:ext cx="2381876" cy="5078313"/>
          </a:xfrm>
          <a:prstGeom prst="rect">
            <a:avLst/>
          </a:prstGeom>
          <a:noFill/>
        </p:spPr>
        <p:txBody>
          <a:bodyPr wrap="square" rtlCol="0">
            <a:spAutoFit/>
          </a:bodyPr>
          <a:lstStyle/>
          <a:p>
            <a:pPr marL="171450" indent="-171450" algn="just">
              <a:buFont typeface="Arial" panose="020B0604020202020204" pitchFamily="34" charset="0"/>
              <a:buChar char="•"/>
            </a:pPr>
            <a:r>
              <a:rPr lang="en-ZA" sz="1200" dirty="0"/>
              <a:t>Will be covered under </a:t>
            </a:r>
            <a:r>
              <a:rPr lang="en-ZA" sz="1200" b="1" dirty="0"/>
              <a:t>Part C </a:t>
            </a:r>
            <a:r>
              <a:rPr lang="en-ZA" sz="1200" dirty="0"/>
              <a:t>, Illness benefits  of the Unemployment Insurance Act , 2001 ( Act 63 of 2001 ) as </a:t>
            </a:r>
            <a:r>
              <a:rPr lang="en-ZA" sz="1200" dirty="0" smtClean="0"/>
              <a:t>amended</a:t>
            </a:r>
          </a:p>
          <a:p>
            <a:pPr marL="171450" indent="-171450" algn="just">
              <a:buFont typeface="Arial" panose="020B0604020202020204" pitchFamily="34" charset="0"/>
              <a:buChar char="•"/>
            </a:pPr>
            <a:endParaRPr lang="en-ZA" sz="1200" dirty="0"/>
          </a:p>
          <a:p>
            <a:pPr algn="just"/>
            <a:r>
              <a:rPr lang="en-ZA" sz="1200" b="1" dirty="0" smtClean="0"/>
              <a:t>Section </a:t>
            </a:r>
            <a:r>
              <a:rPr lang="en-ZA" sz="1200" b="1" dirty="0"/>
              <a:t>20 (1) a &amp; b states the following </a:t>
            </a:r>
          </a:p>
          <a:p>
            <a:pPr marL="171450" indent="-171450" algn="just">
              <a:buFont typeface="Arial" panose="020B0604020202020204" pitchFamily="34" charset="0"/>
              <a:buChar char="•"/>
            </a:pPr>
            <a:r>
              <a:rPr lang="en-ZA" sz="1200" dirty="0"/>
              <a:t>a contributor is unable to perform work on account of illness</a:t>
            </a:r>
          </a:p>
          <a:p>
            <a:pPr marL="171450" indent="-171450" algn="just">
              <a:buFont typeface="Arial" panose="020B0604020202020204" pitchFamily="34" charset="0"/>
              <a:buChar char="•"/>
            </a:pPr>
            <a:r>
              <a:rPr lang="en-ZA" sz="1200" dirty="0"/>
              <a:t>application is made for illness in accordance with the prescribed requirements </a:t>
            </a:r>
          </a:p>
          <a:p>
            <a:pPr marL="171450" indent="-171450" algn="just">
              <a:buFont typeface="Arial" panose="020B0604020202020204" pitchFamily="34" charset="0"/>
              <a:buChar char="•"/>
            </a:pPr>
            <a:r>
              <a:rPr lang="en-ZA" sz="1200" dirty="0" smtClean="0"/>
              <a:t>To </a:t>
            </a:r>
            <a:r>
              <a:rPr lang="en-ZA" sz="1200" dirty="0"/>
              <a:t>accommodate the above , regulations developed to cover for the lack of the medical certificate from medical practitioner ( as stated in the current regulations)</a:t>
            </a:r>
          </a:p>
          <a:p>
            <a:pPr marL="171450" indent="-171450" algn="just">
              <a:buFont typeface="Arial" panose="020B0604020202020204" pitchFamily="34" charset="0"/>
              <a:buChar char="•"/>
            </a:pPr>
            <a:r>
              <a:rPr lang="en-ZA" sz="1200" dirty="0"/>
              <a:t>The regulations will state prescribed letters to be completed by employer / employee confirming / declaring self quarantine as a precautionary measure </a:t>
            </a:r>
          </a:p>
          <a:p>
            <a:pPr marL="171450" indent="-171450" algn="just">
              <a:buFont typeface="Arial" panose="020B0604020202020204" pitchFamily="34" charset="0"/>
              <a:buChar char="•"/>
            </a:pPr>
            <a:r>
              <a:rPr lang="en-ZA" sz="1200" dirty="0"/>
              <a:t> </a:t>
            </a:r>
          </a:p>
        </p:txBody>
      </p:sp>
      <p:sp>
        <p:nvSpPr>
          <p:cNvPr id="26" name="Rectangle 25"/>
          <p:cNvSpPr/>
          <p:nvPr/>
        </p:nvSpPr>
        <p:spPr>
          <a:xfrm>
            <a:off x="6837845" y="1647556"/>
            <a:ext cx="2047659" cy="4819781"/>
          </a:xfrm>
          <a:prstGeom prst="rect">
            <a:avLst/>
          </a:prstGeom>
        </p:spPr>
        <p:txBody>
          <a:bodyPr wrap="square">
            <a:spAutoFit/>
          </a:bodyPr>
          <a:lstStyle/>
          <a:p>
            <a:pPr lvl="0" defTabSz="457200" eaLnBrk="0" fontAlgn="base" hangingPunct="0">
              <a:spcBef>
                <a:spcPct val="20000"/>
              </a:spcBef>
              <a:spcAft>
                <a:spcPct val="0"/>
              </a:spcAft>
            </a:pPr>
            <a:r>
              <a:rPr lang="en-ZA" sz="1200" dirty="0">
                <a:solidFill>
                  <a:prstClr val="black"/>
                </a:solidFill>
                <a:ea typeface="ＭＳ Ｐゴシック" pitchFamily="80" charset="-128"/>
              </a:rPr>
              <a:t>Application and assessment process remains the same , with the following exception :</a:t>
            </a:r>
          </a:p>
          <a:p>
            <a:pPr marL="342900" lvl="0" indent="-342900" defTabSz="457200" eaLnBrk="0" fontAlgn="base" hangingPunct="0">
              <a:spcBef>
                <a:spcPct val="20000"/>
              </a:spcBef>
              <a:spcAft>
                <a:spcPct val="0"/>
              </a:spcAft>
              <a:buFont typeface="Arial" pitchFamily="34" charset="0"/>
              <a:buChar char="•"/>
            </a:pPr>
            <a:r>
              <a:rPr lang="en-ZA" sz="1200" dirty="0">
                <a:solidFill>
                  <a:prstClr val="black"/>
                </a:solidFill>
                <a:ea typeface="ＭＳ Ｐゴシック" pitchFamily="80" charset="-128"/>
              </a:rPr>
              <a:t>Lodging of claim via on –line services </a:t>
            </a:r>
          </a:p>
          <a:p>
            <a:pPr marL="342900" lvl="0" indent="-342900" defTabSz="457200" eaLnBrk="0" fontAlgn="base" hangingPunct="0">
              <a:spcBef>
                <a:spcPct val="20000"/>
              </a:spcBef>
              <a:spcAft>
                <a:spcPct val="0"/>
              </a:spcAft>
              <a:buFont typeface="Arial" pitchFamily="34" charset="0"/>
              <a:buChar char="•"/>
            </a:pPr>
            <a:r>
              <a:rPr lang="en-ZA" sz="1200" dirty="0">
                <a:solidFill>
                  <a:prstClr val="black"/>
                </a:solidFill>
                <a:ea typeface="ＭＳ Ｐゴシック" pitchFamily="80" charset="-128"/>
              </a:rPr>
              <a:t>email </a:t>
            </a:r>
          </a:p>
          <a:p>
            <a:pPr marL="342900" lvl="0" indent="-342900" defTabSz="457200" eaLnBrk="0" fontAlgn="base" hangingPunct="0">
              <a:spcBef>
                <a:spcPct val="20000"/>
              </a:spcBef>
              <a:spcAft>
                <a:spcPct val="0"/>
              </a:spcAft>
              <a:buFont typeface="Arial" pitchFamily="34" charset="0"/>
              <a:buChar char="•"/>
            </a:pPr>
            <a:r>
              <a:rPr lang="en-ZA" sz="1200" dirty="0">
                <a:solidFill>
                  <a:prstClr val="black"/>
                </a:solidFill>
                <a:ea typeface="ＭＳ Ｐゴシック" pitchFamily="80" charset="-128"/>
              </a:rPr>
              <a:t>fax to mail </a:t>
            </a:r>
          </a:p>
          <a:p>
            <a:pPr marL="342900" lvl="0" indent="-342900" defTabSz="457200" eaLnBrk="0" fontAlgn="base" hangingPunct="0">
              <a:spcBef>
                <a:spcPct val="20000"/>
              </a:spcBef>
              <a:spcAft>
                <a:spcPct val="0"/>
              </a:spcAft>
              <a:buFont typeface="Arial" pitchFamily="34" charset="0"/>
              <a:buChar char="•"/>
            </a:pPr>
            <a:r>
              <a:rPr lang="en-ZA" sz="1200" dirty="0">
                <a:solidFill>
                  <a:prstClr val="black"/>
                </a:solidFill>
                <a:ea typeface="ＭＳ Ｐゴシック" pitchFamily="80" charset="-128"/>
              </a:rPr>
              <a:t>forms on web – site ( employer to assist )</a:t>
            </a:r>
          </a:p>
          <a:p>
            <a:pPr marL="342900" lvl="0" indent="-342900" defTabSz="457200" eaLnBrk="0" fontAlgn="base" hangingPunct="0">
              <a:spcBef>
                <a:spcPct val="20000"/>
              </a:spcBef>
              <a:spcAft>
                <a:spcPct val="0"/>
              </a:spcAft>
              <a:buFont typeface="Arial" pitchFamily="34" charset="0"/>
              <a:buChar char="•"/>
            </a:pPr>
            <a:r>
              <a:rPr lang="en-ZA" sz="1200" dirty="0">
                <a:solidFill>
                  <a:prstClr val="black"/>
                </a:solidFill>
                <a:ea typeface="ＭＳ Ｐゴシック" pitchFamily="80" charset="-128"/>
              </a:rPr>
              <a:t>contact nearest labour office </a:t>
            </a:r>
          </a:p>
          <a:p>
            <a:pPr marL="342900" lvl="0" indent="-342900" defTabSz="457200" eaLnBrk="0" fontAlgn="base" hangingPunct="0">
              <a:spcBef>
                <a:spcPct val="20000"/>
              </a:spcBef>
              <a:spcAft>
                <a:spcPct val="0"/>
              </a:spcAft>
              <a:buFont typeface="Arial" pitchFamily="34" charset="0"/>
              <a:buChar char="•"/>
            </a:pPr>
            <a:r>
              <a:rPr lang="en-ZA" sz="1200" dirty="0">
                <a:solidFill>
                  <a:prstClr val="black"/>
                </a:solidFill>
                <a:ea typeface="ＭＳ Ｐゴシック" pitchFamily="80" charset="-128"/>
              </a:rPr>
              <a:t>medical portion replaced by standard letters from employer / employee</a:t>
            </a:r>
          </a:p>
          <a:p>
            <a:pPr marL="342900" lvl="0" indent="-342900" defTabSz="457200" eaLnBrk="0" fontAlgn="base" hangingPunct="0">
              <a:spcBef>
                <a:spcPct val="20000"/>
              </a:spcBef>
              <a:spcAft>
                <a:spcPct val="0"/>
              </a:spcAft>
              <a:buFont typeface="Arial" pitchFamily="34" charset="0"/>
              <a:buChar char="•"/>
            </a:pPr>
            <a:r>
              <a:rPr lang="en-ZA" sz="1200" dirty="0">
                <a:solidFill>
                  <a:prstClr val="black"/>
                </a:solidFill>
                <a:ea typeface="ＭＳ Ｐゴシック" pitchFamily="80" charset="-128"/>
              </a:rPr>
              <a:t>first 14 days , UI3 ( payment form : no need for medical portion to be completed</a:t>
            </a:r>
          </a:p>
          <a:p>
            <a:pPr marL="342900" lvl="0" indent="-342900" defTabSz="457200" eaLnBrk="0" fontAlgn="base" hangingPunct="0">
              <a:spcBef>
                <a:spcPct val="20000"/>
              </a:spcBef>
              <a:spcAft>
                <a:spcPct val="0"/>
              </a:spcAft>
              <a:buFont typeface="Arial" pitchFamily="34" charset="0"/>
              <a:buChar char="•"/>
            </a:pPr>
            <a:r>
              <a:rPr lang="en-ZA" sz="1200" dirty="0">
                <a:solidFill>
                  <a:prstClr val="black"/>
                </a:solidFill>
                <a:ea typeface="ＭＳ Ｐゴシック" pitchFamily="80" charset="-128"/>
              </a:rPr>
              <a:t>After 14 days , UI3 ( Payment form : medical portion to be completed , symptoms , require medical treatment  </a:t>
            </a:r>
          </a:p>
        </p:txBody>
      </p:sp>
      <p:sp>
        <p:nvSpPr>
          <p:cNvPr id="3" name="Rectangle 2"/>
          <p:cNvSpPr/>
          <p:nvPr/>
        </p:nvSpPr>
        <p:spPr>
          <a:xfrm>
            <a:off x="2220317" y="1378049"/>
            <a:ext cx="1460657" cy="267317"/>
          </a:xfrm>
          <a:prstGeom prst="rect">
            <a:avLst/>
          </a:prstGeom>
          <a:solidFill>
            <a:srgbClr val="FF0000"/>
          </a:solidFill>
        </p:spPr>
        <p:txBody>
          <a:bodyPr wrap="none">
            <a:spAutoFit/>
          </a:bodyPr>
          <a:lstStyle/>
          <a:p>
            <a:pPr lvl="0" algn="ctr">
              <a:defRPr/>
            </a:pPr>
            <a:r>
              <a:rPr lang="en-US" sz="1137" b="1" kern="0" dirty="0">
                <a:solidFill>
                  <a:schemeClr val="bg1"/>
                </a:solidFill>
                <a:latin typeface="Lato" panose="020F0502020204030203" pitchFamily="34" charset="0"/>
              </a:rPr>
              <a:t>Temporary Shut down</a:t>
            </a:r>
          </a:p>
        </p:txBody>
      </p:sp>
      <p:sp>
        <p:nvSpPr>
          <p:cNvPr id="21" name="Freeform 5"/>
          <p:cNvSpPr>
            <a:spLocks/>
          </p:cNvSpPr>
          <p:nvPr/>
        </p:nvSpPr>
        <p:spPr bwMode="auto">
          <a:xfrm rot="16200000">
            <a:off x="-1594384" y="3325284"/>
            <a:ext cx="5067872" cy="1216228"/>
          </a:xfrm>
          <a:custGeom>
            <a:avLst/>
            <a:gdLst>
              <a:gd name="T0" fmla="*/ 0 w 19015"/>
              <a:gd name="T1" fmla="*/ 4454 h 4454"/>
              <a:gd name="T2" fmla="*/ 5018 w 19015"/>
              <a:gd name="T3" fmla="*/ 1244 h 4454"/>
              <a:gd name="T4" fmla="*/ 8334 w 19015"/>
              <a:gd name="T5" fmla="*/ 3546 h 4454"/>
              <a:gd name="T6" fmla="*/ 11306 w 19015"/>
              <a:gd name="T7" fmla="*/ 1606 h 4454"/>
              <a:gd name="T8" fmla="*/ 13882 w 19015"/>
              <a:gd name="T9" fmla="*/ 3281 h 4454"/>
              <a:gd name="T10" fmla="*/ 19015 w 19015"/>
              <a:gd name="T11" fmla="*/ 0 h 4454"/>
            </a:gdLst>
            <a:ahLst/>
            <a:cxnLst>
              <a:cxn ang="0">
                <a:pos x="T0" y="T1"/>
              </a:cxn>
              <a:cxn ang="0">
                <a:pos x="T2" y="T3"/>
              </a:cxn>
              <a:cxn ang="0">
                <a:pos x="T4" y="T5"/>
              </a:cxn>
              <a:cxn ang="0">
                <a:pos x="T6" y="T7"/>
              </a:cxn>
              <a:cxn ang="0">
                <a:pos x="T8" y="T9"/>
              </a:cxn>
              <a:cxn ang="0">
                <a:pos x="T10" y="T11"/>
              </a:cxn>
            </a:cxnLst>
            <a:rect l="0" t="0" r="r" b="b"/>
            <a:pathLst>
              <a:path w="19015" h="4454">
                <a:moveTo>
                  <a:pt x="0" y="4454"/>
                </a:moveTo>
                <a:lnTo>
                  <a:pt x="5018" y="1244"/>
                </a:lnTo>
                <a:lnTo>
                  <a:pt x="8334" y="3546"/>
                </a:lnTo>
                <a:lnTo>
                  <a:pt x="11306" y="1606"/>
                </a:lnTo>
                <a:lnTo>
                  <a:pt x="13882" y="3281"/>
                </a:lnTo>
                <a:lnTo>
                  <a:pt x="19015" y="0"/>
                </a:lnTo>
              </a:path>
            </a:pathLst>
          </a:custGeom>
          <a:solidFill>
            <a:srgbClr val="0070C0"/>
          </a:solidFill>
          <a:ln w="104775" cap="flat">
            <a:solidFill>
              <a:srgbClr val="FF0000"/>
            </a:solidFill>
            <a:prstDash val="solid"/>
            <a:miter lim="800000"/>
            <a:headEnd/>
            <a:tailEnd/>
          </a:ln>
          <a:extLst/>
        </p:spPr>
        <p:txBody>
          <a:bodyPr vert="horz" wrap="square" lIns="74295" tIns="37148" rIns="74295" bIns="37148"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62" b="0" i="0" u="none" strike="noStrike" kern="0" cap="none" spc="0" normalizeH="0" baseline="0" noProof="0" smtClean="0">
              <a:ln>
                <a:noFill/>
              </a:ln>
              <a:solidFill>
                <a:prstClr val="black"/>
              </a:solidFill>
              <a:effectLst/>
              <a:uLnTx/>
              <a:uFillTx/>
            </a:endParaRPr>
          </a:p>
        </p:txBody>
      </p:sp>
      <p:sp>
        <p:nvSpPr>
          <p:cNvPr id="10" name="TextBox 9"/>
          <p:cNvSpPr txBox="1"/>
          <p:nvPr/>
        </p:nvSpPr>
        <p:spPr>
          <a:xfrm rot="16200000">
            <a:off x="-1678629" y="3546757"/>
            <a:ext cx="4176464" cy="400110"/>
          </a:xfrm>
          <a:prstGeom prst="rect">
            <a:avLst/>
          </a:prstGeom>
          <a:noFill/>
        </p:spPr>
        <p:txBody>
          <a:bodyPr wrap="square" rtlCol="0">
            <a:spAutoFit/>
          </a:bodyPr>
          <a:lstStyle/>
          <a:p>
            <a:r>
              <a:rPr lang="en-ZA" sz="2000" b="1" dirty="0" smtClean="0"/>
              <a:t>ADMINISTRATIVE  PROCESS </a:t>
            </a:r>
            <a:endParaRPr lang="en-ZA" sz="2000" b="1" dirty="0"/>
          </a:p>
        </p:txBody>
      </p:sp>
      <p:sp>
        <p:nvSpPr>
          <p:cNvPr id="16" name="TextBox 5"/>
          <p:cNvSpPr txBox="1">
            <a:spLocks noChangeArrowheads="1"/>
          </p:cNvSpPr>
          <p:nvPr/>
        </p:nvSpPr>
        <p:spPr bwMode="auto">
          <a:xfrm>
            <a:off x="8481965" y="364966"/>
            <a:ext cx="288925" cy="2769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200" dirty="0" smtClean="0">
                <a:solidFill>
                  <a:srgbClr val="000000"/>
                </a:solidFill>
                <a:latin typeface="Arial" pitchFamily="34" charset="0"/>
                <a:cs typeface="Arial" pitchFamily="34" charset="0"/>
              </a:rPr>
              <a:t>8</a:t>
            </a:r>
            <a:endParaRPr lang="en-ZA" altLang="en-US" sz="12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4092841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additive="base">
                                        <p:cTn id="33" dur="500" fill="hold"/>
                                        <p:tgtEl>
                                          <p:spTgt spid="21"/>
                                        </p:tgtEl>
                                        <p:attrNameLst>
                                          <p:attrName>ppt_x</p:attrName>
                                        </p:attrNameLst>
                                      </p:cBhvr>
                                      <p:tavLst>
                                        <p:tav tm="0">
                                          <p:val>
                                            <p:strVal val="#ppt_x"/>
                                          </p:val>
                                        </p:tav>
                                        <p:tav tm="100000">
                                          <p:val>
                                            <p:strVal val="#ppt_x"/>
                                          </p:val>
                                        </p:tav>
                                      </p:tavLst>
                                    </p:anim>
                                    <p:anim calcmode="lin" valueType="num">
                                      <p:cBhvr additive="base">
                                        <p:cTn id="3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solidFill>
                  <a:prstClr val="black"/>
                </a:solidFill>
              </a:rPr>
              <a:t>COVID19TERS </a:t>
            </a:r>
            <a:r>
              <a:rPr lang="en-US" sz="3200" b="1" dirty="0">
                <a:solidFill>
                  <a:prstClr val="black"/>
                </a:solidFill>
              </a:rPr>
              <a:t>Applications</a:t>
            </a:r>
            <a:endParaRPr lang="en-ZA" sz="3200" b="1" dirty="0"/>
          </a:p>
        </p:txBody>
      </p:sp>
      <p:sp>
        <p:nvSpPr>
          <p:cNvPr id="12" name="Freeform 5"/>
          <p:cNvSpPr>
            <a:spLocks/>
          </p:cNvSpPr>
          <p:nvPr/>
        </p:nvSpPr>
        <p:spPr bwMode="auto">
          <a:xfrm>
            <a:off x="3635896" y="4724100"/>
            <a:ext cx="3156441" cy="965384"/>
          </a:xfrm>
          <a:custGeom>
            <a:avLst/>
            <a:gdLst>
              <a:gd name="T0" fmla="*/ 1446 w 1446"/>
              <a:gd name="T1" fmla="*/ 0 h 475"/>
              <a:gd name="T2" fmla="*/ 1446 w 1446"/>
              <a:gd name="T3" fmla="*/ 273 h 475"/>
              <a:gd name="T4" fmla="*/ 723 w 1446"/>
              <a:gd name="T5" fmla="*/ 475 h 475"/>
              <a:gd name="T6" fmla="*/ 0 w 1446"/>
              <a:gd name="T7" fmla="*/ 273 h 475"/>
              <a:gd name="T8" fmla="*/ 0 w 1446"/>
              <a:gd name="T9" fmla="*/ 0 h 475"/>
              <a:gd name="T10" fmla="*/ 723 w 1446"/>
              <a:gd name="T11" fmla="*/ 84 h 475"/>
              <a:gd name="T12" fmla="*/ 1446 w 1446"/>
              <a:gd name="T13" fmla="*/ 0 h 475"/>
            </a:gdLst>
            <a:ahLst/>
            <a:cxnLst>
              <a:cxn ang="0">
                <a:pos x="T0" y="T1"/>
              </a:cxn>
              <a:cxn ang="0">
                <a:pos x="T2" y="T3"/>
              </a:cxn>
              <a:cxn ang="0">
                <a:pos x="T4" y="T5"/>
              </a:cxn>
              <a:cxn ang="0">
                <a:pos x="T6" y="T7"/>
              </a:cxn>
              <a:cxn ang="0">
                <a:pos x="T8" y="T9"/>
              </a:cxn>
              <a:cxn ang="0">
                <a:pos x="T10" y="T11"/>
              </a:cxn>
              <a:cxn ang="0">
                <a:pos x="T12" y="T13"/>
              </a:cxn>
            </a:cxnLst>
            <a:rect l="0" t="0" r="r" b="b"/>
            <a:pathLst>
              <a:path w="1446" h="475">
                <a:moveTo>
                  <a:pt x="1446" y="0"/>
                </a:moveTo>
                <a:cubicBezTo>
                  <a:pt x="1446" y="273"/>
                  <a:pt x="1446" y="273"/>
                  <a:pt x="1446" y="273"/>
                </a:cubicBezTo>
                <a:cubicBezTo>
                  <a:pt x="1446" y="384"/>
                  <a:pt x="1122" y="475"/>
                  <a:pt x="723" y="475"/>
                </a:cubicBezTo>
                <a:cubicBezTo>
                  <a:pt x="324" y="475"/>
                  <a:pt x="0" y="384"/>
                  <a:pt x="0" y="273"/>
                </a:cubicBezTo>
                <a:cubicBezTo>
                  <a:pt x="0" y="0"/>
                  <a:pt x="0" y="0"/>
                  <a:pt x="0" y="0"/>
                </a:cubicBezTo>
                <a:cubicBezTo>
                  <a:pt x="0" y="0"/>
                  <a:pt x="440" y="84"/>
                  <a:pt x="723" y="84"/>
                </a:cubicBezTo>
                <a:cubicBezTo>
                  <a:pt x="967" y="84"/>
                  <a:pt x="1446" y="0"/>
                  <a:pt x="1446" y="0"/>
                </a:cubicBezTo>
              </a:path>
            </a:pathLst>
          </a:custGeom>
          <a:solidFill>
            <a:srgbClr val="851C00">
              <a:lumMod val="75000"/>
            </a:srgbClr>
          </a:solidFill>
          <a:ln>
            <a:noFill/>
          </a:ln>
        </p:spPr>
        <p:txBody>
          <a:bodyPr vert="horz" wrap="square" lIns="55721" tIns="27861" rIns="55721" bIns="27861"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823" b="0" i="0" u="none" strike="noStrike" kern="0" cap="none" spc="0" normalizeH="0" baseline="0" noProof="0" smtClean="0">
              <a:ln>
                <a:noFill/>
              </a:ln>
              <a:solidFill>
                <a:prstClr val="black"/>
              </a:solidFill>
              <a:effectLst/>
              <a:uLnTx/>
              <a:uFillTx/>
            </a:endParaRPr>
          </a:p>
        </p:txBody>
      </p:sp>
      <p:sp>
        <p:nvSpPr>
          <p:cNvPr id="13" name="Oval 9"/>
          <p:cNvSpPr>
            <a:spLocks noChangeArrowheads="1"/>
          </p:cNvSpPr>
          <p:nvPr/>
        </p:nvSpPr>
        <p:spPr bwMode="auto">
          <a:xfrm>
            <a:off x="3635895" y="4312807"/>
            <a:ext cx="3156441" cy="822585"/>
          </a:xfrm>
          <a:prstGeom prst="ellipse">
            <a:avLst/>
          </a:prstGeom>
          <a:solidFill>
            <a:schemeClr val="bg1"/>
          </a:solidFill>
          <a:ln>
            <a:solidFill>
              <a:srgbClr val="FF0000"/>
            </a:solidFill>
          </a:ln>
        </p:spPr>
        <p:txBody>
          <a:bodyPr vert="horz" wrap="square" lIns="55721" tIns="27861" rIns="55721" bIns="27861" numCol="1" anchor="t" anchorCtr="0" compatLnSpc="1">
            <a:prstTxWarp prst="textNoShape">
              <a:avLst/>
            </a:prstTxWarp>
          </a:bodyPr>
          <a:lstStyle/>
          <a:p>
            <a:pPr lvl="0" algn="ctr"/>
            <a:endParaRPr lang="en-ZA" sz="1200" dirty="0" smtClean="0">
              <a:solidFill>
                <a:prstClr val="black"/>
              </a:solidFill>
              <a:latin typeface="Arial" pitchFamily="34" charset="0"/>
              <a:ea typeface="ＭＳ Ｐゴシック" pitchFamily="-111" charset="-128"/>
              <a:cs typeface="Arial" pitchFamily="34" charset="0"/>
            </a:endParaRPr>
          </a:p>
          <a:p>
            <a:pPr lvl="0" algn="ctr"/>
            <a:r>
              <a:rPr lang="en-ZA" sz="1200" dirty="0" smtClean="0">
                <a:solidFill>
                  <a:prstClr val="black"/>
                </a:solidFill>
                <a:latin typeface="Arial" pitchFamily="34" charset="0"/>
                <a:ea typeface="ＭＳ Ｐゴシック" pitchFamily="-111" charset="-128"/>
                <a:cs typeface="Arial" pitchFamily="34" charset="0"/>
              </a:rPr>
              <a:t>                      0800 </a:t>
            </a:r>
            <a:r>
              <a:rPr lang="en-ZA" sz="1200" dirty="0">
                <a:solidFill>
                  <a:prstClr val="black"/>
                </a:solidFill>
                <a:latin typeface="Arial" pitchFamily="34" charset="0"/>
                <a:ea typeface="ＭＳ Ｐゴシック" pitchFamily="-111" charset="-128"/>
                <a:cs typeface="Arial" pitchFamily="34" charset="0"/>
              </a:rPr>
              <a:t>030 007 </a:t>
            </a:r>
            <a:endParaRPr kumimoji="0" lang="id-ID" sz="823" b="0" i="0" u="none" strike="noStrike" kern="0" cap="none" spc="0" normalizeH="0" baseline="0" noProof="0" dirty="0" smtClean="0">
              <a:ln>
                <a:noFill/>
              </a:ln>
              <a:solidFill>
                <a:prstClr val="black"/>
              </a:solidFill>
              <a:effectLst/>
              <a:uLnTx/>
              <a:uFillTx/>
            </a:endParaRPr>
          </a:p>
        </p:txBody>
      </p:sp>
      <p:cxnSp>
        <p:nvCxnSpPr>
          <p:cNvPr id="15" name="Elbow Connector 14"/>
          <p:cNvCxnSpPr/>
          <p:nvPr/>
        </p:nvCxnSpPr>
        <p:spPr>
          <a:xfrm rot="5400000" flipH="1" flipV="1">
            <a:off x="5904872" y="3987171"/>
            <a:ext cx="775766" cy="700410"/>
          </a:xfrm>
          <a:prstGeom prst="bentConnector2">
            <a:avLst/>
          </a:prstGeom>
          <a:noFill/>
          <a:ln w="9525" cap="flat" cmpd="sng" algn="ctr">
            <a:solidFill>
              <a:sysClr val="window" lastClr="FFFFFF">
                <a:lumMod val="50000"/>
              </a:sysClr>
            </a:solidFill>
            <a:prstDash val="dash"/>
            <a:miter lim="800000"/>
            <a:headEnd type="triangle"/>
            <a:tailEnd type="triangle"/>
          </a:ln>
          <a:effectLst/>
        </p:spPr>
      </p:cxnSp>
      <p:sp>
        <p:nvSpPr>
          <p:cNvPr id="16" name="Rectangle 15"/>
          <p:cNvSpPr/>
          <p:nvPr/>
        </p:nvSpPr>
        <p:spPr>
          <a:xfrm>
            <a:off x="6660232" y="3825843"/>
            <a:ext cx="2218667" cy="830997"/>
          </a:xfrm>
          <a:prstGeom prst="rect">
            <a:avLst/>
          </a:prstGeom>
        </p:spPr>
        <p:txBody>
          <a:bodyPr wrap="square">
            <a:spAutoFit/>
          </a:bodyPr>
          <a:lstStyle/>
          <a:p>
            <a:pPr algn="just"/>
            <a:r>
              <a:rPr lang="en-ZA" sz="1200" dirty="0">
                <a:solidFill>
                  <a:prstClr val="black"/>
                </a:solidFill>
                <a:latin typeface="Arial" pitchFamily="34" charset="0"/>
                <a:ea typeface="ＭＳ Ｐゴシック" pitchFamily="-111" charset="-128"/>
                <a:cs typeface="Arial" pitchFamily="34" charset="0"/>
              </a:rPr>
              <a:t>During March 2020, the Department migrated to a toll free </a:t>
            </a:r>
            <a:r>
              <a:rPr lang="en-ZA" sz="1200" dirty="0" smtClean="0">
                <a:solidFill>
                  <a:prstClr val="black"/>
                </a:solidFill>
                <a:latin typeface="Arial" pitchFamily="34" charset="0"/>
                <a:ea typeface="ＭＳ Ｐゴシック" pitchFamily="-111" charset="-128"/>
                <a:cs typeface="Arial" pitchFamily="34" charset="0"/>
              </a:rPr>
              <a:t>number to </a:t>
            </a:r>
            <a:r>
              <a:rPr lang="en-ZA" sz="1200" dirty="0">
                <a:solidFill>
                  <a:prstClr val="black"/>
                </a:solidFill>
                <a:latin typeface="Arial" pitchFamily="34" charset="0"/>
                <a:ea typeface="ＭＳ Ｐゴシック" pitchFamily="-111" charset="-128"/>
                <a:cs typeface="Arial" pitchFamily="34" charset="0"/>
              </a:rPr>
              <a:t>deal with enquiries</a:t>
            </a:r>
            <a:endParaRPr lang="en-ZA" sz="1200" dirty="0"/>
          </a:p>
        </p:txBody>
      </p:sp>
      <p:sp>
        <p:nvSpPr>
          <p:cNvPr id="17" name="Rectangle 16"/>
          <p:cNvSpPr/>
          <p:nvPr/>
        </p:nvSpPr>
        <p:spPr>
          <a:xfrm>
            <a:off x="2824626" y="1718590"/>
            <a:ext cx="4484200" cy="769441"/>
          </a:xfrm>
          <a:prstGeom prst="rect">
            <a:avLst/>
          </a:prstGeom>
        </p:spPr>
        <p:txBody>
          <a:bodyPr wrap="square">
            <a:spAutoFit/>
          </a:bodyPr>
          <a:lstStyle/>
          <a:p>
            <a:pPr lvl="0" algn="just" defTabSz="457200" eaLnBrk="0" fontAlgn="base" hangingPunct="0">
              <a:spcBef>
                <a:spcPct val="20000"/>
              </a:spcBef>
              <a:spcAft>
                <a:spcPct val="0"/>
              </a:spcAft>
              <a:defRPr/>
            </a:pPr>
            <a:r>
              <a:rPr lang="en-ZA" sz="1200" dirty="0" smtClean="0">
                <a:solidFill>
                  <a:prstClr val="black"/>
                </a:solidFill>
                <a:latin typeface="Arial" pitchFamily="34" charset="0"/>
                <a:ea typeface="ＭＳ Ｐゴシック" pitchFamily="-111" charset="-128"/>
                <a:cs typeface="Arial" pitchFamily="34" charset="0"/>
              </a:rPr>
              <a:t>A </a:t>
            </a:r>
            <a:r>
              <a:rPr lang="en-ZA" sz="1200" dirty="0">
                <a:solidFill>
                  <a:prstClr val="black"/>
                </a:solidFill>
                <a:latin typeface="Arial" pitchFamily="34" charset="0"/>
                <a:ea typeface="ＭＳ Ｐゴシック" pitchFamily="-111" charset="-128"/>
                <a:cs typeface="Arial" pitchFamily="34" charset="0"/>
              </a:rPr>
              <a:t>dedicated email for </a:t>
            </a:r>
            <a:r>
              <a:rPr lang="en-ZA" sz="1200" dirty="0" smtClean="0">
                <a:solidFill>
                  <a:prstClr val="black"/>
                </a:solidFill>
                <a:latin typeface="Arial" pitchFamily="34" charset="0"/>
                <a:ea typeface="ＭＳ Ｐゴシック" pitchFamily="-111" charset="-128"/>
                <a:cs typeface="Arial" pitchFamily="34" charset="0"/>
              </a:rPr>
              <a:t>enquiries created and issues </a:t>
            </a:r>
            <a:r>
              <a:rPr lang="en-ZA" sz="1200" dirty="0">
                <a:solidFill>
                  <a:prstClr val="black"/>
                </a:solidFill>
                <a:latin typeface="Arial" pitchFamily="34" charset="0"/>
                <a:ea typeface="ＭＳ Ｐゴシック" pitchFamily="-111" charset="-128"/>
                <a:cs typeface="Arial" pitchFamily="34" charset="0"/>
              </a:rPr>
              <a:t>an auto reply with all the mandatory documents to be completed by the Company and be submitted</a:t>
            </a:r>
            <a:r>
              <a:rPr lang="en-ZA" sz="2000" dirty="0">
                <a:solidFill>
                  <a:prstClr val="black"/>
                </a:solidFill>
                <a:latin typeface="Arial" pitchFamily="34" charset="0"/>
                <a:ea typeface="ＭＳ Ｐゴシック" pitchFamily="-111" charset="-128"/>
                <a:cs typeface="Arial" pitchFamily="34" charset="0"/>
              </a:rPr>
              <a:t>.</a:t>
            </a:r>
          </a:p>
        </p:txBody>
      </p:sp>
      <p:sp>
        <p:nvSpPr>
          <p:cNvPr id="19" name="Freeform 5"/>
          <p:cNvSpPr>
            <a:spLocks/>
          </p:cNvSpPr>
          <p:nvPr/>
        </p:nvSpPr>
        <p:spPr bwMode="auto">
          <a:xfrm>
            <a:off x="2473894" y="3912602"/>
            <a:ext cx="2777702" cy="849548"/>
          </a:xfrm>
          <a:custGeom>
            <a:avLst/>
            <a:gdLst>
              <a:gd name="T0" fmla="*/ 1446 w 1446"/>
              <a:gd name="T1" fmla="*/ 0 h 475"/>
              <a:gd name="T2" fmla="*/ 1446 w 1446"/>
              <a:gd name="T3" fmla="*/ 273 h 475"/>
              <a:gd name="T4" fmla="*/ 723 w 1446"/>
              <a:gd name="T5" fmla="*/ 475 h 475"/>
              <a:gd name="T6" fmla="*/ 0 w 1446"/>
              <a:gd name="T7" fmla="*/ 273 h 475"/>
              <a:gd name="T8" fmla="*/ 0 w 1446"/>
              <a:gd name="T9" fmla="*/ 0 h 475"/>
              <a:gd name="T10" fmla="*/ 723 w 1446"/>
              <a:gd name="T11" fmla="*/ 84 h 475"/>
              <a:gd name="T12" fmla="*/ 1446 w 1446"/>
              <a:gd name="T13" fmla="*/ 0 h 475"/>
            </a:gdLst>
            <a:ahLst/>
            <a:cxnLst>
              <a:cxn ang="0">
                <a:pos x="T0" y="T1"/>
              </a:cxn>
              <a:cxn ang="0">
                <a:pos x="T2" y="T3"/>
              </a:cxn>
              <a:cxn ang="0">
                <a:pos x="T4" y="T5"/>
              </a:cxn>
              <a:cxn ang="0">
                <a:pos x="T6" y="T7"/>
              </a:cxn>
              <a:cxn ang="0">
                <a:pos x="T8" y="T9"/>
              </a:cxn>
              <a:cxn ang="0">
                <a:pos x="T10" y="T11"/>
              </a:cxn>
              <a:cxn ang="0">
                <a:pos x="T12" y="T13"/>
              </a:cxn>
            </a:cxnLst>
            <a:rect l="0" t="0" r="r" b="b"/>
            <a:pathLst>
              <a:path w="1446" h="475">
                <a:moveTo>
                  <a:pt x="1446" y="0"/>
                </a:moveTo>
                <a:cubicBezTo>
                  <a:pt x="1446" y="273"/>
                  <a:pt x="1446" y="273"/>
                  <a:pt x="1446" y="273"/>
                </a:cubicBezTo>
                <a:cubicBezTo>
                  <a:pt x="1446" y="384"/>
                  <a:pt x="1122" y="475"/>
                  <a:pt x="723" y="475"/>
                </a:cubicBezTo>
                <a:cubicBezTo>
                  <a:pt x="324" y="475"/>
                  <a:pt x="0" y="384"/>
                  <a:pt x="0" y="273"/>
                </a:cubicBezTo>
                <a:cubicBezTo>
                  <a:pt x="0" y="0"/>
                  <a:pt x="0" y="0"/>
                  <a:pt x="0" y="0"/>
                </a:cubicBezTo>
                <a:cubicBezTo>
                  <a:pt x="0" y="0"/>
                  <a:pt x="440" y="84"/>
                  <a:pt x="723" y="84"/>
                </a:cubicBezTo>
                <a:cubicBezTo>
                  <a:pt x="967" y="84"/>
                  <a:pt x="1446" y="0"/>
                  <a:pt x="1446" y="0"/>
                </a:cubicBezTo>
              </a:path>
            </a:pathLst>
          </a:custGeom>
          <a:solidFill>
            <a:schemeClr val="accent1">
              <a:lumMod val="75000"/>
            </a:schemeClr>
          </a:solidFill>
          <a:ln>
            <a:solidFill>
              <a:schemeClr val="accent1">
                <a:lumMod val="75000"/>
              </a:schemeClr>
            </a:solidFill>
          </a:ln>
        </p:spPr>
        <p:txBody>
          <a:bodyPr vert="horz" wrap="square" lIns="55721" tIns="27861" rIns="55721" bIns="27861"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823" b="0" i="0" u="none" strike="noStrike" kern="0" cap="none" spc="0" normalizeH="0" baseline="0" noProof="0" smtClean="0">
              <a:ln>
                <a:noFill/>
              </a:ln>
              <a:solidFill>
                <a:prstClr val="black"/>
              </a:solidFill>
              <a:effectLst/>
              <a:uLnTx/>
              <a:uFillTx/>
            </a:endParaRPr>
          </a:p>
        </p:txBody>
      </p:sp>
      <p:sp>
        <p:nvSpPr>
          <p:cNvPr id="20" name="Oval 9"/>
          <p:cNvSpPr>
            <a:spLocks noChangeArrowheads="1"/>
          </p:cNvSpPr>
          <p:nvPr/>
        </p:nvSpPr>
        <p:spPr bwMode="auto">
          <a:xfrm>
            <a:off x="2481697" y="3511912"/>
            <a:ext cx="2777702" cy="723884"/>
          </a:xfrm>
          <a:prstGeom prst="ellipse">
            <a:avLst/>
          </a:prstGeom>
          <a:solidFill>
            <a:schemeClr val="bg1"/>
          </a:solidFill>
          <a:ln>
            <a:solidFill>
              <a:schemeClr val="accent1">
                <a:lumMod val="75000"/>
              </a:schemeClr>
            </a:solidFill>
          </a:ln>
        </p:spPr>
        <p:txBody>
          <a:bodyPr vert="horz" wrap="square" lIns="55721" tIns="27861" rIns="55721" bIns="27861" numCol="1" anchor="t" anchorCtr="0" compatLnSpc="1">
            <a:prstTxWarp prst="textNoShape">
              <a:avLst/>
            </a:prstTxWarp>
          </a:bodyPr>
          <a:lstStyle/>
          <a:p>
            <a:pPr lvl="0" algn="ctr"/>
            <a:r>
              <a:rPr lang="en-ZA" sz="1200" dirty="0" smtClean="0">
                <a:solidFill>
                  <a:prstClr val="black"/>
                </a:solidFill>
                <a:latin typeface="Arial" pitchFamily="34" charset="0"/>
                <a:ea typeface="ＭＳ Ｐゴシック" pitchFamily="-111" charset="-128"/>
                <a:cs typeface="Arial" pitchFamily="34" charset="0"/>
              </a:rPr>
              <a:t>012 337 1997:</a:t>
            </a:r>
          </a:p>
          <a:p>
            <a:pPr lvl="0" algn="ctr"/>
            <a:endParaRPr lang="en-ZA" sz="1200" dirty="0" smtClean="0">
              <a:solidFill>
                <a:prstClr val="black"/>
              </a:solidFill>
              <a:latin typeface="Arial" pitchFamily="34" charset="0"/>
              <a:ea typeface="ＭＳ Ｐゴシック" pitchFamily="-111" charset="-128"/>
              <a:cs typeface="Arial" pitchFamily="34" charset="0"/>
            </a:endParaRPr>
          </a:p>
          <a:p>
            <a:pPr lvl="0" algn="ctr"/>
            <a:endParaRPr lang="en-ZA" sz="1200" dirty="0" smtClean="0">
              <a:solidFill>
                <a:prstClr val="black"/>
              </a:solidFill>
              <a:latin typeface="Arial" pitchFamily="34" charset="0"/>
              <a:ea typeface="ＭＳ Ｐゴシック" pitchFamily="-111" charset="-128"/>
              <a:cs typeface="Arial" pitchFamily="34" charset="0"/>
            </a:endParaRPr>
          </a:p>
          <a:p>
            <a:pPr lvl="0" algn="ctr"/>
            <a:r>
              <a:rPr lang="en-ZA" sz="1200" dirty="0" smtClean="0">
                <a:solidFill>
                  <a:prstClr val="black"/>
                </a:solidFill>
                <a:latin typeface="Arial" pitchFamily="34" charset="0"/>
                <a:ea typeface="ＭＳ Ｐゴシック" pitchFamily="-111" charset="-128"/>
                <a:cs typeface="Arial" pitchFamily="34" charset="0"/>
              </a:rPr>
              <a:t> </a:t>
            </a:r>
            <a:endParaRPr kumimoji="0" lang="id-ID" sz="1200" b="0" i="0" u="none" strike="noStrike" kern="0" cap="none" spc="0" normalizeH="0" baseline="0" noProof="0" dirty="0" smtClean="0">
              <a:ln>
                <a:noFill/>
              </a:ln>
              <a:solidFill>
                <a:prstClr val="black"/>
              </a:solidFill>
              <a:effectLst/>
              <a:uLnTx/>
              <a:uFillTx/>
            </a:endParaRPr>
          </a:p>
        </p:txBody>
      </p:sp>
      <p:sp>
        <p:nvSpPr>
          <p:cNvPr id="21" name="Rectangle 20"/>
          <p:cNvSpPr/>
          <p:nvPr/>
        </p:nvSpPr>
        <p:spPr>
          <a:xfrm>
            <a:off x="4852544" y="2703983"/>
            <a:ext cx="4026355" cy="830997"/>
          </a:xfrm>
          <a:prstGeom prst="rect">
            <a:avLst/>
          </a:prstGeom>
        </p:spPr>
        <p:txBody>
          <a:bodyPr wrap="square">
            <a:spAutoFit/>
          </a:bodyPr>
          <a:lstStyle/>
          <a:p>
            <a:pPr algn="just"/>
            <a:r>
              <a:rPr lang="en-ZA" sz="1200" dirty="0" smtClean="0">
                <a:solidFill>
                  <a:prstClr val="black"/>
                </a:solidFill>
                <a:latin typeface="Arial" pitchFamily="34" charset="0"/>
                <a:ea typeface="ＭＳ Ｐゴシック" pitchFamily="-111" charset="-128"/>
                <a:cs typeface="Arial" pitchFamily="34" charset="0"/>
              </a:rPr>
              <a:t>Call </a:t>
            </a:r>
            <a:r>
              <a:rPr lang="en-ZA" sz="1200" dirty="0">
                <a:solidFill>
                  <a:prstClr val="black"/>
                </a:solidFill>
                <a:latin typeface="Arial" pitchFamily="34" charset="0"/>
                <a:ea typeface="ＭＳ Ｐゴシック" pitchFamily="-111" charset="-128"/>
                <a:cs typeface="Arial" pitchFamily="34" charset="0"/>
              </a:rPr>
              <a:t>centre </a:t>
            </a:r>
            <a:r>
              <a:rPr lang="en-ZA" sz="1200" dirty="0" smtClean="0">
                <a:solidFill>
                  <a:prstClr val="black"/>
                </a:solidFill>
                <a:latin typeface="Arial" pitchFamily="34" charset="0"/>
                <a:ea typeface="ＭＳ Ｐゴシック" pitchFamily="-111" charset="-128"/>
                <a:cs typeface="Arial" pitchFamily="34" charset="0"/>
              </a:rPr>
              <a:t>number to </a:t>
            </a:r>
            <a:r>
              <a:rPr lang="en-ZA" sz="1200" dirty="0">
                <a:solidFill>
                  <a:prstClr val="black"/>
                </a:solidFill>
                <a:latin typeface="Arial" pitchFamily="34" charset="0"/>
                <a:ea typeface="ＭＳ Ｐゴシック" pitchFamily="-111" charset="-128"/>
                <a:cs typeface="Arial" pitchFamily="34" charset="0"/>
              </a:rPr>
              <a:t>receive all COVID19 lockdown </a:t>
            </a:r>
            <a:r>
              <a:rPr lang="en-ZA" sz="1200" dirty="0" smtClean="0">
                <a:solidFill>
                  <a:prstClr val="black"/>
                </a:solidFill>
                <a:latin typeface="Arial" pitchFamily="34" charset="0"/>
                <a:ea typeface="ＭＳ Ｐゴシック" pitchFamily="-111" charset="-128"/>
                <a:cs typeface="Arial" pitchFamily="34" charset="0"/>
              </a:rPr>
              <a:t>enquiries was created  and  </a:t>
            </a:r>
            <a:r>
              <a:rPr lang="en-ZA" sz="1200" dirty="0">
                <a:solidFill>
                  <a:prstClr val="black"/>
                </a:solidFill>
                <a:latin typeface="Arial" pitchFamily="34" charset="0"/>
                <a:ea typeface="ＭＳ Ｐゴシック" pitchFamily="-111" charset="-128"/>
                <a:cs typeface="Arial" pitchFamily="34" charset="0"/>
              </a:rPr>
              <a:t>operated from 08:00am till 6:00pm. A separate email for submitting documentation for application was also </a:t>
            </a:r>
            <a:r>
              <a:rPr lang="en-ZA" sz="1200" dirty="0" smtClean="0">
                <a:solidFill>
                  <a:prstClr val="black"/>
                </a:solidFill>
                <a:latin typeface="Arial" pitchFamily="34" charset="0"/>
                <a:ea typeface="ＭＳ Ｐゴシック" pitchFamily="-111" charset="-128"/>
                <a:cs typeface="Arial" pitchFamily="34" charset="0"/>
              </a:rPr>
              <a:t>created</a:t>
            </a:r>
            <a:endParaRPr lang="en-ZA" sz="1200" dirty="0"/>
          </a:p>
        </p:txBody>
      </p:sp>
      <p:sp>
        <p:nvSpPr>
          <p:cNvPr id="22" name="Rectangle 21"/>
          <p:cNvSpPr/>
          <p:nvPr/>
        </p:nvSpPr>
        <p:spPr>
          <a:xfrm>
            <a:off x="2915816" y="3890577"/>
            <a:ext cx="2150910" cy="276999"/>
          </a:xfrm>
          <a:prstGeom prst="rect">
            <a:avLst/>
          </a:prstGeom>
        </p:spPr>
        <p:txBody>
          <a:bodyPr wrap="none">
            <a:spAutoFit/>
          </a:bodyPr>
          <a:lstStyle/>
          <a:p>
            <a:pPr lvl="0"/>
            <a:r>
              <a:rPr lang="en-ZA" sz="1200" dirty="0">
                <a:solidFill>
                  <a:prstClr val="black"/>
                </a:solidFill>
                <a:latin typeface="Arial" pitchFamily="34" charset="0"/>
                <a:ea typeface="ＭＳ Ｐゴシック" pitchFamily="-111" charset="-128"/>
                <a:cs typeface="Arial" pitchFamily="34" charset="0"/>
              </a:rPr>
              <a:t>Covid19claims@labour.gov.z</a:t>
            </a:r>
            <a:endParaRPr lang="en-ZA" sz="1200" dirty="0">
              <a:solidFill>
                <a:prstClr val="black"/>
              </a:solidFill>
            </a:endParaRPr>
          </a:p>
        </p:txBody>
      </p:sp>
      <p:cxnSp>
        <p:nvCxnSpPr>
          <p:cNvPr id="23" name="Elbow Connector 22"/>
          <p:cNvCxnSpPr/>
          <p:nvPr/>
        </p:nvCxnSpPr>
        <p:spPr>
          <a:xfrm rot="5400000" flipH="1" flipV="1">
            <a:off x="3953593" y="2960388"/>
            <a:ext cx="775766" cy="700410"/>
          </a:xfrm>
          <a:prstGeom prst="bentConnector2">
            <a:avLst/>
          </a:prstGeom>
          <a:noFill/>
          <a:ln w="9525" cap="flat" cmpd="sng" algn="ctr">
            <a:solidFill>
              <a:sysClr val="window" lastClr="FFFFFF">
                <a:lumMod val="50000"/>
              </a:sysClr>
            </a:solidFill>
            <a:prstDash val="dash"/>
            <a:miter lim="800000"/>
            <a:headEnd type="triangle"/>
            <a:tailEnd type="triangle"/>
          </a:ln>
          <a:effectLst/>
        </p:spPr>
      </p:cxnSp>
      <p:sp>
        <p:nvSpPr>
          <p:cNvPr id="24" name="Freeform 5"/>
          <p:cNvSpPr>
            <a:spLocks/>
          </p:cNvSpPr>
          <p:nvPr/>
        </p:nvSpPr>
        <p:spPr bwMode="auto">
          <a:xfrm>
            <a:off x="611560" y="3074729"/>
            <a:ext cx="2792427" cy="751114"/>
          </a:xfrm>
          <a:custGeom>
            <a:avLst/>
            <a:gdLst>
              <a:gd name="T0" fmla="*/ 1446 w 1446"/>
              <a:gd name="T1" fmla="*/ 0 h 475"/>
              <a:gd name="T2" fmla="*/ 1446 w 1446"/>
              <a:gd name="T3" fmla="*/ 273 h 475"/>
              <a:gd name="T4" fmla="*/ 723 w 1446"/>
              <a:gd name="T5" fmla="*/ 475 h 475"/>
              <a:gd name="T6" fmla="*/ 0 w 1446"/>
              <a:gd name="T7" fmla="*/ 273 h 475"/>
              <a:gd name="T8" fmla="*/ 0 w 1446"/>
              <a:gd name="T9" fmla="*/ 0 h 475"/>
              <a:gd name="T10" fmla="*/ 723 w 1446"/>
              <a:gd name="T11" fmla="*/ 84 h 475"/>
              <a:gd name="T12" fmla="*/ 1446 w 1446"/>
              <a:gd name="T13" fmla="*/ 0 h 475"/>
            </a:gdLst>
            <a:ahLst/>
            <a:cxnLst>
              <a:cxn ang="0">
                <a:pos x="T0" y="T1"/>
              </a:cxn>
              <a:cxn ang="0">
                <a:pos x="T2" y="T3"/>
              </a:cxn>
              <a:cxn ang="0">
                <a:pos x="T4" y="T5"/>
              </a:cxn>
              <a:cxn ang="0">
                <a:pos x="T6" y="T7"/>
              </a:cxn>
              <a:cxn ang="0">
                <a:pos x="T8" y="T9"/>
              </a:cxn>
              <a:cxn ang="0">
                <a:pos x="T10" y="T11"/>
              </a:cxn>
              <a:cxn ang="0">
                <a:pos x="T12" y="T13"/>
              </a:cxn>
            </a:cxnLst>
            <a:rect l="0" t="0" r="r" b="b"/>
            <a:pathLst>
              <a:path w="1446" h="475">
                <a:moveTo>
                  <a:pt x="1446" y="0"/>
                </a:moveTo>
                <a:cubicBezTo>
                  <a:pt x="1446" y="273"/>
                  <a:pt x="1446" y="273"/>
                  <a:pt x="1446" y="273"/>
                </a:cubicBezTo>
                <a:cubicBezTo>
                  <a:pt x="1446" y="384"/>
                  <a:pt x="1122" y="475"/>
                  <a:pt x="723" y="475"/>
                </a:cubicBezTo>
                <a:cubicBezTo>
                  <a:pt x="324" y="475"/>
                  <a:pt x="0" y="384"/>
                  <a:pt x="0" y="273"/>
                </a:cubicBezTo>
                <a:cubicBezTo>
                  <a:pt x="0" y="0"/>
                  <a:pt x="0" y="0"/>
                  <a:pt x="0" y="0"/>
                </a:cubicBezTo>
                <a:cubicBezTo>
                  <a:pt x="0" y="0"/>
                  <a:pt x="440" y="84"/>
                  <a:pt x="723" y="84"/>
                </a:cubicBezTo>
                <a:cubicBezTo>
                  <a:pt x="967" y="84"/>
                  <a:pt x="1446" y="0"/>
                  <a:pt x="1446" y="0"/>
                </a:cubicBezTo>
              </a:path>
            </a:pathLst>
          </a:custGeom>
          <a:solidFill>
            <a:srgbClr val="C00000"/>
          </a:solidFill>
          <a:ln>
            <a:noFill/>
          </a:ln>
        </p:spPr>
        <p:txBody>
          <a:bodyPr vert="horz" wrap="square" lIns="55721" tIns="27861" rIns="55721" bIns="27861"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823" b="0" i="0" u="none" strike="noStrike" kern="0" cap="none" spc="0" normalizeH="0" baseline="0" noProof="0" smtClean="0">
              <a:ln>
                <a:noFill/>
              </a:ln>
              <a:solidFill>
                <a:prstClr val="black"/>
              </a:solidFill>
              <a:effectLst/>
              <a:uLnTx/>
              <a:uFillTx/>
            </a:endParaRPr>
          </a:p>
        </p:txBody>
      </p:sp>
      <p:sp>
        <p:nvSpPr>
          <p:cNvPr id="25" name="Oval 9"/>
          <p:cNvSpPr>
            <a:spLocks noChangeArrowheads="1"/>
          </p:cNvSpPr>
          <p:nvPr/>
        </p:nvSpPr>
        <p:spPr bwMode="auto">
          <a:xfrm>
            <a:off x="611560" y="2766633"/>
            <a:ext cx="2792427" cy="640010"/>
          </a:xfrm>
          <a:prstGeom prst="ellipse">
            <a:avLst/>
          </a:prstGeom>
          <a:solidFill>
            <a:schemeClr val="bg1"/>
          </a:solidFill>
          <a:ln>
            <a:solidFill>
              <a:srgbClr val="C00000"/>
            </a:solidFill>
          </a:ln>
        </p:spPr>
        <p:txBody>
          <a:bodyPr vert="horz" wrap="square" lIns="55721" tIns="27861" rIns="55721" bIns="27861" numCol="1" anchor="t" anchorCtr="0" compatLnSpc="1">
            <a:prstTxWarp prst="textNoShape">
              <a:avLst/>
            </a:prstTxWarp>
          </a:bodyPr>
          <a:lstStyle/>
          <a:p>
            <a:pPr lvl="0" algn="ctr"/>
            <a:r>
              <a:rPr lang="en-ZA" sz="1200" u="sng" dirty="0" smtClean="0">
                <a:solidFill>
                  <a:prstClr val="black"/>
                </a:solidFill>
                <a:latin typeface="Arial" pitchFamily="34" charset="0"/>
                <a:ea typeface="ＭＳ Ｐゴシック" pitchFamily="-111" charset="-128"/>
                <a:cs typeface="Arial" pitchFamily="34" charset="0"/>
                <a:hlinkClick r:id="rId3"/>
              </a:rPr>
              <a:t>Covid19ters@labour.gov.z</a:t>
            </a:r>
            <a:r>
              <a:rPr lang="en-ZA" sz="1200" u="sng" dirty="0" smtClean="0">
                <a:solidFill>
                  <a:prstClr val="black"/>
                </a:solidFill>
                <a:latin typeface="Arial" pitchFamily="34" charset="0"/>
                <a:ea typeface="ＭＳ Ｐゴシック" pitchFamily="-111" charset="-128"/>
                <a:cs typeface="Arial" pitchFamily="34" charset="0"/>
              </a:rPr>
              <a:t>a</a:t>
            </a:r>
            <a:endParaRPr lang="id-ID" sz="1200" u="sng" dirty="0">
              <a:solidFill>
                <a:prstClr val="black"/>
              </a:solidFill>
              <a:latin typeface="Arial" pitchFamily="34" charset="0"/>
              <a:ea typeface="ＭＳ Ｐゴシック" pitchFamily="-111" charset="-128"/>
              <a:cs typeface="Arial" pitchFamily="34" charset="0"/>
            </a:endParaRPr>
          </a:p>
        </p:txBody>
      </p:sp>
      <p:cxnSp>
        <p:nvCxnSpPr>
          <p:cNvPr id="27" name="Elbow Connector 26"/>
          <p:cNvCxnSpPr/>
          <p:nvPr/>
        </p:nvCxnSpPr>
        <p:spPr>
          <a:xfrm rot="5400000" flipH="1" flipV="1">
            <a:off x="2086011" y="1957863"/>
            <a:ext cx="775766" cy="700410"/>
          </a:xfrm>
          <a:prstGeom prst="bentConnector2">
            <a:avLst/>
          </a:prstGeom>
          <a:noFill/>
          <a:ln w="9525" cap="flat" cmpd="sng" algn="ctr">
            <a:solidFill>
              <a:sysClr val="window" lastClr="FFFFFF">
                <a:lumMod val="50000"/>
              </a:sysClr>
            </a:solidFill>
            <a:prstDash val="dash"/>
            <a:miter lim="800000"/>
            <a:headEnd type="triangle"/>
            <a:tailEnd type="triangle"/>
          </a:ln>
          <a:effectLst/>
        </p:spPr>
      </p:cxnSp>
      <p:sp>
        <p:nvSpPr>
          <p:cNvPr id="30" name="Rectangle 29"/>
          <p:cNvSpPr/>
          <p:nvPr/>
        </p:nvSpPr>
        <p:spPr>
          <a:xfrm>
            <a:off x="249441" y="5302592"/>
            <a:ext cx="4572000" cy="1083374"/>
          </a:xfrm>
          <a:prstGeom prst="rect">
            <a:avLst/>
          </a:prstGeom>
        </p:spPr>
        <p:txBody>
          <a:bodyPr>
            <a:spAutoFit/>
          </a:bodyPr>
          <a:lstStyle/>
          <a:p>
            <a:pPr marL="457200" lvl="0" indent="-457200" defTabSz="457200" eaLnBrk="0" fontAlgn="base" hangingPunct="0">
              <a:spcBef>
                <a:spcPct val="20000"/>
              </a:spcBef>
              <a:spcAft>
                <a:spcPct val="0"/>
              </a:spcAft>
              <a:buFont typeface="+mj-lt"/>
              <a:buAutoNum type="arabicPeriod"/>
              <a:defRPr/>
            </a:pPr>
            <a:r>
              <a:rPr lang="en-US" sz="1400" dirty="0">
                <a:solidFill>
                  <a:prstClr val="black"/>
                </a:solidFill>
                <a:latin typeface="Arial" pitchFamily="34" charset="0"/>
                <a:ea typeface="ＭＳ Ｐゴシック" pitchFamily="-111" charset="-128"/>
                <a:cs typeface="Arial" pitchFamily="34" charset="0"/>
              </a:rPr>
              <a:t>Screening Team</a:t>
            </a:r>
          </a:p>
          <a:p>
            <a:pPr marL="457200" lvl="0" indent="-457200" defTabSz="457200" eaLnBrk="0" fontAlgn="base" hangingPunct="0">
              <a:spcBef>
                <a:spcPct val="20000"/>
              </a:spcBef>
              <a:spcAft>
                <a:spcPct val="0"/>
              </a:spcAft>
              <a:buFont typeface="+mj-lt"/>
              <a:buAutoNum type="arabicPeriod"/>
              <a:defRPr/>
            </a:pPr>
            <a:r>
              <a:rPr lang="en-US" sz="1400" dirty="0" smtClean="0">
                <a:solidFill>
                  <a:prstClr val="black"/>
                </a:solidFill>
                <a:latin typeface="Arial" pitchFamily="34" charset="0"/>
                <a:ea typeface="ＭＳ Ｐゴシック" pitchFamily="-111" charset="-128"/>
                <a:cs typeface="Arial" pitchFamily="34" charset="0"/>
              </a:rPr>
              <a:t>Quality </a:t>
            </a:r>
            <a:r>
              <a:rPr lang="en-US" sz="1400" dirty="0">
                <a:solidFill>
                  <a:prstClr val="black"/>
                </a:solidFill>
                <a:latin typeface="Arial" pitchFamily="34" charset="0"/>
                <a:ea typeface="ＭＳ Ｐゴシック" pitchFamily="-111" charset="-128"/>
                <a:cs typeface="Arial" pitchFamily="34" charset="0"/>
              </a:rPr>
              <a:t>Assurance Team;</a:t>
            </a:r>
          </a:p>
          <a:p>
            <a:pPr marL="457200" lvl="0" indent="-457200" defTabSz="457200" eaLnBrk="0" fontAlgn="base" hangingPunct="0">
              <a:spcBef>
                <a:spcPct val="20000"/>
              </a:spcBef>
              <a:spcAft>
                <a:spcPct val="0"/>
              </a:spcAft>
              <a:buFont typeface="+mj-lt"/>
              <a:buAutoNum type="arabicPeriod"/>
              <a:defRPr/>
            </a:pPr>
            <a:r>
              <a:rPr lang="en-US" sz="1400" dirty="0" smtClean="0">
                <a:solidFill>
                  <a:prstClr val="black"/>
                </a:solidFill>
                <a:latin typeface="Arial" pitchFamily="34" charset="0"/>
                <a:ea typeface="ＭＳ Ｐゴシック" pitchFamily="-111" charset="-128"/>
                <a:cs typeface="Arial" pitchFamily="34" charset="0"/>
              </a:rPr>
              <a:t>Compliance </a:t>
            </a:r>
            <a:r>
              <a:rPr lang="en-US" sz="1400" dirty="0">
                <a:solidFill>
                  <a:prstClr val="black"/>
                </a:solidFill>
                <a:latin typeface="Arial" pitchFamily="34" charset="0"/>
                <a:ea typeface="ＭＳ Ｐゴシック" pitchFamily="-111" charset="-128"/>
                <a:cs typeface="Arial" pitchFamily="34" charset="0"/>
              </a:rPr>
              <a:t>checking Team </a:t>
            </a:r>
          </a:p>
          <a:p>
            <a:pPr marL="457200" lvl="0" indent="-457200" defTabSz="457200" eaLnBrk="0" fontAlgn="base" hangingPunct="0">
              <a:spcBef>
                <a:spcPct val="20000"/>
              </a:spcBef>
              <a:spcAft>
                <a:spcPct val="0"/>
              </a:spcAft>
              <a:buFont typeface="+mj-lt"/>
              <a:buAutoNum type="arabicPeriod"/>
              <a:defRPr/>
            </a:pPr>
            <a:r>
              <a:rPr lang="en-US" sz="1400" dirty="0" smtClean="0">
                <a:solidFill>
                  <a:prstClr val="black"/>
                </a:solidFill>
                <a:latin typeface="Arial" pitchFamily="34" charset="0"/>
                <a:ea typeface="ＭＳ Ｐゴシック" pitchFamily="-111" charset="-128"/>
                <a:cs typeface="Arial" pitchFamily="34" charset="0"/>
              </a:rPr>
              <a:t>Calculation </a:t>
            </a:r>
            <a:r>
              <a:rPr lang="en-US" sz="1400" dirty="0">
                <a:solidFill>
                  <a:prstClr val="black"/>
                </a:solidFill>
                <a:latin typeface="Arial" pitchFamily="34" charset="0"/>
                <a:ea typeface="ＭＳ Ｐゴシック" pitchFamily="-111" charset="-128"/>
                <a:cs typeface="Arial" pitchFamily="34" charset="0"/>
              </a:rPr>
              <a:t>Team (Process automated</a:t>
            </a:r>
            <a:endParaRPr lang="en-ZA" sz="1400" dirty="0"/>
          </a:p>
        </p:txBody>
      </p:sp>
      <p:sp>
        <p:nvSpPr>
          <p:cNvPr id="31" name="Rectangle 30"/>
          <p:cNvSpPr/>
          <p:nvPr/>
        </p:nvSpPr>
        <p:spPr>
          <a:xfrm>
            <a:off x="310529" y="4542751"/>
            <a:ext cx="2574658" cy="738664"/>
          </a:xfrm>
          <a:prstGeom prst="rect">
            <a:avLst/>
          </a:prstGeom>
        </p:spPr>
        <p:txBody>
          <a:bodyPr wrap="square">
            <a:spAutoFit/>
          </a:bodyPr>
          <a:lstStyle/>
          <a:p>
            <a:pPr algn="just"/>
            <a:r>
              <a:rPr lang="en-ZA" sz="1400" b="1" dirty="0" smtClean="0">
                <a:solidFill>
                  <a:prstClr val="black"/>
                </a:solidFill>
                <a:latin typeface="Arial" pitchFamily="34" charset="0"/>
                <a:ea typeface="ＭＳ Ｐゴシック" pitchFamily="-111" charset="-128"/>
                <a:cs typeface="Arial" pitchFamily="34" charset="0"/>
              </a:rPr>
              <a:t>Different </a:t>
            </a:r>
            <a:r>
              <a:rPr lang="en-ZA" sz="1400" b="1" dirty="0">
                <a:solidFill>
                  <a:prstClr val="black"/>
                </a:solidFill>
                <a:latin typeface="Arial" pitchFamily="34" charset="0"/>
                <a:ea typeface="ＭＳ Ｐゴシック" pitchFamily="-111" charset="-128"/>
                <a:cs typeface="Arial" pitchFamily="34" charset="0"/>
              </a:rPr>
              <a:t>teams to perform </a:t>
            </a:r>
            <a:r>
              <a:rPr lang="en-ZA" sz="1400" b="1" dirty="0" smtClean="0">
                <a:solidFill>
                  <a:prstClr val="black"/>
                </a:solidFill>
                <a:latin typeface="Arial" pitchFamily="34" charset="0"/>
                <a:ea typeface="ＭＳ Ｐゴシック" pitchFamily="-111" charset="-128"/>
                <a:cs typeface="Arial" pitchFamily="34" charset="0"/>
              </a:rPr>
              <a:t>various </a:t>
            </a:r>
            <a:r>
              <a:rPr lang="en-ZA" sz="1400" b="1" dirty="0">
                <a:solidFill>
                  <a:prstClr val="black"/>
                </a:solidFill>
                <a:latin typeface="Arial" pitchFamily="34" charset="0"/>
                <a:ea typeface="ＭＳ Ｐゴシック" pitchFamily="-111" charset="-128"/>
                <a:cs typeface="Arial" pitchFamily="34" charset="0"/>
              </a:rPr>
              <a:t>roles on the COVIDters </a:t>
            </a:r>
            <a:r>
              <a:rPr lang="en-ZA" sz="1400" b="1" dirty="0" smtClean="0">
                <a:solidFill>
                  <a:prstClr val="black"/>
                </a:solidFill>
                <a:latin typeface="Arial" pitchFamily="34" charset="0"/>
                <a:ea typeface="ＭＳ Ｐゴシック" pitchFamily="-111" charset="-128"/>
                <a:cs typeface="Arial" pitchFamily="34" charset="0"/>
              </a:rPr>
              <a:t>applications: </a:t>
            </a:r>
            <a:endParaRPr lang="en-ZA" sz="1400" b="1" dirty="0"/>
          </a:p>
        </p:txBody>
      </p:sp>
      <p:sp>
        <p:nvSpPr>
          <p:cNvPr id="32" name="Rectangle 31"/>
          <p:cNvSpPr/>
          <p:nvPr/>
        </p:nvSpPr>
        <p:spPr>
          <a:xfrm>
            <a:off x="4624846" y="5876751"/>
            <a:ext cx="4254054" cy="523220"/>
          </a:xfrm>
          <a:prstGeom prst="rect">
            <a:avLst/>
          </a:prstGeom>
        </p:spPr>
        <p:txBody>
          <a:bodyPr wrap="square">
            <a:spAutoFit/>
          </a:bodyPr>
          <a:lstStyle/>
          <a:p>
            <a:pPr lvl="0" defTabSz="457200" eaLnBrk="0" fontAlgn="base" hangingPunct="0">
              <a:spcBef>
                <a:spcPct val="20000"/>
              </a:spcBef>
              <a:spcAft>
                <a:spcPct val="0"/>
              </a:spcAft>
              <a:defRPr/>
            </a:pPr>
            <a:r>
              <a:rPr lang="en-US" sz="1400" dirty="0">
                <a:solidFill>
                  <a:prstClr val="black"/>
                </a:solidFill>
                <a:latin typeface="Arial" pitchFamily="34" charset="0"/>
                <a:ea typeface="ＭＳ Ｐゴシック" pitchFamily="-111" charset="-128"/>
                <a:cs typeface="Arial" pitchFamily="34" charset="0"/>
              </a:rPr>
              <a:t>The </a:t>
            </a:r>
            <a:r>
              <a:rPr lang="en-US" sz="1400" dirty="0" smtClean="0">
                <a:solidFill>
                  <a:prstClr val="black"/>
                </a:solidFill>
                <a:latin typeface="Arial" pitchFamily="34" charset="0"/>
                <a:ea typeface="ＭＳ Ｐゴシック" pitchFamily="-111" charset="-128"/>
                <a:cs typeface="Arial" pitchFamily="34" charset="0"/>
              </a:rPr>
              <a:t> </a:t>
            </a:r>
            <a:r>
              <a:rPr lang="en-US" sz="1400" dirty="0">
                <a:solidFill>
                  <a:prstClr val="black"/>
                </a:solidFill>
                <a:latin typeface="Arial" pitchFamily="34" charset="0"/>
                <a:ea typeface="ＭＳ Ｐゴシック" pitchFamily="-111" charset="-128"/>
                <a:cs typeface="Arial" pitchFamily="34" charset="0"/>
              </a:rPr>
              <a:t>process takes approximately 10 working days to be </a:t>
            </a:r>
            <a:r>
              <a:rPr lang="en-US" sz="1400" dirty="0" smtClean="0">
                <a:solidFill>
                  <a:prstClr val="black"/>
                </a:solidFill>
                <a:latin typeface="Arial" pitchFamily="34" charset="0"/>
                <a:ea typeface="ＭＳ Ｐゴシック" pitchFamily="-111" charset="-128"/>
                <a:cs typeface="Arial" pitchFamily="34" charset="0"/>
              </a:rPr>
              <a:t>finalized</a:t>
            </a:r>
            <a:endParaRPr lang="en-ZA" sz="1400" dirty="0">
              <a:solidFill>
                <a:prstClr val="black"/>
              </a:solidFill>
              <a:latin typeface="Arial" pitchFamily="34" charset="0"/>
              <a:ea typeface="ＭＳ Ｐゴシック" pitchFamily="-111" charset="-128"/>
              <a:cs typeface="Arial" pitchFamily="34" charset="0"/>
            </a:endParaRPr>
          </a:p>
        </p:txBody>
      </p:sp>
      <p:sp>
        <p:nvSpPr>
          <p:cNvPr id="33" name="Left Arrow 32"/>
          <p:cNvSpPr/>
          <p:nvPr/>
        </p:nvSpPr>
        <p:spPr>
          <a:xfrm>
            <a:off x="3924436" y="5901334"/>
            <a:ext cx="700410" cy="48463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3" name="Slide Number Placeholder 2"/>
          <p:cNvSpPr>
            <a:spLocks noGrp="1"/>
          </p:cNvSpPr>
          <p:nvPr>
            <p:ph type="sldNum" sz="quarter" idx="12"/>
          </p:nvPr>
        </p:nvSpPr>
        <p:spPr/>
        <p:txBody>
          <a:bodyPr/>
          <a:lstStyle/>
          <a:p>
            <a:fld id="{96CA8298-9D91-4CF9-AB6A-504DBB769D5D}" type="slidenum">
              <a:rPr lang="en-US" smtClean="0"/>
              <a:pPr/>
              <a:t>9</a:t>
            </a:fld>
            <a:endParaRPr lang="en-US" dirty="0"/>
          </a:p>
        </p:txBody>
      </p:sp>
      <p:sp>
        <p:nvSpPr>
          <p:cNvPr id="26" name="TextBox 5"/>
          <p:cNvSpPr txBox="1">
            <a:spLocks noChangeArrowheads="1"/>
          </p:cNvSpPr>
          <p:nvPr/>
        </p:nvSpPr>
        <p:spPr bwMode="auto">
          <a:xfrm>
            <a:off x="8460433" y="364966"/>
            <a:ext cx="363180" cy="2769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spcBef>
                <a:spcPct val="0"/>
              </a:spcBef>
              <a:buFontTx/>
              <a:buNone/>
            </a:pPr>
            <a:r>
              <a:rPr lang="en-US" altLang="en-US" sz="1200" dirty="0" smtClean="0">
                <a:solidFill>
                  <a:srgbClr val="000000"/>
                </a:solidFill>
                <a:latin typeface="Arial" pitchFamily="34" charset="0"/>
                <a:cs typeface="Arial" pitchFamily="34" charset="0"/>
              </a:rPr>
              <a:t>9</a:t>
            </a:r>
            <a:endParaRPr lang="en-ZA" altLang="en-US" sz="18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3585473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ppt_x"/>
                                          </p:val>
                                        </p:tav>
                                        <p:tav tm="100000">
                                          <p:val>
                                            <p:strVal val="#ppt_x"/>
                                          </p:val>
                                        </p:tav>
                                      </p:tavLst>
                                    </p:anim>
                                    <p:anim calcmode="lin" valueType="num">
                                      <p:cBhvr additive="base">
                                        <p:cTn id="1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Accenture_tiger_InterpretationA_animate_full">
  <a:themeElements>
    <a:clrScheme name="Custom 2">
      <a:dk1>
        <a:srgbClr val="000000"/>
      </a:dk1>
      <a:lt1>
        <a:srgbClr val="FFFFFF"/>
      </a:lt1>
      <a:dk2>
        <a:srgbClr val="F8F8F8"/>
      </a:dk2>
      <a:lt2>
        <a:srgbClr val="337722"/>
      </a:lt2>
      <a:accent1>
        <a:srgbClr val="AA1133"/>
      </a:accent1>
      <a:accent2>
        <a:srgbClr val="66AA44"/>
      </a:accent2>
      <a:accent3>
        <a:srgbClr val="FFFFFF"/>
      </a:accent3>
      <a:accent4>
        <a:srgbClr val="000000"/>
      </a:accent4>
      <a:accent5>
        <a:srgbClr val="D2AAAD"/>
      </a:accent5>
      <a:accent6>
        <a:srgbClr val="5C9A3D"/>
      </a:accent6>
      <a:hlink>
        <a:srgbClr val="557799"/>
      </a:hlink>
      <a:folHlink>
        <a:srgbClr val="557799"/>
      </a:folHlink>
    </a:clrScheme>
    <a:fontScheme name="Accenture_tiger_InterpretationA_animate_ful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8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8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Arial" charset="0"/>
          </a:defRPr>
        </a:defPPr>
      </a:lstStyle>
    </a:lnDef>
  </a:objectDefaults>
  <a:extraClrSchemeLst>
    <a:extraClrScheme>
      <a:clrScheme name="Accenture_tiger_InterpretationA_animate_full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Accenture_tiger_InterpretationA_animate_full 2">
        <a:dk1>
          <a:srgbClr val="000000"/>
        </a:dk1>
        <a:lt1>
          <a:srgbClr val="FFFFFF"/>
        </a:lt1>
        <a:dk2>
          <a:srgbClr val="F8F8F8"/>
        </a:dk2>
        <a:lt2>
          <a:srgbClr val="C0C0C0"/>
        </a:lt2>
        <a:accent1>
          <a:srgbClr val="00AA99"/>
        </a:accent1>
        <a:accent2>
          <a:srgbClr val="DD4411"/>
        </a:accent2>
        <a:accent3>
          <a:srgbClr val="FFFFFF"/>
        </a:accent3>
        <a:accent4>
          <a:srgbClr val="000000"/>
        </a:accent4>
        <a:accent5>
          <a:srgbClr val="AAD2CA"/>
        </a:accent5>
        <a:accent6>
          <a:srgbClr val="C83D0E"/>
        </a:accent6>
        <a:hlink>
          <a:srgbClr val="BBBB00"/>
        </a:hlink>
        <a:folHlink>
          <a:srgbClr val="660000"/>
        </a:folHlink>
      </a:clrScheme>
      <a:clrMap bg1="lt1" tx1="dk1" bg2="lt2" tx2="dk2" accent1="accent1" accent2="accent2" accent3="accent3" accent4="accent4" accent5="accent5" accent6="accent6" hlink="hlink" folHlink="folHlink"/>
    </a:extraClrScheme>
    <a:extraClrScheme>
      <a:clrScheme name="Accenture_tiger_InterpretationA_animate_full 3">
        <a:dk1>
          <a:srgbClr val="000000"/>
        </a:dk1>
        <a:lt1>
          <a:srgbClr val="FFFFFF"/>
        </a:lt1>
        <a:dk2>
          <a:srgbClr val="F8F8F8"/>
        </a:dk2>
        <a:lt2>
          <a:srgbClr val="C0C0C0"/>
        </a:lt2>
        <a:accent1>
          <a:srgbClr val="AA1133"/>
        </a:accent1>
        <a:accent2>
          <a:srgbClr val="66AA44"/>
        </a:accent2>
        <a:accent3>
          <a:srgbClr val="FFFFFF"/>
        </a:accent3>
        <a:accent4>
          <a:srgbClr val="000000"/>
        </a:accent4>
        <a:accent5>
          <a:srgbClr val="D2AAAD"/>
        </a:accent5>
        <a:accent6>
          <a:srgbClr val="5C9A3D"/>
        </a:accent6>
        <a:hlink>
          <a:srgbClr val="887799"/>
        </a:hlink>
        <a:folHlink>
          <a:srgbClr val="224433"/>
        </a:folHlink>
      </a:clrScheme>
      <a:clrMap bg1="lt1" tx1="dk1" bg2="lt2" tx2="dk2" accent1="accent1" accent2="accent2" accent3="accent3" accent4="accent4" accent5="accent5" accent6="accent6" hlink="hlink" folHlink="folHlink"/>
    </a:extraClrScheme>
    <a:extraClrScheme>
      <a:clrScheme name="Accenture_tiger_InterpretationA_animate_full 4">
        <a:dk1>
          <a:srgbClr val="000000"/>
        </a:dk1>
        <a:lt1>
          <a:srgbClr val="FFFFFF"/>
        </a:lt1>
        <a:dk2>
          <a:srgbClr val="F8F8F8"/>
        </a:dk2>
        <a:lt2>
          <a:srgbClr val="C0C0C0"/>
        </a:lt2>
        <a:accent1>
          <a:srgbClr val="FF0000"/>
        </a:accent1>
        <a:accent2>
          <a:srgbClr val="FF9900"/>
        </a:accent2>
        <a:accent3>
          <a:srgbClr val="FFFFFF"/>
        </a:accent3>
        <a:accent4>
          <a:srgbClr val="000000"/>
        </a:accent4>
        <a:accent5>
          <a:srgbClr val="FFAAAA"/>
        </a:accent5>
        <a:accent6>
          <a:srgbClr val="E78A00"/>
        </a:accent6>
        <a:hlink>
          <a:srgbClr val="557799"/>
        </a:hlink>
        <a:folHlink>
          <a:srgbClr val="445511"/>
        </a:folHlink>
      </a:clrScheme>
      <a:clrMap bg1="lt1" tx1="dk1" bg2="lt2" tx2="dk2" accent1="accent1" accent2="accent2" accent3="accent3" accent4="accent4" accent5="accent5" accent6="accent6" hlink="hlink" folHlink="folHlink"/>
    </a:extraClrScheme>
    <a:extraClrScheme>
      <a:clrScheme name="Accenture_tiger_InterpretationA_animate_full 5">
        <a:dk1>
          <a:srgbClr val="000000"/>
        </a:dk1>
        <a:lt1>
          <a:srgbClr val="FFFFFF"/>
        </a:lt1>
        <a:dk2>
          <a:srgbClr val="F8F8F8"/>
        </a:dk2>
        <a:lt2>
          <a:srgbClr val="C0C0C0"/>
        </a:lt2>
        <a:accent1>
          <a:srgbClr val="AA1133"/>
        </a:accent1>
        <a:accent2>
          <a:srgbClr val="FF9900"/>
        </a:accent2>
        <a:accent3>
          <a:srgbClr val="FFFFFF"/>
        </a:accent3>
        <a:accent4>
          <a:srgbClr val="000000"/>
        </a:accent4>
        <a:accent5>
          <a:srgbClr val="D2AAAD"/>
        </a:accent5>
        <a:accent6>
          <a:srgbClr val="E78A00"/>
        </a:accent6>
        <a:hlink>
          <a:srgbClr val="174BAC"/>
        </a:hlink>
        <a:folHlink>
          <a:srgbClr val="445511"/>
        </a:folHlink>
      </a:clrScheme>
      <a:clrMap bg1="lt1" tx1="dk1" bg2="lt2" tx2="dk2" accent1="accent1" accent2="accent2" accent3="accent3" accent4="accent4" accent5="accent5" accent6="accent6" hlink="hlink" folHlink="folHlink"/>
    </a:extraClrScheme>
    <a:extraClrScheme>
      <a:clrScheme name="Accenture_tiger_InterpretationA_animate_full 6">
        <a:dk1>
          <a:srgbClr val="000000"/>
        </a:dk1>
        <a:lt1>
          <a:srgbClr val="FFFFFF"/>
        </a:lt1>
        <a:dk2>
          <a:srgbClr val="F8F8F8"/>
        </a:dk2>
        <a:lt2>
          <a:srgbClr val="C0C0C0"/>
        </a:lt2>
        <a:accent1>
          <a:srgbClr val="AA1133"/>
        </a:accent1>
        <a:accent2>
          <a:srgbClr val="FF9900"/>
        </a:accent2>
        <a:accent3>
          <a:srgbClr val="FFFFFF"/>
        </a:accent3>
        <a:accent4>
          <a:srgbClr val="000000"/>
        </a:accent4>
        <a:accent5>
          <a:srgbClr val="D2AAAD"/>
        </a:accent5>
        <a:accent6>
          <a:srgbClr val="E78A00"/>
        </a:accent6>
        <a:hlink>
          <a:srgbClr val="174BAC"/>
        </a:hlink>
        <a:folHlink>
          <a:srgbClr val="337722"/>
        </a:folHlink>
      </a:clrScheme>
      <a:clrMap bg1="lt1" tx1="dk1" bg2="lt2" tx2="dk2" accent1="accent1" accent2="accent2" accent3="accent3" accent4="accent4" accent5="accent5" accent6="accent6" hlink="hlink" folHlink="folHlink"/>
    </a:extraClrScheme>
    <a:extraClrScheme>
      <a:clrScheme name="Accenture_tiger_InterpretationA_animate_full 7">
        <a:dk1>
          <a:srgbClr val="000000"/>
        </a:dk1>
        <a:lt1>
          <a:srgbClr val="FFFFFF"/>
        </a:lt1>
        <a:dk2>
          <a:srgbClr val="F8F8F8"/>
        </a:dk2>
        <a:lt2>
          <a:srgbClr val="C0C0C0"/>
        </a:lt2>
        <a:accent1>
          <a:srgbClr val="AA1133"/>
        </a:accent1>
        <a:accent2>
          <a:srgbClr val="FF9900"/>
        </a:accent2>
        <a:accent3>
          <a:srgbClr val="FFFFFF"/>
        </a:accent3>
        <a:accent4>
          <a:srgbClr val="000000"/>
        </a:accent4>
        <a:accent5>
          <a:srgbClr val="D2AAAD"/>
        </a:accent5>
        <a:accent6>
          <a:srgbClr val="E78A00"/>
        </a:accent6>
        <a:hlink>
          <a:srgbClr val="557799"/>
        </a:hlink>
        <a:folHlink>
          <a:srgbClr val="337722"/>
        </a:folHlink>
      </a:clrScheme>
      <a:clrMap bg1="lt1" tx1="dk1" bg2="lt2" tx2="dk2" accent1="accent1" accent2="accent2" accent3="accent3" accent4="accent4" accent5="accent5" accent6="accent6" hlink="hlink" folHlink="folHlink"/>
    </a:extraClrScheme>
    <a:extraClrScheme>
      <a:clrScheme name="Accenture_tiger_InterpretationA_animate_full 8">
        <a:dk1>
          <a:srgbClr val="000000"/>
        </a:dk1>
        <a:lt1>
          <a:srgbClr val="FFFFFF"/>
        </a:lt1>
        <a:dk2>
          <a:srgbClr val="F8F8F8"/>
        </a:dk2>
        <a:lt2>
          <a:srgbClr val="337722"/>
        </a:lt2>
        <a:accent1>
          <a:srgbClr val="AA1133"/>
        </a:accent1>
        <a:accent2>
          <a:srgbClr val="FF9900"/>
        </a:accent2>
        <a:accent3>
          <a:srgbClr val="FFFFFF"/>
        </a:accent3>
        <a:accent4>
          <a:srgbClr val="000000"/>
        </a:accent4>
        <a:accent5>
          <a:srgbClr val="D2AAAD"/>
        </a:accent5>
        <a:accent6>
          <a:srgbClr val="E78A00"/>
        </a:accent6>
        <a:hlink>
          <a:srgbClr val="557799"/>
        </a:hlink>
        <a:folHlink>
          <a:srgbClr val="00BBFD"/>
        </a:folHlink>
      </a:clrScheme>
      <a:clrMap bg1="lt1" tx1="dk1" bg2="lt2" tx2="dk2" accent1="accent1" accent2="accent2" accent3="accent3" accent4="accent4" accent5="accent5" accent6="accent6" hlink="hlink" folHlink="folHlink"/>
    </a:extraClrScheme>
    <a:extraClrScheme>
      <a:clrScheme name="Accenture_tiger_InterpretationA_animate_full 9">
        <a:dk1>
          <a:srgbClr val="000000"/>
        </a:dk1>
        <a:lt1>
          <a:srgbClr val="FFFFFF"/>
        </a:lt1>
        <a:dk2>
          <a:srgbClr val="F8F8F8"/>
        </a:dk2>
        <a:lt2>
          <a:srgbClr val="337722"/>
        </a:lt2>
        <a:accent1>
          <a:srgbClr val="AA1133"/>
        </a:accent1>
        <a:accent2>
          <a:srgbClr val="66AA44"/>
        </a:accent2>
        <a:accent3>
          <a:srgbClr val="FFFFFF"/>
        </a:accent3>
        <a:accent4>
          <a:srgbClr val="000000"/>
        </a:accent4>
        <a:accent5>
          <a:srgbClr val="D2AAAD"/>
        </a:accent5>
        <a:accent6>
          <a:srgbClr val="5C9A3D"/>
        </a:accent6>
        <a:hlink>
          <a:srgbClr val="557799"/>
        </a:hlink>
        <a:folHlink>
          <a:srgbClr val="FF99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3338</Words>
  <Application>Microsoft Office PowerPoint</Application>
  <PresentationFormat>On-screen Show (4:3)</PresentationFormat>
  <Paragraphs>704</Paragraphs>
  <Slides>23</Slides>
  <Notes>2</Notes>
  <HiddenSlides>0</HiddenSlides>
  <MMClips>0</MMClips>
  <ScaleCrop>false</ScaleCrop>
  <HeadingPairs>
    <vt:vector size="6" baseType="variant">
      <vt:variant>
        <vt:lpstr>Fonts Used</vt:lpstr>
      </vt:variant>
      <vt:variant>
        <vt:i4>12</vt:i4>
      </vt:variant>
      <vt:variant>
        <vt:lpstr>Theme</vt:lpstr>
      </vt:variant>
      <vt:variant>
        <vt:i4>8</vt:i4>
      </vt:variant>
      <vt:variant>
        <vt:lpstr>Slide Titles</vt:lpstr>
      </vt:variant>
      <vt:variant>
        <vt:i4>23</vt:i4>
      </vt:variant>
    </vt:vector>
  </HeadingPairs>
  <TitlesOfParts>
    <vt:vector size="43" baseType="lpstr">
      <vt:lpstr>ＭＳ Ｐゴシック</vt:lpstr>
      <vt:lpstr>ＭＳ Ｐゴシック</vt:lpstr>
      <vt:lpstr>Arial</vt:lpstr>
      <vt:lpstr>Bodoni MT</vt:lpstr>
      <vt:lpstr>Calibri</vt:lpstr>
      <vt:lpstr>Courier New</vt:lpstr>
      <vt:lpstr>Lato</vt:lpstr>
      <vt:lpstr>Open Sans Light</vt:lpstr>
      <vt:lpstr>Symbol</vt:lpstr>
      <vt:lpstr>Tahoma</vt:lpstr>
      <vt:lpstr>Times New Roman</vt:lpstr>
      <vt:lpstr>Wingdings</vt:lpstr>
      <vt:lpstr>Theme1</vt:lpstr>
      <vt:lpstr>3_Office Theme</vt:lpstr>
      <vt:lpstr>1_Accenture_tiger_InterpretationA_animate_full</vt:lpstr>
      <vt:lpstr>4_Office Theme</vt:lpstr>
      <vt:lpstr>3_Theme1</vt:lpstr>
      <vt:lpstr>2_Theme1</vt:lpstr>
      <vt:lpstr>2_Office Theme</vt:lpstr>
      <vt:lpstr>7_Office Theme</vt:lpstr>
      <vt:lpstr>PowerPoint Presentation</vt:lpstr>
      <vt:lpstr>Focus Area</vt:lpstr>
      <vt:lpstr>PowerPoint Presentation</vt:lpstr>
      <vt:lpstr>PowerPoint Presentation</vt:lpstr>
      <vt:lpstr>DISASTER MANAGEMENT REGULATIONS MANDATE &amp;RESPONSIBILITY OF THE MINISTER OF EMPLOYMENT AND LABOUR  </vt:lpstr>
      <vt:lpstr>DISASTER MANAGEMENT REGULATIONS MANDATE &amp;RESPONSIBILITY OF THE MINISTER OF EMPLOYMENT AND LABOUR</vt:lpstr>
      <vt:lpstr>Temporary Shutdown Instrument</vt:lpstr>
      <vt:lpstr>Administrative process</vt:lpstr>
      <vt:lpstr>COVID19TERS Applications</vt:lpstr>
      <vt:lpstr>WEB PLATFORM APPLICATION</vt:lpstr>
      <vt:lpstr>BARGAINING COUNCILS PAID</vt:lpstr>
      <vt:lpstr>BARGAINING COUNCIL PROGRESS</vt:lpstr>
      <vt:lpstr>COVID19 TERS PROGRESS </vt:lpstr>
      <vt:lpstr> SUMMARY OF PAYMENTS COVID19TERS </vt:lpstr>
      <vt:lpstr>PAYMENTS PER PROVINCE</vt:lpstr>
      <vt:lpstr>UIF PORTFOLIO </vt:lpstr>
      <vt:lpstr>CALL CENTRE SCALE UP PROGRESS</vt:lpstr>
      <vt:lpstr>DOMESTIC WORKER’S PAYMENTS</vt:lpstr>
      <vt:lpstr>ORDINARY BENEFITS </vt:lpstr>
      <vt:lpstr>PROVINCIAL PROCESSING DAILY </vt:lpstr>
      <vt:lpstr>CLAIMS PER INDUSTRY SECTOR</vt:lpstr>
      <vt:lpstr>CHALLENGES AND INTERVENTIONS </vt:lpstr>
      <vt:lpstr>PowerPoint Presentation</vt:lpstr>
    </vt:vector>
  </TitlesOfParts>
  <Company>Dol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 Ledwaba (HQ)</dc:creator>
  <cp:lastModifiedBy>Zolani Sakasa</cp:lastModifiedBy>
  <cp:revision>1571</cp:revision>
  <cp:lastPrinted>2020-04-30T08:14:11Z</cp:lastPrinted>
  <dcterms:created xsi:type="dcterms:W3CDTF">2012-07-27T11:56:16Z</dcterms:created>
  <dcterms:modified xsi:type="dcterms:W3CDTF">2020-05-01T08:56:28Z</dcterms:modified>
</cp:coreProperties>
</file>