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5" r:id="rId3"/>
    <p:sldId id="257" r:id="rId4"/>
    <p:sldId id="260" r:id="rId5"/>
    <p:sldId id="276" r:id="rId6"/>
    <p:sldId id="277" r:id="rId7"/>
    <p:sldId id="278" r:id="rId8"/>
    <p:sldId id="25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69" r:id="rId17"/>
    <p:sldId id="268" r:id="rId18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/>
    <p:restoredTop sz="97652"/>
  </p:normalViewPr>
  <p:slideViewPr>
    <p:cSldViewPr snapToGrid="0" snapToObjects="1">
      <p:cViewPr varScale="1">
        <p:scale>
          <a:sx n="80" d="100"/>
          <a:sy n="80" d="100"/>
        </p:scale>
        <p:origin x="12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9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6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1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8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2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4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0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8E95E-FD52-4D44-A701-08186F8F717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5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9465" y="1680371"/>
            <a:ext cx="6996112" cy="634206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DOD: </a:t>
            </a:r>
            <a:r>
              <a:rPr lang="en-US" sz="3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Budget and APP Analysis</a:t>
            </a:r>
            <a:endParaRPr lang="en-US" sz="3600" b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4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057524" y="5830888"/>
            <a:ext cx="3759994" cy="634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279898"/>
            <a:ext cx="3698814" cy="4833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Dr Wilhelm Janse van Rensburg</a:t>
            </a:r>
          </a:p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Researcher: JSC on Defence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817518" y="6223401"/>
            <a:ext cx="3698814" cy="4833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1 May 2020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49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389" y="368304"/>
            <a:ext cx="8543925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Key oversight areas per </a:t>
            </a:r>
            <a:r>
              <a:rPr lang="en-US" sz="3600" b="1" dirty="0" err="1" smtClean="0"/>
              <a:t>programme</a:t>
            </a:r>
            <a:r>
              <a:rPr lang="en-US" sz="3600" b="1" dirty="0" smtClean="0"/>
              <a:t> (3)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988" y="1481140"/>
            <a:ext cx="9277061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/>
              <a:t>P</a:t>
            </a:r>
            <a:r>
              <a:rPr lang="en-ZA" b="1" dirty="0" smtClean="0"/>
              <a:t>rogramme 3 (Landward defence</a:t>
            </a:r>
            <a:r>
              <a:rPr lang="en-ZA" b="1" dirty="0" smtClean="0"/>
              <a:t>)</a:t>
            </a:r>
          </a:p>
          <a:p>
            <a:r>
              <a:rPr lang="en-ZA" dirty="0" smtClean="0"/>
              <a:t>Strategic direction subprogramme increases by R63 million.</a:t>
            </a:r>
          </a:p>
          <a:p>
            <a:r>
              <a:rPr lang="en-ZA" dirty="0" smtClean="0"/>
              <a:t>Artillery capability subprogramme increases by R154 million.</a:t>
            </a:r>
          </a:p>
          <a:p>
            <a:r>
              <a:rPr lang="en-ZA" dirty="0" smtClean="0"/>
              <a:t>Bulk of SANDF’s HR expenses in Landward Defence programme.</a:t>
            </a:r>
          </a:p>
          <a:p>
            <a:r>
              <a:rPr lang="en-ZA" dirty="0" smtClean="0"/>
              <a:t>Concern: Increases in </a:t>
            </a:r>
            <a:r>
              <a:rPr lang="en-ZA" i="1" dirty="0"/>
              <a:t>Food and Food supplies</a:t>
            </a:r>
            <a:r>
              <a:rPr lang="en-ZA" dirty="0"/>
              <a:t> </a:t>
            </a:r>
            <a:r>
              <a:rPr lang="en-ZA" dirty="0" smtClean="0"/>
              <a:t>and </a:t>
            </a:r>
            <a:r>
              <a:rPr lang="en-ZA" i="1" dirty="0"/>
              <a:t>Travel and </a:t>
            </a:r>
            <a:r>
              <a:rPr lang="en-ZA" i="1" dirty="0" smtClean="0"/>
              <a:t>subsistence</a:t>
            </a:r>
            <a:r>
              <a:rPr lang="en-ZA" dirty="0" smtClean="0"/>
              <a:t>.</a:t>
            </a:r>
          </a:p>
          <a:p>
            <a:endParaRPr lang="en-ZA" dirty="0"/>
          </a:p>
          <a:p>
            <a:r>
              <a:rPr lang="en-ZA" dirty="0" smtClean="0"/>
              <a:t>Four targets of which two are classified (follow-up required).</a:t>
            </a:r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240063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988" y="155577"/>
            <a:ext cx="8543925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Key oversight areas per </a:t>
            </a:r>
            <a:r>
              <a:rPr lang="en-US" sz="3600" b="1" dirty="0" err="1" smtClean="0"/>
              <a:t>programme</a:t>
            </a:r>
            <a:r>
              <a:rPr lang="en-US" sz="3600" b="1" dirty="0" smtClean="0"/>
              <a:t> (4)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988" y="1042990"/>
            <a:ext cx="9277061" cy="5691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/>
              <a:t>P</a:t>
            </a:r>
            <a:r>
              <a:rPr lang="en-ZA" b="1" dirty="0" smtClean="0"/>
              <a:t>rogramme 4 (Air Defence</a:t>
            </a:r>
            <a:r>
              <a:rPr lang="en-ZA" b="1" dirty="0" smtClean="0"/>
              <a:t>)</a:t>
            </a:r>
          </a:p>
          <a:p>
            <a:r>
              <a:rPr lang="en-ZA" dirty="0" smtClean="0"/>
              <a:t>Focus on large shifts among </a:t>
            </a:r>
            <a:r>
              <a:rPr lang="en-ZA" i="1" dirty="0" smtClean="0"/>
              <a:t>subprogrammes</a:t>
            </a:r>
            <a:r>
              <a:rPr lang="en-ZA" dirty="0" smtClean="0"/>
              <a:t>:</a:t>
            </a:r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r>
              <a:rPr lang="en-ZA" dirty="0" smtClean="0"/>
              <a:t>Flying hours at </a:t>
            </a:r>
            <a:r>
              <a:rPr lang="en-GB" dirty="0"/>
              <a:t>17 </a:t>
            </a:r>
            <a:r>
              <a:rPr lang="en-GB" dirty="0" smtClean="0"/>
              <a:t>100.</a:t>
            </a:r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881452"/>
              </p:ext>
            </p:extLst>
          </p:nvPr>
        </p:nvGraphicFramePr>
        <p:xfrm>
          <a:off x="419389" y="2024862"/>
          <a:ext cx="9124660" cy="3818092"/>
        </p:xfrm>
        <a:graphic>
          <a:graphicData uri="http://schemas.openxmlformats.org/drawingml/2006/table">
            <a:tbl>
              <a:tblPr firstRow="1" firstCol="1" bandRow="1"/>
              <a:tblGrid>
                <a:gridCol w="3114331">
                  <a:extLst>
                    <a:ext uri="{9D8B030D-6E8A-4147-A177-3AD203B41FA5}">
                      <a16:colId xmlns:a16="http://schemas.microsoft.com/office/drawing/2014/main" val="760034674"/>
                    </a:ext>
                  </a:extLst>
                </a:gridCol>
                <a:gridCol w="1026576">
                  <a:extLst>
                    <a:ext uri="{9D8B030D-6E8A-4147-A177-3AD203B41FA5}">
                      <a16:colId xmlns:a16="http://schemas.microsoft.com/office/drawing/2014/main" val="3701330983"/>
                    </a:ext>
                  </a:extLst>
                </a:gridCol>
                <a:gridCol w="833784">
                  <a:extLst>
                    <a:ext uri="{9D8B030D-6E8A-4147-A177-3AD203B41FA5}">
                      <a16:colId xmlns:a16="http://schemas.microsoft.com/office/drawing/2014/main" val="162880"/>
                    </a:ext>
                  </a:extLst>
                </a:gridCol>
                <a:gridCol w="1031519">
                  <a:extLst>
                    <a:ext uri="{9D8B030D-6E8A-4147-A177-3AD203B41FA5}">
                      <a16:colId xmlns:a16="http://schemas.microsoft.com/office/drawing/2014/main" val="2270945769"/>
                    </a:ext>
                  </a:extLst>
                </a:gridCol>
                <a:gridCol w="1092488">
                  <a:extLst>
                    <a:ext uri="{9D8B030D-6E8A-4147-A177-3AD203B41FA5}">
                      <a16:colId xmlns:a16="http://schemas.microsoft.com/office/drawing/2014/main" val="63312385"/>
                    </a:ext>
                  </a:extLst>
                </a:gridCol>
                <a:gridCol w="893104">
                  <a:extLst>
                    <a:ext uri="{9D8B030D-6E8A-4147-A177-3AD203B41FA5}">
                      <a16:colId xmlns:a16="http://schemas.microsoft.com/office/drawing/2014/main" val="1164432306"/>
                    </a:ext>
                  </a:extLst>
                </a:gridCol>
                <a:gridCol w="1132858">
                  <a:extLst>
                    <a:ext uri="{9D8B030D-6E8A-4147-A177-3AD203B41FA5}">
                      <a16:colId xmlns:a16="http://schemas.microsoft.com/office/drawing/2014/main" val="472154796"/>
                    </a:ext>
                  </a:extLst>
                </a:gridCol>
              </a:tblGrid>
              <a:tr h="626410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Programme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Budget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Nominal Increase / Decrease in 2020/21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 Increase / Decrease in 2020/21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Nominal Percent change in 2020/21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 Percent change in 2020/21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40686"/>
                  </a:ext>
                </a:extLst>
              </a:tr>
              <a:tr h="290687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 million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2019/20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863722"/>
                  </a:ext>
                </a:extLst>
              </a:tr>
              <a:tr h="229274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Sub-programme 2: Operational Direction</a:t>
                      </a:r>
                      <a:endParaRPr lang="en-ZA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189,0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149,6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 39,4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 45,7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-20,85%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-24,18%</a:t>
                      </a:r>
                      <a:endParaRPr lang="en-ZA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52375"/>
                  </a:ext>
                </a:extLst>
              </a:tr>
              <a:tr h="229274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Sub-programme 3: Helicopter Capability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702,3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819,3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117,0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82,5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16,66%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11,74%</a:t>
                      </a:r>
                      <a:endParaRPr lang="en-ZA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455367"/>
                  </a:ext>
                </a:extLst>
              </a:tr>
              <a:tr h="458549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Sub-programme 4: Transport and Maritime Capability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1 156,0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1 071,4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 84,6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 129,8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-7,32%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-11,22%</a:t>
                      </a:r>
                      <a:endParaRPr lang="en-ZA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918862"/>
                  </a:ext>
                </a:extLst>
              </a:tr>
              <a:tr h="229274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Sub-programme 5: Air Combat Capability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726,7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871,3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144,6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107,9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19,90%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14,84%</a:t>
                      </a:r>
                      <a:endParaRPr lang="en-ZA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39181"/>
                  </a:ext>
                </a:extLst>
              </a:tr>
              <a:tr h="458549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Sub-programme 6: Operational Support and Intelligence Capability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370,1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418,0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47,9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30,3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12,94%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8,18%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5122738"/>
                  </a:ext>
                </a:extLst>
              </a:tr>
              <a:tr h="458549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Sub-programme 7: Command and Control Capability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876,6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629,1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 247,5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 274,0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-28,23%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-31,26%</a:t>
                      </a:r>
                      <a:endParaRPr lang="en-ZA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6194"/>
                  </a:ext>
                </a:extLst>
              </a:tr>
              <a:tr h="229274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Sub-programme 8: Base Support Capability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1 763,8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2 238,2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474,4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380,1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26,90%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21,55%</a:t>
                      </a:r>
                      <a:endParaRPr lang="en-ZA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066491"/>
                  </a:ext>
                </a:extLst>
              </a:tr>
              <a:tr h="229274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6 979,6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7 405,2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425,6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113,5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6,1%</a:t>
                      </a:r>
                      <a:endParaRPr lang="en-ZA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3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1,63%</a:t>
                      </a:r>
                      <a:endParaRPr lang="en-ZA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7229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12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389" y="368304"/>
            <a:ext cx="8543925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Key oversight areas per </a:t>
            </a:r>
            <a:r>
              <a:rPr lang="en-US" sz="3600" b="1" dirty="0" err="1" smtClean="0"/>
              <a:t>programme</a:t>
            </a:r>
            <a:r>
              <a:rPr lang="en-US" sz="3600" b="1" dirty="0" smtClean="0"/>
              <a:t> (5)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988" y="1481140"/>
            <a:ext cx="9277061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/>
              <a:t>P</a:t>
            </a:r>
            <a:r>
              <a:rPr lang="en-ZA" b="1" dirty="0" smtClean="0"/>
              <a:t>rogramme 5 (Maritime defence</a:t>
            </a:r>
            <a:r>
              <a:rPr lang="en-ZA" b="1" dirty="0" smtClean="0"/>
              <a:t>)</a:t>
            </a:r>
          </a:p>
          <a:p>
            <a:r>
              <a:rPr lang="en-ZA" i="1" dirty="0"/>
              <a:t>Fuel, oil and gas </a:t>
            </a:r>
            <a:r>
              <a:rPr lang="en-ZA" dirty="0"/>
              <a:t>decreases from R97.5 million to R45.4 million</a:t>
            </a:r>
            <a:r>
              <a:rPr lang="en-ZA" dirty="0" smtClean="0"/>
              <a:t>.</a:t>
            </a:r>
          </a:p>
          <a:p>
            <a:r>
              <a:rPr lang="en-ZA" dirty="0" smtClean="0"/>
              <a:t>Maritime direction subprogramme increases by R95 million.</a:t>
            </a:r>
          </a:p>
          <a:p>
            <a:r>
              <a:rPr lang="en-ZA" dirty="0" smtClean="0"/>
              <a:t>Base support capability decrease by R40 million.</a:t>
            </a:r>
          </a:p>
          <a:p>
            <a:endParaRPr lang="en-ZA" dirty="0"/>
          </a:p>
          <a:p>
            <a:r>
              <a:rPr lang="en-ZA" dirty="0" smtClean="0"/>
              <a:t>Sea hours target remains at 10,000 (</a:t>
            </a:r>
            <a:r>
              <a:rPr lang="en-GB" dirty="0"/>
              <a:t>although no more than 8 131 have been achieved annually since </a:t>
            </a:r>
            <a:r>
              <a:rPr lang="en-GB" dirty="0" smtClean="0"/>
              <a:t>2016/17).</a:t>
            </a:r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400789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389" y="368304"/>
            <a:ext cx="8543925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Key oversight areas per </a:t>
            </a:r>
            <a:r>
              <a:rPr lang="en-US" sz="3600" b="1" dirty="0" err="1" smtClean="0"/>
              <a:t>programme</a:t>
            </a:r>
            <a:r>
              <a:rPr lang="en-US" sz="3600" b="1" dirty="0" smtClean="0"/>
              <a:t> (6)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988" y="1481140"/>
            <a:ext cx="9277061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b="1" dirty="0"/>
              <a:t>P</a:t>
            </a:r>
            <a:r>
              <a:rPr lang="en-ZA" b="1" dirty="0" smtClean="0"/>
              <a:t>rogramme 6 (Military Health Services</a:t>
            </a:r>
            <a:r>
              <a:rPr lang="en-ZA" b="1" dirty="0" smtClean="0"/>
              <a:t>)</a:t>
            </a:r>
          </a:p>
          <a:p>
            <a:r>
              <a:rPr lang="en-ZA" i="1" dirty="0"/>
              <a:t>Agency and support/outsourced services </a:t>
            </a:r>
            <a:r>
              <a:rPr lang="en-ZA" dirty="0"/>
              <a:t>decreases from R428.2 million to R261.7 million. </a:t>
            </a:r>
            <a:endParaRPr lang="en-ZA" dirty="0" smtClean="0"/>
          </a:p>
          <a:p>
            <a:r>
              <a:rPr lang="en-ZA" i="1" dirty="0"/>
              <a:t>Food and Food supplies </a:t>
            </a:r>
            <a:r>
              <a:rPr lang="en-ZA" dirty="0"/>
              <a:t>increases from R65.6 million to R122.2 </a:t>
            </a:r>
            <a:r>
              <a:rPr lang="en-ZA" dirty="0" smtClean="0"/>
              <a:t>million.</a:t>
            </a:r>
          </a:p>
          <a:p>
            <a:r>
              <a:rPr lang="en-ZA" dirty="0" smtClean="0"/>
              <a:t>Allocation for Military Health Maintenance subprogramme decreases by R46 million (24%).</a:t>
            </a:r>
          </a:p>
          <a:p>
            <a:r>
              <a:rPr lang="en-ZA" dirty="0" smtClean="0"/>
              <a:t>Three classified targets:</a:t>
            </a:r>
          </a:p>
          <a:p>
            <a:pPr lvl="1"/>
            <a:r>
              <a:rPr lang="en-GB" dirty="0"/>
              <a:t>Percentage compliance with Joint Force Employment requirements as resourced.</a:t>
            </a:r>
            <a:endParaRPr lang="en-ZA" dirty="0"/>
          </a:p>
          <a:p>
            <a:pPr lvl="1"/>
            <a:r>
              <a:rPr lang="en-GB" dirty="0"/>
              <a:t>Percentage combat-ready capabilities available to the SANDF.</a:t>
            </a:r>
            <a:endParaRPr lang="en-ZA" dirty="0"/>
          </a:p>
          <a:p>
            <a:pPr lvl="1"/>
            <a:r>
              <a:rPr lang="en-GB" dirty="0"/>
              <a:t>Percentage compliance with availability of medical stock</a:t>
            </a:r>
            <a:endParaRPr lang="en-ZA" dirty="0" smtClean="0"/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400576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389" y="368304"/>
            <a:ext cx="8543925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Key oversight areas per </a:t>
            </a:r>
            <a:r>
              <a:rPr lang="en-US" sz="3600" b="1" dirty="0" err="1" smtClean="0"/>
              <a:t>programme</a:t>
            </a:r>
            <a:r>
              <a:rPr lang="en-US" sz="3600" b="1" dirty="0" smtClean="0"/>
              <a:t> (7)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988" y="1481140"/>
            <a:ext cx="9277061" cy="5286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/>
              <a:t>P</a:t>
            </a:r>
            <a:r>
              <a:rPr lang="en-ZA" b="1" dirty="0" smtClean="0"/>
              <a:t>rogramme 7 (Defence Intelligence</a:t>
            </a:r>
            <a:r>
              <a:rPr lang="en-ZA" b="1" dirty="0" smtClean="0"/>
              <a:t>)</a:t>
            </a:r>
          </a:p>
          <a:p>
            <a:endParaRPr lang="en-ZA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360966"/>
              </p:ext>
            </p:extLst>
          </p:nvPr>
        </p:nvGraphicFramePr>
        <p:xfrm>
          <a:off x="419390" y="2228850"/>
          <a:ext cx="8829385" cy="3105149"/>
        </p:xfrm>
        <a:graphic>
          <a:graphicData uri="http://schemas.openxmlformats.org/drawingml/2006/table">
            <a:tbl>
              <a:tblPr firstRow="1" firstCol="1" bandRow="1"/>
              <a:tblGrid>
                <a:gridCol w="2606817">
                  <a:extLst>
                    <a:ext uri="{9D8B030D-6E8A-4147-A177-3AD203B41FA5}">
                      <a16:colId xmlns:a16="http://schemas.microsoft.com/office/drawing/2014/main" val="2295004"/>
                    </a:ext>
                  </a:extLst>
                </a:gridCol>
                <a:gridCol w="991234">
                  <a:extLst>
                    <a:ext uri="{9D8B030D-6E8A-4147-A177-3AD203B41FA5}">
                      <a16:colId xmlns:a16="http://schemas.microsoft.com/office/drawing/2014/main" val="2421711632"/>
                    </a:ext>
                  </a:extLst>
                </a:gridCol>
                <a:gridCol w="814228">
                  <a:extLst>
                    <a:ext uri="{9D8B030D-6E8A-4147-A177-3AD203B41FA5}">
                      <a16:colId xmlns:a16="http://schemas.microsoft.com/office/drawing/2014/main" val="1315785533"/>
                    </a:ext>
                  </a:extLst>
                </a:gridCol>
                <a:gridCol w="1018590">
                  <a:extLst>
                    <a:ext uri="{9D8B030D-6E8A-4147-A177-3AD203B41FA5}">
                      <a16:colId xmlns:a16="http://schemas.microsoft.com/office/drawing/2014/main" val="456414222"/>
                    </a:ext>
                  </a:extLst>
                </a:gridCol>
                <a:gridCol w="1044336">
                  <a:extLst>
                    <a:ext uri="{9D8B030D-6E8A-4147-A177-3AD203B41FA5}">
                      <a16:colId xmlns:a16="http://schemas.microsoft.com/office/drawing/2014/main" val="3909797743"/>
                    </a:ext>
                  </a:extLst>
                </a:gridCol>
                <a:gridCol w="872157">
                  <a:extLst>
                    <a:ext uri="{9D8B030D-6E8A-4147-A177-3AD203B41FA5}">
                      <a16:colId xmlns:a16="http://schemas.microsoft.com/office/drawing/2014/main" val="1622307152"/>
                    </a:ext>
                  </a:extLst>
                </a:gridCol>
                <a:gridCol w="1482023">
                  <a:extLst>
                    <a:ext uri="{9D8B030D-6E8A-4147-A177-3AD203B41FA5}">
                      <a16:colId xmlns:a16="http://schemas.microsoft.com/office/drawing/2014/main" val="2172990425"/>
                    </a:ext>
                  </a:extLst>
                </a:gridCol>
              </a:tblGrid>
              <a:tr h="1060464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ZA" sz="1400" b="1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Programme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ZA" sz="1400" b="1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Budget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ZA" sz="1400" b="1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Nominal 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Increase / Decrease in 2020/21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ZA" sz="1400" b="1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 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Increase / Decrease in 2020/21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ZA" sz="1400" b="1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Nominal 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Percent change in 2020/21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ZA" sz="1400" b="1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 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Percent change in 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42021"/>
                  </a:ext>
                </a:extLst>
              </a:tr>
              <a:tr h="492111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million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2019/20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6995"/>
                  </a:ext>
                </a:extLst>
              </a:tr>
              <a:tr h="388143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Sub-programme 1: Operations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542,5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655,1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112,6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85,0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20,76%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15,67%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725641"/>
                  </a:ext>
                </a:extLst>
              </a:tr>
              <a:tr h="776288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Sub-programme 2: DI Support Services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477,9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532,4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54,5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32,1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11,40%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6,71%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4758843"/>
                  </a:ext>
                </a:extLst>
              </a:tr>
              <a:tr h="388143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1 020,5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1 187,5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167,0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117,0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16,4%</a:t>
                      </a:r>
                      <a:endParaRPr lang="en-ZA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11,46%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27876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9390" y="5657671"/>
            <a:ext cx="88293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b="1" dirty="0" smtClean="0"/>
              <a:t>Lower targets than previously achieved:</a:t>
            </a:r>
          </a:p>
          <a:p>
            <a:pPr lvl="0"/>
            <a:r>
              <a:rPr lang="en-GB" dirty="0" smtClean="0"/>
              <a:t>Number </a:t>
            </a:r>
            <a:r>
              <a:rPr lang="en-GB" dirty="0"/>
              <a:t>of vetting decisions taken (4 500 for 2020/21</a:t>
            </a:r>
            <a:r>
              <a:rPr lang="en-GB" dirty="0" smtClean="0"/>
              <a:t>).</a:t>
            </a:r>
          </a:p>
          <a:p>
            <a:pPr lvl="0"/>
            <a:r>
              <a:rPr lang="en-GB" dirty="0"/>
              <a:t>Number of Defence Intelligence Products (448 for 2020/21</a:t>
            </a:r>
            <a:r>
              <a:rPr lang="en-GB" dirty="0" smtClean="0"/>
              <a:t>)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1388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389" y="368304"/>
            <a:ext cx="8543925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Key oversight areas per </a:t>
            </a:r>
            <a:r>
              <a:rPr lang="en-US" sz="3600" b="1" dirty="0" err="1" smtClean="0"/>
              <a:t>programme</a:t>
            </a:r>
            <a:r>
              <a:rPr lang="en-US" sz="3600" b="1" dirty="0" smtClean="0"/>
              <a:t> (8)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988" y="1481140"/>
            <a:ext cx="9277061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/>
              <a:t>P</a:t>
            </a:r>
            <a:r>
              <a:rPr lang="en-ZA" b="1" dirty="0" smtClean="0"/>
              <a:t>rogramme 8 (General Support</a:t>
            </a:r>
            <a:r>
              <a:rPr lang="en-ZA" b="1" dirty="0" smtClean="0"/>
              <a:t>)</a:t>
            </a:r>
          </a:p>
          <a:p>
            <a:r>
              <a:rPr lang="en-ZA" i="1" dirty="0"/>
              <a:t>Property payments </a:t>
            </a:r>
            <a:r>
              <a:rPr lang="en-ZA" dirty="0"/>
              <a:t>increases from R252 million to R341.7 </a:t>
            </a:r>
            <a:r>
              <a:rPr lang="en-ZA" dirty="0" smtClean="0"/>
              <a:t>million.</a:t>
            </a:r>
          </a:p>
          <a:p>
            <a:r>
              <a:rPr lang="en-ZA" dirty="0" smtClean="0"/>
              <a:t>Defence </a:t>
            </a:r>
            <a:r>
              <a:rPr lang="en-ZA" dirty="0"/>
              <a:t>Works Formation </a:t>
            </a:r>
            <a:r>
              <a:rPr lang="en-ZA" dirty="0" smtClean="0"/>
              <a:t>are </a:t>
            </a:r>
            <a:r>
              <a:rPr lang="en-ZA" dirty="0"/>
              <a:t>also funded under the General Support programme</a:t>
            </a:r>
            <a:r>
              <a:rPr lang="en-ZA" dirty="0" smtClean="0"/>
              <a:t>. </a:t>
            </a:r>
            <a:r>
              <a:rPr lang="en-ZA" dirty="0"/>
              <a:t>National Treasury that expected savings of R209.8 </a:t>
            </a:r>
            <a:r>
              <a:rPr lang="en-ZA" dirty="0" smtClean="0"/>
              <a:t>million over MTEF.</a:t>
            </a:r>
          </a:p>
          <a:p>
            <a:r>
              <a:rPr lang="en-ZA" dirty="0" smtClean="0"/>
              <a:t>Targets seem low:</a:t>
            </a:r>
          </a:p>
          <a:p>
            <a:pPr lvl="1"/>
            <a:r>
              <a:rPr lang="en-ZA" dirty="0"/>
              <a:t>Percentage criminal cases investigated (in-year</a:t>
            </a:r>
            <a:r>
              <a:rPr lang="en-ZA" dirty="0" smtClean="0"/>
              <a:t>) – 25%</a:t>
            </a:r>
          </a:p>
          <a:p>
            <a:pPr lvl="1"/>
            <a:r>
              <a:rPr lang="en-ZA" dirty="0"/>
              <a:t>Percentage criminal cases investigated (backlog</a:t>
            </a:r>
            <a:r>
              <a:rPr lang="en-ZA" dirty="0" smtClean="0"/>
              <a:t>) – 40%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104633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364" y="388509"/>
            <a:ext cx="8543925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Going forward…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364" y="1690690"/>
            <a:ext cx="9153236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Key broad focus areas for oversight:</a:t>
            </a:r>
          </a:p>
          <a:p>
            <a:r>
              <a:rPr lang="en-US" sz="3200" dirty="0" smtClean="0"/>
              <a:t>Covid</a:t>
            </a:r>
            <a:r>
              <a:rPr lang="en-US" sz="3200" dirty="0" smtClean="0"/>
              <a:t>-19 impact</a:t>
            </a:r>
          </a:p>
          <a:p>
            <a:r>
              <a:rPr lang="en-US" sz="3200" dirty="0" smtClean="0"/>
              <a:t>Personnel aspects (HR costs and force rejuvenation)</a:t>
            </a:r>
          </a:p>
          <a:p>
            <a:r>
              <a:rPr lang="en-US" sz="3200" dirty="0" smtClean="0"/>
              <a:t>DOD savings and fundraising</a:t>
            </a:r>
          </a:p>
          <a:p>
            <a:r>
              <a:rPr lang="en-US" sz="3200" dirty="0" smtClean="0"/>
              <a:t>Sharp-end concerns (SA Air Force and SA Navy)</a:t>
            </a:r>
          </a:p>
          <a:p>
            <a:r>
              <a:rPr lang="en-US" sz="3200" dirty="0" smtClean="0"/>
              <a:t>Acquisition (Future of SDA and acquisition projects)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i="1" dirty="0" smtClean="0"/>
              <a:t>Please refer to detailed analysis document</a:t>
            </a:r>
            <a:endParaRPr lang="en-US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348042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9465" y="2374912"/>
            <a:ext cx="6996112" cy="63420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Defence Sector overview</a:t>
            </a:r>
            <a:endParaRPr lang="en-US" sz="32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057524" y="5830888"/>
            <a:ext cx="3759994" cy="634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15637" y="5134589"/>
            <a:ext cx="3698814" cy="4833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Dr Wilhelm Janse van Rensburg</a:t>
            </a:r>
          </a:p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Researcher: JSC on Defence</a:t>
            </a:r>
          </a:p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Email: wjansevanrensburg@parliament.gov.za</a:t>
            </a:r>
          </a:p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Tel: 021 403 8276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59339" y="3002986"/>
            <a:ext cx="4156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b="1" dirty="0" smtClean="0"/>
              <a:t>Thank you</a:t>
            </a:r>
            <a:endParaRPr lang="en-ZA" sz="4000" b="1" dirty="0"/>
          </a:p>
        </p:txBody>
      </p:sp>
    </p:spTree>
    <p:extLst>
      <p:ext uri="{BB962C8B-B14F-4D97-AF65-F5344CB8AC3E}">
        <p14:creationId xmlns:p14="http://schemas.microsoft.com/office/powerpoint/2010/main" val="315503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7810500" cy="117077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Impact of Covid-19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535906"/>
            <a:ext cx="8543925" cy="5255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Aspects impacting on 2020/21 planning:</a:t>
            </a:r>
            <a:endParaRPr lang="en-US" b="1" dirty="0" smtClean="0"/>
          </a:p>
          <a:p>
            <a:r>
              <a:rPr lang="en-ZA" b="1" dirty="0" smtClean="0"/>
              <a:t>DOD Budget: </a:t>
            </a:r>
            <a:r>
              <a:rPr lang="en-ZA" dirty="0" smtClean="0"/>
              <a:t>Await adjusted budget.</a:t>
            </a:r>
          </a:p>
          <a:p>
            <a:r>
              <a:rPr lang="en-ZA" b="1" dirty="0" smtClean="0"/>
              <a:t>DOD Spending trends: </a:t>
            </a:r>
            <a:r>
              <a:rPr lang="en-ZA" dirty="0" smtClean="0"/>
              <a:t>Economic downturn and the impact on the public wage bill.</a:t>
            </a:r>
          </a:p>
          <a:p>
            <a:r>
              <a:rPr lang="en-ZA" b="1" dirty="0" smtClean="0"/>
              <a:t>SANDF training: </a:t>
            </a:r>
            <a:r>
              <a:rPr lang="en-ZA" dirty="0" smtClean="0"/>
              <a:t>Planned exercises unlikely to take place.</a:t>
            </a:r>
          </a:p>
          <a:p>
            <a:pPr lvl="0"/>
            <a:r>
              <a:rPr lang="en-ZA" b="1" dirty="0" smtClean="0"/>
              <a:t>Secondary tasks: </a:t>
            </a:r>
            <a:r>
              <a:rPr lang="en-ZA" dirty="0" smtClean="0"/>
              <a:t>Current deployments to impact on </a:t>
            </a:r>
            <a:r>
              <a:rPr lang="en-ZA" dirty="0"/>
              <a:t>secondary </a:t>
            </a:r>
            <a:r>
              <a:rPr lang="en-ZA" dirty="0" smtClean="0"/>
              <a:t>tasks (e.g. maritime </a:t>
            </a:r>
            <a:r>
              <a:rPr lang="en-ZA" dirty="0"/>
              <a:t>patrols, cyber </a:t>
            </a:r>
            <a:r>
              <a:rPr lang="en-ZA" dirty="0" smtClean="0"/>
              <a:t>security, multinational exercises).</a:t>
            </a:r>
          </a:p>
          <a:p>
            <a:pPr lvl="0"/>
            <a:r>
              <a:rPr lang="en-ZA" b="1" dirty="0" smtClean="0"/>
              <a:t>Border safeguarding: </a:t>
            </a:r>
            <a:r>
              <a:rPr lang="en-ZA" dirty="0" smtClean="0"/>
              <a:t>Additional requirements?</a:t>
            </a:r>
          </a:p>
          <a:p>
            <a:pPr lvl="0"/>
            <a:r>
              <a:rPr lang="en-ZA" b="1" dirty="0" smtClean="0"/>
              <a:t>Discipline: </a:t>
            </a:r>
            <a:r>
              <a:rPr lang="en-ZA" dirty="0" smtClean="0"/>
              <a:t>Need for SANDF to deal rapidly with ill discipline in current deployments; Crucial to CMR.</a:t>
            </a:r>
            <a:endParaRPr lang="en-ZA" dirty="0"/>
          </a:p>
          <a:p>
            <a:endParaRPr lang="en-ZA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99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7810500" cy="117077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Broad context: Policy Priorities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535906"/>
            <a:ext cx="8543925" cy="525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Ministerial focus areas:</a:t>
            </a:r>
            <a:endParaRPr lang="en-US" b="1" dirty="0" smtClean="0"/>
          </a:p>
          <a:p>
            <a:r>
              <a:rPr lang="en-ZA" dirty="0" smtClean="0"/>
              <a:t>2015 DR – Arresting the decline.</a:t>
            </a:r>
          </a:p>
          <a:p>
            <a:r>
              <a:rPr lang="en-ZA" dirty="0" smtClean="0"/>
              <a:t>Generating revenue to supplement fiscal allocation.</a:t>
            </a:r>
          </a:p>
          <a:p>
            <a:r>
              <a:rPr lang="en-ZA" dirty="0" smtClean="0"/>
              <a:t>Maintain force levels – Rejuvenation and the role of the Reserves.</a:t>
            </a:r>
          </a:p>
          <a:p>
            <a:r>
              <a:rPr lang="en-ZA" dirty="0" smtClean="0"/>
              <a:t>SANDF organisational</a:t>
            </a:r>
            <a:r>
              <a:rPr lang="en-ZA" dirty="0" smtClean="0"/>
              <a:t> optimisation.</a:t>
            </a:r>
          </a:p>
          <a:p>
            <a:r>
              <a:rPr lang="en-ZA" dirty="0" smtClean="0"/>
              <a:t>Maintain prime mission equipment.</a:t>
            </a:r>
          </a:p>
          <a:p>
            <a:r>
              <a:rPr lang="en-ZA" dirty="0" smtClean="0"/>
              <a:t>Increased expectation for SANDF to contribute to the National </a:t>
            </a:r>
            <a:r>
              <a:rPr lang="en-ZA" dirty="0"/>
              <a:t>Development Agenda.</a:t>
            </a:r>
            <a:endParaRPr lang="en-ZA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071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7908780" cy="117077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DOD 2020/21 Budget overview</a:t>
            </a:r>
            <a:endParaRPr lang="en-US" sz="36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69844"/>
              </p:ext>
            </p:extLst>
          </p:nvPr>
        </p:nvGraphicFramePr>
        <p:xfrm>
          <a:off x="681038" y="1809750"/>
          <a:ext cx="8539162" cy="4610099"/>
        </p:xfrm>
        <a:graphic>
          <a:graphicData uri="http://schemas.openxmlformats.org/drawingml/2006/table">
            <a:tbl>
              <a:tblPr firstRow="1" firstCol="1" bandRow="1"/>
              <a:tblGrid>
                <a:gridCol w="2802418">
                  <a:extLst>
                    <a:ext uri="{9D8B030D-6E8A-4147-A177-3AD203B41FA5}">
                      <a16:colId xmlns:a16="http://schemas.microsoft.com/office/drawing/2014/main" val="3095447469"/>
                    </a:ext>
                  </a:extLst>
                </a:gridCol>
                <a:gridCol w="914083">
                  <a:extLst>
                    <a:ext uri="{9D8B030D-6E8A-4147-A177-3AD203B41FA5}">
                      <a16:colId xmlns:a16="http://schemas.microsoft.com/office/drawing/2014/main" val="2296211711"/>
                    </a:ext>
                  </a:extLst>
                </a:gridCol>
                <a:gridCol w="879372">
                  <a:extLst>
                    <a:ext uri="{9D8B030D-6E8A-4147-A177-3AD203B41FA5}">
                      <a16:colId xmlns:a16="http://schemas.microsoft.com/office/drawing/2014/main" val="1633478485"/>
                    </a:ext>
                  </a:extLst>
                </a:gridCol>
                <a:gridCol w="983507">
                  <a:extLst>
                    <a:ext uri="{9D8B030D-6E8A-4147-A177-3AD203B41FA5}">
                      <a16:colId xmlns:a16="http://schemas.microsoft.com/office/drawing/2014/main" val="3459661246"/>
                    </a:ext>
                  </a:extLst>
                </a:gridCol>
                <a:gridCol w="984280">
                  <a:extLst>
                    <a:ext uri="{9D8B030D-6E8A-4147-A177-3AD203B41FA5}">
                      <a16:colId xmlns:a16="http://schemas.microsoft.com/office/drawing/2014/main" val="751476167"/>
                    </a:ext>
                  </a:extLst>
                </a:gridCol>
                <a:gridCol w="984280">
                  <a:extLst>
                    <a:ext uri="{9D8B030D-6E8A-4147-A177-3AD203B41FA5}">
                      <a16:colId xmlns:a16="http://schemas.microsoft.com/office/drawing/2014/main" val="1084899734"/>
                    </a:ext>
                  </a:extLst>
                </a:gridCol>
                <a:gridCol w="991222">
                  <a:extLst>
                    <a:ext uri="{9D8B030D-6E8A-4147-A177-3AD203B41FA5}">
                      <a16:colId xmlns:a16="http://schemas.microsoft.com/office/drawing/2014/main" val="1563859190"/>
                    </a:ext>
                  </a:extLst>
                </a:gridCol>
              </a:tblGrid>
              <a:tr h="958702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Programme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Budget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Nominal Increase / Decrease in 2020/21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 Increase / Decrease in 2020/21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Nominal Percent change in 2020/21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 Percent change in 2020/21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619566"/>
                  </a:ext>
                </a:extLst>
              </a:tr>
              <a:tr h="444888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 million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2019/20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107329"/>
                  </a:ext>
                </a:extLst>
              </a:tr>
              <a:tr h="350897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Programme 1: Administration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5 524,6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5 731,9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207,3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 34,3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3,75%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-0,62%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021985"/>
                  </a:ext>
                </a:extLst>
              </a:tr>
              <a:tr h="350897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Programme 2: Force employment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3 620,7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3 671,1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50,4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 104,3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1,39% 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-2,88%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342166"/>
                  </a:ext>
                </a:extLst>
              </a:tr>
              <a:tr h="350897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Programme 3: Landward Defence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16 527,0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17 421,9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894,9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160,6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5,41% 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0,97%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5647044"/>
                  </a:ext>
                </a:extLst>
              </a:tr>
              <a:tr h="350897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Programme 4: Air Defence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6 979,6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7 405,3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425,7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113,6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6,10% 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1,63%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88287"/>
                  </a:ext>
                </a:extLst>
              </a:tr>
              <a:tr h="350897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Programme 5: Maritime Defence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4 838,5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4 915,6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77,1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 130,1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1,59% 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-2,69%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838405"/>
                  </a:ext>
                </a:extLst>
              </a:tr>
              <a:tr h="375115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Programme 5: Military Health Support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5 375,3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5 656,0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280,7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42,3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5,22% 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0,79%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940782"/>
                  </a:ext>
                </a:extLst>
              </a:tr>
              <a:tr h="375115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Programme 7: Defence Intelligence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1 020,5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1 187,5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167,0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117,0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16,36% 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11,46%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470039"/>
                  </a:ext>
                </a:extLst>
              </a:tr>
              <a:tr h="350897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Programme 8: General Support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6 349,5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6 449,3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99,8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 172,0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1,57% 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-2,71%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238350"/>
                  </a:ext>
                </a:extLst>
              </a:tr>
              <a:tr h="350897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50 235,6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52 438,6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2 203,0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 7,1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4,4% 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-0,01 %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689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68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7810500" cy="117077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DOD: Key cost drivers (1)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535906"/>
            <a:ext cx="8543925" cy="5255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b="1" dirty="0" smtClean="0"/>
              <a:t>Compensation of employees</a:t>
            </a:r>
          </a:p>
          <a:p>
            <a:r>
              <a:rPr lang="en-ZA" dirty="0" smtClean="0"/>
              <a:t>Increase from R29.194 billion in 2019/20 to R31.178 billion in 2020/21.</a:t>
            </a:r>
          </a:p>
          <a:p>
            <a:r>
              <a:rPr lang="en-ZA" dirty="0" smtClean="0"/>
              <a:t>Over MTEF: 62.1% spending on HR</a:t>
            </a:r>
          </a:p>
          <a:p>
            <a:endParaRPr lang="en-ZA" dirty="0"/>
          </a:p>
          <a:p>
            <a:pPr marL="0" indent="0">
              <a:buNone/>
            </a:pPr>
            <a:r>
              <a:rPr lang="en-ZA" i="1" dirty="0"/>
              <a:t>“In its efforts to remain within the expenditure ceiling for compensation of employees…the DOD will review the composition of its personnel and military capabilities in its aim to strike a balance between its regular force, reserve force and civilian components that can contain costs while executing its ordered commitments…”</a:t>
            </a:r>
            <a:endParaRPr lang="en-ZA" dirty="0"/>
          </a:p>
          <a:p>
            <a:pPr marL="0" indent="0">
              <a:buNone/>
            </a:pPr>
            <a:r>
              <a:rPr lang="en-ZA" i="1" dirty="0" smtClean="0"/>
              <a:t> - National </a:t>
            </a:r>
            <a:r>
              <a:rPr lang="en-ZA" i="1" dirty="0"/>
              <a:t>Treasury, 2020</a:t>
            </a:r>
            <a:endParaRPr lang="en-ZA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4999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7810500" cy="117077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DOD: Key cost drivers (2)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535906"/>
            <a:ext cx="8543925" cy="525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 smtClean="0"/>
              <a:t>Key additional oversight areas</a:t>
            </a:r>
          </a:p>
          <a:p>
            <a:r>
              <a:rPr lang="en-ZA" dirty="0" smtClean="0"/>
              <a:t>Property payments: R200 million increase.</a:t>
            </a:r>
          </a:p>
          <a:p>
            <a:r>
              <a:rPr lang="en-ZA" dirty="0" smtClean="0"/>
              <a:t>Contractors: Increase by R109 million.</a:t>
            </a:r>
          </a:p>
          <a:p>
            <a:r>
              <a:rPr lang="en-ZA" dirty="0" smtClean="0"/>
              <a:t>Capital acquisition: Limited allocation (R1.8 million)</a:t>
            </a:r>
          </a:p>
          <a:p>
            <a:r>
              <a:rPr lang="en-ZA" dirty="0" smtClean="0"/>
              <a:t>Departmental agencies &amp; accounts (SDA): Significant decrease in transfers over the MTEF.</a:t>
            </a:r>
          </a:p>
          <a:p>
            <a:r>
              <a:rPr lang="en-ZA" dirty="0" smtClean="0"/>
              <a:t>High cost of the Ministry of Defence (2019 study).</a:t>
            </a:r>
          </a:p>
          <a:p>
            <a:pPr marL="0" indent="0">
              <a:buNone/>
            </a:pPr>
            <a:endParaRPr lang="en-ZA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512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7810500" cy="117077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MTEF notes from National Treasury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535906"/>
            <a:ext cx="8543925" cy="525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 smtClean="0"/>
              <a:t>Medium-term aspects:</a:t>
            </a:r>
          </a:p>
          <a:p>
            <a:r>
              <a:rPr lang="en-ZA" dirty="0" smtClean="0"/>
              <a:t>Create sustainability/savings:</a:t>
            </a:r>
          </a:p>
          <a:p>
            <a:pPr lvl="1"/>
            <a:r>
              <a:rPr lang="en-ZA" b="1" dirty="0"/>
              <a:t>R209.8 million </a:t>
            </a:r>
            <a:r>
              <a:rPr lang="en-ZA" dirty="0"/>
              <a:t>by conducting its own internal maintenance through the Defence Works Formation.</a:t>
            </a:r>
          </a:p>
          <a:p>
            <a:pPr lvl="1"/>
            <a:r>
              <a:rPr lang="en-ZA" b="1" dirty="0"/>
              <a:t>R3 billion </a:t>
            </a:r>
            <a:r>
              <a:rPr lang="en-ZA" dirty="0"/>
              <a:t>through the sale and leasing of redundant assets and equipment.</a:t>
            </a:r>
          </a:p>
          <a:p>
            <a:pPr lvl="1"/>
            <a:r>
              <a:rPr lang="en-ZA" b="1" dirty="0"/>
              <a:t>R1.9 billion </a:t>
            </a:r>
            <a:r>
              <a:rPr lang="en-ZA" dirty="0"/>
              <a:t>through reimbursements from the </a:t>
            </a:r>
            <a:r>
              <a:rPr lang="en-ZA" dirty="0" smtClean="0"/>
              <a:t>UN</a:t>
            </a:r>
          </a:p>
          <a:p>
            <a:pPr lvl="0"/>
            <a:r>
              <a:rPr lang="en-ZA" dirty="0" smtClean="0">
                <a:solidFill>
                  <a:prstClr val="black"/>
                </a:solidFill>
              </a:rPr>
              <a:t>Border safeguarding: R225 million for technology.</a:t>
            </a:r>
          </a:p>
          <a:p>
            <a:pPr lvl="0"/>
            <a:r>
              <a:rPr lang="en-ZA" dirty="0" smtClean="0">
                <a:solidFill>
                  <a:prstClr val="black"/>
                </a:solidFill>
              </a:rPr>
              <a:t>Peacekeeping: R3.5 billion allocated over MTEF.</a:t>
            </a:r>
          </a:p>
          <a:p>
            <a:pPr lvl="0"/>
            <a:r>
              <a:rPr lang="en-ZA" dirty="0" smtClean="0">
                <a:solidFill>
                  <a:prstClr val="black"/>
                </a:solidFill>
              </a:rPr>
              <a:t>Internal Operations: R48.5 million over MTEF</a:t>
            </a:r>
            <a:endParaRPr lang="en-ZA" dirty="0">
              <a:solidFill>
                <a:prstClr val="black"/>
              </a:solidFill>
            </a:endParaRPr>
          </a:p>
          <a:p>
            <a:pPr lvl="1"/>
            <a:endParaRPr lang="en-ZA" dirty="0" smtClean="0"/>
          </a:p>
          <a:p>
            <a:pPr marL="457200" lvl="1" indent="0">
              <a:buNone/>
            </a:pPr>
            <a:endParaRPr lang="en-ZA" dirty="0"/>
          </a:p>
          <a:p>
            <a:endParaRPr lang="en-ZA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8596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364" y="365127"/>
            <a:ext cx="8543925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Key oversight areas per </a:t>
            </a:r>
            <a:r>
              <a:rPr lang="en-US" sz="3600" b="1" dirty="0" err="1" smtClean="0"/>
              <a:t>programme</a:t>
            </a:r>
            <a:r>
              <a:rPr lang="en-US" sz="3600" b="1" dirty="0" smtClean="0"/>
              <a:t> (1)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364" y="1690690"/>
            <a:ext cx="9153236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/>
              <a:t>P</a:t>
            </a:r>
            <a:r>
              <a:rPr lang="en-ZA" b="1" dirty="0" smtClean="0"/>
              <a:t>rogramme </a:t>
            </a:r>
            <a:r>
              <a:rPr lang="en-ZA" b="1" dirty="0" smtClean="0"/>
              <a:t>1 (</a:t>
            </a:r>
            <a:r>
              <a:rPr lang="en-ZA" b="1" dirty="0" smtClean="0"/>
              <a:t>Administration</a:t>
            </a:r>
            <a:r>
              <a:rPr lang="en-ZA" b="1" dirty="0" smtClean="0"/>
              <a:t>)</a:t>
            </a:r>
          </a:p>
          <a:p>
            <a:r>
              <a:rPr lang="en-ZA" dirty="0" smtClean="0"/>
              <a:t>Advertising costs increased by R13.9 million over past 2 years.</a:t>
            </a:r>
          </a:p>
          <a:p>
            <a:r>
              <a:rPr lang="en-ZA" dirty="0" smtClean="0"/>
              <a:t>Property payments increased by R207 million over past 2 years.</a:t>
            </a:r>
          </a:p>
          <a:p>
            <a:r>
              <a:rPr lang="en-ZA" dirty="0" smtClean="0"/>
              <a:t>Performance indicators readjusted to allow for easier oversight – Positive development.</a:t>
            </a:r>
          </a:p>
          <a:p>
            <a:r>
              <a:rPr lang="en-ZA" dirty="0" smtClean="0"/>
              <a:t>Follow-up with JSCI/Closed meeting on Battle Fitness of SANDF.</a:t>
            </a:r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35444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364" y="365127"/>
            <a:ext cx="8543925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Key oversight areas per </a:t>
            </a:r>
            <a:r>
              <a:rPr lang="en-US" sz="3600" b="1" dirty="0" err="1" smtClean="0"/>
              <a:t>programme</a:t>
            </a:r>
            <a:r>
              <a:rPr lang="en-US" sz="3600" b="1" dirty="0" smtClean="0"/>
              <a:t> (2)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364" y="1300165"/>
            <a:ext cx="9153236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/>
              <a:t>P</a:t>
            </a:r>
            <a:r>
              <a:rPr lang="en-ZA" b="1" dirty="0" smtClean="0"/>
              <a:t>rogramme 2 (</a:t>
            </a:r>
            <a:r>
              <a:rPr lang="en-ZA" b="1" dirty="0" smtClean="0"/>
              <a:t>Force employment)</a:t>
            </a:r>
          </a:p>
          <a:p>
            <a:r>
              <a:rPr lang="en-ZA" dirty="0" smtClean="0"/>
              <a:t>Significant changes in budget expected due to Covid-19 deployments.</a:t>
            </a:r>
          </a:p>
          <a:p>
            <a:r>
              <a:rPr lang="en-ZA" dirty="0" smtClean="0"/>
              <a:t>Key focus areas: Subprogrammes 4 and 5.</a:t>
            </a:r>
          </a:p>
          <a:p>
            <a:r>
              <a:rPr lang="en-ZA" dirty="0" smtClean="0"/>
              <a:t>Targets classified.</a:t>
            </a:r>
          </a:p>
          <a:p>
            <a:endParaRPr lang="en-ZA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638775"/>
              </p:ext>
            </p:extLst>
          </p:nvPr>
        </p:nvGraphicFramePr>
        <p:xfrm>
          <a:off x="600364" y="3649783"/>
          <a:ext cx="8543925" cy="3112967"/>
        </p:xfrm>
        <a:graphic>
          <a:graphicData uri="http://schemas.openxmlformats.org/drawingml/2006/table">
            <a:tbl>
              <a:tblPr firstRow="1" firstCol="1" bandRow="1"/>
              <a:tblGrid>
                <a:gridCol w="2579178">
                  <a:extLst>
                    <a:ext uri="{9D8B030D-6E8A-4147-A177-3AD203B41FA5}">
                      <a16:colId xmlns:a16="http://schemas.microsoft.com/office/drawing/2014/main" val="4129944918"/>
                    </a:ext>
                  </a:extLst>
                </a:gridCol>
                <a:gridCol w="980725">
                  <a:extLst>
                    <a:ext uri="{9D8B030D-6E8A-4147-A177-3AD203B41FA5}">
                      <a16:colId xmlns:a16="http://schemas.microsoft.com/office/drawing/2014/main" val="1784812062"/>
                    </a:ext>
                  </a:extLst>
                </a:gridCol>
                <a:gridCol w="805595">
                  <a:extLst>
                    <a:ext uri="{9D8B030D-6E8A-4147-A177-3AD203B41FA5}">
                      <a16:colId xmlns:a16="http://schemas.microsoft.com/office/drawing/2014/main" val="888414800"/>
                    </a:ext>
                  </a:extLst>
                </a:gridCol>
                <a:gridCol w="1079434">
                  <a:extLst>
                    <a:ext uri="{9D8B030D-6E8A-4147-A177-3AD203B41FA5}">
                      <a16:colId xmlns:a16="http://schemas.microsoft.com/office/drawing/2014/main" val="3227432905"/>
                    </a:ext>
                  </a:extLst>
                </a:gridCol>
                <a:gridCol w="1033263">
                  <a:extLst>
                    <a:ext uri="{9D8B030D-6E8A-4147-A177-3AD203B41FA5}">
                      <a16:colId xmlns:a16="http://schemas.microsoft.com/office/drawing/2014/main" val="1663645920"/>
                    </a:ext>
                  </a:extLst>
                </a:gridCol>
                <a:gridCol w="862910">
                  <a:extLst>
                    <a:ext uri="{9D8B030D-6E8A-4147-A177-3AD203B41FA5}">
                      <a16:colId xmlns:a16="http://schemas.microsoft.com/office/drawing/2014/main" val="2400897190"/>
                    </a:ext>
                  </a:extLst>
                </a:gridCol>
                <a:gridCol w="1202820">
                  <a:extLst>
                    <a:ext uri="{9D8B030D-6E8A-4147-A177-3AD203B41FA5}">
                      <a16:colId xmlns:a16="http://schemas.microsoft.com/office/drawing/2014/main" val="613598225"/>
                    </a:ext>
                  </a:extLst>
                </a:gridCol>
              </a:tblGrid>
              <a:tr h="596542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Programme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Budget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Nominal Increase / Decrease in 2020/21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 Increase / Decrease in 2020/21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Nominal Percent change in 2020/21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 Percent change in 2020/21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665245"/>
                  </a:ext>
                </a:extLst>
              </a:tr>
              <a:tr h="276827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 million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2019/20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860952"/>
                  </a:ext>
                </a:extLst>
              </a:tr>
              <a:tr h="218343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Sub-programme 1: Strategic Direction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191,3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209,5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18,2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9,4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9,51%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4,90%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6587316"/>
                  </a:ext>
                </a:extLst>
              </a:tr>
              <a:tr h="436685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Sub-programme 2: Operational Direction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378,2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400,1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21,9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5,0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5,79%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1,33%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089220"/>
                  </a:ext>
                </a:extLst>
              </a:tr>
              <a:tr h="436685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Sub-programme 3: Special Operations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936,4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954,5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18,1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 22,1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1,93%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-2,36%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024519"/>
                  </a:ext>
                </a:extLst>
              </a:tr>
              <a:tr h="218343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Sub-programme 4: Regional Security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1 021,2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985,1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 36,1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 77,6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-3,54%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-7,60%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838373"/>
                  </a:ext>
                </a:extLst>
              </a:tr>
              <a:tr h="436685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Sub-programme 5: Support to the people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1 093,6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1 122,0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28,4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 18,9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2,60%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-1,73%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075833"/>
                  </a:ext>
                </a:extLst>
              </a:tr>
              <a:tr h="218343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3 620,7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3 671,1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50,4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 104,3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1,4%</a:t>
                      </a:r>
                      <a:endParaRPr lang="en-Z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-2,88%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2566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11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2989</TotalTime>
  <Words>1485</Words>
  <Application>Microsoft Office PowerPoint</Application>
  <PresentationFormat>A4 Paper (210x297 mm)</PresentationFormat>
  <Paragraphs>345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Impact of Covid-19</vt:lpstr>
      <vt:lpstr>Broad context: Policy Priorities</vt:lpstr>
      <vt:lpstr>DOD 2020/21 Budget overview</vt:lpstr>
      <vt:lpstr>DOD: Key cost drivers (1)</vt:lpstr>
      <vt:lpstr>DOD: Key cost drivers (2)</vt:lpstr>
      <vt:lpstr>MTEF notes from National Treasury</vt:lpstr>
      <vt:lpstr>Key oversight areas per programme (1)</vt:lpstr>
      <vt:lpstr>Key oversight areas per programme (2)</vt:lpstr>
      <vt:lpstr>Key oversight areas per programme (3)</vt:lpstr>
      <vt:lpstr>Key oversight areas per programme (4)</vt:lpstr>
      <vt:lpstr>Key oversight areas per programme (5)</vt:lpstr>
      <vt:lpstr>Key oversight areas per programme (6)</vt:lpstr>
      <vt:lpstr>Key oversight areas per programme (7)</vt:lpstr>
      <vt:lpstr>Key oversight areas per programme (8)</vt:lpstr>
      <vt:lpstr>Going forward…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Wilhelm Janse van Rensburg</cp:lastModifiedBy>
  <cp:revision>64</cp:revision>
  <dcterms:created xsi:type="dcterms:W3CDTF">2019-05-28T17:07:42Z</dcterms:created>
  <dcterms:modified xsi:type="dcterms:W3CDTF">2020-04-30T13:20:44Z</dcterms:modified>
</cp:coreProperties>
</file>