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0" r:id="rId6"/>
    <p:sldId id="262" r:id="rId7"/>
    <p:sldId id="266" r:id="rId8"/>
    <p:sldId id="268" r:id="rId9"/>
    <p:sldId id="267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4" r:id="rId19"/>
    <p:sldId id="277" r:id="rId20"/>
    <p:sldId id="278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E055"/>
    <a:srgbClr val="61F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5C45-FE7A-407D-972D-62F0F9457168}" type="datetimeFigureOut">
              <a:rPr lang="en-ZA" smtClean="0"/>
              <a:t>2020/04/29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FD479-B123-429E-8A3C-A05CD7FD1D8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62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F8E6C4-4D57-4FE0-AD55-51C2D584C7C0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94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F8E6C4-4D57-4FE0-AD55-51C2D584C7C0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0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827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031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17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5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5472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492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244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957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210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61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493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E95E-FD52-4D44-A701-08186F8F71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daniels@parliament.gov.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541" y="2462711"/>
            <a:ext cx="3557451" cy="877651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rgbClr val="00B0F0"/>
                </a:solidFill>
              </a:rPr>
              <a:t/>
            </a:r>
            <a:br>
              <a:rPr lang="en-ZA" sz="4000" b="1" dirty="0" smtClean="0">
                <a:solidFill>
                  <a:srgbClr val="00B0F0"/>
                </a:solidFill>
              </a:rPr>
            </a:br>
            <a:r>
              <a:rPr lang="en-ZA" sz="4000" b="1" dirty="0">
                <a:solidFill>
                  <a:srgbClr val="00B0F0"/>
                </a:solidFill>
              </a:rPr>
              <a:t/>
            </a:r>
            <a:br>
              <a:rPr lang="en-ZA" sz="4000" b="1" dirty="0">
                <a:solidFill>
                  <a:srgbClr val="00B0F0"/>
                </a:solidFill>
              </a:rPr>
            </a:br>
            <a:r>
              <a:rPr lang="en-ZA" sz="4000" b="1" dirty="0" smtClean="0">
                <a:solidFill>
                  <a:srgbClr val="00B0F0"/>
                </a:solidFill>
              </a:rPr>
              <a:t/>
            </a:r>
            <a:br>
              <a:rPr lang="en-ZA" sz="4000" b="1" dirty="0" smtClean="0">
                <a:solidFill>
                  <a:srgbClr val="00B0F0"/>
                </a:solidFill>
              </a:rPr>
            </a:br>
            <a:r>
              <a:rPr lang="en-ZA" sz="4000" b="1" dirty="0">
                <a:solidFill>
                  <a:srgbClr val="00B0F0"/>
                </a:solidFill>
              </a:rPr>
              <a:t/>
            </a:r>
            <a:br>
              <a:rPr lang="en-ZA" sz="4000" b="1" dirty="0">
                <a:solidFill>
                  <a:srgbClr val="00B0F0"/>
                </a:solidFill>
              </a:rPr>
            </a:br>
            <a:r>
              <a:rPr lang="en-ZA" sz="4000" b="1" dirty="0" smtClean="0"/>
              <a:t>DEPARTMENT </a:t>
            </a:r>
            <a:br>
              <a:rPr lang="en-ZA" sz="4000" b="1" dirty="0" smtClean="0"/>
            </a:br>
            <a:r>
              <a:rPr lang="en-ZA" sz="4000" b="1" dirty="0" smtClean="0"/>
              <a:t>OF </a:t>
            </a:r>
            <a:br>
              <a:rPr lang="en-ZA" sz="4000" b="1" dirty="0" smtClean="0"/>
            </a:br>
            <a:r>
              <a:rPr lang="en-ZA" sz="4000" b="1" dirty="0" smtClean="0"/>
              <a:t>MILITARY </a:t>
            </a:r>
            <a:r>
              <a:rPr lang="en-ZA" sz="4000" b="1" dirty="0"/>
              <a:t>VETERANS</a:t>
            </a:r>
            <a:r>
              <a:rPr lang="en-ZA" sz="1600" b="1" dirty="0" smtClean="0">
                <a:solidFill>
                  <a:srgbClr val="00B0F0"/>
                </a:solidFill>
              </a:rPr>
              <a:t/>
            </a:r>
            <a:br>
              <a:rPr lang="en-ZA" sz="1600" b="1" dirty="0" smtClean="0">
                <a:solidFill>
                  <a:srgbClr val="00B0F0"/>
                </a:solidFill>
              </a:rPr>
            </a:br>
            <a:r>
              <a:rPr lang="en-ZA" sz="1600" b="1" dirty="0" smtClean="0">
                <a:solidFill>
                  <a:srgbClr val="00B0F0"/>
                </a:solidFill>
              </a:rPr>
              <a:t/>
            </a:r>
            <a:br>
              <a:rPr lang="en-ZA" sz="1600" b="1" dirty="0" smtClean="0">
                <a:solidFill>
                  <a:srgbClr val="00B0F0"/>
                </a:solidFill>
              </a:rPr>
            </a:br>
            <a:endParaRPr lang="en-US" sz="27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520" y="3602038"/>
            <a:ext cx="9144000" cy="1203994"/>
          </a:xfrm>
        </p:spPr>
        <p:txBody>
          <a:bodyPr>
            <a:noAutofit/>
          </a:bodyPr>
          <a:lstStyle/>
          <a:p>
            <a:r>
              <a:rPr lang="en-ZA" dirty="0" smtClean="0"/>
              <a:t> 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1822" y="4806032"/>
            <a:ext cx="2521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prstClr val="black"/>
                </a:solidFill>
                <a:latin typeface="Calibri" panose="020F0502020204030204"/>
              </a:rPr>
              <a:t>Peter Daniels </a:t>
            </a:r>
          </a:p>
          <a:p>
            <a:pPr algn="ctr"/>
            <a:r>
              <a:rPr lang="en-ZA" sz="2800" b="1" dirty="0" smtClean="0">
                <a:solidFill>
                  <a:prstClr val="black"/>
                </a:solidFill>
                <a:latin typeface="Calibri" panose="020F0502020204030204"/>
              </a:rPr>
              <a:t>1 May 2020</a:t>
            </a:r>
            <a:endParaRPr lang="en-ZA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07481" y="662706"/>
            <a:ext cx="29554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b="1" dirty="0"/>
              <a:t>SELECTED ISSUES OF THE STRATEGIC PLAN 2020 – 2025</a:t>
            </a:r>
            <a:r>
              <a:rPr lang="en-ZA" sz="2400" dirty="0"/>
              <a:t/>
            </a:r>
            <a:br>
              <a:rPr lang="en-ZA" sz="2400" dirty="0"/>
            </a:br>
            <a:r>
              <a:rPr lang="en-ZA" sz="2400" b="1" dirty="0"/>
              <a:t>2020/21 ANNUAL PERFORMANCE PLAN AND 2020/21 BUDGET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507545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7100" y="594737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5508" y="1359877"/>
            <a:ext cx="12086492" cy="4393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Overview </a:t>
            </a:r>
            <a:r>
              <a:rPr lang="en-GB" b="1" dirty="0"/>
              <a:t>of the 2020/21 FY Budget and MTEF </a:t>
            </a:r>
            <a:r>
              <a:rPr lang="en-GB" b="1" dirty="0" smtClean="0"/>
              <a:t>Estimates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1" y="1879600"/>
            <a:ext cx="11303000" cy="387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5508" y="5591526"/>
            <a:ext cx="1188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 smtClean="0">
                <a:solidFill>
                  <a:srgbClr val="00B0F0"/>
                </a:solidFill>
              </a:rPr>
              <a:t>Vote 26 ENE – Overall budget from R683.1 to R735m in 2022/23; Programmes 2 and 3 the two </a:t>
            </a:r>
            <a:r>
              <a:rPr lang="en-GB" sz="2000" b="1" dirty="0">
                <a:solidFill>
                  <a:srgbClr val="00B0F0"/>
                </a:solidFill>
              </a:rPr>
              <a:t>main service delivery programmes, </a:t>
            </a:r>
            <a:r>
              <a:rPr lang="en-GB" sz="2000" b="1" dirty="0" smtClean="0">
                <a:solidFill>
                  <a:srgbClr val="00B0F0"/>
                </a:solidFill>
              </a:rPr>
              <a:t>major share of budget important to track spending </a:t>
            </a:r>
            <a:r>
              <a:rPr lang="en-GB" sz="2000" b="1" dirty="0">
                <a:solidFill>
                  <a:srgbClr val="00B0F0"/>
                </a:solidFill>
              </a:rPr>
              <a:t>during quarterly report engagements, based on the Department’s history of </a:t>
            </a:r>
            <a:r>
              <a:rPr lang="en-GB" sz="2000" b="1" dirty="0" smtClean="0">
                <a:solidFill>
                  <a:srgbClr val="00B0F0"/>
                </a:solidFill>
              </a:rPr>
              <a:t>underspending (p. 11)</a:t>
            </a:r>
            <a:r>
              <a:rPr lang="en-GB" sz="2000" b="1" i="1" dirty="0" smtClean="0">
                <a:solidFill>
                  <a:srgbClr val="00B0F0"/>
                </a:solidFill>
              </a:rPr>
              <a:t>.</a:t>
            </a:r>
            <a:endParaRPr lang="en-ZA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33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7100" y="51553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317766" y="1065107"/>
            <a:ext cx="12086492" cy="4393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Programme percentage of total budget</a:t>
            </a:r>
            <a:endParaRPr lang="en-ZA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1" y="5458330"/>
            <a:ext cx="1120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Programme </a:t>
            </a:r>
            <a:r>
              <a:rPr lang="en-GB" sz="2400" b="1" dirty="0">
                <a:solidFill>
                  <a:srgbClr val="00B0F0"/>
                </a:solidFill>
              </a:rPr>
              <a:t>2 </a:t>
            </a:r>
            <a:r>
              <a:rPr lang="en-GB" sz="2400" b="1" dirty="0" smtClean="0">
                <a:solidFill>
                  <a:srgbClr val="00B0F0"/>
                </a:solidFill>
              </a:rPr>
              <a:t>is the largest and disburses </a:t>
            </a:r>
            <a:r>
              <a:rPr lang="en-GB" sz="2400" b="1" dirty="0">
                <a:solidFill>
                  <a:srgbClr val="00B0F0"/>
                </a:solidFill>
              </a:rPr>
              <a:t>eight of </a:t>
            </a:r>
            <a:r>
              <a:rPr lang="en-GB" sz="2400" b="1" dirty="0" smtClean="0">
                <a:solidFill>
                  <a:srgbClr val="00B0F0"/>
                </a:solidFill>
              </a:rPr>
              <a:t>eleven </a:t>
            </a:r>
            <a:r>
              <a:rPr lang="en-GB" sz="2400" b="1" dirty="0">
                <a:solidFill>
                  <a:srgbClr val="00B0F0"/>
                </a:solidFill>
              </a:rPr>
              <a:t>military veterans’ benefits. </a:t>
            </a:r>
            <a:r>
              <a:rPr lang="en-GB" sz="2400" b="1" dirty="0" smtClean="0">
                <a:solidFill>
                  <a:srgbClr val="00B0F0"/>
                </a:solidFill>
              </a:rPr>
              <a:t>Allocated </a:t>
            </a:r>
            <a:r>
              <a:rPr lang="en-GB" sz="2400" b="1" dirty="0">
                <a:solidFill>
                  <a:srgbClr val="00B0F0"/>
                </a:solidFill>
              </a:rPr>
              <a:t>R1.3 billion over </a:t>
            </a:r>
            <a:r>
              <a:rPr lang="en-GB" sz="2400" b="1" dirty="0" smtClean="0">
                <a:solidFill>
                  <a:srgbClr val="00B0F0"/>
                </a:solidFill>
              </a:rPr>
              <a:t>MTEF </a:t>
            </a:r>
            <a:r>
              <a:rPr lang="en-GB" sz="2400" b="1" dirty="0">
                <a:solidFill>
                  <a:srgbClr val="00B0F0"/>
                </a:solidFill>
              </a:rPr>
              <a:t>period and around 80% of its budget is spent on </a:t>
            </a:r>
            <a:r>
              <a:rPr lang="en-GB" sz="2400" b="1" dirty="0" smtClean="0">
                <a:solidFill>
                  <a:srgbClr val="00B0F0"/>
                </a:solidFill>
              </a:rPr>
              <a:t>benefits </a:t>
            </a:r>
            <a:r>
              <a:rPr lang="en-GB" sz="2400" b="1" dirty="0">
                <a:solidFill>
                  <a:srgbClr val="00B0F0"/>
                </a:solidFill>
              </a:rPr>
              <a:t>as the main service delivery programme. </a:t>
            </a:r>
            <a:r>
              <a:rPr lang="en-GB" sz="2400" b="1" dirty="0" smtClean="0">
                <a:solidFill>
                  <a:srgbClr val="00B0F0"/>
                </a:solidFill>
              </a:rPr>
              <a:t>(p. 12)</a:t>
            </a:r>
            <a:endParaRPr lang="en-ZA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93398"/>
              </p:ext>
            </p:extLst>
          </p:nvPr>
        </p:nvGraphicFramePr>
        <p:xfrm>
          <a:off x="495301" y="1773264"/>
          <a:ext cx="10858501" cy="3636465"/>
        </p:xfrm>
        <a:graphic>
          <a:graphicData uri="http://schemas.openxmlformats.org/drawingml/2006/table">
            <a:tbl>
              <a:tblPr firstRow="1" firstCol="1" bandRow="1"/>
              <a:tblGrid>
                <a:gridCol w="3509795">
                  <a:extLst>
                    <a:ext uri="{9D8B030D-6E8A-4147-A177-3AD203B41FA5}">
                      <a16:colId xmlns:a16="http://schemas.microsoft.com/office/drawing/2014/main" val="3771085211"/>
                    </a:ext>
                  </a:extLst>
                </a:gridCol>
                <a:gridCol w="870123">
                  <a:extLst>
                    <a:ext uri="{9D8B030D-6E8A-4147-A177-3AD203B41FA5}">
                      <a16:colId xmlns:a16="http://schemas.microsoft.com/office/drawing/2014/main" val="1859168095"/>
                    </a:ext>
                  </a:extLst>
                </a:gridCol>
                <a:gridCol w="1726720">
                  <a:extLst>
                    <a:ext uri="{9D8B030D-6E8A-4147-A177-3AD203B41FA5}">
                      <a16:colId xmlns:a16="http://schemas.microsoft.com/office/drawing/2014/main" val="4141660405"/>
                    </a:ext>
                  </a:extLst>
                </a:gridCol>
                <a:gridCol w="958038">
                  <a:extLst>
                    <a:ext uri="{9D8B030D-6E8A-4147-A177-3AD203B41FA5}">
                      <a16:colId xmlns:a16="http://schemas.microsoft.com/office/drawing/2014/main" val="3662591900"/>
                    </a:ext>
                  </a:extLst>
                </a:gridCol>
                <a:gridCol w="1758279">
                  <a:extLst>
                    <a:ext uri="{9D8B030D-6E8A-4147-A177-3AD203B41FA5}">
                      <a16:colId xmlns:a16="http://schemas.microsoft.com/office/drawing/2014/main" val="2014334411"/>
                    </a:ext>
                  </a:extLst>
                </a:gridCol>
                <a:gridCol w="2035546">
                  <a:extLst>
                    <a:ext uri="{9D8B030D-6E8A-4147-A177-3AD203B41FA5}">
                      <a16:colId xmlns:a16="http://schemas.microsoft.com/office/drawing/2014/main" val="481203683"/>
                    </a:ext>
                  </a:extLst>
                </a:gridCol>
              </a:tblGrid>
              <a:tr h="132387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total budget per programme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 of total budget per programme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percent allocation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5257"/>
                  </a:ext>
                </a:extLst>
              </a:tr>
              <a:tr h="36134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 million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321694"/>
                  </a:ext>
                </a:extLst>
              </a:tr>
              <a:tr h="7162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6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1 ADMINISTRATION </a:t>
                      </a:r>
                      <a:endParaRPr lang="en-ZA" sz="16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141.1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21.62 per cent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138.5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20.28 per cent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-1.34 per cent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62476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6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PROGRAMMES 2 SES</a:t>
                      </a:r>
                      <a:endParaRPr lang="en-ZA" sz="16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365.4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55.99 per cent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401.4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58.77 per cent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2.78 per cent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725026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6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3 ESM</a:t>
                      </a:r>
                      <a:endParaRPr lang="en-ZA" sz="16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146.1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22.39 per cent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143.1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20.95 per cent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-1.44 per cent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205785"/>
                  </a:ext>
                </a:extLst>
              </a:tr>
              <a:tr h="35814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652.6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 per cent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683.0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 per cent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 per cent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02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789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1519" y="245030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6039"/>
            <a:ext cx="12086492" cy="4393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 smtClean="0"/>
              <a:t>Real and nominal increases </a:t>
            </a:r>
            <a:endParaRPr lang="en-ZA" b="1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57365"/>
              </p:ext>
            </p:extLst>
          </p:nvPr>
        </p:nvGraphicFramePr>
        <p:xfrm>
          <a:off x="731519" y="1322063"/>
          <a:ext cx="11220994" cy="4443281"/>
        </p:xfrm>
        <a:graphic>
          <a:graphicData uri="http://schemas.openxmlformats.org/drawingml/2006/table">
            <a:tbl>
              <a:tblPr firstRow="1" firstCol="1" bandRow="1"/>
              <a:tblGrid>
                <a:gridCol w="2914140">
                  <a:extLst>
                    <a:ext uri="{9D8B030D-6E8A-4147-A177-3AD203B41FA5}">
                      <a16:colId xmlns:a16="http://schemas.microsoft.com/office/drawing/2014/main" val="3214248228"/>
                    </a:ext>
                  </a:extLst>
                </a:gridCol>
                <a:gridCol w="1099093">
                  <a:extLst>
                    <a:ext uri="{9D8B030D-6E8A-4147-A177-3AD203B41FA5}">
                      <a16:colId xmlns:a16="http://schemas.microsoft.com/office/drawing/2014/main" val="1086100879"/>
                    </a:ext>
                  </a:extLst>
                </a:gridCol>
                <a:gridCol w="1121761">
                  <a:extLst>
                    <a:ext uri="{9D8B030D-6E8A-4147-A177-3AD203B41FA5}">
                      <a16:colId xmlns:a16="http://schemas.microsoft.com/office/drawing/2014/main" val="3283089876"/>
                    </a:ext>
                  </a:extLst>
                </a:gridCol>
                <a:gridCol w="1442909">
                  <a:extLst>
                    <a:ext uri="{9D8B030D-6E8A-4147-A177-3AD203B41FA5}">
                      <a16:colId xmlns:a16="http://schemas.microsoft.com/office/drawing/2014/main" val="2495267480"/>
                    </a:ext>
                  </a:extLst>
                </a:gridCol>
                <a:gridCol w="1442909">
                  <a:extLst>
                    <a:ext uri="{9D8B030D-6E8A-4147-A177-3AD203B41FA5}">
                      <a16:colId xmlns:a16="http://schemas.microsoft.com/office/drawing/2014/main" val="2458776281"/>
                    </a:ext>
                  </a:extLst>
                </a:gridCol>
                <a:gridCol w="1602353">
                  <a:extLst>
                    <a:ext uri="{9D8B030D-6E8A-4147-A177-3AD203B41FA5}">
                      <a16:colId xmlns:a16="http://schemas.microsoft.com/office/drawing/2014/main" val="1855307943"/>
                    </a:ext>
                  </a:extLst>
                </a:gridCol>
                <a:gridCol w="1597829">
                  <a:extLst>
                    <a:ext uri="{9D8B030D-6E8A-4147-A177-3AD203B41FA5}">
                      <a16:colId xmlns:a16="http://schemas.microsoft.com/office/drawing/2014/main" val="885266311"/>
                    </a:ext>
                  </a:extLst>
                </a:gridCol>
              </a:tblGrid>
              <a:tr h="88461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Nominal Increase / Decrease in 2020/21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 Increase / Decrease in 2020/21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Nominal Percent change in 2020/21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2032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 Percent change in 2020/21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86706"/>
                  </a:ext>
                </a:extLst>
              </a:tr>
              <a:tr h="41050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 million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b="1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98409"/>
                  </a:ext>
                </a:extLst>
              </a:tr>
              <a:tr h="557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334197"/>
                  </a:ext>
                </a:extLst>
              </a:tr>
              <a:tr h="64755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1: Administration 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141.1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138.5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2.6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8.4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-1.84 per cent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-5.98 per cent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223993"/>
                  </a:ext>
                </a:extLst>
              </a:tr>
              <a:tr h="64755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2: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Socio-economic Support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365.4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401.4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36.0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19.1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9.85 per cent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5.22 per cent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160109"/>
                  </a:ext>
                </a:extLst>
              </a:tr>
              <a:tr h="97133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3: Empowerment &amp; Stakeholder Management 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146.1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143.1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3.0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9.0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-2.05 per cent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-6.18 per cent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26174"/>
                  </a:ext>
                </a:extLst>
              </a:tr>
              <a:tr h="32377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652.6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683.0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30.4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1.6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 per cent</a:t>
                      </a:r>
                      <a:endParaRPr lang="en-ZA" sz="20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 per cent</a:t>
                      </a:r>
                      <a:endParaRPr lang="en-ZA" sz="20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96437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9818" y="5820271"/>
            <a:ext cx="11782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00B0F0"/>
                </a:solidFill>
              </a:rPr>
              <a:t>DMV’s </a:t>
            </a:r>
            <a:r>
              <a:rPr lang="en-GB" sz="2200" b="1" dirty="0">
                <a:solidFill>
                  <a:srgbClr val="00B0F0"/>
                </a:solidFill>
              </a:rPr>
              <a:t>budget </a:t>
            </a:r>
            <a:r>
              <a:rPr lang="en-GB" sz="2200" b="1" dirty="0" smtClean="0">
                <a:solidFill>
                  <a:srgbClr val="00B0F0"/>
                </a:solidFill>
              </a:rPr>
              <a:t>increased 0.25</a:t>
            </a:r>
            <a:r>
              <a:rPr lang="en-GB" sz="2200" b="1" dirty="0">
                <a:solidFill>
                  <a:srgbClr val="00B0F0"/>
                </a:solidFill>
              </a:rPr>
              <a:t>% in real </a:t>
            </a:r>
            <a:r>
              <a:rPr lang="en-GB" sz="2200" b="1" dirty="0" smtClean="0">
                <a:solidFill>
                  <a:srgbClr val="00B0F0"/>
                </a:solidFill>
              </a:rPr>
              <a:t>terms. Biggest </a:t>
            </a:r>
            <a:r>
              <a:rPr lang="en-GB" sz="2200" b="1" dirty="0">
                <a:solidFill>
                  <a:srgbClr val="00B0F0"/>
                </a:solidFill>
              </a:rPr>
              <a:t>increase </a:t>
            </a:r>
            <a:r>
              <a:rPr lang="en-GB" sz="2200" b="1" dirty="0" smtClean="0">
                <a:solidFill>
                  <a:srgbClr val="00B0F0"/>
                </a:solidFill>
              </a:rPr>
              <a:t>in </a:t>
            </a:r>
            <a:r>
              <a:rPr lang="en-GB" sz="2200" b="1" dirty="0">
                <a:solidFill>
                  <a:srgbClr val="00B0F0"/>
                </a:solidFill>
              </a:rPr>
              <a:t>Programme 2 with 5.22% in real terms. </a:t>
            </a:r>
            <a:r>
              <a:rPr lang="en-GB" sz="2200" b="1" dirty="0" smtClean="0">
                <a:solidFill>
                  <a:srgbClr val="00B0F0"/>
                </a:solidFill>
              </a:rPr>
              <a:t>Real </a:t>
            </a:r>
            <a:r>
              <a:rPr lang="en-GB" sz="2200" b="1" dirty="0">
                <a:solidFill>
                  <a:srgbClr val="00B0F0"/>
                </a:solidFill>
              </a:rPr>
              <a:t>decreases in </a:t>
            </a:r>
            <a:r>
              <a:rPr lang="en-GB" sz="2200" b="1" dirty="0" smtClean="0">
                <a:solidFill>
                  <a:srgbClr val="00B0F0"/>
                </a:solidFill>
              </a:rPr>
              <a:t>other </a:t>
            </a:r>
            <a:r>
              <a:rPr lang="en-GB" sz="2200" b="1" dirty="0">
                <a:solidFill>
                  <a:srgbClr val="00B0F0"/>
                </a:solidFill>
              </a:rPr>
              <a:t>two programmes </a:t>
            </a:r>
            <a:r>
              <a:rPr lang="en-GB" sz="2200" b="1" dirty="0" smtClean="0">
                <a:solidFill>
                  <a:srgbClr val="00B0F0"/>
                </a:solidFill>
              </a:rPr>
              <a:t>concerning</a:t>
            </a:r>
            <a:r>
              <a:rPr lang="en-GB" sz="2200" b="1" dirty="0">
                <a:solidFill>
                  <a:srgbClr val="00B0F0"/>
                </a:solidFill>
              </a:rPr>
              <a:t>. Programme 3 recorded a real decrease of 6.18%. </a:t>
            </a:r>
            <a:r>
              <a:rPr lang="en-GB" sz="2200" b="1" dirty="0" smtClean="0">
                <a:solidFill>
                  <a:srgbClr val="00B0F0"/>
                </a:solidFill>
              </a:rPr>
              <a:t>(p.13)</a:t>
            </a:r>
            <a:endParaRPr lang="en-ZA" sz="2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85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1519" y="245030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75227"/>
            <a:ext cx="12086492" cy="4976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 smtClean="0"/>
              <a:t>Programme 1: Performance targets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897" y="5151818"/>
            <a:ext cx="11782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 smtClean="0">
                <a:solidFill>
                  <a:srgbClr val="00B0F0"/>
                </a:solidFill>
              </a:rPr>
              <a:t>An </a:t>
            </a:r>
            <a:r>
              <a:rPr lang="en-GB" sz="2400" b="1" dirty="0">
                <a:solidFill>
                  <a:srgbClr val="00B0F0"/>
                </a:solidFill>
              </a:rPr>
              <a:t>unqualified audit </a:t>
            </a:r>
            <a:r>
              <a:rPr lang="en-GB" sz="2400" b="1" dirty="0" smtClean="0">
                <a:solidFill>
                  <a:srgbClr val="00B0F0"/>
                </a:solidFill>
              </a:rPr>
              <a:t>opinion: annual </a:t>
            </a:r>
            <a:r>
              <a:rPr lang="en-GB" sz="2400" b="1" dirty="0">
                <a:solidFill>
                  <a:srgbClr val="00B0F0"/>
                </a:solidFill>
              </a:rPr>
              <a:t>target </a:t>
            </a:r>
            <a:r>
              <a:rPr lang="en-GB" sz="2400" b="1" dirty="0" smtClean="0">
                <a:solidFill>
                  <a:srgbClr val="00B0F0"/>
                </a:solidFill>
              </a:rPr>
              <a:t>and a </a:t>
            </a:r>
            <a:r>
              <a:rPr lang="en-GB" sz="2400" b="1" dirty="0">
                <a:solidFill>
                  <a:srgbClr val="00B0F0"/>
                </a:solidFill>
              </a:rPr>
              <a:t>target for </a:t>
            </a:r>
            <a:r>
              <a:rPr lang="en-GB" sz="2400" b="1" dirty="0" smtClean="0">
                <a:solidFill>
                  <a:srgbClr val="00B0F0"/>
                </a:solidFill>
              </a:rPr>
              <a:t>2021/22 </a:t>
            </a:r>
            <a:r>
              <a:rPr lang="en-GB" sz="2400" b="1" dirty="0">
                <a:solidFill>
                  <a:srgbClr val="00B0F0"/>
                </a:solidFill>
              </a:rPr>
              <a:t>and 2022/23. </a:t>
            </a:r>
            <a:r>
              <a:rPr lang="en-GB" sz="2400" b="1" dirty="0" smtClean="0">
                <a:solidFill>
                  <a:srgbClr val="00B0F0"/>
                </a:solidFill>
              </a:rPr>
              <a:t> Why not aim clean audit? For </a:t>
            </a:r>
            <a:r>
              <a:rPr lang="en-GB" sz="2400" b="1" dirty="0">
                <a:solidFill>
                  <a:srgbClr val="00B0F0"/>
                </a:solidFill>
              </a:rPr>
              <a:t>2020/21 to 2022/23 </a:t>
            </a:r>
            <a:r>
              <a:rPr lang="en-GB" sz="2400" b="1" dirty="0" smtClean="0">
                <a:solidFill>
                  <a:srgbClr val="00B0F0"/>
                </a:solidFill>
              </a:rPr>
              <a:t> a </a:t>
            </a:r>
            <a:r>
              <a:rPr lang="en-GB" sz="2400" b="1" dirty="0">
                <a:solidFill>
                  <a:srgbClr val="00B0F0"/>
                </a:solidFill>
              </a:rPr>
              <a:t>90% target for payment of legitimate invoices within 30 days. </a:t>
            </a:r>
            <a:r>
              <a:rPr lang="en-GB" sz="2400" b="1" dirty="0" smtClean="0">
                <a:solidFill>
                  <a:srgbClr val="00B0F0"/>
                </a:solidFill>
              </a:rPr>
              <a:t>Why not 100% (p. 15) </a:t>
            </a:r>
          </a:p>
          <a:p>
            <a:pPr lvl="0"/>
            <a:r>
              <a:rPr lang="en-GB" sz="2400" b="1" i="1" dirty="0" smtClean="0">
                <a:solidFill>
                  <a:srgbClr val="00B0F0"/>
                </a:solidFill>
              </a:rPr>
              <a:t>Also nominal and real increases of programmes in Word document i.e. Pages 14, 16 and 18</a:t>
            </a:r>
            <a:endParaRPr lang="en-ZA" sz="2800" b="1" i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14" y="1335430"/>
            <a:ext cx="11612879" cy="3816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1494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3142" y="17715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96849"/>
            <a:ext cx="12086492" cy="4976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 smtClean="0"/>
              <a:t>Programme 2: Performance targets</a:t>
            </a:r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F856D3-8E0E-40A4-9D91-522FC9D571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898" y="5793312"/>
            <a:ext cx="11782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ZA" sz="2400" b="1" dirty="0" smtClean="0">
                <a:solidFill>
                  <a:srgbClr val="00B0F0"/>
                </a:solidFill>
              </a:rPr>
              <a:t>Number </a:t>
            </a:r>
            <a:r>
              <a:rPr lang="en-ZA" sz="2400" b="1" dirty="0">
                <a:solidFill>
                  <a:srgbClr val="00B0F0"/>
                </a:solidFill>
              </a:rPr>
              <a:t>of military veterans verified and </a:t>
            </a:r>
            <a:r>
              <a:rPr lang="en-ZA" sz="2400" b="1" dirty="0" smtClean="0">
                <a:solidFill>
                  <a:srgbClr val="00B0F0"/>
                </a:solidFill>
              </a:rPr>
              <a:t>captured; housing annual </a:t>
            </a:r>
            <a:r>
              <a:rPr lang="en-ZA" sz="2400" b="1" dirty="0">
                <a:solidFill>
                  <a:srgbClr val="00B0F0"/>
                </a:solidFill>
              </a:rPr>
              <a:t>target of 710 </a:t>
            </a:r>
            <a:r>
              <a:rPr lang="en-ZA" sz="2400" b="1" dirty="0" smtClean="0">
                <a:solidFill>
                  <a:srgbClr val="00B0F0"/>
                </a:solidFill>
              </a:rPr>
              <a:t>; </a:t>
            </a:r>
            <a:r>
              <a:rPr lang="en-ZA" sz="2400" b="1" dirty="0">
                <a:solidFill>
                  <a:srgbClr val="00B0F0"/>
                </a:solidFill>
              </a:rPr>
              <a:t>pension policy </a:t>
            </a:r>
            <a:r>
              <a:rPr lang="en-ZA" sz="2400" b="1" dirty="0" smtClean="0">
                <a:solidFill>
                  <a:srgbClr val="00B0F0"/>
                </a:solidFill>
              </a:rPr>
              <a:t>target </a:t>
            </a:r>
            <a:r>
              <a:rPr lang="en-ZA" sz="2400" b="1" dirty="0">
                <a:solidFill>
                  <a:srgbClr val="00B0F0"/>
                </a:solidFill>
              </a:rPr>
              <a:t>of 200 </a:t>
            </a:r>
            <a:r>
              <a:rPr lang="en-ZA" sz="2400" b="1" dirty="0" smtClean="0">
                <a:solidFill>
                  <a:srgbClr val="00B0F0"/>
                </a:solidFill>
              </a:rPr>
              <a:t>for 2020; and Target </a:t>
            </a:r>
            <a:r>
              <a:rPr lang="en-ZA" sz="2400" b="1" dirty="0">
                <a:solidFill>
                  <a:srgbClr val="00B0F0"/>
                </a:solidFill>
              </a:rPr>
              <a:t>to provide 600 military veterans </a:t>
            </a:r>
            <a:r>
              <a:rPr lang="en-ZA" sz="2400" b="1" dirty="0" smtClean="0">
                <a:solidFill>
                  <a:srgbClr val="00B0F0"/>
                </a:solidFill>
              </a:rPr>
              <a:t>p/a with </a:t>
            </a:r>
            <a:r>
              <a:rPr lang="en-ZA" sz="2400" b="1" dirty="0">
                <a:solidFill>
                  <a:srgbClr val="00B0F0"/>
                </a:solidFill>
              </a:rPr>
              <a:t>subsidised public transport </a:t>
            </a:r>
            <a:r>
              <a:rPr lang="en-ZA" sz="2400" b="1" dirty="0" smtClean="0">
                <a:solidFill>
                  <a:srgbClr val="00B0F0"/>
                </a:solidFill>
              </a:rPr>
              <a:t>ambitious? (p. 16)</a:t>
            </a:r>
            <a:endParaRPr kumimoji="0" lang="en-ZA" sz="3200" b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8" y="1240971"/>
            <a:ext cx="11782696" cy="46958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9233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3142" y="17715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29726"/>
            <a:ext cx="12086492" cy="4891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 smtClean="0"/>
              <a:t>Programme 3: Performance targets</a:t>
            </a:r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F856D3-8E0E-40A4-9D91-522FC9D571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608708"/>
            <a:ext cx="11782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ZA" sz="2000" b="1" dirty="0" smtClean="0">
                <a:solidFill>
                  <a:srgbClr val="00B0F0"/>
                </a:solidFill>
              </a:rPr>
              <a:t>No target for provincial offices; target </a:t>
            </a:r>
            <a:r>
              <a:rPr lang="en-ZA" sz="2000" b="1" dirty="0">
                <a:solidFill>
                  <a:srgbClr val="00B0F0"/>
                </a:solidFill>
              </a:rPr>
              <a:t>of 1 000 </a:t>
            </a:r>
            <a:r>
              <a:rPr lang="en-ZA" sz="2000" b="1" dirty="0" smtClean="0">
                <a:solidFill>
                  <a:srgbClr val="00B0F0"/>
                </a:solidFill>
              </a:rPr>
              <a:t>skills </a:t>
            </a:r>
            <a:r>
              <a:rPr lang="en-ZA" sz="2000" b="1" dirty="0">
                <a:solidFill>
                  <a:srgbClr val="00B0F0"/>
                </a:solidFill>
              </a:rPr>
              <a:t>development </a:t>
            </a:r>
            <a:r>
              <a:rPr lang="en-ZA" sz="2000" b="1" dirty="0" smtClean="0">
                <a:solidFill>
                  <a:srgbClr val="00B0F0"/>
                </a:solidFill>
              </a:rPr>
              <a:t>vs how may  gained employment; Access </a:t>
            </a:r>
            <a:r>
              <a:rPr lang="en-ZA" sz="2000" b="1" dirty="0">
                <a:solidFill>
                  <a:srgbClr val="00B0F0"/>
                </a:solidFill>
              </a:rPr>
              <a:t>to business facilitation programmes target of 110 </a:t>
            </a:r>
            <a:r>
              <a:rPr lang="en-ZA" sz="2000" b="1" dirty="0" smtClean="0">
                <a:solidFill>
                  <a:srgbClr val="00B0F0"/>
                </a:solidFill>
              </a:rPr>
              <a:t>for 2020/21 vs target of 308 in FY2018/19; welcome new </a:t>
            </a:r>
            <a:r>
              <a:rPr lang="en-ZA" sz="2000" b="1" dirty="0">
                <a:solidFill>
                  <a:srgbClr val="00B0F0"/>
                </a:solidFill>
              </a:rPr>
              <a:t>annual target of “military veterans provided with employment </a:t>
            </a:r>
            <a:r>
              <a:rPr lang="en-ZA" sz="2000" b="1" dirty="0" smtClean="0">
                <a:solidFill>
                  <a:srgbClr val="00B0F0"/>
                </a:solidFill>
              </a:rPr>
              <a:t>opportunities (p.  18)</a:t>
            </a:r>
            <a:endParaRPr kumimoji="0" lang="en-ZA" sz="2000" b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4" y="1240942"/>
            <a:ext cx="11377748" cy="4480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2405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3142" y="17715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5942" y="829726"/>
            <a:ext cx="11890549" cy="60282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ZA" b="1" dirty="0" smtClean="0"/>
              <a:t>Main Cost drivers</a:t>
            </a:r>
          </a:p>
          <a:p>
            <a:pPr marL="0" indent="0">
              <a:buNone/>
            </a:pPr>
            <a:r>
              <a:rPr lang="en-ZA" dirty="0"/>
              <a:t>Housing, education, training, skills development </a:t>
            </a:r>
            <a:r>
              <a:rPr lang="en-ZA" dirty="0" smtClean="0"/>
              <a:t>&amp; </a:t>
            </a:r>
            <a:r>
              <a:rPr lang="en-ZA" dirty="0"/>
              <a:t>access to health care to military </a:t>
            </a:r>
            <a:r>
              <a:rPr lang="en-ZA" dirty="0" smtClean="0"/>
              <a:t>and </a:t>
            </a:r>
            <a:r>
              <a:rPr lang="en-ZA" dirty="0"/>
              <a:t>implementing initiatives to improve </a:t>
            </a:r>
            <a:r>
              <a:rPr lang="en-ZA" dirty="0" smtClean="0"/>
              <a:t>delivery </a:t>
            </a:r>
            <a:r>
              <a:rPr lang="en-ZA" dirty="0"/>
              <a:t>of </a:t>
            </a:r>
            <a:r>
              <a:rPr lang="en-ZA" dirty="0" smtClean="0"/>
              <a:t>services are main </a:t>
            </a:r>
            <a:r>
              <a:rPr lang="en-ZA" dirty="0"/>
              <a:t>activities. </a:t>
            </a:r>
            <a:endParaRPr lang="en-ZA" dirty="0" smtClean="0"/>
          </a:p>
          <a:p>
            <a:pPr marL="0" indent="0">
              <a:buNone/>
            </a:pPr>
            <a:r>
              <a:rPr lang="en-ZA" b="1" u="sng" dirty="0"/>
              <a:t>Current payments</a:t>
            </a:r>
            <a:r>
              <a:rPr lang="en-ZA" dirty="0"/>
              <a:t> R391.5 m for 2019/20 and R405.5m for 2020/21 consisting </a:t>
            </a:r>
            <a:r>
              <a:rPr lang="en-ZA" dirty="0" smtClean="0"/>
              <a:t>of</a:t>
            </a:r>
            <a:r>
              <a:rPr lang="en-ZA" dirty="0"/>
              <a:t>: </a:t>
            </a:r>
          </a:p>
          <a:p>
            <a:r>
              <a:rPr lang="en-ZA" dirty="0"/>
              <a:t>Compensation of Employees:</a:t>
            </a:r>
            <a:r>
              <a:rPr lang="en-ZA" b="1" dirty="0"/>
              <a:t> </a:t>
            </a:r>
            <a:r>
              <a:rPr lang="en-ZA" dirty="0"/>
              <a:t>R131.5m for</a:t>
            </a:r>
            <a:r>
              <a:rPr lang="en-ZA" b="1" dirty="0"/>
              <a:t> </a:t>
            </a:r>
            <a:r>
              <a:rPr lang="en-ZA" dirty="0"/>
              <a:t>2019.20 and </a:t>
            </a:r>
            <a:r>
              <a:rPr lang="en-ZA" dirty="0" smtClean="0"/>
              <a:t>R140.5m (R683m) 2020/21</a:t>
            </a:r>
            <a:endParaRPr lang="en-ZA" dirty="0"/>
          </a:p>
          <a:p>
            <a:r>
              <a:rPr lang="en-ZA" sz="3000" dirty="0"/>
              <a:t>Goods and service</a:t>
            </a:r>
            <a:r>
              <a:rPr lang="en-ZA" sz="3000" b="1" dirty="0"/>
              <a:t>: </a:t>
            </a:r>
            <a:r>
              <a:rPr lang="en-ZA" sz="3000" dirty="0"/>
              <a:t>R259.9m for</a:t>
            </a:r>
            <a:r>
              <a:rPr lang="en-ZA" sz="3000" b="1" dirty="0"/>
              <a:t> </a:t>
            </a:r>
            <a:r>
              <a:rPr lang="en-ZA" sz="3000" dirty="0"/>
              <a:t>2019/20 and R246.9m for </a:t>
            </a:r>
            <a:r>
              <a:rPr lang="en-ZA" sz="3000" dirty="0" smtClean="0"/>
              <a:t>2020/21</a:t>
            </a:r>
          </a:p>
          <a:p>
            <a:pPr lvl="1"/>
            <a:r>
              <a:rPr lang="en-ZA" dirty="0" smtClean="0"/>
              <a:t>Contractors </a:t>
            </a:r>
            <a:r>
              <a:rPr lang="en-ZA" dirty="0"/>
              <a:t>-	R78.1m for 2019/20 and R89.8m for 2020/21</a:t>
            </a:r>
          </a:p>
          <a:p>
            <a:pPr lvl="1"/>
            <a:r>
              <a:rPr lang="en-ZA" dirty="0"/>
              <a:t>Travel &amp; Subsistence – R56.1m for 2019/20 and R54.3m for 2020/21</a:t>
            </a:r>
          </a:p>
          <a:p>
            <a:pPr marL="0" indent="0">
              <a:buNone/>
            </a:pPr>
            <a:r>
              <a:rPr lang="en-ZA" b="1" u="sng" dirty="0" smtClean="0"/>
              <a:t>Payments </a:t>
            </a:r>
            <a:r>
              <a:rPr lang="en-ZA" b="1" u="sng" dirty="0"/>
              <a:t>for capital assets</a:t>
            </a:r>
            <a:r>
              <a:rPr lang="en-ZA" b="1" dirty="0"/>
              <a:t> -</a:t>
            </a:r>
            <a:r>
              <a:rPr lang="en-ZA" dirty="0"/>
              <a:t> R20.4m for 2019/20 and R16.7m for 2020/21</a:t>
            </a:r>
          </a:p>
          <a:p>
            <a:r>
              <a:rPr lang="en-ZA" dirty="0"/>
              <a:t>Software and other tangible assets: R1.1m for 2019/20 and R2.8m for </a:t>
            </a:r>
            <a:r>
              <a:rPr lang="en-ZA" dirty="0" smtClean="0"/>
              <a:t>2020/21</a:t>
            </a:r>
          </a:p>
          <a:p>
            <a:pPr marL="0" lvl="0" indent="0" algn="just">
              <a:buNone/>
            </a:pPr>
            <a:endParaRPr lang="en-ZA" i="1" dirty="0" smtClean="0">
              <a:solidFill>
                <a:srgbClr val="00B0F0"/>
              </a:solidFill>
            </a:endParaRPr>
          </a:p>
          <a:p>
            <a:pPr marL="0" lvl="0" indent="0" algn="ctr">
              <a:buNone/>
            </a:pPr>
            <a:r>
              <a:rPr lang="en-ZA" b="1" dirty="0" smtClean="0">
                <a:solidFill>
                  <a:srgbClr val="00B0F0"/>
                </a:solidFill>
              </a:rPr>
              <a:t>R68.9 </a:t>
            </a:r>
            <a:r>
              <a:rPr lang="en-ZA" b="1" dirty="0">
                <a:solidFill>
                  <a:srgbClr val="00B0F0"/>
                </a:solidFill>
              </a:rPr>
              <a:t>million has been allocated for the strategic planning, policy development and monitoring and evaluation </a:t>
            </a:r>
            <a:r>
              <a:rPr lang="en-ZA" b="1" dirty="0" smtClean="0">
                <a:solidFill>
                  <a:srgbClr val="00B0F0"/>
                </a:solidFill>
              </a:rPr>
              <a:t>subprogramme; </a:t>
            </a:r>
            <a:r>
              <a:rPr lang="en-ZA" b="1" dirty="0">
                <a:solidFill>
                  <a:srgbClr val="00B0F0"/>
                </a:solidFill>
              </a:rPr>
              <a:t>kind of services are the </a:t>
            </a:r>
            <a:r>
              <a:rPr lang="en-ZA" b="1" dirty="0" smtClean="0">
                <a:solidFill>
                  <a:srgbClr val="00B0F0"/>
                </a:solidFill>
              </a:rPr>
              <a:t>contractors; </a:t>
            </a:r>
            <a:r>
              <a:rPr lang="en-ZA" b="1" dirty="0">
                <a:solidFill>
                  <a:srgbClr val="00B0F0"/>
                </a:solidFill>
              </a:rPr>
              <a:t>cost of Travel &amp; Subsistence </a:t>
            </a:r>
            <a:r>
              <a:rPr lang="en-ZA" b="1" dirty="0" smtClean="0">
                <a:solidFill>
                  <a:srgbClr val="00B0F0"/>
                </a:solidFill>
              </a:rPr>
              <a:t>concern in past; and  reasons for increase </a:t>
            </a:r>
            <a:r>
              <a:rPr lang="en-ZA" b="1" dirty="0">
                <a:solidFill>
                  <a:srgbClr val="00B0F0"/>
                </a:solidFill>
              </a:rPr>
              <a:t>in Software </a:t>
            </a:r>
            <a:r>
              <a:rPr lang="en-ZA" b="1" dirty="0" smtClean="0">
                <a:solidFill>
                  <a:srgbClr val="00B0F0"/>
                </a:solidFill>
              </a:rPr>
              <a:t>&amp; other </a:t>
            </a:r>
            <a:r>
              <a:rPr lang="en-ZA" b="1" dirty="0">
                <a:solidFill>
                  <a:srgbClr val="00B0F0"/>
                </a:solidFill>
              </a:rPr>
              <a:t>tangible assets from R1.1m in 2019/20 to R2.8m for 2020/21? </a:t>
            </a:r>
            <a:r>
              <a:rPr lang="en-ZA" b="1" dirty="0" smtClean="0">
                <a:solidFill>
                  <a:srgbClr val="00B0F0"/>
                </a:solidFill>
              </a:rPr>
              <a:t>(p. 20)</a:t>
            </a:r>
            <a:endParaRPr lang="en-ZA" b="1" dirty="0">
              <a:solidFill>
                <a:srgbClr val="00B0F0"/>
              </a:solidFill>
            </a:endParaRPr>
          </a:p>
          <a:p>
            <a:endParaRPr lang="en-ZA" sz="1600" dirty="0"/>
          </a:p>
          <a:p>
            <a:endParaRPr lang="en-ZA" dirty="0"/>
          </a:p>
          <a:p>
            <a:pPr marL="0" indent="0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F856D3-8E0E-40A4-9D91-522FC9D571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756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331" y="425348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ANNUAL PERFORMANCE PLAN FY2020/21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1256" y="1019402"/>
            <a:ext cx="11825235" cy="6028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dirty="0"/>
              <a:t>HUMAN </a:t>
            </a:r>
            <a:r>
              <a:rPr lang="en-ZA" b="1" dirty="0" smtClean="0"/>
              <a:t>RESOURCES</a:t>
            </a:r>
          </a:p>
          <a:p>
            <a:pPr marL="0" indent="0">
              <a:buNone/>
            </a:pPr>
            <a:r>
              <a:rPr lang="en-ZA" b="1" dirty="0" smtClean="0"/>
              <a:t>261 posts</a:t>
            </a:r>
            <a:r>
              <a:rPr lang="en-ZA" dirty="0" smtClean="0"/>
              <a:t>: ( end March 2019)</a:t>
            </a:r>
          </a:p>
          <a:p>
            <a:r>
              <a:rPr lang="en-ZA" dirty="0" smtClean="0"/>
              <a:t>26 </a:t>
            </a:r>
            <a:r>
              <a:rPr lang="en-ZA" dirty="0"/>
              <a:t>were vacant, with 144 permanent employees, 63 contract appointments and 28 internship appointments</a:t>
            </a:r>
            <a:r>
              <a:rPr lang="en-ZA" b="1" dirty="0" smtClean="0"/>
              <a:t> </a:t>
            </a:r>
          </a:p>
          <a:p>
            <a:r>
              <a:rPr lang="en-ZA" dirty="0" smtClean="0"/>
              <a:t>Total </a:t>
            </a:r>
            <a:r>
              <a:rPr lang="en-ZA" dirty="0"/>
              <a:t>permanent employees including vacancies was 170. </a:t>
            </a:r>
            <a:endParaRPr lang="en-ZA" dirty="0" smtClean="0"/>
          </a:p>
          <a:p>
            <a:r>
              <a:rPr lang="en-ZA" dirty="0" smtClean="0"/>
              <a:t>Shows at </a:t>
            </a:r>
            <a:r>
              <a:rPr lang="en-ZA" dirty="0"/>
              <a:t>least 38% (10) of the vacancies (26) are at salary levels 11 to 16, emphasising the need to fill positions at the top end of the organisation. </a:t>
            </a: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31 </a:t>
            </a:r>
            <a:r>
              <a:rPr lang="en-ZA" b="1" dirty="0"/>
              <a:t>March 2020</a:t>
            </a:r>
            <a:r>
              <a:rPr lang="en-ZA" dirty="0"/>
              <a:t>, </a:t>
            </a:r>
            <a:r>
              <a:rPr lang="en-ZA" dirty="0" smtClean="0"/>
              <a:t>ENE </a:t>
            </a:r>
            <a:r>
              <a:rPr lang="en-ZA" dirty="0"/>
              <a:t>indicates </a:t>
            </a:r>
            <a:r>
              <a:rPr lang="en-ZA" dirty="0" smtClean="0"/>
              <a:t>number </a:t>
            </a:r>
            <a:r>
              <a:rPr lang="en-ZA" dirty="0"/>
              <a:t>of posts filled is 177 </a:t>
            </a:r>
            <a:endParaRPr lang="en-ZA" dirty="0" smtClean="0"/>
          </a:p>
          <a:p>
            <a:r>
              <a:rPr lang="en-ZA" dirty="0" smtClean="0"/>
              <a:t>64 </a:t>
            </a:r>
            <a:r>
              <a:rPr lang="en-ZA" dirty="0"/>
              <a:t>in Programme 1, 63 in Programme 2 and 50 in Programme 3. </a:t>
            </a:r>
            <a:endParaRPr lang="en-ZA" dirty="0" smtClean="0"/>
          </a:p>
          <a:p>
            <a:r>
              <a:rPr lang="en-ZA" dirty="0" smtClean="0"/>
              <a:t>The </a:t>
            </a:r>
            <a:r>
              <a:rPr lang="en-ZA" dirty="0"/>
              <a:t>ENE does however not allude to the number of vacancies. </a:t>
            </a:r>
          </a:p>
          <a:p>
            <a:pPr marL="0" lvl="0" indent="0">
              <a:buNone/>
            </a:pPr>
            <a:endParaRPr lang="en-ZA" sz="1050" i="1" dirty="0" smtClean="0">
              <a:solidFill>
                <a:srgbClr val="00B0F0"/>
              </a:solidFill>
            </a:endParaRPr>
          </a:p>
          <a:p>
            <a:pPr marL="0" lvl="0" indent="0" algn="ctr">
              <a:buNone/>
            </a:pPr>
            <a:r>
              <a:rPr lang="en-ZA" b="1" dirty="0" smtClean="0">
                <a:solidFill>
                  <a:srgbClr val="00B0F0"/>
                </a:solidFill>
              </a:rPr>
              <a:t>What </a:t>
            </a:r>
            <a:r>
              <a:rPr lang="en-ZA" b="1" dirty="0">
                <a:solidFill>
                  <a:srgbClr val="00B0F0"/>
                </a:solidFill>
              </a:rPr>
              <a:t>progress has been made to fill the 26 vacancies</a:t>
            </a:r>
            <a:r>
              <a:rPr lang="en-ZA" b="1" dirty="0" smtClean="0">
                <a:solidFill>
                  <a:srgbClr val="00B0F0"/>
                </a:solidFill>
              </a:rPr>
              <a:t>? (p. 20)</a:t>
            </a:r>
          </a:p>
          <a:p>
            <a:endParaRPr lang="en-ZA" sz="1600" dirty="0"/>
          </a:p>
          <a:p>
            <a:endParaRPr lang="en-ZA" dirty="0"/>
          </a:p>
          <a:p>
            <a:pPr marL="0" indent="0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F856D3-8E0E-40A4-9D91-522FC9D571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730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5338" y="699001"/>
            <a:ext cx="9596760" cy="509175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/>
              <a:t>Key aspects of the Analysis</a:t>
            </a:r>
            <a:r>
              <a:rPr lang="en-GB" dirty="0"/>
              <a:t/>
            </a:r>
            <a:br>
              <a:rPr lang="en-GB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5441" y="953589"/>
            <a:ext cx="11514822" cy="57678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ZA" sz="3800" b="1" dirty="0" smtClean="0"/>
              <a:t>General </a:t>
            </a:r>
            <a:r>
              <a:rPr lang="en-ZA" sz="3800" b="1" dirty="0"/>
              <a:t>issues</a:t>
            </a:r>
            <a:endParaRPr lang="en-ZA" sz="3800" dirty="0"/>
          </a:p>
          <a:p>
            <a:pPr lvl="0"/>
            <a:r>
              <a:rPr lang="en-ZA" dirty="0" smtClean="0"/>
              <a:t>Assistance to </a:t>
            </a:r>
            <a:r>
              <a:rPr lang="en-ZA" dirty="0"/>
              <a:t>Military Veterans </a:t>
            </a:r>
            <a:r>
              <a:rPr lang="en-ZA" dirty="0" smtClean="0"/>
              <a:t>re </a:t>
            </a:r>
            <a:r>
              <a:rPr lang="en-ZA" b="1" u="sng" dirty="0" smtClean="0"/>
              <a:t>Covid-19 </a:t>
            </a:r>
            <a:r>
              <a:rPr lang="en-ZA" b="1" u="sng" dirty="0"/>
              <a:t>pandemic</a:t>
            </a:r>
            <a:r>
              <a:rPr lang="en-ZA" dirty="0"/>
              <a:t> and its internal measures to combat the pandemic (p. 2).</a:t>
            </a:r>
          </a:p>
          <a:p>
            <a:pPr lvl="0"/>
            <a:r>
              <a:rPr lang="en-ZA" b="1" u="sng" dirty="0" smtClean="0"/>
              <a:t>Amendments</a:t>
            </a:r>
            <a:r>
              <a:rPr lang="en-ZA" dirty="0" smtClean="0"/>
              <a:t> </a:t>
            </a:r>
            <a:r>
              <a:rPr lang="en-ZA" dirty="0"/>
              <a:t>to </a:t>
            </a:r>
            <a:r>
              <a:rPr lang="en-ZA" dirty="0" smtClean="0"/>
              <a:t>Military </a:t>
            </a:r>
            <a:r>
              <a:rPr lang="en-ZA" dirty="0"/>
              <a:t>Veterans Act (No. 18 of 2011) </a:t>
            </a:r>
            <a:r>
              <a:rPr lang="en-ZA" dirty="0" smtClean="0"/>
              <a:t>&amp; </a:t>
            </a:r>
            <a:r>
              <a:rPr lang="en-ZA" dirty="0"/>
              <a:t>Military Veterans Benefit Regulations should be prioritised (p. 3). Does the Social Relief of Distress (SRD) benefit form part of these amendments?</a:t>
            </a:r>
          </a:p>
          <a:p>
            <a:r>
              <a:rPr lang="en-ZA" dirty="0"/>
              <a:t> </a:t>
            </a:r>
            <a:r>
              <a:rPr lang="en-ZA" dirty="0" smtClean="0"/>
              <a:t>Link </a:t>
            </a:r>
            <a:r>
              <a:rPr lang="en-ZA" dirty="0"/>
              <a:t>between </a:t>
            </a:r>
            <a:r>
              <a:rPr lang="en-ZA" b="1" u="sng" dirty="0" smtClean="0"/>
              <a:t>Organisational </a:t>
            </a:r>
            <a:r>
              <a:rPr lang="en-ZA" b="1" u="sng" dirty="0"/>
              <a:t>Structure, Service Delivery Model</a:t>
            </a:r>
            <a:r>
              <a:rPr lang="en-ZA" dirty="0"/>
              <a:t> </a:t>
            </a:r>
            <a:r>
              <a:rPr lang="en-ZA" b="1" u="sng" dirty="0"/>
              <a:t>and the</a:t>
            </a:r>
            <a:r>
              <a:rPr lang="en-ZA" b="1" dirty="0"/>
              <a:t> </a:t>
            </a:r>
            <a:r>
              <a:rPr lang="en-ZA" b="1" u="sng" dirty="0"/>
              <a:t>One District Model</a:t>
            </a:r>
            <a:r>
              <a:rPr lang="en-ZA" u="sng" dirty="0"/>
              <a:t> </a:t>
            </a:r>
            <a:r>
              <a:rPr lang="en-ZA" dirty="0"/>
              <a:t>should be clearly </a:t>
            </a:r>
            <a:r>
              <a:rPr lang="en-ZA" dirty="0" smtClean="0"/>
              <a:t>explained (</a:t>
            </a:r>
            <a:r>
              <a:rPr lang="en-ZA" dirty="0"/>
              <a:t>p.6,7 and 9).</a:t>
            </a:r>
          </a:p>
          <a:p>
            <a:r>
              <a:rPr lang="en-ZA" dirty="0"/>
              <a:t> </a:t>
            </a:r>
            <a:r>
              <a:rPr lang="en-ZA" dirty="0" smtClean="0"/>
              <a:t>What is latest on recommendations </a:t>
            </a:r>
            <a:r>
              <a:rPr lang="en-ZA" dirty="0"/>
              <a:t>of </a:t>
            </a:r>
            <a:r>
              <a:rPr lang="en-ZA" b="1" u="sng" dirty="0" smtClean="0"/>
              <a:t>Skills Audit?</a:t>
            </a:r>
            <a:r>
              <a:rPr lang="en-ZA" dirty="0" smtClean="0"/>
              <a:t> Against background </a:t>
            </a:r>
            <a:r>
              <a:rPr lang="en-ZA" dirty="0"/>
              <a:t>that a critical success factor is a “well-structured, staffed </a:t>
            </a:r>
            <a:r>
              <a:rPr lang="en-ZA" dirty="0" smtClean="0"/>
              <a:t>organization.” (</a:t>
            </a:r>
            <a:r>
              <a:rPr lang="en-ZA" dirty="0"/>
              <a:t>p.8).</a:t>
            </a:r>
          </a:p>
          <a:p>
            <a:r>
              <a:rPr lang="en-ZA" dirty="0"/>
              <a:t> </a:t>
            </a:r>
            <a:r>
              <a:rPr lang="en-ZA" dirty="0" smtClean="0"/>
              <a:t>Progress been </a:t>
            </a:r>
            <a:r>
              <a:rPr lang="en-ZA" dirty="0"/>
              <a:t>made with </a:t>
            </a:r>
            <a:r>
              <a:rPr lang="en-ZA" b="1" u="sng" dirty="0"/>
              <a:t>Mitigation strategies</a:t>
            </a:r>
            <a:r>
              <a:rPr lang="en-ZA" dirty="0"/>
              <a:t> for the identified enterprise risks? (p. 10)</a:t>
            </a:r>
          </a:p>
          <a:p>
            <a:r>
              <a:rPr lang="en-ZA" dirty="0"/>
              <a:t> </a:t>
            </a:r>
            <a:r>
              <a:rPr lang="en-ZA" dirty="0" smtClean="0"/>
              <a:t>Access </a:t>
            </a:r>
            <a:r>
              <a:rPr lang="en-ZA" dirty="0"/>
              <a:t>to </a:t>
            </a:r>
            <a:r>
              <a:rPr lang="en-ZA" dirty="0" smtClean="0"/>
              <a:t>DMV by </a:t>
            </a:r>
            <a:r>
              <a:rPr lang="en-ZA" dirty="0"/>
              <a:t>military veterans </a:t>
            </a:r>
            <a:r>
              <a:rPr lang="en-ZA" dirty="0" smtClean="0"/>
              <a:t>&amp; dependents partly due to </a:t>
            </a:r>
            <a:r>
              <a:rPr lang="en-ZA" dirty="0"/>
              <a:t>an “Ineffective and inefficient </a:t>
            </a:r>
            <a:r>
              <a:rPr lang="en-ZA" b="1" u="sng" dirty="0"/>
              <a:t>stakeholder management and strategy</a:t>
            </a:r>
            <a:r>
              <a:rPr lang="en-ZA" dirty="0"/>
              <a:t>.” </a:t>
            </a:r>
            <a:r>
              <a:rPr lang="en-ZA" dirty="0" smtClean="0"/>
              <a:t>Latest (</a:t>
            </a:r>
            <a:r>
              <a:rPr lang="en-ZA" dirty="0"/>
              <a:t>p.10).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115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2275" y="562339"/>
            <a:ext cx="9596760" cy="509175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/>
              <a:t>Key aspects of the Analysis</a:t>
            </a:r>
            <a:r>
              <a:rPr lang="en-GB" dirty="0"/>
              <a:t/>
            </a:r>
            <a:br>
              <a:rPr lang="en-GB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6251" y="757964"/>
            <a:ext cx="11671577" cy="5767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3800" b="1" dirty="0" smtClean="0"/>
              <a:t>Budgetary issues</a:t>
            </a:r>
            <a:endParaRPr lang="en-ZA" sz="3800" dirty="0" smtClean="0"/>
          </a:p>
          <a:p>
            <a:pPr lvl="0"/>
            <a:r>
              <a:rPr lang="en-GB" b="1" u="sng" dirty="0" smtClean="0"/>
              <a:t>Minimal </a:t>
            </a:r>
            <a:r>
              <a:rPr lang="en-GB" b="1" u="sng" dirty="0"/>
              <a:t>increase in </a:t>
            </a:r>
            <a:r>
              <a:rPr lang="en-GB" b="1" u="sng" dirty="0" smtClean="0"/>
              <a:t>overall budget:</a:t>
            </a:r>
            <a:r>
              <a:rPr lang="en-GB" dirty="0" smtClean="0"/>
              <a:t> spend only </a:t>
            </a:r>
            <a:r>
              <a:rPr lang="en-GB" dirty="0"/>
              <a:t>86.4% of </a:t>
            </a:r>
            <a:r>
              <a:rPr lang="en-GB" dirty="0" smtClean="0"/>
              <a:t>budget </a:t>
            </a:r>
            <a:r>
              <a:rPr lang="en-GB" dirty="0"/>
              <a:t>in 2018/19 </a:t>
            </a:r>
            <a:r>
              <a:rPr lang="en-GB" dirty="0" smtClean="0"/>
              <a:t>versus of </a:t>
            </a:r>
            <a:r>
              <a:rPr lang="en-GB" dirty="0"/>
              <a:t>96.7% in FY 2017/18. </a:t>
            </a:r>
            <a:r>
              <a:rPr lang="en-GB" dirty="0" smtClean="0"/>
              <a:t>(</a:t>
            </a:r>
            <a:r>
              <a:rPr lang="en-GB" dirty="0"/>
              <a:t>p.12).</a:t>
            </a:r>
            <a:endParaRPr lang="en-ZA" dirty="0"/>
          </a:p>
          <a:p>
            <a:r>
              <a:rPr lang="en-ZA" dirty="0" smtClean="0"/>
              <a:t>Only </a:t>
            </a:r>
            <a:r>
              <a:rPr lang="en-ZA" dirty="0"/>
              <a:t>spent </a:t>
            </a:r>
            <a:r>
              <a:rPr lang="en-GB" dirty="0"/>
              <a:t>64.3% of </a:t>
            </a:r>
            <a:r>
              <a:rPr lang="en-GB" dirty="0" smtClean="0"/>
              <a:t>allocated </a:t>
            </a:r>
            <a:r>
              <a:rPr lang="en-GB" dirty="0"/>
              <a:t>budget in </a:t>
            </a:r>
            <a:r>
              <a:rPr lang="en-GB" dirty="0" smtClean="0"/>
              <a:t>FY2018/19 </a:t>
            </a:r>
            <a:r>
              <a:rPr lang="en-GB" dirty="0"/>
              <a:t>in </a:t>
            </a:r>
            <a:r>
              <a:rPr lang="en-GB" dirty="0" smtClean="0"/>
              <a:t>sub-programme </a:t>
            </a:r>
            <a:r>
              <a:rPr lang="en-GB" b="1" dirty="0"/>
              <a:t>Provincial </a:t>
            </a:r>
            <a:r>
              <a:rPr lang="en-GB" b="1" dirty="0" smtClean="0"/>
              <a:t>Offices: </a:t>
            </a:r>
            <a:r>
              <a:rPr lang="en-GB" dirty="0" smtClean="0"/>
              <a:t> incumbent monitor spending continuous </a:t>
            </a:r>
            <a:r>
              <a:rPr lang="en-GB" dirty="0"/>
              <a:t>basis</a:t>
            </a:r>
            <a:r>
              <a:rPr lang="en-GB" b="1" dirty="0"/>
              <a:t> </a:t>
            </a:r>
            <a:r>
              <a:rPr lang="en-GB" dirty="0"/>
              <a:t>(p. 16).</a:t>
            </a:r>
            <a:endParaRPr lang="en-ZA" dirty="0"/>
          </a:p>
          <a:p>
            <a:r>
              <a:rPr lang="en-GB" dirty="0" smtClean="0"/>
              <a:t>Effectiveness </a:t>
            </a:r>
            <a:r>
              <a:rPr lang="en-GB" dirty="0"/>
              <a:t>of </a:t>
            </a:r>
            <a:r>
              <a:rPr lang="en-GB" b="1" u="sng" dirty="0" smtClean="0"/>
              <a:t>Internal </a:t>
            </a:r>
            <a:r>
              <a:rPr lang="en-GB" b="1" u="sng" dirty="0"/>
              <a:t>Audit function</a:t>
            </a:r>
            <a:r>
              <a:rPr lang="en-GB" dirty="0"/>
              <a:t> </a:t>
            </a:r>
            <a:r>
              <a:rPr lang="en-GB" dirty="0" smtClean="0"/>
              <a:t>questioned </a:t>
            </a:r>
            <a:r>
              <a:rPr lang="en-GB" dirty="0"/>
              <a:t>based on </a:t>
            </a:r>
            <a:r>
              <a:rPr lang="en-GB" dirty="0" smtClean="0"/>
              <a:t>shift </a:t>
            </a:r>
            <a:r>
              <a:rPr lang="en-GB" dirty="0"/>
              <a:t>of R1.4 million </a:t>
            </a:r>
            <a:r>
              <a:rPr lang="en-GB" dirty="0" smtClean="0"/>
              <a:t>in </a:t>
            </a:r>
            <a:r>
              <a:rPr lang="en-GB" dirty="0"/>
              <a:t>FY2018/19 and </a:t>
            </a:r>
            <a:r>
              <a:rPr lang="en-GB" dirty="0" smtClean="0"/>
              <a:t>was </a:t>
            </a:r>
            <a:r>
              <a:rPr lang="en-GB" dirty="0"/>
              <a:t>not fully staffed (p. 14).</a:t>
            </a:r>
            <a:endParaRPr lang="en-ZA" dirty="0"/>
          </a:p>
          <a:p>
            <a:r>
              <a:rPr lang="en-GB" dirty="0"/>
              <a:t> </a:t>
            </a:r>
            <a:r>
              <a:rPr lang="en-GB" dirty="0" smtClean="0"/>
              <a:t>Request update </a:t>
            </a:r>
            <a:r>
              <a:rPr lang="en-GB" dirty="0"/>
              <a:t>of </a:t>
            </a:r>
            <a:r>
              <a:rPr lang="en-GB" dirty="0" smtClean="0"/>
              <a:t>court </a:t>
            </a:r>
            <a:r>
              <a:rPr lang="en-GB" dirty="0"/>
              <a:t>application </a:t>
            </a:r>
            <a:r>
              <a:rPr lang="en-GB" b="1" u="sng" dirty="0" smtClean="0"/>
              <a:t>Zeal </a:t>
            </a:r>
            <a:r>
              <a:rPr lang="en-GB" b="1" u="sng" dirty="0"/>
              <a:t>Health </a:t>
            </a:r>
            <a:r>
              <a:rPr lang="en-GB" dirty="0" smtClean="0"/>
              <a:t>based </a:t>
            </a:r>
            <a:r>
              <a:rPr lang="en-GB" dirty="0"/>
              <a:t>on </a:t>
            </a:r>
            <a:r>
              <a:rPr lang="en-GB" dirty="0" smtClean="0"/>
              <a:t>claim </a:t>
            </a:r>
            <a:r>
              <a:rPr lang="en-GB" dirty="0"/>
              <a:t>of R198.15 million (p. 4).</a:t>
            </a:r>
            <a:endParaRPr lang="en-ZA" dirty="0"/>
          </a:p>
          <a:p>
            <a:r>
              <a:rPr lang="en-ZA" dirty="0" smtClean="0"/>
              <a:t>Decrease </a:t>
            </a:r>
            <a:r>
              <a:rPr lang="en-ZA" dirty="0"/>
              <a:t>of Sub-programme 3: </a:t>
            </a:r>
            <a:r>
              <a:rPr lang="en-GB" b="1" u="sng" dirty="0"/>
              <a:t>Heritage, Memorials, Burials &amp; Honours</a:t>
            </a:r>
            <a:r>
              <a:rPr lang="en-GB" dirty="0"/>
              <a:t> in Programme 3</a:t>
            </a:r>
            <a:r>
              <a:rPr lang="en-ZA" dirty="0"/>
              <a:t> from R33.7m to R26.8m and the reasons thereof (p.17</a:t>
            </a:r>
            <a:r>
              <a:rPr lang="en-ZA" dirty="0" smtClean="0"/>
              <a:t>)</a:t>
            </a:r>
            <a:r>
              <a:rPr lang="en-GB" b="1" dirty="0"/>
              <a:t> 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09918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039" y="551794"/>
            <a:ext cx="8084590" cy="1138897"/>
          </a:xfrm>
        </p:spPr>
        <p:txBody>
          <a:bodyPr/>
          <a:lstStyle/>
          <a:p>
            <a:r>
              <a:rPr lang="en-ZA" b="1" dirty="0" smtClean="0"/>
              <a:t>PURPOSE OF THE PRESENTATION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/>
              <a:t>T</a:t>
            </a:r>
            <a:r>
              <a:rPr lang="en-GB" sz="4000" dirty="0" smtClean="0"/>
              <a:t>o </a:t>
            </a:r>
            <a:r>
              <a:rPr lang="en-GB" sz="4000" dirty="0"/>
              <a:t>highlight the main issues for </a:t>
            </a:r>
            <a:r>
              <a:rPr lang="en-GB" sz="4000" dirty="0" smtClean="0"/>
              <a:t>the Portfolio </a:t>
            </a:r>
            <a:r>
              <a:rPr lang="en-GB" sz="4000" dirty="0"/>
              <a:t>Committee on Defence and Military Veterans (PCODMV) to </a:t>
            </a:r>
            <a:r>
              <a:rPr lang="en-GB" sz="4000" dirty="0" smtClean="0"/>
              <a:t>consider as part of its oversight responsibility over the Department of Military Veterans (DMV) in </a:t>
            </a:r>
            <a:r>
              <a:rPr lang="en-GB" sz="4000" dirty="0"/>
              <a:t>general, and in particular the annual budgetary allocations and planning for the next five years.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955870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0573" y="451166"/>
            <a:ext cx="9596760" cy="509175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/>
              <a:t>Key aspects of the Analysis</a:t>
            </a:r>
            <a:r>
              <a:rPr lang="en-GB" dirty="0"/>
              <a:t/>
            </a:r>
            <a:br>
              <a:rPr lang="en-GB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79" y="604247"/>
            <a:ext cx="12009121" cy="596415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ZA" sz="2450" b="1" dirty="0" smtClean="0"/>
              <a:t>Performance issues</a:t>
            </a:r>
          </a:p>
          <a:p>
            <a:pPr lvl="0"/>
            <a:r>
              <a:rPr lang="en-ZA" sz="2450" dirty="0" smtClean="0"/>
              <a:t>Which </a:t>
            </a:r>
            <a:r>
              <a:rPr lang="en-ZA" sz="2450" b="1" u="sng" dirty="0"/>
              <a:t>institutional</a:t>
            </a:r>
            <a:r>
              <a:rPr lang="en-ZA" sz="2450" dirty="0"/>
              <a:t> </a:t>
            </a:r>
            <a:r>
              <a:rPr lang="en-ZA" sz="2450" b="1" u="sng" dirty="0"/>
              <a:t>policies</a:t>
            </a:r>
            <a:r>
              <a:rPr lang="en-ZA" sz="2450" dirty="0"/>
              <a:t> </a:t>
            </a:r>
            <a:r>
              <a:rPr lang="en-ZA" sz="2450" dirty="0" smtClean="0"/>
              <a:t>operational &amp; </a:t>
            </a:r>
            <a:r>
              <a:rPr lang="en-ZA" sz="2450" dirty="0"/>
              <a:t>which </a:t>
            </a:r>
            <a:r>
              <a:rPr lang="en-ZA" sz="2450" dirty="0" smtClean="0"/>
              <a:t>need </a:t>
            </a:r>
            <a:r>
              <a:rPr lang="en-ZA" sz="2450" dirty="0"/>
              <a:t>to be finalised and/or </a:t>
            </a:r>
            <a:r>
              <a:rPr lang="en-ZA" sz="2450" dirty="0" smtClean="0"/>
              <a:t>revised? (</a:t>
            </a:r>
            <a:r>
              <a:rPr lang="en-ZA" sz="2450" dirty="0"/>
              <a:t>p.5).</a:t>
            </a:r>
          </a:p>
          <a:p>
            <a:pPr lvl="0"/>
            <a:r>
              <a:rPr lang="en-GB" sz="2450" dirty="0" smtClean="0"/>
              <a:t>An </a:t>
            </a:r>
            <a:r>
              <a:rPr lang="en-GB" sz="2450" b="1" u="sng" dirty="0"/>
              <a:t>unqualified audit opinion</a:t>
            </a:r>
            <a:r>
              <a:rPr lang="en-GB" sz="2450" dirty="0"/>
              <a:t> as </a:t>
            </a:r>
            <a:r>
              <a:rPr lang="en-GB" sz="2450" dirty="0" smtClean="0"/>
              <a:t>annual </a:t>
            </a:r>
            <a:r>
              <a:rPr lang="en-GB" sz="2450" dirty="0"/>
              <a:t>target and a MTEF 2020/21 to 2022/23 target. </a:t>
            </a:r>
            <a:r>
              <a:rPr lang="en-GB" sz="2450" dirty="0" smtClean="0"/>
              <a:t>Reasons why </a:t>
            </a:r>
            <a:r>
              <a:rPr lang="en-GB" sz="2450" dirty="0"/>
              <a:t>they don’t aspire for a clean audit opinion (p. 13).</a:t>
            </a:r>
            <a:endParaRPr lang="en-ZA" sz="2450" dirty="0"/>
          </a:p>
          <a:p>
            <a:pPr lvl="0"/>
            <a:r>
              <a:rPr lang="en-GB" sz="2450" dirty="0" smtClean="0"/>
              <a:t>Finalisation </a:t>
            </a:r>
            <a:r>
              <a:rPr lang="en-GB" sz="2450" dirty="0"/>
              <a:t>of </a:t>
            </a:r>
            <a:r>
              <a:rPr lang="en-GB" sz="2450" b="1" u="sng" dirty="0" smtClean="0"/>
              <a:t>National </a:t>
            </a:r>
            <a:r>
              <a:rPr lang="en-GB" sz="2450" b="1" u="sng" dirty="0"/>
              <a:t>Database</a:t>
            </a:r>
            <a:r>
              <a:rPr lang="en-GB" sz="2450" dirty="0"/>
              <a:t> </a:t>
            </a:r>
            <a:r>
              <a:rPr lang="en-GB" sz="2450" dirty="0" smtClean="0"/>
              <a:t>a </a:t>
            </a:r>
            <a:r>
              <a:rPr lang="en-GB" sz="2450" dirty="0"/>
              <a:t>critical </a:t>
            </a:r>
            <a:r>
              <a:rPr lang="en-GB" sz="2450" dirty="0" smtClean="0"/>
              <a:t>issue. Deadlines by Defence </a:t>
            </a:r>
            <a:r>
              <a:rPr lang="en-GB" sz="2450" dirty="0"/>
              <a:t>Committees </a:t>
            </a:r>
            <a:r>
              <a:rPr lang="en-GB" sz="2450" dirty="0" smtClean="0"/>
              <a:t>(p.6&amp;15</a:t>
            </a:r>
            <a:r>
              <a:rPr lang="en-GB" sz="2450" dirty="0"/>
              <a:t>)</a:t>
            </a:r>
            <a:endParaRPr lang="en-ZA" sz="2450" dirty="0"/>
          </a:p>
          <a:p>
            <a:pPr lvl="0"/>
            <a:r>
              <a:rPr lang="en-GB" sz="2450" dirty="0" smtClean="0"/>
              <a:t>Progress </a:t>
            </a:r>
            <a:r>
              <a:rPr lang="en-ZA" sz="2450" dirty="0" smtClean="0"/>
              <a:t>with 6 </a:t>
            </a:r>
            <a:r>
              <a:rPr lang="en-ZA" sz="2450" dirty="0"/>
              <a:t>744 (8.3%) Military veterans who still need to </a:t>
            </a:r>
            <a:r>
              <a:rPr lang="en-ZA" sz="2450" b="1" u="sng" dirty="0"/>
              <a:t>update their information</a:t>
            </a:r>
            <a:r>
              <a:rPr lang="en-ZA" sz="2450" dirty="0"/>
              <a:t> (p.6).</a:t>
            </a:r>
          </a:p>
          <a:p>
            <a:pPr lvl="0"/>
            <a:r>
              <a:rPr lang="en-ZA" sz="2450" dirty="0" smtClean="0"/>
              <a:t>Ambitious </a:t>
            </a:r>
            <a:r>
              <a:rPr lang="en-ZA" sz="2450" dirty="0"/>
              <a:t>target to provide 600 military veterans </a:t>
            </a:r>
            <a:r>
              <a:rPr lang="en-ZA" sz="2450" dirty="0" smtClean="0"/>
              <a:t>p/a with </a:t>
            </a:r>
            <a:r>
              <a:rPr lang="en-ZA" sz="2450" b="1" u="sng" dirty="0"/>
              <a:t>subsidised public transport</a:t>
            </a:r>
            <a:r>
              <a:rPr lang="en-ZA" sz="2450" dirty="0"/>
              <a:t>, </a:t>
            </a:r>
            <a:r>
              <a:rPr lang="en-ZA" sz="2450" dirty="0" smtClean="0"/>
              <a:t>against non-delivery </a:t>
            </a:r>
            <a:r>
              <a:rPr lang="en-ZA" sz="2450" dirty="0"/>
              <a:t>on this benefit since the inception of </a:t>
            </a:r>
            <a:r>
              <a:rPr lang="en-ZA" sz="2450" dirty="0" smtClean="0"/>
              <a:t>Department </a:t>
            </a:r>
            <a:r>
              <a:rPr lang="en-ZA" sz="2450" dirty="0"/>
              <a:t>(p.15).</a:t>
            </a:r>
          </a:p>
          <a:p>
            <a:pPr lvl="0"/>
            <a:r>
              <a:rPr lang="en-ZA" sz="2450" dirty="0" smtClean="0"/>
              <a:t>Progress </a:t>
            </a:r>
            <a:r>
              <a:rPr lang="en-ZA" sz="2450" b="1" u="sng" dirty="0" smtClean="0"/>
              <a:t>filling </a:t>
            </a:r>
            <a:r>
              <a:rPr lang="en-ZA" sz="2450" b="1" u="sng" dirty="0"/>
              <a:t>of vacancies</a:t>
            </a:r>
            <a:r>
              <a:rPr lang="en-ZA" sz="2450" dirty="0"/>
              <a:t> </a:t>
            </a:r>
            <a:r>
              <a:rPr lang="en-ZA" sz="2450" dirty="0" smtClean="0"/>
              <a:t>top echelon:  background </a:t>
            </a:r>
            <a:r>
              <a:rPr lang="en-ZA" sz="2450" dirty="0"/>
              <a:t>of </a:t>
            </a:r>
            <a:r>
              <a:rPr lang="en-ZA" sz="2450" dirty="0" smtClean="0"/>
              <a:t>findings </a:t>
            </a:r>
            <a:r>
              <a:rPr lang="en-ZA" sz="2450" dirty="0"/>
              <a:t>of </a:t>
            </a:r>
            <a:r>
              <a:rPr lang="en-ZA" sz="2450" dirty="0" smtClean="0"/>
              <a:t>AGSA </a:t>
            </a:r>
            <a:r>
              <a:rPr lang="en-ZA" sz="2450" dirty="0"/>
              <a:t>(p.8 and p.16).</a:t>
            </a:r>
          </a:p>
          <a:p>
            <a:pPr lvl="0"/>
            <a:r>
              <a:rPr lang="en-ZA" sz="2450" dirty="0" smtClean="0"/>
              <a:t>Perpetual </a:t>
            </a:r>
            <a:r>
              <a:rPr lang="en-ZA" sz="2450" dirty="0"/>
              <a:t>under-performance </a:t>
            </a:r>
            <a:r>
              <a:rPr lang="en-ZA" sz="2450" b="1" dirty="0" smtClean="0"/>
              <a:t>housing</a:t>
            </a:r>
            <a:r>
              <a:rPr lang="en-ZA" sz="2450" dirty="0" smtClean="0"/>
              <a:t> - an indictment– they should </a:t>
            </a:r>
            <a:r>
              <a:rPr lang="en-ZA" sz="2450" dirty="0"/>
              <a:t>be kept to </a:t>
            </a:r>
            <a:r>
              <a:rPr lang="en-ZA" sz="2450" dirty="0" smtClean="0"/>
              <a:t>annual </a:t>
            </a:r>
            <a:r>
              <a:rPr lang="en-ZA" sz="2450" dirty="0"/>
              <a:t>target of 710</a:t>
            </a:r>
            <a:r>
              <a:rPr lang="en-ZA" sz="2450" i="1" dirty="0"/>
              <a:t> </a:t>
            </a:r>
            <a:r>
              <a:rPr lang="en-ZA" sz="2450" dirty="0"/>
              <a:t>houses (p. 15).</a:t>
            </a:r>
          </a:p>
          <a:p>
            <a:pPr lvl="0"/>
            <a:r>
              <a:rPr lang="en-ZA" sz="2450" dirty="0" smtClean="0"/>
              <a:t>DMV does </a:t>
            </a:r>
            <a:r>
              <a:rPr lang="en-ZA" sz="2450" dirty="0"/>
              <a:t>not have </a:t>
            </a:r>
            <a:r>
              <a:rPr lang="en-ZA" sz="2450" dirty="0" smtClean="0"/>
              <a:t>footprint </a:t>
            </a:r>
            <a:r>
              <a:rPr lang="en-ZA" sz="2450" dirty="0"/>
              <a:t>in all </a:t>
            </a:r>
            <a:r>
              <a:rPr lang="en-ZA" sz="2450" dirty="0" smtClean="0"/>
              <a:t>9 provinces. Explain lack </a:t>
            </a:r>
            <a:r>
              <a:rPr lang="en-ZA" sz="2450" b="1" u="sng" dirty="0" smtClean="0"/>
              <a:t>annual </a:t>
            </a:r>
            <a:r>
              <a:rPr lang="en-ZA" sz="2450" b="1" u="sng" dirty="0"/>
              <a:t>target for </a:t>
            </a:r>
            <a:r>
              <a:rPr lang="en-ZA" sz="2450" b="1" u="sng" dirty="0" smtClean="0"/>
              <a:t>establishment </a:t>
            </a:r>
            <a:r>
              <a:rPr lang="en-ZA" sz="2450" b="1" u="sng" dirty="0"/>
              <a:t>of provincial </a:t>
            </a:r>
            <a:r>
              <a:rPr lang="en-ZA" sz="2450" b="1" u="sng" dirty="0" smtClean="0"/>
              <a:t>offices, </a:t>
            </a:r>
            <a:r>
              <a:rPr lang="en-ZA" sz="2450" dirty="0" smtClean="0"/>
              <a:t>Plans do not refer to </a:t>
            </a:r>
            <a:r>
              <a:rPr lang="en-ZA" sz="2450" dirty="0"/>
              <a:t>this vexing issue (p.16</a:t>
            </a:r>
            <a:r>
              <a:rPr lang="en-ZA" sz="2450" dirty="0" smtClean="0"/>
              <a:t>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3638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ZA" sz="5400" dirty="0"/>
              <a:t>THANK YOU</a:t>
            </a:r>
            <a:endParaRPr lang="en-ZA" dirty="0"/>
          </a:p>
          <a:p>
            <a:pPr marL="0" lvl="0" indent="0" algn="ctr">
              <a:buNone/>
            </a:pPr>
            <a:r>
              <a:rPr lang="en-ZA" sz="3200" dirty="0"/>
              <a:t>Peter Daniels</a:t>
            </a:r>
            <a:endParaRPr lang="en-ZA" dirty="0"/>
          </a:p>
          <a:p>
            <a:pPr marL="0" lvl="0" indent="0" algn="ctr">
              <a:buNone/>
            </a:pPr>
            <a:r>
              <a:rPr lang="en-ZA" sz="2400" dirty="0"/>
              <a:t>Content Advisor</a:t>
            </a:r>
          </a:p>
          <a:p>
            <a:pPr marL="0" lvl="0" indent="0" algn="ctr">
              <a:buNone/>
            </a:pPr>
            <a:r>
              <a:rPr lang="en-ZA" sz="2400" dirty="0"/>
              <a:t>Portfolio Committee on Defence and Military Veterans</a:t>
            </a:r>
          </a:p>
          <a:p>
            <a:pPr marL="0" lvl="0" indent="0" algn="ctr">
              <a:buNone/>
            </a:pPr>
            <a:r>
              <a:rPr lang="en-ZA" sz="2400" dirty="0">
                <a:hlinkClick r:id="rId2"/>
              </a:rPr>
              <a:t>pdaniels@parliament.gov.za</a:t>
            </a:r>
            <a:endParaRPr lang="en-ZA" sz="2400" dirty="0"/>
          </a:p>
          <a:p>
            <a:pPr marL="0" lvl="0" indent="0" algn="ctr">
              <a:buNone/>
            </a:pPr>
            <a:r>
              <a:rPr lang="en-ZA" sz="2400" dirty="0"/>
              <a:t>021 403 </a:t>
            </a:r>
            <a:r>
              <a:rPr lang="en-ZA" sz="2400" dirty="0" smtClean="0"/>
              <a:t>8450</a:t>
            </a:r>
            <a:endParaRPr lang="en-ZA" sz="24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8940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0034" y="328532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SCOPE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1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General Remarks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Introduction </a:t>
            </a:r>
          </a:p>
          <a:p>
            <a:pPr marL="514350" indent="-514350">
              <a:buAutoNum type="arabicPeriod"/>
            </a:pPr>
            <a:r>
              <a:rPr lang="en-GB" dirty="0"/>
              <a:t>COVID-19 </a:t>
            </a:r>
            <a:r>
              <a:rPr lang="en-GB" dirty="0" smtClean="0"/>
              <a:t>Pandemic and the DMV</a:t>
            </a:r>
          </a:p>
          <a:p>
            <a:pPr marL="514350" indent="-514350">
              <a:buAutoNum type="arabicPeriod"/>
            </a:pPr>
            <a:r>
              <a:rPr lang="en-GB" dirty="0" smtClean="0"/>
              <a:t>DMV Strategic Plan 2020 – 2025 </a:t>
            </a:r>
          </a:p>
          <a:p>
            <a:pPr lvl="1"/>
            <a:r>
              <a:rPr lang="en-GB" dirty="0" smtClean="0"/>
              <a:t>Mandate</a:t>
            </a:r>
          </a:p>
          <a:p>
            <a:pPr lvl="1"/>
            <a:r>
              <a:rPr lang="en-GB" dirty="0" smtClean="0"/>
              <a:t>Strategic Focus</a:t>
            </a:r>
          </a:p>
          <a:p>
            <a:pPr lvl="1"/>
            <a:r>
              <a:rPr lang="en-GB" dirty="0" smtClean="0"/>
              <a:t>Measuring performance</a:t>
            </a:r>
          </a:p>
          <a:p>
            <a:pPr marL="514350" indent="-514350">
              <a:buAutoNum type="arabicPeriod"/>
            </a:pPr>
            <a:r>
              <a:rPr lang="en-GB" dirty="0" smtClean="0"/>
              <a:t>DMV Annual Performance Plan FY2020/21: Programme focus</a:t>
            </a:r>
          </a:p>
          <a:p>
            <a:pPr lvl="1"/>
            <a:r>
              <a:rPr lang="en-GB" dirty="0"/>
              <a:t>Programmes and </a:t>
            </a:r>
            <a:r>
              <a:rPr lang="en-GB" dirty="0" smtClean="0"/>
              <a:t>sub-programmes</a:t>
            </a:r>
          </a:p>
          <a:p>
            <a:pPr lvl="1"/>
            <a:r>
              <a:rPr lang="en-GB" dirty="0"/>
              <a:t>Main cost </a:t>
            </a:r>
            <a:r>
              <a:rPr lang="en-GB" dirty="0" smtClean="0"/>
              <a:t>drivers</a:t>
            </a:r>
          </a:p>
          <a:p>
            <a:pPr marL="514350" indent="-514350">
              <a:buAutoNum type="arabicPeriod" startAt="5"/>
            </a:pPr>
            <a:r>
              <a:rPr lang="en-GB" dirty="0" smtClean="0"/>
              <a:t>Human resources</a:t>
            </a:r>
          </a:p>
          <a:p>
            <a:pPr marL="514350" indent="-514350">
              <a:buAutoNum type="arabicPeriod" startAt="5"/>
            </a:pPr>
            <a:r>
              <a:rPr lang="en-ZA" dirty="0" smtClean="0"/>
              <a:t>Key aspects of the Analysis</a:t>
            </a:r>
            <a:endParaRPr lang="en-GB" dirty="0" smtClean="0"/>
          </a:p>
          <a:p>
            <a:pPr lvl="1"/>
            <a:endParaRPr lang="en-GB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14704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1656" y="509729"/>
            <a:ext cx="9596760" cy="75709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General Remarks</a:t>
            </a:r>
            <a:br>
              <a:rPr lang="en-US" b="1" i="1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010"/>
            <a:ext cx="11808823" cy="5643154"/>
          </a:xfrm>
        </p:spPr>
        <p:txBody>
          <a:bodyPr>
            <a:normAutofit fontScale="92500"/>
          </a:bodyPr>
          <a:lstStyle/>
          <a:p>
            <a:pPr lvl="1" algn="just"/>
            <a:r>
              <a:rPr lang="en-GB" sz="3200" dirty="0" smtClean="0"/>
              <a:t>Strategic Plans and Annual Performance Plans of DOD, DMV, CCB, Armscor and Military Ombud submitted to Parliament timeously.</a:t>
            </a:r>
          </a:p>
          <a:p>
            <a:pPr lvl="1" algn="just"/>
            <a:r>
              <a:rPr lang="en-GB" sz="3200" dirty="0" smtClean="0"/>
              <a:t>Analyses refer to the impact of Covid-19 on departments and entities</a:t>
            </a:r>
          </a:p>
          <a:p>
            <a:pPr lvl="1" algn="just"/>
            <a:r>
              <a:rPr lang="en-GB" sz="3200" dirty="0" smtClean="0"/>
              <a:t>Likelihood annual budgetary allocations will have to be adjusted to release funds for fight against pandemic (HC 28/04 – Adjustment Bill)</a:t>
            </a:r>
          </a:p>
          <a:p>
            <a:pPr lvl="1" algn="just"/>
            <a:r>
              <a:rPr lang="en-GB" sz="3200" dirty="0" smtClean="0"/>
              <a:t>Can question whether this has been considered and the kind of plans they have or plan to implement in case of this eventuality</a:t>
            </a:r>
          </a:p>
          <a:p>
            <a:pPr lvl="1" algn="just"/>
            <a:r>
              <a:rPr lang="en-GB" sz="3200" dirty="0" smtClean="0"/>
              <a:t>Also ask about internal measures to combat spread of such diseases</a:t>
            </a:r>
          </a:p>
          <a:p>
            <a:pPr lvl="1" algn="just"/>
            <a:r>
              <a:rPr lang="en-GB" sz="3200" dirty="0" smtClean="0"/>
              <a:t>Plans to achieve its mandate if lockdown is further extended or moves to levels 4 and 3.</a:t>
            </a:r>
          </a:p>
          <a:p>
            <a:pPr lvl="1" algn="just"/>
            <a:r>
              <a:rPr lang="en-GB" sz="3200" dirty="0" smtClean="0"/>
              <a:t>Analyses cover the Strategic Plans 2020 – 2025, the Annual Performance Plans 2020/21 and budgetary allocations </a:t>
            </a:r>
            <a:r>
              <a:rPr lang="en-GB" sz="3200" dirty="0"/>
              <a:t>for </a:t>
            </a:r>
            <a:r>
              <a:rPr lang="en-GB" sz="3200" dirty="0" smtClean="0"/>
              <a:t>FY2020/21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25915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2022" y="498350"/>
            <a:ext cx="9596760" cy="757091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COVID-19 Pandemic and the DMV</a:t>
            </a:r>
            <a:r>
              <a:rPr lang="en-GB" dirty="0"/>
              <a:t/>
            </a:r>
            <a:br>
              <a:rPr lang="en-GB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05840"/>
            <a:ext cx="11963400" cy="57156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/>
              <a:t>C</a:t>
            </a:r>
            <a:r>
              <a:rPr lang="en-GB" dirty="0" smtClean="0"/>
              <a:t>ompulsory Lockdown a for </a:t>
            </a:r>
            <a:r>
              <a:rPr lang="en-GB" dirty="0"/>
              <a:t>21 days </a:t>
            </a:r>
            <a:r>
              <a:rPr lang="en-GB" dirty="0" smtClean="0"/>
              <a:t>and extended end April 2020</a:t>
            </a:r>
          </a:p>
          <a:p>
            <a:pPr marL="514350" indent="-514350">
              <a:buAutoNum type="arabicPeriod"/>
            </a:pPr>
            <a:r>
              <a:rPr lang="en-GB" dirty="0" smtClean="0"/>
              <a:t>From 1 May 2020 Level 4 – limited economic activities </a:t>
            </a:r>
          </a:p>
          <a:p>
            <a:pPr marL="514350" indent="-514350">
              <a:buAutoNum type="arabicPeriod"/>
            </a:pPr>
            <a:r>
              <a:rPr lang="en-GB" dirty="0" smtClean="0"/>
              <a:t>Impact severe on especially more </a:t>
            </a:r>
            <a:r>
              <a:rPr lang="en-GB" dirty="0"/>
              <a:t>marginalised </a:t>
            </a:r>
            <a:r>
              <a:rPr lang="en-GB" dirty="0" smtClean="0"/>
              <a:t>- majority military veterans</a:t>
            </a:r>
          </a:p>
          <a:p>
            <a:pPr marL="514350" indent="-514350">
              <a:buAutoNum type="arabicPeriod"/>
            </a:pPr>
            <a:r>
              <a:rPr lang="en-GB" dirty="0" smtClean="0"/>
              <a:t>USA example: Assisting Military Veterans – tracking cases; </a:t>
            </a:r>
            <a:r>
              <a:rPr lang="en-ZA" dirty="0" smtClean="0"/>
              <a:t>call </a:t>
            </a:r>
            <a:r>
              <a:rPr lang="en-ZA" dirty="0"/>
              <a:t>centers </a:t>
            </a:r>
            <a:r>
              <a:rPr lang="en-ZA" dirty="0" smtClean="0"/>
              <a:t>assist with questions &amp; online information, Coronavirus </a:t>
            </a:r>
            <a:r>
              <a:rPr lang="en-ZA" dirty="0"/>
              <a:t>Relief Bill of $</a:t>
            </a:r>
            <a:r>
              <a:rPr lang="en-ZA" dirty="0" smtClean="0"/>
              <a:t>60m</a:t>
            </a:r>
          </a:p>
          <a:p>
            <a:pPr marL="514350" indent="-514350">
              <a:buAutoNum type="arabicPeriod"/>
            </a:pPr>
            <a:r>
              <a:rPr lang="en-ZA" dirty="0" smtClean="0"/>
              <a:t>NT prioritise fight vs virus, departments may be asked to revise their budgets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ZA" dirty="0"/>
              <a:t>Many military veterans </a:t>
            </a:r>
            <a:r>
              <a:rPr lang="en-ZA" dirty="0" smtClean="0"/>
              <a:t>&amp; their </a:t>
            </a:r>
            <a:r>
              <a:rPr lang="en-ZA" dirty="0"/>
              <a:t>dependents </a:t>
            </a:r>
            <a:r>
              <a:rPr lang="en-ZA" dirty="0" smtClean="0"/>
              <a:t>reliant </a:t>
            </a:r>
            <a:r>
              <a:rPr lang="en-ZA" dirty="0"/>
              <a:t>on </a:t>
            </a:r>
            <a:r>
              <a:rPr lang="en-ZA" dirty="0" smtClean="0"/>
              <a:t>benefits - increasing number </a:t>
            </a:r>
            <a:r>
              <a:rPr lang="en-ZA" dirty="0"/>
              <a:t>of applicants for </a:t>
            </a:r>
            <a:r>
              <a:rPr lang="en-ZA" dirty="0" smtClean="0"/>
              <a:t>Social </a:t>
            </a:r>
            <a:r>
              <a:rPr lang="en-ZA" dirty="0"/>
              <a:t>Relief of Distress (SRD) </a:t>
            </a:r>
            <a:r>
              <a:rPr lang="en-ZA" dirty="0" smtClean="0"/>
              <a:t>benefit.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ZA" dirty="0" smtClean="0"/>
              <a:t>DMV can use database to prioritise the elderly and those with  underlying conditions. </a:t>
            </a:r>
          </a:p>
          <a:p>
            <a:pPr marL="0" indent="0">
              <a:buNone/>
            </a:pPr>
            <a:r>
              <a:rPr lang="en-ZA" b="1" dirty="0" smtClean="0">
                <a:solidFill>
                  <a:srgbClr val="00B0F0"/>
                </a:solidFill>
              </a:rPr>
              <a:t>QUESTIONS:  </a:t>
            </a:r>
          </a:p>
          <a:p>
            <a:pPr marL="0" indent="0">
              <a:buNone/>
            </a:pPr>
            <a:r>
              <a:rPr lang="en-ZA" dirty="0" smtClean="0">
                <a:solidFill>
                  <a:srgbClr val="00B0F0"/>
                </a:solidFill>
              </a:rPr>
              <a:t>Kind of assistance and internal measures to safeguard staff (p.3 of Analysis)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3601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0034" y="68277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STRATEGIC </a:t>
            </a:r>
            <a:r>
              <a:rPr lang="en-GB" b="1" dirty="0"/>
              <a:t>PLAN 2020 – </a:t>
            </a:r>
            <a:r>
              <a:rPr lang="en-GB" b="1" dirty="0" smtClean="0"/>
              <a:t>2025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0446" y="1439864"/>
            <a:ext cx="11548654" cy="526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1. </a:t>
            </a:r>
            <a:r>
              <a:rPr lang="en-GB" b="1" dirty="0" smtClean="0"/>
              <a:t>Four </a:t>
            </a:r>
            <a:r>
              <a:rPr lang="en-GB" b="1" dirty="0"/>
              <a:t>main parts </a:t>
            </a:r>
            <a:r>
              <a:rPr lang="en-GB" dirty="0" smtClean="0"/>
              <a:t> </a:t>
            </a:r>
            <a:endParaRPr lang="en-ZA" dirty="0"/>
          </a:p>
          <a:p>
            <a:r>
              <a:rPr lang="en-GB" dirty="0"/>
              <a:t>Part A: 	DMV </a:t>
            </a:r>
            <a:r>
              <a:rPr lang="en-GB" dirty="0" smtClean="0"/>
              <a:t>Mandate </a:t>
            </a:r>
            <a:endParaRPr lang="en-ZA" dirty="0" smtClean="0"/>
          </a:p>
          <a:p>
            <a:r>
              <a:rPr lang="en-GB" dirty="0" smtClean="0"/>
              <a:t>Part B: 	DMV Strategic Focus</a:t>
            </a:r>
            <a:endParaRPr lang="en-ZA" dirty="0" smtClean="0"/>
          </a:p>
          <a:p>
            <a:r>
              <a:rPr lang="en-GB" dirty="0" smtClean="0"/>
              <a:t>Part </a:t>
            </a:r>
            <a:r>
              <a:rPr lang="en-GB" dirty="0"/>
              <a:t>C: 	Measuring DMV Performance</a:t>
            </a:r>
            <a:endParaRPr lang="en-ZA" dirty="0"/>
          </a:p>
          <a:p>
            <a:r>
              <a:rPr lang="en-GB" dirty="0"/>
              <a:t>Part D: 	Technical Indicator </a:t>
            </a:r>
            <a:r>
              <a:rPr lang="en-GB" dirty="0" smtClean="0"/>
              <a:t>Descriptions (AGSA)</a:t>
            </a:r>
          </a:p>
          <a:p>
            <a:pPr marL="0" indent="0">
              <a:buNone/>
            </a:pPr>
            <a:r>
              <a:rPr lang="en-GB" b="1" dirty="0" smtClean="0"/>
              <a:t>2. Part A: Mandate</a:t>
            </a:r>
          </a:p>
          <a:p>
            <a:r>
              <a:rPr lang="en-GB" dirty="0" smtClean="0"/>
              <a:t>Constitution: </a:t>
            </a:r>
            <a:r>
              <a:rPr lang="en-GB" dirty="0"/>
              <a:t>sections 7, 10, 25, 26, 27, 29, 32, 33, 195 and </a:t>
            </a:r>
            <a:r>
              <a:rPr lang="en-GB" dirty="0" smtClean="0"/>
              <a:t>217</a:t>
            </a:r>
          </a:p>
          <a:p>
            <a:r>
              <a:rPr lang="en-GB" dirty="0" smtClean="0"/>
              <a:t>Legislative mandate: Military </a:t>
            </a:r>
            <a:r>
              <a:rPr lang="en-GB" dirty="0"/>
              <a:t>Veterans Act (No. 18 of 2011</a:t>
            </a:r>
            <a:r>
              <a:rPr lang="en-GB" dirty="0" smtClean="0"/>
              <a:t>) and other acts</a:t>
            </a:r>
          </a:p>
          <a:p>
            <a:r>
              <a:rPr lang="en-GB" dirty="0" smtClean="0"/>
              <a:t>Military </a:t>
            </a:r>
            <a:r>
              <a:rPr lang="en-GB" dirty="0"/>
              <a:t>Veterans Benefits </a:t>
            </a:r>
            <a:r>
              <a:rPr lang="en-GB" dirty="0" smtClean="0"/>
              <a:t>Regulations AND institutional policies</a:t>
            </a: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B0F0"/>
                </a:solidFill>
              </a:rPr>
              <a:t>QUESTIONS: </a:t>
            </a:r>
            <a:r>
              <a:rPr lang="en-GB" dirty="0" smtClean="0">
                <a:solidFill>
                  <a:srgbClr val="00B0F0"/>
                </a:solidFill>
              </a:rPr>
              <a:t>amendments to act</a:t>
            </a:r>
            <a:r>
              <a:rPr lang="en-GB" b="1" dirty="0" smtClean="0">
                <a:solidFill>
                  <a:srgbClr val="00B0F0"/>
                </a:solidFill>
              </a:rPr>
              <a:t>;</a:t>
            </a:r>
            <a:r>
              <a:rPr lang="en-GB" dirty="0" smtClean="0">
                <a:solidFill>
                  <a:srgbClr val="00B0F0"/>
                </a:solidFill>
              </a:rPr>
              <a:t> policies (approved /revised), subsidised public transport policy, ZEAL Health claim of R198m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F0"/>
                </a:solidFill>
              </a:rPr>
              <a:t>(p.4 of Analysis)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02201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8584" y="43512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STRATEGIC </a:t>
            </a:r>
            <a:r>
              <a:rPr lang="en-GB" b="1" dirty="0"/>
              <a:t>PLAN 2020 – </a:t>
            </a:r>
            <a:r>
              <a:rPr lang="en-GB" b="1" dirty="0" smtClean="0"/>
              <a:t>2025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1409700"/>
            <a:ext cx="11525250" cy="529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Part </a:t>
            </a:r>
            <a:r>
              <a:rPr lang="en-GB" b="1" dirty="0"/>
              <a:t>B: </a:t>
            </a:r>
            <a:r>
              <a:rPr lang="en-GB" b="1" dirty="0" smtClean="0"/>
              <a:t>DMV </a:t>
            </a:r>
            <a:r>
              <a:rPr lang="en-GB" b="1" dirty="0"/>
              <a:t>Strategic </a:t>
            </a:r>
            <a:r>
              <a:rPr lang="en-GB" b="1" dirty="0" smtClean="0"/>
              <a:t>Focus</a:t>
            </a:r>
          </a:p>
          <a:p>
            <a:pPr marL="514350" indent="-514350">
              <a:buAutoNum type="arabicPeriod"/>
            </a:pPr>
            <a:r>
              <a:rPr lang="en-GB" dirty="0" smtClean="0"/>
              <a:t>Vision and  mission</a:t>
            </a:r>
          </a:p>
          <a:p>
            <a:pPr marL="514350" indent="-514350">
              <a:buAutoNum type="arabicPeriod"/>
            </a:pPr>
            <a:r>
              <a:rPr lang="en-GB" dirty="0" smtClean="0"/>
              <a:t>Organisational values</a:t>
            </a:r>
          </a:p>
          <a:p>
            <a:pPr marL="514350" indent="-514350">
              <a:buAutoNum type="arabicPeriod"/>
            </a:pPr>
            <a:r>
              <a:rPr lang="en-GB" dirty="0" smtClean="0"/>
              <a:t>Situational analysis:</a:t>
            </a:r>
          </a:p>
          <a:p>
            <a:r>
              <a:rPr lang="en-GB" dirty="0" smtClean="0"/>
              <a:t>Internal </a:t>
            </a:r>
            <a:r>
              <a:rPr lang="en-GB" dirty="0"/>
              <a:t>environment </a:t>
            </a:r>
            <a:r>
              <a:rPr lang="en-GB" dirty="0" smtClean="0"/>
              <a:t>analysis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800" dirty="0" smtClean="0"/>
              <a:t>Provincial spread and former force spread of military veterans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800" dirty="0" smtClean="0"/>
              <a:t>Gender and race distribution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b="1" dirty="0">
                <a:solidFill>
                  <a:srgbClr val="00B0F0"/>
                </a:solidFill>
              </a:rPr>
              <a:t>QUESTIONS: </a:t>
            </a:r>
            <a:r>
              <a:rPr lang="en-GB" dirty="0">
                <a:solidFill>
                  <a:srgbClr val="00B0F0"/>
                </a:solidFill>
              </a:rPr>
              <a:t>Age distribution; MSDS, </a:t>
            </a:r>
            <a:r>
              <a:rPr lang="en-ZA" dirty="0">
                <a:solidFill>
                  <a:srgbClr val="00B0F0"/>
                </a:solidFill>
              </a:rPr>
              <a:t>6 744/80 778 (8.3%)  need to update information and finalisation of database - </a:t>
            </a:r>
            <a:r>
              <a:rPr lang="en-GB" dirty="0">
                <a:solidFill>
                  <a:srgbClr val="00B0F0"/>
                </a:solidFill>
              </a:rPr>
              <a:t>PCODMV of 11 September 2019 and JSCD on 6 February 2020 </a:t>
            </a:r>
            <a:r>
              <a:rPr lang="en-ZA" dirty="0">
                <a:solidFill>
                  <a:srgbClr val="00B0F0"/>
                </a:solidFill>
              </a:rPr>
              <a:t>(p.6 of  analysis)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2664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8584" y="43512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STRATEGIC </a:t>
            </a:r>
            <a:r>
              <a:rPr lang="en-GB" b="1" dirty="0"/>
              <a:t>PLAN 2020 – </a:t>
            </a:r>
            <a:r>
              <a:rPr lang="en-GB" b="1" dirty="0" smtClean="0"/>
              <a:t>2025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1409700"/>
            <a:ext cx="11525250" cy="529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Part </a:t>
            </a:r>
            <a:r>
              <a:rPr lang="en-GB" b="1" dirty="0"/>
              <a:t>B: </a:t>
            </a:r>
            <a:r>
              <a:rPr lang="en-GB" b="1" dirty="0" smtClean="0"/>
              <a:t>DMV </a:t>
            </a:r>
            <a:r>
              <a:rPr lang="en-GB" b="1" dirty="0"/>
              <a:t>Strategic </a:t>
            </a:r>
            <a:r>
              <a:rPr lang="en-GB" b="1" dirty="0" smtClean="0"/>
              <a:t>Focus</a:t>
            </a:r>
          </a:p>
          <a:p>
            <a:pPr marL="514350" indent="-514350">
              <a:buAutoNum type="arabicPeriod"/>
            </a:pPr>
            <a:r>
              <a:rPr lang="en-GB" dirty="0" smtClean="0"/>
              <a:t>Situational analysis: </a:t>
            </a:r>
          </a:p>
          <a:p>
            <a:pPr marL="0" indent="0">
              <a:buNone/>
            </a:pPr>
            <a:r>
              <a:rPr lang="en-GB" dirty="0" smtClean="0"/>
              <a:t>External environmental analysis</a:t>
            </a:r>
          </a:p>
          <a:p>
            <a:pPr marL="0" indent="0">
              <a:buNone/>
            </a:pPr>
            <a:r>
              <a:rPr lang="en-ZA" dirty="0"/>
              <a:t>Stakeholder </a:t>
            </a:r>
            <a:r>
              <a:rPr lang="en-ZA" dirty="0" smtClean="0"/>
              <a:t>Analysis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B0F0"/>
                </a:solidFill>
              </a:rPr>
              <a:t>QUESTIONS</a:t>
            </a:r>
            <a:r>
              <a:rPr lang="en-GB" dirty="0" smtClean="0">
                <a:solidFill>
                  <a:srgbClr val="00B0F0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en-ZA" dirty="0" smtClean="0">
                <a:solidFill>
                  <a:srgbClr val="00B0F0"/>
                </a:solidFill>
              </a:rPr>
              <a:t>Military </a:t>
            </a:r>
            <a:r>
              <a:rPr lang="en-ZA" dirty="0">
                <a:solidFill>
                  <a:srgbClr val="00B0F0"/>
                </a:solidFill>
              </a:rPr>
              <a:t>Veterans Task Team </a:t>
            </a:r>
            <a:r>
              <a:rPr lang="en-ZA" dirty="0" smtClean="0">
                <a:solidFill>
                  <a:srgbClr val="00B0F0"/>
                </a:solidFill>
              </a:rPr>
              <a:t>Report- more cost effective delivery; </a:t>
            </a:r>
            <a:r>
              <a:rPr lang="en-GB" dirty="0">
                <a:solidFill>
                  <a:srgbClr val="00B0F0"/>
                </a:solidFill>
              </a:rPr>
              <a:t>cyber security </a:t>
            </a:r>
            <a:r>
              <a:rPr lang="en-GB" dirty="0" smtClean="0">
                <a:solidFill>
                  <a:srgbClr val="00B0F0"/>
                </a:solidFill>
              </a:rPr>
              <a:t>challenges; IGR – cooperation and One </a:t>
            </a:r>
            <a:r>
              <a:rPr lang="en-GB" dirty="0">
                <a:solidFill>
                  <a:srgbClr val="00B0F0"/>
                </a:solidFill>
              </a:rPr>
              <a:t>District </a:t>
            </a:r>
            <a:r>
              <a:rPr lang="en-GB" dirty="0" smtClean="0">
                <a:solidFill>
                  <a:srgbClr val="00B0F0"/>
                </a:solidFill>
              </a:rPr>
              <a:t>Approach. 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rgbClr val="00B0F0"/>
                </a:solidFill>
              </a:rPr>
              <a:t>Latest SANMVA-role verification; </a:t>
            </a:r>
            <a:r>
              <a:rPr lang="en-ZA" dirty="0">
                <a:solidFill>
                  <a:srgbClr val="00B0F0"/>
                </a:solidFill>
              </a:rPr>
              <a:t>Appeals Board and Advisory </a:t>
            </a:r>
            <a:r>
              <a:rPr lang="en-ZA" dirty="0" smtClean="0">
                <a:solidFill>
                  <a:srgbClr val="00B0F0"/>
                </a:solidFill>
              </a:rPr>
              <a:t>Council- terms and composition; </a:t>
            </a:r>
            <a:r>
              <a:rPr lang="en-ZA" dirty="0">
                <a:solidFill>
                  <a:srgbClr val="00B0F0"/>
                </a:solidFill>
              </a:rPr>
              <a:t>duplication of services by the </a:t>
            </a:r>
            <a:r>
              <a:rPr lang="en-ZA" dirty="0" smtClean="0">
                <a:solidFill>
                  <a:srgbClr val="00B0F0"/>
                </a:solidFill>
              </a:rPr>
              <a:t>SAMHS; filling of vacancies  and Skills </a:t>
            </a:r>
            <a:r>
              <a:rPr lang="en-ZA" dirty="0">
                <a:solidFill>
                  <a:srgbClr val="00B0F0"/>
                </a:solidFill>
              </a:rPr>
              <a:t>Audit </a:t>
            </a:r>
            <a:r>
              <a:rPr lang="en-ZA" dirty="0" smtClean="0">
                <a:solidFill>
                  <a:srgbClr val="00B0F0"/>
                </a:solidFill>
              </a:rPr>
              <a:t>recommendations    (p. 7 of analysis)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16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8584" y="435123"/>
            <a:ext cx="9596760" cy="757091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STRATEGIC </a:t>
            </a:r>
            <a:r>
              <a:rPr lang="en-GB" b="1" dirty="0"/>
              <a:t>PLAN 2020 – </a:t>
            </a:r>
            <a:r>
              <a:rPr lang="en-GB" b="1" dirty="0" smtClean="0"/>
              <a:t>2025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7566" y="1192214"/>
            <a:ext cx="11939452" cy="5510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Part </a:t>
            </a:r>
            <a:r>
              <a:rPr lang="en-GB" b="1" dirty="0"/>
              <a:t>C</a:t>
            </a:r>
            <a:r>
              <a:rPr lang="en-GB" b="1" dirty="0" smtClean="0"/>
              <a:t>: Measuring </a:t>
            </a:r>
            <a:r>
              <a:rPr lang="en-GB" b="1" dirty="0"/>
              <a:t>DMV Performance</a:t>
            </a:r>
            <a:endParaRPr lang="en-ZA" b="1" dirty="0"/>
          </a:p>
          <a:p>
            <a:pPr marL="0" indent="0">
              <a:buNone/>
            </a:pPr>
            <a:r>
              <a:rPr lang="en-ZA" b="1" dirty="0" smtClean="0"/>
              <a:t>Institutional </a:t>
            </a:r>
            <a:r>
              <a:rPr lang="en-ZA" b="1" dirty="0"/>
              <a:t>Performance </a:t>
            </a:r>
            <a:r>
              <a:rPr lang="en-ZA" b="1" dirty="0" smtClean="0"/>
              <a:t>Information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1. Contributions: Executive </a:t>
            </a:r>
            <a:r>
              <a:rPr lang="en-ZA" dirty="0"/>
              <a:t>Authority’s Priorities, </a:t>
            </a:r>
            <a:r>
              <a:rPr lang="en-ZA" dirty="0" smtClean="0"/>
              <a:t>NDP 2030 </a:t>
            </a:r>
            <a:r>
              <a:rPr lang="en-ZA" dirty="0"/>
              <a:t>Vision </a:t>
            </a:r>
            <a:r>
              <a:rPr lang="en-ZA" dirty="0" smtClean="0"/>
              <a:t>2030 and the MTSF 2019 </a:t>
            </a:r>
            <a:r>
              <a:rPr lang="en-ZA" dirty="0"/>
              <a:t>– 2024 Priorities </a:t>
            </a:r>
            <a:r>
              <a:rPr lang="en-ZA" dirty="0" smtClean="0"/>
              <a:t>(Table 7 on p. 32 of Strategic Plan)</a:t>
            </a:r>
          </a:p>
          <a:p>
            <a:pPr marL="0" indent="0">
              <a:buNone/>
            </a:pPr>
            <a:r>
              <a:rPr lang="en-ZA" dirty="0" smtClean="0"/>
              <a:t>2. Key </a:t>
            </a:r>
            <a:r>
              <a:rPr lang="en-ZA" dirty="0"/>
              <a:t>risks and mitigations (Table </a:t>
            </a:r>
            <a:r>
              <a:rPr lang="en-ZA" dirty="0" smtClean="0"/>
              <a:t>8 </a:t>
            </a:r>
            <a:r>
              <a:rPr lang="en-ZA" dirty="0"/>
              <a:t>on p. </a:t>
            </a:r>
            <a:r>
              <a:rPr lang="en-ZA" dirty="0" smtClean="0"/>
              <a:t>34 </a:t>
            </a:r>
            <a:r>
              <a:rPr lang="en-ZA" dirty="0"/>
              <a:t>of Strategic Plan)</a:t>
            </a:r>
          </a:p>
          <a:p>
            <a:pPr marL="0" indent="0">
              <a:buNone/>
            </a:pPr>
            <a:endParaRPr lang="en-GB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B0F0"/>
                </a:solidFill>
              </a:rPr>
              <a:t>QUESTIONS</a:t>
            </a:r>
            <a:r>
              <a:rPr lang="en-GB" dirty="0" smtClean="0">
                <a:solidFill>
                  <a:srgbClr val="00B0F0"/>
                </a:solidFill>
              </a:rPr>
              <a:t>: report contributions </a:t>
            </a:r>
            <a:r>
              <a:rPr lang="en-ZA" dirty="0">
                <a:solidFill>
                  <a:srgbClr val="00B0F0"/>
                </a:solidFill>
              </a:rPr>
              <a:t>quarterly and annual </a:t>
            </a:r>
            <a:r>
              <a:rPr lang="en-ZA" dirty="0" smtClean="0">
                <a:solidFill>
                  <a:srgbClr val="00B0F0"/>
                </a:solidFill>
              </a:rPr>
              <a:t>basis.</a:t>
            </a:r>
            <a:r>
              <a:rPr lang="en-ZA" dirty="0" smtClean="0"/>
              <a:t> </a:t>
            </a:r>
          </a:p>
          <a:p>
            <a:pPr marL="0" lvl="0" indent="0" algn="just">
              <a:buNone/>
            </a:pPr>
            <a:r>
              <a:rPr lang="en-ZA" dirty="0" smtClean="0">
                <a:solidFill>
                  <a:srgbClr val="00B0F0"/>
                </a:solidFill>
              </a:rPr>
              <a:t>Status risk </a:t>
            </a:r>
            <a:r>
              <a:rPr lang="en-ZA" dirty="0">
                <a:solidFill>
                  <a:srgbClr val="00B0F0"/>
                </a:solidFill>
              </a:rPr>
              <a:t>mitigation factors and how </a:t>
            </a:r>
            <a:r>
              <a:rPr lang="en-ZA" dirty="0" smtClean="0">
                <a:solidFill>
                  <a:srgbClr val="00B0F0"/>
                </a:solidFill>
              </a:rPr>
              <a:t>effective; Diversity Management -reasons </a:t>
            </a:r>
            <a:endParaRPr lang="en-ZA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en-ZA" dirty="0">
                <a:solidFill>
                  <a:srgbClr val="00B0F0"/>
                </a:solidFill>
              </a:rPr>
              <a:t>No mention </a:t>
            </a:r>
            <a:r>
              <a:rPr lang="en-ZA" dirty="0" smtClean="0">
                <a:solidFill>
                  <a:srgbClr val="00B0F0"/>
                </a:solidFill>
              </a:rPr>
              <a:t>of Social </a:t>
            </a:r>
            <a:r>
              <a:rPr lang="en-ZA" dirty="0">
                <a:solidFill>
                  <a:srgbClr val="00B0F0"/>
                </a:solidFill>
              </a:rPr>
              <a:t>Relief of Distress (SRD</a:t>
            </a:r>
            <a:r>
              <a:rPr lang="en-ZA" dirty="0" smtClean="0">
                <a:solidFill>
                  <a:srgbClr val="00B0F0"/>
                </a:solidFill>
              </a:rPr>
              <a:t>); </a:t>
            </a:r>
            <a:r>
              <a:rPr lang="en-ZA" dirty="0">
                <a:solidFill>
                  <a:srgbClr val="00B0F0"/>
                </a:solidFill>
              </a:rPr>
              <a:t>effective stakeholder management strategy </a:t>
            </a:r>
            <a:r>
              <a:rPr lang="en-ZA" dirty="0" smtClean="0">
                <a:solidFill>
                  <a:srgbClr val="00B0F0"/>
                </a:solidFill>
              </a:rPr>
              <a:t>(p. 9 and 10)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34379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1704</Words>
  <Application>Microsoft Office PowerPoint</Application>
  <PresentationFormat>Widescreen</PresentationFormat>
  <Paragraphs>250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1_Office Theme</vt:lpstr>
      <vt:lpstr>    DEPARTMENT  OF  MILITARY VETERANS  </vt:lpstr>
      <vt:lpstr>PURPOSE OF THE PRESENTATION</vt:lpstr>
      <vt:lpstr>SCOPE</vt:lpstr>
      <vt:lpstr>General Remarks </vt:lpstr>
      <vt:lpstr>COVID-19 Pandemic and the DMV </vt:lpstr>
      <vt:lpstr>STRATEGIC PLAN 2020 – 2025</vt:lpstr>
      <vt:lpstr>STRATEGIC PLAN 2020 – 2025</vt:lpstr>
      <vt:lpstr>STRATEGIC PLAN 2020 – 2025</vt:lpstr>
      <vt:lpstr>STRATEGIC PLAN 2020 – 2025</vt:lpstr>
      <vt:lpstr>ANNUAL PERFORMANCE PLAN FY2020/21</vt:lpstr>
      <vt:lpstr>ANNUAL PERFORMANCE PLAN FY2020/21</vt:lpstr>
      <vt:lpstr>ANNUAL PERFORMANCE PLAN FY2020/21</vt:lpstr>
      <vt:lpstr>ANNUAL PERFORMANCE PLAN FY2020/21</vt:lpstr>
      <vt:lpstr>ANNUAL PERFORMANCE PLAN FY2020/21</vt:lpstr>
      <vt:lpstr>ANNUAL PERFORMANCE PLAN FY2020/21</vt:lpstr>
      <vt:lpstr>ANNUAL PERFORMANCE PLAN FY2020/21</vt:lpstr>
      <vt:lpstr>ANNUAL PERFORMANCE PLAN FY2020/21</vt:lpstr>
      <vt:lpstr>Key aspects of the Analysis </vt:lpstr>
      <vt:lpstr>Key aspects of the Analysis </vt:lpstr>
      <vt:lpstr>Key aspects of the Analysis </vt:lpstr>
      <vt:lpstr>PowerPoint Presentation</vt:lpstr>
    </vt:vector>
  </TitlesOfParts>
  <Company>Parliament of the Republic  of South Africa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 OF  MILITARY VETERANS  SELECTED ISSUES OF THE STRATEGIC PLAN 2020 – 2025 2020/21 ANNUAL PERFORMANCE PLAN AND 2020/21 BUDGET</dc:title>
  <dc:creator>Peter Daniels</dc:creator>
  <cp:lastModifiedBy>Peter Daniels</cp:lastModifiedBy>
  <cp:revision>41</cp:revision>
  <dcterms:created xsi:type="dcterms:W3CDTF">2020-04-28T11:25:49Z</dcterms:created>
  <dcterms:modified xsi:type="dcterms:W3CDTF">2020-04-29T15:44:51Z</dcterms:modified>
</cp:coreProperties>
</file>