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27" r:id="rId3"/>
    <p:sldId id="522" r:id="rId4"/>
    <p:sldId id="523" r:id="rId5"/>
    <p:sldId id="524" r:id="rId6"/>
    <p:sldId id="526" r:id="rId7"/>
    <p:sldId id="528" r:id="rId8"/>
    <p:sldId id="530" r:id="rId9"/>
    <p:sldId id="529" r:id="rId10"/>
    <p:sldId id="531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yd Motshwanedi" initials="FM" lastIdx="2" clrIdx="0">
    <p:extLst>
      <p:ext uri="{19B8F6BF-5375-455C-9EA6-DF929625EA0E}">
        <p15:presenceInfo xmlns:p15="http://schemas.microsoft.com/office/powerpoint/2012/main" userId="S-1-5-21-1204054820-1125754781-535949388-110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99"/>
    <a:srgbClr val="FFDE9B"/>
    <a:srgbClr val="B1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>
      <p:cViewPr varScale="1">
        <p:scale>
          <a:sx n="70" d="100"/>
          <a:sy n="70" d="100"/>
        </p:scale>
        <p:origin x="10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93" cy="465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277" y="1"/>
            <a:ext cx="3038493" cy="465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EC356-4F76-44E9-ACE5-BE44601427C4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88"/>
            <a:ext cx="3038493" cy="465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277" y="8830688"/>
            <a:ext cx="3038493" cy="465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873C-16B4-4046-A5C3-B6EB3E264A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82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93" cy="465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277" y="1"/>
            <a:ext cx="3038493" cy="465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972B0-43EA-49A1-B1B4-58879283F182}" type="datetimeFigureOut">
              <a:rPr lang="en-ZA" smtClean="0"/>
              <a:t>2020/04/29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94" y="4474116"/>
            <a:ext cx="5607015" cy="3660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88"/>
            <a:ext cx="3038493" cy="465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277" y="8830688"/>
            <a:ext cx="3038493" cy="465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ADBF1-FF72-4255-B545-390A6BB802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74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ADBF1-FF72-4255-B545-390A6BB80209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737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ADBF1-FF72-4255-B545-390A6BB80209}" type="slidenum">
              <a:rPr lang="en-ZA" smtClean="0">
                <a:solidFill>
                  <a:prstClr val="black"/>
                </a:solidFill>
              </a:rPr>
              <a:pPr/>
              <a:t>10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9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359BF-17D3-4BB5-880D-C8306BF1B7A5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211C-339B-40F3-BC8A-42D0E2A87CDD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4CE7-4EA6-4157-A8A1-B7D77C6A8D00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400"/>
            </a:lvl2pPr>
            <a:lvl3pPr>
              <a:spcBef>
                <a:spcPts val="600"/>
              </a:spcBef>
              <a:spcAft>
                <a:spcPts val="600"/>
              </a:spcAft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defRPr sz="2400"/>
            </a:lvl4pPr>
            <a:lvl5pPr>
              <a:spcBef>
                <a:spcPts val="60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4DE6-862B-4676-8114-1A1EDAB02DCF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2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0073-B1EF-4A7E-828A-D038A609FC4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1303-13F6-4669-922A-D47B438283DF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8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0D27-22F2-4B9B-B0A2-956C114379CE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81E2-D823-478B-9BC6-DB14A32A0B82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DA8F-C244-4BC0-B822-AA199A4634CD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57EF-F217-46E5-A5F6-C8AB5A46472F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0906-BAC8-4D4E-81A5-59DB10933B01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D5D2-A09B-464C-A57F-8B2034045395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938B-8917-4869-91D0-F9F507C4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RD@sassa.gov.za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TO THE WESTERN CAPE AD HOC COVID-19 COMMITTEE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44700"/>
            <a:ext cx="7315200" cy="14845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APRIL 2020</a:t>
            </a:r>
            <a:endParaRPr lang="en-ZA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67200" y="5486400"/>
            <a:ext cx="23622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2743202"/>
            <a:ext cx="6172200" cy="10286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2060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06490"/>
              </p:ext>
            </p:extLst>
          </p:nvPr>
        </p:nvGraphicFramePr>
        <p:xfrm>
          <a:off x="1143000" y="1942082"/>
          <a:ext cx="7162800" cy="3889824"/>
        </p:xfrm>
        <a:graphic>
          <a:graphicData uri="http://schemas.openxmlformats.org/drawingml/2006/table">
            <a:tbl>
              <a:tblPr firstRow="1" firstCol="1" bandRow="1"/>
              <a:tblGrid>
                <a:gridCol w="1734180"/>
                <a:gridCol w="2024079"/>
                <a:gridCol w="1724378"/>
                <a:gridCol w="1680163"/>
              </a:tblGrid>
              <a:tr h="719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CALLS  RECEIVED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CALLED BACK 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Z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9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14-Apr</a:t>
                      </a:r>
                      <a:endParaRPr lang="en-Z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2,138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2,138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15-Apr</a:t>
                      </a:r>
                      <a:endParaRPr lang="en-Z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2,153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2,153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16-Apr</a:t>
                      </a:r>
                      <a:endParaRPr lang="en-Z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1,431</a:t>
                      </a:r>
                      <a:endParaRPr lang="en-Z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1,431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17-Apr</a:t>
                      </a:r>
                      <a:endParaRPr lang="en-Z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905</a:t>
                      </a:r>
                      <a:endParaRPr lang="en-ZA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905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20-Apr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21-Apr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85"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22-Apr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2,065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34"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23-Apr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2,563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12,695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2,248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10,447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Update on Calls Received</a:t>
            </a:r>
          </a:p>
          <a:p>
            <a:r>
              <a:rPr lang="en-US" dirty="0" smtClean="0"/>
              <a:t>Regional Call Centre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56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05748"/>
              </p:ext>
            </p:extLst>
          </p:nvPr>
        </p:nvGraphicFramePr>
        <p:xfrm>
          <a:off x="1905000" y="316350"/>
          <a:ext cx="6934200" cy="6031238"/>
        </p:xfrm>
        <a:graphic>
          <a:graphicData uri="http://schemas.openxmlformats.org/drawingml/2006/table">
            <a:tbl>
              <a:tblPr firstRow="1" firstCol="1" bandRow="1"/>
              <a:tblGrid>
                <a:gridCol w="2438400"/>
                <a:gridCol w="1106130"/>
                <a:gridCol w="1179870"/>
                <a:gridCol w="1143000"/>
                <a:gridCol w="1066800"/>
              </a:tblGrid>
              <a:tr h="244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</a:t>
                      </a: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/ District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April 20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ZA" sz="1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April 20</a:t>
                      </a: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April 20</a:t>
                      </a:r>
                      <a:endParaRPr lang="en-Z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18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Cape Town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Eerste River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Gugulethu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Mitchell’s Plain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District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674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1,241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Caledon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Paarl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Worcester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Boland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Overberg District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526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984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Beaufort West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Oudtshoorn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George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Eden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Karoo District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664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Vredenburg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Vredendal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Coast District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Athlone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Bellville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Khayelitsha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Wynberg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 1 District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641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1406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2,208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7212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Regional</a:t>
                      </a:r>
                      <a:r>
                        <a:rPr lang="en-US" sz="1600" b="1" baseline="0" dirty="0" smtClean="0"/>
                        <a:t> Total</a:t>
                      </a:r>
                      <a:endParaRPr lang="en-ZA" sz="16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1,825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3,128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5,642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2133600"/>
            <a:ext cx="2057400" cy="1752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dirty="0" smtClean="0"/>
              <a:t>SASSA Food Parcels</a:t>
            </a:r>
            <a:endParaRPr lang="en-US" sz="3200" dirty="0" smtClean="0"/>
          </a:p>
          <a:p>
            <a:r>
              <a:rPr lang="en-US" sz="3200" dirty="0" smtClean="0"/>
              <a:t>Update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0617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11276"/>
              </p:ext>
            </p:extLst>
          </p:nvPr>
        </p:nvGraphicFramePr>
        <p:xfrm>
          <a:off x="685801" y="1828800"/>
          <a:ext cx="7696199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2672845"/>
                <a:gridCol w="1543155"/>
                <a:gridCol w="1433023"/>
                <a:gridCol w="2047176"/>
              </a:tblGrid>
              <a:tr h="901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 type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Grants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payment 1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</a:t>
                      </a: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Grants</a:t>
                      </a:r>
                      <a:r>
                        <a:rPr lang="en-US" sz="1600" b="1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to be paid 1 May 2020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Value (R)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23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 for the Aged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369,490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368,280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762,667,946.60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 Veterans Grant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38 340.00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Disability Grant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154,059</a:t>
                      </a:r>
                      <a:endParaRPr lang="en-ZA" sz="20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152,841</a:t>
                      </a:r>
                      <a:endParaRPr lang="en-ZA" sz="2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320,824 ,233.10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 Child Grant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31,754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31,705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41,192,331.95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Care Dependency Grant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16,577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16,549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34,942,441.22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 Support Grant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1,048,831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1,048,150</a:t>
                      </a:r>
                      <a:endParaRPr lang="en-ZA" sz="20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775,863,652.17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Grant-in-Aid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25,141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24,883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10,971,746.03</a:t>
                      </a:r>
                      <a:endParaRPr lang="en-ZA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</a:t>
                      </a:r>
                      <a:endParaRPr lang="en-ZA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1,645,870</a:t>
                      </a:r>
                      <a:endParaRPr lang="en-ZA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1,642,426</a:t>
                      </a:r>
                      <a:endParaRPr lang="en-ZA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1,946,500,691.07</a:t>
                      </a:r>
                      <a:endParaRPr lang="en-ZA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Grants in Payment</a:t>
            </a:r>
          </a:p>
          <a:p>
            <a:r>
              <a:rPr lang="en-US" dirty="0" smtClean="0"/>
              <a:t>May 2020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0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72439"/>
              </p:ext>
            </p:extLst>
          </p:nvPr>
        </p:nvGraphicFramePr>
        <p:xfrm>
          <a:off x="4778188" y="1341755"/>
          <a:ext cx="2971800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600200"/>
              </a:tblGrid>
              <a:tr h="36449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Local Office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Per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Local Office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Athlone</a:t>
                      </a:r>
                      <a:endParaRPr lang="en-ZA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ZA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Bellville</a:t>
                      </a:r>
                      <a:endParaRPr lang="en-ZA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ZA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Khayelitsha</a:t>
                      </a:r>
                      <a:endParaRPr lang="en-ZA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ZA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Wynberg</a:t>
                      </a:r>
                      <a:endParaRPr lang="en-ZA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ZA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Cape Town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Eerste River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107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Mitchells Plain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96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Gugulethu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77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Caledon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33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Paarl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47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Worcester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33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Beaufort</a:t>
                      </a:r>
                      <a:r>
                        <a:rPr lang="en-US" sz="1300" baseline="0" dirty="0" smtClean="0">
                          <a:solidFill>
                            <a:sysClr val="windowText" lastClr="000000"/>
                          </a:solidFill>
                        </a:rPr>
                        <a:t> West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George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212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Oudtshoorn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14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Vredenburg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75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</a:rPr>
                        <a:t>Vredendal</a:t>
                      </a:r>
                      <a:endParaRPr lang="en-ZA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183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endParaRPr lang="en-ZA" sz="13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987</a:t>
                      </a:r>
                      <a:endParaRPr lang="en-ZA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75659"/>
              </p:ext>
            </p:extLst>
          </p:nvPr>
        </p:nvGraphicFramePr>
        <p:xfrm>
          <a:off x="990600" y="2383804"/>
          <a:ext cx="3138560" cy="2765609"/>
        </p:xfrm>
        <a:graphic>
          <a:graphicData uri="http://schemas.openxmlformats.org/drawingml/2006/table">
            <a:tbl>
              <a:tblPr firstRow="1" firstCol="1" bandRow="1"/>
              <a:tblGrid>
                <a:gridCol w="1989773"/>
                <a:gridCol w="1148787"/>
              </a:tblGrid>
              <a:tr h="440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 type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Grant type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 for the Aged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164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 Veterans Grant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Disability Grant</a:t>
                      </a:r>
                      <a:endParaRPr lang="en-Z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209</a:t>
                      </a:r>
                      <a:endParaRPr lang="en-ZA" sz="16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 Child Grant</a:t>
                      </a:r>
                      <a:endParaRPr lang="en-Z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Care Dependency Grant</a:t>
                      </a:r>
                      <a:endParaRPr lang="en-Z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 Support Grant</a:t>
                      </a:r>
                      <a:endParaRPr lang="en-Z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476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Grant-in-Aid</a:t>
                      </a:r>
                      <a:endParaRPr lang="en-Z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ZA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</a:t>
                      </a:r>
                      <a:endParaRPr lang="en-Z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987</a:t>
                      </a:r>
                      <a:endParaRPr lang="en-ZA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3386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Grant Applications not finalized</a:t>
            </a:r>
          </a:p>
          <a:p>
            <a:r>
              <a:rPr lang="en-US" sz="3200" dirty="0" smtClean="0"/>
              <a:t>End of March 2020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5841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1133" y="11430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Increase of R300 for the Child Support Grant to be paid in (only) May 2020 per child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.</a:t>
            </a: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 Thereafter from June – October 2020, a R500 grant will be paid to caregivers of the Children on the Child Support Grant. </a:t>
            </a:r>
          </a:p>
          <a:p>
            <a:pPr marL="342900" indent="-342900" algn="just" fontAlgn="base">
              <a:buFont typeface="Symbol" panose="05050102010706020507" pitchFamily="18" charset="2"/>
              <a:buChar char=""/>
            </a:pPr>
            <a:r>
              <a:rPr lang="en-ZA" sz="2800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All existing caregivers will automatically qualify and receive this benefit along with the existing CSG monthly benefit. </a:t>
            </a:r>
            <a:endParaRPr lang="en-ZA" sz="2400" dirty="0"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The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amount per child will revert to R440 per month from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June 2020.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Z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All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other existing social grants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are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increased by R250 per month from May to October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2020.  </a:t>
            </a:r>
            <a:endParaRPr lang="en-Z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Grant Relief Measures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91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798522"/>
            <a:ext cx="80772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The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grant will be available to South African Citizen, Permanent Resident or Refugee registered on the Home Affairs system; who are resident within the borders of the Republic of South Africa;</a:t>
            </a:r>
          </a:p>
          <a:p>
            <a:pPr lvl="0" algn="just" fontAlgn="base"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Applicants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must be: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Above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the age of 18;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Unemployed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;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Not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receiving any income;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Not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receiving any social grant;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Not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receiving any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UIF benefit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and does not qualify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therefore;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Not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receiving a stipend from the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NSFAS;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and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Not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resident in a government funded or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subsidized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institution.</a:t>
            </a:r>
          </a:p>
          <a:p>
            <a:pPr lvl="0" algn="just" fontAlgn="base">
              <a:spcAft>
                <a:spcPts val="0"/>
              </a:spcAft>
            </a:pP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 fontAlgn="base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Prospective Applicants will need to provide the following compulsory information for processing of their applications: 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Identity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Number/Department of Home permit;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Name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and Surname as captured in the ID (and initials);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Gender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and Disability;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Banking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details - Bank Name and Account Number; 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Contact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details - Cell phone number; </a:t>
            </a:r>
          </a:p>
          <a:p>
            <a:pPr marL="712788" lvl="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Proof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of Residential Address;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Special Covid-19 SRD Grant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19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4082" y="1212275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dirty="0"/>
              <a:t>A</a:t>
            </a:r>
            <a:r>
              <a:rPr lang="en-ZA" sz="2000" dirty="0" smtClean="0"/>
              <a:t>pplication </a:t>
            </a:r>
            <a:r>
              <a:rPr lang="en-ZA" sz="2000" dirty="0"/>
              <a:t>for </a:t>
            </a:r>
            <a:r>
              <a:rPr lang="en-ZA" sz="2000" dirty="0" smtClean="0"/>
              <a:t>SRD </a:t>
            </a:r>
            <a:r>
              <a:rPr lang="en-ZA" sz="2000" dirty="0"/>
              <a:t>or a social grant may be lodged electronically over and above any other available means of lodging such applications. </a:t>
            </a:r>
            <a:endParaRPr lang="en-Z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The </a:t>
            </a:r>
            <a:r>
              <a:rPr lang="en-ZA" sz="2000" dirty="0"/>
              <a:t>measures applicable </a:t>
            </a:r>
            <a:r>
              <a:rPr lang="en-ZA" sz="2000" dirty="0" smtClean="0"/>
              <a:t>(for now) include -</a:t>
            </a:r>
          </a:p>
          <a:p>
            <a:pPr marL="631825" indent="-285750">
              <a:buFont typeface="Wingdings" panose="05000000000000000000" pitchFamily="2" charset="2"/>
              <a:buChar char="§"/>
            </a:pPr>
            <a:r>
              <a:rPr lang="en-ZA" sz="2000" b="1" dirty="0" smtClean="0"/>
              <a:t>Sending </a:t>
            </a:r>
            <a:r>
              <a:rPr lang="en-ZA" sz="2000" b="1" dirty="0" err="1" smtClean="0"/>
              <a:t>Whatsup</a:t>
            </a:r>
            <a:r>
              <a:rPr lang="en-ZA" sz="2000" b="1" dirty="0" smtClean="0"/>
              <a:t> </a:t>
            </a:r>
            <a:r>
              <a:rPr lang="en-ZA" sz="2000" b="1" dirty="0"/>
              <a:t>message to 0600 123 456 </a:t>
            </a:r>
            <a:endParaRPr lang="en-ZA" sz="2000" b="1" dirty="0" smtClean="0"/>
          </a:p>
          <a:p>
            <a:pPr marL="346075"/>
            <a:r>
              <a:rPr lang="en-ZA" sz="2000" b="1" dirty="0"/>
              <a:t> </a:t>
            </a:r>
            <a:r>
              <a:rPr lang="en-ZA" sz="2000" b="1" dirty="0" smtClean="0"/>
              <a:t>   &amp; </a:t>
            </a:r>
            <a:r>
              <a:rPr lang="en-ZA" sz="2000" b="1" dirty="0"/>
              <a:t>selecting </a:t>
            </a:r>
            <a:r>
              <a:rPr lang="en-ZA" sz="2000" b="1" dirty="0" smtClean="0"/>
              <a:t>SASSA; </a:t>
            </a:r>
            <a:r>
              <a:rPr lang="en-ZA" sz="2000" b="1" dirty="0"/>
              <a:t>or </a:t>
            </a:r>
          </a:p>
          <a:p>
            <a:pPr marL="631825" indent="-285750">
              <a:buFont typeface="Wingdings" panose="05000000000000000000" pitchFamily="2" charset="2"/>
              <a:buChar char="§"/>
            </a:pPr>
            <a:r>
              <a:rPr lang="en-ZA" sz="2000" b="1" dirty="0" smtClean="0"/>
              <a:t>E-mail </a:t>
            </a:r>
            <a:r>
              <a:rPr lang="en-ZA" sz="2000" b="1" dirty="0"/>
              <a:t>to </a:t>
            </a:r>
            <a:r>
              <a:rPr lang="en-ZA" sz="2000" b="1" u="sng" dirty="0">
                <a:hlinkClick r:id="rId2"/>
              </a:rPr>
              <a:t>SRD@sassa.gov.za</a:t>
            </a:r>
            <a:r>
              <a:rPr lang="en-ZA" sz="2000" b="1" dirty="0"/>
              <a:t>. </a:t>
            </a:r>
            <a:endParaRPr lang="en-ZA" sz="2000" b="1" dirty="0" smtClean="0"/>
          </a:p>
          <a:p>
            <a:r>
              <a:rPr lang="en-ZA" sz="2000" dirty="0"/>
              <a:t>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2000" dirty="0" smtClean="0"/>
              <a:t>Volunteers </a:t>
            </a:r>
            <a:r>
              <a:rPr lang="en-ZA" sz="2000" dirty="0"/>
              <a:t>will be trained to assist applicants who cannot use technology and will be provided with gadgets to capture details on behalf of applicants</a:t>
            </a:r>
            <a:r>
              <a:rPr lang="en-ZA" sz="2000" dirty="0" smtClean="0"/>
              <a:t>.</a:t>
            </a: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Notification of the outcome for an application for the Special COVID19 </a:t>
            </a:r>
            <a:r>
              <a:rPr lang="en-US" sz="2000" dirty="0" smtClean="0"/>
              <a:t>SRD Grant will </a:t>
            </a:r>
            <a:r>
              <a:rPr lang="en-US" sz="2000" dirty="0"/>
              <a:t>be provided in the same manner in which the application was made. </a:t>
            </a:r>
            <a:endParaRPr lang="en-US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Symbol" panose="05050102010706020507" pitchFamily="18" charset="2"/>
              </a:rPr>
              <a:t>Payments mainly through bank accounts of the applicants and through cash send measures through </a:t>
            </a:r>
            <a:r>
              <a:rPr lang="en-US" sz="2000" dirty="0" smtClean="0">
                <a:ea typeface="Times New Roman" panose="02020603050405020304" pitchFamily="18" charset="0"/>
                <a:cs typeface="Symbol" panose="05050102010706020507" pitchFamily="18" charset="2"/>
              </a:rPr>
              <a:t>banks.</a:t>
            </a:r>
            <a:endParaRPr lang="en-US" sz="2000" dirty="0"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Special Covid-19 SRD Grant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6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938B-8917-4869-91D0-F9F507C443EE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077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Symbol" panose="05050102010706020507" pitchFamily="18" charset="2"/>
              </a:rPr>
              <a:t>The </a:t>
            </a:r>
            <a:r>
              <a:rPr lang="en-US" sz="2000" dirty="0">
                <a:ea typeface="Times New Roman" panose="02020603050405020304" pitchFamily="18" charset="0"/>
                <a:cs typeface="Symbol" panose="05050102010706020507" pitchFamily="18" charset="2"/>
              </a:rPr>
              <a:t>benefit/grant will be paid </a:t>
            </a:r>
            <a:r>
              <a:rPr lang="en-US" sz="2000" u="sng" dirty="0">
                <a:ea typeface="Times New Roman" panose="02020603050405020304" pitchFamily="18" charset="0"/>
                <a:cs typeface="Symbol" panose="05050102010706020507" pitchFamily="18" charset="2"/>
              </a:rPr>
              <a:t>from the date of approval up to the end of October 2020</a:t>
            </a:r>
            <a:r>
              <a:rPr lang="en-US" sz="2000" dirty="0">
                <a:ea typeface="Times New Roman" panose="02020603050405020304" pitchFamily="18" charset="0"/>
                <a:cs typeface="Symbol" panose="05050102010706020507" pitchFamily="18" charset="2"/>
              </a:rPr>
              <a:t> provided the qualifying criteria listed continues to be met. So if applicants apply in June their payments will be from June and there will be no </a:t>
            </a:r>
            <a:r>
              <a:rPr lang="en-US" sz="2000" dirty="0" smtClean="0">
                <a:ea typeface="Times New Roman" panose="02020603050405020304" pitchFamily="18" charset="0"/>
                <a:cs typeface="Symbol" panose="05050102010706020507" pitchFamily="18" charset="2"/>
              </a:rPr>
              <a:t>back pay.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Symbol" panose="05050102010706020507" pitchFamily="18" charset="2"/>
              </a:rPr>
              <a:t>all applicants grant consent to SASSA to verify their residency, sources of income and/or social security benefits with government departments and financial institutions; including - All ID/ Permits will be cross checked against other data sources. </a:t>
            </a:r>
            <a:endParaRPr lang="en-US" sz="2000" dirty="0" smtClean="0"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Symbol" panose="05050102010706020507" pitchFamily="18" charset="2"/>
              </a:rPr>
              <a:t>False </a:t>
            </a:r>
            <a:r>
              <a:rPr lang="en-US" sz="2000" dirty="0">
                <a:ea typeface="Times New Roman" panose="02020603050405020304" pitchFamily="18" charset="0"/>
                <a:cs typeface="Symbol" panose="05050102010706020507" pitchFamily="18" charset="2"/>
              </a:rPr>
              <a:t>applications will give rise to possible prosecution.  </a:t>
            </a:r>
            <a:endParaRPr lang="en-US" sz="2000" dirty="0" smtClean="0"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Special Covid-19 SRD Grant </a:t>
            </a:r>
          </a:p>
          <a:p>
            <a:r>
              <a:rPr lang="en-US" sz="2800" dirty="0" smtClean="0"/>
              <a:t>Continue…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0194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</TotalTime>
  <Words>759</Words>
  <Application>Microsoft Office PowerPoint</Application>
  <PresentationFormat>On-screen Show (4:3)</PresentationFormat>
  <Paragraphs>310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PRESENTATION TO THE WESTERN CAPE AD HOC COVID-19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DineoMotsh</dc:creator>
  <cp:lastModifiedBy>Zaheedah Adams</cp:lastModifiedBy>
  <cp:revision>338</cp:revision>
  <cp:lastPrinted>2018-04-30T06:30:36Z</cp:lastPrinted>
  <dcterms:created xsi:type="dcterms:W3CDTF">2016-03-01T10:31:26Z</dcterms:created>
  <dcterms:modified xsi:type="dcterms:W3CDTF">2020-04-29T15:04:44Z</dcterms:modified>
  <cp:contentStatus/>
</cp:coreProperties>
</file>