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9"/>
  </p:notesMasterIdLst>
  <p:sldIdLst>
    <p:sldId id="264" r:id="rId2"/>
    <p:sldId id="978" r:id="rId3"/>
    <p:sldId id="979" r:id="rId4"/>
    <p:sldId id="980" r:id="rId5"/>
    <p:sldId id="259" r:id="rId6"/>
    <p:sldId id="691" r:id="rId7"/>
    <p:sldId id="977" r:id="rId8"/>
    <p:sldId id="974" r:id="rId9"/>
    <p:sldId id="973" r:id="rId10"/>
    <p:sldId id="920" r:id="rId11"/>
    <p:sldId id="975" r:id="rId12"/>
    <p:sldId id="971" r:id="rId13"/>
    <p:sldId id="976" r:id="rId14"/>
    <p:sldId id="693" r:id="rId15"/>
    <p:sldId id="970" r:id="rId16"/>
    <p:sldId id="965" r:id="rId17"/>
    <p:sldId id="967" r:id="rId18"/>
    <p:sldId id="968" r:id="rId19"/>
    <p:sldId id="966" r:id="rId20"/>
    <p:sldId id="969" r:id="rId21"/>
    <p:sldId id="963" r:id="rId22"/>
    <p:sldId id="964" r:id="rId23"/>
    <p:sldId id="960" r:id="rId24"/>
    <p:sldId id="961" r:id="rId25"/>
    <p:sldId id="962" r:id="rId26"/>
    <p:sldId id="981" r:id="rId27"/>
    <p:sldId id="913" r:id="rId28"/>
  </p:sldIdLst>
  <p:sldSz cx="9144000" cy="6840538"/>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3DB"/>
    <a:srgbClr val="0033A1"/>
    <a:srgbClr val="21409A"/>
    <a:srgbClr val="FF46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87" autoAdjust="0"/>
    <p:restoredTop sz="85495" autoAdjust="0"/>
  </p:normalViewPr>
  <p:slideViewPr>
    <p:cSldViewPr snapToGrid="0" snapToObjects="1">
      <p:cViewPr varScale="1">
        <p:scale>
          <a:sx n="117" d="100"/>
          <a:sy n="117" d="100"/>
        </p:scale>
        <p:origin x="1512" y="176"/>
      </p:cViewPr>
      <p:guideLst/>
    </p:cSldViewPr>
  </p:slideViewPr>
  <p:notesTextViewPr>
    <p:cViewPr>
      <p:scale>
        <a:sx n="1" d="1"/>
        <a:sy n="1" d="1"/>
      </p:scale>
      <p:origin x="0" y="0"/>
    </p:cViewPr>
  </p:notesTextViewPr>
  <p:sorterViewPr>
    <p:cViewPr>
      <p:scale>
        <a:sx n="193" d="100"/>
        <a:sy n="19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7F4976D-BF41-4F4F-BF4F-A8FE55E5DB27}" type="datetimeFigureOut">
              <a:rPr lang="en-US" smtClean="0"/>
              <a:t>4/18/20</a:t>
            </a:fld>
            <a:endParaRPr lang="en-US"/>
          </a:p>
        </p:txBody>
      </p:sp>
      <p:sp>
        <p:nvSpPr>
          <p:cNvPr id="4" name="Slide Image Placeholder 3"/>
          <p:cNvSpPr>
            <a:spLocks noGrp="1" noRot="1" noChangeAspect="1"/>
          </p:cNvSpPr>
          <p:nvPr>
            <p:ph type="sldImg" idx="2"/>
          </p:nvPr>
        </p:nvSpPr>
        <p:spPr>
          <a:xfrm>
            <a:off x="1408113" y="1162050"/>
            <a:ext cx="41941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6C11A0-3CDF-4F6F-A4A9-D41AA73C3384}" type="slidenum">
              <a:rPr lang="en-US" smtClean="0"/>
              <a:t>‹#›</a:t>
            </a:fld>
            <a:endParaRPr lang="en-US"/>
          </a:p>
        </p:txBody>
      </p:sp>
    </p:spTree>
    <p:extLst>
      <p:ext uri="{BB962C8B-B14F-4D97-AF65-F5344CB8AC3E}">
        <p14:creationId xmlns:p14="http://schemas.microsoft.com/office/powerpoint/2010/main" val="2781884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Most (80%) detected cases are mild and do not require hospitalization. Of cases that require hospitalization,</a:t>
            </a:r>
          </a:p>
          <a:p>
            <a:r>
              <a:rPr lang="en-US" sz="1200" b="0" i="0" u="none" strike="noStrike" kern="1200" baseline="0" dirty="0">
                <a:solidFill>
                  <a:schemeClr val="tx1"/>
                </a:solidFill>
                <a:latin typeface="+mn-lt"/>
                <a:ea typeface="+mn-ea"/>
                <a:cs typeface="+mn-cs"/>
              </a:rPr>
              <a:t>30% require critical care (ICU) (Ferguson and Team 2020).</a:t>
            </a:r>
          </a:p>
          <a:p>
            <a:r>
              <a:rPr lang="en-US" sz="1200" b="0" i="0" u="none" strike="noStrike" kern="1200" baseline="0" dirty="0">
                <a:solidFill>
                  <a:schemeClr val="tx1"/>
                </a:solidFill>
                <a:latin typeface="+mn-lt"/>
                <a:ea typeface="+mn-ea"/>
                <a:cs typeface="+mn-cs"/>
              </a:rPr>
              <a:t>• The time from onset to hospitalization is 5.9 days (Tindale et al. 2020).</a:t>
            </a:r>
          </a:p>
          <a:p>
            <a:r>
              <a:rPr lang="en-US" sz="1200" b="0" i="0" u="none" strike="noStrike" kern="1200" baseline="0" dirty="0">
                <a:solidFill>
                  <a:schemeClr val="tx1"/>
                </a:solidFill>
                <a:latin typeface="+mn-lt"/>
                <a:ea typeface="+mn-ea"/>
                <a:cs typeface="+mn-cs"/>
              </a:rPr>
              <a:t>• The time from hospitalization to admission to the ICU is 3.5 days (C. Huang et al. 2020).</a:t>
            </a:r>
          </a:p>
          <a:p>
            <a:r>
              <a:rPr lang="en-US" sz="1200" b="0" i="0" u="none" strike="noStrike" kern="1200" baseline="0" dirty="0">
                <a:solidFill>
                  <a:schemeClr val="tx1"/>
                </a:solidFill>
                <a:latin typeface="+mn-lt"/>
                <a:ea typeface="+mn-ea"/>
                <a:cs typeface="+mn-cs"/>
              </a:rPr>
              <a:t>• The time from hospitalization to discharge for patients not requiring critical care is 8 days (Ferguson and Team</a:t>
            </a:r>
          </a:p>
          <a:p>
            <a:r>
              <a:rPr lang="en-ZA" sz="1200" b="0" i="0" u="none" strike="noStrike" kern="1200" baseline="0" dirty="0">
                <a:solidFill>
                  <a:schemeClr val="tx1"/>
                </a:solidFill>
                <a:latin typeface="+mn-lt"/>
                <a:ea typeface="+mn-ea"/>
                <a:cs typeface="+mn-cs"/>
              </a:rPr>
              <a:t>2020).</a:t>
            </a:r>
          </a:p>
          <a:p>
            <a:r>
              <a:rPr lang="en-US" sz="1200" b="0" i="0" u="none" strike="noStrike" kern="1200" baseline="0" dirty="0">
                <a:solidFill>
                  <a:schemeClr val="tx1"/>
                </a:solidFill>
                <a:latin typeface="+mn-lt"/>
                <a:ea typeface="+mn-ea"/>
                <a:cs typeface="+mn-cs"/>
              </a:rPr>
              <a:t>• The time from hospitalization to discharge for patients requiring critical care who eventually recover is 16 days</a:t>
            </a:r>
          </a:p>
          <a:p>
            <a:r>
              <a:rPr lang="en-ZA" sz="1200" b="0" i="0" u="none" strike="noStrike" kern="1200" baseline="0" dirty="0">
                <a:solidFill>
                  <a:schemeClr val="tx1"/>
                </a:solidFill>
                <a:latin typeface="+mn-lt"/>
                <a:ea typeface="+mn-ea"/>
                <a:cs typeface="+mn-cs"/>
              </a:rPr>
              <a:t>(Ferguson and Team 2020).</a:t>
            </a:r>
          </a:p>
          <a:p>
            <a:r>
              <a:rPr lang="en-US" sz="1200" b="0" i="0" u="none" strike="noStrike" kern="1200" baseline="0" dirty="0">
                <a:solidFill>
                  <a:schemeClr val="tx1"/>
                </a:solidFill>
                <a:latin typeface="+mn-lt"/>
                <a:ea typeface="+mn-ea"/>
                <a:cs typeface="+mn-cs"/>
              </a:rPr>
              <a:t>• The time from hospitalization to discharge for patients requiring critical care who eventually die is 11.2 days</a:t>
            </a:r>
          </a:p>
          <a:p>
            <a:r>
              <a:rPr lang="en-ZA" sz="1200" b="0" i="0" u="none" strike="noStrike" kern="1200" baseline="0" dirty="0">
                <a:solidFill>
                  <a:schemeClr val="tx1"/>
                </a:solidFill>
                <a:latin typeface="+mn-lt"/>
                <a:ea typeface="+mn-ea"/>
                <a:cs typeface="+mn-cs"/>
              </a:rPr>
              <a:t>(</a:t>
            </a:r>
            <a:r>
              <a:rPr lang="en-ZA" sz="1200" b="0" i="0" u="none" strike="noStrike" kern="1200" baseline="0" dirty="0" err="1">
                <a:solidFill>
                  <a:schemeClr val="tx1"/>
                </a:solidFill>
                <a:latin typeface="+mn-lt"/>
                <a:ea typeface="+mn-ea"/>
                <a:cs typeface="+mn-cs"/>
              </a:rPr>
              <a:t>Sanche</a:t>
            </a:r>
            <a:r>
              <a:rPr lang="en-ZA" sz="1200" b="0" i="0" u="none" strike="noStrike" kern="1200" baseline="0" dirty="0">
                <a:solidFill>
                  <a:schemeClr val="tx1"/>
                </a:solidFill>
                <a:latin typeface="+mn-lt"/>
                <a:ea typeface="+mn-ea"/>
                <a:cs typeface="+mn-cs"/>
              </a:rPr>
              <a:t> et al. 2020).</a:t>
            </a:r>
            <a:endParaRPr lang="en-ZA" dirty="0"/>
          </a:p>
        </p:txBody>
      </p:sp>
      <p:sp>
        <p:nvSpPr>
          <p:cNvPr id="4" name="Slide Number Placeholder 3"/>
          <p:cNvSpPr>
            <a:spLocks noGrp="1"/>
          </p:cNvSpPr>
          <p:nvPr>
            <p:ph type="sldNum" sz="quarter" idx="5"/>
          </p:nvPr>
        </p:nvSpPr>
        <p:spPr/>
        <p:txBody>
          <a:bodyPr/>
          <a:lstStyle/>
          <a:p>
            <a:fld id="{B9AEFCF5-A2EC-4BAA-B946-0E0453F3C358}" type="slidenum">
              <a:rPr lang="en-GB" smtClean="0"/>
              <a:t>6</a:t>
            </a:fld>
            <a:endParaRPr lang="en-GB"/>
          </a:p>
        </p:txBody>
      </p:sp>
    </p:spTree>
    <p:extLst>
      <p:ext uri="{BB962C8B-B14F-4D97-AF65-F5344CB8AC3E}">
        <p14:creationId xmlns:p14="http://schemas.microsoft.com/office/powerpoint/2010/main" val="222595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1"/>
          <p:cNvSpPr>
            <a:spLocks noGrp="1" noRot="1" noChangeAspect="1"/>
          </p:cNvSpPr>
          <p:nvPr>
            <p:ph type="sldImg"/>
          </p:nvPr>
        </p:nvSpPr>
        <p:spPr>
          <a:xfrm>
            <a:off x="911225" y="744538"/>
            <a:ext cx="4975225" cy="3722687"/>
          </a:xfrm>
          <a:prstGeom prst="rect">
            <a:avLst/>
          </a:prstGeom>
        </p:spPr>
      </p:sp>
      <p:sp>
        <p:nvSpPr>
          <p:cNvPr id="241" name="PlaceHolder 2"/>
          <p:cNvSpPr>
            <a:spLocks noGrp="1"/>
          </p:cNvSpPr>
          <p:nvPr>
            <p:ph type="body"/>
          </p:nvPr>
        </p:nvSpPr>
        <p:spPr>
          <a:xfrm>
            <a:off x="979560" y="3228840"/>
            <a:ext cx="7838640" cy="3058920"/>
          </a:xfrm>
          <a:prstGeom prst="rect">
            <a:avLst/>
          </a:prstGeom>
        </p:spPr>
        <p:txBody>
          <a:bodyPr/>
          <a:lstStyle/>
          <a:p>
            <a:endParaRPr lang="en-GB" sz="2000" b="0" strike="noStrike" spc="-1" dirty="0">
              <a:latin typeface="Arial"/>
            </a:endParaRPr>
          </a:p>
        </p:txBody>
      </p:sp>
      <p:sp>
        <p:nvSpPr>
          <p:cNvPr id="242" name="TextShape 3"/>
          <p:cNvSpPr txBox="1"/>
          <p:nvPr/>
        </p:nvSpPr>
        <p:spPr>
          <a:xfrm>
            <a:off x="5549760" y="6456240"/>
            <a:ext cx="4246200" cy="33948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17841B9-1EC0-404F-9C88-14B0E2AAE623}" type="slidenum">
              <a:rPr kumimoji="0" lang="en-GB" sz="1200" b="0" i="0" u="none" strike="noStrike" kern="1200" cap="none" spc="-1" normalizeH="0" baseline="0" noProof="0">
                <a:ln>
                  <a:noFill/>
                </a:ln>
                <a:solidFill>
                  <a:srgbClr val="000000"/>
                </a:solidFill>
                <a:effectLst/>
                <a:uLnTx/>
                <a:uFillTx/>
                <a:latin typeface="Calibri"/>
                <a:ea typeface="MS PGothic"/>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dirty="0">
              <a:ln>
                <a:noFill/>
              </a:ln>
              <a:solidFill>
                <a:prstClr val="black"/>
              </a:solidFill>
              <a:effectLst/>
              <a:uLnTx/>
              <a:uFillTx/>
              <a:latin typeface="Times New Roman"/>
            </a:endParaRPr>
          </a:p>
        </p:txBody>
      </p:sp>
    </p:spTree>
    <p:extLst>
      <p:ext uri="{BB962C8B-B14F-4D97-AF65-F5344CB8AC3E}">
        <p14:creationId xmlns:p14="http://schemas.microsoft.com/office/powerpoint/2010/main" val="3508812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0160"/>
            <a:ext cx="9144000" cy="6489452"/>
          </a:xfrm>
          <a:prstGeom prst="rect">
            <a:avLst/>
          </a:prstGeom>
        </p:spPr>
      </p:pic>
      <p:pic>
        <p:nvPicPr>
          <p:cNvPr id="9" name="Picture 8">
            <a:extLst>
              <a:ext uri="{FF2B5EF4-FFF2-40B4-BE49-F238E27FC236}">
                <a16:creationId xmlns:a16="http://schemas.microsoft.com/office/drawing/2014/main" id="{E9576BA0-BF6C-C94D-A688-ED3796899673}"/>
              </a:ext>
            </a:extLst>
          </p:cNvPr>
          <p:cNvPicPr>
            <a:picLocks noChangeAspect="1"/>
          </p:cNvPicPr>
          <p:nvPr userDrawn="1"/>
        </p:nvPicPr>
        <p:blipFill>
          <a:blip r:embed="rId3">
            <a:alphaModFix amt="38000"/>
          </a:blip>
          <a:stretch>
            <a:fillRect/>
          </a:stretch>
        </p:blipFill>
        <p:spPr>
          <a:xfrm>
            <a:off x="-77504" y="-1760128"/>
            <a:ext cx="5960144" cy="7888027"/>
          </a:xfrm>
          <a:prstGeom prst="rect">
            <a:avLst/>
          </a:prstGeom>
        </p:spPr>
      </p:pic>
      <p:pic>
        <p:nvPicPr>
          <p:cNvPr id="6" name="Picture 5">
            <a:extLst>
              <a:ext uri="{FF2B5EF4-FFF2-40B4-BE49-F238E27FC236}">
                <a16:creationId xmlns:a16="http://schemas.microsoft.com/office/drawing/2014/main" id="{4892B201-90C9-BB40-953A-EE0256AA72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5440" y="351083"/>
            <a:ext cx="3917374" cy="3408115"/>
          </a:xfrm>
          <a:prstGeom prst="rect">
            <a:avLst/>
          </a:prstGeom>
        </p:spPr>
      </p:pic>
      <p:sp>
        <p:nvSpPr>
          <p:cNvPr id="2" name="Title 1"/>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CLICK TO </a:t>
            </a:r>
            <a:br>
              <a:rPr lang="en-US" dirty="0"/>
            </a:br>
            <a:r>
              <a:rPr lang="en-US" dirty="0"/>
              <a:t>EDIT MASTER </a:t>
            </a:r>
            <a:br>
              <a:rPr lang="en-US" dirty="0"/>
            </a:br>
            <a:r>
              <a:rPr lang="en-US" dirty="0"/>
              <a:t>TITLE STYLE</a:t>
            </a:r>
          </a:p>
        </p:txBody>
      </p:sp>
      <p:sp>
        <p:nvSpPr>
          <p:cNvPr id="3" name="Subtitle 2"/>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1" name="Rectangle 10">
            <a:extLst>
              <a:ext uri="{FF2B5EF4-FFF2-40B4-BE49-F238E27FC236}">
                <a16:creationId xmlns:a16="http://schemas.microsoft.com/office/drawing/2014/main" id="{12EC9CD5-DFB4-D74C-A409-C994E729D442}"/>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F874529-6894-6E4C-9874-5DCB230A309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id="{D0337991-596E-9942-8A04-2CEE8574C38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val="171428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3887391" y="984912"/>
            <a:ext cx="4629150" cy="4861216"/>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09A23-CB97-FF4D-9DB6-0E242015F0E2}" type="slidenum">
              <a:rPr lang="en-US" smtClean="0"/>
              <a:t>‹#›</a:t>
            </a:fld>
            <a:endParaRPr lang="en-US"/>
          </a:p>
        </p:txBody>
      </p:sp>
    </p:spTree>
    <p:extLst>
      <p:ext uri="{BB962C8B-B14F-4D97-AF65-F5344CB8AC3E}">
        <p14:creationId xmlns:p14="http://schemas.microsoft.com/office/powerpoint/2010/main" val="130594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6036"/>
            <a:ext cx="2949178" cy="1596126"/>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4912"/>
            <a:ext cx="4629150" cy="4861216"/>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2161"/>
            <a:ext cx="2949178" cy="3801883"/>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09A23-CB97-FF4D-9DB6-0E242015F0E2}" type="slidenum">
              <a:rPr lang="en-US" smtClean="0"/>
              <a:t>‹#›</a:t>
            </a:fld>
            <a:endParaRPr lang="en-US"/>
          </a:p>
        </p:txBody>
      </p:sp>
    </p:spTree>
    <p:extLst>
      <p:ext uri="{BB962C8B-B14F-4D97-AF65-F5344CB8AC3E}">
        <p14:creationId xmlns:p14="http://schemas.microsoft.com/office/powerpoint/2010/main" val="175455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569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110" y="272903"/>
            <a:ext cx="8229330" cy="1141885"/>
          </a:xfrm>
          <a:prstGeom prst="rect">
            <a:avLst/>
          </a:prstGeom>
        </p:spPr>
        <p:txBody>
          <a:bodyPr lIns="0" tIns="0" rIns="0" bIns="0" anchor="ctr"/>
          <a:lstStyle/>
          <a:p>
            <a:endParaRPr lang="en-GB" sz="2482" b="0" strike="noStrike" spc="-1">
              <a:solidFill>
                <a:srgbClr val="000000"/>
              </a:solidFill>
              <a:latin typeface="Calibri"/>
            </a:endParaRPr>
          </a:p>
        </p:txBody>
      </p:sp>
      <p:sp>
        <p:nvSpPr>
          <p:cNvPr id="94" name="PlaceHolder 2"/>
          <p:cNvSpPr>
            <a:spLocks noGrp="1"/>
          </p:cNvSpPr>
          <p:nvPr>
            <p:ph type="body"/>
          </p:nvPr>
        </p:nvSpPr>
        <p:spPr>
          <a:xfrm>
            <a:off x="457110" y="1600436"/>
            <a:ext cx="8229330" cy="3967153"/>
          </a:xfrm>
          <a:prstGeom prst="rect">
            <a:avLst/>
          </a:prstGeom>
        </p:spPr>
        <p:txBody>
          <a:bodyPr lIns="0" tIns="0" rIns="0" bIns="0">
            <a:normAutofit/>
          </a:bodyPr>
          <a:lstStyle/>
          <a:p>
            <a:endParaRPr lang="en-GB" sz="1805" b="0" strike="noStrike" spc="-1">
              <a:solidFill>
                <a:srgbClr val="000000"/>
              </a:solidFill>
              <a:latin typeface="Calibri"/>
            </a:endParaRPr>
          </a:p>
        </p:txBody>
      </p:sp>
    </p:spTree>
    <p:extLst>
      <p:ext uri="{BB962C8B-B14F-4D97-AF65-F5344CB8AC3E}">
        <p14:creationId xmlns:p14="http://schemas.microsoft.com/office/powerpoint/2010/main" val="436904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2D12EC-4E82-4B0F-85D2-E726FD45521B}"/>
              </a:ext>
            </a:extLst>
          </p:cNvPr>
          <p:cNvSpPr>
            <a:spLocks noGrp="1"/>
          </p:cNvSpPr>
          <p:nvPr>
            <p:ph type="dt" sz="half" idx="10"/>
          </p:nvPr>
        </p:nvSpPr>
        <p:spPr/>
        <p:txBody>
          <a:bodyPr/>
          <a:lstStyle/>
          <a:p>
            <a:fld id="{F4C2E417-1239-4499-8E37-C5F211253D99}" type="datetimeFigureOut">
              <a:rPr lang="en-US" smtClean="0"/>
              <a:t>4/18/20</a:t>
            </a:fld>
            <a:endParaRPr lang="en-US"/>
          </a:p>
        </p:txBody>
      </p:sp>
      <p:sp>
        <p:nvSpPr>
          <p:cNvPr id="3" name="Footer Placeholder 2">
            <a:extLst>
              <a:ext uri="{FF2B5EF4-FFF2-40B4-BE49-F238E27FC236}">
                <a16:creationId xmlns:a16="http://schemas.microsoft.com/office/drawing/2014/main" id="{44BFC0ED-EF62-4B2B-84F1-E11931A4FB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B27C3E-CB54-4F2A-AFB8-4C574EA2C78B}"/>
              </a:ext>
            </a:extLst>
          </p:cNvPr>
          <p:cNvSpPr>
            <a:spLocks noGrp="1"/>
          </p:cNvSpPr>
          <p:nvPr>
            <p:ph type="sldNum" sz="quarter" idx="12"/>
          </p:nvPr>
        </p:nvSpPr>
        <p:spPr/>
        <p:txBody>
          <a:bodyPr/>
          <a:lstStyle/>
          <a:p>
            <a:fld id="{C8C8A6AA-7157-421C-9F74-4C0508F80C59}" type="slidenum">
              <a:rPr lang="en-US" smtClean="0"/>
              <a:t>‹#›</a:t>
            </a:fld>
            <a:endParaRPr lang="en-US"/>
          </a:p>
        </p:txBody>
      </p:sp>
    </p:spTree>
    <p:extLst>
      <p:ext uri="{BB962C8B-B14F-4D97-AF65-F5344CB8AC3E}">
        <p14:creationId xmlns:p14="http://schemas.microsoft.com/office/powerpoint/2010/main" val="764685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3D7C19-5DAD-7E45-A4CC-D0ED2F9ACA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546" b="-26693"/>
          <a:stretch/>
        </p:blipFill>
        <p:spPr>
          <a:xfrm>
            <a:off x="-3437075" y="-93879"/>
            <a:ext cx="12581074" cy="8342333"/>
          </a:xfrm>
          <a:prstGeom prst="rect">
            <a:avLst/>
          </a:prstGeom>
        </p:spPr>
      </p:pic>
      <p:sp>
        <p:nvSpPr>
          <p:cNvPr id="14" name="Rectangle 13">
            <a:extLst>
              <a:ext uri="{FF2B5EF4-FFF2-40B4-BE49-F238E27FC236}">
                <a16:creationId xmlns:a16="http://schemas.microsoft.com/office/drawing/2014/main" id="{8AA89B66-893A-6F44-A8FC-2C228AA6C757}"/>
              </a:ext>
            </a:extLst>
          </p:cNvPr>
          <p:cNvSpPr/>
          <p:nvPr userDrawn="1"/>
        </p:nvSpPr>
        <p:spPr>
          <a:xfrm>
            <a:off x="-89480" y="-93879"/>
            <a:ext cx="9233479" cy="5676771"/>
          </a:xfrm>
          <a:prstGeom prst="rect">
            <a:avLst/>
          </a:prstGeom>
          <a:solidFill>
            <a:srgbClr val="00A3DB">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1024C8F-0C9E-3549-9CC7-C046097F530E}"/>
              </a:ext>
            </a:extLst>
          </p:cNvPr>
          <p:cNvPicPr>
            <a:picLocks noChangeAspect="1"/>
          </p:cNvPicPr>
          <p:nvPr userDrawn="1"/>
        </p:nvPicPr>
        <p:blipFill>
          <a:blip r:embed="rId3"/>
          <a:srcRect/>
          <a:stretch/>
        </p:blipFill>
        <p:spPr>
          <a:xfrm>
            <a:off x="342451" y="349342"/>
            <a:ext cx="5659120" cy="4895138"/>
          </a:xfrm>
          <a:prstGeom prst="rect">
            <a:avLst/>
          </a:prstGeom>
        </p:spPr>
      </p:pic>
      <p:sp>
        <p:nvSpPr>
          <p:cNvPr id="2" name="Title 1"/>
          <p:cNvSpPr>
            <a:spLocks noGrp="1"/>
          </p:cNvSpPr>
          <p:nvPr>
            <p:ph type="title" hasCustomPrompt="1"/>
          </p:nvPr>
        </p:nvSpPr>
        <p:spPr>
          <a:xfrm>
            <a:off x="628650" y="791027"/>
            <a:ext cx="4041944" cy="543508"/>
          </a:xfrm>
        </p:spPr>
        <p:txBody>
          <a:bodyPr>
            <a:normAutofit/>
          </a:bodyPr>
          <a:lstStyle>
            <a:lvl1pPr>
              <a:defRPr sz="2200">
                <a:solidFill>
                  <a:schemeClr val="bg1"/>
                </a:solidFill>
              </a:defRPr>
            </a:lvl1pPr>
          </a:lstStyle>
          <a:p>
            <a:r>
              <a:rPr lang="en-US" dirty="0"/>
              <a:t>Click to edit Contents</a:t>
            </a:r>
          </a:p>
        </p:txBody>
      </p:sp>
      <p:sp>
        <p:nvSpPr>
          <p:cNvPr id="3" name="Content Placeholder 2"/>
          <p:cNvSpPr>
            <a:spLocks noGrp="1"/>
          </p:cNvSpPr>
          <p:nvPr>
            <p:ph idx="1"/>
          </p:nvPr>
        </p:nvSpPr>
        <p:spPr>
          <a:xfrm>
            <a:off x="628650" y="1334535"/>
            <a:ext cx="4041944" cy="2854933"/>
          </a:xfrm>
        </p:spPr>
        <p:txBody>
          <a:bodyPr>
            <a:normAutofit/>
          </a:bodyPr>
          <a:lstStyle>
            <a:lvl1pPr marL="342900" indent="-342900">
              <a:buFont typeface="+mj-lt"/>
              <a:buAutoNum type="arabicPeriod"/>
              <a:defRPr sz="1800">
                <a:solidFill>
                  <a:schemeClr val="bg1"/>
                </a:solidFill>
              </a:defRPr>
            </a:lvl1pPr>
            <a:lvl2pPr marL="456057" indent="0">
              <a:buFontTx/>
              <a:buNone/>
              <a:defRPr sz="1800">
                <a:solidFill>
                  <a:schemeClr val="bg1"/>
                </a:solidFill>
              </a:defRPr>
            </a:lvl2pPr>
            <a:lvl3pPr marL="912114" indent="0">
              <a:buFontTx/>
              <a:buNone/>
              <a:defRPr sz="1800">
                <a:solidFill>
                  <a:schemeClr val="bg1"/>
                </a:solidFill>
              </a:defRPr>
            </a:lvl3pPr>
            <a:lvl4pPr marL="1368171" indent="0">
              <a:buFontTx/>
              <a:buNone/>
              <a:defRPr sz="1800">
                <a:solidFill>
                  <a:schemeClr val="bg1"/>
                </a:solidFill>
              </a:defRPr>
            </a:lvl4pPr>
            <a:lvl5pPr marL="1824228" indent="0">
              <a:buFontTx/>
              <a:buNone/>
              <a:defRPr sz="1800">
                <a:solidFill>
                  <a:schemeClr val="bg1"/>
                </a:solidFill>
              </a:defRPr>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09A23-CB97-FF4D-9DB6-0E242015F0E2}" type="slidenum">
              <a:rPr lang="en-US" smtClean="0"/>
              <a:t>‹#›</a:t>
            </a:fld>
            <a:endParaRPr lang="en-US"/>
          </a:p>
        </p:txBody>
      </p:sp>
      <p:sp>
        <p:nvSpPr>
          <p:cNvPr id="7" name="Rectangle 6">
            <a:extLst>
              <a:ext uri="{FF2B5EF4-FFF2-40B4-BE49-F238E27FC236}">
                <a16:creationId xmlns:a16="http://schemas.microsoft.com/office/drawing/2014/main" id="{A57954D5-02D4-E54C-9C3C-D00A821595BA}"/>
              </a:ext>
            </a:extLst>
          </p:cNvPr>
          <p:cNvSpPr/>
          <p:nvPr userDrawn="1"/>
        </p:nvSpPr>
        <p:spPr>
          <a:xfrm>
            <a:off x="353291" y="1392382"/>
            <a:ext cx="5112789" cy="3852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A62023-D7EF-6C48-84CE-873EFB7D2B5A}"/>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358C6F26-40CE-844F-9EFF-056DD9CAAA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1140" y="5597048"/>
            <a:ext cx="2890428" cy="1242377"/>
          </a:xfrm>
          <a:prstGeom prst="rect">
            <a:avLst/>
          </a:prstGeom>
        </p:spPr>
      </p:pic>
      <p:pic>
        <p:nvPicPr>
          <p:cNvPr id="19" name="Picture 18">
            <a:extLst>
              <a:ext uri="{FF2B5EF4-FFF2-40B4-BE49-F238E27FC236}">
                <a16:creationId xmlns:a16="http://schemas.microsoft.com/office/drawing/2014/main" id="{814931CE-96CA-5341-BC65-28A2FAD31428}"/>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val="1311554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24D5BD-501B-0245-B85F-395BB1B129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31"/>
          <a:stretch/>
        </p:blipFill>
        <p:spPr>
          <a:xfrm>
            <a:off x="0" y="0"/>
            <a:ext cx="9144000" cy="972000"/>
          </a:xfrm>
          <a:prstGeom prst="rect">
            <a:avLst/>
          </a:prstGeom>
        </p:spPr>
      </p:pic>
      <p:sp>
        <p:nvSpPr>
          <p:cNvPr id="2" name="Title 1"/>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sp>
        <p:nvSpPr>
          <p:cNvPr id="3" name="Content Placeholder 2"/>
          <p:cNvSpPr>
            <a:spLocks noGrp="1"/>
          </p:cNvSpPr>
          <p:nvPr>
            <p:ph idx="1"/>
          </p:nvPr>
        </p:nvSpPr>
        <p:spPr>
          <a:xfrm>
            <a:off x="628650" y="1177904"/>
            <a:ext cx="7886700" cy="5316414"/>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4EDCEE93-61CC-6B42-963B-2ED834403ECE}"/>
              </a:ext>
            </a:extLst>
          </p:cNvPr>
          <p:cNvPicPr>
            <a:picLocks noChangeAspect="1"/>
          </p:cNvPicPr>
          <p:nvPr userDrawn="1"/>
        </p:nvPicPr>
        <p:blipFill rotWithShape="1">
          <a:blip r:embed="rId3" cstate="screen">
            <a:alphaModFix amt="56000"/>
            <a:extLst>
              <a:ext uri="{28A0092B-C50C-407E-A947-70E740481C1C}">
                <a14:useLocalDpi xmlns:a14="http://schemas.microsoft.com/office/drawing/2010/main"/>
              </a:ext>
            </a:extLst>
          </a:blip>
          <a:srcRect/>
          <a:stretch/>
        </p:blipFill>
        <p:spPr>
          <a:xfrm>
            <a:off x="3426316" y="0"/>
            <a:ext cx="5168668" cy="972000"/>
          </a:xfrm>
          <a:prstGeom prst="rect">
            <a:avLst/>
          </a:prstGeom>
        </p:spPr>
      </p:pic>
    </p:spTree>
    <p:extLst>
      <p:ext uri="{BB962C8B-B14F-4D97-AF65-F5344CB8AC3E}">
        <p14:creationId xmlns:p14="http://schemas.microsoft.com/office/powerpoint/2010/main" val="192581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77904"/>
            <a:ext cx="7886700" cy="2032887"/>
          </a:xfr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28650" y="3385417"/>
            <a:ext cx="7886700" cy="3088119"/>
          </a:xfrm>
          <a:solidFill>
            <a:schemeClr val="bg2">
              <a:lumMod val="90000"/>
            </a:schemeClr>
          </a:solidFill>
        </p:spPr>
        <p:txBody>
          <a:bodyPr>
            <a:normAutofit/>
          </a:bodyPr>
          <a:lstStyle>
            <a:lvl1pPr>
              <a:defRPr sz="1800"/>
            </a:lvl1pPr>
            <a:lvl2pPr>
              <a:defRPr sz="1800"/>
            </a:lvl2pPr>
            <a:lvl3pPr>
              <a:defRPr sz="1800"/>
            </a:lvl3pPr>
            <a:lvl4pPr>
              <a:defRPr sz="1800"/>
            </a:lvl4pPr>
            <a:lvl5pPr>
              <a:defRPr sz="1800"/>
            </a:lvl5pPr>
          </a:lstStyle>
          <a:p>
            <a:pPr marL="228029" marR="0" lvl="0" indent="-228029" algn="l" defTabSz="912114" rtl="0" eaLnBrk="1" fontAlgn="auto" latinLnBrk="0" hangingPunct="1">
              <a:lnSpc>
                <a:spcPct val="90000"/>
              </a:lnSpc>
              <a:spcBef>
                <a:spcPts val="998"/>
              </a:spcBef>
              <a:spcAft>
                <a:spcPts val="0"/>
              </a:spcAft>
              <a:buClrTx/>
              <a:buSzTx/>
              <a:buFont typeface="Arial" panose="020B0604020202020204" pitchFamily="34" charset="0"/>
              <a:buNone/>
              <a:tabLst/>
              <a:defRPr/>
            </a:pPr>
            <a:endParaRPr lang="en-US" dirty="0"/>
          </a:p>
        </p:txBody>
      </p:sp>
      <p:pic>
        <p:nvPicPr>
          <p:cNvPr id="7" name="Picture 6">
            <a:extLst>
              <a:ext uri="{FF2B5EF4-FFF2-40B4-BE49-F238E27FC236}">
                <a16:creationId xmlns:a16="http://schemas.microsoft.com/office/drawing/2014/main" id="{4E59D671-F671-5949-9980-AC6A798324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731"/>
          <a:stretch/>
        </p:blipFill>
        <p:spPr>
          <a:xfrm>
            <a:off x="0" y="0"/>
            <a:ext cx="9144000" cy="972000"/>
          </a:xfrm>
          <a:prstGeom prst="rect">
            <a:avLst/>
          </a:prstGeom>
        </p:spPr>
      </p:pic>
      <p:sp>
        <p:nvSpPr>
          <p:cNvPr id="9" name="Title 1">
            <a:extLst>
              <a:ext uri="{FF2B5EF4-FFF2-40B4-BE49-F238E27FC236}">
                <a16:creationId xmlns:a16="http://schemas.microsoft.com/office/drawing/2014/main" id="{37657274-F933-3145-9ADA-4E1A781B9698}"/>
              </a:ext>
            </a:extLst>
          </p:cNvPr>
          <p:cNvSpPr>
            <a:spLocks noGrp="1"/>
          </p:cNvSpPr>
          <p:nvPr>
            <p:ph type="title" hasCustomPrompt="1"/>
          </p:nvPr>
        </p:nvSpPr>
        <p:spPr>
          <a:xfrm>
            <a:off x="628650" y="364197"/>
            <a:ext cx="5382000" cy="456685"/>
          </a:xfrm>
        </p:spPr>
        <p:txBody>
          <a:bodyPr>
            <a:normAutofit/>
          </a:bodyPr>
          <a:lstStyle>
            <a:lvl1pPr marL="0" marR="0" indent="0" algn="l" defTabSz="912114" rtl="0" eaLnBrk="1" fontAlgn="auto" latinLnBrk="0" hangingPunct="1">
              <a:lnSpc>
                <a:spcPct val="90000"/>
              </a:lnSpc>
              <a:spcBef>
                <a:spcPct val="0"/>
              </a:spcBef>
              <a:spcAft>
                <a:spcPts val="0"/>
              </a:spcAft>
              <a:buClrTx/>
              <a:buSzTx/>
              <a:buFontTx/>
              <a:buNone/>
              <a:tabLst/>
              <a:defRPr sz="1400" b="0">
                <a:solidFill>
                  <a:schemeClr val="bg1"/>
                </a:solidFill>
              </a:defRPr>
            </a:lvl1pPr>
          </a:lstStyle>
          <a:p>
            <a:pPr marL="0" marR="0" lvl="0" indent="0" algn="l" defTabSz="912114" rtl="0" eaLnBrk="1" fontAlgn="auto" latinLnBrk="0" hangingPunct="1">
              <a:lnSpc>
                <a:spcPct val="90000"/>
              </a:lnSpc>
              <a:spcBef>
                <a:spcPct val="0"/>
              </a:spcBef>
              <a:spcAft>
                <a:spcPts val="0"/>
              </a:spcAft>
              <a:buClrTx/>
              <a:buSzTx/>
              <a:buFontTx/>
              <a:buNone/>
              <a:tabLst/>
              <a:defRPr/>
            </a:pPr>
            <a:r>
              <a:rPr lang="en-ZA" dirty="0">
                <a:effectLst/>
                <a:latin typeface="Arial" panose="020B0604020202020204" pitchFamily="34" charset="0"/>
              </a:rPr>
              <a:t>1. Chapter heading 1</a:t>
            </a:r>
            <a:br>
              <a:rPr lang="en-ZA" dirty="0">
                <a:effectLst/>
                <a:latin typeface="Arial" panose="020B0604020202020204" pitchFamily="34" charset="0"/>
              </a:rPr>
            </a:br>
            <a:r>
              <a:rPr lang="en-ZA" dirty="0">
                <a:effectLst/>
                <a:latin typeface="Arial" panose="020B0604020202020204" pitchFamily="34" charset="0"/>
              </a:rPr>
              <a:t>1.1 Sub heading</a:t>
            </a:r>
            <a:br>
              <a:rPr lang="en-ZA" dirty="0">
                <a:effectLst/>
                <a:latin typeface="Arial" panose="020B0604020202020204" pitchFamily="34" charset="0"/>
              </a:rPr>
            </a:br>
            <a:endParaRPr lang="en-ZA" dirty="0">
              <a:effectLst/>
              <a:latin typeface="Arial" panose="020B0604020202020204" pitchFamily="34" charset="0"/>
            </a:endParaRPr>
          </a:p>
        </p:txBody>
      </p:sp>
      <p:pic>
        <p:nvPicPr>
          <p:cNvPr id="12" name="Picture 11">
            <a:extLst>
              <a:ext uri="{FF2B5EF4-FFF2-40B4-BE49-F238E27FC236}">
                <a16:creationId xmlns:a16="http://schemas.microsoft.com/office/drawing/2014/main" id="{CB391B19-7772-A346-8C3D-ED2EA7A33AB8}"/>
              </a:ext>
            </a:extLst>
          </p:cNvPr>
          <p:cNvPicPr>
            <a:picLocks noChangeAspect="1"/>
          </p:cNvPicPr>
          <p:nvPr userDrawn="1"/>
        </p:nvPicPr>
        <p:blipFill rotWithShape="1">
          <a:blip r:embed="rId3" cstate="screen">
            <a:alphaModFix amt="56000"/>
            <a:extLst>
              <a:ext uri="{28A0092B-C50C-407E-A947-70E740481C1C}">
                <a14:useLocalDpi xmlns:a14="http://schemas.microsoft.com/office/drawing/2010/main"/>
              </a:ext>
            </a:extLst>
          </a:blip>
          <a:srcRect/>
          <a:stretch/>
        </p:blipFill>
        <p:spPr>
          <a:xfrm>
            <a:off x="3426316" y="0"/>
            <a:ext cx="5168668" cy="972000"/>
          </a:xfrm>
          <a:prstGeom prst="rect">
            <a:avLst/>
          </a:prstGeom>
        </p:spPr>
      </p:pic>
    </p:spTree>
    <p:extLst>
      <p:ext uri="{BB962C8B-B14F-4D97-AF65-F5344CB8AC3E}">
        <p14:creationId xmlns:p14="http://schemas.microsoft.com/office/powerpoint/2010/main" val="141154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62ED21-75D0-954B-A4A6-63628B0D2A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flipH="1">
            <a:off x="1336560" y="-1336562"/>
            <a:ext cx="6470879" cy="9143999"/>
          </a:xfrm>
          <a:prstGeom prst="rect">
            <a:avLst/>
          </a:prstGeom>
        </p:spPr>
      </p:pic>
      <p:pic>
        <p:nvPicPr>
          <p:cNvPr id="9" name="Picture 8">
            <a:extLst>
              <a:ext uri="{FF2B5EF4-FFF2-40B4-BE49-F238E27FC236}">
                <a16:creationId xmlns:a16="http://schemas.microsoft.com/office/drawing/2014/main" id="{160CC4E8-B89A-5A4D-9418-4A4C9F43A0C1}"/>
              </a:ext>
            </a:extLst>
          </p:cNvPr>
          <p:cNvPicPr>
            <a:picLocks noChangeAspect="1"/>
          </p:cNvPicPr>
          <p:nvPr userDrawn="1"/>
        </p:nvPicPr>
        <p:blipFill>
          <a:blip r:embed="rId3">
            <a:alphaModFix amt="38000"/>
          </a:blip>
          <a:stretch>
            <a:fillRect/>
          </a:stretch>
        </p:blipFill>
        <p:spPr>
          <a:xfrm>
            <a:off x="-77504" y="-1760128"/>
            <a:ext cx="5960144" cy="7888027"/>
          </a:xfrm>
          <a:prstGeom prst="rect">
            <a:avLst/>
          </a:prstGeom>
        </p:spPr>
      </p:pic>
      <p:pic>
        <p:nvPicPr>
          <p:cNvPr id="10" name="Picture 9">
            <a:extLst>
              <a:ext uri="{FF2B5EF4-FFF2-40B4-BE49-F238E27FC236}">
                <a16:creationId xmlns:a16="http://schemas.microsoft.com/office/drawing/2014/main" id="{D6B1682E-7EA0-6E4D-9330-4D7F8C682A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5440" y="351083"/>
            <a:ext cx="3917374" cy="3408115"/>
          </a:xfrm>
          <a:prstGeom prst="rect">
            <a:avLst/>
          </a:prstGeom>
        </p:spPr>
      </p:pic>
      <p:sp>
        <p:nvSpPr>
          <p:cNvPr id="11" name="Title 1">
            <a:extLst>
              <a:ext uri="{FF2B5EF4-FFF2-40B4-BE49-F238E27FC236}">
                <a16:creationId xmlns:a16="http://schemas.microsoft.com/office/drawing/2014/main" id="{845D7569-70B3-7D40-B8DC-56866BC8EC2D}"/>
              </a:ext>
            </a:extLst>
          </p:cNvPr>
          <p:cNvSpPr>
            <a:spLocks noGrp="1"/>
          </p:cNvSpPr>
          <p:nvPr>
            <p:ph type="ctrTitle" hasCustomPrompt="1"/>
          </p:nvPr>
        </p:nvSpPr>
        <p:spPr>
          <a:xfrm>
            <a:off x="490914" y="712639"/>
            <a:ext cx="3771900" cy="969067"/>
          </a:xfrm>
        </p:spPr>
        <p:txBody>
          <a:bodyPr anchor="t" anchorCtr="0">
            <a:normAutofit/>
          </a:bodyPr>
          <a:lstStyle>
            <a:lvl1pPr algn="l">
              <a:defRPr sz="2400" b="0" i="0">
                <a:solidFill>
                  <a:schemeClr val="bg1"/>
                </a:solidFill>
                <a:latin typeface="Arial" panose="020B0604020202020204" pitchFamily="34" charset="0"/>
                <a:ea typeface="Roboto" panose="02000000000000000000" pitchFamily="2" charset="0"/>
                <a:cs typeface="Arial" panose="020B0604020202020204" pitchFamily="34" charset="0"/>
              </a:defRPr>
            </a:lvl1pPr>
          </a:lstStyle>
          <a:p>
            <a:r>
              <a:rPr lang="en-US" dirty="0"/>
              <a:t>Thank</a:t>
            </a:r>
            <a:br>
              <a:rPr lang="en-US" dirty="0"/>
            </a:br>
            <a:r>
              <a:rPr lang="en-US" dirty="0"/>
              <a:t>You</a:t>
            </a:r>
          </a:p>
        </p:txBody>
      </p:sp>
      <p:sp>
        <p:nvSpPr>
          <p:cNvPr id="12" name="Subtitle 2">
            <a:extLst>
              <a:ext uri="{FF2B5EF4-FFF2-40B4-BE49-F238E27FC236}">
                <a16:creationId xmlns:a16="http://schemas.microsoft.com/office/drawing/2014/main" id="{81AB1412-9A75-B74C-BC60-242BDA948163}"/>
              </a:ext>
            </a:extLst>
          </p:cNvPr>
          <p:cNvSpPr>
            <a:spLocks noGrp="1"/>
          </p:cNvSpPr>
          <p:nvPr>
            <p:ph type="subTitle" idx="1" hasCustomPrompt="1"/>
          </p:nvPr>
        </p:nvSpPr>
        <p:spPr>
          <a:xfrm>
            <a:off x="490914" y="2293534"/>
            <a:ext cx="2630654" cy="1364065"/>
          </a:xfrm>
        </p:spPr>
        <p:txBody>
          <a:bodyPr>
            <a:normAutofit/>
          </a:bodyPr>
          <a:lstStyle>
            <a:lvl1pPr marL="0" indent="0" algn="l">
              <a:buNone/>
              <a:defRPr sz="1600" b="0" i="1">
                <a:solidFill>
                  <a:schemeClr val="bg1"/>
                </a:solidFill>
                <a:latin typeface="Arial" panose="020B0604020202020204" pitchFamily="34" charset="0"/>
                <a:ea typeface="Roboto" panose="02000000000000000000" pitchFamily="2" charset="0"/>
                <a:cs typeface="Arial" panose="020B0604020202020204" pitchFamily="34" charset="0"/>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dirty="0"/>
              <a:t>CLICK TO EDIT </a:t>
            </a:r>
            <a:br>
              <a:rPr lang="en-US" dirty="0"/>
            </a:br>
            <a:r>
              <a:rPr lang="en-US" dirty="0"/>
              <a:t>MASTER SUBTITLE </a:t>
            </a:r>
            <a:br>
              <a:rPr lang="en-US" dirty="0"/>
            </a:br>
            <a:r>
              <a:rPr lang="en-US" dirty="0"/>
              <a:t>STYLE</a:t>
            </a:r>
          </a:p>
        </p:txBody>
      </p:sp>
      <p:sp>
        <p:nvSpPr>
          <p:cNvPr id="13" name="Rectangle 12">
            <a:extLst>
              <a:ext uri="{FF2B5EF4-FFF2-40B4-BE49-F238E27FC236}">
                <a16:creationId xmlns:a16="http://schemas.microsoft.com/office/drawing/2014/main" id="{F37EA302-5F4B-2442-9BA9-0C5AF269A547}"/>
              </a:ext>
            </a:extLst>
          </p:cNvPr>
          <p:cNvSpPr/>
          <p:nvPr userDrawn="1"/>
        </p:nvSpPr>
        <p:spPr>
          <a:xfrm>
            <a:off x="0" y="5598160"/>
            <a:ext cx="9144000" cy="1242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13D28DA-BB63-6A4F-8A69-20DB0A5BE1F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31140" y="5597048"/>
            <a:ext cx="2890428" cy="1242377"/>
          </a:xfrm>
          <a:prstGeom prst="rect">
            <a:avLst/>
          </a:prstGeom>
        </p:spPr>
      </p:pic>
      <p:pic>
        <p:nvPicPr>
          <p:cNvPr id="15" name="Picture 14">
            <a:extLst>
              <a:ext uri="{FF2B5EF4-FFF2-40B4-BE49-F238E27FC236}">
                <a16:creationId xmlns:a16="http://schemas.microsoft.com/office/drawing/2014/main" id="{626D35D8-93A1-B246-8BD6-DA2D5990C7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782648" y="5598160"/>
            <a:ext cx="1361351" cy="1235300"/>
          </a:xfrm>
          <a:prstGeom prst="rect">
            <a:avLst/>
          </a:prstGeom>
        </p:spPr>
      </p:pic>
    </p:spTree>
    <p:extLst>
      <p:ext uri="{BB962C8B-B14F-4D97-AF65-F5344CB8AC3E}">
        <p14:creationId xmlns:p14="http://schemas.microsoft.com/office/powerpoint/2010/main" val="22755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5386"/>
            <a:ext cx="7886700" cy="2845473"/>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623888" y="4577779"/>
            <a:ext cx="7886700" cy="149636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09A23-CB97-FF4D-9DB6-0E242015F0E2}" type="slidenum">
              <a:rPr lang="en-US" smtClean="0"/>
              <a:t>‹#›</a:t>
            </a:fld>
            <a:endParaRPr lang="en-US"/>
          </a:p>
        </p:txBody>
      </p:sp>
    </p:spTree>
    <p:extLst>
      <p:ext uri="{BB962C8B-B14F-4D97-AF65-F5344CB8AC3E}">
        <p14:creationId xmlns:p14="http://schemas.microsoft.com/office/powerpoint/2010/main" val="152137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0976"/>
            <a:ext cx="3886200" cy="43402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09A23-CB97-FF4D-9DB6-0E242015F0E2}" type="slidenum">
              <a:rPr lang="en-US" smtClean="0"/>
              <a:t>‹#›</a:t>
            </a:fld>
            <a:endParaRPr lang="en-US"/>
          </a:p>
        </p:txBody>
      </p:sp>
    </p:spTree>
    <p:extLst>
      <p:ext uri="{BB962C8B-B14F-4D97-AF65-F5344CB8AC3E}">
        <p14:creationId xmlns:p14="http://schemas.microsoft.com/office/powerpoint/2010/main" val="173638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4197"/>
            <a:ext cx="7886700" cy="1322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76882"/>
            <a:ext cx="3868340"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629842" y="2498697"/>
            <a:ext cx="3868340"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76882"/>
            <a:ext cx="3887391" cy="821814"/>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4629151" y="2498697"/>
            <a:ext cx="3887391" cy="3675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309A23-CB97-FF4D-9DB6-0E242015F0E2}" type="slidenum">
              <a:rPr lang="en-US" smtClean="0"/>
              <a:t>‹#›</a:t>
            </a:fld>
            <a:endParaRPr lang="en-US"/>
          </a:p>
        </p:txBody>
      </p:sp>
    </p:spTree>
    <p:extLst>
      <p:ext uri="{BB962C8B-B14F-4D97-AF65-F5344CB8AC3E}">
        <p14:creationId xmlns:p14="http://schemas.microsoft.com/office/powerpoint/2010/main" val="1207549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309A23-CB97-FF4D-9DB6-0E242015F0E2}" type="slidenum">
              <a:rPr lang="en-US" smtClean="0"/>
              <a:t>‹#›</a:t>
            </a:fld>
            <a:endParaRPr lang="en-US"/>
          </a:p>
        </p:txBody>
      </p:sp>
    </p:spTree>
    <p:extLst>
      <p:ext uri="{BB962C8B-B14F-4D97-AF65-F5344CB8AC3E}">
        <p14:creationId xmlns:p14="http://schemas.microsoft.com/office/powerpoint/2010/main" val="1562015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4197"/>
            <a:ext cx="7886700" cy="1322188"/>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0976"/>
            <a:ext cx="7886700" cy="43402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40167"/>
            <a:ext cx="2057400" cy="364195"/>
          </a:xfrm>
          <a:prstGeom prst="rect">
            <a:avLst/>
          </a:prstGeom>
        </p:spPr>
        <p:txBody>
          <a:bodyPr vert="horz" lIns="91440" tIns="45720" rIns="91440" bIns="45720" rtlCol="0" anchor="ctr"/>
          <a:lstStyle>
            <a:lvl1pPr algn="l">
              <a:defRPr sz="1197">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40167"/>
            <a:ext cx="3086100" cy="36419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40167"/>
            <a:ext cx="2057400" cy="364195"/>
          </a:xfrm>
          <a:prstGeom prst="rect">
            <a:avLst/>
          </a:prstGeom>
        </p:spPr>
        <p:txBody>
          <a:bodyPr vert="horz" lIns="91440" tIns="45720" rIns="91440" bIns="45720" rtlCol="0" anchor="ctr"/>
          <a:lstStyle>
            <a:lvl1pPr algn="r">
              <a:defRPr sz="1197">
                <a:solidFill>
                  <a:schemeClr val="tx1">
                    <a:tint val="75000"/>
                  </a:schemeClr>
                </a:solidFill>
              </a:defRPr>
            </a:lvl1pPr>
          </a:lstStyle>
          <a:p>
            <a:fld id="{A1309A23-CB97-FF4D-9DB6-0E242015F0E2}" type="slidenum">
              <a:rPr lang="en-US" smtClean="0"/>
              <a:t>‹#›</a:t>
            </a:fld>
            <a:endParaRPr lang="en-US"/>
          </a:p>
        </p:txBody>
      </p:sp>
    </p:spTree>
    <p:extLst>
      <p:ext uri="{BB962C8B-B14F-4D97-AF65-F5344CB8AC3E}">
        <p14:creationId xmlns:p14="http://schemas.microsoft.com/office/powerpoint/2010/main" val="2046005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9" r:id="rId3"/>
    <p:sldLayoutId id="2147483701" r:id="rId4"/>
    <p:sldLayoutId id="2147483702" r:id="rId5"/>
    <p:sldLayoutId id="2147483675" r:id="rId6"/>
    <p:sldLayoutId id="2147483676" r:id="rId7"/>
    <p:sldLayoutId id="2147483677" r:id="rId8"/>
    <p:sldLayoutId id="2147483678" r:id="rId9"/>
    <p:sldLayoutId id="2147483680" r:id="rId10"/>
    <p:sldLayoutId id="2147483681" r:id="rId11"/>
    <p:sldLayoutId id="2147483700" r:id="rId12"/>
    <p:sldLayoutId id="2147483703" r:id="rId13"/>
    <p:sldLayoutId id="2147483704" r:id="rId14"/>
  </p:sldLayoutIdLst>
  <p:hf hdr="0" ftr="0" dt="0"/>
  <p:txStyles>
    <p:titleStyle>
      <a:lvl1pPr algn="l" defTabSz="912114" rtl="0" eaLnBrk="1" latinLnBrk="0" hangingPunct="1">
        <a:lnSpc>
          <a:spcPct val="90000"/>
        </a:lnSpc>
        <a:spcBef>
          <a:spcPct val="0"/>
        </a:spcBef>
        <a:buNone/>
        <a:defRPr sz="2000"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16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1pPr>
      <a:lvl2pPr marL="684086"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2pPr>
      <a:lvl3pPr marL="1140143"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3pPr>
      <a:lvl4pPr marL="1596200"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4pPr>
      <a:lvl5pPr marL="2052257" indent="-228029" algn="l" defTabSz="912114" rtl="0" eaLnBrk="1" latinLnBrk="0" hangingPunct="1">
        <a:lnSpc>
          <a:spcPct val="90000"/>
        </a:lnSpc>
        <a:spcBef>
          <a:spcPts val="499"/>
        </a:spcBef>
        <a:buFont typeface="Arial" panose="020B0604020202020204" pitchFamily="34" charset="0"/>
        <a:buChar char="•"/>
        <a:defRPr sz="1400" b="0" i="0" kern="1200">
          <a:solidFill>
            <a:schemeClr val="tx1">
              <a:lumMod val="65000"/>
              <a:lumOff val="35000"/>
            </a:schemeClr>
          </a:solidFill>
          <a:latin typeface="Arial" panose="020B0604020202020204" pitchFamily="34" charset="0"/>
          <a:ea typeface="Roboto Condensed" panose="02000000000000000000" pitchFamily="2" charset="0"/>
          <a:cs typeface="Arial" panose="020B0604020202020204" pitchFamily="34" charset="0"/>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7.jp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32.png"/><Relationship Id="rId10" Type="http://schemas.openxmlformats.org/officeDocument/2006/relationships/image" Target="../media/image16.png"/><Relationship Id="rId4" Type="http://schemas.openxmlformats.org/officeDocument/2006/relationships/image" Target="../media/image19.gif"/><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Contents</a:t>
            </a:r>
          </a:p>
        </p:txBody>
      </p:sp>
      <p:sp>
        <p:nvSpPr>
          <p:cNvPr id="3" name="Subtitle 2"/>
          <p:cNvSpPr>
            <a:spLocks noGrp="1"/>
          </p:cNvSpPr>
          <p:nvPr>
            <p:ph idx="1"/>
          </p:nvPr>
        </p:nvSpPr>
        <p:spPr/>
        <p:txBody>
          <a:bodyPr/>
          <a:lstStyle/>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endParaRPr lang="en-US" dirty="0"/>
          </a:p>
        </p:txBody>
      </p:sp>
      <p:pic>
        <p:nvPicPr>
          <p:cNvPr id="4" name="Picture 3">
            <a:extLst>
              <a:ext uri="{FF2B5EF4-FFF2-40B4-BE49-F238E27FC236}">
                <a16:creationId xmlns:a16="http://schemas.microsoft.com/office/drawing/2014/main" id="{20E00670-E354-44B6-997B-10AC32AA258F}"/>
              </a:ext>
            </a:extLst>
          </p:cNvPr>
          <p:cNvPicPr>
            <a:picLocks noChangeAspect="1"/>
          </p:cNvPicPr>
          <p:nvPr/>
        </p:nvPicPr>
        <p:blipFill>
          <a:blip r:embed="rId2"/>
          <a:stretch>
            <a:fillRect/>
          </a:stretch>
        </p:blipFill>
        <p:spPr>
          <a:xfrm>
            <a:off x="0" y="228600"/>
            <a:ext cx="9144000" cy="6714309"/>
          </a:xfrm>
          <a:prstGeom prst="rect">
            <a:avLst/>
          </a:prstGeom>
        </p:spPr>
      </p:pic>
      <p:sp>
        <p:nvSpPr>
          <p:cNvPr id="5" name="Title 1">
            <a:extLst>
              <a:ext uri="{FF2B5EF4-FFF2-40B4-BE49-F238E27FC236}">
                <a16:creationId xmlns:a16="http://schemas.microsoft.com/office/drawing/2014/main" id="{09757770-D9A9-4B84-BB55-BF82F8D8111B}"/>
              </a:ext>
            </a:extLst>
          </p:cNvPr>
          <p:cNvSpPr txBox="1">
            <a:spLocks/>
          </p:cNvSpPr>
          <p:nvPr/>
        </p:nvSpPr>
        <p:spPr>
          <a:xfrm>
            <a:off x="278455" y="0"/>
            <a:ext cx="8604288" cy="2525486"/>
          </a:xfrm>
          <a:prstGeom prst="rect">
            <a:avLst/>
          </a:prstGeom>
        </p:spPr>
        <p:txBody>
          <a:bodyPr vert="horz" lIns="91440" tIns="45720" rIns="91440" bIns="45720" rtlCol="0" anchor="b" anchorCtr="0">
            <a:noAutofit/>
          </a:bodyPr>
          <a:lstStyle>
            <a:lvl1pPr algn="l" defTabSz="912114" rtl="0" eaLnBrk="1" latinLnBrk="0" hangingPunct="1">
              <a:lnSpc>
                <a:spcPct val="90000"/>
              </a:lnSpc>
              <a:spcBef>
                <a:spcPct val="0"/>
              </a:spcBef>
              <a:buNone/>
              <a:defRPr sz="5985"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endParaRPr lang="en-US" sz="2600" b="1" dirty="0">
              <a:solidFill>
                <a:schemeClr val="bg1"/>
              </a:solidFill>
            </a:endParaRPr>
          </a:p>
          <a:p>
            <a:pPr algn="ctr"/>
            <a:r>
              <a:rPr lang="en-US" sz="3600" b="1" dirty="0">
                <a:solidFill>
                  <a:schemeClr val="bg1"/>
                </a:solidFill>
              </a:rPr>
              <a:t>NSI WORK TOWARDS CURBING COVID-19</a:t>
            </a:r>
          </a:p>
        </p:txBody>
      </p:sp>
      <p:sp>
        <p:nvSpPr>
          <p:cNvPr id="7" name="Slide Number Placeholder 6">
            <a:extLst>
              <a:ext uri="{FF2B5EF4-FFF2-40B4-BE49-F238E27FC236}">
                <a16:creationId xmlns:a16="http://schemas.microsoft.com/office/drawing/2014/main" id="{1F75160F-49DC-4031-A06E-D8DF01324B9F}"/>
              </a:ext>
            </a:extLst>
          </p:cNvPr>
          <p:cNvSpPr>
            <a:spLocks noGrp="1"/>
          </p:cNvSpPr>
          <p:nvPr>
            <p:ph type="sldNum" sz="quarter" idx="12"/>
          </p:nvPr>
        </p:nvSpPr>
        <p:spPr/>
        <p:txBody>
          <a:bodyPr/>
          <a:lstStyle/>
          <a:p>
            <a:fld id="{A1309A23-CB97-FF4D-9DB6-0E242015F0E2}" type="slidenum">
              <a:rPr lang="en-US" smtClean="0"/>
              <a:t>1</a:t>
            </a:fld>
            <a:endParaRPr lang="en-US" dirty="0"/>
          </a:p>
        </p:txBody>
      </p:sp>
      <p:sp>
        <p:nvSpPr>
          <p:cNvPr id="8" name="Rectangle: Rounded Corners 3">
            <a:extLst>
              <a:ext uri="{FF2B5EF4-FFF2-40B4-BE49-F238E27FC236}">
                <a16:creationId xmlns:a16="http://schemas.microsoft.com/office/drawing/2014/main" id="{9809217A-32D5-DF49-9A20-584F9B159FBB}"/>
              </a:ext>
            </a:extLst>
          </p:cNvPr>
          <p:cNvSpPr txBox="1">
            <a:spLocks/>
          </p:cNvSpPr>
          <p:nvPr/>
        </p:nvSpPr>
        <p:spPr>
          <a:xfrm>
            <a:off x="373317" y="3669606"/>
            <a:ext cx="4297277" cy="149692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2114" rtl="0" eaLnBrk="1" latinLnBrk="0" hangingPunct="1">
              <a:lnSpc>
                <a:spcPct val="90000"/>
              </a:lnSpc>
              <a:spcBef>
                <a:spcPts val="998"/>
              </a:spcBef>
              <a:buFont typeface="+mj-lt"/>
              <a:buAutoNum type="arabicPeriod"/>
              <a:defRPr sz="1800" b="0" i="0" kern="1200">
                <a:solidFill>
                  <a:schemeClr val="bg1"/>
                </a:solidFill>
                <a:latin typeface="+mn-lt"/>
                <a:ea typeface="+mn-ea"/>
                <a:cs typeface="+mn-cs"/>
              </a:defRPr>
            </a:lvl1pPr>
            <a:lvl2pPr marL="456057" indent="0" algn="l" defTabSz="912114" rtl="0" eaLnBrk="1" latinLnBrk="0" hangingPunct="1">
              <a:lnSpc>
                <a:spcPct val="90000"/>
              </a:lnSpc>
              <a:spcBef>
                <a:spcPts val="499"/>
              </a:spcBef>
              <a:buFontTx/>
              <a:buNone/>
              <a:defRPr sz="1800" b="0" i="0" kern="1200">
                <a:solidFill>
                  <a:schemeClr val="bg1"/>
                </a:solidFill>
                <a:latin typeface="+mn-lt"/>
                <a:ea typeface="+mn-ea"/>
                <a:cs typeface="+mn-cs"/>
              </a:defRPr>
            </a:lvl2pPr>
            <a:lvl3pPr marL="912114" indent="0" algn="l" defTabSz="912114" rtl="0" eaLnBrk="1" latinLnBrk="0" hangingPunct="1">
              <a:lnSpc>
                <a:spcPct val="90000"/>
              </a:lnSpc>
              <a:spcBef>
                <a:spcPts val="499"/>
              </a:spcBef>
              <a:buFontTx/>
              <a:buNone/>
              <a:defRPr sz="1800" b="0" i="0" kern="1200">
                <a:solidFill>
                  <a:schemeClr val="bg1"/>
                </a:solidFill>
                <a:latin typeface="+mn-lt"/>
                <a:ea typeface="+mn-ea"/>
                <a:cs typeface="+mn-cs"/>
              </a:defRPr>
            </a:lvl3pPr>
            <a:lvl4pPr marL="1368171" indent="0" algn="l" defTabSz="912114" rtl="0" eaLnBrk="1" latinLnBrk="0" hangingPunct="1">
              <a:lnSpc>
                <a:spcPct val="90000"/>
              </a:lnSpc>
              <a:spcBef>
                <a:spcPts val="499"/>
              </a:spcBef>
              <a:buFontTx/>
              <a:buNone/>
              <a:defRPr sz="1800" b="0" i="0" kern="1200">
                <a:solidFill>
                  <a:schemeClr val="bg1"/>
                </a:solidFill>
                <a:latin typeface="+mn-lt"/>
                <a:ea typeface="+mn-ea"/>
                <a:cs typeface="+mn-cs"/>
              </a:defRPr>
            </a:lvl4pPr>
            <a:lvl5pPr marL="1824228" indent="0" algn="l" defTabSz="912114" rtl="0" eaLnBrk="1" latinLnBrk="0" hangingPunct="1">
              <a:lnSpc>
                <a:spcPct val="90000"/>
              </a:lnSpc>
              <a:spcBef>
                <a:spcPts val="499"/>
              </a:spcBef>
              <a:buFontTx/>
              <a:buNone/>
              <a:defRPr sz="1800" b="0" i="0" kern="1200">
                <a:solidFill>
                  <a:schemeClr val="bg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lt1"/>
                </a:solidFill>
                <a:latin typeface="+mn-lt"/>
                <a:ea typeface="+mn-ea"/>
                <a:cs typeface="+mn-cs"/>
              </a:defRPr>
            </a:lvl9pPr>
          </a:lstStyle>
          <a:p>
            <a:pPr marL="0" indent="0" algn="ctr">
              <a:buNone/>
            </a:pPr>
            <a:r>
              <a:rPr lang="en-US" sz="2406" dirty="0"/>
              <a:t>DSI Presentation to the Portfolio Committee </a:t>
            </a:r>
            <a:endParaRPr lang="en-ZA" sz="2406" dirty="0"/>
          </a:p>
        </p:txBody>
      </p:sp>
    </p:spTree>
    <p:extLst>
      <p:ext uri="{BB962C8B-B14F-4D97-AF65-F5344CB8AC3E}">
        <p14:creationId xmlns:p14="http://schemas.microsoft.com/office/powerpoint/2010/main" val="206619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20C9-1853-4AB9-AC3A-61ADFADB81FD}"/>
              </a:ext>
            </a:extLst>
          </p:cNvPr>
          <p:cNvSpPr>
            <a:spLocks noGrp="1"/>
          </p:cNvSpPr>
          <p:nvPr>
            <p:ph type="title"/>
          </p:nvPr>
        </p:nvSpPr>
        <p:spPr>
          <a:xfrm>
            <a:off x="296141" y="8681"/>
            <a:ext cx="8128012" cy="456685"/>
          </a:xfrm>
        </p:spPr>
        <p:txBody>
          <a:bodyPr>
            <a:noAutofit/>
          </a:bodyPr>
          <a:lstStyle/>
          <a:p>
            <a:pPr algn="r"/>
            <a:r>
              <a:rPr lang="en-US" sz="2800" dirty="0"/>
              <a:t>Research to understand the spread of the pandemic using DSI investments</a:t>
            </a:r>
            <a:endParaRPr lang="en-ZA" sz="2800" b="1" dirty="0"/>
          </a:p>
        </p:txBody>
      </p:sp>
      <p:sp>
        <p:nvSpPr>
          <p:cNvPr id="3" name="Content Placeholder 2">
            <a:extLst>
              <a:ext uri="{FF2B5EF4-FFF2-40B4-BE49-F238E27FC236}">
                <a16:creationId xmlns:a16="http://schemas.microsoft.com/office/drawing/2014/main" id="{A6BF91EE-C2EF-4A83-97E6-C56C97D4D356}"/>
              </a:ext>
            </a:extLst>
          </p:cNvPr>
          <p:cNvSpPr>
            <a:spLocks noGrp="1"/>
          </p:cNvSpPr>
          <p:nvPr>
            <p:ph idx="1"/>
          </p:nvPr>
        </p:nvSpPr>
        <p:spPr>
          <a:xfrm>
            <a:off x="81018" y="1085407"/>
            <a:ext cx="8982917" cy="5564731"/>
          </a:xfrm>
        </p:spPr>
        <p:txBody>
          <a:bodyPr>
            <a:normAutofit/>
          </a:bodyPr>
          <a:lstStyle/>
          <a:p>
            <a:pPr algn="just"/>
            <a:r>
              <a:rPr lang="en-ZA" sz="2000" dirty="0"/>
              <a:t>Surveillance Studies:</a:t>
            </a:r>
          </a:p>
          <a:p>
            <a:pPr marL="713232" lvl="1" indent="-257175" algn="just"/>
            <a:r>
              <a:rPr lang="en-ZA" dirty="0"/>
              <a:t>Sentinel, hospital-based surveillance of adults hospitalized for Severe Acute Respiratory Infection</a:t>
            </a:r>
          </a:p>
          <a:p>
            <a:pPr marL="713232" lvl="1" indent="-257175" algn="just"/>
            <a:r>
              <a:rPr lang="en-ZA" dirty="0"/>
              <a:t>Serological and genomic investigations of SARS-CoV-2 among HIV-infected and HIV-uninfected and those with TB</a:t>
            </a:r>
          </a:p>
          <a:p>
            <a:pPr marL="713232" lvl="1" indent="-257175" algn="just"/>
            <a:r>
              <a:rPr lang="en-ZA" dirty="0"/>
              <a:t>Epidemiological and phylogenetic investigation of COVID-19 in KZN. </a:t>
            </a:r>
            <a:r>
              <a:rPr lang="en-US" dirty="0"/>
              <a:t>S</a:t>
            </a:r>
            <a:r>
              <a:rPr lang="en-ZA" dirty="0" err="1"/>
              <a:t>tudy</a:t>
            </a:r>
            <a:r>
              <a:rPr lang="en-ZA" dirty="0"/>
              <a:t> design used to develop community testing</a:t>
            </a:r>
          </a:p>
          <a:p>
            <a:pPr marL="713232" lvl="1" indent="-257175" algn="just"/>
            <a:r>
              <a:rPr lang="en-ZA" dirty="0"/>
              <a:t>Establishing a repository of whole blood samples for possible genetic markers predisposing to severe COVID-19 disease</a:t>
            </a:r>
          </a:p>
          <a:p>
            <a:pPr marL="713232" lvl="1" indent="-257175" algn="just"/>
            <a:r>
              <a:rPr lang="en-US" dirty="0"/>
              <a:t>Assist with the modelling of the epidemic </a:t>
            </a:r>
            <a:r>
              <a:rPr lang="en-US" dirty="0" err="1"/>
              <a:t>wrt</a:t>
            </a:r>
            <a:r>
              <a:rPr lang="en-US" dirty="0"/>
              <a:t> estimated number of cases, number of ICU beds needed, number of deaths, within different timelines</a:t>
            </a:r>
          </a:p>
          <a:p>
            <a:pPr marL="257175" indent="-257175" algn="just"/>
            <a:endParaRPr lang="en-US" dirty="0"/>
          </a:p>
          <a:p>
            <a:pPr marL="740220" lvl="3" indent="-227013" algn="just"/>
            <a:endParaRPr lang="en-US" sz="2175" dirty="0">
              <a:solidFill>
                <a:schemeClr val="tx1"/>
              </a:solidFill>
            </a:endParaRPr>
          </a:p>
          <a:p>
            <a:pPr marL="513207" lvl="3" indent="0" algn="just">
              <a:buNone/>
            </a:pPr>
            <a:endParaRPr lang="en-US" sz="2175" dirty="0">
              <a:solidFill>
                <a:schemeClr val="tx1"/>
              </a:solidFill>
            </a:endParaRPr>
          </a:p>
          <a:p>
            <a:endParaRPr lang="en-ZA" sz="2200" dirty="0">
              <a:solidFill>
                <a:schemeClr val="tx1"/>
              </a:solidFill>
            </a:endParaRPr>
          </a:p>
          <a:p>
            <a:pPr marL="257175" indent="-257175" algn="just">
              <a:lnSpc>
                <a:spcPct val="110000"/>
              </a:lnSpc>
            </a:pPr>
            <a:endParaRPr lang="en-US" dirty="0"/>
          </a:p>
          <a:p>
            <a:pPr marL="257175" indent="-257175" algn="just">
              <a:lnSpc>
                <a:spcPct val="110000"/>
              </a:lnSpc>
            </a:pPr>
            <a:endParaRPr lang="en-US" dirty="0"/>
          </a:p>
          <a:p>
            <a:pPr marL="257175" indent="-257175" algn="just">
              <a:lnSpc>
                <a:spcPct val="110000"/>
              </a:lnSpc>
            </a:pPr>
            <a:endParaRPr lang="en-US" dirty="0"/>
          </a:p>
          <a:p>
            <a:pPr marL="257175" indent="-257175" algn="just">
              <a:lnSpc>
                <a:spcPct val="110000"/>
              </a:lnSpc>
            </a:pPr>
            <a:endParaRPr lang="en-US" dirty="0"/>
          </a:p>
          <a:p>
            <a:endParaRPr lang="en-ZA" dirty="0"/>
          </a:p>
        </p:txBody>
      </p:sp>
      <p:sp>
        <p:nvSpPr>
          <p:cNvPr id="4" name="Slide Number Placeholder 5">
            <a:extLst>
              <a:ext uri="{FF2B5EF4-FFF2-40B4-BE49-F238E27FC236}">
                <a16:creationId xmlns:a16="http://schemas.microsoft.com/office/drawing/2014/main" id="{68A48A75-3BA6-4B08-A4D0-3E5DB40D9E26}"/>
              </a:ext>
            </a:extLst>
          </p:cNvPr>
          <p:cNvSpPr txBox="1">
            <a:spLocks/>
          </p:cNvSpPr>
          <p:nvPr/>
        </p:nvSpPr>
        <p:spPr>
          <a:xfrm>
            <a:off x="6239717" y="6390763"/>
            <a:ext cx="274320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fld id="{6BEAD508-187F-9C41-8168-FD791BBC9830}" type="slidenum">
              <a:rPr lang="en-US" smtClean="0"/>
              <a:pPr algn="r"/>
              <a:t>10</a:t>
            </a:fld>
            <a:endParaRPr lang="en-US" dirty="0"/>
          </a:p>
        </p:txBody>
      </p:sp>
      <p:pic>
        <p:nvPicPr>
          <p:cNvPr id="5" name="Picture 6" descr="Home">
            <a:extLst>
              <a:ext uri="{FF2B5EF4-FFF2-40B4-BE49-F238E27FC236}">
                <a16:creationId xmlns:a16="http://schemas.microsoft.com/office/drawing/2014/main" id="{79C874AD-6EE2-8A48-AD06-7430046CB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857" y="5211230"/>
            <a:ext cx="1284665" cy="5397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KRISP durban logo">
            <a:extLst>
              <a:ext uri="{FF2B5EF4-FFF2-40B4-BE49-F238E27FC236}">
                <a16:creationId xmlns:a16="http://schemas.microsoft.com/office/drawing/2014/main" id="{981D2940-9900-C640-9889-BE042A17D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328" y="5291411"/>
            <a:ext cx="1093373" cy="4799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ACEMA logo">
            <a:extLst>
              <a:ext uri="{FF2B5EF4-FFF2-40B4-BE49-F238E27FC236}">
                <a16:creationId xmlns:a16="http://schemas.microsoft.com/office/drawing/2014/main" id="{91533A96-FB92-A14E-91B1-38E8FFC2C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12" y="5333326"/>
            <a:ext cx="2022354" cy="4218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www.caprisa.org/images/logo_small_txt.png">
            <a:extLst>
              <a:ext uri="{FF2B5EF4-FFF2-40B4-BE49-F238E27FC236}">
                <a16:creationId xmlns:a16="http://schemas.microsoft.com/office/drawing/2014/main" id="{6DC61901-50FF-2342-981B-9C77C4915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682" y="5333326"/>
            <a:ext cx="1423230" cy="45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56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0240-B3A0-5D45-B71E-DED1F31E26E9}"/>
              </a:ext>
            </a:extLst>
          </p:cNvPr>
          <p:cNvSpPr>
            <a:spLocks noGrp="1"/>
          </p:cNvSpPr>
          <p:nvPr>
            <p:ph type="title"/>
          </p:nvPr>
        </p:nvSpPr>
        <p:spPr/>
        <p:txBody>
          <a:bodyPr>
            <a:noAutofit/>
          </a:bodyPr>
          <a:lstStyle/>
          <a:p>
            <a:r>
              <a:rPr lang="en-US" sz="2800" dirty="0"/>
              <a:t>Therapeutics and treatment </a:t>
            </a:r>
          </a:p>
        </p:txBody>
      </p:sp>
      <p:sp>
        <p:nvSpPr>
          <p:cNvPr id="4" name="Content Placeholder 2">
            <a:extLst>
              <a:ext uri="{FF2B5EF4-FFF2-40B4-BE49-F238E27FC236}">
                <a16:creationId xmlns:a16="http://schemas.microsoft.com/office/drawing/2014/main" id="{1466E6B9-1572-FA4F-B631-81F183640CBF}"/>
              </a:ext>
            </a:extLst>
          </p:cNvPr>
          <p:cNvSpPr>
            <a:spLocks noGrp="1"/>
          </p:cNvSpPr>
          <p:nvPr>
            <p:ph idx="1"/>
          </p:nvPr>
        </p:nvSpPr>
        <p:spPr/>
        <p:txBody>
          <a:bodyPr>
            <a:normAutofit/>
          </a:bodyPr>
          <a:lstStyle/>
          <a:p>
            <a:r>
              <a:rPr lang="en-ZA" sz="2400" dirty="0"/>
              <a:t>Therapeutic trials for treatment and prophylaxis of health care workers or highly exposed individuals</a:t>
            </a:r>
          </a:p>
          <a:p>
            <a:r>
              <a:rPr lang="en-ZA" sz="2400" b="1" dirty="0"/>
              <a:t>Solidarity</a:t>
            </a:r>
            <a:r>
              <a:rPr lang="en-ZA" sz="2400" dirty="0"/>
              <a:t> core protocol, an international study of treatments for COVID-19 in hospitalized patients ( a treatment clinical trial  where diagnosed patients will receive treatment with drug regimens believed to have an effect – ARV’s etc)</a:t>
            </a:r>
          </a:p>
          <a:p>
            <a:pPr lvl="1"/>
            <a:r>
              <a:rPr lang="en-US" sz="2400" dirty="0"/>
              <a:t>A</a:t>
            </a:r>
            <a:r>
              <a:rPr lang="en-ZA" sz="2400" dirty="0" err="1"/>
              <a:t>ll</a:t>
            </a:r>
            <a:r>
              <a:rPr lang="en-ZA" sz="2400" dirty="0"/>
              <a:t> medical schools requested to be involved</a:t>
            </a:r>
          </a:p>
          <a:p>
            <a:pPr marL="0" indent="0">
              <a:buNone/>
            </a:pPr>
            <a:endParaRPr lang="en-ZA" sz="2400" dirty="0"/>
          </a:p>
          <a:p>
            <a:r>
              <a:rPr lang="en-ZA" sz="2400" dirty="0"/>
              <a:t>New or repurposed drugs and drug delivery systems</a:t>
            </a:r>
          </a:p>
          <a:p>
            <a:pPr lvl="1"/>
            <a:r>
              <a:rPr lang="en-ZA" sz="2400" dirty="0"/>
              <a:t>E.g. Complementary medicines with proven anti-viral activities including Pelargonium, etc</a:t>
            </a:r>
          </a:p>
          <a:p>
            <a:pPr marL="0" indent="0">
              <a:buNone/>
            </a:pPr>
            <a:endParaRPr lang="en-ZA" sz="2400" dirty="0"/>
          </a:p>
          <a:p>
            <a:endParaRPr lang="en-ZA" dirty="0"/>
          </a:p>
          <a:p>
            <a:pPr lvl="1"/>
            <a:endParaRPr lang="en-ZA" sz="1504" dirty="0"/>
          </a:p>
          <a:p>
            <a:endParaRPr lang="en-ZA" sz="1504" dirty="0"/>
          </a:p>
        </p:txBody>
      </p:sp>
    </p:spTree>
    <p:extLst>
      <p:ext uri="{BB962C8B-B14F-4D97-AF65-F5344CB8AC3E}">
        <p14:creationId xmlns:p14="http://schemas.microsoft.com/office/powerpoint/2010/main" val="4075605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20A1-BE0D-DA4D-A77A-E5A336C1214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376D3BB-F71B-B24E-9692-87A2E2E988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030399"/>
            <a:ext cx="7971064" cy="5810139"/>
          </a:xfrm>
          <a:prstGeom prst="rect">
            <a:avLst/>
          </a:prstGeom>
        </p:spPr>
      </p:pic>
    </p:spTree>
    <p:extLst>
      <p:ext uri="{BB962C8B-B14F-4D97-AF65-F5344CB8AC3E}">
        <p14:creationId xmlns:p14="http://schemas.microsoft.com/office/powerpoint/2010/main" val="112295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506D-C8E9-0C42-A767-CBA8EB113CFF}"/>
              </a:ext>
            </a:extLst>
          </p:cNvPr>
          <p:cNvSpPr>
            <a:spLocks noGrp="1"/>
          </p:cNvSpPr>
          <p:nvPr>
            <p:ph type="title"/>
          </p:nvPr>
        </p:nvSpPr>
        <p:spPr>
          <a:xfrm>
            <a:off x="628650" y="364197"/>
            <a:ext cx="6523264" cy="498241"/>
          </a:xfrm>
        </p:spPr>
        <p:txBody>
          <a:bodyPr>
            <a:noAutofit/>
          </a:bodyPr>
          <a:lstStyle/>
          <a:p>
            <a:r>
              <a:rPr lang="en-US" sz="2800" dirty="0"/>
              <a:t>Modeling, analytics and data science</a:t>
            </a:r>
          </a:p>
        </p:txBody>
      </p:sp>
      <p:sp>
        <p:nvSpPr>
          <p:cNvPr id="4" name="Content Placeholder 3">
            <a:extLst>
              <a:ext uri="{FF2B5EF4-FFF2-40B4-BE49-F238E27FC236}">
                <a16:creationId xmlns:a16="http://schemas.microsoft.com/office/drawing/2014/main" id="{BD04F6C2-5F73-A342-854F-216990C580DD}"/>
              </a:ext>
            </a:extLst>
          </p:cNvPr>
          <p:cNvSpPr>
            <a:spLocks noGrp="1"/>
          </p:cNvSpPr>
          <p:nvPr>
            <p:ph idx="1"/>
          </p:nvPr>
        </p:nvSpPr>
        <p:spPr>
          <a:xfrm>
            <a:off x="3026228" y="1177904"/>
            <a:ext cx="5489121" cy="35698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ZA" sz="1203" dirty="0">
                <a:solidFill>
                  <a:schemeClr val="tx1"/>
                </a:solidFill>
                <a:latin typeface="Arial" panose="020B0604020202020204" pitchFamily="34" charset="0"/>
                <a:cs typeface="Arial" panose="020B0604020202020204" pitchFamily="34" charset="0"/>
              </a:rPr>
              <a:t>Models for predicting the spread of the virus.</a:t>
            </a:r>
          </a:p>
        </p:txBody>
      </p:sp>
      <p:sp>
        <p:nvSpPr>
          <p:cNvPr id="5" name="Rectangle 4">
            <a:extLst>
              <a:ext uri="{FF2B5EF4-FFF2-40B4-BE49-F238E27FC236}">
                <a16:creationId xmlns:a16="http://schemas.microsoft.com/office/drawing/2014/main" id="{BFCA0EEA-A558-6749-9D92-0186A6592A51}"/>
              </a:ext>
            </a:extLst>
          </p:cNvPr>
          <p:cNvSpPr/>
          <p:nvPr/>
        </p:nvSpPr>
        <p:spPr>
          <a:xfrm>
            <a:off x="3026228" y="1665514"/>
            <a:ext cx="5489121" cy="37525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3" dirty="0">
                <a:solidFill>
                  <a:schemeClr val="tx1"/>
                </a:solidFill>
                <a:latin typeface="Arial" panose="020B0604020202020204" pitchFamily="34" charset="0"/>
                <a:cs typeface="Arial" panose="020B0604020202020204" pitchFamily="34" charset="0"/>
              </a:rPr>
              <a:t>Data visualisation dashboard</a:t>
            </a:r>
          </a:p>
        </p:txBody>
      </p:sp>
      <p:sp>
        <p:nvSpPr>
          <p:cNvPr id="6" name="Rectangle 5">
            <a:extLst>
              <a:ext uri="{FF2B5EF4-FFF2-40B4-BE49-F238E27FC236}">
                <a16:creationId xmlns:a16="http://schemas.microsoft.com/office/drawing/2014/main" id="{09DEAA9B-B508-9E47-BD71-3A43E0D00826}"/>
              </a:ext>
            </a:extLst>
          </p:cNvPr>
          <p:cNvSpPr/>
          <p:nvPr/>
        </p:nvSpPr>
        <p:spPr>
          <a:xfrm>
            <a:off x="3026228" y="2211370"/>
            <a:ext cx="5489121" cy="37525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3" dirty="0">
                <a:solidFill>
                  <a:schemeClr val="tx1"/>
                </a:solidFill>
                <a:latin typeface="Arial" panose="020B0604020202020204" pitchFamily="34" charset="0"/>
                <a:cs typeface="Arial" panose="020B0604020202020204" pitchFamily="34" charset="0"/>
              </a:rPr>
              <a:t>Response strategy modelling/ Integration Platform - CMORE</a:t>
            </a:r>
          </a:p>
        </p:txBody>
      </p:sp>
      <p:sp>
        <p:nvSpPr>
          <p:cNvPr id="7" name="Rectangle 6">
            <a:extLst>
              <a:ext uri="{FF2B5EF4-FFF2-40B4-BE49-F238E27FC236}">
                <a16:creationId xmlns:a16="http://schemas.microsoft.com/office/drawing/2014/main" id="{AD0619A8-9BA1-E64B-B3EA-D50BC2D6E2CE}"/>
              </a:ext>
            </a:extLst>
          </p:cNvPr>
          <p:cNvSpPr/>
          <p:nvPr/>
        </p:nvSpPr>
        <p:spPr>
          <a:xfrm>
            <a:off x="3026228" y="2758228"/>
            <a:ext cx="5489121" cy="3752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3" dirty="0">
                <a:solidFill>
                  <a:schemeClr val="tx1"/>
                </a:solidFill>
                <a:latin typeface="Arial" panose="020B0604020202020204" pitchFamily="34" charset="0"/>
                <a:cs typeface="Arial" panose="020B0604020202020204" pitchFamily="34" charset="0"/>
              </a:rPr>
              <a:t>Epidemiological and response strategy modelling</a:t>
            </a:r>
          </a:p>
        </p:txBody>
      </p:sp>
      <p:sp>
        <p:nvSpPr>
          <p:cNvPr id="8" name="Rectangle 7">
            <a:extLst>
              <a:ext uri="{FF2B5EF4-FFF2-40B4-BE49-F238E27FC236}">
                <a16:creationId xmlns:a16="http://schemas.microsoft.com/office/drawing/2014/main" id="{392F7238-EF04-EB4D-91AD-3434C93EA06B}"/>
              </a:ext>
            </a:extLst>
          </p:cNvPr>
          <p:cNvSpPr/>
          <p:nvPr/>
        </p:nvSpPr>
        <p:spPr>
          <a:xfrm>
            <a:off x="3026228" y="3345149"/>
            <a:ext cx="5489121" cy="3752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3" dirty="0">
                <a:solidFill>
                  <a:schemeClr val="tx1"/>
                </a:solidFill>
                <a:latin typeface="Arial" panose="020B0604020202020204" pitchFamily="34" charset="0"/>
                <a:cs typeface="Arial" panose="020B0604020202020204" pitchFamily="34" charset="0"/>
              </a:rPr>
              <a:t>COVID-19 vulnerability assessment – Gauteng City Region</a:t>
            </a:r>
          </a:p>
        </p:txBody>
      </p:sp>
      <p:sp>
        <p:nvSpPr>
          <p:cNvPr id="9" name="Rectangle 8">
            <a:extLst>
              <a:ext uri="{FF2B5EF4-FFF2-40B4-BE49-F238E27FC236}">
                <a16:creationId xmlns:a16="http://schemas.microsoft.com/office/drawing/2014/main" id="{18F32F5C-A670-4D47-84DF-4126D8B08BB9}"/>
              </a:ext>
            </a:extLst>
          </p:cNvPr>
          <p:cNvSpPr/>
          <p:nvPr/>
        </p:nvSpPr>
        <p:spPr>
          <a:xfrm>
            <a:off x="3026228" y="3948937"/>
            <a:ext cx="5489121" cy="41623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3" dirty="0">
                <a:solidFill>
                  <a:schemeClr val="tx1"/>
                </a:solidFill>
                <a:latin typeface="Arial" panose="020B0604020202020204" pitchFamily="34" charset="0"/>
                <a:cs typeface="Arial" panose="020B0604020202020204" pitchFamily="34" charset="0"/>
              </a:rPr>
              <a:t>Infection data, including recovery and mortalities</a:t>
            </a:r>
          </a:p>
        </p:txBody>
      </p:sp>
      <p:sp>
        <p:nvSpPr>
          <p:cNvPr id="10" name="Rectangle 9">
            <a:extLst>
              <a:ext uri="{FF2B5EF4-FFF2-40B4-BE49-F238E27FC236}">
                <a16:creationId xmlns:a16="http://schemas.microsoft.com/office/drawing/2014/main" id="{65BE9B5A-72C6-AA43-81FF-B253CA8C7A73}"/>
              </a:ext>
            </a:extLst>
          </p:cNvPr>
          <p:cNvSpPr/>
          <p:nvPr/>
        </p:nvSpPr>
        <p:spPr>
          <a:xfrm>
            <a:off x="3026228" y="4593704"/>
            <a:ext cx="5489121" cy="41623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3" dirty="0">
                <a:solidFill>
                  <a:schemeClr val="tx1"/>
                </a:solidFill>
                <a:latin typeface="Arial" panose="020B0604020202020204" pitchFamily="34" charset="0"/>
                <a:cs typeface="Arial" panose="020B0604020202020204" pitchFamily="34" charset="0"/>
              </a:rPr>
              <a:t>Research coordination with relevant HEIs and Science Councils</a:t>
            </a:r>
          </a:p>
        </p:txBody>
      </p:sp>
      <p:pic>
        <p:nvPicPr>
          <p:cNvPr id="11" name="Picture 10">
            <a:extLst>
              <a:ext uri="{FF2B5EF4-FFF2-40B4-BE49-F238E27FC236}">
                <a16:creationId xmlns:a16="http://schemas.microsoft.com/office/drawing/2014/main" id="{75A5BC4F-E0DF-F64A-A8F4-667BC79A7DA3}"/>
              </a:ext>
            </a:extLst>
          </p:cNvPr>
          <p:cNvPicPr>
            <a:picLocks noChangeAspect="1"/>
          </p:cNvPicPr>
          <p:nvPr/>
        </p:nvPicPr>
        <p:blipFill>
          <a:blip r:embed="rId2"/>
          <a:stretch>
            <a:fillRect/>
          </a:stretch>
        </p:blipFill>
        <p:spPr>
          <a:xfrm>
            <a:off x="1339098" y="2939134"/>
            <a:ext cx="837953" cy="816467"/>
          </a:xfrm>
          <a:prstGeom prst="rect">
            <a:avLst/>
          </a:prstGeom>
        </p:spPr>
      </p:pic>
      <p:pic>
        <p:nvPicPr>
          <p:cNvPr id="12" name="Picture 11">
            <a:extLst>
              <a:ext uri="{FF2B5EF4-FFF2-40B4-BE49-F238E27FC236}">
                <a16:creationId xmlns:a16="http://schemas.microsoft.com/office/drawing/2014/main" id="{78CE110F-CC39-304A-A3A5-85509320B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543" y="1712762"/>
            <a:ext cx="1017069" cy="376048"/>
          </a:xfrm>
          <a:prstGeom prst="rect">
            <a:avLst/>
          </a:prstGeom>
        </p:spPr>
      </p:pic>
      <p:pic>
        <p:nvPicPr>
          <p:cNvPr id="13" name="Picture 12">
            <a:extLst>
              <a:ext uri="{FF2B5EF4-FFF2-40B4-BE49-F238E27FC236}">
                <a16:creationId xmlns:a16="http://schemas.microsoft.com/office/drawing/2014/main" id="{9BB5674C-617A-8345-A70B-4D249D66F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823" y="2433224"/>
            <a:ext cx="790507" cy="412670"/>
          </a:xfrm>
          <a:prstGeom prst="rect">
            <a:avLst/>
          </a:prstGeom>
        </p:spPr>
      </p:pic>
      <p:pic>
        <p:nvPicPr>
          <p:cNvPr id="14" name="Picture 13">
            <a:extLst>
              <a:ext uri="{FF2B5EF4-FFF2-40B4-BE49-F238E27FC236}">
                <a16:creationId xmlns:a16="http://schemas.microsoft.com/office/drawing/2014/main" id="{24ECA508-C560-BA44-9B94-3373EE5EA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2388" y="4332390"/>
            <a:ext cx="596368" cy="596368"/>
          </a:xfrm>
          <a:prstGeom prst="rect">
            <a:avLst/>
          </a:prstGeom>
        </p:spPr>
      </p:pic>
      <p:pic>
        <p:nvPicPr>
          <p:cNvPr id="15" name="Picture 14">
            <a:extLst>
              <a:ext uri="{FF2B5EF4-FFF2-40B4-BE49-F238E27FC236}">
                <a16:creationId xmlns:a16="http://schemas.microsoft.com/office/drawing/2014/main" id="{2D2B9F66-C218-A74D-9440-027E3370B0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776" y="3859003"/>
            <a:ext cx="640942" cy="315406"/>
          </a:xfrm>
          <a:prstGeom prst="rect">
            <a:avLst/>
          </a:prstGeom>
        </p:spPr>
      </p:pic>
      <p:pic>
        <p:nvPicPr>
          <p:cNvPr id="16" name="Picture 15">
            <a:extLst>
              <a:ext uri="{FF2B5EF4-FFF2-40B4-BE49-F238E27FC236}">
                <a16:creationId xmlns:a16="http://schemas.microsoft.com/office/drawing/2014/main" id="{370A21B9-567F-BA46-A7D5-EBC79F44BF9F}"/>
              </a:ext>
            </a:extLst>
          </p:cNvPr>
          <p:cNvPicPr>
            <a:picLocks noChangeAspect="1"/>
          </p:cNvPicPr>
          <p:nvPr/>
        </p:nvPicPr>
        <p:blipFill>
          <a:blip r:embed="rId7"/>
          <a:stretch>
            <a:fillRect/>
          </a:stretch>
        </p:blipFill>
        <p:spPr>
          <a:xfrm>
            <a:off x="1354336" y="3623082"/>
            <a:ext cx="1154000" cy="367838"/>
          </a:xfrm>
          <a:prstGeom prst="rect">
            <a:avLst/>
          </a:prstGeom>
        </p:spPr>
      </p:pic>
      <p:pic>
        <p:nvPicPr>
          <p:cNvPr id="17" name="Picture 16">
            <a:extLst>
              <a:ext uri="{FF2B5EF4-FFF2-40B4-BE49-F238E27FC236}">
                <a16:creationId xmlns:a16="http://schemas.microsoft.com/office/drawing/2014/main" id="{8E85F3D2-0C8C-554D-A0D8-56AEBECCFC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7205" y="5096643"/>
            <a:ext cx="996480" cy="404205"/>
          </a:xfrm>
          <a:prstGeom prst="rect">
            <a:avLst/>
          </a:prstGeom>
        </p:spPr>
      </p:pic>
      <p:pic>
        <p:nvPicPr>
          <p:cNvPr id="18" name="Picture 17">
            <a:extLst>
              <a:ext uri="{FF2B5EF4-FFF2-40B4-BE49-F238E27FC236}">
                <a16:creationId xmlns:a16="http://schemas.microsoft.com/office/drawing/2014/main" id="{E0240754-E39F-CB4A-9BF1-3B71C02655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9189" y="5850992"/>
            <a:ext cx="1279133" cy="144078"/>
          </a:xfrm>
          <a:prstGeom prst="rect">
            <a:avLst/>
          </a:prstGeom>
        </p:spPr>
      </p:pic>
      <p:pic>
        <p:nvPicPr>
          <p:cNvPr id="19" name="Picture 18">
            <a:extLst>
              <a:ext uri="{FF2B5EF4-FFF2-40B4-BE49-F238E27FC236}">
                <a16:creationId xmlns:a16="http://schemas.microsoft.com/office/drawing/2014/main" id="{5E19AF8B-16F7-7340-9F37-24D1CA43E2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4234" y="5714592"/>
            <a:ext cx="790507" cy="489160"/>
          </a:xfrm>
          <a:prstGeom prst="rect">
            <a:avLst/>
          </a:prstGeom>
        </p:spPr>
      </p:pic>
      <p:pic>
        <p:nvPicPr>
          <p:cNvPr id="20" name="Picture 19">
            <a:extLst>
              <a:ext uri="{FF2B5EF4-FFF2-40B4-BE49-F238E27FC236}">
                <a16:creationId xmlns:a16="http://schemas.microsoft.com/office/drawing/2014/main" id="{D5DA5787-BEB0-C245-B2C9-409014B94E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3943" y="5643919"/>
            <a:ext cx="981193" cy="622099"/>
          </a:xfrm>
          <a:prstGeom prst="rect">
            <a:avLst/>
          </a:prstGeom>
        </p:spPr>
      </p:pic>
      <p:sp>
        <p:nvSpPr>
          <p:cNvPr id="21" name="Rectangle 20">
            <a:extLst>
              <a:ext uri="{FF2B5EF4-FFF2-40B4-BE49-F238E27FC236}">
                <a16:creationId xmlns:a16="http://schemas.microsoft.com/office/drawing/2014/main" id="{BC950429-9FAD-2D41-81ED-96BD4BD6DDA8}"/>
              </a:ext>
            </a:extLst>
          </p:cNvPr>
          <p:cNvSpPr/>
          <p:nvPr/>
        </p:nvSpPr>
        <p:spPr>
          <a:xfrm>
            <a:off x="3062984" y="5147322"/>
            <a:ext cx="5373445" cy="35352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203" dirty="0">
                <a:solidFill>
                  <a:schemeClr val="tx1"/>
                </a:solidFill>
                <a:latin typeface="Arial" panose="020B0604020202020204" pitchFamily="34" charset="0"/>
                <a:cs typeface="Arial" panose="020B0604020202020204" pitchFamily="34" charset="0"/>
              </a:rPr>
              <a:t>Survey to assess the understanding and attitudes of South Africans</a:t>
            </a:r>
          </a:p>
        </p:txBody>
      </p:sp>
    </p:spTree>
    <p:extLst>
      <p:ext uri="{BB962C8B-B14F-4D97-AF65-F5344CB8AC3E}">
        <p14:creationId xmlns:p14="http://schemas.microsoft.com/office/powerpoint/2010/main" val="3042098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CustomShape 1"/>
          <p:cNvSpPr/>
          <p:nvPr/>
        </p:nvSpPr>
        <p:spPr>
          <a:xfrm>
            <a:off x="1282855" y="1560025"/>
            <a:ext cx="6253328" cy="479729"/>
          </a:xfrm>
          <a:prstGeom prst="rect">
            <a:avLst/>
          </a:prstGeom>
          <a:noFill/>
          <a:ln>
            <a:noFill/>
          </a:ln>
        </p:spPr>
        <p:style>
          <a:lnRef idx="0">
            <a:scrgbClr r="0" g="0" b="0"/>
          </a:lnRef>
          <a:fillRef idx="0">
            <a:scrgbClr r="0" g="0" b="0"/>
          </a:fillRef>
          <a:effectRef idx="0">
            <a:scrgbClr r="0" g="0" b="0"/>
          </a:effectRef>
          <a:fontRef idx="minor"/>
        </p:style>
        <p:txBody>
          <a:bodyPr anchor="ctr"/>
          <a:lstStyle/>
          <a:p>
            <a:r>
              <a:rPr lang="en-GB" sz="2408" spc="-1" dirty="0">
                <a:solidFill>
                  <a:srgbClr val="FFFFFF"/>
                </a:solidFill>
                <a:latin typeface="Arial"/>
              </a:rPr>
              <a:t>Cmore – Use Different Base Maps</a:t>
            </a:r>
            <a:endParaRPr lang="en-GB" sz="2408" spc="-1" dirty="0">
              <a:solidFill>
                <a:prstClr val="black"/>
              </a:solidFill>
              <a:latin typeface="Arial"/>
            </a:endParaRPr>
          </a:p>
        </p:txBody>
      </p:sp>
      <p:sp>
        <p:nvSpPr>
          <p:cNvPr id="220" name="CustomShape 2"/>
          <p:cNvSpPr/>
          <p:nvPr/>
        </p:nvSpPr>
        <p:spPr>
          <a:xfrm>
            <a:off x="1296660" y="2328444"/>
            <a:ext cx="3288875" cy="1391275"/>
          </a:xfrm>
          <a:prstGeom prst="rect">
            <a:avLst/>
          </a:prstGeom>
          <a:noFill/>
          <a:ln>
            <a:noFill/>
          </a:ln>
        </p:spPr>
        <p:style>
          <a:lnRef idx="0">
            <a:scrgbClr r="0" g="0" b="0"/>
          </a:lnRef>
          <a:fillRef idx="0">
            <a:scrgbClr r="0" g="0" b="0"/>
          </a:fillRef>
          <a:effectRef idx="0">
            <a:scrgbClr r="0" g="0" b="0"/>
          </a:effectRef>
          <a:fontRef idx="minor"/>
        </p:style>
        <p:txBody>
          <a:bodyPr lIns="50754" tIns="25377" rIns="50754" bIns="25377"/>
          <a:lstStyle/>
          <a:p>
            <a:r>
              <a:rPr lang="en-GB" sz="1241" b="1" spc="-1" dirty="0">
                <a:solidFill>
                  <a:srgbClr val="000000"/>
                </a:solidFill>
                <a:latin typeface="Arial"/>
                <a:ea typeface="ＭＳ Ｐゴシック"/>
              </a:rPr>
              <a:t>Base Maps</a:t>
            </a:r>
            <a:endParaRPr lang="en-GB" sz="1241" spc="-1" dirty="0">
              <a:solidFill>
                <a:prstClr val="black"/>
              </a:solidFill>
              <a:latin typeface="Arial"/>
            </a:endParaRPr>
          </a:p>
          <a:p>
            <a:pPr marL="193484" indent="-193281">
              <a:buClr>
                <a:srgbClr val="000000"/>
              </a:buClr>
              <a:buFont typeface="Arial"/>
              <a:buChar char="•"/>
            </a:pPr>
            <a:r>
              <a:rPr lang="en-GB" sz="1241" spc="-1" dirty="0">
                <a:solidFill>
                  <a:srgbClr val="000000"/>
                </a:solidFill>
                <a:latin typeface="Arial"/>
                <a:ea typeface="ＭＳ Ｐゴシック"/>
              </a:rPr>
              <a:t>Open, public Map Sources</a:t>
            </a:r>
            <a:endParaRPr lang="en-GB" sz="1241" spc="-1" dirty="0">
              <a:solidFill>
                <a:prstClr val="black"/>
              </a:solidFill>
              <a:latin typeface="Arial"/>
            </a:endParaRPr>
          </a:p>
          <a:p>
            <a:pPr marL="193484" indent="-193281">
              <a:buClr>
                <a:srgbClr val="000000"/>
              </a:buClr>
              <a:buFont typeface="Arial"/>
              <a:buChar char="•"/>
            </a:pPr>
            <a:r>
              <a:rPr lang="en-GB" sz="1241" spc="-1" dirty="0">
                <a:solidFill>
                  <a:srgbClr val="000000"/>
                </a:solidFill>
                <a:latin typeface="Arial"/>
                <a:ea typeface="ＭＳ Ｐゴシック"/>
              </a:rPr>
              <a:t>Own, vetted Map Sources</a:t>
            </a:r>
            <a:endParaRPr lang="en-GB" sz="1241" spc="-1" dirty="0">
              <a:solidFill>
                <a:prstClr val="black"/>
              </a:solidFill>
              <a:latin typeface="Arial"/>
            </a:endParaRPr>
          </a:p>
          <a:p>
            <a:pPr marL="193484" indent="-193281">
              <a:buClr>
                <a:srgbClr val="000000"/>
              </a:buClr>
              <a:buFont typeface="Arial"/>
              <a:buChar char="•"/>
            </a:pPr>
            <a:r>
              <a:rPr lang="en-GB" sz="1241" spc="-1" dirty="0">
                <a:solidFill>
                  <a:srgbClr val="000000"/>
                </a:solidFill>
                <a:latin typeface="Arial"/>
                <a:ea typeface="ＭＳ Ｐゴシック"/>
              </a:rPr>
              <a:t>Use the Map that Suits your Visualization</a:t>
            </a:r>
            <a:endParaRPr lang="en-GB" sz="1241" spc="-1" dirty="0">
              <a:solidFill>
                <a:prstClr val="black"/>
              </a:solidFill>
              <a:latin typeface="Arial"/>
            </a:endParaRPr>
          </a:p>
          <a:p>
            <a:pPr marL="193484" indent="-193281">
              <a:buClr>
                <a:srgbClr val="000000"/>
              </a:buClr>
              <a:buFont typeface="Arial"/>
              <a:buChar char="•"/>
            </a:pPr>
            <a:r>
              <a:rPr lang="en-GB" sz="1241" spc="-1" dirty="0">
                <a:solidFill>
                  <a:srgbClr val="000000"/>
                </a:solidFill>
                <a:latin typeface="Arial"/>
                <a:ea typeface="ＭＳ Ｐゴシック"/>
              </a:rPr>
              <a:t>Display cases and resources on the same map</a:t>
            </a:r>
            <a:endParaRPr lang="en-GB" sz="1241" spc="-1" dirty="0">
              <a:solidFill>
                <a:prstClr val="black"/>
              </a:solidFill>
              <a:latin typeface="Arial"/>
            </a:endParaRPr>
          </a:p>
          <a:p>
            <a:pPr marL="193484" indent="-193281">
              <a:buClr>
                <a:srgbClr val="000000"/>
              </a:buClr>
              <a:buFont typeface="Arial"/>
              <a:buChar char="•"/>
            </a:pPr>
            <a:endParaRPr lang="en-GB" sz="1241" spc="-1" dirty="0">
              <a:solidFill>
                <a:prstClr val="black"/>
              </a:solidFill>
              <a:latin typeface="Arial"/>
            </a:endParaRPr>
          </a:p>
        </p:txBody>
      </p:sp>
      <p:pic>
        <p:nvPicPr>
          <p:cNvPr id="221" name="Picture 220"/>
          <p:cNvPicPr/>
          <p:nvPr/>
        </p:nvPicPr>
        <p:blipFill>
          <a:blip r:embed="rId3"/>
          <a:stretch/>
        </p:blipFill>
        <p:spPr>
          <a:xfrm>
            <a:off x="1694573" y="3658814"/>
            <a:ext cx="3093978" cy="1675905"/>
          </a:xfrm>
          <a:prstGeom prst="rect">
            <a:avLst/>
          </a:prstGeom>
          <a:ln>
            <a:noFill/>
          </a:ln>
        </p:spPr>
      </p:pic>
      <p:pic>
        <p:nvPicPr>
          <p:cNvPr id="222" name="Picture 221"/>
          <p:cNvPicPr/>
          <p:nvPr/>
        </p:nvPicPr>
        <p:blipFill>
          <a:blip r:embed="rId4"/>
          <a:stretch/>
        </p:blipFill>
        <p:spPr>
          <a:xfrm>
            <a:off x="4869758" y="3658814"/>
            <a:ext cx="3093978" cy="1675905"/>
          </a:xfrm>
          <a:prstGeom prst="rect">
            <a:avLst/>
          </a:prstGeom>
          <a:ln>
            <a:noFill/>
          </a:ln>
        </p:spPr>
      </p:pic>
      <p:pic>
        <p:nvPicPr>
          <p:cNvPr id="223" name="Picture 222"/>
          <p:cNvPicPr/>
          <p:nvPr/>
        </p:nvPicPr>
        <p:blipFill>
          <a:blip r:embed="rId5"/>
          <a:stretch/>
        </p:blipFill>
        <p:spPr>
          <a:xfrm>
            <a:off x="4861637" y="1953472"/>
            <a:ext cx="3093978" cy="1675905"/>
          </a:xfrm>
          <a:prstGeom prst="rect">
            <a:avLst/>
          </a:prstGeom>
          <a:ln>
            <a:noFill/>
          </a:ln>
        </p:spPr>
      </p:pic>
      <p:pic>
        <p:nvPicPr>
          <p:cNvPr id="7" name="Picture 6"/>
          <p:cNvPicPr>
            <a:picLocks noChangeAspect="1"/>
          </p:cNvPicPr>
          <p:nvPr/>
        </p:nvPicPr>
        <p:blipFill>
          <a:blip r:embed="rId6"/>
          <a:stretch>
            <a:fillRect/>
          </a:stretch>
        </p:blipFill>
        <p:spPr>
          <a:xfrm>
            <a:off x="1134247" y="1649717"/>
            <a:ext cx="6876366" cy="3867473"/>
          </a:xfrm>
          <a:prstGeom prst="rect">
            <a:avLst/>
          </a:prstGeom>
        </p:spPr>
      </p:pic>
      <p:sp>
        <p:nvSpPr>
          <p:cNvPr id="8" name="Rectangle: Rounded Corners 7">
            <a:extLst>
              <a:ext uri="{FF2B5EF4-FFF2-40B4-BE49-F238E27FC236}">
                <a16:creationId xmlns:a16="http://schemas.microsoft.com/office/drawing/2014/main" id="{9E06C24A-F7E9-4774-9B2A-316B6DBC1464}"/>
              </a:ext>
            </a:extLst>
          </p:cNvPr>
          <p:cNvSpPr/>
          <p:nvPr/>
        </p:nvSpPr>
        <p:spPr>
          <a:xfrm>
            <a:off x="1134248" y="948160"/>
            <a:ext cx="4452709" cy="747297"/>
          </a:xfrm>
          <a:prstGeom prst="roundRect">
            <a:avLst/>
          </a:prstGeom>
          <a:solidFill>
            <a:srgbClr val="33CC33"/>
          </a:solidFill>
        </p:spPr>
        <p:txBody>
          <a:bodyPr wrap="square">
            <a:spAutoFit/>
          </a:bodyPr>
          <a:lstStyle/>
          <a:p>
            <a:pPr defTabSz="685864">
              <a:lnSpc>
                <a:spcPct val="90000"/>
              </a:lnSpc>
              <a:spcBef>
                <a:spcPct val="0"/>
              </a:spcBef>
            </a:pPr>
            <a:r>
              <a:rPr lang="en-US" sz="2105" b="1" dirty="0">
                <a:solidFill>
                  <a:schemeClr val="bg1"/>
                </a:solidFill>
                <a:latin typeface="Arial" panose="020B0604020202020204" pitchFamily="34" charset="0"/>
                <a:cs typeface="Arial" panose="020B0604020202020204" pitchFamily="34" charset="0"/>
              </a:rPr>
              <a:t>Data generation and management</a:t>
            </a:r>
            <a:endParaRPr lang="en-ZA" sz="2105"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761175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85929-1189-1646-B218-328FE5C9B856}"/>
              </a:ext>
            </a:extLst>
          </p:cNvPr>
          <p:cNvSpPr>
            <a:spLocks noGrp="1"/>
          </p:cNvSpPr>
          <p:nvPr>
            <p:ph type="title"/>
          </p:nvPr>
        </p:nvSpPr>
        <p:spPr>
          <a:xfrm>
            <a:off x="628650" y="141514"/>
            <a:ext cx="5382000" cy="679369"/>
          </a:xfrm>
        </p:spPr>
        <p:txBody>
          <a:bodyPr>
            <a:normAutofit/>
          </a:bodyPr>
          <a:lstStyle/>
          <a:p>
            <a:r>
              <a:rPr lang="en-US" sz="2800" dirty="0"/>
              <a:t>Understanding social behavior </a:t>
            </a:r>
          </a:p>
        </p:txBody>
      </p:sp>
      <p:sp>
        <p:nvSpPr>
          <p:cNvPr id="3" name="Content Placeholder 2">
            <a:extLst>
              <a:ext uri="{FF2B5EF4-FFF2-40B4-BE49-F238E27FC236}">
                <a16:creationId xmlns:a16="http://schemas.microsoft.com/office/drawing/2014/main" id="{F0F60FF3-2C9E-2347-9C21-5FC9BFF69B10}"/>
              </a:ext>
            </a:extLst>
          </p:cNvPr>
          <p:cNvSpPr>
            <a:spLocks noGrp="1"/>
          </p:cNvSpPr>
          <p:nvPr>
            <p:ph idx="1"/>
          </p:nvPr>
        </p:nvSpPr>
        <p:spPr/>
        <p:txBody>
          <a:bodyPr/>
          <a:lstStyle/>
          <a:p>
            <a:pPr marL="0" indent="0">
              <a:buNone/>
            </a:pPr>
            <a:r>
              <a:rPr lang="en-ZA" dirty="0"/>
              <a:t>A public survey via social media</a:t>
            </a:r>
          </a:p>
          <a:p>
            <a:pPr lvl="1"/>
            <a:r>
              <a:rPr lang="en-ZA" dirty="0"/>
              <a:t>understand SA public's knowledge about COVID-19,</a:t>
            </a:r>
          </a:p>
          <a:p>
            <a:pPr lvl="1"/>
            <a:r>
              <a:rPr lang="en-ZA" dirty="0"/>
              <a:t>how prepared people are to care for themselves and for other </a:t>
            </a:r>
          </a:p>
          <a:p>
            <a:pPr lvl="1"/>
            <a:r>
              <a:rPr lang="en-ZA" dirty="0"/>
              <a:t>how they feel about it. </a:t>
            </a:r>
          </a:p>
          <a:p>
            <a:pPr marL="0" indent="0">
              <a:buNone/>
            </a:pPr>
            <a:r>
              <a:rPr lang="en-ZA" dirty="0"/>
              <a:t>The purpose is to identify the attitudes and behaviours of key informant groups</a:t>
            </a:r>
          </a:p>
          <a:p>
            <a:pPr marL="643750" lvl="1" indent="-300818">
              <a:buAutoNum type="romanLcParenR"/>
            </a:pPr>
            <a:r>
              <a:rPr lang="en-ZA" dirty="0"/>
              <a:t>taxi drivers/commuters</a:t>
            </a:r>
          </a:p>
          <a:p>
            <a:pPr marL="643750" lvl="1" indent="-300818">
              <a:buAutoNum type="romanLcParenR"/>
            </a:pPr>
            <a:r>
              <a:rPr lang="en-ZA" dirty="0"/>
              <a:t>religious leaders</a:t>
            </a:r>
          </a:p>
          <a:p>
            <a:pPr marL="643750" lvl="1" indent="-300818">
              <a:buAutoNum type="romanLcParenR"/>
            </a:pPr>
            <a:r>
              <a:rPr lang="en-ZA" dirty="0"/>
              <a:t>traditional leaders</a:t>
            </a:r>
          </a:p>
          <a:p>
            <a:pPr marL="643750" lvl="1" indent="-300818">
              <a:buAutoNum type="romanLcParenR"/>
            </a:pPr>
            <a:r>
              <a:rPr lang="en-ZA" dirty="0"/>
              <a:t>homes for elderly</a:t>
            </a:r>
          </a:p>
          <a:p>
            <a:pPr marL="643750" lvl="1" indent="-300818">
              <a:buAutoNum type="romanLcParenR"/>
            </a:pPr>
            <a:r>
              <a:rPr lang="en-ZA" dirty="0"/>
              <a:t>shebeen owners</a:t>
            </a:r>
          </a:p>
          <a:p>
            <a:pPr marL="643750" lvl="1" indent="-300818">
              <a:buAutoNum type="romanLcParenR"/>
            </a:pPr>
            <a:r>
              <a:rPr lang="en-ZA" dirty="0"/>
              <a:t>CEO's of private companies</a:t>
            </a:r>
          </a:p>
          <a:p>
            <a:pPr marL="643750" lvl="1" indent="-300818">
              <a:buAutoNum type="romanLcParenR"/>
            </a:pPr>
            <a:r>
              <a:rPr lang="en-ZA" dirty="0"/>
              <a:t>health care workers</a:t>
            </a:r>
          </a:p>
          <a:p>
            <a:pPr marL="643750" lvl="1" indent="-300818">
              <a:buAutoNum type="romanLcParenR"/>
            </a:pPr>
            <a:r>
              <a:rPr lang="en-ZA" dirty="0"/>
              <a:t>Medical aid schemes</a:t>
            </a:r>
          </a:p>
          <a:p>
            <a:endParaRPr lang="en-US" dirty="0"/>
          </a:p>
        </p:txBody>
      </p:sp>
      <p:pic>
        <p:nvPicPr>
          <p:cNvPr id="4" name="Picture 2" descr="Image result for hsrc logo">
            <a:extLst>
              <a:ext uri="{FF2B5EF4-FFF2-40B4-BE49-F238E27FC236}">
                <a16:creationId xmlns:a16="http://schemas.microsoft.com/office/drawing/2014/main" id="{68F9DD64-37F2-1443-AC56-BEF10BCF9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650" y="5713662"/>
            <a:ext cx="1811983" cy="7806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3D96F48-2D0E-5E49-B8A3-F70A119B9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36" y="5720614"/>
            <a:ext cx="1907399" cy="773704"/>
          </a:xfrm>
          <a:prstGeom prst="rect">
            <a:avLst/>
          </a:prstGeom>
        </p:spPr>
      </p:pic>
    </p:spTree>
    <p:extLst>
      <p:ext uri="{BB962C8B-B14F-4D97-AF65-F5344CB8AC3E}">
        <p14:creationId xmlns:p14="http://schemas.microsoft.com/office/powerpoint/2010/main" val="1536527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B858-F237-1149-9FF3-0ECB9F7456CD}"/>
              </a:ext>
            </a:extLst>
          </p:cNvPr>
          <p:cNvSpPr>
            <a:spLocks noGrp="1"/>
          </p:cNvSpPr>
          <p:nvPr>
            <p:ph type="title"/>
          </p:nvPr>
        </p:nvSpPr>
        <p:spPr>
          <a:xfrm>
            <a:off x="748393" y="82004"/>
            <a:ext cx="6534150" cy="528432"/>
          </a:xfrm>
        </p:spPr>
        <p:txBody>
          <a:bodyPr>
            <a:noAutofit/>
          </a:bodyPr>
          <a:lstStyle/>
          <a:p>
            <a:r>
              <a:rPr lang="en-US" sz="2800" dirty="0"/>
              <a:t>International cooperation initiatives in support of global response</a:t>
            </a:r>
          </a:p>
        </p:txBody>
      </p:sp>
      <p:sp>
        <p:nvSpPr>
          <p:cNvPr id="3" name="Content Placeholder 2">
            <a:extLst>
              <a:ext uri="{FF2B5EF4-FFF2-40B4-BE49-F238E27FC236}">
                <a16:creationId xmlns:a16="http://schemas.microsoft.com/office/drawing/2014/main" id="{60E1A9AF-58BE-4941-B7E7-77704BD4482A}"/>
              </a:ext>
            </a:extLst>
          </p:cNvPr>
          <p:cNvSpPr>
            <a:spLocks noGrp="1"/>
          </p:cNvSpPr>
          <p:nvPr>
            <p:ph idx="1"/>
          </p:nvPr>
        </p:nvSpPr>
        <p:spPr/>
        <p:txBody>
          <a:bodyPr/>
          <a:lstStyle/>
          <a:p>
            <a:r>
              <a:rPr lang="en-US" dirty="0"/>
              <a:t>Part of the </a:t>
            </a:r>
            <a:r>
              <a:rPr lang="en-ZA" b="1" dirty="0"/>
              <a:t>Solidarity</a:t>
            </a:r>
            <a:r>
              <a:rPr lang="en-ZA" dirty="0"/>
              <a:t> core protocol, an international study of treatments for COVID-19 in hospitalized patients ( a treatment clinical trial  where diagnosed patients will receive treatment with drug regimens believed to have an effect – ARV’s etc)</a:t>
            </a:r>
          </a:p>
          <a:p>
            <a:r>
              <a:rPr lang="en-US" dirty="0"/>
              <a:t>OECD debate: STI readiness and response in times of global emergencies: the COVID-19 </a:t>
            </a:r>
          </a:p>
          <a:p>
            <a:r>
              <a:rPr lang="en-US" dirty="0"/>
              <a:t>Engagement with the South African diplomatic community: views and ideas with regards to Cooperation on COVID-19</a:t>
            </a:r>
          </a:p>
          <a:p>
            <a:r>
              <a:rPr lang="en-US" dirty="0"/>
              <a:t>Collaborative request from China on vaccines, diagnostics, therapy and IKS</a:t>
            </a:r>
          </a:p>
          <a:p>
            <a:r>
              <a:rPr lang="en-US" dirty="0"/>
              <a:t>SA (DSI) funded companies partnering with SADC countries for diagnostics reagents development (</a:t>
            </a:r>
            <a:r>
              <a:rPr lang="en-US" dirty="0" err="1"/>
              <a:t>TokaBio</a:t>
            </a:r>
            <a:r>
              <a:rPr lang="en-US" dirty="0"/>
              <a:t>, </a:t>
            </a:r>
            <a:r>
              <a:rPr lang="en-US" dirty="0" err="1"/>
              <a:t>CapeBio</a:t>
            </a:r>
            <a:r>
              <a:rPr lang="en-US" dirty="0"/>
              <a:t>) Reducing morbidity and mortality in health care workers exposed to COVID-19 through BCG vaccination </a:t>
            </a:r>
          </a:p>
          <a:p>
            <a:r>
              <a:rPr lang="en-ZA" dirty="0"/>
              <a:t>Biopharming – partnerships by CSIR and Cape Bio Pharms for Plant-based production of highly potent anti-viral antibodies approach to COVID-19 vaccine development with BAT via their subsidiary Kentucky Bioprocessing (KBP) and Merck (Geneva)</a:t>
            </a:r>
            <a:endParaRPr lang="en-US" dirty="0"/>
          </a:p>
          <a:p>
            <a:endParaRPr lang="en-US" dirty="0"/>
          </a:p>
        </p:txBody>
      </p:sp>
    </p:spTree>
    <p:extLst>
      <p:ext uri="{BB962C8B-B14F-4D97-AF65-F5344CB8AC3E}">
        <p14:creationId xmlns:p14="http://schemas.microsoft.com/office/powerpoint/2010/main" val="2339735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E80A3-43C1-BF4A-BEB5-9F6F7417A879}"/>
              </a:ext>
            </a:extLst>
          </p:cNvPr>
          <p:cNvSpPr>
            <a:spLocks noGrp="1"/>
          </p:cNvSpPr>
          <p:nvPr>
            <p:ph type="title"/>
          </p:nvPr>
        </p:nvSpPr>
        <p:spPr/>
        <p:txBody>
          <a:bodyPr>
            <a:noAutofit/>
          </a:bodyPr>
          <a:lstStyle/>
          <a:p>
            <a:r>
              <a:rPr lang="en-US" sz="2800" dirty="0"/>
              <a:t>Progress to date :Diagnostics</a:t>
            </a:r>
          </a:p>
        </p:txBody>
      </p:sp>
      <p:sp>
        <p:nvSpPr>
          <p:cNvPr id="3" name="Content Placeholder 2">
            <a:extLst>
              <a:ext uri="{FF2B5EF4-FFF2-40B4-BE49-F238E27FC236}">
                <a16:creationId xmlns:a16="http://schemas.microsoft.com/office/drawing/2014/main" id="{FDD40EFF-7EB6-3C4A-8691-973F53528C71}"/>
              </a:ext>
            </a:extLst>
          </p:cNvPr>
          <p:cNvSpPr>
            <a:spLocks noGrp="1"/>
          </p:cNvSpPr>
          <p:nvPr>
            <p:ph idx="1"/>
          </p:nvPr>
        </p:nvSpPr>
        <p:spPr/>
        <p:txBody>
          <a:bodyPr/>
          <a:lstStyle/>
          <a:p>
            <a:pPr marL="285750" indent="-285750"/>
            <a:r>
              <a:rPr lang="en-ZA" dirty="0"/>
              <a:t>3 companies are gearing up to locally produce serological tests: Life Assay, Lateral Flow Laboratories, Medical </a:t>
            </a:r>
            <a:r>
              <a:rPr lang="en-ZA" dirty="0" err="1"/>
              <a:t>Diagnostech</a:t>
            </a:r>
            <a:r>
              <a:rPr lang="en-ZA" dirty="0"/>
              <a:t>. They have applied to SAPHRA for approval. They should be up and running by mid May latest..</a:t>
            </a:r>
          </a:p>
          <a:p>
            <a:pPr marL="0" indent="0">
              <a:buNone/>
            </a:pPr>
            <a:r>
              <a:rPr lang="en-ZA" dirty="0"/>
              <a:t> </a:t>
            </a:r>
          </a:p>
          <a:p>
            <a:pPr marL="285750" indent="-285750"/>
            <a:r>
              <a:rPr lang="en-ZA" dirty="0"/>
              <a:t>Cape </a:t>
            </a:r>
            <a:r>
              <a:rPr lang="en-ZA" dirty="0" err="1"/>
              <a:t>BioPharms</a:t>
            </a:r>
            <a:r>
              <a:rPr lang="en-ZA" dirty="0"/>
              <a:t> are gearing up to manufacture the raw proteins that will be provided to Lateral Flow Labs and Medical </a:t>
            </a:r>
            <a:r>
              <a:rPr lang="en-ZA" dirty="0" err="1"/>
              <a:t>Diagnostech</a:t>
            </a:r>
            <a:r>
              <a:rPr lang="en-ZA" dirty="0"/>
              <a:t>.  </a:t>
            </a:r>
            <a:r>
              <a:rPr lang="en-ZA" dirty="0" err="1"/>
              <a:t>Investorsalready</a:t>
            </a:r>
            <a:r>
              <a:rPr lang="en-ZA" dirty="0"/>
              <a:t> lined up  for raw proteins for 20mil tests kits by December.</a:t>
            </a:r>
          </a:p>
          <a:p>
            <a:endParaRPr lang="en-ZA" dirty="0"/>
          </a:p>
          <a:p>
            <a:pPr marL="285750" indent="-285750"/>
            <a:r>
              <a:rPr lang="en-ZA" dirty="0" err="1"/>
              <a:t>CapeBio</a:t>
            </a:r>
            <a:r>
              <a:rPr lang="en-ZA" dirty="0"/>
              <a:t> is able product PCR reagents. For 300 000 test kits by first week in May. Can scale up to 3mil. They are in the process of registering with SAPHRA.</a:t>
            </a:r>
          </a:p>
          <a:p>
            <a:pPr marL="285750" indent="-285750"/>
            <a:endParaRPr lang="en-ZA" dirty="0"/>
          </a:p>
          <a:p>
            <a:pPr marL="285750" indent="-285750"/>
            <a:r>
              <a:rPr lang="en-ZA" dirty="0"/>
              <a:t>Surveillance projects are ongoing and the results are being evaluated on daily basis – as the results become available from the labs.</a:t>
            </a:r>
          </a:p>
          <a:p>
            <a:endParaRPr lang="en-ZA" dirty="0"/>
          </a:p>
          <a:p>
            <a:endParaRPr lang="en-US" dirty="0"/>
          </a:p>
        </p:txBody>
      </p:sp>
    </p:spTree>
    <p:extLst>
      <p:ext uri="{BB962C8B-B14F-4D97-AF65-F5344CB8AC3E}">
        <p14:creationId xmlns:p14="http://schemas.microsoft.com/office/powerpoint/2010/main" val="498019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2A440-04B9-1949-ABDF-FE0B885649EF}"/>
              </a:ext>
            </a:extLst>
          </p:cNvPr>
          <p:cNvSpPr>
            <a:spLocks noGrp="1"/>
          </p:cNvSpPr>
          <p:nvPr>
            <p:ph type="title"/>
          </p:nvPr>
        </p:nvSpPr>
        <p:spPr/>
        <p:txBody>
          <a:bodyPr>
            <a:noAutofit/>
          </a:bodyPr>
          <a:lstStyle/>
          <a:p>
            <a:r>
              <a:rPr lang="en-US" sz="2800" dirty="0"/>
              <a:t>Progress to date: Testing</a:t>
            </a:r>
          </a:p>
        </p:txBody>
      </p:sp>
      <p:sp>
        <p:nvSpPr>
          <p:cNvPr id="3" name="Content Placeholder 2">
            <a:extLst>
              <a:ext uri="{FF2B5EF4-FFF2-40B4-BE49-F238E27FC236}">
                <a16:creationId xmlns:a16="http://schemas.microsoft.com/office/drawing/2014/main" id="{C59BAEEC-E328-3342-BCCF-A49BEC224666}"/>
              </a:ext>
            </a:extLst>
          </p:cNvPr>
          <p:cNvSpPr>
            <a:spLocks noGrp="1"/>
          </p:cNvSpPr>
          <p:nvPr>
            <p:ph idx="1"/>
          </p:nvPr>
        </p:nvSpPr>
        <p:spPr/>
        <p:txBody>
          <a:bodyPr/>
          <a:lstStyle/>
          <a:p>
            <a:pPr marL="0" indent="0">
              <a:buNone/>
            </a:pPr>
            <a:r>
              <a:rPr lang="en-US" sz="2475" dirty="0"/>
              <a:t>Repurposed labs are now ready to do testing</a:t>
            </a:r>
          </a:p>
          <a:p>
            <a:endParaRPr lang="en-US" dirty="0"/>
          </a:p>
          <a:p>
            <a:pPr marL="600075" lvl="1" indent="-257175" algn="just">
              <a:buFont typeface="Symbol" pitchFamily="2" charset="2"/>
              <a:buChar char=""/>
            </a:pPr>
            <a:r>
              <a:rPr lang="en-GB" dirty="0">
                <a:ea typeface="Yu Gothic Light" panose="020B0300000000000000" pitchFamily="34" charset="-128"/>
                <a:cs typeface="Times New Roman" panose="02020603050405020304" pitchFamily="18" charset="0"/>
              </a:rPr>
              <a:t>The Centre for Proteomic and Genomic Research (“CPGR”) has validated various testing protocols, will install a laboratory information management system as required by the National Health Laboratory Services. Testing is scheduled to commence in the week starting 20 April 2020.</a:t>
            </a:r>
            <a:endParaRPr lang="en-ZA" dirty="0">
              <a:latin typeface="Calibri" panose="020F0502020204030204" pitchFamily="34" charset="0"/>
              <a:ea typeface="Calibri" panose="020F0502020204030204" pitchFamily="34" charset="0"/>
              <a:cs typeface="Times New Roman" panose="02020603050405020304" pitchFamily="18" charset="0"/>
            </a:endParaRPr>
          </a:p>
          <a:p>
            <a:pPr algn="just"/>
            <a:endParaRPr lang="en-ZA" dirty="0">
              <a:latin typeface="Calibri" panose="020F0502020204030204" pitchFamily="34" charset="0"/>
              <a:ea typeface="Calibri" panose="020F0502020204030204" pitchFamily="34" charset="0"/>
              <a:cs typeface="Times New Roman" panose="02020603050405020304" pitchFamily="18" charset="0"/>
            </a:endParaRPr>
          </a:p>
          <a:p>
            <a:pPr marL="600075" lvl="1" indent="-257175" algn="just">
              <a:buFont typeface="Symbol" pitchFamily="2" charset="2"/>
              <a:buChar char=""/>
            </a:pPr>
            <a:r>
              <a:rPr lang="en-GB" dirty="0">
                <a:ea typeface="Yu Gothic Light" panose="020B0300000000000000" pitchFamily="34" charset="-128"/>
                <a:cs typeface="Times New Roman" panose="02020603050405020304" pitchFamily="18" charset="0"/>
              </a:rPr>
              <a:t>The KwaZulu-Natal Research Innovation and Sequencing Platform (KRISP) in partnership with Centre of AIDS Programme for Research in South Africa (CAPRISA) and the Africa Health Research Institute have validated the quantitative polymerase chain reaction (qPCR) and sequencing protocols from two manufacturers for COVID-19 testing kits.</a:t>
            </a:r>
            <a:endParaRPr lang="en-ZA" dirty="0">
              <a:latin typeface="Calibri" panose="020F0502020204030204" pitchFamily="34" charset="0"/>
              <a:ea typeface="Calibri" panose="020F0502020204030204" pitchFamily="34" charset="0"/>
              <a:cs typeface="Times New Roman" panose="02020603050405020304" pitchFamily="18" charset="0"/>
            </a:endParaRPr>
          </a:p>
          <a:p>
            <a:pPr algn="just"/>
            <a:endParaRPr lang="en-ZA" dirty="0">
              <a:latin typeface="Calibri" panose="020F0502020204030204" pitchFamily="34" charset="0"/>
              <a:ea typeface="Calibri" panose="020F0502020204030204" pitchFamily="34" charset="0"/>
              <a:cs typeface="Times New Roman" panose="02020603050405020304" pitchFamily="18" charset="0"/>
            </a:endParaRPr>
          </a:p>
          <a:p>
            <a:pPr marL="600075" lvl="1" indent="-257175" algn="just">
              <a:buFont typeface="Symbol" pitchFamily="2" charset="2"/>
              <a:buChar char=""/>
            </a:pPr>
            <a:r>
              <a:rPr lang="en-GB" dirty="0">
                <a:ea typeface="Yu Gothic Light" panose="020B0300000000000000" pitchFamily="34" charset="-128"/>
                <a:cs typeface="Times New Roman" panose="02020603050405020304" pitchFamily="18" charset="0"/>
              </a:rPr>
              <a:t>CSIR labs repurposed to do testing in support of for government’s drive for massive roll-out of testing and will be ready to do so by the week of 20 April 2020</a:t>
            </a:r>
          </a:p>
          <a:p>
            <a:endParaRPr lang="en-US" dirty="0"/>
          </a:p>
        </p:txBody>
      </p:sp>
    </p:spTree>
    <p:extLst>
      <p:ext uri="{BB962C8B-B14F-4D97-AF65-F5344CB8AC3E}">
        <p14:creationId xmlns:p14="http://schemas.microsoft.com/office/powerpoint/2010/main" val="3278489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A743-9645-284D-A6D7-D8E59CF3A052}"/>
              </a:ext>
            </a:extLst>
          </p:cNvPr>
          <p:cNvSpPr>
            <a:spLocks noGrp="1"/>
          </p:cNvSpPr>
          <p:nvPr>
            <p:ph type="title"/>
          </p:nvPr>
        </p:nvSpPr>
        <p:spPr>
          <a:xfrm>
            <a:off x="628650" y="71118"/>
            <a:ext cx="6947807" cy="550203"/>
          </a:xfrm>
        </p:spPr>
        <p:txBody>
          <a:bodyPr>
            <a:noAutofit/>
          </a:bodyPr>
          <a:lstStyle/>
          <a:p>
            <a:r>
              <a:rPr lang="en-US" sz="2800" dirty="0"/>
              <a:t>Progress to date: sequencing and behavioral survey</a:t>
            </a:r>
          </a:p>
        </p:txBody>
      </p:sp>
      <p:sp>
        <p:nvSpPr>
          <p:cNvPr id="3" name="Content Placeholder 2">
            <a:extLst>
              <a:ext uri="{FF2B5EF4-FFF2-40B4-BE49-F238E27FC236}">
                <a16:creationId xmlns:a16="http://schemas.microsoft.com/office/drawing/2014/main" id="{F3324130-3ED9-9148-B3AF-FDEF555E37A6}"/>
              </a:ext>
            </a:extLst>
          </p:cNvPr>
          <p:cNvSpPr>
            <a:spLocks noGrp="1"/>
          </p:cNvSpPr>
          <p:nvPr>
            <p:ph idx="1"/>
          </p:nvPr>
        </p:nvSpPr>
        <p:spPr/>
        <p:txBody>
          <a:bodyPr/>
          <a:lstStyle/>
          <a:p>
            <a:pPr marL="0" indent="0">
              <a:buNone/>
            </a:pPr>
            <a:r>
              <a:rPr lang="en-ZA" dirty="0"/>
              <a:t>KRISP helping in outbreak response at Netcare St Augustine using sequencing and phylogenetic analysis after the outbreak of COVID 19</a:t>
            </a:r>
          </a:p>
          <a:p>
            <a:pPr marL="0" indent="0">
              <a:buNone/>
            </a:pPr>
            <a:r>
              <a:rPr lang="en-ZA" dirty="0"/>
              <a:t>Request for KRISP by the Eastern Cape health to assist in understanding transmission dynamics following the outbreak at correctional facility and try to come up with corrective and preventative action plans to mitigate similar occurrences in the future.</a:t>
            </a:r>
          </a:p>
          <a:p>
            <a:pPr marL="0" indent="0">
              <a:buNone/>
            </a:pPr>
            <a:r>
              <a:rPr lang="en-US" dirty="0"/>
              <a:t>HSRC has continued to make good headway in building up an evidence-based on perceptions and behaviors. It is vital to recognize that perceptions and behaviors are continually changing as conditions in the external environment change. </a:t>
            </a:r>
            <a:endParaRPr lang="en-ZA" dirty="0"/>
          </a:p>
          <a:p>
            <a:endParaRPr lang="en-US" dirty="0"/>
          </a:p>
        </p:txBody>
      </p:sp>
    </p:spTree>
    <p:extLst>
      <p:ext uri="{BB962C8B-B14F-4D97-AF65-F5344CB8AC3E}">
        <p14:creationId xmlns:p14="http://schemas.microsoft.com/office/powerpoint/2010/main" val="37334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F6327-F733-5E45-800F-4969627A6954}"/>
              </a:ext>
            </a:extLst>
          </p:cNvPr>
          <p:cNvSpPr>
            <a:spLocks noGrp="1"/>
          </p:cNvSpPr>
          <p:nvPr>
            <p:ph type="title"/>
          </p:nvPr>
        </p:nvSpPr>
        <p:spPr/>
        <p:txBody>
          <a:bodyPr>
            <a:noAutofit/>
          </a:bodyPr>
          <a:lstStyle/>
          <a:p>
            <a:r>
              <a:rPr lang="en-US" sz="2800" dirty="0"/>
              <a:t>COVID-19 TIMELINES</a:t>
            </a:r>
          </a:p>
        </p:txBody>
      </p:sp>
      <p:sp>
        <p:nvSpPr>
          <p:cNvPr id="4" name="Subtitle 2">
            <a:extLst>
              <a:ext uri="{FF2B5EF4-FFF2-40B4-BE49-F238E27FC236}">
                <a16:creationId xmlns:a16="http://schemas.microsoft.com/office/drawing/2014/main" id="{8AF08975-B963-F14A-874A-D4D09C7A573B}"/>
              </a:ext>
            </a:extLst>
          </p:cNvPr>
          <p:cNvSpPr>
            <a:spLocks noGrp="1"/>
          </p:cNvSpPr>
          <p:nvPr>
            <p:ph idx="1"/>
          </p:nvPr>
        </p:nvSpPr>
        <p:spPr>
          <a:xfrm>
            <a:off x="704850" y="1743961"/>
            <a:ext cx="7886700" cy="5316414"/>
          </a:xfrm>
        </p:spPr>
        <p:txBody>
          <a:bodyPr>
            <a:normAutofit fontScale="40000" lnSpcReduction="20000"/>
          </a:bodyPr>
          <a:lstStyle/>
          <a:p>
            <a:pPr marL="257175" indent="-257175" algn="just">
              <a:buFont typeface="Arial" panose="020B0604020202020204" pitchFamily="34" charset="0"/>
              <a:buChar char="•"/>
            </a:pPr>
            <a:r>
              <a:rPr lang="en-US" sz="5000" b="1" dirty="0">
                <a:solidFill>
                  <a:schemeClr val="tx1"/>
                </a:solidFill>
              </a:rPr>
              <a:t>31 December 2019:</a:t>
            </a:r>
          </a:p>
          <a:p>
            <a:pPr marL="600075" lvl="1" indent="-257175" algn="just">
              <a:buFont typeface="Arial" panose="020B0604020202020204" pitchFamily="34" charset="0"/>
              <a:buChar char="•"/>
            </a:pPr>
            <a:r>
              <a:rPr lang="en-US" sz="5000" dirty="0">
                <a:solidFill>
                  <a:schemeClr val="tx1"/>
                </a:solidFill>
              </a:rPr>
              <a:t>W.H.O China office is informed of pneumonia of unknown etiology detected in Wuhan City, Hubei Province of China</a:t>
            </a:r>
          </a:p>
          <a:p>
            <a:pPr marL="257175" indent="-257175" algn="just">
              <a:buFont typeface="Arial" panose="020B0604020202020204" pitchFamily="34" charset="0"/>
              <a:buChar char="•"/>
            </a:pPr>
            <a:r>
              <a:rPr lang="en-US" sz="5000" b="1" dirty="0">
                <a:solidFill>
                  <a:schemeClr val="tx1"/>
                </a:solidFill>
              </a:rPr>
              <a:t>3 January 2020</a:t>
            </a:r>
          </a:p>
          <a:p>
            <a:pPr marL="600075" lvl="1" indent="-257175" algn="just">
              <a:buFont typeface="Arial" panose="020B0604020202020204" pitchFamily="34" charset="0"/>
              <a:buChar char="•"/>
            </a:pPr>
            <a:r>
              <a:rPr lang="en-US" sz="5000" dirty="0">
                <a:solidFill>
                  <a:schemeClr val="tx1"/>
                </a:solidFill>
              </a:rPr>
              <a:t>A total of 44 case-patients with unknown etiology of pneumonia were reported to W.H.O</a:t>
            </a:r>
          </a:p>
          <a:p>
            <a:pPr marL="257175" indent="-257175" algn="just">
              <a:buFont typeface="Arial" panose="020B0604020202020204" pitchFamily="34" charset="0"/>
              <a:buChar char="•"/>
            </a:pPr>
            <a:r>
              <a:rPr lang="en-US" sz="5000" b="1" dirty="0">
                <a:solidFill>
                  <a:schemeClr val="tx1"/>
                </a:solidFill>
              </a:rPr>
              <a:t>12 January 2020</a:t>
            </a:r>
          </a:p>
          <a:p>
            <a:pPr marL="600075" lvl="1" indent="-257175" algn="just">
              <a:buFont typeface="Arial" panose="020B0604020202020204" pitchFamily="34" charset="0"/>
              <a:buChar char="•"/>
            </a:pPr>
            <a:r>
              <a:rPr lang="en-US" sz="5000" dirty="0">
                <a:solidFill>
                  <a:schemeClr val="tx1"/>
                </a:solidFill>
              </a:rPr>
              <a:t>Detailed information from National Health Commission of China associates the outbreak with seafood market in Wuhan </a:t>
            </a:r>
          </a:p>
          <a:p>
            <a:pPr marL="600075" lvl="1" indent="-257175" algn="just">
              <a:buFont typeface="Arial" panose="020B0604020202020204" pitchFamily="34" charset="0"/>
              <a:buChar char="•"/>
            </a:pPr>
            <a:r>
              <a:rPr lang="en-US" sz="5000" dirty="0">
                <a:solidFill>
                  <a:schemeClr val="tx1"/>
                </a:solidFill>
              </a:rPr>
              <a:t>A new type of coronavirus isolated on 7 January is identified </a:t>
            </a:r>
          </a:p>
          <a:p>
            <a:pPr marL="600075" lvl="1" indent="-257175" algn="just">
              <a:buFont typeface="Arial" panose="020B0604020202020204" pitchFamily="34" charset="0"/>
              <a:buChar char="•"/>
            </a:pPr>
            <a:r>
              <a:rPr lang="en-US" sz="5000" dirty="0">
                <a:solidFill>
                  <a:schemeClr val="tx1"/>
                </a:solidFill>
              </a:rPr>
              <a:t>China shares the genetic sequence of the novel Coronavirus for countries to use in developing testing kits </a:t>
            </a:r>
          </a:p>
          <a:p>
            <a:pPr marL="257175" indent="-257175" algn="just">
              <a:buFont typeface="Arial" panose="020B0604020202020204" pitchFamily="34" charset="0"/>
              <a:buChar char="•"/>
            </a:pPr>
            <a:endParaRPr lang="en-US" sz="5000" dirty="0">
              <a:solidFill>
                <a:schemeClr val="tx1"/>
              </a:solidFill>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sz="5000" dirty="0">
              <a:solidFill>
                <a:schemeClr val="tx1"/>
              </a:solidFill>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sz="5000" dirty="0">
              <a:solidFill>
                <a:schemeClr val="tx1"/>
              </a:solidFill>
            </a:endParaRPr>
          </a:p>
          <a:p>
            <a:pPr marL="257175" indent="-257175">
              <a:buFont typeface="Arial" panose="020B0604020202020204" pitchFamily="34" charset="0"/>
              <a:buChar char="•"/>
            </a:pPr>
            <a:endParaRPr lang="en-US" dirty="0"/>
          </a:p>
        </p:txBody>
      </p:sp>
    </p:spTree>
    <p:extLst>
      <p:ext uri="{BB962C8B-B14F-4D97-AF65-F5344CB8AC3E}">
        <p14:creationId xmlns:p14="http://schemas.microsoft.com/office/powerpoint/2010/main" val="1317071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560C-313F-0349-8621-CDBB63468766}"/>
              </a:ext>
            </a:extLst>
          </p:cNvPr>
          <p:cNvSpPr>
            <a:spLocks noGrp="1"/>
          </p:cNvSpPr>
          <p:nvPr>
            <p:ph type="title"/>
          </p:nvPr>
        </p:nvSpPr>
        <p:spPr>
          <a:xfrm>
            <a:off x="628649" y="130629"/>
            <a:ext cx="7198179" cy="690253"/>
          </a:xfrm>
        </p:spPr>
        <p:txBody>
          <a:bodyPr>
            <a:normAutofit/>
          </a:bodyPr>
          <a:lstStyle/>
          <a:p>
            <a:r>
              <a:rPr lang="en-US" sz="2800" dirty="0"/>
              <a:t>Progress to date: Satellite imagery provision</a:t>
            </a:r>
          </a:p>
        </p:txBody>
      </p:sp>
      <p:sp>
        <p:nvSpPr>
          <p:cNvPr id="3" name="Content Placeholder 2">
            <a:extLst>
              <a:ext uri="{FF2B5EF4-FFF2-40B4-BE49-F238E27FC236}">
                <a16:creationId xmlns:a16="http://schemas.microsoft.com/office/drawing/2014/main" id="{2611D617-20DD-2247-8D8B-4DC318B158AE}"/>
              </a:ext>
            </a:extLst>
          </p:cNvPr>
          <p:cNvSpPr>
            <a:spLocks noGrp="1"/>
          </p:cNvSpPr>
          <p:nvPr>
            <p:ph idx="1"/>
          </p:nvPr>
        </p:nvSpPr>
        <p:spPr/>
        <p:txBody>
          <a:bodyPr/>
          <a:lstStyle/>
          <a:p>
            <a:pPr marL="285750" indent="-285750"/>
            <a:r>
              <a:rPr lang="en-US" dirty="0"/>
              <a:t>High resolution satellite imagery and data on map Spaza shops in being generated for Small Business Development Department </a:t>
            </a:r>
          </a:p>
          <a:p>
            <a:pPr marL="285750" indent="-285750"/>
            <a:endParaRPr lang="en-US" dirty="0"/>
          </a:p>
          <a:p>
            <a:pPr marL="741807" lvl="1" indent="-285750"/>
            <a:r>
              <a:rPr lang="en-US" dirty="0"/>
              <a:t>Mapping spaza shops and their proximity to each other and wholesalers</a:t>
            </a:r>
          </a:p>
          <a:p>
            <a:pPr marL="741807" lvl="1" indent="-285750"/>
            <a:r>
              <a:rPr lang="en-US" dirty="0"/>
              <a:t>Providing time-series data and imagery to map Spaza shops that existed before the declaration of pandemic and support stimulus packages</a:t>
            </a:r>
          </a:p>
          <a:p>
            <a:pPr marL="741807" lvl="1" indent="-285750"/>
            <a:endParaRPr lang="en-US" dirty="0"/>
          </a:p>
          <a:p>
            <a:pPr marL="285750" indent="-285750"/>
            <a:r>
              <a:rPr lang="en-US" dirty="0"/>
              <a:t>Providing high resolution satellite imagery in partnership with to the Department of Human Settlement and Sanitation for:</a:t>
            </a:r>
          </a:p>
          <a:p>
            <a:pPr marL="285750" indent="-285750"/>
            <a:endParaRPr lang="en-US" dirty="0"/>
          </a:p>
          <a:p>
            <a:pPr marL="741807" lvl="1" indent="-285750"/>
            <a:r>
              <a:rPr lang="en-US" dirty="0"/>
              <a:t>National human settlement layer and spatial distribution of population density</a:t>
            </a:r>
          </a:p>
          <a:p>
            <a:pPr marL="741807" lvl="1" indent="-285750"/>
            <a:r>
              <a:rPr lang="en-US" dirty="0"/>
              <a:t>Identification of open spaces  and land use mapping within and around informal settlements </a:t>
            </a:r>
          </a:p>
          <a:p>
            <a:pPr marL="741807" lvl="1" indent="-285750"/>
            <a:r>
              <a:rPr lang="en-US" dirty="0"/>
              <a:t>Monitoring de-densification of informal settlements and housing development projects using high resolution satellite imagery </a:t>
            </a:r>
          </a:p>
          <a:p>
            <a:endParaRPr lang="en-US" dirty="0"/>
          </a:p>
        </p:txBody>
      </p:sp>
    </p:spTree>
    <p:extLst>
      <p:ext uri="{BB962C8B-B14F-4D97-AF65-F5344CB8AC3E}">
        <p14:creationId xmlns:p14="http://schemas.microsoft.com/office/powerpoint/2010/main" val="1251539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01CD5-FC7B-E84E-B538-C473BFC2B9AE}"/>
              </a:ext>
            </a:extLst>
          </p:cNvPr>
          <p:cNvSpPr>
            <a:spLocks noGrp="1"/>
          </p:cNvSpPr>
          <p:nvPr>
            <p:ph type="title"/>
          </p:nvPr>
        </p:nvSpPr>
        <p:spPr>
          <a:xfrm>
            <a:off x="704850" y="200366"/>
            <a:ext cx="7285264" cy="549415"/>
          </a:xfrm>
        </p:spPr>
        <p:txBody>
          <a:bodyPr>
            <a:noAutofit/>
          </a:bodyPr>
          <a:lstStyle/>
          <a:p>
            <a:pPr algn="ctr"/>
            <a:r>
              <a:rPr lang="en-US" sz="2800" dirty="0"/>
              <a:t>Mapping of Spaza shops for Small Business Development Department</a:t>
            </a:r>
          </a:p>
        </p:txBody>
      </p:sp>
      <p:pic>
        <p:nvPicPr>
          <p:cNvPr id="4" name="Content Placeholder 3">
            <a:extLst>
              <a:ext uri="{FF2B5EF4-FFF2-40B4-BE49-F238E27FC236}">
                <a16:creationId xmlns:a16="http://schemas.microsoft.com/office/drawing/2014/main" id="{72093303-327B-7745-A698-3808E1F1338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0" y="1598272"/>
            <a:ext cx="3454400" cy="5041900"/>
          </a:xfrm>
          <a:prstGeom prst="rect">
            <a:avLst/>
          </a:prstGeom>
        </p:spPr>
      </p:pic>
      <p:pic>
        <p:nvPicPr>
          <p:cNvPr id="5" name="Picture 4">
            <a:extLst>
              <a:ext uri="{FF2B5EF4-FFF2-40B4-BE49-F238E27FC236}">
                <a16:creationId xmlns:a16="http://schemas.microsoft.com/office/drawing/2014/main" id="{766152A2-9A0D-7C45-9B7C-182F5AA8C1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0207" y="1598272"/>
            <a:ext cx="3353901" cy="5041900"/>
          </a:xfrm>
          <a:prstGeom prst="rect">
            <a:avLst/>
          </a:prstGeom>
        </p:spPr>
      </p:pic>
      <p:sp>
        <p:nvSpPr>
          <p:cNvPr id="6" name="TextBox 5">
            <a:extLst>
              <a:ext uri="{FF2B5EF4-FFF2-40B4-BE49-F238E27FC236}">
                <a16:creationId xmlns:a16="http://schemas.microsoft.com/office/drawing/2014/main" id="{1E73B027-39CB-D848-935A-A18C1B94C25E}"/>
              </a:ext>
            </a:extLst>
          </p:cNvPr>
          <p:cNvSpPr txBox="1"/>
          <p:nvPr/>
        </p:nvSpPr>
        <p:spPr>
          <a:xfrm>
            <a:off x="1071228" y="1071077"/>
            <a:ext cx="2014388" cy="523220"/>
          </a:xfrm>
          <a:prstGeom prst="rect">
            <a:avLst/>
          </a:prstGeom>
          <a:noFill/>
        </p:spPr>
        <p:txBody>
          <a:bodyPr wrap="square" rtlCol="0">
            <a:spAutoFit/>
          </a:bodyPr>
          <a:lstStyle/>
          <a:p>
            <a:r>
              <a:rPr lang="en-US" sz="1400" dirty="0"/>
              <a:t>Ha-</a:t>
            </a:r>
            <a:r>
              <a:rPr lang="en-US" sz="1400" dirty="0" err="1"/>
              <a:t>Mphego</a:t>
            </a:r>
            <a:r>
              <a:rPr lang="en-US" sz="1400" dirty="0"/>
              <a:t> Village; Limpopo</a:t>
            </a:r>
            <a:endParaRPr lang="en-ZA" sz="1400" dirty="0"/>
          </a:p>
        </p:txBody>
      </p:sp>
      <p:sp>
        <p:nvSpPr>
          <p:cNvPr id="7" name="TextBox 6">
            <a:extLst>
              <a:ext uri="{FF2B5EF4-FFF2-40B4-BE49-F238E27FC236}">
                <a16:creationId xmlns:a16="http://schemas.microsoft.com/office/drawing/2014/main" id="{8A40B107-E27B-5842-9443-E0B4E66D8479}"/>
              </a:ext>
            </a:extLst>
          </p:cNvPr>
          <p:cNvSpPr txBox="1"/>
          <p:nvPr/>
        </p:nvSpPr>
        <p:spPr>
          <a:xfrm>
            <a:off x="4852836" y="1071077"/>
            <a:ext cx="2007601" cy="523220"/>
          </a:xfrm>
          <a:prstGeom prst="rect">
            <a:avLst/>
          </a:prstGeom>
          <a:noFill/>
        </p:spPr>
        <p:txBody>
          <a:bodyPr wrap="none" rtlCol="0">
            <a:spAutoFit/>
          </a:bodyPr>
          <a:lstStyle/>
          <a:p>
            <a:r>
              <a:rPr lang="en-US" sz="1400" dirty="0"/>
              <a:t>New informal settlement</a:t>
            </a:r>
          </a:p>
          <a:p>
            <a:r>
              <a:rPr lang="en-US" sz="1400" dirty="0"/>
              <a:t>Atteridgeville</a:t>
            </a:r>
            <a:endParaRPr lang="en-ZA" sz="1400" dirty="0"/>
          </a:p>
        </p:txBody>
      </p:sp>
      <p:sp>
        <p:nvSpPr>
          <p:cNvPr id="9" name="Title 1">
            <a:extLst>
              <a:ext uri="{FF2B5EF4-FFF2-40B4-BE49-F238E27FC236}">
                <a16:creationId xmlns:a16="http://schemas.microsoft.com/office/drawing/2014/main" id="{3866D505-D060-E045-9602-D80ACCAEBE6A}"/>
              </a:ext>
            </a:extLst>
          </p:cNvPr>
          <p:cNvSpPr txBox="1">
            <a:spLocks/>
          </p:cNvSpPr>
          <p:nvPr/>
        </p:nvSpPr>
        <p:spPr>
          <a:xfrm>
            <a:off x="95250" y="151961"/>
            <a:ext cx="8221436" cy="751553"/>
          </a:xfrm>
          <a:prstGeom prst="rect">
            <a:avLst/>
          </a:prstGeom>
        </p:spPr>
        <p:txBody>
          <a:bodyPr vert="horz" lIns="91440" tIns="45720" rIns="91440" bIns="45720" rtlCol="0" anchor="t" anchorCtr="0">
            <a:noAutofit/>
          </a:bodyPr>
          <a:lstStyle>
            <a:lvl1pPr marL="0" marR="0" indent="0" algn="l" defTabSz="912114" rtl="0" eaLnBrk="1" fontAlgn="auto" latinLnBrk="0" hangingPunct="1">
              <a:lnSpc>
                <a:spcPct val="90000"/>
              </a:lnSpc>
              <a:spcBef>
                <a:spcPct val="0"/>
              </a:spcBef>
              <a:spcAft>
                <a:spcPts val="0"/>
              </a:spcAft>
              <a:buClrTx/>
              <a:buSzTx/>
              <a:buFontTx/>
              <a:buNone/>
              <a:tabLst/>
              <a:defRPr sz="1400" b="0" i="0" kern="1200">
                <a:solidFill>
                  <a:schemeClr val="bg1"/>
                </a:solidFill>
                <a:latin typeface="Arial" panose="020B0604020202020204" pitchFamily="34" charset="0"/>
                <a:ea typeface="Roboto Condensed" panose="02000000000000000000" pitchFamily="2" charset="0"/>
                <a:cs typeface="Arial" panose="020B0604020202020204" pitchFamily="34" charset="0"/>
              </a:defRPr>
            </a:lvl1pPr>
          </a:lstStyle>
          <a:p>
            <a:pPr algn="ctr"/>
            <a:r>
              <a:rPr lang="en-US" sz="2800" dirty="0"/>
              <a:t> </a:t>
            </a:r>
          </a:p>
        </p:txBody>
      </p:sp>
    </p:spTree>
    <p:extLst>
      <p:ext uri="{BB962C8B-B14F-4D97-AF65-F5344CB8AC3E}">
        <p14:creationId xmlns:p14="http://schemas.microsoft.com/office/powerpoint/2010/main" val="1143155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2414-672D-884A-ACBA-B1CCCE964AFB}"/>
              </a:ext>
            </a:extLst>
          </p:cNvPr>
          <p:cNvSpPr>
            <a:spLocks noGrp="1"/>
          </p:cNvSpPr>
          <p:nvPr>
            <p:ph type="title"/>
          </p:nvPr>
        </p:nvSpPr>
        <p:spPr>
          <a:xfrm>
            <a:off x="424543" y="128702"/>
            <a:ext cx="7696199" cy="729342"/>
          </a:xfrm>
        </p:spPr>
        <p:txBody>
          <a:bodyPr>
            <a:noAutofit/>
          </a:bodyPr>
          <a:lstStyle/>
          <a:p>
            <a:pPr algn="ctr"/>
            <a:r>
              <a:rPr lang="en-ZA" sz="2800" dirty="0"/>
              <a:t>Situational platform -Data visualisation</a:t>
            </a:r>
            <a:br>
              <a:rPr lang="en-ZA" sz="2800" dirty="0"/>
            </a:br>
            <a:r>
              <a:rPr lang="en-ZA" sz="2400" dirty="0"/>
              <a:t>visited by the President on 9 April 2020</a:t>
            </a:r>
            <a:endParaRPr lang="en-US" sz="2400" dirty="0"/>
          </a:p>
        </p:txBody>
      </p:sp>
      <p:pic>
        <p:nvPicPr>
          <p:cNvPr id="4" name="Content Placeholder 3">
            <a:extLst>
              <a:ext uri="{FF2B5EF4-FFF2-40B4-BE49-F238E27FC236}">
                <a16:creationId xmlns:a16="http://schemas.microsoft.com/office/drawing/2014/main" id="{2655AF87-573A-A84F-AD80-D144DFE576C5}"/>
              </a:ext>
            </a:extLst>
          </p:cNvPr>
          <p:cNvPicPr>
            <a:picLocks noGrp="1" noChangeAspect="1"/>
          </p:cNvPicPr>
          <p:nvPr>
            <p:ph idx="1"/>
          </p:nvPr>
        </p:nvPicPr>
        <p:blipFill>
          <a:blip r:embed="rId2"/>
          <a:stretch>
            <a:fillRect/>
          </a:stretch>
        </p:blipFill>
        <p:spPr>
          <a:xfrm>
            <a:off x="762000" y="1689894"/>
            <a:ext cx="7620000" cy="4292600"/>
          </a:xfrm>
          <a:prstGeom prst="rect">
            <a:avLst/>
          </a:prstGeom>
        </p:spPr>
      </p:pic>
    </p:spTree>
    <p:extLst>
      <p:ext uri="{BB962C8B-B14F-4D97-AF65-F5344CB8AC3E}">
        <p14:creationId xmlns:p14="http://schemas.microsoft.com/office/powerpoint/2010/main" val="1006203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00BD-6BB5-994B-977D-BC7E8DE2969D}"/>
              </a:ext>
            </a:extLst>
          </p:cNvPr>
          <p:cNvSpPr>
            <a:spLocks noGrp="1"/>
          </p:cNvSpPr>
          <p:nvPr>
            <p:ph type="title"/>
          </p:nvPr>
        </p:nvSpPr>
        <p:spPr>
          <a:xfrm>
            <a:off x="628650" y="119743"/>
            <a:ext cx="7219950" cy="701139"/>
          </a:xfrm>
        </p:spPr>
        <p:txBody>
          <a:bodyPr>
            <a:noAutofit/>
          </a:bodyPr>
          <a:lstStyle/>
          <a:p>
            <a:r>
              <a:rPr lang="en-US" sz="2800" b="1" dirty="0"/>
              <a:t>Progress to date : Development of PPE and sanitizers</a:t>
            </a:r>
            <a:br>
              <a:rPr lang="en-US" sz="2800" b="1" dirty="0"/>
            </a:br>
            <a:endParaRPr lang="en-US" sz="2800" dirty="0"/>
          </a:p>
        </p:txBody>
      </p:sp>
      <p:sp>
        <p:nvSpPr>
          <p:cNvPr id="3" name="Content Placeholder 2">
            <a:extLst>
              <a:ext uri="{FF2B5EF4-FFF2-40B4-BE49-F238E27FC236}">
                <a16:creationId xmlns:a16="http://schemas.microsoft.com/office/drawing/2014/main" id="{C6913C79-64A1-FC41-AF22-94D1C42468E1}"/>
              </a:ext>
            </a:extLst>
          </p:cNvPr>
          <p:cNvSpPr>
            <a:spLocks noGrp="1"/>
          </p:cNvSpPr>
          <p:nvPr>
            <p:ph idx="1"/>
          </p:nvPr>
        </p:nvSpPr>
        <p:spPr/>
        <p:txBody>
          <a:bodyPr/>
          <a:lstStyle/>
          <a:p>
            <a:pPr marL="214870" indent="-214870"/>
            <a:r>
              <a:rPr lang="en-GB" dirty="0">
                <a:solidFill>
                  <a:schemeClr val="tx1"/>
                </a:solidFill>
              </a:rPr>
              <a:t>The Product Development Technology Station at the Central University of Technology has been developing personal protective equipment (PPE), specifically the airway protection device for healthcare workers. </a:t>
            </a:r>
            <a:endParaRPr lang="en-ZA" dirty="0">
              <a:solidFill>
                <a:schemeClr val="tx1"/>
              </a:solidFill>
            </a:endParaRPr>
          </a:p>
          <a:p>
            <a:pPr marL="214870" indent="-214870"/>
            <a:endParaRPr lang="en-ZA" dirty="0">
              <a:solidFill>
                <a:schemeClr val="tx1"/>
              </a:solidFill>
            </a:endParaRPr>
          </a:p>
          <a:p>
            <a:pPr marL="214870" indent="-214870"/>
            <a:r>
              <a:rPr lang="en-GB" dirty="0">
                <a:solidFill>
                  <a:schemeClr val="tx1"/>
                </a:solidFill>
              </a:rPr>
              <a:t>The </a:t>
            </a:r>
            <a:r>
              <a:rPr lang="en-GB" dirty="0" err="1">
                <a:solidFill>
                  <a:schemeClr val="tx1"/>
                </a:solidFill>
              </a:rPr>
              <a:t>eNtsa</a:t>
            </a:r>
            <a:r>
              <a:rPr lang="en-GB" dirty="0">
                <a:solidFill>
                  <a:schemeClr val="tx1"/>
                </a:solidFill>
              </a:rPr>
              <a:t> Programme at Nelson Mandela University is making 3D printing face shield frames design and printing modifications to enable clinicians to easily replace standard A4 transparent sheets without the need for holes, adhesives, etc. </a:t>
            </a:r>
            <a:endParaRPr lang="en-ZA" dirty="0">
              <a:solidFill>
                <a:schemeClr val="tx1"/>
              </a:solidFill>
            </a:endParaRPr>
          </a:p>
          <a:p>
            <a:endParaRPr lang="en-ZA" dirty="0">
              <a:solidFill>
                <a:schemeClr val="tx1"/>
              </a:solidFill>
            </a:endParaRPr>
          </a:p>
          <a:p>
            <a:pPr marL="214870" indent="-214870"/>
            <a:r>
              <a:rPr lang="en-GB" dirty="0">
                <a:solidFill>
                  <a:schemeClr val="tx1"/>
                </a:solidFill>
              </a:rPr>
              <a:t>Technology Stations in Chemicals immediately started with the production of the first batch of 5 000 containers of hand sanitiser to be distributed to staff and to be placed at strategic points and  assist vulnerable communities, like old age homes.</a:t>
            </a:r>
            <a:endParaRPr lang="en-ZA" dirty="0">
              <a:solidFill>
                <a:schemeClr val="tx1"/>
              </a:solidFill>
            </a:endParaRPr>
          </a:p>
          <a:p>
            <a:pPr marL="214870" indent="-214870" algn="just"/>
            <a:endParaRPr lang="en-ZA" dirty="0">
              <a:solidFill>
                <a:schemeClr val="tx1"/>
              </a:solidFill>
            </a:endParaRPr>
          </a:p>
          <a:p>
            <a:endParaRPr lang="en-US" dirty="0"/>
          </a:p>
        </p:txBody>
      </p:sp>
    </p:spTree>
    <p:extLst>
      <p:ext uri="{BB962C8B-B14F-4D97-AF65-F5344CB8AC3E}">
        <p14:creationId xmlns:p14="http://schemas.microsoft.com/office/powerpoint/2010/main" val="4178223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F9C4-957F-564A-B507-244C34F54EC5}"/>
              </a:ext>
            </a:extLst>
          </p:cNvPr>
          <p:cNvSpPr>
            <a:spLocks noGrp="1"/>
          </p:cNvSpPr>
          <p:nvPr>
            <p:ph type="title"/>
          </p:nvPr>
        </p:nvSpPr>
        <p:spPr>
          <a:xfrm>
            <a:off x="628649" y="0"/>
            <a:ext cx="7415893" cy="914399"/>
          </a:xfrm>
        </p:spPr>
        <p:txBody>
          <a:bodyPr>
            <a:noAutofit/>
          </a:bodyPr>
          <a:lstStyle/>
          <a:p>
            <a:r>
              <a:rPr lang="en-US" sz="2800" dirty="0"/>
              <a:t>Progress to date – international cooperation</a:t>
            </a:r>
          </a:p>
        </p:txBody>
      </p:sp>
      <p:sp>
        <p:nvSpPr>
          <p:cNvPr id="3" name="Content Placeholder 2">
            <a:extLst>
              <a:ext uri="{FF2B5EF4-FFF2-40B4-BE49-F238E27FC236}">
                <a16:creationId xmlns:a16="http://schemas.microsoft.com/office/drawing/2014/main" id="{3F93C2E7-BE10-034F-A65E-A5049CA71A47}"/>
              </a:ext>
            </a:extLst>
          </p:cNvPr>
          <p:cNvSpPr>
            <a:spLocks noGrp="1"/>
          </p:cNvSpPr>
          <p:nvPr>
            <p:ph idx="1"/>
          </p:nvPr>
        </p:nvSpPr>
        <p:spPr/>
        <p:txBody>
          <a:bodyPr/>
          <a:lstStyle/>
          <a:p>
            <a:pPr marL="0" indent="0">
              <a:buNone/>
            </a:pPr>
            <a:r>
              <a:rPr lang="en-ZA" dirty="0"/>
              <a:t>Participation in UNESCO Virtual Ministerial Conference on the role of Open Science in fighting Covid-19</a:t>
            </a:r>
          </a:p>
          <a:p>
            <a:pPr marL="0" indent="0">
              <a:buNone/>
            </a:pPr>
            <a:r>
              <a:rPr lang="en-ZA" dirty="0"/>
              <a:t>Development of BRICS Science and Innovation partnerships to respond to Covid-19</a:t>
            </a:r>
          </a:p>
          <a:p>
            <a:pPr marL="0" indent="0">
              <a:buNone/>
            </a:pPr>
            <a:r>
              <a:rPr lang="en-ZA" dirty="0"/>
              <a:t>Providing leadership to African Union science and innovation programmes as AU Chair – AU Ministerial Meeting on 30 April</a:t>
            </a:r>
          </a:p>
          <a:p>
            <a:pPr marL="0" indent="0">
              <a:buNone/>
            </a:pPr>
            <a:r>
              <a:rPr lang="en-ZA" dirty="0"/>
              <a:t>Co-funding with European Union through European Developing Countries Clinical Trials Partnership</a:t>
            </a:r>
          </a:p>
          <a:p>
            <a:pPr marL="0" indent="0">
              <a:buNone/>
            </a:pPr>
            <a:r>
              <a:rPr lang="en-ZA" dirty="0"/>
              <a:t>Development with NRF of pan-African rapid response research programme involving 15 countries looking at: understanding the virus; prevention and control; African health governance systems; socio-cultural dynamics of transmission; mental health; and vulnerability </a:t>
            </a:r>
          </a:p>
          <a:p>
            <a:pPr marL="0" indent="0">
              <a:buNone/>
            </a:pPr>
            <a:r>
              <a:rPr lang="en-ZA" dirty="0"/>
              <a:t>Leveraging investments of SKA Africa partnership in human capability and research infrastructure to provide Covid-19 data science capacities in Southern African</a:t>
            </a:r>
          </a:p>
          <a:p>
            <a:endParaRPr lang="en-US" dirty="0"/>
          </a:p>
        </p:txBody>
      </p:sp>
    </p:spTree>
    <p:extLst>
      <p:ext uri="{BB962C8B-B14F-4D97-AF65-F5344CB8AC3E}">
        <p14:creationId xmlns:p14="http://schemas.microsoft.com/office/powerpoint/2010/main" val="50521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D16D-578B-6548-89D8-74D31E9398FC}"/>
              </a:ext>
            </a:extLst>
          </p:cNvPr>
          <p:cNvSpPr>
            <a:spLocks noGrp="1"/>
          </p:cNvSpPr>
          <p:nvPr>
            <p:ph type="title"/>
          </p:nvPr>
        </p:nvSpPr>
        <p:spPr>
          <a:xfrm>
            <a:off x="628650" y="119743"/>
            <a:ext cx="7677150" cy="772886"/>
          </a:xfrm>
        </p:spPr>
        <p:txBody>
          <a:bodyPr>
            <a:noAutofit/>
          </a:bodyPr>
          <a:lstStyle/>
          <a:p>
            <a:r>
              <a:rPr lang="en-ZA" sz="2800" b="1" dirty="0"/>
              <a:t>Rolling out of energy solutions to support security deployments</a:t>
            </a:r>
            <a:endParaRPr lang="en-US" sz="2800" dirty="0"/>
          </a:p>
        </p:txBody>
      </p:sp>
      <p:sp>
        <p:nvSpPr>
          <p:cNvPr id="3" name="Content Placeholder 2">
            <a:extLst>
              <a:ext uri="{FF2B5EF4-FFF2-40B4-BE49-F238E27FC236}">
                <a16:creationId xmlns:a16="http://schemas.microsoft.com/office/drawing/2014/main" id="{642D0C02-7F02-A84C-B3EE-13DB0C2263F2}"/>
              </a:ext>
            </a:extLst>
          </p:cNvPr>
          <p:cNvSpPr>
            <a:spLocks noGrp="1"/>
          </p:cNvSpPr>
          <p:nvPr>
            <p:ph idx="1"/>
          </p:nvPr>
        </p:nvSpPr>
        <p:spPr/>
        <p:txBody>
          <a:bodyPr/>
          <a:lstStyle/>
          <a:p>
            <a:r>
              <a:rPr lang="en-GB" b="1" dirty="0"/>
              <a:t>Fuel cells systems </a:t>
            </a:r>
            <a:r>
              <a:rPr lang="en-GB" dirty="0"/>
              <a:t>available  for deployment</a:t>
            </a:r>
            <a:br>
              <a:rPr lang="en-GB" sz="1600" dirty="0"/>
            </a:br>
            <a:r>
              <a:rPr lang="en-GB" sz="1600" dirty="0"/>
              <a:t>	</a:t>
            </a:r>
            <a:r>
              <a:rPr lang="en-GB" dirty="0"/>
              <a:t>to provide power to hospitals and medical facilities managed by the 	Department of Public Works and 	infrastructure and Department 	of Defence that will support COVID-	19 patients. These are 	available for deployment immediately  </a:t>
            </a:r>
          </a:p>
          <a:p>
            <a:pPr marL="0" indent="0">
              <a:buNone/>
            </a:pPr>
            <a:br>
              <a:rPr lang="en-GB" dirty="0"/>
            </a:br>
            <a:endParaRPr lang="en-GB" dirty="0"/>
          </a:p>
          <a:p>
            <a:r>
              <a:rPr lang="en-GB" b="1" dirty="0" err="1"/>
              <a:t>SolarTurtle</a:t>
            </a:r>
            <a:r>
              <a:rPr lang="en-GB" b="1" dirty="0"/>
              <a:t> and </a:t>
            </a:r>
            <a:r>
              <a:rPr lang="en-GB" b="1" dirty="0" err="1"/>
              <a:t>BabyTurtle</a:t>
            </a:r>
            <a:r>
              <a:rPr lang="en-GB" b="1" dirty="0"/>
              <a:t>, a </a:t>
            </a:r>
            <a:r>
              <a:rPr lang="en-GB" dirty="0"/>
              <a:t>solar technology developed from DSI funded research </a:t>
            </a:r>
          </a:p>
          <a:p>
            <a:pPr marL="912114" lvl="2" indent="0">
              <a:buNone/>
            </a:pPr>
            <a:r>
              <a:rPr lang="en-GB" dirty="0"/>
              <a:t>to deploy at police check points to ensure that policy can charge phones as well as other electrical appliances when they are out in the field.  </a:t>
            </a:r>
            <a:br>
              <a:rPr lang="en-GB" sz="1600" dirty="0"/>
            </a:br>
            <a:endParaRPr lang="en-US" dirty="0"/>
          </a:p>
        </p:txBody>
      </p:sp>
    </p:spTree>
    <p:extLst>
      <p:ext uri="{BB962C8B-B14F-4D97-AF65-F5344CB8AC3E}">
        <p14:creationId xmlns:p14="http://schemas.microsoft.com/office/powerpoint/2010/main" val="2533636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652C-EC91-204F-828A-0FB899E045C2}"/>
              </a:ext>
            </a:extLst>
          </p:cNvPr>
          <p:cNvSpPr>
            <a:spLocks noGrp="1"/>
          </p:cNvSpPr>
          <p:nvPr>
            <p:ph type="title"/>
          </p:nvPr>
        </p:nvSpPr>
        <p:spPr/>
        <p:txBody>
          <a:bodyPr>
            <a:noAutofit/>
          </a:bodyPr>
          <a:lstStyle/>
          <a:p>
            <a:r>
              <a:rPr lang="en-US" sz="2800" dirty="0"/>
              <a:t>Way forward</a:t>
            </a:r>
          </a:p>
        </p:txBody>
      </p:sp>
      <p:sp>
        <p:nvSpPr>
          <p:cNvPr id="3" name="Content Placeholder 2">
            <a:extLst>
              <a:ext uri="{FF2B5EF4-FFF2-40B4-BE49-F238E27FC236}">
                <a16:creationId xmlns:a16="http://schemas.microsoft.com/office/drawing/2014/main" id="{689419F7-72DC-4C4A-9135-7C005C012DA4}"/>
              </a:ext>
            </a:extLst>
          </p:cNvPr>
          <p:cNvSpPr>
            <a:spLocks noGrp="1"/>
          </p:cNvSpPr>
          <p:nvPr>
            <p:ph idx="1"/>
          </p:nvPr>
        </p:nvSpPr>
        <p:spPr/>
        <p:txBody>
          <a:bodyPr/>
          <a:lstStyle/>
          <a:p>
            <a:r>
              <a:rPr lang="en-US" sz="2400" dirty="0"/>
              <a:t>Continued support beyond lockdown, and beyond COVID-19</a:t>
            </a:r>
          </a:p>
          <a:p>
            <a:pPr lvl="1"/>
            <a:r>
              <a:rPr lang="en-US" sz="2400" dirty="0"/>
              <a:t>Support for local manufacturing of vaccines, PPEs, ventilators, diagnostics, and reagents</a:t>
            </a:r>
          </a:p>
          <a:p>
            <a:pPr lvl="1"/>
            <a:r>
              <a:rPr lang="en-US" sz="2400" dirty="0"/>
              <a:t>Coordination of effort around data generation, analyses and decision support</a:t>
            </a:r>
          </a:p>
          <a:p>
            <a:pPr lvl="1"/>
            <a:r>
              <a:rPr lang="en-US" sz="2400" dirty="0"/>
              <a:t>Uptake by government of local solutions</a:t>
            </a:r>
          </a:p>
          <a:p>
            <a:pPr lvl="1"/>
            <a:r>
              <a:rPr lang="en-US" sz="2400" dirty="0"/>
              <a:t>Improved engagements with Provincial and local government</a:t>
            </a:r>
          </a:p>
          <a:p>
            <a:pPr lvl="1"/>
            <a:endParaRPr lang="en-US" sz="2400" dirty="0"/>
          </a:p>
          <a:p>
            <a:pPr lvl="1"/>
            <a:endParaRPr lang="en-US" dirty="0"/>
          </a:p>
        </p:txBody>
      </p:sp>
    </p:spTree>
    <p:extLst>
      <p:ext uri="{BB962C8B-B14F-4D97-AF65-F5344CB8AC3E}">
        <p14:creationId xmlns:p14="http://schemas.microsoft.com/office/powerpoint/2010/main" val="38280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Contents</a:t>
            </a:r>
          </a:p>
        </p:txBody>
      </p:sp>
      <p:sp>
        <p:nvSpPr>
          <p:cNvPr id="3" name="Subtitle 2"/>
          <p:cNvSpPr>
            <a:spLocks noGrp="1"/>
          </p:cNvSpPr>
          <p:nvPr>
            <p:ph idx="1"/>
          </p:nvPr>
        </p:nvSpPr>
        <p:spPr/>
        <p:txBody>
          <a:bodyPr/>
          <a:lstStyle/>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r>
              <a:rPr lang="en-US" dirty="0"/>
              <a:t>Chapter 01</a:t>
            </a:r>
          </a:p>
          <a:p>
            <a:endParaRPr lang="en-US" dirty="0"/>
          </a:p>
        </p:txBody>
      </p:sp>
      <p:pic>
        <p:nvPicPr>
          <p:cNvPr id="4" name="Picture 3">
            <a:extLst>
              <a:ext uri="{FF2B5EF4-FFF2-40B4-BE49-F238E27FC236}">
                <a16:creationId xmlns:a16="http://schemas.microsoft.com/office/drawing/2014/main" id="{20E00670-E354-44B6-997B-10AC32AA258F}"/>
              </a:ext>
            </a:extLst>
          </p:cNvPr>
          <p:cNvPicPr>
            <a:picLocks noChangeAspect="1"/>
          </p:cNvPicPr>
          <p:nvPr/>
        </p:nvPicPr>
        <p:blipFill>
          <a:blip r:embed="rId2"/>
          <a:stretch>
            <a:fillRect/>
          </a:stretch>
        </p:blipFill>
        <p:spPr>
          <a:xfrm>
            <a:off x="0" y="0"/>
            <a:ext cx="9144000" cy="6714309"/>
          </a:xfrm>
          <a:prstGeom prst="rect">
            <a:avLst/>
          </a:prstGeom>
        </p:spPr>
      </p:pic>
      <p:sp>
        <p:nvSpPr>
          <p:cNvPr id="5" name="Title 1">
            <a:extLst>
              <a:ext uri="{FF2B5EF4-FFF2-40B4-BE49-F238E27FC236}">
                <a16:creationId xmlns:a16="http://schemas.microsoft.com/office/drawing/2014/main" id="{09757770-D9A9-4B84-BB55-BF82F8D8111B}"/>
              </a:ext>
            </a:extLst>
          </p:cNvPr>
          <p:cNvSpPr txBox="1">
            <a:spLocks/>
          </p:cNvSpPr>
          <p:nvPr/>
        </p:nvSpPr>
        <p:spPr>
          <a:xfrm>
            <a:off x="490914" y="712639"/>
            <a:ext cx="3771900" cy="2854933"/>
          </a:xfrm>
          <a:prstGeom prst="rect">
            <a:avLst/>
          </a:prstGeom>
        </p:spPr>
        <p:txBody>
          <a:bodyPr vert="horz" lIns="91440" tIns="45720" rIns="91440" bIns="45720" rtlCol="0" anchor="b" anchorCtr="0">
            <a:normAutofit/>
          </a:bodyPr>
          <a:lstStyle>
            <a:lvl1pPr algn="l" defTabSz="912114" rtl="0" eaLnBrk="1" latinLnBrk="0" hangingPunct="1">
              <a:lnSpc>
                <a:spcPct val="90000"/>
              </a:lnSpc>
              <a:spcBef>
                <a:spcPct val="0"/>
              </a:spcBef>
              <a:buNone/>
              <a:defRPr sz="5985" b="0" i="0" kern="1200">
                <a:solidFill>
                  <a:schemeClr val="tx1">
                    <a:lumMod val="75000"/>
                    <a:lumOff val="25000"/>
                  </a:schemeClr>
                </a:solidFill>
                <a:latin typeface="Arial" panose="020B0604020202020204" pitchFamily="34" charset="0"/>
                <a:ea typeface="Roboto Condensed" panose="02000000000000000000" pitchFamily="2" charset="0"/>
                <a:cs typeface="Arial" panose="020B0604020202020204" pitchFamily="34" charset="0"/>
              </a:defRPr>
            </a:lvl1pPr>
          </a:lstStyle>
          <a:p>
            <a:r>
              <a:rPr lang="en-US" sz="2400" dirty="0">
                <a:solidFill>
                  <a:schemeClr val="bg1"/>
                </a:solidFill>
              </a:rPr>
              <a:t>Thank You</a:t>
            </a:r>
            <a:br>
              <a:rPr lang="en-US" sz="2400" dirty="0">
                <a:solidFill>
                  <a:schemeClr val="bg1"/>
                </a:solidFill>
              </a:rPr>
            </a:br>
            <a:r>
              <a:rPr lang="en-US" sz="2400" dirty="0" err="1">
                <a:solidFill>
                  <a:schemeClr val="bg1"/>
                </a:solidFill>
              </a:rPr>
              <a:t>Dankie</a:t>
            </a:r>
            <a:br>
              <a:rPr lang="en-US" sz="2400" dirty="0">
                <a:solidFill>
                  <a:schemeClr val="bg1"/>
                </a:solidFill>
              </a:rPr>
            </a:br>
            <a:r>
              <a:rPr lang="en-US" sz="2400" dirty="0" err="1">
                <a:solidFill>
                  <a:schemeClr val="bg1"/>
                </a:solidFill>
              </a:rPr>
              <a:t>Enkosi</a:t>
            </a:r>
            <a:br>
              <a:rPr lang="en-US" sz="2400" dirty="0">
                <a:solidFill>
                  <a:schemeClr val="bg1"/>
                </a:solidFill>
              </a:rPr>
            </a:br>
            <a:r>
              <a:rPr lang="en-US" sz="2400" dirty="0">
                <a:solidFill>
                  <a:schemeClr val="bg1"/>
                </a:solidFill>
              </a:rPr>
              <a:t>Ha </a:t>
            </a:r>
            <a:r>
              <a:rPr lang="en-US" sz="2400" dirty="0" err="1">
                <a:solidFill>
                  <a:schemeClr val="bg1"/>
                </a:solidFill>
              </a:rPr>
              <a:t>khensa</a:t>
            </a:r>
            <a:br>
              <a:rPr lang="en-US" sz="2400" dirty="0">
                <a:solidFill>
                  <a:schemeClr val="bg1"/>
                </a:solidFill>
              </a:rPr>
            </a:br>
            <a:r>
              <a:rPr lang="en-US" sz="2400" dirty="0">
                <a:solidFill>
                  <a:schemeClr val="bg1"/>
                </a:solidFill>
              </a:rPr>
              <a:t>Re a </a:t>
            </a:r>
            <a:r>
              <a:rPr lang="en-US" sz="2400" dirty="0" err="1">
                <a:solidFill>
                  <a:schemeClr val="bg1"/>
                </a:solidFill>
              </a:rPr>
              <a:t>leboga</a:t>
            </a:r>
            <a:br>
              <a:rPr lang="en-US" sz="2400" dirty="0">
                <a:solidFill>
                  <a:schemeClr val="bg1"/>
                </a:solidFill>
              </a:rPr>
            </a:br>
            <a:r>
              <a:rPr lang="en-US" sz="2400" dirty="0">
                <a:solidFill>
                  <a:schemeClr val="bg1"/>
                </a:solidFill>
              </a:rPr>
              <a:t>Ro </a:t>
            </a:r>
            <a:r>
              <a:rPr lang="en-US" sz="2400" dirty="0" err="1">
                <a:solidFill>
                  <a:schemeClr val="bg1"/>
                </a:solidFill>
              </a:rPr>
              <a:t>livhuwa</a:t>
            </a:r>
            <a:r>
              <a:rPr lang="en-US" sz="2400" dirty="0">
                <a:solidFill>
                  <a:schemeClr val="bg1"/>
                </a:solidFill>
              </a:rPr>
              <a:t> </a:t>
            </a:r>
            <a:br>
              <a:rPr lang="en-US" sz="2400" dirty="0">
                <a:solidFill>
                  <a:schemeClr val="bg1"/>
                </a:solidFill>
              </a:rPr>
            </a:br>
            <a:r>
              <a:rPr lang="en-US" sz="2400" dirty="0">
                <a:solidFill>
                  <a:schemeClr val="bg1"/>
                </a:solidFill>
              </a:rPr>
              <a:t>Siyabonga</a:t>
            </a:r>
            <a:br>
              <a:rPr lang="en-US" sz="2400" dirty="0">
                <a:solidFill>
                  <a:schemeClr val="bg1"/>
                </a:solidFill>
              </a:rPr>
            </a:br>
            <a:r>
              <a:rPr lang="en-US" sz="2400" dirty="0" err="1">
                <a:solidFill>
                  <a:schemeClr val="bg1"/>
                </a:solidFill>
              </a:rPr>
              <a:t>Siyathokoza</a:t>
            </a:r>
            <a:endParaRPr lang="en-US" sz="2400" dirty="0">
              <a:solidFill>
                <a:schemeClr val="bg1"/>
              </a:solidFill>
            </a:endParaRPr>
          </a:p>
        </p:txBody>
      </p:sp>
    </p:spTree>
    <p:extLst>
      <p:ext uri="{BB962C8B-B14F-4D97-AF65-F5344CB8AC3E}">
        <p14:creationId xmlns:p14="http://schemas.microsoft.com/office/powerpoint/2010/main" val="2638818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4CFE-E905-DB41-967D-718C97CF510C}"/>
              </a:ext>
            </a:extLst>
          </p:cNvPr>
          <p:cNvSpPr>
            <a:spLocks noGrp="1"/>
          </p:cNvSpPr>
          <p:nvPr>
            <p:ph type="title"/>
          </p:nvPr>
        </p:nvSpPr>
        <p:spPr/>
        <p:txBody>
          <a:bodyPr>
            <a:noAutofit/>
          </a:bodyPr>
          <a:lstStyle/>
          <a:p>
            <a:r>
              <a:rPr lang="en-US" sz="2800" dirty="0"/>
              <a:t>COVID-19 TIMELINES</a:t>
            </a:r>
          </a:p>
        </p:txBody>
      </p:sp>
      <p:sp>
        <p:nvSpPr>
          <p:cNvPr id="4" name="Content Placeholder 2">
            <a:extLst>
              <a:ext uri="{FF2B5EF4-FFF2-40B4-BE49-F238E27FC236}">
                <a16:creationId xmlns:a16="http://schemas.microsoft.com/office/drawing/2014/main" id="{DF5E87F3-869D-754B-90B2-81CEFC90D8F8}"/>
              </a:ext>
            </a:extLst>
          </p:cNvPr>
          <p:cNvSpPr>
            <a:spLocks noGrp="1"/>
          </p:cNvSpPr>
          <p:nvPr>
            <p:ph idx="1"/>
          </p:nvPr>
        </p:nvSpPr>
        <p:spPr>
          <a:xfrm>
            <a:off x="628650" y="1524124"/>
            <a:ext cx="7886700" cy="5316414"/>
          </a:xfrm>
        </p:spPr>
        <p:txBody>
          <a:bodyPr>
            <a:normAutofit fontScale="40000" lnSpcReduction="20000"/>
          </a:bodyPr>
          <a:lstStyle/>
          <a:p>
            <a:pPr marL="257175" indent="-257175" algn="just">
              <a:buFont typeface="Arial" panose="020B0604020202020204" pitchFamily="34" charset="0"/>
              <a:buChar char="•"/>
            </a:pPr>
            <a:r>
              <a:rPr lang="en-US" sz="5600" b="1" dirty="0"/>
              <a:t>13 January 2020</a:t>
            </a:r>
          </a:p>
          <a:p>
            <a:pPr marL="600075" lvl="1" indent="-257175" algn="just">
              <a:buFont typeface="Arial" panose="020B0604020202020204" pitchFamily="34" charset="0"/>
              <a:buChar char="•"/>
            </a:pPr>
            <a:r>
              <a:rPr lang="en-US" sz="5600" dirty="0"/>
              <a:t>Ministry of Public Health in Thailand reports the first case of imported case from Wuhan</a:t>
            </a:r>
          </a:p>
          <a:p>
            <a:pPr marL="257175" indent="-257175" algn="just">
              <a:buFont typeface="Arial" panose="020B0604020202020204" pitchFamily="34" charset="0"/>
              <a:buChar char="•"/>
            </a:pPr>
            <a:r>
              <a:rPr lang="en-US" sz="5600" b="1" dirty="0"/>
              <a:t>15 January 2020</a:t>
            </a:r>
          </a:p>
          <a:p>
            <a:pPr marL="600075" lvl="1" indent="-257175" algn="just">
              <a:buFont typeface="Arial" panose="020B0604020202020204" pitchFamily="34" charset="0"/>
              <a:buChar char="•"/>
            </a:pPr>
            <a:r>
              <a:rPr lang="en-US" sz="5600" dirty="0"/>
              <a:t>Ministry of Health, </a:t>
            </a:r>
            <a:r>
              <a:rPr lang="en-US" sz="5600" dirty="0" err="1"/>
              <a:t>Labour</a:t>
            </a:r>
            <a:r>
              <a:rPr lang="en-US" sz="5600" dirty="0"/>
              <a:t> and Welfare, Japan reports an imported case from Wuhan</a:t>
            </a:r>
          </a:p>
          <a:p>
            <a:pPr marL="257175" indent="-257175" algn="just">
              <a:buFont typeface="Arial" panose="020B0604020202020204" pitchFamily="34" charset="0"/>
              <a:buChar char="•"/>
            </a:pPr>
            <a:r>
              <a:rPr lang="en-US" sz="5600" b="1" dirty="0"/>
              <a:t>20 January 2020</a:t>
            </a:r>
          </a:p>
          <a:p>
            <a:pPr marL="600075" lvl="1" indent="-257175" algn="just">
              <a:buFont typeface="Arial" panose="020B0604020202020204" pitchFamily="34" charset="0"/>
              <a:buChar char="•"/>
            </a:pPr>
            <a:r>
              <a:rPr lang="en-US" sz="5600" dirty="0"/>
              <a:t>National IHR Focal point of the Republic of Kora reports a first case of Coronavirus in Korea</a:t>
            </a:r>
          </a:p>
          <a:p>
            <a:pPr marL="257175" indent="-257175" algn="just">
              <a:buFont typeface="Arial" panose="020B0604020202020204" pitchFamily="34" charset="0"/>
              <a:buChar char="•"/>
            </a:pPr>
            <a:r>
              <a:rPr lang="en-US" sz="5600" b="1" dirty="0"/>
              <a:t>23 January 2020</a:t>
            </a:r>
          </a:p>
          <a:p>
            <a:pPr lvl="1" algn="just"/>
            <a:r>
              <a:rPr lang="en-US" sz="5600" dirty="0"/>
              <a:t>First imported case reported in the USA </a:t>
            </a:r>
          </a:p>
          <a:p>
            <a:pPr lvl="1" algn="just"/>
            <a:endParaRPr lang="en-US" sz="5600" dirty="0"/>
          </a:p>
          <a:p>
            <a:pPr lvl="1" algn="just"/>
            <a:r>
              <a:rPr lang="en-US" sz="5600" b="1" dirty="0"/>
              <a:t>5 March 2020</a:t>
            </a:r>
          </a:p>
          <a:p>
            <a:pPr marL="600075" lvl="1" indent="-257175" algn="just">
              <a:buFont typeface="Arial" panose="020B0604020202020204" pitchFamily="34" charset="0"/>
              <a:buChar char="•"/>
            </a:pPr>
            <a:r>
              <a:rPr lang="en-US" sz="5600" dirty="0"/>
              <a:t>A first imported Coronavirus case is confirmed in South Africa</a:t>
            </a:r>
          </a:p>
          <a:p>
            <a:endParaRPr lang="en-US" dirty="0"/>
          </a:p>
        </p:txBody>
      </p:sp>
    </p:spTree>
    <p:extLst>
      <p:ext uri="{BB962C8B-B14F-4D97-AF65-F5344CB8AC3E}">
        <p14:creationId xmlns:p14="http://schemas.microsoft.com/office/powerpoint/2010/main" val="1070420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7A5A6-4F3D-C942-8F87-F60AC692E579}"/>
              </a:ext>
            </a:extLst>
          </p:cNvPr>
          <p:cNvSpPr>
            <a:spLocks noGrp="1"/>
          </p:cNvSpPr>
          <p:nvPr>
            <p:ph type="title"/>
          </p:nvPr>
        </p:nvSpPr>
        <p:spPr>
          <a:xfrm>
            <a:off x="628649" y="364197"/>
            <a:ext cx="6860721" cy="517546"/>
          </a:xfrm>
        </p:spPr>
        <p:txBody>
          <a:bodyPr>
            <a:noAutofit/>
          </a:bodyPr>
          <a:lstStyle/>
          <a:p>
            <a:r>
              <a:rPr lang="en-US" sz="2800" dirty="0"/>
              <a:t>COVID-19 TIMELINES: DSI response</a:t>
            </a:r>
          </a:p>
        </p:txBody>
      </p:sp>
      <p:sp>
        <p:nvSpPr>
          <p:cNvPr id="4" name="Subtitle 2">
            <a:extLst>
              <a:ext uri="{FF2B5EF4-FFF2-40B4-BE49-F238E27FC236}">
                <a16:creationId xmlns:a16="http://schemas.microsoft.com/office/drawing/2014/main" id="{2235A0AE-FD76-4E4F-AE57-C3F415B0A810}"/>
              </a:ext>
            </a:extLst>
          </p:cNvPr>
          <p:cNvSpPr>
            <a:spLocks noGrp="1"/>
          </p:cNvSpPr>
          <p:nvPr>
            <p:ph idx="1"/>
          </p:nvPr>
        </p:nvSpPr>
        <p:spPr>
          <a:xfrm>
            <a:off x="628649" y="1524124"/>
            <a:ext cx="7886700" cy="5316414"/>
          </a:xfrm>
        </p:spPr>
        <p:txBody>
          <a:bodyPr>
            <a:normAutofit/>
          </a:bodyPr>
          <a:lstStyle/>
          <a:p>
            <a:pPr marL="257175" indent="-257175" algn="just">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7 March 2020</a:t>
            </a:r>
          </a:p>
          <a:p>
            <a:pPr marL="600075" lvl="1" indent="-257175" algn="jus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Engages the MRC/SHIP for possible interventions in response to COVID-19 outbreak</a:t>
            </a:r>
          </a:p>
          <a:p>
            <a:pPr marL="257175" indent="-257175" algn="just">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9 March 2020</a:t>
            </a:r>
          </a:p>
          <a:p>
            <a:pPr marL="600075" lvl="1" indent="-257175" algn="jus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A team is put together to identify possible research projects to respond to COVID-19</a:t>
            </a:r>
          </a:p>
          <a:p>
            <a:pPr marL="257175" indent="-257175" algn="just">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15 March 2020</a:t>
            </a:r>
          </a:p>
          <a:p>
            <a:pPr marL="600075" lvl="1" indent="-257175" algn="jus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DSI redirects some of its funds to COVID-19 response</a:t>
            </a:r>
          </a:p>
          <a:p>
            <a:pPr marL="257175" indent="-257175" algn="just">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24 March 2020</a:t>
            </a:r>
          </a:p>
          <a:p>
            <a:pPr marL="600075" lvl="1" indent="-257175" algn="jus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An update of specific interventions including research projects as part of NSI response is prepared for the Minister</a:t>
            </a:r>
          </a:p>
          <a:p>
            <a:pPr marL="600075" lvl="1" indent="-257175" algn="just">
              <a:buFont typeface="Arial" panose="020B0604020202020204" pitchFamily="34" charset="0"/>
              <a:buChar char="•"/>
            </a:pPr>
            <a:endParaRPr lang="en-US" sz="2000" dirty="0">
              <a:solidFill>
                <a:schemeClr val="tx1"/>
              </a:solidFill>
              <a:latin typeface="Arial" panose="020B0604020202020204" pitchFamily="34" charset="0"/>
              <a:cs typeface="Arial" panose="020B0604020202020204" pitchFamily="34" charset="0"/>
            </a:endParaRPr>
          </a:p>
          <a:p>
            <a:pPr marL="600075" lvl="1" indent="-257175" algn="just">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600075" lvl="1" indent="-257175" algn="just">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57175" indent="-257175" algn="just">
              <a:buFont typeface="Arial" panose="020B0604020202020204" pitchFamily="34" charset="0"/>
              <a:buChar char="•"/>
            </a:pPr>
            <a:endParaRPr lang="en-US" dirty="0"/>
          </a:p>
          <a:p>
            <a:pPr marL="257175" indent="-257175">
              <a:buFont typeface="Arial" panose="020B0604020202020204" pitchFamily="34" charset="0"/>
              <a:buChar char="•"/>
            </a:pPr>
            <a:endParaRPr lang="en-US" dirty="0"/>
          </a:p>
        </p:txBody>
      </p:sp>
    </p:spTree>
    <p:extLst>
      <p:ext uri="{BB962C8B-B14F-4D97-AF65-F5344CB8AC3E}">
        <p14:creationId xmlns:p14="http://schemas.microsoft.com/office/powerpoint/2010/main" val="1348255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906" y="112649"/>
            <a:ext cx="6298844" cy="948155"/>
          </a:xfrm>
        </p:spPr>
        <p:txBody>
          <a:bodyPr/>
          <a:lstStyle/>
          <a:p>
            <a:r>
              <a:rPr lang="en-US" dirty="0">
                <a:solidFill>
                  <a:schemeClr val="accent2"/>
                </a:solidFill>
              </a:rPr>
              <a:t>GOVERNMENT DEPARTMENTS</a:t>
            </a:r>
            <a:endParaRPr lang="en-ZA" dirty="0">
              <a:solidFill>
                <a:schemeClr val="accent2"/>
              </a:solidFill>
            </a:endParaRPr>
          </a:p>
        </p:txBody>
      </p:sp>
      <p:sp>
        <p:nvSpPr>
          <p:cNvPr id="3" name="Text Placeholder 2"/>
          <p:cNvSpPr>
            <a:spLocks noGrp="1"/>
          </p:cNvSpPr>
          <p:nvPr>
            <p:ph type="body"/>
          </p:nvPr>
        </p:nvSpPr>
        <p:spPr>
          <a:xfrm>
            <a:off x="1308136" y="2042494"/>
            <a:ext cx="6298844" cy="1355444"/>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ZA"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551" y="1787138"/>
            <a:ext cx="1924720" cy="73179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677" y="1782073"/>
            <a:ext cx="2184406" cy="72907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730" y="1643957"/>
            <a:ext cx="1884950" cy="94815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7955" y="3815862"/>
            <a:ext cx="951221" cy="66666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2633" y="3685934"/>
            <a:ext cx="1497314" cy="92652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7554" y="4580303"/>
            <a:ext cx="1985870" cy="73424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2730" y="4403079"/>
            <a:ext cx="1499831" cy="9509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23389" y="3685933"/>
            <a:ext cx="1583591" cy="826685"/>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4246" y="4540848"/>
            <a:ext cx="1907399" cy="773704"/>
          </a:xfrm>
          <a:prstGeom prst="rect">
            <a:avLst/>
          </a:prstGeom>
        </p:spPr>
      </p:pic>
      <p:sp>
        <p:nvSpPr>
          <p:cNvPr id="8" name="TextBox 7">
            <a:extLst>
              <a:ext uri="{FF2B5EF4-FFF2-40B4-BE49-F238E27FC236}">
                <a16:creationId xmlns:a16="http://schemas.microsoft.com/office/drawing/2014/main" id="{2606654B-A86A-4C43-B851-F552555F2480}"/>
              </a:ext>
            </a:extLst>
          </p:cNvPr>
          <p:cNvSpPr txBox="1"/>
          <p:nvPr/>
        </p:nvSpPr>
        <p:spPr>
          <a:xfrm>
            <a:off x="1223738" y="2802927"/>
            <a:ext cx="6175104" cy="647870"/>
          </a:xfrm>
          <a:prstGeom prst="rect">
            <a:avLst/>
          </a:prstGeom>
          <a:noFill/>
        </p:spPr>
        <p:txBody>
          <a:bodyPr wrap="square" rtlCol="0">
            <a:spAutoFit/>
          </a:bodyPr>
          <a:lstStyle/>
          <a:p>
            <a:r>
              <a:rPr lang="en-US" sz="1805" b="1" dirty="0"/>
              <a:t>Entities tasked to implement the initiative with Universities:</a:t>
            </a:r>
          </a:p>
          <a:p>
            <a:endParaRPr lang="en-ZA" sz="1805" b="1" dirty="0"/>
          </a:p>
        </p:txBody>
      </p:sp>
    </p:spTree>
    <p:extLst>
      <p:ext uri="{BB962C8B-B14F-4D97-AF65-F5344CB8AC3E}">
        <p14:creationId xmlns:p14="http://schemas.microsoft.com/office/powerpoint/2010/main" val="25387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C2FAC8-652B-4081-86A9-B1DCD5DF3359}"/>
              </a:ext>
            </a:extLst>
          </p:cNvPr>
          <p:cNvPicPr>
            <a:picLocks noChangeAspect="1"/>
          </p:cNvPicPr>
          <p:nvPr/>
        </p:nvPicPr>
        <p:blipFill>
          <a:blip r:embed="rId3"/>
          <a:stretch>
            <a:fillRect/>
          </a:stretch>
        </p:blipFill>
        <p:spPr>
          <a:xfrm>
            <a:off x="383433" y="1965957"/>
            <a:ext cx="8684367" cy="2260846"/>
          </a:xfrm>
          <a:prstGeom prst="rect">
            <a:avLst/>
          </a:prstGeom>
        </p:spPr>
      </p:pic>
      <p:sp>
        <p:nvSpPr>
          <p:cNvPr id="6" name="Title 1">
            <a:extLst>
              <a:ext uri="{FF2B5EF4-FFF2-40B4-BE49-F238E27FC236}">
                <a16:creationId xmlns:a16="http://schemas.microsoft.com/office/drawing/2014/main" id="{7B78380F-2BAD-43D3-95CC-B84F84B4EBD1}"/>
              </a:ext>
            </a:extLst>
          </p:cNvPr>
          <p:cNvSpPr txBox="1">
            <a:spLocks/>
          </p:cNvSpPr>
          <p:nvPr/>
        </p:nvSpPr>
        <p:spPr>
          <a:xfrm>
            <a:off x="979714" y="631372"/>
            <a:ext cx="7500258" cy="805542"/>
          </a:xfrm>
          <a:prstGeom prst="roundRect">
            <a:avLst/>
          </a:prstGeom>
          <a:solidFill>
            <a:srgbClr val="00A3DB"/>
          </a:solidFill>
        </p:spPr>
        <p:txBody>
          <a:bodyPr vert="horz" lIns="68755" tIns="34378" rIns="68755" bIns="34378" rtlCol="0" anchor="t" anchorCtr="0">
            <a:noAutofit/>
          </a:bodyPr>
          <a:lstStyle>
            <a:lvl1pPr marL="0" marR="0" indent="0" algn="l" defTabSz="912114" rtl="0" eaLnBrk="1" fontAlgn="auto" latinLnBrk="0" hangingPunct="1">
              <a:lnSpc>
                <a:spcPct val="90000"/>
              </a:lnSpc>
              <a:spcBef>
                <a:spcPct val="0"/>
              </a:spcBef>
              <a:spcAft>
                <a:spcPts val="0"/>
              </a:spcAft>
              <a:buClrTx/>
              <a:buSzTx/>
              <a:buFontTx/>
              <a:buNone/>
              <a:tabLst/>
              <a:defRPr sz="1400" b="0" i="0" kern="1200">
                <a:solidFill>
                  <a:schemeClr val="bg1"/>
                </a:solidFill>
                <a:latin typeface="Arial" panose="020B0604020202020204" pitchFamily="34" charset="0"/>
                <a:ea typeface="Roboto Condensed" panose="02000000000000000000" pitchFamily="2" charset="0"/>
                <a:cs typeface="Arial" panose="020B0604020202020204" pitchFamily="34" charset="0"/>
              </a:defRPr>
            </a:lvl1pPr>
          </a:lstStyle>
          <a:p>
            <a:r>
              <a:rPr lang="en-US" sz="2800" dirty="0"/>
              <a:t>COVID-19 Cycle: infection, hospitalization, recovery  </a:t>
            </a:r>
            <a:endParaRPr lang="en-ZA" sz="2800" dirty="0"/>
          </a:p>
        </p:txBody>
      </p:sp>
    </p:spTree>
    <p:extLst>
      <p:ext uri="{BB962C8B-B14F-4D97-AF65-F5344CB8AC3E}">
        <p14:creationId xmlns:p14="http://schemas.microsoft.com/office/powerpoint/2010/main" val="3272573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A1166-E8E3-7247-B8D8-BB06FF62122B}"/>
              </a:ext>
            </a:extLst>
          </p:cNvPr>
          <p:cNvSpPr>
            <a:spLocks noGrp="1"/>
          </p:cNvSpPr>
          <p:nvPr>
            <p:ph type="title"/>
          </p:nvPr>
        </p:nvSpPr>
        <p:spPr>
          <a:xfrm>
            <a:off x="628650" y="364197"/>
            <a:ext cx="6849836" cy="550203"/>
          </a:xfrm>
        </p:spPr>
        <p:txBody>
          <a:bodyPr>
            <a:noAutofit/>
          </a:bodyPr>
          <a:lstStyle/>
          <a:p>
            <a:r>
              <a:rPr lang="en-US" sz="2800" dirty="0"/>
              <a:t>National System of Innovation Response</a:t>
            </a:r>
          </a:p>
        </p:txBody>
      </p:sp>
      <p:sp>
        <p:nvSpPr>
          <p:cNvPr id="4" name="Rectangle: Rounded Corners 3">
            <a:extLst>
              <a:ext uri="{FF2B5EF4-FFF2-40B4-BE49-F238E27FC236}">
                <a16:creationId xmlns:a16="http://schemas.microsoft.com/office/drawing/2014/main" id="{D8AFBAF2-7CDB-8E4E-BC8F-2768EB317217}"/>
              </a:ext>
            </a:extLst>
          </p:cNvPr>
          <p:cNvSpPr>
            <a:spLocks noGrp="1"/>
          </p:cNvSpPr>
          <p:nvPr>
            <p:ph idx="1"/>
          </p:nvPr>
        </p:nvSpPr>
        <p:spPr>
          <a:xfrm>
            <a:off x="481552" y="3236053"/>
            <a:ext cx="2810982" cy="1269574"/>
          </a:xfrm>
          <a:prstGeom prst="round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406" dirty="0"/>
              <a:t>Research and Innovation</a:t>
            </a:r>
            <a:endParaRPr lang="en-ZA" sz="2406" dirty="0"/>
          </a:p>
        </p:txBody>
      </p:sp>
      <p:sp>
        <p:nvSpPr>
          <p:cNvPr id="5" name="Rectangle: Rounded Corners 5">
            <a:extLst>
              <a:ext uri="{FF2B5EF4-FFF2-40B4-BE49-F238E27FC236}">
                <a16:creationId xmlns:a16="http://schemas.microsoft.com/office/drawing/2014/main" id="{154F4AF9-DAC2-3A4C-9FBA-A7A32AB081C8}"/>
              </a:ext>
            </a:extLst>
          </p:cNvPr>
          <p:cNvSpPr/>
          <p:nvPr/>
        </p:nvSpPr>
        <p:spPr>
          <a:xfrm>
            <a:off x="3319650" y="1851462"/>
            <a:ext cx="2791298" cy="12676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6" dirty="0"/>
              <a:t>Analytics &amp; Modelling</a:t>
            </a:r>
            <a:endParaRPr lang="en-ZA" sz="2406" dirty="0"/>
          </a:p>
        </p:txBody>
      </p:sp>
      <p:sp>
        <p:nvSpPr>
          <p:cNvPr id="6" name="Rectangle: Rounded Corners 3">
            <a:extLst>
              <a:ext uri="{FF2B5EF4-FFF2-40B4-BE49-F238E27FC236}">
                <a16:creationId xmlns:a16="http://schemas.microsoft.com/office/drawing/2014/main" id="{24B76611-7C9F-3B4D-B404-926511BEABBE}"/>
              </a:ext>
            </a:extLst>
          </p:cNvPr>
          <p:cNvSpPr/>
          <p:nvPr/>
        </p:nvSpPr>
        <p:spPr>
          <a:xfrm>
            <a:off x="3407285" y="3236053"/>
            <a:ext cx="2791297" cy="115259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6" dirty="0"/>
              <a:t>International Cooperation</a:t>
            </a:r>
            <a:endParaRPr lang="en-ZA" sz="2406" dirty="0"/>
          </a:p>
        </p:txBody>
      </p:sp>
      <p:sp>
        <p:nvSpPr>
          <p:cNvPr id="7" name="Rectangle: Rounded Corners 3">
            <a:extLst>
              <a:ext uri="{FF2B5EF4-FFF2-40B4-BE49-F238E27FC236}">
                <a16:creationId xmlns:a16="http://schemas.microsoft.com/office/drawing/2014/main" id="{9CE6F41B-F65F-2E49-93E1-3431FD0A7F8B}"/>
              </a:ext>
            </a:extLst>
          </p:cNvPr>
          <p:cNvSpPr/>
          <p:nvPr/>
        </p:nvSpPr>
        <p:spPr>
          <a:xfrm>
            <a:off x="6333018" y="3119079"/>
            <a:ext cx="2680353" cy="1269574"/>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6" dirty="0"/>
              <a:t>Manufacturing</a:t>
            </a:r>
            <a:endParaRPr lang="en-ZA" sz="2406" dirty="0"/>
          </a:p>
        </p:txBody>
      </p:sp>
      <p:sp>
        <p:nvSpPr>
          <p:cNvPr id="9" name="Rectangle: Rounded Corners 4">
            <a:extLst>
              <a:ext uri="{FF2B5EF4-FFF2-40B4-BE49-F238E27FC236}">
                <a16:creationId xmlns:a16="http://schemas.microsoft.com/office/drawing/2014/main" id="{C02D2181-7943-934B-A353-CA6512F2BB53}"/>
              </a:ext>
            </a:extLst>
          </p:cNvPr>
          <p:cNvSpPr/>
          <p:nvPr/>
        </p:nvSpPr>
        <p:spPr>
          <a:xfrm>
            <a:off x="3454698" y="4457047"/>
            <a:ext cx="2810982" cy="1269574"/>
          </a:xfrm>
          <a:prstGeom prst="roundRec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6" dirty="0"/>
              <a:t>Data generation and management</a:t>
            </a:r>
            <a:endParaRPr lang="en-ZA" sz="2406" dirty="0"/>
          </a:p>
        </p:txBody>
      </p:sp>
    </p:spTree>
    <p:extLst>
      <p:ext uri="{BB962C8B-B14F-4D97-AF65-F5344CB8AC3E}">
        <p14:creationId xmlns:p14="http://schemas.microsoft.com/office/powerpoint/2010/main" val="3850793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53DA2-BE12-F343-A686-4972350E59B6}"/>
              </a:ext>
            </a:extLst>
          </p:cNvPr>
          <p:cNvSpPr>
            <a:spLocks noGrp="1"/>
          </p:cNvSpPr>
          <p:nvPr>
            <p:ph type="title"/>
          </p:nvPr>
        </p:nvSpPr>
        <p:spPr>
          <a:xfrm>
            <a:off x="628650" y="87086"/>
            <a:ext cx="6817178" cy="729344"/>
          </a:xfrm>
        </p:spPr>
        <p:txBody>
          <a:bodyPr>
            <a:normAutofit/>
          </a:bodyPr>
          <a:lstStyle/>
          <a:p>
            <a:r>
              <a:rPr lang="en-US" sz="2800" dirty="0"/>
              <a:t>Research </a:t>
            </a:r>
            <a:r>
              <a:rPr lang="en-US" sz="2800" dirty="0" err="1"/>
              <a:t>Prioritised</a:t>
            </a:r>
            <a:r>
              <a:rPr lang="en-US" sz="2800" dirty="0"/>
              <a:t> </a:t>
            </a:r>
          </a:p>
        </p:txBody>
      </p:sp>
      <p:sp>
        <p:nvSpPr>
          <p:cNvPr id="4" name="Content Placeholder 2">
            <a:extLst>
              <a:ext uri="{FF2B5EF4-FFF2-40B4-BE49-F238E27FC236}">
                <a16:creationId xmlns:a16="http://schemas.microsoft.com/office/drawing/2014/main" id="{9C671E87-7DBE-DE40-A30C-165A3F02496E}"/>
              </a:ext>
            </a:extLst>
          </p:cNvPr>
          <p:cNvSpPr>
            <a:spLocks noGrp="1"/>
          </p:cNvSpPr>
          <p:nvPr>
            <p:ph idx="1"/>
          </p:nvPr>
        </p:nvSpPr>
        <p:spPr/>
        <p:txBody>
          <a:bodyPr/>
          <a:lstStyle/>
          <a:p>
            <a:pPr lvl="1">
              <a:lnSpc>
                <a:spcPct val="150000"/>
              </a:lnSpc>
            </a:pPr>
            <a:r>
              <a:rPr lang="en-ZA" sz="1805" dirty="0"/>
              <a:t>Development of tools to rapidly diagnose COVID-19; </a:t>
            </a:r>
          </a:p>
          <a:p>
            <a:pPr lvl="1">
              <a:lnSpc>
                <a:spcPct val="150000"/>
              </a:lnSpc>
            </a:pPr>
            <a:r>
              <a:rPr lang="en-ZA" sz="1805" dirty="0"/>
              <a:t>Targeted surveillance and modelling;</a:t>
            </a:r>
          </a:p>
          <a:p>
            <a:pPr lvl="1">
              <a:lnSpc>
                <a:spcPct val="150000"/>
              </a:lnSpc>
            </a:pPr>
            <a:r>
              <a:rPr lang="en-ZA" sz="1805" dirty="0"/>
              <a:t>Therapeutic trials for treatment and prophylaxis of health care workers or highly exposed individuals;</a:t>
            </a:r>
          </a:p>
          <a:p>
            <a:pPr lvl="1">
              <a:lnSpc>
                <a:spcPct val="150000"/>
              </a:lnSpc>
            </a:pPr>
            <a:r>
              <a:rPr lang="en-US" sz="1805" dirty="0"/>
              <a:t>R</a:t>
            </a:r>
            <a:r>
              <a:rPr lang="en-ZA" sz="1805" dirty="0"/>
              <a:t>e-purposing of drugs for treatment of mild cases;</a:t>
            </a:r>
          </a:p>
          <a:p>
            <a:pPr lvl="1">
              <a:lnSpc>
                <a:spcPct val="150000"/>
              </a:lnSpc>
            </a:pPr>
            <a:r>
              <a:rPr lang="en-ZA" sz="1805" dirty="0"/>
              <a:t>Monoclonal antibodies, immunoglobulins and molecular epidemiology;</a:t>
            </a:r>
          </a:p>
          <a:p>
            <a:pPr lvl="1">
              <a:lnSpc>
                <a:spcPct val="150000"/>
              </a:lnSpc>
            </a:pPr>
            <a:r>
              <a:rPr lang="en-ZA" sz="1805" dirty="0"/>
              <a:t>Research and development for candidate vaccines.</a:t>
            </a:r>
          </a:p>
          <a:p>
            <a:pPr marL="342932" lvl="1">
              <a:lnSpc>
                <a:spcPct val="150000"/>
              </a:lnSpc>
            </a:pPr>
            <a:endParaRPr lang="en-ZA" sz="1805" dirty="0"/>
          </a:p>
          <a:p>
            <a:pPr>
              <a:lnSpc>
                <a:spcPct val="150000"/>
              </a:lnSpc>
            </a:pPr>
            <a:endParaRPr lang="en-ZA" dirty="0"/>
          </a:p>
        </p:txBody>
      </p:sp>
    </p:spTree>
    <p:extLst>
      <p:ext uri="{BB962C8B-B14F-4D97-AF65-F5344CB8AC3E}">
        <p14:creationId xmlns:p14="http://schemas.microsoft.com/office/powerpoint/2010/main" val="140998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74DD0-41D6-C741-A6EB-A8CEEE621B3B}"/>
              </a:ext>
            </a:extLst>
          </p:cNvPr>
          <p:cNvSpPr>
            <a:spLocks noGrp="1"/>
          </p:cNvSpPr>
          <p:nvPr>
            <p:ph type="title"/>
          </p:nvPr>
        </p:nvSpPr>
        <p:spPr>
          <a:xfrm>
            <a:off x="628650" y="1"/>
            <a:ext cx="7175476" cy="820882"/>
          </a:xfrm>
        </p:spPr>
        <p:txBody>
          <a:bodyPr>
            <a:normAutofit/>
          </a:bodyPr>
          <a:lstStyle/>
          <a:p>
            <a:r>
              <a:rPr lang="en-US" sz="2800" dirty="0"/>
              <a:t>Development of diagnostics and reagents </a:t>
            </a:r>
          </a:p>
        </p:txBody>
      </p:sp>
      <p:sp>
        <p:nvSpPr>
          <p:cNvPr id="4" name="Content Placeholder 2">
            <a:extLst>
              <a:ext uri="{FF2B5EF4-FFF2-40B4-BE49-F238E27FC236}">
                <a16:creationId xmlns:a16="http://schemas.microsoft.com/office/drawing/2014/main" id="{C3C0E48B-766B-3344-969B-E471A54537F6}"/>
              </a:ext>
            </a:extLst>
          </p:cNvPr>
          <p:cNvSpPr>
            <a:spLocks noGrp="1"/>
          </p:cNvSpPr>
          <p:nvPr>
            <p:ph idx="1"/>
          </p:nvPr>
        </p:nvSpPr>
        <p:spPr/>
        <p:txBody>
          <a:bodyPr>
            <a:noAutofit/>
          </a:bodyPr>
          <a:lstStyle/>
          <a:p>
            <a:r>
              <a:rPr lang="en-ZA" sz="1504" dirty="0"/>
              <a:t>Prioritise the development of rapid diagnostic tests that can assist relieve significant pressure on pathology services</a:t>
            </a:r>
          </a:p>
          <a:p>
            <a:r>
              <a:rPr lang="en-ZA" sz="1504" dirty="0"/>
              <a:t>PCR techniques</a:t>
            </a:r>
          </a:p>
          <a:p>
            <a:r>
              <a:rPr lang="en-ZA" sz="1504" dirty="0"/>
              <a:t>Various research groups and companies have diagnostic tests at various stages of development</a:t>
            </a:r>
          </a:p>
          <a:p>
            <a:r>
              <a:rPr lang="en-ZA" sz="1504" dirty="0"/>
              <a:t>Capabilities to develop/roll out testing. </a:t>
            </a:r>
          </a:p>
          <a:p>
            <a:endParaRPr lang="en-ZA" sz="1504" dirty="0"/>
          </a:p>
          <a:p>
            <a:endParaRPr lang="en-ZA" sz="1504" dirty="0"/>
          </a:p>
        </p:txBody>
      </p:sp>
      <p:pic>
        <p:nvPicPr>
          <p:cNvPr id="5" name="Picture 4" descr="https://www.capebiopharms.com/resources/LOGO_ELEMENTS/CAPE-BIO-PHARMS_FINAL_RGB.jpg.opt333x194o0%2C0s333x194.jpg">
            <a:extLst>
              <a:ext uri="{FF2B5EF4-FFF2-40B4-BE49-F238E27FC236}">
                <a16:creationId xmlns:a16="http://schemas.microsoft.com/office/drawing/2014/main" id="{9DFEAC5A-4010-2049-8190-A35430AD1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892" y="3929637"/>
            <a:ext cx="1536824" cy="89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Image result for wits logo">
            <a:extLst>
              <a:ext uri="{FF2B5EF4-FFF2-40B4-BE49-F238E27FC236}">
                <a16:creationId xmlns:a16="http://schemas.microsoft.com/office/drawing/2014/main" id="{B8E0071C-2271-8F49-8461-86AAFA9AA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555" y="4721543"/>
            <a:ext cx="777632" cy="834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491B7DB-1C25-7B48-A2C1-9A76444EB0DD}"/>
              </a:ext>
            </a:extLst>
          </p:cNvPr>
          <p:cNvPicPr>
            <a:picLocks noChangeAspect="1"/>
          </p:cNvPicPr>
          <p:nvPr/>
        </p:nvPicPr>
        <p:blipFill>
          <a:blip r:embed="rId4"/>
          <a:stretch>
            <a:fillRect/>
          </a:stretch>
        </p:blipFill>
        <p:spPr>
          <a:xfrm>
            <a:off x="4559575" y="3833107"/>
            <a:ext cx="1188890" cy="1153080"/>
          </a:xfrm>
          <a:prstGeom prst="rect">
            <a:avLst/>
          </a:prstGeom>
        </p:spPr>
      </p:pic>
      <p:pic>
        <p:nvPicPr>
          <p:cNvPr id="8" name="Picture 7">
            <a:extLst>
              <a:ext uri="{FF2B5EF4-FFF2-40B4-BE49-F238E27FC236}">
                <a16:creationId xmlns:a16="http://schemas.microsoft.com/office/drawing/2014/main" id="{2E3FC210-1473-8949-B2E2-8093FE97A777}"/>
              </a:ext>
            </a:extLst>
          </p:cNvPr>
          <p:cNvPicPr>
            <a:picLocks noChangeAspect="1"/>
          </p:cNvPicPr>
          <p:nvPr/>
        </p:nvPicPr>
        <p:blipFill>
          <a:blip r:embed="rId5"/>
          <a:stretch>
            <a:fillRect/>
          </a:stretch>
        </p:blipFill>
        <p:spPr>
          <a:xfrm>
            <a:off x="6073232" y="3892520"/>
            <a:ext cx="837953" cy="816467"/>
          </a:xfrm>
          <a:prstGeom prst="rect">
            <a:avLst/>
          </a:prstGeom>
        </p:spPr>
      </p:pic>
      <p:pic>
        <p:nvPicPr>
          <p:cNvPr id="9" name="Picture 16" descr="Image result for stellenbosch university">
            <a:extLst>
              <a:ext uri="{FF2B5EF4-FFF2-40B4-BE49-F238E27FC236}">
                <a16:creationId xmlns:a16="http://schemas.microsoft.com/office/drawing/2014/main" id="{18D4FC39-A899-514E-905E-C60C4A486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526" y="3702208"/>
            <a:ext cx="927600" cy="8852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2A33944-37B2-504E-892A-C1EE4F4883E3}"/>
              </a:ext>
            </a:extLst>
          </p:cNvPr>
          <p:cNvPicPr>
            <a:picLocks noChangeAspect="1"/>
          </p:cNvPicPr>
          <p:nvPr/>
        </p:nvPicPr>
        <p:blipFill>
          <a:blip r:embed="rId7"/>
          <a:stretch>
            <a:fillRect/>
          </a:stretch>
        </p:blipFill>
        <p:spPr>
          <a:xfrm>
            <a:off x="5990074" y="5032752"/>
            <a:ext cx="1546989" cy="479853"/>
          </a:xfrm>
          <a:prstGeom prst="rect">
            <a:avLst/>
          </a:prstGeom>
        </p:spPr>
      </p:pic>
      <p:sp>
        <p:nvSpPr>
          <p:cNvPr id="11" name="Rectangle 10">
            <a:extLst>
              <a:ext uri="{FF2B5EF4-FFF2-40B4-BE49-F238E27FC236}">
                <a16:creationId xmlns:a16="http://schemas.microsoft.com/office/drawing/2014/main" id="{4B4769D4-75A7-1C4A-99A7-7F24E3355D75}"/>
              </a:ext>
            </a:extLst>
          </p:cNvPr>
          <p:cNvSpPr/>
          <p:nvPr/>
        </p:nvSpPr>
        <p:spPr>
          <a:xfrm>
            <a:off x="4211867" y="5159860"/>
            <a:ext cx="1415709" cy="416268"/>
          </a:xfrm>
          <a:prstGeom prst="rect">
            <a:avLst/>
          </a:prstGeom>
        </p:spPr>
        <p:txBody>
          <a:bodyPr wrap="none">
            <a:spAutoFit/>
          </a:bodyPr>
          <a:lstStyle/>
          <a:p>
            <a:pPr algn="ctr" fontAlgn="base"/>
            <a:r>
              <a:rPr lang="en-ZA" sz="2105" b="1" dirty="0" err="1">
                <a:solidFill>
                  <a:srgbClr val="002554"/>
                </a:solidFill>
                <a:latin typeface="Didact Gothic"/>
              </a:rPr>
              <a:t>Afrobodies</a:t>
            </a:r>
            <a:endParaRPr lang="en-ZA" sz="2105" b="1" dirty="0">
              <a:solidFill>
                <a:srgbClr val="002554"/>
              </a:solidFill>
              <a:latin typeface="Didact Gothic"/>
            </a:endParaRPr>
          </a:p>
        </p:txBody>
      </p:sp>
      <p:pic>
        <p:nvPicPr>
          <p:cNvPr id="12" name="Picture 8" descr="Home">
            <a:extLst>
              <a:ext uri="{FF2B5EF4-FFF2-40B4-BE49-F238E27FC236}">
                <a16:creationId xmlns:a16="http://schemas.microsoft.com/office/drawing/2014/main" id="{53E6330B-936A-2E48-B5C8-7B3AE06283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6856" y="4121704"/>
            <a:ext cx="837953" cy="5872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BRU">
            <a:extLst>
              <a:ext uri="{FF2B5EF4-FFF2-40B4-BE49-F238E27FC236}">
                <a16:creationId xmlns:a16="http://schemas.microsoft.com/office/drawing/2014/main" id="{0AFC362B-DECC-954A-BA14-6AC71DD9B2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6938" y="5013700"/>
            <a:ext cx="2455508" cy="517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9149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10123</TotalTime>
  <Words>2021</Words>
  <Application>Microsoft Macintosh PowerPoint</Application>
  <PresentationFormat>Custom</PresentationFormat>
  <Paragraphs>222</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Didact Gothic</vt:lpstr>
      <vt:lpstr>Symbol</vt:lpstr>
      <vt:lpstr>Times New Roman</vt:lpstr>
      <vt:lpstr>Office Theme</vt:lpstr>
      <vt:lpstr>Contents</vt:lpstr>
      <vt:lpstr>COVID-19 TIMELINES</vt:lpstr>
      <vt:lpstr>COVID-19 TIMELINES</vt:lpstr>
      <vt:lpstr>COVID-19 TIMELINES: DSI response</vt:lpstr>
      <vt:lpstr>GOVERNMENT DEPARTMENTS</vt:lpstr>
      <vt:lpstr>PowerPoint Presentation</vt:lpstr>
      <vt:lpstr>National System of Innovation Response</vt:lpstr>
      <vt:lpstr>Research Prioritised </vt:lpstr>
      <vt:lpstr>Development of diagnostics and reagents </vt:lpstr>
      <vt:lpstr>Research to understand the spread of the pandemic using DSI investments</vt:lpstr>
      <vt:lpstr>Therapeutics and treatment </vt:lpstr>
      <vt:lpstr>PowerPoint Presentation</vt:lpstr>
      <vt:lpstr>Modeling, analytics and data science</vt:lpstr>
      <vt:lpstr>PowerPoint Presentation</vt:lpstr>
      <vt:lpstr>Understanding social behavior </vt:lpstr>
      <vt:lpstr>International cooperation initiatives in support of global response</vt:lpstr>
      <vt:lpstr>Progress to date :Diagnostics</vt:lpstr>
      <vt:lpstr>Progress to date: Testing</vt:lpstr>
      <vt:lpstr>Progress to date: sequencing and behavioral survey</vt:lpstr>
      <vt:lpstr>Progress to date: Satellite imagery provision</vt:lpstr>
      <vt:lpstr>Mapping of Spaza shops for Small Business Development Department</vt:lpstr>
      <vt:lpstr>Situational platform -Data visualisation visited by the President on 9 April 2020</vt:lpstr>
      <vt:lpstr>Progress to date : Development of PPE and sanitizers </vt:lpstr>
      <vt:lpstr>Progress to date – international cooperation</vt:lpstr>
      <vt:lpstr>Rolling out of energy solutions to support security deployments</vt:lpstr>
      <vt:lpstr>Way forward</vt:lpstr>
      <vt:lpstr>Contents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123</cp:revision>
  <cp:lastPrinted>2019-11-05T08:09:48Z</cp:lastPrinted>
  <dcterms:created xsi:type="dcterms:W3CDTF">2018-03-06T16:17:46Z</dcterms:created>
  <dcterms:modified xsi:type="dcterms:W3CDTF">2020-04-18T21:18:19Z</dcterms:modified>
</cp:coreProperties>
</file>