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7"/>
  </p:notesMasterIdLst>
  <p:handoutMasterIdLst>
    <p:handoutMasterId r:id="rId38"/>
  </p:handoutMasterIdLst>
  <p:sldIdLst>
    <p:sldId id="429" r:id="rId2"/>
    <p:sldId id="592" r:id="rId3"/>
    <p:sldId id="600" r:id="rId4"/>
    <p:sldId id="601" r:id="rId5"/>
    <p:sldId id="602" r:id="rId6"/>
    <p:sldId id="603" r:id="rId7"/>
    <p:sldId id="604" r:id="rId8"/>
    <p:sldId id="605" r:id="rId9"/>
    <p:sldId id="628" r:id="rId10"/>
    <p:sldId id="606" r:id="rId11"/>
    <p:sldId id="627" r:id="rId12"/>
    <p:sldId id="607" r:id="rId13"/>
    <p:sldId id="609" r:id="rId14"/>
    <p:sldId id="610" r:id="rId15"/>
    <p:sldId id="612" r:id="rId16"/>
    <p:sldId id="608" r:id="rId17"/>
    <p:sldId id="611" r:id="rId18"/>
    <p:sldId id="613" r:id="rId19"/>
    <p:sldId id="629" r:id="rId20"/>
    <p:sldId id="614" r:id="rId21"/>
    <p:sldId id="615" r:id="rId22"/>
    <p:sldId id="616" r:id="rId23"/>
    <p:sldId id="617" r:id="rId24"/>
    <p:sldId id="618" r:id="rId25"/>
    <p:sldId id="619" r:id="rId26"/>
    <p:sldId id="620" r:id="rId27"/>
    <p:sldId id="630" r:id="rId28"/>
    <p:sldId id="621" r:id="rId29"/>
    <p:sldId id="622" r:id="rId30"/>
    <p:sldId id="623" r:id="rId31"/>
    <p:sldId id="624" r:id="rId32"/>
    <p:sldId id="625" r:id="rId33"/>
    <p:sldId id="626" r:id="rId34"/>
    <p:sldId id="631" r:id="rId35"/>
    <p:sldId id="451" r:id="rId3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521415D9-36F7-43E2-AB2F-B90AF26B5E84}">
      <p14:sectionLst xmlns:p14="http://schemas.microsoft.com/office/powerpoint/2010/main" xmlns="">
        <p14:section name="Default Section" id="{17BEA07C-DB5C-42CA-A4DB-38E3523B8023}">
          <p14:sldIdLst>
            <p14:sldId id="429"/>
            <p14:sldId id="592"/>
            <p14:sldId id="600"/>
            <p14:sldId id="601"/>
            <p14:sldId id="602"/>
            <p14:sldId id="603"/>
            <p14:sldId id="604"/>
            <p14:sldId id="605"/>
            <p14:sldId id="628"/>
            <p14:sldId id="606"/>
            <p14:sldId id="627"/>
            <p14:sldId id="607"/>
            <p14:sldId id="609"/>
            <p14:sldId id="610"/>
            <p14:sldId id="612"/>
            <p14:sldId id="608"/>
            <p14:sldId id="611"/>
            <p14:sldId id="613"/>
            <p14:sldId id="629"/>
            <p14:sldId id="614"/>
            <p14:sldId id="615"/>
            <p14:sldId id="616"/>
            <p14:sldId id="617"/>
            <p14:sldId id="618"/>
            <p14:sldId id="619"/>
            <p14:sldId id="620"/>
            <p14:sldId id="630"/>
            <p14:sldId id="621"/>
            <p14:sldId id="622"/>
            <p14:sldId id="623"/>
            <p14:sldId id="624"/>
            <p14:sldId id="625"/>
            <p14:sldId id="626"/>
            <p14:sldId id="631"/>
          </p14:sldIdLst>
        </p14:section>
        <p14:section name="Untitled Section" id="{F5F68037-4AEF-4CFD-ABD2-082EDECDE67A}">
          <p14:sldIdLst>
            <p14:sldId id="45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guide id="3" orient="horz" pos="2928">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BEFA1"/>
    <a:srgbClr val="73F188"/>
    <a:srgbClr val="85EFA1"/>
    <a:srgbClr val="D3FDE6"/>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250" autoAdjust="0"/>
    <p:restoredTop sz="94638" autoAdjust="0"/>
  </p:normalViewPr>
  <p:slideViewPr>
    <p:cSldViewPr>
      <p:cViewPr varScale="1">
        <p:scale>
          <a:sx n="116" d="100"/>
          <a:sy n="116" d="100"/>
        </p:scale>
        <p:origin x="-1494"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27"/>
        <p:guide orient="horz" pos="2928"/>
        <p:guide pos="2142"/>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5"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971929"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5" y="883126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971929" y="883126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5"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971929"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40" y="4416430"/>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5" y="883126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971929" y="883126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B22EAF1-DB8A-4801-945D-6631577B0752}" type="slidenum">
              <a:rPr lang="en-US" smtClean="0"/>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xmlns="" val="155849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35</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0" y="968375"/>
            <a:ext cx="8991600" cy="1470025"/>
          </a:xfrm>
        </p:spPr>
        <p:txBody>
          <a:bodyPr/>
          <a:lstStyle/>
          <a:p>
            <a:pPr eaLnBrk="1" hangingPunct="1"/>
            <a:r>
              <a:rPr lang="en-GB"/>
              <a:t> </a:t>
            </a:r>
          </a:p>
        </p:txBody>
      </p:sp>
      <p:sp>
        <p:nvSpPr>
          <p:cNvPr id="3075" name="Rectangle 20"/>
          <p:cNvSpPr>
            <a:spLocks noGrp="1" noChangeArrowheads="1"/>
          </p:cNvSpPr>
          <p:nvPr>
            <p:ph type="subTitle" idx="1"/>
          </p:nvPr>
        </p:nvSpPr>
        <p:spPr>
          <a:xfrm>
            <a:off x="0" y="188640"/>
            <a:ext cx="8686800" cy="5616624"/>
          </a:xfrm>
        </p:spPr>
        <p:txBody>
          <a:bodyPr/>
          <a:lstStyle/>
          <a:p>
            <a:pPr eaLnBrk="1" hangingPunct="1"/>
            <a:endParaRPr lang="en-US" sz="2800" b="1" dirty="0">
              <a:effectLst>
                <a:outerShdw blurRad="38100" dist="38100" dir="2700000" algn="tl">
                  <a:srgbClr val="000000">
                    <a:alpha val="43137"/>
                  </a:srgbClr>
                </a:outerShdw>
              </a:effectLst>
            </a:endParaRPr>
          </a:p>
          <a:p>
            <a:pPr eaLnBrk="1" hangingPunct="1"/>
            <a:r>
              <a:rPr lang="en-US" sz="2800" b="1" dirty="0">
                <a:effectLst>
                  <a:outerShdw blurRad="38100" dist="38100" dir="2700000" algn="tl">
                    <a:srgbClr val="000000">
                      <a:alpha val="43137"/>
                    </a:srgbClr>
                  </a:outerShdw>
                </a:effectLst>
              </a:rPr>
              <a:t>PRESENTATION ON THE </a:t>
            </a:r>
          </a:p>
          <a:p>
            <a:pPr eaLnBrk="1" hangingPunct="1"/>
            <a:r>
              <a:rPr lang="en-US" sz="2800" b="1" dirty="0">
                <a:effectLst>
                  <a:outerShdw blurRad="38100" dist="38100" dir="2700000" algn="tl">
                    <a:srgbClr val="000000">
                      <a:alpha val="43137"/>
                    </a:srgbClr>
                  </a:outerShdw>
                </a:effectLst>
              </a:rPr>
              <a:t>DEPARTMENT OF </a:t>
            </a:r>
          </a:p>
          <a:p>
            <a:pPr eaLnBrk="1" hangingPunct="1"/>
            <a:r>
              <a:rPr lang="en-US" sz="2800" b="1" dirty="0">
                <a:effectLst>
                  <a:outerShdw blurRad="38100" dist="38100" dir="2700000" algn="tl">
                    <a:srgbClr val="000000">
                      <a:alpha val="43137"/>
                    </a:srgbClr>
                  </a:outerShdw>
                </a:effectLst>
              </a:rPr>
              <a:t>INTERNATIONAL RELATIONS </a:t>
            </a:r>
          </a:p>
          <a:p>
            <a:pPr eaLnBrk="1" hangingPunct="1"/>
            <a:r>
              <a:rPr lang="en-US" sz="2800" b="1" dirty="0">
                <a:effectLst>
                  <a:outerShdw blurRad="38100" dist="38100" dir="2700000" algn="tl">
                    <a:srgbClr val="000000">
                      <a:alpha val="43137"/>
                    </a:srgbClr>
                  </a:outerShdw>
                </a:effectLst>
              </a:rPr>
              <a:t>AND</a:t>
            </a:r>
          </a:p>
          <a:p>
            <a:pPr eaLnBrk="1" hangingPunct="1"/>
            <a:r>
              <a:rPr lang="en-US" sz="2800" b="1" dirty="0">
                <a:effectLst>
                  <a:outerShdw blurRad="38100" dist="38100" dir="2700000" algn="tl">
                    <a:srgbClr val="000000">
                      <a:alpha val="43137"/>
                    </a:srgbClr>
                  </a:outerShdw>
                </a:effectLst>
              </a:rPr>
              <a:t>COOPERATION</a:t>
            </a:r>
          </a:p>
          <a:p>
            <a:pPr eaLnBrk="1" hangingPunct="1"/>
            <a:r>
              <a:rPr lang="en-US" sz="2800" b="1" dirty="0">
                <a:effectLst>
                  <a:outerShdw blurRad="38100" dist="38100" dir="2700000" algn="tl">
                    <a:srgbClr val="000000">
                      <a:alpha val="43137"/>
                    </a:srgbClr>
                  </a:outerShdw>
                </a:effectLst>
              </a:rPr>
              <a:t>RESPONSES </a:t>
            </a:r>
          </a:p>
          <a:p>
            <a:pPr eaLnBrk="1" hangingPunct="1"/>
            <a:r>
              <a:rPr lang="en-US" sz="2800" b="1" dirty="0">
                <a:effectLst>
                  <a:outerShdw blurRad="38100" dist="38100" dir="2700000" algn="tl">
                    <a:srgbClr val="000000">
                      <a:alpha val="43137"/>
                    </a:srgbClr>
                  </a:outerShdw>
                </a:effectLst>
              </a:rPr>
              <a:t>ON THE 2018/19</a:t>
            </a:r>
          </a:p>
          <a:p>
            <a:pPr eaLnBrk="1" hangingPunct="1"/>
            <a:r>
              <a:rPr lang="en-US" sz="2800" b="1" dirty="0" err="1">
                <a:effectLst>
                  <a:outerShdw blurRad="38100" dist="38100" dir="2700000" algn="tl">
                    <a:srgbClr val="000000">
                      <a:alpha val="43137"/>
                    </a:srgbClr>
                  </a:outerShdw>
                </a:effectLst>
              </a:rPr>
              <a:t>BRRR</a:t>
            </a:r>
            <a:endParaRPr lang="en-US" sz="2800" b="1" dirty="0">
              <a:effectLst>
                <a:outerShdw blurRad="38100" dist="38100" dir="2700000" algn="tl">
                  <a:srgbClr val="000000">
                    <a:alpha val="43137"/>
                  </a:srgbClr>
                </a:outerShdw>
              </a:effectLst>
            </a:endParaRPr>
          </a:p>
          <a:p>
            <a:pPr eaLnBrk="1" hangingPunct="1"/>
            <a:r>
              <a:rPr lang="en-US" sz="2800" b="1" dirty="0">
                <a:effectLst>
                  <a:outerShdw blurRad="38100" dist="38100" dir="2700000" algn="tl">
                    <a:srgbClr val="000000">
                      <a:alpha val="43137"/>
                    </a:srgbClr>
                  </a:outerShdw>
                </a:effectLst>
              </a:rPr>
              <a:t>MARCH 2020</a:t>
            </a:r>
          </a:p>
          <a:p>
            <a:pPr algn="r" eaLnBrk="1" hangingPunct="1"/>
            <a:r>
              <a:rPr lang="en-GB" sz="4800" b="1" dirty="0"/>
              <a:t>         </a:t>
            </a:r>
          </a:p>
        </p:txBody>
      </p:sp>
    </p:spTree>
    <p:extLst>
      <p:ext uri="{BB962C8B-B14F-4D97-AF65-F5344CB8AC3E}">
        <p14:creationId xmlns:p14="http://schemas.microsoft.com/office/powerpoint/2010/main" xmlns="" val="2381799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01000" cy="1368152"/>
          </a:xfrm>
        </p:spPr>
        <p:txBody>
          <a:bodyPr/>
          <a:lstStyle/>
          <a:p>
            <a:r>
              <a:rPr lang="en-ZA" sz="2400" u="sng" dirty="0"/>
              <a:t>Recommendation 6</a:t>
            </a:r>
            <a:r>
              <a:rPr lang="en-ZA" sz="2400" dirty="0"/>
              <a:t>: </a:t>
            </a:r>
            <a:br>
              <a:rPr lang="en-ZA" sz="2400" dirty="0"/>
            </a:br>
            <a:r>
              <a:rPr lang="en-ZA" sz="2400" dirty="0"/>
              <a:t>Skills audit in the Branch Finance and Asset Management</a:t>
            </a:r>
          </a:p>
        </p:txBody>
      </p:sp>
      <p:sp>
        <p:nvSpPr>
          <p:cNvPr id="3" name="Content Placeholder 2"/>
          <p:cNvSpPr>
            <a:spLocks noGrp="1"/>
          </p:cNvSpPr>
          <p:nvPr>
            <p:ph idx="1"/>
          </p:nvPr>
        </p:nvSpPr>
        <p:spPr>
          <a:xfrm>
            <a:off x="107504" y="1700808"/>
            <a:ext cx="8579296" cy="4038600"/>
          </a:xfrm>
        </p:spPr>
        <p:txBody>
          <a:bodyPr/>
          <a:lstStyle/>
          <a:p>
            <a:r>
              <a:rPr lang="en-ZA" i="1" dirty="0">
                <a:solidFill>
                  <a:schemeClr val="accent6">
                    <a:lumMod val="75000"/>
                  </a:schemeClr>
                </a:solidFill>
              </a:rPr>
              <a:t>All identified posts in the Branch: Financial and Assets Management are at salary levels 5 to 14. The Chief Directorates Financial Management and Supply Chain Management have been subjected to job evaluations, followed by the administering of skills audit questionnaires. </a:t>
            </a:r>
          </a:p>
          <a:p>
            <a:endParaRPr lang="en-ZA" i="1" dirty="0">
              <a:solidFill>
                <a:schemeClr val="accent6">
                  <a:lumMod val="75000"/>
                </a:schemeClr>
              </a:solidFill>
            </a:endParaRPr>
          </a:p>
          <a:p>
            <a:r>
              <a:rPr lang="en-ZA" i="1" dirty="0">
                <a:solidFill>
                  <a:schemeClr val="accent6">
                    <a:lumMod val="75000"/>
                  </a:schemeClr>
                </a:solidFill>
              </a:rPr>
              <a:t>The Public Service Sector Education and Training Authority (</a:t>
            </a:r>
            <a:r>
              <a:rPr lang="en-ZA" i="1" dirty="0" err="1">
                <a:solidFill>
                  <a:schemeClr val="accent6">
                    <a:lumMod val="75000"/>
                  </a:schemeClr>
                </a:solidFill>
              </a:rPr>
              <a:t>PSETA</a:t>
            </a:r>
            <a:r>
              <a:rPr lang="en-ZA" i="1" dirty="0">
                <a:solidFill>
                  <a:schemeClr val="accent6">
                    <a:lumMod val="75000"/>
                  </a:schemeClr>
                </a:solidFill>
              </a:rPr>
              <a:t>) is currently analysing the results of the skills audit. The results of the skills audit will be utilised to ensure that officials are adequately trained and appropriately placed according to their acquired skills.</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10</a:t>
            </a:fld>
            <a:endParaRPr lang="en-GB"/>
          </a:p>
        </p:txBody>
      </p:sp>
    </p:spTree>
    <p:extLst>
      <p:ext uri="{BB962C8B-B14F-4D97-AF65-F5344CB8AC3E}">
        <p14:creationId xmlns:p14="http://schemas.microsoft.com/office/powerpoint/2010/main" xmlns="" val="2245088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u="sng" dirty="0"/>
              <a:t>Recommendation 6 continues</a:t>
            </a:r>
            <a:r>
              <a:rPr lang="en-ZA" dirty="0"/>
              <a:t>:</a:t>
            </a:r>
          </a:p>
        </p:txBody>
      </p:sp>
      <p:sp>
        <p:nvSpPr>
          <p:cNvPr id="3" name="Content Placeholder 2"/>
          <p:cNvSpPr>
            <a:spLocks noGrp="1"/>
          </p:cNvSpPr>
          <p:nvPr>
            <p:ph idx="1"/>
          </p:nvPr>
        </p:nvSpPr>
        <p:spPr/>
        <p:txBody>
          <a:bodyPr/>
          <a:lstStyle/>
          <a:p>
            <a:r>
              <a:rPr lang="en-ZA" i="1" dirty="0">
                <a:solidFill>
                  <a:schemeClr val="accent6">
                    <a:lumMod val="75000"/>
                  </a:schemeClr>
                </a:solidFill>
              </a:rPr>
              <a:t>The skills audit has been conducted. It revealed training and development gaps which will be included in the 2020/2021 Department’s Workplace Skills Plan (WSP) for immediate implementation. </a:t>
            </a:r>
          </a:p>
          <a:p>
            <a:pPr marL="0" indent="0">
              <a:buNone/>
            </a:pPr>
            <a:endParaRPr lang="en-ZA" i="1" dirty="0">
              <a:solidFill>
                <a:schemeClr val="accent6">
                  <a:lumMod val="75000"/>
                </a:schemeClr>
              </a:solidFill>
            </a:endParaRPr>
          </a:p>
          <a:p>
            <a:r>
              <a:rPr lang="en-ZA" i="1" dirty="0">
                <a:solidFill>
                  <a:schemeClr val="accent6">
                    <a:lumMod val="75000"/>
                  </a:schemeClr>
                </a:solidFill>
              </a:rPr>
              <a:t>Some of the identified training interventions have already been implemented in the 2019/2020.</a:t>
            </a:r>
            <a:r>
              <a:rPr lang="en-ZA" dirty="0"/>
              <a:t>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11</a:t>
            </a:fld>
            <a:endParaRPr lang="en-GB"/>
          </a:p>
        </p:txBody>
      </p:sp>
    </p:spTree>
    <p:extLst>
      <p:ext uri="{BB962C8B-B14F-4D97-AF65-F5344CB8AC3E}">
        <p14:creationId xmlns:p14="http://schemas.microsoft.com/office/powerpoint/2010/main" xmlns="" val="400003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426170"/>
          </a:xfrm>
        </p:spPr>
        <p:txBody>
          <a:bodyPr/>
          <a:lstStyle/>
          <a:p>
            <a:r>
              <a:rPr lang="en-ZA" sz="2400" u="sng" dirty="0"/>
              <a:t>Recommendation 7</a:t>
            </a:r>
            <a:r>
              <a:rPr lang="en-ZA" sz="2400" dirty="0"/>
              <a:t>: </a:t>
            </a:r>
            <a:br>
              <a:rPr lang="en-ZA" sz="2400" dirty="0"/>
            </a:br>
            <a:r>
              <a:rPr lang="en-ZA" sz="2400" dirty="0"/>
              <a:t>The Office of the Chief Operations Officer (COO) is capacitated to address governance and administrative matters </a:t>
            </a:r>
          </a:p>
        </p:txBody>
      </p:sp>
      <p:sp>
        <p:nvSpPr>
          <p:cNvPr id="3" name="Content Placeholder 2"/>
          <p:cNvSpPr>
            <a:spLocks noGrp="1"/>
          </p:cNvSpPr>
          <p:nvPr>
            <p:ph idx="1"/>
          </p:nvPr>
        </p:nvSpPr>
        <p:spPr>
          <a:xfrm>
            <a:off x="107504" y="2060848"/>
            <a:ext cx="8586936" cy="2784450"/>
          </a:xfrm>
        </p:spPr>
        <p:txBody>
          <a:bodyPr/>
          <a:lstStyle/>
          <a:p>
            <a:r>
              <a:rPr lang="en-ZA" i="1" dirty="0">
                <a:solidFill>
                  <a:schemeClr val="accent6">
                    <a:lumMod val="75000"/>
                  </a:schemeClr>
                </a:solidFill>
              </a:rPr>
              <a:t>The Department has embarked on a process to review its functional organisational structure in consultation with the </a:t>
            </a:r>
            <a:r>
              <a:rPr lang="en-ZA" i="1" dirty="0" err="1">
                <a:solidFill>
                  <a:schemeClr val="accent6">
                    <a:lumMod val="75000"/>
                  </a:schemeClr>
                </a:solidFill>
              </a:rPr>
              <a:t>DPSA</a:t>
            </a:r>
            <a:r>
              <a:rPr lang="en-ZA" i="1" dirty="0">
                <a:solidFill>
                  <a:schemeClr val="accent6">
                    <a:lumMod val="75000"/>
                  </a:schemeClr>
                </a:solidFill>
              </a:rPr>
              <a:t>. The purpose of the review is to improve the alignment of the structure in line with the mandate and strategy of the Department while also addressing the deficiencies in the internal control environment.</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12</a:t>
            </a:fld>
            <a:endParaRPr lang="en-GB"/>
          </a:p>
        </p:txBody>
      </p:sp>
    </p:spTree>
    <p:extLst>
      <p:ext uri="{BB962C8B-B14F-4D97-AF65-F5344CB8AC3E}">
        <p14:creationId xmlns:p14="http://schemas.microsoft.com/office/powerpoint/2010/main" xmlns="" val="284517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1368152"/>
          </a:xfrm>
        </p:spPr>
        <p:txBody>
          <a:bodyPr/>
          <a:lstStyle/>
          <a:p>
            <a:r>
              <a:rPr lang="en-ZA" sz="2400" u="sng" dirty="0"/>
              <a:t>Recommendation 8</a:t>
            </a:r>
            <a:r>
              <a:rPr lang="en-ZA" sz="2400" dirty="0"/>
              <a:t>: </a:t>
            </a:r>
            <a:br>
              <a:rPr lang="en-ZA" sz="2400" dirty="0"/>
            </a:br>
            <a:r>
              <a:rPr lang="en-ZA" sz="2400" dirty="0"/>
              <a:t>Investigate and report on the circumstances pertaining to irregular expenditure to the amount of R298 million incurred during the 2018/19 financial year. </a:t>
            </a:r>
          </a:p>
        </p:txBody>
      </p:sp>
      <p:sp>
        <p:nvSpPr>
          <p:cNvPr id="3" name="Content Placeholder 2"/>
          <p:cNvSpPr>
            <a:spLocks noGrp="1"/>
          </p:cNvSpPr>
          <p:nvPr>
            <p:ph idx="1"/>
          </p:nvPr>
        </p:nvSpPr>
        <p:spPr>
          <a:xfrm>
            <a:off x="403448" y="1845704"/>
            <a:ext cx="8229600" cy="4038600"/>
          </a:xfrm>
        </p:spPr>
        <p:txBody>
          <a:bodyPr/>
          <a:lstStyle/>
          <a:p>
            <a:r>
              <a:rPr lang="en-ZA" i="1" dirty="0">
                <a:solidFill>
                  <a:schemeClr val="accent6">
                    <a:lumMod val="75000"/>
                  </a:schemeClr>
                </a:solidFill>
              </a:rPr>
              <a:t>The irregular expenditure related to contracts awarded in the previous financial years (2016/17 and 2017/18) was investigated by an independent investigator. </a:t>
            </a:r>
          </a:p>
          <a:p>
            <a:endParaRPr lang="en-ZA" i="1" dirty="0">
              <a:solidFill>
                <a:schemeClr val="accent6">
                  <a:lumMod val="75000"/>
                </a:schemeClr>
              </a:solidFill>
            </a:endParaRPr>
          </a:p>
          <a:p>
            <a:r>
              <a:rPr lang="en-ZA" i="1" dirty="0">
                <a:solidFill>
                  <a:schemeClr val="accent6">
                    <a:lumMod val="75000"/>
                  </a:schemeClr>
                </a:solidFill>
              </a:rPr>
              <a:t>The same exercise is conducted on the 2018/19 cases of irregular expenditure ,the necessary steps will be taken to ensure that irregular expenditure within the department is reduced to a low level.  </a:t>
            </a:r>
          </a:p>
          <a:p>
            <a:r>
              <a:rPr lang="en-ZA" i="1" dirty="0">
                <a:solidFill>
                  <a:schemeClr val="accent6">
                    <a:lumMod val="75000"/>
                  </a:schemeClr>
                </a:solidFill>
              </a:rPr>
              <a:t>It is expected that all cases will be finalised by 31 March 2020.</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13</a:t>
            </a:fld>
            <a:endParaRPr lang="en-GB"/>
          </a:p>
        </p:txBody>
      </p:sp>
    </p:spTree>
    <p:extLst>
      <p:ext uri="{BB962C8B-B14F-4D97-AF65-F5344CB8AC3E}">
        <p14:creationId xmlns:p14="http://schemas.microsoft.com/office/powerpoint/2010/main" xmlns="" val="1637654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1325562"/>
          </a:xfrm>
        </p:spPr>
        <p:txBody>
          <a:bodyPr/>
          <a:lstStyle/>
          <a:p>
            <a:r>
              <a:rPr lang="en-ZA" sz="2400" u="sng" dirty="0"/>
              <a:t>Recommendation 9</a:t>
            </a:r>
            <a:r>
              <a:rPr lang="en-ZA" sz="2400" dirty="0"/>
              <a:t>: </a:t>
            </a:r>
            <a:br>
              <a:rPr lang="en-ZA" sz="2400" dirty="0"/>
            </a:br>
            <a:r>
              <a:rPr lang="en-ZA" sz="2400" dirty="0"/>
              <a:t>Develop an asset acquisition strategy and assess the possibility of leasing out, renovating or disposing of unused state-owned properties abroad.</a:t>
            </a:r>
          </a:p>
        </p:txBody>
      </p:sp>
      <p:sp>
        <p:nvSpPr>
          <p:cNvPr id="3" name="Content Placeholder 2"/>
          <p:cNvSpPr>
            <a:spLocks noGrp="1"/>
          </p:cNvSpPr>
          <p:nvPr>
            <p:ph idx="1"/>
          </p:nvPr>
        </p:nvSpPr>
        <p:spPr>
          <a:xfrm>
            <a:off x="323528" y="1894945"/>
            <a:ext cx="8229600" cy="4038600"/>
          </a:xfrm>
        </p:spPr>
        <p:txBody>
          <a:bodyPr/>
          <a:lstStyle/>
          <a:p>
            <a:pPr lvl="0"/>
            <a:r>
              <a:rPr lang="en-ZA" i="1" dirty="0">
                <a:solidFill>
                  <a:schemeClr val="accent6">
                    <a:lumMod val="75000"/>
                  </a:schemeClr>
                </a:solidFill>
              </a:rPr>
              <a:t>Adopted a Property Management Strategy in 2017, which aims to reduce the rental expenditure by strategic property acquisitions and developments abroad. </a:t>
            </a:r>
          </a:p>
          <a:p>
            <a:pPr lvl="0"/>
            <a:endParaRPr lang="en-ZA" dirty="0">
              <a:solidFill>
                <a:schemeClr val="accent6">
                  <a:lumMod val="75000"/>
                </a:schemeClr>
              </a:solidFill>
            </a:endParaRPr>
          </a:p>
          <a:p>
            <a:r>
              <a:rPr lang="en-ZA" i="1" dirty="0">
                <a:solidFill>
                  <a:schemeClr val="accent6">
                    <a:lumMod val="75000"/>
                  </a:schemeClr>
                </a:solidFill>
              </a:rPr>
              <a:t>Assessed its vacant land parcels and identified three (3) development projects over the ENE period where highest savings may be realised from moving from rented to state owned facilities, namely Luanda (Angola), New Delhi (India) and Gaborone (Botswana). </a:t>
            </a:r>
            <a:endParaRPr lang="en-ZA" dirty="0">
              <a:solidFill>
                <a:schemeClr val="accent6">
                  <a:lumMod val="75000"/>
                </a:schemeClr>
              </a:solidFill>
            </a:endParaRP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14</a:t>
            </a:fld>
            <a:endParaRPr lang="en-GB"/>
          </a:p>
        </p:txBody>
      </p:sp>
    </p:spTree>
    <p:extLst>
      <p:ext uri="{BB962C8B-B14F-4D97-AF65-F5344CB8AC3E}">
        <p14:creationId xmlns:p14="http://schemas.microsoft.com/office/powerpoint/2010/main" xmlns="" val="1504917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u="sng" dirty="0"/>
              <a:t>Recommendation 9 continues</a:t>
            </a:r>
            <a:r>
              <a:rPr lang="en-ZA" dirty="0"/>
              <a:t>:</a:t>
            </a:r>
          </a:p>
        </p:txBody>
      </p:sp>
      <p:sp>
        <p:nvSpPr>
          <p:cNvPr id="3" name="Content Placeholder 2"/>
          <p:cNvSpPr>
            <a:spLocks noGrp="1"/>
          </p:cNvSpPr>
          <p:nvPr>
            <p:ph idx="1"/>
          </p:nvPr>
        </p:nvSpPr>
        <p:spPr/>
        <p:txBody>
          <a:bodyPr/>
          <a:lstStyle/>
          <a:p>
            <a:pPr lvl="0"/>
            <a:r>
              <a:rPr lang="en-ZA" i="1" dirty="0">
                <a:solidFill>
                  <a:schemeClr val="accent6">
                    <a:lumMod val="75000"/>
                  </a:schemeClr>
                </a:solidFill>
              </a:rPr>
              <a:t>Assessed its unused properties and identified four (4) renovation projects to be undertaken over the ENE period, namely Mbabane (</a:t>
            </a:r>
            <a:r>
              <a:rPr lang="en-ZA" i="1" dirty="0" err="1">
                <a:solidFill>
                  <a:schemeClr val="accent6">
                    <a:lumMod val="75000"/>
                  </a:schemeClr>
                </a:solidFill>
              </a:rPr>
              <a:t>Eswatini</a:t>
            </a:r>
            <a:r>
              <a:rPr lang="en-ZA" i="1" dirty="0">
                <a:solidFill>
                  <a:schemeClr val="accent6">
                    <a:lumMod val="75000"/>
                  </a:schemeClr>
                </a:solidFill>
              </a:rPr>
              <a:t>), The Hague Official Residence (Netherlands), Windhoek &amp; Walvis Bay (Namibia) and Brasilia (Brazil), starting with Windhoek &amp; Walvis Bay in the 2020/21 FY.</a:t>
            </a:r>
          </a:p>
          <a:p>
            <a:pPr marL="0" lvl="0" indent="0">
              <a:buNone/>
            </a:pPr>
            <a:endParaRPr lang="en-ZA" i="1" dirty="0">
              <a:solidFill>
                <a:schemeClr val="accent6">
                  <a:lumMod val="75000"/>
                </a:schemeClr>
              </a:solidFill>
            </a:endParaRPr>
          </a:p>
          <a:p>
            <a:pPr lvl="0"/>
            <a:r>
              <a:rPr lang="en-ZA" i="1" dirty="0">
                <a:solidFill>
                  <a:schemeClr val="accent6">
                    <a:lumMod val="75000"/>
                  </a:schemeClr>
                </a:solidFill>
              </a:rPr>
              <a:t>Assess the conditions of its properties in Europe that are older than 50 years to inform future holding and use, starting with London, Copenhagen and The Hague Chancery and Consulate in 2020/21. </a:t>
            </a:r>
            <a:endParaRPr lang="en-ZA" dirty="0">
              <a:solidFill>
                <a:schemeClr val="accent6">
                  <a:lumMod val="75000"/>
                </a:schemeClr>
              </a:solidFill>
            </a:endParaRP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15</a:t>
            </a:fld>
            <a:endParaRPr lang="en-GB"/>
          </a:p>
        </p:txBody>
      </p:sp>
    </p:spTree>
    <p:extLst>
      <p:ext uri="{BB962C8B-B14F-4D97-AF65-F5344CB8AC3E}">
        <p14:creationId xmlns:p14="http://schemas.microsoft.com/office/powerpoint/2010/main" xmlns="" val="1598177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928992" cy="1373014"/>
          </a:xfrm>
        </p:spPr>
        <p:txBody>
          <a:bodyPr/>
          <a:lstStyle/>
          <a:p>
            <a:r>
              <a:rPr lang="en-GB" sz="2400" u="sng" dirty="0"/>
              <a:t>Recommendation 10:</a:t>
            </a:r>
            <a:r>
              <a:rPr lang="en-GB" sz="2400" dirty="0"/>
              <a:t> </a:t>
            </a:r>
            <a:br>
              <a:rPr lang="en-GB" sz="2400" dirty="0"/>
            </a:br>
            <a:r>
              <a:rPr lang="en-GB" sz="2400" dirty="0"/>
              <a:t>Upgrade ICT infrastructure. </a:t>
            </a:r>
            <a:br>
              <a:rPr lang="en-GB" sz="2400" dirty="0"/>
            </a:br>
            <a:r>
              <a:rPr lang="en-GB" sz="2400" dirty="0"/>
              <a:t>Report on the work of the Ministerial ICT Team</a:t>
            </a:r>
            <a:endParaRPr lang="en-ZA" sz="2400" dirty="0"/>
          </a:p>
        </p:txBody>
      </p:sp>
      <p:sp>
        <p:nvSpPr>
          <p:cNvPr id="3" name="Content Placeholder 2"/>
          <p:cNvSpPr>
            <a:spLocks noGrp="1"/>
          </p:cNvSpPr>
          <p:nvPr>
            <p:ph idx="1"/>
          </p:nvPr>
        </p:nvSpPr>
        <p:spPr/>
        <p:txBody>
          <a:bodyPr/>
          <a:lstStyle/>
          <a:p>
            <a:r>
              <a:rPr lang="en-ZA" i="1" dirty="0">
                <a:solidFill>
                  <a:schemeClr val="accent6">
                    <a:lumMod val="75000"/>
                  </a:schemeClr>
                </a:solidFill>
              </a:rPr>
              <a:t>Short-term interventions to stabilise and modernise the ICT Infrastructure have been identified. The procurement process has been initiated.</a:t>
            </a:r>
          </a:p>
          <a:p>
            <a:pPr marL="0" indent="0">
              <a:buNone/>
            </a:pPr>
            <a:endParaRPr lang="en-ZA" i="1" dirty="0">
              <a:solidFill>
                <a:schemeClr val="accent6">
                  <a:lumMod val="75000"/>
                </a:schemeClr>
              </a:solidFill>
            </a:endParaRPr>
          </a:p>
          <a:p>
            <a:r>
              <a:rPr lang="en-ZA" i="1" dirty="0">
                <a:solidFill>
                  <a:schemeClr val="accent6">
                    <a:lumMod val="75000"/>
                  </a:schemeClr>
                </a:solidFill>
              </a:rPr>
              <a:t>The ICT plan for Infrastructure modernisation and digitalisation will improve operational efficiency for both Head Office and Missions. </a:t>
            </a:r>
          </a:p>
          <a:p>
            <a:pPr marL="0" indent="0">
              <a:buNone/>
            </a:pPr>
            <a:endParaRPr lang="en-ZA" i="1" dirty="0">
              <a:solidFill>
                <a:schemeClr val="accent6">
                  <a:lumMod val="75000"/>
                </a:schemeClr>
              </a:solidFill>
            </a:endParaRPr>
          </a:p>
          <a:p>
            <a:r>
              <a:rPr lang="en-ZA" i="1" dirty="0">
                <a:solidFill>
                  <a:schemeClr val="accent6">
                    <a:lumMod val="75000"/>
                  </a:schemeClr>
                </a:solidFill>
              </a:rPr>
              <a:t>The Department is conducting Skills Gap Analysis through the Ministerial Task Team on ICT Review, to determine the capacity required to manage the ICT environment effectively.</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16</a:t>
            </a:fld>
            <a:endParaRPr lang="en-GB"/>
          </a:p>
        </p:txBody>
      </p:sp>
    </p:spTree>
    <p:extLst>
      <p:ext uri="{BB962C8B-B14F-4D97-AF65-F5344CB8AC3E}">
        <p14:creationId xmlns:p14="http://schemas.microsoft.com/office/powerpoint/2010/main" xmlns="" val="244946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301006"/>
          </a:xfrm>
        </p:spPr>
        <p:txBody>
          <a:bodyPr/>
          <a:lstStyle/>
          <a:p>
            <a:r>
              <a:rPr lang="en-ZA" sz="2400" u="sng" dirty="0"/>
              <a:t>Recommendation 11:</a:t>
            </a:r>
            <a:r>
              <a:rPr lang="en-ZA" sz="2400" dirty="0"/>
              <a:t> </a:t>
            </a:r>
            <a:br>
              <a:rPr lang="en-ZA" sz="2400" dirty="0"/>
            </a:br>
            <a:r>
              <a:rPr lang="en-ZA" sz="2400" dirty="0"/>
              <a:t>Procurement of land/property for the missions in New York and current status thereof. </a:t>
            </a:r>
            <a:endParaRPr lang="en-ZA" sz="2400" b="0" dirty="0">
              <a:solidFill>
                <a:srgbClr val="FF0000"/>
              </a:solidFill>
            </a:endParaRPr>
          </a:p>
        </p:txBody>
      </p:sp>
      <p:sp>
        <p:nvSpPr>
          <p:cNvPr id="3" name="Content Placeholder 2"/>
          <p:cNvSpPr>
            <a:spLocks noGrp="1"/>
          </p:cNvSpPr>
          <p:nvPr>
            <p:ph idx="1"/>
          </p:nvPr>
        </p:nvSpPr>
        <p:spPr>
          <a:xfrm>
            <a:off x="107504" y="1417638"/>
            <a:ext cx="8928992" cy="4315618"/>
          </a:xfrm>
        </p:spPr>
        <p:txBody>
          <a:bodyPr/>
          <a:lstStyle/>
          <a:p>
            <a:r>
              <a:rPr lang="en-ZA" i="1" dirty="0">
                <a:solidFill>
                  <a:schemeClr val="accent6">
                    <a:lumMod val="75000"/>
                  </a:schemeClr>
                </a:solidFill>
              </a:rPr>
              <a:t>As recommended by National Treasury, DIRCO sought legal advice. After receiving the legal advice the Department instructed Counsel to:</a:t>
            </a:r>
          </a:p>
          <a:p>
            <a:r>
              <a:rPr lang="en-US" i="1" dirty="0">
                <a:solidFill>
                  <a:schemeClr val="accent6">
                    <a:lumMod val="75000"/>
                  </a:schemeClr>
                </a:solidFill>
              </a:rPr>
              <a:t> Proceed with an application in the High Court to have the process and the </a:t>
            </a:r>
            <a:r>
              <a:rPr lang="en-US" i="1" dirty="0" err="1">
                <a:solidFill>
                  <a:schemeClr val="accent6">
                    <a:lumMod val="75000"/>
                  </a:schemeClr>
                </a:solidFill>
              </a:rPr>
              <a:t>PPA</a:t>
            </a:r>
            <a:r>
              <a:rPr lang="en-US" i="1" dirty="0">
                <a:solidFill>
                  <a:schemeClr val="accent6">
                    <a:lumMod val="75000"/>
                  </a:schemeClr>
                </a:solidFill>
              </a:rPr>
              <a:t> set aside; and</a:t>
            </a:r>
            <a:endParaRPr lang="en-ZA" i="1" dirty="0">
              <a:solidFill>
                <a:schemeClr val="accent6">
                  <a:lumMod val="75000"/>
                </a:schemeClr>
              </a:solidFill>
            </a:endParaRPr>
          </a:p>
          <a:p>
            <a:pPr lvl="0"/>
            <a:r>
              <a:rPr lang="en-ZA" i="1" dirty="0">
                <a:solidFill>
                  <a:schemeClr val="accent6">
                    <a:lumMod val="75000"/>
                  </a:schemeClr>
                </a:solidFill>
              </a:rPr>
              <a:t>Advise the Department on what steps need to be undertaken and the timelines for such steps to recoup the money already paid to the Seller.   </a:t>
            </a:r>
          </a:p>
          <a:p>
            <a:r>
              <a:rPr lang="en-ZA" i="1" dirty="0">
                <a:solidFill>
                  <a:schemeClr val="accent6">
                    <a:lumMod val="75000"/>
                  </a:schemeClr>
                </a:solidFill>
              </a:rPr>
              <a:t>The Department has since filed an application in the High Court to have tender award and the Project Preparation Agreement reviewed and set aside. Therefore the matter is before the courts. </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17</a:t>
            </a:fld>
            <a:endParaRPr lang="en-GB"/>
          </a:p>
        </p:txBody>
      </p:sp>
    </p:spTree>
    <p:extLst>
      <p:ext uri="{BB962C8B-B14F-4D97-AF65-F5344CB8AC3E}">
        <p14:creationId xmlns:p14="http://schemas.microsoft.com/office/powerpoint/2010/main" xmlns="" val="1686857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12</a:t>
            </a:r>
            <a:r>
              <a:rPr lang="en-ZA" sz="2400" dirty="0"/>
              <a:t>: </a:t>
            </a:r>
            <a:br>
              <a:rPr lang="en-ZA" sz="2400" dirty="0"/>
            </a:br>
            <a:r>
              <a:rPr lang="en-ZA" sz="2400" dirty="0"/>
              <a:t>The establishment of the South African Development Agency (</a:t>
            </a:r>
            <a:r>
              <a:rPr lang="en-ZA" sz="2400" dirty="0" err="1"/>
              <a:t>SADPA</a:t>
            </a:r>
            <a:r>
              <a:rPr lang="en-ZA" sz="2400" dirty="0"/>
              <a:t>).</a:t>
            </a:r>
          </a:p>
        </p:txBody>
      </p:sp>
      <p:sp>
        <p:nvSpPr>
          <p:cNvPr id="3" name="Content Placeholder 2"/>
          <p:cNvSpPr>
            <a:spLocks noGrp="1"/>
          </p:cNvSpPr>
          <p:nvPr>
            <p:ph idx="1"/>
          </p:nvPr>
        </p:nvSpPr>
        <p:spPr>
          <a:xfrm>
            <a:off x="457200" y="1600200"/>
            <a:ext cx="8507288" cy="4038600"/>
          </a:xfrm>
        </p:spPr>
        <p:txBody>
          <a:bodyPr/>
          <a:lstStyle/>
          <a:p>
            <a:r>
              <a:rPr lang="en-ZA" i="1" dirty="0">
                <a:solidFill>
                  <a:schemeClr val="accent6">
                    <a:lumMod val="75000"/>
                  </a:schemeClr>
                </a:solidFill>
              </a:rPr>
              <a:t>African Renaissance and International Co-operation Act, of No 51 of 2000 should be amended to make provision for the name change of the ARF and for the designation of a Head, as an accounting authority, who will be responsible together with the secretariat for the  administration of  the  Fund.  </a:t>
            </a:r>
          </a:p>
          <a:p>
            <a:pPr marL="0" indent="0">
              <a:buNone/>
            </a:pPr>
            <a:endParaRPr lang="en-ZA" i="1" dirty="0">
              <a:solidFill>
                <a:schemeClr val="accent6">
                  <a:lumMod val="75000"/>
                </a:schemeClr>
              </a:solidFill>
            </a:endParaRPr>
          </a:p>
          <a:p>
            <a:r>
              <a:rPr lang="en-ZA" i="1" dirty="0">
                <a:solidFill>
                  <a:schemeClr val="accent6">
                    <a:lumMod val="75000"/>
                  </a:schemeClr>
                </a:solidFill>
              </a:rPr>
              <a:t>Funding of projects will be done on the basis of concurrence between the Minister of International Relations and Co-operation and the Minister of Finance.</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18</a:t>
            </a:fld>
            <a:endParaRPr lang="en-GB"/>
          </a:p>
        </p:txBody>
      </p:sp>
    </p:spTree>
    <p:extLst>
      <p:ext uri="{BB962C8B-B14F-4D97-AF65-F5344CB8AC3E}">
        <p14:creationId xmlns:p14="http://schemas.microsoft.com/office/powerpoint/2010/main" xmlns="" val="3040951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u="sng" dirty="0"/>
              <a:t>Recommendation 12 continues</a:t>
            </a:r>
            <a:r>
              <a:rPr lang="en-ZA" dirty="0"/>
              <a:t>:</a:t>
            </a:r>
          </a:p>
        </p:txBody>
      </p:sp>
      <p:sp>
        <p:nvSpPr>
          <p:cNvPr id="3" name="Content Placeholder 2"/>
          <p:cNvSpPr>
            <a:spLocks noGrp="1"/>
          </p:cNvSpPr>
          <p:nvPr>
            <p:ph idx="1"/>
          </p:nvPr>
        </p:nvSpPr>
        <p:spPr/>
        <p:txBody>
          <a:bodyPr/>
          <a:lstStyle/>
          <a:p>
            <a:r>
              <a:rPr lang="en-ZA" i="1" dirty="0">
                <a:solidFill>
                  <a:schemeClr val="accent6">
                    <a:lumMod val="75000"/>
                  </a:schemeClr>
                </a:solidFill>
              </a:rPr>
              <a:t>The Fund will remain an entity listed in terms of the PFMA.</a:t>
            </a:r>
          </a:p>
          <a:p>
            <a:pPr marL="0" indent="0">
              <a:buNone/>
            </a:pPr>
            <a:endParaRPr lang="en-ZA" i="1" dirty="0">
              <a:solidFill>
                <a:schemeClr val="accent6">
                  <a:lumMod val="75000"/>
                </a:schemeClr>
              </a:solidFill>
            </a:endParaRPr>
          </a:p>
          <a:p>
            <a:r>
              <a:rPr lang="en-ZA" i="1" dirty="0">
                <a:solidFill>
                  <a:schemeClr val="accent6">
                    <a:lumMod val="75000"/>
                  </a:schemeClr>
                </a:solidFill>
              </a:rPr>
              <a:t>The SADPA will be deregistered as a component in terms of the Public Service Act.</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19</a:t>
            </a:fld>
            <a:endParaRPr lang="en-GB"/>
          </a:p>
        </p:txBody>
      </p:sp>
    </p:spTree>
    <p:extLst>
      <p:ext uri="{BB962C8B-B14F-4D97-AF65-F5344CB8AC3E}">
        <p14:creationId xmlns:p14="http://schemas.microsoft.com/office/powerpoint/2010/main" xmlns="" val="190283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ZA" dirty="0"/>
              <a:t>INTRODUCTION</a:t>
            </a:r>
          </a:p>
        </p:txBody>
      </p:sp>
      <p:sp>
        <p:nvSpPr>
          <p:cNvPr id="3" name="Content Placeholder 2"/>
          <p:cNvSpPr>
            <a:spLocks noGrp="1"/>
          </p:cNvSpPr>
          <p:nvPr>
            <p:ph idx="1"/>
          </p:nvPr>
        </p:nvSpPr>
        <p:spPr>
          <a:xfrm>
            <a:off x="179512" y="980728"/>
            <a:ext cx="8640960" cy="4658072"/>
          </a:xfrm>
        </p:spPr>
        <p:txBody>
          <a:bodyPr/>
          <a:lstStyle/>
          <a:p>
            <a:r>
              <a:rPr lang="en-ZA" dirty="0"/>
              <a:t>This presentation provide update and context to the departmental responses on the </a:t>
            </a:r>
            <a:r>
              <a:rPr lang="en-ZA" dirty="0" err="1"/>
              <a:t>BRRR</a:t>
            </a:r>
            <a:r>
              <a:rPr lang="en-ZA" dirty="0"/>
              <a:t> submitted to the Portfolio Committee.</a:t>
            </a:r>
          </a:p>
          <a:p>
            <a:endParaRPr lang="en-ZA" dirty="0"/>
          </a:p>
          <a:p>
            <a:r>
              <a:rPr lang="en-ZA" dirty="0"/>
              <a:t>The responses include updates not submitted as part of January submission</a:t>
            </a:r>
          </a:p>
          <a:p>
            <a:endParaRPr lang="en-ZA" dirty="0"/>
          </a:p>
          <a:p>
            <a:r>
              <a:rPr lang="en-ZA" dirty="0"/>
              <a:t>Similar recommendations were grouped together</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a:t>
            </a:fld>
            <a:endParaRPr lang="en-GB"/>
          </a:p>
        </p:txBody>
      </p:sp>
    </p:spTree>
    <p:extLst>
      <p:ext uri="{BB962C8B-B14F-4D97-AF65-F5344CB8AC3E}">
        <p14:creationId xmlns:p14="http://schemas.microsoft.com/office/powerpoint/2010/main" xmlns="" val="245842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579296" cy="1368152"/>
          </a:xfrm>
        </p:spPr>
        <p:txBody>
          <a:bodyPr/>
          <a:lstStyle/>
          <a:p>
            <a:r>
              <a:rPr lang="en-ZA" sz="2400" u="sng" dirty="0"/>
              <a:t>Recommendation 13</a:t>
            </a:r>
            <a:r>
              <a:rPr lang="en-ZA" sz="2400" dirty="0"/>
              <a:t>: </a:t>
            </a:r>
            <a:br>
              <a:rPr lang="en-ZA" sz="2400" dirty="0"/>
            </a:br>
            <a:r>
              <a:rPr lang="en-ZA" sz="2400" dirty="0"/>
              <a:t>Permanent headquarters for the Pan African Parliament (PAP), as well as the agencies of the African Union (AU) and the United Nations (UN). </a:t>
            </a:r>
            <a:endParaRPr lang="en-ZA" sz="2400" b="0" dirty="0">
              <a:solidFill>
                <a:srgbClr val="FF0000"/>
              </a:solidFill>
            </a:endParaRPr>
          </a:p>
        </p:txBody>
      </p:sp>
      <p:sp>
        <p:nvSpPr>
          <p:cNvPr id="3" name="Content Placeholder 2"/>
          <p:cNvSpPr>
            <a:spLocks noGrp="1"/>
          </p:cNvSpPr>
          <p:nvPr>
            <p:ph idx="1"/>
          </p:nvPr>
        </p:nvSpPr>
        <p:spPr>
          <a:xfrm>
            <a:off x="395536" y="1772816"/>
            <a:ext cx="8229600" cy="4038600"/>
          </a:xfrm>
        </p:spPr>
        <p:txBody>
          <a:bodyPr/>
          <a:lstStyle/>
          <a:p>
            <a:r>
              <a:rPr lang="en-ZA" dirty="0">
                <a:solidFill>
                  <a:schemeClr val="accent6">
                    <a:lumMod val="75000"/>
                  </a:schemeClr>
                </a:solidFill>
              </a:rPr>
              <a:t>The Department has engaged both DPWI and National Treasury on the PAP construction project as indications are that the project cannot continue on the site initially identified by DPWI</a:t>
            </a:r>
          </a:p>
          <a:p>
            <a:endParaRPr lang="en-ZA" dirty="0"/>
          </a:p>
          <a:p>
            <a:r>
              <a:rPr lang="en-ZA" dirty="0">
                <a:solidFill>
                  <a:schemeClr val="accent6">
                    <a:lumMod val="75000"/>
                  </a:schemeClr>
                </a:solidFill>
              </a:rPr>
              <a:t>DIRCO has requested DPWI to identify alternative land for the project</a:t>
            </a:r>
          </a:p>
          <a:p>
            <a:endParaRPr lang="en-ZA" dirty="0">
              <a:solidFill>
                <a:schemeClr val="accent6">
                  <a:lumMod val="75000"/>
                </a:schemeClr>
              </a:solidFill>
            </a:endParaRPr>
          </a:p>
          <a:p>
            <a:r>
              <a:rPr lang="en-ZA" dirty="0">
                <a:solidFill>
                  <a:schemeClr val="accent6">
                    <a:lumMod val="75000"/>
                  </a:schemeClr>
                </a:solidFill>
              </a:rPr>
              <a:t>DPWI has requested DIRCO to update the needs assessment for the project - currently underway</a:t>
            </a:r>
            <a:endParaRPr lang="en-ZA" i="1" dirty="0">
              <a:solidFill>
                <a:schemeClr val="accent6">
                  <a:lumMod val="75000"/>
                </a:schemeClr>
              </a:solidFill>
            </a:endParaRP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20</a:t>
            </a:fld>
            <a:endParaRPr lang="en-GB"/>
          </a:p>
        </p:txBody>
      </p:sp>
    </p:spTree>
    <p:extLst>
      <p:ext uri="{BB962C8B-B14F-4D97-AF65-F5344CB8AC3E}">
        <p14:creationId xmlns:p14="http://schemas.microsoft.com/office/powerpoint/2010/main" xmlns="" val="4151627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01000" cy="1354162"/>
          </a:xfrm>
        </p:spPr>
        <p:txBody>
          <a:bodyPr/>
          <a:lstStyle/>
          <a:p>
            <a:r>
              <a:rPr lang="en-ZA" sz="2400" u="sng" dirty="0"/>
              <a:t>Recommendation 14</a:t>
            </a:r>
            <a:r>
              <a:rPr lang="en-ZA" sz="2400" dirty="0"/>
              <a:t>: </a:t>
            </a:r>
            <a:br>
              <a:rPr lang="en-ZA" sz="2400" dirty="0"/>
            </a:br>
            <a:r>
              <a:rPr lang="en-ZA" sz="2400" dirty="0"/>
              <a:t>Audit Steering Committee is resuscitated, The chairperson thereof should present quarterly progress against the Audit Action Plan.</a:t>
            </a:r>
          </a:p>
        </p:txBody>
      </p:sp>
      <p:sp>
        <p:nvSpPr>
          <p:cNvPr id="3" name="Content Placeholder 2"/>
          <p:cNvSpPr>
            <a:spLocks noGrp="1"/>
          </p:cNvSpPr>
          <p:nvPr>
            <p:ph idx="1"/>
          </p:nvPr>
        </p:nvSpPr>
        <p:spPr>
          <a:xfrm>
            <a:off x="451685" y="1812131"/>
            <a:ext cx="8229600" cy="4038600"/>
          </a:xfrm>
        </p:spPr>
        <p:txBody>
          <a:bodyPr/>
          <a:lstStyle/>
          <a:p>
            <a:r>
              <a:rPr lang="en-ZA" i="1" dirty="0">
                <a:solidFill>
                  <a:schemeClr val="accent6">
                    <a:lumMod val="75000"/>
                  </a:schemeClr>
                </a:solidFill>
              </a:rPr>
              <a:t>The Audit Steering Committee has been reconstituted with an approved TOR.</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21</a:t>
            </a:fld>
            <a:endParaRPr lang="en-GB"/>
          </a:p>
        </p:txBody>
      </p:sp>
    </p:spTree>
    <p:extLst>
      <p:ext uri="{BB962C8B-B14F-4D97-AF65-F5344CB8AC3E}">
        <p14:creationId xmlns:p14="http://schemas.microsoft.com/office/powerpoint/2010/main" xmlns="" val="218730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ZA" sz="2400" u="sng" dirty="0"/>
              <a:t>Recommendation 15</a:t>
            </a:r>
            <a:r>
              <a:rPr lang="en-ZA" sz="2400" dirty="0"/>
              <a:t>: </a:t>
            </a:r>
            <a:br>
              <a:rPr lang="en-ZA" sz="2400" dirty="0"/>
            </a:br>
            <a:r>
              <a:rPr lang="en-ZA" sz="2400" dirty="0"/>
              <a:t>Consequence management to address the inadequacies in the work of the Finance Branch. </a:t>
            </a:r>
            <a:endParaRPr lang="en-ZA" sz="2400" dirty="0">
              <a:solidFill>
                <a:srgbClr val="FF0000"/>
              </a:solidFill>
            </a:endParaRPr>
          </a:p>
        </p:txBody>
      </p:sp>
      <p:sp>
        <p:nvSpPr>
          <p:cNvPr id="3" name="Content Placeholder 2"/>
          <p:cNvSpPr>
            <a:spLocks noGrp="1"/>
          </p:cNvSpPr>
          <p:nvPr>
            <p:ph idx="1"/>
          </p:nvPr>
        </p:nvSpPr>
        <p:spPr>
          <a:xfrm>
            <a:off x="457200" y="1700808"/>
            <a:ext cx="8229600" cy="3937992"/>
          </a:xfrm>
        </p:spPr>
        <p:txBody>
          <a:bodyPr/>
          <a:lstStyle/>
          <a:p>
            <a:pPr marL="0" indent="0">
              <a:buNone/>
            </a:pPr>
            <a:endParaRPr lang="en-ZA" i="1" dirty="0">
              <a:solidFill>
                <a:schemeClr val="accent6">
                  <a:lumMod val="75000"/>
                </a:schemeClr>
              </a:solidFill>
            </a:endParaRPr>
          </a:p>
          <a:p>
            <a:r>
              <a:rPr lang="en-ZA" i="1" dirty="0">
                <a:solidFill>
                  <a:schemeClr val="accent6">
                    <a:lumMod val="75000"/>
                  </a:schemeClr>
                </a:solidFill>
              </a:rPr>
              <a:t>Guidelines on Disciplinary Procedures have been developed to assist management in all matters of implementing consequence management including all matters related to financial misconduct.</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22</a:t>
            </a:fld>
            <a:endParaRPr lang="en-GB"/>
          </a:p>
        </p:txBody>
      </p:sp>
    </p:spTree>
    <p:extLst>
      <p:ext uri="{BB962C8B-B14F-4D97-AF65-F5344CB8AC3E}">
        <p14:creationId xmlns:p14="http://schemas.microsoft.com/office/powerpoint/2010/main" xmlns="" val="420273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16</a:t>
            </a:r>
            <a:r>
              <a:rPr lang="en-ZA" sz="2400" dirty="0"/>
              <a:t>: </a:t>
            </a:r>
            <a:br>
              <a:rPr lang="en-ZA" sz="2400" dirty="0"/>
            </a:br>
            <a:r>
              <a:rPr lang="en-ZA" sz="2400" dirty="0"/>
              <a:t>Reviewing the organisational structure</a:t>
            </a:r>
          </a:p>
        </p:txBody>
      </p:sp>
      <p:sp>
        <p:nvSpPr>
          <p:cNvPr id="3" name="Content Placeholder 2"/>
          <p:cNvSpPr>
            <a:spLocks noGrp="1"/>
          </p:cNvSpPr>
          <p:nvPr>
            <p:ph idx="1"/>
          </p:nvPr>
        </p:nvSpPr>
        <p:spPr/>
        <p:txBody>
          <a:bodyPr/>
          <a:lstStyle/>
          <a:p>
            <a:r>
              <a:rPr lang="en-ZA" i="1" dirty="0">
                <a:solidFill>
                  <a:schemeClr val="accent6">
                    <a:lumMod val="75000"/>
                  </a:schemeClr>
                </a:solidFill>
              </a:rPr>
              <a:t>The Department is currently reviewing the functional organisational structure. </a:t>
            </a:r>
          </a:p>
          <a:p>
            <a:pPr marL="0" indent="0">
              <a:buNone/>
            </a:pPr>
            <a:endParaRPr lang="en-ZA" i="1" dirty="0">
              <a:solidFill>
                <a:schemeClr val="accent6">
                  <a:lumMod val="75000"/>
                </a:schemeClr>
              </a:solidFill>
            </a:endParaRPr>
          </a:p>
          <a:p>
            <a:r>
              <a:rPr lang="en-ZA" i="1" dirty="0">
                <a:solidFill>
                  <a:schemeClr val="accent6">
                    <a:lumMod val="75000"/>
                  </a:schemeClr>
                </a:solidFill>
              </a:rPr>
              <a:t>The consultative process of the organisational structure alignment is envisaged to be completed by end of financial year 2019/2020. </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23</a:t>
            </a:fld>
            <a:endParaRPr lang="en-GB"/>
          </a:p>
        </p:txBody>
      </p:sp>
    </p:spTree>
    <p:extLst>
      <p:ext uri="{BB962C8B-B14F-4D97-AF65-F5344CB8AC3E}">
        <p14:creationId xmlns:p14="http://schemas.microsoft.com/office/powerpoint/2010/main" xmlns="" val="4201714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07288" cy="1301006"/>
          </a:xfrm>
        </p:spPr>
        <p:txBody>
          <a:bodyPr/>
          <a:lstStyle/>
          <a:p>
            <a:r>
              <a:rPr lang="en-ZA" sz="2400" u="sng" dirty="0"/>
              <a:t>Recommendation 17</a:t>
            </a:r>
            <a:r>
              <a:rPr lang="en-ZA" sz="2400" dirty="0"/>
              <a:t>: </a:t>
            </a:r>
            <a:br>
              <a:rPr lang="en-ZA" sz="2400" dirty="0"/>
            </a:br>
            <a:r>
              <a:rPr lang="en-ZA" sz="2400" dirty="0"/>
              <a:t>Role of Corporate Services Managers in the Missions</a:t>
            </a:r>
            <a:endParaRPr lang="en-ZA" sz="2400" b="0" dirty="0">
              <a:solidFill>
                <a:srgbClr val="FF0000"/>
              </a:solidFill>
            </a:endParaRPr>
          </a:p>
        </p:txBody>
      </p:sp>
      <p:sp>
        <p:nvSpPr>
          <p:cNvPr id="3" name="Content Placeholder 2"/>
          <p:cNvSpPr>
            <a:spLocks noGrp="1"/>
          </p:cNvSpPr>
          <p:nvPr>
            <p:ph idx="1"/>
          </p:nvPr>
        </p:nvSpPr>
        <p:spPr>
          <a:xfrm>
            <a:off x="179512" y="1600200"/>
            <a:ext cx="8784976" cy="4038600"/>
          </a:xfrm>
        </p:spPr>
        <p:txBody>
          <a:bodyPr/>
          <a:lstStyle/>
          <a:p>
            <a:r>
              <a:rPr lang="en-ZA" i="1" dirty="0">
                <a:solidFill>
                  <a:schemeClr val="accent6">
                    <a:lumMod val="75000"/>
                  </a:schemeClr>
                </a:solidFill>
              </a:rPr>
              <a:t>The Diplomatic Academy and International School currently offers accredited qualifications and targeted interventions that are aimed at capacitating Corporate Services Officials with financial and administrative skills</a:t>
            </a:r>
          </a:p>
          <a:p>
            <a:endParaRPr lang="en-ZA" i="1" dirty="0">
              <a:solidFill>
                <a:schemeClr val="accent6">
                  <a:lumMod val="75000"/>
                </a:schemeClr>
              </a:solidFill>
            </a:endParaRPr>
          </a:p>
          <a:p>
            <a:r>
              <a:rPr lang="en-ZA" i="1" dirty="0">
                <a:solidFill>
                  <a:schemeClr val="accent6">
                    <a:lumMod val="75000"/>
                  </a:schemeClr>
                </a:solidFill>
              </a:rPr>
              <a:t>When deploying corporate services officials to Missions the Department also considers the strengths of these officials in order to deploy officials with complementary skills to each Mission.</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24</a:t>
            </a:fld>
            <a:endParaRPr lang="en-GB"/>
          </a:p>
        </p:txBody>
      </p:sp>
    </p:spTree>
    <p:extLst>
      <p:ext uri="{BB962C8B-B14F-4D97-AF65-F5344CB8AC3E}">
        <p14:creationId xmlns:p14="http://schemas.microsoft.com/office/powerpoint/2010/main" xmlns="" val="287083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01000" cy="1417638"/>
          </a:xfrm>
        </p:spPr>
        <p:txBody>
          <a:bodyPr/>
          <a:lstStyle/>
          <a:p>
            <a:r>
              <a:rPr lang="en-ZA" sz="2400" u="sng" dirty="0"/>
              <a:t>Recommendation 18</a:t>
            </a:r>
            <a:r>
              <a:rPr lang="en-ZA" sz="2400" dirty="0"/>
              <a:t>: </a:t>
            </a:r>
            <a:br>
              <a:rPr lang="en-ZA" sz="2400" dirty="0"/>
            </a:br>
            <a:r>
              <a:rPr lang="en-ZA" sz="2400" dirty="0"/>
              <a:t>Strengthening the internal control environment in order to prevent and detect the irregular, fruitless and wasteful and unauthorised expenditure</a:t>
            </a:r>
            <a:endParaRPr lang="en-ZA" sz="2400" b="0" dirty="0">
              <a:solidFill>
                <a:srgbClr val="FF0000"/>
              </a:solidFill>
            </a:endParaRPr>
          </a:p>
        </p:txBody>
      </p:sp>
      <p:sp>
        <p:nvSpPr>
          <p:cNvPr id="3" name="Content Placeholder 2"/>
          <p:cNvSpPr>
            <a:spLocks noGrp="1"/>
          </p:cNvSpPr>
          <p:nvPr>
            <p:ph idx="1"/>
          </p:nvPr>
        </p:nvSpPr>
        <p:spPr/>
        <p:txBody>
          <a:bodyPr/>
          <a:lstStyle/>
          <a:p>
            <a:r>
              <a:rPr lang="en-ZA" i="1" dirty="0">
                <a:solidFill>
                  <a:schemeClr val="accent6">
                    <a:lumMod val="75000"/>
                  </a:schemeClr>
                </a:solidFill>
              </a:rPr>
              <a:t>The revised SCM policy provides for preventative controls. The challenge remains the strengthening of compliance monitoring and operational enforcement</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25</a:t>
            </a:fld>
            <a:endParaRPr lang="en-GB"/>
          </a:p>
        </p:txBody>
      </p:sp>
    </p:spTree>
    <p:extLst>
      <p:ext uri="{BB962C8B-B14F-4D97-AF65-F5344CB8AC3E}">
        <p14:creationId xmlns:p14="http://schemas.microsoft.com/office/powerpoint/2010/main" xmlns="" val="1962895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0"/>
            <a:ext cx="9001000" cy="1417638"/>
          </a:xfrm>
        </p:spPr>
        <p:txBody>
          <a:bodyPr/>
          <a:lstStyle/>
          <a:p>
            <a:r>
              <a:rPr lang="en-ZA" sz="2400" u="sng" dirty="0"/>
              <a:t>Recommendation 19</a:t>
            </a:r>
            <a:r>
              <a:rPr lang="en-ZA" sz="2400" dirty="0"/>
              <a:t>: </a:t>
            </a:r>
            <a:br>
              <a:rPr lang="en-ZA" sz="2400" dirty="0"/>
            </a:br>
            <a:r>
              <a:rPr lang="en-ZA" sz="2400" dirty="0"/>
              <a:t>Report on disciplinary actions on financial misconduct cases in the Department. </a:t>
            </a:r>
          </a:p>
        </p:txBody>
      </p:sp>
      <p:sp>
        <p:nvSpPr>
          <p:cNvPr id="3" name="Content Placeholder 2"/>
          <p:cNvSpPr>
            <a:spLocks noGrp="1"/>
          </p:cNvSpPr>
          <p:nvPr>
            <p:ph idx="1"/>
          </p:nvPr>
        </p:nvSpPr>
        <p:spPr>
          <a:xfrm>
            <a:off x="457200" y="1600200"/>
            <a:ext cx="8435280" cy="4038600"/>
          </a:xfrm>
        </p:spPr>
        <p:txBody>
          <a:bodyPr/>
          <a:lstStyle/>
          <a:p>
            <a:r>
              <a:rPr lang="en-ZA" sz="2400" dirty="0">
                <a:solidFill>
                  <a:schemeClr val="accent6">
                    <a:lumMod val="75000"/>
                  </a:schemeClr>
                </a:solidFill>
              </a:rPr>
              <a:t>The outcomes of the disciplinary action, including progressive discipline, are regularly submitted for record purpose comprising of management’s action at Head Office and Missions.</a:t>
            </a:r>
          </a:p>
          <a:p>
            <a:endParaRPr lang="en-ZA" sz="2400" dirty="0">
              <a:solidFill>
                <a:schemeClr val="accent6">
                  <a:lumMod val="75000"/>
                </a:schemeClr>
              </a:solidFill>
            </a:endParaRPr>
          </a:p>
          <a:p>
            <a:r>
              <a:rPr lang="en-ZA" sz="2400" dirty="0">
                <a:solidFill>
                  <a:schemeClr val="accent6">
                    <a:lumMod val="75000"/>
                  </a:schemeClr>
                </a:solidFill>
              </a:rPr>
              <a:t>The record of disciplinary action taken is on file and is submitted to top management on regular basis, and also captured on PERSAL.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26</a:t>
            </a:fld>
            <a:endParaRPr lang="en-GB"/>
          </a:p>
        </p:txBody>
      </p:sp>
    </p:spTree>
    <p:extLst>
      <p:ext uri="{BB962C8B-B14F-4D97-AF65-F5344CB8AC3E}">
        <p14:creationId xmlns:p14="http://schemas.microsoft.com/office/powerpoint/2010/main" xmlns="" val="327244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19 continues</a:t>
            </a:r>
            <a:r>
              <a:rPr lang="en-ZA" sz="2400" dirty="0"/>
              <a:t>:</a:t>
            </a:r>
          </a:p>
        </p:txBody>
      </p:sp>
      <p:sp>
        <p:nvSpPr>
          <p:cNvPr id="3" name="Content Placeholder 2"/>
          <p:cNvSpPr>
            <a:spLocks noGrp="1"/>
          </p:cNvSpPr>
          <p:nvPr>
            <p:ph idx="1"/>
          </p:nvPr>
        </p:nvSpPr>
        <p:spPr/>
        <p:txBody>
          <a:bodyPr/>
          <a:lstStyle/>
          <a:p>
            <a:r>
              <a:rPr lang="en-ZA" i="1" dirty="0">
                <a:solidFill>
                  <a:schemeClr val="accent6">
                    <a:lumMod val="75000"/>
                  </a:schemeClr>
                </a:solidFill>
              </a:rPr>
              <a:t>Complete record of disciplinary actions taken in DIRCO is kept on file.</a:t>
            </a:r>
          </a:p>
          <a:p>
            <a:endParaRPr lang="en-ZA" i="1" dirty="0">
              <a:solidFill>
                <a:schemeClr val="accent6">
                  <a:lumMod val="75000"/>
                </a:schemeClr>
              </a:solidFill>
            </a:endParaRPr>
          </a:p>
          <a:p>
            <a:r>
              <a:rPr lang="en-ZA" i="1" dirty="0">
                <a:solidFill>
                  <a:schemeClr val="accent6">
                    <a:lumMod val="75000"/>
                  </a:schemeClr>
                </a:solidFill>
              </a:rPr>
              <a:t>Two financial misconduct cases were conducted within this financial year.  Both cases have been finalised and the officials were found guilty.  The Department is in  the process of recovering the funds from both officials concerned.</a:t>
            </a:r>
            <a:endParaRPr lang="en-ZA"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27</a:t>
            </a:fld>
            <a:endParaRPr lang="en-GB"/>
          </a:p>
        </p:txBody>
      </p:sp>
    </p:spTree>
    <p:extLst>
      <p:ext uri="{BB962C8B-B14F-4D97-AF65-F5344CB8AC3E}">
        <p14:creationId xmlns:p14="http://schemas.microsoft.com/office/powerpoint/2010/main" xmlns="" val="1143659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892480" cy="1301006"/>
          </a:xfrm>
        </p:spPr>
        <p:txBody>
          <a:bodyPr/>
          <a:lstStyle/>
          <a:p>
            <a:r>
              <a:rPr lang="en-ZA" sz="2400" u="sng" dirty="0"/>
              <a:t>Recommendation 20</a:t>
            </a:r>
            <a:r>
              <a:rPr lang="en-ZA" sz="2400" dirty="0"/>
              <a:t>: </a:t>
            </a:r>
            <a:br>
              <a:rPr lang="en-ZA" sz="2400" dirty="0"/>
            </a:br>
            <a:r>
              <a:rPr lang="en-ZA" sz="2400" dirty="0"/>
              <a:t>Change management process to establish the root causes of the culture of impunity and low morale in the Department.</a:t>
            </a:r>
          </a:p>
        </p:txBody>
      </p:sp>
      <p:sp>
        <p:nvSpPr>
          <p:cNvPr id="3" name="Content Placeholder 2"/>
          <p:cNvSpPr>
            <a:spLocks noGrp="1"/>
          </p:cNvSpPr>
          <p:nvPr>
            <p:ph idx="1"/>
          </p:nvPr>
        </p:nvSpPr>
        <p:spPr/>
        <p:txBody>
          <a:bodyPr/>
          <a:lstStyle/>
          <a:p>
            <a:r>
              <a:rPr lang="en-ZA" i="1" dirty="0">
                <a:solidFill>
                  <a:schemeClr val="accent6">
                    <a:lumMod val="75000"/>
                  </a:schemeClr>
                </a:solidFill>
              </a:rPr>
              <a:t>Terms of references were prepared and approved to conduct an organisational culture and climate survey. </a:t>
            </a:r>
          </a:p>
          <a:p>
            <a:endParaRPr lang="en-ZA" i="1" dirty="0">
              <a:solidFill>
                <a:schemeClr val="accent6">
                  <a:lumMod val="75000"/>
                </a:schemeClr>
              </a:solidFill>
            </a:endParaRPr>
          </a:p>
          <a:p>
            <a:r>
              <a:rPr lang="en-ZA" i="1" dirty="0">
                <a:solidFill>
                  <a:schemeClr val="accent6">
                    <a:lumMod val="75000"/>
                  </a:schemeClr>
                </a:solidFill>
              </a:rPr>
              <a:t>The Department is currently in the process of:</a:t>
            </a:r>
          </a:p>
          <a:p>
            <a:pPr marL="0" indent="0">
              <a:buNone/>
            </a:pPr>
            <a:r>
              <a:rPr lang="en-ZA" i="1" dirty="0">
                <a:solidFill>
                  <a:schemeClr val="accent6">
                    <a:lumMod val="75000"/>
                  </a:schemeClr>
                </a:solidFill>
              </a:rPr>
              <a:t>     -	Finalising plans for staff engagement activity as well 	conducting a climate and cultural survey. </a:t>
            </a:r>
          </a:p>
          <a:p>
            <a:pPr marL="0" indent="0">
              <a:buNone/>
            </a:pPr>
            <a:endParaRPr lang="en-ZA" i="1" dirty="0">
              <a:solidFill>
                <a:schemeClr val="accent6">
                  <a:lumMod val="75000"/>
                </a:schemeClr>
              </a:solidFill>
            </a:endParaRPr>
          </a:p>
          <a:p>
            <a:pPr marL="0" indent="0">
              <a:buNone/>
            </a:pPr>
            <a:r>
              <a:rPr lang="en-ZA" i="1" dirty="0">
                <a:solidFill>
                  <a:schemeClr val="accent6">
                    <a:lumMod val="75000"/>
                  </a:schemeClr>
                </a:solidFill>
              </a:rPr>
              <a:t>     -	</a:t>
            </a:r>
            <a:r>
              <a:rPr lang="en-ZA" i="1" dirty="0">
                <a:solidFill>
                  <a:srgbClr val="002060"/>
                </a:solidFill>
              </a:rPr>
              <a:t>Terms of Reference (</a:t>
            </a:r>
            <a:r>
              <a:rPr lang="en-ZA" i="1" dirty="0" err="1">
                <a:solidFill>
                  <a:srgbClr val="002060"/>
                </a:solidFill>
              </a:rPr>
              <a:t>ToR</a:t>
            </a:r>
            <a:r>
              <a:rPr lang="en-ZA" i="1" dirty="0">
                <a:solidFill>
                  <a:srgbClr val="002060"/>
                </a:solidFill>
              </a:rPr>
              <a:t>) – were drafted and legal 	opinion from OCSLA was provided.  The </a:t>
            </a:r>
            <a:r>
              <a:rPr lang="en-ZA" i="1" dirty="0" err="1">
                <a:solidFill>
                  <a:srgbClr val="002060"/>
                </a:solidFill>
              </a:rPr>
              <a:t>ToR</a:t>
            </a:r>
            <a:r>
              <a:rPr lang="en-ZA" i="1" dirty="0">
                <a:solidFill>
                  <a:srgbClr val="002060"/>
                </a:solidFill>
              </a:rPr>
              <a:t> is currently 	with SCM for processing. </a:t>
            </a:r>
          </a:p>
          <a:p>
            <a:pPr marL="0" indent="0">
              <a:buNone/>
            </a:pPr>
            <a:endParaRPr lang="en-ZA" i="1" dirty="0">
              <a:solidFill>
                <a:schemeClr val="accent6">
                  <a:lumMod val="75000"/>
                </a:schemeClr>
              </a:solidFill>
            </a:endParaRP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28</a:t>
            </a:fld>
            <a:endParaRPr lang="en-GB"/>
          </a:p>
        </p:txBody>
      </p:sp>
    </p:spTree>
    <p:extLst>
      <p:ext uri="{BB962C8B-B14F-4D97-AF65-F5344CB8AC3E}">
        <p14:creationId xmlns:p14="http://schemas.microsoft.com/office/powerpoint/2010/main" xmlns="" val="2762510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lstStyle/>
          <a:p>
            <a:r>
              <a:rPr lang="en-ZA" sz="2400" u="sng" dirty="0"/>
              <a:t>Recommendation 21:</a:t>
            </a:r>
            <a:r>
              <a:rPr lang="en-ZA" sz="2400" dirty="0"/>
              <a:t> </a:t>
            </a:r>
            <a:br>
              <a:rPr lang="en-ZA" sz="2400" dirty="0"/>
            </a:br>
            <a:r>
              <a:rPr lang="en-ZA" sz="2400" dirty="0"/>
              <a:t>Regularly engage in public meetings, roadshows and outreach programmes</a:t>
            </a:r>
          </a:p>
        </p:txBody>
      </p:sp>
      <p:sp>
        <p:nvSpPr>
          <p:cNvPr id="3" name="Content Placeholder 2"/>
          <p:cNvSpPr>
            <a:spLocks noGrp="1"/>
          </p:cNvSpPr>
          <p:nvPr>
            <p:ph idx="1"/>
          </p:nvPr>
        </p:nvSpPr>
        <p:spPr/>
        <p:txBody>
          <a:bodyPr/>
          <a:lstStyle/>
          <a:p>
            <a:r>
              <a:rPr lang="en-ZA" i="1" dirty="0">
                <a:solidFill>
                  <a:schemeClr val="accent6">
                    <a:lumMod val="75000"/>
                  </a:schemeClr>
                </a:solidFill>
              </a:rPr>
              <a:t>Since the beginning of the FY 2019/20, the Branch Public Diplomacy has organised a total of 15 outreach/stakeholder engagements to popularise the mandate of the Department. </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29</a:t>
            </a:fld>
            <a:endParaRPr lang="en-GB"/>
          </a:p>
        </p:txBody>
      </p:sp>
    </p:spTree>
    <p:extLst>
      <p:ext uri="{BB962C8B-B14F-4D97-AF65-F5344CB8AC3E}">
        <p14:creationId xmlns:p14="http://schemas.microsoft.com/office/powerpoint/2010/main" xmlns="" val="37158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483568"/>
          </a:xfrm>
        </p:spPr>
        <p:txBody>
          <a:bodyPr/>
          <a:lstStyle/>
          <a:p>
            <a:r>
              <a:rPr lang="en-GB" sz="2400" u="sng" dirty="0"/>
              <a:t>Recommendation 1</a:t>
            </a:r>
            <a:r>
              <a:rPr lang="en-GB" sz="2400" dirty="0"/>
              <a:t>:</a:t>
            </a:r>
            <a:br>
              <a:rPr lang="en-GB" sz="2400" dirty="0"/>
            </a:br>
            <a:r>
              <a:rPr lang="en-GB" sz="2400" dirty="0"/>
              <a:t>A</a:t>
            </a:r>
            <a:r>
              <a:rPr lang="en-ZA" sz="2400" dirty="0"/>
              <a:t>n audit action plan is developed, implemented and monitored to address the audit outcomes</a:t>
            </a:r>
          </a:p>
        </p:txBody>
      </p:sp>
      <p:sp>
        <p:nvSpPr>
          <p:cNvPr id="3" name="Content Placeholder 2"/>
          <p:cNvSpPr>
            <a:spLocks noGrp="1"/>
          </p:cNvSpPr>
          <p:nvPr>
            <p:ph idx="1"/>
          </p:nvPr>
        </p:nvSpPr>
        <p:spPr>
          <a:xfrm>
            <a:off x="457200" y="2276872"/>
            <a:ext cx="8229600" cy="3361928"/>
          </a:xfrm>
        </p:spPr>
        <p:txBody>
          <a:bodyPr/>
          <a:lstStyle/>
          <a:p>
            <a:r>
              <a:rPr lang="en-ZA" i="1" dirty="0">
                <a:solidFill>
                  <a:schemeClr val="accent6">
                    <a:lumMod val="75000"/>
                  </a:schemeClr>
                </a:solidFill>
              </a:rPr>
              <a:t>The Department has developed an Audit Action Plan to address the audit findings and outcomes.  The progress on the audit plan is presented and discussed at the Audit Committee</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a:t>
            </a:fld>
            <a:endParaRPr lang="en-GB"/>
          </a:p>
        </p:txBody>
      </p:sp>
    </p:spTree>
    <p:extLst>
      <p:ext uri="{BB962C8B-B14F-4D97-AF65-F5344CB8AC3E}">
        <p14:creationId xmlns:p14="http://schemas.microsoft.com/office/powerpoint/2010/main" xmlns="" val="1015612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22</a:t>
            </a:r>
            <a:r>
              <a:rPr lang="en-ZA" sz="2400" dirty="0"/>
              <a:t>: </a:t>
            </a:r>
            <a:br>
              <a:rPr lang="en-ZA" sz="2400" dirty="0"/>
            </a:br>
            <a:r>
              <a:rPr lang="en-ZA" sz="2400" dirty="0"/>
              <a:t>Detailed plan on ways to reduce expenditure on the compensation of employees over the </a:t>
            </a:r>
            <a:r>
              <a:rPr lang="en-ZA" sz="2400" dirty="0" err="1"/>
              <a:t>MTEF</a:t>
            </a:r>
            <a:r>
              <a:rPr lang="en-ZA" dirty="0"/>
              <a:t>.</a:t>
            </a:r>
          </a:p>
        </p:txBody>
      </p:sp>
      <p:sp>
        <p:nvSpPr>
          <p:cNvPr id="3" name="Content Placeholder 2"/>
          <p:cNvSpPr>
            <a:spLocks noGrp="1"/>
          </p:cNvSpPr>
          <p:nvPr>
            <p:ph idx="1"/>
          </p:nvPr>
        </p:nvSpPr>
        <p:spPr>
          <a:xfrm>
            <a:off x="457200" y="1484784"/>
            <a:ext cx="8229600" cy="4320480"/>
          </a:xfrm>
        </p:spPr>
        <p:txBody>
          <a:bodyPr/>
          <a:lstStyle/>
          <a:p>
            <a:r>
              <a:rPr lang="en-ZA" i="1" dirty="0">
                <a:solidFill>
                  <a:schemeClr val="accent6">
                    <a:lumMod val="75000"/>
                  </a:schemeClr>
                </a:solidFill>
              </a:rPr>
              <a:t>Placement of transferred officials and Heads of missions for the December 2019 cycle to be implemented in a staggered manner after an analysis had been concluded. </a:t>
            </a:r>
          </a:p>
          <a:p>
            <a:endParaRPr lang="en-ZA" i="1" dirty="0">
              <a:solidFill>
                <a:schemeClr val="accent6">
                  <a:lumMod val="75000"/>
                </a:schemeClr>
              </a:solidFill>
            </a:endParaRPr>
          </a:p>
          <a:p>
            <a:r>
              <a:rPr lang="en-ZA" i="1" dirty="0">
                <a:solidFill>
                  <a:schemeClr val="accent6">
                    <a:lumMod val="75000"/>
                  </a:schemeClr>
                </a:solidFill>
              </a:rPr>
              <a:t>The Department has established a Task Team on Repositioning of South Africa’s global footprint to, amongst others, propose the rationalisation of Missions abroad. </a:t>
            </a:r>
          </a:p>
          <a:p>
            <a:pPr marL="0" indent="0">
              <a:buNone/>
            </a:pPr>
            <a:endParaRPr lang="en-ZA" i="1" dirty="0">
              <a:solidFill>
                <a:schemeClr val="accent6">
                  <a:lumMod val="75000"/>
                </a:schemeClr>
              </a:solidFill>
            </a:endParaRPr>
          </a:p>
          <a:p>
            <a:r>
              <a:rPr lang="en-ZA" i="1" dirty="0">
                <a:solidFill>
                  <a:schemeClr val="accent6">
                    <a:lumMod val="75000"/>
                  </a:schemeClr>
                </a:solidFill>
              </a:rPr>
              <a:t>A working group composed of DIRCO, DPSA and National Treasury is being established to work on workable solutions to address the challenge of the ceiling of compensation of employees.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30</a:t>
            </a:fld>
            <a:endParaRPr lang="en-GB"/>
          </a:p>
        </p:txBody>
      </p:sp>
    </p:spTree>
    <p:extLst>
      <p:ext uri="{BB962C8B-B14F-4D97-AF65-F5344CB8AC3E}">
        <p14:creationId xmlns:p14="http://schemas.microsoft.com/office/powerpoint/2010/main" xmlns="" val="118752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07288" cy="1417638"/>
          </a:xfrm>
        </p:spPr>
        <p:txBody>
          <a:bodyPr/>
          <a:lstStyle/>
          <a:p>
            <a:r>
              <a:rPr lang="en-ZA" sz="2400" u="sng" dirty="0"/>
              <a:t>Recommendation 23:</a:t>
            </a:r>
            <a:r>
              <a:rPr lang="en-ZA" sz="2400" dirty="0"/>
              <a:t> </a:t>
            </a:r>
            <a:br>
              <a:rPr lang="en-ZA" sz="2400" dirty="0"/>
            </a:br>
            <a:r>
              <a:rPr lang="en-ZA" sz="2400" dirty="0"/>
              <a:t>African Renaissance Fund apply its criteria for funding of projects consistent with the requirements articulated in the Act</a:t>
            </a:r>
            <a:r>
              <a:rPr lang="en-ZA" dirty="0"/>
              <a:t>.</a:t>
            </a:r>
          </a:p>
        </p:txBody>
      </p:sp>
      <p:sp>
        <p:nvSpPr>
          <p:cNvPr id="3" name="Content Placeholder 2"/>
          <p:cNvSpPr>
            <a:spLocks noGrp="1"/>
          </p:cNvSpPr>
          <p:nvPr>
            <p:ph idx="1"/>
          </p:nvPr>
        </p:nvSpPr>
        <p:spPr>
          <a:xfrm>
            <a:off x="457200" y="2060848"/>
            <a:ext cx="8229600" cy="3577952"/>
          </a:xfrm>
        </p:spPr>
        <p:txBody>
          <a:bodyPr/>
          <a:lstStyle/>
          <a:p>
            <a:r>
              <a:rPr lang="en-ZA" i="1" dirty="0">
                <a:solidFill>
                  <a:schemeClr val="accent6">
                    <a:lumMod val="75000"/>
                  </a:schemeClr>
                </a:solidFill>
              </a:rPr>
              <a:t>All ARF funding is done in line with the prescripts of the ARF Act. </a:t>
            </a:r>
          </a:p>
          <a:p>
            <a:pPr marL="0" indent="0">
              <a:buNone/>
            </a:pPr>
            <a:endParaRPr lang="en-ZA" i="1" dirty="0">
              <a:solidFill>
                <a:schemeClr val="accent6">
                  <a:lumMod val="75000"/>
                </a:schemeClr>
              </a:solidFill>
            </a:endParaRPr>
          </a:p>
          <a:p>
            <a:r>
              <a:rPr lang="en-ZA" i="1" dirty="0">
                <a:solidFill>
                  <a:schemeClr val="accent6">
                    <a:lumMod val="75000"/>
                  </a:schemeClr>
                </a:solidFill>
              </a:rPr>
              <a:t>The ARF Advisory Committee bases all its recommendations for the funding of projects on these prescripts.</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31</a:t>
            </a:fld>
            <a:endParaRPr lang="en-GB"/>
          </a:p>
        </p:txBody>
      </p:sp>
    </p:spTree>
    <p:extLst>
      <p:ext uri="{BB962C8B-B14F-4D97-AF65-F5344CB8AC3E}">
        <p14:creationId xmlns:p14="http://schemas.microsoft.com/office/powerpoint/2010/main" xmlns="" val="542670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24</a:t>
            </a:r>
            <a:r>
              <a:rPr lang="en-ZA" sz="2400" dirty="0"/>
              <a:t>: </a:t>
            </a:r>
            <a:br>
              <a:rPr lang="en-ZA" sz="2400" dirty="0"/>
            </a:br>
            <a:r>
              <a:rPr lang="en-ZA" sz="2400" dirty="0"/>
              <a:t>Expedite the filling of critical posts</a:t>
            </a:r>
          </a:p>
        </p:txBody>
      </p:sp>
      <p:sp>
        <p:nvSpPr>
          <p:cNvPr id="3" name="Content Placeholder 2"/>
          <p:cNvSpPr>
            <a:spLocks noGrp="1"/>
          </p:cNvSpPr>
          <p:nvPr>
            <p:ph idx="1"/>
          </p:nvPr>
        </p:nvSpPr>
        <p:spPr/>
        <p:txBody>
          <a:bodyPr/>
          <a:lstStyle/>
          <a:p>
            <a:r>
              <a:rPr lang="en-ZA" i="1" dirty="0">
                <a:solidFill>
                  <a:schemeClr val="accent6">
                    <a:lumMod val="75000"/>
                  </a:schemeClr>
                </a:solidFill>
              </a:rPr>
              <a:t>The CIO post was advertised and interviews were held on 18 November 2019. No successful candidate was identified and the Department has embarked on a process of head hunting.</a:t>
            </a:r>
          </a:p>
          <a:p>
            <a:pPr marL="0" indent="0">
              <a:buNone/>
            </a:pPr>
            <a:endParaRPr lang="en-ZA" i="1" dirty="0">
              <a:solidFill>
                <a:schemeClr val="accent6">
                  <a:lumMod val="75000"/>
                </a:schemeClr>
              </a:solidFill>
            </a:endParaRPr>
          </a:p>
          <a:p>
            <a:r>
              <a:rPr lang="en-ZA" i="1" dirty="0">
                <a:solidFill>
                  <a:schemeClr val="accent6">
                    <a:lumMod val="75000"/>
                  </a:schemeClr>
                </a:solidFill>
              </a:rPr>
              <a:t>The interviews for CIO have been scheduled for the 31</a:t>
            </a:r>
            <a:r>
              <a:rPr lang="en-ZA" i="1" baseline="30000" dirty="0">
                <a:solidFill>
                  <a:schemeClr val="accent6">
                    <a:lumMod val="75000"/>
                  </a:schemeClr>
                </a:solidFill>
              </a:rPr>
              <a:t>st</a:t>
            </a:r>
            <a:r>
              <a:rPr lang="en-ZA" i="1" dirty="0">
                <a:solidFill>
                  <a:schemeClr val="accent6">
                    <a:lumMod val="75000"/>
                  </a:schemeClr>
                </a:solidFill>
              </a:rPr>
              <a:t> of March 2020.</a:t>
            </a:r>
          </a:p>
          <a:p>
            <a:pPr marL="0" indent="0">
              <a:buNone/>
            </a:pPr>
            <a:endParaRPr lang="en-ZA" i="1" dirty="0">
              <a:solidFill>
                <a:schemeClr val="accent6">
                  <a:lumMod val="75000"/>
                </a:schemeClr>
              </a:solidFill>
            </a:endParaRPr>
          </a:p>
          <a:p>
            <a:r>
              <a:rPr lang="en-ZA" i="1" dirty="0">
                <a:solidFill>
                  <a:schemeClr val="accent6">
                    <a:lumMod val="75000"/>
                  </a:schemeClr>
                </a:solidFill>
              </a:rPr>
              <a:t>Other vacant posts will remain unfilled during the current financial year due to the ceiling on the compensation of employees.  </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32</a:t>
            </a:fld>
            <a:endParaRPr lang="en-GB"/>
          </a:p>
        </p:txBody>
      </p:sp>
    </p:spTree>
    <p:extLst>
      <p:ext uri="{BB962C8B-B14F-4D97-AF65-F5344CB8AC3E}">
        <p14:creationId xmlns:p14="http://schemas.microsoft.com/office/powerpoint/2010/main" xmlns="" val="710104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1"/>
            <a:ext cx="9144000" cy="1143000"/>
          </a:xfrm>
        </p:spPr>
        <p:txBody>
          <a:bodyPr/>
          <a:lstStyle/>
          <a:p>
            <a:r>
              <a:rPr lang="en-ZA" sz="2400" u="sng" dirty="0"/>
              <a:t>Recommendation 25</a:t>
            </a:r>
            <a:r>
              <a:rPr lang="en-ZA" sz="2400" dirty="0"/>
              <a:t>: </a:t>
            </a:r>
            <a:br>
              <a:rPr lang="en-ZA" sz="2400" dirty="0"/>
            </a:br>
            <a:r>
              <a:rPr lang="en-ZA" sz="2400" dirty="0"/>
              <a:t>Report on how South Africa is responding to the African Union resolution on Silencing the Guns by 2020.</a:t>
            </a:r>
          </a:p>
        </p:txBody>
      </p:sp>
      <p:sp>
        <p:nvSpPr>
          <p:cNvPr id="3" name="Content Placeholder 2"/>
          <p:cNvSpPr>
            <a:spLocks noGrp="1"/>
          </p:cNvSpPr>
          <p:nvPr>
            <p:ph idx="1"/>
          </p:nvPr>
        </p:nvSpPr>
        <p:spPr>
          <a:xfrm>
            <a:off x="71500" y="1340767"/>
            <a:ext cx="9001000" cy="3897983"/>
          </a:xfrm>
        </p:spPr>
        <p:txBody>
          <a:bodyPr/>
          <a:lstStyle/>
          <a:p>
            <a:endParaRPr lang="en-ZA" i="1" dirty="0">
              <a:solidFill>
                <a:schemeClr val="accent6">
                  <a:lumMod val="75000"/>
                </a:schemeClr>
              </a:solidFill>
            </a:endParaRPr>
          </a:p>
          <a:p>
            <a:r>
              <a:rPr lang="en-ZA" i="1" dirty="0">
                <a:solidFill>
                  <a:schemeClr val="accent6">
                    <a:lumMod val="75000"/>
                  </a:schemeClr>
                </a:solidFill>
              </a:rPr>
              <a:t>As AU Chair for 2020, South Africa will host an Extraordinary AU Summit on Silencing the Guns in tandem with an Extraordinary AU Summit of the African Continental Free Trade Agreement (</a:t>
            </a:r>
            <a:r>
              <a:rPr lang="en-ZA" i="1" dirty="0" err="1">
                <a:solidFill>
                  <a:schemeClr val="accent6">
                    <a:lumMod val="75000"/>
                  </a:schemeClr>
                </a:solidFill>
              </a:rPr>
              <a:t>AfCFTA</a:t>
            </a:r>
            <a:r>
              <a:rPr lang="en-ZA" i="1" dirty="0">
                <a:solidFill>
                  <a:schemeClr val="accent6">
                    <a:lumMod val="75000"/>
                  </a:schemeClr>
                </a:solidFill>
              </a:rPr>
              <a:t>) on 30 May 2020.</a:t>
            </a:r>
          </a:p>
          <a:p>
            <a:pPr marL="0" indent="0">
              <a:buNone/>
            </a:pPr>
            <a:endParaRPr lang="en-ZA" i="1" dirty="0">
              <a:solidFill>
                <a:schemeClr val="accent6">
                  <a:lumMod val="75000"/>
                </a:schemeClr>
              </a:solidFill>
            </a:endParaRPr>
          </a:p>
          <a:p>
            <a:r>
              <a:rPr lang="en-ZA" i="1" dirty="0">
                <a:solidFill>
                  <a:schemeClr val="accent6">
                    <a:lumMod val="75000"/>
                  </a:schemeClr>
                </a:solidFill>
              </a:rPr>
              <a:t>South Africa is a member of the AU Committee of 5 (C5) on South Sudan, was involved in mediating the agreement that led to the establishment of the Transitional Government of National Unity, in South Sudan on 22 February 2020.</a:t>
            </a:r>
          </a:p>
          <a:p>
            <a:endParaRPr lang="en-ZA" i="1" dirty="0">
              <a:solidFill>
                <a:schemeClr val="accent6">
                  <a:lumMod val="75000"/>
                </a:schemeClr>
              </a:solidFill>
            </a:endParaRP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33</a:t>
            </a:fld>
            <a:endParaRPr lang="en-GB"/>
          </a:p>
        </p:txBody>
      </p:sp>
    </p:spTree>
    <p:extLst>
      <p:ext uri="{BB962C8B-B14F-4D97-AF65-F5344CB8AC3E}">
        <p14:creationId xmlns:p14="http://schemas.microsoft.com/office/powerpoint/2010/main" xmlns="" val="2915169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u="sng" dirty="0"/>
              <a:t>Recommendation 25 continues</a:t>
            </a:r>
            <a:r>
              <a:rPr lang="en-ZA" sz="2400" dirty="0"/>
              <a:t>:</a:t>
            </a:r>
          </a:p>
        </p:txBody>
      </p:sp>
      <p:sp>
        <p:nvSpPr>
          <p:cNvPr id="3" name="Content Placeholder 2"/>
          <p:cNvSpPr>
            <a:spLocks noGrp="1"/>
          </p:cNvSpPr>
          <p:nvPr>
            <p:ph idx="1"/>
          </p:nvPr>
        </p:nvSpPr>
        <p:spPr/>
        <p:txBody>
          <a:bodyPr/>
          <a:lstStyle/>
          <a:p>
            <a:r>
              <a:rPr lang="en-ZA" i="1" dirty="0">
                <a:solidFill>
                  <a:schemeClr val="accent6">
                    <a:lumMod val="75000"/>
                  </a:schemeClr>
                </a:solidFill>
              </a:rPr>
              <a:t>South Africa is a member of the AU High-Level Committee (HLC) on Libya and recently participated at the inaugural meeting of the AU Contact Group on Libya, which resolved to convene a National Reconciliation Conference of all Libyan parties in July 2020 with a view to finding a peaceful and durable political solution to the conflict in Libya.</a:t>
            </a:r>
          </a:p>
          <a:p>
            <a:pPr marL="0" indent="0">
              <a:buNone/>
            </a:pP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34</a:t>
            </a:fld>
            <a:endParaRPr lang="en-GB"/>
          </a:p>
        </p:txBody>
      </p:sp>
    </p:spTree>
    <p:extLst>
      <p:ext uri="{BB962C8B-B14F-4D97-AF65-F5344CB8AC3E}">
        <p14:creationId xmlns:p14="http://schemas.microsoft.com/office/powerpoint/2010/main" xmlns="" val="3405844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a:t>Thank you</a:t>
            </a:r>
          </a:p>
        </p:txBody>
      </p:sp>
    </p:spTree>
    <p:extLst>
      <p:ext uri="{BB962C8B-B14F-4D97-AF65-F5344CB8AC3E}">
        <p14:creationId xmlns:p14="http://schemas.microsoft.com/office/powerpoint/2010/main" xmlns="" val="2373248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944216"/>
          </a:xfrm>
        </p:spPr>
        <p:txBody>
          <a:bodyPr/>
          <a:lstStyle/>
          <a:p>
            <a:r>
              <a:rPr lang="en-GB" sz="2400" u="sng" dirty="0"/>
              <a:t>Recommendation 2:</a:t>
            </a:r>
            <a:r>
              <a:rPr lang="en-GB" sz="2400" b="0" dirty="0">
                <a:solidFill>
                  <a:srgbClr val="FF0000"/>
                </a:solidFill>
              </a:rPr>
              <a:t/>
            </a:r>
            <a:br>
              <a:rPr lang="en-GB" sz="2400" b="0" dirty="0">
                <a:solidFill>
                  <a:srgbClr val="FF0000"/>
                </a:solidFill>
              </a:rPr>
            </a:br>
            <a:r>
              <a:rPr lang="en-GB" sz="2400" dirty="0"/>
              <a:t>Turnaround strategy on measures to have a credible asset register, to avoid findings on existence and completeness. </a:t>
            </a:r>
            <a:endParaRPr lang="en-ZA" sz="2400" dirty="0"/>
          </a:p>
        </p:txBody>
      </p:sp>
      <p:sp>
        <p:nvSpPr>
          <p:cNvPr id="3" name="Content Placeholder 2"/>
          <p:cNvSpPr>
            <a:spLocks noGrp="1"/>
          </p:cNvSpPr>
          <p:nvPr>
            <p:ph idx="1"/>
          </p:nvPr>
        </p:nvSpPr>
        <p:spPr>
          <a:xfrm>
            <a:off x="179512" y="2276872"/>
            <a:ext cx="8784976" cy="2569840"/>
          </a:xfrm>
        </p:spPr>
        <p:txBody>
          <a:bodyPr/>
          <a:lstStyle/>
          <a:p>
            <a:r>
              <a:rPr lang="en-ZA" i="1" dirty="0">
                <a:solidFill>
                  <a:schemeClr val="accent6">
                    <a:lumMod val="75000"/>
                  </a:schemeClr>
                </a:solidFill>
              </a:rPr>
              <a:t>In order to stabilise and improve the reliance of the Asset Register the Department has introduced a detailed plan. The aim is to have to have a complete and accurate Asset Register by 31 January, offering the following:</a:t>
            </a:r>
            <a:br>
              <a:rPr lang="en-ZA" i="1" dirty="0">
                <a:solidFill>
                  <a:schemeClr val="accent6">
                    <a:lumMod val="75000"/>
                  </a:schemeClr>
                </a:solidFill>
              </a:rPr>
            </a:br>
            <a:endParaRPr lang="en-ZA" i="1" dirty="0">
              <a:solidFill>
                <a:schemeClr val="accent6">
                  <a:lumMod val="75000"/>
                </a:schemeClr>
              </a:solidFill>
            </a:endParaRPr>
          </a:p>
          <a:p>
            <a:pPr lvl="0"/>
            <a:r>
              <a:rPr lang="en-ZA" i="1" dirty="0">
                <a:solidFill>
                  <a:schemeClr val="accent6">
                    <a:lumMod val="75000"/>
                  </a:schemeClr>
                </a:solidFill>
              </a:rPr>
              <a:t>Improved data integrity;</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a:t>
            </a:fld>
            <a:endParaRPr lang="en-GB"/>
          </a:p>
        </p:txBody>
      </p:sp>
    </p:spTree>
    <p:extLst>
      <p:ext uri="{BB962C8B-B14F-4D97-AF65-F5344CB8AC3E}">
        <p14:creationId xmlns:p14="http://schemas.microsoft.com/office/powerpoint/2010/main" xmlns="" val="197097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u="sng" dirty="0"/>
              <a:t>Recommendation 2</a:t>
            </a:r>
            <a:endParaRPr lang="en-ZA" dirty="0"/>
          </a:p>
        </p:txBody>
      </p:sp>
      <p:sp>
        <p:nvSpPr>
          <p:cNvPr id="3" name="Content Placeholder 2"/>
          <p:cNvSpPr>
            <a:spLocks noGrp="1"/>
          </p:cNvSpPr>
          <p:nvPr>
            <p:ph idx="1"/>
          </p:nvPr>
        </p:nvSpPr>
        <p:spPr>
          <a:xfrm>
            <a:off x="457200" y="1196752"/>
            <a:ext cx="8229600" cy="4442048"/>
          </a:xfrm>
        </p:spPr>
        <p:txBody>
          <a:bodyPr/>
          <a:lstStyle/>
          <a:p>
            <a:pPr lvl="0"/>
            <a:r>
              <a:rPr lang="en-ZA" i="1" dirty="0">
                <a:solidFill>
                  <a:schemeClr val="accent6">
                    <a:lumMod val="75000"/>
                  </a:schemeClr>
                </a:solidFill>
              </a:rPr>
              <a:t>An audit trail for all updates to the Asset Register;</a:t>
            </a:r>
          </a:p>
          <a:p>
            <a:pPr lvl="0"/>
            <a:r>
              <a:rPr lang="en-ZA" i="1" dirty="0">
                <a:solidFill>
                  <a:schemeClr val="accent6">
                    <a:lumMod val="75000"/>
                  </a:schemeClr>
                </a:solidFill>
              </a:rPr>
              <a:t>An interface between the Asset Register (</a:t>
            </a:r>
            <a:r>
              <a:rPr lang="en-ZA" i="1" dirty="0" err="1">
                <a:solidFill>
                  <a:schemeClr val="accent6">
                    <a:lumMod val="75000"/>
                  </a:schemeClr>
                </a:solidFill>
              </a:rPr>
              <a:t>Nettrace</a:t>
            </a:r>
            <a:r>
              <a:rPr lang="en-ZA" i="1" dirty="0">
                <a:solidFill>
                  <a:schemeClr val="accent6">
                    <a:lumMod val="75000"/>
                  </a:schemeClr>
                </a:solidFill>
              </a:rPr>
              <a:t>) and the Financial Management System (MCS) which will enhance the reconciliation of asset additions and disposals;</a:t>
            </a:r>
          </a:p>
          <a:p>
            <a:pPr lvl="0"/>
            <a:r>
              <a:rPr lang="en-ZA" i="1" dirty="0">
                <a:solidFill>
                  <a:schemeClr val="accent6">
                    <a:lumMod val="75000"/>
                  </a:schemeClr>
                </a:solidFill>
              </a:rPr>
              <a:t>Improved management reporting capabilities;</a:t>
            </a:r>
          </a:p>
          <a:p>
            <a:pPr lvl="0"/>
            <a:r>
              <a:rPr lang="en-ZA" i="1" dirty="0">
                <a:solidFill>
                  <a:schemeClr val="accent6">
                    <a:lumMod val="75000"/>
                  </a:schemeClr>
                </a:solidFill>
              </a:rPr>
              <a:t>Built-in internal controls with a segregation of duties;</a:t>
            </a:r>
          </a:p>
          <a:p>
            <a:pPr lvl="0"/>
            <a:r>
              <a:rPr lang="en-ZA" i="1" dirty="0">
                <a:solidFill>
                  <a:schemeClr val="accent6">
                    <a:lumMod val="75000"/>
                  </a:schemeClr>
                </a:solidFill>
              </a:rPr>
              <a:t>The electronic asset management system will allow for physical asset verification by scanning of asset barcodes and upload data instantly;</a:t>
            </a:r>
          </a:p>
          <a:p>
            <a:pPr lvl="0"/>
            <a:r>
              <a:rPr lang="en-ZA" i="1" dirty="0">
                <a:solidFill>
                  <a:schemeClr val="accent6">
                    <a:lumMod val="75000"/>
                  </a:schemeClr>
                </a:solidFill>
              </a:rPr>
              <a:t>Real-time update of the Asset Register.</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a:t>
            </a:fld>
            <a:endParaRPr lang="en-GB"/>
          </a:p>
        </p:txBody>
      </p:sp>
    </p:spTree>
    <p:extLst>
      <p:ext uri="{BB962C8B-B14F-4D97-AF65-F5344CB8AC3E}">
        <p14:creationId xmlns:p14="http://schemas.microsoft.com/office/powerpoint/2010/main" xmlns="" val="3511228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027" y="153988"/>
            <a:ext cx="8856984" cy="1143000"/>
          </a:xfrm>
        </p:spPr>
        <p:txBody>
          <a:bodyPr/>
          <a:lstStyle/>
          <a:p>
            <a:r>
              <a:rPr lang="en-ZA" sz="2400" u="sng" dirty="0"/>
              <a:t>Recommendation 3:</a:t>
            </a:r>
            <a:r>
              <a:rPr lang="en-ZA" sz="2400" dirty="0"/>
              <a:t> </a:t>
            </a:r>
            <a:br>
              <a:rPr lang="en-ZA" sz="2400" dirty="0"/>
            </a:br>
            <a:r>
              <a:rPr lang="en-ZA" sz="2400" dirty="0"/>
              <a:t>Investigate cash and bank findings relating to foreign bank accounts before the end of the current financial year</a:t>
            </a:r>
            <a:r>
              <a:rPr lang="en-ZA" dirty="0"/>
              <a:t>.</a:t>
            </a:r>
          </a:p>
        </p:txBody>
      </p:sp>
      <p:sp>
        <p:nvSpPr>
          <p:cNvPr id="3" name="Content Placeholder 2"/>
          <p:cNvSpPr>
            <a:spLocks noGrp="1"/>
          </p:cNvSpPr>
          <p:nvPr>
            <p:ph idx="1"/>
          </p:nvPr>
        </p:nvSpPr>
        <p:spPr>
          <a:xfrm>
            <a:off x="179512" y="1556792"/>
            <a:ext cx="8784976" cy="4226024"/>
          </a:xfrm>
        </p:spPr>
        <p:txBody>
          <a:bodyPr/>
          <a:lstStyle/>
          <a:p>
            <a:r>
              <a:rPr lang="en-ZA" i="1" dirty="0">
                <a:solidFill>
                  <a:schemeClr val="accent6">
                    <a:lumMod val="75000"/>
                  </a:schemeClr>
                </a:solidFill>
              </a:rPr>
              <a:t>Arising from the fact that the Department did not have good experience with the private service providers, the AGSA (Specialized Audit Services) was requested to conduct the  investigations into the cash and bank findings. </a:t>
            </a:r>
          </a:p>
          <a:p>
            <a:endParaRPr lang="en-ZA" sz="1000" i="1" dirty="0">
              <a:solidFill>
                <a:schemeClr val="accent6">
                  <a:lumMod val="75000"/>
                </a:schemeClr>
              </a:solidFill>
            </a:endParaRPr>
          </a:p>
          <a:p>
            <a:r>
              <a:rPr lang="en-ZA" i="1" dirty="0">
                <a:solidFill>
                  <a:schemeClr val="accent6">
                    <a:lumMod val="75000"/>
                  </a:schemeClr>
                </a:solidFill>
              </a:rPr>
              <a:t>Following repeated enquiries, the AGSA only responded in February 2020 and declined the request. </a:t>
            </a:r>
          </a:p>
          <a:p>
            <a:pPr marL="0" indent="0">
              <a:buNone/>
            </a:pPr>
            <a:endParaRPr lang="en-ZA" sz="1000" i="1" dirty="0">
              <a:solidFill>
                <a:schemeClr val="accent6">
                  <a:lumMod val="75000"/>
                </a:schemeClr>
              </a:solidFill>
            </a:endParaRPr>
          </a:p>
          <a:p>
            <a:r>
              <a:rPr lang="en-ZA" i="1" dirty="0">
                <a:solidFill>
                  <a:schemeClr val="accent6">
                    <a:lumMod val="75000"/>
                  </a:schemeClr>
                </a:solidFill>
              </a:rPr>
              <a:t>The Department is utilising its Internal Audit Unit to conduct the investigation. </a:t>
            </a:r>
          </a:p>
          <a:p>
            <a:pPr marL="0" indent="0">
              <a:buNone/>
            </a:pPr>
            <a:r>
              <a:rPr lang="en-ZA" i="1" dirty="0">
                <a:solidFill>
                  <a:schemeClr val="accent6">
                    <a:lumMod val="75000"/>
                  </a:schemeClr>
                </a:solidFill>
              </a:rPr>
              <a:t>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6</a:t>
            </a:fld>
            <a:endParaRPr lang="en-GB"/>
          </a:p>
        </p:txBody>
      </p:sp>
    </p:spTree>
    <p:extLst>
      <p:ext uri="{BB962C8B-B14F-4D97-AF65-F5344CB8AC3E}">
        <p14:creationId xmlns:p14="http://schemas.microsoft.com/office/powerpoint/2010/main" xmlns="" val="359069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53988"/>
            <a:ext cx="8928992" cy="1446212"/>
          </a:xfrm>
        </p:spPr>
        <p:txBody>
          <a:bodyPr/>
          <a:lstStyle/>
          <a:p>
            <a:r>
              <a:rPr lang="en-ZA" sz="2400" u="sng" dirty="0"/>
              <a:t>Recommendation 4:</a:t>
            </a:r>
            <a:r>
              <a:rPr lang="en-ZA" sz="2400" dirty="0"/>
              <a:t/>
            </a:r>
            <a:br>
              <a:rPr lang="en-ZA" sz="2400" dirty="0"/>
            </a:br>
            <a:r>
              <a:rPr lang="en-ZA" sz="2200" dirty="0"/>
              <a:t>Close gaps identified in procurement, supply chain management, asset management, and financial statements with misstatements. </a:t>
            </a:r>
          </a:p>
        </p:txBody>
      </p:sp>
      <p:sp>
        <p:nvSpPr>
          <p:cNvPr id="3" name="Content Placeholder 2"/>
          <p:cNvSpPr>
            <a:spLocks noGrp="1"/>
          </p:cNvSpPr>
          <p:nvPr>
            <p:ph idx="1"/>
          </p:nvPr>
        </p:nvSpPr>
        <p:spPr>
          <a:xfrm>
            <a:off x="215516" y="1772816"/>
            <a:ext cx="8712968" cy="4038600"/>
          </a:xfrm>
        </p:spPr>
        <p:txBody>
          <a:bodyPr/>
          <a:lstStyle/>
          <a:p>
            <a:r>
              <a:rPr lang="en-ZA" i="1" dirty="0">
                <a:solidFill>
                  <a:schemeClr val="accent6">
                    <a:lumMod val="75000"/>
                  </a:schemeClr>
                </a:solidFill>
              </a:rPr>
              <a:t>The gaps identified in procurement, supply chain management and asset management are being closed through the implementation of the revised Supply Chain Management (SCM) Policy developed and implemented with effect from 1 October 2019. The revised SCM policy has been enhanced to address internal control deficiencies.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7</a:t>
            </a:fld>
            <a:endParaRPr lang="en-GB"/>
          </a:p>
        </p:txBody>
      </p:sp>
    </p:spTree>
    <p:extLst>
      <p:ext uri="{BB962C8B-B14F-4D97-AF65-F5344CB8AC3E}">
        <p14:creationId xmlns:p14="http://schemas.microsoft.com/office/powerpoint/2010/main" xmlns="" val="153132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01000" cy="1368152"/>
          </a:xfrm>
        </p:spPr>
        <p:txBody>
          <a:bodyPr/>
          <a:lstStyle/>
          <a:p>
            <a:r>
              <a:rPr lang="en-ZA" sz="2400" u="sng" dirty="0"/>
              <a:t>Recommendation 5</a:t>
            </a:r>
            <a:r>
              <a:rPr lang="en-ZA" sz="2400" dirty="0"/>
              <a:t>: </a:t>
            </a:r>
            <a:br>
              <a:rPr lang="en-ZA" sz="2400" dirty="0"/>
            </a:br>
            <a:r>
              <a:rPr lang="en-ZA" sz="2400" dirty="0"/>
              <a:t>Details on whether Missions’ performance is measured and monitored, as well as actions taken where Missions are not performing and/or contribute to negative audit findings.</a:t>
            </a:r>
          </a:p>
        </p:txBody>
      </p:sp>
      <p:sp>
        <p:nvSpPr>
          <p:cNvPr id="3" name="Content Placeholder 2"/>
          <p:cNvSpPr>
            <a:spLocks noGrp="1"/>
          </p:cNvSpPr>
          <p:nvPr>
            <p:ph idx="1"/>
          </p:nvPr>
        </p:nvSpPr>
        <p:spPr>
          <a:xfrm>
            <a:off x="179512" y="1484784"/>
            <a:ext cx="8856984" cy="4349080"/>
          </a:xfrm>
        </p:spPr>
        <p:txBody>
          <a:bodyPr/>
          <a:lstStyle/>
          <a:p>
            <a:r>
              <a:rPr lang="en-ZA" i="1" dirty="0">
                <a:solidFill>
                  <a:schemeClr val="accent6">
                    <a:lumMod val="75000"/>
                  </a:schemeClr>
                </a:solidFill>
              </a:rPr>
              <a:t>Currently Missions’ performance is measured through monitoring and evaluation of annual performance plans by means of quarterly reports. The Personnel Management &amp; Development System (PMDS) is utilized to measure individual performance of transferred officials and Heads of Mission.</a:t>
            </a:r>
          </a:p>
          <a:p>
            <a:pPr marL="0" indent="0">
              <a:buNone/>
            </a:pPr>
            <a:endParaRPr lang="en-ZA" i="1" dirty="0">
              <a:solidFill>
                <a:schemeClr val="accent6">
                  <a:lumMod val="75000"/>
                </a:schemeClr>
              </a:solidFill>
            </a:endParaRPr>
          </a:p>
          <a:p>
            <a:r>
              <a:rPr lang="en-ZA" i="1" dirty="0">
                <a:solidFill>
                  <a:schemeClr val="accent6">
                    <a:lumMod val="75000"/>
                  </a:schemeClr>
                </a:solidFill>
              </a:rPr>
              <a:t>With regard to the Budget, Missions are required to submit Monthly Expenditure Reports (</a:t>
            </a:r>
            <a:r>
              <a:rPr lang="en-ZA" i="1" dirty="0" err="1">
                <a:solidFill>
                  <a:schemeClr val="accent6">
                    <a:lumMod val="75000"/>
                  </a:schemeClr>
                </a:solidFill>
              </a:rPr>
              <a:t>MERs</a:t>
            </a:r>
            <a:r>
              <a:rPr lang="en-ZA" i="1" dirty="0">
                <a:solidFill>
                  <a:schemeClr val="accent6">
                    <a:lumMod val="75000"/>
                  </a:schemeClr>
                </a:solidFill>
              </a:rPr>
              <a:t>) with an analysis of variances (low and high spending trends). Furthermore, Midterm Budget Reviews are conducted annually to determine actual expenditure against budget and projections for the remainder of the financial year as well as over the MTEF.  </a:t>
            </a:r>
          </a:p>
          <a:p>
            <a:pPr marL="0" indent="0">
              <a:buNone/>
            </a:pPr>
            <a:endParaRPr lang="en-ZA" i="1" dirty="0">
              <a:solidFill>
                <a:schemeClr val="accent6">
                  <a:lumMod val="75000"/>
                </a:schemeClr>
              </a:solidFill>
            </a:endParaRPr>
          </a:p>
          <a:p>
            <a:pPr marL="0" indent="0">
              <a:buNone/>
            </a:pPr>
            <a:r>
              <a:rPr lang="en-ZA" i="1" dirty="0">
                <a:solidFill>
                  <a:schemeClr val="accent6">
                    <a:lumMod val="75000"/>
                  </a:schemeClr>
                </a:solidFill>
              </a:rPr>
              <a:t>.</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8</a:t>
            </a:fld>
            <a:endParaRPr lang="en-GB"/>
          </a:p>
        </p:txBody>
      </p:sp>
    </p:spTree>
    <p:extLst>
      <p:ext uri="{BB962C8B-B14F-4D97-AF65-F5344CB8AC3E}">
        <p14:creationId xmlns:p14="http://schemas.microsoft.com/office/powerpoint/2010/main" xmlns="" val="68797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u="sng" dirty="0"/>
              <a:t>Recommendation 5 continues</a:t>
            </a:r>
            <a:r>
              <a:rPr lang="en-ZA" dirty="0"/>
              <a:t>:</a:t>
            </a:r>
          </a:p>
        </p:txBody>
      </p:sp>
      <p:sp>
        <p:nvSpPr>
          <p:cNvPr id="3" name="Content Placeholder 2"/>
          <p:cNvSpPr>
            <a:spLocks noGrp="1"/>
          </p:cNvSpPr>
          <p:nvPr>
            <p:ph idx="1"/>
          </p:nvPr>
        </p:nvSpPr>
        <p:spPr/>
        <p:txBody>
          <a:bodyPr/>
          <a:lstStyle/>
          <a:p>
            <a:r>
              <a:rPr lang="en-ZA" i="1" dirty="0">
                <a:solidFill>
                  <a:schemeClr val="accent6">
                    <a:lumMod val="75000"/>
                  </a:schemeClr>
                </a:solidFill>
              </a:rPr>
              <a:t>Mission’s audit findings are monitored at the Business Unit level</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Tree>
    <p:extLst>
      <p:ext uri="{BB962C8B-B14F-4D97-AF65-F5344CB8AC3E}">
        <p14:creationId xmlns:p14="http://schemas.microsoft.com/office/powerpoint/2010/main" xmlns="" val="415222622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9985</TotalTime>
  <Words>1875</Words>
  <Application>Microsoft Office PowerPoint</Application>
  <PresentationFormat>On-screen Show (4:3)</PresentationFormat>
  <Paragraphs>186</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Blank Presentation</vt:lpstr>
      <vt:lpstr> </vt:lpstr>
      <vt:lpstr>INTRODUCTION</vt:lpstr>
      <vt:lpstr>Recommendation 1: An audit action plan is developed, implemented and monitored to address the audit outcomes</vt:lpstr>
      <vt:lpstr>Recommendation 2: Turnaround strategy on measures to have a credible asset register, to avoid findings on existence and completeness. </vt:lpstr>
      <vt:lpstr>Recommendation 2</vt:lpstr>
      <vt:lpstr>Recommendation 3:  Investigate cash and bank findings relating to foreign bank accounts before the end of the current financial year.</vt:lpstr>
      <vt:lpstr>Recommendation 4: Close gaps identified in procurement, supply chain management, asset management, and financial statements with misstatements. </vt:lpstr>
      <vt:lpstr>Recommendation 5:  Details on whether Missions’ performance is measured and monitored, as well as actions taken where Missions are not performing and/or contribute to negative audit findings.</vt:lpstr>
      <vt:lpstr>Recommendation 5 continues:</vt:lpstr>
      <vt:lpstr>Recommendation 6:  Skills audit in the Branch Finance and Asset Management</vt:lpstr>
      <vt:lpstr>Recommendation 6 continues:</vt:lpstr>
      <vt:lpstr>Recommendation 7:  The Office of the Chief Operations Officer (COO) is capacitated to address governance and administrative matters </vt:lpstr>
      <vt:lpstr>Recommendation 8:  Investigate and report on the circumstances pertaining to irregular expenditure to the amount of R298 million incurred during the 2018/19 financial year. </vt:lpstr>
      <vt:lpstr>Recommendation 9:  Develop an asset acquisition strategy and assess the possibility of leasing out, renovating or disposing of unused state-owned properties abroad.</vt:lpstr>
      <vt:lpstr>Recommendation 9 continues:</vt:lpstr>
      <vt:lpstr>Recommendation 10:  Upgrade ICT infrastructure.  Report on the work of the Ministerial ICT Team</vt:lpstr>
      <vt:lpstr>Recommendation 11:  Procurement of land/property for the missions in New York and current status thereof. </vt:lpstr>
      <vt:lpstr>Recommendation 12:  The establishment of the South African Development Agency (SADPA).</vt:lpstr>
      <vt:lpstr>Recommendation 12 continues:</vt:lpstr>
      <vt:lpstr>Recommendation 13:  Permanent headquarters for the Pan African Parliament (PAP), as well as the agencies of the African Union (AU) and the United Nations (UN). </vt:lpstr>
      <vt:lpstr>Recommendation 14:  Audit Steering Committee is resuscitated, The chairperson thereof should present quarterly progress against the Audit Action Plan.</vt:lpstr>
      <vt:lpstr>Recommendation 15:  Consequence management to address the inadequacies in the work of the Finance Branch. </vt:lpstr>
      <vt:lpstr>Recommendation 16:  Reviewing the organisational structure</vt:lpstr>
      <vt:lpstr>Recommendation 17:  Role of Corporate Services Managers in the Missions</vt:lpstr>
      <vt:lpstr>Recommendation 18:  Strengthening the internal control environment in order to prevent and detect the irregular, fruitless and wasteful and unauthorised expenditure</vt:lpstr>
      <vt:lpstr>Recommendation 19:  Report on disciplinary actions on financial misconduct cases in the Department. </vt:lpstr>
      <vt:lpstr>Recommendation 19 continues:</vt:lpstr>
      <vt:lpstr>Recommendation 20:  Change management process to establish the root causes of the culture of impunity and low morale in the Department.</vt:lpstr>
      <vt:lpstr>Recommendation 21:  Regularly engage in public meetings, roadshows and outreach programmes</vt:lpstr>
      <vt:lpstr>Recommendation 22:  Detailed plan on ways to reduce expenditure on the compensation of employees over the MTEF.</vt:lpstr>
      <vt:lpstr>Recommendation 23:  African Renaissance Fund apply its criteria for funding of projects consistent with the requirements articulated in the Act.</vt:lpstr>
      <vt:lpstr>Recommendation 24:  Expedite the filling of critical posts</vt:lpstr>
      <vt:lpstr>Recommendation 25:  Report on how South Africa is responding to the African Union resolution on Silencing the Guns by 2020.</vt:lpstr>
      <vt:lpstr>Recommendation 25 continues:</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802</cp:revision>
  <cp:lastPrinted>2020-03-18T06:14:25Z</cp:lastPrinted>
  <dcterms:created xsi:type="dcterms:W3CDTF">2005-10-07T13:50:53Z</dcterms:created>
  <dcterms:modified xsi:type="dcterms:W3CDTF">2020-03-18T13:20:46Z</dcterms:modified>
</cp:coreProperties>
</file>