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Lst>
  <p:notesMasterIdLst>
    <p:notesMasterId r:id="rId10"/>
  </p:notesMasterIdLst>
  <p:sldIdLst>
    <p:sldId id="256" r:id="rId2"/>
    <p:sldId id="279" r:id="rId3"/>
    <p:sldId id="280" r:id="rId4"/>
    <p:sldId id="276" r:id="rId5"/>
    <p:sldId id="277" r:id="rId6"/>
    <p:sldId id="278" r:id="rId7"/>
    <p:sldId id="296" r:id="rId8"/>
    <p:sldId id="297" r:id="rId9"/>
  </p:sldIdLst>
  <p:sldSz cx="12192000" cy="6858000"/>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3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07839" y="4721940"/>
            <a:ext cx="4993111" cy="4473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txBox="1">
            <a:spLocks noGrp="1"/>
          </p:cNvSpPr>
          <p:nvPr>
            <p:ph type="body" idx="1"/>
          </p:nvPr>
        </p:nvSpPr>
        <p:spPr>
          <a:xfrm>
            <a:off x="907839" y="4721940"/>
            <a:ext cx="4993111"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5" name="Google Shape;575;p23:notes"/>
          <p:cNvSpPr txBox="1">
            <a:spLocks noGrp="1"/>
          </p:cNvSpPr>
          <p:nvPr>
            <p:ph type="body" idx="1"/>
          </p:nvPr>
        </p:nvSpPr>
        <p:spPr>
          <a:xfrm>
            <a:off x="907839" y="4721940"/>
            <a:ext cx="49932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3" name="Google Shape;583;p25:notes"/>
          <p:cNvSpPr txBox="1">
            <a:spLocks noGrp="1"/>
          </p:cNvSpPr>
          <p:nvPr>
            <p:ph type="body" idx="1"/>
          </p:nvPr>
        </p:nvSpPr>
        <p:spPr>
          <a:xfrm>
            <a:off x="907839" y="4721940"/>
            <a:ext cx="49932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20:notes"/>
          <p:cNvSpPr txBox="1">
            <a:spLocks noGrp="1"/>
          </p:cNvSpPr>
          <p:nvPr>
            <p:ph type="body" idx="1"/>
          </p:nvPr>
        </p:nvSpPr>
        <p:spPr>
          <a:xfrm>
            <a:off x="907839" y="4721940"/>
            <a:ext cx="49932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txBox="1">
            <a:spLocks noGrp="1"/>
          </p:cNvSpPr>
          <p:nvPr>
            <p:ph type="body" idx="1"/>
          </p:nvPr>
        </p:nvSpPr>
        <p:spPr>
          <a:xfrm>
            <a:off x="675992" y="5133470"/>
            <a:ext cx="5408100" cy="486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8" name="Google Shape;538;p22:notes"/>
          <p:cNvSpPr>
            <a:spLocks noGrp="1" noRot="1" noChangeAspect="1"/>
          </p:cNvSpPr>
          <p:nvPr>
            <p:ph type="sldImg" idx="2"/>
          </p:nvPr>
        </p:nvSpPr>
        <p:spPr>
          <a:xfrm>
            <a:off x="-222250" y="811213"/>
            <a:ext cx="7204075" cy="4052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4:notes"/>
          <p:cNvSpPr txBox="1">
            <a:spLocks noGrp="1"/>
          </p:cNvSpPr>
          <p:nvPr>
            <p:ph type="body" idx="1"/>
          </p:nvPr>
        </p:nvSpPr>
        <p:spPr>
          <a:xfrm>
            <a:off x="675992" y="5133470"/>
            <a:ext cx="5408100" cy="486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9" name="Google Shape;559;p24:notes"/>
          <p:cNvSpPr>
            <a:spLocks noGrp="1" noRot="1" noChangeAspect="1"/>
          </p:cNvSpPr>
          <p:nvPr>
            <p:ph type="sldImg" idx="2"/>
          </p:nvPr>
        </p:nvSpPr>
        <p:spPr>
          <a:xfrm>
            <a:off x="-222250" y="811213"/>
            <a:ext cx="7204075" cy="4052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1:notes"/>
          <p:cNvSpPr txBox="1">
            <a:spLocks noGrp="1"/>
          </p:cNvSpPr>
          <p:nvPr>
            <p:ph type="body" idx="1"/>
          </p:nvPr>
        </p:nvSpPr>
        <p:spPr>
          <a:xfrm>
            <a:off x="907839" y="4721940"/>
            <a:ext cx="4993111"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41: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2:notes"/>
          <p:cNvSpPr txBox="1">
            <a:spLocks noGrp="1"/>
          </p:cNvSpPr>
          <p:nvPr>
            <p:ph type="body" idx="1"/>
          </p:nvPr>
        </p:nvSpPr>
        <p:spPr>
          <a:xfrm>
            <a:off x="907839" y="4721940"/>
            <a:ext cx="4993111"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42: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415602" y="5640770"/>
            <a:ext cx="7998401" cy="8068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000000"/>
              </a:buClr>
              <a:buSzPts val="2800"/>
              <a:buFont typeface="Calibri"/>
              <a:buNone/>
              <a:defRPr>
                <a:latin typeface="Calibri"/>
                <a:ea typeface="Calibri"/>
                <a:cs typeface="Calibri"/>
                <a:sym typeface="Calibri"/>
              </a:defRPr>
            </a:lvl1pPr>
            <a:lvl2pPr marL="914400" lvl="1" indent="-406400" algn="l">
              <a:lnSpc>
                <a:spcPct val="100000"/>
              </a:lnSpc>
              <a:spcBef>
                <a:spcPts val="0"/>
              </a:spcBef>
              <a:spcAft>
                <a:spcPts val="0"/>
              </a:spcAft>
              <a:buClr>
                <a:srgbClr val="000000"/>
              </a:buClr>
              <a:buSzPts val="2800"/>
              <a:buFont typeface="Calibri"/>
              <a:buChar char="–"/>
              <a:defRPr>
                <a:latin typeface="Calibri"/>
                <a:ea typeface="Calibri"/>
                <a:cs typeface="Calibri"/>
                <a:sym typeface="Calibri"/>
              </a:defRPr>
            </a:lvl2pPr>
            <a:lvl3pPr marL="1371600" lvl="2" indent="-406400" algn="l">
              <a:lnSpc>
                <a:spcPct val="100000"/>
              </a:lnSpc>
              <a:spcBef>
                <a:spcPts val="0"/>
              </a:spcBef>
              <a:spcAft>
                <a:spcPts val="0"/>
              </a:spcAft>
              <a:buClr>
                <a:srgbClr val="000000"/>
              </a:buClr>
              <a:buSzPts val="2800"/>
              <a:buFont typeface="Calibri"/>
              <a:buChar char="•"/>
              <a:defRPr>
                <a:latin typeface="Calibri"/>
                <a:ea typeface="Calibri"/>
                <a:cs typeface="Calibri"/>
                <a:sym typeface="Calibri"/>
              </a:defRPr>
            </a:lvl3pPr>
            <a:lvl4pPr marL="1828800" lvl="3" indent="-406400" algn="l">
              <a:lnSpc>
                <a:spcPct val="100000"/>
              </a:lnSpc>
              <a:spcBef>
                <a:spcPts val="0"/>
              </a:spcBef>
              <a:spcAft>
                <a:spcPts val="0"/>
              </a:spcAft>
              <a:buClr>
                <a:srgbClr val="000000"/>
              </a:buClr>
              <a:buSzPts val="2800"/>
              <a:buFont typeface="Calibri"/>
              <a:buChar char="–"/>
              <a:defRPr>
                <a:latin typeface="Calibri"/>
                <a:ea typeface="Calibri"/>
                <a:cs typeface="Calibri"/>
                <a:sym typeface="Calibri"/>
              </a:defRPr>
            </a:lvl4pPr>
            <a:lvl5pPr marL="2286000" lvl="4" indent="-406400" algn="l">
              <a:lnSpc>
                <a:spcPct val="100000"/>
              </a:lnSpc>
              <a:spcBef>
                <a:spcPts val="0"/>
              </a:spcBef>
              <a:spcAft>
                <a:spcPts val="0"/>
              </a:spcAft>
              <a:buClr>
                <a:srgbClr val="000000"/>
              </a:buClr>
              <a:buSzPts val="2800"/>
              <a:buFont typeface="Calibri"/>
              <a:buChar char="»"/>
              <a:defRPr>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1" name="Google Shape;11;p2"/>
          <p:cNvSpPr txBox="1">
            <a:spLocks noGrp="1"/>
          </p:cNvSpPr>
          <p:nvPr>
            <p:ph type="sldNum" idx="12"/>
          </p:nvPr>
        </p:nvSpPr>
        <p:spPr>
          <a:xfrm>
            <a:off x="11686486" y="6310762"/>
            <a:ext cx="341728" cy="338522"/>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1pPr>
            <a:lvl2pPr marL="0" marR="0" lvl="1"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2pPr>
            <a:lvl3pPr marL="0" marR="0" lvl="2"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3pPr>
            <a:lvl4pPr marL="0" marR="0" lvl="3"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4pPr>
            <a:lvl5pPr marL="0" marR="0" lvl="4"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5pPr>
            <a:lvl6pPr marL="0" marR="0" lvl="5"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6pPr>
            <a:lvl7pPr marL="0" marR="0" lvl="6"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7pPr>
            <a:lvl8pPr marL="0" marR="0" lvl="7"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8pPr>
            <a:lvl9pPr marL="0" marR="0" lvl="8" indent="0" algn="r">
              <a:lnSpc>
                <a:spcPct val="100000"/>
              </a:lnSpc>
              <a:spcBef>
                <a:spcPts val="0"/>
              </a:spcBef>
              <a:spcAft>
                <a:spcPts val="0"/>
              </a:spcAft>
              <a:buClr>
                <a:srgbClr val="44546A"/>
              </a:buClr>
              <a:buSzPts val="1000"/>
              <a:buFont typeface="Arial"/>
              <a:buNone/>
              <a:defRPr sz="1000" b="0" i="0" u="none" strike="noStrike" cap="none">
                <a:solidFill>
                  <a:srgbClr val="4454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415602" y="593368"/>
            <a:ext cx="11360801" cy="7636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2800"/>
              <a:buFont typeface="Arial"/>
              <a:buNone/>
              <a:defRPr sz="28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4" name="Google Shape;54;p14"/>
          <p:cNvSpPr txBox="1">
            <a:spLocks noGrp="1"/>
          </p:cNvSpPr>
          <p:nvPr>
            <p:ph type="body" idx="1"/>
          </p:nvPr>
        </p:nvSpPr>
        <p:spPr>
          <a:xfrm>
            <a:off x="415602" y="1536633"/>
            <a:ext cx="5333201" cy="45552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Clr>
                <a:srgbClr val="595959"/>
              </a:buClr>
              <a:buSzPts val="1800"/>
              <a:buChar char="●"/>
              <a:defRPr sz="1800">
                <a:solidFill>
                  <a:srgbClr val="595959"/>
                </a:solidFill>
              </a:defRPr>
            </a:lvl1pPr>
            <a:lvl2pPr marL="914400" lvl="1" indent="-342900" algn="l">
              <a:lnSpc>
                <a:spcPct val="115000"/>
              </a:lnSpc>
              <a:spcBef>
                <a:spcPts val="0"/>
              </a:spcBef>
              <a:spcAft>
                <a:spcPts val="0"/>
              </a:spcAft>
              <a:buClr>
                <a:srgbClr val="595959"/>
              </a:buClr>
              <a:buSzPts val="1800"/>
              <a:buChar char="○"/>
              <a:defRPr sz="1800">
                <a:solidFill>
                  <a:srgbClr val="595959"/>
                </a:solidFill>
              </a:defRPr>
            </a:lvl2pPr>
            <a:lvl3pPr marL="1371600" lvl="2" indent="-342900" algn="l">
              <a:lnSpc>
                <a:spcPct val="115000"/>
              </a:lnSpc>
              <a:spcBef>
                <a:spcPts val="0"/>
              </a:spcBef>
              <a:spcAft>
                <a:spcPts val="0"/>
              </a:spcAft>
              <a:buClr>
                <a:srgbClr val="595959"/>
              </a:buClr>
              <a:buSzPts val="1800"/>
              <a:buChar char="■"/>
              <a:defRPr sz="1800">
                <a:solidFill>
                  <a:srgbClr val="595959"/>
                </a:solidFill>
              </a:defRPr>
            </a:lvl3pPr>
            <a:lvl4pPr marL="1828800" lvl="3" indent="-342900" algn="l">
              <a:lnSpc>
                <a:spcPct val="115000"/>
              </a:lnSpc>
              <a:spcBef>
                <a:spcPts val="0"/>
              </a:spcBef>
              <a:spcAft>
                <a:spcPts val="0"/>
              </a:spcAft>
              <a:buClr>
                <a:srgbClr val="595959"/>
              </a:buClr>
              <a:buSzPts val="1800"/>
              <a:buChar char="●"/>
              <a:defRPr sz="1800">
                <a:solidFill>
                  <a:srgbClr val="595959"/>
                </a:solidFill>
              </a:defRPr>
            </a:lvl4pPr>
            <a:lvl5pPr marL="2286000" lvl="4" indent="-342900" algn="l">
              <a:lnSpc>
                <a:spcPct val="115000"/>
              </a:lnSpc>
              <a:spcBef>
                <a:spcPts val="0"/>
              </a:spcBef>
              <a:spcAft>
                <a:spcPts val="0"/>
              </a:spcAft>
              <a:buClr>
                <a:srgbClr val="595959"/>
              </a:buClr>
              <a:buSzPts val="1800"/>
              <a:buChar char="○"/>
              <a:defRPr sz="1800">
                <a:solidFill>
                  <a:srgbClr val="595959"/>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5" name="Google Shape;55;p14"/>
          <p:cNvSpPr txBox="1">
            <a:spLocks noGrp="1"/>
          </p:cNvSpPr>
          <p:nvPr>
            <p:ph type="body" idx="2"/>
          </p:nvPr>
        </p:nvSpPr>
        <p:spPr>
          <a:xfrm>
            <a:off x="6443202" y="1536632"/>
            <a:ext cx="5333201" cy="4555202"/>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Clr>
                <a:srgbClr val="595959"/>
              </a:buClr>
              <a:buSzPts val="1800"/>
              <a:buChar char="●"/>
              <a:defRPr sz="1800">
                <a:solidFill>
                  <a:srgbClr val="595959"/>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6" name="Google Shape;56;p14"/>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15602" y="740799"/>
            <a:ext cx="3744001" cy="1007602"/>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3200"/>
              <a:buFont typeface="Arial"/>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15"/>
          <p:cNvSpPr txBox="1">
            <a:spLocks noGrp="1"/>
          </p:cNvSpPr>
          <p:nvPr>
            <p:ph type="body" idx="1"/>
          </p:nvPr>
        </p:nvSpPr>
        <p:spPr>
          <a:xfrm>
            <a:off x="415602" y="1852804"/>
            <a:ext cx="3744001" cy="4239201"/>
          </a:xfrm>
          <a:prstGeom prst="rect">
            <a:avLst/>
          </a:prstGeom>
          <a:noFill/>
          <a:ln>
            <a:noFill/>
          </a:ln>
        </p:spPr>
        <p:txBody>
          <a:bodyPr spcFirstLastPara="1" wrap="square" lIns="91400" tIns="91400" rIns="91400" bIns="91400" anchor="t" anchorCtr="0">
            <a:noAutofit/>
          </a:bodyPr>
          <a:lstStyle>
            <a:lvl1pPr marL="457200" lvl="0" indent="-330200" algn="l">
              <a:lnSpc>
                <a:spcPct val="115000"/>
              </a:lnSpc>
              <a:spcBef>
                <a:spcPts val="0"/>
              </a:spcBef>
              <a:spcAft>
                <a:spcPts val="0"/>
              </a:spcAft>
              <a:buClr>
                <a:srgbClr val="595959"/>
              </a:buClr>
              <a:buSzPts val="1600"/>
              <a:buChar char="●"/>
              <a:defRPr sz="1600">
                <a:solidFill>
                  <a:srgbClr val="595959"/>
                </a:solidFill>
              </a:defRPr>
            </a:lvl1pPr>
            <a:lvl2pPr marL="914400" lvl="1" indent="-330200" algn="l">
              <a:lnSpc>
                <a:spcPct val="115000"/>
              </a:lnSpc>
              <a:spcBef>
                <a:spcPts val="0"/>
              </a:spcBef>
              <a:spcAft>
                <a:spcPts val="0"/>
              </a:spcAft>
              <a:buClr>
                <a:srgbClr val="595959"/>
              </a:buClr>
              <a:buSzPts val="1600"/>
              <a:buChar char="○"/>
              <a:defRPr sz="1600">
                <a:solidFill>
                  <a:srgbClr val="595959"/>
                </a:solidFill>
              </a:defRPr>
            </a:lvl2pPr>
            <a:lvl3pPr marL="1371600" lvl="2" indent="-330200" algn="l">
              <a:lnSpc>
                <a:spcPct val="115000"/>
              </a:lnSpc>
              <a:spcBef>
                <a:spcPts val="0"/>
              </a:spcBef>
              <a:spcAft>
                <a:spcPts val="0"/>
              </a:spcAft>
              <a:buClr>
                <a:srgbClr val="595959"/>
              </a:buClr>
              <a:buSzPts val="1600"/>
              <a:buChar char="■"/>
              <a:defRPr sz="1600">
                <a:solidFill>
                  <a:srgbClr val="595959"/>
                </a:solidFill>
              </a:defRPr>
            </a:lvl3pPr>
            <a:lvl4pPr marL="1828800" lvl="3" indent="-330200" algn="l">
              <a:lnSpc>
                <a:spcPct val="115000"/>
              </a:lnSpc>
              <a:spcBef>
                <a:spcPts val="0"/>
              </a:spcBef>
              <a:spcAft>
                <a:spcPts val="0"/>
              </a:spcAft>
              <a:buClr>
                <a:srgbClr val="595959"/>
              </a:buClr>
              <a:buSzPts val="1600"/>
              <a:buChar char="●"/>
              <a:defRPr sz="1600">
                <a:solidFill>
                  <a:srgbClr val="595959"/>
                </a:solidFill>
              </a:defRPr>
            </a:lvl4pPr>
            <a:lvl5pPr marL="2286000" lvl="4" indent="-330200" algn="l">
              <a:lnSpc>
                <a:spcPct val="115000"/>
              </a:lnSpc>
              <a:spcBef>
                <a:spcPts val="0"/>
              </a:spcBef>
              <a:spcAft>
                <a:spcPts val="0"/>
              </a:spcAft>
              <a:buClr>
                <a:srgbClr val="595959"/>
              </a:buClr>
              <a:buSzPts val="1600"/>
              <a:buChar char="○"/>
              <a:defRPr sz="1600">
                <a:solidFill>
                  <a:srgbClr val="595959"/>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0" name="Google Shape;60;p15"/>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53665" y="600199"/>
            <a:ext cx="8490403" cy="5454402"/>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6400"/>
              <a:buFont typeface="Arial"/>
              <a:buNone/>
              <a:defRPr sz="6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3" name="Google Shape;63;p16"/>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17"/>
          <p:cNvSpPr/>
          <p:nvPr/>
        </p:nvSpPr>
        <p:spPr>
          <a:xfrm>
            <a:off x="6096000" y="-167"/>
            <a:ext cx="6096000" cy="6858001"/>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17"/>
          <p:cNvSpPr txBox="1">
            <a:spLocks noGrp="1"/>
          </p:cNvSpPr>
          <p:nvPr>
            <p:ph type="title"/>
          </p:nvPr>
        </p:nvSpPr>
        <p:spPr>
          <a:xfrm>
            <a:off x="354000" y="1644236"/>
            <a:ext cx="5393600" cy="19764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600"/>
              <a:buFont typeface="Arial"/>
              <a:buNone/>
              <a:defRPr sz="56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7" name="Google Shape;67;p17"/>
          <p:cNvSpPr txBox="1">
            <a:spLocks noGrp="1"/>
          </p:cNvSpPr>
          <p:nvPr>
            <p:ph type="body" idx="1"/>
          </p:nvPr>
        </p:nvSpPr>
        <p:spPr>
          <a:xfrm>
            <a:off x="354000" y="3737437"/>
            <a:ext cx="5393600" cy="16468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95959"/>
              </a:buClr>
              <a:buSzPts val="2800"/>
              <a:buFont typeface="Arial"/>
              <a:buNone/>
              <a:defRPr>
                <a:solidFill>
                  <a:srgbClr val="595959"/>
                </a:solidFill>
              </a:defRPr>
            </a:lvl1pPr>
            <a:lvl2pPr marL="914400" lvl="1" indent="-228600" algn="ctr">
              <a:lnSpc>
                <a:spcPct val="100000"/>
              </a:lnSpc>
              <a:spcBef>
                <a:spcPts val="0"/>
              </a:spcBef>
              <a:spcAft>
                <a:spcPts val="0"/>
              </a:spcAft>
              <a:buClr>
                <a:srgbClr val="595959"/>
              </a:buClr>
              <a:buSzPts val="2800"/>
              <a:buFont typeface="Arial"/>
              <a:buNone/>
              <a:defRPr>
                <a:solidFill>
                  <a:srgbClr val="595959"/>
                </a:solidFill>
              </a:defRPr>
            </a:lvl2pPr>
            <a:lvl3pPr marL="1371600" lvl="2" indent="-228600" algn="ctr">
              <a:lnSpc>
                <a:spcPct val="100000"/>
              </a:lnSpc>
              <a:spcBef>
                <a:spcPts val="0"/>
              </a:spcBef>
              <a:spcAft>
                <a:spcPts val="0"/>
              </a:spcAft>
              <a:buClr>
                <a:srgbClr val="595959"/>
              </a:buClr>
              <a:buSzPts val="2800"/>
              <a:buFont typeface="Arial"/>
              <a:buNone/>
              <a:defRPr>
                <a:solidFill>
                  <a:srgbClr val="595959"/>
                </a:solidFill>
              </a:defRPr>
            </a:lvl3pPr>
            <a:lvl4pPr marL="1828800" lvl="3" indent="-228600" algn="ctr">
              <a:lnSpc>
                <a:spcPct val="100000"/>
              </a:lnSpc>
              <a:spcBef>
                <a:spcPts val="0"/>
              </a:spcBef>
              <a:spcAft>
                <a:spcPts val="0"/>
              </a:spcAft>
              <a:buClr>
                <a:srgbClr val="595959"/>
              </a:buClr>
              <a:buSzPts val="2800"/>
              <a:buFont typeface="Arial"/>
              <a:buNone/>
              <a:defRPr>
                <a:solidFill>
                  <a:srgbClr val="595959"/>
                </a:solidFill>
              </a:defRPr>
            </a:lvl4pPr>
            <a:lvl5pPr marL="2286000" lvl="4" indent="-228600" algn="ctr">
              <a:lnSpc>
                <a:spcPct val="100000"/>
              </a:lnSpc>
              <a:spcBef>
                <a:spcPts val="0"/>
              </a:spcBef>
              <a:spcAft>
                <a:spcPts val="0"/>
              </a:spcAft>
              <a:buClr>
                <a:srgbClr val="595959"/>
              </a:buClr>
              <a:buSzPts val="2800"/>
              <a:buFont typeface="Arial"/>
              <a:buNone/>
              <a:defRPr>
                <a:solidFill>
                  <a:srgbClr val="595959"/>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8" name="Google Shape;68;p17"/>
          <p:cNvSpPr txBox="1">
            <a:spLocks noGrp="1"/>
          </p:cNvSpPr>
          <p:nvPr>
            <p:ph type="body" idx="2"/>
          </p:nvPr>
        </p:nvSpPr>
        <p:spPr>
          <a:xfrm>
            <a:off x="6586002" y="965437"/>
            <a:ext cx="5116001" cy="4926801"/>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Clr>
                <a:srgbClr val="595959"/>
              </a:buClr>
              <a:buSzPts val="1800"/>
              <a:buChar char="●"/>
              <a:defRPr sz="1800">
                <a:solidFill>
                  <a:srgbClr val="595959"/>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9" name="Google Shape;69;p17"/>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2" y="1474837"/>
            <a:ext cx="11360801" cy="26180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6000"/>
              <a:buFont typeface="Arial"/>
              <a:buNone/>
              <a:defRPr sz="1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2" name="Google Shape;72;p18"/>
          <p:cNvSpPr txBox="1">
            <a:spLocks noGrp="1"/>
          </p:cNvSpPr>
          <p:nvPr>
            <p:ph type="body" idx="1"/>
          </p:nvPr>
        </p:nvSpPr>
        <p:spPr>
          <a:xfrm>
            <a:off x="415602" y="4202971"/>
            <a:ext cx="11360801" cy="1734401"/>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Clr>
                <a:srgbClr val="595959"/>
              </a:buClr>
              <a:buSzPts val="1800"/>
              <a:buChar char="●"/>
              <a:defRPr sz="1800">
                <a:solidFill>
                  <a:srgbClr val="595959"/>
                </a:solidFill>
              </a:defRPr>
            </a:lvl1pPr>
            <a:lvl2pPr marL="914400" lvl="1" indent="-342900" algn="ctr">
              <a:lnSpc>
                <a:spcPct val="115000"/>
              </a:lnSpc>
              <a:spcBef>
                <a:spcPts val="0"/>
              </a:spcBef>
              <a:spcAft>
                <a:spcPts val="0"/>
              </a:spcAft>
              <a:buClr>
                <a:srgbClr val="595959"/>
              </a:buClr>
              <a:buSzPts val="1800"/>
              <a:buChar char="○"/>
              <a:defRPr sz="1800">
                <a:solidFill>
                  <a:srgbClr val="595959"/>
                </a:solidFill>
              </a:defRPr>
            </a:lvl2pPr>
            <a:lvl3pPr marL="1371600" lvl="2" indent="-342900" algn="ctr">
              <a:lnSpc>
                <a:spcPct val="115000"/>
              </a:lnSpc>
              <a:spcBef>
                <a:spcPts val="0"/>
              </a:spcBef>
              <a:spcAft>
                <a:spcPts val="0"/>
              </a:spcAft>
              <a:buClr>
                <a:srgbClr val="595959"/>
              </a:buClr>
              <a:buSzPts val="1800"/>
              <a:buChar char="■"/>
              <a:defRPr sz="1800">
                <a:solidFill>
                  <a:srgbClr val="595959"/>
                </a:solidFill>
              </a:defRPr>
            </a:lvl3pPr>
            <a:lvl4pPr marL="1828800" lvl="3" indent="-342900" algn="ctr">
              <a:lnSpc>
                <a:spcPct val="115000"/>
              </a:lnSpc>
              <a:spcBef>
                <a:spcPts val="0"/>
              </a:spcBef>
              <a:spcAft>
                <a:spcPts val="0"/>
              </a:spcAft>
              <a:buClr>
                <a:srgbClr val="595959"/>
              </a:buClr>
              <a:buSzPts val="1800"/>
              <a:buChar char="●"/>
              <a:defRPr sz="1800">
                <a:solidFill>
                  <a:srgbClr val="595959"/>
                </a:solidFill>
              </a:defRPr>
            </a:lvl4pPr>
            <a:lvl5pPr marL="2286000" lvl="4" indent="-342900" algn="ctr">
              <a:lnSpc>
                <a:spcPct val="115000"/>
              </a:lnSpc>
              <a:spcBef>
                <a:spcPts val="0"/>
              </a:spcBef>
              <a:spcAft>
                <a:spcPts val="0"/>
              </a:spcAft>
              <a:buClr>
                <a:srgbClr val="595959"/>
              </a:buClr>
              <a:buSzPts val="1800"/>
              <a:buChar char="○"/>
              <a:defRPr sz="1800">
                <a:solidFill>
                  <a:srgbClr val="595959"/>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18"/>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38200" y="365129"/>
            <a:ext cx="10515600" cy="1325563"/>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a:endParaRPr/>
          </a:p>
        </p:txBody>
      </p:sp>
      <p:sp>
        <p:nvSpPr>
          <p:cNvPr id="14" name="Google Shape;14;p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5" name="Google Shape;15;p3"/>
          <p:cNvSpPr txBox="1">
            <a:spLocks noGrp="1"/>
          </p:cNvSpPr>
          <p:nvPr>
            <p:ph type="sldNum" idx="12"/>
          </p:nvPr>
        </p:nvSpPr>
        <p:spPr>
          <a:xfrm>
            <a:off x="11078728" y="6400414"/>
            <a:ext cx="275073" cy="276999"/>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2" y="593368"/>
            <a:ext cx="11360801" cy="7636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4400"/>
              <a:buFont typeface="Calibri"/>
              <a:buNone/>
              <a:defRPr>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5"/>
          <p:cNvSpPr txBox="1">
            <a:spLocks noGrp="1"/>
          </p:cNvSpPr>
          <p:nvPr>
            <p:ph type="body" idx="1"/>
          </p:nvPr>
        </p:nvSpPr>
        <p:spPr>
          <a:xfrm>
            <a:off x="415602" y="1536633"/>
            <a:ext cx="11360801" cy="4555200"/>
          </a:xfrm>
          <a:prstGeom prst="rect">
            <a:avLst/>
          </a:prstGeom>
          <a:noFill/>
          <a:ln>
            <a:noFill/>
          </a:ln>
        </p:spPr>
        <p:txBody>
          <a:bodyPr spcFirstLastPara="1" wrap="square" lIns="91400" tIns="91400" rIns="91400" bIns="91400" anchor="t" anchorCtr="0">
            <a:noAutofit/>
          </a:bodyPr>
          <a:lstStyle>
            <a:lvl1pPr marL="457200" lvl="0" indent="-406400" algn="l">
              <a:lnSpc>
                <a:spcPct val="115000"/>
              </a:lnSpc>
              <a:spcBef>
                <a:spcPts val="0"/>
              </a:spcBef>
              <a:spcAft>
                <a:spcPts val="0"/>
              </a:spcAft>
              <a:buClr>
                <a:srgbClr val="000000"/>
              </a:buClr>
              <a:buSzPts val="2800"/>
              <a:buChar char="●"/>
              <a:defRPr>
                <a:latin typeface="Calibri"/>
                <a:ea typeface="Calibri"/>
                <a:cs typeface="Calibri"/>
                <a:sym typeface="Calibri"/>
              </a:defRPr>
            </a:lvl1pPr>
            <a:lvl2pPr marL="914400" lvl="1" indent="-406400" algn="l">
              <a:lnSpc>
                <a:spcPct val="115000"/>
              </a:lnSpc>
              <a:spcBef>
                <a:spcPts val="0"/>
              </a:spcBef>
              <a:spcAft>
                <a:spcPts val="0"/>
              </a:spcAft>
              <a:buClr>
                <a:srgbClr val="000000"/>
              </a:buClr>
              <a:buSzPts val="2800"/>
              <a:buChar char="○"/>
              <a:defRPr>
                <a:latin typeface="Calibri"/>
                <a:ea typeface="Calibri"/>
                <a:cs typeface="Calibri"/>
                <a:sym typeface="Calibri"/>
              </a:defRPr>
            </a:lvl2pPr>
            <a:lvl3pPr marL="1371600" lvl="2" indent="-406400" algn="l">
              <a:lnSpc>
                <a:spcPct val="115000"/>
              </a:lnSpc>
              <a:spcBef>
                <a:spcPts val="0"/>
              </a:spcBef>
              <a:spcAft>
                <a:spcPts val="0"/>
              </a:spcAft>
              <a:buClr>
                <a:srgbClr val="000000"/>
              </a:buClr>
              <a:buSzPts val="2800"/>
              <a:buChar char="■"/>
              <a:defRPr>
                <a:latin typeface="Calibri"/>
                <a:ea typeface="Calibri"/>
                <a:cs typeface="Calibri"/>
                <a:sym typeface="Calibri"/>
              </a:defRPr>
            </a:lvl3pPr>
            <a:lvl4pPr marL="1828800" lvl="3" indent="-406400" algn="l">
              <a:lnSpc>
                <a:spcPct val="115000"/>
              </a:lnSpc>
              <a:spcBef>
                <a:spcPts val="0"/>
              </a:spcBef>
              <a:spcAft>
                <a:spcPts val="0"/>
              </a:spcAft>
              <a:buClr>
                <a:srgbClr val="000000"/>
              </a:buClr>
              <a:buSzPts val="2800"/>
              <a:buChar char="●"/>
              <a:defRPr>
                <a:latin typeface="Calibri"/>
                <a:ea typeface="Calibri"/>
                <a:cs typeface="Calibri"/>
                <a:sym typeface="Calibri"/>
              </a:defRPr>
            </a:lvl4pPr>
            <a:lvl5pPr marL="2286000" lvl="4" indent="-406400" algn="l">
              <a:lnSpc>
                <a:spcPct val="115000"/>
              </a:lnSpc>
              <a:spcBef>
                <a:spcPts val="0"/>
              </a:spcBef>
              <a:spcAft>
                <a:spcPts val="0"/>
              </a:spcAft>
              <a:buClr>
                <a:srgbClr val="000000"/>
              </a:buClr>
              <a:buSzPts val="2800"/>
              <a:buChar char="○"/>
              <a:defRPr>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 name="Google Shape;23;p5"/>
          <p:cNvSpPr txBox="1">
            <a:spLocks noGrp="1"/>
          </p:cNvSpPr>
          <p:nvPr>
            <p:ph type="sldNum" idx="12"/>
          </p:nvPr>
        </p:nvSpPr>
        <p:spPr>
          <a:xfrm>
            <a:off x="11686486" y="6310762"/>
            <a:ext cx="341728" cy="338522"/>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8"/>
          <p:cNvSpPr txBox="1">
            <a:spLocks noGrp="1"/>
          </p:cNvSpPr>
          <p:nvPr>
            <p:ph type="sldNum" idx="12"/>
          </p:nvPr>
        </p:nvSpPr>
        <p:spPr>
          <a:xfrm>
            <a:off x="11078728" y="6400414"/>
            <a:ext cx="275073" cy="276999"/>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9790"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5" name="Google Shape;35;p9"/>
          <p:cNvSpPr txBox="1">
            <a:spLocks noGrp="1"/>
          </p:cNvSpPr>
          <p:nvPr>
            <p:ph type="body" idx="1"/>
          </p:nvPr>
        </p:nvSpPr>
        <p:spPr>
          <a:xfrm>
            <a:off x="5183187" y="987429"/>
            <a:ext cx="6172201" cy="4873625"/>
          </a:xfrm>
          <a:prstGeom prst="rect">
            <a:avLst/>
          </a:prstGeom>
          <a:noFill/>
          <a:ln>
            <a:noFill/>
          </a:ln>
        </p:spPr>
        <p:txBody>
          <a:bodyPr spcFirstLastPara="1" wrap="square" lIns="45700" tIns="45700" rIns="45700" bIns="45700" anchor="t" anchorCtr="0">
            <a:noAutofit/>
          </a:bodyPr>
          <a:lstStyle>
            <a:lvl1pPr marL="457200" lvl="0" indent="-431800" algn="l">
              <a:lnSpc>
                <a:spcPct val="90000"/>
              </a:lnSpc>
              <a:spcBef>
                <a:spcPts val="1000"/>
              </a:spcBef>
              <a:spcAft>
                <a:spcPts val="0"/>
              </a:spcAft>
              <a:buClr>
                <a:srgbClr val="000000"/>
              </a:buClr>
              <a:buSzPts val="3200"/>
              <a:buChar char="•"/>
              <a:defRPr sz="3200">
                <a:latin typeface="Calibri"/>
                <a:ea typeface="Calibri"/>
                <a:cs typeface="Calibri"/>
                <a:sym typeface="Calibri"/>
              </a:defRPr>
            </a:lvl1pPr>
            <a:lvl2pPr marL="914400" lvl="1" indent="-431800" algn="l">
              <a:lnSpc>
                <a:spcPct val="90000"/>
              </a:lnSpc>
              <a:spcBef>
                <a:spcPts val="1000"/>
              </a:spcBef>
              <a:spcAft>
                <a:spcPts val="0"/>
              </a:spcAft>
              <a:buClr>
                <a:srgbClr val="000000"/>
              </a:buClr>
              <a:buSzPts val="3200"/>
              <a:buChar char="•"/>
              <a:defRPr sz="3200">
                <a:latin typeface="Calibri"/>
                <a:ea typeface="Calibri"/>
                <a:cs typeface="Calibri"/>
                <a:sym typeface="Calibri"/>
              </a:defRPr>
            </a:lvl2pPr>
            <a:lvl3pPr marL="1371600" lvl="2" indent="-431800" algn="l">
              <a:lnSpc>
                <a:spcPct val="90000"/>
              </a:lnSpc>
              <a:spcBef>
                <a:spcPts val="1000"/>
              </a:spcBef>
              <a:spcAft>
                <a:spcPts val="0"/>
              </a:spcAft>
              <a:buClr>
                <a:srgbClr val="000000"/>
              </a:buClr>
              <a:buSzPts val="3200"/>
              <a:buChar char="•"/>
              <a:defRPr sz="3200">
                <a:latin typeface="Calibri"/>
                <a:ea typeface="Calibri"/>
                <a:cs typeface="Calibri"/>
                <a:sym typeface="Calibri"/>
              </a:defRPr>
            </a:lvl3pPr>
            <a:lvl4pPr marL="1828800" lvl="3" indent="-431800" algn="l">
              <a:lnSpc>
                <a:spcPct val="90000"/>
              </a:lnSpc>
              <a:spcBef>
                <a:spcPts val="1000"/>
              </a:spcBef>
              <a:spcAft>
                <a:spcPts val="0"/>
              </a:spcAft>
              <a:buClr>
                <a:srgbClr val="000000"/>
              </a:buClr>
              <a:buSzPts val="3200"/>
              <a:buChar char="•"/>
              <a:defRPr sz="3200">
                <a:latin typeface="Calibri"/>
                <a:ea typeface="Calibri"/>
                <a:cs typeface="Calibri"/>
                <a:sym typeface="Calibri"/>
              </a:defRPr>
            </a:lvl4pPr>
            <a:lvl5pPr marL="2286000" lvl="4" indent="-431800" algn="l">
              <a:lnSpc>
                <a:spcPct val="90000"/>
              </a:lnSpc>
              <a:spcBef>
                <a:spcPts val="1000"/>
              </a:spcBef>
              <a:spcAft>
                <a:spcPts val="0"/>
              </a:spcAft>
              <a:buClr>
                <a:srgbClr val="000000"/>
              </a:buClr>
              <a:buSzPts val="3200"/>
              <a:buChar char="•"/>
              <a:defRPr sz="3200">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6" name="Google Shape;36;p9"/>
          <p:cNvSpPr txBox="1">
            <a:spLocks noGrp="1"/>
          </p:cNvSpPr>
          <p:nvPr>
            <p:ph type="body" idx="2"/>
          </p:nvPr>
        </p:nvSpPr>
        <p:spPr>
          <a:xfrm>
            <a:off x="839789" y="2057400"/>
            <a:ext cx="3932239" cy="38115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7" name="Google Shape;37;p9"/>
          <p:cNvSpPr txBox="1">
            <a:spLocks noGrp="1"/>
          </p:cNvSpPr>
          <p:nvPr>
            <p:ph type="sldNum" idx="12"/>
          </p:nvPr>
        </p:nvSpPr>
        <p:spPr>
          <a:xfrm>
            <a:off x="11078728" y="6400414"/>
            <a:ext cx="275073" cy="276999"/>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839790" y="457200"/>
            <a:ext cx="3932239" cy="16002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0" name="Google Shape;40;p10"/>
          <p:cNvSpPr>
            <a:spLocks noGrp="1"/>
          </p:cNvSpPr>
          <p:nvPr>
            <p:ph type="pic" idx="2"/>
          </p:nvPr>
        </p:nvSpPr>
        <p:spPr>
          <a:xfrm>
            <a:off x="5183187" y="987429"/>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41" name="Google Shape;41;p10"/>
          <p:cNvSpPr txBox="1">
            <a:spLocks noGrp="1"/>
          </p:cNvSpPr>
          <p:nvPr>
            <p:ph type="body" idx="1"/>
          </p:nvPr>
        </p:nvSpPr>
        <p:spPr>
          <a:xfrm>
            <a:off x="839790" y="2057400"/>
            <a:ext cx="3932239" cy="381158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1600"/>
              <a:buFont typeface="Calibri"/>
              <a:buNone/>
              <a:defRPr sz="1600">
                <a:latin typeface="Calibri"/>
                <a:ea typeface="Calibri"/>
                <a:cs typeface="Calibri"/>
                <a:sym typeface="Calibri"/>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2" name="Google Shape;42;p10"/>
          <p:cNvSpPr txBox="1">
            <a:spLocks noGrp="1"/>
          </p:cNvSpPr>
          <p:nvPr>
            <p:ph type="sldNum" idx="12"/>
          </p:nvPr>
        </p:nvSpPr>
        <p:spPr>
          <a:xfrm>
            <a:off x="11078728" y="6400414"/>
            <a:ext cx="275073" cy="276999"/>
          </a:xfrm>
          <a:prstGeom prst="rect">
            <a:avLst/>
          </a:prstGeom>
          <a:noFill/>
          <a:ln>
            <a:noFill/>
          </a:ln>
        </p:spPr>
        <p:txBody>
          <a:bodyPr spcFirstLastPara="1" wrap="square" lIns="45700" tIns="45700" rIns="45700"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15602" y="5640770"/>
            <a:ext cx="7998401" cy="8068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95959"/>
              </a:buClr>
              <a:buSzPts val="1800"/>
              <a:buFont typeface="Arial"/>
              <a:buNone/>
              <a:defRPr sz="1800">
                <a:solidFill>
                  <a:srgbClr val="595959"/>
                </a:solidFill>
              </a:defRPr>
            </a:lvl1pPr>
            <a:lvl2pPr marL="914400" lvl="1" indent="-342900" algn="l">
              <a:lnSpc>
                <a:spcPct val="100000"/>
              </a:lnSpc>
              <a:spcBef>
                <a:spcPts val="0"/>
              </a:spcBef>
              <a:spcAft>
                <a:spcPts val="0"/>
              </a:spcAft>
              <a:buClr>
                <a:srgbClr val="595959"/>
              </a:buClr>
              <a:buSzPts val="1800"/>
              <a:buFont typeface="Arial"/>
              <a:buChar char="○"/>
              <a:defRPr sz="1800">
                <a:solidFill>
                  <a:srgbClr val="595959"/>
                </a:solidFill>
              </a:defRPr>
            </a:lvl2pPr>
            <a:lvl3pPr marL="1371600" lvl="2" indent="-342900" algn="l">
              <a:lnSpc>
                <a:spcPct val="100000"/>
              </a:lnSpc>
              <a:spcBef>
                <a:spcPts val="0"/>
              </a:spcBef>
              <a:spcAft>
                <a:spcPts val="0"/>
              </a:spcAft>
              <a:buClr>
                <a:srgbClr val="595959"/>
              </a:buClr>
              <a:buSzPts val="1800"/>
              <a:buFont typeface="Arial"/>
              <a:buChar char="■"/>
              <a:defRPr sz="1800">
                <a:solidFill>
                  <a:srgbClr val="595959"/>
                </a:solidFill>
              </a:defRPr>
            </a:lvl3pPr>
            <a:lvl4pPr marL="1828800" lvl="3" indent="-342900" algn="l">
              <a:lnSpc>
                <a:spcPct val="100000"/>
              </a:lnSpc>
              <a:spcBef>
                <a:spcPts val="0"/>
              </a:spcBef>
              <a:spcAft>
                <a:spcPts val="0"/>
              </a:spcAft>
              <a:buClr>
                <a:srgbClr val="595959"/>
              </a:buClr>
              <a:buSzPts val="1800"/>
              <a:buFont typeface="Arial"/>
              <a:buChar char="●"/>
              <a:defRPr sz="1800">
                <a:solidFill>
                  <a:srgbClr val="595959"/>
                </a:solidFill>
              </a:defRPr>
            </a:lvl4pPr>
            <a:lvl5pPr marL="2286000" lvl="4" indent="-342900" algn="l">
              <a:lnSpc>
                <a:spcPct val="100000"/>
              </a:lnSpc>
              <a:spcBef>
                <a:spcPts val="0"/>
              </a:spcBef>
              <a:spcAft>
                <a:spcPts val="0"/>
              </a:spcAft>
              <a:buClr>
                <a:srgbClr val="595959"/>
              </a:buClr>
              <a:buSzPts val="1800"/>
              <a:buFont typeface="Arial"/>
              <a:buChar char="○"/>
              <a:defRPr sz="1800">
                <a:solidFill>
                  <a:srgbClr val="595959"/>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5" name="Google Shape;45;p11"/>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914400" y="2130425"/>
            <a:ext cx="10363200" cy="1470026"/>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2800"/>
              <a:buFont typeface="Arial"/>
              <a:buNone/>
              <a:defRPr sz="28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8" name="Google Shape;48;p12"/>
          <p:cNvSpPr txBox="1">
            <a:spLocks noGrp="1"/>
          </p:cNvSpPr>
          <p:nvPr>
            <p:ph type="body" idx="1"/>
          </p:nvPr>
        </p:nvSpPr>
        <p:spPr>
          <a:xfrm>
            <a:off x="1828800" y="3886200"/>
            <a:ext cx="8534400" cy="1752600"/>
          </a:xfrm>
          <a:prstGeom prst="rect">
            <a:avLst/>
          </a:prstGeom>
          <a:noFill/>
          <a:ln>
            <a:noFill/>
          </a:ln>
        </p:spPr>
        <p:txBody>
          <a:bodyPr spcFirstLastPara="1" wrap="square" lIns="91400" tIns="91400" rIns="91400" bIns="91400" anchor="t" anchorCtr="0">
            <a:noAutofit/>
          </a:bodyPr>
          <a:lstStyle>
            <a:lvl1pPr marL="457200" lvl="0" indent="-228600" algn="ctr">
              <a:lnSpc>
                <a:spcPct val="115000"/>
              </a:lnSpc>
              <a:spcBef>
                <a:spcPts val="0"/>
              </a:spcBef>
              <a:spcAft>
                <a:spcPts val="0"/>
              </a:spcAft>
              <a:buClr>
                <a:srgbClr val="888888"/>
              </a:buClr>
              <a:buSzPts val="1800"/>
              <a:buFont typeface="Arial"/>
              <a:buNone/>
              <a:defRPr sz="1800">
                <a:solidFill>
                  <a:srgbClr val="888888"/>
                </a:solidFill>
              </a:defRPr>
            </a:lvl1pPr>
            <a:lvl2pPr marL="914400" lvl="1" indent="-228600" algn="ctr">
              <a:lnSpc>
                <a:spcPct val="115000"/>
              </a:lnSpc>
              <a:spcBef>
                <a:spcPts val="0"/>
              </a:spcBef>
              <a:spcAft>
                <a:spcPts val="0"/>
              </a:spcAft>
              <a:buClr>
                <a:srgbClr val="888888"/>
              </a:buClr>
              <a:buSzPts val="1800"/>
              <a:buFont typeface="Arial"/>
              <a:buNone/>
              <a:defRPr sz="1800">
                <a:solidFill>
                  <a:srgbClr val="888888"/>
                </a:solidFill>
              </a:defRPr>
            </a:lvl2pPr>
            <a:lvl3pPr marL="1371600" lvl="2" indent="-228600" algn="ctr">
              <a:lnSpc>
                <a:spcPct val="115000"/>
              </a:lnSpc>
              <a:spcBef>
                <a:spcPts val="0"/>
              </a:spcBef>
              <a:spcAft>
                <a:spcPts val="0"/>
              </a:spcAft>
              <a:buClr>
                <a:srgbClr val="888888"/>
              </a:buClr>
              <a:buSzPts val="1800"/>
              <a:buFont typeface="Arial"/>
              <a:buNone/>
              <a:defRPr sz="1800">
                <a:solidFill>
                  <a:srgbClr val="888888"/>
                </a:solidFill>
              </a:defRPr>
            </a:lvl3pPr>
            <a:lvl4pPr marL="1828800" lvl="3" indent="-228600" algn="ctr">
              <a:lnSpc>
                <a:spcPct val="115000"/>
              </a:lnSpc>
              <a:spcBef>
                <a:spcPts val="0"/>
              </a:spcBef>
              <a:spcAft>
                <a:spcPts val="0"/>
              </a:spcAft>
              <a:buClr>
                <a:srgbClr val="888888"/>
              </a:buClr>
              <a:buSzPts val="1800"/>
              <a:buFont typeface="Arial"/>
              <a:buNone/>
              <a:defRPr sz="1800">
                <a:solidFill>
                  <a:srgbClr val="888888"/>
                </a:solidFill>
              </a:defRPr>
            </a:lvl4pPr>
            <a:lvl5pPr marL="2286000" lvl="4" indent="-228600" algn="ctr">
              <a:lnSpc>
                <a:spcPct val="115000"/>
              </a:lnSpc>
              <a:spcBef>
                <a:spcPts val="0"/>
              </a:spcBef>
              <a:spcAft>
                <a:spcPts val="0"/>
              </a:spcAft>
              <a:buClr>
                <a:srgbClr val="888888"/>
              </a:buClr>
              <a:buSzPts val="1800"/>
              <a:buFont typeface="Arial"/>
              <a:buNone/>
              <a:defRPr sz="18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9" name="Google Shape;49;p12"/>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638396" y="6287682"/>
            <a:ext cx="389818" cy="384688"/>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9"/>
            <a:ext cx="10515600" cy="1325563"/>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078728" y="6400414"/>
            <a:ext cx="275073" cy="276999"/>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73" descr="Google Shape;94;p15"/>
          <p:cNvPicPr preferRelativeResize="0"/>
          <p:nvPr/>
        </p:nvPicPr>
        <p:blipFill rotWithShape="1">
          <a:blip r:embed="rId3">
            <a:alphaModFix/>
          </a:blip>
          <a:srcRect t="26207" b="52461"/>
          <a:stretch/>
        </p:blipFill>
        <p:spPr>
          <a:xfrm>
            <a:off x="0" y="2"/>
            <a:ext cx="12192000" cy="1831901"/>
          </a:xfrm>
          <a:prstGeom prst="rect">
            <a:avLst/>
          </a:prstGeom>
          <a:noFill/>
          <a:ln>
            <a:noFill/>
          </a:ln>
        </p:spPr>
      </p:pic>
      <p:sp>
        <p:nvSpPr>
          <p:cNvPr id="305" name="Google Shape;305;p73"/>
          <p:cNvSpPr txBox="1">
            <a:spLocks noGrp="1"/>
          </p:cNvSpPr>
          <p:nvPr>
            <p:ph type="body" idx="1"/>
          </p:nvPr>
        </p:nvSpPr>
        <p:spPr>
          <a:xfrm>
            <a:off x="337459" y="2713418"/>
            <a:ext cx="11527975" cy="2736433"/>
          </a:xfrm>
          <a:prstGeom prst="rect">
            <a:avLst/>
          </a:prstGeom>
          <a:noFill/>
          <a:ln w="38100" cap="flat" cmpd="sng">
            <a:solidFill>
              <a:srgbClr val="0B5394"/>
            </a:solidFill>
            <a:prstDash val="solid"/>
            <a:round/>
            <a:headEnd type="none" w="sm" len="sm"/>
            <a:tailEnd type="none" w="sm" len="sm"/>
          </a:ln>
        </p:spPr>
        <p:txBody>
          <a:bodyPr spcFirstLastPara="1" wrap="square" lIns="91400" tIns="91400" rIns="91400" bIns="91400" anchor="ctr" anchorCtr="0">
            <a:noAutofit/>
          </a:bodyPr>
          <a:lstStyle/>
          <a:p>
            <a:pPr marL="0" lvl="0" indent="0" algn="ctr" rtl="0">
              <a:lnSpc>
                <a:spcPct val="100000"/>
              </a:lnSpc>
              <a:spcBef>
                <a:spcPts val="0"/>
              </a:spcBef>
              <a:spcAft>
                <a:spcPts val="0"/>
              </a:spcAft>
              <a:buClr>
                <a:srgbClr val="366092"/>
              </a:buClr>
              <a:buSzPts val="4000"/>
              <a:buNone/>
            </a:pPr>
            <a:r>
              <a:rPr lang="en-ZA" sz="3800" b="1" dirty="0">
                <a:solidFill>
                  <a:srgbClr val="366092"/>
                </a:solidFill>
                <a:latin typeface="Arial"/>
                <a:ea typeface="Arial"/>
                <a:cs typeface="Arial"/>
                <a:sym typeface="Arial"/>
              </a:rPr>
              <a:t>PRESENTATION TO </a:t>
            </a:r>
            <a:endParaRPr lang="en-ZA" sz="3800" b="1" dirty="0" smtClean="0">
              <a:solidFill>
                <a:srgbClr val="366092"/>
              </a:solidFill>
              <a:latin typeface="Arial"/>
              <a:ea typeface="Arial"/>
              <a:cs typeface="Arial"/>
              <a:sym typeface="Arial"/>
            </a:endParaRPr>
          </a:p>
          <a:p>
            <a:pPr marL="0" lvl="0" indent="0" algn="ctr" rtl="0">
              <a:lnSpc>
                <a:spcPct val="100000"/>
              </a:lnSpc>
              <a:spcBef>
                <a:spcPts val="0"/>
              </a:spcBef>
              <a:spcAft>
                <a:spcPts val="0"/>
              </a:spcAft>
              <a:buClr>
                <a:srgbClr val="366092"/>
              </a:buClr>
              <a:buSzPts val="4000"/>
              <a:buNone/>
            </a:pPr>
            <a:r>
              <a:rPr lang="en-ZA" sz="3800" b="1" dirty="0" smtClean="0">
                <a:solidFill>
                  <a:srgbClr val="366092"/>
                </a:solidFill>
                <a:latin typeface="Arial"/>
                <a:ea typeface="Arial"/>
                <a:cs typeface="Arial"/>
                <a:sym typeface="Arial"/>
              </a:rPr>
              <a:t>STANDING COMMITTEE ON FINANCE</a:t>
            </a:r>
            <a:endParaRPr sz="3800" dirty="0"/>
          </a:p>
          <a:p>
            <a:pPr marL="0" lvl="0" indent="0" algn="ctr" rtl="0">
              <a:lnSpc>
                <a:spcPct val="100000"/>
              </a:lnSpc>
              <a:spcBef>
                <a:spcPts val="0"/>
              </a:spcBef>
              <a:spcAft>
                <a:spcPts val="0"/>
              </a:spcAft>
              <a:buClr>
                <a:srgbClr val="366092"/>
              </a:buClr>
              <a:buSzPts val="4000"/>
              <a:buNone/>
            </a:pPr>
            <a:endParaRPr sz="4000" b="1" dirty="0">
              <a:solidFill>
                <a:srgbClr val="366092"/>
              </a:solidFill>
              <a:latin typeface="Arial"/>
              <a:ea typeface="Arial"/>
              <a:cs typeface="Arial"/>
              <a:sym typeface="Arial"/>
            </a:endParaRPr>
          </a:p>
          <a:p>
            <a:pPr marL="0" lvl="0" indent="0" algn="ctr" rtl="0">
              <a:lnSpc>
                <a:spcPct val="100000"/>
              </a:lnSpc>
              <a:spcBef>
                <a:spcPts val="0"/>
              </a:spcBef>
              <a:spcAft>
                <a:spcPts val="0"/>
              </a:spcAft>
              <a:buClr>
                <a:srgbClr val="366092"/>
              </a:buClr>
              <a:buSzPts val="4000"/>
              <a:buNone/>
            </a:pPr>
            <a:r>
              <a:rPr lang="en-ZA" sz="4000" b="1" i="1" dirty="0" smtClean="0">
                <a:solidFill>
                  <a:srgbClr val="366092"/>
                </a:solidFill>
                <a:latin typeface="Arial"/>
                <a:ea typeface="Arial"/>
                <a:cs typeface="Arial"/>
                <a:sym typeface="Arial"/>
              </a:rPr>
              <a:t>“ILLICIT ECONOMY”</a:t>
            </a:r>
            <a:endParaRPr sz="4000" b="1" i="1" u="none" strike="noStrike" cap="none" dirty="0">
              <a:solidFill>
                <a:srgbClr val="366092"/>
              </a:solidFill>
              <a:latin typeface="Arial"/>
              <a:ea typeface="Arial"/>
              <a:cs typeface="Arial"/>
              <a:sym typeface="Arial"/>
            </a:endParaRPr>
          </a:p>
        </p:txBody>
      </p:sp>
      <p:sp>
        <p:nvSpPr>
          <p:cNvPr id="306" name="Google Shape;306;p73"/>
          <p:cNvSpPr txBox="1"/>
          <p:nvPr/>
        </p:nvSpPr>
        <p:spPr>
          <a:xfrm>
            <a:off x="7002433" y="5962493"/>
            <a:ext cx="4863001" cy="677076"/>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B5394"/>
              </a:buClr>
              <a:buSzPts val="1600"/>
              <a:buFont typeface="Arial"/>
              <a:buNone/>
            </a:pPr>
            <a:r>
              <a:rPr lang="en-ZA" sz="1600" b="1" i="0" u="none" strike="noStrike" cap="none" dirty="0">
                <a:solidFill>
                  <a:srgbClr val="0B5394"/>
                </a:solidFill>
                <a:latin typeface="Arial"/>
                <a:ea typeface="Arial"/>
                <a:cs typeface="Arial"/>
                <a:sym typeface="Arial"/>
              </a:rPr>
              <a:t>COMMISSIONER EDWARD CHR KIESWETTER</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B5394"/>
              </a:buClr>
              <a:buSzPts val="1600"/>
              <a:buFont typeface="Arial"/>
              <a:buNone/>
            </a:pPr>
            <a:r>
              <a:rPr lang="en-ZA" sz="1600" b="1" i="0" u="none" strike="noStrike" cap="none" dirty="0" smtClean="0">
                <a:solidFill>
                  <a:srgbClr val="0B5394"/>
                </a:solidFill>
                <a:latin typeface="Arial"/>
                <a:ea typeface="Arial"/>
                <a:cs typeface="Arial"/>
                <a:sym typeface="Arial"/>
              </a:rPr>
              <a:t>17 </a:t>
            </a:r>
            <a:r>
              <a:rPr lang="en-ZA" sz="1600" b="1" i="0" u="none" strike="noStrike" cap="none" dirty="0">
                <a:solidFill>
                  <a:srgbClr val="0B5394"/>
                </a:solidFill>
                <a:latin typeface="Arial"/>
                <a:ea typeface="Arial"/>
                <a:cs typeface="Arial"/>
                <a:sym typeface="Arial"/>
              </a:rPr>
              <a:t>March 2020</a:t>
            </a:r>
            <a:endParaRPr sz="1400" b="0" i="0" u="none" strike="noStrike" cap="none" dirty="0">
              <a:solidFill>
                <a:srgbClr val="000000"/>
              </a:solidFill>
              <a:latin typeface="Arial"/>
              <a:ea typeface="Arial"/>
              <a:cs typeface="Arial"/>
              <a:sym typeface="Arial"/>
            </a:endParaRPr>
          </a:p>
        </p:txBody>
      </p:sp>
      <p:pic>
        <p:nvPicPr>
          <p:cNvPr id="307" name="Google Shape;307;p73" descr="Google Shape;97;p15"/>
          <p:cNvPicPr preferRelativeResize="0"/>
          <p:nvPr/>
        </p:nvPicPr>
        <p:blipFill rotWithShape="1">
          <a:blip r:embed="rId4">
            <a:alphaModFix/>
          </a:blip>
          <a:srcRect t="19691"/>
          <a:stretch/>
        </p:blipFill>
        <p:spPr>
          <a:xfrm>
            <a:off x="337460" y="5962494"/>
            <a:ext cx="3059833" cy="880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6"/>
          <p:cNvSpPr txBox="1"/>
          <p:nvPr/>
        </p:nvSpPr>
        <p:spPr>
          <a:xfrm>
            <a:off x="144600" y="876531"/>
            <a:ext cx="11902800" cy="581521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ZA" sz="1800" b="0" i="0" u="none" strike="noStrike" cap="none" dirty="0" smtClean="0">
                <a:solidFill>
                  <a:srgbClr val="000000"/>
                </a:solidFill>
                <a:latin typeface="Arial"/>
                <a:ea typeface="Arial"/>
                <a:cs typeface="Arial"/>
                <a:sym typeface="Arial"/>
              </a:rPr>
              <a:t>SARS has recently established an integrated illicit economy enforcement capability which strives to provide a credible threat and response to the illicit economy. This approach provides an integrated investigative capability that incorporates Financial Investigation, Debt, and Legal functions working in unison to provide a comprehensive and rapid response to the following areas:</a:t>
            </a:r>
            <a:endParaRPr dirty="0" smtClean="0"/>
          </a:p>
          <a:p>
            <a:pPr marL="358775" marR="0" lvl="0" indent="-358775" algn="l" rtl="0">
              <a:lnSpc>
                <a:spcPct val="100000"/>
              </a:lnSpc>
              <a:spcBef>
                <a:spcPts val="0"/>
              </a:spcBef>
              <a:spcAft>
                <a:spcPts val="0"/>
              </a:spcAft>
              <a:buNone/>
            </a:pPr>
            <a:endParaRPr sz="1600" b="1" i="0" u="none" strike="noStrike" cap="none" dirty="0" smtClean="0">
              <a:solidFill>
                <a:srgbClr val="000000"/>
              </a:solidFill>
              <a:latin typeface="Arial"/>
              <a:ea typeface="Arial"/>
              <a:cs typeface="Arial"/>
              <a:sym typeface="Arial"/>
            </a:endParaRPr>
          </a:p>
          <a:p>
            <a:pPr marL="358775" marR="0" lvl="0" indent="-358775" algn="l" rtl="0">
              <a:lnSpc>
                <a:spcPct val="100000"/>
              </a:lnSpc>
              <a:spcBef>
                <a:spcPts val="0"/>
              </a:spcBef>
              <a:spcAft>
                <a:spcPts val="0"/>
              </a:spcAft>
              <a:buNone/>
            </a:pPr>
            <a:r>
              <a:rPr lang="en-ZA" sz="1800" b="1" i="0" u="none" strike="noStrike" cap="none" dirty="0" smtClean="0">
                <a:solidFill>
                  <a:srgbClr val="000000"/>
                </a:solidFill>
                <a:latin typeface="Arial"/>
                <a:ea typeface="Arial"/>
                <a:cs typeface="Arial"/>
                <a:sym typeface="Arial"/>
              </a:rPr>
              <a:t>Illicit Trade:</a:t>
            </a:r>
            <a:endParaRPr sz="1800" b="0" i="0" u="none" strike="noStrike" cap="none" dirty="0" smtClean="0">
              <a:solidFill>
                <a:srgbClr val="000000"/>
              </a:solidFill>
              <a:latin typeface="Arial"/>
              <a:ea typeface="Arial"/>
              <a:cs typeface="Arial"/>
              <a:sym typeface="Arial"/>
            </a:endParaRPr>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Fraud </a:t>
            </a:r>
            <a:endParaRPr dirty="0" smtClean="0"/>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Illicit imports – cross border smuggling</a:t>
            </a:r>
            <a:endParaRPr dirty="0" smtClean="0"/>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Illicit domestic production – evading associated taxes </a:t>
            </a:r>
            <a:endParaRPr dirty="0" smtClean="0"/>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Trade mispricing - intentional under declaration</a:t>
            </a:r>
            <a:endParaRPr sz="1800" b="0" i="0" u="none" strike="noStrike" cap="none" dirty="0" smtClean="0">
              <a:solidFill>
                <a:srgbClr val="000000"/>
              </a:solidFill>
              <a:latin typeface="Arial"/>
              <a:ea typeface="Arial"/>
              <a:cs typeface="Arial"/>
              <a:sym typeface="Arial"/>
            </a:endParaRPr>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Phoenixism, abusive liquidation and business rescue practices; and</a:t>
            </a:r>
            <a:endParaRPr dirty="0" smtClean="0"/>
          </a:p>
          <a:p>
            <a:pPr marL="358775" marR="0" lvl="1" indent="-179387" algn="l"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Syndicated refund fraud</a:t>
            </a:r>
            <a:endParaRPr dirty="0" smtClean="0"/>
          </a:p>
          <a:p>
            <a:pPr marL="0" marR="0" lvl="1" indent="0" algn="l" rtl="0">
              <a:lnSpc>
                <a:spcPct val="100000"/>
              </a:lnSpc>
              <a:spcBef>
                <a:spcPts val="0"/>
              </a:spcBef>
              <a:spcAft>
                <a:spcPts val="0"/>
              </a:spcAft>
              <a:buNone/>
            </a:pPr>
            <a:endParaRPr sz="1600" b="0" i="0" u="none" strike="noStrike" cap="none" dirty="0" smtClean="0">
              <a:solidFill>
                <a:srgbClr val="000000"/>
              </a:solidFill>
              <a:latin typeface="Arial"/>
              <a:ea typeface="Arial"/>
              <a:cs typeface="Arial"/>
              <a:sym typeface="Arial"/>
            </a:endParaRPr>
          </a:p>
          <a:p>
            <a:pPr marL="0" marR="0" lvl="1" indent="0" algn="just" rtl="0">
              <a:lnSpc>
                <a:spcPct val="100000"/>
              </a:lnSpc>
              <a:spcBef>
                <a:spcPts val="0"/>
              </a:spcBef>
              <a:spcAft>
                <a:spcPts val="0"/>
              </a:spcAft>
              <a:buNone/>
            </a:pPr>
            <a:r>
              <a:rPr lang="en-ZA" sz="1800" b="0" i="0" u="none" strike="noStrike" cap="none" dirty="0" smtClean="0">
                <a:solidFill>
                  <a:srgbClr val="000000"/>
                </a:solidFill>
                <a:latin typeface="Arial"/>
                <a:ea typeface="Arial"/>
                <a:cs typeface="Arial"/>
                <a:sym typeface="Arial"/>
              </a:rPr>
              <a:t>Currently, there are </a:t>
            </a:r>
            <a:r>
              <a:rPr lang="en-ZA" sz="1800" b="1" i="0" u="none" strike="noStrike" cap="none" dirty="0" smtClean="0">
                <a:solidFill>
                  <a:srgbClr val="000000"/>
                </a:solidFill>
                <a:latin typeface="Arial"/>
                <a:ea typeface="Arial"/>
                <a:cs typeface="Arial"/>
                <a:sym typeface="Arial"/>
              </a:rPr>
              <a:t>18 projects</a:t>
            </a:r>
            <a:r>
              <a:rPr lang="en-ZA" sz="1800" b="0" i="0" u="none" strike="noStrike" cap="none" dirty="0" smtClean="0">
                <a:solidFill>
                  <a:srgbClr val="000000"/>
                </a:solidFill>
                <a:latin typeface="Arial"/>
                <a:ea typeface="Arial"/>
                <a:cs typeface="Arial"/>
                <a:sym typeface="Arial"/>
              </a:rPr>
              <a:t> comprising  of </a:t>
            </a:r>
            <a:r>
              <a:rPr lang="en-ZA" sz="1800" b="1" i="0" u="none" strike="noStrike" cap="none" dirty="0" smtClean="0">
                <a:solidFill>
                  <a:srgbClr val="000000"/>
                </a:solidFill>
                <a:latin typeface="Arial"/>
                <a:ea typeface="Arial"/>
                <a:cs typeface="Arial"/>
                <a:sym typeface="Arial"/>
              </a:rPr>
              <a:t>764 active investigations </a:t>
            </a:r>
            <a:r>
              <a:rPr lang="en-ZA" sz="1800" b="0" i="0" u="none" strike="noStrike" cap="none" dirty="0" smtClean="0">
                <a:solidFill>
                  <a:srgbClr val="000000"/>
                </a:solidFill>
                <a:latin typeface="Arial"/>
                <a:ea typeface="Arial"/>
                <a:cs typeface="Arial"/>
                <a:sym typeface="Arial"/>
              </a:rPr>
              <a:t>focusing on the illicit economy. </a:t>
            </a:r>
            <a:endParaRPr sz="1800" b="0" i="0" u="none" strike="noStrike" cap="none" dirty="0" smtClean="0">
              <a:solidFill>
                <a:srgbClr val="000000"/>
              </a:solidFill>
              <a:latin typeface="Arial"/>
              <a:ea typeface="Arial"/>
              <a:cs typeface="Arial"/>
              <a:sym typeface="Arial"/>
            </a:endParaRPr>
          </a:p>
          <a:p>
            <a:pPr marL="0" marR="0" lvl="1" indent="0" algn="just" rtl="0">
              <a:lnSpc>
                <a:spcPct val="100000"/>
              </a:lnSpc>
              <a:spcBef>
                <a:spcPts val="0"/>
              </a:spcBef>
              <a:spcAft>
                <a:spcPts val="0"/>
              </a:spcAft>
              <a:buNone/>
            </a:pPr>
            <a:r>
              <a:rPr lang="en-ZA" sz="1800" b="0" i="0" u="none" strike="noStrike" cap="none" dirty="0" smtClean="0">
                <a:solidFill>
                  <a:srgbClr val="000000"/>
                </a:solidFill>
                <a:latin typeface="Arial"/>
                <a:ea typeface="Arial"/>
                <a:cs typeface="Arial"/>
                <a:sym typeface="Arial"/>
              </a:rPr>
              <a:t>To date an </a:t>
            </a:r>
            <a:r>
              <a:rPr lang="en-ZA" sz="1800" b="1" i="0" u="none" strike="noStrike" cap="none" dirty="0" smtClean="0">
                <a:solidFill>
                  <a:srgbClr val="000000"/>
                </a:solidFill>
                <a:latin typeface="Arial"/>
                <a:ea typeface="Arial"/>
                <a:cs typeface="Arial"/>
                <a:sym typeface="Arial"/>
              </a:rPr>
              <a:t>estimated prejudice value </a:t>
            </a:r>
            <a:r>
              <a:rPr lang="en-ZA" sz="1800" b="0" i="0" u="none" strike="noStrike" cap="none" dirty="0" smtClean="0">
                <a:solidFill>
                  <a:srgbClr val="000000"/>
                </a:solidFill>
                <a:latin typeface="Arial"/>
                <a:ea typeface="Arial"/>
                <a:cs typeface="Arial"/>
                <a:sym typeface="Arial"/>
              </a:rPr>
              <a:t>of the active investigations amounts to </a:t>
            </a:r>
            <a:r>
              <a:rPr lang="en-ZA" sz="1800" b="1" i="0" u="none" strike="noStrike" cap="none" dirty="0" smtClean="0">
                <a:solidFill>
                  <a:srgbClr val="000000"/>
                </a:solidFill>
                <a:latin typeface="Arial"/>
                <a:ea typeface="Arial"/>
                <a:cs typeface="Arial"/>
                <a:sym typeface="Arial"/>
              </a:rPr>
              <a:t>R30.8 billion</a:t>
            </a:r>
            <a:r>
              <a:rPr lang="en-ZA" sz="1800" b="0" i="0" u="none" strike="noStrike" cap="none" dirty="0" smtClean="0">
                <a:solidFill>
                  <a:srgbClr val="000000"/>
                </a:solidFill>
                <a:latin typeface="Arial"/>
                <a:ea typeface="Arial"/>
                <a:cs typeface="Arial"/>
                <a:sym typeface="Arial"/>
              </a:rPr>
              <a:t>.</a:t>
            </a:r>
            <a:endParaRPr dirty="0" smtClean="0"/>
          </a:p>
          <a:p>
            <a:pPr marL="0" marR="0" lvl="1" indent="0" algn="just" rtl="0">
              <a:lnSpc>
                <a:spcPct val="100000"/>
              </a:lnSpc>
              <a:spcBef>
                <a:spcPts val="0"/>
              </a:spcBef>
              <a:spcAft>
                <a:spcPts val="0"/>
              </a:spcAft>
              <a:buNone/>
            </a:pPr>
            <a:endParaRPr sz="1800" b="0" i="0" u="none" strike="noStrike" cap="none" dirty="0" smtClean="0">
              <a:solidFill>
                <a:srgbClr val="000000"/>
              </a:solidFill>
              <a:latin typeface="Arial"/>
              <a:ea typeface="Arial"/>
              <a:cs typeface="Arial"/>
              <a:sym typeface="Arial"/>
            </a:endParaRPr>
          </a:p>
          <a:p>
            <a:pPr lvl="1" algn="just"/>
            <a:r>
              <a:rPr lang="en-ZA" sz="1800" b="1" i="0" u="none" strike="noStrike" cap="none" dirty="0" smtClean="0">
                <a:solidFill>
                  <a:srgbClr val="000000"/>
                </a:solidFill>
                <a:latin typeface="Arial"/>
                <a:ea typeface="Arial"/>
                <a:cs typeface="Arial"/>
                <a:sym typeface="Arial"/>
              </a:rPr>
              <a:t>Results to date – </a:t>
            </a:r>
            <a:r>
              <a:rPr lang="en-ZA" sz="1800" b="1" i="0" u="sng" strike="noStrike" cap="none" dirty="0" smtClean="0">
                <a:solidFill>
                  <a:srgbClr val="000000"/>
                </a:solidFill>
                <a:sym typeface="Arial"/>
              </a:rPr>
              <a:t>TOTAL IMPACT = R 1.425 Billion:</a:t>
            </a:r>
            <a:endParaRPr u="sng" dirty="0" smtClean="0"/>
          </a:p>
          <a:p>
            <a:pPr marL="285750" marR="0" lvl="1" indent="-285750" algn="just"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Cash collected (Banked) = R </a:t>
            </a:r>
            <a:r>
              <a:rPr lang="en-ZA" sz="1800" b="1" i="0" u="none" strike="noStrike" cap="none" dirty="0" smtClean="0">
                <a:solidFill>
                  <a:srgbClr val="000000"/>
                </a:solidFill>
                <a:latin typeface="Arial"/>
                <a:ea typeface="Arial"/>
                <a:cs typeface="Arial"/>
                <a:sym typeface="Arial"/>
              </a:rPr>
              <a:t>416 million</a:t>
            </a:r>
            <a:endParaRPr dirty="0" smtClean="0"/>
          </a:p>
          <a:p>
            <a:pPr marL="285750" lvl="1" indent="-285750" algn="just">
              <a:buSzPts val="1800"/>
              <a:buFont typeface="Arial"/>
              <a:buChar char="•"/>
            </a:pPr>
            <a:r>
              <a:rPr lang="en-ZA" sz="1800" b="0" i="0" u="none" strike="noStrike" cap="none" dirty="0" smtClean="0">
                <a:solidFill>
                  <a:srgbClr val="000000"/>
                </a:solidFill>
                <a:latin typeface="Arial"/>
                <a:ea typeface="Arial"/>
                <a:cs typeface="Arial"/>
                <a:sym typeface="Arial"/>
              </a:rPr>
              <a:t>Preservation orders to secure assets </a:t>
            </a:r>
            <a:r>
              <a:rPr lang="en-ZA" sz="1800" dirty="0" smtClean="0"/>
              <a:t>(Granted) = </a:t>
            </a:r>
            <a:r>
              <a:rPr lang="en-ZA" sz="1800" b="0" i="0" u="none" strike="noStrike" cap="none" dirty="0" smtClean="0">
                <a:solidFill>
                  <a:srgbClr val="000000"/>
                </a:solidFill>
                <a:latin typeface="Arial"/>
                <a:ea typeface="Arial"/>
                <a:cs typeface="Arial"/>
                <a:sym typeface="Arial"/>
              </a:rPr>
              <a:t>R </a:t>
            </a:r>
            <a:r>
              <a:rPr lang="en-ZA" sz="1800" b="1" i="0" u="none" strike="noStrike" cap="none" dirty="0" smtClean="0">
                <a:solidFill>
                  <a:srgbClr val="000000"/>
                </a:solidFill>
                <a:latin typeface="Arial"/>
                <a:ea typeface="Arial"/>
                <a:cs typeface="Arial"/>
                <a:sym typeface="Arial"/>
              </a:rPr>
              <a:t>480 million</a:t>
            </a:r>
            <a:endParaRPr dirty="0" smtClean="0"/>
          </a:p>
          <a:p>
            <a:pPr marL="285750" marR="0" lvl="1" indent="-285750" algn="just"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Proven claims in liquidated assets = </a:t>
            </a:r>
            <a:r>
              <a:rPr lang="en-ZA" sz="1800" b="1" i="0" u="none" strike="noStrike" cap="none" dirty="0" smtClean="0">
                <a:solidFill>
                  <a:srgbClr val="000000"/>
                </a:solidFill>
                <a:latin typeface="Arial"/>
                <a:ea typeface="Arial"/>
                <a:cs typeface="Arial"/>
                <a:sym typeface="Arial"/>
              </a:rPr>
              <a:t>R 529 million</a:t>
            </a:r>
            <a:endParaRPr dirty="0" smtClean="0"/>
          </a:p>
          <a:p>
            <a:pPr marL="285750" marR="0" lvl="1" indent="-285750" algn="just" rtl="0">
              <a:lnSpc>
                <a:spcPct val="100000"/>
              </a:lnSpc>
              <a:spcBef>
                <a:spcPts val="0"/>
              </a:spcBef>
              <a:spcAft>
                <a:spcPts val="0"/>
              </a:spcAft>
              <a:buClr>
                <a:srgbClr val="000000"/>
              </a:buClr>
              <a:buSzPts val="1800"/>
              <a:buFont typeface="Arial"/>
              <a:buChar char="•"/>
            </a:pPr>
            <a:r>
              <a:rPr lang="en-ZA" sz="1800" b="0" i="0" u="none" strike="noStrike" cap="none" dirty="0" smtClean="0">
                <a:solidFill>
                  <a:srgbClr val="000000"/>
                </a:solidFill>
                <a:latin typeface="Arial"/>
                <a:ea typeface="Arial"/>
                <a:cs typeface="Arial"/>
                <a:sym typeface="Arial"/>
              </a:rPr>
              <a:t>Cases referred to Law Enforcement Agencies = </a:t>
            </a:r>
            <a:r>
              <a:rPr lang="en-ZA" sz="1800" b="1" i="0" u="none" strike="noStrike" cap="none" dirty="0" smtClean="0">
                <a:solidFill>
                  <a:srgbClr val="000000"/>
                </a:solidFill>
                <a:latin typeface="Arial"/>
                <a:ea typeface="Arial"/>
                <a:cs typeface="Arial"/>
                <a:sym typeface="Arial"/>
              </a:rPr>
              <a:t>20 cases</a:t>
            </a:r>
            <a:endParaRPr sz="1800" b="1" i="0" u="none" strike="noStrike" cap="none" dirty="0" smtClean="0">
              <a:solidFill>
                <a:srgbClr val="000000"/>
              </a:solidFill>
              <a:latin typeface="Arial"/>
              <a:ea typeface="Arial"/>
              <a:cs typeface="Arial"/>
              <a:sym typeface="Arial"/>
            </a:endParaRPr>
          </a:p>
          <a:p>
            <a:pPr marL="285750" marR="0" lvl="1" indent="-171450" algn="just" rtl="0">
              <a:lnSpc>
                <a:spcPct val="100000"/>
              </a:lnSpc>
              <a:spcBef>
                <a:spcPts val="0"/>
              </a:spcBef>
              <a:spcAft>
                <a:spcPts val="0"/>
              </a:spcAft>
              <a:buClr>
                <a:srgbClr val="000000"/>
              </a:buClr>
              <a:buSzPts val="1800"/>
              <a:buFont typeface="Arial"/>
              <a:buNone/>
            </a:pPr>
            <a:endParaRPr sz="1800" b="0" i="0" u="none" strike="noStrike" cap="none" dirty="0" smtClean="0">
              <a:solidFill>
                <a:srgbClr val="000000"/>
              </a:solidFill>
              <a:latin typeface="Arial"/>
              <a:ea typeface="Arial"/>
              <a:cs typeface="Arial"/>
              <a:sym typeface="Arial"/>
            </a:endParaRPr>
          </a:p>
          <a:p>
            <a:pPr marL="577850" marR="0" lvl="1" indent="0" algn="l" rtl="0">
              <a:lnSpc>
                <a:spcPct val="115000"/>
              </a:lnSpc>
              <a:spcBef>
                <a:spcPts val="0"/>
              </a:spcBef>
              <a:spcAft>
                <a:spcPts val="0"/>
              </a:spcAft>
              <a:buClr>
                <a:srgbClr val="000000"/>
              </a:buClr>
              <a:buSzPts val="1800"/>
              <a:buFont typeface="Arial"/>
              <a:buNone/>
            </a:pPr>
            <a:endParaRPr sz="1800" b="0" i="0" u="none" strike="noStrike" cap="none" dirty="0" smtClean="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smtClean="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578" name="Google Shape;578;p96"/>
          <p:cNvSpPr txBox="1"/>
          <p:nvPr/>
        </p:nvSpPr>
        <p:spPr>
          <a:xfrm>
            <a:off x="163290" y="116632"/>
            <a:ext cx="11895300" cy="759900"/>
          </a:xfrm>
          <a:prstGeom prst="rect">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290"/>
              <a:buFont typeface="Arial"/>
              <a:buNone/>
            </a:pPr>
            <a:r>
              <a:rPr lang="en-ZA" sz="3700" b="1" i="0" u="none" strike="noStrike" cap="none">
                <a:solidFill>
                  <a:schemeClr val="lt1"/>
                </a:solidFill>
                <a:latin typeface="Arial"/>
                <a:ea typeface="Arial"/>
                <a:cs typeface="Arial"/>
                <a:sym typeface="Arial"/>
              </a:rPr>
              <a:t>ILLICIT ECONOMY CAPABILITY – ESTABLISHED</a:t>
            </a:r>
            <a:endParaRPr sz="3700" b="0" i="0" u="none" strike="noStrike" cap="none">
              <a:solidFill>
                <a:srgbClr val="000000"/>
              </a:solidFill>
              <a:latin typeface="Arial"/>
              <a:ea typeface="Arial"/>
              <a:cs typeface="Arial"/>
              <a:sym typeface="Arial"/>
            </a:endParaRPr>
          </a:p>
        </p:txBody>
      </p:sp>
      <p:sp>
        <p:nvSpPr>
          <p:cNvPr id="579" name="Google Shape;579;p96"/>
          <p:cNvSpPr txBox="1">
            <a:spLocks noGrp="1"/>
          </p:cNvSpPr>
          <p:nvPr>
            <p:ph type="sldNum" idx="4294967295"/>
          </p:nvPr>
        </p:nvSpPr>
        <p:spPr>
          <a:xfrm>
            <a:off x="11721843" y="6539608"/>
            <a:ext cx="336900" cy="318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SzPts val="1200"/>
              <a:buNone/>
            </a:pPr>
            <a:fld id="{00000000-1234-1234-1234-123412341234}" type="slidenum">
              <a:rPr lang="en-ZA" sz="1000">
                <a:solidFill>
                  <a:srgbClr val="595959"/>
                </a:solidFill>
                <a:latin typeface="Arial"/>
                <a:ea typeface="Arial"/>
                <a:cs typeface="Arial"/>
                <a:sym typeface="Arial"/>
              </a:rPr>
              <a:t>2</a:t>
            </a:fld>
            <a:endParaRPr sz="1000" b="0" i="0" u="none" strike="noStrike" cap="none">
              <a:solidFill>
                <a:srgbClr val="595959"/>
              </a:solidFill>
              <a:latin typeface="Arial"/>
              <a:ea typeface="Arial"/>
              <a:cs typeface="Arial"/>
              <a:sym typeface="Arial"/>
            </a:endParaRPr>
          </a:p>
        </p:txBody>
      </p:sp>
      <p:sp>
        <p:nvSpPr>
          <p:cNvPr id="580" name="Google Shape;580;p96"/>
          <p:cNvSpPr txBox="1"/>
          <p:nvPr/>
        </p:nvSpPr>
        <p:spPr>
          <a:xfrm>
            <a:off x="8291536" y="2180464"/>
            <a:ext cx="3767054" cy="1754326"/>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None/>
            </a:pPr>
            <a:r>
              <a:rPr lang="en-ZA" sz="1800" b="1" i="0" u="none" strike="noStrike" cap="none" dirty="0">
                <a:solidFill>
                  <a:srgbClr val="000000"/>
                </a:solidFill>
                <a:latin typeface="Arial"/>
                <a:ea typeface="Arial"/>
                <a:cs typeface="Arial"/>
                <a:sym typeface="Arial"/>
              </a:rPr>
              <a:t>Illicit Financial Flows (</a:t>
            </a:r>
            <a:r>
              <a:rPr lang="en-ZA" sz="1800" b="1" i="0" u="none" strike="noStrike" cap="none" dirty="0" err="1">
                <a:solidFill>
                  <a:srgbClr val="000000"/>
                </a:solidFill>
                <a:latin typeface="Arial"/>
                <a:ea typeface="Arial"/>
                <a:cs typeface="Arial"/>
                <a:sym typeface="Arial"/>
              </a:rPr>
              <a:t>IFFs</a:t>
            </a:r>
            <a:r>
              <a:rPr lang="en-ZA" sz="1800" b="1"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58775" marR="0" lvl="5" indent="-179387" algn="l" rtl="0">
              <a:lnSpc>
                <a:spcPct val="100000"/>
              </a:lnSpc>
              <a:spcBef>
                <a:spcPts val="0"/>
              </a:spcBef>
              <a:spcAft>
                <a:spcPts val="0"/>
              </a:spcAft>
              <a:buClr>
                <a:srgbClr val="000000"/>
              </a:buClr>
              <a:buSzPts val="1800"/>
              <a:buFont typeface="Arial"/>
              <a:buChar char="•"/>
            </a:pPr>
            <a:r>
              <a:rPr lang="en-ZA" sz="1800" b="0" i="0" u="none" strike="noStrike" cap="none" dirty="0">
                <a:solidFill>
                  <a:srgbClr val="000000"/>
                </a:solidFill>
                <a:latin typeface="Arial"/>
                <a:ea typeface="Arial"/>
                <a:cs typeface="Arial"/>
                <a:sym typeface="Arial"/>
              </a:rPr>
              <a:t>Tax evasion</a:t>
            </a:r>
            <a:endParaRPr dirty="0"/>
          </a:p>
          <a:p>
            <a:pPr marL="358775" marR="0" lvl="5" indent="-179387" algn="l" rtl="0">
              <a:lnSpc>
                <a:spcPct val="100000"/>
              </a:lnSpc>
              <a:spcBef>
                <a:spcPts val="0"/>
              </a:spcBef>
              <a:spcAft>
                <a:spcPts val="0"/>
              </a:spcAft>
              <a:buClr>
                <a:srgbClr val="000000"/>
              </a:buClr>
              <a:buSzPts val="1800"/>
              <a:buFont typeface="Arial"/>
              <a:buChar char="•"/>
            </a:pPr>
            <a:r>
              <a:rPr lang="en-ZA" sz="1800" b="0" i="0" u="none" strike="noStrike" cap="none" dirty="0">
                <a:solidFill>
                  <a:srgbClr val="000000"/>
                </a:solidFill>
                <a:latin typeface="Arial"/>
                <a:ea typeface="Arial"/>
                <a:cs typeface="Arial"/>
                <a:sym typeface="Arial"/>
              </a:rPr>
              <a:t>Money laundering</a:t>
            </a:r>
            <a:endParaRPr dirty="0"/>
          </a:p>
          <a:p>
            <a:pPr marL="358775" marR="0" lvl="5" indent="-179387" algn="l" rtl="0">
              <a:lnSpc>
                <a:spcPct val="100000"/>
              </a:lnSpc>
              <a:spcBef>
                <a:spcPts val="0"/>
              </a:spcBef>
              <a:spcAft>
                <a:spcPts val="0"/>
              </a:spcAft>
              <a:buClr>
                <a:srgbClr val="000000"/>
              </a:buClr>
              <a:buSzPts val="1800"/>
              <a:buFont typeface="Arial"/>
              <a:buChar char="•"/>
            </a:pPr>
            <a:r>
              <a:rPr lang="en-ZA" sz="1800" b="0" i="0" u="none" strike="noStrike" cap="none" dirty="0">
                <a:solidFill>
                  <a:srgbClr val="000000"/>
                </a:solidFill>
                <a:latin typeface="Arial"/>
                <a:ea typeface="Arial"/>
                <a:cs typeface="Arial"/>
                <a:sym typeface="Arial"/>
              </a:rPr>
              <a:t>Bribery</a:t>
            </a:r>
            <a:endParaRPr dirty="0"/>
          </a:p>
          <a:p>
            <a:pPr marL="358775" marR="0" lvl="5" indent="-179387" algn="l" rtl="0">
              <a:lnSpc>
                <a:spcPct val="100000"/>
              </a:lnSpc>
              <a:spcBef>
                <a:spcPts val="0"/>
              </a:spcBef>
              <a:spcAft>
                <a:spcPts val="0"/>
              </a:spcAft>
              <a:buClr>
                <a:srgbClr val="000000"/>
              </a:buClr>
              <a:buSzPts val="1800"/>
              <a:buFont typeface="Arial"/>
              <a:buChar char="•"/>
            </a:pPr>
            <a:r>
              <a:rPr lang="en-ZA" sz="1800" b="0" i="0" u="none" strike="noStrike" cap="none" dirty="0">
                <a:solidFill>
                  <a:srgbClr val="000000"/>
                </a:solidFill>
                <a:latin typeface="Arial"/>
                <a:ea typeface="Arial"/>
                <a:cs typeface="Arial"/>
                <a:sym typeface="Arial"/>
              </a:rPr>
              <a:t>Corruption</a:t>
            </a:r>
            <a:endParaRPr dirty="0"/>
          </a:p>
          <a:p>
            <a:pPr marL="358775" marR="0" lvl="5" indent="-179387" algn="l" rtl="0">
              <a:lnSpc>
                <a:spcPct val="100000"/>
              </a:lnSpc>
              <a:spcBef>
                <a:spcPts val="0"/>
              </a:spcBef>
              <a:spcAft>
                <a:spcPts val="0"/>
              </a:spcAft>
              <a:buClr>
                <a:srgbClr val="000000"/>
              </a:buClr>
              <a:buSzPts val="1800"/>
              <a:buFont typeface="Arial"/>
              <a:buChar char="•"/>
            </a:pPr>
            <a:r>
              <a:rPr lang="en-ZA" sz="1800" b="0" i="0" u="none" strike="noStrike" cap="none" dirty="0">
                <a:solidFill>
                  <a:srgbClr val="000000"/>
                </a:solidFill>
                <a:latin typeface="Arial"/>
                <a:ea typeface="Arial"/>
                <a:cs typeface="Arial"/>
                <a:sym typeface="Arial"/>
              </a:rPr>
              <a:t>Smuggling</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7"/>
          <p:cNvSpPr txBox="1"/>
          <p:nvPr/>
        </p:nvSpPr>
        <p:spPr>
          <a:xfrm>
            <a:off x="163290" y="1362712"/>
            <a:ext cx="11873551" cy="5176896"/>
          </a:xfrm>
          <a:prstGeom prst="rect">
            <a:avLst/>
          </a:prstGeom>
          <a:noFill/>
          <a:ln>
            <a:noFill/>
          </a:ln>
        </p:spPr>
        <p:txBody>
          <a:bodyPr spcFirstLastPara="1" wrap="square" lIns="91400" tIns="91400" rIns="91400" bIns="91400" anchor="t" anchorCtr="0">
            <a:noAutofit/>
          </a:bodyPr>
          <a:lstStyle/>
          <a:p>
            <a:pPr marL="565150" marR="0" lvl="0" indent="-514350" algn="l" rtl="0">
              <a:lnSpc>
                <a:spcPct val="150000"/>
              </a:lnSpc>
              <a:spcBef>
                <a:spcPts val="0"/>
              </a:spcBef>
              <a:spcAft>
                <a:spcPts val="0"/>
              </a:spcAft>
              <a:buClr>
                <a:srgbClr val="000000"/>
              </a:buClr>
              <a:buSzPts val="2800"/>
              <a:buFont typeface="Arial"/>
              <a:buAutoNum type="arabicPeriod"/>
            </a:pPr>
            <a:r>
              <a:rPr lang="en-ZA" sz="2400" b="1" i="0" u="none" strike="noStrike" cap="none" dirty="0" smtClean="0">
                <a:solidFill>
                  <a:srgbClr val="000000"/>
                </a:solidFill>
                <a:latin typeface="+mn-lt"/>
                <a:ea typeface="Calibri"/>
                <a:cs typeface="Calibri"/>
                <a:sym typeface="Calibri"/>
              </a:rPr>
              <a:t>179</a:t>
            </a:r>
            <a:r>
              <a:rPr lang="en-ZA" sz="2400" b="0" i="0" u="none" strike="noStrike" cap="none" dirty="0" smtClean="0">
                <a:solidFill>
                  <a:srgbClr val="000000"/>
                </a:solidFill>
                <a:latin typeface="+mn-lt"/>
                <a:ea typeface="Calibri"/>
                <a:cs typeface="Calibri"/>
                <a:sym typeface="Calibri"/>
              </a:rPr>
              <a:t> requests for information have been received from mainly the PIC commission, </a:t>
            </a:r>
            <a:r>
              <a:rPr lang="en-ZA" sz="2400" b="0" i="0" u="none" strike="noStrike" cap="none" dirty="0" err="1" smtClean="0">
                <a:solidFill>
                  <a:srgbClr val="000000"/>
                </a:solidFill>
                <a:latin typeface="+mn-lt"/>
                <a:ea typeface="Calibri"/>
                <a:cs typeface="Calibri"/>
                <a:sym typeface="Calibri"/>
              </a:rPr>
              <a:t>ZONDO</a:t>
            </a:r>
            <a:r>
              <a:rPr lang="en-ZA" sz="2400" b="0" i="0" u="none" strike="noStrike" cap="none" dirty="0" smtClean="0">
                <a:solidFill>
                  <a:srgbClr val="000000"/>
                </a:solidFill>
                <a:latin typeface="+mn-lt"/>
                <a:ea typeface="Calibri"/>
                <a:cs typeface="Calibri"/>
                <a:sym typeface="Calibri"/>
              </a:rPr>
              <a:t> commission, Investigating Directorate and SIU to date</a:t>
            </a:r>
          </a:p>
          <a:p>
            <a:pPr marL="565150" marR="0" lvl="0" indent="-514350" algn="l" rtl="0">
              <a:lnSpc>
                <a:spcPct val="150000"/>
              </a:lnSpc>
              <a:spcBef>
                <a:spcPts val="0"/>
              </a:spcBef>
              <a:spcAft>
                <a:spcPts val="0"/>
              </a:spcAft>
              <a:buClr>
                <a:srgbClr val="000000"/>
              </a:buClr>
              <a:buSzPts val="2800"/>
              <a:buFont typeface="Arial"/>
              <a:buAutoNum type="arabicPeriod"/>
            </a:pPr>
            <a:r>
              <a:rPr lang="en-ZA" sz="2400" b="0" i="0" u="none" strike="noStrike" cap="none" dirty="0" smtClean="0">
                <a:solidFill>
                  <a:srgbClr val="000000"/>
                </a:solidFill>
                <a:latin typeface="+mn-lt"/>
                <a:ea typeface="Calibri"/>
                <a:cs typeface="Calibri"/>
                <a:sym typeface="Calibri"/>
              </a:rPr>
              <a:t>The requests involve </a:t>
            </a:r>
            <a:r>
              <a:rPr lang="en-ZA" sz="2400" b="1" i="0" u="none" strike="noStrike" cap="none" dirty="0" smtClean="0">
                <a:solidFill>
                  <a:srgbClr val="000000"/>
                </a:solidFill>
                <a:latin typeface="+mn-lt"/>
                <a:ea typeface="Calibri"/>
                <a:cs typeface="Calibri"/>
                <a:sym typeface="Calibri"/>
              </a:rPr>
              <a:t>1385 taxpayers with 2984 linked entities</a:t>
            </a:r>
            <a:endParaRPr lang="en-ZA" sz="2400" b="0" i="0" u="none" strike="noStrike" cap="none" dirty="0" smtClean="0">
              <a:solidFill>
                <a:srgbClr val="000000"/>
              </a:solidFill>
              <a:latin typeface="+mn-lt"/>
              <a:ea typeface="Calibri"/>
              <a:cs typeface="Calibri"/>
              <a:sym typeface="Calibri"/>
            </a:endParaRPr>
          </a:p>
          <a:p>
            <a:pPr marL="565150" marR="0" lvl="0" indent="-514350" algn="l" rtl="0">
              <a:lnSpc>
                <a:spcPct val="150000"/>
              </a:lnSpc>
              <a:spcBef>
                <a:spcPts val="0"/>
              </a:spcBef>
              <a:spcAft>
                <a:spcPts val="0"/>
              </a:spcAft>
              <a:buClr>
                <a:srgbClr val="000000"/>
              </a:buClr>
              <a:buSzPts val="2800"/>
              <a:buFont typeface="Arial"/>
              <a:buAutoNum type="arabicPeriod"/>
            </a:pPr>
            <a:r>
              <a:rPr lang="en-ZA" sz="2400" b="1" i="0" u="none" strike="noStrike" cap="none" dirty="0" smtClean="0">
                <a:solidFill>
                  <a:srgbClr val="000000"/>
                </a:solidFill>
                <a:latin typeface="+mn-lt"/>
                <a:ea typeface="Calibri"/>
                <a:cs typeface="Calibri"/>
                <a:sym typeface="Calibri"/>
              </a:rPr>
              <a:t>24</a:t>
            </a:r>
            <a:r>
              <a:rPr lang="en-ZA" sz="2400" b="0" i="0" u="none" strike="noStrike" cap="none" dirty="0" smtClean="0">
                <a:solidFill>
                  <a:srgbClr val="000000"/>
                </a:solidFill>
                <a:latin typeface="+mn-lt"/>
                <a:ea typeface="Calibri"/>
                <a:cs typeface="Calibri"/>
                <a:sym typeface="Calibri"/>
              </a:rPr>
              <a:t> cases involving around </a:t>
            </a:r>
            <a:r>
              <a:rPr lang="en-ZA" sz="2400" b="1" i="0" u="none" strike="noStrike" cap="none" dirty="0" smtClean="0">
                <a:solidFill>
                  <a:srgbClr val="000000"/>
                </a:solidFill>
                <a:latin typeface="+mn-lt"/>
                <a:ea typeface="Calibri"/>
                <a:cs typeface="Calibri"/>
                <a:sym typeface="Calibri"/>
              </a:rPr>
              <a:t>350 entities</a:t>
            </a:r>
            <a:r>
              <a:rPr lang="en-ZA" sz="2400" b="0" i="0" u="none" strike="noStrike" cap="none" dirty="0" smtClean="0">
                <a:solidFill>
                  <a:srgbClr val="000000"/>
                </a:solidFill>
                <a:latin typeface="+mn-lt"/>
                <a:ea typeface="Calibri"/>
                <a:cs typeface="Calibri"/>
                <a:sym typeface="Calibri"/>
              </a:rPr>
              <a:t> are under ongoing SARS investigation or audit</a:t>
            </a:r>
            <a:endParaRPr lang="en-ZA" sz="2400" dirty="0" smtClean="0">
              <a:latin typeface="+mn-lt"/>
            </a:endParaRPr>
          </a:p>
          <a:p>
            <a:pPr marL="565150" marR="0" lvl="0" indent="-514350" algn="l" rtl="0">
              <a:lnSpc>
                <a:spcPct val="150000"/>
              </a:lnSpc>
              <a:spcBef>
                <a:spcPts val="0"/>
              </a:spcBef>
              <a:spcAft>
                <a:spcPts val="0"/>
              </a:spcAft>
              <a:buClr>
                <a:srgbClr val="000000"/>
              </a:buClr>
              <a:buSzPts val="2800"/>
              <a:buFont typeface="Arial"/>
              <a:buAutoNum type="arabicPeriod"/>
            </a:pPr>
            <a:r>
              <a:rPr lang="en-ZA" sz="2400" b="0" i="0" u="none" strike="noStrike" cap="none" dirty="0" smtClean="0">
                <a:solidFill>
                  <a:srgbClr val="000000"/>
                </a:solidFill>
                <a:latin typeface="+mn-lt"/>
                <a:ea typeface="Calibri"/>
                <a:cs typeface="Calibri"/>
                <a:sym typeface="Calibri"/>
              </a:rPr>
              <a:t>To date, </a:t>
            </a:r>
            <a:r>
              <a:rPr lang="en-ZA" sz="2400" b="1" i="0" u="none" strike="noStrike" cap="none" dirty="0" smtClean="0">
                <a:solidFill>
                  <a:srgbClr val="000000"/>
                </a:solidFill>
                <a:latin typeface="+mn-lt"/>
                <a:ea typeface="Calibri"/>
                <a:cs typeface="Calibri"/>
                <a:sym typeface="Calibri"/>
              </a:rPr>
              <a:t>19 tax criminal charges</a:t>
            </a:r>
            <a:r>
              <a:rPr lang="en-ZA" sz="2400" b="0" i="0" u="none" strike="noStrike" cap="none" dirty="0" smtClean="0">
                <a:solidFill>
                  <a:srgbClr val="000000"/>
                </a:solidFill>
                <a:latin typeface="+mn-lt"/>
                <a:ea typeface="Calibri"/>
                <a:cs typeface="Calibri"/>
                <a:sym typeface="Calibri"/>
              </a:rPr>
              <a:t> have been referred to the law enforcement agencies </a:t>
            </a:r>
            <a:r>
              <a:rPr lang="en-ZA" sz="2400" b="0" i="0" u="none" strike="noStrike" cap="none" dirty="0">
                <a:solidFill>
                  <a:srgbClr val="000000"/>
                </a:solidFill>
                <a:latin typeface="+mn-lt"/>
                <a:ea typeface="Calibri"/>
                <a:cs typeface="Calibri"/>
                <a:sym typeface="Calibri"/>
              </a:rPr>
              <a:t>  </a:t>
            </a:r>
            <a:endParaRPr sz="2400" dirty="0">
              <a:latin typeface="+mn-lt"/>
            </a:endParaRPr>
          </a:p>
        </p:txBody>
      </p:sp>
      <p:sp>
        <p:nvSpPr>
          <p:cNvPr id="586" name="Google Shape;586;p97"/>
          <p:cNvSpPr txBox="1"/>
          <p:nvPr/>
        </p:nvSpPr>
        <p:spPr>
          <a:xfrm>
            <a:off x="163290" y="116631"/>
            <a:ext cx="11895300" cy="1165321"/>
          </a:xfrm>
          <a:prstGeom prst="rect">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ZA" sz="3600" b="1" i="0" u="none" strike="noStrike" cap="none">
                <a:solidFill>
                  <a:srgbClr val="FFFFFF"/>
                </a:solidFill>
                <a:latin typeface="Arial"/>
                <a:ea typeface="Arial"/>
                <a:cs typeface="Arial"/>
                <a:sym typeface="Arial"/>
              </a:rPr>
              <a:t>SARS COOPERATION WITH THE COMMISSIONS AND LAW ENFORCEMENT AGENCIES</a:t>
            </a:r>
            <a:endParaRPr sz="3600" b="0" i="0" u="none" strike="noStrike" cap="none">
              <a:solidFill>
                <a:srgbClr val="000000"/>
              </a:solidFill>
              <a:latin typeface="Arial"/>
              <a:ea typeface="Arial"/>
              <a:cs typeface="Arial"/>
              <a:sym typeface="Arial"/>
            </a:endParaRPr>
          </a:p>
        </p:txBody>
      </p:sp>
      <p:sp>
        <p:nvSpPr>
          <p:cNvPr id="587" name="Google Shape;587;p97"/>
          <p:cNvSpPr txBox="1">
            <a:spLocks noGrp="1"/>
          </p:cNvSpPr>
          <p:nvPr>
            <p:ph type="sldNum" idx="4294967295"/>
          </p:nvPr>
        </p:nvSpPr>
        <p:spPr>
          <a:xfrm>
            <a:off x="11721843" y="6539608"/>
            <a:ext cx="336900" cy="318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SzPts val="1200"/>
              <a:buNone/>
            </a:pPr>
            <a:fld id="{00000000-1234-1234-1234-123412341234}" type="slidenum">
              <a:rPr lang="en-ZA" sz="1000">
                <a:solidFill>
                  <a:srgbClr val="595959"/>
                </a:solidFill>
                <a:latin typeface="Arial"/>
                <a:ea typeface="Arial"/>
                <a:cs typeface="Arial"/>
                <a:sym typeface="Arial"/>
              </a:rPr>
              <a:t>3</a:t>
            </a:fld>
            <a:endParaRPr sz="1000" b="0" i="0" u="none" strike="noStrike" cap="none">
              <a:solidFill>
                <a:srgbClr val="59595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3"/>
          <p:cNvSpPr txBox="1"/>
          <p:nvPr/>
        </p:nvSpPr>
        <p:spPr>
          <a:xfrm>
            <a:off x="144600" y="797555"/>
            <a:ext cx="11902800" cy="5819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800"/>
              </a:spcBef>
              <a:spcAft>
                <a:spcPts val="0"/>
              </a:spcAft>
              <a:buClr>
                <a:srgbClr val="000000"/>
              </a:buClr>
              <a:buSzPts val="1800"/>
              <a:buFont typeface="Arial"/>
              <a:buAutoNum type="arabicPeriod"/>
            </a:pPr>
            <a:r>
              <a:rPr lang="en-ZA" sz="1800" b="1" i="0" u="none" strike="noStrike" cap="none" dirty="0">
                <a:solidFill>
                  <a:srgbClr val="000000"/>
                </a:solidFill>
                <a:latin typeface="Arial"/>
                <a:ea typeface="Arial"/>
                <a:cs typeface="Arial"/>
                <a:sym typeface="Arial"/>
              </a:rPr>
              <a:t>TRANSFER PRICING:</a:t>
            </a:r>
            <a:r>
              <a:rPr lang="en-ZA" sz="1800" b="0" i="0" u="none" strike="noStrike" cap="none" dirty="0">
                <a:solidFill>
                  <a:srgbClr val="000000"/>
                </a:solidFill>
                <a:latin typeface="Arial"/>
                <a:ea typeface="Arial"/>
                <a:cs typeface="Arial"/>
                <a:sym typeface="Arial"/>
              </a:rPr>
              <a:t> per the Davis Tax Committee, between 2008  &amp; 2011, more than R200bn left SA as service charge  outflows. Our preliminary review, for 2017 shows approx. R93b left SA in service charges, including R31 billion in interest payments against loans</a:t>
            </a:r>
            <a:endParaRPr sz="1400" b="0" i="0" u="none" strike="noStrike" cap="none" dirty="0">
              <a:solidFill>
                <a:srgbClr val="000000"/>
              </a:solidFill>
              <a:latin typeface="Arial"/>
              <a:ea typeface="Arial"/>
              <a:cs typeface="Arial"/>
              <a:sym typeface="Arial"/>
            </a:endParaRPr>
          </a:p>
          <a:p>
            <a:pPr marL="889000" marR="0" lvl="0" indent="-342900" algn="l" rtl="0">
              <a:lnSpc>
                <a:spcPct val="100000"/>
              </a:lnSpc>
              <a:spcBef>
                <a:spcPts val="80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800"/>
              </a:spcBef>
              <a:spcAft>
                <a:spcPts val="0"/>
              </a:spcAft>
              <a:buClr>
                <a:srgbClr val="000000"/>
              </a:buClr>
              <a:buSzPts val="1800"/>
              <a:buFont typeface="Arial"/>
              <a:buAutoNum type="arabicPeriod"/>
            </a:pPr>
            <a:r>
              <a:rPr lang="en-ZA" sz="1800" b="1" i="0" u="none" strike="noStrike" cap="none" dirty="0">
                <a:solidFill>
                  <a:srgbClr val="000000"/>
                </a:solidFill>
                <a:latin typeface="Arial"/>
                <a:ea typeface="Arial"/>
                <a:cs typeface="Arial"/>
                <a:sym typeface="Arial"/>
              </a:rPr>
              <a:t>ASSESSED LOSSES: </a:t>
            </a:r>
            <a:r>
              <a:rPr lang="en-ZA" sz="1800" b="0" i="0" u="none" strike="noStrike" cap="none" dirty="0">
                <a:solidFill>
                  <a:srgbClr val="000000"/>
                </a:solidFill>
                <a:latin typeface="Arial"/>
                <a:ea typeface="Arial"/>
                <a:cs typeface="Arial"/>
                <a:sym typeface="Arial"/>
              </a:rPr>
              <a:t>carried forward by Large Corporates surged from +R130bn (2015) to +R280bn (2017). </a:t>
            </a:r>
            <a:endParaRPr sz="1800" b="0" i="0" u="none" strike="noStrike" cap="none" dirty="0">
              <a:solidFill>
                <a:srgbClr val="000000"/>
              </a:solidFill>
              <a:latin typeface="Arial"/>
              <a:ea typeface="Arial"/>
              <a:cs typeface="Arial"/>
              <a:sym typeface="Arial"/>
            </a:endParaRPr>
          </a:p>
          <a:p>
            <a:pPr marL="914400" marR="0" lvl="0" indent="-342900" algn="l" rtl="0">
              <a:lnSpc>
                <a:spcPct val="100000"/>
              </a:lnSpc>
              <a:spcBef>
                <a:spcPts val="800"/>
              </a:spcBef>
              <a:spcAft>
                <a:spcPts val="0"/>
              </a:spcAft>
              <a:buClr>
                <a:srgbClr val="000000"/>
              </a:buClr>
              <a:buSzPts val="1800"/>
              <a:buFont typeface="+mj-lt"/>
              <a:buAutoNum type="arabicPeriod"/>
            </a:pPr>
            <a:endParaRPr sz="1800" b="1" i="0" u="none" strike="noStrike" cap="none" dirty="0">
              <a:solidFill>
                <a:srgbClr val="000000"/>
              </a:solidFill>
              <a:latin typeface="Arial"/>
              <a:ea typeface="Arial"/>
              <a:cs typeface="Arial"/>
              <a:sym typeface="Arial"/>
            </a:endParaRPr>
          </a:p>
          <a:p>
            <a:pPr marL="457200" marR="0" lvl="0" indent="-342900" algn="l" rtl="0">
              <a:lnSpc>
                <a:spcPct val="100000"/>
              </a:lnSpc>
              <a:spcBef>
                <a:spcPts val="800"/>
              </a:spcBef>
              <a:spcAft>
                <a:spcPts val="0"/>
              </a:spcAft>
              <a:buClr>
                <a:srgbClr val="000000"/>
              </a:buClr>
              <a:buSzPts val="1800"/>
              <a:buFont typeface="Arial"/>
              <a:buAutoNum type="arabicPeriod"/>
            </a:pPr>
            <a:r>
              <a:rPr lang="en-ZA" sz="1800" b="1" i="0" u="none" strike="noStrike" cap="none" dirty="0">
                <a:solidFill>
                  <a:srgbClr val="000000"/>
                </a:solidFill>
                <a:latin typeface="Arial"/>
                <a:ea typeface="Arial"/>
                <a:cs typeface="Arial"/>
                <a:sym typeface="Arial"/>
              </a:rPr>
              <a:t>CRIMINAL AND ILLICIT ECONOMIC ACTIVITIES: </a:t>
            </a:r>
            <a:r>
              <a:rPr lang="en-ZA" sz="1800" b="0" i="0" u="none" strike="noStrike" cap="none" dirty="0">
                <a:solidFill>
                  <a:srgbClr val="000000"/>
                </a:solidFill>
                <a:latin typeface="Arial"/>
                <a:ea typeface="Arial"/>
                <a:cs typeface="Arial"/>
                <a:sym typeface="Arial"/>
              </a:rPr>
              <a:t>represents a serious problem to the economy. The prejudice to the fiscus by initial estimates well in excess of R100 billion </a:t>
            </a:r>
            <a:endParaRPr sz="1400" b="0" i="0" u="none" strike="noStrike" cap="none" dirty="0">
              <a:solidFill>
                <a:srgbClr val="000000"/>
              </a:solidFill>
              <a:latin typeface="Arial"/>
              <a:ea typeface="Arial"/>
              <a:cs typeface="Arial"/>
              <a:sym typeface="Arial"/>
            </a:endParaRPr>
          </a:p>
          <a:p>
            <a:pPr marL="889000" marR="0" lvl="0" indent="-342900" algn="l" rtl="0">
              <a:lnSpc>
                <a:spcPct val="100000"/>
              </a:lnSpc>
              <a:spcBef>
                <a:spcPts val="80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800"/>
              </a:spcBef>
              <a:spcAft>
                <a:spcPts val="0"/>
              </a:spcAft>
              <a:buClr>
                <a:srgbClr val="000000"/>
              </a:buClr>
              <a:buSzPts val="1800"/>
              <a:buFont typeface="Arial"/>
              <a:buAutoNum type="arabicPeriod"/>
            </a:pPr>
            <a:r>
              <a:rPr lang="en-ZA" sz="1800" b="1" i="0" u="none" strike="noStrike" cap="none" dirty="0">
                <a:solidFill>
                  <a:srgbClr val="000000"/>
                </a:solidFill>
                <a:latin typeface="Arial"/>
                <a:ea typeface="Arial"/>
                <a:cs typeface="Arial"/>
                <a:sym typeface="Arial"/>
              </a:rPr>
              <a:t>BASE EROSION AND PROFIT SHIFTING</a:t>
            </a:r>
            <a:r>
              <a:rPr lang="en-ZA" sz="1800" b="0" i="0" u="none" strike="noStrike" cap="none" dirty="0">
                <a:solidFill>
                  <a:srgbClr val="000000"/>
                </a:solidFill>
                <a:latin typeface="Arial"/>
                <a:ea typeface="Arial"/>
                <a:cs typeface="Arial"/>
                <a:sym typeface="Arial"/>
              </a:rPr>
              <a:t> behaviours are of concern to SARS as it severely erodes the current and future tax base. In addition, </a:t>
            </a:r>
            <a:r>
              <a:rPr lang="en-ZA" sz="1800" b="1" i="0" u="none" strike="noStrike" cap="none" dirty="0">
                <a:solidFill>
                  <a:srgbClr val="000000"/>
                </a:solidFill>
                <a:latin typeface="Arial"/>
                <a:ea typeface="Arial"/>
                <a:cs typeface="Arial"/>
                <a:sym typeface="Arial"/>
              </a:rPr>
              <a:t>AGGRESSIVE TRANSFER PRICING PRACTICES</a:t>
            </a:r>
            <a:r>
              <a:rPr lang="en-ZA" sz="1800" b="0" i="0" u="none" strike="noStrike" cap="none" dirty="0">
                <a:solidFill>
                  <a:srgbClr val="000000"/>
                </a:solidFill>
                <a:latin typeface="Arial"/>
                <a:ea typeface="Arial"/>
                <a:cs typeface="Arial"/>
                <a:sym typeface="Arial"/>
              </a:rPr>
              <a:t>, profits actually earned through key SA activities end up in tax and favourable tax jurisdictions (i.e. Switzerland).</a:t>
            </a:r>
            <a:endParaRPr sz="1400" b="0" i="0" u="none" strike="noStrike" cap="none" dirty="0">
              <a:solidFill>
                <a:srgbClr val="000000"/>
              </a:solidFill>
              <a:latin typeface="Arial"/>
              <a:ea typeface="Arial"/>
              <a:cs typeface="Arial"/>
              <a:sym typeface="Arial"/>
            </a:endParaRPr>
          </a:p>
          <a:p>
            <a:pPr marL="889000" marR="0" lvl="0" indent="-342900" algn="l" rtl="0">
              <a:lnSpc>
                <a:spcPct val="100000"/>
              </a:lnSpc>
              <a:spcBef>
                <a:spcPts val="80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800"/>
              </a:spcBef>
              <a:spcAft>
                <a:spcPts val="0"/>
              </a:spcAft>
              <a:buClr>
                <a:srgbClr val="000000"/>
              </a:buClr>
              <a:buSzPts val="1800"/>
              <a:buFont typeface="Arial"/>
              <a:buAutoNum type="arabicPeriod"/>
            </a:pPr>
            <a:r>
              <a:rPr lang="en-ZA" sz="1800" b="0" i="0" u="none" strike="noStrike" cap="none" dirty="0">
                <a:solidFill>
                  <a:srgbClr val="000000"/>
                </a:solidFill>
                <a:latin typeface="Arial"/>
                <a:ea typeface="Arial"/>
                <a:cs typeface="Arial"/>
                <a:sym typeface="Arial"/>
              </a:rPr>
              <a:t>GENERAL COMPLIANCE: </a:t>
            </a:r>
            <a:endParaRPr sz="1400" b="0" i="0" u="none" strike="noStrike" cap="none" dirty="0">
              <a:solidFill>
                <a:srgbClr val="000000"/>
              </a:solidFill>
              <a:latin typeface="Arial"/>
              <a:ea typeface="Arial"/>
              <a:cs typeface="Arial"/>
              <a:sym typeface="Arial"/>
            </a:endParaRPr>
          </a:p>
          <a:p>
            <a:pPr marL="985837" marR="0" lvl="1" indent="-336550" algn="just" rtl="0">
              <a:lnSpc>
                <a:spcPct val="115000"/>
              </a:lnSpc>
              <a:spcBef>
                <a:spcPts val="0"/>
              </a:spcBef>
              <a:spcAft>
                <a:spcPts val="0"/>
              </a:spcAft>
              <a:buClr>
                <a:srgbClr val="000000"/>
              </a:buClr>
              <a:buSzPts val="1700"/>
              <a:buFont typeface="Arial"/>
              <a:buAutoNum type="alphaLcPeriod"/>
            </a:pPr>
            <a:r>
              <a:rPr lang="en-ZA" sz="1700" b="1" i="0" u="none" strike="noStrike" cap="none" dirty="0">
                <a:solidFill>
                  <a:srgbClr val="000000"/>
                </a:solidFill>
                <a:latin typeface="Arial"/>
                <a:ea typeface="Arial"/>
                <a:cs typeface="Arial"/>
                <a:sym typeface="Arial"/>
              </a:rPr>
              <a:t>ESTIMATES OF PROVISIONAL TAX COMPANIES AND INDIVIDUALS </a:t>
            </a:r>
            <a:r>
              <a:rPr lang="en-ZA" sz="1700" b="0" i="0" u="none" strike="noStrike" cap="none" dirty="0">
                <a:solidFill>
                  <a:srgbClr val="000000"/>
                </a:solidFill>
                <a:latin typeface="Arial"/>
                <a:ea typeface="Arial"/>
                <a:cs typeface="Arial"/>
                <a:sym typeface="Arial"/>
              </a:rPr>
              <a:t>manipulated</a:t>
            </a:r>
            <a:r>
              <a:rPr lang="en-ZA" sz="170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985837" marR="0" lvl="1" indent="-336550" algn="just" rtl="0">
              <a:lnSpc>
                <a:spcPct val="115000"/>
              </a:lnSpc>
              <a:spcBef>
                <a:spcPts val="0"/>
              </a:spcBef>
              <a:spcAft>
                <a:spcPts val="0"/>
              </a:spcAft>
              <a:buClr>
                <a:srgbClr val="000000"/>
              </a:buClr>
              <a:buSzPts val="1700"/>
              <a:buFont typeface="Arial"/>
              <a:buAutoNum type="alphaLcPeriod"/>
            </a:pPr>
            <a:r>
              <a:rPr lang="en-ZA" sz="1700" b="1" i="0" u="none" strike="noStrike" cap="none" dirty="0">
                <a:solidFill>
                  <a:srgbClr val="000000"/>
                </a:solidFill>
                <a:latin typeface="Arial"/>
                <a:ea typeface="Arial"/>
                <a:cs typeface="Arial"/>
                <a:sym typeface="Arial"/>
              </a:rPr>
              <a:t>VAT REFUNDS </a:t>
            </a:r>
            <a:r>
              <a:rPr lang="en-ZA" sz="1700" b="0" i="0" u="none" strike="noStrike" cap="none" dirty="0">
                <a:solidFill>
                  <a:srgbClr val="000000"/>
                </a:solidFill>
                <a:latin typeface="Arial"/>
                <a:ea typeface="Arial"/>
                <a:cs typeface="Arial"/>
                <a:sym typeface="Arial"/>
              </a:rPr>
              <a:t>manipulation of payments and refunds claimed.</a:t>
            </a:r>
            <a:endParaRPr sz="1700" b="0" i="0" u="none" strike="noStrike" cap="none" dirty="0">
              <a:solidFill>
                <a:srgbClr val="000000"/>
              </a:solidFill>
              <a:latin typeface="Arial"/>
              <a:ea typeface="Arial"/>
              <a:cs typeface="Arial"/>
              <a:sym typeface="Arial"/>
            </a:endParaRPr>
          </a:p>
          <a:p>
            <a:pPr marL="985837" marR="0" lvl="1" indent="-336550" algn="just" rtl="0">
              <a:lnSpc>
                <a:spcPct val="115000"/>
              </a:lnSpc>
              <a:spcBef>
                <a:spcPts val="0"/>
              </a:spcBef>
              <a:spcAft>
                <a:spcPts val="0"/>
              </a:spcAft>
              <a:buClr>
                <a:srgbClr val="000000"/>
              </a:buClr>
              <a:buSzPts val="1700"/>
              <a:buFont typeface="Arial"/>
              <a:buAutoNum type="alphaLcPeriod"/>
            </a:pPr>
            <a:r>
              <a:rPr lang="en-ZA" sz="1700" b="1" i="0" u="none" strike="noStrike" cap="none" dirty="0">
                <a:solidFill>
                  <a:srgbClr val="000000"/>
                </a:solidFill>
                <a:latin typeface="Arial"/>
                <a:ea typeface="Arial"/>
                <a:cs typeface="Arial"/>
                <a:sym typeface="Arial"/>
              </a:rPr>
              <a:t>PAYE</a:t>
            </a:r>
            <a:r>
              <a:rPr lang="en-ZA" sz="1700" b="0" i="0" u="none" strike="noStrike" cap="none" dirty="0">
                <a:solidFill>
                  <a:srgbClr val="000000"/>
                </a:solidFill>
                <a:latin typeface="Arial"/>
                <a:ea typeface="Arial"/>
                <a:cs typeface="Arial"/>
                <a:sym typeface="Arial"/>
              </a:rPr>
              <a:t> Compliance levels are low</a:t>
            </a:r>
            <a:endParaRPr sz="1700" b="0" i="0" u="none" strike="noStrike" cap="none" dirty="0">
              <a:solidFill>
                <a:srgbClr val="000000"/>
              </a:solidFill>
              <a:latin typeface="Arial"/>
              <a:ea typeface="Arial"/>
              <a:cs typeface="Arial"/>
              <a:sym typeface="Arial"/>
            </a:endParaRPr>
          </a:p>
          <a:p>
            <a:pPr marL="985837" marR="0" lvl="1" indent="-336550" algn="just" rtl="0">
              <a:lnSpc>
                <a:spcPct val="115000"/>
              </a:lnSpc>
              <a:spcBef>
                <a:spcPts val="0"/>
              </a:spcBef>
              <a:spcAft>
                <a:spcPts val="0"/>
              </a:spcAft>
              <a:buClr>
                <a:srgbClr val="000000"/>
              </a:buClr>
              <a:buSzPts val="1700"/>
              <a:buFont typeface="Arial"/>
              <a:buAutoNum type="alphaLcPeriod"/>
            </a:pPr>
            <a:r>
              <a:rPr lang="en-ZA" sz="1700" b="1" i="0" u="none" strike="noStrike" cap="none" dirty="0">
                <a:solidFill>
                  <a:srgbClr val="000000"/>
                </a:solidFill>
                <a:latin typeface="Arial"/>
                <a:ea typeface="Arial"/>
                <a:cs typeface="Arial"/>
                <a:sym typeface="Arial"/>
              </a:rPr>
              <a:t>PAYMENT COMPLIANCE</a:t>
            </a:r>
            <a:r>
              <a:rPr lang="en-ZA" sz="1700" b="0" i="0" u="none" strike="noStrike" cap="none" dirty="0">
                <a:solidFill>
                  <a:srgbClr val="000000"/>
                </a:solidFill>
                <a:latin typeface="Arial"/>
                <a:ea typeface="Arial"/>
                <a:cs typeface="Arial"/>
                <a:sym typeface="Arial"/>
              </a:rPr>
              <a:t> levels remain a concern </a:t>
            </a:r>
            <a:endParaRPr sz="1400" b="0" i="0" u="none" strike="noStrike" cap="none" dirty="0">
              <a:solidFill>
                <a:srgbClr val="000000"/>
              </a:solidFill>
              <a:latin typeface="Arial"/>
              <a:ea typeface="Arial"/>
              <a:cs typeface="Arial"/>
              <a:sym typeface="Arial"/>
            </a:endParaRPr>
          </a:p>
          <a:p>
            <a:pPr marL="577850" marR="0" lvl="1"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534" name="Google Shape;534;p93"/>
          <p:cNvSpPr txBox="1"/>
          <p:nvPr/>
        </p:nvSpPr>
        <p:spPr>
          <a:xfrm>
            <a:off x="163290" y="116632"/>
            <a:ext cx="11895300" cy="759900"/>
          </a:xfrm>
          <a:prstGeom prst="rect">
            <a:avLst/>
          </a:prstGeom>
          <a:solidFill>
            <a:srgbClr val="3C7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290"/>
              <a:buFont typeface="Arial"/>
              <a:buNone/>
            </a:pPr>
            <a:r>
              <a:rPr lang="en-ZA" sz="3700" b="1" i="0" u="none" strike="noStrike" cap="none">
                <a:solidFill>
                  <a:schemeClr val="lt1"/>
                </a:solidFill>
                <a:latin typeface="Arial"/>
                <a:ea typeface="Arial"/>
                <a:cs typeface="Arial"/>
                <a:sym typeface="Arial"/>
              </a:rPr>
              <a:t>FOCUS ON CONCERNING COMPLIANCE AREAS</a:t>
            </a:r>
            <a:endParaRPr sz="3700" b="0" i="0" u="none" strike="noStrike" cap="none">
              <a:solidFill>
                <a:srgbClr val="000000"/>
              </a:solidFill>
              <a:latin typeface="Arial"/>
              <a:ea typeface="Arial"/>
              <a:cs typeface="Arial"/>
              <a:sym typeface="Arial"/>
            </a:endParaRPr>
          </a:p>
        </p:txBody>
      </p:sp>
      <p:sp>
        <p:nvSpPr>
          <p:cNvPr id="535" name="Google Shape;535;p93"/>
          <p:cNvSpPr txBox="1">
            <a:spLocks noGrp="1"/>
          </p:cNvSpPr>
          <p:nvPr>
            <p:ph type="sldNum" idx="4294967295"/>
          </p:nvPr>
        </p:nvSpPr>
        <p:spPr>
          <a:xfrm>
            <a:off x="11721843" y="6539608"/>
            <a:ext cx="336900" cy="318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SzPts val="1200"/>
              <a:buNone/>
            </a:pPr>
            <a:fld id="{00000000-1234-1234-1234-123412341234}" type="slidenum">
              <a:rPr lang="en-ZA" sz="1000">
                <a:solidFill>
                  <a:srgbClr val="595959"/>
                </a:solidFill>
                <a:latin typeface="Arial"/>
                <a:ea typeface="Arial"/>
                <a:cs typeface="Arial"/>
                <a:sym typeface="Arial"/>
              </a:rPr>
              <a:t>4</a:t>
            </a:fld>
            <a:endParaRPr sz="1000" b="0" i="0" u="none" strike="noStrike" cap="none">
              <a:solidFill>
                <a:srgbClr val="59595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4"/>
          <p:cNvSpPr txBox="1"/>
          <p:nvPr/>
        </p:nvSpPr>
        <p:spPr>
          <a:xfrm>
            <a:off x="155250" y="156000"/>
            <a:ext cx="11903400" cy="715500"/>
          </a:xfrm>
          <a:prstGeom prst="rect">
            <a:avLst/>
          </a:prstGeom>
          <a:solidFill>
            <a:srgbClr val="3C78D8"/>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ZA" sz="2800" b="1" i="0" u="none" strike="noStrike" cap="none">
                <a:solidFill>
                  <a:srgbClr val="FFFFFF"/>
                </a:solidFill>
                <a:latin typeface="Arial"/>
                <a:ea typeface="Arial"/>
                <a:cs typeface="Arial"/>
                <a:sym typeface="Arial"/>
              </a:rPr>
              <a:t>COMPLIANCE ACTIVITIES – AREAS OF OPPORTUNITY</a:t>
            </a:r>
            <a:endParaRPr sz="2100" b="0" i="0" u="none" strike="noStrike" cap="none">
              <a:solidFill>
                <a:srgbClr val="000000"/>
              </a:solidFill>
              <a:latin typeface="Arial"/>
              <a:ea typeface="Arial"/>
              <a:cs typeface="Arial"/>
              <a:sym typeface="Arial"/>
            </a:endParaRPr>
          </a:p>
        </p:txBody>
      </p:sp>
      <p:sp>
        <p:nvSpPr>
          <p:cNvPr id="541" name="Google Shape;541;p94"/>
          <p:cNvSpPr/>
          <p:nvPr/>
        </p:nvSpPr>
        <p:spPr>
          <a:xfrm>
            <a:off x="331954" y="1040249"/>
            <a:ext cx="3244500" cy="1368745"/>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Tax Gap Study Conclusion &amp; Attendant Opportunities </a:t>
            </a:r>
            <a:endParaRPr sz="2000" b="1" i="0" u="none" strike="noStrike" cap="none">
              <a:solidFill>
                <a:srgbClr val="000000"/>
              </a:solidFill>
              <a:latin typeface="Arial"/>
              <a:ea typeface="Arial"/>
              <a:cs typeface="Arial"/>
              <a:sym typeface="Arial"/>
            </a:endParaRPr>
          </a:p>
        </p:txBody>
      </p:sp>
      <p:sp>
        <p:nvSpPr>
          <p:cNvPr id="542" name="Google Shape;542;p94"/>
          <p:cNvSpPr/>
          <p:nvPr/>
        </p:nvSpPr>
        <p:spPr>
          <a:xfrm>
            <a:off x="331952" y="2528199"/>
            <a:ext cx="3244500" cy="1564500"/>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Revenue Leakages due to Syndicated Fraud  &amp; other non-compliance</a:t>
            </a:r>
            <a:endParaRPr sz="2000" b="1" i="0" u="none" strike="noStrike" cap="none">
              <a:solidFill>
                <a:srgbClr val="000000"/>
              </a:solidFill>
              <a:latin typeface="Arial"/>
              <a:ea typeface="Arial"/>
              <a:cs typeface="Arial"/>
              <a:sym typeface="Arial"/>
            </a:endParaRPr>
          </a:p>
        </p:txBody>
      </p:sp>
      <p:sp>
        <p:nvSpPr>
          <p:cNvPr id="543" name="Google Shape;543;p94"/>
          <p:cNvSpPr/>
          <p:nvPr/>
        </p:nvSpPr>
        <p:spPr>
          <a:xfrm>
            <a:off x="331952" y="4180445"/>
            <a:ext cx="3244500" cy="715500"/>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Response to Commissions</a:t>
            </a:r>
            <a:endParaRPr sz="1800" b="1" i="0" u="none" strike="noStrike" cap="none">
              <a:solidFill>
                <a:srgbClr val="000000"/>
              </a:solidFill>
              <a:latin typeface="Arial"/>
              <a:ea typeface="Arial"/>
              <a:cs typeface="Arial"/>
              <a:sym typeface="Arial"/>
            </a:endParaRPr>
          </a:p>
        </p:txBody>
      </p:sp>
      <p:sp>
        <p:nvSpPr>
          <p:cNvPr id="544" name="Google Shape;544;p94"/>
          <p:cNvSpPr/>
          <p:nvPr/>
        </p:nvSpPr>
        <p:spPr>
          <a:xfrm>
            <a:off x="331952" y="5015149"/>
            <a:ext cx="3244500" cy="1385100"/>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Large Business &amp; International Taxpayers </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545" name="Google Shape;545;p94"/>
          <p:cNvSpPr txBox="1"/>
          <p:nvPr/>
        </p:nvSpPr>
        <p:spPr>
          <a:xfrm>
            <a:off x="3678250" y="1040249"/>
            <a:ext cx="6405363" cy="13851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Conclusion of the tax gap study approach/plan by the end of April 2020  </a:t>
            </a:r>
            <a:endParaRPr sz="1500" b="0" i="0" u="none" strike="noStrike" cap="none">
              <a:solidFill>
                <a:srgbClr val="000000"/>
              </a:solidFill>
              <a:latin typeface="Arial"/>
              <a:ea typeface="Arial"/>
              <a:cs typeface="Arial"/>
              <a:sym typeface="Arial"/>
            </a:endParaRPr>
          </a:p>
          <a:p>
            <a:pPr marL="214311" marR="0" lvl="2" indent="-214311"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Focusing on key streams within the DTC: </a:t>
            </a:r>
            <a:endParaRPr sz="1500" b="0" i="0" u="none" strike="noStrike" cap="none">
              <a:solidFill>
                <a:srgbClr val="000000"/>
              </a:solidFill>
              <a:latin typeface="Arial"/>
              <a:ea typeface="Arial"/>
              <a:cs typeface="Arial"/>
              <a:sym typeface="Arial"/>
            </a:endParaRPr>
          </a:p>
          <a:p>
            <a:pPr marL="557212" marR="0" lvl="6" indent="-230187" algn="l" rtl="0">
              <a:lnSpc>
                <a:spcPct val="100000"/>
              </a:lnSpc>
              <a:spcBef>
                <a:spcPts val="0"/>
              </a:spcBef>
              <a:spcAft>
                <a:spcPts val="0"/>
              </a:spcAft>
              <a:buClr>
                <a:srgbClr val="000000"/>
              </a:buClr>
              <a:buSzPts val="1600"/>
              <a:buFont typeface="Noto Sans Symbols"/>
              <a:buChar char="✔"/>
            </a:pPr>
            <a:r>
              <a:rPr lang="en-ZA" sz="1500" b="0" i="0" u="none" strike="noStrike" cap="none">
                <a:solidFill>
                  <a:srgbClr val="000000"/>
                </a:solidFill>
                <a:latin typeface="Arial"/>
                <a:ea typeface="Arial"/>
                <a:cs typeface="Arial"/>
                <a:sym typeface="Arial"/>
              </a:rPr>
              <a:t>International taxes </a:t>
            </a:r>
            <a:endParaRPr sz="1500" b="0" i="0" u="none" strike="noStrike" cap="none">
              <a:solidFill>
                <a:srgbClr val="000000"/>
              </a:solidFill>
              <a:latin typeface="Arial"/>
              <a:ea typeface="Arial"/>
              <a:cs typeface="Arial"/>
              <a:sym typeface="Arial"/>
            </a:endParaRPr>
          </a:p>
          <a:p>
            <a:pPr marL="557212" marR="0" lvl="2" indent="-230187" algn="l" rtl="0">
              <a:lnSpc>
                <a:spcPct val="100000"/>
              </a:lnSpc>
              <a:spcBef>
                <a:spcPts val="0"/>
              </a:spcBef>
              <a:spcAft>
                <a:spcPts val="0"/>
              </a:spcAft>
              <a:buClr>
                <a:srgbClr val="000000"/>
              </a:buClr>
              <a:buSzPts val="1600"/>
              <a:buFont typeface="Noto Sans Symbols"/>
              <a:buChar char="✔"/>
            </a:pPr>
            <a:r>
              <a:rPr lang="en-ZA" sz="1500" b="0" i="0" u="none" strike="noStrike" cap="none">
                <a:solidFill>
                  <a:srgbClr val="000000"/>
                </a:solidFill>
                <a:latin typeface="Arial"/>
                <a:ea typeface="Arial"/>
                <a:cs typeface="Arial"/>
                <a:sym typeface="Arial"/>
              </a:rPr>
              <a:t>VAT Leakages </a:t>
            </a:r>
            <a:endParaRPr sz="1500" b="0" i="0" u="none" strike="noStrike" cap="none">
              <a:solidFill>
                <a:srgbClr val="000000"/>
              </a:solidFill>
              <a:latin typeface="Arial"/>
              <a:ea typeface="Arial"/>
              <a:cs typeface="Arial"/>
              <a:sym typeface="Arial"/>
            </a:endParaRPr>
          </a:p>
          <a:p>
            <a:pPr marL="557212" marR="0" lvl="2" indent="-230187" algn="l" rtl="0">
              <a:lnSpc>
                <a:spcPct val="100000"/>
              </a:lnSpc>
              <a:spcBef>
                <a:spcPts val="0"/>
              </a:spcBef>
              <a:spcAft>
                <a:spcPts val="0"/>
              </a:spcAft>
              <a:buClr>
                <a:srgbClr val="000000"/>
              </a:buClr>
              <a:buSzPts val="1600"/>
              <a:buFont typeface="Noto Sans Symbols"/>
              <a:buChar char="✔"/>
            </a:pPr>
            <a:r>
              <a:rPr lang="en-ZA" sz="1500" b="0" i="0" u="none" strike="noStrike" cap="none">
                <a:solidFill>
                  <a:srgbClr val="000000"/>
                </a:solidFill>
                <a:latin typeface="Arial"/>
                <a:ea typeface="Arial"/>
                <a:cs typeface="Arial"/>
                <a:sym typeface="Arial"/>
              </a:rPr>
              <a:t>Effective Tax Rates – CIT </a:t>
            </a:r>
            <a:endParaRPr sz="1500" b="0" i="0" u="none" strike="noStrike" cap="none">
              <a:solidFill>
                <a:srgbClr val="000000"/>
              </a:solidFill>
              <a:latin typeface="Arial"/>
              <a:ea typeface="Arial"/>
              <a:cs typeface="Arial"/>
              <a:sym typeface="Arial"/>
            </a:endParaRPr>
          </a:p>
        </p:txBody>
      </p:sp>
      <p:sp>
        <p:nvSpPr>
          <p:cNvPr id="546" name="Google Shape;546;p94"/>
          <p:cNvSpPr txBox="1"/>
          <p:nvPr/>
        </p:nvSpPr>
        <p:spPr>
          <a:xfrm>
            <a:off x="3678250" y="2528199"/>
            <a:ext cx="6405363" cy="15645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Undervaluation of Imports  </a:t>
            </a:r>
            <a:endParaRPr sz="15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Fraudulent Refunds (Prevented)</a:t>
            </a:r>
            <a:endParaRPr sz="15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Leveraging Third Party Data to detect non-compliance  </a:t>
            </a:r>
            <a:endParaRPr sz="1500" b="0" i="0" u="none" strike="noStrike" cap="none">
              <a:solidFill>
                <a:srgbClr val="000000"/>
              </a:solidFill>
              <a:latin typeface="Arial"/>
              <a:ea typeface="Arial"/>
              <a:cs typeface="Arial"/>
              <a:sym typeface="Arial"/>
            </a:endParaRPr>
          </a:p>
        </p:txBody>
      </p:sp>
      <p:sp>
        <p:nvSpPr>
          <p:cNvPr id="547" name="Google Shape;547;p94"/>
          <p:cNvSpPr txBox="1"/>
          <p:nvPr/>
        </p:nvSpPr>
        <p:spPr>
          <a:xfrm>
            <a:off x="3678250" y="4180444"/>
            <a:ext cx="6405363" cy="776581"/>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350"/>
              <a:buFont typeface="Arial"/>
              <a:buChar char="•"/>
            </a:pPr>
            <a:r>
              <a:rPr lang="en-ZA" sz="1600" b="0" i="0" u="none" strike="noStrike" cap="none">
                <a:solidFill>
                  <a:srgbClr val="000000"/>
                </a:solidFill>
                <a:latin typeface="Arial"/>
                <a:ea typeface="Arial"/>
                <a:cs typeface="Arial"/>
                <a:sym typeface="Arial"/>
              </a:rPr>
              <a:t>Consideration of responses to disclosures made at the various commissions of inquiry e.g. Zondo Commission, etc. including preservation orders </a:t>
            </a:r>
            <a:endParaRPr sz="1200" b="0" i="0" u="none" strike="noStrike" cap="none">
              <a:solidFill>
                <a:srgbClr val="000000"/>
              </a:solidFill>
              <a:latin typeface="Arial"/>
              <a:ea typeface="Arial"/>
              <a:cs typeface="Arial"/>
              <a:sym typeface="Arial"/>
            </a:endParaRPr>
          </a:p>
        </p:txBody>
      </p:sp>
      <p:sp>
        <p:nvSpPr>
          <p:cNvPr id="548" name="Google Shape;548;p94"/>
          <p:cNvSpPr txBox="1"/>
          <p:nvPr/>
        </p:nvSpPr>
        <p:spPr>
          <a:xfrm>
            <a:off x="3678475" y="5015149"/>
            <a:ext cx="6405138" cy="13851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400" b="0" i="0" u="none" strike="noStrike" cap="none">
                <a:solidFill>
                  <a:srgbClr val="000000"/>
                </a:solidFill>
                <a:latin typeface="Arial"/>
                <a:ea typeface="Arial"/>
                <a:cs typeface="Arial"/>
                <a:sym typeface="Arial"/>
              </a:rPr>
              <a:t>Transfer Pricing practices and abuse &amp; Connected Party - interest or service fees paid for in low tax jurisdiction </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400" b="0" i="0" u="none" strike="noStrike" cap="none">
                <a:solidFill>
                  <a:srgbClr val="000000"/>
                </a:solidFill>
                <a:latin typeface="Arial"/>
                <a:ea typeface="Arial"/>
                <a:cs typeface="Arial"/>
                <a:sym typeface="Arial"/>
              </a:rPr>
              <a:t>Abuse of Assessed Losses Prevented</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400" b="0" i="0" u="none" strike="noStrike" cap="none">
                <a:solidFill>
                  <a:srgbClr val="000000"/>
                </a:solidFill>
                <a:latin typeface="Arial"/>
                <a:ea typeface="Arial"/>
                <a:cs typeface="Arial"/>
                <a:sym typeface="Arial"/>
              </a:rPr>
              <a:t>Tax Clearance for HNWI and expatriation of funds </a:t>
            </a:r>
            <a:endParaRPr sz="1400" b="0" i="0" u="none" strike="noStrike" cap="none">
              <a:solidFill>
                <a:srgbClr val="000000"/>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400" b="0" i="0" u="none" strike="noStrike" cap="none">
                <a:solidFill>
                  <a:srgbClr val="000000"/>
                </a:solidFill>
                <a:latin typeface="Arial"/>
                <a:ea typeface="Arial"/>
                <a:cs typeface="Arial"/>
                <a:sym typeface="Arial"/>
              </a:rPr>
              <a:t>LBC Audit WIP (Assessments)</a:t>
            </a:r>
            <a:endParaRPr sz="1400" b="0" i="0" u="none" strike="noStrike" cap="none">
              <a:solidFill>
                <a:srgbClr val="000000"/>
              </a:solidFill>
              <a:latin typeface="Arial"/>
              <a:ea typeface="Arial"/>
              <a:cs typeface="Arial"/>
              <a:sym typeface="Arial"/>
            </a:endParaRPr>
          </a:p>
        </p:txBody>
      </p:sp>
      <p:sp>
        <p:nvSpPr>
          <p:cNvPr id="549" name="Google Shape;549;p94"/>
          <p:cNvSpPr txBox="1"/>
          <p:nvPr/>
        </p:nvSpPr>
        <p:spPr>
          <a:xfrm>
            <a:off x="10194099" y="1040249"/>
            <a:ext cx="1864551" cy="13851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R10bn</a:t>
            </a:r>
            <a:endParaRPr/>
          </a:p>
          <a:p>
            <a:pPr marL="214311" marR="0" lvl="0" indent="-112711" algn="l" rtl="0">
              <a:lnSpc>
                <a:spcPct val="100000"/>
              </a:lnSpc>
              <a:spcBef>
                <a:spcPts val="0"/>
              </a:spcBef>
              <a:spcAft>
                <a:spcPts val="0"/>
              </a:spcAft>
              <a:buClr>
                <a:srgbClr val="000000"/>
              </a:buClr>
              <a:buSzPts val="1600"/>
              <a:buFont typeface="Arial"/>
              <a:buNone/>
            </a:pPr>
            <a:endParaRPr sz="1500" b="0" i="0" u="none" strike="noStrike" cap="none">
              <a:solidFill>
                <a:schemeClr val="dk1"/>
              </a:solidFill>
              <a:latin typeface="Arial"/>
              <a:ea typeface="Arial"/>
              <a:cs typeface="Arial"/>
              <a:sym typeface="Arial"/>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R1-2bn</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R3-4bn</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R5bn over 2 FY’s</a:t>
            </a:r>
            <a:endParaRPr/>
          </a:p>
        </p:txBody>
      </p:sp>
      <p:sp>
        <p:nvSpPr>
          <p:cNvPr id="550" name="Google Shape;550;p94"/>
          <p:cNvSpPr txBox="1"/>
          <p:nvPr/>
        </p:nvSpPr>
        <p:spPr>
          <a:xfrm>
            <a:off x="10176672" y="4180445"/>
            <a:ext cx="1873013" cy="77658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R1.2bn</a:t>
            </a:r>
            <a:endParaRPr sz="1500" b="0" i="0" u="none" strike="noStrike" cap="none">
              <a:solidFill>
                <a:schemeClr val="dk1"/>
              </a:solidFill>
              <a:latin typeface="Arial"/>
              <a:ea typeface="Arial"/>
              <a:cs typeface="Arial"/>
              <a:sym typeface="Arial"/>
            </a:endParaRPr>
          </a:p>
        </p:txBody>
      </p:sp>
      <p:sp>
        <p:nvSpPr>
          <p:cNvPr id="551" name="Google Shape;551;p94"/>
          <p:cNvSpPr txBox="1"/>
          <p:nvPr/>
        </p:nvSpPr>
        <p:spPr>
          <a:xfrm>
            <a:off x="10184516" y="2528199"/>
            <a:ext cx="1873013" cy="15645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R8bn</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R25-30bn prevented</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R1.0bn p/a</a:t>
            </a:r>
            <a:endParaRPr/>
          </a:p>
          <a:p>
            <a:pPr marL="214311" marR="0" lvl="0" indent="-112711" algn="l" rtl="0">
              <a:lnSpc>
                <a:spcPct val="100000"/>
              </a:lnSpc>
              <a:spcBef>
                <a:spcPts val="0"/>
              </a:spcBef>
              <a:spcAft>
                <a:spcPts val="0"/>
              </a:spcAft>
              <a:buClr>
                <a:srgbClr val="000000"/>
              </a:buClr>
              <a:buSzPts val="1600"/>
              <a:buFont typeface="Arial"/>
              <a:buNone/>
            </a:pPr>
            <a:endParaRPr sz="1500" b="0" i="0" u="none" strike="noStrike" cap="none">
              <a:solidFill>
                <a:schemeClr val="dk1"/>
              </a:solidFill>
              <a:latin typeface="Arial"/>
              <a:ea typeface="Arial"/>
              <a:cs typeface="Arial"/>
              <a:sym typeface="Arial"/>
            </a:endParaRPr>
          </a:p>
        </p:txBody>
      </p:sp>
      <p:sp>
        <p:nvSpPr>
          <p:cNvPr id="552" name="Google Shape;552;p94"/>
          <p:cNvSpPr txBox="1"/>
          <p:nvPr/>
        </p:nvSpPr>
        <p:spPr>
          <a:xfrm>
            <a:off x="10185636" y="5015149"/>
            <a:ext cx="1873013" cy="1385100"/>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R20bn (assessments)</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R1bn (savings)</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R3bn</a:t>
            </a:r>
            <a:endParaRPr/>
          </a:p>
          <a:p>
            <a:pPr marL="214311" marR="0" lvl="0" indent="-214311" algn="l" rtl="0">
              <a:lnSpc>
                <a:spcPct val="100000"/>
              </a:lnSpc>
              <a:spcBef>
                <a:spcPts val="0"/>
              </a:spcBef>
              <a:spcAft>
                <a:spcPts val="0"/>
              </a:spcAft>
              <a:buClr>
                <a:srgbClr val="000000"/>
              </a:buClr>
              <a:buSzPts val="1600"/>
              <a:buFont typeface="Arial"/>
              <a:buChar char="•"/>
            </a:pPr>
            <a:r>
              <a:rPr lang="en-ZA" sz="1500" b="0" i="0" u="none" strike="noStrike" cap="none">
                <a:solidFill>
                  <a:schemeClr val="dk1"/>
                </a:solidFill>
                <a:latin typeface="Arial"/>
                <a:ea typeface="Arial"/>
                <a:cs typeface="Arial"/>
                <a:sym typeface="Arial"/>
              </a:rPr>
              <a:t>R10bn</a:t>
            </a:r>
            <a:endParaRPr/>
          </a:p>
          <a:p>
            <a:pPr marL="0" marR="0" lvl="0" indent="0" algn="l" rtl="0">
              <a:lnSpc>
                <a:spcPct val="100000"/>
              </a:lnSpc>
              <a:spcBef>
                <a:spcPts val="0"/>
              </a:spcBef>
              <a:spcAft>
                <a:spcPts val="0"/>
              </a:spcAft>
              <a:buNone/>
            </a:pPr>
            <a:endParaRPr sz="1500" b="0" i="0" u="none" strike="noStrike" cap="none">
              <a:solidFill>
                <a:schemeClr val="dk1"/>
              </a:solidFill>
              <a:latin typeface="Arial"/>
              <a:ea typeface="Arial"/>
              <a:cs typeface="Arial"/>
              <a:sym typeface="Arial"/>
            </a:endParaRPr>
          </a:p>
        </p:txBody>
      </p:sp>
      <p:cxnSp>
        <p:nvCxnSpPr>
          <p:cNvPr id="553" name="Google Shape;553;p94"/>
          <p:cNvCxnSpPr/>
          <p:nvPr/>
        </p:nvCxnSpPr>
        <p:spPr>
          <a:xfrm rot="10800000" flipH="1">
            <a:off x="10577232" y="6701831"/>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54" name="Google Shape;554;p94"/>
          <p:cNvCxnSpPr/>
          <p:nvPr/>
        </p:nvCxnSpPr>
        <p:spPr>
          <a:xfrm rot="10800000" flipH="1">
            <a:off x="10577232" y="6409475"/>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55" name="Google Shape;555;p94"/>
          <p:cNvCxnSpPr/>
          <p:nvPr/>
        </p:nvCxnSpPr>
        <p:spPr>
          <a:xfrm rot="10800000" flipH="1">
            <a:off x="10577232" y="6766149"/>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556" name="Google Shape;556;p94"/>
          <p:cNvSpPr/>
          <p:nvPr/>
        </p:nvSpPr>
        <p:spPr>
          <a:xfrm>
            <a:off x="6106950" y="6418702"/>
            <a:ext cx="5737446" cy="30777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ZA" sz="1400" b="0" i="0" u="none" strike="noStrike" cap="none">
                <a:solidFill>
                  <a:schemeClr val="dk1"/>
                </a:solidFill>
                <a:latin typeface="Arial"/>
                <a:ea typeface="Arial"/>
                <a:cs typeface="Arial"/>
                <a:sym typeface="Arial"/>
              </a:rPr>
              <a:t>Total Planned Compliance Activities                                     R89.2bn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5"/>
          <p:cNvSpPr txBox="1"/>
          <p:nvPr/>
        </p:nvSpPr>
        <p:spPr>
          <a:xfrm>
            <a:off x="3572359" y="2395577"/>
            <a:ext cx="6740575" cy="3775755"/>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ZA" sz="1500" b="0" i="0" u="none" strike="noStrike" cap="none">
                <a:solidFill>
                  <a:srgbClr val="000000"/>
                </a:solidFill>
                <a:latin typeface="Arial"/>
                <a:ea typeface="Arial"/>
                <a:cs typeface="Arial"/>
                <a:sym typeface="Arial"/>
              </a:rPr>
              <a:t>Through the use of  leveraging 3</a:t>
            </a:r>
            <a:r>
              <a:rPr lang="en-ZA" sz="1500" b="0" i="0" u="none" strike="noStrike" cap="none" baseline="30000">
                <a:solidFill>
                  <a:srgbClr val="000000"/>
                </a:solidFill>
                <a:latin typeface="Arial"/>
                <a:ea typeface="Arial"/>
                <a:cs typeface="Arial"/>
                <a:sym typeface="Arial"/>
              </a:rPr>
              <a:t>RD</a:t>
            </a:r>
            <a:r>
              <a:rPr lang="en-ZA" sz="1500" b="0" i="0" u="none" strike="noStrike" cap="none">
                <a:solidFill>
                  <a:srgbClr val="000000"/>
                </a:solidFill>
                <a:latin typeface="Arial"/>
                <a:ea typeface="Arial"/>
                <a:cs typeface="Arial"/>
                <a:sym typeface="Arial"/>
              </a:rPr>
              <a:t> Party Data, the case selection methodology had been enriched to intelligently with the use  identify potentially areas of under declaration. </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ZA" sz="1500" b="0" i="0" u="none" strike="noStrike" cap="none">
                <a:solidFill>
                  <a:srgbClr val="000000"/>
                </a:solidFill>
                <a:latin typeface="Arial"/>
                <a:ea typeface="Arial"/>
                <a:cs typeface="Arial"/>
                <a:sym typeface="Arial"/>
              </a:rPr>
              <a:t>The approach to enhance Customs Audits in the clothing, textile, leather &amp; footwear industries included cross government collaboration.</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ZA" sz="1500" b="0" i="0" u="none" strike="noStrike" cap="none">
                <a:solidFill>
                  <a:srgbClr val="000000"/>
                </a:solidFill>
                <a:latin typeface="Arial"/>
                <a:ea typeface="Arial"/>
                <a:cs typeface="Arial"/>
                <a:sym typeface="Arial"/>
              </a:rPr>
              <a:t>For example, rental income, CGT, investment income, Customs Valuations, fringe benefits, etc.</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Large Business = R 1.60bn</a:t>
            </a:r>
            <a:endParaRPr/>
          </a:p>
          <a:p>
            <a:pPr marL="285750" marR="0" lvl="0" indent="-285750"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Customs = R 2.60bn</a:t>
            </a:r>
            <a:endParaRPr/>
          </a:p>
          <a:p>
            <a:pPr marL="285750" marR="0" lvl="0" indent="-285750"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Excise = R0.01bn</a:t>
            </a:r>
            <a:endParaRPr/>
          </a:p>
          <a:p>
            <a:pPr marL="285750" marR="0" lvl="0" indent="-285750" algn="l" rtl="0">
              <a:lnSpc>
                <a:spcPct val="100000"/>
              </a:lnSpc>
              <a:spcBef>
                <a:spcPts val="0"/>
              </a:spcBef>
              <a:spcAft>
                <a:spcPts val="0"/>
              </a:spcAft>
              <a:buClr>
                <a:srgbClr val="000000"/>
              </a:buClr>
              <a:buSzPts val="1600"/>
              <a:buFont typeface="Arial"/>
              <a:buChar char="•"/>
            </a:pPr>
            <a:r>
              <a:rPr lang="en-ZA" sz="1500" b="0" i="0" u="none" strike="noStrike" cap="none">
                <a:solidFill>
                  <a:srgbClr val="000000"/>
                </a:solidFill>
                <a:latin typeface="Arial"/>
                <a:ea typeface="Arial"/>
                <a:cs typeface="Arial"/>
                <a:sym typeface="Arial"/>
              </a:rPr>
              <a:t>SMME = R4.1bn</a:t>
            </a:r>
            <a:endParaRPr sz="1500" b="0" i="0" u="none" strike="noStrike" cap="none">
              <a:solidFill>
                <a:srgbClr val="000000"/>
              </a:solidFill>
              <a:latin typeface="Arial"/>
              <a:ea typeface="Arial"/>
              <a:cs typeface="Arial"/>
              <a:sym typeface="Arial"/>
            </a:endParaRPr>
          </a:p>
        </p:txBody>
      </p:sp>
      <p:sp>
        <p:nvSpPr>
          <p:cNvPr id="562" name="Google Shape;562;p95"/>
          <p:cNvSpPr txBox="1"/>
          <p:nvPr/>
        </p:nvSpPr>
        <p:spPr>
          <a:xfrm>
            <a:off x="155250" y="156000"/>
            <a:ext cx="11903400" cy="715500"/>
          </a:xfrm>
          <a:prstGeom prst="rect">
            <a:avLst/>
          </a:prstGeom>
          <a:solidFill>
            <a:srgbClr val="3C78D8"/>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ZA" sz="2800" b="1" i="0" u="none" strike="noStrike" cap="none">
                <a:solidFill>
                  <a:srgbClr val="FFFFFF"/>
                </a:solidFill>
                <a:latin typeface="Arial"/>
                <a:ea typeface="Arial"/>
                <a:cs typeface="Arial"/>
                <a:sym typeface="Arial"/>
              </a:rPr>
              <a:t>COMPLIANCE ACTIVITIES – VALUE REALISATION TO DATE</a:t>
            </a:r>
            <a:endParaRPr/>
          </a:p>
        </p:txBody>
      </p:sp>
      <p:sp>
        <p:nvSpPr>
          <p:cNvPr id="563" name="Google Shape;563;p95"/>
          <p:cNvSpPr/>
          <p:nvPr/>
        </p:nvSpPr>
        <p:spPr>
          <a:xfrm>
            <a:off x="236868" y="1014180"/>
            <a:ext cx="3244500" cy="1127053"/>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DEBT COLLECTION </a:t>
            </a:r>
            <a:endParaRPr sz="1800" b="1" i="0" u="none" strike="noStrike" cap="none">
              <a:solidFill>
                <a:srgbClr val="000000"/>
              </a:solidFill>
              <a:latin typeface="Arial"/>
              <a:ea typeface="Arial"/>
              <a:cs typeface="Arial"/>
              <a:sym typeface="Arial"/>
            </a:endParaRPr>
          </a:p>
        </p:txBody>
      </p:sp>
      <p:sp>
        <p:nvSpPr>
          <p:cNvPr id="564" name="Google Shape;564;p95"/>
          <p:cNvSpPr txBox="1"/>
          <p:nvPr/>
        </p:nvSpPr>
        <p:spPr>
          <a:xfrm>
            <a:off x="3572359" y="1014180"/>
            <a:ext cx="6740575" cy="1115204"/>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ZA" sz="1500" b="0" i="0" u="none" strike="noStrike" cap="none">
                <a:solidFill>
                  <a:srgbClr val="000000"/>
                </a:solidFill>
                <a:latin typeface="Arial"/>
                <a:ea typeface="Arial"/>
                <a:cs typeface="Arial"/>
                <a:sym typeface="Arial"/>
              </a:rPr>
              <a:t>Through the use of enhanced of data analytical application (i.e. Probability modelling) Debt Collection efforts had been to directed towards priority yielding cases. Additionally, We had launched customized SMS campaigns directed at taxpayers with outstanding returns to improve filing compliance.</a:t>
            </a:r>
            <a:endParaRPr sz="1500" b="0" i="0" u="none" strike="noStrike" cap="none">
              <a:solidFill>
                <a:srgbClr val="000000"/>
              </a:solidFill>
              <a:latin typeface="Arial"/>
              <a:ea typeface="Arial"/>
              <a:cs typeface="Arial"/>
              <a:sym typeface="Arial"/>
            </a:endParaRPr>
          </a:p>
        </p:txBody>
      </p:sp>
      <p:sp>
        <p:nvSpPr>
          <p:cNvPr id="565" name="Google Shape;565;p95"/>
          <p:cNvSpPr txBox="1"/>
          <p:nvPr/>
        </p:nvSpPr>
        <p:spPr>
          <a:xfrm>
            <a:off x="10466455" y="1014180"/>
            <a:ext cx="1488141" cy="1115204"/>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r>
              <a:rPr lang="en-ZA" sz="1500" b="0" i="0" u="none" strike="noStrike" cap="none">
                <a:solidFill>
                  <a:schemeClr val="dk1"/>
                </a:solidFill>
                <a:latin typeface="Arial"/>
                <a:ea typeface="Arial"/>
                <a:cs typeface="Arial"/>
                <a:sym typeface="Arial"/>
              </a:rPr>
              <a:t>R 3.9bn </a:t>
            </a:r>
            <a:endParaRPr/>
          </a:p>
        </p:txBody>
      </p:sp>
      <p:cxnSp>
        <p:nvCxnSpPr>
          <p:cNvPr id="566" name="Google Shape;566;p95"/>
          <p:cNvCxnSpPr/>
          <p:nvPr/>
        </p:nvCxnSpPr>
        <p:spPr>
          <a:xfrm rot="10800000" flipH="1">
            <a:off x="10466455" y="6529380"/>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67" name="Google Shape;567;p95"/>
          <p:cNvCxnSpPr/>
          <p:nvPr/>
        </p:nvCxnSpPr>
        <p:spPr>
          <a:xfrm rot="10800000" flipH="1">
            <a:off x="10466455" y="6479108"/>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568" name="Google Shape;568;p95"/>
          <p:cNvSpPr/>
          <p:nvPr/>
        </p:nvSpPr>
        <p:spPr>
          <a:xfrm>
            <a:off x="5859399" y="6189115"/>
            <a:ext cx="6095197"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ZA" sz="1400" b="0" i="0" u="none" strike="noStrike" cap="none">
                <a:solidFill>
                  <a:schemeClr val="dk1"/>
                </a:solidFill>
                <a:latin typeface="Arial"/>
                <a:ea typeface="Arial"/>
                <a:cs typeface="Arial"/>
                <a:sym typeface="Arial"/>
              </a:rPr>
              <a:t>Total Achievement YTD from Compliance Activities         R12.3bn          </a:t>
            </a:r>
            <a:endParaRPr sz="1400" b="0" i="0" u="none" strike="noStrike" cap="none">
              <a:solidFill>
                <a:schemeClr val="dk1"/>
              </a:solidFill>
              <a:latin typeface="Arial"/>
              <a:ea typeface="Arial"/>
              <a:cs typeface="Arial"/>
              <a:sym typeface="Arial"/>
            </a:endParaRPr>
          </a:p>
        </p:txBody>
      </p:sp>
      <p:sp>
        <p:nvSpPr>
          <p:cNvPr id="569" name="Google Shape;569;p95"/>
          <p:cNvSpPr/>
          <p:nvPr/>
        </p:nvSpPr>
        <p:spPr>
          <a:xfrm>
            <a:off x="236868" y="2395577"/>
            <a:ext cx="3244500" cy="3775755"/>
          </a:xfrm>
          <a:prstGeom prst="rect">
            <a:avLst/>
          </a:prstGeom>
          <a:solidFill>
            <a:srgbClr val="3C7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rgbClr val="FFFFFF"/>
                </a:solidFill>
                <a:latin typeface="Arial"/>
                <a:ea typeface="Arial"/>
                <a:cs typeface="Arial"/>
                <a:sym typeface="Arial"/>
              </a:rPr>
              <a:t>AUDIT</a:t>
            </a:r>
            <a:endParaRPr sz="1800" b="1" i="0" u="none" strike="noStrike" cap="none">
              <a:solidFill>
                <a:srgbClr val="000000"/>
              </a:solidFill>
              <a:latin typeface="Arial"/>
              <a:ea typeface="Arial"/>
              <a:cs typeface="Arial"/>
              <a:sym typeface="Arial"/>
            </a:endParaRPr>
          </a:p>
        </p:txBody>
      </p:sp>
      <p:sp>
        <p:nvSpPr>
          <p:cNvPr id="570" name="Google Shape;570;p95"/>
          <p:cNvSpPr txBox="1"/>
          <p:nvPr/>
        </p:nvSpPr>
        <p:spPr>
          <a:xfrm>
            <a:off x="10466455" y="2395577"/>
            <a:ext cx="1488141" cy="3775755"/>
          </a:xfrm>
          <a:prstGeom prst="rect">
            <a:avLst/>
          </a:prstGeom>
          <a:noFill/>
          <a:ln w="9525" cap="flat" cmpd="sng">
            <a:solidFill>
              <a:srgbClr val="3D85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ZA" sz="1500" b="0" i="0" u="none" strike="noStrike" cap="none">
                <a:solidFill>
                  <a:schemeClr val="dk1"/>
                </a:solidFill>
                <a:latin typeface="Arial"/>
                <a:ea typeface="Arial"/>
                <a:cs typeface="Arial"/>
                <a:sym typeface="Arial"/>
              </a:rPr>
              <a:t>R8.31bn</a:t>
            </a:r>
            <a:endParaRPr/>
          </a:p>
        </p:txBody>
      </p:sp>
      <p:sp>
        <p:nvSpPr>
          <p:cNvPr id="571" name="Google Shape;571;p95"/>
          <p:cNvSpPr txBox="1">
            <a:spLocks noGrp="1"/>
          </p:cNvSpPr>
          <p:nvPr>
            <p:ph type="sldNum" idx="4294967295"/>
          </p:nvPr>
        </p:nvSpPr>
        <p:spPr>
          <a:xfrm>
            <a:off x="11721843" y="6539608"/>
            <a:ext cx="336900" cy="318300"/>
          </a:xfrm>
          <a:prstGeom prst="rect">
            <a:avLst/>
          </a:prstGeom>
          <a:noFill/>
          <a:ln>
            <a:noFill/>
          </a:ln>
        </p:spPr>
        <p:txBody>
          <a:bodyPr spcFirstLastPara="1" wrap="square" lIns="91400" tIns="91400" rIns="91400" bIns="91400" anchor="ctr" anchorCtr="0">
            <a:noAutofit/>
          </a:bodyPr>
          <a:lstStyle/>
          <a:p>
            <a:pPr marL="0" lvl="0" indent="0" algn="r" rtl="0">
              <a:lnSpc>
                <a:spcPct val="100000"/>
              </a:lnSpc>
              <a:spcBef>
                <a:spcPts val="0"/>
              </a:spcBef>
              <a:spcAft>
                <a:spcPts val="0"/>
              </a:spcAft>
              <a:buSzPts val="1200"/>
              <a:buNone/>
            </a:pPr>
            <a:fld id="{00000000-1234-1234-1234-123412341234}" type="slidenum">
              <a:rPr lang="en-ZA" sz="1000">
                <a:solidFill>
                  <a:srgbClr val="595959"/>
                </a:solidFill>
                <a:latin typeface="Arial"/>
                <a:ea typeface="Arial"/>
                <a:cs typeface="Arial"/>
                <a:sym typeface="Arial"/>
              </a:rPr>
              <a:t>6</a:t>
            </a:fld>
            <a:endParaRPr sz="1000" b="0" i="0" u="none" strike="noStrike" cap="none">
              <a:solidFill>
                <a:srgbClr val="595959"/>
              </a:solidFill>
              <a:latin typeface="Arial"/>
              <a:ea typeface="Arial"/>
              <a:cs typeface="Arial"/>
              <a:sym typeface="Arial"/>
            </a:endParaRPr>
          </a:p>
        </p:txBody>
      </p:sp>
      <p:cxnSp>
        <p:nvCxnSpPr>
          <p:cNvPr id="572" name="Google Shape;572;p95"/>
          <p:cNvCxnSpPr/>
          <p:nvPr/>
        </p:nvCxnSpPr>
        <p:spPr>
          <a:xfrm rot="10800000" flipH="1">
            <a:off x="10470307" y="6192689"/>
            <a:ext cx="1480297" cy="1"/>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08" name="Google Shape;708;p113"/>
          <p:cNvGrpSpPr/>
          <p:nvPr/>
        </p:nvGrpSpPr>
        <p:grpSpPr>
          <a:xfrm>
            <a:off x="315884" y="2000253"/>
            <a:ext cx="11554690" cy="2189362"/>
            <a:chOff x="0" y="0"/>
            <a:chExt cx="11038115" cy="1428750"/>
          </a:xfrm>
        </p:grpSpPr>
        <p:sp>
          <p:nvSpPr>
            <p:cNvPr id="709" name="Google Shape;709;p113"/>
            <p:cNvSpPr/>
            <p:nvPr/>
          </p:nvSpPr>
          <p:spPr>
            <a:xfrm>
              <a:off x="0" y="0"/>
              <a:ext cx="11038115" cy="1428750"/>
            </a:xfrm>
            <a:prstGeom prst="rect">
              <a:avLst/>
            </a:prstGeom>
            <a:solidFill>
              <a:srgbClr val="3C7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400"/>
                <a:buFont typeface="Arial"/>
                <a:buNone/>
              </a:pPr>
              <a:endParaRPr sz="4400" b="0" i="0" u="none" strike="noStrike" cap="none">
                <a:solidFill>
                  <a:srgbClr val="000000"/>
                </a:solidFill>
                <a:latin typeface="Calibri"/>
                <a:ea typeface="Calibri"/>
                <a:cs typeface="Calibri"/>
                <a:sym typeface="Calibri"/>
              </a:endParaRPr>
            </a:p>
          </p:txBody>
        </p:sp>
        <p:sp>
          <p:nvSpPr>
            <p:cNvPr id="710" name="Google Shape;710;p113"/>
            <p:cNvSpPr txBox="1"/>
            <p:nvPr/>
          </p:nvSpPr>
          <p:spPr>
            <a:xfrm>
              <a:off x="0" y="317362"/>
              <a:ext cx="11038115" cy="794030"/>
            </a:xfrm>
            <a:prstGeom prst="rect">
              <a:avLst/>
            </a:prstGeom>
            <a:noFill/>
            <a:ln>
              <a:noFill/>
            </a:ln>
          </p:spPr>
          <p:txBody>
            <a:bodyPr spcFirstLastPara="1" wrap="square" lIns="91400" tIns="91400" rIns="91400" bIns="91400" anchor="ctr" anchorCtr="0">
              <a:noAutofit/>
            </a:bodyPr>
            <a:lstStyle/>
            <a:p>
              <a:pPr marL="0" marR="0" lvl="0" indent="0" algn="ctr" rtl="0">
                <a:lnSpc>
                  <a:spcPct val="90000"/>
                </a:lnSpc>
                <a:spcBef>
                  <a:spcPts val="0"/>
                </a:spcBef>
                <a:spcAft>
                  <a:spcPts val="0"/>
                </a:spcAft>
                <a:buClr>
                  <a:srgbClr val="FFFFFF"/>
                </a:buClr>
                <a:buSzPts val="4400"/>
                <a:buFont typeface="Arial"/>
                <a:buNone/>
              </a:pPr>
              <a:r>
                <a:rPr lang="en-ZA" sz="4400" b="1" i="0" u="none" strike="noStrike" cap="none">
                  <a:solidFill>
                    <a:srgbClr val="FFFFFF"/>
                  </a:solidFill>
                  <a:latin typeface="Arial"/>
                  <a:ea typeface="Arial"/>
                  <a:cs typeface="Arial"/>
                  <a:sym typeface="Arial"/>
                </a:rPr>
                <a:t>DISCUSSION…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114"/>
          <p:cNvPicPr preferRelativeResize="0"/>
          <p:nvPr/>
        </p:nvPicPr>
        <p:blipFill rotWithShape="1">
          <a:blip r:embed="rId3">
            <a:alphaModFix/>
          </a:blip>
          <a:srcRect t="5264" b="3947"/>
          <a:stretch/>
        </p:blipFill>
        <p:spPr>
          <a:xfrm>
            <a:off x="381662" y="453710"/>
            <a:ext cx="11330609" cy="60106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783</Words>
  <Application>Microsoft Office PowerPoint</Application>
  <PresentationFormat>Widescreen</PresentationFormat>
  <Paragraphs>113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Shikar Kabool</dc:creator>
  <cp:lastModifiedBy>Shikar Kabool</cp:lastModifiedBy>
  <cp:revision>4</cp:revision>
  <dcterms:modified xsi:type="dcterms:W3CDTF">2020-03-17T07:51:27Z</dcterms:modified>
</cp:coreProperties>
</file>