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659" r:id="rId2"/>
    <p:sldId id="590" r:id="rId3"/>
    <p:sldId id="595" r:id="rId4"/>
    <p:sldId id="594" r:id="rId5"/>
    <p:sldId id="592" r:id="rId6"/>
    <p:sldId id="652" r:id="rId7"/>
    <p:sldId id="593" r:id="rId8"/>
    <p:sldId id="585" r:id="rId9"/>
    <p:sldId id="632" r:id="rId10"/>
    <p:sldId id="633" r:id="rId11"/>
    <p:sldId id="628" r:id="rId12"/>
    <p:sldId id="631" r:id="rId13"/>
    <p:sldId id="648" r:id="rId14"/>
    <p:sldId id="597" r:id="rId15"/>
    <p:sldId id="588" r:id="rId16"/>
    <p:sldId id="653" r:id="rId17"/>
    <p:sldId id="596" r:id="rId18"/>
    <p:sldId id="649" r:id="rId19"/>
    <p:sldId id="651" r:id="rId20"/>
    <p:sldId id="614" r:id="rId21"/>
    <p:sldId id="634" r:id="rId22"/>
    <p:sldId id="615" r:id="rId23"/>
    <p:sldId id="636" r:id="rId24"/>
    <p:sldId id="641" r:id="rId25"/>
    <p:sldId id="638" r:id="rId26"/>
    <p:sldId id="639" r:id="rId27"/>
    <p:sldId id="640" r:id="rId28"/>
    <p:sldId id="650" r:id="rId29"/>
    <p:sldId id="644" r:id="rId30"/>
    <p:sldId id="658" r:id="rId31"/>
    <p:sldId id="657" r:id="rId32"/>
    <p:sldId id="646" r:id="rId33"/>
    <p:sldId id="647" r:id="rId34"/>
    <p:sldId id="598" r:id="rId35"/>
    <p:sldId id="635" r:id="rId36"/>
    <p:sldId id="578" r:id="rId37"/>
    <p:sldId id="579" r:id="rId38"/>
    <p:sldId id="642" r:id="rId39"/>
    <p:sldId id="643" r:id="rId40"/>
    <p:sldId id="599" r:id="rId41"/>
    <p:sldId id="601" r:id="rId42"/>
    <p:sldId id="581" r:id="rId43"/>
    <p:sldId id="582" r:id="rId44"/>
    <p:sldId id="616" r:id="rId45"/>
    <p:sldId id="583" r:id="rId46"/>
    <p:sldId id="602" r:id="rId47"/>
    <p:sldId id="584" r:id="rId48"/>
    <p:sldId id="656" r:id="rId49"/>
    <p:sldId id="608" r:id="rId50"/>
    <p:sldId id="580" r:id="rId51"/>
  </p:sldIdLst>
  <p:sldSz cx="9144000" cy="6858000" type="screen4x3"/>
  <p:notesSz cx="6797675" cy="9926638"/>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00"/>
    <a:srgbClr val="181E0C"/>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6" autoAdjust="0"/>
    <p:restoredTop sz="86391" autoAdjust="0"/>
  </p:normalViewPr>
  <p:slideViewPr>
    <p:cSldViewPr>
      <p:cViewPr varScale="1">
        <p:scale>
          <a:sx n="100" d="100"/>
          <a:sy n="100" d="100"/>
        </p:scale>
        <p:origin x="-194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459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9CF9D4-1F2F-B840-A471-B87C57DFF8A6}" type="doc">
      <dgm:prSet loTypeId="urn:microsoft.com/office/officeart/2005/8/layout/arrow2" loCatId="" qsTypeId="urn:microsoft.com/office/officeart/2005/8/quickstyle/simple4" qsCatId="simple" csTypeId="urn:microsoft.com/office/officeart/2005/8/colors/accent1_2" csCatId="accent1" phldr="1"/>
      <dgm:spPr/>
      <dgm:t>
        <a:bodyPr/>
        <a:lstStyle/>
        <a:p>
          <a:endParaRPr lang="en-ZA"/>
        </a:p>
      </dgm:t>
    </dgm:pt>
    <dgm:pt modelId="{4EBA56B3-EA27-054E-8729-7C165F93085D}">
      <dgm:prSet phldrT="[Text]"/>
      <dgm:spPr/>
      <dgm:t>
        <a:bodyPr/>
        <a:lstStyle/>
        <a:p>
          <a:r>
            <a:rPr lang="en-US" b="1" dirty="0">
              <a:latin typeface="Arial Black" panose="020B0A04020102020204" pitchFamily="34" charset="0"/>
            </a:rPr>
            <a:t>2014:</a:t>
          </a:r>
          <a:r>
            <a:rPr lang="en-US" dirty="0">
              <a:latin typeface="Arial Black" panose="020B0A04020102020204" pitchFamily="34" charset="0"/>
            </a:rPr>
            <a:t> </a:t>
          </a:r>
          <a:r>
            <a:rPr lang="en-US" b="1" dirty="0">
              <a:latin typeface="Arial Black" panose="020B0A04020102020204" pitchFamily="34" charset="0"/>
            </a:rPr>
            <a:t>48%</a:t>
          </a:r>
        </a:p>
      </dgm:t>
    </dgm:pt>
    <dgm:pt modelId="{C4B7EC9D-3CFA-6046-814E-7C1D12D58D16}" type="parTrans" cxnId="{C5DCC900-5D81-414B-B435-263E5418E9BC}">
      <dgm:prSet/>
      <dgm:spPr/>
      <dgm:t>
        <a:bodyPr/>
        <a:lstStyle/>
        <a:p>
          <a:endParaRPr lang="en-US">
            <a:latin typeface="Arial Black" panose="020B0A04020102020204" pitchFamily="34" charset="0"/>
          </a:endParaRPr>
        </a:p>
      </dgm:t>
    </dgm:pt>
    <dgm:pt modelId="{588313E6-F821-754A-9935-3012969FA089}" type="sibTrans" cxnId="{C5DCC900-5D81-414B-B435-263E5418E9BC}">
      <dgm:prSet/>
      <dgm:spPr/>
      <dgm:t>
        <a:bodyPr/>
        <a:lstStyle/>
        <a:p>
          <a:endParaRPr lang="en-US">
            <a:latin typeface="Arial Black" panose="020B0A04020102020204" pitchFamily="34" charset="0"/>
          </a:endParaRPr>
        </a:p>
      </dgm:t>
    </dgm:pt>
    <dgm:pt modelId="{E50DADD5-67DD-074F-9B02-B97541C1C070}">
      <dgm:prSet phldrT="[Text]"/>
      <dgm:spPr/>
      <dgm:t>
        <a:bodyPr/>
        <a:lstStyle/>
        <a:p>
          <a:r>
            <a:rPr lang="en-US" b="1" dirty="0">
              <a:latin typeface="Arial Black" panose="020B0A04020102020204" pitchFamily="34" charset="0"/>
            </a:rPr>
            <a:t>2016:</a:t>
          </a:r>
          <a:r>
            <a:rPr lang="en-US" dirty="0">
              <a:latin typeface="Arial Black" panose="020B0A04020102020204" pitchFamily="34" charset="0"/>
            </a:rPr>
            <a:t> </a:t>
          </a:r>
          <a:r>
            <a:rPr lang="en-US" b="1" dirty="0">
              <a:latin typeface="Arial Black" panose="020B0A04020102020204" pitchFamily="34" charset="0"/>
            </a:rPr>
            <a:t>58%</a:t>
          </a:r>
        </a:p>
      </dgm:t>
    </dgm:pt>
    <dgm:pt modelId="{69DB6E23-E72B-664E-847B-B05FC53927C1}" type="parTrans" cxnId="{4EDBF256-BF72-A84D-B43C-042C780780F8}">
      <dgm:prSet/>
      <dgm:spPr/>
      <dgm:t>
        <a:bodyPr/>
        <a:lstStyle/>
        <a:p>
          <a:endParaRPr lang="en-US">
            <a:latin typeface="Arial Black" panose="020B0A04020102020204" pitchFamily="34" charset="0"/>
          </a:endParaRPr>
        </a:p>
      </dgm:t>
    </dgm:pt>
    <dgm:pt modelId="{7F08BD0B-3091-8447-86D1-28E976DF246E}" type="sibTrans" cxnId="{4EDBF256-BF72-A84D-B43C-042C780780F8}">
      <dgm:prSet/>
      <dgm:spPr/>
      <dgm:t>
        <a:bodyPr/>
        <a:lstStyle/>
        <a:p>
          <a:endParaRPr lang="en-US">
            <a:latin typeface="Arial Black" panose="020B0A04020102020204" pitchFamily="34" charset="0"/>
          </a:endParaRPr>
        </a:p>
      </dgm:t>
    </dgm:pt>
    <dgm:pt modelId="{7E059D5D-5AB3-D14A-9466-3354E83F6C79}">
      <dgm:prSet phldrT="[Text]"/>
      <dgm:spPr/>
      <dgm:t>
        <a:bodyPr/>
        <a:lstStyle/>
        <a:p>
          <a:r>
            <a:rPr lang="en-US" b="1" dirty="0">
              <a:latin typeface="Arial Black" panose="020B0A04020102020204" pitchFamily="34" charset="0"/>
            </a:rPr>
            <a:t>2018: </a:t>
          </a:r>
          <a:r>
            <a:rPr lang="en-US" b="1" dirty="0">
              <a:solidFill>
                <a:srgbClr val="FF0000"/>
              </a:solidFill>
              <a:latin typeface="Arial Black" panose="020B0A04020102020204" pitchFamily="34" charset="0"/>
            </a:rPr>
            <a:t>68,96%</a:t>
          </a:r>
        </a:p>
      </dgm:t>
    </dgm:pt>
    <dgm:pt modelId="{A4FF0136-350C-964B-BE2E-0A87911D4C11}" type="parTrans" cxnId="{244005DC-E175-AE45-A407-22229CA69959}">
      <dgm:prSet/>
      <dgm:spPr/>
      <dgm:t>
        <a:bodyPr/>
        <a:lstStyle/>
        <a:p>
          <a:endParaRPr lang="en-US">
            <a:latin typeface="Arial Black" panose="020B0A04020102020204" pitchFamily="34" charset="0"/>
          </a:endParaRPr>
        </a:p>
      </dgm:t>
    </dgm:pt>
    <dgm:pt modelId="{F5088827-9987-DA44-B6C2-9B0F9AD4CB31}" type="sibTrans" cxnId="{244005DC-E175-AE45-A407-22229CA69959}">
      <dgm:prSet/>
      <dgm:spPr/>
      <dgm:t>
        <a:bodyPr/>
        <a:lstStyle/>
        <a:p>
          <a:endParaRPr lang="en-US">
            <a:latin typeface="Arial Black" panose="020B0A04020102020204" pitchFamily="34" charset="0"/>
          </a:endParaRPr>
        </a:p>
      </dgm:t>
    </dgm:pt>
    <dgm:pt modelId="{8C11E08E-52FC-4540-AB0D-F9CD2C836A89}">
      <dgm:prSet phldrT="[Text]"/>
      <dgm:spPr/>
      <dgm:t>
        <a:bodyPr/>
        <a:lstStyle/>
        <a:p>
          <a:r>
            <a:rPr lang="en-US" b="1" dirty="0">
              <a:solidFill>
                <a:srgbClr val="FF0000"/>
              </a:solidFill>
              <a:latin typeface="Arial Black" panose="020B0A04020102020204" pitchFamily="34" charset="0"/>
            </a:rPr>
            <a:t>2019: 70.69%</a:t>
          </a:r>
        </a:p>
      </dgm:t>
    </dgm:pt>
    <dgm:pt modelId="{803D87CD-C9C7-4090-BE1D-6DCE94F6B60A}" type="parTrans" cxnId="{035F1DB1-CC38-4D57-A55D-7E1911B025FA}">
      <dgm:prSet/>
      <dgm:spPr/>
      <dgm:t>
        <a:bodyPr/>
        <a:lstStyle/>
        <a:p>
          <a:endParaRPr lang="en-ZA">
            <a:latin typeface="Arial Black" panose="020B0A04020102020204" pitchFamily="34" charset="0"/>
          </a:endParaRPr>
        </a:p>
      </dgm:t>
    </dgm:pt>
    <dgm:pt modelId="{638FF44F-54AE-4D93-B12B-4DDA1450355D}" type="sibTrans" cxnId="{035F1DB1-CC38-4D57-A55D-7E1911B025FA}">
      <dgm:prSet/>
      <dgm:spPr/>
      <dgm:t>
        <a:bodyPr/>
        <a:lstStyle/>
        <a:p>
          <a:endParaRPr lang="en-ZA">
            <a:latin typeface="Arial Black" panose="020B0A04020102020204" pitchFamily="34" charset="0"/>
          </a:endParaRPr>
        </a:p>
      </dgm:t>
    </dgm:pt>
    <dgm:pt modelId="{7904BBCE-917C-0C40-B6A1-48D512C79B0B}" type="pres">
      <dgm:prSet presAssocID="{489CF9D4-1F2F-B840-A471-B87C57DFF8A6}" presName="arrowDiagram" presStyleCnt="0">
        <dgm:presLayoutVars>
          <dgm:chMax val="5"/>
          <dgm:dir/>
          <dgm:resizeHandles val="exact"/>
        </dgm:presLayoutVars>
      </dgm:prSet>
      <dgm:spPr/>
      <dgm:t>
        <a:bodyPr/>
        <a:lstStyle/>
        <a:p>
          <a:endParaRPr lang="en-US"/>
        </a:p>
      </dgm:t>
    </dgm:pt>
    <dgm:pt modelId="{3C5ECD87-F423-F742-8C3B-8CA769F5FF61}" type="pres">
      <dgm:prSet presAssocID="{489CF9D4-1F2F-B840-A471-B87C57DFF8A6}" presName="arrow" presStyleLbl="bgShp" presStyleIdx="0" presStyleCnt="1" custLinFactNeighborY="-2278"/>
      <dgm:spPr/>
    </dgm:pt>
    <dgm:pt modelId="{A1392E94-8811-491C-AAC3-B09830E4C5C2}" type="pres">
      <dgm:prSet presAssocID="{489CF9D4-1F2F-B840-A471-B87C57DFF8A6}" presName="arrowDiagram4" presStyleCnt="0"/>
      <dgm:spPr/>
    </dgm:pt>
    <dgm:pt modelId="{D12BC60D-C428-48F0-A204-976F874BAD5D}" type="pres">
      <dgm:prSet presAssocID="{4EBA56B3-EA27-054E-8729-7C165F93085D}" presName="bullet4a" presStyleLbl="node1" presStyleIdx="0" presStyleCnt="4"/>
      <dgm:spPr/>
    </dgm:pt>
    <dgm:pt modelId="{FF785F47-2E36-4EEB-8747-34C3296A4091}" type="pres">
      <dgm:prSet presAssocID="{4EBA56B3-EA27-054E-8729-7C165F93085D}" presName="textBox4a" presStyleLbl="revTx" presStyleIdx="0" presStyleCnt="4">
        <dgm:presLayoutVars>
          <dgm:bulletEnabled val="1"/>
        </dgm:presLayoutVars>
      </dgm:prSet>
      <dgm:spPr/>
      <dgm:t>
        <a:bodyPr/>
        <a:lstStyle/>
        <a:p>
          <a:endParaRPr lang="en-US"/>
        </a:p>
      </dgm:t>
    </dgm:pt>
    <dgm:pt modelId="{998FA47F-B276-486A-8DC1-5C3A6E78397D}" type="pres">
      <dgm:prSet presAssocID="{E50DADD5-67DD-074F-9B02-B97541C1C070}" presName="bullet4b" presStyleLbl="node1" presStyleIdx="1" presStyleCnt="4"/>
      <dgm:spPr/>
    </dgm:pt>
    <dgm:pt modelId="{4A999A52-1C37-4F2D-9714-1844B2FB3D3C}" type="pres">
      <dgm:prSet presAssocID="{E50DADD5-67DD-074F-9B02-B97541C1C070}" presName="textBox4b" presStyleLbl="revTx" presStyleIdx="1" presStyleCnt="4">
        <dgm:presLayoutVars>
          <dgm:bulletEnabled val="1"/>
        </dgm:presLayoutVars>
      </dgm:prSet>
      <dgm:spPr/>
      <dgm:t>
        <a:bodyPr/>
        <a:lstStyle/>
        <a:p>
          <a:endParaRPr lang="en-US"/>
        </a:p>
      </dgm:t>
    </dgm:pt>
    <dgm:pt modelId="{99DEDA74-518F-4F7C-98F4-69892AD7521B}" type="pres">
      <dgm:prSet presAssocID="{7E059D5D-5AB3-D14A-9466-3354E83F6C79}" presName="bullet4c" presStyleLbl="node1" presStyleIdx="2" presStyleCnt="4"/>
      <dgm:spPr/>
    </dgm:pt>
    <dgm:pt modelId="{D2882B9A-355D-4119-A270-100B1C5DCF22}" type="pres">
      <dgm:prSet presAssocID="{7E059D5D-5AB3-D14A-9466-3354E83F6C79}" presName="textBox4c" presStyleLbl="revTx" presStyleIdx="2" presStyleCnt="4">
        <dgm:presLayoutVars>
          <dgm:bulletEnabled val="1"/>
        </dgm:presLayoutVars>
      </dgm:prSet>
      <dgm:spPr/>
      <dgm:t>
        <a:bodyPr/>
        <a:lstStyle/>
        <a:p>
          <a:endParaRPr lang="en-US"/>
        </a:p>
      </dgm:t>
    </dgm:pt>
    <dgm:pt modelId="{1D9D2E0E-7415-46ED-B820-72CE3955FDD0}" type="pres">
      <dgm:prSet presAssocID="{8C11E08E-52FC-4540-AB0D-F9CD2C836A89}" presName="bullet4d" presStyleLbl="node1" presStyleIdx="3" presStyleCnt="4"/>
      <dgm:spPr/>
    </dgm:pt>
    <dgm:pt modelId="{8085EAE1-27D8-4355-9213-128FE0EF8774}" type="pres">
      <dgm:prSet presAssocID="{8C11E08E-52FC-4540-AB0D-F9CD2C836A89}" presName="textBox4d" presStyleLbl="revTx" presStyleIdx="3" presStyleCnt="4">
        <dgm:presLayoutVars>
          <dgm:bulletEnabled val="1"/>
        </dgm:presLayoutVars>
      </dgm:prSet>
      <dgm:spPr/>
      <dgm:t>
        <a:bodyPr/>
        <a:lstStyle/>
        <a:p>
          <a:endParaRPr lang="en-US"/>
        </a:p>
      </dgm:t>
    </dgm:pt>
  </dgm:ptLst>
  <dgm:cxnLst>
    <dgm:cxn modelId="{035F1DB1-CC38-4D57-A55D-7E1911B025FA}" srcId="{489CF9D4-1F2F-B840-A471-B87C57DFF8A6}" destId="{8C11E08E-52FC-4540-AB0D-F9CD2C836A89}" srcOrd="3" destOrd="0" parTransId="{803D87CD-C9C7-4090-BE1D-6DCE94F6B60A}" sibTransId="{638FF44F-54AE-4D93-B12B-4DDA1450355D}"/>
    <dgm:cxn modelId="{244005DC-E175-AE45-A407-22229CA69959}" srcId="{489CF9D4-1F2F-B840-A471-B87C57DFF8A6}" destId="{7E059D5D-5AB3-D14A-9466-3354E83F6C79}" srcOrd="2" destOrd="0" parTransId="{A4FF0136-350C-964B-BE2E-0A87911D4C11}" sibTransId="{F5088827-9987-DA44-B6C2-9B0F9AD4CB31}"/>
    <dgm:cxn modelId="{4EDBF256-BF72-A84D-B43C-042C780780F8}" srcId="{489CF9D4-1F2F-B840-A471-B87C57DFF8A6}" destId="{E50DADD5-67DD-074F-9B02-B97541C1C070}" srcOrd="1" destOrd="0" parTransId="{69DB6E23-E72B-664E-847B-B05FC53927C1}" sibTransId="{7F08BD0B-3091-8447-86D1-28E976DF246E}"/>
    <dgm:cxn modelId="{C5DCC900-5D81-414B-B435-263E5418E9BC}" srcId="{489CF9D4-1F2F-B840-A471-B87C57DFF8A6}" destId="{4EBA56B3-EA27-054E-8729-7C165F93085D}" srcOrd="0" destOrd="0" parTransId="{C4B7EC9D-3CFA-6046-814E-7C1D12D58D16}" sibTransId="{588313E6-F821-754A-9935-3012969FA089}"/>
    <dgm:cxn modelId="{267C6B0C-59DB-4E77-83D2-EBE264D3F213}" type="presOf" srcId="{489CF9D4-1F2F-B840-A471-B87C57DFF8A6}" destId="{7904BBCE-917C-0C40-B6A1-48D512C79B0B}" srcOrd="0" destOrd="0" presId="urn:microsoft.com/office/officeart/2005/8/layout/arrow2"/>
    <dgm:cxn modelId="{114CD41E-885B-470C-B193-65136F46C2E9}" type="presOf" srcId="{E50DADD5-67DD-074F-9B02-B97541C1C070}" destId="{4A999A52-1C37-4F2D-9714-1844B2FB3D3C}" srcOrd="0" destOrd="0" presId="urn:microsoft.com/office/officeart/2005/8/layout/arrow2"/>
    <dgm:cxn modelId="{8FA2C0F2-E5E4-4E12-89ED-CB8462EFFC66}" type="presOf" srcId="{8C11E08E-52FC-4540-AB0D-F9CD2C836A89}" destId="{8085EAE1-27D8-4355-9213-128FE0EF8774}" srcOrd="0" destOrd="0" presId="urn:microsoft.com/office/officeart/2005/8/layout/arrow2"/>
    <dgm:cxn modelId="{87790801-783A-4555-B3E1-E60D3E36A31E}" type="presOf" srcId="{7E059D5D-5AB3-D14A-9466-3354E83F6C79}" destId="{D2882B9A-355D-4119-A270-100B1C5DCF22}" srcOrd="0" destOrd="0" presId="urn:microsoft.com/office/officeart/2005/8/layout/arrow2"/>
    <dgm:cxn modelId="{0A93BCD3-B44D-454E-8A0E-C84A237F9A15}" type="presOf" srcId="{4EBA56B3-EA27-054E-8729-7C165F93085D}" destId="{FF785F47-2E36-4EEB-8747-34C3296A4091}" srcOrd="0" destOrd="0" presId="urn:microsoft.com/office/officeart/2005/8/layout/arrow2"/>
    <dgm:cxn modelId="{B721301E-AE6F-4D84-8974-20C3A08E65C8}" type="presParOf" srcId="{7904BBCE-917C-0C40-B6A1-48D512C79B0B}" destId="{3C5ECD87-F423-F742-8C3B-8CA769F5FF61}" srcOrd="0" destOrd="0" presId="urn:microsoft.com/office/officeart/2005/8/layout/arrow2"/>
    <dgm:cxn modelId="{455F3152-D55D-4597-AD87-89C08B3A3919}" type="presParOf" srcId="{7904BBCE-917C-0C40-B6A1-48D512C79B0B}" destId="{A1392E94-8811-491C-AAC3-B09830E4C5C2}" srcOrd="1" destOrd="0" presId="urn:microsoft.com/office/officeart/2005/8/layout/arrow2"/>
    <dgm:cxn modelId="{D6205A44-B434-4C3D-95B9-AC0912782FC5}" type="presParOf" srcId="{A1392E94-8811-491C-AAC3-B09830E4C5C2}" destId="{D12BC60D-C428-48F0-A204-976F874BAD5D}" srcOrd="0" destOrd="0" presId="urn:microsoft.com/office/officeart/2005/8/layout/arrow2"/>
    <dgm:cxn modelId="{64B50222-25EF-405F-8E48-684C954F8045}" type="presParOf" srcId="{A1392E94-8811-491C-AAC3-B09830E4C5C2}" destId="{FF785F47-2E36-4EEB-8747-34C3296A4091}" srcOrd="1" destOrd="0" presId="urn:microsoft.com/office/officeart/2005/8/layout/arrow2"/>
    <dgm:cxn modelId="{D6B74650-A075-4937-ABA1-18B360BBE8E8}" type="presParOf" srcId="{A1392E94-8811-491C-AAC3-B09830E4C5C2}" destId="{998FA47F-B276-486A-8DC1-5C3A6E78397D}" srcOrd="2" destOrd="0" presId="urn:microsoft.com/office/officeart/2005/8/layout/arrow2"/>
    <dgm:cxn modelId="{B939B06C-6A72-4CF4-B77C-8095B2299C56}" type="presParOf" srcId="{A1392E94-8811-491C-AAC3-B09830E4C5C2}" destId="{4A999A52-1C37-4F2D-9714-1844B2FB3D3C}" srcOrd="3" destOrd="0" presId="urn:microsoft.com/office/officeart/2005/8/layout/arrow2"/>
    <dgm:cxn modelId="{48161522-2CC9-422A-AEDF-9B1EC78D870E}" type="presParOf" srcId="{A1392E94-8811-491C-AAC3-B09830E4C5C2}" destId="{99DEDA74-518F-4F7C-98F4-69892AD7521B}" srcOrd="4" destOrd="0" presId="urn:microsoft.com/office/officeart/2005/8/layout/arrow2"/>
    <dgm:cxn modelId="{E7EE67F1-9B60-4F39-B31A-E164B4EEAC0B}" type="presParOf" srcId="{A1392E94-8811-491C-AAC3-B09830E4C5C2}" destId="{D2882B9A-355D-4119-A270-100B1C5DCF22}" srcOrd="5" destOrd="0" presId="urn:microsoft.com/office/officeart/2005/8/layout/arrow2"/>
    <dgm:cxn modelId="{A8A6E0AD-4FBB-4898-8981-D6EDE1892A3F}" type="presParOf" srcId="{A1392E94-8811-491C-AAC3-B09830E4C5C2}" destId="{1D9D2E0E-7415-46ED-B820-72CE3955FDD0}" srcOrd="6" destOrd="0" presId="urn:microsoft.com/office/officeart/2005/8/layout/arrow2"/>
    <dgm:cxn modelId="{A26EEF39-CA64-44D5-839A-861FC9D54390}" type="presParOf" srcId="{A1392E94-8811-491C-AAC3-B09830E4C5C2}" destId="{8085EAE1-27D8-4355-9213-128FE0EF8774}" srcOrd="7"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688" y="1"/>
            <a:ext cx="2946400" cy="496888"/>
          </a:xfrm>
          <a:prstGeom prst="rect">
            <a:avLst/>
          </a:prstGeom>
        </p:spPr>
        <p:txBody>
          <a:bodyPr vert="horz" lIns="91440" tIns="45720" rIns="91440" bIns="45720" rtlCol="0"/>
          <a:lstStyle>
            <a:lvl1pPr algn="r">
              <a:defRPr sz="1200"/>
            </a:lvl1pPr>
          </a:lstStyle>
          <a:p>
            <a:fld id="{01AE45E1-36FA-4A5C-94CE-F0CEBC9208C3}" type="datetimeFigureOut">
              <a:rPr lang="en-US" smtClean="0"/>
              <a:pPr/>
              <a:t>3/17/2020</a:t>
            </a:fld>
            <a:endParaRPr lang="en-US"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6BEA771-2FCD-42F7-A539-5C3F4FFD531B}" type="slidenum">
              <a:rPr lang="en-US" smtClean="0"/>
              <a:pPr/>
              <a:t>‹#›</a:t>
            </a:fld>
            <a:endParaRPr lang="en-US" dirty="0"/>
          </a:p>
        </p:txBody>
      </p:sp>
    </p:spTree>
    <p:extLst>
      <p:ext uri="{BB962C8B-B14F-4D97-AF65-F5344CB8AC3E}">
        <p14:creationId xmlns:p14="http://schemas.microsoft.com/office/powerpoint/2010/main" xmlns="" val="1202720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1A445323-48D2-4D78-9444-6D13095F5947}" type="datetimeFigureOut">
              <a:rPr lang="en-ZA" smtClean="0"/>
              <a:pPr/>
              <a:t>2020/03/17</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370E9ECD-7736-421F-9640-A33AF1A8391C}" type="slidenum">
              <a:rPr lang="en-ZA" smtClean="0"/>
              <a:pPr/>
              <a:t>‹#›</a:t>
            </a:fld>
            <a:endParaRPr lang="en-ZA" dirty="0"/>
          </a:p>
        </p:txBody>
      </p:sp>
    </p:spTree>
    <p:extLst>
      <p:ext uri="{BB962C8B-B14F-4D97-AF65-F5344CB8AC3E}">
        <p14:creationId xmlns:p14="http://schemas.microsoft.com/office/powerpoint/2010/main" xmlns="" val="3860436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646113" y="795338"/>
            <a:ext cx="5299075" cy="3975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9" name="Shape 369"/>
          <p:cNvSpPr txBox="1">
            <a:spLocks noGrp="1"/>
          </p:cNvSpPr>
          <p:nvPr>
            <p:ph type="body" idx="1"/>
          </p:nvPr>
        </p:nvSpPr>
        <p:spPr>
          <a:xfrm>
            <a:off x="659141" y="5034811"/>
            <a:ext cx="5273124" cy="4769821"/>
          </a:xfrm>
          <a:prstGeom prst="rect">
            <a:avLst/>
          </a:prstGeom>
          <a:noFill/>
          <a:ln>
            <a:noFill/>
          </a:ln>
        </p:spPr>
        <p:txBody>
          <a:bodyPr lIns="91425" tIns="45700" rIns="91425" bIns="45700" anchor="t" anchorCtr="0">
            <a:noAutofit/>
          </a:bodyPr>
          <a:lstStyle/>
          <a:p>
            <a:pPr marL="457200" lvl="0" indent="-304800" rtl="0">
              <a:spcBef>
                <a:spcPts val="0"/>
              </a:spcBef>
              <a:buClr>
                <a:srgbClr val="434343"/>
              </a:buClr>
              <a:buSzPct val="100000"/>
              <a:buFont typeface="Open Sans"/>
              <a:buChar char="●"/>
            </a:pPr>
            <a:r>
              <a:rPr lang="en" sz="1200">
                <a:solidFill>
                  <a:srgbClr val="434343"/>
                </a:solidFill>
                <a:latin typeface="Open Sans"/>
                <a:ea typeface="Open Sans"/>
                <a:cs typeface="Open Sans"/>
                <a:sym typeface="Open Sans"/>
              </a:rPr>
              <a:t>Today!! ... we have the </a:t>
            </a:r>
            <a:r>
              <a:rPr lang="en" sz="1200" b="1">
                <a:solidFill>
                  <a:srgbClr val="434343"/>
                </a:solidFill>
                <a:latin typeface="Open Sans"/>
                <a:ea typeface="Open Sans"/>
                <a:cs typeface="Open Sans"/>
                <a:sym typeface="Open Sans"/>
              </a:rPr>
              <a:t>equivalent of 100 million</a:t>
            </a:r>
            <a:r>
              <a:rPr lang="en" sz="1200">
                <a:solidFill>
                  <a:srgbClr val="434343"/>
                </a:solidFill>
                <a:latin typeface="Open Sans"/>
                <a:ea typeface="Open Sans"/>
                <a:cs typeface="Open Sans"/>
                <a:sym typeface="Open Sans"/>
              </a:rPr>
              <a:t> libraries in our pockets! </a:t>
            </a:r>
          </a:p>
          <a:p>
            <a:pPr lvl="0" rtl="0">
              <a:spcBef>
                <a:spcPts val="0"/>
              </a:spcBef>
              <a:buClr>
                <a:srgbClr val="000000"/>
              </a:buClr>
              <a:buNone/>
            </a:pPr>
            <a:endParaRPr sz="1200" dirty="0">
              <a:solidFill>
                <a:srgbClr val="434343"/>
              </a:solidFill>
              <a:latin typeface="Open Sans"/>
              <a:ea typeface="Open Sans"/>
              <a:cs typeface="Open Sans"/>
              <a:sym typeface="Open Sans"/>
            </a:endParaRPr>
          </a:p>
          <a:p>
            <a:pPr marL="457200" lvl="0" indent="-304800" rtl="0">
              <a:spcBef>
                <a:spcPts val="0"/>
              </a:spcBef>
              <a:buClr>
                <a:srgbClr val="434343"/>
              </a:buClr>
              <a:buSzPct val="100000"/>
              <a:buFont typeface="Open Sans"/>
              <a:buChar char="●"/>
            </a:pPr>
            <a:r>
              <a:rPr lang="en" sz="1200">
                <a:solidFill>
                  <a:srgbClr val="434343"/>
                </a:solidFill>
                <a:latin typeface="Open Sans"/>
                <a:ea typeface="Open Sans"/>
                <a:cs typeface="Open Sans"/>
                <a:sym typeface="Open Sans"/>
              </a:rPr>
              <a:t>Technology and the internet are enabling us to redefine what being “educated” is today, allowing for greater access to information and enabling a much broader exchange of ideas.  </a:t>
            </a:r>
          </a:p>
          <a:p>
            <a:pPr lvl="0" rtl="0">
              <a:spcBef>
                <a:spcPts val="0"/>
              </a:spcBef>
              <a:buClr>
                <a:srgbClr val="000000"/>
              </a:buClr>
              <a:buNone/>
            </a:pPr>
            <a:endParaRPr sz="1200" dirty="0">
              <a:solidFill>
                <a:srgbClr val="434343"/>
              </a:solidFill>
              <a:latin typeface="Open Sans"/>
              <a:ea typeface="Open Sans"/>
              <a:cs typeface="Open Sans"/>
              <a:sym typeface="Open Sans"/>
            </a:endParaRPr>
          </a:p>
          <a:p>
            <a:pPr marL="457200" lvl="0" indent="-304800" rtl="0">
              <a:spcBef>
                <a:spcPts val="0"/>
              </a:spcBef>
              <a:buClr>
                <a:srgbClr val="434343"/>
              </a:buClr>
              <a:buSzPct val="100000"/>
              <a:buFont typeface="Open Sans"/>
              <a:buChar char="●"/>
            </a:pPr>
            <a:r>
              <a:rPr lang="en" sz="1200">
                <a:solidFill>
                  <a:srgbClr val="434343"/>
                </a:solidFill>
                <a:latin typeface="Open Sans"/>
                <a:ea typeface="Open Sans"/>
                <a:cs typeface="Open Sans"/>
                <a:sym typeface="Open Sans"/>
              </a:rPr>
              <a:t>When I think back to my past -- that little library in Long Beach, CA my world of knowledge…..and look at my kids current world;  the </a:t>
            </a:r>
            <a:r>
              <a:rPr lang="en" sz="1200" b="1">
                <a:solidFill>
                  <a:srgbClr val="434343"/>
                </a:solidFill>
                <a:latin typeface="Open Sans"/>
                <a:ea typeface="Open Sans"/>
                <a:cs typeface="Open Sans"/>
                <a:sym typeface="Open Sans"/>
              </a:rPr>
              <a:t>avenues</a:t>
            </a:r>
            <a:r>
              <a:rPr lang="en" sz="1200">
                <a:solidFill>
                  <a:srgbClr val="434343"/>
                </a:solidFill>
                <a:latin typeface="Open Sans"/>
                <a:ea typeface="Open Sans"/>
                <a:cs typeface="Open Sans"/>
                <a:sym typeface="Open Sans"/>
              </a:rPr>
              <a:t> </a:t>
            </a:r>
            <a:r>
              <a:rPr lang="en" sz="1200" b="1">
                <a:solidFill>
                  <a:srgbClr val="434343"/>
                </a:solidFill>
                <a:latin typeface="Open Sans"/>
                <a:ea typeface="Open Sans"/>
                <a:cs typeface="Open Sans"/>
                <a:sym typeface="Open Sans"/>
              </a:rPr>
              <a:t>available</a:t>
            </a:r>
            <a:r>
              <a:rPr lang="en" sz="1200">
                <a:solidFill>
                  <a:srgbClr val="434343"/>
                </a:solidFill>
                <a:latin typeface="Open Sans"/>
                <a:ea typeface="Open Sans"/>
                <a:cs typeface="Open Sans"/>
                <a:sym typeface="Open Sans"/>
              </a:rPr>
              <a:t> to them astound me.  </a:t>
            </a:r>
          </a:p>
          <a:p>
            <a:pPr lvl="0" rtl="0">
              <a:spcBef>
                <a:spcPts val="0"/>
              </a:spcBef>
              <a:buNone/>
            </a:pPr>
            <a:endParaRPr sz="1200" dirty="0">
              <a:solidFill>
                <a:srgbClr val="434343"/>
              </a:solidFill>
              <a:latin typeface="Open Sans"/>
              <a:ea typeface="Open Sans"/>
              <a:cs typeface="Open Sans"/>
              <a:sym typeface="Open Sans"/>
            </a:endParaRPr>
          </a:p>
          <a:p>
            <a:pPr marL="457200" lvl="0" indent="-304800" rtl="0">
              <a:spcBef>
                <a:spcPts val="0"/>
              </a:spcBef>
              <a:buClr>
                <a:srgbClr val="434343"/>
              </a:buClr>
              <a:buSzPct val="100000"/>
              <a:buFont typeface="Open Sans"/>
              <a:buChar char="●"/>
            </a:pPr>
            <a:r>
              <a:rPr lang="en" sz="1200">
                <a:solidFill>
                  <a:srgbClr val="434343"/>
                </a:solidFill>
                <a:latin typeface="Open Sans"/>
                <a:ea typeface="Open Sans"/>
                <a:cs typeface="Open Sans"/>
                <a:sym typeface="Open Sans"/>
              </a:rPr>
              <a:t>With a laptop or smartphone and online access, </a:t>
            </a:r>
          </a:p>
          <a:p>
            <a:pPr marL="914400" lvl="1" indent="-304800" rtl="0">
              <a:spcBef>
                <a:spcPts val="0"/>
              </a:spcBef>
              <a:buClr>
                <a:srgbClr val="434343"/>
              </a:buClr>
              <a:buSzPct val="100000"/>
              <a:buFont typeface="Open Sans"/>
              <a:buChar char="○"/>
            </a:pPr>
            <a:r>
              <a:rPr lang="en" sz="1200">
                <a:solidFill>
                  <a:srgbClr val="434343"/>
                </a:solidFill>
                <a:latin typeface="Open Sans"/>
                <a:ea typeface="Open Sans"/>
                <a:cs typeface="Open Sans"/>
                <a:sym typeface="Open Sans"/>
              </a:rPr>
              <a:t>you</a:t>
            </a:r>
            <a:r>
              <a:rPr lang="en" sz="1200" b="1">
                <a:solidFill>
                  <a:srgbClr val="434343"/>
                </a:solidFill>
                <a:latin typeface="Open Sans"/>
                <a:ea typeface="Open Sans"/>
                <a:cs typeface="Open Sans"/>
                <a:sym typeface="Open Sans"/>
              </a:rPr>
              <a:t> can create &amp; share</a:t>
            </a:r>
            <a:r>
              <a:rPr lang="en" sz="1200">
                <a:solidFill>
                  <a:srgbClr val="434343"/>
                </a:solidFill>
                <a:latin typeface="Open Sans"/>
                <a:ea typeface="Open Sans"/>
                <a:cs typeface="Open Sans"/>
                <a:sym typeface="Open Sans"/>
              </a:rPr>
              <a:t> an idea, </a:t>
            </a:r>
          </a:p>
          <a:p>
            <a:pPr marL="914400" lvl="1" indent="-304800" rtl="0">
              <a:spcBef>
                <a:spcPts val="0"/>
              </a:spcBef>
              <a:buClr>
                <a:srgbClr val="434343"/>
              </a:buClr>
              <a:buSzPct val="100000"/>
              <a:buFont typeface="Open Sans"/>
              <a:buChar char="○"/>
            </a:pPr>
            <a:r>
              <a:rPr lang="en" sz="1200" b="1">
                <a:solidFill>
                  <a:srgbClr val="434343"/>
                </a:solidFill>
                <a:latin typeface="Open Sans"/>
                <a:ea typeface="Open Sans"/>
                <a:cs typeface="Open Sans"/>
                <a:sym typeface="Open Sans"/>
              </a:rPr>
              <a:t>build </a:t>
            </a:r>
            <a:r>
              <a:rPr lang="en" sz="1200">
                <a:solidFill>
                  <a:srgbClr val="434343"/>
                </a:solidFill>
                <a:latin typeface="Open Sans"/>
                <a:ea typeface="Open Sans"/>
                <a:cs typeface="Open Sans"/>
                <a:sym typeface="Open Sans"/>
              </a:rPr>
              <a:t>an app, </a:t>
            </a:r>
          </a:p>
          <a:p>
            <a:pPr marL="914400" lvl="1" indent="-304800" rtl="0">
              <a:spcBef>
                <a:spcPts val="0"/>
              </a:spcBef>
              <a:buClr>
                <a:srgbClr val="434343"/>
              </a:buClr>
              <a:buSzPct val="100000"/>
              <a:buFont typeface="Open Sans"/>
              <a:buChar char="○"/>
            </a:pPr>
            <a:r>
              <a:rPr lang="en" sz="1200">
                <a:solidFill>
                  <a:srgbClr val="434343"/>
                </a:solidFill>
                <a:latin typeface="Open Sans"/>
                <a:ea typeface="Open Sans"/>
                <a:cs typeface="Open Sans"/>
                <a:sym typeface="Open Sans"/>
              </a:rPr>
              <a:t>or </a:t>
            </a:r>
            <a:r>
              <a:rPr lang="en" sz="1200" b="1">
                <a:solidFill>
                  <a:srgbClr val="434343"/>
                </a:solidFill>
                <a:latin typeface="Open Sans"/>
                <a:ea typeface="Open Sans"/>
                <a:cs typeface="Open Sans"/>
                <a:sym typeface="Open Sans"/>
              </a:rPr>
              <a:t>start tackling</a:t>
            </a:r>
            <a:r>
              <a:rPr lang="en" sz="1200">
                <a:solidFill>
                  <a:srgbClr val="434343"/>
                </a:solidFill>
                <a:latin typeface="Open Sans"/>
                <a:ea typeface="Open Sans"/>
                <a:cs typeface="Open Sans"/>
                <a:sym typeface="Open Sans"/>
              </a:rPr>
              <a:t> a problem like Alzheimer's in an afternoon. </a:t>
            </a:r>
          </a:p>
        </p:txBody>
      </p:sp>
    </p:spTree>
    <p:extLst>
      <p:ext uri="{BB962C8B-B14F-4D97-AF65-F5344CB8AC3E}">
        <p14:creationId xmlns:p14="http://schemas.microsoft.com/office/powerpoint/2010/main" xmlns="" val="1524810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70E9ECD-7736-421F-9640-A33AF1A8391C}" type="slidenum">
              <a:rPr lang="en-ZA" smtClean="0"/>
              <a:pPr/>
              <a:t>22</a:t>
            </a:fld>
            <a:endParaRPr lang="en-ZA" dirty="0"/>
          </a:p>
        </p:txBody>
      </p:sp>
    </p:spTree>
    <p:extLst>
      <p:ext uri="{BB962C8B-B14F-4D97-AF65-F5344CB8AC3E}">
        <p14:creationId xmlns:p14="http://schemas.microsoft.com/office/powerpoint/2010/main" xmlns="" val="53916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70E9ECD-7736-421F-9640-A33AF1A8391C}" type="slidenum">
              <a:rPr lang="en-ZA" smtClean="0"/>
              <a:pPr/>
              <a:t>41</a:t>
            </a:fld>
            <a:endParaRPr lang="en-ZA" dirty="0"/>
          </a:p>
        </p:txBody>
      </p:sp>
    </p:spTree>
    <p:extLst>
      <p:ext uri="{BB962C8B-B14F-4D97-AF65-F5344CB8AC3E}">
        <p14:creationId xmlns:p14="http://schemas.microsoft.com/office/powerpoint/2010/main" xmlns="" val="913321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0E9ECD-7736-421F-9640-A33AF1A8391C}" type="slidenum">
              <a:rPr lang="en-ZA" smtClean="0"/>
              <a:pPr/>
              <a:t>48</a:t>
            </a:fld>
            <a:endParaRPr lang="en-ZA" dirty="0"/>
          </a:p>
        </p:txBody>
      </p:sp>
    </p:spTree>
    <p:extLst>
      <p:ext uri="{BB962C8B-B14F-4D97-AF65-F5344CB8AC3E}">
        <p14:creationId xmlns:p14="http://schemas.microsoft.com/office/powerpoint/2010/main" xmlns="" val="899106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xmlns="" val="1454420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5E91D56-F3D6-4C57-902C-021CF4EA8EF7}" type="datetimeFigureOut">
              <a:rPr lang="en-ZA" smtClean="0"/>
              <a:pPr/>
              <a:t>2020/03/17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345924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5E91D56-F3D6-4C57-902C-021CF4EA8EF7}" type="datetimeFigureOut">
              <a:rPr lang="en-ZA" smtClean="0"/>
              <a:pPr/>
              <a:t>2020/03/17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1010363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2"/>
          <p:cNvSpPr/>
          <p:nvPr userDrawn="1"/>
        </p:nvSpPr>
        <p:spPr>
          <a:xfrm>
            <a:off x="0" y="5229225"/>
            <a:ext cx="9144000" cy="162877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prstClr val="white"/>
              </a:solidFill>
            </a:endParaRPr>
          </a:p>
        </p:txBody>
      </p:sp>
      <p:sp>
        <p:nvSpPr>
          <p:cNvPr id="4" name="TextBox 3"/>
          <p:cNvSpPr txBox="1">
            <a:spLocks noChangeArrowheads="1"/>
          </p:cNvSpPr>
          <p:nvPr userDrawn="1"/>
        </p:nvSpPr>
        <p:spPr bwMode="auto">
          <a:xfrm>
            <a:off x="1116013" y="5470525"/>
            <a:ext cx="7200900" cy="1630363"/>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en-ZA" altLang="en-US" sz="2000" b="1" dirty="0">
                <a:solidFill>
                  <a:prstClr val="white"/>
                </a:solidFill>
              </a:rPr>
              <a:t>Website: www.education.gov.za</a:t>
            </a:r>
          </a:p>
          <a:p>
            <a:pPr algn="ctr" eaLnBrk="1" fontAlgn="base" hangingPunct="1">
              <a:spcBef>
                <a:spcPct val="0"/>
              </a:spcBef>
              <a:spcAft>
                <a:spcPct val="0"/>
              </a:spcAft>
              <a:defRPr/>
            </a:pPr>
            <a:r>
              <a:rPr lang="en-ZA" altLang="en-US" sz="2000" b="1" dirty="0">
                <a:solidFill>
                  <a:prstClr val="white"/>
                </a:solidFill>
              </a:rPr>
              <a:t>Call Centre: 0800 202 933 | callcentre@dbe.gov.za</a:t>
            </a:r>
          </a:p>
          <a:p>
            <a:pPr algn="ctr" eaLnBrk="1" fontAlgn="base" hangingPunct="1">
              <a:spcBef>
                <a:spcPct val="0"/>
              </a:spcBef>
              <a:spcAft>
                <a:spcPct val="0"/>
              </a:spcAft>
              <a:defRPr/>
            </a:pPr>
            <a:r>
              <a:rPr lang="en-ZA" altLang="en-US" sz="2000" b="1" dirty="0">
                <a:solidFill>
                  <a:prstClr val="white"/>
                </a:solidFill>
              </a:rPr>
              <a:t>Twitter: @DBE_SA | Facebook: DBE SA</a:t>
            </a:r>
          </a:p>
          <a:p>
            <a:pPr algn="ctr" eaLnBrk="1" fontAlgn="base" hangingPunct="1">
              <a:spcBef>
                <a:spcPct val="0"/>
              </a:spcBef>
              <a:spcAft>
                <a:spcPct val="0"/>
              </a:spcAft>
              <a:defRPr/>
            </a:pPr>
            <a:endParaRPr lang="en-ZA" altLang="en-US" sz="2000" b="1" dirty="0">
              <a:solidFill>
                <a:prstClr val="white"/>
              </a:solidFill>
            </a:endParaRPr>
          </a:p>
          <a:p>
            <a:pPr eaLnBrk="1" fontAlgn="base" hangingPunct="1">
              <a:spcBef>
                <a:spcPct val="0"/>
              </a:spcBef>
              <a:spcAft>
                <a:spcPct val="0"/>
              </a:spcAft>
              <a:defRPr/>
            </a:pPr>
            <a:endParaRPr lang="en-ZA" altLang="en-US" sz="2000" b="1" dirty="0">
              <a:solidFill>
                <a:prstClr val="white"/>
              </a:solidFill>
            </a:endParaRPr>
          </a:p>
        </p:txBody>
      </p:sp>
      <p:pic>
        <p:nvPicPr>
          <p:cNvPr id="5" name="Picture 2"/>
          <p:cNvPicPr>
            <a:picLocks noChangeAspect="1" noChangeArrowheads="1"/>
          </p:cNvPicPr>
          <p:nvPr userDrawn="1"/>
        </p:nvPicPr>
        <p:blipFill>
          <a:blip r:embed="rId2" cstate="print"/>
          <a:srcRect l="935" r="819"/>
          <a:stretch>
            <a:fillRect/>
          </a:stretch>
        </p:blipFill>
        <p:spPr bwMode="auto">
          <a:xfrm>
            <a:off x="0" y="0"/>
            <a:ext cx="9144000" cy="1303338"/>
          </a:xfrm>
          <a:prstGeom prst="rect">
            <a:avLst/>
          </a:prstGeom>
          <a:noFill/>
          <a:ln w="63500" cmpd="tri">
            <a:noFill/>
            <a:miter lim="800000"/>
            <a:headEnd/>
            <a:tailEnd/>
          </a:ln>
        </p:spPr>
      </p:pic>
      <p:sp>
        <p:nvSpPr>
          <p:cNvPr id="6" name="Title 5"/>
          <p:cNvSpPr>
            <a:spLocks noGrp="1"/>
          </p:cNvSpPr>
          <p:nvPr>
            <p:ph type="title"/>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E48FB6E-7F0F-408B-BA89-37500DEE4872}" type="slidenum">
              <a:rPr lang="en-ZA">
                <a:solidFill>
                  <a:prstClr val="black">
                    <a:tint val="75000"/>
                  </a:prstClr>
                </a:solidFill>
              </a:rPr>
              <a:pPr>
                <a:defRPr/>
              </a:pPr>
              <a:t>‹#›</a:t>
            </a:fld>
            <a:endParaRPr lang="en-ZA" dirty="0">
              <a:solidFill>
                <a:prstClr val="black">
                  <a:tint val="75000"/>
                </a:prstClr>
              </a:solidFill>
            </a:endParaRPr>
          </a:p>
        </p:txBody>
      </p:sp>
    </p:spTree>
    <p:extLst>
      <p:ext uri="{BB962C8B-B14F-4D97-AF65-F5344CB8AC3E}">
        <p14:creationId xmlns:p14="http://schemas.microsoft.com/office/powerpoint/2010/main" xmlns="" val="2046990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x">
    <p:spTree>
      <p:nvGrpSpPr>
        <p:cNvPr id="1" name="Shape 130"/>
        <p:cNvGrpSpPr/>
        <p:nvPr/>
      </p:nvGrpSpPr>
      <p:grpSpPr>
        <a:xfrm>
          <a:off x="0" y="0"/>
          <a:ext cx="0" cy="0"/>
          <a:chOff x="0" y="0"/>
          <a:chExt cx="0" cy="0"/>
        </a:xfrm>
      </p:grpSpPr>
    </p:spTree>
    <p:extLst>
      <p:ext uri="{BB962C8B-B14F-4D97-AF65-F5344CB8AC3E}">
        <p14:creationId xmlns:p14="http://schemas.microsoft.com/office/powerpoint/2010/main" xmlns="" val="28774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402144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07074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1135147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3646379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A5E91D56-F3D6-4C57-902C-021CF4EA8EF7}" type="datetimeFigureOut">
              <a:rPr lang="en-ZA" smtClean="0"/>
              <a:pPr/>
              <a:t>2020/03/17</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10174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91D56-F3D6-4C57-902C-021CF4EA8EF7}" type="datetimeFigureOut">
              <a:rPr lang="en-ZA" smtClean="0"/>
              <a:pPr/>
              <a:t>2020/03/17</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1024921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E91D56-F3D6-4C57-902C-021CF4EA8EF7}" type="datetimeFigureOut">
              <a:rPr lang="en-ZA" smtClean="0"/>
              <a:pPr/>
              <a:t>2020/03/17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402503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E91D56-F3D6-4C57-902C-021CF4EA8EF7}" type="datetimeFigureOut">
              <a:rPr lang="en-ZA" smtClean="0"/>
              <a:pPr/>
              <a:t>2020/03/17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291527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91D56-F3D6-4C57-902C-021CF4EA8EF7}" type="datetimeFigureOut">
              <a:rPr lang="en-ZA" smtClean="0"/>
              <a:pPr/>
              <a:t>2020/03/17</a:t>
            </a:fld>
            <a:endParaRPr lang="en-ZA"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481029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9872" y="4077072"/>
            <a:ext cx="5252120" cy="1470025"/>
          </a:xfrm>
        </p:spPr>
        <p:txBody>
          <a:bodyPr>
            <a:normAutofit fontScale="90000"/>
          </a:bodyPr>
          <a:lstStyle/>
          <a:p>
            <a:pPr algn="r"/>
            <a:r>
              <a:rPr lang="en-ZA" sz="3600" b="1" dirty="0">
                <a:solidFill>
                  <a:srgbClr val="181E0C"/>
                </a:solidFill>
                <a:latin typeface="Century Gothic" panose="020B0502020202020204" pitchFamily="34" charset="0"/>
              </a:rPr>
              <a:t/>
            </a:r>
            <a:br>
              <a:rPr lang="en-ZA" sz="3600" b="1" dirty="0">
                <a:solidFill>
                  <a:srgbClr val="181E0C"/>
                </a:solidFill>
                <a:latin typeface="Century Gothic" panose="020B0502020202020204" pitchFamily="34" charset="0"/>
              </a:rPr>
            </a:br>
            <a:r>
              <a:rPr lang="en-ZA" sz="3600" b="1" dirty="0">
                <a:solidFill>
                  <a:srgbClr val="181E0C"/>
                </a:solidFill>
                <a:latin typeface="Century Gothic" panose="020B0502020202020204" pitchFamily="34" charset="0"/>
              </a:rPr>
              <a:t/>
            </a:r>
            <a:br>
              <a:rPr lang="en-ZA" sz="3600" b="1" dirty="0">
                <a:solidFill>
                  <a:srgbClr val="181E0C"/>
                </a:solidFill>
                <a:latin typeface="Century Gothic" panose="020B0502020202020204" pitchFamily="34" charset="0"/>
              </a:rPr>
            </a:br>
            <a:r>
              <a:rPr lang="en-ZA" sz="3600" b="1" dirty="0">
                <a:solidFill>
                  <a:srgbClr val="181E0C"/>
                </a:solidFill>
                <a:latin typeface="Century Gothic" panose="020B0502020202020204" pitchFamily="34" charset="0"/>
              </a:rPr>
              <a:t/>
            </a:r>
            <a:br>
              <a:rPr lang="en-ZA" sz="3600" b="1" dirty="0">
                <a:solidFill>
                  <a:srgbClr val="181E0C"/>
                </a:solidFill>
                <a:latin typeface="Century Gothic" panose="020B0502020202020204" pitchFamily="34" charset="0"/>
              </a:rPr>
            </a:br>
            <a:r>
              <a:rPr lang="en-ZA" sz="2700" b="1" dirty="0">
                <a:solidFill>
                  <a:srgbClr val="181E0C"/>
                </a:solidFill>
                <a:latin typeface="Century Gothic" panose="020B0502020202020204" pitchFamily="34" charset="0"/>
              </a:rPr>
              <a:t/>
            </a:r>
            <a:br>
              <a:rPr lang="en-ZA" sz="2700" b="1" dirty="0">
                <a:solidFill>
                  <a:srgbClr val="181E0C"/>
                </a:solidFill>
                <a:latin typeface="Century Gothic" panose="020B0502020202020204" pitchFamily="34" charset="0"/>
              </a:rPr>
            </a:br>
            <a:r>
              <a:rPr lang="en-ZA" sz="3600" b="1" dirty="0">
                <a:solidFill>
                  <a:srgbClr val="181E0C"/>
                </a:solidFill>
                <a:latin typeface="Century Gothic" panose="020B0502020202020204" pitchFamily="34" charset="0"/>
              </a:rPr>
              <a:t/>
            </a:r>
            <a:br>
              <a:rPr lang="en-ZA" sz="3600" b="1" dirty="0">
                <a:solidFill>
                  <a:srgbClr val="181E0C"/>
                </a:solidFill>
                <a:latin typeface="Century Gothic" panose="020B0502020202020204" pitchFamily="34" charset="0"/>
              </a:rPr>
            </a:br>
            <a:r>
              <a:rPr lang="en-ZA" sz="3600" b="1" dirty="0">
                <a:solidFill>
                  <a:srgbClr val="181E0C"/>
                </a:solidFill>
                <a:latin typeface="Century Gothic" panose="020B0502020202020204" pitchFamily="34" charset="0"/>
              </a:rPr>
              <a:t/>
            </a:r>
            <a:br>
              <a:rPr lang="en-ZA" sz="3600" b="1" dirty="0">
                <a:solidFill>
                  <a:srgbClr val="181E0C"/>
                </a:solidFill>
                <a:latin typeface="Century Gothic" panose="020B0502020202020204" pitchFamily="34" charset="0"/>
              </a:rPr>
            </a:br>
            <a:endParaRPr lang="en-ZA" sz="1600" b="1" dirty="0">
              <a:solidFill>
                <a:srgbClr val="FF0000"/>
              </a:solidFill>
              <a:latin typeface="Century Gothic" panose="020B0502020202020204" pitchFamily="34" charset="0"/>
            </a:endParaRPr>
          </a:p>
        </p:txBody>
      </p:sp>
      <p:sp>
        <p:nvSpPr>
          <p:cNvPr id="3" name="Subtitle 2"/>
          <p:cNvSpPr>
            <a:spLocks noGrp="1"/>
          </p:cNvSpPr>
          <p:nvPr>
            <p:ph type="subTitle" idx="1"/>
          </p:nvPr>
        </p:nvSpPr>
        <p:spPr>
          <a:xfrm>
            <a:off x="251520" y="764704"/>
            <a:ext cx="8496944" cy="4824536"/>
          </a:xfrm>
        </p:spPr>
        <p:txBody>
          <a:bodyPr>
            <a:normAutofit fontScale="32500" lnSpcReduction="20000"/>
          </a:bodyPr>
          <a:lstStyle/>
          <a:p>
            <a:endParaRPr lang="en-US" sz="2800" dirty="0">
              <a:solidFill>
                <a:schemeClr val="accent2">
                  <a:lumMod val="50000"/>
                </a:schemeClr>
              </a:solidFill>
              <a:latin typeface="Arial Narrow" pitchFamily="34" charset="0"/>
            </a:endParaRPr>
          </a:p>
          <a:p>
            <a:endParaRPr lang="en-US" sz="2800" dirty="0">
              <a:solidFill>
                <a:schemeClr val="accent2">
                  <a:lumMod val="50000"/>
                </a:schemeClr>
              </a:solidFill>
              <a:latin typeface="Arial Narrow" pitchFamily="34" charset="0"/>
            </a:endParaRPr>
          </a:p>
          <a:p>
            <a:r>
              <a:rPr lang="en-ZA" sz="16600" b="1" dirty="0">
                <a:solidFill>
                  <a:schemeClr val="accent2">
                    <a:lumMod val="75000"/>
                  </a:schemeClr>
                </a:solidFill>
                <a:effectLst>
                  <a:outerShdw blurRad="38100" dist="38100" dir="2700000" algn="tl">
                    <a:srgbClr val="000000">
                      <a:alpha val="43137"/>
                    </a:srgbClr>
                  </a:outerShdw>
                </a:effectLst>
                <a:latin typeface="+mj-lt"/>
              </a:rPr>
              <a:t>PORTFOLIO COMMITTEE</a:t>
            </a:r>
          </a:p>
          <a:p>
            <a:r>
              <a:rPr lang="en-ZA" sz="16600" b="1" dirty="0">
                <a:solidFill>
                  <a:schemeClr val="accent2">
                    <a:lumMod val="75000"/>
                  </a:schemeClr>
                </a:solidFill>
                <a:effectLst>
                  <a:outerShdw blurRad="38100" dist="38100" dir="2700000" algn="tl">
                    <a:srgbClr val="000000">
                      <a:alpha val="43137"/>
                    </a:srgbClr>
                  </a:outerShdw>
                </a:effectLst>
                <a:latin typeface="+mj-lt"/>
              </a:rPr>
              <a:t> PRESENTATION  </a:t>
            </a:r>
          </a:p>
          <a:p>
            <a:pPr>
              <a:lnSpc>
                <a:spcPct val="160000"/>
              </a:lnSpc>
            </a:pPr>
            <a:r>
              <a:rPr lang="en-ZA" sz="16600" b="1" i="1" dirty="0">
                <a:solidFill>
                  <a:schemeClr val="accent2">
                    <a:lumMod val="75000"/>
                  </a:schemeClr>
                </a:solidFill>
                <a:latin typeface="+mj-lt"/>
              </a:rPr>
              <a:t>ICT ROLL-OUT</a:t>
            </a:r>
          </a:p>
          <a:p>
            <a:pPr>
              <a:lnSpc>
                <a:spcPct val="160000"/>
              </a:lnSpc>
            </a:pPr>
            <a:r>
              <a:rPr lang="en-ZA" sz="9800" b="1" dirty="0">
                <a:solidFill>
                  <a:schemeClr val="tx1">
                    <a:lumMod val="65000"/>
                    <a:lumOff val="35000"/>
                  </a:schemeClr>
                </a:solidFill>
                <a:effectLst>
                  <a:outerShdw blurRad="38100" dist="38100" dir="2700000" algn="tl">
                    <a:srgbClr val="000000">
                      <a:alpha val="43137"/>
                    </a:srgbClr>
                  </a:outerShdw>
                </a:effectLst>
              </a:rPr>
              <a:t>17 MARCH 2020</a:t>
            </a:r>
          </a:p>
          <a:p>
            <a:pPr>
              <a:lnSpc>
                <a:spcPct val="160000"/>
              </a:lnSpc>
            </a:pPr>
            <a:endParaRPr lang="en-ZA" sz="16600" b="1" i="1" dirty="0">
              <a:solidFill>
                <a:schemeClr val="accent2">
                  <a:lumMod val="75000"/>
                </a:schemeClr>
              </a:solidFill>
              <a:latin typeface="+mj-lt"/>
            </a:endParaRPr>
          </a:p>
          <a:p>
            <a:pPr>
              <a:lnSpc>
                <a:spcPct val="160000"/>
              </a:lnSpc>
            </a:pPr>
            <a:endParaRPr lang="en-ZA" sz="16600" b="1" i="1" dirty="0">
              <a:solidFill>
                <a:schemeClr val="accent2">
                  <a:lumMod val="75000"/>
                </a:schemeClr>
              </a:solidFill>
              <a:latin typeface="+mj-lt"/>
            </a:endParaRPr>
          </a:p>
        </p:txBody>
      </p:sp>
      <p:pic>
        <p:nvPicPr>
          <p:cNvPr id="4" name="Picture 3">
            <a:extLst>
              <a:ext uri="{FF2B5EF4-FFF2-40B4-BE49-F238E27FC236}">
                <a16:creationId xmlns:a16="http://schemas.microsoft.com/office/drawing/2014/main" xmlns="" id="{2B9CA783-A1D4-4399-8462-F1AD9C5F9E31}"/>
              </a:ext>
            </a:extLst>
          </p:cNvPr>
          <p:cNvPicPr>
            <a:picLocks noChangeAspect="1"/>
          </p:cNvPicPr>
          <p:nvPr/>
        </p:nvPicPr>
        <p:blipFill>
          <a:blip r:embed="rId2" cstate="print"/>
          <a:stretch>
            <a:fillRect/>
          </a:stretch>
        </p:blipFill>
        <p:spPr>
          <a:xfrm>
            <a:off x="107504" y="6126417"/>
            <a:ext cx="1475360" cy="731583"/>
          </a:xfrm>
          <a:prstGeom prst="rect">
            <a:avLst/>
          </a:prstGeom>
        </p:spPr>
      </p:pic>
    </p:spTree>
    <p:extLst>
      <p:ext uri="{BB962C8B-B14F-4D97-AF65-F5344CB8AC3E}">
        <p14:creationId xmlns:p14="http://schemas.microsoft.com/office/powerpoint/2010/main" xmlns="" val="180124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9"/>
            <a:ext cx="8640960" cy="777876"/>
          </a:xfrm>
        </p:spPr>
        <p:txBody>
          <a:bodyPr>
            <a:noAutofit/>
          </a:bodyPr>
          <a:lstStyle/>
          <a:p>
            <a:r>
              <a:rPr lang="en-US" sz="4000" b="1" dirty="0">
                <a:solidFill>
                  <a:schemeClr val="accent2">
                    <a:lumMod val="75000"/>
                  </a:schemeClr>
                </a:solidFill>
              </a:rPr>
              <a:t>IMPLEMENTATION PLAN</a:t>
            </a:r>
          </a:p>
        </p:txBody>
      </p:sp>
      <p:sp>
        <p:nvSpPr>
          <p:cNvPr id="3" name="Content Placeholder 2"/>
          <p:cNvSpPr>
            <a:spLocks noGrp="1"/>
          </p:cNvSpPr>
          <p:nvPr>
            <p:ph idx="1"/>
          </p:nvPr>
        </p:nvSpPr>
        <p:spPr>
          <a:xfrm>
            <a:off x="251520" y="1022081"/>
            <a:ext cx="8784976" cy="4279128"/>
          </a:xfrm>
        </p:spPr>
        <p:txBody>
          <a:bodyPr>
            <a:noAutofit/>
          </a:bodyPr>
          <a:lstStyle/>
          <a:p>
            <a:pPr marL="0" indent="-19050" algn="just">
              <a:buNone/>
            </a:pPr>
            <a:r>
              <a:rPr lang="en-US" sz="2800" dirty="0"/>
              <a:t>A phased-in approach for the accelerated deployment of digital LTSM through ICTs at all levels of the basic education sector will be as follows:</a:t>
            </a:r>
          </a:p>
          <a:p>
            <a:r>
              <a:rPr lang="en-ZA" sz="2800" b="1" dirty="0"/>
              <a:t>Pre Implementation Phase ( 2019/20).</a:t>
            </a:r>
          </a:p>
          <a:p>
            <a:r>
              <a:rPr lang="en-ZA" sz="2800" b="1" dirty="0"/>
              <a:t>Phase 1</a:t>
            </a:r>
            <a:r>
              <a:rPr lang="en-ZA" sz="2800" dirty="0"/>
              <a:t> (2021/22): Multi-grade, Special, Farm Schools. Special Schools &amp; Quintile 1 and 2 Schools. </a:t>
            </a:r>
            <a:endParaRPr lang="en-US" sz="2800" b="1" dirty="0"/>
          </a:p>
          <a:p>
            <a:r>
              <a:rPr lang="en-ZA" sz="2800" b="1" dirty="0"/>
              <a:t>Phase 2</a:t>
            </a:r>
            <a:r>
              <a:rPr lang="en-ZA" sz="2800" dirty="0"/>
              <a:t> (2022/23): Quintile 1 - 3 and Special Schools.</a:t>
            </a:r>
            <a:endParaRPr lang="en-US" sz="2800" dirty="0"/>
          </a:p>
          <a:p>
            <a:r>
              <a:rPr lang="en-ZA" sz="2800" b="1" dirty="0"/>
              <a:t>Phase 3</a:t>
            </a:r>
            <a:r>
              <a:rPr lang="en-ZA" sz="2800" dirty="0"/>
              <a:t> (2024/24): Quintile 4 – 5. </a:t>
            </a:r>
            <a:endParaRPr lang="en-US" sz="2800" dirty="0"/>
          </a:p>
        </p:txBody>
      </p:sp>
      <p:pic>
        <p:nvPicPr>
          <p:cNvPr id="4" name="Picture 3"/>
          <p:cNvPicPr>
            <a:picLocks noChangeAspect="1"/>
          </p:cNvPicPr>
          <p:nvPr/>
        </p:nvPicPr>
        <p:blipFill>
          <a:blip r:embed="rId2" cstate="print"/>
          <a:stretch>
            <a:fillRect/>
          </a:stretch>
        </p:blipFill>
        <p:spPr>
          <a:xfrm>
            <a:off x="107504" y="6165305"/>
            <a:ext cx="1584176" cy="691884"/>
          </a:xfrm>
          <a:prstGeom prst="rect">
            <a:avLst/>
          </a:prstGeom>
        </p:spPr>
      </p:pic>
      <p:sp>
        <p:nvSpPr>
          <p:cNvPr id="5"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10</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904011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229600" cy="4525963"/>
          </a:xfrm>
        </p:spPr>
        <p:txBody>
          <a:bodyPr>
            <a:normAutofit/>
          </a:bodyPr>
          <a:lstStyle/>
          <a:p>
            <a:pPr marL="0" indent="0" algn="ctr">
              <a:buNone/>
            </a:pPr>
            <a:endParaRPr lang="en-ZA" sz="4000" b="1" dirty="0">
              <a:solidFill>
                <a:srgbClr val="CB6C1B"/>
              </a:solidFill>
              <a:latin typeface="+mj-lt"/>
              <a:ea typeface="+mj-ea"/>
              <a:cs typeface="+mj-cs"/>
            </a:endParaRPr>
          </a:p>
          <a:p>
            <a:pPr marL="0" indent="0" algn="ctr">
              <a:buNone/>
            </a:pPr>
            <a:r>
              <a:rPr lang="en-US" sz="5400" b="1" dirty="0">
                <a:solidFill>
                  <a:schemeClr val="accent2">
                    <a:lumMod val="75000"/>
                  </a:schemeClr>
                </a:solidFill>
                <a:latin typeface="+mj-lt"/>
                <a:ea typeface="+mj-ea"/>
                <a:cs typeface="+mj-cs"/>
              </a:rPr>
              <a:t>UNIVERSAL SERVICE AND ACCESS OBLIGATIONS</a:t>
            </a:r>
            <a:r>
              <a:rPr lang="en-ZA" sz="5400" b="1" dirty="0">
                <a:solidFill>
                  <a:schemeClr val="accent2">
                    <a:lumMod val="75000"/>
                  </a:schemeClr>
                </a:solidFill>
                <a:latin typeface="+mj-lt"/>
                <a:ea typeface="+mj-ea"/>
                <a:cs typeface="+mj-cs"/>
              </a:rPr>
              <a:t> PROJECT</a:t>
            </a:r>
          </a:p>
        </p:txBody>
      </p:sp>
      <p:pic>
        <p:nvPicPr>
          <p:cNvPr id="4" name="Picture 3"/>
          <p:cNvPicPr>
            <a:picLocks noChangeAspect="1"/>
          </p:cNvPicPr>
          <p:nvPr/>
        </p:nvPicPr>
        <p:blipFill>
          <a:blip r:embed="rId2" cstate="print"/>
          <a:stretch>
            <a:fillRect/>
          </a:stretch>
        </p:blipFill>
        <p:spPr>
          <a:xfrm>
            <a:off x="107504" y="6127323"/>
            <a:ext cx="1584176" cy="729866"/>
          </a:xfrm>
          <a:prstGeom prst="rect">
            <a:avLst/>
          </a:prstGeom>
        </p:spPr>
      </p:pic>
      <p:sp>
        <p:nvSpPr>
          <p:cNvPr id="5"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11</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801844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81" y="298835"/>
            <a:ext cx="8579296" cy="1143000"/>
          </a:xfrm>
        </p:spPr>
        <p:txBody>
          <a:bodyPr>
            <a:normAutofit fontScale="90000"/>
          </a:bodyPr>
          <a:lstStyle/>
          <a:p>
            <a:r>
              <a:rPr lang="en-US" b="1" dirty="0">
                <a:solidFill>
                  <a:schemeClr val="accent2">
                    <a:lumMod val="75000"/>
                  </a:schemeClr>
                </a:solidFill>
              </a:rPr>
              <a:t>UNIVERSAL SERVICE AND ACCESS OBLIGATIONS</a:t>
            </a:r>
            <a:endParaRPr lang="en-ZA" dirty="0">
              <a:solidFill>
                <a:schemeClr val="accent2">
                  <a:lumMod val="75000"/>
                </a:schemeClr>
              </a:solidFill>
            </a:endParaRPr>
          </a:p>
        </p:txBody>
      </p:sp>
      <p:sp>
        <p:nvSpPr>
          <p:cNvPr id="3" name="Content Placeholder 2"/>
          <p:cNvSpPr>
            <a:spLocks noGrp="1"/>
          </p:cNvSpPr>
          <p:nvPr>
            <p:ph idx="1"/>
          </p:nvPr>
        </p:nvSpPr>
        <p:spPr>
          <a:xfrm>
            <a:off x="179512" y="1600201"/>
            <a:ext cx="8784976" cy="4527122"/>
          </a:xfrm>
        </p:spPr>
        <p:txBody>
          <a:bodyPr>
            <a:normAutofit fontScale="92500" lnSpcReduction="20000"/>
          </a:bodyPr>
          <a:lstStyle/>
          <a:p>
            <a:pPr lvl="0" algn="just"/>
            <a:r>
              <a:rPr lang="en-GB" dirty="0"/>
              <a:t>The </a:t>
            </a:r>
            <a:r>
              <a:rPr lang="en-GB" b="1" dirty="0"/>
              <a:t>Independent Authority of South Africa (ICASA) </a:t>
            </a:r>
            <a:r>
              <a:rPr lang="en-GB" dirty="0"/>
              <a:t>published the amended Universal Service and Access Obligations (USAO) imposed to all the network operators on the </a:t>
            </a:r>
            <a:r>
              <a:rPr lang="en-GB" b="1" dirty="0">
                <a:solidFill>
                  <a:srgbClr val="FF0000"/>
                </a:solidFill>
              </a:rPr>
              <a:t>18 March 2014</a:t>
            </a:r>
            <a:r>
              <a:rPr lang="en-GB" dirty="0"/>
              <a:t>;</a:t>
            </a:r>
            <a:endParaRPr lang="en-ZA" dirty="0"/>
          </a:p>
          <a:p>
            <a:pPr lvl="0" algn="just"/>
            <a:r>
              <a:rPr lang="en-GB" dirty="0"/>
              <a:t>The Licensee are requested to provide </a:t>
            </a:r>
            <a:r>
              <a:rPr lang="en-GB" b="1" dirty="0">
                <a:solidFill>
                  <a:srgbClr val="FF0000"/>
                </a:solidFill>
              </a:rPr>
              <a:t>5 250 </a:t>
            </a:r>
            <a:r>
              <a:rPr lang="en-GB" dirty="0"/>
              <a:t>public schools with Internet connectivity and ICT equipment as part of the obligations; and</a:t>
            </a:r>
            <a:endParaRPr lang="en-ZA" dirty="0"/>
          </a:p>
          <a:p>
            <a:pPr lvl="0" algn="just"/>
            <a:r>
              <a:rPr lang="en-GB" dirty="0"/>
              <a:t>The </a:t>
            </a:r>
            <a:r>
              <a:rPr lang="en-GB" b="1" dirty="0"/>
              <a:t>major three network operators</a:t>
            </a:r>
            <a:r>
              <a:rPr lang="en-GB" dirty="0"/>
              <a:t>, namely Vodacom, MTN and Cell C  were </a:t>
            </a:r>
            <a:r>
              <a:rPr lang="en-GB" b="1" dirty="0">
                <a:solidFill>
                  <a:srgbClr val="FF0000"/>
                </a:solidFill>
              </a:rPr>
              <a:t>each</a:t>
            </a:r>
            <a:r>
              <a:rPr lang="en-GB" dirty="0"/>
              <a:t> allocated </a:t>
            </a:r>
            <a:r>
              <a:rPr lang="en-GB" b="1" dirty="0">
                <a:solidFill>
                  <a:srgbClr val="FF0000"/>
                </a:solidFill>
              </a:rPr>
              <a:t>1 500</a:t>
            </a:r>
            <a:r>
              <a:rPr lang="en-GB" dirty="0">
                <a:solidFill>
                  <a:srgbClr val="FF0000"/>
                </a:solidFill>
              </a:rPr>
              <a:t> </a:t>
            </a:r>
            <a:r>
              <a:rPr lang="en-GB" dirty="0"/>
              <a:t>public schools while Neotel/Liquid Telcoms was allocated </a:t>
            </a:r>
            <a:r>
              <a:rPr lang="en-GB" b="1" dirty="0">
                <a:solidFill>
                  <a:srgbClr val="FF0000"/>
                </a:solidFill>
              </a:rPr>
              <a:t>750</a:t>
            </a:r>
            <a:r>
              <a:rPr lang="en-GB" b="1" dirty="0"/>
              <a:t> </a:t>
            </a:r>
            <a:r>
              <a:rPr lang="en-GB" dirty="0"/>
              <a:t>schools.</a:t>
            </a:r>
            <a:endParaRPr lang="en-ZA" dirty="0"/>
          </a:p>
        </p:txBody>
      </p:sp>
      <p:pic>
        <p:nvPicPr>
          <p:cNvPr id="4" name="Picture 3"/>
          <p:cNvPicPr>
            <a:picLocks noChangeAspect="1"/>
          </p:cNvPicPr>
          <p:nvPr/>
        </p:nvPicPr>
        <p:blipFill>
          <a:blip r:embed="rId2" cstate="print"/>
          <a:stretch>
            <a:fillRect/>
          </a:stretch>
        </p:blipFill>
        <p:spPr>
          <a:xfrm>
            <a:off x="107504" y="6127323"/>
            <a:ext cx="1512168" cy="729866"/>
          </a:xfrm>
          <a:prstGeom prst="rect">
            <a:avLst/>
          </a:prstGeom>
        </p:spPr>
      </p:pic>
      <p:sp>
        <p:nvSpPr>
          <p:cNvPr id="5"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12</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697424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24744"/>
            <a:ext cx="8568952" cy="4525963"/>
          </a:xfrm>
        </p:spPr>
        <p:txBody>
          <a:bodyPr>
            <a:normAutofit/>
          </a:bodyPr>
          <a:lstStyle/>
          <a:p>
            <a:pPr marL="0" indent="0" algn="ctr">
              <a:buNone/>
            </a:pPr>
            <a:endParaRPr lang="en-ZA" sz="4000" b="1" dirty="0">
              <a:solidFill>
                <a:srgbClr val="CB6C1B"/>
              </a:solidFill>
              <a:latin typeface="+mj-lt"/>
              <a:ea typeface="+mj-ea"/>
              <a:cs typeface="+mj-cs"/>
            </a:endParaRPr>
          </a:p>
          <a:p>
            <a:pPr marL="0" indent="0" algn="ctr">
              <a:buNone/>
            </a:pPr>
            <a:r>
              <a:rPr lang="en-ZA" sz="5400" b="1" dirty="0">
                <a:solidFill>
                  <a:schemeClr val="accent2">
                    <a:lumMod val="75000"/>
                  </a:schemeClr>
                </a:solidFill>
                <a:latin typeface="+mj-lt"/>
                <a:ea typeface="+mj-ea"/>
                <a:cs typeface="+mj-cs"/>
              </a:rPr>
              <a:t>PROGRESS</a:t>
            </a:r>
          </a:p>
          <a:p>
            <a:pPr marL="0" indent="0" algn="ctr">
              <a:buNone/>
            </a:pPr>
            <a:r>
              <a:rPr lang="en-ZA" sz="5400" b="1" dirty="0">
                <a:solidFill>
                  <a:schemeClr val="accent2">
                    <a:lumMod val="75000"/>
                  </a:schemeClr>
                </a:solidFill>
                <a:latin typeface="+mj-lt"/>
                <a:ea typeface="+mj-ea"/>
                <a:cs typeface="+mj-cs"/>
              </a:rPr>
              <a:t>SCHOOLS CONNECTIVITY</a:t>
            </a:r>
          </a:p>
        </p:txBody>
      </p:sp>
      <p:pic>
        <p:nvPicPr>
          <p:cNvPr id="4" name="Picture 3"/>
          <p:cNvPicPr>
            <a:picLocks noChangeAspect="1"/>
          </p:cNvPicPr>
          <p:nvPr/>
        </p:nvPicPr>
        <p:blipFill>
          <a:blip r:embed="rId2" cstate="print"/>
          <a:stretch>
            <a:fillRect/>
          </a:stretch>
        </p:blipFill>
        <p:spPr>
          <a:xfrm>
            <a:off x="107504" y="6127323"/>
            <a:ext cx="1656184" cy="729866"/>
          </a:xfrm>
          <a:prstGeom prst="rect">
            <a:avLst/>
          </a:prstGeom>
        </p:spPr>
      </p:pic>
      <p:sp>
        <p:nvSpPr>
          <p:cNvPr id="5"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13</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452641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036496" cy="857250"/>
          </a:xfrm>
        </p:spPr>
        <p:txBody>
          <a:bodyPr>
            <a:noAutofit/>
          </a:bodyPr>
          <a:lstStyle/>
          <a:p>
            <a:pPr>
              <a:tabLst>
                <a:tab pos="2528888" algn="l"/>
              </a:tabLst>
            </a:pPr>
            <a:r>
              <a:rPr lang="en-ZA" sz="4000" b="1" dirty="0">
                <a:solidFill>
                  <a:schemeClr val="accent2">
                    <a:lumMod val="75000"/>
                  </a:schemeClr>
                </a:solidFill>
              </a:rPr>
              <a:t>USAO PROJECT</a:t>
            </a:r>
            <a:br>
              <a:rPr lang="en-ZA" sz="4000" b="1" dirty="0">
                <a:solidFill>
                  <a:schemeClr val="accent2">
                    <a:lumMod val="75000"/>
                  </a:schemeClr>
                </a:solidFill>
              </a:rPr>
            </a:br>
            <a:r>
              <a:rPr lang="en-ZA" sz="4000" b="1" dirty="0">
                <a:solidFill>
                  <a:schemeClr val="accent2">
                    <a:lumMod val="75000"/>
                  </a:schemeClr>
                </a:solidFill>
              </a:rPr>
              <a:t>ORDINARY SCHOOLS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479116744"/>
              </p:ext>
            </p:extLst>
          </p:nvPr>
        </p:nvGraphicFramePr>
        <p:xfrm>
          <a:off x="0" y="1124744"/>
          <a:ext cx="8820473" cy="4972947"/>
        </p:xfrm>
        <a:graphic>
          <a:graphicData uri="http://schemas.openxmlformats.org/drawingml/2006/table">
            <a:tbl>
              <a:tblPr firstRow="1" firstCol="1" bandRow="1">
                <a:tableStyleId>{21E4AEA4-8DFA-4A89-87EB-49C32662AFE0}</a:tableStyleId>
              </a:tblPr>
              <a:tblGrid>
                <a:gridCol w="514403">
                  <a:extLst>
                    <a:ext uri="{9D8B030D-6E8A-4147-A177-3AD203B41FA5}">
                      <a16:colId xmlns:a16="http://schemas.microsoft.com/office/drawing/2014/main" xmlns="" val="20000"/>
                    </a:ext>
                  </a:extLst>
                </a:gridCol>
                <a:gridCol w="1681333">
                  <a:extLst>
                    <a:ext uri="{9D8B030D-6E8A-4147-A177-3AD203B41FA5}">
                      <a16:colId xmlns:a16="http://schemas.microsoft.com/office/drawing/2014/main" xmlns="" val="20001"/>
                    </a:ext>
                  </a:extLst>
                </a:gridCol>
                <a:gridCol w="1438103">
                  <a:extLst>
                    <a:ext uri="{9D8B030D-6E8A-4147-A177-3AD203B41FA5}">
                      <a16:colId xmlns:a16="http://schemas.microsoft.com/office/drawing/2014/main" xmlns="" val="20002"/>
                    </a:ext>
                  </a:extLst>
                </a:gridCol>
                <a:gridCol w="1101586">
                  <a:extLst>
                    <a:ext uri="{9D8B030D-6E8A-4147-A177-3AD203B41FA5}">
                      <a16:colId xmlns:a16="http://schemas.microsoft.com/office/drawing/2014/main" xmlns="" val="20003"/>
                    </a:ext>
                  </a:extLst>
                </a:gridCol>
                <a:gridCol w="925638">
                  <a:extLst>
                    <a:ext uri="{9D8B030D-6E8A-4147-A177-3AD203B41FA5}">
                      <a16:colId xmlns:a16="http://schemas.microsoft.com/office/drawing/2014/main" xmlns="" val="20004"/>
                    </a:ext>
                  </a:extLst>
                </a:gridCol>
                <a:gridCol w="1988975">
                  <a:extLst>
                    <a:ext uri="{9D8B030D-6E8A-4147-A177-3AD203B41FA5}">
                      <a16:colId xmlns:a16="http://schemas.microsoft.com/office/drawing/2014/main" xmlns="" val="20005"/>
                    </a:ext>
                  </a:extLst>
                </a:gridCol>
                <a:gridCol w="1170435">
                  <a:extLst>
                    <a:ext uri="{9D8B030D-6E8A-4147-A177-3AD203B41FA5}">
                      <a16:colId xmlns:a16="http://schemas.microsoft.com/office/drawing/2014/main" xmlns="" val="20006"/>
                    </a:ext>
                  </a:extLst>
                </a:gridCol>
              </a:tblGrid>
              <a:tr h="424262">
                <a:tc gridSpan="7">
                  <a:txBody>
                    <a:bodyPr/>
                    <a:lstStyle/>
                    <a:p>
                      <a:pPr algn="ctr">
                        <a:lnSpc>
                          <a:spcPct val="130000"/>
                        </a:lnSpc>
                        <a:spcAft>
                          <a:spcPts val="0"/>
                        </a:spcAft>
                      </a:pPr>
                      <a:r>
                        <a:rPr lang="en-ZA" sz="1200" dirty="0">
                          <a:effectLst/>
                          <a:latin typeface="Arial" panose="020B0604020202020204" pitchFamily="34" charset="0"/>
                          <a:cs typeface="Arial" panose="020B0604020202020204" pitchFamily="34" charset="0"/>
                        </a:rPr>
                        <a:t> PROVINCIAL BREAKDOWN OCTOBER </a:t>
                      </a:r>
                      <a:r>
                        <a:rPr lang="en-ZA" sz="1200" baseline="0" dirty="0">
                          <a:effectLst/>
                          <a:latin typeface="Arial" panose="020B0604020202020204" pitchFamily="34" charset="0"/>
                          <a:cs typeface="Arial" panose="020B0604020202020204" pitchFamily="34" charset="0"/>
                        </a:rPr>
                        <a:t>2019</a:t>
                      </a:r>
                      <a:endParaRPr lang="en-ZA" sz="1200" b="1" dirty="0">
                        <a:solidFill>
                          <a:srgbClr val="FFFFFF"/>
                        </a:solidFill>
                        <a:effectLst/>
                        <a:latin typeface="Arial" panose="020B0604020202020204" pitchFamily="34" charset="0"/>
                        <a:cs typeface="Arial" panose="020B0604020202020204" pitchFamily="34" charset="0"/>
                      </a:endParaRPr>
                    </a:p>
                  </a:txBody>
                  <a:tcPr marL="51435" marR="51435"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46517">
                <a:tc rowSpan="3">
                  <a:txBody>
                    <a:bodyPr/>
                    <a:lstStyle/>
                    <a:p>
                      <a:pPr algn="ctr">
                        <a:spcAft>
                          <a:spcPts val="0"/>
                        </a:spcAft>
                      </a:pPr>
                      <a:r>
                        <a:rPr lang="en-US" sz="1200" dirty="0">
                          <a:effectLst/>
                          <a:latin typeface="Arial" panose="020B0604020202020204" pitchFamily="34" charset="0"/>
                          <a:cs typeface="Arial" panose="020B0604020202020204" pitchFamily="34" charset="0"/>
                        </a:rPr>
                        <a:t> </a:t>
                      </a:r>
                      <a:endParaRPr lang="en-ZA" sz="1200" dirty="0">
                        <a:effectLst/>
                        <a:latin typeface="Arial" panose="020B0604020202020204" pitchFamily="34" charset="0"/>
                        <a:cs typeface="Arial" panose="020B0604020202020204" pitchFamily="34" charset="0"/>
                      </a:endParaRPr>
                    </a:p>
                    <a:p>
                      <a:pPr algn="ctr">
                        <a:spcAft>
                          <a:spcPts val="0"/>
                        </a:spcAft>
                      </a:pPr>
                      <a:r>
                        <a:rPr lang="en-US" sz="1200" dirty="0">
                          <a:effectLst/>
                          <a:latin typeface="Arial" panose="020B0604020202020204" pitchFamily="34" charset="0"/>
                          <a:cs typeface="Arial" panose="020B0604020202020204" pitchFamily="34" charset="0"/>
                        </a:rPr>
                        <a:t>NO</a:t>
                      </a:r>
                      <a:endParaRPr lang="en-ZA" sz="120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rowSpan="3">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ZA" sz="1400" b="1" dirty="0">
                        <a:effectLst/>
                        <a:latin typeface="Arial" panose="020B0604020202020204" pitchFamily="34" charset="0"/>
                        <a:cs typeface="Arial" panose="020B0604020202020204" pitchFamily="34" charset="0"/>
                      </a:endParaRPr>
                    </a:p>
                    <a:p>
                      <a:pPr algn="ctr">
                        <a:spcAft>
                          <a:spcPts val="0"/>
                        </a:spcAft>
                      </a:pPr>
                      <a:r>
                        <a:rPr lang="en-US" sz="1400" b="1" dirty="0">
                          <a:effectLst/>
                          <a:latin typeface="Arial" panose="020B0604020202020204" pitchFamily="34" charset="0"/>
                          <a:cs typeface="Arial" panose="020B0604020202020204" pitchFamily="34" charset="0"/>
                        </a:rPr>
                        <a:t>PROVINCE</a:t>
                      </a: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gridSpan="5">
                  <a:txBody>
                    <a:bodyPr/>
                    <a:lstStyle/>
                    <a:p>
                      <a:pPr algn="ctr">
                        <a:spcAft>
                          <a:spcPts val="0"/>
                        </a:spcAft>
                      </a:pPr>
                      <a:r>
                        <a:rPr lang="en-US" sz="1400" b="1" dirty="0">
                          <a:effectLst/>
                          <a:latin typeface="Arial" panose="020B0604020202020204" pitchFamily="34" charset="0"/>
                          <a:cs typeface="Arial" panose="020B0604020202020204" pitchFamily="34" charset="0"/>
                        </a:rPr>
                        <a:t>MOBILE OPERATORS </a:t>
                      </a: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60586">
                <a:tc vMerge="1">
                  <a:txBody>
                    <a:bodyPr/>
                    <a:lstStyle/>
                    <a:p>
                      <a:endParaRPr lang="en-ZA"/>
                    </a:p>
                  </a:txBody>
                  <a:tcPr/>
                </a:tc>
                <a:tc vMerge="1">
                  <a:txBody>
                    <a:bodyPr/>
                    <a:lstStyle/>
                    <a:p>
                      <a:endParaRPr lang="en-ZA"/>
                    </a:p>
                  </a:txBody>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Vodacom</a:t>
                      </a: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400" b="1" dirty="0">
                          <a:effectLst/>
                          <a:latin typeface="Arial" panose="020B0604020202020204" pitchFamily="34" charset="0"/>
                          <a:cs typeface="Arial" panose="020B0604020202020204" pitchFamily="34" charset="0"/>
                        </a:rPr>
                        <a:t>MTN</a:t>
                      </a: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400" b="1" dirty="0">
                          <a:effectLst/>
                          <a:latin typeface="Arial" panose="020B0604020202020204" pitchFamily="34" charset="0"/>
                          <a:cs typeface="Arial" panose="020B0604020202020204" pitchFamily="34" charset="0"/>
                        </a:rPr>
                        <a:t>Cell C</a:t>
                      </a: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400" b="1" dirty="0">
                          <a:effectLst/>
                          <a:latin typeface="Arial" panose="020B0604020202020204" pitchFamily="34" charset="0"/>
                          <a:cs typeface="Arial" panose="020B0604020202020204" pitchFamily="34" charset="0"/>
                        </a:rPr>
                        <a:t>Liquid Telecoms / Neotel</a:t>
                      </a: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400" b="1" dirty="0">
                          <a:effectLst/>
                          <a:latin typeface="Arial" panose="020B0604020202020204" pitchFamily="34" charset="0"/>
                          <a:cs typeface="Arial" panose="020B0604020202020204" pitchFamily="34" charset="0"/>
                        </a:rPr>
                        <a:t>Total</a:t>
                      </a: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extLst>
                  <a:ext uri="{0D108BD9-81ED-4DB2-BD59-A6C34878D82A}">
                    <a16:rowId xmlns:a16="http://schemas.microsoft.com/office/drawing/2014/main" xmlns="" val="10002"/>
                  </a:ext>
                </a:extLst>
              </a:tr>
              <a:tr h="313208">
                <a:tc vMerge="1">
                  <a:txBody>
                    <a:bodyPr/>
                    <a:lstStyle/>
                    <a:p>
                      <a:endParaRPr lang="en-ZA"/>
                    </a:p>
                  </a:txBody>
                  <a:tcPr/>
                </a:tc>
                <a:tc vMerge="1">
                  <a:txBody>
                    <a:bodyPr/>
                    <a:lstStyle/>
                    <a:p>
                      <a:endParaRPr lang="en-ZA"/>
                    </a:p>
                  </a:txBody>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1500</a:t>
                      </a: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400" b="1" dirty="0">
                          <a:effectLst/>
                          <a:latin typeface="Arial" panose="020B0604020202020204" pitchFamily="34" charset="0"/>
                          <a:cs typeface="Arial" panose="020B0604020202020204" pitchFamily="34" charset="0"/>
                        </a:rPr>
                        <a:t>1500</a:t>
                      </a: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400" b="1" dirty="0">
                          <a:effectLst/>
                          <a:latin typeface="Arial" panose="020B0604020202020204" pitchFamily="34" charset="0"/>
                          <a:cs typeface="Arial" panose="020B0604020202020204" pitchFamily="34" charset="0"/>
                        </a:rPr>
                        <a:t>1500</a:t>
                      </a: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400" b="1" dirty="0">
                          <a:effectLst/>
                          <a:latin typeface="Arial" panose="020B0604020202020204" pitchFamily="34" charset="0"/>
                          <a:cs typeface="Arial" panose="020B0604020202020204" pitchFamily="34" charset="0"/>
                        </a:rPr>
                        <a:t>750</a:t>
                      </a: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400" b="1" dirty="0">
                          <a:effectLst/>
                          <a:latin typeface="Arial" panose="020B0604020202020204" pitchFamily="34" charset="0"/>
                          <a:cs typeface="Arial" panose="020B0604020202020204" pitchFamily="34" charset="0"/>
                        </a:rPr>
                        <a:t>5 250</a:t>
                      </a: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extLst>
                  <a:ext uri="{0D108BD9-81ED-4DB2-BD59-A6C34878D82A}">
                    <a16:rowId xmlns:a16="http://schemas.microsoft.com/office/drawing/2014/main" xmlns="" val="10003"/>
                  </a:ext>
                </a:extLst>
              </a:tr>
              <a:tr h="337223">
                <a:tc>
                  <a:txBody>
                    <a:bodyPr/>
                    <a:lstStyle/>
                    <a:p>
                      <a:pPr algn="ctr">
                        <a:spcAft>
                          <a:spcPts val="0"/>
                        </a:spcAft>
                      </a:pPr>
                      <a:r>
                        <a:rPr lang="en-US" sz="1200" dirty="0">
                          <a:effectLst/>
                          <a:latin typeface="Arial" panose="020B0604020202020204" pitchFamily="34" charset="0"/>
                          <a:cs typeface="Arial" panose="020B0604020202020204" pitchFamily="34" charset="0"/>
                        </a:rPr>
                        <a:t>1</a:t>
                      </a:r>
                      <a:endParaRPr lang="en-ZA" sz="120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l">
                        <a:spcAft>
                          <a:spcPts val="0"/>
                        </a:spcAft>
                      </a:pPr>
                      <a:r>
                        <a:rPr lang="en-US" sz="1400" b="1" dirty="0">
                          <a:effectLst/>
                          <a:latin typeface="Arial" panose="020B0604020202020204" pitchFamily="34" charset="0"/>
                          <a:cs typeface="Arial" panose="020B0604020202020204" pitchFamily="34" charset="0"/>
                        </a:rPr>
                        <a:t>Eastern Cape</a:t>
                      </a: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377</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204</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201</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endParaRPr lang="en-ZA" sz="1600" b="0" dirty="0">
                        <a:effectLst/>
                        <a:latin typeface="Arial" panose="020B0604020202020204" pitchFamily="34" charset="0"/>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770</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extLst>
                  <a:ext uri="{0D108BD9-81ED-4DB2-BD59-A6C34878D82A}">
                    <a16:rowId xmlns:a16="http://schemas.microsoft.com/office/drawing/2014/main" xmlns="" val="10004"/>
                  </a:ext>
                </a:extLst>
              </a:tr>
              <a:tr h="313208">
                <a:tc>
                  <a:txBody>
                    <a:bodyPr/>
                    <a:lstStyle/>
                    <a:p>
                      <a:pPr algn="ctr">
                        <a:spcAft>
                          <a:spcPts val="0"/>
                        </a:spcAft>
                      </a:pPr>
                      <a:r>
                        <a:rPr lang="en-US" sz="1200" dirty="0">
                          <a:effectLst/>
                          <a:latin typeface="Arial" panose="020B0604020202020204" pitchFamily="34" charset="0"/>
                          <a:cs typeface="Arial" panose="020B0604020202020204" pitchFamily="34" charset="0"/>
                        </a:rPr>
                        <a:t>2</a:t>
                      </a:r>
                      <a:endParaRPr lang="en-ZA" sz="120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l">
                        <a:spcAft>
                          <a:spcPts val="0"/>
                        </a:spcAft>
                      </a:pPr>
                      <a:r>
                        <a:rPr lang="en-US" sz="1400" b="1" dirty="0">
                          <a:effectLst/>
                          <a:latin typeface="Arial" panose="020B0604020202020204" pitchFamily="34" charset="0"/>
                          <a:cs typeface="Arial" panose="020B0604020202020204" pitchFamily="34" charset="0"/>
                        </a:rPr>
                        <a:t>Free State</a:t>
                      </a:r>
                      <a:endParaRPr lang="en-ZA" sz="1400" b="1"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236</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166</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21</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r>
                        <a:rPr lang="en-ZA" sz="1600" b="0" dirty="0">
                          <a:effectLst/>
                          <a:latin typeface="Arial" panose="020B0604020202020204" pitchFamily="34" charset="0"/>
                          <a:cs typeface="Arial" panose="020B0604020202020204" pitchFamily="34" charset="0"/>
                        </a:rPr>
                        <a:t>185</a:t>
                      </a: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608</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extLst>
                  <a:ext uri="{0D108BD9-81ED-4DB2-BD59-A6C34878D82A}">
                    <a16:rowId xmlns:a16="http://schemas.microsoft.com/office/drawing/2014/main" xmlns="" val="10005"/>
                  </a:ext>
                </a:extLst>
              </a:tr>
              <a:tr h="239445">
                <a:tc>
                  <a:txBody>
                    <a:bodyPr/>
                    <a:lstStyle/>
                    <a:p>
                      <a:pPr algn="ctr">
                        <a:spcAft>
                          <a:spcPts val="0"/>
                        </a:spcAft>
                      </a:pPr>
                      <a:r>
                        <a:rPr lang="en-US" sz="1200" dirty="0">
                          <a:effectLst/>
                          <a:latin typeface="Arial" panose="020B0604020202020204" pitchFamily="34" charset="0"/>
                          <a:cs typeface="Arial" panose="020B0604020202020204" pitchFamily="34" charset="0"/>
                        </a:rPr>
                        <a:t>3</a:t>
                      </a:r>
                      <a:endParaRPr lang="en-ZA" sz="120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l">
                        <a:spcAft>
                          <a:spcPts val="0"/>
                        </a:spcAft>
                      </a:pPr>
                      <a:r>
                        <a:rPr lang="en-US" sz="1400" b="1" dirty="0">
                          <a:effectLst/>
                          <a:latin typeface="Arial" panose="020B0604020202020204" pitchFamily="34" charset="0"/>
                          <a:cs typeface="Arial" panose="020B0604020202020204" pitchFamily="34" charset="0"/>
                        </a:rPr>
                        <a:t>Gauteng</a:t>
                      </a: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endParaRPr lang="en-ZA" sz="1600" b="0" dirty="0">
                        <a:effectLst/>
                        <a:latin typeface="Arial" panose="020B0604020202020204" pitchFamily="34" charset="0"/>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72</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53</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endParaRPr lang="en-ZA" sz="1600" b="0" dirty="0">
                        <a:effectLst/>
                        <a:latin typeface="Arial" panose="020B0604020202020204" pitchFamily="34" charset="0"/>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125</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extLst>
                  <a:ext uri="{0D108BD9-81ED-4DB2-BD59-A6C34878D82A}">
                    <a16:rowId xmlns:a16="http://schemas.microsoft.com/office/drawing/2014/main" xmlns="" val="10006"/>
                  </a:ext>
                </a:extLst>
              </a:tr>
              <a:tr h="423252">
                <a:tc>
                  <a:txBody>
                    <a:bodyPr/>
                    <a:lstStyle/>
                    <a:p>
                      <a:pPr algn="ctr">
                        <a:spcAft>
                          <a:spcPts val="0"/>
                        </a:spcAft>
                      </a:pPr>
                      <a:r>
                        <a:rPr lang="en-US" sz="1200" dirty="0">
                          <a:effectLst/>
                          <a:latin typeface="Arial" panose="020B0604020202020204" pitchFamily="34" charset="0"/>
                          <a:cs typeface="Arial" panose="020B0604020202020204" pitchFamily="34" charset="0"/>
                        </a:rPr>
                        <a:t>4</a:t>
                      </a:r>
                      <a:endParaRPr lang="en-ZA" sz="120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l">
                        <a:spcAft>
                          <a:spcPts val="0"/>
                        </a:spcAft>
                      </a:pPr>
                      <a:r>
                        <a:rPr lang="en-US" sz="1400" b="1" dirty="0">
                          <a:effectLst/>
                          <a:latin typeface="Arial" panose="020B0604020202020204" pitchFamily="34" charset="0"/>
                          <a:cs typeface="Arial" panose="020B0604020202020204" pitchFamily="34" charset="0"/>
                        </a:rPr>
                        <a:t>Kwazulu Natal</a:t>
                      </a: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305</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358</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218</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186</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1 067</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extLst>
                  <a:ext uri="{0D108BD9-81ED-4DB2-BD59-A6C34878D82A}">
                    <a16:rowId xmlns:a16="http://schemas.microsoft.com/office/drawing/2014/main" xmlns="" val="10007"/>
                  </a:ext>
                </a:extLst>
              </a:tr>
              <a:tr h="282841">
                <a:tc>
                  <a:txBody>
                    <a:bodyPr/>
                    <a:lstStyle/>
                    <a:p>
                      <a:pPr algn="ctr">
                        <a:spcAft>
                          <a:spcPts val="0"/>
                        </a:spcAft>
                      </a:pPr>
                      <a:r>
                        <a:rPr lang="en-US" sz="1200" dirty="0">
                          <a:effectLst/>
                          <a:latin typeface="Arial" panose="020B0604020202020204" pitchFamily="34" charset="0"/>
                          <a:cs typeface="Arial" panose="020B0604020202020204" pitchFamily="34" charset="0"/>
                        </a:rPr>
                        <a:t>5</a:t>
                      </a:r>
                      <a:endParaRPr lang="en-ZA" sz="120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l">
                        <a:spcAft>
                          <a:spcPts val="0"/>
                        </a:spcAft>
                      </a:pPr>
                      <a:r>
                        <a:rPr lang="en-US" sz="1400" b="1" dirty="0">
                          <a:effectLst/>
                          <a:latin typeface="Arial" panose="020B0604020202020204" pitchFamily="34" charset="0"/>
                          <a:cs typeface="Arial" panose="020B0604020202020204" pitchFamily="34" charset="0"/>
                        </a:rPr>
                        <a:t>Limpopo</a:t>
                      </a: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51</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205</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260</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endParaRPr lang="en-ZA" sz="1600" b="0" dirty="0">
                        <a:effectLst/>
                        <a:latin typeface="Arial" panose="020B0604020202020204" pitchFamily="34" charset="0"/>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515</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extLst>
                  <a:ext uri="{0D108BD9-81ED-4DB2-BD59-A6C34878D82A}">
                    <a16:rowId xmlns:a16="http://schemas.microsoft.com/office/drawing/2014/main" xmlns="" val="10008"/>
                  </a:ext>
                </a:extLst>
              </a:tr>
              <a:tr h="353551">
                <a:tc>
                  <a:txBody>
                    <a:bodyPr/>
                    <a:lstStyle/>
                    <a:p>
                      <a:pPr algn="ctr">
                        <a:spcAft>
                          <a:spcPts val="0"/>
                        </a:spcAft>
                      </a:pPr>
                      <a:r>
                        <a:rPr lang="en-US" sz="1200" dirty="0">
                          <a:effectLst/>
                          <a:latin typeface="Arial" panose="020B0604020202020204" pitchFamily="34" charset="0"/>
                          <a:cs typeface="Arial" panose="020B0604020202020204" pitchFamily="34" charset="0"/>
                        </a:rPr>
                        <a:t>6</a:t>
                      </a:r>
                      <a:endParaRPr lang="en-ZA" sz="120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l">
                        <a:spcAft>
                          <a:spcPts val="0"/>
                        </a:spcAft>
                      </a:pPr>
                      <a:r>
                        <a:rPr lang="en-US" sz="1400" b="1" dirty="0">
                          <a:effectLst/>
                          <a:latin typeface="Arial" panose="020B0604020202020204" pitchFamily="34" charset="0"/>
                          <a:cs typeface="Arial" panose="020B0604020202020204" pitchFamily="34" charset="0"/>
                        </a:rPr>
                        <a:t>Mpumalanga</a:t>
                      </a: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107</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43</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189</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endParaRPr lang="en-ZA" sz="1600" b="0" dirty="0">
                        <a:effectLst/>
                        <a:latin typeface="Arial" panose="020B0604020202020204" pitchFamily="34" charset="0"/>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339</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extLst>
                  <a:ext uri="{0D108BD9-81ED-4DB2-BD59-A6C34878D82A}">
                    <a16:rowId xmlns:a16="http://schemas.microsoft.com/office/drawing/2014/main" xmlns="" val="10009"/>
                  </a:ext>
                </a:extLst>
              </a:tr>
              <a:tr h="353551">
                <a:tc>
                  <a:txBody>
                    <a:bodyPr/>
                    <a:lstStyle/>
                    <a:p>
                      <a:pPr algn="ctr">
                        <a:spcAft>
                          <a:spcPts val="0"/>
                        </a:spcAft>
                      </a:pPr>
                      <a:r>
                        <a:rPr lang="en-US" sz="1200" dirty="0">
                          <a:effectLst/>
                          <a:latin typeface="Arial" panose="020B0604020202020204" pitchFamily="34" charset="0"/>
                          <a:cs typeface="Arial" panose="020B0604020202020204" pitchFamily="34" charset="0"/>
                        </a:rPr>
                        <a:t>7</a:t>
                      </a:r>
                      <a:endParaRPr lang="en-ZA" sz="120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l">
                        <a:spcAft>
                          <a:spcPts val="0"/>
                        </a:spcAft>
                      </a:pPr>
                      <a:r>
                        <a:rPr lang="en-US" sz="1400" b="1" dirty="0">
                          <a:effectLst/>
                          <a:latin typeface="Arial" panose="020B0604020202020204" pitchFamily="34" charset="0"/>
                          <a:cs typeface="Arial" panose="020B0604020202020204" pitchFamily="34" charset="0"/>
                        </a:rPr>
                        <a:t>Northern Cape</a:t>
                      </a:r>
                      <a:endParaRPr lang="en-ZA" sz="1400" b="1"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240</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141</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176</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endParaRPr lang="en-ZA" sz="1600" b="0" dirty="0">
                        <a:effectLst/>
                        <a:latin typeface="Arial" panose="020B0604020202020204" pitchFamily="34" charset="0"/>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557</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extLst>
                  <a:ext uri="{0D108BD9-81ED-4DB2-BD59-A6C34878D82A}">
                    <a16:rowId xmlns:a16="http://schemas.microsoft.com/office/drawing/2014/main" xmlns="" val="10010"/>
                  </a:ext>
                </a:extLst>
              </a:tr>
              <a:tr h="282841">
                <a:tc>
                  <a:txBody>
                    <a:bodyPr/>
                    <a:lstStyle/>
                    <a:p>
                      <a:pPr algn="ctr">
                        <a:spcAft>
                          <a:spcPts val="0"/>
                        </a:spcAft>
                      </a:pPr>
                      <a:r>
                        <a:rPr lang="en-US" sz="1200" dirty="0">
                          <a:effectLst/>
                          <a:latin typeface="Arial" panose="020B0604020202020204" pitchFamily="34" charset="0"/>
                          <a:cs typeface="Arial" panose="020B0604020202020204" pitchFamily="34" charset="0"/>
                        </a:rPr>
                        <a:t>8</a:t>
                      </a:r>
                      <a:endParaRPr lang="en-ZA" sz="120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l">
                        <a:spcAft>
                          <a:spcPts val="0"/>
                        </a:spcAft>
                      </a:pPr>
                      <a:r>
                        <a:rPr lang="en-US" sz="1400" b="1" dirty="0">
                          <a:effectLst/>
                          <a:latin typeface="Arial" panose="020B0604020202020204" pitchFamily="34" charset="0"/>
                          <a:cs typeface="Arial" panose="020B0604020202020204" pitchFamily="34" charset="0"/>
                        </a:rPr>
                        <a:t>North West</a:t>
                      </a: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116</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70</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86</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endParaRPr lang="en-ZA" sz="1600" b="0" dirty="0">
                        <a:effectLst/>
                        <a:latin typeface="Arial" panose="020B0604020202020204" pitchFamily="34" charset="0"/>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272</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extLst>
                  <a:ext uri="{0D108BD9-81ED-4DB2-BD59-A6C34878D82A}">
                    <a16:rowId xmlns:a16="http://schemas.microsoft.com/office/drawing/2014/main" xmlns="" val="10011"/>
                  </a:ext>
                </a:extLst>
              </a:tr>
              <a:tr h="353551">
                <a:tc>
                  <a:txBody>
                    <a:bodyPr/>
                    <a:lstStyle/>
                    <a:p>
                      <a:pPr algn="ctr">
                        <a:spcAft>
                          <a:spcPts val="0"/>
                        </a:spcAft>
                      </a:pPr>
                      <a:r>
                        <a:rPr lang="en-US" sz="1200" dirty="0">
                          <a:effectLst/>
                          <a:latin typeface="Arial" panose="020B0604020202020204" pitchFamily="34" charset="0"/>
                          <a:cs typeface="Arial" panose="020B0604020202020204" pitchFamily="34" charset="0"/>
                        </a:rPr>
                        <a:t>9</a:t>
                      </a:r>
                      <a:endParaRPr lang="en-ZA" sz="120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l">
                        <a:spcAft>
                          <a:spcPts val="0"/>
                        </a:spcAft>
                      </a:pPr>
                      <a:r>
                        <a:rPr lang="en-US" sz="1400" b="1" dirty="0">
                          <a:effectLst/>
                          <a:latin typeface="Arial" panose="020B0604020202020204" pitchFamily="34" charset="0"/>
                          <a:cs typeface="Arial" panose="020B0604020202020204" pitchFamily="34" charset="0"/>
                        </a:rPr>
                        <a:t>Western Cape</a:t>
                      </a: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62</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101</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96</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185</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444</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extLst>
                  <a:ext uri="{0D108BD9-81ED-4DB2-BD59-A6C34878D82A}">
                    <a16:rowId xmlns:a16="http://schemas.microsoft.com/office/drawing/2014/main" xmlns="" val="10012"/>
                  </a:ext>
                </a:extLst>
              </a:tr>
              <a:tr h="584516">
                <a:tc gridSpan="2">
                  <a:txBody>
                    <a:bodyPr/>
                    <a:lstStyle/>
                    <a:p>
                      <a:pPr algn="ctr">
                        <a:spcAft>
                          <a:spcPts val="0"/>
                        </a:spcAft>
                      </a:pPr>
                      <a:r>
                        <a:rPr lang="en-US" sz="1600" b="1" dirty="0">
                          <a:effectLst/>
                          <a:latin typeface="Arial" panose="020B0604020202020204" pitchFamily="34" charset="0"/>
                          <a:cs typeface="Arial" panose="020B0604020202020204" pitchFamily="34" charset="0"/>
                        </a:rPr>
                        <a:t>TOTAL</a:t>
                      </a:r>
                      <a:endParaRPr lang="en-ZA" sz="16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hMerge="1">
                  <a:txBody>
                    <a:bodyPr/>
                    <a:lstStyle/>
                    <a:p>
                      <a:endParaRPr lang="en-ZA"/>
                    </a:p>
                  </a:txBody>
                  <a:tcPr/>
                </a:tc>
                <a:tc>
                  <a:txBody>
                    <a:bodyPr/>
                    <a:lstStyle/>
                    <a:p>
                      <a:pPr algn="ctr">
                        <a:spcAft>
                          <a:spcPts val="0"/>
                        </a:spcAft>
                      </a:pPr>
                      <a:r>
                        <a:rPr lang="en-US" sz="1600" b="1" dirty="0">
                          <a:effectLst/>
                          <a:latin typeface="Arial" panose="020B0604020202020204" pitchFamily="34" charset="0"/>
                          <a:cs typeface="Arial" panose="020B0604020202020204" pitchFamily="34" charset="0"/>
                        </a:rPr>
                        <a:t>1 501</a:t>
                      </a:r>
                      <a:endParaRPr lang="en-ZA" sz="16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1" dirty="0">
                          <a:effectLst/>
                          <a:latin typeface="Arial" panose="020B0604020202020204" pitchFamily="34" charset="0"/>
                          <a:cs typeface="Arial" panose="020B0604020202020204" pitchFamily="34" charset="0"/>
                        </a:rPr>
                        <a:t>1 360</a:t>
                      </a:r>
                      <a:endParaRPr lang="en-ZA" sz="16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1" dirty="0">
                          <a:effectLst/>
                          <a:latin typeface="Arial" panose="020B0604020202020204" pitchFamily="34" charset="0"/>
                          <a:cs typeface="Arial" panose="020B0604020202020204" pitchFamily="34" charset="0"/>
                        </a:rPr>
                        <a:t>1300</a:t>
                      </a:r>
                      <a:endParaRPr lang="en-ZA" sz="16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1" dirty="0">
                          <a:effectLst/>
                          <a:latin typeface="Arial" panose="020B0604020202020204" pitchFamily="34" charset="0"/>
                          <a:cs typeface="Arial" panose="020B0604020202020204" pitchFamily="34" charset="0"/>
                        </a:rPr>
                        <a:t>613</a:t>
                      </a:r>
                      <a:endParaRPr lang="en-ZA" sz="16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1" dirty="0">
                          <a:effectLst/>
                          <a:latin typeface="Arial" panose="020B0604020202020204" pitchFamily="34" charset="0"/>
                          <a:cs typeface="Arial" panose="020B0604020202020204" pitchFamily="34" charset="0"/>
                        </a:rPr>
                        <a:t>4 697</a:t>
                      </a:r>
                      <a:endParaRPr lang="en-ZA" sz="16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extLst>
                  <a:ext uri="{0D108BD9-81ED-4DB2-BD59-A6C34878D82A}">
                    <a16:rowId xmlns:a16="http://schemas.microsoft.com/office/drawing/2014/main" xmlns="" val="10013"/>
                  </a:ext>
                </a:extLst>
              </a:tr>
            </a:tbl>
          </a:graphicData>
        </a:graphic>
      </p:graphicFrame>
      <p:sp>
        <p:nvSpPr>
          <p:cNvPr id="5"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14</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2" cstate="print"/>
          <a:stretch>
            <a:fillRect/>
          </a:stretch>
        </p:blipFill>
        <p:spPr>
          <a:xfrm>
            <a:off x="179512" y="6126979"/>
            <a:ext cx="1475656" cy="729866"/>
          </a:xfrm>
          <a:prstGeom prst="rect">
            <a:avLst/>
          </a:prstGeom>
        </p:spPr>
      </p:pic>
    </p:spTree>
    <p:extLst>
      <p:ext uri="{BB962C8B-B14F-4D97-AF65-F5344CB8AC3E}">
        <p14:creationId xmlns:p14="http://schemas.microsoft.com/office/powerpoint/2010/main" xmlns="" val="3182789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6" y="332656"/>
            <a:ext cx="8686800" cy="757825"/>
          </a:xfrm>
        </p:spPr>
        <p:txBody>
          <a:bodyPr>
            <a:noAutofit/>
          </a:bodyPr>
          <a:lstStyle/>
          <a:p>
            <a:r>
              <a:rPr lang="en-ZA" sz="4000" b="1" dirty="0">
                <a:solidFill>
                  <a:schemeClr val="accent2">
                    <a:lumMod val="75000"/>
                  </a:schemeClr>
                </a:solidFill>
              </a:rPr>
              <a:t>PROVINCIAL </a:t>
            </a:r>
            <a:br>
              <a:rPr lang="en-ZA" sz="4000" b="1" dirty="0">
                <a:solidFill>
                  <a:schemeClr val="accent2">
                    <a:lumMod val="75000"/>
                  </a:schemeClr>
                </a:solidFill>
              </a:rPr>
            </a:br>
            <a:r>
              <a:rPr lang="en-ZA" sz="4000" b="1" dirty="0">
                <a:solidFill>
                  <a:schemeClr val="accent2">
                    <a:lumMod val="75000"/>
                  </a:schemeClr>
                </a:solidFill>
              </a:rPr>
              <a:t>BREAKDOWN OF CONNECTIVITY</a:t>
            </a:r>
            <a:endParaRPr lang="en-ZA" sz="4000"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04731806"/>
              </p:ext>
            </p:extLst>
          </p:nvPr>
        </p:nvGraphicFramePr>
        <p:xfrm>
          <a:off x="7000" y="2061040"/>
          <a:ext cx="9144001" cy="4651788"/>
        </p:xfrm>
        <a:graphic>
          <a:graphicData uri="http://schemas.openxmlformats.org/drawingml/2006/table">
            <a:tbl>
              <a:tblPr firstRow="1" bandRow="1">
                <a:tableStyleId>{21E4AEA4-8DFA-4A89-87EB-49C32662AFE0}</a:tableStyleId>
              </a:tblPr>
              <a:tblGrid>
                <a:gridCol w="1115616">
                  <a:extLst>
                    <a:ext uri="{9D8B030D-6E8A-4147-A177-3AD203B41FA5}">
                      <a16:colId xmlns:a16="http://schemas.microsoft.com/office/drawing/2014/main" xmlns="" val="20000"/>
                    </a:ext>
                  </a:extLst>
                </a:gridCol>
                <a:gridCol w="813461">
                  <a:extLst>
                    <a:ext uri="{9D8B030D-6E8A-4147-A177-3AD203B41FA5}">
                      <a16:colId xmlns:a16="http://schemas.microsoft.com/office/drawing/2014/main" xmlns="" val="20001"/>
                    </a:ext>
                  </a:extLst>
                </a:gridCol>
                <a:gridCol w="909302">
                  <a:extLst>
                    <a:ext uri="{9D8B030D-6E8A-4147-A177-3AD203B41FA5}">
                      <a16:colId xmlns:a16="http://schemas.microsoft.com/office/drawing/2014/main" xmlns="" val="20002"/>
                    </a:ext>
                  </a:extLst>
                </a:gridCol>
                <a:gridCol w="747837">
                  <a:extLst>
                    <a:ext uri="{9D8B030D-6E8A-4147-A177-3AD203B41FA5}">
                      <a16:colId xmlns:a16="http://schemas.microsoft.com/office/drawing/2014/main" xmlns="" val="20003"/>
                    </a:ext>
                  </a:extLst>
                </a:gridCol>
                <a:gridCol w="815822">
                  <a:extLst>
                    <a:ext uri="{9D8B030D-6E8A-4147-A177-3AD203B41FA5}">
                      <a16:colId xmlns:a16="http://schemas.microsoft.com/office/drawing/2014/main" xmlns="" val="20004"/>
                    </a:ext>
                  </a:extLst>
                </a:gridCol>
                <a:gridCol w="934795">
                  <a:extLst>
                    <a:ext uri="{9D8B030D-6E8A-4147-A177-3AD203B41FA5}">
                      <a16:colId xmlns:a16="http://schemas.microsoft.com/office/drawing/2014/main" xmlns="" val="20005"/>
                    </a:ext>
                  </a:extLst>
                </a:gridCol>
                <a:gridCol w="926297">
                  <a:extLst>
                    <a:ext uri="{9D8B030D-6E8A-4147-A177-3AD203B41FA5}">
                      <a16:colId xmlns:a16="http://schemas.microsoft.com/office/drawing/2014/main" xmlns="" val="20006"/>
                    </a:ext>
                  </a:extLst>
                </a:gridCol>
                <a:gridCol w="909302">
                  <a:extLst>
                    <a:ext uri="{9D8B030D-6E8A-4147-A177-3AD203B41FA5}">
                      <a16:colId xmlns:a16="http://schemas.microsoft.com/office/drawing/2014/main" xmlns="" val="20007"/>
                    </a:ext>
                  </a:extLst>
                </a:gridCol>
                <a:gridCol w="1104759">
                  <a:extLst>
                    <a:ext uri="{9D8B030D-6E8A-4147-A177-3AD203B41FA5}">
                      <a16:colId xmlns:a16="http://schemas.microsoft.com/office/drawing/2014/main" xmlns="" val="20008"/>
                    </a:ext>
                  </a:extLst>
                </a:gridCol>
                <a:gridCol w="866810">
                  <a:extLst>
                    <a:ext uri="{9D8B030D-6E8A-4147-A177-3AD203B41FA5}">
                      <a16:colId xmlns:a16="http://schemas.microsoft.com/office/drawing/2014/main" xmlns="" val="20009"/>
                    </a:ext>
                  </a:extLst>
                </a:gridCol>
              </a:tblGrid>
              <a:tr h="517381">
                <a:tc>
                  <a:txBody>
                    <a:bodyPr/>
                    <a:lstStyle/>
                    <a:p>
                      <a:pPr algn="ctr" rtl="0" fontAlgn="ctr"/>
                      <a:r>
                        <a:rPr lang="en-ZA" sz="1400" b="1" kern="1200" dirty="0">
                          <a:solidFill>
                            <a:schemeClr val="bg1"/>
                          </a:solidFill>
                          <a:effectLst/>
                          <a:latin typeface="Arial" panose="020B0604020202020204" pitchFamily="34" charset="0"/>
                          <a:ea typeface="+mn-ea"/>
                          <a:cs typeface="Arial" panose="020B0604020202020204" pitchFamily="34" charset="0"/>
                        </a:rPr>
                        <a:t>Province</a:t>
                      </a:r>
                    </a:p>
                  </a:txBody>
                  <a:tcPr marL="3572" marR="3572" marT="3572" marB="0" anchor="ctr"/>
                </a:tc>
                <a:tc>
                  <a:txBody>
                    <a:bodyPr/>
                    <a:lstStyle/>
                    <a:p>
                      <a:pPr algn="ctr" rtl="0" fontAlgn="ctr"/>
                      <a:r>
                        <a:rPr lang="en-ZA" sz="1200" b="1" kern="1200" dirty="0">
                          <a:solidFill>
                            <a:schemeClr val="bg1"/>
                          </a:solidFill>
                          <a:effectLst/>
                          <a:latin typeface="Arial" panose="020B0604020202020204" pitchFamily="34" charset="0"/>
                          <a:ea typeface="+mn-ea"/>
                          <a:cs typeface="Arial" panose="020B0604020202020204" pitchFamily="34" charset="0"/>
                        </a:rPr>
                        <a:t>TOTAL NO SCHOOLS</a:t>
                      </a:r>
                    </a:p>
                  </a:txBody>
                  <a:tcPr marL="3572" marR="3572" marT="3572" marB="0" anchor="ctr"/>
                </a:tc>
                <a:tc>
                  <a:txBody>
                    <a:bodyPr/>
                    <a:lstStyle/>
                    <a:p>
                      <a:pPr algn="ctr" rtl="0" fontAlgn="ctr"/>
                      <a:r>
                        <a:rPr lang="en-ZA" sz="1200" b="1" kern="1200" dirty="0">
                          <a:solidFill>
                            <a:schemeClr val="bg1"/>
                          </a:solidFill>
                          <a:effectLst/>
                          <a:latin typeface="Arial" panose="020B0604020202020204" pitchFamily="34" charset="0"/>
                          <a:ea typeface="+mn-ea"/>
                          <a:cs typeface="Arial" panose="020B0604020202020204" pitchFamily="34" charset="0"/>
                        </a:rPr>
                        <a:t>BASELINE 2014/15</a:t>
                      </a:r>
                    </a:p>
                  </a:txBody>
                  <a:tcPr marL="3572" marR="3572" marT="3572" marB="0" anchor="ctr"/>
                </a:tc>
                <a:tc>
                  <a:txBody>
                    <a:bodyPr/>
                    <a:lstStyle/>
                    <a:p>
                      <a:pPr algn="ctr" rtl="0" fontAlgn="ctr"/>
                      <a:r>
                        <a:rPr lang="en-ZA" sz="1200" b="1" kern="1200" dirty="0">
                          <a:solidFill>
                            <a:schemeClr val="bg1"/>
                          </a:solidFill>
                          <a:effectLst/>
                          <a:latin typeface="Arial" panose="020B0604020202020204" pitchFamily="34" charset="0"/>
                          <a:ea typeface="+mn-ea"/>
                          <a:cs typeface="Arial" panose="020B0604020202020204" pitchFamily="34" charset="0"/>
                        </a:rPr>
                        <a:t>USAASA</a:t>
                      </a:r>
                    </a:p>
                  </a:txBody>
                  <a:tcPr marL="3572" marR="3572" marT="3572" marB="0" anchor="ctr"/>
                </a:tc>
                <a:tc>
                  <a:txBody>
                    <a:bodyPr/>
                    <a:lstStyle/>
                    <a:p>
                      <a:pPr algn="ctr" rtl="0" fontAlgn="ctr"/>
                      <a:r>
                        <a:rPr lang="en-ZA" sz="1200" b="1" kern="1200" dirty="0">
                          <a:solidFill>
                            <a:schemeClr val="bg1"/>
                          </a:solidFill>
                          <a:effectLst/>
                          <a:latin typeface="Arial" panose="020B0604020202020204" pitchFamily="34" charset="0"/>
                          <a:ea typeface="+mn-ea"/>
                          <a:cs typeface="Arial" panose="020B0604020202020204" pitchFamily="34" charset="0"/>
                        </a:rPr>
                        <a:t>USAO 2017</a:t>
                      </a:r>
                    </a:p>
                  </a:txBody>
                  <a:tcPr marL="3572" marR="3572" marT="3572" marB="0" anchor="ctr"/>
                </a:tc>
                <a:tc>
                  <a:txBody>
                    <a:bodyPr/>
                    <a:lstStyle/>
                    <a:p>
                      <a:pPr algn="ctr" rtl="0" fontAlgn="ctr"/>
                      <a:r>
                        <a:rPr lang="en-ZA" sz="1200" b="1" kern="1200" dirty="0">
                          <a:solidFill>
                            <a:schemeClr val="bg1"/>
                          </a:solidFill>
                          <a:effectLst/>
                          <a:latin typeface="Arial" panose="020B0604020202020204" pitchFamily="34" charset="0"/>
                          <a:ea typeface="+mn-ea"/>
                          <a:cs typeface="Arial" panose="020B0604020202020204" pitchFamily="34" charset="0"/>
                        </a:rPr>
                        <a:t>BASELINE 2017/18</a:t>
                      </a:r>
                    </a:p>
                  </a:txBody>
                  <a:tcPr marL="3572" marR="3572" marT="3572" marB="0" anchor="ctr"/>
                </a:tc>
                <a:tc>
                  <a:txBody>
                    <a:bodyPr/>
                    <a:lstStyle/>
                    <a:p>
                      <a:pPr algn="ctr" rtl="0" fontAlgn="ctr"/>
                      <a:r>
                        <a:rPr lang="en-ZA" sz="1200" b="1" kern="1200" dirty="0">
                          <a:solidFill>
                            <a:schemeClr val="bg1"/>
                          </a:solidFill>
                          <a:effectLst/>
                          <a:latin typeface="Arial" panose="020B0604020202020204" pitchFamily="34" charset="0"/>
                          <a:ea typeface="+mn-ea"/>
                          <a:cs typeface="Arial" panose="020B0604020202020204" pitchFamily="34" charset="0"/>
                        </a:rPr>
                        <a:t>USAO 2018</a:t>
                      </a:r>
                    </a:p>
                  </a:txBody>
                  <a:tcPr marL="3572" marR="3572" marT="3572" marB="0" anchor="ctr"/>
                </a:tc>
                <a:tc>
                  <a:txBody>
                    <a:bodyPr/>
                    <a:lstStyle/>
                    <a:p>
                      <a:pPr algn="ctr" rtl="0" fontAlgn="ctr"/>
                      <a:r>
                        <a:rPr lang="en-ZA" sz="1200" b="1" kern="1200" dirty="0">
                          <a:solidFill>
                            <a:schemeClr val="bg1"/>
                          </a:solidFill>
                          <a:effectLst/>
                          <a:latin typeface="Arial" panose="020B0604020202020204" pitchFamily="34" charset="0"/>
                          <a:ea typeface="+mn-ea"/>
                          <a:cs typeface="Arial" panose="020B0604020202020204" pitchFamily="34" charset="0"/>
                        </a:rPr>
                        <a:t>BASELINE 2018/19</a:t>
                      </a:r>
                    </a:p>
                  </a:txBody>
                  <a:tcPr marL="3572" marR="3572" marT="3572" marB="0" anchor="ctr"/>
                </a:tc>
                <a:tc>
                  <a:txBody>
                    <a:bodyPr/>
                    <a:lstStyle/>
                    <a:p>
                      <a:pPr algn="ctr" rtl="0" fontAlgn="ctr"/>
                      <a:r>
                        <a:rPr lang="en-ZA" sz="1200" b="1" kern="1200" dirty="0">
                          <a:solidFill>
                            <a:schemeClr val="bg1"/>
                          </a:solidFill>
                          <a:effectLst/>
                          <a:latin typeface="Arial" panose="020B0604020202020204" pitchFamily="34" charset="0"/>
                          <a:ea typeface="+mn-ea"/>
                          <a:cs typeface="Arial" panose="020B0604020202020204" pitchFamily="34" charset="0"/>
                        </a:rPr>
                        <a:t>USAO 2019</a:t>
                      </a:r>
                    </a:p>
                  </a:txBody>
                  <a:tcPr marL="3572" marR="3572" marT="3572" marB="0" anchor="ctr"/>
                </a:tc>
                <a:tc>
                  <a:txBody>
                    <a:bodyPr/>
                    <a:lstStyle/>
                    <a:p>
                      <a:pPr algn="ctr" rtl="0" fontAlgn="ctr"/>
                      <a:r>
                        <a:rPr lang="en-ZA" sz="1200" b="1" kern="1200" dirty="0">
                          <a:solidFill>
                            <a:schemeClr val="bg1"/>
                          </a:solidFill>
                          <a:effectLst/>
                          <a:latin typeface="Arial" panose="020B0604020202020204" pitchFamily="34" charset="0"/>
                          <a:ea typeface="+mn-ea"/>
                          <a:cs typeface="Arial" panose="020B0604020202020204" pitchFamily="34" charset="0"/>
                        </a:rPr>
                        <a:t>BASELINE 2019/20</a:t>
                      </a:r>
                    </a:p>
                  </a:txBody>
                  <a:tcPr marL="3572" marR="3572" marT="3572" marB="0" anchor="ctr"/>
                </a:tc>
                <a:extLst>
                  <a:ext uri="{0D108BD9-81ED-4DB2-BD59-A6C34878D82A}">
                    <a16:rowId xmlns:a16="http://schemas.microsoft.com/office/drawing/2014/main" xmlns="" val="10000"/>
                  </a:ext>
                </a:extLst>
              </a:tr>
              <a:tr h="517381">
                <a:tc>
                  <a:txBody>
                    <a:bodyPr/>
                    <a:lstStyle/>
                    <a:p>
                      <a:pPr algn="l" rtl="0" fontAlgn="ctr"/>
                      <a:r>
                        <a:rPr lang="en-ZA" sz="1400" b="1" kern="1200" dirty="0">
                          <a:solidFill>
                            <a:schemeClr val="dk1"/>
                          </a:solidFill>
                          <a:effectLst/>
                          <a:latin typeface="Arial" panose="020B0604020202020204" pitchFamily="34" charset="0"/>
                          <a:ea typeface="+mn-ea"/>
                          <a:cs typeface="Arial" panose="020B0604020202020204" pitchFamily="34" charset="0"/>
                        </a:rPr>
                        <a:t>Eastern Cape</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5 727</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2 521</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537</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723</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3 781</a:t>
                      </a:r>
                    </a:p>
                  </a:txBody>
                  <a:tcPr marL="3572" marR="3572" marT="3572" marB="0" anchor="ctr"/>
                </a:tc>
                <a:tc>
                  <a:txBody>
                    <a:bodyPr/>
                    <a:lstStyle/>
                    <a:p>
                      <a:pPr algn="ctr" fontAlgn="ctr"/>
                      <a:r>
                        <a:rPr lang="en-ZA" sz="1400" b="0" kern="1200" dirty="0">
                          <a:solidFill>
                            <a:schemeClr val="dk1"/>
                          </a:solidFill>
                          <a:effectLst/>
                          <a:latin typeface="Arial" panose="020B0604020202020204" pitchFamily="34" charset="0"/>
                          <a:ea typeface="+mn-ea"/>
                          <a:cs typeface="Arial" panose="020B0604020202020204" pitchFamily="34" charset="0"/>
                        </a:rPr>
                        <a:t> </a:t>
                      </a:r>
                    </a:p>
                  </a:txBody>
                  <a:tcPr marL="3572" marR="3572" marT="3572" marB="0" anchor="ctr"/>
                </a:tc>
                <a:tc>
                  <a:txBody>
                    <a:bodyPr/>
                    <a:lstStyle/>
                    <a:p>
                      <a:pPr algn="ctr" fontAlgn="ctr"/>
                      <a:r>
                        <a:rPr lang="en-ZA" sz="1400" b="0" kern="1200" dirty="0">
                          <a:solidFill>
                            <a:schemeClr val="dk1"/>
                          </a:solidFill>
                          <a:effectLst/>
                          <a:latin typeface="Arial" panose="020B0604020202020204" pitchFamily="34" charset="0"/>
                          <a:ea typeface="+mn-ea"/>
                          <a:cs typeface="Arial" panose="020B0604020202020204" pitchFamily="34" charset="0"/>
                        </a:rPr>
                        <a:t>3 781</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47</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3 828</a:t>
                      </a:r>
                    </a:p>
                  </a:txBody>
                  <a:tcPr marL="3572" marR="3572" marT="3572" marB="0" anchor="ctr"/>
                </a:tc>
                <a:extLst>
                  <a:ext uri="{0D108BD9-81ED-4DB2-BD59-A6C34878D82A}">
                    <a16:rowId xmlns:a16="http://schemas.microsoft.com/office/drawing/2014/main" xmlns="" val="10001"/>
                  </a:ext>
                </a:extLst>
              </a:tr>
              <a:tr h="302670">
                <a:tc>
                  <a:txBody>
                    <a:bodyPr/>
                    <a:lstStyle/>
                    <a:p>
                      <a:pPr algn="l" rtl="0" fontAlgn="ctr"/>
                      <a:r>
                        <a:rPr lang="en-ZA" sz="1400" b="1" kern="1200" dirty="0">
                          <a:solidFill>
                            <a:schemeClr val="dk1"/>
                          </a:solidFill>
                          <a:effectLst/>
                          <a:latin typeface="Arial" panose="020B0604020202020204" pitchFamily="34" charset="0"/>
                          <a:ea typeface="+mn-ea"/>
                          <a:cs typeface="Arial" panose="020B0604020202020204" pitchFamily="34" charset="0"/>
                        </a:rPr>
                        <a:t>Free State</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1 327</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781</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 </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384</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1 165</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185</a:t>
                      </a:r>
                    </a:p>
                  </a:txBody>
                  <a:tcPr marL="3572" marR="3572" marT="3572" marB="0" anchor="ctr"/>
                </a:tc>
                <a:tc>
                  <a:txBody>
                    <a:bodyPr/>
                    <a:lstStyle/>
                    <a:p>
                      <a:pPr algn="ctr" fontAlgn="ctr"/>
                      <a:r>
                        <a:rPr lang="en-ZA" sz="1400" b="0" kern="1200" dirty="0">
                          <a:solidFill>
                            <a:schemeClr val="dk1"/>
                          </a:solidFill>
                          <a:effectLst/>
                          <a:latin typeface="Arial" panose="020B0604020202020204" pitchFamily="34" charset="0"/>
                          <a:ea typeface="+mn-ea"/>
                          <a:cs typeface="Arial" panose="020B0604020202020204" pitchFamily="34" charset="0"/>
                        </a:rPr>
                        <a:t>1 350</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39</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1 389</a:t>
                      </a:r>
                    </a:p>
                  </a:txBody>
                  <a:tcPr marL="3572" marR="3572" marT="3572" marB="0" anchor="ctr"/>
                </a:tc>
                <a:extLst>
                  <a:ext uri="{0D108BD9-81ED-4DB2-BD59-A6C34878D82A}">
                    <a16:rowId xmlns:a16="http://schemas.microsoft.com/office/drawing/2014/main" xmlns="" val="10002"/>
                  </a:ext>
                </a:extLst>
              </a:tr>
              <a:tr h="360040">
                <a:tc>
                  <a:txBody>
                    <a:bodyPr/>
                    <a:lstStyle/>
                    <a:p>
                      <a:pPr algn="l" rtl="0" fontAlgn="ctr"/>
                      <a:r>
                        <a:rPr lang="en-ZA" sz="1400" b="1" kern="1200" dirty="0">
                          <a:solidFill>
                            <a:schemeClr val="dk1"/>
                          </a:solidFill>
                          <a:effectLst/>
                          <a:latin typeface="Arial" panose="020B0604020202020204" pitchFamily="34" charset="0"/>
                          <a:ea typeface="+mn-ea"/>
                          <a:cs typeface="Arial" panose="020B0604020202020204" pitchFamily="34" charset="0"/>
                        </a:rPr>
                        <a:t>Gauteng</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2 183</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2 164</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 </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125</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2 289</a:t>
                      </a:r>
                    </a:p>
                  </a:txBody>
                  <a:tcPr marL="3572" marR="3572" marT="3572" marB="0" anchor="ctr"/>
                </a:tc>
                <a:tc>
                  <a:txBody>
                    <a:bodyPr/>
                    <a:lstStyle/>
                    <a:p>
                      <a:pPr algn="ctr" fontAlgn="ctr"/>
                      <a:r>
                        <a:rPr lang="en-ZA" sz="1400" b="0" kern="1200" dirty="0">
                          <a:solidFill>
                            <a:schemeClr val="dk1"/>
                          </a:solidFill>
                          <a:effectLst/>
                          <a:latin typeface="Arial" panose="020B0604020202020204" pitchFamily="34" charset="0"/>
                          <a:ea typeface="+mn-ea"/>
                          <a:cs typeface="Arial" panose="020B0604020202020204" pitchFamily="34" charset="0"/>
                        </a:rPr>
                        <a:t> </a:t>
                      </a:r>
                    </a:p>
                  </a:txBody>
                  <a:tcPr marL="3572" marR="3572" marT="3572" marB="0" anchor="ctr"/>
                </a:tc>
                <a:tc>
                  <a:txBody>
                    <a:bodyPr/>
                    <a:lstStyle/>
                    <a:p>
                      <a:pPr algn="ctr" fontAlgn="ctr"/>
                      <a:r>
                        <a:rPr lang="en-ZA" sz="1400" b="0" kern="1200" dirty="0">
                          <a:solidFill>
                            <a:schemeClr val="dk1"/>
                          </a:solidFill>
                          <a:effectLst/>
                          <a:latin typeface="Arial" panose="020B0604020202020204" pitchFamily="34" charset="0"/>
                          <a:ea typeface="+mn-ea"/>
                          <a:cs typeface="Arial" panose="020B0604020202020204" pitchFamily="34" charset="0"/>
                        </a:rPr>
                        <a:t>2 289</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0</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2 289</a:t>
                      </a:r>
                    </a:p>
                  </a:txBody>
                  <a:tcPr marL="3572" marR="3572" marT="3572" marB="0" anchor="ctr"/>
                </a:tc>
                <a:extLst>
                  <a:ext uri="{0D108BD9-81ED-4DB2-BD59-A6C34878D82A}">
                    <a16:rowId xmlns:a16="http://schemas.microsoft.com/office/drawing/2014/main" xmlns="" val="10003"/>
                  </a:ext>
                </a:extLst>
              </a:tr>
              <a:tr h="432048">
                <a:tc>
                  <a:txBody>
                    <a:bodyPr/>
                    <a:lstStyle/>
                    <a:p>
                      <a:pPr algn="l" rtl="0" fontAlgn="ctr"/>
                      <a:r>
                        <a:rPr lang="en-ZA" sz="1400" b="1" kern="1200" dirty="0">
                          <a:solidFill>
                            <a:schemeClr val="dk1"/>
                          </a:solidFill>
                          <a:effectLst/>
                          <a:latin typeface="Arial" panose="020B0604020202020204" pitchFamily="34" charset="0"/>
                          <a:ea typeface="+mn-ea"/>
                          <a:cs typeface="Arial" panose="020B0604020202020204" pitchFamily="34" charset="0"/>
                        </a:rPr>
                        <a:t>Kwazulu Natal</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5 937</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1 667</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 </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1 034</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2 701</a:t>
                      </a:r>
                    </a:p>
                  </a:txBody>
                  <a:tcPr marL="3572" marR="3572" marT="3572" marB="0" anchor="ctr"/>
                </a:tc>
                <a:tc>
                  <a:txBody>
                    <a:bodyPr/>
                    <a:lstStyle/>
                    <a:p>
                      <a:pPr algn="ctr" fontAlgn="ctr"/>
                      <a:r>
                        <a:rPr lang="en-ZA" sz="1400" b="0" kern="1200" dirty="0">
                          <a:solidFill>
                            <a:schemeClr val="dk1"/>
                          </a:solidFill>
                          <a:effectLst/>
                          <a:latin typeface="Arial" panose="020B0604020202020204" pitchFamily="34" charset="0"/>
                          <a:ea typeface="+mn-ea"/>
                          <a:cs typeface="Arial" panose="020B0604020202020204" pitchFamily="34" charset="0"/>
                        </a:rPr>
                        <a:t> </a:t>
                      </a:r>
                    </a:p>
                  </a:txBody>
                  <a:tcPr marL="3572" marR="3572" marT="3572" marB="0" anchor="ctr"/>
                </a:tc>
                <a:tc>
                  <a:txBody>
                    <a:bodyPr/>
                    <a:lstStyle/>
                    <a:p>
                      <a:pPr algn="ctr" fontAlgn="ctr"/>
                      <a:r>
                        <a:rPr lang="en-ZA" sz="1400" b="0" kern="1200" dirty="0">
                          <a:solidFill>
                            <a:schemeClr val="dk1"/>
                          </a:solidFill>
                          <a:effectLst/>
                          <a:latin typeface="Arial" panose="020B0604020202020204" pitchFamily="34" charset="0"/>
                          <a:ea typeface="+mn-ea"/>
                          <a:cs typeface="Arial" panose="020B0604020202020204" pitchFamily="34" charset="0"/>
                        </a:rPr>
                        <a:t>2 701</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33</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2 734</a:t>
                      </a:r>
                    </a:p>
                  </a:txBody>
                  <a:tcPr marL="3572" marR="3572" marT="3572" marB="0" anchor="ctr"/>
                </a:tc>
                <a:extLst>
                  <a:ext uri="{0D108BD9-81ED-4DB2-BD59-A6C34878D82A}">
                    <a16:rowId xmlns:a16="http://schemas.microsoft.com/office/drawing/2014/main" xmlns="" val="10004"/>
                  </a:ext>
                </a:extLst>
              </a:tr>
              <a:tr h="361034">
                <a:tc>
                  <a:txBody>
                    <a:bodyPr/>
                    <a:lstStyle/>
                    <a:p>
                      <a:pPr algn="l" rtl="0" fontAlgn="ctr"/>
                      <a:r>
                        <a:rPr lang="en-ZA" sz="1400" b="1" kern="1200" dirty="0">
                          <a:solidFill>
                            <a:schemeClr val="dk1"/>
                          </a:solidFill>
                          <a:effectLst/>
                          <a:latin typeface="Arial" panose="020B0604020202020204" pitchFamily="34" charset="0"/>
                          <a:ea typeface="+mn-ea"/>
                          <a:cs typeface="Arial" panose="020B0604020202020204" pitchFamily="34" charset="0"/>
                        </a:rPr>
                        <a:t>Limpopo</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3 924</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1 150</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 </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281</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1 431</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200</a:t>
                      </a:r>
                    </a:p>
                  </a:txBody>
                  <a:tcPr marL="3572" marR="3572" marT="3572" marB="0" anchor="ctr"/>
                </a:tc>
                <a:tc>
                  <a:txBody>
                    <a:bodyPr/>
                    <a:lstStyle/>
                    <a:p>
                      <a:pPr algn="ctr" fontAlgn="ctr"/>
                      <a:r>
                        <a:rPr lang="en-ZA" sz="1400" b="0" kern="1200" dirty="0">
                          <a:solidFill>
                            <a:schemeClr val="dk1"/>
                          </a:solidFill>
                          <a:effectLst/>
                          <a:latin typeface="Arial" panose="020B0604020202020204" pitchFamily="34" charset="0"/>
                          <a:ea typeface="+mn-ea"/>
                          <a:cs typeface="Arial" panose="020B0604020202020204" pitchFamily="34" charset="0"/>
                        </a:rPr>
                        <a:t>1 631</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34</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1 665</a:t>
                      </a:r>
                    </a:p>
                  </a:txBody>
                  <a:tcPr marL="3572" marR="3572" marT="3572" marB="0" anchor="ctr"/>
                </a:tc>
                <a:extLst>
                  <a:ext uri="{0D108BD9-81ED-4DB2-BD59-A6C34878D82A}">
                    <a16:rowId xmlns:a16="http://schemas.microsoft.com/office/drawing/2014/main" xmlns="" val="10005"/>
                  </a:ext>
                </a:extLst>
              </a:tr>
              <a:tr h="287038">
                <a:tc>
                  <a:txBody>
                    <a:bodyPr/>
                    <a:lstStyle/>
                    <a:p>
                      <a:pPr algn="l" rtl="0" fontAlgn="ctr"/>
                      <a:r>
                        <a:rPr lang="en-ZA" sz="1400" b="1" kern="1200" dirty="0">
                          <a:solidFill>
                            <a:schemeClr val="dk1"/>
                          </a:solidFill>
                          <a:effectLst/>
                          <a:latin typeface="Arial" panose="020B0604020202020204" pitchFamily="34" charset="0"/>
                          <a:ea typeface="+mn-ea"/>
                          <a:cs typeface="Arial" panose="020B0604020202020204" pitchFamily="34" charset="0"/>
                        </a:rPr>
                        <a:t>Mpumalanga</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1 948</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879</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 </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340</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1 219</a:t>
                      </a:r>
                    </a:p>
                  </a:txBody>
                  <a:tcPr marL="3572" marR="3572" marT="3572" marB="0" anchor="ctr"/>
                </a:tc>
                <a:tc>
                  <a:txBody>
                    <a:bodyPr/>
                    <a:lstStyle/>
                    <a:p>
                      <a:pPr algn="ctr" fontAlgn="ctr"/>
                      <a:r>
                        <a:rPr lang="en-ZA" sz="1400" b="0" kern="1200" dirty="0">
                          <a:solidFill>
                            <a:schemeClr val="dk1"/>
                          </a:solidFill>
                          <a:effectLst/>
                          <a:latin typeface="Arial" panose="020B0604020202020204" pitchFamily="34" charset="0"/>
                          <a:ea typeface="+mn-ea"/>
                          <a:cs typeface="Arial" panose="020B0604020202020204" pitchFamily="34" charset="0"/>
                        </a:rPr>
                        <a:t> </a:t>
                      </a:r>
                    </a:p>
                  </a:txBody>
                  <a:tcPr marL="3572" marR="3572" marT="3572" marB="0" anchor="ctr"/>
                </a:tc>
                <a:tc>
                  <a:txBody>
                    <a:bodyPr/>
                    <a:lstStyle/>
                    <a:p>
                      <a:pPr algn="ctr" fontAlgn="ctr"/>
                      <a:r>
                        <a:rPr lang="en-ZA" sz="1400" b="0" kern="1200" dirty="0">
                          <a:solidFill>
                            <a:schemeClr val="dk1"/>
                          </a:solidFill>
                          <a:effectLst/>
                          <a:latin typeface="Arial" panose="020B0604020202020204" pitchFamily="34" charset="0"/>
                          <a:ea typeface="+mn-ea"/>
                          <a:cs typeface="Arial" panose="020B0604020202020204" pitchFamily="34" charset="0"/>
                        </a:rPr>
                        <a:t>1 219</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0</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1 219</a:t>
                      </a:r>
                    </a:p>
                  </a:txBody>
                  <a:tcPr marL="3572" marR="3572" marT="3572" marB="0" anchor="ctr"/>
                </a:tc>
                <a:extLst>
                  <a:ext uri="{0D108BD9-81ED-4DB2-BD59-A6C34878D82A}">
                    <a16:rowId xmlns:a16="http://schemas.microsoft.com/office/drawing/2014/main" xmlns="" val="10006"/>
                  </a:ext>
                </a:extLst>
              </a:tr>
              <a:tr h="432048">
                <a:tc>
                  <a:txBody>
                    <a:bodyPr/>
                    <a:lstStyle/>
                    <a:p>
                      <a:pPr algn="l" rtl="0" fontAlgn="ctr"/>
                      <a:r>
                        <a:rPr lang="en-ZA" sz="1400" b="1" kern="1200" dirty="0">
                          <a:solidFill>
                            <a:schemeClr val="dk1"/>
                          </a:solidFill>
                          <a:effectLst/>
                          <a:latin typeface="Arial" panose="020B0604020202020204" pitchFamily="34" charset="0"/>
                          <a:ea typeface="+mn-ea"/>
                          <a:cs typeface="Arial" panose="020B0604020202020204" pitchFamily="34" charset="0"/>
                        </a:rPr>
                        <a:t>Northern Cape</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573</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460</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10</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424</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894</a:t>
                      </a:r>
                    </a:p>
                  </a:txBody>
                  <a:tcPr marL="3572" marR="3572" marT="3572" marB="0" anchor="ctr"/>
                </a:tc>
                <a:tc>
                  <a:txBody>
                    <a:bodyPr/>
                    <a:lstStyle/>
                    <a:p>
                      <a:pPr algn="ctr" fontAlgn="ctr"/>
                      <a:r>
                        <a:rPr lang="en-ZA" sz="1400" b="0" kern="1200" dirty="0">
                          <a:solidFill>
                            <a:schemeClr val="dk1"/>
                          </a:solidFill>
                          <a:effectLst/>
                          <a:latin typeface="Arial" panose="020B0604020202020204" pitchFamily="34" charset="0"/>
                          <a:ea typeface="+mn-ea"/>
                          <a:cs typeface="Arial" panose="020B0604020202020204" pitchFamily="34" charset="0"/>
                        </a:rPr>
                        <a:t> </a:t>
                      </a:r>
                    </a:p>
                  </a:txBody>
                  <a:tcPr marL="3572" marR="3572" marT="3572" marB="0" anchor="ctr"/>
                </a:tc>
                <a:tc>
                  <a:txBody>
                    <a:bodyPr/>
                    <a:lstStyle/>
                    <a:p>
                      <a:pPr algn="ctr" fontAlgn="ctr"/>
                      <a:r>
                        <a:rPr lang="en-ZA" sz="1400" b="0" kern="1200" dirty="0">
                          <a:solidFill>
                            <a:schemeClr val="dk1"/>
                          </a:solidFill>
                          <a:effectLst/>
                          <a:latin typeface="Arial" panose="020B0604020202020204" pitchFamily="34" charset="0"/>
                          <a:ea typeface="+mn-ea"/>
                          <a:cs typeface="Arial" panose="020B0604020202020204" pitchFamily="34" charset="0"/>
                        </a:rPr>
                        <a:t>894</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133</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1 027</a:t>
                      </a:r>
                    </a:p>
                  </a:txBody>
                  <a:tcPr marL="3572" marR="3572" marT="3572" marB="0" anchor="ctr"/>
                </a:tc>
                <a:extLst>
                  <a:ext uri="{0D108BD9-81ED-4DB2-BD59-A6C34878D82A}">
                    <a16:rowId xmlns:a16="http://schemas.microsoft.com/office/drawing/2014/main" xmlns="" val="10007"/>
                  </a:ext>
                </a:extLst>
              </a:tr>
              <a:tr h="288032">
                <a:tc>
                  <a:txBody>
                    <a:bodyPr/>
                    <a:lstStyle/>
                    <a:p>
                      <a:pPr algn="l" rtl="0" fontAlgn="ctr"/>
                      <a:r>
                        <a:rPr lang="en-ZA" sz="1400" b="1" kern="1200" dirty="0">
                          <a:solidFill>
                            <a:schemeClr val="dk1"/>
                          </a:solidFill>
                          <a:effectLst/>
                          <a:latin typeface="Arial" panose="020B0604020202020204" pitchFamily="34" charset="0"/>
                          <a:ea typeface="+mn-ea"/>
                          <a:cs typeface="Arial" panose="020B0604020202020204" pitchFamily="34" charset="0"/>
                        </a:rPr>
                        <a:t>North West</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1 542</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1 029</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8</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220</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1 257</a:t>
                      </a:r>
                    </a:p>
                  </a:txBody>
                  <a:tcPr marL="3572" marR="3572" marT="3572" marB="0" anchor="ctr"/>
                </a:tc>
                <a:tc>
                  <a:txBody>
                    <a:bodyPr/>
                    <a:lstStyle/>
                    <a:p>
                      <a:pPr algn="ctr" fontAlgn="ctr"/>
                      <a:r>
                        <a:rPr lang="en-ZA" sz="1400" b="0" kern="1200" dirty="0">
                          <a:solidFill>
                            <a:schemeClr val="dk1"/>
                          </a:solidFill>
                          <a:effectLst/>
                          <a:latin typeface="Arial" panose="020B0604020202020204" pitchFamily="34" charset="0"/>
                          <a:ea typeface="+mn-ea"/>
                          <a:cs typeface="Arial" panose="020B0604020202020204" pitchFamily="34" charset="0"/>
                        </a:rPr>
                        <a:t> </a:t>
                      </a:r>
                    </a:p>
                  </a:txBody>
                  <a:tcPr marL="3572" marR="3572" marT="3572" marB="0" anchor="ctr"/>
                </a:tc>
                <a:tc>
                  <a:txBody>
                    <a:bodyPr/>
                    <a:lstStyle/>
                    <a:p>
                      <a:pPr algn="ctr" fontAlgn="ctr"/>
                      <a:r>
                        <a:rPr lang="en-ZA" sz="1400" b="0" kern="1200" dirty="0">
                          <a:solidFill>
                            <a:schemeClr val="dk1"/>
                          </a:solidFill>
                          <a:effectLst/>
                          <a:latin typeface="Arial" panose="020B0604020202020204" pitchFamily="34" charset="0"/>
                          <a:ea typeface="+mn-ea"/>
                          <a:cs typeface="Arial" panose="020B0604020202020204" pitchFamily="34" charset="0"/>
                        </a:rPr>
                        <a:t>1 257</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52</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1 309</a:t>
                      </a:r>
                    </a:p>
                  </a:txBody>
                  <a:tcPr marL="3572" marR="3572" marT="3572" marB="0" anchor="ctr"/>
                </a:tc>
                <a:extLst>
                  <a:ext uri="{0D108BD9-81ED-4DB2-BD59-A6C34878D82A}">
                    <a16:rowId xmlns:a16="http://schemas.microsoft.com/office/drawing/2014/main" xmlns="" val="10008"/>
                  </a:ext>
                </a:extLst>
              </a:tr>
              <a:tr h="432048">
                <a:tc>
                  <a:txBody>
                    <a:bodyPr/>
                    <a:lstStyle/>
                    <a:p>
                      <a:pPr algn="l" rtl="0" fontAlgn="ctr"/>
                      <a:r>
                        <a:rPr lang="en-ZA" sz="1400" b="1" kern="1200" dirty="0">
                          <a:solidFill>
                            <a:schemeClr val="dk1"/>
                          </a:solidFill>
                          <a:effectLst/>
                          <a:latin typeface="Arial" panose="020B0604020202020204" pitchFamily="34" charset="0"/>
                          <a:ea typeface="+mn-ea"/>
                          <a:cs typeface="Arial" panose="020B0604020202020204" pitchFamily="34" charset="0"/>
                        </a:rPr>
                        <a:t>Western Cape</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1 614</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1 610</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 </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353</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1 963</a:t>
                      </a:r>
                    </a:p>
                  </a:txBody>
                  <a:tcPr marL="3572" marR="3572" marT="3572" marB="0" anchor="ctr"/>
                </a:tc>
                <a:tc>
                  <a:txBody>
                    <a:bodyPr/>
                    <a:lstStyle/>
                    <a:p>
                      <a:pPr algn="ctr" rtl="0" fontAlgn="ctr"/>
                      <a:r>
                        <a:rPr lang="en-ZA" sz="1600" b="0" kern="1200" dirty="0">
                          <a:solidFill>
                            <a:srgbClr val="FF0000"/>
                          </a:solidFill>
                          <a:effectLst/>
                          <a:latin typeface="Arial" panose="020B0604020202020204" pitchFamily="34" charset="0"/>
                          <a:ea typeface="+mn-ea"/>
                          <a:cs typeface="Arial" panose="020B0604020202020204" pitchFamily="34" charset="0"/>
                        </a:rPr>
                        <a:t>385</a:t>
                      </a:r>
                    </a:p>
                  </a:txBody>
                  <a:tcPr marL="3572" marR="3572" marT="3572" marB="0" anchor="ctr"/>
                </a:tc>
                <a:tc>
                  <a:txBody>
                    <a:bodyPr/>
                    <a:lstStyle/>
                    <a:p>
                      <a:pPr algn="ctr" fontAlgn="ctr"/>
                      <a:r>
                        <a:rPr lang="en-ZA" sz="1400" b="0" kern="1200" dirty="0">
                          <a:solidFill>
                            <a:schemeClr val="dk1"/>
                          </a:solidFill>
                          <a:effectLst/>
                          <a:latin typeface="Arial" panose="020B0604020202020204" pitchFamily="34" charset="0"/>
                          <a:ea typeface="+mn-ea"/>
                          <a:cs typeface="Arial" panose="020B0604020202020204" pitchFamily="34" charset="0"/>
                        </a:rPr>
                        <a:t>1 963</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91</a:t>
                      </a:r>
                    </a:p>
                  </a:txBody>
                  <a:tcPr marL="3572" marR="3572" marT="3572" marB="0" anchor="ctr"/>
                </a:tc>
                <a:tc>
                  <a:txBody>
                    <a:bodyPr/>
                    <a:lstStyle/>
                    <a:p>
                      <a:pPr algn="ctr" rtl="0" fontAlgn="ctr"/>
                      <a:r>
                        <a:rPr lang="en-ZA" sz="1400" b="0" kern="1200" dirty="0">
                          <a:solidFill>
                            <a:schemeClr val="dk1"/>
                          </a:solidFill>
                          <a:effectLst/>
                          <a:latin typeface="Arial" panose="020B0604020202020204" pitchFamily="34" charset="0"/>
                          <a:ea typeface="+mn-ea"/>
                          <a:cs typeface="Arial" panose="020B0604020202020204" pitchFamily="34" charset="0"/>
                        </a:rPr>
                        <a:t>2 054</a:t>
                      </a:r>
                    </a:p>
                  </a:txBody>
                  <a:tcPr marL="3572" marR="3572" marT="3572" marB="0" anchor="ctr"/>
                </a:tc>
                <a:extLst>
                  <a:ext uri="{0D108BD9-81ED-4DB2-BD59-A6C34878D82A}">
                    <a16:rowId xmlns:a16="http://schemas.microsoft.com/office/drawing/2014/main" xmlns="" val="10009"/>
                  </a:ext>
                </a:extLst>
              </a:tr>
              <a:tr h="361034">
                <a:tc rowSpan="2">
                  <a:txBody>
                    <a:bodyPr/>
                    <a:lstStyle/>
                    <a:p>
                      <a:pPr algn="ctr" rtl="0" fontAlgn="ctr"/>
                      <a:r>
                        <a:rPr lang="en-ZA" sz="1600" b="1" kern="1200" dirty="0">
                          <a:solidFill>
                            <a:srgbClr val="FF0000"/>
                          </a:solidFill>
                          <a:effectLst/>
                          <a:latin typeface="Arial" panose="020B0604020202020204" pitchFamily="34" charset="0"/>
                          <a:ea typeface="+mn-ea"/>
                          <a:cs typeface="Arial" panose="020B0604020202020204" pitchFamily="34" charset="0"/>
                        </a:rPr>
                        <a:t>TOTAL</a:t>
                      </a:r>
                    </a:p>
                  </a:txBody>
                  <a:tcPr marL="3572" marR="3572" marT="3572" marB="0" anchor="ctr"/>
                </a:tc>
                <a:tc>
                  <a:txBody>
                    <a:bodyPr/>
                    <a:lstStyle/>
                    <a:p>
                      <a:pPr algn="ctr" rtl="0" fontAlgn="ctr"/>
                      <a:r>
                        <a:rPr lang="en-ZA" sz="1600" b="1" kern="1200" dirty="0">
                          <a:solidFill>
                            <a:srgbClr val="FF0000"/>
                          </a:solidFill>
                          <a:effectLst/>
                          <a:latin typeface="Arial" panose="020B0604020202020204" pitchFamily="34" charset="0"/>
                          <a:ea typeface="+mn-ea"/>
                          <a:cs typeface="Arial" panose="020B0604020202020204" pitchFamily="34" charset="0"/>
                        </a:rPr>
                        <a:t>24 775</a:t>
                      </a:r>
                    </a:p>
                  </a:txBody>
                  <a:tcPr marL="3572" marR="3572" marT="3572" marB="0" anchor="ctr"/>
                </a:tc>
                <a:tc>
                  <a:txBody>
                    <a:bodyPr/>
                    <a:lstStyle/>
                    <a:p>
                      <a:pPr algn="ctr" rtl="0" fontAlgn="ctr"/>
                      <a:r>
                        <a:rPr lang="en-ZA" sz="1600" b="1" kern="1200" dirty="0">
                          <a:solidFill>
                            <a:srgbClr val="FF0000"/>
                          </a:solidFill>
                          <a:effectLst/>
                          <a:latin typeface="Arial" panose="020B0604020202020204" pitchFamily="34" charset="0"/>
                          <a:ea typeface="+mn-ea"/>
                          <a:cs typeface="Arial" panose="020B0604020202020204" pitchFamily="34" charset="0"/>
                        </a:rPr>
                        <a:t>12 261</a:t>
                      </a:r>
                    </a:p>
                  </a:txBody>
                  <a:tcPr marL="3572" marR="3572" marT="3572" marB="0" anchor="ctr"/>
                </a:tc>
                <a:tc>
                  <a:txBody>
                    <a:bodyPr/>
                    <a:lstStyle/>
                    <a:p>
                      <a:pPr algn="ctr" rtl="0" fontAlgn="ctr"/>
                      <a:r>
                        <a:rPr lang="en-ZA" sz="1600" b="1" kern="1200" dirty="0">
                          <a:solidFill>
                            <a:srgbClr val="FF0000"/>
                          </a:solidFill>
                          <a:effectLst/>
                          <a:latin typeface="Arial" panose="020B0604020202020204" pitchFamily="34" charset="0"/>
                          <a:ea typeface="+mn-ea"/>
                          <a:cs typeface="Arial" panose="020B0604020202020204" pitchFamily="34" charset="0"/>
                        </a:rPr>
                        <a:t>555</a:t>
                      </a:r>
                    </a:p>
                  </a:txBody>
                  <a:tcPr marL="3572" marR="3572" marT="3572" marB="0" anchor="ctr"/>
                </a:tc>
                <a:tc>
                  <a:txBody>
                    <a:bodyPr/>
                    <a:lstStyle/>
                    <a:p>
                      <a:pPr algn="ctr" rtl="0" fontAlgn="ctr"/>
                      <a:r>
                        <a:rPr lang="en-ZA" sz="1600" b="1" kern="1200" dirty="0">
                          <a:solidFill>
                            <a:srgbClr val="FF0000"/>
                          </a:solidFill>
                          <a:effectLst/>
                          <a:latin typeface="Arial" panose="020B0604020202020204" pitchFamily="34" charset="0"/>
                          <a:ea typeface="+mn-ea"/>
                          <a:cs typeface="Arial" panose="020B0604020202020204" pitchFamily="34" charset="0"/>
                        </a:rPr>
                        <a:t>3 884</a:t>
                      </a:r>
                    </a:p>
                  </a:txBody>
                  <a:tcPr marL="3572" marR="3572" marT="3572" marB="0" anchor="ctr"/>
                </a:tc>
                <a:tc>
                  <a:txBody>
                    <a:bodyPr/>
                    <a:lstStyle/>
                    <a:p>
                      <a:pPr algn="ctr" rtl="0" fontAlgn="ctr"/>
                      <a:r>
                        <a:rPr lang="en-ZA" sz="1600" b="1" kern="1200" dirty="0">
                          <a:solidFill>
                            <a:srgbClr val="FF0000"/>
                          </a:solidFill>
                          <a:effectLst/>
                          <a:latin typeface="Arial" panose="020B0604020202020204" pitchFamily="34" charset="0"/>
                          <a:ea typeface="+mn-ea"/>
                          <a:cs typeface="Arial" panose="020B0604020202020204" pitchFamily="34" charset="0"/>
                        </a:rPr>
                        <a:t>16 700</a:t>
                      </a:r>
                    </a:p>
                  </a:txBody>
                  <a:tcPr marL="3572" marR="3572" marT="3572" marB="0" anchor="ctr"/>
                </a:tc>
                <a:tc>
                  <a:txBody>
                    <a:bodyPr/>
                    <a:lstStyle/>
                    <a:p>
                      <a:pPr algn="ctr" rtl="0" fontAlgn="ctr"/>
                      <a:r>
                        <a:rPr lang="en-ZA" sz="1600" b="1" kern="1200" dirty="0">
                          <a:solidFill>
                            <a:srgbClr val="FF0000"/>
                          </a:solidFill>
                          <a:effectLst/>
                          <a:latin typeface="Arial" panose="020B0604020202020204" pitchFamily="34" charset="0"/>
                          <a:ea typeface="+mn-ea"/>
                          <a:cs typeface="Arial" panose="020B0604020202020204" pitchFamily="34" charset="0"/>
                        </a:rPr>
                        <a:t>770</a:t>
                      </a:r>
                    </a:p>
                  </a:txBody>
                  <a:tcPr marL="3572" marR="3572" marT="3572" marB="0" anchor="ctr"/>
                </a:tc>
                <a:tc>
                  <a:txBody>
                    <a:bodyPr/>
                    <a:lstStyle/>
                    <a:p>
                      <a:pPr algn="ctr" fontAlgn="ctr"/>
                      <a:r>
                        <a:rPr lang="en-ZA" sz="1600" b="1" kern="1200" dirty="0">
                          <a:solidFill>
                            <a:srgbClr val="FF0000"/>
                          </a:solidFill>
                          <a:effectLst/>
                          <a:latin typeface="Arial" panose="020B0604020202020204" pitchFamily="34" charset="0"/>
                          <a:ea typeface="+mn-ea"/>
                          <a:cs typeface="Arial" panose="020B0604020202020204" pitchFamily="34" charset="0"/>
                        </a:rPr>
                        <a:t>17 085</a:t>
                      </a:r>
                    </a:p>
                  </a:txBody>
                  <a:tcPr marL="3572" marR="3572" marT="3572" marB="0" anchor="ctr"/>
                </a:tc>
                <a:tc>
                  <a:txBody>
                    <a:bodyPr/>
                    <a:lstStyle/>
                    <a:p>
                      <a:pPr algn="ctr" rtl="0" fontAlgn="ctr"/>
                      <a:r>
                        <a:rPr lang="en-ZA" sz="1600" b="1" kern="1200" dirty="0">
                          <a:solidFill>
                            <a:srgbClr val="FF0000"/>
                          </a:solidFill>
                          <a:effectLst/>
                          <a:latin typeface="Arial" panose="020B0604020202020204" pitchFamily="34" charset="0"/>
                          <a:ea typeface="+mn-ea"/>
                          <a:cs typeface="Arial" panose="020B0604020202020204" pitchFamily="34" charset="0"/>
                        </a:rPr>
                        <a:t>429</a:t>
                      </a:r>
                    </a:p>
                  </a:txBody>
                  <a:tcPr marL="3572" marR="3572" marT="3572" marB="0" anchor="ctr"/>
                </a:tc>
                <a:tc>
                  <a:txBody>
                    <a:bodyPr/>
                    <a:lstStyle/>
                    <a:p>
                      <a:pPr algn="ctr" rtl="0" fontAlgn="ctr"/>
                      <a:r>
                        <a:rPr lang="en-ZA" sz="1600" b="1" kern="1200" dirty="0">
                          <a:solidFill>
                            <a:srgbClr val="FF0000"/>
                          </a:solidFill>
                          <a:effectLst/>
                          <a:latin typeface="Arial" panose="020B0604020202020204" pitchFamily="34" charset="0"/>
                          <a:ea typeface="+mn-ea"/>
                          <a:cs typeface="Arial" panose="020B0604020202020204" pitchFamily="34" charset="0"/>
                        </a:rPr>
                        <a:t>17 514</a:t>
                      </a:r>
                    </a:p>
                  </a:txBody>
                  <a:tcPr marL="3572" marR="3572" marT="3572" marB="0" anchor="ctr"/>
                </a:tc>
                <a:extLst>
                  <a:ext uri="{0D108BD9-81ED-4DB2-BD59-A6C34878D82A}">
                    <a16:rowId xmlns:a16="http://schemas.microsoft.com/office/drawing/2014/main" xmlns="" val="10010"/>
                  </a:ext>
                </a:extLst>
              </a:tr>
              <a:tr h="361034">
                <a:tc vMerge="1">
                  <a:txBody>
                    <a:bodyPr/>
                    <a:lstStyle/>
                    <a:p>
                      <a:pPr algn="ctr" fontAlgn="ctr"/>
                      <a:endParaRPr lang="en-ZA" sz="1600" b="1" kern="1200" dirty="0">
                        <a:solidFill>
                          <a:srgbClr val="FF0000"/>
                        </a:solidFill>
                        <a:effectLst/>
                        <a:latin typeface="Arial" panose="020B0604020202020204" pitchFamily="34" charset="0"/>
                        <a:ea typeface="+mn-ea"/>
                        <a:cs typeface="Arial" panose="020B0604020202020204" pitchFamily="34" charset="0"/>
                      </a:endParaRPr>
                    </a:p>
                  </a:txBody>
                  <a:tcPr marL="3572" marR="3572" marT="3572" marB="0" anchor="ctr"/>
                </a:tc>
                <a:tc>
                  <a:txBody>
                    <a:bodyPr/>
                    <a:lstStyle/>
                    <a:p>
                      <a:pPr algn="ctr" fontAlgn="ctr"/>
                      <a:r>
                        <a:rPr lang="en-ZA" sz="1600" b="1" kern="1200" dirty="0">
                          <a:solidFill>
                            <a:srgbClr val="FF0000"/>
                          </a:solidFill>
                          <a:effectLst/>
                          <a:latin typeface="Arial" panose="020B0604020202020204" pitchFamily="34" charset="0"/>
                          <a:ea typeface="+mn-ea"/>
                          <a:cs typeface="Arial" panose="020B0604020202020204" pitchFamily="34" charset="0"/>
                        </a:rPr>
                        <a:t> </a:t>
                      </a:r>
                    </a:p>
                  </a:txBody>
                  <a:tcPr marL="3572" marR="3572" marT="3572" marB="0" anchor="ctr"/>
                </a:tc>
                <a:tc>
                  <a:txBody>
                    <a:bodyPr/>
                    <a:lstStyle/>
                    <a:p>
                      <a:pPr algn="ctr" fontAlgn="ctr"/>
                      <a:r>
                        <a:rPr lang="en-ZA" sz="1600" b="1" kern="1200" dirty="0">
                          <a:solidFill>
                            <a:srgbClr val="FF0000"/>
                          </a:solidFill>
                          <a:effectLst/>
                          <a:latin typeface="Arial" panose="020B0604020202020204" pitchFamily="34" charset="0"/>
                          <a:ea typeface="+mn-ea"/>
                          <a:cs typeface="Arial" panose="020B0604020202020204" pitchFamily="34" charset="0"/>
                        </a:rPr>
                        <a:t>49,49% </a:t>
                      </a:r>
                    </a:p>
                  </a:txBody>
                  <a:tcPr marL="3572" marR="3572" marT="3572" marB="0" anchor="ctr"/>
                </a:tc>
                <a:tc>
                  <a:txBody>
                    <a:bodyPr/>
                    <a:lstStyle/>
                    <a:p>
                      <a:pPr algn="ctr" fontAlgn="ctr"/>
                      <a:r>
                        <a:rPr lang="en-ZA" sz="1600" b="1" kern="1200" dirty="0">
                          <a:solidFill>
                            <a:srgbClr val="FF0000"/>
                          </a:solidFill>
                          <a:effectLst/>
                          <a:latin typeface="Arial" panose="020B0604020202020204" pitchFamily="34" charset="0"/>
                          <a:ea typeface="+mn-ea"/>
                          <a:cs typeface="Arial" panose="020B0604020202020204" pitchFamily="34" charset="0"/>
                        </a:rPr>
                        <a:t> </a:t>
                      </a:r>
                    </a:p>
                  </a:txBody>
                  <a:tcPr marL="3572" marR="3572" marT="3572" marB="0" anchor="ctr"/>
                </a:tc>
                <a:tc>
                  <a:txBody>
                    <a:bodyPr/>
                    <a:lstStyle/>
                    <a:p>
                      <a:pPr algn="ctr" rtl="0" fontAlgn="ctr"/>
                      <a:r>
                        <a:rPr lang="en-ZA" sz="1600" b="1" kern="1200" dirty="0">
                          <a:solidFill>
                            <a:srgbClr val="FF0000"/>
                          </a:solidFill>
                          <a:effectLst/>
                          <a:latin typeface="Arial" panose="020B0604020202020204" pitchFamily="34" charset="0"/>
                          <a:ea typeface="+mn-ea"/>
                          <a:cs typeface="Arial" panose="020B0604020202020204" pitchFamily="34" charset="0"/>
                        </a:rPr>
                        <a:t> </a:t>
                      </a:r>
                    </a:p>
                  </a:txBody>
                  <a:tcPr marL="3572" marR="3572" marT="3572" marB="0" anchor="ctr"/>
                </a:tc>
                <a:tc>
                  <a:txBody>
                    <a:bodyPr/>
                    <a:lstStyle/>
                    <a:p>
                      <a:pPr algn="ctr" rtl="0" fontAlgn="ctr"/>
                      <a:r>
                        <a:rPr lang="en-ZA" sz="1600" b="1" kern="1200" dirty="0">
                          <a:solidFill>
                            <a:srgbClr val="FF0000"/>
                          </a:solidFill>
                          <a:effectLst/>
                          <a:latin typeface="Arial" panose="020B0604020202020204" pitchFamily="34" charset="0"/>
                          <a:ea typeface="+mn-ea"/>
                          <a:cs typeface="Arial" panose="020B0604020202020204" pitchFamily="34" charset="0"/>
                        </a:rPr>
                        <a:t>67,41%</a:t>
                      </a:r>
                    </a:p>
                  </a:txBody>
                  <a:tcPr marL="3572" marR="3572" marT="3572" marB="0" anchor="ctr"/>
                </a:tc>
                <a:tc>
                  <a:txBody>
                    <a:bodyPr/>
                    <a:lstStyle/>
                    <a:p>
                      <a:pPr algn="ctr"/>
                      <a:endParaRPr lang="en-ZA" b="1" dirty="0">
                        <a:latin typeface="Arial" panose="020B0604020202020204" pitchFamily="34" charset="0"/>
                        <a:cs typeface="Arial" panose="020B0604020202020204" pitchFamily="34" charset="0"/>
                      </a:endParaRPr>
                    </a:p>
                  </a:txBody>
                  <a:tcPr marL="3572" marR="3572" marT="3572" marB="0" anchor="ctr"/>
                </a:tc>
                <a:tc>
                  <a:txBody>
                    <a:bodyPr/>
                    <a:lstStyle/>
                    <a:p>
                      <a:pPr algn="ctr" rtl="0" fontAlgn="ctr"/>
                      <a:r>
                        <a:rPr lang="en-ZA" sz="1600" b="1" kern="1200" dirty="0">
                          <a:solidFill>
                            <a:srgbClr val="FF0000"/>
                          </a:solidFill>
                          <a:effectLst/>
                          <a:latin typeface="Arial" panose="020B0604020202020204" pitchFamily="34" charset="0"/>
                          <a:ea typeface="+mn-ea"/>
                          <a:cs typeface="Arial" panose="020B0604020202020204" pitchFamily="34" charset="0"/>
                        </a:rPr>
                        <a:t>68,96%</a:t>
                      </a:r>
                    </a:p>
                  </a:txBody>
                  <a:tcPr marL="3572" marR="3572" marT="3572" marB="0" anchor="ctr"/>
                </a:tc>
                <a:tc>
                  <a:txBody>
                    <a:bodyPr/>
                    <a:lstStyle/>
                    <a:p>
                      <a:pPr algn="ctr" rtl="0" fontAlgn="ctr"/>
                      <a:endParaRPr lang="en-ZA" sz="1600" b="1" kern="1200" dirty="0">
                        <a:solidFill>
                          <a:srgbClr val="FF0000"/>
                        </a:solidFill>
                        <a:effectLst/>
                        <a:latin typeface="Arial" panose="020B0604020202020204" pitchFamily="34" charset="0"/>
                        <a:ea typeface="+mn-ea"/>
                        <a:cs typeface="Arial" panose="020B0604020202020204" pitchFamily="34" charset="0"/>
                      </a:endParaRPr>
                    </a:p>
                  </a:txBody>
                  <a:tcPr marL="3572" marR="3572" marT="3572" marB="0" anchor="ctr"/>
                </a:tc>
                <a:tc>
                  <a:txBody>
                    <a:bodyPr/>
                    <a:lstStyle/>
                    <a:p>
                      <a:pPr algn="ctr" fontAlgn="ctr"/>
                      <a:r>
                        <a:rPr lang="en-ZA" sz="1600" b="1" kern="1200" dirty="0">
                          <a:solidFill>
                            <a:srgbClr val="FF0000"/>
                          </a:solidFill>
                          <a:effectLst/>
                          <a:latin typeface="Arial" panose="020B0604020202020204" pitchFamily="34" charset="0"/>
                          <a:ea typeface="+mn-ea"/>
                          <a:cs typeface="Arial" panose="020B0604020202020204" pitchFamily="34" charset="0"/>
                        </a:rPr>
                        <a:t>70,69%</a:t>
                      </a:r>
                    </a:p>
                  </a:txBody>
                  <a:tcPr marL="3572" marR="3572" marT="3572" marB="0" anchor="ctr"/>
                </a:tc>
                <a:extLst>
                  <a:ext uri="{0D108BD9-81ED-4DB2-BD59-A6C34878D82A}">
                    <a16:rowId xmlns:a16="http://schemas.microsoft.com/office/drawing/2014/main" xmlns="" val="10011"/>
                  </a:ext>
                </a:extLst>
              </a:tr>
            </a:tbl>
          </a:graphicData>
        </a:graphic>
      </p:graphicFrame>
      <p:sp>
        <p:nvSpPr>
          <p:cNvPr id="5" name="Shape 1300"/>
          <p:cNvSpPr txBox="1">
            <a:spLocks/>
          </p:cNvSpPr>
          <p:nvPr/>
        </p:nvSpPr>
        <p:spPr>
          <a:xfrm>
            <a:off x="7000" y="1395796"/>
            <a:ext cx="9144001" cy="591619"/>
          </a:xfrm>
          <a:prstGeom prst="rect">
            <a:avLst/>
          </a:prstGeom>
          <a:noFill/>
          <a:ln>
            <a:noFill/>
          </a:ln>
        </p:spPr>
        <p:txBody>
          <a:bodyPr spcFirstLastPara="1" vert="horz" wrap="square" lIns="68569" tIns="34275" rIns="68569" bIns="3427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chemeClr val="dk1"/>
              </a:buClr>
              <a:buSzPts val="1350"/>
              <a:buNone/>
            </a:pPr>
            <a:r>
              <a:rPr lang="en-GB" sz="1800" b="1" dirty="0">
                <a:solidFill>
                  <a:schemeClr val="dk1"/>
                </a:solidFill>
                <a:latin typeface="Arial" panose="020B0604020202020204" pitchFamily="34" charset="0"/>
                <a:ea typeface="Calibri"/>
                <a:cs typeface="Arial" panose="020B0604020202020204" pitchFamily="34" charset="0"/>
                <a:sym typeface="Calibri"/>
              </a:rPr>
              <a:t>The USAO and USAASA are the two main initiatives that provided schools with connectivity to ordinary schools</a:t>
            </a:r>
            <a:endParaRPr lang="en-GB" sz="1800" b="1" dirty="0">
              <a:latin typeface="Arial" panose="020B0604020202020204" pitchFamily="34" charset="0"/>
              <a:cs typeface="Arial" panose="020B0604020202020204" pitchFamily="34" charset="0"/>
            </a:endParaRPr>
          </a:p>
        </p:txBody>
      </p:sp>
      <p:sp>
        <p:nvSpPr>
          <p:cNvPr id="7"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15</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647640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19435"/>
            <a:ext cx="8686800" cy="757825"/>
          </a:xfrm>
        </p:spPr>
        <p:txBody>
          <a:bodyPr>
            <a:noAutofit/>
          </a:bodyPr>
          <a:lstStyle/>
          <a:p>
            <a:r>
              <a:rPr lang="en-ZA" sz="3600" b="1" dirty="0">
                <a:solidFill>
                  <a:schemeClr val="accent2">
                    <a:lumMod val="75000"/>
                  </a:schemeClr>
                </a:solidFill>
              </a:rPr>
              <a:t>PROGRESS TO DATE  </a:t>
            </a:r>
            <a:br>
              <a:rPr lang="en-ZA" sz="3600" b="1" dirty="0">
                <a:solidFill>
                  <a:schemeClr val="accent2">
                    <a:lumMod val="75000"/>
                  </a:schemeClr>
                </a:solidFill>
              </a:rPr>
            </a:br>
            <a:r>
              <a:rPr lang="en-ZA" sz="3600" b="1" dirty="0">
                <a:solidFill>
                  <a:schemeClr val="accent2">
                    <a:lumMod val="75000"/>
                  </a:schemeClr>
                </a:solidFill>
              </a:rPr>
              <a:t>CONNECTIVITY FOR SCHOOLS FOR LEARNERS WITH SPECIAL EDUCATION NEEDS</a:t>
            </a:r>
            <a:endParaRPr lang="en-ZA" sz="3600"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103976762"/>
              </p:ext>
            </p:extLst>
          </p:nvPr>
        </p:nvGraphicFramePr>
        <p:xfrm>
          <a:off x="179512" y="2030782"/>
          <a:ext cx="8784975" cy="4760406"/>
        </p:xfrm>
        <a:graphic>
          <a:graphicData uri="http://schemas.openxmlformats.org/drawingml/2006/table">
            <a:tbl>
              <a:tblPr firstRow="1" bandRow="1">
                <a:tableStyleId>{21E4AEA4-8DFA-4A89-87EB-49C32662AFE0}</a:tableStyleId>
              </a:tblPr>
              <a:tblGrid>
                <a:gridCol w="2160240">
                  <a:extLst>
                    <a:ext uri="{9D8B030D-6E8A-4147-A177-3AD203B41FA5}">
                      <a16:colId xmlns:a16="http://schemas.microsoft.com/office/drawing/2014/main" xmlns="" val="20000"/>
                    </a:ext>
                  </a:extLst>
                </a:gridCol>
                <a:gridCol w="1784233">
                  <a:extLst>
                    <a:ext uri="{9D8B030D-6E8A-4147-A177-3AD203B41FA5}">
                      <a16:colId xmlns:a16="http://schemas.microsoft.com/office/drawing/2014/main" xmlns="" val="20001"/>
                    </a:ext>
                  </a:extLst>
                </a:gridCol>
                <a:gridCol w="2420251">
                  <a:extLst>
                    <a:ext uri="{9D8B030D-6E8A-4147-A177-3AD203B41FA5}">
                      <a16:colId xmlns:a16="http://schemas.microsoft.com/office/drawing/2014/main" xmlns="" val="20002"/>
                    </a:ext>
                  </a:extLst>
                </a:gridCol>
                <a:gridCol w="2420251">
                  <a:extLst>
                    <a:ext uri="{9D8B030D-6E8A-4147-A177-3AD203B41FA5}">
                      <a16:colId xmlns:a16="http://schemas.microsoft.com/office/drawing/2014/main" xmlns="" val="20003"/>
                    </a:ext>
                  </a:extLst>
                </a:gridCol>
              </a:tblGrid>
              <a:tr h="574013">
                <a:tc>
                  <a:txBody>
                    <a:bodyPr/>
                    <a:lstStyle/>
                    <a:p>
                      <a:pPr algn="ctr" rtl="0" fontAlgn="ctr"/>
                      <a:r>
                        <a:rPr lang="en-ZA" sz="1400" b="1" kern="1200" dirty="0">
                          <a:solidFill>
                            <a:schemeClr val="bg1"/>
                          </a:solidFill>
                          <a:effectLst/>
                          <a:latin typeface="Arial" panose="020B0604020202020204" pitchFamily="34" charset="0"/>
                          <a:ea typeface="+mn-ea"/>
                          <a:cs typeface="Arial" panose="020B0604020202020204" pitchFamily="34" charset="0"/>
                        </a:rPr>
                        <a:t>Province</a:t>
                      </a:r>
                    </a:p>
                  </a:txBody>
                  <a:tcPr marL="3572" marR="3572" marT="3572" marB="0" anchor="ctr"/>
                </a:tc>
                <a:tc>
                  <a:txBody>
                    <a:bodyPr/>
                    <a:lstStyle/>
                    <a:p>
                      <a:pPr algn="ctr" rtl="0" fontAlgn="ctr"/>
                      <a:r>
                        <a:rPr lang="en-ZA" sz="1200" b="1" kern="1200" dirty="0">
                          <a:solidFill>
                            <a:schemeClr val="bg1"/>
                          </a:solidFill>
                          <a:effectLst/>
                          <a:latin typeface="Arial" panose="020B0604020202020204" pitchFamily="34" charset="0"/>
                          <a:ea typeface="+mn-ea"/>
                          <a:cs typeface="Arial" panose="020B0604020202020204" pitchFamily="34" charset="0"/>
                        </a:rPr>
                        <a:t>MTN FOUNDATION</a:t>
                      </a:r>
                    </a:p>
                  </a:txBody>
                  <a:tcPr marL="3572" marR="3572" marT="3572" marB="0" anchor="ctr"/>
                </a:tc>
                <a:tc>
                  <a:txBody>
                    <a:bodyPr/>
                    <a:lstStyle/>
                    <a:p>
                      <a:pPr algn="ctr" rtl="0" fontAlgn="ctr"/>
                      <a:r>
                        <a:rPr lang="en-ZA" sz="1200" b="1" kern="1200" dirty="0">
                          <a:solidFill>
                            <a:schemeClr val="bg1"/>
                          </a:solidFill>
                          <a:effectLst/>
                          <a:latin typeface="Arial" panose="020B0604020202020204" pitchFamily="34" charset="0"/>
                          <a:ea typeface="+mn-ea"/>
                          <a:cs typeface="Arial" panose="020B0604020202020204" pitchFamily="34" charset="0"/>
                        </a:rPr>
                        <a:t>VODACOM</a:t>
                      </a:r>
                    </a:p>
                  </a:txBody>
                  <a:tcPr marL="3572" marR="3572" marT="3572" marB="0" anchor="ctr"/>
                </a:tc>
                <a:tc>
                  <a:txBody>
                    <a:bodyPr/>
                    <a:lstStyle/>
                    <a:p>
                      <a:pPr algn="ctr" rtl="0" fontAlgn="ctr"/>
                      <a:r>
                        <a:rPr lang="en-ZA" sz="1200" b="1" kern="1200" dirty="0">
                          <a:solidFill>
                            <a:schemeClr val="bg1"/>
                          </a:solidFill>
                          <a:effectLst/>
                          <a:latin typeface="Arial" panose="020B0604020202020204" pitchFamily="34" charset="0"/>
                          <a:ea typeface="+mn-ea"/>
                          <a:cs typeface="Arial" panose="020B0604020202020204" pitchFamily="34" charset="0"/>
                        </a:rPr>
                        <a:t>TOTAL</a:t>
                      </a:r>
                    </a:p>
                  </a:txBody>
                  <a:tcPr marL="3572" marR="3572" marT="3572" marB="0" anchor="ctr"/>
                </a:tc>
                <a:extLst>
                  <a:ext uri="{0D108BD9-81ED-4DB2-BD59-A6C34878D82A}">
                    <a16:rowId xmlns:a16="http://schemas.microsoft.com/office/drawing/2014/main" xmlns="" val="10000"/>
                  </a:ext>
                </a:extLst>
              </a:tr>
              <a:tr h="574013">
                <a:tc>
                  <a:txBody>
                    <a:bodyPr/>
                    <a:lstStyle/>
                    <a:p>
                      <a:pPr algn="l" rtl="0" fontAlgn="ctr"/>
                      <a:r>
                        <a:rPr lang="en-ZA" sz="2000" b="1" kern="1200" dirty="0">
                          <a:solidFill>
                            <a:schemeClr val="dk1"/>
                          </a:solidFill>
                          <a:effectLst/>
                          <a:latin typeface="Arial" panose="020B0604020202020204" pitchFamily="34" charset="0"/>
                          <a:ea typeface="+mn-ea"/>
                          <a:cs typeface="Arial" panose="020B0604020202020204" pitchFamily="34" charset="0"/>
                        </a:rPr>
                        <a:t>Eastern Cape</a:t>
                      </a:r>
                    </a:p>
                  </a:txBody>
                  <a:tcPr marL="3572" marR="3572" marT="3572" marB="0" anchor="ctr"/>
                </a:tc>
                <a:tc>
                  <a:txBody>
                    <a:bodyPr/>
                    <a:lstStyle/>
                    <a:p>
                      <a:pPr algn="ctr" rtl="0" fontAlgn="ctr"/>
                      <a:r>
                        <a:rPr lang="en-ZA" sz="2000" b="1" kern="1200" dirty="0">
                          <a:solidFill>
                            <a:schemeClr val="dk1"/>
                          </a:solidFill>
                          <a:effectLst/>
                          <a:latin typeface="Arial" panose="020B0604020202020204" pitchFamily="34" charset="0"/>
                          <a:ea typeface="+mn-ea"/>
                          <a:cs typeface="Arial" panose="020B0604020202020204" pitchFamily="34" charset="0"/>
                        </a:rPr>
                        <a:t>6</a:t>
                      </a:r>
                    </a:p>
                  </a:txBody>
                  <a:tcPr marL="3572" marR="3572" marT="3572" marB="0" anchor="ctr"/>
                </a:tc>
                <a:tc>
                  <a:txBody>
                    <a:bodyPr/>
                    <a:lstStyle/>
                    <a:p>
                      <a:pPr algn="ctr" rtl="0" fontAlgn="ctr"/>
                      <a:r>
                        <a:rPr lang="en-ZA" sz="2000" b="1" kern="1200" dirty="0">
                          <a:solidFill>
                            <a:schemeClr val="dk1"/>
                          </a:solidFill>
                          <a:effectLst/>
                          <a:latin typeface="Arial" panose="020B0604020202020204" pitchFamily="34" charset="0"/>
                          <a:ea typeface="+mn-ea"/>
                          <a:cs typeface="Arial" panose="020B0604020202020204" pitchFamily="34" charset="0"/>
                        </a:rPr>
                        <a:t>-</a:t>
                      </a:r>
                    </a:p>
                  </a:txBody>
                  <a:tcPr marL="3572" marR="3572" marT="3572" marB="0" anchor="ctr"/>
                </a:tc>
                <a:tc>
                  <a:txBody>
                    <a:bodyPr/>
                    <a:lstStyle/>
                    <a:p>
                      <a:pPr algn="ctr" rtl="0" fontAlgn="ctr"/>
                      <a:r>
                        <a:rPr lang="en-ZA" sz="2000" b="1" kern="1200" dirty="0">
                          <a:solidFill>
                            <a:schemeClr val="dk1"/>
                          </a:solidFill>
                          <a:effectLst/>
                          <a:latin typeface="Arial" panose="020B0604020202020204" pitchFamily="34" charset="0"/>
                          <a:ea typeface="+mn-ea"/>
                          <a:cs typeface="Arial" panose="020B0604020202020204" pitchFamily="34" charset="0"/>
                        </a:rPr>
                        <a:t>6</a:t>
                      </a:r>
                    </a:p>
                  </a:txBody>
                  <a:tcPr marL="3572" marR="3572" marT="3572" marB="0" anchor="ctr"/>
                </a:tc>
                <a:extLst>
                  <a:ext uri="{0D108BD9-81ED-4DB2-BD59-A6C34878D82A}">
                    <a16:rowId xmlns:a16="http://schemas.microsoft.com/office/drawing/2014/main" xmlns="" val="10001"/>
                  </a:ext>
                </a:extLst>
              </a:tr>
              <a:tr h="335799">
                <a:tc>
                  <a:txBody>
                    <a:bodyPr/>
                    <a:lstStyle/>
                    <a:p>
                      <a:pPr algn="l" rtl="0" fontAlgn="ctr"/>
                      <a:r>
                        <a:rPr lang="en-ZA" sz="2000" b="1" kern="1200" dirty="0">
                          <a:solidFill>
                            <a:schemeClr val="dk1"/>
                          </a:solidFill>
                          <a:effectLst/>
                          <a:latin typeface="Arial" panose="020B0604020202020204" pitchFamily="34" charset="0"/>
                          <a:ea typeface="+mn-ea"/>
                          <a:cs typeface="Arial" panose="020B0604020202020204" pitchFamily="34" charset="0"/>
                        </a:rPr>
                        <a:t>Free State</a:t>
                      </a:r>
                    </a:p>
                  </a:txBody>
                  <a:tcPr marL="3572" marR="3572" marT="3572" marB="0" anchor="ctr"/>
                </a:tc>
                <a:tc>
                  <a:txBody>
                    <a:bodyPr/>
                    <a:lstStyle/>
                    <a:p>
                      <a:pPr algn="ctr" rtl="0" fontAlgn="ctr"/>
                      <a:r>
                        <a:rPr lang="en-ZA" sz="2000" b="1" kern="1200" dirty="0">
                          <a:solidFill>
                            <a:schemeClr val="dk1"/>
                          </a:solidFill>
                          <a:effectLst/>
                          <a:latin typeface="Arial" panose="020B0604020202020204" pitchFamily="34" charset="0"/>
                          <a:ea typeface="+mn-ea"/>
                          <a:cs typeface="Arial" panose="020B0604020202020204" pitchFamily="34" charset="0"/>
                        </a:rPr>
                        <a:t>4</a:t>
                      </a:r>
                    </a:p>
                  </a:txBody>
                  <a:tcPr marL="3572" marR="3572" marT="3572" marB="0" anchor="ctr"/>
                </a:tc>
                <a:tc>
                  <a:txBody>
                    <a:bodyPr/>
                    <a:lstStyle/>
                    <a:p>
                      <a:pPr algn="ctr" rtl="0" fontAlgn="ctr"/>
                      <a:r>
                        <a:rPr lang="en-ZA" sz="2000" b="1" kern="1200" dirty="0">
                          <a:solidFill>
                            <a:schemeClr val="dk1"/>
                          </a:solidFill>
                          <a:effectLst/>
                          <a:latin typeface="Arial" panose="020B0604020202020204" pitchFamily="34" charset="0"/>
                          <a:ea typeface="+mn-ea"/>
                          <a:cs typeface="Arial" panose="020B0604020202020204" pitchFamily="34" charset="0"/>
                        </a:rPr>
                        <a:t>-</a:t>
                      </a:r>
                    </a:p>
                  </a:txBody>
                  <a:tcPr marL="3572" marR="3572" marT="3572" marB="0" anchor="ctr"/>
                </a:tc>
                <a:tc>
                  <a:txBody>
                    <a:bodyPr/>
                    <a:lstStyle/>
                    <a:p>
                      <a:pPr algn="ctr" rtl="0" fontAlgn="ctr"/>
                      <a:r>
                        <a:rPr lang="en-ZA" sz="2000" b="1" kern="1200" dirty="0">
                          <a:solidFill>
                            <a:schemeClr val="dk1"/>
                          </a:solidFill>
                          <a:effectLst/>
                          <a:latin typeface="Arial" panose="020B0604020202020204" pitchFamily="34" charset="0"/>
                          <a:ea typeface="+mn-ea"/>
                          <a:cs typeface="Arial" panose="020B0604020202020204" pitchFamily="34" charset="0"/>
                        </a:rPr>
                        <a:t>4</a:t>
                      </a:r>
                    </a:p>
                  </a:txBody>
                  <a:tcPr marL="3572" marR="3572" marT="3572" marB="0" anchor="ctr"/>
                </a:tc>
                <a:extLst>
                  <a:ext uri="{0D108BD9-81ED-4DB2-BD59-A6C34878D82A}">
                    <a16:rowId xmlns:a16="http://schemas.microsoft.com/office/drawing/2014/main" xmlns="" val="10002"/>
                  </a:ext>
                </a:extLst>
              </a:tr>
              <a:tr h="399448">
                <a:tc>
                  <a:txBody>
                    <a:bodyPr/>
                    <a:lstStyle/>
                    <a:p>
                      <a:pPr algn="l" rtl="0" fontAlgn="ctr"/>
                      <a:r>
                        <a:rPr lang="en-ZA" sz="2000" b="1" kern="1200" dirty="0">
                          <a:solidFill>
                            <a:schemeClr val="dk1"/>
                          </a:solidFill>
                          <a:effectLst/>
                          <a:latin typeface="Arial" panose="020B0604020202020204" pitchFamily="34" charset="0"/>
                          <a:ea typeface="+mn-ea"/>
                          <a:cs typeface="Arial" panose="020B0604020202020204" pitchFamily="34" charset="0"/>
                        </a:rPr>
                        <a:t>Gauteng</a:t>
                      </a:r>
                    </a:p>
                  </a:txBody>
                  <a:tcPr marL="3572" marR="3572" marT="3572" marB="0" anchor="ctr"/>
                </a:tc>
                <a:tc>
                  <a:txBody>
                    <a:bodyPr/>
                    <a:lstStyle/>
                    <a:p>
                      <a:pPr algn="ctr" rtl="0" fontAlgn="ctr"/>
                      <a:r>
                        <a:rPr lang="en-ZA" sz="2000" b="1" kern="1200" dirty="0">
                          <a:solidFill>
                            <a:schemeClr val="dk1"/>
                          </a:solidFill>
                          <a:effectLst/>
                          <a:latin typeface="Arial" panose="020B0604020202020204" pitchFamily="34" charset="0"/>
                          <a:ea typeface="+mn-ea"/>
                          <a:cs typeface="Arial" panose="020B0604020202020204" pitchFamily="34" charset="0"/>
                        </a:rPr>
                        <a:t>10</a:t>
                      </a:r>
                    </a:p>
                  </a:txBody>
                  <a:tcPr marL="3572" marR="3572" marT="3572" marB="0" anchor="ctr"/>
                </a:tc>
                <a:tc>
                  <a:txBody>
                    <a:bodyPr/>
                    <a:lstStyle/>
                    <a:p>
                      <a:pPr algn="ctr" rtl="0" fontAlgn="ctr"/>
                      <a:r>
                        <a:rPr lang="en-ZA" sz="2000" b="1" kern="1200" dirty="0">
                          <a:solidFill>
                            <a:schemeClr val="dk1"/>
                          </a:solidFill>
                          <a:effectLst/>
                          <a:latin typeface="Arial" panose="020B0604020202020204" pitchFamily="34" charset="0"/>
                          <a:ea typeface="+mn-ea"/>
                          <a:cs typeface="Arial" panose="020B0604020202020204" pitchFamily="34" charset="0"/>
                        </a:rPr>
                        <a:t>-</a:t>
                      </a:r>
                    </a:p>
                  </a:txBody>
                  <a:tcPr marL="3572" marR="3572" marT="3572" marB="0" anchor="ctr"/>
                </a:tc>
                <a:tc>
                  <a:txBody>
                    <a:bodyPr/>
                    <a:lstStyle/>
                    <a:p>
                      <a:pPr algn="ctr" rtl="0" fontAlgn="ctr"/>
                      <a:r>
                        <a:rPr lang="en-ZA" sz="2000" b="1" kern="1200" dirty="0">
                          <a:solidFill>
                            <a:schemeClr val="dk1"/>
                          </a:solidFill>
                          <a:effectLst/>
                          <a:latin typeface="Arial" panose="020B0604020202020204" pitchFamily="34" charset="0"/>
                          <a:ea typeface="+mn-ea"/>
                          <a:cs typeface="Arial" panose="020B0604020202020204" pitchFamily="34" charset="0"/>
                        </a:rPr>
                        <a:t>10</a:t>
                      </a:r>
                    </a:p>
                  </a:txBody>
                  <a:tcPr marL="3572" marR="3572" marT="3572" marB="0" anchor="ctr"/>
                </a:tc>
                <a:extLst>
                  <a:ext uri="{0D108BD9-81ED-4DB2-BD59-A6C34878D82A}">
                    <a16:rowId xmlns:a16="http://schemas.microsoft.com/office/drawing/2014/main" xmlns="" val="10003"/>
                  </a:ext>
                </a:extLst>
              </a:tr>
              <a:tr h="479338">
                <a:tc>
                  <a:txBody>
                    <a:bodyPr/>
                    <a:lstStyle/>
                    <a:p>
                      <a:pPr algn="l" rtl="0" fontAlgn="ctr"/>
                      <a:r>
                        <a:rPr lang="en-ZA" sz="2000" b="1" kern="1200" dirty="0">
                          <a:solidFill>
                            <a:schemeClr val="dk1"/>
                          </a:solidFill>
                          <a:effectLst/>
                          <a:latin typeface="Arial" panose="020B0604020202020204" pitchFamily="34" charset="0"/>
                          <a:ea typeface="+mn-ea"/>
                          <a:cs typeface="Arial" panose="020B0604020202020204" pitchFamily="34" charset="0"/>
                        </a:rPr>
                        <a:t>Kwazulu Natal</a:t>
                      </a:r>
                    </a:p>
                  </a:txBody>
                  <a:tcPr marL="3572" marR="3572" marT="3572" marB="0" anchor="ctr"/>
                </a:tc>
                <a:tc>
                  <a:txBody>
                    <a:bodyPr/>
                    <a:lstStyle/>
                    <a:p>
                      <a:pPr algn="ctr" rtl="0" fontAlgn="ctr"/>
                      <a:r>
                        <a:rPr lang="en-ZA" sz="2000" b="1" kern="1200" dirty="0">
                          <a:solidFill>
                            <a:schemeClr val="dk1"/>
                          </a:solidFill>
                          <a:effectLst/>
                          <a:latin typeface="Arial" panose="020B0604020202020204" pitchFamily="34" charset="0"/>
                          <a:ea typeface="+mn-ea"/>
                          <a:cs typeface="Arial" panose="020B0604020202020204" pitchFamily="34" charset="0"/>
                        </a:rPr>
                        <a:t>6</a:t>
                      </a:r>
                    </a:p>
                  </a:txBody>
                  <a:tcPr marL="3572" marR="3572" marT="3572" marB="0" anchor="ctr"/>
                </a:tc>
                <a:tc>
                  <a:txBody>
                    <a:bodyPr/>
                    <a:lstStyle/>
                    <a:p>
                      <a:pPr algn="ctr" rtl="0" fontAlgn="ctr"/>
                      <a:r>
                        <a:rPr lang="en-ZA" sz="2000" b="1" kern="1200" dirty="0">
                          <a:solidFill>
                            <a:schemeClr val="dk1"/>
                          </a:solidFill>
                          <a:effectLst/>
                          <a:latin typeface="Arial" panose="020B0604020202020204" pitchFamily="34" charset="0"/>
                          <a:ea typeface="+mn-ea"/>
                          <a:cs typeface="Arial" panose="020B0604020202020204" pitchFamily="34" charset="0"/>
                        </a:rPr>
                        <a:t>-</a:t>
                      </a:r>
                    </a:p>
                  </a:txBody>
                  <a:tcPr marL="3572" marR="3572" marT="3572" marB="0" anchor="ctr"/>
                </a:tc>
                <a:tc>
                  <a:txBody>
                    <a:bodyPr/>
                    <a:lstStyle/>
                    <a:p>
                      <a:pPr algn="ctr" rtl="0" fontAlgn="ctr"/>
                      <a:r>
                        <a:rPr lang="en-ZA" sz="2000" b="1" kern="1200" dirty="0">
                          <a:solidFill>
                            <a:schemeClr val="dk1"/>
                          </a:solidFill>
                          <a:effectLst/>
                          <a:latin typeface="Arial" panose="020B0604020202020204" pitchFamily="34" charset="0"/>
                          <a:ea typeface="+mn-ea"/>
                          <a:cs typeface="Arial" panose="020B0604020202020204" pitchFamily="34" charset="0"/>
                        </a:rPr>
                        <a:t>6</a:t>
                      </a:r>
                    </a:p>
                  </a:txBody>
                  <a:tcPr marL="3572" marR="3572" marT="3572" marB="0" anchor="ctr"/>
                </a:tc>
                <a:extLst>
                  <a:ext uri="{0D108BD9-81ED-4DB2-BD59-A6C34878D82A}">
                    <a16:rowId xmlns:a16="http://schemas.microsoft.com/office/drawing/2014/main" xmlns="" val="10004"/>
                  </a:ext>
                </a:extLst>
              </a:tr>
              <a:tr h="400551">
                <a:tc>
                  <a:txBody>
                    <a:bodyPr/>
                    <a:lstStyle/>
                    <a:p>
                      <a:pPr algn="l" rtl="0" fontAlgn="ctr"/>
                      <a:r>
                        <a:rPr lang="en-ZA" sz="2000" b="1" kern="1200" dirty="0">
                          <a:solidFill>
                            <a:schemeClr val="dk1"/>
                          </a:solidFill>
                          <a:effectLst/>
                          <a:latin typeface="Arial" panose="020B0604020202020204" pitchFamily="34" charset="0"/>
                          <a:ea typeface="+mn-ea"/>
                          <a:cs typeface="Arial" panose="020B0604020202020204" pitchFamily="34" charset="0"/>
                        </a:rPr>
                        <a:t>Limpopo</a:t>
                      </a:r>
                    </a:p>
                  </a:txBody>
                  <a:tcPr marL="3572" marR="3572" marT="3572" marB="0" anchor="ctr"/>
                </a:tc>
                <a:tc>
                  <a:txBody>
                    <a:bodyPr/>
                    <a:lstStyle/>
                    <a:p>
                      <a:pPr algn="ctr" rtl="0" fontAlgn="ctr"/>
                      <a:r>
                        <a:rPr lang="en-ZA" sz="2000" b="1" kern="1200" dirty="0">
                          <a:solidFill>
                            <a:schemeClr val="dk1"/>
                          </a:solidFill>
                          <a:effectLst/>
                          <a:latin typeface="Arial" panose="020B0604020202020204" pitchFamily="34" charset="0"/>
                          <a:ea typeface="+mn-ea"/>
                          <a:cs typeface="Arial" panose="020B0604020202020204" pitchFamily="34" charset="0"/>
                        </a:rPr>
                        <a:t>8</a:t>
                      </a:r>
                    </a:p>
                  </a:txBody>
                  <a:tcPr marL="3572" marR="3572" marT="3572" marB="0" anchor="ctr"/>
                </a:tc>
                <a:tc>
                  <a:txBody>
                    <a:bodyPr/>
                    <a:lstStyle/>
                    <a:p>
                      <a:pPr algn="ctr" rtl="0" fontAlgn="ctr"/>
                      <a:r>
                        <a:rPr lang="en-ZA" sz="2000" b="1" kern="1200" dirty="0">
                          <a:solidFill>
                            <a:schemeClr val="dk1"/>
                          </a:solidFill>
                          <a:effectLst/>
                          <a:latin typeface="Arial" panose="020B0604020202020204" pitchFamily="34" charset="0"/>
                          <a:ea typeface="+mn-ea"/>
                          <a:cs typeface="Arial" panose="020B0604020202020204" pitchFamily="34" charset="0"/>
                        </a:rPr>
                        <a:t>8</a:t>
                      </a:r>
                    </a:p>
                  </a:txBody>
                  <a:tcPr marL="3572" marR="3572" marT="3572" marB="0" anchor="ctr"/>
                </a:tc>
                <a:tc>
                  <a:txBody>
                    <a:bodyPr/>
                    <a:lstStyle/>
                    <a:p>
                      <a:pPr algn="ctr" rtl="0" fontAlgn="ctr"/>
                      <a:r>
                        <a:rPr lang="en-ZA" sz="2000" b="1" kern="1200" dirty="0">
                          <a:solidFill>
                            <a:schemeClr val="dk1"/>
                          </a:solidFill>
                          <a:effectLst/>
                          <a:latin typeface="Arial" panose="020B0604020202020204" pitchFamily="34" charset="0"/>
                          <a:ea typeface="+mn-ea"/>
                          <a:cs typeface="Arial" panose="020B0604020202020204" pitchFamily="34" charset="0"/>
                        </a:rPr>
                        <a:t>16</a:t>
                      </a:r>
                    </a:p>
                  </a:txBody>
                  <a:tcPr marL="3572" marR="3572" marT="3572" marB="0" anchor="ctr"/>
                </a:tc>
                <a:extLst>
                  <a:ext uri="{0D108BD9-81ED-4DB2-BD59-A6C34878D82A}">
                    <a16:rowId xmlns:a16="http://schemas.microsoft.com/office/drawing/2014/main" xmlns="" val="10005"/>
                  </a:ext>
                </a:extLst>
              </a:tr>
              <a:tr h="318457">
                <a:tc>
                  <a:txBody>
                    <a:bodyPr/>
                    <a:lstStyle/>
                    <a:p>
                      <a:pPr algn="l" rtl="0" fontAlgn="ctr"/>
                      <a:r>
                        <a:rPr lang="en-ZA" sz="2000" b="1" kern="1200" dirty="0">
                          <a:solidFill>
                            <a:schemeClr val="dk1"/>
                          </a:solidFill>
                          <a:effectLst/>
                          <a:latin typeface="Arial" panose="020B0604020202020204" pitchFamily="34" charset="0"/>
                          <a:ea typeface="+mn-ea"/>
                          <a:cs typeface="Arial" panose="020B0604020202020204" pitchFamily="34" charset="0"/>
                        </a:rPr>
                        <a:t>Mpumalanga</a:t>
                      </a:r>
                    </a:p>
                  </a:txBody>
                  <a:tcPr marL="3572" marR="3572" marT="3572" marB="0" anchor="ctr"/>
                </a:tc>
                <a:tc>
                  <a:txBody>
                    <a:bodyPr/>
                    <a:lstStyle/>
                    <a:p>
                      <a:pPr algn="ctr" rtl="0" fontAlgn="ctr"/>
                      <a:r>
                        <a:rPr lang="en-ZA" sz="2000" b="1" kern="1200" dirty="0">
                          <a:solidFill>
                            <a:schemeClr val="dk1"/>
                          </a:solidFill>
                          <a:effectLst/>
                          <a:latin typeface="Arial" panose="020B0604020202020204" pitchFamily="34" charset="0"/>
                          <a:ea typeface="+mn-ea"/>
                          <a:cs typeface="Arial" panose="020B0604020202020204" pitchFamily="34" charset="0"/>
                        </a:rPr>
                        <a:t>1</a:t>
                      </a:r>
                    </a:p>
                  </a:txBody>
                  <a:tcPr marL="3572" marR="3572" marT="3572" marB="0" anchor="ctr"/>
                </a:tc>
                <a:tc>
                  <a:txBody>
                    <a:bodyPr/>
                    <a:lstStyle/>
                    <a:p>
                      <a:pPr algn="ctr" rtl="0" fontAlgn="ctr"/>
                      <a:r>
                        <a:rPr lang="en-ZA" sz="2000" b="1" kern="1200" dirty="0">
                          <a:solidFill>
                            <a:schemeClr val="dk1"/>
                          </a:solidFill>
                          <a:effectLst/>
                          <a:latin typeface="Arial" panose="020B0604020202020204" pitchFamily="34" charset="0"/>
                          <a:ea typeface="+mn-ea"/>
                          <a:cs typeface="Arial" panose="020B0604020202020204" pitchFamily="34" charset="0"/>
                        </a:rPr>
                        <a:t>5</a:t>
                      </a:r>
                    </a:p>
                  </a:txBody>
                  <a:tcPr marL="3572" marR="3572" marT="3572" marB="0" anchor="ctr"/>
                </a:tc>
                <a:tc>
                  <a:txBody>
                    <a:bodyPr/>
                    <a:lstStyle/>
                    <a:p>
                      <a:pPr algn="ctr" rtl="0" fontAlgn="ctr"/>
                      <a:r>
                        <a:rPr lang="en-ZA" sz="2000" b="1" kern="1200" dirty="0">
                          <a:solidFill>
                            <a:schemeClr val="dk1"/>
                          </a:solidFill>
                          <a:effectLst/>
                          <a:latin typeface="Arial" panose="020B0604020202020204" pitchFamily="34" charset="0"/>
                          <a:ea typeface="+mn-ea"/>
                          <a:cs typeface="Arial" panose="020B0604020202020204" pitchFamily="34" charset="0"/>
                        </a:rPr>
                        <a:t>6</a:t>
                      </a:r>
                    </a:p>
                  </a:txBody>
                  <a:tcPr marL="3572" marR="3572" marT="3572" marB="0" anchor="ctr"/>
                </a:tc>
                <a:extLst>
                  <a:ext uri="{0D108BD9-81ED-4DB2-BD59-A6C34878D82A}">
                    <a16:rowId xmlns:a16="http://schemas.microsoft.com/office/drawing/2014/main" xmlns="" val="10006"/>
                  </a:ext>
                </a:extLst>
              </a:tr>
              <a:tr h="479338">
                <a:tc>
                  <a:txBody>
                    <a:bodyPr/>
                    <a:lstStyle/>
                    <a:p>
                      <a:pPr algn="l" rtl="0" fontAlgn="ctr"/>
                      <a:r>
                        <a:rPr lang="en-ZA" sz="2000" b="1" kern="1200" dirty="0">
                          <a:solidFill>
                            <a:schemeClr val="dk1"/>
                          </a:solidFill>
                          <a:effectLst/>
                          <a:latin typeface="Arial" panose="020B0604020202020204" pitchFamily="34" charset="0"/>
                          <a:ea typeface="+mn-ea"/>
                          <a:cs typeface="Arial" panose="020B0604020202020204" pitchFamily="34" charset="0"/>
                        </a:rPr>
                        <a:t>Northern Cape</a:t>
                      </a:r>
                    </a:p>
                  </a:txBody>
                  <a:tcPr marL="3572" marR="3572" marT="3572" marB="0" anchor="ctr"/>
                </a:tc>
                <a:tc>
                  <a:txBody>
                    <a:bodyPr/>
                    <a:lstStyle/>
                    <a:p>
                      <a:pPr algn="ctr" rtl="0" fontAlgn="ctr"/>
                      <a:r>
                        <a:rPr lang="en-ZA" sz="2000" b="1" kern="1200" dirty="0">
                          <a:solidFill>
                            <a:schemeClr val="dk1"/>
                          </a:solidFill>
                          <a:effectLst/>
                          <a:latin typeface="Arial" panose="020B0604020202020204" pitchFamily="34" charset="0"/>
                          <a:ea typeface="+mn-ea"/>
                          <a:cs typeface="Arial" panose="020B0604020202020204" pitchFamily="34" charset="0"/>
                        </a:rPr>
                        <a:t>4</a:t>
                      </a:r>
                    </a:p>
                  </a:txBody>
                  <a:tcPr marL="3572" marR="3572" marT="3572" marB="0" anchor="ctr"/>
                </a:tc>
                <a:tc>
                  <a:txBody>
                    <a:bodyPr/>
                    <a:lstStyle/>
                    <a:p>
                      <a:pPr algn="ctr" rtl="0" fontAlgn="ctr"/>
                      <a:r>
                        <a:rPr lang="en-ZA" sz="2000" b="1" kern="1200" dirty="0">
                          <a:solidFill>
                            <a:schemeClr val="dk1"/>
                          </a:solidFill>
                          <a:effectLst/>
                          <a:latin typeface="Arial" panose="020B0604020202020204" pitchFamily="34" charset="0"/>
                          <a:ea typeface="+mn-ea"/>
                          <a:cs typeface="Arial" panose="020B0604020202020204" pitchFamily="34" charset="0"/>
                        </a:rPr>
                        <a:t>3</a:t>
                      </a:r>
                    </a:p>
                  </a:txBody>
                  <a:tcPr marL="3572" marR="3572" marT="3572" marB="0" anchor="ctr"/>
                </a:tc>
                <a:tc>
                  <a:txBody>
                    <a:bodyPr/>
                    <a:lstStyle/>
                    <a:p>
                      <a:pPr algn="ctr" rtl="0" fontAlgn="ctr"/>
                      <a:r>
                        <a:rPr lang="en-ZA" sz="2000" b="1" kern="1200" dirty="0">
                          <a:solidFill>
                            <a:schemeClr val="dk1"/>
                          </a:solidFill>
                          <a:effectLst/>
                          <a:latin typeface="Arial" panose="020B0604020202020204" pitchFamily="34" charset="0"/>
                          <a:ea typeface="+mn-ea"/>
                          <a:cs typeface="Arial" panose="020B0604020202020204" pitchFamily="34" charset="0"/>
                        </a:rPr>
                        <a:t>7</a:t>
                      </a:r>
                    </a:p>
                  </a:txBody>
                  <a:tcPr marL="3572" marR="3572" marT="3572" marB="0" anchor="ctr"/>
                </a:tc>
                <a:extLst>
                  <a:ext uri="{0D108BD9-81ED-4DB2-BD59-A6C34878D82A}">
                    <a16:rowId xmlns:a16="http://schemas.microsoft.com/office/drawing/2014/main" xmlns="" val="10007"/>
                  </a:ext>
                </a:extLst>
              </a:tr>
              <a:tr h="319560">
                <a:tc>
                  <a:txBody>
                    <a:bodyPr/>
                    <a:lstStyle/>
                    <a:p>
                      <a:pPr algn="l" rtl="0" fontAlgn="ctr"/>
                      <a:r>
                        <a:rPr lang="en-ZA" sz="2000" b="1" kern="1200" dirty="0">
                          <a:solidFill>
                            <a:schemeClr val="dk1"/>
                          </a:solidFill>
                          <a:effectLst/>
                          <a:latin typeface="Arial" panose="020B0604020202020204" pitchFamily="34" charset="0"/>
                          <a:ea typeface="+mn-ea"/>
                          <a:cs typeface="Arial" panose="020B0604020202020204" pitchFamily="34" charset="0"/>
                        </a:rPr>
                        <a:t>North West</a:t>
                      </a:r>
                    </a:p>
                  </a:txBody>
                  <a:tcPr marL="3572" marR="3572" marT="3572" marB="0" anchor="ctr"/>
                </a:tc>
                <a:tc>
                  <a:txBody>
                    <a:bodyPr/>
                    <a:lstStyle/>
                    <a:p>
                      <a:pPr algn="ctr" rtl="0" fontAlgn="ctr"/>
                      <a:r>
                        <a:rPr lang="en-ZA" sz="2000" b="1" kern="1200" dirty="0">
                          <a:solidFill>
                            <a:schemeClr val="dk1"/>
                          </a:solidFill>
                          <a:effectLst/>
                          <a:latin typeface="Arial" panose="020B0604020202020204" pitchFamily="34" charset="0"/>
                          <a:ea typeface="+mn-ea"/>
                          <a:cs typeface="Arial" panose="020B0604020202020204" pitchFamily="34" charset="0"/>
                        </a:rPr>
                        <a:t>3</a:t>
                      </a:r>
                    </a:p>
                  </a:txBody>
                  <a:tcPr marL="3572" marR="3572" marT="3572" marB="0" anchor="ctr"/>
                </a:tc>
                <a:tc>
                  <a:txBody>
                    <a:bodyPr/>
                    <a:lstStyle/>
                    <a:p>
                      <a:pPr algn="ctr" rtl="0" fontAlgn="ctr"/>
                      <a:r>
                        <a:rPr lang="en-ZA" sz="2000" b="1" kern="1200" dirty="0">
                          <a:solidFill>
                            <a:schemeClr val="dk1"/>
                          </a:solidFill>
                          <a:effectLst/>
                          <a:latin typeface="Arial" panose="020B0604020202020204" pitchFamily="34" charset="0"/>
                          <a:ea typeface="+mn-ea"/>
                          <a:cs typeface="Arial" panose="020B0604020202020204" pitchFamily="34" charset="0"/>
                        </a:rPr>
                        <a:t>8</a:t>
                      </a:r>
                    </a:p>
                  </a:txBody>
                  <a:tcPr marL="3572" marR="3572" marT="3572" marB="0" anchor="ctr"/>
                </a:tc>
                <a:tc>
                  <a:txBody>
                    <a:bodyPr/>
                    <a:lstStyle/>
                    <a:p>
                      <a:pPr algn="ctr" rtl="0" fontAlgn="ctr"/>
                      <a:r>
                        <a:rPr lang="en-ZA" sz="2000" b="1" kern="1200" dirty="0">
                          <a:solidFill>
                            <a:schemeClr val="dk1"/>
                          </a:solidFill>
                          <a:effectLst/>
                          <a:latin typeface="Arial" panose="020B0604020202020204" pitchFamily="34" charset="0"/>
                          <a:ea typeface="+mn-ea"/>
                          <a:cs typeface="Arial" panose="020B0604020202020204" pitchFamily="34" charset="0"/>
                        </a:rPr>
                        <a:t>11</a:t>
                      </a:r>
                    </a:p>
                  </a:txBody>
                  <a:tcPr marL="3572" marR="3572" marT="3572" marB="0" anchor="ctr"/>
                </a:tc>
                <a:extLst>
                  <a:ext uri="{0D108BD9-81ED-4DB2-BD59-A6C34878D82A}">
                    <a16:rowId xmlns:a16="http://schemas.microsoft.com/office/drawing/2014/main" xmlns="" val="10008"/>
                  </a:ext>
                </a:extLst>
              </a:tr>
              <a:tr h="479338">
                <a:tc>
                  <a:txBody>
                    <a:bodyPr/>
                    <a:lstStyle/>
                    <a:p>
                      <a:pPr algn="l" rtl="0" fontAlgn="ctr"/>
                      <a:r>
                        <a:rPr lang="en-ZA" sz="2000" b="1" kern="1200" dirty="0">
                          <a:solidFill>
                            <a:schemeClr val="dk1"/>
                          </a:solidFill>
                          <a:effectLst/>
                          <a:latin typeface="Arial" panose="020B0604020202020204" pitchFamily="34" charset="0"/>
                          <a:ea typeface="+mn-ea"/>
                          <a:cs typeface="Arial" panose="020B0604020202020204" pitchFamily="34" charset="0"/>
                        </a:rPr>
                        <a:t>Western Cape</a:t>
                      </a:r>
                    </a:p>
                  </a:txBody>
                  <a:tcPr marL="3572" marR="3572" marT="3572" marB="0" anchor="ctr"/>
                </a:tc>
                <a:tc>
                  <a:txBody>
                    <a:bodyPr/>
                    <a:lstStyle/>
                    <a:p>
                      <a:pPr algn="ctr" rtl="0" fontAlgn="ctr"/>
                      <a:r>
                        <a:rPr lang="en-ZA" sz="2000" b="1" kern="1200" dirty="0">
                          <a:solidFill>
                            <a:schemeClr val="dk1"/>
                          </a:solidFill>
                          <a:effectLst/>
                          <a:latin typeface="Arial" panose="020B0604020202020204" pitchFamily="34" charset="0"/>
                          <a:ea typeface="+mn-ea"/>
                          <a:cs typeface="Arial" panose="020B0604020202020204" pitchFamily="34" charset="0"/>
                        </a:rPr>
                        <a:t>1</a:t>
                      </a:r>
                    </a:p>
                  </a:txBody>
                  <a:tcPr marL="3572" marR="3572" marT="3572" marB="0" anchor="ctr"/>
                </a:tc>
                <a:tc>
                  <a:txBody>
                    <a:bodyPr/>
                    <a:lstStyle/>
                    <a:p>
                      <a:pPr algn="ctr" rtl="0" fontAlgn="ctr"/>
                      <a:r>
                        <a:rPr lang="en-ZA" sz="2000" b="1" kern="1200" dirty="0">
                          <a:solidFill>
                            <a:schemeClr val="dk1"/>
                          </a:solidFill>
                          <a:effectLst/>
                          <a:latin typeface="Arial" panose="020B0604020202020204" pitchFamily="34" charset="0"/>
                          <a:ea typeface="+mn-ea"/>
                          <a:cs typeface="Arial" panose="020B0604020202020204" pitchFamily="34" charset="0"/>
                        </a:rPr>
                        <a:t>-</a:t>
                      </a:r>
                    </a:p>
                  </a:txBody>
                  <a:tcPr marL="3572" marR="3572" marT="3572" marB="0" anchor="ctr"/>
                </a:tc>
                <a:tc>
                  <a:txBody>
                    <a:bodyPr/>
                    <a:lstStyle/>
                    <a:p>
                      <a:pPr algn="ctr" rtl="0" fontAlgn="ctr"/>
                      <a:r>
                        <a:rPr lang="en-ZA" sz="2000" b="1" kern="1200" dirty="0">
                          <a:solidFill>
                            <a:schemeClr val="dk1"/>
                          </a:solidFill>
                          <a:effectLst/>
                          <a:latin typeface="Arial" panose="020B0604020202020204" pitchFamily="34" charset="0"/>
                          <a:ea typeface="+mn-ea"/>
                          <a:cs typeface="Arial" panose="020B0604020202020204" pitchFamily="34" charset="0"/>
                        </a:rPr>
                        <a:t>1</a:t>
                      </a:r>
                    </a:p>
                  </a:txBody>
                  <a:tcPr marL="3572" marR="3572" marT="3572" marB="0" anchor="ctr"/>
                </a:tc>
                <a:extLst>
                  <a:ext uri="{0D108BD9-81ED-4DB2-BD59-A6C34878D82A}">
                    <a16:rowId xmlns:a16="http://schemas.microsoft.com/office/drawing/2014/main" xmlns="" val="10009"/>
                  </a:ext>
                </a:extLst>
              </a:tr>
              <a:tr h="400551">
                <a:tc>
                  <a:txBody>
                    <a:bodyPr/>
                    <a:lstStyle/>
                    <a:p>
                      <a:pPr algn="ctr" rtl="0" fontAlgn="ctr"/>
                      <a:r>
                        <a:rPr lang="en-ZA" sz="2000" b="1" kern="1200" dirty="0">
                          <a:solidFill>
                            <a:srgbClr val="FF0000"/>
                          </a:solidFill>
                          <a:effectLst/>
                          <a:latin typeface="Arial" panose="020B0604020202020204" pitchFamily="34" charset="0"/>
                          <a:ea typeface="+mn-ea"/>
                          <a:cs typeface="Arial" panose="020B0604020202020204" pitchFamily="34" charset="0"/>
                        </a:rPr>
                        <a:t>TOTAL</a:t>
                      </a:r>
                    </a:p>
                  </a:txBody>
                  <a:tcPr marL="3572" marR="3572" marT="3572" marB="0" anchor="ctr"/>
                </a:tc>
                <a:tc>
                  <a:txBody>
                    <a:bodyPr/>
                    <a:lstStyle/>
                    <a:p>
                      <a:pPr algn="ctr" rtl="0" fontAlgn="ctr"/>
                      <a:r>
                        <a:rPr lang="en-ZA" sz="2000" b="1" kern="1200" dirty="0">
                          <a:solidFill>
                            <a:srgbClr val="FF0000"/>
                          </a:solidFill>
                          <a:effectLst/>
                          <a:latin typeface="Arial" panose="020B0604020202020204" pitchFamily="34" charset="0"/>
                          <a:ea typeface="+mn-ea"/>
                          <a:cs typeface="Arial" panose="020B0604020202020204" pitchFamily="34" charset="0"/>
                        </a:rPr>
                        <a:t>43</a:t>
                      </a:r>
                    </a:p>
                  </a:txBody>
                  <a:tcPr marL="3572" marR="3572" marT="3572" marB="0" anchor="ctr"/>
                </a:tc>
                <a:tc>
                  <a:txBody>
                    <a:bodyPr/>
                    <a:lstStyle/>
                    <a:p>
                      <a:pPr algn="ctr" rtl="0" fontAlgn="ctr"/>
                      <a:r>
                        <a:rPr lang="en-ZA" sz="2000" b="1" kern="1200" dirty="0">
                          <a:solidFill>
                            <a:srgbClr val="FF0000"/>
                          </a:solidFill>
                          <a:effectLst/>
                          <a:latin typeface="Arial" panose="020B0604020202020204" pitchFamily="34" charset="0"/>
                          <a:ea typeface="+mn-ea"/>
                          <a:cs typeface="Arial" panose="020B0604020202020204" pitchFamily="34" charset="0"/>
                        </a:rPr>
                        <a:t>24</a:t>
                      </a:r>
                    </a:p>
                  </a:txBody>
                  <a:tcPr marL="3572" marR="3572" marT="3572" marB="0" anchor="ctr"/>
                </a:tc>
                <a:tc>
                  <a:txBody>
                    <a:bodyPr/>
                    <a:lstStyle/>
                    <a:p>
                      <a:pPr algn="ctr" rtl="0" fontAlgn="ctr"/>
                      <a:r>
                        <a:rPr lang="en-ZA" sz="2000" b="1" kern="1200" dirty="0">
                          <a:solidFill>
                            <a:srgbClr val="FF0000"/>
                          </a:solidFill>
                          <a:effectLst/>
                          <a:latin typeface="Arial" panose="020B0604020202020204" pitchFamily="34" charset="0"/>
                          <a:ea typeface="+mn-ea"/>
                          <a:cs typeface="Arial" panose="020B0604020202020204" pitchFamily="34" charset="0"/>
                        </a:rPr>
                        <a:t>67</a:t>
                      </a:r>
                    </a:p>
                  </a:txBody>
                  <a:tcPr marL="3572" marR="3572" marT="3572" marB="0" anchor="ctr"/>
                </a:tc>
                <a:extLst>
                  <a:ext uri="{0D108BD9-81ED-4DB2-BD59-A6C34878D82A}">
                    <a16:rowId xmlns:a16="http://schemas.microsoft.com/office/drawing/2014/main" xmlns="" val="10010"/>
                  </a:ext>
                </a:extLst>
              </a:tr>
            </a:tbl>
          </a:graphicData>
        </a:graphic>
      </p:graphicFrame>
      <p:sp>
        <p:nvSpPr>
          <p:cNvPr id="5" name="Shape 1300"/>
          <p:cNvSpPr txBox="1">
            <a:spLocks/>
          </p:cNvSpPr>
          <p:nvPr/>
        </p:nvSpPr>
        <p:spPr>
          <a:xfrm>
            <a:off x="251520" y="1029299"/>
            <a:ext cx="8784976" cy="591619"/>
          </a:xfrm>
          <a:prstGeom prst="rect">
            <a:avLst/>
          </a:prstGeom>
          <a:noFill/>
          <a:ln>
            <a:noFill/>
          </a:ln>
        </p:spPr>
        <p:txBody>
          <a:bodyPr spcFirstLastPara="1" vert="horz" wrap="square" lIns="68569" tIns="34275" rIns="68569" bIns="3427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chemeClr val="dk1"/>
              </a:buClr>
              <a:buSzPts val="1350"/>
              <a:buNone/>
            </a:pPr>
            <a:endParaRPr lang="en-GB" sz="1800" b="1" dirty="0">
              <a:latin typeface="Arial" panose="020B0604020202020204" pitchFamily="34" charset="0"/>
              <a:cs typeface="Arial" panose="020B0604020202020204" pitchFamily="34" charset="0"/>
            </a:endParaRPr>
          </a:p>
        </p:txBody>
      </p:sp>
      <p:sp>
        <p:nvSpPr>
          <p:cNvPr id="7"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760449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00459"/>
            <a:ext cx="5040560" cy="648072"/>
          </a:xfrm>
        </p:spPr>
        <p:txBody>
          <a:bodyPr>
            <a:noAutofit/>
          </a:bodyPr>
          <a:lstStyle/>
          <a:p>
            <a:pPr algn="ctr"/>
            <a:r>
              <a:rPr lang="en-US" sz="4000" dirty="0">
                <a:solidFill>
                  <a:schemeClr val="accent2">
                    <a:lumMod val="75000"/>
                  </a:schemeClr>
                </a:solidFill>
              </a:rPr>
              <a:t>CONNECTIVITY</a:t>
            </a:r>
          </a:p>
        </p:txBody>
      </p:sp>
      <p:sp>
        <p:nvSpPr>
          <p:cNvPr id="6" name="Slide Number Placeholder 5"/>
          <p:cNvSpPr>
            <a:spLocks noGrp="1"/>
          </p:cNvSpPr>
          <p:nvPr>
            <p:ph type="sldNum" sz="quarter" idx="12"/>
          </p:nvPr>
        </p:nvSpPr>
        <p:spPr/>
        <p:txBody>
          <a:bodyPr/>
          <a:lstStyle/>
          <a:p>
            <a:fld id="{3DB53F8B-4788-43D9-B19C-7CDD71F53993}" type="slidenum">
              <a:rPr lang="en-ZA" smtClean="0"/>
              <a:pPr/>
              <a:t>17</a:t>
            </a:fld>
            <a:endParaRPr lang="en-ZA" dirty="0"/>
          </a:p>
        </p:txBody>
      </p:sp>
      <p:pic>
        <p:nvPicPr>
          <p:cNvPr id="7"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203848" y="2350927"/>
            <a:ext cx="4880602" cy="3670504"/>
          </a:xfrm>
        </p:spPr>
      </p:pic>
      <p:graphicFrame>
        <p:nvGraphicFramePr>
          <p:cNvPr id="9" name="Diagram 8"/>
          <p:cNvGraphicFramePr/>
          <p:nvPr>
            <p:extLst>
              <p:ext uri="{D42A27DB-BD31-4B8C-83A1-F6EECF244321}">
                <p14:modId xmlns:p14="http://schemas.microsoft.com/office/powerpoint/2010/main" xmlns="" val="3094465123"/>
              </p:ext>
            </p:extLst>
          </p:nvPr>
        </p:nvGraphicFramePr>
        <p:xfrm>
          <a:off x="1619672" y="622591"/>
          <a:ext cx="4572000" cy="3348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cstate="print"/>
          <a:stretch>
            <a:fillRect/>
          </a:stretch>
        </p:blipFill>
        <p:spPr>
          <a:xfrm>
            <a:off x="300982" y="5970053"/>
            <a:ext cx="1475656" cy="729866"/>
          </a:xfrm>
          <a:prstGeom prst="rect">
            <a:avLst/>
          </a:prstGeom>
        </p:spPr>
      </p:pic>
      <p:sp>
        <p:nvSpPr>
          <p:cNvPr id="3" name="Rectangle 2"/>
          <p:cNvSpPr/>
          <p:nvPr/>
        </p:nvSpPr>
        <p:spPr>
          <a:xfrm>
            <a:off x="0" y="4711994"/>
            <a:ext cx="3635896" cy="584775"/>
          </a:xfrm>
          <a:prstGeom prst="rect">
            <a:avLst/>
          </a:prstGeom>
        </p:spPr>
        <p:txBody>
          <a:bodyPr wrap="square">
            <a:spAutoFit/>
          </a:bodyPr>
          <a:lstStyle/>
          <a:p>
            <a:pPr algn="ctr" fontAlgn="ctr"/>
            <a:r>
              <a:rPr lang="en-ZA" sz="1600" b="1" dirty="0">
                <a:latin typeface="Arial" panose="020B0604020202020204" pitchFamily="34" charset="0"/>
                <a:cs typeface="Arial" panose="020B0604020202020204" pitchFamily="34" charset="0"/>
              </a:rPr>
              <a:t>NB:</a:t>
            </a:r>
            <a:r>
              <a:rPr lang="en-ZA" sz="1600" b="1" dirty="0">
                <a:solidFill>
                  <a:srgbClr val="FF0000"/>
                </a:solidFill>
                <a:latin typeface="Arial" panose="020B0604020202020204" pitchFamily="34" charset="0"/>
                <a:cs typeface="Arial" panose="020B0604020202020204" pitchFamily="34" charset="0"/>
              </a:rPr>
              <a:t>TOTAL NUMBER OF SCHOOLS </a:t>
            </a:r>
          </a:p>
          <a:p>
            <a:pPr algn="ctr" fontAlgn="ctr"/>
            <a:r>
              <a:rPr lang="en-ZA" sz="1600" b="1" dirty="0">
                <a:solidFill>
                  <a:srgbClr val="FF0000"/>
                </a:solidFill>
                <a:latin typeface="Arial" panose="020B0604020202020204" pitchFamily="34" charset="0"/>
                <a:cs typeface="Arial" panose="020B0604020202020204" pitchFamily="34" charset="0"/>
              </a:rPr>
              <a:t>CONNECTED TO DATE: </a:t>
            </a:r>
            <a:r>
              <a:rPr lang="en-ZA" sz="1600" b="1" dirty="0">
                <a:latin typeface="Arial" panose="020B0604020202020204" pitchFamily="34" charset="0"/>
                <a:cs typeface="Arial" panose="020B0604020202020204" pitchFamily="34" charset="0"/>
              </a:rPr>
              <a:t>17 514</a:t>
            </a:r>
          </a:p>
        </p:txBody>
      </p:sp>
      <p:sp>
        <p:nvSpPr>
          <p:cNvPr id="10" name="Rectangle 9"/>
          <p:cNvSpPr/>
          <p:nvPr/>
        </p:nvSpPr>
        <p:spPr>
          <a:xfrm>
            <a:off x="4484050" y="5970053"/>
            <a:ext cx="3600400" cy="830997"/>
          </a:xfrm>
          <a:prstGeom prst="rect">
            <a:avLst/>
          </a:prstGeom>
        </p:spPr>
        <p:txBody>
          <a:bodyPr wrap="square">
            <a:spAutoFit/>
          </a:bodyPr>
          <a:lstStyle/>
          <a:p>
            <a:pPr algn="ctr" fontAlgn="ctr"/>
            <a:r>
              <a:rPr lang="en-ZA" sz="1600" b="1" dirty="0">
                <a:solidFill>
                  <a:srgbClr val="FF0000"/>
                </a:solidFill>
                <a:latin typeface="Arial" panose="020B0604020202020204" pitchFamily="34" charset="0"/>
                <a:cs typeface="Arial" panose="020B0604020202020204" pitchFamily="34" charset="0"/>
              </a:rPr>
              <a:t>NB:</a:t>
            </a:r>
          </a:p>
          <a:p>
            <a:pPr algn="ctr" fontAlgn="ctr"/>
            <a:r>
              <a:rPr lang="en-ZA" sz="1600" b="1" dirty="0">
                <a:solidFill>
                  <a:srgbClr val="FF0000"/>
                </a:solidFill>
                <a:latin typeface="Arial" panose="020B0604020202020204" pitchFamily="34" charset="0"/>
                <a:cs typeface="Arial" panose="020B0604020202020204" pitchFamily="34" charset="0"/>
              </a:rPr>
              <a:t>8% </a:t>
            </a:r>
            <a:r>
              <a:rPr lang="en-ZA" sz="1600" b="1" dirty="0">
                <a:solidFill>
                  <a:srgbClr val="003300"/>
                </a:solidFill>
                <a:latin typeface="Arial" panose="020B0604020202020204" pitchFamily="34" charset="0"/>
                <a:cs typeface="Arial" panose="020B0604020202020204" pitchFamily="34" charset="0"/>
              </a:rPr>
              <a:t>HIGH SPEED CONNECTIVITY</a:t>
            </a:r>
          </a:p>
          <a:p>
            <a:pPr algn="ctr" fontAlgn="ctr"/>
            <a:r>
              <a:rPr lang="en-ZA" sz="1600" b="1" dirty="0">
                <a:solidFill>
                  <a:srgbClr val="FF0000"/>
                </a:solidFill>
                <a:latin typeface="Arial" panose="020B0604020202020204" pitchFamily="34" charset="0"/>
                <a:cs typeface="Arial" panose="020B0604020202020204" pitchFamily="34" charset="0"/>
              </a:rPr>
              <a:t>92% </a:t>
            </a:r>
            <a:r>
              <a:rPr lang="en-ZA" sz="1600" b="1" dirty="0">
                <a:solidFill>
                  <a:srgbClr val="003300"/>
                </a:solidFill>
                <a:latin typeface="Arial" panose="020B0604020202020204" pitchFamily="34" charset="0"/>
                <a:cs typeface="Arial" panose="020B0604020202020204" pitchFamily="34" charset="0"/>
              </a:rPr>
              <a:t>LOW SPEED CONNECTIVITY</a:t>
            </a:r>
          </a:p>
        </p:txBody>
      </p:sp>
    </p:spTree>
    <p:extLst>
      <p:ext uri="{BB962C8B-B14F-4D97-AF65-F5344CB8AC3E}">
        <p14:creationId xmlns:p14="http://schemas.microsoft.com/office/powerpoint/2010/main" xmlns="" val="3809390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00791" y="404664"/>
            <a:ext cx="8928992" cy="1143000"/>
          </a:xfrm>
        </p:spPr>
        <p:txBody>
          <a:bodyPr>
            <a:normAutofit fontScale="90000"/>
          </a:bodyPr>
          <a:lstStyle/>
          <a:p>
            <a:pPr algn="l"/>
            <a:r>
              <a:rPr lang="en-ZA" b="1" dirty="0">
                <a:solidFill>
                  <a:prstClr val="black"/>
                </a:solidFill>
                <a:cs typeface="Arial" panose="020B0604020202020204" pitchFamily="34" charset="0"/>
              </a:rPr>
              <a:t>   </a:t>
            </a:r>
            <a:r>
              <a:rPr lang="en-ZA" b="1" dirty="0">
                <a:solidFill>
                  <a:schemeClr val="accent2">
                    <a:lumMod val="75000"/>
                  </a:schemeClr>
                </a:solidFill>
              </a:rPr>
              <a:t>CONNECTIVITY OF TEACHER CENTRES</a:t>
            </a:r>
            <a:r>
              <a:rPr lang="en-ZA" b="1" dirty="0">
                <a:solidFill>
                  <a:prstClr val="black"/>
                </a:solidFill>
                <a:cs typeface="Arial" panose="020B0604020202020204" pitchFamily="34" charset="0"/>
              </a:rPr>
              <a:t/>
            </a:r>
            <a:br>
              <a:rPr lang="en-ZA" b="1" dirty="0">
                <a:solidFill>
                  <a:prstClr val="black"/>
                </a:solidFill>
                <a:cs typeface="Arial" panose="020B0604020202020204" pitchFamily="34" charset="0"/>
              </a:rPr>
            </a:b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97789886"/>
              </p:ext>
            </p:extLst>
          </p:nvPr>
        </p:nvGraphicFramePr>
        <p:xfrm>
          <a:off x="107503" y="1052736"/>
          <a:ext cx="8928994" cy="5688630"/>
        </p:xfrm>
        <a:graphic>
          <a:graphicData uri="http://schemas.openxmlformats.org/drawingml/2006/table">
            <a:tbl>
              <a:tblPr firstRow="1" bandRow="1">
                <a:tableStyleId>{93296810-A885-4BE3-A3E7-6D5BEEA58F35}</a:tableStyleId>
              </a:tblPr>
              <a:tblGrid>
                <a:gridCol w="1369113">
                  <a:extLst>
                    <a:ext uri="{9D8B030D-6E8A-4147-A177-3AD203B41FA5}">
                      <a16:colId xmlns:a16="http://schemas.microsoft.com/office/drawing/2014/main" xmlns="" val="20000"/>
                    </a:ext>
                  </a:extLst>
                </a:gridCol>
                <a:gridCol w="1488165">
                  <a:extLst>
                    <a:ext uri="{9D8B030D-6E8A-4147-A177-3AD203B41FA5}">
                      <a16:colId xmlns:a16="http://schemas.microsoft.com/office/drawing/2014/main" xmlns="" val="20001"/>
                    </a:ext>
                  </a:extLst>
                </a:gridCol>
                <a:gridCol w="2142959">
                  <a:extLst>
                    <a:ext uri="{9D8B030D-6E8A-4147-A177-3AD203B41FA5}">
                      <a16:colId xmlns:a16="http://schemas.microsoft.com/office/drawing/2014/main" xmlns="" val="20002"/>
                    </a:ext>
                  </a:extLst>
                </a:gridCol>
                <a:gridCol w="2142959">
                  <a:extLst>
                    <a:ext uri="{9D8B030D-6E8A-4147-A177-3AD203B41FA5}">
                      <a16:colId xmlns:a16="http://schemas.microsoft.com/office/drawing/2014/main" xmlns="" val="20003"/>
                    </a:ext>
                  </a:extLst>
                </a:gridCol>
                <a:gridCol w="1785798">
                  <a:extLst>
                    <a:ext uri="{9D8B030D-6E8A-4147-A177-3AD203B41FA5}">
                      <a16:colId xmlns:a16="http://schemas.microsoft.com/office/drawing/2014/main" xmlns="" val="20004"/>
                    </a:ext>
                  </a:extLst>
                </a:gridCol>
              </a:tblGrid>
              <a:tr h="8889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a:t>Province</a:t>
                      </a:r>
                    </a:p>
                  </a:txBody>
                  <a:tcPr/>
                </a:tc>
                <a:tc>
                  <a:txBody>
                    <a:bodyPr/>
                    <a:lstStyle/>
                    <a:p>
                      <a:pPr algn="ctr"/>
                      <a:r>
                        <a:rPr lang="en-ZA" sz="1600" b="1" dirty="0"/>
                        <a:t>Number of Teacher Centres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dirty="0"/>
                        <a:t>Number of Teacher Centres connected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dirty="0"/>
                        <a:t>Centres with ICT infrastructure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dirty="0"/>
                        <a:t>Centres with programmes</a:t>
                      </a:r>
                    </a:p>
                  </a:txBody>
                  <a:tcPr/>
                </a:tc>
                <a:extLst>
                  <a:ext uri="{0D108BD9-81ED-4DB2-BD59-A6C34878D82A}">
                    <a16:rowId xmlns:a16="http://schemas.microsoft.com/office/drawing/2014/main" xmlns="" val="10000"/>
                  </a:ext>
                </a:extLst>
              </a:tr>
              <a:tr h="443582">
                <a:tc>
                  <a:txBody>
                    <a:bodyPr/>
                    <a:lstStyle/>
                    <a:p>
                      <a:r>
                        <a:rPr lang="en-ZA" sz="1600" b="1" dirty="0"/>
                        <a:t>Eastern Cape</a:t>
                      </a:r>
                    </a:p>
                  </a:txBody>
                  <a:tcPr/>
                </a:tc>
                <a:tc>
                  <a:txBody>
                    <a:bodyPr/>
                    <a:lstStyle/>
                    <a:p>
                      <a:pPr algn="ctr"/>
                      <a:r>
                        <a:rPr lang="en-ZA" sz="1600" b="1" dirty="0"/>
                        <a:t>16</a:t>
                      </a:r>
                    </a:p>
                  </a:txBody>
                  <a:tcPr/>
                </a:tc>
                <a:tc>
                  <a:txBody>
                    <a:bodyPr/>
                    <a:lstStyle/>
                    <a:p>
                      <a:pPr algn="ctr"/>
                      <a:r>
                        <a:rPr lang="en-ZA" sz="1600" b="1" dirty="0"/>
                        <a:t>14</a:t>
                      </a:r>
                    </a:p>
                  </a:txBody>
                  <a:tcPr/>
                </a:tc>
                <a:tc>
                  <a:txBody>
                    <a:bodyPr/>
                    <a:lstStyle/>
                    <a:p>
                      <a:pPr marL="0" algn="ctr" defTabSz="914400" rtl="0" eaLnBrk="1" latinLnBrk="0" hangingPunct="1">
                        <a:lnSpc>
                          <a:spcPct val="115000"/>
                        </a:lnSpc>
                        <a:spcAft>
                          <a:spcPts val="0"/>
                        </a:spcAft>
                      </a:pPr>
                      <a:r>
                        <a:rPr lang="en-US" sz="1600" b="1" kern="1200" dirty="0"/>
                        <a:t>14</a:t>
                      </a:r>
                      <a:endParaRPr lang="en-ZA" sz="1600" b="1" kern="1200" dirty="0">
                        <a:solidFill>
                          <a:schemeClr val="dk1"/>
                        </a:solidFill>
                        <a:latin typeface="+mn-lt"/>
                        <a:ea typeface="+mn-ea"/>
                        <a:cs typeface="+mn-cs"/>
                      </a:endParaRPr>
                    </a:p>
                  </a:txBody>
                  <a:tcPr marL="0" marR="0" marT="0" marB="0"/>
                </a:tc>
                <a:tc>
                  <a:txBody>
                    <a:bodyPr/>
                    <a:lstStyle/>
                    <a:p>
                      <a:pPr algn="ctr"/>
                      <a:r>
                        <a:rPr lang="en-ZA" sz="1600" b="1" dirty="0"/>
                        <a:t>12</a:t>
                      </a:r>
                    </a:p>
                  </a:txBody>
                  <a:tcPr/>
                </a:tc>
                <a:extLst>
                  <a:ext uri="{0D108BD9-81ED-4DB2-BD59-A6C34878D82A}">
                    <a16:rowId xmlns:a16="http://schemas.microsoft.com/office/drawing/2014/main" xmlns="" val="10001"/>
                  </a:ext>
                </a:extLst>
              </a:tr>
              <a:tr h="443582">
                <a:tc>
                  <a:txBody>
                    <a:bodyPr/>
                    <a:lstStyle/>
                    <a:p>
                      <a:r>
                        <a:rPr lang="en-ZA" sz="1600" b="1" dirty="0"/>
                        <a:t>Free State</a:t>
                      </a:r>
                    </a:p>
                  </a:txBody>
                  <a:tcPr/>
                </a:tc>
                <a:tc>
                  <a:txBody>
                    <a:bodyPr/>
                    <a:lstStyle/>
                    <a:p>
                      <a:pPr algn="ctr"/>
                      <a:r>
                        <a:rPr lang="en-ZA" sz="1600" b="1" dirty="0"/>
                        <a:t>5</a:t>
                      </a:r>
                    </a:p>
                  </a:txBody>
                  <a:tcPr/>
                </a:tc>
                <a:tc>
                  <a:txBody>
                    <a:bodyPr/>
                    <a:lstStyle/>
                    <a:p>
                      <a:pPr algn="ctr"/>
                      <a:r>
                        <a:rPr lang="en-ZA" sz="1600" b="1" dirty="0"/>
                        <a:t>6</a:t>
                      </a:r>
                    </a:p>
                  </a:txBody>
                  <a:tcPr/>
                </a:tc>
                <a:tc>
                  <a:txBody>
                    <a:bodyPr/>
                    <a:lstStyle/>
                    <a:p>
                      <a:pPr marL="0" algn="ctr" defTabSz="914400" rtl="0" eaLnBrk="1" latinLnBrk="0" hangingPunct="1">
                        <a:lnSpc>
                          <a:spcPct val="115000"/>
                        </a:lnSpc>
                        <a:spcAft>
                          <a:spcPts val="0"/>
                        </a:spcAft>
                      </a:pPr>
                      <a:r>
                        <a:rPr lang="en-US" sz="1600" b="1" kern="1200" dirty="0"/>
                        <a:t>6</a:t>
                      </a:r>
                      <a:endParaRPr lang="en-ZA" sz="1600" b="1" kern="1200" dirty="0">
                        <a:solidFill>
                          <a:schemeClr val="dk1"/>
                        </a:solidFill>
                        <a:latin typeface="+mn-lt"/>
                        <a:ea typeface="+mn-ea"/>
                        <a:cs typeface="+mn-cs"/>
                      </a:endParaRPr>
                    </a:p>
                  </a:txBody>
                  <a:tcPr marL="0" marR="0" marT="0" marB="0"/>
                </a:tc>
                <a:tc>
                  <a:txBody>
                    <a:bodyPr/>
                    <a:lstStyle/>
                    <a:p>
                      <a:pPr algn="ctr"/>
                      <a:r>
                        <a:rPr lang="en-ZA" sz="1600" b="1" dirty="0"/>
                        <a:t>4</a:t>
                      </a:r>
                    </a:p>
                  </a:txBody>
                  <a:tcPr/>
                </a:tc>
                <a:extLst>
                  <a:ext uri="{0D108BD9-81ED-4DB2-BD59-A6C34878D82A}">
                    <a16:rowId xmlns:a16="http://schemas.microsoft.com/office/drawing/2014/main" xmlns="" val="10002"/>
                  </a:ext>
                </a:extLst>
              </a:tr>
              <a:tr h="443582">
                <a:tc>
                  <a:txBody>
                    <a:bodyPr/>
                    <a:lstStyle/>
                    <a:p>
                      <a:r>
                        <a:rPr lang="en-ZA" sz="1600" b="1" dirty="0"/>
                        <a:t>Gauteng</a:t>
                      </a:r>
                    </a:p>
                  </a:txBody>
                  <a:tcPr/>
                </a:tc>
                <a:tc>
                  <a:txBody>
                    <a:bodyPr/>
                    <a:lstStyle/>
                    <a:p>
                      <a:pPr algn="ctr"/>
                      <a:r>
                        <a:rPr lang="en-ZA" sz="1600" b="1" dirty="0"/>
                        <a:t>21</a:t>
                      </a:r>
                    </a:p>
                  </a:txBody>
                  <a:tcPr/>
                </a:tc>
                <a:tc>
                  <a:txBody>
                    <a:bodyPr/>
                    <a:lstStyle/>
                    <a:p>
                      <a:pPr algn="ctr"/>
                      <a:r>
                        <a:rPr lang="en-ZA" sz="1600" b="1" dirty="0"/>
                        <a:t>13</a:t>
                      </a:r>
                    </a:p>
                  </a:txBody>
                  <a:tcPr/>
                </a:tc>
                <a:tc>
                  <a:txBody>
                    <a:bodyPr/>
                    <a:lstStyle/>
                    <a:p>
                      <a:pPr marL="0" algn="ctr" defTabSz="914400" rtl="0" eaLnBrk="1" latinLnBrk="0" hangingPunct="1">
                        <a:lnSpc>
                          <a:spcPct val="115000"/>
                        </a:lnSpc>
                        <a:spcAft>
                          <a:spcPts val="0"/>
                        </a:spcAft>
                      </a:pPr>
                      <a:r>
                        <a:rPr lang="en-US" sz="1600" b="1" kern="1200" dirty="0"/>
                        <a:t>13</a:t>
                      </a:r>
                      <a:endParaRPr lang="en-ZA" sz="1600" b="1" kern="1200" dirty="0">
                        <a:solidFill>
                          <a:schemeClr val="dk1"/>
                        </a:solidFill>
                        <a:latin typeface="+mn-lt"/>
                        <a:ea typeface="+mn-ea"/>
                        <a:cs typeface="+mn-cs"/>
                      </a:endParaRPr>
                    </a:p>
                  </a:txBody>
                  <a:tcPr marL="0" marR="0" marT="0" marB="0"/>
                </a:tc>
                <a:tc>
                  <a:txBody>
                    <a:bodyPr/>
                    <a:lstStyle/>
                    <a:p>
                      <a:pPr algn="ctr"/>
                      <a:r>
                        <a:rPr lang="en-ZA" sz="1600" b="1" dirty="0"/>
                        <a:t>19</a:t>
                      </a:r>
                    </a:p>
                  </a:txBody>
                  <a:tcPr/>
                </a:tc>
                <a:extLst>
                  <a:ext uri="{0D108BD9-81ED-4DB2-BD59-A6C34878D82A}">
                    <a16:rowId xmlns:a16="http://schemas.microsoft.com/office/drawing/2014/main" xmlns="" val="10003"/>
                  </a:ext>
                </a:extLst>
              </a:tr>
              <a:tr h="625531">
                <a:tc>
                  <a:txBody>
                    <a:bodyPr/>
                    <a:lstStyle/>
                    <a:p>
                      <a:r>
                        <a:rPr lang="en-ZA" sz="1600" b="1" dirty="0"/>
                        <a:t>KwaZulu</a:t>
                      </a:r>
                      <a:r>
                        <a:rPr lang="en-ZA" sz="1600" b="1" baseline="0" dirty="0"/>
                        <a:t> Natal</a:t>
                      </a:r>
                      <a:endParaRPr lang="en-ZA" sz="1600" b="1" dirty="0"/>
                    </a:p>
                  </a:txBody>
                  <a:tcPr/>
                </a:tc>
                <a:tc>
                  <a:txBody>
                    <a:bodyPr/>
                    <a:lstStyle/>
                    <a:p>
                      <a:pPr algn="ctr"/>
                      <a:r>
                        <a:rPr lang="en-ZA" sz="1600" b="1" dirty="0"/>
                        <a:t>49</a:t>
                      </a:r>
                    </a:p>
                  </a:txBody>
                  <a:tcPr/>
                </a:tc>
                <a:tc>
                  <a:txBody>
                    <a:bodyPr/>
                    <a:lstStyle/>
                    <a:p>
                      <a:pPr algn="ctr"/>
                      <a:r>
                        <a:rPr lang="en-ZA" sz="1600" b="1" dirty="0"/>
                        <a:t>25</a:t>
                      </a:r>
                    </a:p>
                  </a:txBody>
                  <a:tcPr/>
                </a:tc>
                <a:tc>
                  <a:txBody>
                    <a:bodyPr/>
                    <a:lstStyle/>
                    <a:p>
                      <a:pPr marL="0" algn="ctr" defTabSz="914400" rtl="0" eaLnBrk="1" latinLnBrk="0" hangingPunct="1">
                        <a:lnSpc>
                          <a:spcPct val="115000"/>
                        </a:lnSpc>
                        <a:spcAft>
                          <a:spcPts val="0"/>
                        </a:spcAft>
                      </a:pPr>
                      <a:r>
                        <a:rPr lang="en-US" sz="1600" b="1" kern="1200" dirty="0"/>
                        <a:t>45</a:t>
                      </a:r>
                      <a:endParaRPr lang="en-ZA" sz="1600" b="1" kern="1200" dirty="0">
                        <a:solidFill>
                          <a:schemeClr val="dk1"/>
                        </a:solidFill>
                        <a:latin typeface="+mn-lt"/>
                        <a:ea typeface="+mn-ea"/>
                        <a:cs typeface="+mn-cs"/>
                      </a:endParaRPr>
                    </a:p>
                  </a:txBody>
                  <a:tcPr marL="0" marR="0" marT="0" marB="0"/>
                </a:tc>
                <a:tc>
                  <a:txBody>
                    <a:bodyPr/>
                    <a:lstStyle/>
                    <a:p>
                      <a:pPr algn="ctr"/>
                      <a:r>
                        <a:rPr lang="en-ZA" sz="1600" b="1" dirty="0"/>
                        <a:t>38</a:t>
                      </a:r>
                    </a:p>
                  </a:txBody>
                  <a:tcPr/>
                </a:tc>
                <a:extLst>
                  <a:ext uri="{0D108BD9-81ED-4DB2-BD59-A6C34878D82A}">
                    <a16:rowId xmlns:a16="http://schemas.microsoft.com/office/drawing/2014/main" xmlns="" val="10004"/>
                  </a:ext>
                </a:extLst>
              </a:tr>
              <a:tr h="443582">
                <a:tc>
                  <a:txBody>
                    <a:bodyPr/>
                    <a:lstStyle/>
                    <a:p>
                      <a:r>
                        <a:rPr lang="en-ZA" sz="1600" b="1" dirty="0"/>
                        <a:t>Limpopo</a:t>
                      </a:r>
                    </a:p>
                  </a:txBody>
                  <a:tcPr/>
                </a:tc>
                <a:tc>
                  <a:txBody>
                    <a:bodyPr/>
                    <a:lstStyle/>
                    <a:p>
                      <a:pPr algn="ctr"/>
                      <a:r>
                        <a:rPr lang="en-ZA" sz="1600" b="1" dirty="0"/>
                        <a:t>9</a:t>
                      </a:r>
                    </a:p>
                  </a:txBody>
                  <a:tcPr/>
                </a:tc>
                <a:tc>
                  <a:txBody>
                    <a:bodyPr/>
                    <a:lstStyle/>
                    <a:p>
                      <a:pPr algn="ctr"/>
                      <a:r>
                        <a:rPr lang="en-ZA" sz="1600" b="1" dirty="0"/>
                        <a:t>8</a:t>
                      </a:r>
                    </a:p>
                  </a:txBody>
                  <a:tcPr/>
                </a:tc>
                <a:tc>
                  <a:txBody>
                    <a:bodyPr/>
                    <a:lstStyle/>
                    <a:p>
                      <a:pPr marL="0" algn="ctr" defTabSz="914400" rtl="0" eaLnBrk="1" latinLnBrk="0" hangingPunct="1">
                        <a:lnSpc>
                          <a:spcPct val="115000"/>
                        </a:lnSpc>
                        <a:spcAft>
                          <a:spcPts val="0"/>
                        </a:spcAft>
                      </a:pPr>
                      <a:r>
                        <a:rPr lang="en-US" sz="1600" b="1" kern="1200" dirty="0"/>
                        <a:t>8</a:t>
                      </a:r>
                      <a:endParaRPr lang="en-ZA" sz="1600" b="1" kern="1200" dirty="0">
                        <a:solidFill>
                          <a:schemeClr val="dk1"/>
                        </a:solidFill>
                        <a:latin typeface="+mn-lt"/>
                        <a:ea typeface="+mn-ea"/>
                        <a:cs typeface="+mn-cs"/>
                      </a:endParaRPr>
                    </a:p>
                  </a:txBody>
                  <a:tcPr marL="0" marR="0" marT="0" marB="0"/>
                </a:tc>
                <a:tc>
                  <a:txBody>
                    <a:bodyPr/>
                    <a:lstStyle/>
                    <a:p>
                      <a:pPr algn="ctr"/>
                      <a:r>
                        <a:rPr lang="en-ZA" sz="1600" b="1" dirty="0"/>
                        <a:t>9</a:t>
                      </a:r>
                    </a:p>
                  </a:txBody>
                  <a:tcPr/>
                </a:tc>
                <a:extLst>
                  <a:ext uri="{0D108BD9-81ED-4DB2-BD59-A6C34878D82A}">
                    <a16:rowId xmlns:a16="http://schemas.microsoft.com/office/drawing/2014/main" xmlns="" val="10005"/>
                  </a:ext>
                </a:extLst>
              </a:tr>
              <a:tr h="443582">
                <a:tc>
                  <a:txBody>
                    <a:bodyPr/>
                    <a:lstStyle/>
                    <a:p>
                      <a:r>
                        <a:rPr lang="en-ZA" sz="1600" b="1" dirty="0"/>
                        <a:t>Mpumalanga</a:t>
                      </a:r>
                    </a:p>
                  </a:txBody>
                  <a:tcPr/>
                </a:tc>
                <a:tc>
                  <a:txBody>
                    <a:bodyPr/>
                    <a:lstStyle/>
                    <a:p>
                      <a:pPr algn="ctr"/>
                      <a:r>
                        <a:rPr lang="en-ZA" sz="1600" b="1" dirty="0"/>
                        <a:t>17</a:t>
                      </a:r>
                    </a:p>
                  </a:txBody>
                  <a:tcPr/>
                </a:tc>
                <a:tc>
                  <a:txBody>
                    <a:bodyPr/>
                    <a:lstStyle/>
                    <a:p>
                      <a:pPr algn="ctr"/>
                      <a:r>
                        <a:rPr lang="en-ZA" sz="1600" b="1" dirty="0"/>
                        <a:t>15</a:t>
                      </a:r>
                    </a:p>
                  </a:txBody>
                  <a:tcPr/>
                </a:tc>
                <a:tc>
                  <a:txBody>
                    <a:bodyPr/>
                    <a:lstStyle/>
                    <a:p>
                      <a:pPr marL="0" algn="ctr" defTabSz="914400" rtl="0" eaLnBrk="1" latinLnBrk="0" hangingPunct="1">
                        <a:lnSpc>
                          <a:spcPct val="115000"/>
                        </a:lnSpc>
                        <a:spcAft>
                          <a:spcPts val="0"/>
                        </a:spcAft>
                      </a:pPr>
                      <a:r>
                        <a:rPr lang="en-US" sz="1600" b="1" kern="1200" dirty="0"/>
                        <a:t>17</a:t>
                      </a:r>
                      <a:endParaRPr lang="en-ZA" sz="1600" b="1" kern="1200" dirty="0">
                        <a:solidFill>
                          <a:schemeClr val="dk1"/>
                        </a:solidFill>
                        <a:latin typeface="+mn-lt"/>
                        <a:ea typeface="+mn-ea"/>
                        <a:cs typeface="+mn-cs"/>
                      </a:endParaRPr>
                    </a:p>
                  </a:txBody>
                  <a:tcPr marL="0" marR="0" marT="0" marB="0"/>
                </a:tc>
                <a:tc>
                  <a:txBody>
                    <a:bodyPr/>
                    <a:lstStyle/>
                    <a:p>
                      <a:pPr algn="ctr"/>
                      <a:r>
                        <a:rPr lang="en-ZA" sz="1600" b="1" dirty="0"/>
                        <a:t>16</a:t>
                      </a:r>
                    </a:p>
                  </a:txBody>
                  <a:tcPr/>
                </a:tc>
                <a:extLst>
                  <a:ext uri="{0D108BD9-81ED-4DB2-BD59-A6C34878D82A}">
                    <a16:rowId xmlns:a16="http://schemas.microsoft.com/office/drawing/2014/main" xmlns="" val="10006"/>
                  </a:ext>
                </a:extLst>
              </a:tr>
              <a:tr h="625531">
                <a:tc>
                  <a:txBody>
                    <a:bodyPr/>
                    <a:lstStyle/>
                    <a:p>
                      <a:r>
                        <a:rPr lang="en-ZA" sz="1600" b="1" dirty="0"/>
                        <a:t>Northern Cape</a:t>
                      </a:r>
                    </a:p>
                  </a:txBody>
                  <a:tcPr/>
                </a:tc>
                <a:tc>
                  <a:txBody>
                    <a:bodyPr/>
                    <a:lstStyle/>
                    <a:p>
                      <a:pPr algn="ctr"/>
                      <a:r>
                        <a:rPr lang="en-ZA" sz="1600" b="1" dirty="0"/>
                        <a:t>5</a:t>
                      </a:r>
                    </a:p>
                  </a:txBody>
                  <a:tcPr/>
                </a:tc>
                <a:tc>
                  <a:txBody>
                    <a:bodyPr/>
                    <a:lstStyle/>
                    <a:p>
                      <a:pPr algn="ctr"/>
                      <a:r>
                        <a:rPr lang="en-ZA" sz="1600" b="1" dirty="0"/>
                        <a:t>5</a:t>
                      </a:r>
                    </a:p>
                  </a:txBody>
                  <a:tcPr/>
                </a:tc>
                <a:tc>
                  <a:txBody>
                    <a:bodyPr/>
                    <a:lstStyle/>
                    <a:p>
                      <a:pPr marL="0" algn="ctr" defTabSz="914400" rtl="0" eaLnBrk="1" latinLnBrk="0" hangingPunct="1">
                        <a:lnSpc>
                          <a:spcPct val="115000"/>
                        </a:lnSpc>
                        <a:spcAft>
                          <a:spcPts val="0"/>
                        </a:spcAft>
                      </a:pPr>
                      <a:r>
                        <a:rPr lang="en-US" sz="1600" b="1" kern="1200" dirty="0"/>
                        <a:t>5</a:t>
                      </a:r>
                      <a:endParaRPr lang="en-ZA" sz="1600" b="1" kern="1200" dirty="0">
                        <a:solidFill>
                          <a:schemeClr val="dk1"/>
                        </a:solidFill>
                        <a:latin typeface="+mn-lt"/>
                        <a:ea typeface="+mn-ea"/>
                        <a:cs typeface="+mn-cs"/>
                      </a:endParaRPr>
                    </a:p>
                  </a:txBody>
                  <a:tcPr marL="0" marR="0" marT="0" marB="0"/>
                </a:tc>
                <a:tc>
                  <a:txBody>
                    <a:bodyPr/>
                    <a:lstStyle/>
                    <a:p>
                      <a:pPr algn="ctr"/>
                      <a:r>
                        <a:rPr lang="en-ZA" sz="1600" b="1" dirty="0"/>
                        <a:t>5</a:t>
                      </a:r>
                    </a:p>
                  </a:txBody>
                  <a:tcPr/>
                </a:tc>
                <a:extLst>
                  <a:ext uri="{0D108BD9-81ED-4DB2-BD59-A6C34878D82A}">
                    <a16:rowId xmlns:a16="http://schemas.microsoft.com/office/drawing/2014/main" xmlns="" val="10007"/>
                  </a:ext>
                </a:extLst>
              </a:tr>
              <a:tr h="443582">
                <a:tc>
                  <a:txBody>
                    <a:bodyPr/>
                    <a:lstStyle/>
                    <a:p>
                      <a:r>
                        <a:rPr lang="en-ZA" sz="1600" b="1" dirty="0"/>
                        <a:t>North West</a:t>
                      </a:r>
                    </a:p>
                  </a:txBody>
                  <a:tcPr/>
                </a:tc>
                <a:tc>
                  <a:txBody>
                    <a:bodyPr/>
                    <a:lstStyle/>
                    <a:p>
                      <a:pPr algn="ctr"/>
                      <a:r>
                        <a:rPr lang="en-ZA" sz="1600" b="1" dirty="0"/>
                        <a:t>24</a:t>
                      </a:r>
                    </a:p>
                  </a:txBody>
                  <a:tcPr/>
                </a:tc>
                <a:tc>
                  <a:txBody>
                    <a:bodyPr/>
                    <a:lstStyle/>
                    <a:p>
                      <a:pPr algn="ctr"/>
                      <a:r>
                        <a:rPr lang="en-ZA" sz="1600" b="1" dirty="0"/>
                        <a:t>15</a:t>
                      </a:r>
                    </a:p>
                  </a:txBody>
                  <a:tcPr/>
                </a:tc>
                <a:tc>
                  <a:txBody>
                    <a:bodyPr/>
                    <a:lstStyle/>
                    <a:p>
                      <a:pPr marL="0" algn="ctr" defTabSz="914400" rtl="0" eaLnBrk="1" latinLnBrk="0" hangingPunct="1">
                        <a:lnSpc>
                          <a:spcPct val="115000"/>
                        </a:lnSpc>
                        <a:spcAft>
                          <a:spcPts val="0"/>
                        </a:spcAft>
                      </a:pPr>
                      <a:r>
                        <a:rPr lang="en-US" sz="1600" b="1" kern="1200" dirty="0"/>
                        <a:t>23</a:t>
                      </a:r>
                      <a:endParaRPr lang="en-ZA" sz="1600" b="1" kern="1200" dirty="0">
                        <a:solidFill>
                          <a:schemeClr val="dk1"/>
                        </a:solidFill>
                        <a:latin typeface="+mn-lt"/>
                        <a:ea typeface="+mn-ea"/>
                        <a:cs typeface="+mn-cs"/>
                      </a:endParaRPr>
                    </a:p>
                  </a:txBody>
                  <a:tcPr marL="0" marR="0" marT="0" marB="0"/>
                </a:tc>
                <a:tc>
                  <a:txBody>
                    <a:bodyPr/>
                    <a:lstStyle/>
                    <a:p>
                      <a:pPr algn="ctr"/>
                      <a:r>
                        <a:rPr lang="en-ZA" sz="1600" b="1" dirty="0"/>
                        <a:t>14</a:t>
                      </a:r>
                    </a:p>
                  </a:txBody>
                  <a:tcPr/>
                </a:tc>
                <a:extLst>
                  <a:ext uri="{0D108BD9-81ED-4DB2-BD59-A6C34878D82A}">
                    <a16:rowId xmlns:a16="http://schemas.microsoft.com/office/drawing/2014/main" xmlns="" val="10008"/>
                  </a:ext>
                </a:extLst>
              </a:tr>
              <a:tr h="443582">
                <a:tc>
                  <a:txBody>
                    <a:bodyPr/>
                    <a:lstStyle/>
                    <a:p>
                      <a:r>
                        <a:rPr lang="en-ZA" sz="1600" b="1" dirty="0"/>
                        <a:t>Western Cape</a:t>
                      </a:r>
                    </a:p>
                  </a:txBody>
                  <a:tcPr/>
                </a:tc>
                <a:tc>
                  <a:txBody>
                    <a:bodyPr/>
                    <a:lstStyle/>
                    <a:p>
                      <a:pPr algn="ctr"/>
                      <a:r>
                        <a:rPr lang="en-ZA" sz="1600" b="1" dirty="0"/>
                        <a:t>3</a:t>
                      </a:r>
                    </a:p>
                  </a:txBody>
                  <a:tcPr/>
                </a:tc>
                <a:tc>
                  <a:txBody>
                    <a:bodyPr/>
                    <a:lstStyle/>
                    <a:p>
                      <a:pPr algn="ctr"/>
                      <a:r>
                        <a:rPr lang="en-ZA" sz="1600" b="1" dirty="0"/>
                        <a:t>3</a:t>
                      </a:r>
                    </a:p>
                  </a:txBody>
                  <a:tcPr/>
                </a:tc>
                <a:tc>
                  <a:txBody>
                    <a:bodyPr/>
                    <a:lstStyle/>
                    <a:p>
                      <a:pPr marL="0" algn="ctr" defTabSz="914400" rtl="0" eaLnBrk="1" latinLnBrk="0" hangingPunct="1">
                        <a:lnSpc>
                          <a:spcPct val="115000"/>
                        </a:lnSpc>
                        <a:spcAft>
                          <a:spcPts val="0"/>
                        </a:spcAft>
                      </a:pPr>
                      <a:r>
                        <a:rPr lang="en-US" sz="1600" b="1" kern="1200" dirty="0"/>
                        <a:t>3</a:t>
                      </a:r>
                      <a:endParaRPr lang="en-ZA" sz="1600" b="1" kern="1200" dirty="0">
                        <a:solidFill>
                          <a:schemeClr val="dk1"/>
                        </a:solidFill>
                        <a:latin typeface="+mn-lt"/>
                        <a:ea typeface="+mn-ea"/>
                        <a:cs typeface="+mn-cs"/>
                      </a:endParaRPr>
                    </a:p>
                  </a:txBody>
                  <a:tcPr marL="0" marR="0" marT="0" marB="0"/>
                </a:tc>
                <a:tc>
                  <a:txBody>
                    <a:bodyPr/>
                    <a:lstStyle/>
                    <a:p>
                      <a:pPr algn="ctr"/>
                      <a:r>
                        <a:rPr lang="en-ZA" sz="1600" b="1" dirty="0"/>
                        <a:t>3</a:t>
                      </a:r>
                    </a:p>
                  </a:txBody>
                  <a:tcPr/>
                </a:tc>
                <a:extLst>
                  <a:ext uri="{0D108BD9-81ED-4DB2-BD59-A6C34878D82A}">
                    <a16:rowId xmlns:a16="http://schemas.microsoft.com/office/drawing/2014/main" xmlns="" val="10009"/>
                  </a:ext>
                </a:extLst>
              </a:tr>
              <a:tr h="443582">
                <a:tc>
                  <a:txBody>
                    <a:bodyPr/>
                    <a:lstStyle/>
                    <a:p>
                      <a:r>
                        <a:rPr lang="en-ZA" sz="1600" b="1" dirty="0"/>
                        <a:t>Total</a:t>
                      </a:r>
                    </a:p>
                  </a:txBody>
                  <a:tcPr/>
                </a:tc>
                <a:tc>
                  <a:txBody>
                    <a:bodyPr/>
                    <a:lstStyle/>
                    <a:p>
                      <a:pPr algn="ctr"/>
                      <a:r>
                        <a:rPr lang="en-ZA" sz="1600" b="1" dirty="0"/>
                        <a:t>147</a:t>
                      </a:r>
                    </a:p>
                  </a:txBody>
                  <a:tcPr/>
                </a:tc>
                <a:tc>
                  <a:txBody>
                    <a:bodyPr/>
                    <a:lstStyle/>
                    <a:p>
                      <a:pPr algn="ctr"/>
                      <a:r>
                        <a:rPr lang="en-ZA" sz="1600" b="1" dirty="0"/>
                        <a:t>104</a:t>
                      </a:r>
                    </a:p>
                  </a:txBody>
                  <a:tcPr/>
                </a:tc>
                <a:tc>
                  <a:txBody>
                    <a:bodyPr/>
                    <a:lstStyle/>
                    <a:p>
                      <a:pPr marL="0" algn="ctr" defTabSz="914400" rtl="0" eaLnBrk="1" latinLnBrk="0" hangingPunct="1">
                        <a:lnSpc>
                          <a:spcPct val="115000"/>
                        </a:lnSpc>
                        <a:spcAft>
                          <a:spcPts val="0"/>
                        </a:spcAft>
                      </a:pPr>
                      <a:r>
                        <a:rPr lang="en-US" sz="1600" b="1" kern="1200" dirty="0"/>
                        <a:t>110</a:t>
                      </a:r>
                      <a:endParaRPr lang="en-ZA" sz="1600" b="1" kern="1200" dirty="0">
                        <a:solidFill>
                          <a:schemeClr val="dk1"/>
                        </a:solidFill>
                        <a:latin typeface="+mn-lt"/>
                        <a:ea typeface="+mn-ea"/>
                        <a:cs typeface="+mn-cs"/>
                      </a:endParaRPr>
                    </a:p>
                  </a:txBody>
                  <a:tcPr marL="0" marR="0" marT="0" marB="0"/>
                </a:tc>
                <a:tc>
                  <a:txBody>
                    <a:bodyPr/>
                    <a:lstStyle/>
                    <a:p>
                      <a:pPr algn="ctr"/>
                      <a:r>
                        <a:rPr lang="en-ZA" sz="1600" b="1" dirty="0"/>
                        <a:t>118</a:t>
                      </a:r>
                    </a:p>
                  </a:txBody>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1971943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a:solidFill>
                  <a:schemeClr val="accent2">
                    <a:lumMod val="75000"/>
                  </a:schemeClr>
                </a:solidFill>
                <a:cs typeface="Calibri"/>
              </a:rPr>
              <a:t>2020-2021 CONNECTIVITY PLANS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478066451"/>
              </p:ext>
            </p:extLst>
          </p:nvPr>
        </p:nvGraphicFramePr>
        <p:xfrm>
          <a:off x="143508" y="1414190"/>
          <a:ext cx="8856984" cy="5352594"/>
        </p:xfrm>
        <a:graphic>
          <a:graphicData uri="http://schemas.openxmlformats.org/drawingml/2006/table">
            <a:tbl>
              <a:tblPr firstRow="1" bandRow="1">
                <a:tableStyleId>{93296810-A885-4BE3-A3E7-6D5BEEA58F35}</a:tableStyleId>
              </a:tblPr>
              <a:tblGrid>
                <a:gridCol w="4589255">
                  <a:extLst>
                    <a:ext uri="{9D8B030D-6E8A-4147-A177-3AD203B41FA5}">
                      <a16:colId xmlns:a16="http://schemas.microsoft.com/office/drawing/2014/main" xmlns="" val="20000"/>
                    </a:ext>
                  </a:extLst>
                </a:gridCol>
                <a:gridCol w="4267729">
                  <a:extLst>
                    <a:ext uri="{9D8B030D-6E8A-4147-A177-3AD203B41FA5}">
                      <a16:colId xmlns:a16="http://schemas.microsoft.com/office/drawing/2014/main" xmlns="" val="20001"/>
                    </a:ext>
                  </a:extLst>
                </a:gridCol>
              </a:tblGrid>
              <a:tr h="648072">
                <a:tc gridSpan="2">
                  <a:txBody>
                    <a:bodyPr/>
                    <a:lstStyle/>
                    <a:p>
                      <a:r>
                        <a:rPr lang="en-ZA" dirty="0"/>
                        <a:t>CONNECTIVITY ROLLOUT TO SPECIAL SCHOOLS AS PART OF THE USAO PROJECT</a:t>
                      </a:r>
                    </a:p>
                  </a:txBody>
                  <a:tcPr anchor="ctr"/>
                </a:tc>
                <a:tc hMerge="1">
                  <a:txBody>
                    <a:bodyPr/>
                    <a:lstStyle/>
                    <a:p>
                      <a:endParaRPr lang="en-ZA" dirty="0"/>
                    </a:p>
                  </a:txBody>
                  <a:tcPr/>
                </a:tc>
                <a:extLst>
                  <a:ext uri="{0D108BD9-81ED-4DB2-BD59-A6C34878D82A}">
                    <a16:rowId xmlns:a16="http://schemas.microsoft.com/office/drawing/2014/main" xmlns="" val="10000"/>
                  </a:ext>
                </a:extLst>
              </a:tr>
              <a:tr h="876097">
                <a:tc>
                  <a:txBody>
                    <a:bodyPr/>
                    <a:lstStyle/>
                    <a:p>
                      <a:r>
                        <a:rPr lang="en-ZA" b="1" dirty="0"/>
                        <a:t>NETWORK OPERATOR</a:t>
                      </a:r>
                    </a:p>
                  </a:txBody>
                  <a:tcPr anchor="ctr">
                    <a:solidFill>
                      <a:schemeClr val="accent3">
                        <a:lumMod val="60000"/>
                        <a:lumOff val="40000"/>
                      </a:schemeClr>
                    </a:solidFill>
                  </a:tcPr>
                </a:tc>
                <a:tc>
                  <a:txBody>
                    <a:bodyPr/>
                    <a:lstStyle/>
                    <a:p>
                      <a:r>
                        <a:rPr lang="en-ZA" b="1" dirty="0"/>
                        <a:t>CONNECTIVITY</a:t>
                      </a:r>
                    </a:p>
                  </a:txBody>
                  <a:tcPr anchor="ctr">
                    <a:solidFill>
                      <a:schemeClr val="accent3">
                        <a:lumMod val="60000"/>
                        <a:lumOff val="40000"/>
                      </a:schemeClr>
                    </a:solidFill>
                  </a:tcPr>
                </a:tc>
                <a:extLst>
                  <a:ext uri="{0D108BD9-81ED-4DB2-BD59-A6C34878D82A}">
                    <a16:rowId xmlns:a16="http://schemas.microsoft.com/office/drawing/2014/main" xmlns="" val="10001"/>
                  </a:ext>
                </a:extLst>
              </a:tr>
              <a:tr h="708079">
                <a:tc>
                  <a:txBody>
                    <a:bodyPr/>
                    <a:lstStyle/>
                    <a:p>
                      <a:r>
                        <a:rPr lang="en-ZA" b="1" dirty="0"/>
                        <a:t>Vodacom</a:t>
                      </a:r>
                    </a:p>
                  </a:txBody>
                  <a:tcPr anchor="ctr"/>
                </a:tc>
                <a:tc>
                  <a:txBody>
                    <a:bodyPr/>
                    <a:lstStyle/>
                    <a:p>
                      <a:r>
                        <a:rPr lang="en-ZA" dirty="0"/>
                        <a:t>140 schools</a:t>
                      </a:r>
                    </a:p>
                  </a:txBody>
                  <a:tcPr anchor="ctr"/>
                </a:tc>
                <a:extLst>
                  <a:ext uri="{0D108BD9-81ED-4DB2-BD59-A6C34878D82A}">
                    <a16:rowId xmlns:a16="http://schemas.microsoft.com/office/drawing/2014/main" xmlns="" val="10002"/>
                  </a:ext>
                </a:extLst>
              </a:tr>
              <a:tr h="648072">
                <a:tc>
                  <a:txBody>
                    <a:bodyPr/>
                    <a:lstStyle/>
                    <a:p>
                      <a:r>
                        <a:rPr lang="en-ZA" b="1" dirty="0"/>
                        <a:t>MTN</a:t>
                      </a:r>
                    </a:p>
                  </a:txBody>
                  <a:tcPr anchor="ctr"/>
                </a:tc>
                <a:tc>
                  <a:txBody>
                    <a:bodyPr/>
                    <a:lstStyle/>
                    <a:p>
                      <a:r>
                        <a:rPr lang="en-ZA" dirty="0"/>
                        <a:t>102 schools</a:t>
                      </a:r>
                    </a:p>
                  </a:txBody>
                  <a:tcPr anchor="ctr"/>
                </a:tc>
                <a:extLst>
                  <a:ext uri="{0D108BD9-81ED-4DB2-BD59-A6C34878D82A}">
                    <a16:rowId xmlns:a16="http://schemas.microsoft.com/office/drawing/2014/main" xmlns="" val="10003"/>
                  </a:ext>
                </a:extLst>
              </a:tr>
              <a:tr h="720080">
                <a:tc>
                  <a:txBody>
                    <a:bodyPr/>
                    <a:lstStyle/>
                    <a:p>
                      <a:r>
                        <a:rPr lang="en-ZA" b="1" dirty="0"/>
                        <a:t>Liquid Telcoms</a:t>
                      </a:r>
                    </a:p>
                  </a:txBody>
                  <a:tcPr anchor="ctr"/>
                </a:tc>
                <a:tc>
                  <a:txBody>
                    <a:bodyPr/>
                    <a:lstStyle/>
                    <a:p>
                      <a:r>
                        <a:rPr lang="en-ZA" dirty="0"/>
                        <a:t>50 schools</a:t>
                      </a:r>
                    </a:p>
                  </a:txBody>
                  <a:tcPr anchor="ctr"/>
                </a:tc>
                <a:extLst>
                  <a:ext uri="{0D108BD9-81ED-4DB2-BD59-A6C34878D82A}">
                    <a16:rowId xmlns:a16="http://schemas.microsoft.com/office/drawing/2014/main" xmlns="" val="10004"/>
                  </a:ext>
                </a:extLst>
              </a:tr>
              <a:tr h="876097">
                <a:tc>
                  <a:txBody>
                    <a:bodyPr/>
                    <a:lstStyle/>
                    <a:p>
                      <a:r>
                        <a:rPr lang="en-ZA" b="1" dirty="0"/>
                        <a:t>Cell</a:t>
                      </a:r>
                      <a:r>
                        <a:rPr lang="en-ZA" b="1" baseline="0" dirty="0"/>
                        <a:t> C</a:t>
                      </a:r>
                      <a:endParaRPr lang="en-ZA" b="1" dirty="0"/>
                    </a:p>
                  </a:txBody>
                  <a:tcPr anchor="ctr"/>
                </a:tc>
                <a:tc>
                  <a:txBody>
                    <a:bodyPr/>
                    <a:lstStyle/>
                    <a:p>
                      <a:r>
                        <a:rPr lang="en-ZA" dirty="0"/>
                        <a:t>No commitment</a:t>
                      </a:r>
                    </a:p>
                  </a:txBody>
                  <a:tcPr anchor="ctr"/>
                </a:tc>
                <a:extLst>
                  <a:ext uri="{0D108BD9-81ED-4DB2-BD59-A6C34878D82A}">
                    <a16:rowId xmlns:a16="http://schemas.microsoft.com/office/drawing/2014/main" xmlns="" val="10005"/>
                  </a:ext>
                </a:extLst>
              </a:tr>
              <a:tr h="876097">
                <a:tc>
                  <a:txBody>
                    <a:bodyPr/>
                    <a:lstStyle/>
                    <a:p>
                      <a:r>
                        <a:rPr lang="en-ZA" b="1" dirty="0"/>
                        <a:t>Total</a:t>
                      </a:r>
                    </a:p>
                  </a:txBody>
                  <a:tcPr anchor="ctr"/>
                </a:tc>
                <a:tc>
                  <a:txBody>
                    <a:bodyPr/>
                    <a:lstStyle/>
                    <a:p>
                      <a:r>
                        <a:rPr lang="en-ZA" dirty="0">
                          <a:solidFill>
                            <a:srgbClr val="FF0000"/>
                          </a:solidFill>
                        </a:rPr>
                        <a:t>292 schools</a:t>
                      </a:r>
                    </a:p>
                  </a:txBody>
                  <a:tcPr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514448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124744"/>
            <a:ext cx="8640960" cy="5853910"/>
          </a:xfrm>
          <a:prstGeom prst="rect">
            <a:avLst/>
          </a:prstGeom>
          <a:noFill/>
        </p:spPr>
        <p:txBody>
          <a:bodyPr wrap="square" rtlCol="0">
            <a:spAutoFit/>
          </a:bodyPr>
          <a:lstStyle/>
          <a:p>
            <a:pPr marL="457200" lvl="0" indent="-457200" algn="just" eaLnBrk="0" fontAlgn="base" hangingPunct="0">
              <a:lnSpc>
                <a:spcPct val="150000"/>
              </a:lnSpc>
              <a:spcBef>
                <a:spcPct val="20000"/>
              </a:spcBef>
              <a:spcAft>
                <a:spcPct val="0"/>
              </a:spcAft>
              <a:buFont typeface="Arial" panose="020B0604020202020204" pitchFamily="34" charset="0"/>
              <a:buChar char="•"/>
            </a:pPr>
            <a:r>
              <a:rPr lang="en-ZA" sz="3200" dirty="0">
                <a:solidFill>
                  <a:prstClr val="black"/>
                </a:solidFill>
                <a:cs typeface="Arial" panose="020B0604020202020204" pitchFamily="34" charset="0"/>
              </a:rPr>
              <a:t>Purpose</a:t>
            </a:r>
          </a:p>
          <a:p>
            <a:pPr marL="457200" lvl="0" indent="-457200" algn="just" eaLnBrk="0" fontAlgn="base" hangingPunct="0">
              <a:lnSpc>
                <a:spcPct val="150000"/>
              </a:lnSpc>
              <a:spcBef>
                <a:spcPct val="20000"/>
              </a:spcBef>
              <a:spcAft>
                <a:spcPct val="0"/>
              </a:spcAft>
              <a:buFont typeface="Arial" panose="020B0604020202020204" pitchFamily="34" charset="0"/>
              <a:buChar char="•"/>
            </a:pPr>
            <a:r>
              <a:rPr lang="en-ZA" sz="3200" dirty="0">
                <a:solidFill>
                  <a:prstClr val="black"/>
                </a:solidFill>
                <a:cs typeface="Arial" panose="020B0604020202020204" pitchFamily="34" charset="0"/>
              </a:rPr>
              <a:t>Problem Statement</a:t>
            </a:r>
          </a:p>
          <a:p>
            <a:pPr marL="457200" indent="-457200">
              <a:lnSpc>
                <a:spcPct val="150000"/>
              </a:lnSpc>
              <a:buFont typeface="Arial" panose="020B0604020202020204" pitchFamily="34" charset="0"/>
              <a:buChar char="•"/>
            </a:pPr>
            <a:r>
              <a:rPr lang="en-ZA" sz="3200" dirty="0">
                <a:solidFill>
                  <a:prstClr val="black"/>
                </a:solidFill>
                <a:cs typeface="Arial" panose="020B0604020202020204" pitchFamily="34" charset="0"/>
              </a:rPr>
              <a:t>Policy and Legislative  Environment</a:t>
            </a:r>
          </a:p>
          <a:p>
            <a:pPr marL="457200" indent="-457200" algn="just" eaLnBrk="0" fontAlgn="base" hangingPunct="0">
              <a:lnSpc>
                <a:spcPct val="150000"/>
              </a:lnSpc>
              <a:spcBef>
                <a:spcPct val="20000"/>
              </a:spcBef>
              <a:spcAft>
                <a:spcPct val="0"/>
              </a:spcAft>
              <a:buFont typeface="Arial" panose="020B0604020202020204" pitchFamily="34" charset="0"/>
              <a:buChar char="•"/>
            </a:pPr>
            <a:r>
              <a:rPr lang="en-US" sz="3200" dirty="0">
                <a:solidFill>
                  <a:prstClr val="black"/>
                </a:solidFill>
                <a:cs typeface="Arial" panose="020B0604020202020204" pitchFamily="34" charset="0"/>
              </a:rPr>
              <a:t>Programme Implementation</a:t>
            </a:r>
          </a:p>
          <a:p>
            <a:pPr marL="457200" indent="-457200" algn="just" eaLnBrk="0" fontAlgn="base" hangingPunct="0">
              <a:lnSpc>
                <a:spcPct val="150000"/>
              </a:lnSpc>
              <a:spcBef>
                <a:spcPct val="20000"/>
              </a:spcBef>
              <a:spcAft>
                <a:spcPct val="0"/>
              </a:spcAft>
              <a:buFont typeface="Arial" panose="020B0604020202020204" pitchFamily="34" charset="0"/>
              <a:buChar char="•"/>
            </a:pPr>
            <a:r>
              <a:rPr lang="en-US" sz="3200" dirty="0">
                <a:solidFill>
                  <a:prstClr val="black"/>
                </a:solidFill>
                <a:cs typeface="Arial" panose="020B0604020202020204" pitchFamily="34" charset="0"/>
              </a:rPr>
              <a:t>Deployment of Digital LTSM through ICTs</a:t>
            </a:r>
          </a:p>
          <a:p>
            <a:pPr marL="457200" indent="-457200">
              <a:lnSpc>
                <a:spcPct val="150000"/>
              </a:lnSpc>
              <a:buFont typeface="Arial" panose="020B0604020202020204" pitchFamily="34" charset="0"/>
              <a:buChar char="•"/>
            </a:pPr>
            <a:r>
              <a:rPr lang="en-US" sz="3200" dirty="0">
                <a:solidFill>
                  <a:prstClr val="black"/>
                </a:solidFill>
                <a:cs typeface="Arial" panose="020B0604020202020204" pitchFamily="34" charset="0"/>
              </a:rPr>
              <a:t>Status of ICT Implementation in South Africa </a:t>
            </a:r>
          </a:p>
          <a:p>
            <a:pPr algn="just" eaLnBrk="0" fontAlgn="base" hangingPunct="0">
              <a:spcBef>
                <a:spcPct val="20000"/>
              </a:spcBef>
              <a:spcAft>
                <a:spcPct val="0"/>
              </a:spcAft>
            </a:pPr>
            <a:endParaRPr lang="en-US" sz="2800" dirty="0"/>
          </a:p>
          <a:p>
            <a:pPr algn="just" eaLnBrk="0" fontAlgn="base" hangingPunct="0">
              <a:spcBef>
                <a:spcPct val="20000"/>
              </a:spcBef>
              <a:spcAft>
                <a:spcPct val="0"/>
              </a:spcAft>
            </a:pPr>
            <a:endParaRPr lang="en-ZA" sz="2800" dirty="0">
              <a:solidFill>
                <a:prstClr val="black"/>
              </a:solidFill>
              <a:cs typeface="Arial" panose="020B0604020202020204" pitchFamily="34" charset="0"/>
            </a:endParaRPr>
          </a:p>
        </p:txBody>
      </p:sp>
      <p:sp>
        <p:nvSpPr>
          <p:cNvPr id="2" name="TextBox 1"/>
          <p:cNvSpPr txBox="1"/>
          <p:nvPr/>
        </p:nvSpPr>
        <p:spPr>
          <a:xfrm>
            <a:off x="0" y="188640"/>
            <a:ext cx="8892480" cy="707886"/>
          </a:xfrm>
          <a:prstGeom prst="rect">
            <a:avLst/>
          </a:prstGeom>
          <a:noFill/>
        </p:spPr>
        <p:txBody>
          <a:bodyPr wrap="square" rtlCol="0">
            <a:spAutoFit/>
          </a:bodyPr>
          <a:lstStyle/>
          <a:p>
            <a:pPr algn="ctr"/>
            <a:r>
              <a:rPr lang="en-ZA" sz="4000" b="1" cap="small" dirty="0">
                <a:solidFill>
                  <a:schemeClr val="accent2">
                    <a:lumMod val="75000"/>
                  </a:schemeClr>
                </a:solidFill>
                <a:latin typeface="+mj-lt"/>
                <a:ea typeface="+mj-ea"/>
                <a:cs typeface="+mj-cs"/>
              </a:rPr>
              <a:t>PRESENTATION OUTLINE</a:t>
            </a:r>
          </a:p>
        </p:txBody>
      </p:sp>
      <p:pic>
        <p:nvPicPr>
          <p:cNvPr id="4" name="Picture 3"/>
          <p:cNvPicPr>
            <a:picLocks noChangeAspect="1"/>
          </p:cNvPicPr>
          <p:nvPr/>
        </p:nvPicPr>
        <p:blipFill>
          <a:blip r:embed="rId2" cstate="print"/>
          <a:stretch>
            <a:fillRect/>
          </a:stretch>
        </p:blipFill>
        <p:spPr>
          <a:xfrm>
            <a:off x="107504" y="6127323"/>
            <a:ext cx="1656184" cy="729866"/>
          </a:xfrm>
          <a:prstGeom prst="rect">
            <a:avLst/>
          </a:prstGeom>
        </p:spPr>
      </p:pic>
      <p:sp>
        <p:nvSpPr>
          <p:cNvPr id="5"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27EF771-2B50-4573-84B4-5C96B4F32DD9}" type="slidenum">
              <a:rPr kumimoji="0" lang="en-ZA"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7016961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24744"/>
            <a:ext cx="8229600" cy="4525963"/>
          </a:xfrm>
        </p:spPr>
        <p:txBody>
          <a:bodyPr>
            <a:normAutofit/>
          </a:bodyPr>
          <a:lstStyle/>
          <a:p>
            <a:pPr marL="0" indent="0" algn="ctr">
              <a:buNone/>
            </a:pPr>
            <a:endParaRPr lang="en-ZA" sz="4000" b="1" dirty="0">
              <a:solidFill>
                <a:srgbClr val="CB6C1B"/>
              </a:solidFill>
              <a:latin typeface="+mj-lt"/>
              <a:ea typeface="+mj-ea"/>
              <a:cs typeface="+mj-cs"/>
            </a:endParaRPr>
          </a:p>
          <a:p>
            <a:pPr marL="0" indent="0" algn="ctr">
              <a:buNone/>
            </a:pPr>
            <a:r>
              <a:rPr lang="en-ZA" sz="5400" b="1" dirty="0">
                <a:solidFill>
                  <a:schemeClr val="accent2">
                    <a:lumMod val="75000"/>
                  </a:schemeClr>
                </a:solidFill>
                <a:latin typeface="+mj-lt"/>
                <a:ea typeface="+mj-ea"/>
                <a:cs typeface="+mj-cs"/>
              </a:rPr>
              <a:t>PROGRESS</a:t>
            </a:r>
          </a:p>
          <a:p>
            <a:pPr marL="0" indent="0" algn="ctr">
              <a:buNone/>
            </a:pPr>
            <a:endParaRPr lang="en-ZA" sz="4000" b="1" dirty="0">
              <a:solidFill>
                <a:schemeClr val="accent2">
                  <a:lumMod val="75000"/>
                </a:schemeClr>
              </a:solidFill>
              <a:latin typeface="+mj-lt"/>
              <a:ea typeface="+mj-ea"/>
              <a:cs typeface="+mj-cs"/>
            </a:endParaRPr>
          </a:p>
          <a:p>
            <a:pPr marL="0" indent="0" algn="ctr">
              <a:buNone/>
            </a:pPr>
            <a:r>
              <a:rPr lang="en-ZA" sz="4800" b="1" dirty="0">
                <a:solidFill>
                  <a:schemeClr val="accent2">
                    <a:lumMod val="75000"/>
                  </a:schemeClr>
                </a:solidFill>
                <a:latin typeface="+mj-lt"/>
                <a:ea typeface="+mj-ea"/>
                <a:cs typeface="+mj-cs"/>
              </a:rPr>
              <a:t>ICT DEVICES ROLLOUT</a:t>
            </a:r>
          </a:p>
        </p:txBody>
      </p:sp>
      <p:pic>
        <p:nvPicPr>
          <p:cNvPr id="4" name="Picture 3"/>
          <p:cNvPicPr>
            <a:picLocks noChangeAspect="1"/>
          </p:cNvPicPr>
          <p:nvPr/>
        </p:nvPicPr>
        <p:blipFill>
          <a:blip r:embed="rId2" cstate="print"/>
          <a:stretch>
            <a:fillRect/>
          </a:stretch>
        </p:blipFill>
        <p:spPr>
          <a:xfrm>
            <a:off x="107504" y="6127323"/>
            <a:ext cx="1475656" cy="729866"/>
          </a:xfrm>
          <a:prstGeom prst="rect">
            <a:avLst/>
          </a:prstGeom>
        </p:spPr>
      </p:pic>
      <p:sp>
        <p:nvSpPr>
          <p:cNvPr id="5"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20</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938813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76" y="61605"/>
            <a:ext cx="9361040" cy="1008084"/>
          </a:xfrm>
        </p:spPr>
        <p:txBody>
          <a:bodyPr>
            <a:noAutofit/>
          </a:bodyPr>
          <a:lstStyle/>
          <a:p>
            <a:pPr>
              <a:tabLst>
                <a:tab pos="2528888" algn="l"/>
              </a:tabLst>
            </a:pPr>
            <a:r>
              <a:rPr lang="en-ZA" sz="4000" b="1" dirty="0">
                <a:solidFill>
                  <a:schemeClr val="accent2">
                    <a:lumMod val="75000"/>
                  </a:schemeClr>
                </a:solidFill>
              </a:rPr>
              <a:t>USAO PROJECT</a:t>
            </a:r>
            <a:br>
              <a:rPr lang="en-ZA" sz="4000" b="1" dirty="0">
                <a:solidFill>
                  <a:schemeClr val="accent2">
                    <a:lumMod val="75000"/>
                  </a:schemeClr>
                </a:solidFill>
              </a:rPr>
            </a:br>
            <a:r>
              <a:rPr lang="en-ZA" sz="4000" b="1" dirty="0">
                <a:solidFill>
                  <a:schemeClr val="accent2">
                    <a:lumMod val="75000"/>
                  </a:schemeClr>
                </a:solidFill>
              </a:rPr>
              <a:t>NUMBER OF ICT DEVICES DEPLOYED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95261761"/>
              </p:ext>
            </p:extLst>
          </p:nvPr>
        </p:nvGraphicFramePr>
        <p:xfrm>
          <a:off x="0" y="1159011"/>
          <a:ext cx="9144001" cy="5698987"/>
        </p:xfrm>
        <a:graphic>
          <a:graphicData uri="http://schemas.openxmlformats.org/drawingml/2006/table">
            <a:tbl>
              <a:tblPr firstRow="1" firstCol="1" bandRow="1">
                <a:tableStyleId>{21E4AEA4-8DFA-4A89-87EB-49C32662AFE0}</a:tableStyleId>
              </a:tblPr>
              <a:tblGrid>
                <a:gridCol w="211254">
                  <a:extLst>
                    <a:ext uri="{9D8B030D-6E8A-4147-A177-3AD203B41FA5}">
                      <a16:colId xmlns:a16="http://schemas.microsoft.com/office/drawing/2014/main" xmlns="" val="20000"/>
                    </a:ext>
                  </a:extLst>
                </a:gridCol>
                <a:gridCol w="1586505">
                  <a:extLst>
                    <a:ext uri="{9D8B030D-6E8A-4147-A177-3AD203B41FA5}">
                      <a16:colId xmlns:a16="http://schemas.microsoft.com/office/drawing/2014/main" xmlns="" val="20001"/>
                    </a:ext>
                  </a:extLst>
                </a:gridCol>
                <a:gridCol w="1683514">
                  <a:extLst>
                    <a:ext uri="{9D8B030D-6E8A-4147-A177-3AD203B41FA5}">
                      <a16:colId xmlns:a16="http://schemas.microsoft.com/office/drawing/2014/main" xmlns="" val="20006"/>
                    </a:ext>
                  </a:extLst>
                </a:gridCol>
                <a:gridCol w="1913083">
                  <a:extLst>
                    <a:ext uri="{9D8B030D-6E8A-4147-A177-3AD203B41FA5}">
                      <a16:colId xmlns:a16="http://schemas.microsoft.com/office/drawing/2014/main" xmlns="" val="20003"/>
                    </a:ext>
                  </a:extLst>
                </a:gridCol>
                <a:gridCol w="1224374">
                  <a:extLst>
                    <a:ext uri="{9D8B030D-6E8A-4147-A177-3AD203B41FA5}">
                      <a16:colId xmlns:a16="http://schemas.microsoft.com/office/drawing/2014/main" xmlns="" val="20004"/>
                    </a:ext>
                  </a:extLst>
                </a:gridCol>
                <a:gridCol w="1147850">
                  <a:extLst>
                    <a:ext uri="{9D8B030D-6E8A-4147-A177-3AD203B41FA5}">
                      <a16:colId xmlns:a16="http://schemas.microsoft.com/office/drawing/2014/main" xmlns="" val="20005"/>
                    </a:ext>
                  </a:extLst>
                </a:gridCol>
                <a:gridCol w="1377421">
                  <a:extLst>
                    <a:ext uri="{9D8B030D-6E8A-4147-A177-3AD203B41FA5}">
                      <a16:colId xmlns:a16="http://schemas.microsoft.com/office/drawing/2014/main" xmlns="" val="20007"/>
                    </a:ext>
                  </a:extLst>
                </a:gridCol>
              </a:tblGrid>
              <a:tr h="473166">
                <a:tc gridSpan="7">
                  <a:txBody>
                    <a:bodyPr/>
                    <a:lstStyle/>
                    <a:p>
                      <a:pPr algn="ctr">
                        <a:lnSpc>
                          <a:spcPct val="130000"/>
                        </a:lnSpc>
                        <a:spcAft>
                          <a:spcPts val="0"/>
                        </a:spcAft>
                      </a:pPr>
                      <a:r>
                        <a:rPr lang="en-ZA" sz="1800" dirty="0">
                          <a:effectLst/>
                          <a:latin typeface="Arial" panose="020B0604020202020204" pitchFamily="34" charset="0"/>
                          <a:cs typeface="Arial" panose="020B0604020202020204" pitchFamily="34" charset="0"/>
                        </a:rPr>
                        <a:t> PROVINCIAL BREAKDOWN AS</a:t>
                      </a:r>
                      <a:r>
                        <a:rPr lang="en-ZA" sz="1800" baseline="0" dirty="0">
                          <a:effectLst/>
                          <a:latin typeface="Arial" panose="020B0604020202020204" pitchFamily="34" charset="0"/>
                          <a:cs typeface="Arial" panose="020B0604020202020204" pitchFamily="34" charset="0"/>
                        </a:rPr>
                        <a:t> AT </a:t>
                      </a:r>
                      <a:r>
                        <a:rPr lang="en-ZA" sz="1800" dirty="0">
                          <a:effectLst/>
                          <a:latin typeface="Arial" panose="020B0604020202020204" pitchFamily="34" charset="0"/>
                          <a:cs typeface="Arial" panose="020B0604020202020204" pitchFamily="34" charset="0"/>
                        </a:rPr>
                        <a:t>OCTOBER </a:t>
                      </a:r>
                      <a:r>
                        <a:rPr lang="en-ZA" sz="1800" baseline="0" dirty="0">
                          <a:effectLst/>
                          <a:latin typeface="Arial" panose="020B0604020202020204" pitchFamily="34" charset="0"/>
                          <a:cs typeface="Arial" panose="020B0604020202020204" pitchFamily="34" charset="0"/>
                        </a:rPr>
                        <a:t>2019</a:t>
                      </a:r>
                      <a:endParaRPr lang="en-ZA" sz="1800" b="1" dirty="0">
                        <a:solidFill>
                          <a:srgbClr val="FFFFFF"/>
                        </a:solidFill>
                        <a:effectLst/>
                        <a:latin typeface="Arial" panose="020B0604020202020204" pitchFamily="34" charset="0"/>
                        <a:cs typeface="Arial" panose="020B0604020202020204" pitchFamily="34" charset="0"/>
                      </a:endParaRPr>
                    </a:p>
                  </a:txBody>
                  <a:tcPr marL="51435" marR="51435"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a:lnSpc>
                          <a:spcPct val="130000"/>
                        </a:lnSpc>
                        <a:spcAft>
                          <a:spcPts val="0"/>
                        </a:spcAft>
                      </a:pPr>
                      <a:endParaRPr lang="en-ZA" sz="1600" b="1" dirty="0">
                        <a:solidFill>
                          <a:srgbClr val="FFFFFF"/>
                        </a:solidFill>
                        <a:effectLst/>
                        <a:latin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595825">
                <a:tc rowSpan="3">
                  <a:txBody>
                    <a:bodyPr/>
                    <a:lstStyle/>
                    <a:p>
                      <a:pPr algn="ctr">
                        <a:spcAft>
                          <a:spcPts val="0"/>
                        </a:spcAft>
                      </a:pPr>
                      <a:r>
                        <a:rPr lang="en-US" sz="1200" dirty="0">
                          <a:effectLst/>
                          <a:latin typeface="Arial" panose="020B0604020202020204" pitchFamily="34" charset="0"/>
                          <a:cs typeface="Arial" panose="020B0604020202020204" pitchFamily="34" charset="0"/>
                        </a:rPr>
                        <a:t> </a:t>
                      </a:r>
                      <a:endParaRPr lang="en-ZA" sz="1200" dirty="0">
                        <a:effectLst/>
                        <a:latin typeface="Arial" panose="020B0604020202020204" pitchFamily="34" charset="0"/>
                        <a:cs typeface="Arial" panose="020B0604020202020204" pitchFamily="34" charset="0"/>
                      </a:endParaRPr>
                    </a:p>
                    <a:p>
                      <a:pPr algn="ctr">
                        <a:spcAft>
                          <a:spcPts val="0"/>
                        </a:spcAft>
                      </a:pPr>
                      <a:r>
                        <a:rPr lang="en-US" sz="1200" dirty="0">
                          <a:effectLst/>
                          <a:latin typeface="Arial" panose="020B0604020202020204" pitchFamily="34" charset="0"/>
                          <a:cs typeface="Arial" panose="020B0604020202020204" pitchFamily="34" charset="0"/>
                        </a:rPr>
                        <a:t>NO</a:t>
                      </a:r>
                      <a:endParaRPr lang="en-ZA" sz="120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rowSpan="3">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ZA" sz="1400" b="1" dirty="0">
                        <a:effectLst/>
                        <a:latin typeface="Arial" panose="020B0604020202020204" pitchFamily="34" charset="0"/>
                        <a:cs typeface="Arial" panose="020B0604020202020204" pitchFamily="34" charset="0"/>
                      </a:endParaRPr>
                    </a:p>
                    <a:p>
                      <a:pPr algn="ctr">
                        <a:spcAft>
                          <a:spcPts val="0"/>
                        </a:spcAft>
                      </a:pPr>
                      <a:r>
                        <a:rPr lang="en-US" sz="1400" b="1" dirty="0">
                          <a:effectLst/>
                          <a:latin typeface="Arial" panose="020B0604020202020204" pitchFamily="34" charset="0"/>
                          <a:cs typeface="Arial" panose="020B0604020202020204" pitchFamily="34" charset="0"/>
                        </a:rPr>
                        <a:t>PROVINCE</a:t>
                      </a: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gridSpan="4">
                  <a:txBody>
                    <a:bodyPr/>
                    <a:lstStyle/>
                    <a:p>
                      <a:pPr algn="ctr">
                        <a:spcAft>
                          <a:spcPts val="0"/>
                        </a:spcAft>
                      </a:pPr>
                      <a:r>
                        <a:rPr lang="en-ZA" sz="1400" b="1" dirty="0">
                          <a:effectLst/>
                          <a:latin typeface="Arial" panose="020B0604020202020204" pitchFamily="34" charset="0"/>
                          <a:ea typeface="Arial Unicode MS" panose="020B0604020202020204" pitchFamily="34" charset="-128"/>
                          <a:cs typeface="Arial" panose="020B0604020202020204" pitchFamily="34" charset="0"/>
                        </a:rPr>
                        <a:t>Number of: </a:t>
                      </a:r>
                    </a:p>
                  </a:txBody>
                  <a:tcPr marL="51435" marR="51435" marT="0" marB="0" anchor="ctr"/>
                </a:tc>
                <a:tc hMerge="1">
                  <a:txBody>
                    <a:bodyPr/>
                    <a:lstStyle/>
                    <a:p>
                      <a:endParaRPr lang="en-ZA"/>
                    </a:p>
                  </a:txBody>
                  <a:tcPr/>
                </a:tc>
                <a:tc hMerge="1">
                  <a:txBody>
                    <a:bodyPr/>
                    <a:lstStyle/>
                    <a:p>
                      <a:pPr algn="ctr">
                        <a:spcAft>
                          <a:spcPts val="0"/>
                        </a:spcAft>
                      </a:pP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hMerge="1">
                  <a:txBody>
                    <a:bodyPr/>
                    <a:lstStyle/>
                    <a:p>
                      <a:pPr algn="ctr">
                        <a:spcAft>
                          <a:spcPts val="0"/>
                        </a:spcAft>
                      </a:pP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extLst>
                  <a:ext uri="{0D108BD9-81ED-4DB2-BD59-A6C34878D82A}">
                    <a16:rowId xmlns:a16="http://schemas.microsoft.com/office/drawing/2014/main" xmlns="" val="10001"/>
                  </a:ext>
                </a:extLst>
              </a:tr>
              <a:tr h="554088">
                <a:tc vMerge="1">
                  <a:txBody>
                    <a:bodyPr/>
                    <a:lstStyle/>
                    <a:p>
                      <a:endParaRPr lang="en-ZA"/>
                    </a:p>
                  </a:txBody>
                  <a:tcPr/>
                </a:tc>
                <a:tc vMerge="1">
                  <a:txBody>
                    <a:bodyPr/>
                    <a:lstStyle/>
                    <a:p>
                      <a:endParaRPr lang="en-ZA"/>
                    </a:p>
                  </a:txBody>
                  <a:tcPr/>
                </a:tc>
                <a:tc>
                  <a:txBody>
                    <a:bodyPr/>
                    <a:lstStyle/>
                    <a:p>
                      <a:pPr algn="ctr">
                        <a:spcAft>
                          <a:spcPts val="0"/>
                        </a:spcAft>
                      </a:pPr>
                      <a:r>
                        <a:rPr lang="en-US" sz="1400" b="1" dirty="0">
                          <a:effectLst/>
                          <a:latin typeface="Arial" panose="020B0604020202020204" pitchFamily="34" charset="0"/>
                          <a:ea typeface="+mn-ea"/>
                          <a:cs typeface="Arial" panose="020B0604020202020204" pitchFamily="34" charset="0"/>
                        </a:rPr>
                        <a:t>Schools</a:t>
                      </a: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marL="0" algn="ctr" defTabSz="914400" rtl="0" eaLnBrk="1" latinLnBrk="0" hangingPunct="1">
                        <a:spcAft>
                          <a:spcPts val="0"/>
                        </a:spcAft>
                      </a:pPr>
                      <a:r>
                        <a:rPr lang="en-ZA" sz="1400" b="1" kern="1200" dirty="0">
                          <a:solidFill>
                            <a:schemeClr val="dk1"/>
                          </a:solidFill>
                          <a:effectLst/>
                          <a:latin typeface="Arial" panose="020B0604020202020204" pitchFamily="34" charset="0"/>
                          <a:ea typeface="+mn-ea"/>
                          <a:cs typeface="Arial" panose="020B0604020202020204" pitchFamily="34" charset="0"/>
                        </a:rPr>
                        <a:t>Data Projectors</a:t>
                      </a:r>
                    </a:p>
                  </a:txBody>
                  <a:tcPr marL="51435" marR="51435" marT="0" marB="0" anchor="ctr"/>
                </a:tc>
                <a:tc>
                  <a:txBody>
                    <a:bodyPr/>
                    <a:lstStyle/>
                    <a:p>
                      <a:pPr marL="0" algn="ctr" defTabSz="914400" rtl="0" eaLnBrk="1" latinLnBrk="0" hangingPunct="1">
                        <a:spcAft>
                          <a:spcPts val="0"/>
                        </a:spcAft>
                      </a:pPr>
                      <a:r>
                        <a:rPr lang="en-ZA" sz="1400" b="1" kern="1200" dirty="0">
                          <a:solidFill>
                            <a:schemeClr val="dk1"/>
                          </a:solidFill>
                          <a:effectLst/>
                          <a:latin typeface="Arial" panose="020B0604020202020204" pitchFamily="34" charset="0"/>
                          <a:ea typeface="+mn-ea"/>
                          <a:cs typeface="Arial" panose="020B0604020202020204" pitchFamily="34" charset="0"/>
                        </a:rPr>
                        <a:t>Servers</a:t>
                      </a:r>
                    </a:p>
                  </a:txBody>
                  <a:tcPr marL="51435" marR="51435" marT="0" marB="0" anchor="ctr"/>
                </a:tc>
                <a:tc>
                  <a:txBody>
                    <a:bodyPr/>
                    <a:lstStyle/>
                    <a:p>
                      <a:pPr marL="0" algn="ctr" defTabSz="914400" rtl="0" eaLnBrk="1" latinLnBrk="0" hangingPunct="1">
                        <a:spcAft>
                          <a:spcPts val="0"/>
                        </a:spcAft>
                      </a:pPr>
                      <a:r>
                        <a:rPr lang="en-ZA" sz="1400" b="1" kern="1200" dirty="0">
                          <a:solidFill>
                            <a:schemeClr val="dk1"/>
                          </a:solidFill>
                          <a:effectLst/>
                          <a:latin typeface="Arial" panose="020B0604020202020204" pitchFamily="34" charset="0"/>
                          <a:ea typeface="+mn-ea"/>
                          <a:cs typeface="Arial" panose="020B0604020202020204" pitchFamily="34" charset="0"/>
                        </a:rPr>
                        <a:t>Laptops</a:t>
                      </a:r>
                    </a:p>
                  </a:txBody>
                  <a:tcPr marL="51435" marR="51435" marT="0" marB="0" anchor="ctr"/>
                </a:tc>
                <a:tc>
                  <a:txBody>
                    <a:bodyPr/>
                    <a:lstStyle/>
                    <a:p>
                      <a:pPr marL="0" algn="ctr" defTabSz="914400" rtl="0" eaLnBrk="1" latinLnBrk="0" hangingPunct="1">
                        <a:spcAft>
                          <a:spcPts val="0"/>
                        </a:spcAft>
                      </a:pPr>
                      <a:r>
                        <a:rPr lang="en-ZA" sz="1400" b="1" kern="1200" dirty="0">
                          <a:effectLst/>
                          <a:latin typeface="Arial" panose="020B0604020202020204" pitchFamily="34" charset="0"/>
                          <a:cs typeface="Arial" panose="020B0604020202020204" pitchFamily="34" charset="0"/>
                        </a:rPr>
                        <a:t>Tablets</a:t>
                      </a:r>
                      <a:endParaRPr lang="en-ZA" sz="1400" b="1"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nchor="ctr"/>
                </a:tc>
                <a:extLst>
                  <a:ext uri="{0D108BD9-81ED-4DB2-BD59-A6C34878D82A}">
                    <a16:rowId xmlns:a16="http://schemas.microsoft.com/office/drawing/2014/main" xmlns="" val="10002"/>
                  </a:ext>
                </a:extLst>
              </a:tr>
              <a:tr h="296902">
                <a:tc vMerge="1">
                  <a:txBody>
                    <a:bodyPr/>
                    <a:lstStyle/>
                    <a:p>
                      <a:endParaRPr lang="en-ZA"/>
                    </a:p>
                  </a:txBody>
                  <a:tcPr/>
                </a:tc>
                <a:tc vMerge="1">
                  <a:txBody>
                    <a:bodyPr/>
                    <a:lstStyle/>
                    <a:p>
                      <a:endParaRPr lang="en-ZA"/>
                    </a:p>
                  </a:txBody>
                  <a:tcPr/>
                </a:tc>
                <a:tc>
                  <a:txBody>
                    <a:bodyPr/>
                    <a:lstStyle/>
                    <a:p>
                      <a:pPr algn="ctr">
                        <a:spcAft>
                          <a:spcPts val="0"/>
                        </a:spcAft>
                      </a:pP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extLst>
                  <a:ext uri="{0D108BD9-81ED-4DB2-BD59-A6C34878D82A}">
                    <a16:rowId xmlns:a16="http://schemas.microsoft.com/office/drawing/2014/main" xmlns="" val="10003"/>
                  </a:ext>
                </a:extLst>
              </a:tr>
              <a:tr h="319669">
                <a:tc>
                  <a:txBody>
                    <a:bodyPr/>
                    <a:lstStyle/>
                    <a:p>
                      <a:pPr algn="ctr">
                        <a:spcAft>
                          <a:spcPts val="0"/>
                        </a:spcAft>
                      </a:pPr>
                      <a:r>
                        <a:rPr lang="en-US" sz="1200" dirty="0">
                          <a:effectLst/>
                          <a:latin typeface="Arial" panose="020B0604020202020204" pitchFamily="34" charset="0"/>
                          <a:cs typeface="Arial" panose="020B0604020202020204" pitchFamily="34" charset="0"/>
                        </a:rPr>
                        <a:t>1</a:t>
                      </a:r>
                      <a:endParaRPr lang="en-ZA" sz="120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l">
                        <a:spcAft>
                          <a:spcPts val="0"/>
                        </a:spcAft>
                      </a:pPr>
                      <a:r>
                        <a:rPr lang="en-US" sz="1400" b="1" dirty="0">
                          <a:effectLst/>
                          <a:latin typeface="Arial" panose="020B0604020202020204" pitchFamily="34" charset="0"/>
                          <a:cs typeface="Arial" panose="020B0604020202020204" pitchFamily="34" charset="0"/>
                        </a:rPr>
                        <a:t>Eastern Cape</a:t>
                      </a: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770</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770</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770</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fontAlgn="b"/>
                      <a:r>
                        <a:rPr lang="en-ZA" sz="1600" b="0" kern="1200" dirty="0">
                          <a:solidFill>
                            <a:schemeClr val="dk1"/>
                          </a:solidFill>
                          <a:effectLst/>
                          <a:latin typeface="Arial" panose="020B0604020202020204" pitchFamily="34" charset="0"/>
                          <a:ea typeface="+mn-ea"/>
                          <a:cs typeface="Arial" panose="020B0604020202020204" pitchFamily="34" charset="0"/>
                        </a:rPr>
                        <a:t>1 540</a:t>
                      </a:r>
                    </a:p>
                  </a:txBody>
                  <a:tcPr marL="6350" marR="6350" marT="6350" marB="0" anchor="b"/>
                </a:tc>
                <a:tc>
                  <a:txBody>
                    <a:bodyPr/>
                    <a:lstStyle/>
                    <a:p>
                      <a:pPr marL="0" algn="ctr" defTabSz="914400" rtl="0" eaLnBrk="1" fontAlgn="b" latinLnBrk="0" hangingPunct="1">
                        <a:spcAft>
                          <a:spcPts val="0"/>
                        </a:spcAft>
                      </a:pPr>
                      <a:r>
                        <a:rPr lang="en-ZA" sz="1600" b="0" kern="1200" dirty="0">
                          <a:effectLst/>
                          <a:latin typeface="Arial" panose="020B0604020202020204" pitchFamily="34" charset="0"/>
                          <a:cs typeface="Arial" panose="020B0604020202020204" pitchFamily="34" charset="0"/>
                        </a:rPr>
                        <a:t>18 480</a:t>
                      </a:r>
                      <a:endParaRPr lang="en-ZA" sz="1600" b="0" kern="1200" dirty="0">
                        <a:solidFill>
                          <a:schemeClr val="dk1"/>
                        </a:solidFill>
                        <a:effectLst/>
                        <a:latin typeface="Arial" panose="020B0604020202020204" pitchFamily="34" charset="0"/>
                        <a:ea typeface="+mn-ea"/>
                        <a:cs typeface="Arial" panose="020B0604020202020204" pitchFamily="34" charset="0"/>
                      </a:endParaRPr>
                    </a:p>
                  </a:txBody>
                  <a:tcPr marL="4763" marR="4763" marT="4763" marB="0" anchor="ctr"/>
                </a:tc>
                <a:extLst>
                  <a:ext uri="{0D108BD9-81ED-4DB2-BD59-A6C34878D82A}">
                    <a16:rowId xmlns:a16="http://schemas.microsoft.com/office/drawing/2014/main" xmlns="" val="10004"/>
                  </a:ext>
                </a:extLst>
              </a:tr>
              <a:tr h="296902">
                <a:tc>
                  <a:txBody>
                    <a:bodyPr/>
                    <a:lstStyle/>
                    <a:p>
                      <a:pPr algn="ctr">
                        <a:spcAft>
                          <a:spcPts val="0"/>
                        </a:spcAft>
                      </a:pPr>
                      <a:r>
                        <a:rPr lang="en-US" sz="1200" dirty="0">
                          <a:effectLst/>
                          <a:latin typeface="Arial" panose="020B0604020202020204" pitchFamily="34" charset="0"/>
                          <a:cs typeface="Arial" panose="020B0604020202020204" pitchFamily="34" charset="0"/>
                        </a:rPr>
                        <a:t>2</a:t>
                      </a:r>
                      <a:endParaRPr lang="en-ZA" sz="120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l">
                        <a:spcAft>
                          <a:spcPts val="0"/>
                        </a:spcAft>
                      </a:pPr>
                      <a:r>
                        <a:rPr lang="en-US" sz="1400" b="1" dirty="0">
                          <a:effectLst/>
                          <a:latin typeface="Arial" panose="020B0604020202020204" pitchFamily="34" charset="0"/>
                          <a:cs typeface="Arial" panose="020B0604020202020204" pitchFamily="34" charset="0"/>
                        </a:rPr>
                        <a:t>Free State</a:t>
                      </a:r>
                      <a:endParaRPr lang="en-ZA" sz="1400" b="1"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608</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608</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608</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fontAlgn="b"/>
                      <a:r>
                        <a:rPr lang="en-ZA" sz="1600" b="0" kern="1200" dirty="0">
                          <a:solidFill>
                            <a:schemeClr val="dk1"/>
                          </a:solidFill>
                          <a:effectLst/>
                          <a:latin typeface="Arial" panose="020B0604020202020204" pitchFamily="34" charset="0"/>
                          <a:ea typeface="+mn-ea"/>
                          <a:cs typeface="Arial" panose="020B0604020202020204" pitchFamily="34" charset="0"/>
                        </a:rPr>
                        <a:t>1 216</a:t>
                      </a:r>
                    </a:p>
                  </a:txBody>
                  <a:tcPr marL="6350" marR="6350" marT="6350" marB="0" anchor="b"/>
                </a:tc>
                <a:tc>
                  <a:txBody>
                    <a:bodyPr/>
                    <a:lstStyle/>
                    <a:p>
                      <a:pPr marL="0" algn="ctr" defTabSz="914400" rtl="0" eaLnBrk="1" fontAlgn="b" latinLnBrk="0" hangingPunct="1">
                        <a:spcAft>
                          <a:spcPts val="0"/>
                        </a:spcAft>
                      </a:pPr>
                      <a:r>
                        <a:rPr lang="en-ZA" sz="1600" b="0" kern="1200" dirty="0">
                          <a:effectLst/>
                          <a:latin typeface="Arial" panose="020B0604020202020204" pitchFamily="34" charset="0"/>
                          <a:cs typeface="Arial" panose="020B0604020202020204" pitchFamily="34" charset="0"/>
                        </a:rPr>
                        <a:t>14 592</a:t>
                      </a:r>
                      <a:endParaRPr lang="en-ZA" sz="1600" b="0" kern="1200" dirty="0">
                        <a:solidFill>
                          <a:schemeClr val="dk1"/>
                        </a:solidFill>
                        <a:effectLst/>
                        <a:latin typeface="Arial" panose="020B0604020202020204" pitchFamily="34" charset="0"/>
                        <a:ea typeface="+mn-ea"/>
                        <a:cs typeface="Arial" panose="020B0604020202020204" pitchFamily="34" charset="0"/>
                      </a:endParaRPr>
                    </a:p>
                  </a:txBody>
                  <a:tcPr marL="4763" marR="4763" marT="4763" marB="0" anchor="ctr"/>
                </a:tc>
                <a:extLst>
                  <a:ext uri="{0D108BD9-81ED-4DB2-BD59-A6C34878D82A}">
                    <a16:rowId xmlns:a16="http://schemas.microsoft.com/office/drawing/2014/main" xmlns="" val="10005"/>
                  </a:ext>
                </a:extLst>
              </a:tr>
              <a:tr h="296902">
                <a:tc>
                  <a:txBody>
                    <a:bodyPr/>
                    <a:lstStyle/>
                    <a:p>
                      <a:pPr algn="ctr">
                        <a:spcAft>
                          <a:spcPts val="0"/>
                        </a:spcAft>
                      </a:pPr>
                      <a:r>
                        <a:rPr lang="en-US" sz="1200" dirty="0">
                          <a:effectLst/>
                          <a:latin typeface="Arial" panose="020B0604020202020204" pitchFamily="34" charset="0"/>
                          <a:cs typeface="Arial" panose="020B0604020202020204" pitchFamily="34" charset="0"/>
                        </a:rPr>
                        <a:t>3</a:t>
                      </a:r>
                      <a:endParaRPr lang="en-ZA" sz="120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l">
                        <a:spcAft>
                          <a:spcPts val="0"/>
                        </a:spcAft>
                      </a:pPr>
                      <a:r>
                        <a:rPr lang="en-US" sz="1400" b="1" dirty="0">
                          <a:effectLst/>
                          <a:latin typeface="Arial" panose="020B0604020202020204" pitchFamily="34" charset="0"/>
                          <a:cs typeface="Arial" panose="020B0604020202020204" pitchFamily="34" charset="0"/>
                        </a:rPr>
                        <a:t>Gauteng</a:t>
                      </a: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125</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125</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125</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fontAlgn="b"/>
                      <a:r>
                        <a:rPr lang="en-ZA" sz="1600" b="0" kern="1200" dirty="0">
                          <a:solidFill>
                            <a:schemeClr val="dk1"/>
                          </a:solidFill>
                          <a:effectLst/>
                          <a:latin typeface="Arial" panose="020B0604020202020204" pitchFamily="34" charset="0"/>
                          <a:ea typeface="+mn-ea"/>
                          <a:cs typeface="Arial" panose="020B0604020202020204" pitchFamily="34" charset="0"/>
                        </a:rPr>
                        <a:t>250</a:t>
                      </a:r>
                    </a:p>
                  </a:txBody>
                  <a:tcPr marL="6350" marR="6350" marT="6350" marB="0" anchor="b"/>
                </a:tc>
                <a:tc>
                  <a:txBody>
                    <a:bodyPr/>
                    <a:lstStyle/>
                    <a:p>
                      <a:pPr marL="0" algn="ctr" defTabSz="914400" rtl="0" eaLnBrk="1" fontAlgn="b" latinLnBrk="0" hangingPunct="1">
                        <a:spcAft>
                          <a:spcPts val="0"/>
                        </a:spcAft>
                      </a:pPr>
                      <a:r>
                        <a:rPr lang="en-ZA" sz="1600" b="0" kern="1200" dirty="0">
                          <a:effectLst/>
                          <a:latin typeface="Arial" panose="020B0604020202020204" pitchFamily="34" charset="0"/>
                          <a:cs typeface="Arial" panose="020B0604020202020204" pitchFamily="34" charset="0"/>
                        </a:rPr>
                        <a:t>3000</a:t>
                      </a:r>
                      <a:endParaRPr lang="en-ZA" sz="1600" b="0" kern="1200" dirty="0">
                        <a:solidFill>
                          <a:schemeClr val="dk1"/>
                        </a:solidFill>
                        <a:effectLst/>
                        <a:latin typeface="Arial" panose="020B0604020202020204" pitchFamily="34" charset="0"/>
                        <a:ea typeface="+mn-ea"/>
                        <a:cs typeface="Arial" panose="020B0604020202020204" pitchFamily="34" charset="0"/>
                      </a:endParaRPr>
                    </a:p>
                  </a:txBody>
                  <a:tcPr marL="4763" marR="4763" marT="4763" marB="0" anchor="ctr"/>
                </a:tc>
                <a:extLst>
                  <a:ext uri="{0D108BD9-81ED-4DB2-BD59-A6C34878D82A}">
                    <a16:rowId xmlns:a16="http://schemas.microsoft.com/office/drawing/2014/main" xmlns="" val="10006"/>
                  </a:ext>
                </a:extLst>
              </a:tr>
              <a:tr h="465422">
                <a:tc>
                  <a:txBody>
                    <a:bodyPr/>
                    <a:lstStyle/>
                    <a:p>
                      <a:pPr algn="ctr">
                        <a:spcAft>
                          <a:spcPts val="0"/>
                        </a:spcAft>
                      </a:pPr>
                      <a:r>
                        <a:rPr lang="en-US" sz="1200" dirty="0">
                          <a:effectLst/>
                          <a:latin typeface="Arial" panose="020B0604020202020204" pitchFamily="34" charset="0"/>
                          <a:cs typeface="Arial" panose="020B0604020202020204" pitchFamily="34" charset="0"/>
                        </a:rPr>
                        <a:t>4</a:t>
                      </a:r>
                      <a:endParaRPr lang="en-ZA" sz="120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l">
                        <a:spcAft>
                          <a:spcPts val="0"/>
                        </a:spcAft>
                      </a:pPr>
                      <a:r>
                        <a:rPr lang="en-US" sz="1400" b="1" dirty="0">
                          <a:effectLst/>
                          <a:latin typeface="Arial" panose="020B0604020202020204" pitchFamily="34" charset="0"/>
                          <a:cs typeface="Arial" panose="020B0604020202020204" pitchFamily="34" charset="0"/>
                        </a:rPr>
                        <a:t>Kwazulu Natal</a:t>
                      </a: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1 067</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1 067</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1 067</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fontAlgn="b"/>
                      <a:r>
                        <a:rPr lang="en-ZA" sz="1600" b="0" kern="1200" dirty="0">
                          <a:solidFill>
                            <a:schemeClr val="dk1"/>
                          </a:solidFill>
                          <a:effectLst/>
                          <a:latin typeface="Arial" panose="020B0604020202020204" pitchFamily="34" charset="0"/>
                          <a:ea typeface="+mn-ea"/>
                          <a:cs typeface="Arial" panose="020B0604020202020204" pitchFamily="34" charset="0"/>
                        </a:rPr>
                        <a:t>2 134</a:t>
                      </a:r>
                    </a:p>
                  </a:txBody>
                  <a:tcPr marL="6350" marR="6350" marT="6350" marB="0" anchor="b"/>
                </a:tc>
                <a:tc>
                  <a:txBody>
                    <a:bodyPr/>
                    <a:lstStyle/>
                    <a:p>
                      <a:pPr marL="0" algn="ctr" defTabSz="914400" rtl="0" eaLnBrk="1" fontAlgn="b" latinLnBrk="0" hangingPunct="1">
                        <a:spcAft>
                          <a:spcPts val="0"/>
                        </a:spcAft>
                      </a:pPr>
                      <a:r>
                        <a:rPr lang="en-ZA" sz="1600" b="0" kern="1200" dirty="0">
                          <a:effectLst/>
                          <a:latin typeface="Arial" panose="020B0604020202020204" pitchFamily="34" charset="0"/>
                          <a:cs typeface="Arial" panose="020B0604020202020204" pitchFamily="34" charset="0"/>
                        </a:rPr>
                        <a:t>25 608</a:t>
                      </a:r>
                      <a:endParaRPr lang="en-ZA" sz="1600" b="0" kern="1200" dirty="0">
                        <a:solidFill>
                          <a:schemeClr val="dk1"/>
                        </a:solidFill>
                        <a:effectLst/>
                        <a:latin typeface="Arial" panose="020B0604020202020204" pitchFamily="34" charset="0"/>
                        <a:ea typeface="+mn-ea"/>
                        <a:cs typeface="Arial" panose="020B0604020202020204" pitchFamily="34" charset="0"/>
                      </a:endParaRPr>
                    </a:p>
                  </a:txBody>
                  <a:tcPr marL="4763" marR="4763" marT="4763" marB="0" anchor="ctr"/>
                </a:tc>
                <a:extLst>
                  <a:ext uri="{0D108BD9-81ED-4DB2-BD59-A6C34878D82A}">
                    <a16:rowId xmlns:a16="http://schemas.microsoft.com/office/drawing/2014/main" xmlns="" val="10007"/>
                  </a:ext>
                </a:extLst>
              </a:tr>
              <a:tr h="296902">
                <a:tc>
                  <a:txBody>
                    <a:bodyPr/>
                    <a:lstStyle/>
                    <a:p>
                      <a:pPr algn="ctr">
                        <a:spcAft>
                          <a:spcPts val="0"/>
                        </a:spcAft>
                      </a:pPr>
                      <a:r>
                        <a:rPr lang="en-US" sz="1200" dirty="0">
                          <a:effectLst/>
                          <a:latin typeface="Arial" panose="020B0604020202020204" pitchFamily="34" charset="0"/>
                          <a:cs typeface="Arial" panose="020B0604020202020204" pitchFamily="34" charset="0"/>
                        </a:rPr>
                        <a:t>5</a:t>
                      </a:r>
                      <a:endParaRPr lang="en-ZA" sz="120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l">
                        <a:spcAft>
                          <a:spcPts val="0"/>
                        </a:spcAft>
                      </a:pPr>
                      <a:r>
                        <a:rPr lang="en-US" sz="1400" b="1" dirty="0">
                          <a:effectLst/>
                          <a:latin typeface="Arial" panose="020B0604020202020204" pitchFamily="34" charset="0"/>
                          <a:cs typeface="Arial" panose="020B0604020202020204" pitchFamily="34" charset="0"/>
                        </a:rPr>
                        <a:t>Limpopo</a:t>
                      </a: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515</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515</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515</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fontAlgn="b"/>
                      <a:r>
                        <a:rPr lang="en-ZA" sz="1600" b="0" kern="1200" dirty="0">
                          <a:solidFill>
                            <a:schemeClr val="dk1"/>
                          </a:solidFill>
                          <a:effectLst/>
                          <a:latin typeface="Arial" panose="020B0604020202020204" pitchFamily="34" charset="0"/>
                          <a:ea typeface="+mn-ea"/>
                          <a:cs typeface="Arial" panose="020B0604020202020204" pitchFamily="34" charset="0"/>
                        </a:rPr>
                        <a:t>1 030</a:t>
                      </a:r>
                    </a:p>
                  </a:txBody>
                  <a:tcPr marL="6350" marR="6350" marT="6350" marB="0" anchor="b"/>
                </a:tc>
                <a:tc>
                  <a:txBody>
                    <a:bodyPr/>
                    <a:lstStyle/>
                    <a:p>
                      <a:pPr marL="0" algn="ctr" defTabSz="914400" rtl="0" eaLnBrk="1" fontAlgn="b" latinLnBrk="0" hangingPunct="1">
                        <a:spcAft>
                          <a:spcPts val="0"/>
                        </a:spcAft>
                      </a:pPr>
                      <a:r>
                        <a:rPr lang="en-ZA" sz="1600" b="0" kern="1200" dirty="0">
                          <a:effectLst/>
                          <a:latin typeface="Arial" panose="020B0604020202020204" pitchFamily="34" charset="0"/>
                          <a:cs typeface="Arial" panose="020B0604020202020204" pitchFamily="34" charset="0"/>
                        </a:rPr>
                        <a:t>12 360</a:t>
                      </a:r>
                      <a:endParaRPr lang="en-ZA" sz="1600" b="0" kern="1200" dirty="0">
                        <a:solidFill>
                          <a:schemeClr val="dk1"/>
                        </a:solidFill>
                        <a:effectLst/>
                        <a:latin typeface="Arial" panose="020B0604020202020204" pitchFamily="34" charset="0"/>
                        <a:ea typeface="+mn-ea"/>
                        <a:cs typeface="Arial" panose="020B0604020202020204" pitchFamily="34" charset="0"/>
                      </a:endParaRPr>
                    </a:p>
                  </a:txBody>
                  <a:tcPr marL="4763" marR="4763" marT="4763" marB="0" anchor="ctr"/>
                </a:tc>
                <a:extLst>
                  <a:ext uri="{0D108BD9-81ED-4DB2-BD59-A6C34878D82A}">
                    <a16:rowId xmlns:a16="http://schemas.microsoft.com/office/drawing/2014/main" xmlns="" val="10008"/>
                  </a:ext>
                </a:extLst>
              </a:tr>
              <a:tr h="399830">
                <a:tc>
                  <a:txBody>
                    <a:bodyPr/>
                    <a:lstStyle/>
                    <a:p>
                      <a:pPr algn="ctr">
                        <a:spcAft>
                          <a:spcPts val="0"/>
                        </a:spcAft>
                      </a:pPr>
                      <a:r>
                        <a:rPr lang="en-US" sz="1200" dirty="0">
                          <a:effectLst/>
                          <a:latin typeface="Arial" panose="020B0604020202020204" pitchFamily="34" charset="0"/>
                          <a:cs typeface="Arial" panose="020B0604020202020204" pitchFamily="34" charset="0"/>
                        </a:rPr>
                        <a:t>6</a:t>
                      </a:r>
                      <a:endParaRPr lang="en-ZA" sz="120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l">
                        <a:spcAft>
                          <a:spcPts val="0"/>
                        </a:spcAft>
                      </a:pPr>
                      <a:r>
                        <a:rPr lang="en-US" sz="1400" b="1" dirty="0">
                          <a:effectLst/>
                          <a:latin typeface="Arial" panose="020B0604020202020204" pitchFamily="34" charset="0"/>
                          <a:cs typeface="Arial" panose="020B0604020202020204" pitchFamily="34" charset="0"/>
                        </a:rPr>
                        <a:t>Mpumalanga</a:t>
                      </a: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339</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339</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339</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fontAlgn="b"/>
                      <a:r>
                        <a:rPr lang="en-ZA" sz="1600" b="0" kern="1200" dirty="0">
                          <a:solidFill>
                            <a:schemeClr val="dk1"/>
                          </a:solidFill>
                          <a:effectLst/>
                          <a:latin typeface="Arial" panose="020B0604020202020204" pitchFamily="34" charset="0"/>
                          <a:ea typeface="+mn-ea"/>
                          <a:cs typeface="Arial" panose="020B0604020202020204" pitchFamily="34" charset="0"/>
                        </a:rPr>
                        <a:t>678</a:t>
                      </a:r>
                    </a:p>
                  </a:txBody>
                  <a:tcPr marL="6350" marR="6350" marT="6350" marB="0" anchor="b"/>
                </a:tc>
                <a:tc>
                  <a:txBody>
                    <a:bodyPr/>
                    <a:lstStyle/>
                    <a:p>
                      <a:pPr marL="0" algn="ctr" defTabSz="914400" rtl="0" eaLnBrk="1" fontAlgn="b" latinLnBrk="0" hangingPunct="1">
                        <a:spcAft>
                          <a:spcPts val="0"/>
                        </a:spcAft>
                      </a:pPr>
                      <a:r>
                        <a:rPr lang="en-ZA" sz="1600" b="0" kern="1200" dirty="0">
                          <a:effectLst/>
                          <a:latin typeface="Arial" panose="020B0604020202020204" pitchFamily="34" charset="0"/>
                          <a:cs typeface="Arial" panose="020B0604020202020204" pitchFamily="34" charset="0"/>
                        </a:rPr>
                        <a:t>8 136</a:t>
                      </a:r>
                      <a:endParaRPr lang="en-ZA" sz="1600" b="0" kern="1200" dirty="0">
                        <a:solidFill>
                          <a:schemeClr val="dk1"/>
                        </a:solidFill>
                        <a:effectLst/>
                        <a:latin typeface="Arial" panose="020B0604020202020204" pitchFamily="34" charset="0"/>
                        <a:ea typeface="+mn-ea"/>
                        <a:cs typeface="Arial" panose="020B0604020202020204" pitchFamily="34" charset="0"/>
                      </a:endParaRPr>
                    </a:p>
                  </a:txBody>
                  <a:tcPr marL="4763" marR="4763" marT="4763" marB="0" anchor="ctr"/>
                </a:tc>
                <a:extLst>
                  <a:ext uri="{0D108BD9-81ED-4DB2-BD59-A6C34878D82A}">
                    <a16:rowId xmlns:a16="http://schemas.microsoft.com/office/drawing/2014/main" xmlns="" val="10009"/>
                  </a:ext>
                </a:extLst>
              </a:tr>
              <a:tr h="465422">
                <a:tc>
                  <a:txBody>
                    <a:bodyPr/>
                    <a:lstStyle/>
                    <a:p>
                      <a:pPr algn="ctr">
                        <a:spcAft>
                          <a:spcPts val="0"/>
                        </a:spcAft>
                      </a:pPr>
                      <a:r>
                        <a:rPr lang="en-US" sz="1200" dirty="0">
                          <a:effectLst/>
                          <a:latin typeface="Arial" panose="020B0604020202020204" pitchFamily="34" charset="0"/>
                          <a:cs typeface="Arial" panose="020B0604020202020204" pitchFamily="34" charset="0"/>
                        </a:rPr>
                        <a:t>7</a:t>
                      </a:r>
                      <a:endParaRPr lang="en-ZA" sz="120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l">
                        <a:spcAft>
                          <a:spcPts val="0"/>
                        </a:spcAft>
                      </a:pPr>
                      <a:r>
                        <a:rPr lang="en-US" sz="1400" b="1" dirty="0">
                          <a:effectLst/>
                          <a:latin typeface="Arial" panose="020B0604020202020204" pitchFamily="34" charset="0"/>
                          <a:cs typeface="Arial" panose="020B0604020202020204" pitchFamily="34" charset="0"/>
                        </a:rPr>
                        <a:t>Northern Cape</a:t>
                      </a:r>
                      <a:endParaRPr lang="en-ZA" sz="1400" b="1"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557</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557</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557</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fontAlgn="b"/>
                      <a:r>
                        <a:rPr lang="en-ZA" sz="1600" b="0" kern="1200" dirty="0">
                          <a:solidFill>
                            <a:schemeClr val="dk1"/>
                          </a:solidFill>
                          <a:effectLst/>
                          <a:latin typeface="Arial" panose="020B0604020202020204" pitchFamily="34" charset="0"/>
                          <a:ea typeface="+mn-ea"/>
                          <a:cs typeface="Arial" panose="020B0604020202020204" pitchFamily="34" charset="0"/>
                        </a:rPr>
                        <a:t>1 114</a:t>
                      </a:r>
                    </a:p>
                  </a:txBody>
                  <a:tcPr marL="6350" marR="6350" marT="6350" marB="0" anchor="b"/>
                </a:tc>
                <a:tc>
                  <a:txBody>
                    <a:bodyPr/>
                    <a:lstStyle/>
                    <a:p>
                      <a:pPr marL="0" algn="ctr" defTabSz="914400" rtl="0" eaLnBrk="1" fontAlgn="b" latinLnBrk="0" hangingPunct="1">
                        <a:spcAft>
                          <a:spcPts val="0"/>
                        </a:spcAft>
                      </a:pPr>
                      <a:r>
                        <a:rPr lang="en-ZA" sz="1600" b="0" kern="1200" dirty="0">
                          <a:effectLst/>
                          <a:latin typeface="Arial" panose="020B0604020202020204" pitchFamily="34" charset="0"/>
                          <a:cs typeface="Arial" panose="020B0604020202020204" pitchFamily="34" charset="0"/>
                        </a:rPr>
                        <a:t>13 368</a:t>
                      </a:r>
                      <a:endParaRPr lang="en-ZA" sz="1600" b="0" kern="1200" dirty="0">
                        <a:solidFill>
                          <a:schemeClr val="dk1"/>
                        </a:solidFill>
                        <a:effectLst/>
                        <a:latin typeface="Arial" panose="020B0604020202020204" pitchFamily="34" charset="0"/>
                        <a:ea typeface="+mn-ea"/>
                        <a:cs typeface="Arial" panose="020B0604020202020204" pitchFamily="34" charset="0"/>
                      </a:endParaRPr>
                    </a:p>
                  </a:txBody>
                  <a:tcPr marL="4763" marR="4763" marT="4763" marB="0" anchor="ctr"/>
                </a:tc>
                <a:extLst>
                  <a:ext uri="{0D108BD9-81ED-4DB2-BD59-A6C34878D82A}">
                    <a16:rowId xmlns:a16="http://schemas.microsoft.com/office/drawing/2014/main" xmlns="" val="10010"/>
                  </a:ext>
                </a:extLst>
              </a:tr>
              <a:tr h="346389">
                <a:tc>
                  <a:txBody>
                    <a:bodyPr/>
                    <a:lstStyle/>
                    <a:p>
                      <a:pPr algn="ctr">
                        <a:spcAft>
                          <a:spcPts val="0"/>
                        </a:spcAft>
                      </a:pPr>
                      <a:r>
                        <a:rPr lang="en-US" sz="1200" dirty="0">
                          <a:effectLst/>
                          <a:latin typeface="Arial" panose="020B0604020202020204" pitchFamily="34" charset="0"/>
                          <a:cs typeface="Arial" panose="020B0604020202020204" pitchFamily="34" charset="0"/>
                        </a:rPr>
                        <a:t>8</a:t>
                      </a:r>
                      <a:endParaRPr lang="en-ZA" sz="120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l">
                        <a:spcAft>
                          <a:spcPts val="0"/>
                        </a:spcAft>
                      </a:pPr>
                      <a:r>
                        <a:rPr lang="en-US" sz="1400" b="1" dirty="0">
                          <a:effectLst/>
                          <a:latin typeface="Arial" panose="020B0604020202020204" pitchFamily="34" charset="0"/>
                          <a:cs typeface="Arial" panose="020B0604020202020204" pitchFamily="34" charset="0"/>
                        </a:rPr>
                        <a:t>North West</a:t>
                      </a: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272</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272</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272</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fontAlgn="b"/>
                      <a:r>
                        <a:rPr lang="en-ZA" sz="1600" b="0" kern="1200" dirty="0">
                          <a:solidFill>
                            <a:schemeClr val="dk1"/>
                          </a:solidFill>
                          <a:effectLst/>
                          <a:latin typeface="Arial" panose="020B0604020202020204" pitchFamily="34" charset="0"/>
                          <a:ea typeface="+mn-ea"/>
                          <a:cs typeface="Arial" panose="020B0604020202020204" pitchFamily="34" charset="0"/>
                        </a:rPr>
                        <a:t>544</a:t>
                      </a:r>
                    </a:p>
                  </a:txBody>
                  <a:tcPr marL="6350" marR="6350" marT="6350" marB="0" anchor="b"/>
                </a:tc>
                <a:tc>
                  <a:txBody>
                    <a:bodyPr/>
                    <a:lstStyle/>
                    <a:p>
                      <a:pPr marL="0" algn="ctr" defTabSz="914400" rtl="0" eaLnBrk="1" fontAlgn="b" latinLnBrk="0" hangingPunct="1">
                        <a:spcAft>
                          <a:spcPts val="0"/>
                        </a:spcAft>
                      </a:pPr>
                      <a:r>
                        <a:rPr lang="en-ZA" sz="1600" b="0" kern="1200" dirty="0">
                          <a:effectLst/>
                          <a:latin typeface="Arial" panose="020B0604020202020204" pitchFamily="34" charset="0"/>
                          <a:cs typeface="Arial" panose="020B0604020202020204" pitchFamily="34" charset="0"/>
                        </a:rPr>
                        <a:t>6 528</a:t>
                      </a:r>
                      <a:endParaRPr lang="en-ZA" sz="1600" b="0" kern="1200" dirty="0">
                        <a:solidFill>
                          <a:schemeClr val="dk1"/>
                        </a:solidFill>
                        <a:effectLst/>
                        <a:latin typeface="Arial" panose="020B0604020202020204" pitchFamily="34" charset="0"/>
                        <a:ea typeface="+mn-ea"/>
                        <a:cs typeface="Arial" panose="020B0604020202020204" pitchFamily="34" charset="0"/>
                      </a:endParaRPr>
                    </a:p>
                  </a:txBody>
                  <a:tcPr marL="4763" marR="4763" marT="4763" marB="0" anchor="ctr"/>
                </a:tc>
                <a:extLst>
                  <a:ext uri="{0D108BD9-81ED-4DB2-BD59-A6C34878D82A}">
                    <a16:rowId xmlns:a16="http://schemas.microsoft.com/office/drawing/2014/main" xmlns="" val="10011"/>
                  </a:ext>
                </a:extLst>
              </a:tr>
              <a:tr h="337480">
                <a:tc>
                  <a:txBody>
                    <a:bodyPr/>
                    <a:lstStyle/>
                    <a:p>
                      <a:pPr algn="ctr">
                        <a:spcAft>
                          <a:spcPts val="0"/>
                        </a:spcAft>
                      </a:pPr>
                      <a:r>
                        <a:rPr lang="en-US" sz="1200" dirty="0">
                          <a:effectLst/>
                          <a:latin typeface="Arial" panose="020B0604020202020204" pitchFamily="34" charset="0"/>
                          <a:cs typeface="Arial" panose="020B0604020202020204" pitchFamily="34" charset="0"/>
                        </a:rPr>
                        <a:t>9</a:t>
                      </a:r>
                      <a:endParaRPr lang="en-ZA" sz="120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l">
                        <a:spcAft>
                          <a:spcPts val="0"/>
                        </a:spcAft>
                      </a:pPr>
                      <a:r>
                        <a:rPr lang="en-US" sz="1400" b="1" dirty="0">
                          <a:effectLst/>
                          <a:latin typeface="Arial" panose="020B0604020202020204" pitchFamily="34" charset="0"/>
                          <a:cs typeface="Arial" panose="020B0604020202020204" pitchFamily="34" charset="0"/>
                        </a:rPr>
                        <a:t>Western Cape</a:t>
                      </a:r>
                      <a:endParaRPr lang="en-ZA" sz="14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444</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444</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a:spcAft>
                          <a:spcPts val="0"/>
                        </a:spcAft>
                      </a:pPr>
                      <a:r>
                        <a:rPr lang="en-US" sz="1600" b="0" dirty="0">
                          <a:effectLst/>
                          <a:latin typeface="Arial" panose="020B0604020202020204" pitchFamily="34" charset="0"/>
                          <a:cs typeface="Arial" panose="020B0604020202020204" pitchFamily="34" charset="0"/>
                        </a:rPr>
                        <a:t>444</a:t>
                      </a:r>
                      <a:endParaRPr lang="en-ZA" sz="1600" b="0"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algn="ctr" fontAlgn="b"/>
                      <a:r>
                        <a:rPr lang="en-ZA" sz="1600" b="0" kern="1200" dirty="0">
                          <a:solidFill>
                            <a:schemeClr val="dk1"/>
                          </a:solidFill>
                          <a:effectLst/>
                          <a:latin typeface="Arial" panose="020B0604020202020204" pitchFamily="34" charset="0"/>
                          <a:ea typeface="+mn-ea"/>
                          <a:cs typeface="Arial" panose="020B0604020202020204" pitchFamily="34" charset="0"/>
                        </a:rPr>
                        <a:t>888</a:t>
                      </a:r>
                    </a:p>
                  </a:txBody>
                  <a:tcPr marL="6350" marR="6350" marT="6350" marB="0" anchor="b"/>
                </a:tc>
                <a:tc>
                  <a:txBody>
                    <a:bodyPr/>
                    <a:lstStyle/>
                    <a:p>
                      <a:pPr marL="0" algn="ctr" defTabSz="914400" rtl="0" eaLnBrk="1" fontAlgn="b" latinLnBrk="0" hangingPunct="1">
                        <a:spcAft>
                          <a:spcPts val="0"/>
                        </a:spcAft>
                      </a:pPr>
                      <a:r>
                        <a:rPr lang="en-ZA" sz="1600" b="0" kern="1200" dirty="0">
                          <a:effectLst/>
                          <a:latin typeface="Arial" panose="020B0604020202020204" pitchFamily="34" charset="0"/>
                          <a:cs typeface="Arial" panose="020B0604020202020204" pitchFamily="34" charset="0"/>
                        </a:rPr>
                        <a:t>10 656</a:t>
                      </a:r>
                      <a:endParaRPr lang="en-ZA" sz="1600" b="0" kern="1200" dirty="0">
                        <a:solidFill>
                          <a:schemeClr val="dk1"/>
                        </a:solidFill>
                        <a:effectLst/>
                        <a:latin typeface="Arial" panose="020B0604020202020204" pitchFamily="34" charset="0"/>
                        <a:ea typeface="+mn-ea"/>
                        <a:cs typeface="Arial" panose="020B0604020202020204" pitchFamily="34" charset="0"/>
                      </a:endParaRPr>
                    </a:p>
                  </a:txBody>
                  <a:tcPr marL="4763" marR="4763" marT="4763" marB="0" anchor="ctr"/>
                </a:tc>
                <a:extLst>
                  <a:ext uri="{0D108BD9-81ED-4DB2-BD59-A6C34878D82A}">
                    <a16:rowId xmlns:a16="http://schemas.microsoft.com/office/drawing/2014/main" xmlns="" val="10012"/>
                  </a:ext>
                </a:extLst>
              </a:tr>
              <a:tr h="554088">
                <a:tc gridSpan="2">
                  <a:txBody>
                    <a:bodyPr/>
                    <a:lstStyle/>
                    <a:p>
                      <a:pPr algn="ctr">
                        <a:spcAft>
                          <a:spcPts val="0"/>
                        </a:spcAft>
                      </a:pPr>
                      <a:r>
                        <a:rPr lang="en-US" sz="1600" b="1" dirty="0">
                          <a:effectLst/>
                          <a:latin typeface="Arial" panose="020B0604020202020204" pitchFamily="34" charset="0"/>
                          <a:cs typeface="Arial" panose="020B0604020202020204" pitchFamily="34" charset="0"/>
                        </a:rPr>
                        <a:t>TOTAL</a:t>
                      </a:r>
                      <a:endParaRPr lang="en-ZA" sz="16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hMerge="1">
                  <a:txBody>
                    <a:bodyPr/>
                    <a:lstStyle/>
                    <a:p>
                      <a:endParaRPr lang="en-ZA"/>
                    </a:p>
                  </a:txBody>
                  <a:tcPr/>
                </a:tc>
                <a:tc>
                  <a:txBody>
                    <a:bodyPr/>
                    <a:lstStyle/>
                    <a:p>
                      <a:pPr algn="ctr">
                        <a:spcAft>
                          <a:spcPts val="0"/>
                        </a:spcAft>
                      </a:pPr>
                      <a:r>
                        <a:rPr lang="en-US" sz="1600" b="1" dirty="0">
                          <a:effectLst/>
                          <a:latin typeface="Arial" panose="020B0604020202020204" pitchFamily="34" charset="0"/>
                          <a:cs typeface="Arial" panose="020B0604020202020204" pitchFamily="34" charset="0"/>
                        </a:rPr>
                        <a:t>4 697</a:t>
                      </a:r>
                      <a:endParaRPr lang="en-ZA" sz="1600" b="1" dirty="0">
                        <a:effectLst/>
                        <a:latin typeface="Arial" panose="020B0604020202020204" pitchFamily="34" charset="0"/>
                        <a:ea typeface="Arial Unicode MS" panose="020B0604020202020204" pitchFamily="34" charset="-128"/>
                        <a:cs typeface="Arial" panose="020B0604020202020204" pitchFamily="34" charset="0"/>
                      </a:endParaRPr>
                    </a:p>
                  </a:txBody>
                  <a:tcPr marL="51435" marR="51435" marT="0" marB="0" anchor="ctr"/>
                </a:tc>
                <a:tc>
                  <a:txBody>
                    <a:bodyPr/>
                    <a:lstStyle/>
                    <a:p>
                      <a:pPr marL="0" algn="ctr" defTabSz="914400" rtl="0" eaLnBrk="1" fontAlgn="b" latinLnBrk="0" hangingPunct="1">
                        <a:spcAft>
                          <a:spcPts val="0"/>
                        </a:spcAft>
                      </a:pPr>
                      <a:r>
                        <a:rPr lang="en-ZA" sz="1600" b="1" kern="1200" dirty="0">
                          <a:solidFill>
                            <a:schemeClr val="dk1"/>
                          </a:solidFill>
                          <a:effectLst/>
                          <a:latin typeface="Arial" panose="020B0604020202020204" pitchFamily="34" charset="0"/>
                          <a:ea typeface="+mn-ea"/>
                          <a:cs typeface="Arial" panose="020B0604020202020204" pitchFamily="34" charset="0"/>
                        </a:rPr>
                        <a:t>4697</a:t>
                      </a:r>
                    </a:p>
                  </a:txBody>
                  <a:tcPr marL="4763" marR="4763" marT="4763" marB="0" anchor="ctr"/>
                </a:tc>
                <a:tc>
                  <a:txBody>
                    <a:bodyPr/>
                    <a:lstStyle/>
                    <a:p>
                      <a:pPr marL="0" algn="ctr" defTabSz="914400" rtl="0" eaLnBrk="1" fontAlgn="b" latinLnBrk="0" hangingPunct="1">
                        <a:spcAft>
                          <a:spcPts val="0"/>
                        </a:spcAft>
                      </a:pPr>
                      <a:r>
                        <a:rPr lang="en-ZA" sz="1600" b="1" kern="1200" dirty="0">
                          <a:solidFill>
                            <a:schemeClr val="dk1"/>
                          </a:solidFill>
                          <a:effectLst/>
                          <a:latin typeface="Arial" panose="020B0604020202020204" pitchFamily="34" charset="0"/>
                          <a:ea typeface="+mn-ea"/>
                          <a:cs typeface="Arial" panose="020B0604020202020204" pitchFamily="34" charset="0"/>
                        </a:rPr>
                        <a:t>4</a:t>
                      </a:r>
                      <a:r>
                        <a:rPr lang="en-ZA" sz="1600" b="1" kern="1200" baseline="0" dirty="0">
                          <a:solidFill>
                            <a:schemeClr val="dk1"/>
                          </a:solidFill>
                          <a:effectLst/>
                          <a:latin typeface="Arial" panose="020B0604020202020204" pitchFamily="34" charset="0"/>
                          <a:ea typeface="+mn-ea"/>
                          <a:cs typeface="Arial" panose="020B0604020202020204" pitchFamily="34" charset="0"/>
                        </a:rPr>
                        <a:t> 697</a:t>
                      </a:r>
                      <a:endParaRPr lang="en-ZA" sz="1600" b="1" kern="1200" dirty="0">
                        <a:solidFill>
                          <a:schemeClr val="dk1"/>
                        </a:solidFill>
                        <a:effectLst/>
                        <a:latin typeface="Arial" panose="020B0604020202020204" pitchFamily="34" charset="0"/>
                        <a:ea typeface="+mn-ea"/>
                        <a:cs typeface="Arial" panose="020B0604020202020204" pitchFamily="34" charset="0"/>
                      </a:endParaRPr>
                    </a:p>
                  </a:txBody>
                  <a:tcPr marL="4763" marR="4763" marT="4763" marB="0" anchor="ctr"/>
                </a:tc>
                <a:tc>
                  <a:txBody>
                    <a:bodyPr/>
                    <a:lstStyle/>
                    <a:p>
                      <a:pPr algn="ctr" fontAlgn="b"/>
                      <a:r>
                        <a:rPr lang="en-ZA" sz="1600" b="1" kern="1200" dirty="0">
                          <a:solidFill>
                            <a:schemeClr val="dk1"/>
                          </a:solidFill>
                          <a:effectLst/>
                          <a:latin typeface="Arial" panose="020B0604020202020204" pitchFamily="34" charset="0"/>
                          <a:ea typeface="+mn-ea"/>
                          <a:cs typeface="Arial" panose="020B0604020202020204" pitchFamily="34" charset="0"/>
                        </a:rPr>
                        <a:t>9 394</a:t>
                      </a:r>
                    </a:p>
                  </a:txBody>
                  <a:tcPr marL="6350" marR="6350" marT="6350" marB="0" anchor="ctr"/>
                </a:tc>
                <a:tc>
                  <a:txBody>
                    <a:bodyPr/>
                    <a:lstStyle/>
                    <a:p>
                      <a:pPr marL="0" algn="ctr" defTabSz="914400" rtl="0" eaLnBrk="1" fontAlgn="b" latinLnBrk="0" hangingPunct="1">
                        <a:spcAft>
                          <a:spcPts val="0"/>
                        </a:spcAft>
                      </a:pPr>
                      <a:r>
                        <a:rPr lang="en-ZA" sz="1600" b="1" kern="1200" dirty="0">
                          <a:effectLst/>
                          <a:latin typeface="Arial" panose="020B0604020202020204" pitchFamily="34" charset="0"/>
                          <a:cs typeface="Arial" panose="020B0604020202020204" pitchFamily="34" charset="0"/>
                        </a:rPr>
                        <a:t>112 728</a:t>
                      </a:r>
                      <a:endParaRPr lang="en-ZA" sz="1600" b="1" kern="1200" dirty="0">
                        <a:solidFill>
                          <a:schemeClr val="dk1"/>
                        </a:solidFill>
                        <a:effectLst/>
                        <a:latin typeface="Arial" panose="020B0604020202020204" pitchFamily="34" charset="0"/>
                        <a:ea typeface="+mn-ea"/>
                        <a:cs typeface="Arial" panose="020B0604020202020204" pitchFamily="34" charset="0"/>
                      </a:endParaRPr>
                    </a:p>
                  </a:txBody>
                  <a:tcPr marL="4763" marR="4763" marT="4763" marB="0" anchor="ctr"/>
                </a:tc>
                <a:extLst>
                  <a:ext uri="{0D108BD9-81ED-4DB2-BD59-A6C34878D82A}">
                    <a16:rowId xmlns:a16="http://schemas.microsoft.com/office/drawing/2014/main" xmlns="" val="10013"/>
                  </a:ext>
                </a:extLst>
              </a:tr>
            </a:tbl>
          </a:graphicData>
        </a:graphic>
      </p:graphicFrame>
      <p:sp>
        <p:nvSpPr>
          <p:cNvPr id="6"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385681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4" y="332656"/>
            <a:ext cx="8964488" cy="897534"/>
          </a:xfrm>
        </p:spPr>
        <p:txBody>
          <a:bodyPr>
            <a:noAutofit/>
          </a:bodyPr>
          <a:lstStyle/>
          <a:p>
            <a:r>
              <a:rPr lang="en-ZA" sz="4000" b="1" dirty="0">
                <a:solidFill>
                  <a:schemeClr val="accent2">
                    <a:lumMod val="75000"/>
                  </a:schemeClr>
                </a:solidFill>
              </a:rPr>
              <a:t>PROVINCIALY DRIVEN DEVICES ROLLOUT</a:t>
            </a:r>
            <a:br>
              <a:rPr lang="en-ZA" sz="4000" b="1" dirty="0">
                <a:solidFill>
                  <a:schemeClr val="accent2">
                    <a:lumMod val="75000"/>
                  </a:schemeClr>
                </a:solidFill>
              </a:rPr>
            </a:br>
            <a:r>
              <a:rPr lang="en-ZA" sz="4000" b="1" dirty="0">
                <a:solidFill>
                  <a:schemeClr val="accent2">
                    <a:lumMod val="75000"/>
                  </a:schemeClr>
                </a:solidFill>
              </a:rPr>
              <a:t>(PROGRESS)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264744105"/>
              </p:ext>
            </p:extLst>
          </p:nvPr>
        </p:nvGraphicFramePr>
        <p:xfrm>
          <a:off x="53752" y="1456947"/>
          <a:ext cx="9036496" cy="5356428"/>
        </p:xfrm>
        <a:graphic>
          <a:graphicData uri="http://schemas.openxmlformats.org/drawingml/2006/table">
            <a:tbl>
              <a:tblPr firstRow="1" bandRow="1">
                <a:tableStyleId>{21E4AEA4-8DFA-4A89-87EB-49C32662AFE0}</a:tableStyleId>
              </a:tblPr>
              <a:tblGrid>
                <a:gridCol w="1125228">
                  <a:extLst>
                    <a:ext uri="{9D8B030D-6E8A-4147-A177-3AD203B41FA5}">
                      <a16:colId xmlns:a16="http://schemas.microsoft.com/office/drawing/2014/main" xmlns="" val="20000"/>
                    </a:ext>
                  </a:extLst>
                </a:gridCol>
                <a:gridCol w="3727319">
                  <a:extLst>
                    <a:ext uri="{9D8B030D-6E8A-4147-A177-3AD203B41FA5}">
                      <a16:colId xmlns:a16="http://schemas.microsoft.com/office/drawing/2014/main" xmlns="" val="20001"/>
                    </a:ext>
                  </a:extLst>
                </a:gridCol>
                <a:gridCol w="4183949">
                  <a:extLst>
                    <a:ext uri="{9D8B030D-6E8A-4147-A177-3AD203B41FA5}">
                      <a16:colId xmlns:a16="http://schemas.microsoft.com/office/drawing/2014/main" xmlns="" val="20002"/>
                    </a:ext>
                  </a:extLst>
                </a:gridCol>
              </a:tblGrid>
              <a:tr h="556519">
                <a:tc>
                  <a:txBody>
                    <a:bodyPr/>
                    <a:lstStyle/>
                    <a:p>
                      <a:pPr algn="ctr">
                        <a:lnSpc>
                          <a:spcPct val="100000"/>
                        </a:lnSpc>
                      </a:pPr>
                      <a:r>
                        <a:rPr lang="en-ZA" dirty="0"/>
                        <a:t>PEDs</a:t>
                      </a:r>
                      <a:endParaRPr lang="en-ZA" dirty="0">
                        <a:latin typeface="Arial" panose="020B0604020202020204" pitchFamily="34" charset="0"/>
                        <a:cs typeface="Arial" panose="020B0604020202020204" pitchFamily="34" charset="0"/>
                      </a:endParaRPr>
                    </a:p>
                  </a:txBody>
                  <a:tcPr anchor="ctr"/>
                </a:tc>
                <a:tc>
                  <a:txBody>
                    <a:bodyPr/>
                    <a:lstStyle/>
                    <a:p>
                      <a:pPr algn="ctr">
                        <a:lnSpc>
                          <a:spcPct val="100000"/>
                        </a:lnSpc>
                      </a:pPr>
                      <a:r>
                        <a:rPr lang="en-ZA" sz="1800" kern="1200" dirty="0"/>
                        <a:t>LAPTOPS FOR TEACHERS</a:t>
                      </a:r>
                      <a:endParaRPr lang="en-ZA" sz="1800" kern="1200" dirty="0">
                        <a:solidFill>
                          <a:schemeClr val="bg1"/>
                        </a:solidFill>
                        <a:latin typeface="Arial" panose="020B0604020202020204" pitchFamily="34" charset="0"/>
                        <a:ea typeface="+mn-ea"/>
                        <a:cs typeface="Arial" panose="020B0604020202020204" pitchFamily="34" charset="0"/>
                      </a:endParaRPr>
                    </a:p>
                  </a:txBody>
                  <a:tcPr anchor="ctr"/>
                </a:tc>
                <a:tc>
                  <a:txBody>
                    <a:bodyPr/>
                    <a:lstStyle/>
                    <a:p>
                      <a:pPr algn="ctr">
                        <a:lnSpc>
                          <a:spcPct val="100000"/>
                        </a:lnSpc>
                      </a:pPr>
                      <a:r>
                        <a:rPr lang="en-ZA" sz="1800" kern="1200" dirty="0"/>
                        <a:t>LAPTOPS/ </a:t>
                      </a:r>
                    </a:p>
                    <a:p>
                      <a:pPr algn="ctr">
                        <a:lnSpc>
                          <a:spcPct val="100000"/>
                        </a:lnSpc>
                      </a:pPr>
                      <a:r>
                        <a:rPr lang="en-ZA" sz="1800" kern="1200" dirty="0"/>
                        <a:t>TABLETS FOR LEARNERS</a:t>
                      </a:r>
                      <a:endParaRPr lang="en-ZA" sz="1800" kern="1200" dirty="0">
                        <a:solidFill>
                          <a:schemeClr val="bg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0"/>
                  </a:ext>
                </a:extLst>
              </a:tr>
              <a:tr h="679475">
                <a:tc>
                  <a:txBody>
                    <a:bodyPr/>
                    <a:lstStyle/>
                    <a:p>
                      <a:pPr marL="0" algn="ctr" defTabSz="914400" rtl="0" eaLnBrk="1" latinLnBrk="0" hangingPunct="1">
                        <a:lnSpc>
                          <a:spcPct val="100000"/>
                        </a:lnSpc>
                        <a:spcAft>
                          <a:spcPts val="0"/>
                        </a:spcAft>
                      </a:pPr>
                      <a:r>
                        <a:rPr lang="en-ZA" sz="1700" b="1" kern="1200" dirty="0"/>
                        <a:t>Eastern </a:t>
                      </a:r>
                    </a:p>
                    <a:p>
                      <a:pPr marL="0" algn="ctr" defTabSz="914400" rtl="0" eaLnBrk="1" latinLnBrk="0" hangingPunct="1">
                        <a:lnSpc>
                          <a:spcPct val="100000"/>
                        </a:lnSpc>
                        <a:spcAft>
                          <a:spcPts val="0"/>
                        </a:spcAft>
                      </a:pPr>
                      <a:r>
                        <a:rPr lang="en-ZA" sz="1700" b="1" kern="1200" dirty="0"/>
                        <a:t>Cape</a:t>
                      </a:r>
                      <a:endParaRPr lang="en-ZA" sz="1700" b="1" kern="1200" dirty="0">
                        <a:solidFill>
                          <a:schemeClr val="dk1"/>
                        </a:solidFill>
                        <a:latin typeface="Arial" panose="020B0604020202020204" pitchFamily="34" charset="0"/>
                        <a:ea typeface="+mn-ea"/>
                        <a:cs typeface="Arial" panose="020B0604020202020204" pitchFamily="34" charset="0"/>
                      </a:endParaRPr>
                    </a:p>
                  </a:txBody>
                  <a:tcPr marL="5960" marR="5960" marT="5960" marB="0" anchor="ctr"/>
                </a:tc>
                <a:tc>
                  <a:txBody>
                    <a:bodyPr/>
                    <a:lstStyle/>
                    <a:p>
                      <a:pPr marL="285750" indent="-285750" algn="just">
                        <a:lnSpc>
                          <a:spcPct val="100000"/>
                        </a:lnSpc>
                        <a:buFont typeface="Arial" panose="020B0604020202020204" pitchFamily="34" charset="0"/>
                        <a:buChar char="•"/>
                      </a:pPr>
                      <a:r>
                        <a:rPr lang="en-ZA" sz="1400" b="1" dirty="0"/>
                        <a:t>64 000 Laptops </a:t>
                      </a:r>
                      <a:r>
                        <a:rPr lang="en-ZA" sz="1400" dirty="0"/>
                        <a:t>provided</a:t>
                      </a:r>
                      <a:r>
                        <a:rPr lang="en-ZA" sz="1400" baseline="0" dirty="0"/>
                        <a:t> </a:t>
                      </a:r>
                      <a:r>
                        <a:rPr lang="en-ZA" sz="1400" dirty="0"/>
                        <a:t>to all teachers (permanent, temporary as well as SGB appointed teachers)</a:t>
                      </a:r>
                      <a:endParaRPr lang="en-ZA" sz="1400" i="1" dirty="0">
                        <a:latin typeface="Arial" panose="020B0604020202020204" pitchFamily="34" charset="0"/>
                        <a:cs typeface="Arial" panose="020B0604020202020204" pitchFamily="34" charset="0"/>
                      </a:endParaRPr>
                    </a:p>
                  </a:txBody>
                  <a:tcPr anchor="ct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1" dirty="0"/>
                        <a:t>3000 Laptops </a:t>
                      </a:r>
                      <a:r>
                        <a:rPr lang="en-ZA" sz="1400" dirty="0"/>
                        <a:t>for learners.</a:t>
                      </a:r>
                      <a:r>
                        <a:rPr lang="en-ZA" sz="1400" baseline="0" dirty="0"/>
                        <a:t> These were provided to </a:t>
                      </a:r>
                      <a:r>
                        <a:rPr lang="en-ZA" sz="1400" dirty="0"/>
                        <a:t>100</a:t>
                      </a:r>
                      <a:r>
                        <a:rPr lang="en-ZA" sz="1400" baseline="0" dirty="0"/>
                        <a:t> for use by learners</a:t>
                      </a:r>
                      <a:endParaRPr lang="en-ZA" sz="1400" i="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1"/>
                  </a:ext>
                </a:extLst>
              </a:tr>
              <a:tr h="679475">
                <a:tc>
                  <a:txBody>
                    <a:bodyPr/>
                    <a:lstStyle/>
                    <a:p>
                      <a:pPr marL="0" algn="ctr" defTabSz="914400" rtl="0" eaLnBrk="1" latinLnBrk="0" hangingPunct="1">
                        <a:lnSpc>
                          <a:spcPct val="100000"/>
                        </a:lnSpc>
                        <a:spcAft>
                          <a:spcPts val="0"/>
                        </a:spcAft>
                      </a:pPr>
                      <a:r>
                        <a:rPr lang="en-ZA" sz="1700" b="1" kern="1200" dirty="0"/>
                        <a:t>Free State</a:t>
                      </a:r>
                      <a:endParaRPr lang="en-ZA" sz="1700" b="1" kern="1200" dirty="0">
                        <a:solidFill>
                          <a:schemeClr val="dk1"/>
                        </a:solidFill>
                        <a:latin typeface="Arial" panose="020B0604020202020204" pitchFamily="34" charset="0"/>
                        <a:ea typeface="+mn-ea"/>
                        <a:cs typeface="Arial" panose="020B0604020202020204" pitchFamily="34" charset="0"/>
                      </a:endParaRPr>
                    </a:p>
                  </a:txBody>
                  <a:tcPr marL="5960" marR="5960" marT="5960" marB="0" anchor="ctr"/>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a:t>The province has not procured for teachers</a:t>
                      </a:r>
                      <a:endParaRPr lang="en-ZA" sz="1400" dirty="0">
                        <a:latin typeface="Arial" panose="020B0604020202020204" pitchFamily="34" charset="0"/>
                        <a:cs typeface="Arial" panose="020B0604020202020204" pitchFamily="34" charset="0"/>
                      </a:endParaRPr>
                    </a:p>
                  </a:txBody>
                  <a:tcPr anchor="ctr"/>
                </a:tc>
                <a:tc>
                  <a:txBody>
                    <a:bodyPr/>
                    <a:lstStyle/>
                    <a:p>
                      <a:pPr marL="285750" indent="-285750" algn="just">
                        <a:lnSpc>
                          <a:spcPct val="100000"/>
                        </a:lnSpc>
                        <a:buFont typeface="Arial" panose="020B0604020202020204" pitchFamily="34" charset="0"/>
                        <a:buChar char="•"/>
                      </a:pPr>
                      <a:r>
                        <a:rPr lang="en-ZA" sz="1400" b="1" dirty="0"/>
                        <a:t>592</a:t>
                      </a:r>
                      <a:r>
                        <a:rPr lang="en-ZA" sz="1400" b="1" baseline="0" dirty="0"/>
                        <a:t> schools </a:t>
                      </a:r>
                      <a:r>
                        <a:rPr lang="en-ZA" sz="1400" baseline="0" dirty="0"/>
                        <a:t>provided with tablets for teaching and learning. Furthermore, 560 schools have computer laboratories.</a:t>
                      </a:r>
                      <a:endParaRPr lang="en-ZA" sz="14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7"/>
                  </a:ext>
                </a:extLst>
              </a:tr>
              <a:tr h="708415">
                <a:tc>
                  <a:txBody>
                    <a:bodyPr/>
                    <a:lstStyle/>
                    <a:p>
                      <a:pPr marL="0" algn="ctr" defTabSz="914400" rtl="0" eaLnBrk="1" latinLnBrk="0" hangingPunct="1">
                        <a:lnSpc>
                          <a:spcPct val="100000"/>
                        </a:lnSpc>
                        <a:spcAft>
                          <a:spcPts val="0"/>
                        </a:spcAft>
                      </a:pPr>
                      <a:r>
                        <a:rPr lang="en-ZA" sz="1700" b="1" kern="1200" dirty="0"/>
                        <a:t>  Gauteng</a:t>
                      </a:r>
                      <a:endParaRPr lang="en-ZA" sz="1700" b="1" kern="1200" dirty="0">
                        <a:solidFill>
                          <a:schemeClr val="dk1"/>
                        </a:solidFill>
                        <a:latin typeface="Arial" panose="020B0604020202020204" pitchFamily="34" charset="0"/>
                        <a:ea typeface="+mn-ea"/>
                        <a:cs typeface="Arial" panose="020B0604020202020204" pitchFamily="34" charset="0"/>
                      </a:endParaRPr>
                    </a:p>
                  </a:txBody>
                  <a:tcPr marL="5960" marR="5960" marT="5960" marB="0" anchor="ctr"/>
                </a:tc>
                <a:tc>
                  <a:txBody>
                    <a:bodyPr/>
                    <a:lstStyle/>
                    <a:p>
                      <a:pPr marL="285750" indent="-285750" algn="just">
                        <a:lnSpc>
                          <a:spcPct val="100000"/>
                        </a:lnSpc>
                        <a:buFont typeface="Arial" panose="020B0604020202020204" pitchFamily="34" charset="0"/>
                        <a:buChar char="•"/>
                      </a:pPr>
                      <a:r>
                        <a:rPr lang="en-ZA" sz="1400" b="1" dirty="0"/>
                        <a:t>7700</a:t>
                      </a:r>
                      <a:r>
                        <a:rPr lang="en-ZA" sz="1400" b="1" baseline="0" dirty="0"/>
                        <a:t> Smart classrooms </a:t>
                      </a:r>
                      <a:r>
                        <a:rPr lang="en-ZA" sz="1400" baseline="0" dirty="0"/>
                        <a:t>487 schools</a:t>
                      </a:r>
                    </a:p>
                    <a:p>
                      <a:pPr marL="285750" indent="-285750" algn="just">
                        <a:lnSpc>
                          <a:spcPct val="100000"/>
                        </a:lnSpc>
                        <a:buFont typeface="Arial" panose="020B0604020202020204" pitchFamily="34" charset="0"/>
                        <a:buChar char="•"/>
                      </a:pPr>
                      <a:r>
                        <a:rPr lang="en-ZA" sz="1400" b="1" baseline="0" dirty="0"/>
                        <a:t>16 000 teachers </a:t>
                      </a:r>
                      <a:r>
                        <a:rPr lang="en-ZA" sz="1400" baseline="0" dirty="0"/>
                        <a:t>have been</a:t>
                      </a:r>
                    </a:p>
                    <a:p>
                      <a:pPr marL="285750" indent="-285750" algn="just">
                        <a:lnSpc>
                          <a:spcPct val="100000"/>
                        </a:lnSpc>
                        <a:buFont typeface="Arial" panose="020B0604020202020204" pitchFamily="34" charset="0"/>
                        <a:buChar char="•"/>
                      </a:pPr>
                      <a:r>
                        <a:rPr lang="en-ZA" sz="1400" b="1" baseline="0" dirty="0"/>
                        <a:t>182</a:t>
                      </a:r>
                      <a:r>
                        <a:rPr lang="en-ZA" sz="1400" baseline="0" dirty="0"/>
                        <a:t> classrooms in </a:t>
                      </a:r>
                      <a:r>
                        <a:rPr lang="en-ZA" sz="1400" b="1" baseline="0" dirty="0"/>
                        <a:t>17</a:t>
                      </a:r>
                      <a:r>
                        <a:rPr lang="en-ZA" sz="1400" baseline="0" dirty="0"/>
                        <a:t> Teacher Centres </a:t>
                      </a:r>
                      <a:endParaRPr lang="en-ZA" sz="1400" dirty="0">
                        <a:latin typeface="Arial" panose="020B0604020202020204" pitchFamily="34" charset="0"/>
                        <a:cs typeface="Arial" panose="020B0604020202020204" pitchFamily="34" charset="0"/>
                      </a:endParaRPr>
                    </a:p>
                  </a:txBody>
                  <a:tcPr anchor="ctr"/>
                </a:tc>
                <a:tc>
                  <a:txBody>
                    <a:bodyPr/>
                    <a:lstStyle/>
                    <a:p>
                      <a:pPr marL="285750" indent="-285750" algn="just">
                        <a:lnSpc>
                          <a:spcPct val="100000"/>
                        </a:lnSpc>
                        <a:buFont typeface="Arial" panose="020B0604020202020204" pitchFamily="34" charset="0"/>
                        <a:buChar char="•"/>
                      </a:pPr>
                      <a:r>
                        <a:rPr lang="en-ZA" sz="1400" b="1" dirty="0"/>
                        <a:t>43 000 </a:t>
                      </a:r>
                      <a:r>
                        <a:rPr lang="en-ZA" sz="1400" dirty="0"/>
                        <a:t>tablets in 56 Full ICT Schools</a:t>
                      </a:r>
                      <a:endParaRPr lang="en-ZA" sz="14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2"/>
                  </a:ext>
                </a:extLst>
              </a:tr>
              <a:tr h="679475">
                <a:tc>
                  <a:txBody>
                    <a:bodyPr/>
                    <a:lstStyle/>
                    <a:p>
                      <a:pPr marL="0" algn="ctr" defTabSz="914400" rtl="0" eaLnBrk="1" latinLnBrk="0" hangingPunct="1">
                        <a:lnSpc>
                          <a:spcPct val="100000"/>
                        </a:lnSpc>
                        <a:spcAft>
                          <a:spcPts val="0"/>
                        </a:spcAft>
                      </a:pPr>
                      <a:r>
                        <a:rPr lang="en-ZA" sz="1700" b="1" kern="1200" dirty="0"/>
                        <a:t>Kwa-Zulu </a:t>
                      </a:r>
                    </a:p>
                    <a:p>
                      <a:pPr marL="0" algn="ctr" defTabSz="914400" rtl="0" eaLnBrk="1" latinLnBrk="0" hangingPunct="1">
                        <a:lnSpc>
                          <a:spcPct val="100000"/>
                        </a:lnSpc>
                        <a:spcAft>
                          <a:spcPts val="0"/>
                        </a:spcAft>
                      </a:pPr>
                      <a:r>
                        <a:rPr lang="en-ZA" sz="1700" b="1" kern="1200" dirty="0"/>
                        <a:t>Natal</a:t>
                      </a:r>
                      <a:endParaRPr lang="en-ZA" sz="1700" b="1" kern="1200" dirty="0">
                        <a:solidFill>
                          <a:schemeClr val="dk1"/>
                        </a:solidFill>
                        <a:latin typeface="Arial" panose="020B0604020202020204" pitchFamily="34" charset="0"/>
                        <a:ea typeface="+mn-ea"/>
                        <a:cs typeface="Arial" panose="020B0604020202020204" pitchFamily="34" charset="0"/>
                      </a:endParaRPr>
                    </a:p>
                  </a:txBody>
                  <a:tcPr marL="5960" marR="5960" marT="5960" marB="0" anchor="ctr"/>
                </a:tc>
                <a:tc>
                  <a:txBody>
                    <a:bodyPr/>
                    <a:lstStyle/>
                    <a:p>
                      <a:pPr marL="285750" indent="-285750" algn="just">
                        <a:lnSpc>
                          <a:spcPct val="100000"/>
                        </a:lnSpc>
                        <a:buFont typeface="Arial" panose="020B0604020202020204" pitchFamily="34" charset="0"/>
                        <a:buChar char="•"/>
                      </a:pPr>
                      <a:r>
                        <a:rPr lang="en-ZA" sz="1400" b="1" baseline="0" dirty="0">
                          <a:effectLst/>
                        </a:rPr>
                        <a:t>3 358 Laptops</a:t>
                      </a:r>
                      <a:r>
                        <a:rPr lang="en-ZA" sz="1400" baseline="0" dirty="0">
                          <a:effectLst/>
                        </a:rPr>
                        <a:t> for teacher use at 3 358 schools</a:t>
                      </a:r>
                      <a:endParaRPr lang="en-ZA" sz="1400" b="1" baseline="0" dirty="0">
                        <a:effectLst/>
                        <a:latin typeface="Arial" panose="020B0604020202020204" pitchFamily="34" charset="0"/>
                        <a:cs typeface="Arial" panose="020B0604020202020204" pitchFamily="34" charset="0"/>
                      </a:endParaRPr>
                    </a:p>
                  </a:txBody>
                  <a:tcPr anchor="ctr"/>
                </a:tc>
                <a:tc>
                  <a:txBody>
                    <a:bodyPr/>
                    <a:lstStyle/>
                    <a:p>
                      <a:pPr marL="285750" indent="-285750" algn="just">
                        <a:lnSpc>
                          <a:spcPct val="100000"/>
                        </a:lnSpc>
                        <a:buFont typeface="Arial" panose="020B0604020202020204" pitchFamily="34" charset="0"/>
                        <a:buChar char="•"/>
                      </a:pPr>
                      <a:r>
                        <a:rPr lang="en-ZA" sz="1400" b="1" dirty="0"/>
                        <a:t>1</a:t>
                      </a:r>
                      <a:r>
                        <a:rPr lang="en-ZA" sz="1400" b="1" baseline="0" dirty="0"/>
                        <a:t> 600 Laptops </a:t>
                      </a:r>
                      <a:r>
                        <a:rPr lang="en-ZA" sz="1400" baseline="0" dirty="0"/>
                        <a:t>for 50 primary schools (50 Laptops)</a:t>
                      </a:r>
                      <a:r>
                        <a:rPr lang="en-ZA" sz="1400" dirty="0"/>
                        <a:t> </a:t>
                      </a:r>
                    </a:p>
                    <a:p>
                      <a:pPr marL="285750" indent="-285750" algn="just">
                        <a:lnSpc>
                          <a:spcPct val="100000"/>
                        </a:lnSpc>
                        <a:buFont typeface="Arial" panose="020B0604020202020204" pitchFamily="34" charset="0"/>
                        <a:buChar char="•"/>
                      </a:pPr>
                      <a:r>
                        <a:rPr lang="en-ZA" sz="1400" b="1" dirty="0"/>
                        <a:t>22 020 </a:t>
                      </a:r>
                      <a:r>
                        <a:rPr lang="en-ZA" sz="1400" dirty="0"/>
                        <a:t>Tablets</a:t>
                      </a:r>
                      <a:r>
                        <a:rPr lang="en-ZA" sz="1400" baseline="0" dirty="0"/>
                        <a:t> provided to 1018 schools</a:t>
                      </a:r>
                      <a:endParaRPr lang="en-ZA" sz="1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3"/>
                  </a:ext>
                </a:extLst>
              </a:tr>
              <a:tr h="586673">
                <a:tc>
                  <a:txBody>
                    <a:bodyPr/>
                    <a:lstStyle/>
                    <a:p>
                      <a:pPr marL="0" algn="ctr" defTabSz="914400" rtl="0" eaLnBrk="1" latinLnBrk="0" hangingPunct="1">
                        <a:lnSpc>
                          <a:spcPct val="100000"/>
                        </a:lnSpc>
                        <a:spcAft>
                          <a:spcPts val="0"/>
                        </a:spcAft>
                      </a:pPr>
                      <a:r>
                        <a:rPr lang="en-ZA" sz="1700" b="1" kern="1200" dirty="0"/>
                        <a:t>  Limpopo</a:t>
                      </a:r>
                      <a:endParaRPr lang="en-ZA" sz="1700" b="1" kern="1200" dirty="0">
                        <a:solidFill>
                          <a:schemeClr val="dk1"/>
                        </a:solidFill>
                        <a:latin typeface="Arial" panose="020B0604020202020204" pitchFamily="34" charset="0"/>
                        <a:ea typeface="+mn-ea"/>
                        <a:cs typeface="Arial" panose="020B0604020202020204" pitchFamily="34" charset="0"/>
                      </a:endParaRPr>
                    </a:p>
                  </a:txBody>
                  <a:tcPr marL="5960" marR="5960" marT="5960" marB="0" anchor="ctr"/>
                </a:tc>
                <a:tc>
                  <a:txBody>
                    <a:bodyPr/>
                    <a:lstStyle/>
                    <a:p>
                      <a:pPr marL="285750" indent="-285750" algn="just">
                        <a:lnSpc>
                          <a:spcPct val="100000"/>
                        </a:lnSpc>
                        <a:buFont typeface="Arial" panose="020B0604020202020204" pitchFamily="34" charset="0"/>
                        <a:buChar char="•"/>
                      </a:pPr>
                      <a:r>
                        <a:rPr lang="en-ZA" sz="1400" b="1" dirty="0"/>
                        <a:t>3 500 Laptops</a:t>
                      </a:r>
                      <a:r>
                        <a:rPr lang="en-ZA" sz="1400" baseline="0" dirty="0"/>
                        <a:t> provided to 3500 </a:t>
                      </a:r>
                      <a:r>
                        <a:rPr lang="en-ZA" sz="1400" dirty="0"/>
                        <a:t>Schools for administration</a:t>
                      </a:r>
                      <a:endParaRPr lang="en-ZA" sz="1400" i="1" dirty="0">
                        <a:latin typeface="Arial" panose="020B0604020202020204" pitchFamily="34" charset="0"/>
                        <a:cs typeface="Arial" panose="020B0604020202020204" pitchFamily="34" charset="0"/>
                      </a:endParaRPr>
                    </a:p>
                  </a:txBody>
                  <a:tcPr anchor="ct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1" dirty="0"/>
                        <a:t>12</a:t>
                      </a:r>
                      <a:r>
                        <a:rPr lang="en-ZA" sz="1400" b="1" baseline="0" dirty="0"/>
                        <a:t> 000 tablets </a:t>
                      </a:r>
                      <a:r>
                        <a:rPr lang="en-ZA" sz="1400" baseline="0" dirty="0"/>
                        <a:t>to </a:t>
                      </a:r>
                      <a:r>
                        <a:rPr lang="en-ZA" sz="1400" dirty="0"/>
                        <a:t>400 Schools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1" dirty="0"/>
                        <a:t>5000 Laptops</a:t>
                      </a:r>
                      <a:r>
                        <a:rPr lang="en-ZA" sz="1400" b="1" baseline="0" dirty="0"/>
                        <a:t> </a:t>
                      </a:r>
                      <a:r>
                        <a:rPr lang="en-ZA" sz="1400" baseline="0" dirty="0"/>
                        <a:t>provided to </a:t>
                      </a:r>
                      <a:r>
                        <a:rPr lang="en-ZA" sz="1400" dirty="0"/>
                        <a:t>100 schools provided</a:t>
                      </a:r>
                      <a:endParaRPr lang="en-ZA" sz="1400" b="1" i="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4"/>
                  </a:ext>
                </a:extLst>
              </a:tr>
              <a:tr h="708415">
                <a:tc>
                  <a:txBody>
                    <a:bodyPr/>
                    <a:lstStyle/>
                    <a:p>
                      <a:pPr marL="0" algn="ctr" defTabSz="914400" rtl="0" eaLnBrk="1" latinLnBrk="0" hangingPunct="1">
                        <a:lnSpc>
                          <a:spcPct val="100000"/>
                        </a:lnSpc>
                        <a:spcAft>
                          <a:spcPts val="0"/>
                        </a:spcAft>
                      </a:pPr>
                      <a:r>
                        <a:rPr lang="en-ZA" sz="1700" b="1" kern="1200" dirty="0"/>
                        <a:t>  Northern Cape</a:t>
                      </a:r>
                      <a:endParaRPr lang="en-ZA" sz="1700" b="1" kern="1200" dirty="0">
                        <a:solidFill>
                          <a:schemeClr val="dk1"/>
                        </a:solidFill>
                        <a:latin typeface="Arial" panose="020B0604020202020204" pitchFamily="34" charset="0"/>
                        <a:ea typeface="+mn-ea"/>
                        <a:cs typeface="Arial" panose="020B0604020202020204" pitchFamily="34" charset="0"/>
                      </a:endParaRPr>
                    </a:p>
                  </a:txBody>
                  <a:tcPr marL="5960" marR="5960" marT="5960" marB="0" anchor="ctr"/>
                </a:tc>
                <a:tc>
                  <a:txBody>
                    <a:bodyPr/>
                    <a:lstStyle/>
                    <a:p>
                      <a:pPr marL="285750" indent="-285750" algn="just">
                        <a:lnSpc>
                          <a:spcPct val="100000"/>
                        </a:lnSpc>
                        <a:buFont typeface="Arial" panose="020B0604020202020204" pitchFamily="34" charset="0"/>
                        <a:buChar char="•"/>
                      </a:pPr>
                      <a:r>
                        <a:rPr lang="en-ZA" sz="1400" b="1" kern="1200" dirty="0">
                          <a:effectLst/>
                        </a:rPr>
                        <a:t>241</a:t>
                      </a:r>
                      <a:r>
                        <a:rPr lang="en-ZA" sz="1400" kern="1200" dirty="0">
                          <a:effectLst/>
                        </a:rPr>
                        <a:t> </a:t>
                      </a:r>
                      <a:r>
                        <a:rPr lang="en-ZA" sz="1400" b="1" kern="1200" dirty="0">
                          <a:effectLst/>
                        </a:rPr>
                        <a:t>Laptops</a:t>
                      </a:r>
                      <a:r>
                        <a:rPr lang="en-ZA" sz="1400" kern="1200" dirty="0">
                          <a:effectLst/>
                        </a:rPr>
                        <a:t> were procured for selected subject advisers of subjects that were earmarked as not performing well</a:t>
                      </a:r>
                      <a:endParaRPr lang="en-ZA" sz="1400" dirty="0">
                        <a:latin typeface="Arial" panose="020B0604020202020204" pitchFamily="34" charset="0"/>
                        <a:cs typeface="Arial" panose="020B0604020202020204" pitchFamily="34" charset="0"/>
                      </a:endParaRPr>
                    </a:p>
                  </a:txBody>
                  <a:tcPr anchor="ctr"/>
                </a:tc>
                <a:tc>
                  <a:txBody>
                    <a:bodyPr/>
                    <a:lstStyle/>
                    <a:p>
                      <a:pPr marL="285750" indent="-285750" algn="just">
                        <a:lnSpc>
                          <a:spcPct val="100000"/>
                        </a:lnSpc>
                        <a:buFont typeface="Arial" panose="020B0604020202020204" pitchFamily="34" charset="0"/>
                        <a:buChar char="•"/>
                      </a:pPr>
                      <a:r>
                        <a:rPr lang="en-ZA" sz="1400" dirty="0"/>
                        <a:t>The province has not procured for learners</a:t>
                      </a:r>
                      <a:endParaRPr lang="en-ZA"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5"/>
                  </a:ext>
                </a:extLst>
              </a:tr>
              <a:tr h="495513">
                <a:tc>
                  <a:txBody>
                    <a:bodyPr/>
                    <a:lstStyle/>
                    <a:p>
                      <a:pPr marL="0" algn="ctr" defTabSz="914400" rtl="0" eaLnBrk="1" latinLnBrk="0" hangingPunct="1">
                        <a:lnSpc>
                          <a:spcPct val="100000"/>
                        </a:lnSpc>
                        <a:spcAft>
                          <a:spcPts val="0"/>
                        </a:spcAft>
                      </a:pPr>
                      <a:r>
                        <a:rPr lang="en-ZA" sz="1700" b="1" kern="1200" dirty="0"/>
                        <a:t>  Western Cape</a:t>
                      </a:r>
                      <a:endParaRPr lang="en-ZA" sz="1700" b="1" kern="1200" dirty="0">
                        <a:solidFill>
                          <a:schemeClr val="dk1"/>
                        </a:solidFill>
                        <a:latin typeface="Arial" panose="020B0604020202020204" pitchFamily="34" charset="0"/>
                        <a:ea typeface="+mn-ea"/>
                        <a:cs typeface="Arial" panose="020B0604020202020204" pitchFamily="34" charset="0"/>
                      </a:endParaRPr>
                    </a:p>
                  </a:txBody>
                  <a:tcPr marL="5960" marR="5960" marT="5960" marB="0" anchor="ctr"/>
                </a:tc>
                <a:tc>
                  <a:txBody>
                    <a:bodyPr/>
                    <a:lstStyle/>
                    <a:p>
                      <a:pPr marL="285750" indent="-285750" algn="just">
                        <a:lnSpc>
                          <a:spcPct val="100000"/>
                        </a:lnSpc>
                        <a:buFont typeface="Arial" panose="020B0604020202020204" pitchFamily="34" charset="0"/>
                        <a:buChar char="•"/>
                        <a:defRPr/>
                      </a:pPr>
                      <a:r>
                        <a:rPr lang="en-US" sz="1400" b="1" kern="0" dirty="0"/>
                        <a:t>7 778 Smart Classrooms </a:t>
                      </a:r>
                      <a:r>
                        <a:rPr lang="en-US" sz="1400" kern="0" dirty="0"/>
                        <a:t>in</a:t>
                      </a:r>
                      <a:r>
                        <a:rPr lang="en-US" sz="1400" kern="0" baseline="0" dirty="0"/>
                        <a:t> </a:t>
                      </a:r>
                      <a:r>
                        <a:rPr lang="en-US" sz="1400" kern="0" dirty="0"/>
                        <a:t>600 schools</a:t>
                      </a:r>
                      <a:endParaRPr lang="en-US" sz="1400" b="0" kern="0" dirty="0">
                        <a:solidFill>
                          <a:sysClr val="windowText" lastClr="000000"/>
                        </a:solidFill>
                        <a:latin typeface="Arial" panose="020B0604020202020204" pitchFamily="34" charset="0"/>
                        <a:cs typeface="Arial" panose="020B0604020202020204" pitchFamily="34" charset="0"/>
                      </a:endParaRPr>
                    </a:p>
                  </a:txBody>
                  <a:tcPr anchor="ct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0" dirty="0"/>
                        <a:t>28 871 mobile devices </a:t>
                      </a:r>
                      <a:r>
                        <a:rPr lang="en-ZA" sz="1400" kern="1200" dirty="0"/>
                        <a:t>for</a:t>
                      </a:r>
                      <a:r>
                        <a:rPr lang="en-ZA" sz="1400" kern="1200" baseline="0" dirty="0"/>
                        <a:t> learners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0" dirty="0"/>
                        <a:t>1 160 ICT </a:t>
                      </a:r>
                      <a:r>
                        <a:rPr lang="en-US" sz="1400" kern="0" dirty="0"/>
                        <a:t>Suites</a:t>
                      </a:r>
                      <a:endParaRPr lang="en-US" sz="1400" b="1" kern="0" dirty="0">
                        <a:solidFill>
                          <a:sysClr val="windowText" lastClr="00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6"/>
                  </a:ext>
                </a:extLst>
              </a:tr>
            </a:tbl>
          </a:graphicData>
        </a:graphic>
      </p:graphicFrame>
      <p:sp>
        <p:nvSpPr>
          <p:cNvPr id="6" name="Slide Number Placeholder 4">
            <a:extLst>
              <a:ext uri="{FF2B5EF4-FFF2-40B4-BE49-F238E27FC236}">
                <a16:creationId xmlns:a16="http://schemas.microsoft.com/office/drawing/2014/main" xmlns="" id="{9ACB44E5-3B4D-4C9D-BC99-FAAC33BCB0A2}"/>
              </a:ext>
            </a:extLst>
          </p:cNvPr>
          <p:cNvSpPr txBox="1">
            <a:spLocks/>
          </p:cNvSpPr>
          <p:nvPr/>
        </p:nvSpPr>
        <p:spPr>
          <a:xfrm>
            <a:off x="5364088" y="655883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22</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634964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3"/>
            <a:ext cx="8291264" cy="3672407"/>
          </a:xfrm>
        </p:spPr>
        <p:txBody>
          <a:bodyPr>
            <a:normAutofit/>
          </a:bodyPr>
          <a:lstStyle/>
          <a:p>
            <a:pPr marL="0" indent="0" algn="ctr">
              <a:buNone/>
            </a:pPr>
            <a:endParaRPr lang="en-ZA" sz="4800" b="1" dirty="0">
              <a:solidFill>
                <a:srgbClr val="CB6C1B"/>
              </a:solidFill>
              <a:latin typeface="+mj-lt"/>
              <a:ea typeface="+mj-ea"/>
              <a:cs typeface="+mj-cs"/>
            </a:endParaRPr>
          </a:p>
          <a:p>
            <a:pPr marL="0" indent="0" algn="ctr">
              <a:buNone/>
            </a:pPr>
            <a:r>
              <a:rPr lang="en-ZA" sz="5400" b="1" dirty="0">
                <a:solidFill>
                  <a:schemeClr val="accent2">
                    <a:lumMod val="75000"/>
                  </a:schemeClr>
                </a:solidFill>
                <a:latin typeface="+mj-lt"/>
              </a:rPr>
              <a:t>USAO PROJECT: SPECIAL SCHOOLS</a:t>
            </a:r>
          </a:p>
          <a:p>
            <a:pPr marL="0" indent="0" algn="ctr">
              <a:buNone/>
            </a:pPr>
            <a:endParaRPr lang="en-ZA" sz="4800" b="1" dirty="0">
              <a:solidFill>
                <a:srgbClr val="CB6C1B"/>
              </a:solidFill>
              <a:latin typeface="+mj-lt"/>
              <a:ea typeface="+mj-ea"/>
              <a:cs typeface="+mj-cs"/>
            </a:endParaRPr>
          </a:p>
        </p:txBody>
      </p:sp>
      <p:pic>
        <p:nvPicPr>
          <p:cNvPr id="4" name="Picture 3"/>
          <p:cNvPicPr>
            <a:picLocks noChangeAspect="1"/>
          </p:cNvPicPr>
          <p:nvPr/>
        </p:nvPicPr>
        <p:blipFill>
          <a:blip r:embed="rId2" cstate="print"/>
          <a:stretch>
            <a:fillRect/>
          </a:stretch>
        </p:blipFill>
        <p:spPr>
          <a:xfrm>
            <a:off x="107504" y="6237311"/>
            <a:ext cx="1584176" cy="619877"/>
          </a:xfrm>
          <a:prstGeom prst="rect">
            <a:avLst/>
          </a:prstGeom>
        </p:spPr>
      </p:pic>
      <p:sp>
        <p:nvSpPr>
          <p:cNvPr id="5"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23</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382092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3"/>
            <a:ext cx="8229600" cy="792088"/>
          </a:xfrm>
        </p:spPr>
        <p:txBody>
          <a:bodyPr>
            <a:normAutofit/>
          </a:bodyPr>
          <a:lstStyle/>
          <a:p>
            <a:r>
              <a:rPr lang="en-ZA" b="1" dirty="0">
                <a:solidFill>
                  <a:srgbClr val="CB6C1B"/>
                </a:solidFill>
                <a:cs typeface="Calibri"/>
              </a:rPr>
              <a:t> </a:t>
            </a:r>
            <a:r>
              <a:rPr lang="en-ZA" b="1" dirty="0">
                <a:solidFill>
                  <a:schemeClr val="accent2">
                    <a:lumMod val="75000"/>
                  </a:schemeClr>
                </a:solidFill>
                <a:cs typeface="Calibri"/>
              </a:rPr>
              <a:t>BACKGROUND</a:t>
            </a:r>
          </a:p>
        </p:txBody>
      </p:sp>
      <p:sp>
        <p:nvSpPr>
          <p:cNvPr id="4" name="Content Placeholder 3"/>
          <p:cNvSpPr txBox="1">
            <a:spLocks noGrp="1"/>
          </p:cNvSpPr>
          <p:nvPr>
            <p:ph idx="1"/>
          </p:nvPr>
        </p:nvSpPr>
        <p:spPr>
          <a:xfrm>
            <a:off x="143508" y="1018758"/>
            <a:ext cx="8856984" cy="4228850"/>
          </a:xfrm>
          <a:prstGeom prst="rect">
            <a:avLst/>
          </a:prstGeom>
          <a:noFill/>
        </p:spPr>
        <p:txBody>
          <a:bodyPr wrap="square" rtlCol="0">
            <a:spAutoFit/>
          </a:bodyPr>
          <a:lstStyle/>
          <a:p>
            <a:pPr algn="just"/>
            <a:r>
              <a:rPr lang="en-US" dirty="0"/>
              <a:t>All Special Schools will be provided  with the </a:t>
            </a:r>
            <a:r>
              <a:rPr lang="en-US" b="1" dirty="0">
                <a:solidFill>
                  <a:srgbClr val="FF0000"/>
                </a:solidFill>
              </a:rPr>
              <a:t>ICT solution </a:t>
            </a:r>
            <a:r>
              <a:rPr lang="en-US" dirty="0"/>
              <a:t>as well as </a:t>
            </a:r>
            <a:r>
              <a:rPr lang="en-US" b="1" dirty="0">
                <a:solidFill>
                  <a:srgbClr val="FF0000"/>
                </a:solidFill>
              </a:rPr>
              <a:t>assistive technologies</a:t>
            </a:r>
            <a:r>
              <a:rPr lang="en-US" dirty="0"/>
              <a:t> appropriate to the needs of each school;</a:t>
            </a:r>
          </a:p>
          <a:p>
            <a:pPr algn="just"/>
            <a:r>
              <a:rPr lang="en-US" dirty="0"/>
              <a:t>The ICT solution is based on the </a:t>
            </a:r>
            <a:r>
              <a:rPr lang="en-US" b="1" dirty="0">
                <a:solidFill>
                  <a:srgbClr val="FF0000"/>
                </a:solidFill>
              </a:rPr>
              <a:t>Guidelines for School ICT Hardware</a:t>
            </a:r>
            <a:r>
              <a:rPr lang="en-US" b="1" dirty="0"/>
              <a:t> </a:t>
            </a:r>
            <a:r>
              <a:rPr lang="en-US" dirty="0"/>
              <a:t>has been developed in consultation with the Sector; and</a:t>
            </a:r>
            <a:endParaRPr lang="en-ZA" dirty="0"/>
          </a:p>
          <a:p>
            <a:pPr algn="just"/>
            <a:r>
              <a:rPr lang="en-US" dirty="0"/>
              <a:t>The </a:t>
            </a:r>
            <a:r>
              <a:rPr lang="en-US" b="1" dirty="0">
                <a:solidFill>
                  <a:srgbClr val="FF0000"/>
                </a:solidFill>
              </a:rPr>
              <a:t>assistive technology solutions</a:t>
            </a:r>
            <a:r>
              <a:rPr lang="en-US" b="1" dirty="0"/>
              <a:t> </a:t>
            </a:r>
            <a:r>
              <a:rPr lang="en-US" dirty="0"/>
              <a:t>will be informed by a </a:t>
            </a:r>
            <a:r>
              <a:rPr lang="en-US" b="1" dirty="0">
                <a:solidFill>
                  <a:srgbClr val="FF0000"/>
                </a:solidFill>
              </a:rPr>
              <a:t>school based assessment</a:t>
            </a:r>
            <a:r>
              <a:rPr lang="en-US" b="1" dirty="0"/>
              <a:t>.</a:t>
            </a:r>
            <a:r>
              <a:rPr lang="en-US" dirty="0"/>
              <a:t> </a:t>
            </a:r>
          </a:p>
        </p:txBody>
      </p:sp>
      <p:pic>
        <p:nvPicPr>
          <p:cNvPr id="5" name="Picture 4"/>
          <p:cNvPicPr>
            <a:picLocks noChangeAspect="1"/>
          </p:cNvPicPr>
          <p:nvPr/>
        </p:nvPicPr>
        <p:blipFill>
          <a:blip r:embed="rId2" cstate="print"/>
          <a:stretch>
            <a:fillRect/>
          </a:stretch>
        </p:blipFill>
        <p:spPr>
          <a:xfrm>
            <a:off x="107504" y="6165304"/>
            <a:ext cx="1584176" cy="691884"/>
          </a:xfrm>
          <a:prstGeom prst="rect">
            <a:avLst/>
          </a:prstGeom>
        </p:spPr>
      </p:pic>
      <p:sp>
        <p:nvSpPr>
          <p:cNvPr id="6"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24</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106003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5A483F-F519-499B-8B6E-1A6E1C8C29E7}"/>
              </a:ext>
            </a:extLst>
          </p:cNvPr>
          <p:cNvSpPr>
            <a:spLocks noGrp="1"/>
          </p:cNvSpPr>
          <p:nvPr>
            <p:ph type="title"/>
          </p:nvPr>
        </p:nvSpPr>
        <p:spPr>
          <a:xfrm>
            <a:off x="0" y="1004"/>
            <a:ext cx="9144000" cy="1143000"/>
          </a:xfrm>
        </p:spPr>
        <p:txBody>
          <a:bodyPr>
            <a:normAutofit/>
          </a:bodyPr>
          <a:lstStyle/>
          <a:p>
            <a:r>
              <a:rPr lang="en-ZA" sz="4000" b="1" dirty="0">
                <a:solidFill>
                  <a:schemeClr val="accent2">
                    <a:lumMod val="75000"/>
                  </a:schemeClr>
                </a:solidFill>
                <a:cs typeface="Calibri"/>
              </a:rPr>
              <a:t>PHASE 1: SPECIAL SCHOOLS: 2019 - 2020</a:t>
            </a:r>
            <a:endParaRPr lang="en-ZA" sz="4000" b="1" dirty="0">
              <a:solidFill>
                <a:schemeClr val="accent2">
                  <a:lumMod val="75000"/>
                </a:schemeClr>
              </a:solidFill>
            </a:endParaRPr>
          </a:p>
        </p:txBody>
      </p:sp>
      <p:sp>
        <p:nvSpPr>
          <p:cNvPr id="3" name="Content Placeholder 2">
            <a:extLst>
              <a:ext uri="{FF2B5EF4-FFF2-40B4-BE49-F238E27FC236}">
                <a16:creationId xmlns:a16="http://schemas.microsoft.com/office/drawing/2014/main" xmlns="" id="{1E0CF74D-E738-4A17-9701-C6BC1BBAA143}"/>
              </a:ext>
            </a:extLst>
          </p:cNvPr>
          <p:cNvSpPr>
            <a:spLocks noGrp="1"/>
          </p:cNvSpPr>
          <p:nvPr>
            <p:ph idx="1"/>
          </p:nvPr>
        </p:nvSpPr>
        <p:spPr>
          <a:xfrm>
            <a:off x="298376" y="1144004"/>
            <a:ext cx="8522096" cy="5093307"/>
          </a:xfrm>
        </p:spPr>
        <p:txBody>
          <a:bodyPr>
            <a:noAutofit/>
          </a:bodyPr>
          <a:lstStyle/>
          <a:p>
            <a:pPr lvl="0" algn="just"/>
            <a:r>
              <a:rPr lang="en-US" sz="2700" dirty="0">
                <a:latin typeface="Arial" panose="020B0604020202020204" pitchFamily="34" charset="0"/>
                <a:cs typeface="Arial" panose="020B0604020202020204" pitchFamily="34" charset="0"/>
              </a:rPr>
              <a:t>Minister hosted a </a:t>
            </a:r>
            <a:r>
              <a:rPr lang="en-US" sz="2700" b="1" dirty="0">
                <a:latin typeface="Arial" panose="020B0604020202020204" pitchFamily="34" charset="0"/>
                <a:cs typeface="Arial" panose="020B0604020202020204" pitchFamily="34" charset="0"/>
              </a:rPr>
              <a:t>Roundtable with CEOs and Executives of the 5 Mobile Operators on the 9 November 2019. </a:t>
            </a:r>
          </a:p>
          <a:p>
            <a:pPr lvl="0" algn="just"/>
            <a:endParaRPr lang="en-US" sz="900" dirty="0">
              <a:latin typeface="Arial" panose="020B0604020202020204" pitchFamily="34" charset="0"/>
              <a:cs typeface="Arial" panose="020B0604020202020204" pitchFamily="34" charset="0"/>
            </a:endParaRPr>
          </a:p>
          <a:p>
            <a:pPr lvl="0" algn="just"/>
            <a:r>
              <a:rPr lang="en-US" sz="2700" dirty="0">
                <a:latin typeface="Arial" panose="020B0604020202020204" pitchFamily="34" charset="0"/>
                <a:cs typeface="Arial" panose="020B0604020202020204" pitchFamily="34" charset="0"/>
              </a:rPr>
              <a:t>The Minister presented the </a:t>
            </a:r>
            <a:r>
              <a:rPr lang="en-US" sz="2700" b="1" dirty="0">
                <a:latin typeface="Arial" panose="020B0604020202020204" pitchFamily="34" charset="0"/>
                <a:cs typeface="Arial" panose="020B0604020202020204" pitchFamily="34" charset="0"/>
              </a:rPr>
              <a:t>Comprehensive Plan to made a plea with the CEOs and Executives to prioritise the Special Schools</a:t>
            </a:r>
            <a:r>
              <a:rPr lang="en-US" sz="2700" dirty="0">
                <a:latin typeface="Arial" panose="020B0604020202020204" pitchFamily="34" charset="0"/>
                <a:cs typeface="Arial" panose="020B0604020202020204" pitchFamily="34" charset="0"/>
              </a:rPr>
              <a:t> and to complete the rollout by end of this Financial Year. </a:t>
            </a:r>
            <a:endParaRPr lang="en-ZA" sz="2700" dirty="0">
              <a:latin typeface="Arial" panose="020B0604020202020204" pitchFamily="34" charset="0"/>
              <a:cs typeface="Arial" panose="020B0604020202020204" pitchFamily="34" charset="0"/>
            </a:endParaRPr>
          </a:p>
          <a:p>
            <a:pPr lvl="0" algn="just"/>
            <a:endParaRPr lang="en-US" sz="900" dirty="0">
              <a:latin typeface="Arial" panose="020B0604020202020204" pitchFamily="34" charset="0"/>
              <a:cs typeface="Arial" panose="020B0604020202020204" pitchFamily="34" charset="0"/>
            </a:endParaRPr>
          </a:p>
          <a:p>
            <a:pPr lvl="0" algn="just"/>
            <a:r>
              <a:rPr lang="en-US" sz="2700" dirty="0">
                <a:latin typeface="Arial" panose="020B0604020202020204" pitchFamily="34" charset="0"/>
                <a:cs typeface="Arial" panose="020B0604020202020204" pitchFamily="34" charset="0"/>
              </a:rPr>
              <a:t>The Director-General (DG) has also planned to meet on one-on-one with all 5 CEOs and their executives and has already met with Vodacom and MTN. </a:t>
            </a:r>
            <a:endParaRPr lang="en-ZA" sz="27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stretch>
            <a:fillRect/>
          </a:stretch>
        </p:blipFill>
        <p:spPr>
          <a:xfrm>
            <a:off x="107504" y="6237311"/>
            <a:ext cx="1584176" cy="619877"/>
          </a:xfrm>
          <a:prstGeom prst="rect">
            <a:avLst/>
          </a:prstGeom>
        </p:spPr>
      </p:pic>
      <p:sp>
        <p:nvSpPr>
          <p:cNvPr id="5"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25</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971866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C04A8F-828D-4D47-8BE1-B1C8B817048C}"/>
              </a:ext>
            </a:extLst>
          </p:cNvPr>
          <p:cNvSpPr>
            <a:spLocks noGrp="1"/>
          </p:cNvSpPr>
          <p:nvPr>
            <p:ph type="title"/>
          </p:nvPr>
        </p:nvSpPr>
        <p:spPr/>
        <p:txBody>
          <a:bodyPr>
            <a:noAutofit/>
          </a:bodyPr>
          <a:lstStyle/>
          <a:p>
            <a:r>
              <a:rPr lang="en-ZA" sz="4000" b="1" dirty="0">
                <a:solidFill>
                  <a:schemeClr val="accent2">
                    <a:lumMod val="75000"/>
                  </a:schemeClr>
                </a:solidFill>
                <a:cs typeface="Calibri"/>
              </a:rPr>
              <a:t>PHASE 1: SPECIAL SCHOOLS: 2019 - 2020</a:t>
            </a:r>
            <a:endParaRPr lang="en-ZA" sz="4000" b="1" dirty="0">
              <a:solidFill>
                <a:schemeClr val="accent2">
                  <a:lumMod val="75000"/>
                </a:schemeClr>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xmlns="" id="{0F39073F-C5B1-4775-8A8E-3A0371F6B335}"/>
              </a:ext>
            </a:extLst>
          </p:cNvPr>
          <p:cNvSpPr>
            <a:spLocks noGrp="1"/>
          </p:cNvSpPr>
          <p:nvPr>
            <p:ph idx="1"/>
          </p:nvPr>
        </p:nvSpPr>
        <p:spPr>
          <a:xfrm>
            <a:off x="107504" y="1600201"/>
            <a:ext cx="8579296" cy="4525963"/>
          </a:xfrm>
        </p:spPr>
        <p:txBody>
          <a:bodyPr>
            <a:normAutofit lnSpcReduction="10000"/>
          </a:bodyPr>
          <a:lstStyle/>
          <a:p>
            <a:pPr algn="just"/>
            <a:r>
              <a:rPr lang="en-US" sz="2700" dirty="0">
                <a:latin typeface="Arial" panose="020B0604020202020204" pitchFamily="34" charset="0"/>
                <a:cs typeface="Arial" panose="020B0604020202020204" pitchFamily="34" charset="0"/>
              </a:rPr>
              <a:t>DBE has </a:t>
            </a:r>
            <a:r>
              <a:rPr lang="en-US" sz="2700" b="1" dirty="0">
                <a:latin typeface="Arial" panose="020B0604020202020204" pitchFamily="34" charset="0"/>
                <a:cs typeface="Arial" panose="020B0604020202020204" pitchFamily="34" charset="0"/>
              </a:rPr>
              <a:t>facilitated and completed a comprehensive audit of all special schools </a:t>
            </a:r>
            <a:r>
              <a:rPr lang="en-US" sz="2700" dirty="0">
                <a:latin typeface="Arial" panose="020B0604020202020204" pitchFamily="34" charset="0"/>
                <a:cs typeface="Arial" panose="020B0604020202020204" pitchFamily="34" charset="0"/>
              </a:rPr>
              <a:t>for learners with special education needs. </a:t>
            </a:r>
          </a:p>
          <a:p>
            <a:pPr algn="just"/>
            <a:endParaRPr lang="en-US" sz="2700" dirty="0">
              <a:latin typeface="Arial" panose="020B0604020202020204" pitchFamily="34" charset="0"/>
              <a:cs typeface="Arial" panose="020B0604020202020204" pitchFamily="34" charset="0"/>
            </a:endParaRPr>
          </a:p>
          <a:p>
            <a:pPr algn="just"/>
            <a:r>
              <a:rPr lang="en-US" sz="2700" dirty="0">
                <a:latin typeface="Arial" panose="020B0604020202020204" pitchFamily="34" charset="0"/>
                <a:cs typeface="Arial" panose="020B0604020202020204" pitchFamily="34" charset="0"/>
              </a:rPr>
              <a:t>This </a:t>
            </a:r>
            <a:r>
              <a:rPr lang="en-US" sz="2700" b="1" dirty="0">
                <a:latin typeface="Arial" panose="020B0604020202020204" pitchFamily="34" charset="0"/>
                <a:cs typeface="Arial" panose="020B0604020202020204" pitchFamily="34" charset="0"/>
              </a:rPr>
              <a:t>audit report details what type of resources are needed at each school</a:t>
            </a:r>
            <a:r>
              <a:rPr lang="en-US" sz="2700" dirty="0">
                <a:latin typeface="Arial" panose="020B0604020202020204" pitchFamily="34" charset="0"/>
                <a:cs typeface="Arial" panose="020B0604020202020204" pitchFamily="34" charset="0"/>
              </a:rPr>
              <a:t>, based on the types of disabilities learners in each school are living with.</a:t>
            </a:r>
          </a:p>
          <a:p>
            <a:pPr algn="just"/>
            <a:endParaRPr lang="en-US" sz="2700" dirty="0">
              <a:latin typeface="Arial" panose="020B0604020202020204" pitchFamily="34" charset="0"/>
              <a:cs typeface="Arial" panose="020B0604020202020204" pitchFamily="34" charset="0"/>
            </a:endParaRPr>
          </a:p>
          <a:p>
            <a:pPr algn="just"/>
            <a:r>
              <a:rPr lang="en-US" sz="2700" dirty="0">
                <a:latin typeface="Arial" panose="020B0604020202020204" pitchFamily="34" charset="0"/>
                <a:cs typeface="Arial" panose="020B0604020202020204" pitchFamily="34" charset="0"/>
              </a:rPr>
              <a:t>This Audit was </a:t>
            </a:r>
            <a:r>
              <a:rPr lang="en-US" sz="2700" b="1" dirty="0">
                <a:latin typeface="Arial" panose="020B0604020202020204" pitchFamily="34" charset="0"/>
                <a:cs typeface="Arial" panose="020B0604020202020204" pitchFamily="34" charset="0"/>
              </a:rPr>
              <a:t>conducted in collaboration with ICASA, Network Operators and PEDs.</a:t>
            </a:r>
          </a:p>
          <a:p>
            <a:pPr algn="just"/>
            <a:endParaRPr lang="en-US" sz="2700" dirty="0"/>
          </a:p>
          <a:p>
            <a:pPr algn="just"/>
            <a:endParaRPr lang="en-US" sz="2700" dirty="0"/>
          </a:p>
        </p:txBody>
      </p:sp>
      <p:pic>
        <p:nvPicPr>
          <p:cNvPr id="4" name="Picture 3"/>
          <p:cNvPicPr>
            <a:picLocks noChangeAspect="1"/>
          </p:cNvPicPr>
          <p:nvPr/>
        </p:nvPicPr>
        <p:blipFill>
          <a:blip r:embed="rId2" cstate="print"/>
          <a:stretch>
            <a:fillRect/>
          </a:stretch>
        </p:blipFill>
        <p:spPr>
          <a:xfrm>
            <a:off x="107504" y="6237311"/>
            <a:ext cx="1584176" cy="619877"/>
          </a:xfrm>
          <a:prstGeom prst="rect">
            <a:avLst/>
          </a:prstGeom>
        </p:spPr>
      </p:pic>
      <p:sp>
        <p:nvSpPr>
          <p:cNvPr id="5"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26</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208911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8784468" cy="1008112"/>
          </a:xfrm>
        </p:spPr>
        <p:txBody>
          <a:bodyPr>
            <a:noAutofit/>
          </a:bodyPr>
          <a:lstStyle/>
          <a:p>
            <a:r>
              <a:rPr lang="en-ZA" sz="4000" b="1" dirty="0">
                <a:solidFill>
                  <a:schemeClr val="accent2">
                    <a:lumMod val="75000"/>
                  </a:schemeClr>
                </a:solidFill>
                <a:cs typeface="Calibri"/>
              </a:rPr>
              <a:t>PHASE 1: SPECIAL SCHOOLS: 2020 - 2021</a:t>
            </a:r>
          </a:p>
        </p:txBody>
      </p:sp>
      <p:sp>
        <p:nvSpPr>
          <p:cNvPr id="3" name="Content Placeholder 2"/>
          <p:cNvSpPr>
            <a:spLocks noGrp="1"/>
          </p:cNvSpPr>
          <p:nvPr>
            <p:ph idx="1"/>
          </p:nvPr>
        </p:nvSpPr>
        <p:spPr>
          <a:xfrm>
            <a:off x="107504" y="1196752"/>
            <a:ext cx="8676964" cy="5112568"/>
          </a:xfrm>
        </p:spPr>
        <p:txBody>
          <a:bodyPr>
            <a:normAutofit fontScale="55000" lnSpcReduction="20000"/>
          </a:bodyPr>
          <a:lstStyle/>
          <a:p>
            <a:pPr algn="just">
              <a:lnSpc>
                <a:spcPct val="120000"/>
              </a:lnSpc>
              <a:spcBef>
                <a:spcPts val="0"/>
              </a:spcBef>
            </a:pPr>
            <a:r>
              <a:rPr lang="en-US" sz="4400" dirty="0">
                <a:latin typeface="Arial" panose="020B0604020202020204" pitchFamily="34" charset="0"/>
                <a:cs typeface="Arial" panose="020B0604020202020204" pitchFamily="34" charset="0"/>
              </a:rPr>
              <a:t>The plan is </a:t>
            </a:r>
            <a:r>
              <a:rPr lang="en-US" sz="4400" b="1" dirty="0">
                <a:latin typeface="Arial" panose="020B0604020202020204" pitchFamily="34" charset="0"/>
                <a:cs typeface="Arial" panose="020B0604020202020204" pitchFamily="34" charset="0"/>
              </a:rPr>
              <a:t>to complete the rollout in schools for learners with special education needs by the end of 2020/21 </a:t>
            </a:r>
            <a:r>
              <a:rPr lang="en-US" sz="4400" dirty="0">
                <a:latin typeface="Arial" panose="020B0604020202020204" pitchFamily="34" charset="0"/>
                <a:cs typeface="Arial" panose="020B0604020202020204" pitchFamily="34" charset="0"/>
              </a:rPr>
              <a:t>financial year.  </a:t>
            </a:r>
          </a:p>
          <a:p>
            <a:pPr algn="just">
              <a:lnSpc>
                <a:spcPct val="120000"/>
              </a:lnSpc>
              <a:spcBef>
                <a:spcPts val="0"/>
              </a:spcBef>
            </a:pPr>
            <a:r>
              <a:rPr lang="en-US" sz="4400" dirty="0">
                <a:latin typeface="Arial" panose="020B0604020202020204" pitchFamily="34" charset="0"/>
                <a:cs typeface="Arial" panose="020B0604020202020204" pitchFamily="34" charset="0"/>
              </a:rPr>
              <a:t>ICASA has allocated </a:t>
            </a:r>
            <a:r>
              <a:rPr lang="en-US" sz="4400" b="1" dirty="0">
                <a:latin typeface="Arial" panose="020B0604020202020204" pitchFamily="34" charset="0"/>
                <a:cs typeface="Arial" panose="020B0604020202020204" pitchFamily="34" charset="0"/>
              </a:rPr>
              <a:t>each Network Operator </a:t>
            </a:r>
            <a:r>
              <a:rPr lang="en-US" sz="4400" dirty="0">
                <a:latin typeface="Arial" panose="020B0604020202020204" pitchFamily="34" charset="0"/>
                <a:cs typeface="Arial" panose="020B0604020202020204" pitchFamily="34" charset="0"/>
              </a:rPr>
              <a:t>a number of schools to </a:t>
            </a:r>
            <a:r>
              <a:rPr lang="en-US" sz="4400" b="1" dirty="0">
                <a:latin typeface="Arial" panose="020B0604020202020204" pitchFamily="34" charset="0"/>
                <a:cs typeface="Arial" panose="020B0604020202020204" pitchFamily="34" charset="0"/>
              </a:rPr>
              <a:t>provide connectivity and provide ICT equipment as well as provide teacher training. </a:t>
            </a:r>
          </a:p>
          <a:p>
            <a:pPr algn="just">
              <a:lnSpc>
                <a:spcPct val="120000"/>
              </a:lnSpc>
              <a:spcBef>
                <a:spcPts val="0"/>
              </a:spcBef>
            </a:pPr>
            <a:r>
              <a:rPr lang="en-US" sz="4400" dirty="0">
                <a:latin typeface="Arial" panose="020B0604020202020204" pitchFamily="34" charset="0"/>
                <a:cs typeface="Arial" panose="020B0604020202020204" pitchFamily="34" charset="0"/>
              </a:rPr>
              <a:t> Led by the DG, the DBE is </a:t>
            </a:r>
            <a:r>
              <a:rPr lang="en-US" sz="4400" b="1" dirty="0">
                <a:latin typeface="Arial" panose="020B0604020202020204" pitchFamily="34" charset="0"/>
                <a:cs typeface="Arial" panose="020B0604020202020204" pitchFamily="34" charset="0"/>
              </a:rPr>
              <a:t>engaging with other Telecommunications Companies</a:t>
            </a:r>
            <a:r>
              <a:rPr lang="en-US" sz="4400" dirty="0">
                <a:latin typeface="Arial" panose="020B0604020202020204" pitchFamily="34" charset="0"/>
                <a:cs typeface="Arial" panose="020B0604020202020204" pitchFamily="34" charset="0"/>
              </a:rPr>
              <a:t> to seek ways of accelerating the realisation of this vision.</a:t>
            </a:r>
          </a:p>
          <a:p>
            <a:pPr algn="just">
              <a:lnSpc>
                <a:spcPct val="120000"/>
              </a:lnSpc>
              <a:spcBef>
                <a:spcPts val="0"/>
              </a:spcBef>
            </a:pPr>
            <a:r>
              <a:rPr lang="en-US" sz="4400" b="1" dirty="0">
                <a:latin typeface="Arial" panose="020B0604020202020204" pitchFamily="34" charset="0"/>
                <a:cs typeface="Arial" panose="020B0604020202020204" pitchFamily="34" charset="0"/>
              </a:rPr>
              <a:t> Vodacom </a:t>
            </a:r>
            <a:r>
              <a:rPr lang="en-US" sz="4400" dirty="0">
                <a:latin typeface="Arial" panose="020B0604020202020204" pitchFamily="34" charset="0"/>
                <a:cs typeface="Arial" panose="020B0604020202020204" pitchFamily="34" charset="0"/>
              </a:rPr>
              <a:t>will complete its full quota </a:t>
            </a:r>
            <a:r>
              <a:rPr lang="en-US" sz="4400" b="1" dirty="0">
                <a:latin typeface="Arial" panose="020B0604020202020204" pitchFamily="34" charset="0"/>
                <a:cs typeface="Arial" panose="020B0604020202020204" pitchFamily="34" charset="0"/>
              </a:rPr>
              <a:t>(140 Schools) </a:t>
            </a:r>
            <a:r>
              <a:rPr lang="en-US" sz="4400" dirty="0">
                <a:latin typeface="Arial" panose="020B0604020202020204" pitchFamily="34" charset="0"/>
                <a:cs typeface="Arial" panose="020B0604020202020204" pitchFamily="34" charset="0"/>
              </a:rPr>
              <a:t>by June 2020. </a:t>
            </a:r>
          </a:p>
          <a:p>
            <a:pPr algn="just">
              <a:lnSpc>
                <a:spcPct val="120000"/>
              </a:lnSpc>
              <a:spcBef>
                <a:spcPts val="0"/>
              </a:spcBef>
            </a:pPr>
            <a:r>
              <a:rPr lang="en-US" sz="4400" b="1" dirty="0">
                <a:latin typeface="Arial" panose="020B0604020202020204" pitchFamily="34" charset="0"/>
                <a:cs typeface="Arial" panose="020B0604020202020204" pitchFamily="34" charset="0"/>
              </a:rPr>
              <a:t>MTN</a:t>
            </a:r>
            <a:r>
              <a:rPr lang="en-US" sz="4400" dirty="0">
                <a:latin typeface="Arial" panose="020B0604020202020204" pitchFamily="34" charset="0"/>
                <a:cs typeface="Arial" panose="020B0604020202020204" pitchFamily="34" charset="0"/>
              </a:rPr>
              <a:t> </a:t>
            </a:r>
            <a:r>
              <a:rPr lang="en-US" sz="4400" b="1" dirty="0">
                <a:latin typeface="Arial" panose="020B0604020202020204" pitchFamily="34" charset="0"/>
                <a:cs typeface="Arial" panose="020B0604020202020204" pitchFamily="34" charset="0"/>
              </a:rPr>
              <a:t>(102 Schools) </a:t>
            </a:r>
            <a:r>
              <a:rPr lang="en-US" sz="4400" dirty="0">
                <a:latin typeface="Arial" panose="020B0604020202020204" pitchFamily="34" charset="0"/>
                <a:cs typeface="Arial" panose="020B0604020202020204" pitchFamily="34" charset="0"/>
              </a:rPr>
              <a:t>by the end of the 2020/21 financial year.  </a:t>
            </a:r>
          </a:p>
          <a:p>
            <a:pPr lvl="1">
              <a:buFont typeface="Arial" panose="020B0604020202020204" pitchFamily="34" charset="0"/>
              <a:buChar char="•"/>
            </a:pPr>
            <a:endParaRPr lang="en-ZA" sz="3500" dirty="0"/>
          </a:p>
        </p:txBody>
      </p:sp>
      <p:pic>
        <p:nvPicPr>
          <p:cNvPr id="4" name="Picture 3"/>
          <p:cNvPicPr>
            <a:picLocks noChangeAspect="1"/>
          </p:cNvPicPr>
          <p:nvPr/>
        </p:nvPicPr>
        <p:blipFill>
          <a:blip r:embed="rId2" cstate="print"/>
          <a:stretch>
            <a:fillRect/>
          </a:stretch>
        </p:blipFill>
        <p:spPr>
          <a:xfrm>
            <a:off x="107504" y="6237311"/>
            <a:ext cx="1512168" cy="619877"/>
          </a:xfrm>
          <a:prstGeom prst="rect">
            <a:avLst/>
          </a:prstGeom>
        </p:spPr>
      </p:pic>
      <p:sp>
        <p:nvSpPr>
          <p:cNvPr id="5"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27</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869756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a:solidFill>
                  <a:schemeClr val="accent2">
                    <a:lumMod val="75000"/>
                  </a:schemeClr>
                </a:solidFill>
                <a:cs typeface="Calibri"/>
              </a:rPr>
              <a:t>2020-2021 PLANS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996370061"/>
              </p:ext>
            </p:extLst>
          </p:nvPr>
        </p:nvGraphicFramePr>
        <p:xfrm>
          <a:off x="457200" y="1600200"/>
          <a:ext cx="8219256" cy="4527618"/>
        </p:xfrm>
        <a:graphic>
          <a:graphicData uri="http://schemas.openxmlformats.org/drawingml/2006/table">
            <a:tbl>
              <a:tblPr firstRow="1" bandRow="1">
                <a:tableStyleId>{93296810-A885-4BE3-A3E7-6D5BEEA58F35}</a:tableStyleId>
              </a:tblPr>
              <a:tblGrid>
                <a:gridCol w="2530624">
                  <a:extLst>
                    <a:ext uri="{9D8B030D-6E8A-4147-A177-3AD203B41FA5}">
                      <a16:colId xmlns:a16="http://schemas.microsoft.com/office/drawing/2014/main" xmlns="" val="20000"/>
                    </a:ext>
                  </a:extLst>
                </a:gridCol>
                <a:gridCol w="2664296">
                  <a:extLst>
                    <a:ext uri="{9D8B030D-6E8A-4147-A177-3AD203B41FA5}">
                      <a16:colId xmlns:a16="http://schemas.microsoft.com/office/drawing/2014/main" xmlns="" val="20001"/>
                    </a:ext>
                  </a:extLst>
                </a:gridCol>
                <a:gridCol w="3024336">
                  <a:extLst>
                    <a:ext uri="{9D8B030D-6E8A-4147-A177-3AD203B41FA5}">
                      <a16:colId xmlns:a16="http://schemas.microsoft.com/office/drawing/2014/main" xmlns="" val="20002"/>
                    </a:ext>
                  </a:extLst>
                </a:gridCol>
              </a:tblGrid>
              <a:tr h="754603">
                <a:tc>
                  <a:txBody>
                    <a:bodyPr/>
                    <a:lstStyle/>
                    <a:p>
                      <a:endParaRPr lang="en-ZA" dirty="0"/>
                    </a:p>
                  </a:txBody>
                  <a:tcPr/>
                </a:tc>
                <a:tc gridSpan="2">
                  <a:txBody>
                    <a:bodyPr/>
                    <a:lstStyle/>
                    <a:p>
                      <a:r>
                        <a:rPr lang="en-ZA" dirty="0"/>
                        <a:t>USAO PROJECT ROLLOUT TO SPECIAL SCHOOLS</a:t>
                      </a:r>
                    </a:p>
                  </a:txBody>
                  <a:tcPr anchor="ctr"/>
                </a:tc>
                <a:tc hMerge="1">
                  <a:txBody>
                    <a:bodyPr/>
                    <a:lstStyle/>
                    <a:p>
                      <a:endParaRPr lang="en-ZA" dirty="0"/>
                    </a:p>
                  </a:txBody>
                  <a:tcPr/>
                </a:tc>
                <a:extLst>
                  <a:ext uri="{0D108BD9-81ED-4DB2-BD59-A6C34878D82A}">
                    <a16:rowId xmlns:a16="http://schemas.microsoft.com/office/drawing/2014/main" xmlns="" val="10000"/>
                  </a:ext>
                </a:extLst>
              </a:tr>
              <a:tr h="754603">
                <a:tc>
                  <a:txBody>
                    <a:bodyPr/>
                    <a:lstStyle/>
                    <a:p>
                      <a:r>
                        <a:rPr lang="en-ZA" b="1" dirty="0"/>
                        <a:t>NETWORK OPERATOR</a:t>
                      </a:r>
                    </a:p>
                  </a:txBody>
                  <a:tcPr anchor="ctr"/>
                </a:tc>
                <a:tc>
                  <a:txBody>
                    <a:bodyPr/>
                    <a:lstStyle/>
                    <a:p>
                      <a:r>
                        <a:rPr lang="en-ZA" b="1" dirty="0"/>
                        <a:t>ICT EQUIPMENT</a:t>
                      </a:r>
                    </a:p>
                  </a:txBody>
                  <a:tcPr anchor="ctr"/>
                </a:tc>
                <a:tc>
                  <a:txBody>
                    <a:bodyPr/>
                    <a:lstStyle/>
                    <a:p>
                      <a:r>
                        <a:rPr lang="en-ZA" b="1" dirty="0"/>
                        <a:t>ASSISTIVE DEVICES</a:t>
                      </a:r>
                    </a:p>
                  </a:txBody>
                  <a:tcPr anchor="ctr"/>
                </a:tc>
                <a:extLst>
                  <a:ext uri="{0D108BD9-81ED-4DB2-BD59-A6C34878D82A}">
                    <a16:rowId xmlns:a16="http://schemas.microsoft.com/office/drawing/2014/main" xmlns="" val="10001"/>
                  </a:ext>
                </a:extLst>
              </a:tr>
              <a:tr h="754603">
                <a:tc>
                  <a:txBody>
                    <a:bodyPr/>
                    <a:lstStyle/>
                    <a:p>
                      <a:r>
                        <a:rPr lang="en-ZA" b="1" dirty="0"/>
                        <a:t>Vodacom</a:t>
                      </a:r>
                    </a:p>
                  </a:txBody>
                  <a:tcPr anchor="ctr"/>
                </a:tc>
                <a:tc>
                  <a:txBody>
                    <a:bodyPr/>
                    <a:lstStyle/>
                    <a:p>
                      <a:r>
                        <a:rPr lang="en-ZA" dirty="0"/>
                        <a:t>140 schools</a:t>
                      </a:r>
                    </a:p>
                  </a:txBody>
                  <a:tcPr anchor="ctr"/>
                </a:tc>
                <a:tc>
                  <a:txBody>
                    <a:bodyPr/>
                    <a:lstStyle/>
                    <a:p>
                      <a:r>
                        <a:rPr lang="en-ZA" dirty="0"/>
                        <a:t>140 schools</a:t>
                      </a:r>
                    </a:p>
                  </a:txBody>
                  <a:tcPr anchor="ctr"/>
                </a:tc>
                <a:extLst>
                  <a:ext uri="{0D108BD9-81ED-4DB2-BD59-A6C34878D82A}">
                    <a16:rowId xmlns:a16="http://schemas.microsoft.com/office/drawing/2014/main" xmlns="" val="10002"/>
                  </a:ext>
                </a:extLst>
              </a:tr>
              <a:tr h="754603">
                <a:tc>
                  <a:txBody>
                    <a:bodyPr/>
                    <a:lstStyle/>
                    <a:p>
                      <a:r>
                        <a:rPr lang="en-ZA" b="1" dirty="0"/>
                        <a:t>MTN</a:t>
                      </a:r>
                    </a:p>
                  </a:txBody>
                  <a:tcPr anchor="ctr"/>
                </a:tc>
                <a:tc>
                  <a:txBody>
                    <a:bodyPr/>
                    <a:lstStyle/>
                    <a:p>
                      <a:r>
                        <a:rPr lang="en-ZA" dirty="0"/>
                        <a:t>102 schools</a:t>
                      </a:r>
                    </a:p>
                  </a:txBody>
                  <a:tcPr anchor="ctr"/>
                </a:tc>
                <a:tc>
                  <a:txBody>
                    <a:bodyPr/>
                    <a:lstStyle/>
                    <a:p>
                      <a:r>
                        <a:rPr lang="en-ZA" dirty="0"/>
                        <a:t>102 schools</a:t>
                      </a:r>
                    </a:p>
                  </a:txBody>
                  <a:tcPr anchor="ctr"/>
                </a:tc>
                <a:extLst>
                  <a:ext uri="{0D108BD9-81ED-4DB2-BD59-A6C34878D82A}">
                    <a16:rowId xmlns:a16="http://schemas.microsoft.com/office/drawing/2014/main" xmlns="" val="10003"/>
                  </a:ext>
                </a:extLst>
              </a:tr>
              <a:tr h="754603">
                <a:tc>
                  <a:txBody>
                    <a:bodyPr/>
                    <a:lstStyle/>
                    <a:p>
                      <a:r>
                        <a:rPr lang="en-ZA" b="1" dirty="0"/>
                        <a:t>Liquid Telcoms</a:t>
                      </a:r>
                    </a:p>
                  </a:txBody>
                  <a:tcPr anchor="ctr"/>
                </a:tc>
                <a:tc>
                  <a:txBody>
                    <a:bodyPr/>
                    <a:lstStyle/>
                    <a:p>
                      <a:r>
                        <a:rPr lang="en-ZA" dirty="0"/>
                        <a:t>50 schools</a:t>
                      </a:r>
                    </a:p>
                  </a:txBody>
                  <a:tcPr anchor="ctr"/>
                </a:tc>
                <a:tc>
                  <a:txBody>
                    <a:bodyPr/>
                    <a:lstStyle/>
                    <a:p>
                      <a:r>
                        <a:rPr lang="en-ZA" dirty="0"/>
                        <a:t>50 schools</a:t>
                      </a:r>
                    </a:p>
                  </a:txBody>
                  <a:tcPr anchor="ctr"/>
                </a:tc>
                <a:extLst>
                  <a:ext uri="{0D108BD9-81ED-4DB2-BD59-A6C34878D82A}">
                    <a16:rowId xmlns:a16="http://schemas.microsoft.com/office/drawing/2014/main" xmlns="" val="10004"/>
                  </a:ext>
                </a:extLst>
              </a:tr>
              <a:tr h="754603">
                <a:tc>
                  <a:txBody>
                    <a:bodyPr/>
                    <a:lstStyle/>
                    <a:p>
                      <a:r>
                        <a:rPr lang="en-ZA" b="1" dirty="0"/>
                        <a:t>Total</a:t>
                      </a:r>
                    </a:p>
                  </a:txBody>
                  <a:tcPr anchor="ctr"/>
                </a:tc>
                <a:tc>
                  <a:txBody>
                    <a:bodyPr/>
                    <a:lstStyle/>
                    <a:p>
                      <a:r>
                        <a:rPr lang="en-ZA" dirty="0">
                          <a:solidFill>
                            <a:srgbClr val="FF0000"/>
                          </a:solidFill>
                        </a:rPr>
                        <a:t>240 schools</a:t>
                      </a:r>
                    </a:p>
                  </a:txBody>
                  <a:tcPr anchor="ctr"/>
                </a:tc>
                <a:tc>
                  <a:txBody>
                    <a:bodyPr/>
                    <a:lstStyle/>
                    <a:p>
                      <a:r>
                        <a:rPr lang="en-ZA" dirty="0">
                          <a:solidFill>
                            <a:srgbClr val="FF0000"/>
                          </a:solidFill>
                        </a:rPr>
                        <a:t>240 schools</a:t>
                      </a:r>
                    </a:p>
                  </a:txBody>
                  <a:tcPr anchor="ctr"/>
                </a:tc>
                <a:extLst>
                  <a:ext uri="{0D108BD9-81ED-4DB2-BD59-A6C34878D82A}">
                    <a16:rowId xmlns:a16="http://schemas.microsoft.com/office/drawing/2014/main" xmlns="" val="10005"/>
                  </a:ext>
                </a:extLst>
              </a:tr>
            </a:tbl>
          </a:graphicData>
        </a:graphic>
      </p:graphicFrame>
      <p:pic>
        <p:nvPicPr>
          <p:cNvPr id="5" name="Picture 4">
            <a:extLst>
              <a:ext uri="{FF2B5EF4-FFF2-40B4-BE49-F238E27FC236}">
                <a16:creationId xmlns:a16="http://schemas.microsoft.com/office/drawing/2014/main" xmlns="" id="{40556664-4CA8-4CEF-A351-786502DBC799}"/>
              </a:ext>
            </a:extLst>
          </p:cNvPr>
          <p:cNvPicPr>
            <a:picLocks noChangeAspect="1"/>
          </p:cNvPicPr>
          <p:nvPr/>
        </p:nvPicPr>
        <p:blipFill>
          <a:blip r:embed="rId2" cstate="print"/>
          <a:stretch>
            <a:fillRect/>
          </a:stretch>
        </p:blipFill>
        <p:spPr>
          <a:xfrm>
            <a:off x="107504" y="6127323"/>
            <a:ext cx="1584176" cy="729866"/>
          </a:xfrm>
          <a:prstGeom prst="rect">
            <a:avLst/>
          </a:prstGeom>
        </p:spPr>
      </p:pic>
      <p:sp>
        <p:nvSpPr>
          <p:cNvPr id="3" name="TextBox 2">
            <a:extLst>
              <a:ext uri="{FF2B5EF4-FFF2-40B4-BE49-F238E27FC236}">
                <a16:creationId xmlns:a16="http://schemas.microsoft.com/office/drawing/2014/main" xmlns="" id="{0AB12792-BE70-44F5-8F26-C4CAADBA8003}"/>
              </a:ext>
            </a:extLst>
          </p:cNvPr>
          <p:cNvSpPr txBox="1"/>
          <p:nvPr/>
        </p:nvSpPr>
        <p:spPr>
          <a:xfrm>
            <a:off x="7452320" y="6398695"/>
            <a:ext cx="418704" cy="369332"/>
          </a:xfrm>
          <a:prstGeom prst="rect">
            <a:avLst/>
          </a:prstGeom>
          <a:noFill/>
        </p:spPr>
        <p:txBody>
          <a:bodyPr wrap="none" rtlCol="0">
            <a:spAutoFit/>
          </a:bodyPr>
          <a:lstStyle/>
          <a:p>
            <a:r>
              <a:rPr lang="en-US" dirty="0"/>
              <a:t>28</a:t>
            </a:r>
          </a:p>
        </p:txBody>
      </p:sp>
    </p:spTree>
    <p:extLst>
      <p:ext uri="{BB962C8B-B14F-4D97-AF65-F5344CB8AC3E}">
        <p14:creationId xmlns:p14="http://schemas.microsoft.com/office/powerpoint/2010/main" xmlns="" val="1789723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9"/>
            <a:ext cx="8784976" cy="1143000"/>
          </a:xfrm>
        </p:spPr>
        <p:txBody>
          <a:bodyPr>
            <a:normAutofit fontScale="90000"/>
          </a:bodyPr>
          <a:lstStyle/>
          <a:p>
            <a:r>
              <a:rPr lang="en-US" b="1" dirty="0">
                <a:solidFill>
                  <a:schemeClr val="accent2">
                    <a:lumMod val="75000"/>
                  </a:schemeClr>
                </a:solidFill>
              </a:rPr>
              <a:t>AUDIT OF PHASE 2&amp;3 </a:t>
            </a:r>
            <a:br>
              <a:rPr lang="en-US" b="1" dirty="0">
                <a:solidFill>
                  <a:schemeClr val="accent2">
                    <a:lumMod val="75000"/>
                  </a:schemeClr>
                </a:solidFill>
              </a:rPr>
            </a:br>
            <a:r>
              <a:rPr lang="en-US" b="1" dirty="0">
                <a:solidFill>
                  <a:schemeClr val="accent2">
                    <a:lumMod val="75000"/>
                  </a:schemeClr>
                </a:solidFill>
              </a:rPr>
              <a:t>SCHOOLS: 2020</a:t>
            </a:r>
            <a:endParaRPr lang="en-ZA" b="1" dirty="0">
              <a:solidFill>
                <a:schemeClr val="accent2">
                  <a:lumMod val="75000"/>
                </a:schemeClr>
              </a:solidFill>
            </a:endParaRPr>
          </a:p>
        </p:txBody>
      </p:sp>
      <p:sp>
        <p:nvSpPr>
          <p:cNvPr id="3" name="Content Placeholder 2"/>
          <p:cNvSpPr>
            <a:spLocks noGrp="1"/>
          </p:cNvSpPr>
          <p:nvPr>
            <p:ph idx="1"/>
          </p:nvPr>
        </p:nvSpPr>
        <p:spPr>
          <a:xfrm>
            <a:off x="179512" y="1417639"/>
            <a:ext cx="8784976" cy="4675657"/>
          </a:xfrm>
        </p:spPr>
        <p:txBody>
          <a:bodyPr>
            <a:normAutofit/>
          </a:bodyPr>
          <a:lstStyle/>
          <a:p>
            <a:pPr algn="just"/>
            <a:r>
              <a:rPr lang="en-US" sz="4400" dirty="0">
                <a:cs typeface="Arial" panose="020B0604020202020204" pitchFamily="34" charset="0"/>
              </a:rPr>
              <a:t>The DBE and PDEs are finalising </a:t>
            </a:r>
            <a:r>
              <a:rPr lang="en-US" sz="4400" b="1" dirty="0">
                <a:cs typeface="Arial" panose="020B0604020202020204" pitchFamily="34" charset="0"/>
              </a:rPr>
              <a:t>e-readiness</a:t>
            </a:r>
            <a:r>
              <a:rPr lang="en-US" sz="4400" dirty="0">
                <a:cs typeface="Arial" panose="020B0604020202020204" pitchFamily="34" charset="0"/>
              </a:rPr>
              <a:t> and the </a:t>
            </a:r>
            <a:r>
              <a:rPr lang="en-US" sz="4400" b="1" dirty="0">
                <a:cs typeface="Arial" panose="020B0604020202020204" pitchFamily="34" charset="0"/>
              </a:rPr>
              <a:t>Audit</a:t>
            </a:r>
            <a:r>
              <a:rPr lang="en-US" sz="4400" dirty="0">
                <a:cs typeface="Arial" panose="020B0604020202020204" pitchFamily="34" charset="0"/>
              </a:rPr>
              <a:t> of:</a:t>
            </a:r>
          </a:p>
          <a:p>
            <a:pPr lvl="1" algn="just"/>
            <a:r>
              <a:rPr lang="en-US" sz="4400" dirty="0">
                <a:cs typeface="Arial" panose="020B0604020202020204" pitchFamily="34" charset="0"/>
              </a:rPr>
              <a:t>Multigrade schools; </a:t>
            </a:r>
          </a:p>
          <a:p>
            <a:pPr lvl="1" algn="just"/>
            <a:r>
              <a:rPr lang="en-US" sz="4400" dirty="0">
                <a:cs typeface="Arial" panose="020B0604020202020204" pitchFamily="34" charset="0"/>
              </a:rPr>
              <a:t>Farm Schools; and </a:t>
            </a:r>
          </a:p>
          <a:p>
            <a:pPr lvl="1" algn="just"/>
            <a:r>
              <a:rPr lang="en-US" sz="4400" dirty="0">
                <a:cs typeface="Arial" panose="020B0604020202020204" pitchFamily="34" charset="0"/>
              </a:rPr>
              <a:t>Quintile 1-3 Schools.  </a:t>
            </a:r>
            <a:endParaRPr lang="en-ZA" sz="4400" dirty="0">
              <a:cs typeface="Arial" panose="020B0604020202020204" pitchFamily="34" charset="0"/>
            </a:endParaRPr>
          </a:p>
        </p:txBody>
      </p:sp>
      <p:pic>
        <p:nvPicPr>
          <p:cNvPr id="4" name="Picture 3"/>
          <p:cNvPicPr>
            <a:picLocks noChangeAspect="1"/>
          </p:cNvPicPr>
          <p:nvPr/>
        </p:nvPicPr>
        <p:blipFill>
          <a:blip r:embed="rId2" cstate="print"/>
          <a:stretch>
            <a:fillRect/>
          </a:stretch>
        </p:blipFill>
        <p:spPr>
          <a:xfrm>
            <a:off x="107504" y="6237311"/>
            <a:ext cx="1656184" cy="619877"/>
          </a:xfrm>
          <a:prstGeom prst="rect">
            <a:avLst/>
          </a:prstGeom>
        </p:spPr>
      </p:pic>
      <p:sp>
        <p:nvSpPr>
          <p:cNvPr id="5"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29</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626696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cap="small" dirty="0">
                <a:solidFill>
                  <a:schemeClr val="accent2">
                    <a:lumMod val="75000"/>
                  </a:schemeClr>
                </a:solidFill>
              </a:rPr>
              <a:t>PURPOSE</a:t>
            </a:r>
          </a:p>
        </p:txBody>
      </p:sp>
      <p:sp>
        <p:nvSpPr>
          <p:cNvPr id="3" name="Content Placeholder 2"/>
          <p:cNvSpPr>
            <a:spLocks noGrp="1"/>
          </p:cNvSpPr>
          <p:nvPr>
            <p:ph idx="1"/>
          </p:nvPr>
        </p:nvSpPr>
        <p:spPr>
          <a:xfrm>
            <a:off x="323528" y="1196753"/>
            <a:ext cx="8363272" cy="4929412"/>
          </a:xfrm>
        </p:spPr>
        <p:txBody>
          <a:bodyPr>
            <a:normAutofit/>
          </a:bodyPr>
          <a:lstStyle/>
          <a:p>
            <a:pPr marL="0" indent="0" algn="ctr">
              <a:buNone/>
            </a:pPr>
            <a:endParaRPr lang="en-ZA" dirty="0"/>
          </a:p>
          <a:p>
            <a:pPr marL="0" indent="0" algn="just">
              <a:buNone/>
            </a:pPr>
            <a:r>
              <a:rPr lang="en-ZA" sz="4000" dirty="0">
                <a:cs typeface="Arial" panose="020B0604020202020204" pitchFamily="34" charset="0"/>
              </a:rPr>
              <a:t>To present to the Portfolio Committee </a:t>
            </a:r>
            <a:r>
              <a:rPr lang="en-ZA" sz="4000" b="1" dirty="0">
                <a:cs typeface="Arial" panose="020B0604020202020204" pitchFamily="34" charset="0"/>
              </a:rPr>
              <a:t>progress report on the rollout of Information and Communication Technologies (ICTs) </a:t>
            </a:r>
            <a:r>
              <a:rPr lang="en-ZA" sz="4000" dirty="0">
                <a:cs typeface="Arial" panose="020B0604020202020204" pitchFamily="34" charset="0"/>
              </a:rPr>
              <a:t>in the Basic Education Sector.</a:t>
            </a:r>
          </a:p>
        </p:txBody>
      </p:sp>
      <p:pic>
        <p:nvPicPr>
          <p:cNvPr id="4" name="Picture 3"/>
          <p:cNvPicPr>
            <a:picLocks noChangeAspect="1"/>
          </p:cNvPicPr>
          <p:nvPr/>
        </p:nvPicPr>
        <p:blipFill>
          <a:blip r:embed="rId2" cstate="print"/>
          <a:stretch>
            <a:fillRect/>
          </a:stretch>
        </p:blipFill>
        <p:spPr>
          <a:xfrm>
            <a:off x="107504" y="6127323"/>
            <a:ext cx="1512168" cy="729866"/>
          </a:xfrm>
          <a:prstGeom prst="rect">
            <a:avLst/>
          </a:prstGeom>
        </p:spPr>
      </p:pic>
      <p:sp>
        <p:nvSpPr>
          <p:cNvPr id="5"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3</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477514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2">
                    <a:lumMod val="75000"/>
                  </a:schemeClr>
                </a:solidFill>
              </a:rPr>
              <a:t>MULTIGRADE SCHOOL: 2020/21</a:t>
            </a:r>
            <a:endParaRPr lang="en-ZA" sz="4000" b="1" dirty="0">
              <a:solidFill>
                <a:schemeClr val="accent2">
                  <a:lumMod val="75000"/>
                </a:schemeClr>
              </a:solidFill>
            </a:endParaRPr>
          </a:p>
        </p:txBody>
      </p:sp>
      <p:sp>
        <p:nvSpPr>
          <p:cNvPr id="3" name="Content Placeholder 2"/>
          <p:cNvSpPr>
            <a:spLocks noGrp="1"/>
          </p:cNvSpPr>
          <p:nvPr>
            <p:ph idx="1"/>
          </p:nvPr>
        </p:nvSpPr>
        <p:spPr>
          <a:xfrm>
            <a:off x="251520" y="1600201"/>
            <a:ext cx="8640960" cy="4709149"/>
          </a:xfrm>
        </p:spPr>
        <p:txBody>
          <a:bodyPr/>
          <a:lstStyle/>
          <a:p>
            <a:pPr algn="just"/>
            <a:r>
              <a:rPr lang="en-US" dirty="0">
                <a:cs typeface="Arial" panose="020B0604020202020204" pitchFamily="34" charset="0"/>
              </a:rPr>
              <a:t>The DG has requested PED’s to conduct an </a:t>
            </a:r>
            <a:r>
              <a:rPr lang="en-US" b="1" dirty="0">
                <a:cs typeface="Arial" panose="020B0604020202020204" pitchFamily="34" charset="0"/>
              </a:rPr>
              <a:t>Audit of Multigrade schools</a:t>
            </a:r>
            <a:r>
              <a:rPr lang="en-US" dirty="0">
                <a:cs typeface="Arial" panose="020B0604020202020204" pitchFamily="34" charset="0"/>
              </a:rPr>
              <a:t>, </a:t>
            </a:r>
            <a:r>
              <a:rPr lang="en-US" b="1" dirty="0">
                <a:cs typeface="Arial" panose="020B0604020202020204" pitchFamily="34" charset="0"/>
              </a:rPr>
              <a:t>Farm Schools </a:t>
            </a:r>
            <a:r>
              <a:rPr lang="en-US" dirty="0">
                <a:cs typeface="Arial" panose="020B0604020202020204" pitchFamily="34" charset="0"/>
              </a:rPr>
              <a:t>and </a:t>
            </a:r>
            <a:r>
              <a:rPr lang="en-US" b="1" dirty="0">
                <a:cs typeface="Arial" panose="020B0604020202020204" pitchFamily="34" charset="0"/>
              </a:rPr>
              <a:t>Quintile 1-3 Schools</a:t>
            </a:r>
            <a:r>
              <a:rPr lang="en-US" dirty="0">
                <a:cs typeface="Arial" panose="020B0604020202020204" pitchFamily="34" charset="0"/>
              </a:rPr>
              <a:t>. </a:t>
            </a:r>
          </a:p>
          <a:p>
            <a:pPr algn="just"/>
            <a:endParaRPr lang="en-US" dirty="0">
              <a:cs typeface="Arial" panose="020B0604020202020204" pitchFamily="34" charset="0"/>
            </a:endParaRPr>
          </a:p>
          <a:p>
            <a:pPr algn="just"/>
            <a:r>
              <a:rPr lang="en-US" dirty="0">
                <a:cs typeface="Arial" panose="020B0604020202020204" pitchFamily="34" charset="0"/>
              </a:rPr>
              <a:t>The PEDs have conducted the Audit and </a:t>
            </a:r>
            <a:r>
              <a:rPr lang="en-US" b="1" dirty="0">
                <a:cs typeface="Arial" panose="020B0604020202020204" pitchFamily="34" charset="0"/>
              </a:rPr>
              <a:t>reports are being finalised in preparation for the rollout</a:t>
            </a:r>
            <a:r>
              <a:rPr lang="en-US" dirty="0">
                <a:cs typeface="Arial" panose="020B0604020202020204" pitchFamily="34" charset="0"/>
              </a:rPr>
              <a:t> in these schools in 2021/22 financial year. </a:t>
            </a:r>
            <a:endParaRPr lang="en-ZA" dirty="0">
              <a:cs typeface="Arial" panose="020B0604020202020204" pitchFamily="34" charset="0"/>
            </a:endParaRPr>
          </a:p>
          <a:p>
            <a:endParaRPr lang="en-ZA" dirty="0"/>
          </a:p>
        </p:txBody>
      </p:sp>
      <p:pic>
        <p:nvPicPr>
          <p:cNvPr id="4" name="Picture 3"/>
          <p:cNvPicPr>
            <a:picLocks noChangeAspect="1"/>
          </p:cNvPicPr>
          <p:nvPr/>
        </p:nvPicPr>
        <p:blipFill>
          <a:blip r:embed="rId2" cstate="print"/>
          <a:stretch>
            <a:fillRect/>
          </a:stretch>
        </p:blipFill>
        <p:spPr>
          <a:xfrm>
            <a:off x="107504" y="6239859"/>
            <a:ext cx="1512168" cy="619877"/>
          </a:xfrm>
          <a:prstGeom prst="rect">
            <a:avLst/>
          </a:prstGeom>
        </p:spPr>
      </p:pic>
      <p:sp>
        <p:nvSpPr>
          <p:cNvPr id="5"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30</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547428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9"/>
            <a:ext cx="8784976" cy="1143000"/>
          </a:xfrm>
        </p:spPr>
        <p:txBody>
          <a:bodyPr>
            <a:normAutofit fontScale="90000"/>
          </a:bodyPr>
          <a:lstStyle/>
          <a:p>
            <a:r>
              <a:rPr lang="en-US" b="1" dirty="0">
                <a:solidFill>
                  <a:schemeClr val="accent2">
                    <a:lumMod val="75000"/>
                  </a:schemeClr>
                </a:solidFill>
              </a:rPr>
              <a:t>AUDIT OF </a:t>
            </a:r>
            <a:br>
              <a:rPr lang="en-US" b="1" dirty="0">
                <a:solidFill>
                  <a:schemeClr val="accent2">
                    <a:lumMod val="75000"/>
                  </a:schemeClr>
                </a:solidFill>
              </a:rPr>
            </a:br>
            <a:r>
              <a:rPr lang="en-US" b="1" dirty="0">
                <a:solidFill>
                  <a:schemeClr val="accent2">
                    <a:lumMod val="75000"/>
                  </a:schemeClr>
                </a:solidFill>
              </a:rPr>
              <a:t>PHASE 3 SCHOOLS: 2021 </a:t>
            </a:r>
            <a:endParaRPr lang="en-ZA" b="1" dirty="0">
              <a:solidFill>
                <a:schemeClr val="accent2">
                  <a:lumMod val="75000"/>
                </a:schemeClr>
              </a:solidFill>
            </a:endParaRPr>
          </a:p>
        </p:txBody>
      </p:sp>
      <p:sp>
        <p:nvSpPr>
          <p:cNvPr id="3" name="Content Placeholder 2"/>
          <p:cNvSpPr>
            <a:spLocks noGrp="1"/>
          </p:cNvSpPr>
          <p:nvPr>
            <p:ph idx="1"/>
          </p:nvPr>
        </p:nvSpPr>
        <p:spPr>
          <a:xfrm>
            <a:off x="179512" y="1871593"/>
            <a:ext cx="8784976" cy="4437758"/>
          </a:xfrm>
        </p:spPr>
        <p:txBody>
          <a:bodyPr>
            <a:normAutofit/>
          </a:bodyPr>
          <a:lstStyle/>
          <a:p>
            <a:pPr marL="0" indent="0" algn="just">
              <a:buNone/>
            </a:pPr>
            <a:r>
              <a:rPr lang="en-US" sz="4000" dirty="0">
                <a:cs typeface="Arial" panose="020B0604020202020204" pitchFamily="34" charset="0"/>
              </a:rPr>
              <a:t>The DBE and PDEs will conduct </a:t>
            </a:r>
            <a:r>
              <a:rPr lang="en-US" sz="4000" b="1" dirty="0">
                <a:cs typeface="Arial" panose="020B0604020202020204" pitchFamily="34" charset="0"/>
              </a:rPr>
              <a:t>e-readiness</a:t>
            </a:r>
            <a:r>
              <a:rPr lang="en-US" sz="4000" dirty="0">
                <a:cs typeface="Arial" panose="020B0604020202020204" pitchFamily="34" charset="0"/>
              </a:rPr>
              <a:t> and the </a:t>
            </a:r>
            <a:r>
              <a:rPr lang="en-US" sz="4000" b="1" dirty="0">
                <a:cs typeface="Arial" panose="020B0604020202020204" pitchFamily="34" charset="0"/>
              </a:rPr>
              <a:t>Audit</a:t>
            </a:r>
            <a:r>
              <a:rPr lang="en-US" sz="4000" dirty="0">
                <a:cs typeface="Arial" panose="020B0604020202020204" pitchFamily="34" charset="0"/>
              </a:rPr>
              <a:t> of the following schools in 2021:</a:t>
            </a:r>
          </a:p>
          <a:p>
            <a:pPr lvl="1" algn="just"/>
            <a:r>
              <a:rPr lang="en-US" sz="4000" dirty="0">
                <a:cs typeface="Arial" panose="020B0604020202020204" pitchFamily="34" charset="0"/>
              </a:rPr>
              <a:t>Quintile 3 schools; and</a:t>
            </a:r>
          </a:p>
          <a:p>
            <a:pPr lvl="1" algn="just"/>
            <a:r>
              <a:rPr lang="en-US" sz="4000" dirty="0">
                <a:cs typeface="Arial" panose="020B0604020202020204" pitchFamily="34" charset="0"/>
              </a:rPr>
              <a:t> Quintile 4 schools. </a:t>
            </a:r>
          </a:p>
        </p:txBody>
      </p:sp>
      <p:pic>
        <p:nvPicPr>
          <p:cNvPr id="4" name="Picture 3"/>
          <p:cNvPicPr>
            <a:picLocks noChangeAspect="1"/>
          </p:cNvPicPr>
          <p:nvPr/>
        </p:nvPicPr>
        <p:blipFill>
          <a:blip r:embed="rId2" cstate="print"/>
          <a:stretch>
            <a:fillRect/>
          </a:stretch>
        </p:blipFill>
        <p:spPr>
          <a:xfrm>
            <a:off x="107504" y="6237311"/>
            <a:ext cx="1584176" cy="619877"/>
          </a:xfrm>
          <a:prstGeom prst="rect">
            <a:avLst/>
          </a:prstGeom>
        </p:spPr>
      </p:pic>
      <p:sp>
        <p:nvSpPr>
          <p:cNvPr id="5"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31</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812339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9"/>
            <a:ext cx="9036496" cy="5865516"/>
          </a:xfrm>
        </p:spPr>
        <p:txBody>
          <a:bodyPr>
            <a:normAutofit/>
          </a:bodyPr>
          <a:lstStyle/>
          <a:p>
            <a:pPr marL="0" indent="0" algn="ctr">
              <a:buNone/>
            </a:pPr>
            <a:endParaRPr lang="en-ZA" sz="4800" b="1" dirty="0">
              <a:solidFill>
                <a:srgbClr val="CB6C1B"/>
              </a:solidFill>
              <a:latin typeface="+mj-lt"/>
              <a:ea typeface="+mj-ea"/>
              <a:cs typeface="+mj-cs"/>
            </a:endParaRPr>
          </a:p>
          <a:p>
            <a:pPr marL="0" indent="0" algn="ctr">
              <a:buNone/>
            </a:pPr>
            <a:r>
              <a:rPr lang="en-ZA" sz="5400" b="1" dirty="0">
                <a:solidFill>
                  <a:schemeClr val="accent2">
                    <a:lumMod val="75000"/>
                  </a:schemeClr>
                </a:solidFill>
                <a:latin typeface="+mj-lt"/>
                <a:ea typeface="+mj-ea"/>
                <a:cs typeface="+mj-cs"/>
              </a:rPr>
              <a:t>DEPLOYMENT OF </a:t>
            </a:r>
            <a:r>
              <a:rPr lang="en-US" sz="5400" b="1" dirty="0">
                <a:solidFill>
                  <a:schemeClr val="accent2">
                    <a:lumMod val="75000"/>
                  </a:schemeClr>
                </a:solidFill>
                <a:latin typeface="+mj-lt"/>
                <a:ea typeface="+mj-ea"/>
                <a:cs typeface="+mj-cs"/>
              </a:rPr>
              <a:t>DEPLOYMENT OF DIGITAL LTSM THROUGH ICTs </a:t>
            </a:r>
          </a:p>
          <a:p>
            <a:pPr marL="0" indent="0" algn="ctr">
              <a:buNone/>
            </a:pPr>
            <a:r>
              <a:rPr lang="en-ZA" sz="5400" b="1" dirty="0">
                <a:solidFill>
                  <a:schemeClr val="accent2">
                    <a:lumMod val="75000"/>
                  </a:schemeClr>
                </a:solidFill>
                <a:latin typeface="+mj-lt"/>
                <a:ea typeface="+mj-ea"/>
                <a:cs typeface="+mj-cs"/>
              </a:rPr>
              <a:t>2020 - 2024</a:t>
            </a:r>
          </a:p>
          <a:p>
            <a:pPr marL="0" indent="0" algn="ctr">
              <a:buNone/>
            </a:pPr>
            <a:endParaRPr lang="en-ZA" sz="4800" b="1" dirty="0">
              <a:solidFill>
                <a:srgbClr val="CB6C1B"/>
              </a:solidFill>
              <a:latin typeface="+mj-lt"/>
              <a:ea typeface="+mj-ea"/>
              <a:cs typeface="+mj-cs"/>
            </a:endParaRPr>
          </a:p>
        </p:txBody>
      </p:sp>
      <p:pic>
        <p:nvPicPr>
          <p:cNvPr id="4" name="Picture 3"/>
          <p:cNvPicPr>
            <a:picLocks noChangeAspect="1"/>
          </p:cNvPicPr>
          <p:nvPr/>
        </p:nvPicPr>
        <p:blipFill>
          <a:blip r:embed="rId2" cstate="print"/>
          <a:stretch>
            <a:fillRect/>
          </a:stretch>
        </p:blipFill>
        <p:spPr>
          <a:xfrm>
            <a:off x="107504" y="6237311"/>
            <a:ext cx="1584176" cy="619877"/>
          </a:xfrm>
          <a:prstGeom prst="rect">
            <a:avLst/>
          </a:prstGeom>
        </p:spPr>
      </p:pic>
      <p:sp>
        <p:nvSpPr>
          <p:cNvPr id="5"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32</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395992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036496" cy="1197891"/>
          </a:xfrm>
        </p:spPr>
        <p:txBody>
          <a:bodyPr>
            <a:noAutofit/>
          </a:bodyPr>
          <a:lstStyle/>
          <a:p>
            <a:r>
              <a:rPr lang="en-US" sz="4000" b="1" dirty="0">
                <a:solidFill>
                  <a:schemeClr val="accent2">
                    <a:lumMod val="75000"/>
                  </a:schemeClr>
                </a:solidFill>
              </a:rPr>
              <a:t>THE NUMBER OF ORDINARY SCHOOLS SCHOOLS TO BE RESOURCED  </a:t>
            </a:r>
          </a:p>
        </p:txBody>
      </p:sp>
      <p:graphicFrame>
        <p:nvGraphicFramePr>
          <p:cNvPr id="9" name="Table 8"/>
          <p:cNvGraphicFramePr>
            <a:graphicFrameLocks noGrp="1"/>
          </p:cNvGraphicFramePr>
          <p:nvPr>
            <p:extLst>
              <p:ext uri="{D42A27DB-BD31-4B8C-83A1-F6EECF244321}">
                <p14:modId xmlns:p14="http://schemas.microsoft.com/office/powerpoint/2010/main" xmlns="" val="974464016"/>
              </p:ext>
            </p:extLst>
          </p:nvPr>
        </p:nvGraphicFramePr>
        <p:xfrm>
          <a:off x="1" y="1382208"/>
          <a:ext cx="9144001" cy="4783095"/>
        </p:xfrm>
        <a:graphic>
          <a:graphicData uri="http://schemas.openxmlformats.org/drawingml/2006/table">
            <a:tbl>
              <a:tblPr>
                <a:tableStyleId>{5C22544A-7EE6-4342-B048-85BDC9FD1C3A}</a:tableStyleId>
              </a:tblPr>
              <a:tblGrid>
                <a:gridCol w="1835695">
                  <a:extLst>
                    <a:ext uri="{9D8B030D-6E8A-4147-A177-3AD203B41FA5}">
                      <a16:colId xmlns:a16="http://schemas.microsoft.com/office/drawing/2014/main" xmlns="" val="20000"/>
                    </a:ext>
                  </a:extLst>
                </a:gridCol>
                <a:gridCol w="4824536">
                  <a:extLst>
                    <a:ext uri="{9D8B030D-6E8A-4147-A177-3AD203B41FA5}">
                      <a16:colId xmlns:a16="http://schemas.microsoft.com/office/drawing/2014/main" xmlns="" val="20001"/>
                    </a:ext>
                  </a:extLst>
                </a:gridCol>
                <a:gridCol w="2483770">
                  <a:extLst>
                    <a:ext uri="{9D8B030D-6E8A-4147-A177-3AD203B41FA5}">
                      <a16:colId xmlns:a16="http://schemas.microsoft.com/office/drawing/2014/main" xmlns="" val="20002"/>
                    </a:ext>
                  </a:extLst>
                </a:gridCol>
              </a:tblGrid>
              <a:tr h="907363">
                <a:tc>
                  <a:txBody>
                    <a:bodyPr/>
                    <a:lstStyle/>
                    <a:p>
                      <a:pPr algn="ctr" fontAlgn="b"/>
                      <a:r>
                        <a:rPr lang="en-ZA" sz="2000" b="1" i="0" u="none" strike="noStrike" dirty="0">
                          <a:solidFill>
                            <a:srgbClr val="000000"/>
                          </a:solidFill>
                          <a:effectLst/>
                          <a:latin typeface="Arial Black" panose="020B0A04020102020204" pitchFamily="34" charset="0"/>
                        </a:rPr>
                        <a:t>Phases </a:t>
                      </a:r>
                    </a:p>
                  </a:txBody>
                  <a:tcPr marL="4292" marR="4292" marT="4292" marB="0" anchor="ctr"/>
                </a:tc>
                <a:tc>
                  <a:txBody>
                    <a:bodyPr/>
                    <a:lstStyle/>
                    <a:p>
                      <a:pPr algn="ctr" fontAlgn="ctr"/>
                      <a:r>
                        <a:rPr lang="en-ZA" sz="2000" b="1" u="none" strike="noStrike" dirty="0">
                          <a:effectLst/>
                          <a:latin typeface="Arial Black" panose="020B0A04020102020204" pitchFamily="34" charset="0"/>
                        </a:rPr>
                        <a:t>Number  of Mainstream Schools </a:t>
                      </a:r>
                      <a:endParaRPr lang="en-ZA" sz="2000" b="1" i="0" u="none" strike="noStrike" dirty="0">
                        <a:solidFill>
                          <a:srgbClr val="000000"/>
                        </a:solidFill>
                        <a:effectLst/>
                        <a:latin typeface="Arial Black" panose="020B0A04020102020204" pitchFamily="34" charset="0"/>
                      </a:endParaRPr>
                    </a:p>
                  </a:txBody>
                  <a:tcPr marL="4292" marR="4292" marT="4292" marB="0" anchor="ctr"/>
                </a:tc>
                <a:tc>
                  <a:txBody>
                    <a:bodyPr/>
                    <a:lstStyle/>
                    <a:p>
                      <a:pPr algn="ctr" fontAlgn="ctr"/>
                      <a:r>
                        <a:rPr lang="en-ZA" sz="2000" b="1" i="0" u="none" strike="noStrike" dirty="0">
                          <a:solidFill>
                            <a:srgbClr val="000000"/>
                          </a:solidFill>
                          <a:effectLst/>
                          <a:latin typeface="Arial Black" panose="020B0A04020102020204" pitchFamily="34" charset="0"/>
                        </a:rPr>
                        <a:t>Year</a:t>
                      </a:r>
                    </a:p>
                  </a:txBody>
                  <a:tcPr marL="4292" marR="4292" marT="4292" marB="0" anchor="ctr"/>
                </a:tc>
                <a:extLst>
                  <a:ext uri="{0D108BD9-81ED-4DB2-BD59-A6C34878D82A}">
                    <a16:rowId xmlns:a16="http://schemas.microsoft.com/office/drawing/2014/main" xmlns="" val="10001"/>
                  </a:ext>
                </a:extLst>
              </a:tr>
              <a:tr h="576279">
                <a:tc>
                  <a:txBody>
                    <a:bodyPr/>
                    <a:lstStyle/>
                    <a:p>
                      <a:pPr algn="ctr" fontAlgn="b"/>
                      <a:r>
                        <a:rPr lang="en-ZA" sz="2000" b="1" u="none" strike="noStrike" dirty="0">
                          <a:effectLst/>
                          <a:latin typeface="Arial" panose="020B0604020202020204" pitchFamily="34" charset="0"/>
                          <a:cs typeface="Arial" panose="020B0604020202020204" pitchFamily="34" charset="0"/>
                        </a:rPr>
                        <a:t>Phase 1</a:t>
                      </a:r>
                      <a:endParaRPr lang="en-ZA" sz="2000" b="1" i="0" u="none" strike="noStrike" dirty="0">
                        <a:solidFill>
                          <a:srgbClr val="FF0000"/>
                        </a:solidFill>
                        <a:effectLst/>
                        <a:latin typeface="Arial" panose="020B0604020202020204" pitchFamily="34" charset="0"/>
                        <a:cs typeface="Arial" panose="020B0604020202020204" pitchFamily="34" charset="0"/>
                      </a:endParaRPr>
                    </a:p>
                  </a:txBody>
                  <a:tcPr marL="4292" marR="4292" marT="4292" marB="0" anchor="ctr">
                    <a:solidFill>
                      <a:schemeClr val="accent6">
                        <a:lumMod val="20000"/>
                        <a:lumOff val="80000"/>
                      </a:schemeClr>
                    </a:solidFill>
                  </a:tcPr>
                </a:tc>
                <a:tc>
                  <a:txBody>
                    <a:bodyPr/>
                    <a:lstStyle/>
                    <a:p>
                      <a:pPr algn="ctr" rtl="0" fontAlgn="ctr"/>
                      <a:r>
                        <a:rPr lang="en-ZA" sz="2000" b="0" i="0" u="none" strike="noStrike" dirty="0">
                          <a:effectLst/>
                          <a:latin typeface="Arial" panose="020B0604020202020204" pitchFamily="34" charset="0"/>
                          <a:cs typeface="Arial" panose="020B0604020202020204" pitchFamily="34" charset="0"/>
                        </a:rPr>
                        <a:t>3526 </a:t>
                      </a:r>
                      <a:endParaRPr lang="en-ZA" sz="2000" b="0" i="0" u="none" strike="noStrike" dirty="0">
                        <a:solidFill>
                          <a:srgbClr val="FF0000"/>
                        </a:solidFill>
                        <a:effectLst/>
                        <a:latin typeface="Arial" panose="020B0604020202020204" pitchFamily="34" charset="0"/>
                        <a:cs typeface="Arial" panose="020B0604020202020204" pitchFamily="34" charset="0"/>
                      </a:endParaRPr>
                    </a:p>
                  </a:txBody>
                  <a:tcPr marL="4292" marR="4292" marT="4292" marB="0" anchor="ctr">
                    <a:solidFill>
                      <a:schemeClr val="accent6">
                        <a:lumMod val="20000"/>
                        <a:lumOff val="80000"/>
                      </a:schemeClr>
                    </a:solidFill>
                  </a:tcPr>
                </a:tc>
                <a:tc>
                  <a:txBody>
                    <a:bodyPr/>
                    <a:lstStyle/>
                    <a:p>
                      <a:pPr algn="ctr"/>
                      <a:r>
                        <a:rPr lang="en-ZA" dirty="0"/>
                        <a:t>2021</a:t>
                      </a:r>
                    </a:p>
                  </a:txBody>
                  <a:tcPr marL="4292" marR="4292" marT="4292" marB="0" anchor="ctr">
                    <a:solidFill>
                      <a:schemeClr val="accent6">
                        <a:lumMod val="20000"/>
                        <a:lumOff val="80000"/>
                      </a:schemeClr>
                    </a:solidFill>
                  </a:tcPr>
                </a:tc>
                <a:extLst>
                  <a:ext uri="{0D108BD9-81ED-4DB2-BD59-A6C34878D82A}">
                    <a16:rowId xmlns:a16="http://schemas.microsoft.com/office/drawing/2014/main" xmlns="" val="10002"/>
                  </a:ext>
                </a:extLst>
              </a:tr>
              <a:tr h="576279">
                <a:tc rowSpan="3">
                  <a:txBody>
                    <a:bodyPr/>
                    <a:lstStyle/>
                    <a:p>
                      <a:pPr algn="ctr" fontAlgn="ctr"/>
                      <a:r>
                        <a:rPr lang="en-ZA" sz="2000" b="1" u="none" strike="noStrike" dirty="0">
                          <a:effectLst/>
                          <a:latin typeface="Arial" panose="020B0604020202020204" pitchFamily="34" charset="0"/>
                          <a:cs typeface="Arial" panose="020B0604020202020204" pitchFamily="34" charset="0"/>
                        </a:rPr>
                        <a:t>Phase 2</a:t>
                      </a:r>
                      <a:endParaRPr lang="en-ZA" sz="2000" b="1" i="0" u="none" strike="noStrike" dirty="0">
                        <a:solidFill>
                          <a:srgbClr val="FF0000"/>
                        </a:solidFill>
                        <a:effectLst/>
                        <a:latin typeface="Arial" panose="020B0604020202020204" pitchFamily="34" charset="0"/>
                        <a:cs typeface="Arial" panose="020B0604020202020204" pitchFamily="34" charset="0"/>
                      </a:endParaRPr>
                    </a:p>
                  </a:txBody>
                  <a:tcPr marL="4292" marR="4292" marT="4292" marB="0" anchor="ctr">
                    <a:solidFill>
                      <a:srgbClr val="92D050"/>
                    </a:solidFill>
                  </a:tcPr>
                </a:tc>
                <a:tc>
                  <a:txBody>
                    <a:bodyPr/>
                    <a:lstStyle/>
                    <a:p>
                      <a:pPr algn="ctr" rtl="0" fontAlgn="ctr"/>
                      <a:r>
                        <a:rPr lang="en-ZA" sz="2000" b="0" i="0" u="none" strike="noStrike" dirty="0">
                          <a:effectLst/>
                          <a:latin typeface="Arial" panose="020B0604020202020204" pitchFamily="34" charset="0"/>
                          <a:cs typeface="Arial" panose="020B0604020202020204" pitchFamily="34" charset="0"/>
                        </a:rPr>
                        <a:t>7679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4292" marR="4292" marT="4292" marB="0" anchor="ctr">
                    <a:solidFill>
                      <a:srgbClr val="92D050"/>
                    </a:solidFill>
                  </a:tcPr>
                </a:tc>
                <a:tc>
                  <a:txBody>
                    <a:bodyPr/>
                    <a:lstStyle/>
                    <a:p>
                      <a:pPr algn="ctr"/>
                      <a:r>
                        <a:rPr lang="en-ZA" dirty="0"/>
                        <a:t>2021</a:t>
                      </a:r>
                    </a:p>
                  </a:txBody>
                  <a:tcPr marL="4292" marR="4292" marT="4292" marB="0" anchor="ctr">
                    <a:solidFill>
                      <a:srgbClr val="92D050"/>
                    </a:solidFill>
                  </a:tcPr>
                </a:tc>
                <a:extLst>
                  <a:ext uri="{0D108BD9-81ED-4DB2-BD59-A6C34878D82A}">
                    <a16:rowId xmlns:a16="http://schemas.microsoft.com/office/drawing/2014/main" xmlns="" val="10003"/>
                  </a:ext>
                </a:extLst>
              </a:tr>
              <a:tr h="576279">
                <a:tc vMerge="1">
                  <a:txBody>
                    <a:bodyPr/>
                    <a:lstStyle/>
                    <a:p>
                      <a:endParaRPr lang="en-ZA"/>
                    </a:p>
                  </a:txBody>
                  <a:tcPr/>
                </a:tc>
                <a:tc>
                  <a:txBody>
                    <a:bodyPr/>
                    <a:lstStyle/>
                    <a:p>
                      <a:pPr algn="ctr" rtl="0" fontAlgn="ctr"/>
                      <a:r>
                        <a:rPr lang="en-ZA" sz="2000" b="0" i="0" u="none" strike="noStrike" dirty="0">
                          <a:effectLst/>
                          <a:latin typeface="Arial" panose="020B0604020202020204" pitchFamily="34" charset="0"/>
                          <a:cs typeface="Arial" panose="020B0604020202020204" pitchFamily="34" charset="0"/>
                        </a:rPr>
                        <a:t>6324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4292" marR="4292" marT="4292" marB="0" anchor="ctr">
                    <a:solidFill>
                      <a:srgbClr val="92D050"/>
                    </a:solidFill>
                  </a:tcPr>
                </a:tc>
                <a:tc>
                  <a:txBody>
                    <a:bodyPr/>
                    <a:lstStyle/>
                    <a:p>
                      <a:pPr algn="ctr"/>
                      <a:r>
                        <a:rPr lang="en-ZA" dirty="0"/>
                        <a:t>2022</a:t>
                      </a:r>
                    </a:p>
                  </a:txBody>
                  <a:tcPr marL="4292" marR="4292" marT="4292" marB="0" anchor="ctr">
                    <a:solidFill>
                      <a:srgbClr val="92D050"/>
                    </a:solidFill>
                  </a:tcPr>
                </a:tc>
                <a:extLst>
                  <a:ext uri="{0D108BD9-81ED-4DB2-BD59-A6C34878D82A}">
                    <a16:rowId xmlns:a16="http://schemas.microsoft.com/office/drawing/2014/main" xmlns="" val="10004"/>
                  </a:ext>
                </a:extLst>
              </a:tr>
              <a:tr h="576279">
                <a:tc vMerge="1">
                  <a:txBody>
                    <a:bodyPr/>
                    <a:lstStyle/>
                    <a:p>
                      <a:endParaRPr lang="en-ZA"/>
                    </a:p>
                  </a:txBody>
                  <a:tcPr/>
                </a:tc>
                <a:tc>
                  <a:txBody>
                    <a:bodyPr/>
                    <a:lstStyle/>
                    <a:p>
                      <a:pPr algn="ctr" rtl="0" fontAlgn="ctr"/>
                      <a:r>
                        <a:rPr lang="en-ZA" sz="2000" b="0" i="0" u="none" strike="noStrike" dirty="0">
                          <a:effectLst/>
                          <a:latin typeface="Arial" panose="020B0604020202020204" pitchFamily="34" charset="0"/>
                          <a:cs typeface="Arial" panose="020B0604020202020204" pitchFamily="34" charset="0"/>
                        </a:rPr>
                        <a:t>5177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4292" marR="4292" marT="4292" marB="0" anchor="ctr">
                    <a:solidFill>
                      <a:srgbClr val="92D050"/>
                    </a:solidFill>
                  </a:tcPr>
                </a:tc>
                <a:tc>
                  <a:txBody>
                    <a:bodyPr/>
                    <a:lstStyle/>
                    <a:p>
                      <a:pPr algn="ctr"/>
                      <a:r>
                        <a:rPr lang="en-ZA" dirty="0"/>
                        <a:t>2023</a:t>
                      </a:r>
                    </a:p>
                  </a:txBody>
                  <a:tcPr marL="4292" marR="4292" marT="4292" marB="0" anchor="ctr">
                    <a:solidFill>
                      <a:srgbClr val="92D050"/>
                    </a:solidFill>
                  </a:tcPr>
                </a:tc>
                <a:extLst>
                  <a:ext uri="{0D108BD9-81ED-4DB2-BD59-A6C34878D82A}">
                    <a16:rowId xmlns:a16="http://schemas.microsoft.com/office/drawing/2014/main" xmlns="" val="10005"/>
                  </a:ext>
                </a:extLst>
              </a:tr>
              <a:tr h="576279">
                <a:tc rowSpan="2">
                  <a:txBody>
                    <a:bodyPr/>
                    <a:lstStyle/>
                    <a:p>
                      <a:pPr algn="ctr" fontAlgn="b"/>
                      <a:r>
                        <a:rPr lang="en-ZA" sz="2000" b="1" u="none" strike="noStrike" dirty="0">
                          <a:effectLst/>
                          <a:latin typeface="Arial" panose="020B0604020202020204" pitchFamily="34" charset="0"/>
                          <a:cs typeface="Arial" panose="020B0604020202020204" pitchFamily="34" charset="0"/>
                        </a:rPr>
                        <a:t>Phase 3</a:t>
                      </a:r>
                      <a:endParaRPr lang="en-ZA" sz="2000" b="1" i="0" u="none" strike="noStrike" dirty="0">
                        <a:solidFill>
                          <a:srgbClr val="000000"/>
                        </a:solidFill>
                        <a:effectLst/>
                        <a:latin typeface="Arial" panose="020B0604020202020204" pitchFamily="34" charset="0"/>
                        <a:cs typeface="Arial" panose="020B0604020202020204" pitchFamily="34" charset="0"/>
                      </a:endParaRPr>
                    </a:p>
                  </a:txBody>
                  <a:tcPr marL="4292" marR="4292" marT="4292" marB="0" anchor="ctr"/>
                </a:tc>
                <a:tc>
                  <a:txBody>
                    <a:bodyPr/>
                    <a:lstStyle/>
                    <a:p>
                      <a:pPr algn="ctr" rtl="0" fontAlgn="ctr"/>
                      <a:r>
                        <a:rPr lang="en-ZA" sz="2000" b="0" i="0" u="none" strike="noStrike" dirty="0">
                          <a:effectLst/>
                          <a:latin typeface="Arial" panose="020B0604020202020204" pitchFamily="34" charset="0"/>
                          <a:cs typeface="Arial" panose="020B0604020202020204" pitchFamily="34" charset="0"/>
                        </a:rPr>
                        <a:t>1920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4292" marR="4292" marT="4292" marB="0" anchor="ctr"/>
                </a:tc>
                <a:tc>
                  <a:txBody>
                    <a:bodyPr/>
                    <a:lstStyle/>
                    <a:p>
                      <a:pPr algn="ctr"/>
                      <a:r>
                        <a:rPr lang="en-ZA" dirty="0"/>
                        <a:t>2024</a:t>
                      </a:r>
                    </a:p>
                  </a:txBody>
                  <a:tcPr marL="4292" marR="4292" marT="4292" marB="0" anchor="ctr"/>
                </a:tc>
                <a:extLst>
                  <a:ext uri="{0D108BD9-81ED-4DB2-BD59-A6C34878D82A}">
                    <a16:rowId xmlns:a16="http://schemas.microsoft.com/office/drawing/2014/main" xmlns="" val="10006"/>
                  </a:ext>
                </a:extLst>
              </a:tr>
              <a:tr h="576279">
                <a:tc vMerge="1">
                  <a:txBody>
                    <a:bodyPr/>
                    <a:lstStyle/>
                    <a:p>
                      <a:endParaRPr lang="en-ZA"/>
                    </a:p>
                  </a:txBody>
                  <a:tcPr/>
                </a:tc>
                <a:tc>
                  <a:txBody>
                    <a:bodyPr/>
                    <a:lstStyle/>
                    <a:p>
                      <a:pPr algn="ctr" rtl="0" fontAlgn="ctr"/>
                      <a:r>
                        <a:rPr lang="en-ZA" sz="2000" b="0" i="0" u="none" strike="noStrike" dirty="0">
                          <a:effectLst/>
                          <a:latin typeface="Arial" panose="020B0604020202020204" pitchFamily="34" charset="0"/>
                          <a:cs typeface="Arial" panose="020B0604020202020204" pitchFamily="34" charset="0"/>
                        </a:rPr>
                        <a:t>2077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4292" marR="4292" marT="4292" marB="0" anchor="ctr"/>
                </a:tc>
                <a:tc>
                  <a:txBody>
                    <a:bodyPr/>
                    <a:lstStyle/>
                    <a:p>
                      <a:pPr algn="ctr"/>
                      <a:r>
                        <a:rPr lang="en-ZA" dirty="0"/>
                        <a:t>2024</a:t>
                      </a:r>
                    </a:p>
                  </a:txBody>
                  <a:tcPr marL="4292" marR="4292" marT="4292" marB="0" anchor="ctr"/>
                </a:tc>
                <a:extLst>
                  <a:ext uri="{0D108BD9-81ED-4DB2-BD59-A6C34878D82A}">
                    <a16:rowId xmlns:a16="http://schemas.microsoft.com/office/drawing/2014/main" xmlns="" val="10007"/>
                  </a:ext>
                </a:extLst>
              </a:tr>
              <a:tr h="418058">
                <a:tc>
                  <a:txBody>
                    <a:bodyPr/>
                    <a:lstStyle/>
                    <a:p>
                      <a:pPr algn="ctr" fontAlgn="b"/>
                      <a:r>
                        <a:rPr lang="en-ZA" sz="2400" b="1" u="none" strike="noStrike" dirty="0">
                          <a:effectLst/>
                          <a:latin typeface="Arial" panose="020B0604020202020204" pitchFamily="34" charset="0"/>
                          <a:cs typeface="Arial" panose="020B0604020202020204" pitchFamily="34" charset="0"/>
                        </a:rPr>
                        <a:t>TOTAL</a:t>
                      </a:r>
                      <a:endParaRPr lang="en-ZA" sz="2400" b="1" i="0" u="none" strike="noStrike" dirty="0">
                        <a:solidFill>
                          <a:srgbClr val="FF0000"/>
                        </a:solidFill>
                        <a:effectLst/>
                        <a:latin typeface="Arial" panose="020B0604020202020204" pitchFamily="34" charset="0"/>
                        <a:cs typeface="Arial" panose="020B0604020202020204" pitchFamily="34" charset="0"/>
                      </a:endParaRPr>
                    </a:p>
                  </a:txBody>
                  <a:tcPr marL="4292" marR="4292" marT="4292" marB="0" anchor="ctr"/>
                </a:tc>
                <a:tc>
                  <a:txBody>
                    <a:bodyPr/>
                    <a:lstStyle/>
                    <a:p>
                      <a:pPr algn="ctr" fontAlgn="b"/>
                      <a:r>
                        <a:rPr lang="en-ZA" sz="2400" b="1" u="none" strike="noStrike" dirty="0">
                          <a:effectLst/>
                          <a:latin typeface="Arial" panose="020B0604020202020204" pitchFamily="34" charset="0"/>
                          <a:cs typeface="Arial" panose="020B0604020202020204" pitchFamily="34" charset="0"/>
                        </a:rPr>
                        <a:t>26703</a:t>
                      </a:r>
                      <a:endParaRPr lang="en-ZA" sz="2400" b="1" i="0" u="none" strike="noStrike" dirty="0">
                        <a:solidFill>
                          <a:srgbClr val="FF0000"/>
                        </a:solidFill>
                        <a:effectLst/>
                        <a:latin typeface="Arial" panose="020B0604020202020204" pitchFamily="34" charset="0"/>
                        <a:cs typeface="Arial" panose="020B0604020202020204" pitchFamily="34" charset="0"/>
                      </a:endParaRPr>
                    </a:p>
                  </a:txBody>
                  <a:tcPr marL="4292" marR="4292" marT="4292" marB="0" anchor="ctr"/>
                </a:tc>
                <a:tc>
                  <a:txBody>
                    <a:bodyPr/>
                    <a:lstStyle/>
                    <a:p>
                      <a:endParaRPr lang="en-ZA" dirty="0"/>
                    </a:p>
                  </a:txBody>
                  <a:tcPr marL="4292" marR="4292" marT="4292" marB="0" anchor="ctr"/>
                </a:tc>
                <a:extLst>
                  <a:ext uri="{0D108BD9-81ED-4DB2-BD59-A6C34878D82A}">
                    <a16:rowId xmlns:a16="http://schemas.microsoft.com/office/drawing/2014/main" xmlns="" val="10008"/>
                  </a:ext>
                </a:extLst>
              </a:tr>
            </a:tbl>
          </a:graphicData>
        </a:graphic>
      </p:graphicFrame>
      <p:sp>
        <p:nvSpPr>
          <p:cNvPr id="6" name="Slide Number Placeholder 4">
            <a:extLst>
              <a:ext uri="{FF2B5EF4-FFF2-40B4-BE49-F238E27FC236}">
                <a16:creationId xmlns:a16="http://schemas.microsoft.com/office/drawing/2014/main" xmlns="" id="{920D75BA-6566-4532-ACCD-F6AD2107162A}"/>
              </a:ext>
            </a:extLst>
          </p:cNvPr>
          <p:cNvSpPr txBox="1">
            <a:spLocks/>
          </p:cNvSpPr>
          <p:nvPr/>
        </p:nvSpPr>
        <p:spPr>
          <a:xfrm>
            <a:off x="5382090" y="5589264"/>
            <a:ext cx="16002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ZA" sz="1350" dirty="0"/>
              <a:t> </a:t>
            </a:r>
          </a:p>
        </p:txBody>
      </p:sp>
      <p:pic>
        <p:nvPicPr>
          <p:cNvPr id="5" name="Picture 4"/>
          <p:cNvPicPr>
            <a:picLocks noChangeAspect="1"/>
          </p:cNvPicPr>
          <p:nvPr/>
        </p:nvPicPr>
        <p:blipFill>
          <a:blip r:embed="rId2" cstate="print"/>
          <a:stretch>
            <a:fillRect/>
          </a:stretch>
        </p:blipFill>
        <p:spPr>
          <a:xfrm>
            <a:off x="107504" y="6237311"/>
            <a:ext cx="1584176" cy="619877"/>
          </a:xfrm>
          <a:prstGeom prst="rect">
            <a:avLst/>
          </a:prstGeom>
        </p:spPr>
      </p:pic>
      <p:sp>
        <p:nvSpPr>
          <p:cNvPr id="7"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33</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048415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24744"/>
            <a:ext cx="8229600" cy="4525963"/>
          </a:xfrm>
        </p:spPr>
        <p:txBody>
          <a:bodyPr>
            <a:normAutofit/>
          </a:bodyPr>
          <a:lstStyle/>
          <a:p>
            <a:pPr marL="0" indent="0" algn="ctr">
              <a:buNone/>
            </a:pPr>
            <a:endParaRPr lang="en-ZA" sz="4000" b="1" dirty="0">
              <a:solidFill>
                <a:srgbClr val="CB6C1B"/>
              </a:solidFill>
              <a:latin typeface="+mj-lt"/>
              <a:ea typeface="+mj-ea"/>
              <a:cs typeface="+mj-cs"/>
            </a:endParaRPr>
          </a:p>
          <a:p>
            <a:pPr marL="0" indent="0" algn="ctr">
              <a:buNone/>
            </a:pPr>
            <a:r>
              <a:rPr lang="en-ZA" sz="4000" b="1" dirty="0">
                <a:solidFill>
                  <a:schemeClr val="accent2">
                    <a:lumMod val="75000"/>
                  </a:schemeClr>
                </a:solidFill>
                <a:latin typeface="+mj-lt"/>
                <a:ea typeface="+mj-ea"/>
                <a:cs typeface="+mj-cs"/>
              </a:rPr>
              <a:t>PROGRESS</a:t>
            </a:r>
          </a:p>
          <a:p>
            <a:pPr marL="0" indent="0" algn="ctr">
              <a:buNone/>
            </a:pPr>
            <a:r>
              <a:rPr lang="en-ZA" sz="4000" b="1" dirty="0">
                <a:solidFill>
                  <a:schemeClr val="accent2">
                    <a:lumMod val="75000"/>
                  </a:schemeClr>
                </a:solidFill>
                <a:latin typeface="+mj-lt"/>
                <a:ea typeface="+mj-ea"/>
                <a:cs typeface="+mj-cs"/>
              </a:rPr>
              <a:t>TEACHER TRAINING</a:t>
            </a:r>
          </a:p>
          <a:p>
            <a:pPr marL="0" indent="0" algn="ctr">
              <a:buNone/>
            </a:pPr>
            <a:r>
              <a:rPr lang="en-ZA" sz="4000" b="1" dirty="0">
                <a:solidFill>
                  <a:schemeClr val="accent2">
                    <a:lumMod val="75000"/>
                  </a:schemeClr>
                </a:solidFill>
                <a:latin typeface="+mj-lt"/>
                <a:ea typeface="+mj-ea"/>
                <a:cs typeface="+mj-cs"/>
              </a:rPr>
              <a:t>CHANGE MANAGEMENT AND ICT INTEGRATION</a:t>
            </a:r>
          </a:p>
        </p:txBody>
      </p:sp>
      <p:pic>
        <p:nvPicPr>
          <p:cNvPr id="4" name="Picture 3"/>
          <p:cNvPicPr>
            <a:picLocks noChangeAspect="1"/>
          </p:cNvPicPr>
          <p:nvPr/>
        </p:nvPicPr>
        <p:blipFill>
          <a:blip r:embed="rId2" cstate="print"/>
          <a:stretch>
            <a:fillRect/>
          </a:stretch>
        </p:blipFill>
        <p:spPr>
          <a:xfrm>
            <a:off x="107504" y="6237311"/>
            <a:ext cx="1584176" cy="619877"/>
          </a:xfrm>
          <a:prstGeom prst="rect">
            <a:avLst/>
          </a:prstGeom>
        </p:spPr>
      </p:pic>
      <p:sp>
        <p:nvSpPr>
          <p:cNvPr id="5"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34</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160542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5111" y="5178778"/>
            <a:ext cx="184666" cy="369332"/>
          </a:xfrm>
          <a:prstGeom prst="rect">
            <a:avLst/>
          </a:prstGeom>
          <a:noFill/>
        </p:spPr>
        <p:txBody>
          <a:bodyPr wrap="none" rtlCol="0">
            <a:spAutoFit/>
          </a:bodyPr>
          <a:lstStyle/>
          <a:p>
            <a:endParaRPr lang="en-US" dirty="0"/>
          </a:p>
        </p:txBody>
      </p:sp>
      <p:sp>
        <p:nvSpPr>
          <p:cNvPr id="4" name="TextBox 3"/>
          <p:cNvSpPr txBox="1"/>
          <p:nvPr/>
        </p:nvSpPr>
        <p:spPr>
          <a:xfrm>
            <a:off x="3654778" y="1128889"/>
            <a:ext cx="184666" cy="369332"/>
          </a:xfrm>
          <a:prstGeom prst="rect">
            <a:avLst/>
          </a:prstGeom>
          <a:noFill/>
        </p:spPr>
        <p:txBody>
          <a:bodyPr wrap="none" rtlCol="0">
            <a:spAutoFit/>
          </a:bodyPr>
          <a:lstStyle/>
          <a:p>
            <a:endParaRPr lang="en-US" dirty="0"/>
          </a:p>
        </p:txBody>
      </p:sp>
      <p:sp>
        <p:nvSpPr>
          <p:cNvPr id="2" name="Rectangle 1"/>
          <p:cNvSpPr/>
          <p:nvPr/>
        </p:nvSpPr>
        <p:spPr>
          <a:xfrm>
            <a:off x="107504" y="1087109"/>
            <a:ext cx="8856984" cy="4585871"/>
          </a:xfrm>
          <a:prstGeom prst="rect">
            <a:avLst/>
          </a:prstGeom>
        </p:spPr>
        <p:txBody>
          <a:bodyPr wrap="square">
            <a:spAutoFit/>
          </a:bodyPr>
          <a:lstStyle/>
          <a:p>
            <a:pPr algn="just"/>
            <a:r>
              <a:rPr lang="en-US" sz="2800" dirty="0"/>
              <a:t>1</a:t>
            </a:r>
            <a:r>
              <a:rPr lang="en-US" sz="2400" dirty="0"/>
              <a:t>) The </a:t>
            </a:r>
            <a:r>
              <a:rPr lang="en-US" sz="2400" b="1" dirty="0">
                <a:solidFill>
                  <a:srgbClr val="FF0000"/>
                </a:solidFill>
              </a:rPr>
              <a:t>Department of Basic Education, Provincial Education Departments as well as Intel, Microsoft and other partners </a:t>
            </a:r>
            <a:r>
              <a:rPr lang="en-US" sz="2400" b="1" dirty="0"/>
              <a:t>trained teachers on how to integrate ICTs in teaching and learning. </a:t>
            </a:r>
          </a:p>
          <a:p>
            <a:pPr algn="just"/>
            <a:r>
              <a:rPr lang="en-US" sz="2400" dirty="0"/>
              <a:t>The </a:t>
            </a:r>
            <a:r>
              <a:rPr lang="en-US" sz="2400" b="1" dirty="0"/>
              <a:t>breakdown of  ICT Teacher Professional Development </a:t>
            </a:r>
            <a:r>
              <a:rPr lang="en-US" sz="2400" dirty="0"/>
              <a:t>includes the following levels:</a:t>
            </a:r>
          </a:p>
          <a:p>
            <a:pPr marL="457200" indent="-457200" algn="just">
              <a:buFont typeface="Arial" panose="020B0604020202020204" pitchFamily="34" charset="0"/>
              <a:buChar char="•"/>
            </a:pPr>
            <a:r>
              <a:rPr lang="en-US" sz="2400" b="1" i="1" dirty="0"/>
              <a:t>Basic  or Entry level</a:t>
            </a:r>
            <a:r>
              <a:rPr lang="en-US" sz="2400" dirty="0"/>
              <a:t>;</a:t>
            </a:r>
          </a:p>
          <a:p>
            <a:pPr marL="457200" indent="-457200" algn="just">
              <a:buFont typeface="Arial" panose="020B0604020202020204" pitchFamily="34" charset="0"/>
              <a:buChar char="•"/>
            </a:pPr>
            <a:r>
              <a:rPr lang="en-US" sz="2400" dirty="0"/>
              <a:t> </a:t>
            </a:r>
            <a:r>
              <a:rPr lang="en-US" sz="2400" b="1" i="1" dirty="0"/>
              <a:t>Intermediate </a:t>
            </a:r>
            <a:r>
              <a:rPr lang="en-US" sz="2400" dirty="0"/>
              <a:t>– (It is divided into three levels namely, Adoption, Adaptation and Appropriation Level); and</a:t>
            </a:r>
          </a:p>
          <a:p>
            <a:pPr marL="457200" indent="-457200" algn="just">
              <a:buFont typeface="Arial" panose="020B0604020202020204" pitchFamily="34" charset="0"/>
              <a:buChar char="•"/>
            </a:pPr>
            <a:r>
              <a:rPr lang="en-US" sz="2400" b="1" i="1" dirty="0"/>
              <a:t>Advance </a:t>
            </a:r>
            <a:r>
              <a:rPr lang="en-US" sz="2400" dirty="0"/>
              <a:t>– Innovation Level.</a:t>
            </a:r>
          </a:p>
          <a:p>
            <a:endParaRPr lang="en-US" sz="2400" dirty="0"/>
          </a:p>
          <a:p>
            <a:r>
              <a:rPr lang="en-US" sz="2400" dirty="0"/>
              <a:t>2) It should be noted that the teacher training includes all  categories of schools, namely ordinary and special schools.</a:t>
            </a:r>
          </a:p>
        </p:txBody>
      </p:sp>
      <p:sp>
        <p:nvSpPr>
          <p:cNvPr id="9" name="TextBox 8"/>
          <p:cNvSpPr txBox="1"/>
          <p:nvPr/>
        </p:nvSpPr>
        <p:spPr>
          <a:xfrm>
            <a:off x="7308304" y="6309320"/>
            <a:ext cx="432048" cy="369332"/>
          </a:xfrm>
          <a:prstGeom prst="rect">
            <a:avLst/>
          </a:prstGeom>
          <a:noFill/>
        </p:spPr>
        <p:txBody>
          <a:bodyPr wrap="square" rtlCol="0">
            <a:spAutoFit/>
          </a:bodyPr>
          <a:lstStyle/>
          <a:p>
            <a:r>
              <a:rPr lang="en-US" dirty="0"/>
              <a:t>35</a:t>
            </a:r>
          </a:p>
        </p:txBody>
      </p:sp>
      <p:sp>
        <p:nvSpPr>
          <p:cNvPr id="10" name="Title 8"/>
          <p:cNvSpPr txBox="1">
            <a:spLocks/>
          </p:cNvSpPr>
          <p:nvPr/>
        </p:nvSpPr>
        <p:spPr>
          <a:xfrm>
            <a:off x="107504" y="240323"/>
            <a:ext cx="8928992" cy="707886"/>
          </a:xfrm>
          <a:prstGeom prst="rect">
            <a:avLst/>
          </a:prstGeom>
          <a:no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b="1" dirty="0">
                <a:solidFill>
                  <a:schemeClr val="accent2">
                    <a:lumMod val="75000"/>
                  </a:schemeClr>
                </a:solidFill>
                <a:latin typeface="+mj-lt"/>
                <a:ea typeface="+mj-ea"/>
                <a:cs typeface="+mj-cs"/>
              </a:rPr>
              <a:t>ICT PROFESSIONAL DEVELOPMENT</a:t>
            </a:r>
          </a:p>
        </p:txBody>
      </p:sp>
      <p:pic>
        <p:nvPicPr>
          <p:cNvPr id="7" name="Picture 6">
            <a:extLst>
              <a:ext uri="{FF2B5EF4-FFF2-40B4-BE49-F238E27FC236}">
                <a16:creationId xmlns:a16="http://schemas.microsoft.com/office/drawing/2014/main" xmlns="" id="{84B77F94-DACF-4985-A6EE-D9B41B869470}"/>
              </a:ext>
            </a:extLst>
          </p:cNvPr>
          <p:cNvPicPr>
            <a:picLocks noChangeAspect="1"/>
          </p:cNvPicPr>
          <p:nvPr/>
        </p:nvPicPr>
        <p:blipFill>
          <a:blip r:embed="rId2" cstate="print"/>
          <a:stretch>
            <a:fillRect/>
          </a:stretch>
        </p:blipFill>
        <p:spPr>
          <a:xfrm>
            <a:off x="107504" y="6237311"/>
            <a:ext cx="1584176" cy="619877"/>
          </a:xfrm>
          <a:prstGeom prst="rect">
            <a:avLst/>
          </a:prstGeom>
        </p:spPr>
      </p:pic>
    </p:spTree>
    <p:extLst>
      <p:ext uri="{BB962C8B-B14F-4D97-AF65-F5344CB8AC3E}">
        <p14:creationId xmlns:p14="http://schemas.microsoft.com/office/powerpoint/2010/main" xmlns="" val="1578739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ZA" dirty="0"/>
          </a:p>
          <a:p>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990441698"/>
              </p:ext>
            </p:extLst>
          </p:nvPr>
        </p:nvGraphicFramePr>
        <p:xfrm>
          <a:off x="0" y="908720"/>
          <a:ext cx="9144002" cy="5328593"/>
        </p:xfrm>
        <a:graphic>
          <a:graphicData uri="http://schemas.openxmlformats.org/drawingml/2006/table">
            <a:tbl>
              <a:tblPr/>
              <a:tblGrid>
                <a:gridCol w="1011489">
                  <a:extLst>
                    <a:ext uri="{9D8B030D-6E8A-4147-A177-3AD203B41FA5}">
                      <a16:colId xmlns:a16="http://schemas.microsoft.com/office/drawing/2014/main" xmlns="" val="335731"/>
                    </a:ext>
                  </a:extLst>
                </a:gridCol>
                <a:gridCol w="727841">
                  <a:extLst>
                    <a:ext uri="{9D8B030D-6E8A-4147-A177-3AD203B41FA5}">
                      <a16:colId xmlns:a16="http://schemas.microsoft.com/office/drawing/2014/main" xmlns="" val="3647183582"/>
                    </a:ext>
                  </a:extLst>
                </a:gridCol>
                <a:gridCol w="827499">
                  <a:extLst>
                    <a:ext uri="{9D8B030D-6E8A-4147-A177-3AD203B41FA5}">
                      <a16:colId xmlns:a16="http://schemas.microsoft.com/office/drawing/2014/main" xmlns="" val="2450177685"/>
                    </a:ext>
                  </a:extLst>
                </a:gridCol>
                <a:gridCol w="566308">
                  <a:extLst>
                    <a:ext uri="{9D8B030D-6E8A-4147-A177-3AD203B41FA5}">
                      <a16:colId xmlns:a16="http://schemas.microsoft.com/office/drawing/2014/main" xmlns="" val="2295404050"/>
                    </a:ext>
                  </a:extLst>
                </a:gridCol>
                <a:gridCol w="442739">
                  <a:extLst>
                    <a:ext uri="{9D8B030D-6E8A-4147-A177-3AD203B41FA5}">
                      <a16:colId xmlns:a16="http://schemas.microsoft.com/office/drawing/2014/main" xmlns="" val="2003614072"/>
                    </a:ext>
                  </a:extLst>
                </a:gridCol>
                <a:gridCol w="827499">
                  <a:extLst>
                    <a:ext uri="{9D8B030D-6E8A-4147-A177-3AD203B41FA5}">
                      <a16:colId xmlns:a16="http://schemas.microsoft.com/office/drawing/2014/main" xmlns="" val="54547494"/>
                    </a:ext>
                  </a:extLst>
                </a:gridCol>
                <a:gridCol w="827499">
                  <a:extLst>
                    <a:ext uri="{9D8B030D-6E8A-4147-A177-3AD203B41FA5}">
                      <a16:colId xmlns:a16="http://schemas.microsoft.com/office/drawing/2014/main" xmlns="" val="1493962192"/>
                    </a:ext>
                  </a:extLst>
                </a:gridCol>
                <a:gridCol w="542882">
                  <a:extLst>
                    <a:ext uri="{9D8B030D-6E8A-4147-A177-3AD203B41FA5}">
                      <a16:colId xmlns:a16="http://schemas.microsoft.com/office/drawing/2014/main" xmlns="" val="3336232534"/>
                    </a:ext>
                  </a:extLst>
                </a:gridCol>
                <a:gridCol w="509500">
                  <a:extLst>
                    <a:ext uri="{9D8B030D-6E8A-4147-A177-3AD203B41FA5}">
                      <a16:colId xmlns:a16="http://schemas.microsoft.com/office/drawing/2014/main" xmlns="" val="108719132"/>
                    </a:ext>
                  </a:extLst>
                </a:gridCol>
                <a:gridCol w="469694">
                  <a:extLst>
                    <a:ext uri="{9D8B030D-6E8A-4147-A177-3AD203B41FA5}">
                      <a16:colId xmlns:a16="http://schemas.microsoft.com/office/drawing/2014/main" xmlns="" val="1547822123"/>
                    </a:ext>
                  </a:extLst>
                </a:gridCol>
                <a:gridCol w="693374">
                  <a:extLst>
                    <a:ext uri="{9D8B030D-6E8A-4147-A177-3AD203B41FA5}">
                      <a16:colId xmlns:a16="http://schemas.microsoft.com/office/drawing/2014/main" xmlns="" val="2809476229"/>
                    </a:ext>
                  </a:extLst>
                </a:gridCol>
                <a:gridCol w="580948">
                  <a:extLst>
                    <a:ext uri="{9D8B030D-6E8A-4147-A177-3AD203B41FA5}">
                      <a16:colId xmlns:a16="http://schemas.microsoft.com/office/drawing/2014/main" xmlns="" val="3253401930"/>
                    </a:ext>
                  </a:extLst>
                </a:gridCol>
                <a:gridCol w="544638">
                  <a:extLst>
                    <a:ext uri="{9D8B030D-6E8A-4147-A177-3AD203B41FA5}">
                      <a16:colId xmlns:a16="http://schemas.microsoft.com/office/drawing/2014/main" xmlns="" val="1929674185"/>
                    </a:ext>
                  </a:extLst>
                </a:gridCol>
                <a:gridCol w="544638">
                  <a:extLst>
                    <a:ext uri="{9D8B030D-6E8A-4147-A177-3AD203B41FA5}">
                      <a16:colId xmlns:a16="http://schemas.microsoft.com/office/drawing/2014/main" xmlns="" val="212598621"/>
                    </a:ext>
                  </a:extLst>
                </a:gridCol>
                <a:gridCol w="27454">
                  <a:extLst>
                    <a:ext uri="{9D8B030D-6E8A-4147-A177-3AD203B41FA5}">
                      <a16:colId xmlns:a16="http://schemas.microsoft.com/office/drawing/2014/main" xmlns="" val="2288661357"/>
                    </a:ext>
                  </a:extLst>
                </a:gridCol>
              </a:tblGrid>
              <a:tr h="223544">
                <a:tc rowSpan="2">
                  <a:txBody>
                    <a:bodyPr/>
                    <a:lstStyle/>
                    <a:p>
                      <a:pPr algn="ctr">
                        <a:lnSpc>
                          <a:spcPct val="107000"/>
                        </a:lnSpc>
                        <a:spcAft>
                          <a:spcPts val="0"/>
                        </a:spcAft>
                      </a:pPr>
                      <a:r>
                        <a:rPr lang="en-ZA" sz="1200" b="1"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900" b="1" dirty="0">
                        <a:effectLst/>
                        <a:latin typeface="Arial Narrow" panose="020B0606020202030204" pitchFamily="34" charset="0"/>
                        <a:ea typeface="Calibri" panose="020F0502020204030204" pitchFamily="34" charset="0"/>
                        <a:cs typeface="Arial" panose="020B0604020202020204" pitchFamily="34" charset="0"/>
                      </a:endParaRPr>
                    </a:p>
                    <a:p>
                      <a:pPr algn="ctr">
                        <a:lnSpc>
                          <a:spcPct val="107000"/>
                        </a:lnSpc>
                        <a:spcAft>
                          <a:spcPts val="0"/>
                        </a:spcAft>
                      </a:pPr>
                      <a:r>
                        <a:rPr lang="en-ZA" sz="1200" b="1"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Province</a:t>
                      </a:r>
                      <a:endParaRPr lang="en-ZA" sz="900" b="1" dirty="0">
                        <a:effectLst/>
                        <a:latin typeface="Arial Narrow" panose="020B0606020202030204" pitchFamily="34" charset="0"/>
                        <a:ea typeface="Calibri" panose="020F0502020204030204" pitchFamily="34" charset="0"/>
                        <a:cs typeface="Arial" panose="020B0604020202020204" pitchFamily="34" charset="0"/>
                      </a:endParaRPr>
                    </a:p>
                  </a:txBody>
                  <a:tcPr marL="5960" marR="5960" marT="59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gridSpan="4">
                  <a:txBody>
                    <a:bodyPr/>
                    <a:lstStyle/>
                    <a:p>
                      <a:pPr algn="ctr">
                        <a:lnSpc>
                          <a:spcPct val="100000"/>
                        </a:lnSpc>
                        <a:spcAft>
                          <a:spcPts val="0"/>
                        </a:spcAft>
                      </a:pPr>
                      <a:r>
                        <a:rPr lang="en-ZA" sz="1400" b="1"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2015/2016</a:t>
                      </a:r>
                      <a:endParaRPr lang="en-ZA" sz="1400" b="1" dirty="0">
                        <a:effectLst/>
                        <a:latin typeface="Arial Narrow" panose="020B0606020202030204" pitchFamily="34" charset="0"/>
                        <a:ea typeface="Calibri" panose="020F0502020204030204" pitchFamily="34" charset="0"/>
                        <a:cs typeface="Arial" panose="020B0604020202020204" pitchFamily="34" charset="0"/>
                      </a:endParaRPr>
                    </a:p>
                  </a:txBody>
                  <a:tcPr marL="5960" marR="5960" marT="59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lnSpc>
                          <a:spcPct val="100000"/>
                        </a:lnSpc>
                        <a:spcAft>
                          <a:spcPts val="0"/>
                        </a:spcAft>
                      </a:pPr>
                      <a:r>
                        <a:rPr lang="en-ZA" sz="1400" b="1"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2017/2018</a:t>
                      </a:r>
                      <a:endParaRPr lang="en-ZA" sz="1400" b="1" dirty="0">
                        <a:effectLst/>
                        <a:latin typeface="Arial Narrow" panose="020B0606020202030204" pitchFamily="34" charset="0"/>
                        <a:ea typeface="Calibri" panose="020F0502020204030204" pitchFamily="34" charset="0"/>
                        <a:cs typeface="Arial" panose="020B0604020202020204" pitchFamily="34" charset="0"/>
                      </a:endParaRPr>
                    </a:p>
                  </a:txBody>
                  <a:tcPr marL="5960" marR="5960" marT="59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6">
                  <a:txBody>
                    <a:bodyPr/>
                    <a:lstStyle/>
                    <a:p>
                      <a:pPr algn="ctr">
                        <a:lnSpc>
                          <a:spcPct val="100000"/>
                        </a:lnSpc>
                        <a:spcAft>
                          <a:spcPts val="0"/>
                        </a:spcAft>
                      </a:pPr>
                      <a:r>
                        <a:rPr lang="en-ZA" sz="1400" b="1"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2019/2020</a:t>
                      </a:r>
                      <a:endParaRPr lang="en-ZA" sz="1400" b="1"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623002538"/>
                  </a:ext>
                </a:extLst>
              </a:tr>
              <a:tr h="1042865">
                <a:tc vMerge="1">
                  <a:txBody>
                    <a:bodyPr/>
                    <a:lstStyle/>
                    <a:p>
                      <a:endParaRPr lang="en-ZA"/>
                    </a:p>
                  </a:txBody>
                  <a:tcPr/>
                </a:tc>
                <a:tc>
                  <a:txBody>
                    <a:bodyPr/>
                    <a:lstStyle/>
                    <a:p>
                      <a:pPr algn="ctr">
                        <a:lnSpc>
                          <a:spcPct val="100000"/>
                        </a:lnSpc>
                        <a:spcAft>
                          <a:spcPts val="0"/>
                        </a:spcAft>
                      </a:pPr>
                      <a:r>
                        <a:rPr lang="en-ZA" sz="1100" b="1"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BASIC </a:t>
                      </a:r>
                      <a:endParaRPr lang="en-ZA" sz="11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960" marR="5960" marT="596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100" b="1"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INTERMEDIATE</a:t>
                      </a:r>
                      <a:endParaRPr lang="en-ZA" sz="11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960" marR="5960" marT="596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100" b="1"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ADVANCE</a:t>
                      </a:r>
                      <a:endParaRPr lang="en-ZA" sz="11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960" marR="5960" marT="596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100" b="1"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TOTAL </a:t>
                      </a:r>
                      <a:endParaRPr lang="en-ZA" sz="11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960" marR="5960" marT="596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100" b="1"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BASIC </a:t>
                      </a:r>
                      <a:endParaRPr lang="en-ZA" sz="11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960" marR="5960" marT="596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00000"/>
                        </a:lnSpc>
                        <a:spcAft>
                          <a:spcPts val="0"/>
                        </a:spcAft>
                      </a:pPr>
                      <a:r>
                        <a:rPr lang="en-ZA" sz="1100" b="1"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INTERMEDIATE</a:t>
                      </a:r>
                      <a:endParaRPr lang="en-ZA" sz="11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960" marR="5960" marT="596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00000"/>
                        </a:lnSpc>
                        <a:spcAft>
                          <a:spcPts val="0"/>
                        </a:spcAft>
                      </a:pPr>
                      <a:r>
                        <a:rPr lang="en-ZA" sz="1100" b="1"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ADVANCE</a:t>
                      </a:r>
                      <a:endParaRPr lang="en-ZA" sz="11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960" marR="5960" marT="596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00000"/>
                        </a:lnSpc>
                        <a:spcAft>
                          <a:spcPts val="0"/>
                        </a:spcAft>
                      </a:pPr>
                      <a:r>
                        <a:rPr lang="en-ZA" sz="1100" b="1"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TOTAL</a:t>
                      </a:r>
                      <a:endParaRPr lang="en-ZA" sz="11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960" marR="5960" marT="596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00000"/>
                        </a:lnSpc>
                        <a:spcAft>
                          <a:spcPts val="0"/>
                        </a:spcAft>
                      </a:pPr>
                      <a:r>
                        <a:rPr lang="en-ZA" sz="1100" b="1"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Basic</a:t>
                      </a:r>
                      <a:endParaRPr lang="en-ZA" sz="11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00000"/>
                        </a:lnSpc>
                        <a:spcAft>
                          <a:spcPts val="0"/>
                        </a:spcAft>
                      </a:pPr>
                      <a:r>
                        <a:rPr lang="en-ZA" sz="1100" b="1"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Intermediate</a:t>
                      </a:r>
                      <a:endParaRPr lang="en-ZA" sz="11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00000"/>
                        </a:lnSpc>
                        <a:spcAft>
                          <a:spcPts val="0"/>
                        </a:spcAft>
                      </a:pPr>
                      <a:r>
                        <a:rPr lang="en-ZA" sz="1100" b="1"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Advanced</a:t>
                      </a:r>
                      <a:endParaRPr lang="en-ZA" sz="11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00000"/>
                        </a:lnSpc>
                        <a:spcAft>
                          <a:spcPts val="0"/>
                        </a:spcAft>
                      </a:pPr>
                      <a:r>
                        <a:rPr lang="en-ZA" sz="1100" b="1"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TOTAL</a:t>
                      </a:r>
                      <a:endParaRPr lang="en-ZA" sz="11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00000"/>
                        </a:lnSpc>
                        <a:spcAft>
                          <a:spcPts val="0"/>
                        </a:spcAft>
                      </a:pPr>
                      <a:r>
                        <a:rPr lang="en-ZA" sz="1100" b="1"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GRANT TOTAL</a:t>
                      </a:r>
                      <a:endParaRPr lang="en-ZA" sz="11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960" marR="5960" marT="596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nSpc>
                          <a:spcPct val="107000"/>
                        </a:lnSpc>
                        <a:spcAft>
                          <a:spcPts val="80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059540551"/>
                  </a:ext>
                </a:extLst>
              </a:tr>
              <a:tr h="399426">
                <a:tc>
                  <a:txBody>
                    <a:bodyPr/>
                    <a:lstStyle/>
                    <a:p>
                      <a:pPr algn="ctr">
                        <a:lnSpc>
                          <a:spcPct val="107000"/>
                        </a:lnSpc>
                        <a:spcAft>
                          <a:spcPts val="0"/>
                        </a:spcAft>
                      </a:pPr>
                      <a:r>
                        <a:rPr lang="en-ZA" sz="1200" b="1"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Eastern Cape</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5960" marR="5960" marT="59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2999</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782</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632</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4413</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8826</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14653</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2852</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26331</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4056</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2667</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291</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7014</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37 758</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95938488"/>
                  </a:ext>
                </a:extLst>
              </a:tr>
              <a:tr h="386059">
                <a:tc>
                  <a:txBody>
                    <a:bodyPr/>
                    <a:lstStyle/>
                    <a:p>
                      <a:pPr algn="ctr">
                        <a:lnSpc>
                          <a:spcPct val="107000"/>
                        </a:lnSpc>
                        <a:spcAft>
                          <a:spcPts val="0"/>
                        </a:spcAft>
                      </a:pPr>
                      <a:r>
                        <a:rPr lang="en-ZA" sz="1200" b="1"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Free State</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5960" marR="5960" marT="59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408</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8092</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632</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9132</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8172</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3593</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6378</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18143</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181</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42875" algn="l"/>
                          <a:tab pos="436880" algn="ctr"/>
                          <a:tab pos="874395" algn="r"/>
                        </a:tabLs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185</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39</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405</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27 680</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549347232"/>
                  </a:ext>
                </a:extLst>
              </a:tr>
              <a:tr h="384273">
                <a:tc>
                  <a:txBody>
                    <a:bodyPr/>
                    <a:lstStyle/>
                    <a:p>
                      <a:pPr algn="ctr">
                        <a:lnSpc>
                          <a:spcPct val="107000"/>
                        </a:lnSpc>
                        <a:spcAft>
                          <a:spcPts val="0"/>
                        </a:spcAft>
                      </a:pPr>
                      <a:r>
                        <a:rPr lang="en-ZA" sz="1200" b="1"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Gauteng</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5960" marR="5960" marT="59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1171</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502</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632</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2305</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4028</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6885</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1326</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12239</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1987</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1700</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600</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4287</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18 831</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854445715"/>
                  </a:ext>
                </a:extLst>
              </a:tr>
              <a:tr h="434242">
                <a:tc>
                  <a:txBody>
                    <a:bodyPr/>
                    <a:lstStyle/>
                    <a:p>
                      <a:pPr algn="ctr">
                        <a:lnSpc>
                          <a:spcPct val="107000"/>
                        </a:lnSpc>
                        <a:spcAft>
                          <a:spcPts val="0"/>
                        </a:spcAft>
                      </a:pPr>
                      <a:r>
                        <a:rPr lang="en-ZA" sz="1200" b="1"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Kwazulu Natal</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5960" marR="5960" marT="59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57</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1555</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632</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2244</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4186</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8315</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1507</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14008</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4470</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351</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71450" algn="l"/>
                        </a:tabLs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295</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5116</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21 368</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824508079"/>
                  </a:ext>
                </a:extLst>
              </a:tr>
              <a:tr h="384273">
                <a:tc>
                  <a:txBody>
                    <a:bodyPr/>
                    <a:lstStyle/>
                    <a:p>
                      <a:pPr algn="ctr">
                        <a:lnSpc>
                          <a:spcPct val="107000"/>
                        </a:lnSpc>
                        <a:spcAft>
                          <a:spcPts val="0"/>
                        </a:spcAft>
                      </a:pPr>
                      <a:r>
                        <a:rPr lang="en-ZA" sz="1200" b="1"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Limpopo</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5960" marR="5960" marT="59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700</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300</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632</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1632</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2632</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4564</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8828</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16024</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343</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223</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20</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566</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18 222</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573569745"/>
                  </a:ext>
                </a:extLst>
              </a:tr>
              <a:tr h="386316">
                <a:tc>
                  <a:txBody>
                    <a:bodyPr/>
                    <a:lstStyle/>
                    <a:p>
                      <a:pPr algn="ctr">
                        <a:lnSpc>
                          <a:spcPct val="107000"/>
                        </a:lnSpc>
                        <a:spcAft>
                          <a:spcPts val="0"/>
                        </a:spcAft>
                      </a:pPr>
                      <a:r>
                        <a:rPr lang="en-ZA" sz="1200" b="1"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Mpumalanga</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5960" marR="5960" marT="59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3416</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12914</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632</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16962</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5599</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6778</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1226</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13603</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1236</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592</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321</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913</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31 478</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832918834"/>
                  </a:ext>
                </a:extLst>
              </a:tr>
              <a:tr h="386059">
                <a:tc>
                  <a:txBody>
                    <a:bodyPr/>
                    <a:lstStyle/>
                    <a:p>
                      <a:pPr algn="ctr">
                        <a:lnSpc>
                          <a:spcPct val="107000"/>
                        </a:lnSpc>
                        <a:spcAft>
                          <a:spcPts val="0"/>
                        </a:spcAft>
                      </a:pPr>
                      <a:r>
                        <a:rPr lang="en-ZA" sz="1200" b="1"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North West</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5960" marR="5960" marT="59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2638</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1307</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632</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4577</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8615</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14592</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2787</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25994</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296</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4675</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266</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90500" algn="l"/>
                        </a:tabLs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5237</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35 808</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11295595"/>
                  </a:ext>
                </a:extLst>
              </a:tr>
              <a:tr h="434242">
                <a:tc>
                  <a:txBody>
                    <a:bodyPr/>
                    <a:lstStyle/>
                    <a:p>
                      <a:pPr algn="ctr">
                        <a:lnSpc>
                          <a:spcPct val="107000"/>
                        </a:lnSpc>
                        <a:spcAft>
                          <a:spcPts val="0"/>
                        </a:spcAft>
                      </a:pPr>
                      <a:r>
                        <a:rPr lang="en-ZA" sz="1200" b="1"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Northern Cape</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5960" marR="5960" marT="59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374</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1187</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632</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2193</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4131</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7888</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1458</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13477</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301</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121</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266</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688</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16 358</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454499276"/>
                  </a:ext>
                </a:extLst>
              </a:tr>
              <a:tr h="434242">
                <a:tc>
                  <a:txBody>
                    <a:bodyPr/>
                    <a:lstStyle/>
                    <a:p>
                      <a:pPr algn="ctr">
                        <a:lnSpc>
                          <a:spcPct val="107000"/>
                        </a:lnSpc>
                        <a:spcAft>
                          <a:spcPts val="0"/>
                        </a:spcAft>
                      </a:pPr>
                      <a:r>
                        <a:rPr lang="en-ZA" sz="1200" b="1"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Western Cape</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5960" marR="5960" marT="59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38 314</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250</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632</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39 196</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7760</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7206</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23 416</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38 382</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9410" algn="ctr"/>
                          <a:tab pos="719455" algn="r"/>
                        </a:tabLs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6973</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3221</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3245</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14300" algn="l"/>
                        </a:tabLs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13 439</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91 117</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788193495"/>
                  </a:ext>
                </a:extLst>
              </a:tr>
              <a:tr h="433052">
                <a:tc>
                  <a:txBody>
                    <a:bodyPr/>
                    <a:lstStyle/>
                    <a:p>
                      <a:pPr algn="ctr">
                        <a:lnSpc>
                          <a:spcPct val="107000"/>
                        </a:lnSpc>
                        <a:spcAft>
                          <a:spcPts val="0"/>
                        </a:spcAft>
                      </a:pPr>
                      <a:r>
                        <a:rPr lang="en-ZA" sz="1200" b="1" kern="1200" dirty="0">
                          <a:solidFill>
                            <a:srgbClr val="000000"/>
                          </a:solidFill>
                          <a:effectLst/>
                          <a:latin typeface="Arial Black" panose="020B0A04020102020204" pitchFamily="34" charset="0"/>
                          <a:ea typeface="Times New Roman" panose="02020603050405020304" pitchFamily="18" charset="0"/>
                          <a:cs typeface="Arial" panose="020B0604020202020204" pitchFamily="34" charset="0"/>
                        </a:rPr>
                        <a:t> Total</a:t>
                      </a:r>
                      <a:endParaRPr lang="en-ZA" sz="900" dirty="0">
                        <a:effectLst/>
                        <a:latin typeface="Arial Black" panose="020B0A04020102020204" pitchFamily="34" charset="0"/>
                        <a:ea typeface="Calibri" panose="020F0502020204030204" pitchFamily="34" charset="0"/>
                        <a:cs typeface="Arial" panose="020B0604020202020204" pitchFamily="34" charset="0"/>
                      </a:endParaRPr>
                    </a:p>
                  </a:txBody>
                  <a:tcPr marL="5960" marR="5960" marT="59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50 077</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26 889</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632</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77 598</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53 949</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74 474</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49778</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178201</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19843</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13735</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5323</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37 665</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ZA" sz="1200" b="1" kern="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298 620</a:t>
                      </a:r>
                      <a:endParaRPr lang="en-ZA" sz="900" dirty="0">
                        <a:effectLst/>
                        <a:latin typeface="Arial Narrow" panose="020B0606020202030204" pitchFamily="34" charset="0"/>
                        <a:ea typeface="Calibri" panose="020F0502020204030204" pitchFamily="34" charset="0"/>
                        <a:cs typeface="Arial" panose="020B0604020202020204" pitchFamily="34" charset="0"/>
                      </a:endParaRPr>
                    </a:p>
                  </a:txBody>
                  <a:tcPr marL="4876" marR="4876" marT="48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296030831"/>
                  </a:ext>
                </a:extLst>
              </a:tr>
            </a:tbl>
          </a:graphicData>
        </a:graphic>
      </p:graphicFrame>
      <p:sp>
        <p:nvSpPr>
          <p:cNvPr id="7" name="Shape 1312"/>
          <p:cNvSpPr txBox="1">
            <a:spLocks noGrp="1"/>
          </p:cNvSpPr>
          <p:nvPr>
            <p:ph type="title"/>
          </p:nvPr>
        </p:nvSpPr>
        <p:spPr>
          <a:xfrm>
            <a:off x="-1" y="25116"/>
            <a:ext cx="9144001" cy="883604"/>
          </a:xfrm>
          <a:prstGeom prst="rect">
            <a:avLst/>
          </a:prstGeom>
          <a:solidFill>
            <a:srgbClr val="D6E3BC"/>
          </a:solidFill>
          <a:ln w="9525"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algn="ctr">
              <a:buClr>
                <a:srgbClr val="C00000"/>
              </a:buClr>
              <a:buSzPts val="2100"/>
            </a:pPr>
            <a:r>
              <a:rPr lang="en-ZA" sz="2800" b="1" dirty="0">
                <a:solidFill>
                  <a:schemeClr val="accent2">
                    <a:lumMod val="75000"/>
                  </a:schemeClr>
                </a:solidFill>
                <a:latin typeface="Arial Black" panose="020B0A04020102020204" pitchFamily="34" charset="0"/>
                <a:sym typeface="Calibri"/>
              </a:rPr>
              <a:t>NUMBER OF TEACHERS TRAINED IN ICT AND THEIR LEVEL OF TRAINING</a:t>
            </a:r>
            <a:endParaRPr sz="2800" b="1" dirty="0">
              <a:solidFill>
                <a:schemeClr val="accent2">
                  <a:lumMod val="75000"/>
                </a:schemeClr>
              </a:solidFill>
              <a:latin typeface="Arial Black" panose="020B0A04020102020204" pitchFamily="34" charset="0"/>
              <a:sym typeface="Calibri"/>
            </a:endParaRPr>
          </a:p>
        </p:txBody>
      </p:sp>
      <p:pic>
        <p:nvPicPr>
          <p:cNvPr id="5" name="Picture 4"/>
          <p:cNvPicPr>
            <a:picLocks noChangeAspect="1"/>
          </p:cNvPicPr>
          <p:nvPr/>
        </p:nvPicPr>
        <p:blipFill>
          <a:blip r:embed="rId2" cstate="print"/>
          <a:stretch>
            <a:fillRect/>
          </a:stretch>
        </p:blipFill>
        <p:spPr>
          <a:xfrm>
            <a:off x="107504" y="6237311"/>
            <a:ext cx="1584176" cy="619877"/>
          </a:xfrm>
          <a:prstGeom prst="rect">
            <a:avLst/>
          </a:prstGeom>
        </p:spPr>
      </p:pic>
      <p:sp>
        <p:nvSpPr>
          <p:cNvPr id="8"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36</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896231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2" y="125760"/>
            <a:ext cx="9149172" cy="1143000"/>
          </a:xfrm>
        </p:spPr>
        <p:txBody>
          <a:bodyPr>
            <a:noAutofit/>
          </a:bodyPr>
          <a:lstStyle/>
          <a:p>
            <a:r>
              <a:rPr lang="en-ZA" sz="4000" b="1" dirty="0">
                <a:solidFill>
                  <a:schemeClr val="accent2">
                    <a:lumMod val="75000"/>
                  </a:schemeClr>
                </a:solidFill>
              </a:rPr>
              <a:t>ICT TEACHER </a:t>
            </a:r>
            <a:br>
              <a:rPr lang="en-ZA" sz="4000" b="1" dirty="0">
                <a:solidFill>
                  <a:schemeClr val="accent2">
                    <a:lumMod val="75000"/>
                  </a:schemeClr>
                </a:solidFill>
              </a:rPr>
            </a:br>
            <a:r>
              <a:rPr lang="en-ZA" sz="4000" b="1" dirty="0">
                <a:solidFill>
                  <a:schemeClr val="accent2">
                    <a:lumMod val="75000"/>
                  </a:schemeClr>
                </a:solidFill>
              </a:rPr>
              <a:t>PROFESSIONAL DEVELOPMENT</a:t>
            </a:r>
          </a:p>
        </p:txBody>
      </p:sp>
      <p:sp>
        <p:nvSpPr>
          <p:cNvPr id="3" name="Content Placeholder 2"/>
          <p:cNvSpPr>
            <a:spLocks noGrp="1"/>
          </p:cNvSpPr>
          <p:nvPr>
            <p:ph idx="1"/>
          </p:nvPr>
        </p:nvSpPr>
        <p:spPr>
          <a:xfrm>
            <a:off x="457200" y="476673"/>
            <a:ext cx="8219256" cy="5649492"/>
          </a:xfrm>
        </p:spPr>
        <p:txBody>
          <a:bodyPr/>
          <a:lstStyle/>
          <a:p>
            <a:pPr marL="0" indent="0">
              <a:buNone/>
            </a:pPr>
            <a:endParaRPr lang="en-ZA" dirty="0"/>
          </a:p>
          <a:p>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869642668"/>
              </p:ext>
            </p:extLst>
          </p:nvPr>
        </p:nvGraphicFramePr>
        <p:xfrm>
          <a:off x="-5172" y="1268760"/>
          <a:ext cx="9144000" cy="5649495"/>
        </p:xfrm>
        <a:graphic>
          <a:graphicData uri="http://schemas.openxmlformats.org/drawingml/2006/table">
            <a:tbl>
              <a:tblPr>
                <a:tableStyleId>{8A107856-5554-42FB-B03E-39F5DBC370BA}</a:tableStyleId>
              </a:tblPr>
              <a:tblGrid>
                <a:gridCol w="1907704">
                  <a:extLst>
                    <a:ext uri="{9D8B030D-6E8A-4147-A177-3AD203B41FA5}">
                      <a16:colId xmlns:a16="http://schemas.microsoft.com/office/drawing/2014/main" xmlns="" val="20000"/>
                    </a:ext>
                  </a:extLst>
                </a:gridCol>
                <a:gridCol w="2448272">
                  <a:extLst>
                    <a:ext uri="{9D8B030D-6E8A-4147-A177-3AD203B41FA5}">
                      <a16:colId xmlns:a16="http://schemas.microsoft.com/office/drawing/2014/main" xmlns="" val="20001"/>
                    </a:ext>
                  </a:extLst>
                </a:gridCol>
                <a:gridCol w="2736304">
                  <a:extLst>
                    <a:ext uri="{9D8B030D-6E8A-4147-A177-3AD203B41FA5}">
                      <a16:colId xmlns:a16="http://schemas.microsoft.com/office/drawing/2014/main" xmlns="" val="20002"/>
                    </a:ext>
                  </a:extLst>
                </a:gridCol>
                <a:gridCol w="2051720">
                  <a:extLst>
                    <a:ext uri="{9D8B030D-6E8A-4147-A177-3AD203B41FA5}">
                      <a16:colId xmlns:a16="http://schemas.microsoft.com/office/drawing/2014/main" xmlns="" val="20003"/>
                    </a:ext>
                  </a:extLst>
                </a:gridCol>
              </a:tblGrid>
              <a:tr h="64265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t>TEACHER PROFESSIONAL DEVELOPMENT: DBE  COORDINATED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t>FEB 2019 –FEB 2020</a:t>
                      </a:r>
                      <a:endParaRPr lang="en-US" sz="1800" b="1" kern="1200" dirty="0">
                        <a:solidFill>
                          <a:schemeClr val="tx1"/>
                        </a:solidFill>
                        <a:latin typeface="Arial Black" panose="020B0A04020102020204" pitchFamily="34" charset="0"/>
                        <a:ea typeface="+mn-ea"/>
                        <a:cs typeface="+mn-cs"/>
                      </a:endParaRPr>
                    </a:p>
                  </a:txBody>
                  <a:tcPr marL="68580" marR="68580" marT="0" marB="0" anchor="ctr"/>
                </a:tc>
                <a:tc hMerge="1">
                  <a:txBody>
                    <a:bodyPr/>
                    <a:lstStyle/>
                    <a:p>
                      <a:endParaRPr lang="en-US"/>
                    </a:p>
                  </a:txBody>
                  <a:tcPr/>
                </a:tc>
                <a:tc hMerge="1">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marL="0" marR="0" indent="0" algn="just" defTabSz="914400" rtl="0" eaLnBrk="1" fontAlgn="auto" latinLnBrk="0" hangingPunct="1">
                        <a:lnSpc>
                          <a:spcPct val="150000"/>
                        </a:lnSpc>
                        <a:spcBef>
                          <a:spcPts val="0"/>
                        </a:spcBef>
                        <a:spcAft>
                          <a:spcPts val="0"/>
                        </a:spcAft>
                        <a:buClrTx/>
                        <a:buSzTx/>
                        <a:buFontTx/>
                        <a:buNone/>
                        <a:tabLst/>
                        <a:defRPr/>
                      </a:pPr>
                      <a:endParaRPr lang="en-US" sz="1000" dirty="0">
                        <a:solidFill>
                          <a:schemeClr val="tx1"/>
                        </a:solidFill>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389767">
                <a:tc>
                  <a:txBody>
                    <a:bodyPr/>
                    <a:lstStyle/>
                    <a:p>
                      <a:pPr algn="ctr">
                        <a:lnSpc>
                          <a:spcPct val="100000"/>
                        </a:lnSpc>
                      </a:pPr>
                      <a:r>
                        <a:rPr lang="en-US" sz="1600" b="1" kern="1200" dirty="0"/>
                        <a:t>PROVINCE</a:t>
                      </a:r>
                      <a:endParaRPr lang="en-US" sz="1600" b="1" kern="1200" dirty="0">
                        <a:solidFill>
                          <a:schemeClr val="tx1"/>
                        </a:solidFill>
                        <a:latin typeface="Arial Black" panose="020B0A04020102020204" pitchFamily="34" charset="0"/>
                        <a:ea typeface="+mn-ea"/>
                        <a:cs typeface="Arial" panose="020B0604020202020204" pitchFamily="34" charset="0"/>
                      </a:endParaRPr>
                    </a:p>
                  </a:txBody>
                  <a:tcPr marL="68580" marR="68580" marT="0" marB="0" anchor="ctr"/>
                </a:tc>
                <a:tc>
                  <a:txBody>
                    <a:bodyPr/>
                    <a:lstStyle/>
                    <a:p>
                      <a:pPr algn="ctr">
                        <a:lnSpc>
                          <a:spcPct val="100000"/>
                        </a:lnSpc>
                      </a:pPr>
                      <a:r>
                        <a:rPr lang="en-ZA" sz="1600" b="1" dirty="0"/>
                        <a:t>OFFICIALS TRAINED</a:t>
                      </a:r>
                      <a:endParaRPr lang="en-US" sz="1600" b="1" dirty="0">
                        <a:latin typeface="Arial Black" panose="020B0A04020102020204" pitchFamily="34" charset="0"/>
                        <a:cs typeface="Arial" panose="020B0604020202020204" pitchFamily="34" charset="0"/>
                      </a:endParaRPr>
                    </a:p>
                  </a:txBody>
                  <a:tcPr marL="68580" marR="68580" marT="0" marB="0" anchor="ctr"/>
                </a:tc>
                <a:tc>
                  <a:txBody>
                    <a:bodyPr/>
                    <a:lstStyle/>
                    <a:p>
                      <a:pPr algn="ctr">
                        <a:lnSpc>
                          <a:spcPct val="100000"/>
                        </a:lnSpc>
                      </a:pPr>
                      <a:r>
                        <a:rPr lang="en-ZA" sz="1600" b="1" dirty="0"/>
                        <a:t>TEACHERS TRAINED</a:t>
                      </a:r>
                      <a:endParaRPr lang="en-US" sz="1600" b="1" dirty="0">
                        <a:latin typeface="Arial Black" panose="020B0A04020102020204" pitchFamily="34" charset="0"/>
                        <a:cs typeface="Arial" panose="020B0604020202020204" pitchFamily="34" charset="0"/>
                      </a:endParaRPr>
                    </a:p>
                  </a:txBody>
                  <a:tcPr marL="68580" marR="68580" marT="0" marB="0" anchor="ctr"/>
                </a:tc>
                <a:tc>
                  <a:txBody>
                    <a:bodyPr/>
                    <a:lstStyle/>
                    <a:p>
                      <a:pPr algn="ctr">
                        <a:lnSpc>
                          <a:spcPct val="100000"/>
                        </a:lnSpc>
                      </a:pPr>
                      <a:r>
                        <a:rPr lang="en-ZA" sz="1600" b="1" dirty="0"/>
                        <a:t>TOTAL</a:t>
                      </a:r>
                      <a:endParaRPr lang="en-US" sz="1600" b="1" dirty="0">
                        <a:latin typeface="Arial Black" panose="020B0A040201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1"/>
                  </a:ext>
                </a:extLst>
              </a:tr>
              <a:tr h="443429">
                <a:tc>
                  <a:txBody>
                    <a:bodyPr/>
                    <a:lstStyle/>
                    <a:p>
                      <a:pPr algn="l">
                        <a:lnSpc>
                          <a:spcPct val="100000"/>
                        </a:lnSpc>
                      </a:pPr>
                      <a:r>
                        <a:rPr lang="en-US" sz="1800" b="1" dirty="0"/>
                        <a:t>Eastern</a:t>
                      </a:r>
                      <a:r>
                        <a:rPr lang="en-US" sz="1800" b="1" baseline="0" dirty="0"/>
                        <a:t> </a:t>
                      </a:r>
                      <a:r>
                        <a:rPr lang="en-US" sz="1800" b="1" dirty="0"/>
                        <a:t>Cape</a:t>
                      </a:r>
                      <a:endParaRPr lang="en-US" sz="1800" b="1"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0000"/>
                        </a:lnSpc>
                      </a:pPr>
                      <a:r>
                        <a:rPr lang="en-ZA" sz="1800" dirty="0"/>
                        <a:t>80</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0000"/>
                        </a:lnSpc>
                      </a:pPr>
                      <a:r>
                        <a:rPr lang="en-ZA" sz="1800" dirty="0"/>
                        <a:t>1190</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0000"/>
                        </a:lnSpc>
                      </a:pPr>
                      <a:r>
                        <a:rPr lang="en-ZA" sz="1800" dirty="0"/>
                        <a:t>1279</a:t>
                      </a:r>
                      <a:endParaRPr lang="en-US" sz="1800" b="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2"/>
                  </a:ext>
                </a:extLst>
              </a:tr>
              <a:tr h="436929">
                <a:tc>
                  <a:txBody>
                    <a:bodyPr/>
                    <a:lstStyle/>
                    <a:p>
                      <a:pPr algn="l">
                        <a:lnSpc>
                          <a:spcPct val="100000"/>
                        </a:lnSpc>
                      </a:pPr>
                      <a:r>
                        <a:rPr lang="en-US" sz="1800" b="1" dirty="0"/>
                        <a:t>Free State</a:t>
                      </a:r>
                      <a:endParaRPr lang="en-US" sz="1800" b="1"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0000"/>
                        </a:lnSpc>
                      </a:pPr>
                      <a:r>
                        <a:rPr lang="en-ZA" sz="1800" dirty="0"/>
                        <a:t>102</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0000"/>
                        </a:lnSpc>
                      </a:pPr>
                      <a:r>
                        <a:rPr lang="en-ZA" sz="1800" dirty="0"/>
                        <a:t>325</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0000"/>
                        </a:lnSpc>
                      </a:pPr>
                      <a:r>
                        <a:rPr lang="en-ZA" sz="1800" dirty="0"/>
                        <a:t>427</a:t>
                      </a:r>
                      <a:endParaRPr lang="en-US" sz="1800" b="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3"/>
                  </a:ext>
                </a:extLst>
              </a:tr>
              <a:tr h="443429">
                <a:tc>
                  <a:txBody>
                    <a:bodyPr/>
                    <a:lstStyle/>
                    <a:p>
                      <a:pPr algn="l">
                        <a:lnSpc>
                          <a:spcPct val="100000"/>
                        </a:lnSpc>
                      </a:pPr>
                      <a:r>
                        <a:rPr lang="en-US" sz="1800" b="1" dirty="0"/>
                        <a:t>Gauteng</a:t>
                      </a:r>
                      <a:endParaRPr lang="en-US" sz="1800" b="1"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0000"/>
                        </a:lnSpc>
                      </a:pPr>
                      <a:r>
                        <a:rPr lang="en-ZA" sz="1800" dirty="0"/>
                        <a:t>117</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0000"/>
                        </a:lnSpc>
                      </a:pPr>
                      <a:r>
                        <a:rPr lang="en-ZA" sz="1800" dirty="0"/>
                        <a:t>506</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0000"/>
                        </a:lnSpc>
                      </a:pPr>
                      <a:r>
                        <a:rPr lang="en-ZA" sz="1800" dirty="0"/>
                        <a:t>623</a:t>
                      </a:r>
                      <a:endParaRPr lang="en-US" sz="1800" b="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4"/>
                  </a:ext>
                </a:extLst>
              </a:tr>
              <a:tr h="443429">
                <a:tc>
                  <a:txBody>
                    <a:bodyPr/>
                    <a:lstStyle/>
                    <a:p>
                      <a:pPr algn="l">
                        <a:lnSpc>
                          <a:spcPct val="100000"/>
                        </a:lnSpc>
                      </a:pPr>
                      <a:r>
                        <a:rPr lang="en-US" sz="1800" b="1" dirty="0"/>
                        <a:t>KwaZulu-Natal</a:t>
                      </a:r>
                      <a:endParaRPr lang="en-US" sz="1800" b="1"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0000"/>
                        </a:lnSpc>
                      </a:pPr>
                      <a:r>
                        <a:rPr lang="en-ZA" sz="1800" dirty="0"/>
                        <a:t>276</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0000"/>
                        </a:lnSpc>
                      </a:pPr>
                      <a:r>
                        <a:rPr lang="en-ZA" sz="1800" dirty="0"/>
                        <a:t>400</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0000"/>
                        </a:lnSpc>
                      </a:pPr>
                      <a:r>
                        <a:rPr lang="en-ZA" sz="1800" dirty="0"/>
                        <a:t>476</a:t>
                      </a:r>
                      <a:endParaRPr lang="en-US" sz="1800" b="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5"/>
                  </a:ext>
                </a:extLst>
              </a:tr>
              <a:tr h="443429">
                <a:tc>
                  <a:txBody>
                    <a:bodyPr/>
                    <a:lstStyle/>
                    <a:p>
                      <a:pPr algn="l">
                        <a:lnSpc>
                          <a:spcPct val="100000"/>
                        </a:lnSpc>
                      </a:pPr>
                      <a:r>
                        <a:rPr lang="en-US" sz="1800" b="1" dirty="0"/>
                        <a:t>Limpopo</a:t>
                      </a:r>
                      <a:endParaRPr lang="en-US" sz="1800" b="1"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0000"/>
                        </a:lnSpc>
                      </a:pPr>
                      <a:r>
                        <a:rPr lang="en-ZA" sz="1800" dirty="0"/>
                        <a:t>40</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0000"/>
                        </a:lnSpc>
                      </a:pPr>
                      <a:r>
                        <a:rPr lang="en-ZA" sz="1800" dirty="0"/>
                        <a:t>1091</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0000"/>
                        </a:lnSpc>
                      </a:pPr>
                      <a:r>
                        <a:rPr lang="en-ZA" sz="1800" dirty="0"/>
                        <a:t>1131</a:t>
                      </a:r>
                      <a:endParaRPr lang="en-US" sz="1800" b="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6"/>
                  </a:ext>
                </a:extLst>
              </a:tr>
              <a:tr h="443429">
                <a:tc>
                  <a:txBody>
                    <a:bodyPr/>
                    <a:lstStyle/>
                    <a:p>
                      <a:pPr algn="l">
                        <a:lnSpc>
                          <a:spcPct val="100000"/>
                        </a:lnSpc>
                      </a:pPr>
                      <a:r>
                        <a:rPr lang="en-US" sz="1800" b="1" dirty="0"/>
                        <a:t>Mpumalanga</a:t>
                      </a:r>
                      <a:endParaRPr lang="en-US" sz="1800" b="1"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0000"/>
                        </a:lnSpc>
                      </a:pPr>
                      <a:r>
                        <a:rPr lang="en-ZA" sz="1800" dirty="0"/>
                        <a:t>96</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0000"/>
                        </a:lnSpc>
                      </a:pPr>
                      <a:r>
                        <a:rPr lang="en-ZA" sz="1800" dirty="0"/>
                        <a:t>473</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0000"/>
                        </a:lnSpc>
                      </a:pPr>
                      <a:r>
                        <a:rPr lang="en-US" sz="1800" b="0" dirty="0">
                          <a:latin typeface="Arial" panose="020B0604020202020204" pitchFamily="34" charset="0"/>
                          <a:cs typeface="Arial" panose="020B0604020202020204" pitchFamily="34" charset="0"/>
                        </a:rPr>
                        <a:t>569</a:t>
                      </a:r>
                    </a:p>
                  </a:txBody>
                  <a:tcPr marL="68580" marR="68580" marT="0" marB="0" anchor="ctr"/>
                </a:tc>
                <a:extLst>
                  <a:ext uri="{0D108BD9-81ED-4DB2-BD59-A6C34878D82A}">
                    <a16:rowId xmlns:a16="http://schemas.microsoft.com/office/drawing/2014/main" xmlns="" val="10007"/>
                  </a:ext>
                </a:extLst>
              </a:tr>
              <a:tr h="613370">
                <a:tc>
                  <a:txBody>
                    <a:bodyPr/>
                    <a:lstStyle/>
                    <a:p>
                      <a:pPr algn="l">
                        <a:lnSpc>
                          <a:spcPct val="100000"/>
                        </a:lnSpc>
                      </a:pPr>
                      <a:r>
                        <a:rPr lang="en-US" sz="1800" b="1" dirty="0"/>
                        <a:t>North</a:t>
                      </a:r>
                      <a:r>
                        <a:rPr lang="en-US" sz="1800" b="1" baseline="0" dirty="0"/>
                        <a:t> </a:t>
                      </a:r>
                      <a:r>
                        <a:rPr lang="en-US" sz="1800" b="1" dirty="0"/>
                        <a:t>West</a:t>
                      </a:r>
                      <a:endParaRPr lang="en-US" sz="1800" b="1"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0000"/>
                        </a:lnSpc>
                      </a:pPr>
                      <a:r>
                        <a:rPr lang="en-ZA" sz="1800" dirty="0"/>
                        <a:t>32</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0000"/>
                        </a:lnSpc>
                      </a:pPr>
                      <a:r>
                        <a:rPr lang="en-ZA" sz="1800" dirty="0"/>
                        <a:t>1513</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0000"/>
                        </a:lnSpc>
                      </a:pPr>
                      <a:r>
                        <a:rPr lang="en-ZA" sz="1800" dirty="0"/>
                        <a:t>569</a:t>
                      </a:r>
                      <a:endParaRPr lang="en-US" sz="1800" b="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8"/>
                  </a:ext>
                </a:extLst>
              </a:tr>
              <a:tr h="429704">
                <a:tc>
                  <a:txBody>
                    <a:bodyPr/>
                    <a:lstStyle/>
                    <a:p>
                      <a:pPr algn="l">
                        <a:lnSpc>
                          <a:spcPct val="100000"/>
                        </a:lnSpc>
                      </a:pPr>
                      <a:r>
                        <a:rPr lang="en-US" sz="1800" b="1" dirty="0"/>
                        <a:t>Northern</a:t>
                      </a:r>
                      <a:r>
                        <a:rPr lang="en-US" sz="1800" b="1" baseline="0" dirty="0"/>
                        <a:t> </a:t>
                      </a:r>
                      <a:r>
                        <a:rPr lang="en-US" sz="1800" b="1" dirty="0"/>
                        <a:t>Cape</a:t>
                      </a:r>
                      <a:endParaRPr lang="en-US" sz="1800" b="1"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0000"/>
                        </a:lnSpc>
                      </a:pPr>
                      <a:r>
                        <a:rPr lang="en-ZA" sz="1800" dirty="0"/>
                        <a:t>60</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0000"/>
                        </a:lnSpc>
                      </a:pPr>
                      <a:r>
                        <a:rPr lang="en-ZA" sz="1800" dirty="0"/>
                        <a:t>100</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0000"/>
                        </a:lnSpc>
                      </a:pPr>
                      <a:r>
                        <a:rPr lang="en-ZA" sz="1800" dirty="0"/>
                        <a:t>160</a:t>
                      </a:r>
                      <a:endParaRPr lang="en-US" sz="1800" b="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9"/>
                  </a:ext>
                </a:extLst>
              </a:tr>
              <a:tr h="476501">
                <a:tc>
                  <a:txBody>
                    <a:bodyPr/>
                    <a:lstStyle/>
                    <a:p>
                      <a:pPr algn="l">
                        <a:lnSpc>
                          <a:spcPct val="100000"/>
                        </a:lnSpc>
                      </a:pPr>
                      <a:r>
                        <a:rPr lang="en-US" sz="1800" b="1" dirty="0"/>
                        <a:t>Western Cape</a:t>
                      </a:r>
                      <a:endParaRPr lang="en-US" sz="1800" b="1"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0000"/>
                        </a:lnSpc>
                      </a:pPr>
                      <a:r>
                        <a:rPr lang="en-ZA" sz="1800" dirty="0"/>
                        <a:t>40</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0000"/>
                        </a:lnSpc>
                      </a:pPr>
                      <a:r>
                        <a:rPr lang="en-ZA" sz="1800" dirty="0"/>
                        <a:t>60</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0000"/>
                        </a:lnSpc>
                      </a:pPr>
                      <a:r>
                        <a:rPr lang="en-ZA" sz="1800" dirty="0"/>
                        <a:t>100</a:t>
                      </a:r>
                      <a:endParaRPr lang="en-US" sz="1800" b="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10"/>
                  </a:ext>
                </a:extLst>
              </a:tr>
              <a:tr h="443429">
                <a:tc>
                  <a:txBody>
                    <a:bodyPr/>
                    <a:lstStyle/>
                    <a:p>
                      <a:pPr algn="ctr">
                        <a:lnSpc>
                          <a:spcPct val="100000"/>
                        </a:lnSpc>
                      </a:pPr>
                      <a:r>
                        <a:rPr lang="en-ZA" sz="1800" b="1" kern="1200" dirty="0"/>
                        <a:t>TOTAL</a:t>
                      </a:r>
                      <a:endParaRPr lang="en-US" sz="1800" b="1" kern="1200" dirty="0">
                        <a:solidFill>
                          <a:schemeClr val="tx1"/>
                        </a:solidFill>
                        <a:latin typeface="Arial Black" panose="020B0A04020102020204" pitchFamily="34" charset="0"/>
                        <a:ea typeface="Times New Roman"/>
                        <a:cs typeface="Arial" panose="020B0604020202020204" pitchFamily="34" charset="0"/>
                      </a:endParaRPr>
                    </a:p>
                  </a:txBody>
                  <a:tcPr marL="68580" marR="68580" marT="0" marB="0" anchor="ctr"/>
                </a:tc>
                <a:tc>
                  <a:txBody>
                    <a:bodyPr/>
                    <a:lstStyle/>
                    <a:p>
                      <a:pPr algn="ctr">
                        <a:lnSpc>
                          <a:spcPct val="100000"/>
                        </a:lnSpc>
                      </a:pPr>
                      <a:r>
                        <a:rPr lang="en-ZA" sz="2400" kern="1200" dirty="0"/>
                        <a:t>843</a:t>
                      </a:r>
                      <a:endParaRPr lang="en-US" sz="2400" b="1" kern="1200" dirty="0">
                        <a:solidFill>
                          <a:schemeClr val="tx1"/>
                        </a:solidFill>
                        <a:latin typeface="Arial Black" panose="020B0A04020102020204" pitchFamily="34" charset="0"/>
                        <a:ea typeface="Times New Roman"/>
                        <a:cs typeface="Arial" panose="020B0604020202020204" pitchFamily="34" charset="0"/>
                      </a:endParaRPr>
                    </a:p>
                  </a:txBody>
                  <a:tcPr marL="68580" marR="68580" marT="0" marB="0" anchor="ctr"/>
                </a:tc>
                <a:tc>
                  <a:txBody>
                    <a:bodyPr/>
                    <a:lstStyle/>
                    <a:p>
                      <a:pPr algn="ctr">
                        <a:lnSpc>
                          <a:spcPct val="100000"/>
                        </a:lnSpc>
                      </a:pPr>
                      <a:r>
                        <a:rPr lang="en-ZA" sz="2400" kern="1200" dirty="0"/>
                        <a:t>5658</a:t>
                      </a:r>
                      <a:endParaRPr lang="en-US" sz="2400" b="1" kern="1200" dirty="0">
                        <a:solidFill>
                          <a:schemeClr val="tx1"/>
                        </a:solidFill>
                        <a:latin typeface="Arial Black" panose="020B0A04020102020204" pitchFamily="34" charset="0"/>
                        <a:ea typeface="Times New Roman"/>
                        <a:cs typeface="Arial" panose="020B0604020202020204" pitchFamily="34" charset="0"/>
                      </a:endParaRPr>
                    </a:p>
                  </a:txBody>
                  <a:tcPr marL="68580" marR="68580" marT="0" marB="0" anchor="ctr"/>
                </a:tc>
                <a:tc>
                  <a:txBody>
                    <a:bodyPr/>
                    <a:lstStyle/>
                    <a:p>
                      <a:pPr algn="ctr">
                        <a:lnSpc>
                          <a:spcPct val="100000"/>
                        </a:lnSpc>
                      </a:pPr>
                      <a:r>
                        <a:rPr lang="en-ZA" sz="2400" kern="1200" dirty="0"/>
                        <a:t>6501</a:t>
                      </a:r>
                      <a:endParaRPr lang="en-US" sz="2400" b="1" kern="1200" dirty="0">
                        <a:solidFill>
                          <a:schemeClr val="tx1"/>
                        </a:solidFill>
                        <a:latin typeface="Arial Black" panose="020B0A040201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xmlns="" val="10011"/>
                  </a:ext>
                </a:extLst>
              </a:tr>
            </a:tbl>
          </a:graphicData>
        </a:graphic>
      </p:graphicFrame>
      <p:sp>
        <p:nvSpPr>
          <p:cNvPr id="6" name="Slide Number Placeholder 4">
            <a:extLst>
              <a:ext uri="{FF2B5EF4-FFF2-40B4-BE49-F238E27FC236}">
                <a16:creationId xmlns:a16="http://schemas.microsoft.com/office/drawing/2014/main" xmlns="" id="{9ACB44E5-3B4D-4C9D-BC99-FAAC33BCB0A2}"/>
              </a:ext>
            </a:extLst>
          </p:cNvPr>
          <p:cNvSpPr txBox="1">
            <a:spLocks/>
          </p:cNvSpPr>
          <p:nvPr/>
        </p:nvSpPr>
        <p:spPr>
          <a:xfrm>
            <a:off x="8532440" y="6427125"/>
            <a:ext cx="4320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37</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047880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29600" cy="5030019"/>
          </a:xfrm>
        </p:spPr>
        <p:txBody>
          <a:bodyPr>
            <a:normAutofit/>
          </a:bodyPr>
          <a:lstStyle/>
          <a:p>
            <a:pPr marL="0" indent="0" algn="ctr">
              <a:buNone/>
            </a:pPr>
            <a:r>
              <a:rPr lang="en-ZA" sz="5400" b="1" dirty="0">
                <a:solidFill>
                  <a:schemeClr val="accent2">
                    <a:lumMod val="75000"/>
                  </a:schemeClr>
                </a:solidFill>
              </a:rPr>
              <a:t>FUTURE PLANS</a:t>
            </a:r>
          </a:p>
          <a:p>
            <a:pPr marL="0" lvl="0" indent="0" algn="ctr">
              <a:spcBef>
                <a:spcPts val="0"/>
              </a:spcBef>
              <a:buNone/>
            </a:pPr>
            <a:endParaRPr lang="en-ZA" sz="5400" b="1" dirty="0">
              <a:solidFill>
                <a:schemeClr val="accent2">
                  <a:lumMod val="75000"/>
                </a:schemeClr>
              </a:solidFill>
            </a:endParaRPr>
          </a:p>
          <a:p>
            <a:pPr marL="0" lvl="0" indent="0" algn="ctr">
              <a:spcBef>
                <a:spcPts val="0"/>
              </a:spcBef>
              <a:buNone/>
            </a:pPr>
            <a:r>
              <a:rPr lang="en-ZA" sz="5400" b="1" dirty="0">
                <a:solidFill>
                  <a:schemeClr val="accent2">
                    <a:lumMod val="75000"/>
                  </a:schemeClr>
                </a:solidFill>
              </a:rPr>
              <a:t>TEACHER TRAINING</a:t>
            </a:r>
          </a:p>
          <a:p>
            <a:pPr marL="0" lvl="0" indent="0" algn="ctr">
              <a:spcBef>
                <a:spcPts val="0"/>
              </a:spcBef>
              <a:buNone/>
            </a:pPr>
            <a:r>
              <a:rPr lang="en-ZA" sz="5400" b="1" dirty="0">
                <a:solidFill>
                  <a:schemeClr val="accent2">
                    <a:lumMod val="75000"/>
                  </a:schemeClr>
                </a:solidFill>
              </a:rPr>
              <a:t>CHANGE MANAGEMENT AND ICT INTEGARTION</a:t>
            </a:r>
          </a:p>
          <a:p>
            <a:pPr marL="0" indent="0" algn="ctr">
              <a:buNone/>
            </a:pPr>
            <a:endParaRPr lang="en-ZA" sz="4800" b="1" dirty="0">
              <a:solidFill>
                <a:schemeClr val="accent2">
                  <a:lumMod val="75000"/>
                </a:schemeClr>
              </a:solidFill>
              <a:ea typeface="+mj-ea"/>
              <a:cs typeface="+mj-cs"/>
            </a:endParaRPr>
          </a:p>
        </p:txBody>
      </p:sp>
      <p:pic>
        <p:nvPicPr>
          <p:cNvPr id="4" name="Picture 3"/>
          <p:cNvPicPr>
            <a:picLocks noChangeAspect="1"/>
          </p:cNvPicPr>
          <p:nvPr/>
        </p:nvPicPr>
        <p:blipFill>
          <a:blip r:embed="rId2" cstate="print"/>
          <a:stretch>
            <a:fillRect/>
          </a:stretch>
        </p:blipFill>
        <p:spPr>
          <a:xfrm>
            <a:off x="107504" y="6237311"/>
            <a:ext cx="1475656" cy="619877"/>
          </a:xfrm>
          <a:prstGeom prst="rect">
            <a:avLst/>
          </a:prstGeom>
        </p:spPr>
      </p:pic>
      <p:sp>
        <p:nvSpPr>
          <p:cNvPr id="5"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38</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059919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67341"/>
          </a:xfrm>
        </p:spPr>
        <p:txBody>
          <a:bodyPr>
            <a:noAutofit/>
          </a:bodyPr>
          <a:lstStyle/>
          <a:p>
            <a:r>
              <a:rPr lang="en-ZA" sz="4000" b="1" dirty="0">
                <a:solidFill>
                  <a:schemeClr val="accent2">
                    <a:lumMod val="75000"/>
                  </a:schemeClr>
                </a:solidFill>
              </a:rPr>
              <a:t>ICT TEACHER </a:t>
            </a:r>
            <a:br>
              <a:rPr lang="en-ZA" sz="4000" b="1" dirty="0">
                <a:solidFill>
                  <a:schemeClr val="accent2">
                    <a:lumMod val="75000"/>
                  </a:schemeClr>
                </a:solidFill>
              </a:rPr>
            </a:br>
            <a:r>
              <a:rPr lang="en-ZA" sz="4000" b="1" dirty="0">
                <a:solidFill>
                  <a:schemeClr val="accent2">
                    <a:lumMod val="75000"/>
                  </a:schemeClr>
                </a:solidFill>
              </a:rPr>
              <a:t>PROFESSIONAL DEVELOPMENT</a:t>
            </a:r>
          </a:p>
        </p:txBody>
      </p:sp>
      <p:sp>
        <p:nvSpPr>
          <p:cNvPr id="3" name="Content Placeholder 2"/>
          <p:cNvSpPr>
            <a:spLocks noGrp="1"/>
          </p:cNvSpPr>
          <p:nvPr>
            <p:ph idx="1"/>
          </p:nvPr>
        </p:nvSpPr>
        <p:spPr>
          <a:xfrm>
            <a:off x="457200" y="476673"/>
            <a:ext cx="8219256" cy="5649492"/>
          </a:xfrm>
        </p:spPr>
        <p:txBody>
          <a:bodyPr/>
          <a:lstStyle/>
          <a:p>
            <a:pPr marL="0" indent="0">
              <a:buNone/>
            </a:pPr>
            <a:endParaRPr lang="en-ZA" dirty="0"/>
          </a:p>
          <a:p>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3028875805"/>
              </p:ext>
            </p:extLst>
          </p:nvPr>
        </p:nvGraphicFramePr>
        <p:xfrm>
          <a:off x="0" y="1067340"/>
          <a:ext cx="9143999" cy="5057855"/>
        </p:xfrm>
        <a:graphic>
          <a:graphicData uri="http://schemas.openxmlformats.org/drawingml/2006/table">
            <a:tbl>
              <a:tblPr>
                <a:tableStyleId>{8A107856-5554-42FB-B03E-39F5DBC370BA}</a:tableStyleId>
              </a:tblPr>
              <a:tblGrid>
                <a:gridCol w="1808653">
                  <a:extLst>
                    <a:ext uri="{9D8B030D-6E8A-4147-A177-3AD203B41FA5}">
                      <a16:colId xmlns:a16="http://schemas.microsoft.com/office/drawing/2014/main" xmlns="" val="20000"/>
                    </a:ext>
                  </a:extLst>
                </a:gridCol>
                <a:gridCol w="2283084">
                  <a:extLst>
                    <a:ext uri="{9D8B030D-6E8A-4147-A177-3AD203B41FA5}">
                      <a16:colId xmlns:a16="http://schemas.microsoft.com/office/drawing/2014/main" xmlns="" val="20001"/>
                    </a:ext>
                  </a:extLst>
                </a:gridCol>
                <a:gridCol w="2526131">
                  <a:extLst>
                    <a:ext uri="{9D8B030D-6E8A-4147-A177-3AD203B41FA5}">
                      <a16:colId xmlns:a16="http://schemas.microsoft.com/office/drawing/2014/main" xmlns="" val="20002"/>
                    </a:ext>
                  </a:extLst>
                </a:gridCol>
                <a:gridCol w="2526131">
                  <a:extLst>
                    <a:ext uri="{9D8B030D-6E8A-4147-A177-3AD203B41FA5}">
                      <a16:colId xmlns:a16="http://schemas.microsoft.com/office/drawing/2014/main" xmlns="" val="20003"/>
                    </a:ext>
                  </a:extLst>
                </a:gridCol>
              </a:tblGrid>
              <a:tr h="489452">
                <a:tc gridSpan="4">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800" b="1" kern="1200" dirty="0"/>
                        <a:t>TEACHER PROFESSIONAL DEVELOPMENT: DBE  COORDINATED  </a:t>
                      </a:r>
                    </a:p>
                    <a:p>
                      <a:pPr marL="0" marR="0" indent="0" algn="ctr" defTabSz="914400" rtl="0" eaLnBrk="1" fontAlgn="auto" latinLnBrk="0" hangingPunct="1">
                        <a:lnSpc>
                          <a:spcPct val="150000"/>
                        </a:lnSpc>
                        <a:spcBef>
                          <a:spcPts val="0"/>
                        </a:spcBef>
                        <a:spcAft>
                          <a:spcPts val="0"/>
                        </a:spcAft>
                        <a:buClrTx/>
                        <a:buSzTx/>
                        <a:buFontTx/>
                        <a:buNone/>
                        <a:tabLst/>
                        <a:defRPr/>
                      </a:pPr>
                      <a:r>
                        <a:rPr lang="en-US" sz="1800" b="1" kern="1200" dirty="0"/>
                        <a:t>APRIL 2020 – MARCH 2020</a:t>
                      </a:r>
                      <a:endParaRPr lang="en-US" sz="1800" b="1" kern="1200" dirty="0">
                        <a:solidFill>
                          <a:schemeClr val="tx1"/>
                        </a:solidFill>
                        <a:latin typeface="Arial Black" panose="020B0A04020102020204" pitchFamily="34" charset="0"/>
                        <a:ea typeface="+mn-ea"/>
                        <a:cs typeface="+mn-cs"/>
                      </a:endParaRPr>
                    </a:p>
                  </a:txBody>
                  <a:tcPr marL="68580" marR="68580" marT="0" marB="0"/>
                </a:tc>
                <a:tc hMerge="1">
                  <a:txBody>
                    <a:bodyPr/>
                    <a:lstStyle/>
                    <a:p>
                      <a:endParaRPr lang="en-US"/>
                    </a:p>
                  </a:txBody>
                  <a:tcPr/>
                </a:tc>
                <a:tc hMerge="1">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marL="0" marR="0" indent="0" algn="just" defTabSz="914400" rtl="0" eaLnBrk="1" fontAlgn="auto" latinLnBrk="0" hangingPunct="1">
                        <a:lnSpc>
                          <a:spcPct val="150000"/>
                        </a:lnSpc>
                        <a:spcBef>
                          <a:spcPts val="0"/>
                        </a:spcBef>
                        <a:spcAft>
                          <a:spcPts val="0"/>
                        </a:spcAft>
                        <a:buClrTx/>
                        <a:buSzTx/>
                        <a:buFontTx/>
                        <a:buNone/>
                        <a:tabLst/>
                        <a:defRPr/>
                      </a:pPr>
                      <a:endParaRPr lang="en-US" sz="1000" dirty="0">
                        <a:solidFill>
                          <a:schemeClr val="tx1"/>
                        </a:solidFill>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362372">
                <a:tc>
                  <a:txBody>
                    <a:bodyPr/>
                    <a:lstStyle/>
                    <a:p>
                      <a:pPr algn="ctr">
                        <a:lnSpc>
                          <a:spcPct val="150000"/>
                        </a:lnSpc>
                      </a:pPr>
                      <a:r>
                        <a:rPr lang="en-US" sz="1600" b="1" kern="1200" dirty="0"/>
                        <a:t>PROVINCE</a:t>
                      </a:r>
                      <a:endParaRPr lang="en-US" sz="16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algn="ctr">
                        <a:lnSpc>
                          <a:spcPct val="150000"/>
                        </a:lnSpc>
                      </a:pPr>
                      <a:r>
                        <a:rPr lang="en-ZA" sz="1600" b="1" dirty="0"/>
                        <a:t>OFFICIALS TRAINED</a:t>
                      </a:r>
                      <a:endParaRPr lang="en-US" sz="1600" b="1"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pPr>
                      <a:r>
                        <a:rPr lang="en-ZA" sz="1600" b="1" dirty="0"/>
                        <a:t>TEACHERS TRAINED</a:t>
                      </a:r>
                      <a:endParaRPr lang="en-US" sz="1600" b="1"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pPr>
                      <a:r>
                        <a:rPr lang="en-ZA" sz="1600" b="1" dirty="0"/>
                        <a:t>TOTAL</a:t>
                      </a:r>
                      <a:endParaRPr lang="en-US" sz="1600" b="1"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1"/>
                  </a:ext>
                </a:extLst>
              </a:tr>
              <a:tr h="407740">
                <a:tc>
                  <a:txBody>
                    <a:bodyPr/>
                    <a:lstStyle/>
                    <a:p>
                      <a:pPr algn="l">
                        <a:lnSpc>
                          <a:spcPct val="150000"/>
                        </a:lnSpc>
                      </a:pPr>
                      <a:r>
                        <a:rPr lang="en-US" sz="1800" b="1" dirty="0"/>
                        <a:t>Eastern</a:t>
                      </a:r>
                      <a:r>
                        <a:rPr lang="en-US" sz="1800" b="1" baseline="0" dirty="0"/>
                        <a:t> </a:t>
                      </a:r>
                      <a:r>
                        <a:rPr lang="en-US" sz="1800" b="1" dirty="0"/>
                        <a:t>Cape</a:t>
                      </a:r>
                      <a:endParaRPr lang="en-US" sz="1800" b="1"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pPr>
                      <a:r>
                        <a:rPr lang="en-ZA" sz="1800" dirty="0"/>
                        <a:t>100</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pPr>
                      <a:r>
                        <a:rPr lang="en-ZA" sz="1800" dirty="0"/>
                        <a:t>1500</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pPr>
                      <a:r>
                        <a:rPr lang="en-ZA" sz="1800" dirty="0"/>
                        <a:t>1600</a:t>
                      </a:r>
                      <a:endParaRPr lang="en-US" sz="1800" b="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2"/>
                  </a:ext>
                </a:extLst>
              </a:tr>
              <a:tr h="407740">
                <a:tc>
                  <a:txBody>
                    <a:bodyPr/>
                    <a:lstStyle/>
                    <a:p>
                      <a:pPr algn="l">
                        <a:lnSpc>
                          <a:spcPct val="150000"/>
                        </a:lnSpc>
                      </a:pPr>
                      <a:r>
                        <a:rPr lang="en-US" sz="1800" b="1" dirty="0"/>
                        <a:t>Free State</a:t>
                      </a:r>
                      <a:endParaRPr lang="en-US" sz="1800" b="1"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pPr>
                      <a:r>
                        <a:rPr lang="en-ZA" sz="1800" dirty="0"/>
                        <a:t>100</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pPr>
                      <a:r>
                        <a:rPr lang="en-ZA" sz="1800" dirty="0"/>
                        <a:t>400</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pPr>
                      <a:r>
                        <a:rPr lang="en-ZA" sz="1800" dirty="0"/>
                        <a:t>500</a:t>
                      </a:r>
                      <a:endParaRPr lang="en-US" sz="1800" b="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3"/>
                  </a:ext>
                </a:extLst>
              </a:tr>
              <a:tr h="407740">
                <a:tc>
                  <a:txBody>
                    <a:bodyPr/>
                    <a:lstStyle/>
                    <a:p>
                      <a:pPr algn="l">
                        <a:lnSpc>
                          <a:spcPct val="150000"/>
                        </a:lnSpc>
                      </a:pPr>
                      <a:r>
                        <a:rPr lang="en-US" sz="1800" b="1" dirty="0"/>
                        <a:t>Gauteng</a:t>
                      </a:r>
                      <a:endParaRPr lang="en-US" sz="1800" b="1"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pPr>
                      <a:r>
                        <a:rPr lang="en-ZA" sz="1800" dirty="0"/>
                        <a:t>200</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pPr>
                      <a:r>
                        <a:rPr lang="en-ZA" sz="1800" dirty="0"/>
                        <a:t>1400</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pPr>
                      <a:r>
                        <a:rPr lang="en-ZA" sz="1800" dirty="0"/>
                        <a:t>1600</a:t>
                      </a:r>
                      <a:endParaRPr lang="en-US" sz="1800" b="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4"/>
                  </a:ext>
                </a:extLst>
              </a:tr>
              <a:tr h="407740">
                <a:tc>
                  <a:txBody>
                    <a:bodyPr/>
                    <a:lstStyle/>
                    <a:p>
                      <a:pPr algn="l">
                        <a:lnSpc>
                          <a:spcPct val="150000"/>
                        </a:lnSpc>
                      </a:pPr>
                      <a:r>
                        <a:rPr lang="en-US" sz="1800" b="1" dirty="0"/>
                        <a:t>KwaZulu-Natal</a:t>
                      </a:r>
                      <a:endParaRPr lang="en-US" sz="1800" b="1"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pPr>
                      <a:r>
                        <a:rPr lang="en-ZA" sz="1800" dirty="0"/>
                        <a:t>300</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pPr>
                      <a:r>
                        <a:rPr lang="en-ZA" sz="1800" dirty="0"/>
                        <a:t>1300</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pPr>
                      <a:r>
                        <a:rPr lang="en-ZA" sz="1800" dirty="0"/>
                        <a:t>1600</a:t>
                      </a:r>
                      <a:endParaRPr lang="en-US" sz="1800" b="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5"/>
                  </a:ext>
                </a:extLst>
              </a:tr>
              <a:tr h="308120">
                <a:tc>
                  <a:txBody>
                    <a:bodyPr/>
                    <a:lstStyle/>
                    <a:p>
                      <a:pPr algn="l">
                        <a:lnSpc>
                          <a:spcPct val="150000"/>
                        </a:lnSpc>
                      </a:pPr>
                      <a:r>
                        <a:rPr lang="en-US" sz="1800" b="1" dirty="0"/>
                        <a:t>Limpopo</a:t>
                      </a:r>
                      <a:endParaRPr lang="en-US" sz="1800" b="1"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pPr>
                      <a:r>
                        <a:rPr lang="en-ZA" sz="1800" dirty="0"/>
                        <a:t>200</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pPr>
                      <a:r>
                        <a:rPr lang="en-ZA" sz="1800" dirty="0"/>
                        <a:t>1400</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pPr>
                      <a:r>
                        <a:rPr lang="en-ZA" sz="1800" dirty="0"/>
                        <a:t>1600</a:t>
                      </a:r>
                      <a:endParaRPr lang="en-US" sz="1800" b="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6"/>
                  </a:ext>
                </a:extLst>
              </a:tr>
              <a:tr h="407740">
                <a:tc>
                  <a:txBody>
                    <a:bodyPr/>
                    <a:lstStyle/>
                    <a:p>
                      <a:pPr algn="l">
                        <a:lnSpc>
                          <a:spcPct val="150000"/>
                        </a:lnSpc>
                      </a:pPr>
                      <a:r>
                        <a:rPr lang="en-US" sz="1800" b="1" dirty="0"/>
                        <a:t>Mpumalanga</a:t>
                      </a:r>
                      <a:endParaRPr lang="en-US" sz="1800" b="1"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pPr>
                      <a:r>
                        <a:rPr lang="en-ZA" sz="1800" dirty="0"/>
                        <a:t>100</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pPr>
                      <a:r>
                        <a:rPr lang="en-ZA" sz="1800" dirty="0"/>
                        <a:t>900</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pPr>
                      <a:r>
                        <a:rPr lang="en-US" sz="1800" dirty="0"/>
                        <a:t>1000</a:t>
                      </a:r>
                      <a:endParaRPr lang="en-US" sz="1800" b="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7"/>
                  </a:ext>
                </a:extLst>
              </a:tr>
              <a:tr h="212720">
                <a:tc>
                  <a:txBody>
                    <a:bodyPr/>
                    <a:lstStyle/>
                    <a:p>
                      <a:pPr algn="l">
                        <a:lnSpc>
                          <a:spcPct val="150000"/>
                        </a:lnSpc>
                      </a:pPr>
                      <a:r>
                        <a:rPr lang="en-US" sz="1800" b="1" dirty="0"/>
                        <a:t>North</a:t>
                      </a:r>
                      <a:r>
                        <a:rPr lang="en-US" sz="1800" b="1" baseline="0" dirty="0"/>
                        <a:t> </a:t>
                      </a:r>
                      <a:r>
                        <a:rPr lang="en-US" sz="1800" b="1" dirty="0"/>
                        <a:t>West</a:t>
                      </a:r>
                      <a:endParaRPr lang="en-US" sz="1800" b="1"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pPr>
                      <a:r>
                        <a:rPr lang="en-ZA" sz="1800" dirty="0"/>
                        <a:t>100</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pPr>
                      <a:r>
                        <a:rPr lang="en-ZA" sz="1800" dirty="0"/>
                        <a:t>1500</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pPr>
                      <a:r>
                        <a:rPr lang="en-ZA" sz="1800" dirty="0"/>
                        <a:t>1600</a:t>
                      </a:r>
                      <a:endParaRPr lang="en-US" sz="1800" b="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8"/>
                  </a:ext>
                </a:extLst>
              </a:tr>
              <a:tr h="356096">
                <a:tc>
                  <a:txBody>
                    <a:bodyPr/>
                    <a:lstStyle/>
                    <a:p>
                      <a:pPr algn="l">
                        <a:lnSpc>
                          <a:spcPct val="150000"/>
                        </a:lnSpc>
                      </a:pPr>
                      <a:r>
                        <a:rPr lang="en-US" sz="1800" b="1" dirty="0"/>
                        <a:t>Northern</a:t>
                      </a:r>
                      <a:r>
                        <a:rPr lang="en-US" sz="1800" b="1" baseline="0" dirty="0"/>
                        <a:t> </a:t>
                      </a:r>
                      <a:r>
                        <a:rPr lang="en-US" sz="1800" b="1" dirty="0"/>
                        <a:t>Cape</a:t>
                      </a:r>
                      <a:endParaRPr lang="en-US" sz="1800" b="1"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pPr>
                      <a:r>
                        <a:rPr lang="en-ZA" sz="1800" dirty="0"/>
                        <a:t>100</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pPr>
                      <a:r>
                        <a:rPr lang="en-ZA" sz="1800" dirty="0"/>
                        <a:t>400</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pPr>
                      <a:r>
                        <a:rPr lang="en-ZA" sz="1800" dirty="0"/>
                        <a:t>500</a:t>
                      </a:r>
                      <a:endParaRPr lang="en-US" sz="1800" b="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9"/>
                  </a:ext>
                </a:extLst>
              </a:tr>
              <a:tr h="283448">
                <a:tc>
                  <a:txBody>
                    <a:bodyPr/>
                    <a:lstStyle/>
                    <a:p>
                      <a:pPr algn="l">
                        <a:lnSpc>
                          <a:spcPct val="150000"/>
                        </a:lnSpc>
                      </a:pPr>
                      <a:r>
                        <a:rPr lang="en-US" sz="1800" b="1" dirty="0"/>
                        <a:t>Western Cape</a:t>
                      </a:r>
                      <a:endParaRPr lang="en-US" sz="1800" b="1"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pPr>
                      <a:r>
                        <a:rPr lang="en-ZA" sz="1800" dirty="0"/>
                        <a:t>200</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pPr>
                      <a:r>
                        <a:rPr lang="en-ZA" sz="1800" dirty="0"/>
                        <a:t>1400</a:t>
                      </a:r>
                      <a:endParaRPr lang="en-US" sz="1800" b="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pPr>
                      <a:r>
                        <a:rPr lang="en-ZA" sz="1800" dirty="0"/>
                        <a:t>1600</a:t>
                      </a:r>
                      <a:endParaRPr lang="en-US" sz="1800" b="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10"/>
                  </a:ext>
                </a:extLst>
              </a:tr>
              <a:tr h="407740">
                <a:tc>
                  <a:txBody>
                    <a:bodyPr/>
                    <a:lstStyle/>
                    <a:p>
                      <a:pPr algn="ctr">
                        <a:lnSpc>
                          <a:spcPct val="150000"/>
                        </a:lnSpc>
                      </a:pPr>
                      <a:r>
                        <a:rPr lang="en-ZA" sz="1800" b="1" kern="1200" dirty="0"/>
                        <a:t>TOTAL</a:t>
                      </a:r>
                      <a:endParaRPr lang="en-US" sz="1800" b="1" kern="1200" dirty="0">
                        <a:solidFill>
                          <a:schemeClr val="tx1"/>
                        </a:solidFill>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50000"/>
                        </a:lnSpc>
                      </a:pPr>
                      <a:r>
                        <a:rPr lang="en-ZA" sz="1800" kern="1200" dirty="0"/>
                        <a:t>1 400</a:t>
                      </a:r>
                      <a:endParaRPr lang="en-US" sz="1800" b="1" kern="1200" dirty="0">
                        <a:solidFill>
                          <a:schemeClr val="tx1"/>
                        </a:solidFill>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50000"/>
                        </a:lnSpc>
                      </a:pPr>
                      <a:r>
                        <a:rPr lang="en-ZA" sz="1800" kern="1200" dirty="0"/>
                        <a:t>10 200</a:t>
                      </a:r>
                      <a:endParaRPr lang="en-US" sz="1800" b="1" kern="1200" dirty="0">
                        <a:solidFill>
                          <a:schemeClr val="tx1"/>
                        </a:solidFill>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algn="ctr">
                        <a:lnSpc>
                          <a:spcPct val="150000"/>
                        </a:lnSpc>
                      </a:pPr>
                      <a:r>
                        <a:rPr lang="en-ZA" sz="1800" kern="1200" dirty="0"/>
                        <a:t>11 600</a:t>
                      </a:r>
                      <a:endParaRPr lang="en-US" sz="1800" b="1" kern="1200" dirty="0">
                        <a:solidFill>
                          <a:schemeClr val="tx1"/>
                        </a:solidFill>
                        <a:latin typeface="Arial" panose="020B06040202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xmlns="" val="10011"/>
                  </a:ext>
                </a:extLst>
              </a:tr>
            </a:tbl>
          </a:graphicData>
        </a:graphic>
      </p:graphicFrame>
      <p:pic>
        <p:nvPicPr>
          <p:cNvPr id="6" name="Picture 5"/>
          <p:cNvPicPr>
            <a:picLocks noChangeAspect="1"/>
          </p:cNvPicPr>
          <p:nvPr/>
        </p:nvPicPr>
        <p:blipFill>
          <a:blip r:embed="rId2" cstate="print"/>
          <a:stretch>
            <a:fillRect/>
          </a:stretch>
        </p:blipFill>
        <p:spPr>
          <a:xfrm>
            <a:off x="107504" y="6237312"/>
            <a:ext cx="1512168" cy="619876"/>
          </a:xfrm>
          <a:prstGeom prst="rect">
            <a:avLst/>
          </a:prstGeom>
        </p:spPr>
      </p:pic>
      <p:sp>
        <p:nvSpPr>
          <p:cNvPr id="7"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9114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39</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794881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cap="small" dirty="0">
                <a:solidFill>
                  <a:schemeClr val="accent2">
                    <a:lumMod val="75000"/>
                  </a:schemeClr>
                </a:solidFill>
              </a:rPr>
              <a:t>PROBLEM STATEMENT</a:t>
            </a:r>
          </a:p>
        </p:txBody>
      </p:sp>
      <p:sp>
        <p:nvSpPr>
          <p:cNvPr id="3" name="Content Placeholder 2"/>
          <p:cNvSpPr>
            <a:spLocks noGrp="1"/>
          </p:cNvSpPr>
          <p:nvPr>
            <p:ph idx="1"/>
          </p:nvPr>
        </p:nvSpPr>
        <p:spPr/>
        <p:txBody>
          <a:bodyPr>
            <a:normAutofit fontScale="92500" lnSpcReduction="10000"/>
          </a:bodyPr>
          <a:lstStyle/>
          <a:p>
            <a:pPr marL="0" indent="0" algn="just">
              <a:buNone/>
            </a:pPr>
            <a:r>
              <a:rPr lang="en-US" dirty="0">
                <a:latin typeface="Arial" panose="020B0604020202020204" pitchFamily="34" charset="0"/>
                <a:cs typeface="Arial" panose="020B0604020202020204" pitchFamily="34" charset="0"/>
              </a:rPr>
              <a:t>The implementation of ICT in education is far below the goal of the White Paper 7 on e-Education (2004) which requires that, </a:t>
            </a:r>
            <a:r>
              <a:rPr lang="en-US" b="1" i="1" dirty="0">
                <a:latin typeface="Arial" panose="020B0604020202020204" pitchFamily="34" charset="0"/>
                <a:cs typeface="Arial" panose="020B0604020202020204" pitchFamily="34" charset="0"/>
              </a:rPr>
              <a:t>‘every South African learner in the general and further education and training bands will be able to use ICTs confidently and creatively to help develop the skills and knowledge they need to achieve personal goals and to be full participants in the global community by 2013’. </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stretch>
            <a:fillRect/>
          </a:stretch>
        </p:blipFill>
        <p:spPr>
          <a:xfrm>
            <a:off x="107504" y="6127323"/>
            <a:ext cx="1584176" cy="729866"/>
          </a:xfrm>
          <a:prstGeom prst="rect">
            <a:avLst/>
          </a:prstGeom>
        </p:spPr>
      </p:pic>
      <p:sp>
        <p:nvSpPr>
          <p:cNvPr id="5"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4</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169705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352928" cy="5616624"/>
          </a:xfrm>
        </p:spPr>
        <p:txBody>
          <a:bodyPr>
            <a:normAutofit/>
          </a:bodyPr>
          <a:lstStyle/>
          <a:p>
            <a:pPr marL="0" indent="0" algn="ctr">
              <a:buNone/>
            </a:pPr>
            <a:endParaRPr lang="en-ZA" sz="4000" b="1" dirty="0">
              <a:solidFill>
                <a:srgbClr val="CB6C1B"/>
              </a:solidFill>
              <a:latin typeface="+mj-lt"/>
              <a:ea typeface="+mj-ea"/>
              <a:cs typeface="+mj-cs"/>
            </a:endParaRPr>
          </a:p>
          <a:p>
            <a:pPr marL="0" indent="0" algn="ctr">
              <a:buNone/>
            </a:pPr>
            <a:r>
              <a:rPr lang="en-ZA" sz="5400" b="1" dirty="0">
                <a:solidFill>
                  <a:schemeClr val="accent2">
                    <a:lumMod val="75000"/>
                  </a:schemeClr>
                </a:solidFill>
                <a:latin typeface="+mj-lt"/>
                <a:ea typeface="+mj-ea"/>
                <a:cs typeface="+mj-cs"/>
              </a:rPr>
              <a:t>PROGRESS</a:t>
            </a:r>
          </a:p>
          <a:p>
            <a:pPr marL="0" indent="0" algn="ctr">
              <a:buNone/>
            </a:pPr>
            <a:r>
              <a:rPr lang="en-ZA" sz="5400" b="1" dirty="0">
                <a:solidFill>
                  <a:schemeClr val="accent2">
                    <a:lumMod val="75000"/>
                  </a:schemeClr>
                </a:solidFill>
                <a:latin typeface="+mj-lt"/>
                <a:ea typeface="+mj-ea"/>
                <a:cs typeface="+mj-cs"/>
              </a:rPr>
              <a:t>CONTENT DEVELOPMENT AND DISTRIBUTION</a:t>
            </a:r>
          </a:p>
        </p:txBody>
      </p:sp>
      <p:pic>
        <p:nvPicPr>
          <p:cNvPr id="4" name="Picture 3"/>
          <p:cNvPicPr>
            <a:picLocks noChangeAspect="1"/>
          </p:cNvPicPr>
          <p:nvPr/>
        </p:nvPicPr>
        <p:blipFill>
          <a:blip r:embed="rId2" cstate="print"/>
          <a:stretch>
            <a:fillRect/>
          </a:stretch>
        </p:blipFill>
        <p:spPr>
          <a:xfrm>
            <a:off x="107504" y="6237311"/>
            <a:ext cx="1475656" cy="619877"/>
          </a:xfrm>
          <a:prstGeom prst="rect">
            <a:avLst/>
          </a:prstGeom>
        </p:spPr>
      </p:pic>
      <p:sp>
        <p:nvSpPr>
          <p:cNvPr id="5"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40</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084223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468423504"/>
              </p:ext>
            </p:extLst>
          </p:nvPr>
        </p:nvGraphicFramePr>
        <p:xfrm>
          <a:off x="17088" y="0"/>
          <a:ext cx="9126912" cy="6237312"/>
        </p:xfrm>
        <a:graphic>
          <a:graphicData uri="http://schemas.openxmlformats.org/drawingml/2006/table">
            <a:tbl>
              <a:tblPr firstRow="1" bandRow="1">
                <a:tableStyleId>{21E4AEA4-8DFA-4A89-87EB-49C32662AFE0}</a:tableStyleId>
              </a:tblPr>
              <a:tblGrid>
                <a:gridCol w="2564089">
                  <a:extLst>
                    <a:ext uri="{9D8B030D-6E8A-4147-A177-3AD203B41FA5}">
                      <a16:colId xmlns:a16="http://schemas.microsoft.com/office/drawing/2014/main" xmlns="" val="20000"/>
                    </a:ext>
                  </a:extLst>
                </a:gridCol>
                <a:gridCol w="6562823">
                  <a:extLst>
                    <a:ext uri="{9D8B030D-6E8A-4147-A177-3AD203B41FA5}">
                      <a16:colId xmlns:a16="http://schemas.microsoft.com/office/drawing/2014/main" xmlns="" val="20001"/>
                    </a:ext>
                  </a:extLst>
                </a:gridCol>
              </a:tblGrid>
              <a:tr h="1486704">
                <a:tc>
                  <a:txBody>
                    <a:bodyPr/>
                    <a:lstStyle/>
                    <a:p>
                      <a:pPr algn="ctr"/>
                      <a:r>
                        <a:rPr lang="en-ZA" sz="2800" kern="1200" dirty="0"/>
                        <a:t>TYPE OF DIGITAL CONTENT</a:t>
                      </a:r>
                      <a:endParaRPr lang="en-ZA" sz="2800" kern="1200" dirty="0">
                        <a:solidFill>
                          <a:schemeClr val="dk1"/>
                        </a:solidFill>
                        <a:latin typeface="Arial Black" panose="020B0A04020102020204" pitchFamily="34" charset="0"/>
                        <a:ea typeface="+mn-ea"/>
                        <a:cs typeface="Arial" panose="020B0604020202020204" pitchFamily="34" charset="0"/>
                      </a:endParaRPr>
                    </a:p>
                  </a:txBody>
                  <a:tcPr anchor="ctr"/>
                </a:tc>
                <a:tc>
                  <a:txBody>
                    <a:bodyPr/>
                    <a:lstStyle/>
                    <a:p>
                      <a:pPr algn="ctr"/>
                      <a:r>
                        <a:rPr lang="en-ZA" sz="2800" kern="1200" dirty="0"/>
                        <a:t>DESCRIPTION</a:t>
                      </a:r>
                      <a:endParaRPr lang="en-ZA" sz="2800" kern="1200" dirty="0">
                        <a:solidFill>
                          <a:schemeClr val="dk1"/>
                        </a:solidFill>
                        <a:latin typeface="Arial Black" panose="020B0A04020102020204" pitchFamily="34" charset="0"/>
                        <a:ea typeface="+mn-ea"/>
                        <a:cs typeface="Arial" panose="020B0604020202020204" pitchFamily="34" charset="0"/>
                      </a:endParaRPr>
                    </a:p>
                  </a:txBody>
                  <a:tcPr anchor="ctr"/>
                </a:tc>
                <a:extLst>
                  <a:ext uri="{0D108BD9-81ED-4DB2-BD59-A6C34878D82A}">
                    <a16:rowId xmlns:a16="http://schemas.microsoft.com/office/drawing/2014/main" xmlns="" val="10000"/>
                  </a:ext>
                </a:extLst>
              </a:tr>
              <a:tr h="1090250">
                <a:tc>
                  <a:txBody>
                    <a:bodyPr/>
                    <a:lstStyle/>
                    <a:p>
                      <a:pPr algn="ctr"/>
                      <a:r>
                        <a:rPr lang="en-ZA" sz="2000" b="1" dirty="0"/>
                        <a:t>PDF</a:t>
                      </a:r>
                      <a:endParaRPr lang="en-ZA" sz="2000" b="1" dirty="0">
                        <a:latin typeface="Arial" panose="020B0604020202020204" pitchFamily="34" charset="0"/>
                        <a:cs typeface="Arial" panose="020B0604020202020204" pitchFamily="34"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2000" dirty="0"/>
                        <a:t>This is </a:t>
                      </a:r>
                      <a:r>
                        <a:rPr lang="en-ZA" sz="2000" b="1" dirty="0"/>
                        <a:t>paper behind glass </a:t>
                      </a:r>
                      <a:r>
                        <a:rPr lang="en-ZA" sz="2000" dirty="0"/>
                        <a:t>and the user scrolls down to go to the next page or scrolls up to go to the previous page. The user cannot make inputs to</a:t>
                      </a:r>
                      <a:r>
                        <a:rPr lang="en-ZA" sz="2000" baseline="0" dirty="0"/>
                        <a:t> the document.</a:t>
                      </a:r>
                      <a:endParaRPr lang="en-ZA" sz="200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1768030">
                <a:tc>
                  <a:txBody>
                    <a:bodyPr/>
                    <a:lstStyle/>
                    <a:p>
                      <a:pPr algn="ctr"/>
                      <a:r>
                        <a:rPr lang="en-ZA" sz="2000" b="1" dirty="0"/>
                        <a:t>ePUB/eBook</a:t>
                      </a:r>
                      <a:endParaRPr lang="en-ZA" sz="2000" b="1" dirty="0">
                        <a:latin typeface="Arial" panose="020B0604020202020204" pitchFamily="34" charset="0"/>
                        <a:cs typeface="Arial" panose="020B0604020202020204" pitchFamily="34" charset="0"/>
                      </a:endParaRPr>
                    </a:p>
                  </a:txBody>
                  <a:tcPr anchor="ctr"/>
                </a:tc>
                <a:tc>
                  <a:txBody>
                    <a:bodyPr/>
                    <a:lstStyle/>
                    <a:p>
                      <a:pPr algn="just"/>
                      <a:r>
                        <a:rPr lang="en-ZA" sz="2000" dirty="0"/>
                        <a:t>The </a:t>
                      </a:r>
                      <a:r>
                        <a:rPr lang="en-ZA" sz="2000" b="1" dirty="0"/>
                        <a:t>user pages through the document like in a real book where pages flip to move from one page to the other. </a:t>
                      </a:r>
                      <a:r>
                        <a:rPr lang="en-ZA" sz="2000" dirty="0"/>
                        <a:t>The text and page length of book </a:t>
                      </a:r>
                      <a:r>
                        <a:rPr lang="en-ZA" sz="2000" b="1" dirty="0"/>
                        <a:t>adjust to fit the screen </a:t>
                      </a:r>
                      <a:r>
                        <a:rPr lang="en-ZA" sz="2000" dirty="0"/>
                        <a:t>of the device in use,</a:t>
                      </a:r>
                      <a:r>
                        <a:rPr lang="en-ZA" sz="2000" baseline="0" dirty="0"/>
                        <a:t> whether Laptop, Tablet or Cell phone. </a:t>
                      </a:r>
                      <a:r>
                        <a:rPr lang="en-ZA" sz="2000" dirty="0"/>
                        <a:t>The user cannot make inputs to</a:t>
                      </a:r>
                      <a:r>
                        <a:rPr lang="en-ZA" sz="2000" baseline="0" dirty="0"/>
                        <a:t> the document.</a:t>
                      </a:r>
                      <a:endParaRPr lang="en-ZA" sz="200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1892328">
                <a:tc>
                  <a:txBody>
                    <a:bodyPr/>
                    <a:lstStyle/>
                    <a:p>
                      <a:pPr algn="ctr"/>
                      <a:r>
                        <a:rPr lang="en-ZA" sz="2000" b="1" dirty="0"/>
                        <a:t>HTML 5</a:t>
                      </a:r>
                    </a:p>
                    <a:p>
                      <a:pPr algn="ctr"/>
                      <a:r>
                        <a:rPr lang="en-ZA" sz="2000" b="1" dirty="0"/>
                        <a:t>(Interactive)</a:t>
                      </a:r>
                    </a:p>
                    <a:p>
                      <a:pPr algn="ctr"/>
                      <a:endParaRPr lang="en-ZA" sz="2000" b="1" dirty="0">
                        <a:latin typeface="Arial" panose="020B0604020202020204" pitchFamily="34" charset="0"/>
                        <a:cs typeface="Arial" panose="020B0604020202020204" pitchFamily="34" charset="0"/>
                      </a:endParaRPr>
                    </a:p>
                  </a:txBody>
                  <a:tcPr anchor="ctr"/>
                </a:tc>
                <a:tc>
                  <a:txBody>
                    <a:bodyPr/>
                    <a:lstStyle/>
                    <a:p>
                      <a:pPr algn="just"/>
                      <a:r>
                        <a:rPr lang="en-ZA" sz="2000" dirty="0"/>
                        <a:t>This format is </a:t>
                      </a:r>
                      <a:r>
                        <a:rPr lang="en-ZA" sz="2000" b="1" dirty="0"/>
                        <a:t>interactive and the user can make inputs to the document</a:t>
                      </a:r>
                      <a:r>
                        <a:rPr lang="en-ZA" sz="2000" baseline="0" dirty="0"/>
                        <a:t> this also includes </a:t>
                      </a:r>
                      <a:r>
                        <a:rPr lang="en-ZA" sz="2000" b="1" baseline="0" dirty="0"/>
                        <a:t>audio and video features. </a:t>
                      </a:r>
                      <a:r>
                        <a:rPr lang="en-ZA" sz="2000" dirty="0"/>
                        <a:t>The user can make inputs to</a:t>
                      </a:r>
                      <a:r>
                        <a:rPr lang="en-ZA" sz="2000" baseline="0" dirty="0"/>
                        <a:t> the document.</a:t>
                      </a:r>
                      <a:endParaRPr lang="en-ZA" sz="20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sp>
        <p:nvSpPr>
          <p:cNvPr id="3" name="Slide Number Placeholder 4">
            <a:extLst>
              <a:ext uri="{FF2B5EF4-FFF2-40B4-BE49-F238E27FC236}">
                <a16:creationId xmlns:a16="http://schemas.microsoft.com/office/drawing/2014/main" xmlns="" id="{9ACB44E5-3B4D-4C9D-BC99-FAAC33BCB0A2}"/>
              </a:ext>
            </a:extLst>
          </p:cNvPr>
          <p:cNvSpPr txBox="1">
            <a:spLocks/>
          </p:cNvSpPr>
          <p:nvPr/>
        </p:nvSpPr>
        <p:spPr>
          <a:xfrm>
            <a:off x="5580112" y="638132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41</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3" cstate="print"/>
          <a:stretch>
            <a:fillRect/>
          </a:stretch>
        </p:blipFill>
        <p:spPr>
          <a:xfrm>
            <a:off x="107504" y="6237311"/>
            <a:ext cx="1584176" cy="619877"/>
          </a:xfrm>
          <a:prstGeom prst="rect">
            <a:avLst/>
          </a:prstGeom>
        </p:spPr>
      </p:pic>
    </p:spTree>
    <p:extLst>
      <p:ext uri="{BB962C8B-B14F-4D97-AF65-F5344CB8AC3E}">
        <p14:creationId xmlns:p14="http://schemas.microsoft.com/office/powerpoint/2010/main" xmlns="" val="2984315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48" y="275782"/>
            <a:ext cx="8820472" cy="897836"/>
          </a:xfrm>
        </p:spPr>
        <p:txBody>
          <a:bodyPr>
            <a:noAutofit/>
          </a:bodyPr>
          <a:lstStyle/>
          <a:p>
            <a:r>
              <a:rPr lang="en-US" sz="4000" b="1" dirty="0">
                <a:solidFill>
                  <a:schemeClr val="accent2">
                    <a:lumMod val="75000"/>
                  </a:schemeClr>
                </a:solidFill>
              </a:rPr>
              <a:t>DIGITAL CONTENT RESOURCES:  PROGRESS</a:t>
            </a:r>
            <a:endParaRPr lang="en-US" sz="4000"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95113611"/>
              </p:ext>
            </p:extLst>
          </p:nvPr>
        </p:nvGraphicFramePr>
        <p:xfrm>
          <a:off x="0" y="1508332"/>
          <a:ext cx="9143998" cy="5343988"/>
        </p:xfrm>
        <a:graphic>
          <a:graphicData uri="http://schemas.openxmlformats.org/drawingml/2006/table">
            <a:tbl>
              <a:tblPr firstRow="1" bandRow="1">
                <a:tableStyleId>{21E4AEA4-8DFA-4A89-87EB-49C32662AFE0}</a:tableStyleId>
              </a:tblPr>
              <a:tblGrid>
                <a:gridCol w="1259632">
                  <a:extLst>
                    <a:ext uri="{9D8B030D-6E8A-4147-A177-3AD203B41FA5}">
                      <a16:colId xmlns:a16="http://schemas.microsoft.com/office/drawing/2014/main" xmlns="" val="20000"/>
                    </a:ext>
                  </a:extLst>
                </a:gridCol>
                <a:gridCol w="3240360">
                  <a:extLst>
                    <a:ext uri="{9D8B030D-6E8A-4147-A177-3AD203B41FA5}">
                      <a16:colId xmlns:a16="http://schemas.microsoft.com/office/drawing/2014/main" xmlns="" val="20001"/>
                    </a:ext>
                  </a:extLst>
                </a:gridCol>
                <a:gridCol w="648072">
                  <a:extLst>
                    <a:ext uri="{9D8B030D-6E8A-4147-A177-3AD203B41FA5}">
                      <a16:colId xmlns:a16="http://schemas.microsoft.com/office/drawing/2014/main" xmlns="" val="20002"/>
                    </a:ext>
                  </a:extLst>
                </a:gridCol>
                <a:gridCol w="576064">
                  <a:extLst>
                    <a:ext uri="{9D8B030D-6E8A-4147-A177-3AD203B41FA5}">
                      <a16:colId xmlns:a16="http://schemas.microsoft.com/office/drawing/2014/main" xmlns="" val="20003"/>
                    </a:ext>
                  </a:extLst>
                </a:gridCol>
                <a:gridCol w="919321">
                  <a:extLst>
                    <a:ext uri="{9D8B030D-6E8A-4147-A177-3AD203B41FA5}">
                      <a16:colId xmlns:a16="http://schemas.microsoft.com/office/drawing/2014/main" xmlns="" val="20004"/>
                    </a:ext>
                  </a:extLst>
                </a:gridCol>
                <a:gridCol w="1384935">
                  <a:extLst>
                    <a:ext uri="{9D8B030D-6E8A-4147-A177-3AD203B41FA5}">
                      <a16:colId xmlns:a16="http://schemas.microsoft.com/office/drawing/2014/main" xmlns="" val="20005"/>
                    </a:ext>
                  </a:extLst>
                </a:gridCol>
                <a:gridCol w="1115614">
                  <a:extLst>
                    <a:ext uri="{9D8B030D-6E8A-4147-A177-3AD203B41FA5}">
                      <a16:colId xmlns:a16="http://schemas.microsoft.com/office/drawing/2014/main" xmlns="" val="20006"/>
                    </a:ext>
                  </a:extLst>
                </a:gridCol>
              </a:tblGrid>
              <a:tr h="352777">
                <a:tc rowSpan="2">
                  <a:txBody>
                    <a:bodyPr/>
                    <a:lstStyle/>
                    <a:p>
                      <a:pPr algn="ctr"/>
                      <a:r>
                        <a:rPr lang="en-ZA" sz="2000" dirty="0"/>
                        <a:t>Grades</a:t>
                      </a:r>
                      <a:endParaRPr lang="en-ZA" sz="2000" dirty="0">
                        <a:latin typeface="Arial Black" panose="020B0A04020102020204" pitchFamily="34" charset="0"/>
                        <a:cs typeface="Arial" panose="020B0604020202020204" pitchFamily="34" charset="0"/>
                      </a:endParaRPr>
                    </a:p>
                  </a:txBody>
                  <a:tcPr anchor="ctr"/>
                </a:tc>
                <a:tc rowSpan="2">
                  <a:txBody>
                    <a:bodyPr/>
                    <a:lstStyle/>
                    <a:p>
                      <a:pPr algn="ctr"/>
                      <a:r>
                        <a:rPr lang="en-ZA" sz="2000" dirty="0"/>
                        <a:t>Subjects</a:t>
                      </a:r>
                      <a:endParaRPr lang="en-ZA" sz="2000" dirty="0">
                        <a:latin typeface="Arial Black" panose="020B0A04020102020204" pitchFamily="34" charset="0"/>
                        <a:cs typeface="Arial" panose="020B0604020202020204" pitchFamily="34" charset="0"/>
                      </a:endParaRPr>
                    </a:p>
                  </a:txBody>
                  <a:tcPr anchor="ctr"/>
                </a:tc>
                <a:tc rowSpan="2">
                  <a:txBody>
                    <a:bodyPr/>
                    <a:lstStyle/>
                    <a:p>
                      <a:pPr algn="ctr"/>
                      <a:r>
                        <a:rPr lang="en-ZA" sz="1200" dirty="0"/>
                        <a:t>No. Titles</a:t>
                      </a:r>
                      <a:endParaRPr lang="en-ZA" sz="1200" dirty="0">
                        <a:latin typeface="Arial Black" panose="020B0A04020102020204" pitchFamily="34" charset="0"/>
                        <a:cs typeface="Arial" panose="020B0604020202020204" pitchFamily="34" charset="0"/>
                      </a:endParaRPr>
                    </a:p>
                  </a:txBody>
                  <a:tcPr anchor="ctr"/>
                </a:tc>
                <a:tc gridSpan="4">
                  <a:txBody>
                    <a:bodyPr/>
                    <a:lstStyle/>
                    <a:p>
                      <a:pPr algn="ctr"/>
                      <a:r>
                        <a:rPr lang="en-ZA" sz="1400" dirty="0"/>
                        <a:t>DIGITAL FORMAT</a:t>
                      </a:r>
                      <a:endParaRPr lang="en-ZA" sz="1400" dirty="0">
                        <a:latin typeface="Arial Black" panose="020B0A04020102020204" pitchFamily="34" charset="0"/>
                      </a:endParaRPr>
                    </a:p>
                  </a:txBody>
                  <a:tcPr anchor="ct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56411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r>
                        <a:rPr lang="en-ZA" sz="1400" b="1" dirty="0"/>
                        <a:t>PDF</a:t>
                      </a:r>
                      <a:endParaRPr lang="en-ZA" sz="1400" b="1" dirty="0">
                        <a:latin typeface="Arial Black" panose="020B0A04020102020204" pitchFamily="34" charset="0"/>
                        <a:cs typeface="Arial" panose="020B0604020202020204" pitchFamily="34" charset="0"/>
                      </a:endParaRPr>
                    </a:p>
                  </a:txBody>
                  <a:tcPr anchor="ctr"/>
                </a:tc>
                <a:tc>
                  <a:txBody>
                    <a:bodyPr/>
                    <a:lstStyle/>
                    <a:p>
                      <a:pPr algn="ctr"/>
                      <a:r>
                        <a:rPr lang="en-ZA" sz="1400" b="1" dirty="0"/>
                        <a:t>ePUB/</a:t>
                      </a:r>
                    </a:p>
                    <a:p>
                      <a:pPr algn="ctr"/>
                      <a:r>
                        <a:rPr lang="en-ZA" sz="1400" b="1" dirty="0"/>
                        <a:t>eBook</a:t>
                      </a:r>
                      <a:endParaRPr lang="en-ZA" sz="1400" b="1" dirty="0">
                        <a:latin typeface="Arial Black" panose="020B0A04020102020204" pitchFamily="34" charset="0"/>
                        <a:cs typeface="Arial" panose="020B0604020202020204" pitchFamily="34" charset="0"/>
                      </a:endParaRPr>
                    </a:p>
                  </a:txBody>
                  <a:tcPr anchor="ctr"/>
                </a:tc>
                <a:tc>
                  <a:txBody>
                    <a:bodyPr/>
                    <a:lstStyle/>
                    <a:p>
                      <a:pPr algn="ctr"/>
                      <a:r>
                        <a:rPr lang="en-ZA" sz="1400" b="1" dirty="0"/>
                        <a:t>HTML5</a:t>
                      </a:r>
                    </a:p>
                    <a:p>
                      <a:pPr algn="l"/>
                      <a:r>
                        <a:rPr lang="en-ZA" sz="1200" b="1" dirty="0"/>
                        <a:t>(Interactive)</a:t>
                      </a:r>
                      <a:endParaRPr lang="en-ZA" sz="1200" b="1" dirty="0">
                        <a:latin typeface="Arial Black" panose="020B0A04020102020204" pitchFamily="34" charset="0"/>
                        <a:cs typeface="Arial" panose="020B0604020202020204" pitchFamily="34" charset="0"/>
                      </a:endParaRPr>
                    </a:p>
                  </a:txBody>
                  <a:tcPr anchor="ctr"/>
                </a:tc>
                <a:tc>
                  <a:txBody>
                    <a:bodyPr/>
                    <a:lstStyle/>
                    <a:p>
                      <a:pPr algn="ctr"/>
                      <a:r>
                        <a:rPr lang="en-ZA" sz="1400" b="1" dirty="0"/>
                        <a:t>Teacher Guide</a:t>
                      </a:r>
                      <a:endParaRPr lang="en-ZA" sz="1400" b="1" dirty="0">
                        <a:latin typeface="Arial Black" panose="020B0A04020102020204" pitchFamily="34" charset="0"/>
                        <a:cs typeface="Arial" panose="020B0604020202020204" pitchFamily="34" charset="0"/>
                      </a:endParaRPr>
                    </a:p>
                  </a:txBody>
                  <a:tcPr anchor="ctr"/>
                </a:tc>
                <a:extLst>
                  <a:ext uri="{0D108BD9-81ED-4DB2-BD59-A6C34878D82A}">
                    <a16:rowId xmlns:a16="http://schemas.microsoft.com/office/drawing/2014/main" xmlns="" val="10001"/>
                  </a:ext>
                </a:extLst>
              </a:tr>
              <a:tr h="352562">
                <a:tc>
                  <a:txBody>
                    <a:bodyPr/>
                    <a:lstStyle/>
                    <a:p>
                      <a:r>
                        <a:rPr lang="en-ZA" b="1" dirty="0"/>
                        <a:t>2017-19</a:t>
                      </a:r>
                      <a:endParaRPr lang="en-ZA" b="1"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endParaRPr lang="en-ZA"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ZA" sz="2000" b="1" i="0" u="none" strike="noStrike" dirty="0">
                        <a:solidFill>
                          <a:srgbClr val="0070C0"/>
                        </a:solidFill>
                        <a:effectLst/>
                        <a:latin typeface="Arial" panose="020B0604020202020204" pitchFamily="34" charset="0"/>
                        <a:cs typeface="Arial" panose="020B0604020202020204" pitchFamily="34" charset="0"/>
                      </a:endParaRPr>
                    </a:p>
                  </a:txBody>
                  <a:tcPr marL="7620" marR="7620" marT="7620"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800" b="1" i="0" u="none" strike="noStrike" dirty="0">
                        <a:solidFill>
                          <a:srgbClr val="0070C0"/>
                        </a:solidFill>
                        <a:effectLst/>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800" b="1" i="0" u="none" strike="noStrike" dirty="0">
                        <a:solidFill>
                          <a:srgbClr val="0070C0"/>
                        </a:solidFill>
                        <a:effectLst/>
                        <a:latin typeface="Arial" panose="020B0604020202020204" pitchFamily="34" charset="0"/>
                        <a:cs typeface="Arial" panose="020B0604020202020204" pitchFamily="34" charset="0"/>
                      </a:endParaRPr>
                    </a:p>
                  </a:txBody>
                  <a:tcPr/>
                </a:tc>
                <a:tc>
                  <a:txBody>
                    <a:bodyPr/>
                    <a:lstStyle/>
                    <a:p>
                      <a:pPr algn="ct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352562">
                <a:tc>
                  <a:txBody>
                    <a:bodyPr/>
                    <a:lstStyle/>
                    <a:p>
                      <a:pPr algn="ctr"/>
                      <a:r>
                        <a:rPr lang="en-ZA" sz="1600" b="1" dirty="0"/>
                        <a:t>Grade R </a:t>
                      </a:r>
                      <a:endParaRPr lang="en-ZA" sz="1600" b="1" dirty="0">
                        <a:latin typeface="Arial" panose="020B0604020202020204" pitchFamily="34" charset="0"/>
                        <a:cs typeface="Arial" panose="020B0604020202020204" pitchFamily="34" charset="0"/>
                      </a:endParaRPr>
                    </a:p>
                  </a:txBody>
                  <a:tcPr anchor="ctr"/>
                </a:tc>
                <a:tc>
                  <a:txBody>
                    <a:bodyPr/>
                    <a:lstStyle/>
                    <a:p>
                      <a:pPr algn="l"/>
                      <a:r>
                        <a:rPr lang="en-ZA" sz="1600" dirty="0"/>
                        <a:t>Numeracy &amp; Literacy Workbooks</a:t>
                      </a:r>
                      <a:endParaRPr lang="en-ZA" sz="1600" dirty="0">
                        <a:latin typeface="Arial" panose="020B0604020202020204" pitchFamily="34" charset="0"/>
                        <a:cs typeface="Arial" panose="020B0604020202020204" pitchFamily="34" charset="0"/>
                      </a:endParaRPr>
                    </a:p>
                  </a:txBody>
                  <a:tcPr anchor="ctr"/>
                </a:tc>
                <a:tc>
                  <a:txBody>
                    <a:bodyPr/>
                    <a:lstStyle/>
                    <a:p>
                      <a:pPr algn="ctr"/>
                      <a:r>
                        <a:rPr lang="en-ZA" sz="1600" dirty="0"/>
                        <a:t>44</a:t>
                      </a:r>
                      <a:endParaRPr lang="en-ZA" sz="160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2000" u="none" strike="noStrike" dirty="0">
                          <a:effectLst/>
                        </a:rPr>
                        <a:t>√</a:t>
                      </a:r>
                      <a:endParaRPr lang="en-ZA" sz="2000" b="0" i="0" u="none" strike="noStrike" dirty="0">
                        <a:solidFill>
                          <a:srgbClr val="0070C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u="none" strike="noStrike" dirty="0">
                          <a:effectLst/>
                        </a:rPr>
                        <a:t>√</a:t>
                      </a:r>
                      <a:endParaRPr lang="en-ZA" sz="1800" b="0" i="0" u="none" strike="noStrike" dirty="0">
                        <a:solidFill>
                          <a:srgbClr val="0070C0"/>
                        </a:solidFill>
                        <a:effectLst/>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u="none" strike="noStrike" dirty="0">
                          <a:effectLst/>
                        </a:rPr>
                        <a:t>√</a:t>
                      </a:r>
                      <a:endParaRPr lang="en-ZA" sz="1800" b="0" i="0" u="none" strike="noStrike" dirty="0">
                        <a:solidFill>
                          <a:srgbClr val="0070C0"/>
                        </a:solidFill>
                        <a:effectLst/>
                        <a:latin typeface="Arial" panose="020B0604020202020204" pitchFamily="34" charset="0"/>
                        <a:cs typeface="Arial" panose="020B0604020202020204" pitchFamily="34" charset="0"/>
                      </a:endParaRPr>
                    </a:p>
                  </a:txBody>
                  <a:tcPr anchor="ctr"/>
                </a:tc>
                <a:tc>
                  <a:txBody>
                    <a:bodyPr/>
                    <a:lstStyle/>
                    <a:p>
                      <a:pPr algn="ctr"/>
                      <a:endParaRPr lang="en-ZA"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3"/>
                  </a:ext>
                </a:extLst>
              </a:tr>
              <a:tr h="352562">
                <a:tc>
                  <a:txBody>
                    <a:bodyPr/>
                    <a:lstStyle/>
                    <a:p>
                      <a:pPr algn="ctr"/>
                      <a:r>
                        <a:rPr lang="en-ZA" sz="1600" b="1" dirty="0"/>
                        <a:t>Grade 1-3 </a:t>
                      </a:r>
                      <a:endParaRPr lang="en-ZA" sz="1600" b="1" dirty="0">
                        <a:latin typeface="Arial" panose="020B0604020202020204" pitchFamily="34" charset="0"/>
                        <a:cs typeface="Arial" panose="020B0604020202020204" pitchFamily="34" charset="0"/>
                      </a:endParaRPr>
                    </a:p>
                  </a:txBody>
                  <a:tcPr anchor="ctr"/>
                </a:tc>
                <a:tc>
                  <a:txBody>
                    <a:bodyPr/>
                    <a:lstStyle/>
                    <a:p>
                      <a:pPr algn="l"/>
                      <a:r>
                        <a:rPr lang="en-ZA" sz="1600" dirty="0"/>
                        <a:t>Life Skills Workbooks</a:t>
                      </a:r>
                      <a:endParaRPr lang="en-ZA" sz="1600" dirty="0">
                        <a:latin typeface="Arial" panose="020B0604020202020204" pitchFamily="34" charset="0"/>
                        <a:cs typeface="Arial" panose="020B0604020202020204" pitchFamily="34" charset="0"/>
                      </a:endParaRPr>
                    </a:p>
                  </a:txBody>
                  <a:tcPr anchor="ctr"/>
                </a:tc>
                <a:tc>
                  <a:txBody>
                    <a:bodyPr/>
                    <a:lstStyle/>
                    <a:p>
                      <a:pPr algn="ctr"/>
                      <a:r>
                        <a:rPr lang="en-ZA" sz="1600" dirty="0"/>
                        <a:t>66</a:t>
                      </a:r>
                      <a:endParaRPr lang="en-ZA" sz="1600" dirty="0">
                        <a:latin typeface="Arial" panose="020B0604020202020204" pitchFamily="34" charset="0"/>
                        <a:cs typeface="Arial" panose="020B0604020202020204" pitchFamily="34" charset="0"/>
                      </a:endParaRPr>
                    </a:p>
                  </a:txBody>
                  <a:tcPr anchor="ctr"/>
                </a:tc>
                <a:tc>
                  <a:txBody>
                    <a:bodyPr/>
                    <a:lstStyle/>
                    <a:p>
                      <a:pPr algn="ctr" fontAlgn="b"/>
                      <a:r>
                        <a:rPr lang="en-ZA" sz="2000" u="none" strike="noStrike" dirty="0">
                          <a:effectLst/>
                        </a:rPr>
                        <a:t>√</a:t>
                      </a:r>
                      <a:endParaRPr lang="en-ZA" sz="2000" b="0" i="0" u="none" strike="noStrike" dirty="0">
                        <a:solidFill>
                          <a:srgbClr val="0070C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u="none" strike="noStrike" dirty="0">
                          <a:effectLst/>
                        </a:rPr>
                        <a:t>√</a:t>
                      </a:r>
                      <a:endParaRPr lang="en-ZA" sz="1800" b="0" i="0" u="none" strike="noStrike" dirty="0">
                        <a:solidFill>
                          <a:srgbClr val="0070C0"/>
                        </a:solidFill>
                        <a:effectLst/>
                        <a:latin typeface="Arial" panose="020B0604020202020204" pitchFamily="34" charset="0"/>
                        <a:cs typeface="Arial" panose="020B0604020202020204" pitchFamily="34" charset="0"/>
                      </a:endParaRPr>
                    </a:p>
                  </a:txBody>
                  <a:tcPr anchor="ctr"/>
                </a:tc>
                <a:tc>
                  <a:txBody>
                    <a:bodyPr/>
                    <a:lstStyle/>
                    <a:p>
                      <a:pPr algn="ctr"/>
                      <a:endParaRPr lang="en-ZA" b="0" dirty="0">
                        <a:latin typeface="Arial" panose="020B0604020202020204" pitchFamily="34" charset="0"/>
                        <a:cs typeface="Arial" panose="020B0604020202020204" pitchFamily="34" charset="0"/>
                      </a:endParaRPr>
                    </a:p>
                  </a:txBody>
                  <a:tcPr anchor="ctr"/>
                </a:tc>
                <a:tc>
                  <a:txBody>
                    <a:bodyPr/>
                    <a:lstStyle/>
                    <a:p>
                      <a:pPr algn="ctr"/>
                      <a:endParaRPr lang="en-ZA"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4"/>
                  </a:ext>
                </a:extLst>
              </a:tr>
              <a:tr h="352562">
                <a:tc>
                  <a:txBody>
                    <a:bodyPr/>
                    <a:lstStyle/>
                    <a:p>
                      <a:pPr algn="ctr"/>
                      <a:r>
                        <a:rPr lang="en-ZA" sz="1600" b="1" dirty="0"/>
                        <a:t>Grade</a:t>
                      </a:r>
                      <a:r>
                        <a:rPr lang="en-ZA" sz="1600" b="1" baseline="0" dirty="0"/>
                        <a:t> 1-3 </a:t>
                      </a:r>
                      <a:endParaRPr lang="en-ZA" sz="1600" b="1" dirty="0">
                        <a:latin typeface="Arial" panose="020B0604020202020204" pitchFamily="34" charset="0"/>
                        <a:cs typeface="Arial" panose="020B0604020202020204" pitchFamily="34" charset="0"/>
                      </a:endParaRPr>
                    </a:p>
                  </a:txBody>
                  <a:tcPr anchor="ctr"/>
                </a:tc>
                <a:tc>
                  <a:txBody>
                    <a:bodyPr/>
                    <a:lstStyle/>
                    <a:p>
                      <a:pPr algn="l"/>
                      <a:r>
                        <a:rPr lang="en-ZA" sz="1600" dirty="0"/>
                        <a:t>Mathematics</a:t>
                      </a:r>
                      <a:endParaRPr lang="en-ZA" sz="1600" dirty="0">
                        <a:latin typeface="Arial" panose="020B0604020202020204" pitchFamily="34" charset="0"/>
                        <a:cs typeface="Arial" panose="020B0604020202020204" pitchFamily="34" charset="0"/>
                      </a:endParaRPr>
                    </a:p>
                  </a:txBody>
                  <a:tcPr anchor="ctr"/>
                </a:tc>
                <a:tc>
                  <a:txBody>
                    <a:bodyPr/>
                    <a:lstStyle/>
                    <a:p>
                      <a:pPr algn="ctr"/>
                      <a:r>
                        <a:rPr lang="en-ZA" sz="1600" dirty="0"/>
                        <a:t>66</a:t>
                      </a:r>
                      <a:endParaRPr lang="en-ZA" sz="1600" dirty="0">
                        <a:latin typeface="Arial" panose="020B0604020202020204" pitchFamily="34" charset="0"/>
                        <a:cs typeface="Arial" panose="020B0604020202020204" pitchFamily="34" charset="0"/>
                      </a:endParaRPr>
                    </a:p>
                  </a:txBody>
                  <a:tcPr anchor="ctr"/>
                </a:tc>
                <a:tc>
                  <a:txBody>
                    <a:bodyPr/>
                    <a:lstStyle/>
                    <a:p>
                      <a:pPr algn="ctr" fontAlgn="b"/>
                      <a:r>
                        <a:rPr lang="en-ZA" sz="2000" u="none" strike="noStrike" dirty="0">
                          <a:effectLst/>
                        </a:rPr>
                        <a:t>√</a:t>
                      </a:r>
                      <a:endParaRPr lang="en-ZA" sz="2000" b="0" i="0" u="none" strike="noStrike" dirty="0">
                        <a:solidFill>
                          <a:srgbClr val="0070C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u="none" strike="noStrike" dirty="0">
                          <a:effectLst/>
                        </a:rPr>
                        <a:t>√</a:t>
                      </a:r>
                      <a:endParaRPr lang="en-ZA" sz="1800" b="0" i="0" u="none" strike="noStrike" dirty="0">
                        <a:solidFill>
                          <a:srgbClr val="0070C0"/>
                        </a:solidFill>
                        <a:effectLst/>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u="none" strike="noStrike" dirty="0">
                          <a:effectLst/>
                        </a:rPr>
                        <a:t>√</a:t>
                      </a:r>
                      <a:endParaRPr lang="en-ZA" sz="1800" b="0" i="0" u="none" strike="noStrike" dirty="0">
                        <a:solidFill>
                          <a:srgbClr val="0070C0"/>
                        </a:solidFill>
                        <a:effectLst/>
                        <a:latin typeface="Arial" panose="020B0604020202020204" pitchFamily="34" charset="0"/>
                        <a:cs typeface="Arial" panose="020B0604020202020204" pitchFamily="34" charset="0"/>
                      </a:endParaRPr>
                    </a:p>
                  </a:txBody>
                  <a:tcPr anchor="ctr"/>
                </a:tc>
                <a:tc>
                  <a:txBody>
                    <a:bodyPr/>
                    <a:lstStyle/>
                    <a:p>
                      <a:pPr algn="ctr"/>
                      <a:endParaRPr lang="en-ZA"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5"/>
                  </a:ext>
                </a:extLst>
              </a:tr>
              <a:tr h="352562">
                <a:tc>
                  <a:txBody>
                    <a:bodyPr/>
                    <a:lstStyle/>
                    <a:p>
                      <a:pPr algn="ctr"/>
                      <a:r>
                        <a:rPr lang="en-ZA" sz="1600" b="1" dirty="0"/>
                        <a:t>Grade 1-6</a:t>
                      </a:r>
                      <a:r>
                        <a:rPr lang="en-ZA" sz="1600" b="1" baseline="0" dirty="0"/>
                        <a:t> </a:t>
                      </a:r>
                      <a:endParaRPr lang="en-ZA" sz="1600" b="1" dirty="0">
                        <a:latin typeface="Arial" panose="020B0604020202020204" pitchFamily="34" charset="0"/>
                        <a:cs typeface="Arial" panose="020B0604020202020204" pitchFamily="34" charset="0"/>
                      </a:endParaRPr>
                    </a:p>
                  </a:txBody>
                  <a:tcPr anchor="ctr"/>
                </a:tc>
                <a:tc>
                  <a:txBody>
                    <a:bodyPr/>
                    <a:lstStyle/>
                    <a:p>
                      <a:pPr algn="l"/>
                      <a:r>
                        <a:rPr lang="en-ZA" sz="1600" dirty="0"/>
                        <a:t>Languages</a:t>
                      </a:r>
                      <a:r>
                        <a:rPr lang="en-ZA" sz="1600" baseline="0" dirty="0"/>
                        <a:t> (HL) Workbooks</a:t>
                      </a:r>
                      <a:endParaRPr lang="en-ZA" sz="1600" dirty="0">
                        <a:latin typeface="Arial" panose="020B0604020202020204" pitchFamily="34" charset="0"/>
                        <a:cs typeface="Arial" panose="020B0604020202020204" pitchFamily="34" charset="0"/>
                      </a:endParaRPr>
                    </a:p>
                  </a:txBody>
                  <a:tcPr anchor="ctr"/>
                </a:tc>
                <a:tc>
                  <a:txBody>
                    <a:bodyPr/>
                    <a:lstStyle/>
                    <a:p>
                      <a:pPr algn="ctr"/>
                      <a:r>
                        <a:rPr lang="en-ZA" sz="1600" dirty="0"/>
                        <a:t>132</a:t>
                      </a:r>
                      <a:endParaRPr lang="en-ZA" sz="1600" dirty="0">
                        <a:latin typeface="Arial" panose="020B0604020202020204" pitchFamily="34" charset="0"/>
                        <a:cs typeface="Arial" panose="020B0604020202020204" pitchFamily="34" charset="0"/>
                      </a:endParaRPr>
                    </a:p>
                  </a:txBody>
                  <a:tcPr anchor="ctr"/>
                </a:tc>
                <a:tc>
                  <a:txBody>
                    <a:bodyPr/>
                    <a:lstStyle/>
                    <a:p>
                      <a:pPr algn="ctr" fontAlgn="b"/>
                      <a:r>
                        <a:rPr lang="en-ZA" sz="2000" u="none" strike="noStrike" dirty="0">
                          <a:effectLst/>
                        </a:rPr>
                        <a:t>√</a:t>
                      </a:r>
                      <a:endParaRPr lang="en-ZA" sz="2000" b="0" i="0" u="none" strike="noStrike" dirty="0">
                        <a:solidFill>
                          <a:srgbClr val="0070C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u="none" strike="noStrike" dirty="0">
                          <a:effectLst/>
                        </a:rPr>
                        <a:t>√</a:t>
                      </a:r>
                      <a:endParaRPr lang="en-ZA" sz="1800" b="0" i="0" u="none" strike="noStrike" dirty="0">
                        <a:solidFill>
                          <a:srgbClr val="0070C0"/>
                        </a:solidFill>
                        <a:effectLst/>
                        <a:latin typeface="Arial" panose="020B0604020202020204" pitchFamily="34" charset="0"/>
                        <a:cs typeface="Arial" panose="020B0604020202020204" pitchFamily="34" charset="0"/>
                      </a:endParaRPr>
                    </a:p>
                  </a:txBody>
                  <a:tcPr anchor="ctr"/>
                </a:tc>
                <a:tc>
                  <a:txBody>
                    <a:bodyPr/>
                    <a:lstStyle/>
                    <a:p>
                      <a:pPr algn="ctr"/>
                      <a:endParaRPr lang="en-ZA" b="0" dirty="0">
                        <a:latin typeface="Arial" panose="020B0604020202020204" pitchFamily="34" charset="0"/>
                        <a:cs typeface="Arial" panose="020B0604020202020204" pitchFamily="34" charset="0"/>
                      </a:endParaRPr>
                    </a:p>
                  </a:txBody>
                  <a:tcPr anchor="ctr"/>
                </a:tc>
                <a:tc>
                  <a:txBody>
                    <a:bodyPr/>
                    <a:lstStyle/>
                    <a:p>
                      <a:pPr algn="ctr"/>
                      <a:endParaRPr lang="en-ZA"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6"/>
                  </a:ext>
                </a:extLst>
              </a:tr>
              <a:tr h="352562">
                <a:tc>
                  <a:txBody>
                    <a:bodyPr/>
                    <a:lstStyle/>
                    <a:p>
                      <a:pPr algn="ctr"/>
                      <a:r>
                        <a:rPr lang="en-ZA" sz="1600" b="1" dirty="0"/>
                        <a:t>Grade 1-6 </a:t>
                      </a:r>
                      <a:endParaRPr lang="en-ZA" sz="1600" b="1" dirty="0">
                        <a:latin typeface="Arial" panose="020B0604020202020204" pitchFamily="34" charset="0"/>
                        <a:cs typeface="Arial" panose="020B0604020202020204" pitchFamily="34" charset="0"/>
                      </a:endParaRPr>
                    </a:p>
                  </a:txBody>
                  <a:tcPr anchor="ctr"/>
                </a:tc>
                <a:tc>
                  <a:txBody>
                    <a:bodyPr/>
                    <a:lstStyle/>
                    <a:p>
                      <a:pPr algn="l"/>
                      <a:r>
                        <a:rPr lang="en-ZA" sz="1600" dirty="0"/>
                        <a:t>Languages (FAL)</a:t>
                      </a:r>
                      <a:r>
                        <a:rPr lang="en-ZA" sz="1600" baseline="0" dirty="0"/>
                        <a:t> </a:t>
                      </a:r>
                      <a:r>
                        <a:rPr lang="en-ZA" sz="1600" dirty="0"/>
                        <a:t>Workbooks</a:t>
                      </a:r>
                      <a:endParaRPr lang="en-ZA" sz="1600" dirty="0">
                        <a:latin typeface="Arial" panose="020B0604020202020204" pitchFamily="34" charset="0"/>
                        <a:cs typeface="Arial" panose="020B0604020202020204" pitchFamily="34" charset="0"/>
                      </a:endParaRPr>
                    </a:p>
                  </a:txBody>
                  <a:tcPr anchor="ctr"/>
                </a:tc>
                <a:tc>
                  <a:txBody>
                    <a:bodyPr/>
                    <a:lstStyle/>
                    <a:p>
                      <a:pPr algn="ctr"/>
                      <a:r>
                        <a:rPr lang="en-ZA" sz="1600" dirty="0"/>
                        <a:t>12</a:t>
                      </a:r>
                      <a:endParaRPr lang="en-ZA" sz="1600" dirty="0">
                        <a:latin typeface="Arial" panose="020B0604020202020204" pitchFamily="34" charset="0"/>
                        <a:cs typeface="Arial" panose="020B0604020202020204" pitchFamily="34" charset="0"/>
                      </a:endParaRPr>
                    </a:p>
                  </a:txBody>
                  <a:tcPr anchor="ctr"/>
                </a:tc>
                <a:tc>
                  <a:txBody>
                    <a:bodyPr/>
                    <a:lstStyle/>
                    <a:p>
                      <a:pPr algn="ctr" fontAlgn="b"/>
                      <a:r>
                        <a:rPr lang="en-ZA" sz="2000" u="none" strike="noStrike" dirty="0">
                          <a:effectLst/>
                        </a:rPr>
                        <a:t>√</a:t>
                      </a:r>
                      <a:endParaRPr lang="en-ZA" sz="2000" b="0" i="0" u="none" strike="noStrike" dirty="0">
                        <a:solidFill>
                          <a:srgbClr val="0070C0"/>
                        </a:solidFill>
                        <a:effectLst/>
                        <a:latin typeface="Arial" panose="020B0604020202020204" pitchFamily="34" charset="0"/>
                        <a:cs typeface="Arial" panose="020B0604020202020204" pitchFamily="34" charset="0"/>
                      </a:endParaRPr>
                    </a:p>
                  </a:txBody>
                  <a:tcPr marL="7620" marR="7620" marT="762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u="none" strike="noStrike" dirty="0">
                          <a:effectLst/>
                        </a:rPr>
                        <a:t>√</a:t>
                      </a:r>
                      <a:endParaRPr lang="en-ZA" sz="1800" b="0" i="0" u="none" strike="noStrike" dirty="0">
                        <a:solidFill>
                          <a:srgbClr val="0070C0"/>
                        </a:solidFill>
                        <a:effectLst/>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u="none" strike="noStrike" dirty="0">
                          <a:effectLst/>
                        </a:rPr>
                        <a:t>√</a:t>
                      </a:r>
                      <a:endParaRPr lang="en-ZA" sz="1800" b="0" i="0" u="none" strike="noStrike" dirty="0">
                        <a:solidFill>
                          <a:srgbClr val="0070C0"/>
                        </a:solidFill>
                        <a:effectLst/>
                        <a:latin typeface="Arial" panose="020B0604020202020204" pitchFamily="34" charset="0"/>
                        <a:cs typeface="Arial" panose="020B0604020202020204" pitchFamily="34" charset="0"/>
                      </a:endParaRPr>
                    </a:p>
                  </a:txBody>
                  <a:tcPr anchor="ctr"/>
                </a:tc>
                <a:tc>
                  <a:txBody>
                    <a:bodyPr/>
                    <a:lstStyle/>
                    <a:p>
                      <a:pPr algn="ctr"/>
                      <a:endParaRPr lang="en-ZA"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7"/>
                  </a:ext>
                </a:extLst>
              </a:tr>
              <a:tr h="352562">
                <a:tc>
                  <a:txBody>
                    <a:bodyPr/>
                    <a:lstStyle/>
                    <a:p>
                      <a:pPr algn="ctr"/>
                      <a:r>
                        <a:rPr lang="en-ZA" sz="1600" b="1" dirty="0"/>
                        <a:t>Grade 4-9</a:t>
                      </a:r>
                      <a:endParaRPr lang="en-ZA" sz="1600" b="1" dirty="0">
                        <a:latin typeface="Arial" panose="020B0604020202020204" pitchFamily="34" charset="0"/>
                        <a:cs typeface="Arial" panose="020B0604020202020204" pitchFamily="34" charset="0"/>
                      </a:endParaRPr>
                    </a:p>
                  </a:txBody>
                  <a:tcPr anchor="ctr"/>
                </a:tc>
                <a:tc>
                  <a:txBody>
                    <a:bodyPr/>
                    <a:lstStyle/>
                    <a:p>
                      <a:pPr algn="l"/>
                      <a:r>
                        <a:rPr lang="en-ZA" sz="1600" dirty="0"/>
                        <a:t>Mathematics Workbooks</a:t>
                      </a:r>
                      <a:endParaRPr lang="en-ZA" sz="1600" dirty="0">
                        <a:latin typeface="Arial" panose="020B0604020202020204" pitchFamily="34" charset="0"/>
                        <a:cs typeface="Arial" panose="020B0604020202020204" pitchFamily="34" charset="0"/>
                      </a:endParaRPr>
                    </a:p>
                  </a:txBody>
                  <a:tcPr anchor="ctr"/>
                </a:tc>
                <a:tc>
                  <a:txBody>
                    <a:bodyPr/>
                    <a:lstStyle/>
                    <a:p>
                      <a:pPr algn="ctr"/>
                      <a:r>
                        <a:rPr lang="en-ZA" sz="1600" dirty="0"/>
                        <a:t>24</a:t>
                      </a:r>
                      <a:endParaRPr lang="en-ZA" sz="160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u="none" strike="noStrike" dirty="0">
                          <a:effectLst/>
                        </a:rPr>
                        <a:t>√</a:t>
                      </a:r>
                      <a:endParaRPr lang="en-ZA" sz="1800" b="0" i="0" u="none" strike="noStrike" dirty="0">
                        <a:solidFill>
                          <a:srgbClr val="0070C0"/>
                        </a:solidFill>
                        <a:effectLst/>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u="none" strike="noStrike" dirty="0">
                          <a:effectLst/>
                        </a:rPr>
                        <a:t>√</a:t>
                      </a:r>
                      <a:endParaRPr lang="en-ZA" sz="1800" b="0" i="0" u="none" strike="noStrike" dirty="0">
                        <a:solidFill>
                          <a:srgbClr val="0070C0"/>
                        </a:solidFill>
                        <a:effectLst/>
                        <a:latin typeface="Arial" panose="020B0604020202020204" pitchFamily="34" charset="0"/>
                        <a:cs typeface="Arial" panose="020B0604020202020204" pitchFamily="34" charset="0"/>
                      </a:endParaRPr>
                    </a:p>
                  </a:txBody>
                  <a:tcPr anchor="ctr"/>
                </a:tc>
                <a:tc>
                  <a:txBody>
                    <a:bodyPr/>
                    <a:lstStyle/>
                    <a:p>
                      <a:pPr algn="ctr"/>
                      <a:endParaRPr lang="en-ZA" b="0" dirty="0">
                        <a:latin typeface="Arial" panose="020B0604020202020204" pitchFamily="34" charset="0"/>
                        <a:cs typeface="Arial" panose="020B0604020202020204" pitchFamily="34" charset="0"/>
                      </a:endParaRPr>
                    </a:p>
                  </a:txBody>
                  <a:tcPr anchor="ctr"/>
                </a:tc>
                <a:tc>
                  <a:txBody>
                    <a:bodyPr/>
                    <a:lstStyle/>
                    <a:p>
                      <a:pPr algn="ctr"/>
                      <a:endParaRPr lang="en-ZA"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8"/>
                  </a:ext>
                </a:extLst>
              </a:tr>
              <a:tr h="352562">
                <a:tc>
                  <a:txBody>
                    <a:bodyPr/>
                    <a:lstStyle/>
                    <a:p>
                      <a:pPr algn="ctr"/>
                      <a:r>
                        <a:rPr lang="en-ZA" sz="1600" b="1" dirty="0"/>
                        <a:t>Grade 1-3</a:t>
                      </a:r>
                      <a:endParaRPr lang="en-ZA" sz="1600" b="1" dirty="0">
                        <a:latin typeface="Arial" panose="020B0604020202020204" pitchFamily="34" charset="0"/>
                        <a:cs typeface="Arial" panose="020B0604020202020204" pitchFamily="34" charset="0"/>
                      </a:endParaRPr>
                    </a:p>
                  </a:txBody>
                  <a:tcPr anchor="ctr"/>
                </a:tc>
                <a:tc>
                  <a:txBody>
                    <a:bodyPr/>
                    <a:lstStyle/>
                    <a:p>
                      <a:pPr algn="l"/>
                      <a:r>
                        <a:rPr lang="en-ZA" sz="1600" dirty="0"/>
                        <a:t>Readers &amp; Big Books</a:t>
                      </a:r>
                      <a:endParaRPr lang="en-ZA" sz="1600" dirty="0">
                        <a:latin typeface="Arial" panose="020B0604020202020204" pitchFamily="34" charset="0"/>
                        <a:cs typeface="Arial" panose="020B0604020202020204" pitchFamily="34" charset="0"/>
                      </a:endParaRPr>
                    </a:p>
                  </a:txBody>
                  <a:tcPr anchor="ctr"/>
                </a:tc>
                <a:tc>
                  <a:txBody>
                    <a:bodyPr/>
                    <a:lstStyle/>
                    <a:p>
                      <a:pPr algn="ctr"/>
                      <a:r>
                        <a:rPr lang="en-ZA" sz="1600" dirty="0"/>
                        <a:t>594</a:t>
                      </a:r>
                      <a:endParaRPr lang="en-ZA" sz="160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u="none" strike="noStrike" dirty="0">
                          <a:effectLst/>
                        </a:rPr>
                        <a:t>√</a:t>
                      </a:r>
                      <a:endParaRPr lang="en-ZA" sz="1800" b="0" i="0" u="none" strike="noStrike" dirty="0">
                        <a:solidFill>
                          <a:srgbClr val="0070C0"/>
                        </a:solidFill>
                        <a:effectLst/>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u="none" strike="noStrike" dirty="0">
                          <a:effectLst/>
                        </a:rPr>
                        <a:t>√</a:t>
                      </a:r>
                      <a:endParaRPr lang="en-ZA" sz="1800" b="0" i="0" u="none" strike="noStrike" dirty="0">
                        <a:solidFill>
                          <a:srgbClr val="0070C0"/>
                        </a:solidFill>
                        <a:effectLst/>
                        <a:latin typeface="Arial" panose="020B0604020202020204" pitchFamily="34" charset="0"/>
                        <a:cs typeface="Arial" panose="020B0604020202020204" pitchFamily="34" charset="0"/>
                      </a:endParaRPr>
                    </a:p>
                  </a:txBody>
                  <a:tcPr anchor="ctr"/>
                </a:tc>
                <a:tc>
                  <a:txBody>
                    <a:bodyPr/>
                    <a:lstStyle/>
                    <a:p>
                      <a:pPr algn="ctr"/>
                      <a:endParaRPr lang="en-ZA" b="0" dirty="0">
                        <a:latin typeface="Arial" panose="020B0604020202020204" pitchFamily="34" charset="0"/>
                        <a:cs typeface="Arial" panose="020B0604020202020204" pitchFamily="34" charset="0"/>
                      </a:endParaRPr>
                    </a:p>
                  </a:txBody>
                  <a:tcPr anchor="ctr"/>
                </a:tc>
                <a:tc>
                  <a:txBody>
                    <a:bodyPr/>
                    <a:lstStyle/>
                    <a:p>
                      <a:pPr algn="ctr"/>
                      <a:endParaRPr lang="en-ZA"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9"/>
                  </a:ext>
                </a:extLst>
              </a:tr>
              <a:tr h="352562">
                <a:tc>
                  <a:txBody>
                    <a:bodyPr/>
                    <a:lstStyle/>
                    <a:p>
                      <a:pPr algn="ctr"/>
                      <a:r>
                        <a:rPr lang="en-ZA" sz="1600" b="1" dirty="0"/>
                        <a:t>Grade 4-6 </a:t>
                      </a:r>
                      <a:endParaRPr lang="en-ZA" sz="1600" b="1" dirty="0">
                        <a:latin typeface="Arial" panose="020B0604020202020204" pitchFamily="34" charset="0"/>
                        <a:cs typeface="Arial" panose="020B0604020202020204" pitchFamily="34" charset="0"/>
                      </a:endParaRPr>
                    </a:p>
                  </a:txBody>
                  <a:tcPr anchor="ctr"/>
                </a:tc>
                <a:tc>
                  <a:txBody>
                    <a:bodyPr/>
                    <a:lstStyle/>
                    <a:p>
                      <a:pPr algn="l"/>
                      <a:r>
                        <a:rPr lang="en-ZA" sz="1600" dirty="0"/>
                        <a:t>Natural</a:t>
                      </a:r>
                      <a:r>
                        <a:rPr lang="en-ZA" sz="1600" baseline="0" dirty="0"/>
                        <a:t> Science &amp; Tech</a:t>
                      </a:r>
                      <a:endParaRPr lang="en-ZA" sz="1600" dirty="0">
                        <a:latin typeface="Arial" panose="020B0604020202020204" pitchFamily="34" charset="0"/>
                        <a:cs typeface="Arial" panose="020B0604020202020204" pitchFamily="34" charset="0"/>
                      </a:endParaRPr>
                    </a:p>
                  </a:txBody>
                  <a:tcPr anchor="ctr"/>
                </a:tc>
                <a:tc>
                  <a:txBody>
                    <a:bodyPr/>
                    <a:lstStyle/>
                    <a:p>
                      <a:pPr algn="ctr"/>
                      <a:r>
                        <a:rPr lang="en-ZA" sz="1600" dirty="0"/>
                        <a:t>12</a:t>
                      </a:r>
                      <a:endParaRPr lang="en-ZA" sz="160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u="none" strike="noStrike" dirty="0">
                          <a:effectLst/>
                        </a:rPr>
                        <a:t>√</a:t>
                      </a:r>
                      <a:endParaRPr lang="en-ZA" sz="1800" b="0" i="0" u="none" strike="noStrike" dirty="0">
                        <a:solidFill>
                          <a:srgbClr val="0070C0"/>
                        </a:solidFill>
                        <a:effectLst/>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u="none" strike="noStrike" dirty="0">
                          <a:effectLst/>
                        </a:rPr>
                        <a:t>√</a:t>
                      </a:r>
                      <a:endParaRPr lang="en-ZA" sz="1800" b="0" i="0" u="none" strike="noStrike" dirty="0">
                        <a:solidFill>
                          <a:srgbClr val="0070C0"/>
                        </a:solidFill>
                        <a:effectLst/>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u="none" strike="noStrike" dirty="0">
                          <a:effectLst/>
                        </a:rPr>
                        <a:t>√</a:t>
                      </a:r>
                      <a:endParaRPr lang="en-ZA" sz="1800" b="0" i="0" u="none" strike="noStrike" dirty="0">
                        <a:solidFill>
                          <a:srgbClr val="0070C0"/>
                        </a:solidFill>
                        <a:effectLst/>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u="none" strike="noStrike" dirty="0">
                          <a:effectLst/>
                        </a:rPr>
                        <a:t>√</a:t>
                      </a:r>
                      <a:endParaRPr lang="en-ZA" sz="1800" b="0" i="0" u="none" strike="noStrike" dirty="0">
                        <a:solidFill>
                          <a:srgbClr val="0070C0"/>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10"/>
                  </a:ext>
                </a:extLst>
              </a:tr>
              <a:tr h="352562">
                <a:tc>
                  <a:txBody>
                    <a:bodyPr/>
                    <a:lstStyle/>
                    <a:p>
                      <a:pPr algn="ctr"/>
                      <a:r>
                        <a:rPr lang="en-ZA" sz="1600" b="1" dirty="0"/>
                        <a:t>Grade 7-9</a:t>
                      </a:r>
                      <a:endParaRPr lang="en-ZA" sz="1600" b="1" dirty="0">
                        <a:latin typeface="Arial" panose="020B0604020202020204" pitchFamily="34" charset="0"/>
                        <a:cs typeface="Arial" panose="020B0604020202020204" pitchFamily="34" charset="0"/>
                      </a:endParaRPr>
                    </a:p>
                  </a:txBody>
                  <a:tcPr anchor="ctr"/>
                </a:tc>
                <a:tc>
                  <a:txBody>
                    <a:bodyPr/>
                    <a:lstStyle/>
                    <a:p>
                      <a:pPr algn="l"/>
                      <a:r>
                        <a:rPr lang="en-ZA" sz="1600" dirty="0"/>
                        <a:t>Natural Science</a:t>
                      </a:r>
                      <a:endParaRPr lang="en-ZA" sz="1600" dirty="0">
                        <a:latin typeface="Arial" panose="020B0604020202020204" pitchFamily="34" charset="0"/>
                        <a:cs typeface="Arial" panose="020B0604020202020204" pitchFamily="34" charset="0"/>
                      </a:endParaRPr>
                    </a:p>
                  </a:txBody>
                  <a:tcPr anchor="ctr"/>
                </a:tc>
                <a:tc>
                  <a:txBody>
                    <a:bodyPr/>
                    <a:lstStyle/>
                    <a:p>
                      <a:pPr algn="ctr"/>
                      <a:r>
                        <a:rPr lang="en-ZA" sz="1600" dirty="0"/>
                        <a:t>12</a:t>
                      </a:r>
                      <a:endParaRPr lang="en-ZA" sz="160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u="none" strike="noStrike" dirty="0">
                          <a:effectLst/>
                        </a:rPr>
                        <a:t>√</a:t>
                      </a:r>
                      <a:endParaRPr lang="en-ZA" sz="1800" b="0" i="0" u="none" strike="noStrike" dirty="0">
                        <a:solidFill>
                          <a:srgbClr val="0070C0"/>
                        </a:solidFill>
                        <a:effectLst/>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u="none" strike="noStrike" dirty="0">
                          <a:effectLst/>
                        </a:rPr>
                        <a:t>√</a:t>
                      </a:r>
                      <a:endParaRPr lang="en-ZA" sz="1800" b="0" i="0" u="none" strike="noStrike" dirty="0">
                        <a:solidFill>
                          <a:srgbClr val="0070C0"/>
                        </a:solidFill>
                        <a:effectLst/>
                        <a:latin typeface="Arial" panose="020B0604020202020204" pitchFamily="34" charset="0"/>
                        <a:cs typeface="Arial" panose="020B0604020202020204" pitchFamily="34" charset="0"/>
                      </a:endParaRPr>
                    </a:p>
                  </a:txBody>
                  <a:tcPr anchor="ctr"/>
                </a:tc>
                <a:tc>
                  <a:txBody>
                    <a:bodyPr/>
                    <a:lstStyle/>
                    <a:p>
                      <a:pPr algn="ctr"/>
                      <a:endParaRPr lang="en-ZA" b="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u="none" strike="noStrike" dirty="0">
                          <a:effectLst/>
                        </a:rPr>
                        <a:t>√</a:t>
                      </a:r>
                      <a:endParaRPr lang="en-ZA" sz="1800" b="0" i="0" u="none" strike="noStrike" dirty="0">
                        <a:solidFill>
                          <a:srgbClr val="0070C0"/>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11"/>
                  </a:ext>
                </a:extLst>
              </a:tr>
              <a:tr h="352562">
                <a:tc>
                  <a:txBody>
                    <a:bodyPr/>
                    <a:lstStyle/>
                    <a:p>
                      <a:pPr algn="ctr"/>
                      <a:r>
                        <a:rPr lang="en-ZA" sz="1600" b="1" dirty="0"/>
                        <a:t>Grade 7-9 </a:t>
                      </a:r>
                      <a:endParaRPr lang="en-ZA" sz="1600" b="1" dirty="0">
                        <a:latin typeface="Arial" panose="020B0604020202020204" pitchFamily="34" charset="0"/>
                        <a:cs typeface="Arial" panose="020B0604020202020204" pitchFamily="34" charset="0"/>
                      </a:endParaRPr>
                    </a:p>
                  </a:txBody>
                  <a:tcPr anchor="ctr"/>
                </a:tc>
                <a:tc>
                  <a:txBody>
                    <a:bodyPr/>
                    <a:lstStyle/>
                    <a:p>
                      <a:pPr algn="l"/>
                      <a:r>
                        <a:rPr lang="en-ZA" sz="1600" dirty="0"/>
                        <a:t>Technology</a:t>
                      </a:r>
                      <a:endParaRPr lang="en-ZA" sz="1600" dirty="0">
                        <a:latin typeface="Arial" panose="020B0604020202020204" pitchFamily="34" charset="0"/>
                        <a:cs typeface="Arial" panose="020B0604020202020204" pitchFamily="34" charset="0"/>
                      </a:endParaRPr>
                    </a:p>
                  </a:txBody>
                  <a:tcPr anchor="ctr"/>
                </a:tc>
                <a:tc>
                  <a:txBody>
                    <a:bodyPr/>
                    <a:lstStyle/>
                    <a:p>
                      <a:pPr algn="ctr"/>
                      <a:r>
                        <a:rPr lang="en-ZA" sz="1600" dirty="0"/>
                        <a:t>12</a:t>
                      </a:r>
                      <a:endParaRPr lang="en-ZA" sz="160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u="none" strike="noStrike" dirty="0">
                          <a:effectLst/>
                        </a:rPr>
                        <a:t>√</a:t>
                      </a:r>
                      <a:endParaRPr lang="en-ZA" sz="1800" b="0" i="0" u="none" strike="noStrike" dirty="0">
                        <a:solidFill>
                          <a:srgbClr val="0070C0"/>
                        </a:solidFill>
                        <a:effectLst/>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u="none" strike="noStrike" dirty="0">
                          <a:effectLst/>
                        </a:rPr>
                        <a:t>√</a:t>
                      </a:r>
                      <a:endParaRPr lang="en-ZA" sz="1800" b="0" i="0" u="none" strike="noStrike" dirty="0">
                        <a:solidFill>
                          <a:srgbClr val="0070C0"/>
                        </a:solidFill>
                        <a:effectLst/>
                        <a:latin typeface="Arial" panose="020B0604020202020204" pitchFamily="34" charset="0"/>
                        <a:cs typeface="Arial" panose="020B0604020202020204" pitchFamily="34" charset="0"/>
                      </a:endParaRPr>
                    </a:p>
                  </a:txBody>
                  <a:tcPr anchor="ctr"/>
                </a:tc>
                <a:tc>
                  <a:txBody>
                    <a:bodyPr/>
                    <a:lstStyle/>
                    <a:p>
                      <a:pPr algn="ctr"/>
                      <a:endParaRPr lang="en-ZA" b="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u="none" strike="noStrike" dirty="0">
                          <a:effectLst/>
                        </a:rPr>
                        <a:t>√</a:t>
                      </a:r>
                      <a:endParaRPr lang="en-ZA" sz="1800" b="0" i="0" u="none" strike="noStrike" dirty="0">
                        <a:solidFill>
                          <a:srgbClr val="0070C0"/>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12"/>
                  </a:ext>
                </a:extLst>
              </a:tr>
              <a:tr h="403732">
                <a:tc>
                  <a:txBody>
                    <a:bodyPr/>
                    <a:lstStyle/>
                    <a:p>
                      <a:pPr algn="ctr"/>
                      <a:r>
                        <a:rPr lang="en-ZA" sz="1600" b="1" dirty="0"/>
                        <a:t>Grade 4-12</a:t>
                      </a:r>
                      <a:endParaRPr lang="en-ZA" sz="1600" b="1" dirty="0">
                        <a:latin typeface="Arial" panose="020B0604020202020204" pitchFamily="34" charset="0"/>
                        <a:cs typeface="Arial" panose="020B0604020202020204" pitchFamily="34" charset="0"/>
                      </a:endParaRPr>
                    </a:p>
                  </a:txBody>
                  <a:tcPr anchor="ctr"/>
                </a:tc>
                <a:tc>
                  <a:txBody>
                    <a:bodyPr/>
                    <a:lstStyle/>
                    <a:p>
                      <a:pPr algn="l"/>
                      <a:r>
                        <a:rPr lang="en-ZA" sz="1600" dirty="0"/>
                        <a:t>Mathematics</a:t>
                      </a:r>
                      <a:endParaRPr lang="en-ZA" sz="1600" dirty="0">
                        <a:latin typeface="Arial" panose="020B0604020202020204" pitchFamily="34" charset="0"/>
                        <a:cs typeface="Arial" panose="020B0604020202020204" pitchFamily="34" charset="0"/>
                      </a:endParaRPr>
                    </a:p>
                  </a:txBody>
                  <a:tcPr anchor="ctr"/>
                </a:tc>
                <a:tc>
                  <a:txBody>
                    <a:bodyPr/>
                    <a:lstStyle/>
                    <a:p>
                      <a:pPr algn="ctr"/>
                      <a:r>
                        <a:rPr lang="en-ZA" sz="1600" dirty="0"/>
                        <a:t>36</a:t>
                      </a:r>
                      <a:endParaRPr lang="en-ZA" sz="160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u="none" strike="noStrike" dirty="0">
                          <a:effectLst/>
                        </a:rPr>
                        <a:t>√</a:t>
                      </a:r>
                      <a:endParaRPr lang="en-ZA" sz="1800" b="0" i="0" u="none" strike="noStrike" dirty="0">
                        <a:solidFill>
                          <a:srgbClr val="0070C0"/>
                        </a:solidFill>
                        <a:effectLst/>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u="none" strike="noStrike" dirty="0">
                          <a:effectLst/>
                        </a:rPr>
                        <a:t>√</a:t>
                      </a:r>
                      <a:endParaRPr lang="en-ZA" sz="1800" b="0" i="0" u="none" strike="noStrike" dirty="0">
                        <a:solidFill>
                          <a:srgbClr val="0070C0"/>
                        </a:solidFill>
                        <a:effectLst/>
                        <a:latin typeface="Arial" panose="020B0604020202020204" pitchFamily="34" charset="0"/>
                        <a:cs typeface="Arial" panose="020B0604020202020204" pitchFamily="34" charset="0"/>
                      </a:endParaRPr>
                    </a:p>
                  </a:txBody>
                  <a:tcPr anchor="ctr"/>
                </a:tc>
                <a:tc>
                  <a:txBody>
                    <a:bodyPr/>
                    <a:lstStyle/>
                    <a:p>
                      <a:pPr algn="ctr"/>
                      <a:endParaRPr lang="en-ZA" b="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u="none" strike="noStrike" dirty="0">
                          <a:effectLst/>
                        </a:rPr>
                        <a:t>√</a:t>
                      </a:r>
                      <a:endParaRPr lang="en-ZA" sz="1800" b="0" i="0" u="none" strike="noStrike" dirty="0">
                        <a:solidFill>
                          <a:srgbClr val="0070C0"/>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13"/>
                  </a:ext>
                </a:extLst>
              </a:tr>
            </a:tbl>
          </a:graphicData>
        </a:graphic>
      </p:graphicFrame>
      <p:sp>
        <p:nvSpPr>
          <p:cNvPr id="6" name="Slide Number Placeholder 4">
            <a:extLst>
              <a:ext uri="{FF2B5EF4-FFF2-40B4-BE49-F238E27FC236}">
                <a16:creationId xmlns:a16="http://schemas.microsoft.com/office/drawing/2014/main" xmlns="" id="{9ACB44E5-3B4D-4C9D-BC99-FAAC33BCB0A2}"/>
              </a:ext>
            </a:extLst>
          </p:cNvPr>
          <p:cNvSpPr txBox="1">
            <a:spLocks/>
          </p:cNvSpPr>
          <p:nvPr/>
        </p:nvSpPr>
        <p:spPr>
          <a:xfrm>
            <a:off x="5580112" y="638132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42</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2506551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0718"/>
            <a:ext cx="9036496" cy="980728"/>
          </a:xfrm>
        </p:spPr>
        <p:txBody>
          <a:bodyPr>
            <a:noAutofit/>
          </a:bodyPr>
          <a:lstStyle/>
          <a:p>
            <a:r>
              <a:rPr lang="en-US" sz="4000" b="1" dirty="0">
                <a:solidFill>
                  <a:schemeClr val="accent2">
                    <a:lumMod val="75000"/>
                  </a:schemeClr>
                </a:solidFill>
              </a:rPr>
              <a:t>DIGITAL CONTENT RESOURCES:  PROGRESS</a:t>
            </a:r>
            <a:endParaRPr lang="en-US" sz="4000"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672339559"/>
              </p:ext>
            </p:extLst>
          </p:nvPr>
        </p:nvGraphicFramePr>
        <p:xfrm>
          <a:off x="0" y="1268760"/>
          <a:ext cx="9143999" cy="5666393"/>
        </p:xfrm>
        <a:graphic>
          <a:graphicData uri="http://schemas.openxmlformats.org/drawingml/2006/table">
            <a:tbl>
              <a:tblPr firstRow="1" bandRow="1">
                <a:tableStyleId>{21E4AEA4-8DFA-4A89-87EB-49C32662AFE0}</a:tableStyleId>
              </a:tblPr>
              <a:tblGrid>
                <a:gridCol w="1437435">
                  <a:extLst>
                    <a:ext uri="{9D8B030D-6E8A-4147-A177-3AD203B41FA5}">
                      <a16:colId xmlns:a16="http://schemas.microsoft.com/office/drawing/2014/main" xmlns="" val="20000"/>
                    </a:ext>
                  </a:extLst>
                </a:gridCol>
                <a:gridCol w="3134565">
                  <a:extLst>
                    <a:ext uri="{9D8B030D-6E8A-4147-A177-3AD203B41FA5}">
                      <a16:colId xmlns:a16="http://schemas.microsoft.com/office/drawing/2014/main" xmlns="" val="20001"/>
                    </a:ext>
                  </a:extLst>
                </a:gridCol>
                <a:gridCol w="792088">
                  <a:extLst>
                    <a:ext uri="{9D8B030D-6E8A-4147-A177-3AD203B41FA5}">
                      <a16:colId xmlns:a16="http://schemas.microsoft.com/office/drawing/2014/main" xmlns="" val="3448231760"/>
                    </a:ext>
                  </a:extLst>
                </a:gridCol>
                <a:gridCol w="720080">
                  <a:extLst>
                    <a:ext uri="{9D8B030D-6E8A-4147-A177-3AD203B41FA5}">
                      <a16:colId xmlns:a16="http://schemas.microsoft.com/office/drawing/2014/main" xmlns="" val="2365561478"/>
                    </a:ext>
                  </a:extLst>
                </a:gridCol>
                <a:gridCol w="1008112">
                  <a:extLst>
                    <a:ext uri="{9D8B030D-6E8A-4147-A177-3AD203B41FA5}">
                      <a16:colId xmlns:a16="http://schemas.microsoft.com/office/drawing/2014/main" xmlns="" val="1537320501"/>
                    </a:ext>
                  </a:extLst>
                </a:gridCol>
                <a:gridCol w="1085280">
                  <a:extLst>
                    <a:ext uri="{9D8B030D-6E8A-4147-A177-3AD203B41FA5}">
                      <a16:colId xmlns:a16="http://schemas.microsoft.com/office/drawing/2014/main" xmlns="" val="1313947903"/>
                    </a:ext>
                  </a:extLst>
                </a:gridCol>
                <a:gridCol w="966439">
                  <a:extLst>
                    <a:ext uri="{9D8B030D-6E8A-4147-A177-3AD203B41FA5}">
                      <a16:colId xmlns:a16="http://schemas.microsoft.com/office/drawing/2014/main" xmlns="" val="20006"/>
                    </a:ext>
                  </a:extLst>
                </a:gridCol>
              </a:tblGrid>
              <a:tr h="351918">
                <a:tc rowSpan="2">
                  <a:txBody>
                    <a:bodyPr/>
                    <a:lstStyle/>
                    <a:p>
                      <a:pPr algn="ctr"/>
                      <a:r>
                        <a:rPr lang="en-ZA" dirty="0"/>
                        <a:t>GRADES</a:t>
                      </a:r>
                      <a:endParaRPr lang="en-ZA" dirty="0">
                        <a:latin typeface="Arial" panose="020B0604020202020204" pitchFamily="34" charset="0"/>
                        <a:cs typeface="Arial" panose="020B0604020202020204" pitchFamily="34" charset="0"/>
                      </a:endParaRPr>
                    </a:p>
                  </a:txBody>
                  <a:tcPr/>
                </a:tc>
                <a:tc rowSpan="2">
                  <a:txBody>
                    <a:bodyPr/>
                    <a:lstStyle/>
                    <a:p>
                      <a:pPr algn="l"/>
                      <a:r>
                        <a:rPr lang="en-ZA" dirty="0"/>
                        <a:t>SUBJECTS</a:t>
                      </a:r>
                    </a:p>
                    <a:p>
                      <a:pPr algn="l"/>
                      <a:r>
                        <a:rPr lang="en-ZA" sz="1400" dirty="0"/>
                        <a:t>(ENGLISH &amp; AFRIKAANS)</a:t>
                      </a:r>
                      <a:endParaRPr lang="en-ZA" sz="1400" dirty="0">
                        <a:latin typeface="Arial" panose="020B0604020202020204" pitchFamily="34" charset="0"/>
                        <a:cs typeface="Arial" panose="020B0604020202020204" pitchFamily="34" charset="0"/>
                      </a:endParaRPr>
                    </a:p>
                  </a:txBody>
                  <a:tcPr/>
                </a:tc>
                <a:tc rowSpan="2">
                  <a:txBody>
                    <a:bodyPr/>
                    <a:lstStyle/>
                    <a:p>
                      <a:pPr algn="ctr"/>
                      <a:r>
                        <a:rPr lang="en-ZA" sz="1600" dirty="0"/>
                        <a:t>NO. TITLES</a:t>
                      </a:r>
                      <a:endParaRPr lang="en-ZA" sz="1600" dirty="0">
                        <a:latin typeface="Arial" panose="020B0604020202020204" pitchFamily="34" charset="0"/>
                        <a:cs typeface="Arial" panose="020B0604020202020204" pitchFamily="34" charset="0"/>
                      </a:endParaRPr>
                    </a:p>
                  </a:txBody>
                  <a:tcPr/>
                </a:tc>
                <a:tc gridSpan="4">
                  <a:txBody>
                    <a:bodyPr/>
                    <a:lstStyle/>
                    <a:p>
                      <a:pPr algn="ctr"/>
                      <a:r>
                        <a:rPr lang="en-ZA" dirty="0"/>
                        <a:t>DIGITAL FORMAT</a:t>
                      </a:r>
                    </a:p>
                  </a:txBody>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xmlns="" val="10000"/>
                  </a:ext>
                </a:extLst>
              </a:tr>
              <a:tr h="49855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r>
                        <a:rPr lang="en-ZA" sz="1400" dirty="0"/>
                        <a:t>Pdf</a:t>
                      </a:r>
                      <a:endParaRPr lang="en-ZA" sz="1400" b="1" dirty="0">
                        <a:latin typeface="Arial" panose="020B0604020202020204" pitchFamily="34" charset="0"/>
                        <a:cs typeface="Arial" panose="020B0604020202020204" pitchFamily="34" charset="0"/>
                      </a:endParaRPr>
                    </a:p>
                  </a:txBody>
                  <a:tcPr/>
                </a:tc>
                <a:tc>
                  <a:txBody>
                    <a:bodyPr/>
                    <a:lstStyle/>
                    <a:p>
                      <a:pPr algn="ctr"/>
                      <a:r>
                        <a:rPr lang="en-ZA" sz="1200" dirty="0"/>
                        <a:t>Epub/Ebook</a:t>
                      </a:r>
                      <a:endParaRPr lang="en-ZA" sz="1200" b="1" dirty="0">
                        <a:latin typeface="Arial" panose="020B0604020202020204" pitchFamily="34" charset="0"/>
                        <a:cs typeface="Arial" panose="020B0604020202020204" pitchFamily="34" charset="0"/>
                      </a:endParaRPr>
                    </a:p>
                  </a:txBody>
                  <a:tcPr/>
                </a:tc>
                <a:tc>
                  <a:txBody>
                    <a:bodyPr/>
                    <a:lstStyle/>
                    <a:p>
                      <a:pPr algn="ctr"/>
                      <a:r>
                        <a:rPr lang="en-ZA" sz="1400" dirty="0"/>
                        <a:t>Html5</a:t>
                      </a:r>
                    </a:p>
                    <a:p>
                      <a:pPr algn="ctr"/>
                      <a:r>
                        <a:rPr lang="en-ZA" sz="1400" dirty="0"/>
                        <a:t>(Interactive)</a:t>
                      </a:r>
                      <a:endParaRPr lang="en-ZA" sz="1400" b="1" dirty="0">
                        <a:latin typeface="Arial" panose="020B0604020202020204" pitchFamily="34" charset="0"/>
                        <a:cs typeface="Arial" panose="020B0604020202020204" pitchFamily="34" charset="0"/>
                      </a:endParaRPr>
                    </a:p>
                  </a:txBody>
                  <a:tcPr/>
                </a:tc>
                <a:tc>
                  <a:txBody>
                    <a:bodyPr/>
                    <a:lstStyle/>
                    <a:p>
                      <a:pPr algn="ctr"/>
                      <a:r>
                        <a:rPr lang="en-ZA" sz="1400" dirty="0"/>
                        <a:t>Teacher Guide</a:t>
                      </a:r>
                      <a:endParaRPr lang="en-ZA"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81245">
                <a:tc>
                  <a:txBody>
                    <a:bodyPr/>
                    <a:lstStyle/>
                    <a:p>
                      <a:pPr algn="ctr"/>
                      <a:r>
                        <a:rPr lang="en-ZA" sz="1600" b="1" dirty="0"/>
                        <a:t>Grade 10-12</a:t>
                      </a:r>
                      <a:endParaRPr lang="en-ZA" sz="1600" b="1" dirty="0">
                        <a:latin typeface="Arial" panose="020B0604020202020204" pitchFamily="34" charset="0"/>
                        <a:cs typeface="Arial" panose="020B0604020202020204" pitchFamily="34" charset="0"/>
                      </a:endParaRPr>
                    </a:p>
                  </a:txBody>
                  <a:tcPr/>
                </a:tc>
                <a:tc>
                  <a:txBody>
                    <a:bodyPr/>
                    <a:lstStyle/>
                    <a:p>
                      <a:pPr algn="l"/>
                      <a:r>
                        <a:rPr lang="en-ZA" sz="1600" dirty="0"/>
                        <a:t>Physical Science</a:t>
                      </a:r>
                      <a:endParaRPr lang="en-ZA" sz="1600" dirty="0">
                        <a:latin typeface="Arial" panose="020B0604020202020204" pitchFamily="34" charset="0"/>
                        <a:cs typeface="Arial" panose="020B0604020202020204" pitchFamily="34" charset="0"/>
                      </a:endParaRPr>
                    </a:p>
                  </a:txBody>
                  <a:tcPr/>
                </a:tc>
                <a:tc>
                  <a:txBody>
                    <a:bodyPr/>
                    <a:lstStyle/>
                    <a:p>
                      <a:pPr algn="ctr"/>
                      <a:r>
                        <a:rPr lang="en-ZA" dirty="0"/>
                        <a:t>12</a:t>
                      </a:r>
                      <a:endParaRPr lang="en-ZA" dirty="0">
                        <a:latin typeface="Arial" panose="020B0604020202020204" pitchFamily="34" charset="0"/>
                        <a:cs typeface="Arial" panose="020B0604020202020204" pitchFamily="34" charset="0"/>
                      </a:endParaRPr>
                    </a:p>
                  </a:txBody>
                  <a:tcPr/>
                </a:tc>
                <a:tc>
                  <a:txBody>
                    <a:bodyPr/>
                    <a:lstStyle/>
                    <a:p>
                      <a:pPr algn="ctr" fontAlgn="b"/>
                      <a:r>
                        <a:rPr lang="en-ZA" sz="2000" u="none" strike="noStrike" dirty="0">
                          <a:effectLst/>
                        </a:rPr>
                        <a:t>√</a:t>
                      </a:r>
                      <a:endParaRPr lang="en-ZA" sz="2000" b="1" i="0" u="none" strike="noStrike" dirty="0">
                        <a:solidFill>
                          <a:srgbClr val="0070C0"/>
                        </a:solidFill>
                        <a:effectLst/>
                        <a:latin typeface="Arial" panose="020B0604020202020204" pitchFamily="34" charset="0"/>
                        <a:cs typeface="Arial" panose="020B0604020202020204" pitchFamily="34" charset="0"/>
                      </a:endParaRPr>
                    </a:p>
                  </a:txBody>
                  <a:tcPr marL="7620" marR="7620" marT="762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u="none" strike="noStrike" dirty="0">
                          <a:effectLst/>
                        </a:rPr>
                        <a:t>√</a:t>
                      </a:r>
                      <a:endParaRPr lang="en-ZA" sz="1800" b="1" i="0" u="none" strike="noStrike" dirty="0">
                        <a:solidFill>
                          <a:srgbClr val="0070C0"/>
                        </a:solidFill>
                        <a:effectLst/>
                        <a:latin typeface="Arial" panose="020B0604020202020204" pitchFamily="34" charset="0"/>
                        <a:cs typeface="Arial" panose="020B0604020202020204" pitchFamily="34" charset="0"/>
                      </a:endParaRPr>
                    </a:p>
                  </a:txBody>
                  <a:tcPr/>
                </a:tc>
                <a:tc>
                  <a:txBody>
                    <a:bodyPr/>
                    <a:lstStyle/>
                    <a:p>
                      <a:endParaRPr lang="en-ZA" dirty="0"/>
                    </a:p>
                  </a:txBody>
                  <a:tcPr/>
                </a:tc>
                <a:tc>
                  <a:txBody>
                    <a:bodyPr/>
                    <a:lstStyle/>
                    <a:p>
                      <a:pPr algn="ctr" fontAlgn="b"/>
                      <a:r>
                        <a:rPr lang="en-ZA" sz="2000" u="none" strike="noStrike" dirty="0">
                          <a:effectLst/>
                        </a:rPr>
                        <a:t>√</a:t>
                      </a:r>
                      <a:endParaRPr lang="en-ZA" sz="2000" b="1" i="0" u="none" strike="noStrike" dirty="0">
                        <a:solidFill>
                          <a:srgbClr val="0070C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381245">
                <a:tc>
                  <a:txBody>
                    <a:bodyPr/>
                    <a:lstStyle/>
                    <a:p>
                      <a:pPr algn="ctr"/>
                      <a:r>
                        <a:rPr lang="en-ZA" sz="1600" b="1" dirty="0"/>
                        <a:t>Grade 10</a:t>
                      </a:r>
                      <a:endParaRPr lang="en-ZA" sz="1600" b="1" dirty="0">
                        <a:latin typeface="Arial" panose="020B0604020202020204" pitchFamily="34" charset="0"/>
                        <a:cs typeface="Arial" panose="020B0604020202020204" pitchFamily="34" charset="0"/>
                      </a:endParaRPr>
                    </a:p>
                  </a:txBody>
                  <a:tcPr/>
                </a:tc>
                <a:tc>
                  <a:txBody>
                    <a:bodyPr/>
                    <a:lstStyle/>
                    <a:p>
                      <a:pPr algn="l"/>
                      <a:r>
                        <a:rPr lang="en-ZA" sz="1600" dirty="0"/>
                        <a:t>Maths Literacy</a:t>
                      </a:r>
                      <a:endParaRPr lang="en-ZA" sz="1600" dirty="0">
                        <a:latin typeface="Arial" panose="020B0604020202020204" pitchFamily="34" charset="0"/>
                        <a:cs typeface="Arial" panose="020B0604020202020204" pitchFamily="34" charset="0"/>
                      </a:endParaRPr>
                    </a:p>
                  </a:txBody>
                  <a:tcPr/>
                </a:tc>
                <a:tc>
                  <a:txBody>
                    <a:bodyPr/>
                    <a:lstStyle/>
                    <a:p>
                      <a:pPr algn="ctr"/>
                      <a:r>
                        <a:rPr lang="en-ZA" dirty="0"/>
                        <a:t>4</a:t>
                      </a:r>
                      <a:endParaRPr lang="en-ZA" dirty="0">
                        <a:latin typeface="Arial" panose="020B0604020202020204" pitchFamily="34" charset="0"/>
                        <a:cs typeface="Arial" panose="020B0604020202020204" pitchFamily="34" charset="0"/>
                      </a:endParaRPr>
                    </a:p>
                  </a:txBody>
                  <a:tcPr/>
                </a:tc>
                <a:tc>
                  <a:txBody>
                    <a:bodyPr/>
                    <a:lstStyle/>
                    <a:p>
                      <a:pPr algn="ctr" fontAlgn="b"/>
                      <a:r>
                        <a:rPr lang="en-ZA" sz="2000" u="none" strike="noStrike" dirty="0">
                          <a:effectLst/>
                        </a:rPr>
                        <a:t>√</a:t>
                      </a:r>
                      <a:endParaRPr lang="en-ZA" sz="2000" b="1" i="0" u="none" strike="noStrike" dirty="0">
                        <a:solidFill>
                          <a:srgbClr val="0070C0"/>
                        </a:solidFill>
                        <a:effectLst/>
                        <a:latin typeface="Arial" panose="020B0604020202020204" pitchFamily="34" charset="0"/>
                        <a:cs typeface="Arial" panose="020B0604020202020204" pitchFamily="34" charset="0"/>
                      </a:endParaRPr>
                    </a:p>
                  </a:txBody>
                  <a:tcPr marL="7620" marR="7620" marT="7620" marB="0"/>
                </a:tc>
                <a:tc>
                  <a:txBody>
                    <a:bodyPr/>
                    <a:lstStyle/>
                    <a:p>
                      <a:pPr algn="ctr" fontAlgn="b"/>
                      <a:r>
                        <a:rPr lang="en-ZA" sz="2000" u="none" strike="noStrike" dirty="0">
                          <a:effectLst/>
                        </a:rPr>
                        <a:t>√</a:t>
                      </a:r>
                      <a:endParaRPr lang="en-ZA" sz="2000" b="1" i="0" u="none" strike="noStrike" dirty="0">
                        <a:solidFill>
                          <a:srgbClr val="0070C0"/>
                        </a:solidFill>
                        <a:effectLst/>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u="none" strike="noStrike" dirty="0">
                          <a:effectLst/>
                        </a:rPr>
                        <a:t>√</a:t>
                      </a:r>
                      <a:endParaRPr lang="en-ZA" sz="1800" b="1" i="0" u="none" strike="noStrike" dirty="0">
                        <a:solidFill>
                          <a:srgbClr val="0070C0"/>
                        </a:solidFill>
                        <a:effectLst/>
                        <a:latin typeface="Arial" panose="020B0604020202020204" pitchFamily="34" charset="0"/>
                        <a:cs typeface="Arial" panose="020B0604020202020204" pitchFamily="34" charset="0"/>
                      </a:endParaRPr>
                    </a:p>
                  </a:txBody>
                  <a:tcPr/>
                </a:tc>
                <a:tc>
                  <a:txBody>
                    <a:bodyPr/>
                    <a:lstStyle/>
                    <a:p>
                      <a:pPr algn="ctr" fontAlgn="b"/>
                      <a:r>
                        <a:rPr lang="en-ZA" sz="2000" u="none" strike="noStrike" dirty="0">
                          <a:effectLst/>
                        </a:rPr>
                        <a:t>√</a:t>
                      </a:r>
                      <a:endParaRPr lang="en-ZA" sz="2000" b="1" i="0" u="none" strike="noStrike" dirty="0">
                        <a:solidFill>
                          <a:srgbClr val="0070C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381245">
                <a:tc>
                  <a:txBody>
                    <a:bodyPr/>
                    <a:lstStyle/>
                    <a:p>
                      <a:pPr algn="ctr"/>
                      <a:r>
                        <a:rPr lang="en-ZA" sz="1600" b="1" dirty="0"/>
                        <a:t>Grade 10</a:t>
                      </a:r>
                      <a:endParaRPr lang="en-ZA" sz="1600" b="1" dirty="0">
                        <a:latin typeface="Arial" panose="020B0604020202020204" pitchFamily="34" charset="0"/>
                        <a:cs typeface="Arial" panose="020B0604020202020204" pitchFamily="34" charset="0"/>
                      </a:endParaRPr>
                    </a:p>
                  </a:txBody>
                  <a:tcPr/>
                </a:tc>
                <a:tc>
                  <a:txBody>
                    <a:bodyPr/>
                    <a:lstStyle/>
                    <a:p>
                      <a:pPr algn="l"/>
                      <a:r>
                        <a:rPr lang="en-ZA" sz="1600" dirty="0"/>
                        <a:t>Life Science</a:t>
                      </a:r>
                      <a:endParaRPr lang="en-ZA" sz="1600" dirty="0">
                        <a:latin typeface="Arial" panose="020B0604020202020204" pitchFamily="34" charset="0"/>
                        <a:cs typeface="Arial" panose="020B0604020202020204" pitchFamily="34" charset="0"/>
                      </a:endParaRPr>
                    </a:p>
                  </a:txBody>
                  <a:tcPr/>
                </a:tc>
                <a:tc>
                  <a:txBody>
                    <a:bodyPr/>
                    <a:lstStyle/>
                    <a:p>
                      <a:pPr algn="ctr"/>
                      <a:r>
                        <a:rPr lang="en-ZA" dirty="0"/>
                        <a:t>4</a:t>
                      </a:r>
                      <a:endParaRPr lang="en-ZA" dirty="0">
                        <a:latin typeface="Arial" panose="020B0604020202020204" pitchFamily="34" charset="0"/>
                        <a:cs typeface="Arial" panose="020B0604020202020204" pitchFamily="34" charset="0"/>
                      </a:endParaRPr>
                    </a:p>
                  </a:txBody>
                  <a:tcPr/>
                </a:tc>
                <a:tc>
                  <a:txBody>
                    <a:bodyPr/>
                    <a:lstStyle/>
                    <a:p>
                      <a:pPr algn="ctr" fontAlgn="b"/>
                      <a:r>
                        <a:rPr lang="en-ZA" sz="2000" u="none" strike="noStrike" dirty="0">
                          <a:effectLst/>
                        </a:rPr>
                        <a:t>√</a:t>
                      </a:r>
                      <a:endParaRPr lang="en-ZA" sz="2000" b="1" i="0" u="none" strike="noStrike" dirty="0">
                        <a:solidFill>
                          <a:srgbClr val="0070C0"/>
                        </a:solidFill>
                        <a:effectLst/>
                        <a:latin typeface="Arial" panose="020B0604020202020204" pitchFamily="34" charset="0"/>
                        <a:cs typeface="Arial" panose="020B0604020202020204" pitchFamily="34" charset="0"/>
                      </a:endParaRPr>
                    </a:p>
                  </a:txBody>
                  <a:tcPr marL="7620" marR="7620" marT="7620" marB="0"/>
                </a:tc>
                <a:tc>
                  <a:txBody>
                    <a:bodyPr/>
                    <a:lstStyle/>
                    <a:p>
                      <a:pPr algn="ctr" fontAlgn="b"/>
                      <a:r>
                        <a:rPr lang="en-ZA" sz="2000" u="none" strike="noStrike" dirty="0">
                          <a:effectLst/>
                        </a:rPr>
                        <a:t>√</a:t>
                      </a:r>
                      <a:endParaRPr lang="en-ZA" sz="2000" b="1" i="0" u="none" strike="noStrike" dirty="0">
                        <a:solidFill>
                          <a:srgbClr val="0070C0"/>
                        </a:solidFill>
                        <a:effectLst/>
                        <a:latin typeface="Arial" panose="020B0604020202020204" pitchFamily="34" charset="0"/>
                        <a:cs typeface="Arial" panose="020B0604020202020204" pitchFamily="34" charset="0"/>
                      </a:endParaRPr>
                    </a:p>
                  </a:txBody>
                  <a:tcPr/>
                </a:tc>
                <a:tc>
                  <a:txBody>
                    <a:bodyPr/>
                    <a:lstStyle/>
                    <a:p>
                      <a:endParaRPr lang="en-ZA" dirty="0"/>
                    </a:p>
                  </a:txBody>
                  <a:tcPr/>
                </a:tc>
                <a:tc>
                  <a:txBody>
                    <a:bodyPr/>
                    <a:lstStyle/>
                    <a:p>
                      <a:pPr algn="ctr" fontAlgn="b"/>
                      <a:r>
                        <a:rPr lang="en-ZA" sz="2000" u="none" strike="noStrike" dirty="0">
                          <a:effectLst/>
                        </a:rPr>
                        <a:t>√</a:t>
                      </a:r>
                      <a:endParaRPr lang="en-ZA" sz="2000" b="1" i="0" u="none" strike="noStrike" dirty="0">
                        <a:solidFill>
                          <a:srgbClr val="0070C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303623">
                <a:tc>
                  <a:txBody>
                    <a:bodyPr/>
                    <a:lstStyle/>
                    <a:p>
                      <a:pPr algn="ctr"/>
                      <a:r>
                        <a:rPr lang="en-ZA" sz="1600" b="1" dirty="0"/>
                        <a:t>Grade 10-12</a:t>
                      </a:r>
                      <a:endParaRPr lang="en-ZA" sz="1600" b="1" dirty="0">
                        <a:latin typeface="Arial" panose="020B0604020202020204" pitchFamily="34" charset="0"/>
                        <a:cs typeface="Arial" panose="020B0604020202020204" pitchFamily="34" charset="0"/>
                      </a:endParaRPr>
                    </a:p>
                  </a:txBody>
                  <a:tcPr/>
                </a:tc>
                <a:tc>
                  <a:txBody>
                    <a:bodyPr/>
                    <a:lstStyle/>
                    <a:p>
                      <a:pPr algn="l"/>
                      <a:r>
                        <a:rPr lang="en-ZA" sz="1600" dirty="0"/>
                        <a:t>Technical Mathematics</a:t>
                      </a:r>
                      <a:endParaRPr lang="en-ZA" sz="1600" dirty="0">
                        <a:latin typeface="Arial" panose="020B0604020202020204" pitchFamily="34" charset="0"/>
                        <a:cs typeface="Arial" panose="020B0604020202020204" pitchFamily="34" charset="0"/>
                      </a:endParaRPr>
                    </a:p>
                  </a:txBody>
                  <a:tcPr/>
                </a:tc>
                <a:tc>
                  <a:txBody>
                    <a:bodyPr/>
                    <a:lstStyle/>
                    <a:p>
                      <a:pPr algn="ctr"/>
                      <a:r>
                        <a:rPr lang="en-ZA" dirty="0"/>
                        <a:t>7</a:t>
                      </a:r>
                      <a:endParaRPr lang="en-ZA" dirty="0">
                        <a:latin typeface="Arial" panose="020B0604020202020204" pitchFamily="34" charset="0"/>
                        <a:cs typeface="Arial" panose="020B0604020202020204" pitchFamily="34" charset="0"/>
                      </a:endParaRPr>
                    </a:p>
                  </a:txBody>
                  <a:tcPr/>
                </a:tc>
                <a:tc>
                  <a:txBody>
                    <a:bodyPr/>
                    <a:lstStyle/>
                    <a:p>
                      <a:pPr algn="ctr" fontAlgn="b"/>
                      <a:r>
                        <a:rPr lang="en-ZA" sz="2000" u="none" strike="noStrike" dirty="0">
                          <a:effectLst/>
                        </a:rPr>
                        <a:t>√</a:t>
                      </a:r>
                      <a:endParaRPr lang="en-ZA" sz="2000" b="1" i="0" u="none" strike="noStrike" dirty="0">
                        <a:solidFill>
                          <a:srgbClr val="0070C0"/>
                        </a:solidFill>
                        <a:effectLst/>
                        <a:latin typeface="Arial" panose="020B0604020202020204" pitchFamily="34" charset="0"/>
                        <a:cs typeface="Arial" panose="020B0604020202020204" pitchFamily="34" charset="0"/>
                      </a:endParaRPr>
                    </a:p>
                  </a:txBody>
                  <a:tcPr marL="7620" marR="7620" marT="7620" marB="0"/>
                </a:tc>
                <a:tc>
                  <a:txBody>
                    <a:bodyPr/>
                    <a:lstStyle/>
                    <a:p>
                      <a:pPr algn="ctr" fontAlgn="b"/>
                      <a:r>
                        <a:rPr lang="en-ZA" sz="2000" u="none" strike="noStrike" dirty="0">
                          <a:effectLst/>
                        </a:rPr>
                        <a:t>√</a:t>
                      </a:r>
                      <a:endParaRPr lang="en-ZA" sz="2000" b="1" i="0" u="none" strike="noStrike" dirty="0">
                        <a:solidFill>
                          <a:srgbClr val="0070C0"/>
                        </a:solidFill>
                        <a:effectLst/>
                        <a:latin typeface="Arial" panose="020B0604020202020204" pitchFamily="34" charset="0"/>
                        <a:cs typeface="Arial" panose="020B0604020202020204" pitchFamily="34" charset="0"/>
                      </a:endParaRPr>
                    </a:p>
                  </a:txBody>
                  <a:tcPr/>
                </a:tc>
                <a:tc>
                  <a:txBody>
                    <a:bodyPr/>
                    <a:lstStyle/>
                    <a:p>
                      <a:endParaRPr lang="en-ZA" dirty="0"/>
                    </a:p>
                  </a:txBody>
                  <a:tcPr/>
                </a:tc>
                <a:tc>
                  <a:txBody>
                    <a:bodyPr/>
                    <a:lstStyle/>
                    <a:p>
                      <a:pPr algn="ctr" fontAlgn="b"/>
                      <a:r>
                        <a:rPr lang="en-ZA" sz="2000" u="none" strike="noStrike" dirty="0">
                          <a:effectLst/>
                        </a:rPr>
                        <a:t>√</a:t>
                      </a:r>
                      <a:endParaRPr lang="en-ZA" sz="2000" b="1" i="0" u="none" strike="noStrike" dirty="0">
                        <a:solidFill>
                          <a:srgbClr val="0070C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381245">
                <a:tc>
                  <a:txBody>
                    <a:bodyPr/>
                    <a:lstStyle/>
                    <a:p>
                      <a:pPr algn="ctr"/>
                      <a:r>
                        <a:rPr lang="en-ZA" sz="1600" b="1" dirty="0"/>
                        <a:t>Grade 10-12</a:t>
                      </a:r>
                      <a:endParaRPr lang="en-ZA" sz="1600" b="1" dirty="0">
                        <a:latin typeface="Arial" panose="020B0604020202020204" pitchFamily="34" charset="0"/>
                        <a:cs typeface="Arial" panose="020B0604020202020204" pitchFamily="34" charset="0"/>
                      </a:endParaRPr>
                    </a:p>
                  </a:txBody>
                  <a:tcPr/>
                </a:tc>
                <a:tc>
                  <a:txBody>
                    <a:bodyPr/>
                    <a:lstStyle/>
                    <a:p>
                      <a:pPr algn="l"/>
                      <a:r>
                        <a:rPr lang="en-ZA" sz="1600" dirty="0"/>
                        <a:t>Technical Sciences</a:t>
                      </a:r>
                      <a:endParaRPr lang="en-ZA" sz="1600" dirty="0">
                        <a:latin typeface="Arial" panose="020B0604020202020204" pitchFamily="34" charset="0"/>
                        <a:cs typeface="Arial" panose="020B0604020202020204" pitchFamily="34" charset="0"/>
                      </a:endParaRPr>
                    </a:p>
                  </a:txBody>
                  <a:tcPr/>
                </a:tc>
                <a:tc>
                  <a:txBody>
                    <a:bodyPr/>
                    <a:lstStyle/>
                    <a:p>
                      <a:pPr algn="ctr"/>
                      <a:r>
                        <a:rPr lang="en-ZA" dirty="0"/>
                        <a:t>7</a:t>
                      </a:r>
                      <a:endParaRPr lang="en-ZA" dirty="0">
                        <a:latin typeface="Arial" panose="020B0604020202020204" pitchFamily="34" charset="0"/>
                        <a:cs typeface="Arial" panose="020B0604020202020204" pitchFamily="34" charset="0"/>
                      </a:endParaRPr>
                    </a:p>
                  </a:txBody>
                  <a:tcPr/>
                </a:tc>
                <a:tc>
                  <a:txBody>
                    <a:bodyPr/>
                    <a:lstStyle/>
                    <a:p>
                      <a:pPr algn="ctr" fontAlgn="b"/>
                      <a:r>
                        <a:rPr lang="en-ZA" sz="2000" u="none" strike="noStrike" dirty="0">
                          <a:effectLst/>
                        </a:rPr>
                        <a:t>√</a:t>
                      </a:r>
                      <a:endParaRPr lang="en-ZA" sz="2000" b="1" i="0" u="none" strike="noStrike" dirty="0">
                        <a:solidFill>
                          <a:srgbClr val="0070C0"/>
                        </a:solidFill>
                        <a:effectLst/>
                        <a:latin typeface="Arial" panose="020B0604020202020204" pitchFamily="34" charset="0"/>
                        <a:cs typeface="Arial" panose="020B0604020202020204" pitchFamily="34" charset="0"/>
                      </a:endParaRPr>
                    </a:p>
                  </a:txBody>
                  <a:tcPr marL="7620" marR="7620" marT="7620" marB="0"/>
                </a:tc>
                <a:tc>
                  <a:txBody>
                    <a:bodyPr/>
                    <a:lstStyle/>
                    <a:p>
                      <a:pPr algn="ctr" fontAlgn="b"/>
                      <a:r>
                        <a:rPr lang="en-ZA" sz="2000" u="none" strike="noStrike" dirty="0">
                          <a:effectLst/>
                        </a:rPr>
                        <a:t>√</a:t>
                      </a:r>
                      <a:endParaRPr lang="en-ZA" sz="2000" b="1" i="0" u="none" strike="noStrike" dirty="0">
                        <a:solidFill>
                          <a:srgbClr val="0070C0"/>
                        </a:solidFill>
                        <a:effectLst/>
                        <a:latin typeface="Arial" panose="020B0604020202020204" pitchFamily="34" charset="0"/>
                        <a:cs typeface="Arial" panose="020B0604020202020204" pitchFamily="34" charset="0"/>
                      </a:endParaRPr>
                    </a:p>
                  </a:txBody>
                  <a:tcPr/>
                </a:tc>
                <a:tc>
                  <a:txBody>
                    <a:bodyPr/>
                    <a:lstStyle/>
                    <a:p>
                      <a:endParaRPr lang="en-ZA" dirty="0"/>
                    </a:p>
                  </a:txBody>
                  <a:tcPr/>
                </a:tc>
                <a:tc>
                  <a:txBody>
                    <a:bodyPr/>
                    <a:lstStyle/>
                    <a:p>
                      <a:pPr algn="ct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6"/>
                  </a:ext>
                </a:extLst>
              </a:tr>
              <a:tr h="557204">
                <a:tc>
                  <a:txBody>
                    <a:bodyPr/>
                    <a:lstStyle/>
                    <a:p>
                      <a:pPr algn="ctr"/>
                      <a:r>
                        <a:rPr lang="en-ZA" sz="1600" b="1" dirty="0"/>
                        <a:t>Grade 12 </a:t>
                      </a:r>
                      <a:endParaRPr lang="en-ZA" sz="1600" b="1" dirty="0">
                        <a:latin typeface="Arial" panose="020B0604020202020204" pitchFamily="34" charset="0"/>
                        <a:cs typeface="Arial" panose="020B0604020202020204" pitchFamily="34" charset="0"/>
                      </a:endParaRPr>
                    </a:p>
                  </a:txBody>
                  <a:tcPr/>
                </a:tc>
                <a:tc>
                  <a:txBody>
                    <a:bodyPr/>
                    <a:lstStyle/>
                    <a:p>
                      <a:pPr algn="l"/>
                      <a:r>
                        <a:rPr lang="en-ZA" sz="1600" dirty="0"/>
                        <a:t>Study Guide: </a:t>
                      </a:r>
                    </a:p>
                    <a:p>
                      <a:pPr algn="l"/>
                      <a:r>
                        <a:rPr lang="en-ZA" sz="1600" dirty="0"/>
                        <a:t>Mind The Gap</a:t>
                      </a:r>
                      <a:endParaRPr lang="en-ZA" sz="1600" dirty="0">
                        <a:latin typeface="Arial" panose="020B0604020202020204" pitchFamily="34" charset="0"/>
                        <a:cs typeface="Arial" panose="020B0604020202020204" pitchFamily="34" charset="0"/>
                      </a:endParaRPr>
                    </a:p>
                  </a:txBody>
                  <a:tcPr/>
                </a:tc>
                <a:tc>
                  <a:txBody>
                    <a:bodyPr/>
                    <a:lstStyle/>
                    <a:p>
                      <a:pPr algn="ctr"/>
                      <a:r>
                        <a:rPr lang="en-ZA" dirty="0"/>
                        <a:t>25</a:t>
                      </a:r>
                      <a:endParaRPr lang="en-ZA" dirty="0">
                        <a:latin typeface="Arial" panose="020B0604020202020204" pitchFamily="34" charset="0"/>
                        <a:cs typeface="Arial" panose="020B0604020202020204" pitchFamily="34" charset="0"/>
                      </a:endParaRPr>
                    </a:p>
                  </a:txBody>
                  <a:tcPr/>
                </a:tc>
                <a:tc>
                  <a:txBody>
                    <a:bodyPr/>
                    <a:lstStyle/>
                    <a:p>
                      <a:pPr algn="ctr" fontAlgn="b"/>
                      <a:r>
                        <a:rPr lang="en-ZA" sz="2000" u="none" strike="noStrike" dirty="0">
                          <a:effectLst/>
                        </a:rPr>
                        <a:t>√</a:t>
                      </a:r>
                      <a:endParaRPr lang="en-ZA" sz="2000" b="1" i="0" u="none" strike="noStrike" dirty="0">
                        <a:solidFill>
                          <a:srgbClr val="0070C0"/>
                        </a:solidFill>
                        <a:effectLst/>
                        <a:latin typeface="Arial" panose="020B0604020202020204" pitchFamily="34" charset="0"/>
                        <a:cs typeface="Arial" panose="020B0604020202020204" pitchFamily="34" charset="0"/>
                      </a:endParaRPr>
                    </a:p>
                  </a:txBody>
                  <a:tcPr marL="7620" marR="7620" marT="7620" marB="0"/>
                </a:tc>
                <a:tc>
                  <a:txBody>
                    <a:bodyPr/>
                    <a:lstStyle/>
                    <a:p>
                      <a:pPr algn="ctr" fontAlgn="b"/>
                      <a:r>
                        <a:rPr lang="en-ZA" sz="2000" u="none" strike="noStrike" dirty="0">
                          <a:effectLst/>
                        </a:rPr>
                        <a:t>√</a:t>
                      </a:r>
                      <a:endParaRPr lang="en-ZA" sz="2000" b="1" i="0" u="none" strike="noStrike" dirty="0">
                        <a:solidFill>
                          <a:srgbClr val="0070C0"/>
                        </a:solidFill>
                        <a:effectLst/>
                        <a:latin typeface="Arial" panose="020B0604020202020204" pitchFamily="34" charset="0"/>
                        <a:cs typeface="Arial" panose="020B0604020202020204" pitchFamily="34" charset="0"/>
                      </a:endParaRPr>
                    </a:p>
                  </a:txBody>
                  <a:tcPr/>
                </a:tc>
                <a:tc>
                  <a:txBody>
                    <a:bodyPr/>
                    <a:lstStyle/>
                    <a:p>
                      <a:endParaRPr lang="en-ZA" dirty="0"/>
                    </a:p>
                  </a:txBody>
                  <a:tcPr/>
                </a:tc>
                <a:tc>
                  <a:txBody>
                    <a:bodyPr/>
                    <a:lstStyle/>
                    <a:p>
                      <a:pPr algn="ct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7"/>
                  </a:ext>
                </a:extLst>
              </a:tr>
              <a:tr h="351918">
                <a:tc gridSpan="2">
                  <a:txBody>
                    <a:bodyPr/>
                    <a:lstStyle/>
                    <a:p>
                      <a:pPr algn="r"/>
                      <a:r>
                        <a:rPr lang="en-ZA" b="1" dirty="0"/>
                        <a:t>TOTAL</a:t>
                      </a:r>
                      <a:endParaRPr lang="en-ZA" b="1" dirty="0">
                        <a:latin typeface="Arial" panose="020B0604020202020204" pitchFamily="34" charset="0"/>
                        <a:cs typeface="Arial" panose="020B0604020202020204" pitchFamily="34" charset="0"/>
                      </a:endParaRPr>
                    </a:p>
                  </a:txBody>
                  <a:tcPr/>
                </a:tc>
                <a:tc hMerge="1">
                  <a:txBody>
                    <a:bodyPr/>
                    <a:lstStyle/>
                    <a:p>
                      <a:pPr algn="ctr"/>
                      <a:endParaRPr lang="en-ZA" b="1" dirty="0">
                        <a:latin typeface="Arial" panose="020B0604020202020204" pitchFamily="34" charset="0"/>
                        <a:cs typeface="Arial" panose="020B0604020202020204" pitchFamily="34" charset="0"/>
                      </a:endParaRPr>
                    </a:p>
                  </a:txBody>
                  <a:tcPr anchor="ctr"/>
                </a:tc>
                <a:tc>
                  <a:txBody>
                    <a:bodyPr/>
                    <a:lstStyle/>
                    <a:p>
                      <a:pPr algn="ctr"/>
                      <a:r>
                        <a:rPr lang="en-ZA" b="1" dirty="0"/>
                        <a:t>1057</a:t>
                      </a:r>
                      <a:endParaRPr lang="en-ZA" b="1" dirty="0">
                        <a:latin typeface="Arial" panose="020B0604020202020204" pitchFamily="34" charset="0"/>
                        <a:cs typeface="Arial" panose="020B0604020202020204" pitchFamily="34" charset="0"/>
                      </a:endParaRPr>
                    </a:p>
                  </a:txBody>
                  <a:tcPr/>
                </a:tc>
                <a:tc>
                  <a:txBody>
                    <a:bodyPr/>
                    <a:lstStyle/>
                    <a:p>
                      <a:pPr algn="ctr"/>
                      <a:r>
                        <a:rPr lang="en-ZA" b="1" dirty="0"/>
                        <a:t>1057</a:t>
                      </a:r>
                      <a:endParaRPr lang="en-ZA" b="1" dirty="0">
                        <a:latin typeface="Arial" panose="020B0604020202020204" pitchFamily="34" charset="0"/>
                        <a:cs typeface="Arial" panose="020B0604020202020204" pitchFamily="34" charset="0"/>
                      </a:endParaRPr>
                    </a:p>
                  </a:txBody>
                  <a:tcPr/>
                </a:tc>
                <a:tc>
                  <a:txBody>
                    <a:bodyPr/>
                    <a:lstStyle/>
                    <a:p>
                      <a:pPr algn="ctr"/>
                      <a:r>
                        <a:rPr lang="en-ZA" b="1" dirty="0"/>
                        <a:t>1057</a:t>
                      </a:r>
                      <a:endParaRPr lang="en-ZA" b="1" dirty="0">
                        <a:latin typeface="Arial" panose="020B0604020202020204" pitchFamily="34" charset="0"/>
                        <a:cs typeface="Arial" panose="020B0604020202020204" pitchFamily="34" charset="0"/>
                      </a:endParaRPr>
                    </a:p>
                  </a:txBody>
                  <a:tcPr/>
                </a:tc>
                <a:tc>
                  <a:txBody>
                    <a:bodyPr/>
                    <a:lstStyle/>
                    <a:p>
                      <a:pPr algn="ctr"/>
                      <a:r>
                        <a:rPr lang="en-ZA" b="1" dirty="0"/>
                        <a:t>46</a:t>
                      </a:r>
                      <a:endParaRPr lang="en-ZA" b="1" dirty="0">
                        <a:latin typeface="Arial" panose="020B0604020202020204" pitchFamily="34" charset="0"/>
                        <a:cs typeface="Arial" panose="020B0604020202020204" pitchFamily="34" charset="0"/>
                      </a:endParaRPr>
                    </a:p>
                  </a:txBody>
                  <a:tcPr/>
                </a:tc>
                <a:tc>
                  <a:txBody>
                    <a:bodyPr/>
                    <a:lstStyle/>
                    <a:p>
                      <a:pPr algn="ctr"/>
                      <a:r>
                        <a:rPr lang="en-ZA" b="1" dirty="0"/>
                        <a:t>95</a:t>
                      </a:r>
                      <a:endParaRPr lang="en-ZA"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8"/>
                  </a:ext>
                </a:extLst>
              </a:tr>
              <a:tr h="351918">
                <a:tc gridSpan="7">
                  <a:txBody>
                    <a:bodyPr/>
                    <a:lstStyle/>
                    <a:p>
                      <a:pPr algn="ctr"/>
                      <a:r>
                        <a:rPr lang="en-ZA" b="1" dirty="0"/>
                        <a:t>FEB</a:t>
                      </a:r>
                      <a:r>
                        <a:rPr lang="en-ZA" b="1" baseline="0" dirty="0"/>
                        <a:t> </a:t>
                      </a:r>
                      <a:r>
                        <a:rPr lang="en-ZA" b="1" dirty="0"/>
                        <a:t>2019 – FEB 2020</a:t>
                      </a:r>
                      <a:endParaRPr lang="en-ZA" b="1" dirty="0">
                        <a:latin typeface="Arial" panose="020B0604020202020204" pitchFamily="34" charset="0"/>
                        <a:cs typeface="Arial" panose="020B0604020202020204" pitchFamily="34" charset="0"/>
                      </a:endParaRPr>
                    </a:p>
                  </a:txBody>
                  <a:tcPr>
                    <a:solidFill>
                      <a:srgbClr val="92D050"/>
                    </a:solidFill>
                  </a:tcPr>
                </a:tc>
                <a:tc hMerge="1">
                  <a:txBody>
                    <a:bodyPr/>
                    <a:lstStyle/>
                    <a:p>
                      <a:endParaRPr lang="en-ZA" b="1" dirty="0"/>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a:endParaRPr lang="en-ZA" b="1" dirty="0"/>
                    </a:p>
                  </a:txBody>
                  <a:tcPr/>
                </a:tc>
                <a:extLst>
                  <a:ext uri="{0D108BD9-81ED-4DB2-BD59-A6C34878D82A}">
                    <a16:rowId xmlns:a16="http://schemas.microsoft.com/office/drawing/2014/main" xmlns="" val="10009"/>
                  </a:ext>
                </a:extLst>
              </a:tr>
              <a:tr h="557204">
                <a:tc>
                  <a:txBody>
                    <a:bodyPr/>
                    <a:lstStyle/>
                    <a:p>
                      <a:pPr algn="ctr"/>
                      <a:r>
                        <a:rPr lang="en-ZA" sz="1600" b="1" dirty="0"/>
                        <a:t>Grade</a:t>
                      </a:r>
                      <a:r>
                        <a:rPr lang="en-ZA" sz="1600" b="1" baseline="0" dirty="0"/>
                        <a:t> 10-12</a:t>
                      </a:r>
                      <a:endParaRPr lang="en-ZA" sz="1600" b="1" baseline="0" dirty="0">
                        <a:latin typeface="Arial" panose="020B0604020202020204" pitchFamily="34" charset="0"/>
                        <a:cs typeface="Arial" panose="020B0604020202020204" pitchFamily="34" charset="0"/>
                      </a:endParaRPr>
                    </a:p>
                  </a:txBody>
                  <a:tcPr/>
                </a:tc>
                <a:tc>
                  <a:txBody>
                    <a:bodyPr/>
                    <a:lstStyle/>
                    <a:p>
                      <a:pPr algn="l"/>
                      <a:r>
                        <a:rPr lang="en-ZA" sz="1600" dirty="0"/>
                        <a:t>Computer Application Technology (CAT)</a:t>
                      </a:r>
                      <a:endParaRPr lang="en-ZA" sz="1600" b="0" dirty="0">
                        <a:latin typeface="Arial" panose="020B0604020202020204" pitchFamily="34" charset="0"/>
                        <a:cs typeface="Arial" panose="020B0604020202020204" pitchFamily="34" charset="0"/>
                      </a:endParaRPr>
                    </a:p>
                  </a:txBody>
                  <a:tcPr/>
                </a:tc>
                <a:tc>
                  <a:txBody>
                    <a:bodyPr/>
                    <a:lstStyle/>
                    <a:p>
                      <a:pPr algn="ctr"/>
                      <a:r>
                        <a:rPr lang="en-ZA" sz="1600" dirty="0"/>
                        <a:t>9</a:t>
                      </a:r>
                      <a:endParaRPr lang="en-ZA" sz="1600" b="0" dirty="0">
                        <a:latin typeface="Arial" panose="020B0604020202020204" pitchFamily="34" charset="0"/>
                        <a:cs typeface="Arial" panose="020B0604020202020204" pitchFamily="34" charset="0"/>
                      </a:endParaRPr>
                    </a:p>
                  </a:txBody>
                  <a:tcPr/>
                </a:tc>
                <a:tc>
                  <a:txBody>
                    <a:bodyPr/>
                    <a:lstStyle/>
                    <a:p>
                      <a:pPr algn="ctr" fontAlgn="b"/>
                      <a:r>
                        <a:rPr lang="en-ZA" sz="1600" u="none" strike="noStrike" dirty="0">
                          <a:effectLst/>
                        </a:rPr>
                        <a:t>√</a:t>
                      </a:r>
                      <a:endParaRPr lang="en-ZA" sz="1600" b="1" i="0" u="none" strike="noStrike" dirty="0">
                        <a:solidFill>
                          <a:srgbClr val="0070C0"/>
                        </a:solidFill>
                        <a:effectLst/>
                        <a:latin typeface="Arial" panose="020B0604020202020204" pitchFamily="34" charset="0"/>
                        <a:cs typeface="Arial" panose="020B0604020202020204" pitchFamily="34" charset="0"/>
                      </a:endParaRPr>
                    </a:p>
                  </a:txBody>
                  <a:tcPr/>
                </a:tc>
                <a:tc>
                  <a:txBody>
                    <a:bodyPr/>
                    <a:lstStyle/>
                    <a:p>
                      <a:pPr algn="ctr" fontAlgn="b"/>
                      <a:r>
                        <a:rPr lang="en-ZA" sz="1600" u="none" strike="noStrike" dirty="0">
                          <a:effectLst/>
                        </a:rPr>
                        <a:t>√</a:t>
                      </a:r>
                      <a:endParaRPr lang="en-ZA" sz="1600" b="1" i="0" u="none" strike="noStrike" dirty="0">
                        <a:solidFill>
                          <a:srgbClr val="0070C0"/>
                        </a:solidFill>
                        <a:effectLst/>
                        <a:latin typeface="Arial" panose="020B0604020202020204" pitchFamily="34" charset="0"/>
                        <a:cs typeface="Arial" panose="020B0604020202020204" pitchFamily="34" charset="0"/>
                      </a:endParaRPr>
                    </a:p>
                  </a:txBody>
                  <a:tcPr/>
                </a:tc>
                <a:tc>
                  <a:txBody>
                    <a:bodyPr/>
                    <a:lstStyle/>
                    <a:p>
                      <a:endParaRPr lang="en-ZA" dirty="0"/>
                    </a:p>
                  </a:txBody>
                  <a:tcPr/>
                </a:tc>
                <a:tc>
                  <a:txBody>
                    <a:bodyPr/>
                    <a:lstStyle/>
                    <a:p>
                      <a:pPr algn="ctr" fontAlgn="b"/>
                      <a:r>
                        <a:rPr lang="en-ZA" sz="1600" u="none" strike="noStrike" dirty="0">
                          <a:effectLst/>
                        </a:rPr>
                        <a:t>√</a:t>
                      </a:r>
                      <a:endParaRPr lang="en-ZA" sz="1600" b="1" i="0" u="none" strike="noStrike" dirty="0">
                        <a:solidFill>
                          <a:srgbClr val="0070C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0"/>
                  </a:ext>
                </a:extLst>
              </a:tr>
              <a:tr h="351918">
                <a:tc>
                  <a:txBody>
                    <a:bodyPr/>
                    <a:lstStyle/>
                    <a:p>
                      <a:pPr algn="ctr"/>
                      <a:r>
                        <a:rPr lang="en-ZA" sz="1600" b="1" dirty="0"/>
                        <a:t>Grade10-12</a:t>
                      </a:r>
                      <a:endParaRPr lang="en-ZA" sz="1600" b="1" dirty="0">
                        <a:latin typeface="Arial" panose="020B0604020202020204" pitchFamily="34" charset="0"/>
                        <a:cs typeface="Arial" panose="020B0604020202020204" pitchFamily="34" charset="0"/>
                      </a:endParaRPr>
                    </a:p>
                  </a:txBody>
                  <a:tcPr/>
                </a:tc>
                <a:tc>
                  <a:txBody>
                    <a:bodyPr/>
                    <a:lstStyle/>
                    <a:p>
                      <a:pPr algn="l"/>
                      <a:r>
                        <a:rPr lang="en-ZA" sz="1600" dirty="0"/>
                        <a:t>Information Technology (IT)</a:t>
                      </a:r>
                      <a:endParaRPr lang="en-ZA" sz="1600" b="0" dirty="0">
                        <a:latin typeface="Arial" panose="020B0604020202020204" pitchFamily="34" charset="0"/>
                        <a:cs typeface="Arial" panose="020B0604020202020204" pitchFamily="34" charset="0"/>
                      </a:endParaRPr>
                    </a:p>
                  </a:txBody>
                  <a:tcPr/>
                </a:tc>
                <a:tc>
                  <a:txBody>
                    <a:bodyPr/>
                    <a:lstStyle/>
                    <a:p>
                      <a:pPr algn="ctr"/>
                      <a:r>
                        <a:rPr lang="en-ZA" sz="1600" dirty="0"/>
                        <a:t>9</a:t>
                      </a:r>
                      <a:endParaRPr lang="en-ZA" sz="1600" b="0" dirty="0">
                        <a:latin typeface="Arial" panose="020B0604020202020204" pitchFamily="34" charset="0"/>
                        <a:cs typeface="Arial" panose="020B0604020202020204" pitchFamily="34" charset="0"/>
                      </a:endParaRPr>
                    </a:p>
                  </a:txBody>
                  <a:tcPr/>
                </a:tc>
                <a:tc>
                  <a:txBody>
                    <a:bodyPr/>
                    <a:lstStyle/>
                    <a:p>
                      <a:pPr algn="ctr" fontAlgn="b"/>
                      <a:r>
                        <a:rPr lang="en-ZA" sz="1600" u="none" strike="noStrike" dirty="0">
                          <a:effectLst/>
                        </a:rPr>
                        <a:t>√</a:t>
                      </a:r>
                      <a:endParaRPr lang="en-ZA" sz="1600" b="1" i="0" u="none" strike="noStrike" dirty="0">
                        <a:solidFill>
                          <a:srgbClr val="0070C0"/>
                        </a:solidFill>
                        <a:effectLst/>
                        <a:latin typeface="Arial" panose="020B0604020202020204" pitchFamily="34" charset="0"/>
                        <a:cs typeface="Arial" panose="020B0604020202020204" pitchFamily="34" charset="0"/>
                      </a:endParaRPr>
                    </a:p>
                  </a:txBody>
                  <a:tcPr/>
                </a:tc>
                <a:tc>
                  <a:txBody>
                    <a:bodyPr/>
                    <a:lstStyle/>
                    <a:p>
                      <a:pPr algn="ctr" fontAlgn="b"/>
                      <a:r>
                        <a:rPr lang="en-ZA" sz="1600" u="none" strike="noStrike" dirty="0">
                          <a:effectLst/>
                        </a:rPr>
                        <a:t>√</a:t>
                      </a:r>
                      <a:endParaRPr lang="en-ZA" sz="1600" b="1" i="0" u="none" strike="noStrike" dirty="0">
                        <a:solidFill>
                          <a:srgbClr val="0070C0"/>
                        </a:solidFill>
                        <a:effectLst/>
                        <a:latin typeface="Arial" panose="020B0604020202020204" pitchFamily="34" charset="0"/>
                        <a:cs typeface="Arial" panose="020B0604020202020204" pitchFamily="34" charset="0"/>
                      </a:endParaRPr>
                    </a:p>
                  </a:txBody>
                  <a:tcPr/>
                </a:tc>
                <a:tc>
                  <a:txBody>
                    <a:bodyPr/>
                    <a:lstStyle/>
                    <a:p>
                      <a:endParaRPr lang="en-ZA" dirty="0"/>
                    </a:p>
                  </a:txBody>
                  <a:tcPr/>
                </a:tc>
                <a:tc>
                  <a:txBody>
                    <a:bodyPr/>
                    <a:lstStyle/>
                    <a:p>
                      <a:pPr algn="ctr" fontAlgn="b"/>
                      <a:r>
                        <a:rPr lang="en-ZA" sz="1600" u="none" strike="noStrike" dirty="0">
                          <a:effectLst/>
                        </a:rPr>
                        <a:t>√</a:t>
                      </a:r>
                      <a:endParaRPr lang="en-ZA" sz="1600" b="1" i="0" u="none" strike="noStrike" dirty="0">
                        <a:solidFill>
                          <a:srgbClr val="0070C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1"/>
                  </a:ext>
                </a:extLst>
              </a:tr>
              <a:tr h="545753">
                <a:tc>
                  <a:txBody>
                    <a:bodyPr/>
                    <a:lstStyle/>
                    <a:p>
                      <a:pPr algn="ctr"/>
                      <a:r>
                        <a:rPr lang="en-ZA" sz="1600" b="1" dirty="0"/>
                        <a:t>Grade R-12</a:t>
                      </a:r>
                      <a:endParaRPr lang="en-ZA" sz="1600" b="1" dirty="0">
                        <a:latin typeface="Arial" panose="020B0604020202020204" pitchFamily="34" charset="0"/>
                        <a:cs typeface="Arial" panose="020B0604020202020204" pitchFamily="34" charset="0"/>
                      </a:endParaRPr>
                    </a:p>
                  </a:txBody>
                  <a:tcPr/>
                </a:tc>
                <a:tc>
                  <a:txBody>
                    <a:bodyPr/>
                    <a:lstStyle/>
                    <a:p>
                      <a:pPr algn="l"/>
                      <a:r>
                        <a:rPr lang="en-ZA" sz="1600" dirty="0"/>
                        <a:t>Open Educational  Resources (OER)</a:t>
                      </a:r>
                      <a:endParaRPr lang="en-ZA" sz="1600" b="0" dirty="0">
                        <a:latin typeface="Arial" panose="020B0604020202020204" pitchFamily="34" charset="0"/>
                        <a:cs typeface="Arial" panose="020B0604020202020204" pitchFamily="34" charset="0"/>
                      </a:endParaRPr>
                    </a:p>
                  </a:txBody>
                  <a:tcPr/>
                </a:tc>
                <a:tc>
                  <a:txBody>
                    <a:bodyPr/>
                    <a:lstStyle/>
                    <a:p>
                      <a:pPr algn="ctr"/>
                      <a:r>
                        <a:rPr lang="en-ZA" sz="1600" dirty="0"/>
                        <a:t>2755</a:t>
                      </a:r>
                      <a:endParaRPr lang="en-ZA" sz="1600" b="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u="none" strike="noStrike" dirty="0">
                          <a:effectLst/>
                        </a:rPr>
                        <a:t>√</a:t>
                      </a:r>
                      <a:endParaRPr lang="en-ZA" sz="1600" b="1" i="0" u="none" strike="noStrike" dirty="0">
                        <a:solidFill>
                          <a:srgbClr val="0070C0"/>
                        </a:solidFill>
                        <a:effectLst/>
                        <a:latin typeface="Arial" panose="020B0604020202020204" pitchFamily="34" charset="0"/>
                        <a:cs typeface="Arial" panose="020B0604020202020204" pitchFamily="34" charset="0"/>
                      </a:endParaRPr>
                    </a:p>
                  </a:txBody>
                  <a:tcPr/>
                </a:tc>
                <a:tc>
                  <a:txBody>
                    <a:bodyPr/>
                    <a:lstStyle/>
                    <a:p>
                      <a:endParaRPr lang="en-ZA" dirty="0"/>
                    </a:p>
                  </a:txBody>
                  <a:tcPr/>
                </a:tc>
                <a:tc>
                  <a:txBody>
                    <a:bodyPr/>
                    <a:lstStyle/>
                    <a:p>
                      <a:endParaRPr lang="en-ZA" dirty="0"/>
                    </a:p>
                  </a:txBody>
                  <a:tcPr/>
                </a:tc>
                <a:tc>
                  <a:txBody>
                    <a:bodyPr/>
                    <a:lstStyle/>
                    <a:p>
                      <a:pPr algn="ctr"/>
                      <a:r>
                        <a:rPr lang="en-ZA" sz="1600" u="none" strike="noStrike" dirty="0">
                          <a:effectLst/>
                        </a:rPr>
                        <a:t>√</a:t>
                      </a:r>
                      <a:endParaRPr lang="en-ZA"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xmlns="" val="29152077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24744"/>
            <a:ext cx="8229600" cy="4525963"/>
          </a:xfrm>
        </p:spPr>
        <p:txBody>
          <a:bodyPr>
            <a:normAutofit lnSpcReduction="10000"/>
          </a:bodyPr>
          <a:lstStyle/>
          <a:p>
            <a:pPr marL="0" indent="0" algn="ctr">
              <a:buNone/>
            </a:pPr>
            <a:endParaRPr lang="en-ZA" sz="4000" b="1" dirty="0">
              <a:solidFill>
                <a:srgbClr val="CB6C1B"/>
              </a:solidFill>
              <a:latin typeface="+mj-lt"/>
              <a:ea typeface="+mj-ea"/>
              <a:cs typeface="+mj-cs"/>
            </a:endParaRPr>
          </a:p>
          <a:p>
            <a:pPr marL="0" indent="0" algn="ctr">
              <a:buNone/>
            </a:pPr>
            <a:r>
              <a:rPr lang="en-ZA" sz="5400" b="1" dirty="0">
                <a:solidFill>
                  <a:schemeClr val="accent2">
                    <a:lumMod val="75000"/>
                  </a:schemeClr>
                </a:solidFill>
                <a:latin typeface="+mj-lt"/>
                <a:ea typeface="+mj-ea"/>
                <a:cs typeface="+mj-cs"/>
              </a:rPr>
              <a:t>PROGRESS</a:t>
            </a:r>
          </a:p>
          <a:p>
            <a:pPr marL="0" indent="0" algn="ctr">
              <a:buNone/>
            </a:pPr>
            <a:endParaRPr lang="en-ZA" sz="5400" b="1" dirty="0">
              <a:solidFill>
                <a:schemeClr val="accent2">
                  <a:lumMod val="75000"/>
                </a:schemeClr>
              </a:solidFill>
              <a:latin typeface="+mj-lt"/>
              <a:ea typeface="+mj-ea"/>
              <a:cs typeface="+mj-cs"/>
            </a:endParaRPr>
          </a:p>
          <a:p>
            <a:pPr marL="0" indent="0" algn="ctr">
              <a:buNone/>
            </a:pPr>
            <a:r>
              <a:rPr lang="en-ZA" sz="5400" b="1" dirty="0">
                <a:solidFill>
                  <a:schemeClr val="accent2">
                    <a:lumMod val="75000"/>
                  </a:schemeClr>
                </a:solidFill>
                <a:latin typeface="+mj-lt"/>
                <a:ea typeface="+mj-ea"/>
                <a:cs typeface="+mj-cs"/>
              </a:rPr>
              <a:t>DIGITAL CONTENT</a:t>
            </a:r>
          </a:p>
          <a:p>
            <a:pPr marL="0" indent="0" algn="ctr">
              <a:buNone/>
            </a:pPr>
            <a:r>
              <a:rPr lang="en-ZA" sz="5400" b="1" u="sng" dirty="0">
                <a:solidFill>
                  <a:srgbClr val="FF0000"/>
                </a:solidFill>
                <a:latin typeface="+mj-lt"/>
              </a:rPr>
              <a:t>PROVINCIALLY DRIVEN</a:t>
            </a:r>
            <a:endParaRPr lang="en-ZA" sz="5400" b="1" u="sng" dirty="0">
              <a:solidFill>
                <a:srgbClr val="FF0000"/>
              </a:solidFill>
              <a:latin typeface="+mj-lt"/>
              <a:ea typeface="+mj-ea"/>
              <a:cs typeface="+mj-cs"/>
            </a:endParaRPr>
          </a:p>
        </p:txBody>
      </p:sp>
      <p:pic>
        <p:nvPicPr>
          <p:cNvPr id="4" name="Picture 3"/>
          <p:cNvPicPr>
            <a:picLocks noChangeAspect="1"/>
          </p:cNvPicPr>
          <p:nvPr/>
        </p:nvPicPr>
        <p:blipFill>
          <a:blip r:embed="rId2" cstate="print"/>
          <a:stretch>
            <a:fillRect/>
          </a:stretch>
        </p:blipFill>
        <p:spPr>
          <a:xfrm>
            <a:off x="107504" y="6237311"/>
            <a:ext cx="1475656" cy="619877"/>
          </a:xfrm>
          <a:prstGeom prst="rect">
            <a:avLst/>
          </a:prstGeom>
        </p:spPr>
      </p:pic>
      <p:sp>
        <p:nvSpPr>
          <p:cNvPr id="5"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44</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843126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648072"/>
          </a:xfrm>
        </p:spPr>
        <p:txBody>
          <a:bodyPr>
            <a:noAutofit/>
          </a:bodyPr>
          <a:lstStyle/>
          <a:p>
            <a:r>
              <a:rPr lang="en-US" sz="4000" b="1" dirty="0">
                <a:solidFill>
                  <a:schemeClr val="accent2">
                    <a:lumMod val="75000"/>
                  </a:schemeClr>
                </a:solidFill>
              </a:rPr>
              <a:t>PROVINCIAL e-CONTENT PORTALS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52514695"/>
              </p:ext>
            </p:extLst>
          </p:nvPr>
        </p:nvGraphicFramePr>
        <p:xfrm>
          <a:off x="0" y="964738"/>
          <a:ext cx="9144000" cy="5893262"/>
        </p:xfrm>
        <a:graphic>
          <a:graphicData uri="http://schemas.openxmlformats.org/drawingml/2006/table">
            <a:tbl>
              <a:tblPr firstRow="1" firstCol="1" bandRow="1">
                <a:tableStyleId>{21E4AEA4-8DFA-4A89-87EB-49C32662AFE0}</a:tableStyleId>
              </a:tblPr>
              <a:tblGrid>
                <a:gridCol w="1475656">
                  <a:extLst>
                    <a:ext uri="{9D8B030D-6E8A-4147-A177-3AD203B41FA5}">
                      <a16:colId xmlns:a16="http://schemas.microsoft.com/office/drawing/2014/main" xmlns="" val="20000"/>
                    </a:ext>
                  </a:extLst>
                </a:gridCol>
                <a:gridCol w="7668344">
                  <a:extLst>
                    <a:ext uri="{9D8B030D-6E8A-4147-A177-3AD203B41FA5}">
                      <a16:colId xmlns:a16="http://schemas.microsoft.com/office/drawing/2014/main" xmlns="" val="20001"/>
                    </a:ext>
                  </a:extLst>
                </a:gridCol>
              </a:tblGrid>
              <a:tr h="509653">
                <a:tc>
                  <a:txBody>
                    <a:bodyPr/>
                    <a:lstStyle/>
                    <a:p>
                      <a:pPr marL="0" marR="0" algn="ctr">
                        <a:lnSpc>
                          <a:spcPct val="100000"/>
                        </a:lnSpc>
                        <a:spcBef>
                          <a:spcPts val="0"/>
                        </a:spcBef>
                        <a:spcAft>
                          <a:spcPts val="0"/>
                        </a:spcAft>
                      </a:pPr>
                      <a:r>
                        <a:rPr lang="en-US" sz="2400" kern="1200" dirty="0">
                          <a:effectLst/>
                        </a:rPr>
                        <a:t>PEDs</a:t>
                      </a:r>
                      <a:endParaRPr lang="en-US" sz="24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9412" marR="49412" marT="0" marB="0" anchor="ctr"/>
                </a:tc>
                <a:tc>
                  <a:txBody>
                    <a:bodyPr/>
                    <a:lstStyle/>
                    <a:p>
                      <a:pPr marL="0" marR="0" algn="ctr">
                        <a:lnSpc>
                          <a:spcPct val="100000"/>
                        </a:lnSpc>
                        <a:spcBef>
                          <a:spcPts val="0"/>
                        </a:spcBef>
                        <a:spcAft>
                          <a:spcPts val="0"/>
                        </a:spcAft>
                      </a:pPr>
                      <a:r>
                        <a:rPr lang="en-ZA" sz="2400" kern="1200" dirty="0">
                          <a:effectLst/>
                        </a:rPr>
                        <a:t>PROVINCIAL CURRICULUM ePORTALS</a:t>
                      </a:r>
                      <a:endParaRPr lang="en-ZA" sz="2400" kern="1200" dirty="0">
                        <a:effectLst/>
                        <a:latin typeface="Arial" panose="020B0604020202020204" pitchFamily="34" charset="0"/>
                        <a:cs typeface="Arial" panose="020B0604020202020204" pitchFamily="34" charset="0"/>
                      </a:endParaRPr>
                    </a:p>
                  </a:txBody>
                  <a:tcPr marL="49412" marR="49412" marT="0" marB="0" anchor="ctr"/>
                </a:tc>
                <a:extLst>
                  <a:ext uri="{0D108BD9-81ED-4DB2-BD59-A6C34878D82A}">
                    <a16:rowId xmlns:a16="http://schemas.microsoft.com/office/drawing/2014/main" xmlns="" val="10000"/>
                  </a:ext>
                </a:extLst>
              </a:tr>
              <a:tr h="685459">
                <a:tc>
                  <a:txBody>
                    <a:bodyPr/>
                    <a:lstStyle/>
                    <a:p>
                      <a:pPr marL="0" marR="0" algn="ctr">
                        <a:lnSpc>
                          <a:spcPct val="100000"/>
                        </a:lnSpc>
                        <a:spcBef>
                          <a:spcPts val="0"/>
                        </a:spcBef>
                        <a:spcAft>
                          <a:spcPts val="0"/>
                        </a:spcAft>
                      </a:pPr>
                      <a:r>
                        <a:rPr lang="en-US" sz="1800" kern="1200" dirty="0">
                          <a:effectLst/>
                        </a:rPr>
                        <a:t>Western Cape</a:t>
                      </a:r>
                      <a:endParaRPr lang="en-US" sz="1800"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9412" marR="49412" marT="0" marB="0" anchor="ctr"/>
                </a:tc>
                <a:tc>
                  <a:txBody>
                    <a:bodyPr/>
                    <a:lstStyle/>
                    <a:p>
                      <a:pPr marL="0" marR="0" algn="just">
                        <a:lnSpc>
                          <a:spcPct val="100000"/>
                        </a:lnSpc>
                        <a:spcBef>
                          <a:spcPts val="0"/>
                        </a:spcBef>
                        <a:spcAft>
                          <a:spcPts val="0"/>
                        </a:spcAft>
                      </a:pPr>
                      <a:r>
                        <a:rPr lang="en-ZA" sz="1800" b="1" kern="1200" dirty="0">
                          <a:effectLst/>
                        </a:rPr>
                        <a:t>WCED ePortal Cloud has more than 11000 multi-linked resources </a:t>
                      </a:r>
                      <a:r>
                        <a:rPr lang="en-ZA" sz="1800" kern="1200" dirty="0">
                          <a:effectLst/>
                        </a:rPr>
                        <a:t>available to teachers, learners, parents, SGBs.</a:t>
                      </a:r>
                      <a:endParaRPr lang="en-US" sz="1800" kern="1200" dirty="0">
                        <a:effectLst/>
                        <a:latin typeface="Arial" panose="020B0604020202020204" pitchFamily="34" charset="0"/>
                        <a:cs typeface="Arial" panose="020B0604020202020204" pitchFamily="34" charset="0"/>
                      </a:endParaRPr>
                    </a:p>
                  </a:txBody>
                  <a:tcPr marL="49412" marR="49412" marT="0" marB="0" anchor="ctr"/>
                </a:tc>
                <a:extLst>
                  <a:ext uri="{0D108BD9-81ED-4DB2-BD59-A6C34878D82A}">
                    <a16:rowId xmlns:a16="http://schemas.microsoft.com/office/drawing/2014/main" xmlns="" val="10001"/>
                  </a:ext>
                </a:extLst>
              </a:tr>
              <a:tr h="1405149">
                <a:tc>
                  <a:txBody>
                    <a:bodyPr/>
                    <a:lstStyle/>
                    <a:p>
                      <a:pPr marL="0" marR="0" algn="ctr">
                        <a:lnSpc>
                          <a:spcPct val="100000"/>
                        </a:lnSpc>
                        <a:spcBef>
                          <a:spcPts val="0"/>
                        </a:spcBef>
                        <a:spcAft>
                          <a:spcPts val="0"/>
                        </a:spcAft>
                      </a:pPr>
                      <a:r>
                        <a:rPr lang="en-US" sz="1800" kern="1200" dirty="0">
                          <a:effectLst/>
                        </a:rPr>
                        <a:t>Gauteng</a:t>
                      </a:r>
                      <a:endParaRPr lang="en-US" sz="1800"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9412" marR="49412"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800" kern="1200" dirty="0">
                          <a:effectLst/>
                        </a:rPr>
                        <a:t>GDE </a:t>
                      </a:r>
                      <a:r>
                        <a:rPr lang="en-GB" sz="1800" b="1" kern="1200" dirty="0">
                          <a:effectLst/>
                        </a:rPr>
                        <a:t>Digital Content &amp; Online Assessment Platform</a:t>
                      </a:r>
                      <a:r>
                        <a:rPr lang="en-GB" sz="1800" kern="1200" dirty="0">
                          <a:effectLst/>
                        </a:rPr>
                        <a:t> provides access to digital content, interactive lesson &amp; revision material, digitised assessment, collaboration,</a:t>
                      </a:r>
                      <a:r>
                        <a:rPr lang="en-GB" sz="1800" kern="1200" baseline="0" dirty="0">
                          <a:effectLst/>
                        </a:rPr>
                        <a:t> </a:t>
                      </a:r>
                      <a:r>
                        <a:rPr lang="en-GB" sz="1800" kern="1200" dirty="0">
                          <a:effectLst/>
                        </a:rPr>
                        <a:t>professional learning communities (PLC’s), broadcasting of lessons,</a:t>
                      </a:r>
                      <a:r>
                        <a:rPr lang="en-GB" sz="1800" kern="1200" baseline="0" dirty="0">
                          <a:effectLst/>
                        </a:rPr>
                        <a:t>  </a:t>
                      </a:r>
                      <a:r>
                        <a:rPr lang="en-GB" sz="1800" kern="1200" dirty="0">
                          <a:effectLst/>
                        </a:rPr>
                        <a:t>reporting with analytics on utilisation by ICT schools.</a:t>
                      </a:r>
                      <a:endParaRPr lang="en-US" sz="1800" b="1" kern="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49412" marR="49412" marT="0" marB="0" anchor="ctr"/>
                </a:tc>
                <a:extLst>
                  <a:ext uri="{0D108BD9-81ED-4DB2-BD59-A6C34878D82A}">
                    <a16:rowId xmlns:a16="http://schemas.microsoft.com/office/drawing/2014/main" xmlns="" val="10002"/>
                  </a:ext>
                </a:extLst>
              </a:tr>
              <a:tr h="794118">
                <a:tc>
                  <a:txBody>
                    <a:bodyPr/>
                    <a:lstStyle/>
                    <a:p>
                      <a:pPr marL="0" marR="0" algn="ctr">
                        <a:lnSpc>
                          <a:spcPct val="100000"/>
                        </a:lnSpc>
                        <a:spcBef>
                          <a:spcPts val="0"/>
                        </a:spcBef>
                        <a:spcAft>
                          <a:spcPts val="0"/>
                        </a:spcAft>
                      </a:pPr>
                      <a:r>
                        <a:rPr lang="en-US" sz="1800" kern="1200" dirty="0">
                          <a:effectLst/>
                        </a:rPr>
                        <a:t>Eastern Cape</a:t>
                      </a:r>
                      <a:endParaRPr lang="en-US" sz="1800"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9412" marR="49412" marT="0" marB="0" anchor="ctr"/>
                </a:tc>
                <a:tc>
                  <a:txBody>
                    <a:bodyPr/>
                    <a:lstStyle/>
                    <a:p>
                      <a:pPr marL="0" marR="0" algn="just">
                        <a:lnSpc>
                          <a:spcPct val="100000"/>
                        </a:lnSpc>
                        <a:spcBef>
                          <a:spcPts val="0"/>
                        </a:spcBef>
                        <a:spcAft>
                          <a:spcPts val="0"/>
                        </a:spcAft>
                      </a:pPr>
                      <a:r>
                        <a:rPr lang="en-US" sz="1800" kern="1200" dirty="0">
                          <a:effectLst/>
                        </a:rPr>
                        <a:t>ECDOE </a:t>
                      </a:r>
                      <a:r>
                        <a:rPr lang="en-US" sz="1800" b="1" kern="1200" dirty="0">
                          <a:effectLst/>
                        </a:rPr>
                        <a:t>Teacher Resources</a:t>
                      </a:r>
                      <a:r>
                        <a:rPr lang="en-US" sz="1800" b="1" kern="1200" baseline="0" dirty="0">
                          <a:effectLst/>
                        </a:rPr>
                        <a:t> Portal</a:t>
                      </a:r>
                      <a:r>
                        <a:rPr lang="en-US" sz="1800" kern="1200" baseline="0" dirty="0">
                          <a:effectLst/>
                        </a:rPr>
                        <a:t> has provides resources to </a:t>
                      </a:r>
                      <a:r>
                        <a:rPr lang="en-US" sz="1800" b="1" kern="1200" baseline="0" dirty="0">
                          <a:effectLst/>
                        </a:rPr>
                        <a:t>support curriculum delivery</a:t>
                      </a:r>
                      <a:r>
                        <a:rPr lang="en-US" sz="1800" kern="1200" baseline="0" dirty="0">
                          <a:effectLst/>
                        </a:rPr>
                        <a:t> including DBE Workbooks, Textbooks and links to many web resources</a:t>
                      </a:r>
                      <a:endParaRPr lang="en-US" sz="1800"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9412" marR="49412" marT="0" marB="0" anchor="ctr"/>
                </a:tc>
                <a:extLst>
                  <a:ext uri="{0D108BD9-81ED-4DB2-BD59-A6C34878D82A}">
                    <a16:rowId xmlns:a16="http://schemas.microsoft.com/office/drawing/2014/main" xmlns="" val="10003"/>
                  </a:ext>
                </a:extLst>
              </a:tr>
              <a:tr h="984932">
                <a:tc>
                  <a:txBody>
                    <a:bodyPr/>
                    <a:lstStyle/>
                    <a:p>
                      <a:pPr marL="0" marR="0" algn="ctr">
                        <a:lnSpc>
                          <a:spcPct val="100000"/>
                        </a:lnSpc>
                        <a:spcBef>
                          <a:spcPts val="0"/>
                        </a:spcBef>
                        <a:spcAft>
                          <a:spcPts val="0"/>
                        </a:spcAft>
                      </a:pPr>
                      <a:r>
                        <a:rPr lang="en-US" sz="1800" kern="1200" dirty="0">
                          <a:effectLst/>
                        </a:rPr>
                        <a:t>Kwazulu-Natal</a:t>
                      </a:r>
                      <a:endParaRPr lang="en-US" sz="1800"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9412" marR="49412" marT="0" marB="0" anchor="ctr"/>
                </a:tc>
                <a:tc>
                  <a:txBody>
                    <a:bodyPr/>
                    <a:lstStyle/>
                    <a:p>
                      <a:pPr marL="0" marR="0" algn="just">
                        <a:lnSpc>
                          <a:spcPct val="100000"/>
                        </a:lnSpc>
                        <a:spcBef>
                          <a:spcPts val="0"/>
                        </a:spcBef>
                        <a:spcAft>
                          <a:spcPts val="0"/>
                        </a:spcAft>
                      </a:pPr>
                      <a:r>
                        <a:rPr lang="en-US" sz="1800" kern="1200" dirty="0">
                          <a:effectLst/>
                        </a:rPr>
                        <a:t>KZN </a:t>
                      </a:r>
                      <a:r>
                        <a:rPr lang="en-US" sz="1800" b="1" kern="1200" dirty="0">
                          <a:effectLst/>
                        </a:rPr>
                        <a:t>e-Learning Solution provides teachers &amp; learners with links to digital curriculum support material </a:t>
                      </a:r>
                      <a:r>
                        <a:rPr lang="en-US" sz="1800" kern="1200" dirty="0">
                          <a:effectLst/>
                        </a:rPr>
                        <a:t>(e-content) hosted on</a:t>
                      </a:r>
                      <a:r>
                        <a:rPr lang="en-US" sz="1800" kern="1200" baseline="0" dirty="0">
                          <a:effectLst/>
                        </a:rPr>
                        <a:t> </a:t>
                      </a:r>
                      <a:r>
                        <a:rPr lang="en-US" sz="1800" kern="1200" dirty="0">
                          <a:effectLst/>
                        </a:rPr>
                        <a:t>Thutong,</a:t>
                      </a:r>
                      <a:r>
                        <a:rPr lang="en-US" sz="1800" kern="1200" baseline="0" dirty="0">
                          <a:effectLst/>
                        </a:rPr>
                        <a:t> Digital Classroom, Siyavula, Mindset Learn, Phet Simulations.</a:t>
                      </a:r>
                      <a:endParaRPr lang="en-US" sz="1800"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9412" marR="49412" marT="0" marB="0" anchor="ctr"/>
                </a:tc>
                <a:extLst>
                  <a:ext uri="{0D108BD9-81ED-4DB2-BD59-A6C34878D82A}">
                    <a16:rowId xmlns:a16="http://schemas.microsoft.com/office/drawing/2014/main" xmlns="" val="10004"/>
                  </a:ext>
                </a:extLst>
              </a:tr>
              <a:tr h="719833">
                <a:tc>
                  <a:txBody>
                    <a:bodyPr/>
                    <a:lstStyle/>
                    <a:p>
                      <a:pPr marL="0" marR="0" algn="ctr">
                        <a:lnSpc>
                          <a:spcPct val="100000"/>
                        </a:lnSpc>
                        <a:spcBef>
                          <a:spcPts val="0"/>
                        </a:spcBef>
                        <a:spcAft>
                          <a:spcPts val="0"/>
                        </a:spcAft>
                      </a:pPr>
                      <a:r>
                        <a:rPr lang="en-US" sz="1800" kern="1200" dirty="0">
                          <a:effectLst/>
                        </a:rPr>
                        <a:t>Mpumalanga</a:t>
                      </a:r>
                      <a:endParaRPr lang="en-US" sz="1800"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9412" marR="49412" marT="0" marB="0" anchor="ctr"/>
                </a:tc>
                <a:tc>
                  <a:txBody>
                    <a:bodyPr/>
                    <a:lstStyle/>
                    <a:p>
                      <a:pPr marL="0" marR="0" algn="just" defTabSz="914400" rtl="0" eaLnBrk="1" latinLnBrk="0" hangingPunct="1">
                        <a:lnSpc>
                          <a:spcPct val="100000"/>
                        </a:lnSpc>
                        <a:spcBef>
                          <a:spcPts val="0"/>
                        </a:spcBef>
                        <a:spcAft>
                          <a:spcPts val="0"/>
                        </a:spcAft>
                      </a:pPr>
                      <a:r>
                        <a:rPr lang="en-US" sz="1800" kern="1200" dirty="0">
                          <a:effectLst/>
                        </a:rPr>
                        <a:t>Mpumalanga Curriculum </a:t>
                      </a:r>
                      <a:r>
                        <a:rPr lang="en-US" sz="1800" b="1" kern="1200" dirty="0">
                          <a:effectLst/>
                        </a:rPr>
                        <a:t>e-Education Platform provides access to subject related resources on the Gateway:</a:t>
                      </a:r>
                      <a:r>
                        <a:rPr lang="en-US" sz="1800" kern="1200" dirty="0">
                          <a:effectLst/>
                        </a:rPr>
                        <a:t> Subject Portal</a:t>
                      </a:r>
                      <a:endParaRPr lang="en-US" sz="1800" kern="1200" dirty="0">
                        <a:solidFill>
                          <a:schemeClr val="dk1"/>
                        </a:solidFill>
                        <a:effectLst/>
                        <a:latin typeface="Arial" panose="020B0604020202020204" pitchFamily="34" charset="0"/>
                        <a:ea typeface="+mn-ea"/>
                        <a:cs typeface="Arial" panose="020B0604020202020204" pitchFamily="34" charset="0"/>
                      </a:endParaRPr>
                    </a:p>
                  </a:txBody>
                  <a:tcPr marL="49412" marR="49412" marT="0" marB="0" anchor="ctr"/>
                </a:tc>
                <a:extLst>
                  <a:ext uri="{0D108BD9-81ED-4DB2-BD59-A6C34878D82A}">
                    <a16:rowId xmlns:a16="http://schemas.microsoft.com/office/drawing/2014/main" xmlns="" val="10005"/>
                  </a:ext>
                </a:extLst>
              </a:tr>
              <a:tr h="794118">
                <a:tc>
                  <a:txBody>
                    <a:bodyPr/>
                    <a:lstStyle/>
                    <a:p>
                      <a:pPr marL="0" marR="0" algn="ctr">
                        <a:lnSpc>
                          <a:spcPct val="100000"/>
                        </a:lnSpc>
                        <a:spcBef>
                          <a:spcPts val="0"/>
                        </a:spcBef>
                        <a:spcAft>
                          <a:spcPts val="0"/>
                        </a:spcAft>
                      </a:pPr>
                      <a:r>
                        <a:rPr lang="en-US" sz="1800" kern="1200" dirty="0">
                          <a:effectLst/>
                        </a:rPr>
                        <a:t>Other Provinces</a:t>
                      </a:r>
                      <a:endParaRPr lang="en-US" sz="1800" kern="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9412" marR="49412" marT="0" marB="0" anchor="ctr"/>
                </a:tc>
                <a:tc>
                  <a:txBody>
                    <a:bodyPr/>
                    <a:lstStyle/>
                    <a:p>
                      <a:pPr marL="0" marR="0" algn="just" defTabSz="914400" rtl="0" eaLnBrk="1" latinLnBrk="0" hangingPunct="1">
                        <a:lnSpc>
                          <a:spcPct val="100000"/>
                        </a:lnSpc>
                        <a:spcBef>
                          <a:spcPts val="0"/>
                        </a:spcBef>
                        <a:spcAft>
                          <a:spcPts val="0"/>
                        </a:spcAft>
                      </a:pPr>
                      <a:r>
                        <a:rPr lang="en-US" sz="1800" kern="1200" dirty="0">
                          <a:effectLst/>
                        </a:rPr>
                        <a:t>Provincial Education portals </a:t>
                      </a:r>
                      <a:r>
                        <a:rPr lang="en-US" sz="1800" b="1" kern="1200" dirty="0">
                          <a:effectLst/>
                        </a:rPr>
                        <a:t>provide links to digital curriculum support material.</a:t>
                      </a:r>
                      <a:endParaRPr lang="en-US" sz="1800" b="1" kern="1200" dirty="0">
                        <a:solidFill>
                          <a:schemeClr val="dk1"/>
                        </a:solidFill>
                        <a:effectLst/>
                        <a:latin typeface="Arial" panose="020B0604020202020204" pitchFamily="34" charset="0"/>
                        <a:ea typeface="+mn-ea"/>
                        <a:cs typeface="Arial" panose="020B0604020202020204" pitchFamily="34" charset="0"/>
                      </a:endParaRPr>
                    </a:p>
                  </a:txBody>
                  <a:tcPr marL="49412" marR="49412" marT="0" marB="0" anchor="ctr"/>
                </a:tc>
                <a:extLst>
                  <a:ext uri="{0D108BD9-81ED-4DB2-BD59-A6C34878D82A}">
                    <a16:rowId xmlns:a16="http://schemas.microsoft.com/office/drawing/2014/main" xmlns="" val="10006"/>
                  </a:ext>
                </a:extLst>
              </a:tr>
            </a:tbl>
          </a:graphicData>
        </a:graphic>
      </p:graphicFrame>
      <p:sp>
        <p:nvSpPr>
          <p:cNvPr id="5" name="Slide Number Placeholder 4">
            <a:extLst>
              <a:ext uri="{FF2B5EF4-FFF2-40B4-BE49-F238E27FC236}">
                <a16:creationId xmlns:a16="http://schemas.microsoft.com/office/drawing/2014/main" xmlns="" id="{9ACB44E5-3B4D-4C9D-BC99-FAAC33BCB0A2}"/>
              </a:ext>
            </a:extLst>
          </p:cNvPr>
          <p:cNvSpPr txBox="1">
            <a:spLocks/>
          </p:cNvSpPr>
          <p:nvPr/>
        </p:nvSpPr>
        <p:spPr>
          <a:xfrm>
            <a:off x="8388424" y="6021288"/>
            <a:ext cx="47741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45</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445838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ZA" sz="5400" b="1" dirty="0">
                <a:solidFill>
                  <a:schemeClr val="accent2">
                    <a:lumMod val="75000"/>
                  </a:schemeClr>
                </a:solidFill>
              </a:rPr>
              <a:t>FUTURE PLANS</a:t>
            </a:r>
          </a:p>
        </p:txBody>
      </p:sp>
      <p:sp>
        <p:nvSpPr>
          <p:cNvPr id="3" name="Content Placeholder 2"/>
          <p:cNvSpPr>
            <a:spLocks noGrp="1"/>
          </p:cNvSpPr>
          <p:nvPr>
            <p:ph idx="1"/>
          </p:nvPr>
        </p:nvSpPr>
        <p:spPr>
          <a:xfrm>
            <a:off x="464214" y="1916832"/>
            <a:ext cx="8229600" cy="3701007"/>
          </a:xfrm>
        </p:spPr>
        <p:txBody>
          <a:bodyPr>
            <a:normAutofit/>
          </a:bodyPr>
          <a:lstStyle/>
          <a:p>
            <a:pPr marL="0" indent="0" algn="ctr">
              <a:buNone/>
            </a:pPr>
            <a:endParaRPr lang="en-ZA" sz="4800" b="1" dirty="0">
              <a:solidFill>
                <a:srgbClr val="CB6C1B"/>
              </a:solidFill>
              <a:latin typeface="+mj-lt"/>
              <a:ea typeface="+mj-ea"/>
              <a:cs typeface="+mj-cs"/>
            </a:endParaRPr>
          </a:p>
          <a:p>
            <a:pPr marL="0" indent="0" algn="ctr">
              <a:buNone/>
            </a:pPr>
            <a:r>
              <a:rPr lang="en-ZA" sz="5400" b="1" dirty="0">
                <a:solidFill>
                  <a:schemeClr val="accent2">
                    <a:lumMod val="75000"/>
                  </a:schemeClr>
                </a:solidFill>
                <a:latin typeface="+mj-lt"/>
                <a:ea typeface="+mj-ea"/>
                <a:cs typeface="+mj-cs"/>
              </a:rPr>
              <a:t>DIGITAL CONTENT DEVELOPMENT FOR ALL CATEGORIES OF SCHOOLS</a:t>
            </a:r>
          </a:p>
          <a:p>
            <a:pPr marL="0" indent="0" algn="ctr">
              <a:buNone/>
            </a:pPr>
            <a:endParaRPr lang="en-ZA" sz="4800" b="1" dirty="0">
              <a:solidFill>
                <a:schemeClr val="accent2">
                  <a:lumMod val="75000"/>
                </a:schemeClr>
              </a:solidFill>
              <a:latin typeface="+mj-lt"/>
              <a:ea typeface="+mj-ea"/>
              <a:cs typeface="+mj-cs"/>
            </a:endParaRPr>
          </a:p>
        </p:txBody>
      </p:sp>
      <p:pic>
        <p:nvPicPr>
          <p:cNvPr id="4" name="Picture 3"/>
          <p:cNvPicPr>
            <a:picLocks noChangeAspect="1"/>
          </p:cNvPicPr>
          <p:nvPr/>
        </p:nvPicPr>
        <p:blipFill>
          <a:blip r:embed="rId2" cstate="print"/>
          <a:stretch>
            <a:fillRect/>
          </a:stretch>
        </p:blipFill>
        <p:spPr>
          <a:xfrm>
            <a:off x="107504" y="6237311"/>
            <a:ext cx="1475656" cy="619877"/>
          </a:xfrm>
          <a:prstGeom prst="rect">
            <a:avLst/>
          </a:prstGeom>
        </p:spPr>
      </p:pic>
      <p:sp>
        <p:nvSpPr>
          <p:cNvPr id="5"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46</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340919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5" y="116632"/>
            <a:ext cx="8928992" cy="648072"/>
          </a:xfrm>
        </p:spPr>
        <p:txBody>
          <a:bodyPr>
            <a:noAutofit/>
          </a:bodyPr>
          <a:lstStyle/>
          <a:p>
            <a:r>
              <a:rPr lang="en-US" sz="4000" b="1" dirty="0">
                <a:solidFill>
                  <a:schemeClr val="accent2">
                    <a:lumMod val="75000"/>
                  </a:schemeClr>
                </a:solidFill>
              </a:rPr>
              <a:t>DIGITAL CONTENT DEVELOPMENT PLAN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459311979"/>
              </p:ext>
            </p:extLst>
          </p:nvPr>
        </p:nvGraphicFramePr>
        <p:xfrm>
          <a:off x="251520" y="908720"/>
          <a:ext cx="8784977" cy="5197308"/>
        </p:xfrm>
        <a:graphic>
          <a:graphicData uri="http://schemas.openxmlformats.org/drawingml/2006/table">
            <a:tbl>
              <a:tblPr firstRow="1" firstCol="1" bandRow="1">
                <a:tableStyleId>{21E4AEA4-8DFA-4A89-87EB-49C32662AFE0}</a:tableStyleId>
              </a:tblPr>
              <a:tblGrid>
                <a:gridCol w="1224136">
                  <a:extLst>
                    <a:ext uri="{9D8B030D-6E8A-4147-A177-3AD203B41FA5}">
                      <a16:colId xmlns:a16="http://schemas.microsoft.com/office/drawing/2014/main" xmlns="" val="20000"/>
                    </a:ext>
                  </a:extLst>
                </a:gridCol>
                <a:gridCol w="7560841">
                  <a:extLst>
                    <a:ext uri="{9D8B030D-6E8A-4147-A177-3AD203B41FA5}">
                      <a16:colId xmlns:a16="http://schemas.microsoft.com/office/drawing/2014/main" xmlns="" val="20001"/>
                    </a:ext>
                  </a:extLst>
                </a:gridCol>
              </a:tblGrid>
              <a:tr h="216129">
                <a:tc>
                  <a:txBody>
                    <a:bodyPr/>
                    <a:lstStyle/>
                    <a:p>
                      <a:pPr marL="0" marR="0" algn="just">
                        <a:lnSpc>
                          <a:spcPct val="120000"/>
                        </a:lnSpc>
                        <a:spcBef>
                          <a:spcPts val="0"/>
                        </a:spcBef>
                        <a:spcAft>
                          <a:spcPts val="0"/>
                        </a:spcAft>
                      </a:pPr>
                      <a:r>
                        <a:rPr lang="en-US" sz="2400" kern="1200" dirty="0">
                          <a:effectLst/>
                        </a:rPr>
                        <a:t>TIME</a:t>
                      </a:r>
                    </a:p>
                    <a:p>
                      <a:pPr marL="0" marR="0" algn="just">
                        <a:lnSpc>
                          <a:spcPct val="120000"/>
                        </a:lnSpc>
                        <a:spcBef>
                          <a:spcPts val="0"/>
                        </a:spcBef>
                        <a:spcAft>
                          <a:spcPts val="0"/>
                        </a:spcAft>
                      </a:pPr>
                      <a:r>
                        <a:rPr lang="en-US" sz="2400" kern="1200" dirty="0">
                          <a:effectLst/>
                        </a:rPr>
                        <a:t>FRAME</a:t>
                      </a:r>
                      <a:endParaRPr lang="en-US" sz="2400" b="1" kern="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12" marR="49412" marT="0" marB="0" anchor="b"/>
                </a:tc>
                <a:tc>
                  <a:txBody>
                    <a:bodyPr/>
                    <a:lstStyle/>
                    <a:p>
                      <a:pPr marL="0" marR="0" algn="ctr">
                        <a:lnSpc>
                          <a:spcPct val="120000"/>
                        </a:lnSpc>
                        <a:spcBef>
                          <a:spcPts val="0"/>
                        </a:spcBef>
                        <a:spcAft>
                          <a:spcPts val="0"/>
                        </a:spcAft>
                      </a:pPr>
                      <a:r>
                        <a:rPr lang="en-ZA" sz="2400" kern="1200" dirty="0">
                          <a:effectLst/>
                        </a:rPr>
                        <a:t>ACTIVITIES</a:t>
                      </a:r>
                    </a:p>
                  </a:txBody>
                  <a:tcPr marL="49412" marR="49412" marT="0" marB="0" anchor="b"/>
                </a:tc>
                <a:extLst>
                  <a:ext uri="{0D108BD9-81ED-4DB2-BD59-A6C34878D82A}">
                    <a16:rowId xmlns:a16="http://schemas.microsoft.com/office/drawing/2014/main" xmlns="" val="10000"/>
                  </a:ext>
                </a:extLst>
              </a:tr>
              <a:tr h="351202">
                <a:tc>
                  <a:txBody>
                    <a:bodyPr/>
                    <a:lstStyle/>
                    <a:p>
                      <a:pPr marL="0" marR="0" algn="just" defTabSz="914400" rtl="0" eaLnBrk="1" latinLnBrk="0" hangingPunct="1">
                        <a:lnSpc>
                          <a:spcPct val="120000"/>
                        </a:lnSpc>
                        <a:spcBef>
                          <a:spcPts val="0"/>
                        </a:spcBef>
                        <a:spcAft>
                          <a:spcPts val="0"/>
                        </a:spcAft>
                      </a:pPr>
                      <a:r>
                        <a:rPr lang="en-US" sz="1800" kern="1200" dirty="0">
                          <a:effectLst/>
                        </a:rPr>
                        <a:t>Ongoing</a:t>
                      </a:r>
                      <a:endParaRPr lang="en-US" sz="1800" b="0" kern="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12" marR="49412" marT="0" marB="0"/>
                </a:tc>
                <a:tc>
                  <a:txBody>
                    <a:bodyPr/>
                    <a:lstStyle/>
                    <a:p>
                      <a:pPr marL="0" marR="0" indent="0" algn="just" defTabSz="914400" rtl="0" eaLnBrk="1" latinLnBrk="0" hangingPunct="1">
                        <a:lnSpc>
                          <a:spcPct val="120000"/>
                        </a:lnSpc>
                        <a:spcBef>
                          <a:spcPts val="0"/>
                        </a:spcBef>
                        <a:spcAft>
                          <a:spcPts val="0"/>
                        </a:spcAft>
                        <a:buFont typeface="Arial" panose="020B0604020202020204" pitchFamily="34" charset="0"/>
                        <a:buNone/>
                      </a:pPr>
                      <a:r>
                        <a:rPr lang="en-GB" sz="1800" b="1" kern="1200" dirty="0">
                          <a:effectLst/>
                        </a:rPr>
                        <a:t>Develop and digitise free ‘state-owned’ textbooks </a:t>
                      </a:r>
                      <a:r>
                        <a:rPr lang="en-GB" sz="1800" kern="1200" dirty="0">
                          <a:effectLst/>
                        </a:rPr>
                        <a:t>through partnerships with private sector and NGOs. </a:t>
                      </a:r>
                      <a:endParaRPr lang="en-US" sz="1800" b="0" kern="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12" marR="49412" marT="0" marB="0"/>
                </a:tc>
                <a:extLst>
                  <a:ext uri="{0D108BD9-81ED-4DB2-BD59-A6C34878D82A}">
                    <a16:rowId xmlns:a16="http://schemas.microsoft.com/office/drawing/2014/main" xmlns="" val="10001"/>
                  </a:ext>
                </a:extLst>
              </a:tr>
              <a:tr h="531873">
                <a:tc>
                  <a:txBody>
                    <a:bodyPr/>
                    <a:lstStyle/>
                    <a:p>
                      <a:pPr marL="0" marR="0" algn="just" defTabSz="914400" rtl="0" eaLnBrk="1" latinLnBrk="0" hangingPunct="1">
                        <a:lnSpc>
                          <a:spcPct val="120000"/>
                        </a:lnSpc>
                        <a:spcBef>
                          <a:spcPts val="0"/>
                        </a:spcBef>
                        <a:spcAft>
                          <a:spcPts val="0"/>
                        </a:spcAft>
                      </a:pPr>
                      <a:r>
                        <a:rPr lang="en-US" sz="1800" kern="1200" dirty="0">
                          <a:effectLst/>
                        </a:rPr>
                        <a:t>2019/20</a:t>
                      </a:r>
                      <a:endParaRPr lang="en-US" sz="1800" b="0" kern="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12" marR="49412" marT="0" marB="0"/>
                </a:tc>
                <a:tc>
                  <a:txBody>
                    <a:bodyPr/>
                    <a:lstStyle/>
                    <a:p>
                      <a:pPr marL="0" marR="0" algn="just" defTabSz="914400" rtl="0" eaLnBrk="1" latinLnBrk="0" hangingPunct="1">
                        <a:lnSpc>
                          <a:spcPct val="120000"/>
                        </a:lnSpc>
                        <a:spcBef>
                          <a:spcPts val="0"/>
                        </a:spcBef>
                        <a:spcAft>
                          <a:spcPts val="0"/>
                        </a:spcAft>
                      </a:pPr>
                      <a:r>
                        <a:rPr lang="en-GB" sz="1800" kern="1200" dirty="0">
                          <a:effectLst/>
                        </a:rPr>
                        <a:t>Enhance </a:t>
                      </a:r>
                      <a:r>
                        <a:rPr lang="en-GB" sz="1800" b="1" kern="1200" dirty="0">
                          <a:effectLst/>
                        </a:rPr>
                        <a:t>static textbooks, workbooks and study guides into interactive</a:t>
                      </a:r>
                      <a:r>
                        <a:rPr lang="en-GB" sz="1800" kern="1200" dirty="0">
                          <a:effectLst/>
                        </a:rPr>
                        <a:t>, engaging, multimedia digital educational content resources with audio-visual. </a:t>
                      </a:r>
                      <a:endParaRPr lang="en-US" sz="1800" b="0" kern="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12" marR="49412" marT="0" marB="0"/>
                </a:tc>
                <a:extLst>
                  <a:ext uri="{0D108BD9-81ED-4DB2-BD59-A6C34878D82A}">
                    <a16:rowId xmlns:a16="http://schemas.microsoft.com/office/drawing/2014/main" xmlns="" val="10002"/>
                  </a:ext>
                </a:extLst>
              </a:tr>
              <a:tr h="496414">
                <a:tc>
                  <a:txBody>
                    <a:bodyPr/>
                    <a:lstStyle/>
                    <a:p>
                      <a:pPr marL="0" marR="0" algn="just" defTabSz="914400" rtl="0" eaLnBrk="1" latinLnBrk="0" hangingPunct="1">
                        <a:lnSpc>
                          <a:spcPct val="120000"/>
                        </a:lnSpc>
                        <a:spcBef>
                          <a:spcPts val="0"/>
                        </a:spcBef>
                        <a:spcAft>
                          <a:spcPts val="0"/>
                        </a:spcAft>
                      </a:pPr>
                      <a:r>
                        <a:rPr lang="en-US" sz="1800" kern="1200" dirty="0">
                          <a:effectLst/>
                        </a:rPr>
                        <a:t>Ongoing</a:t>
                      </a:r>
                      <a:endParaRPr lang="en-US" sz="1800" b="0" kern="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12" marR="49412" marT="0" marB="0"/>
                </a:tc>
                <a:tc>
                  <a:txBody>
                    <a:bodyPr/>
                    <a:lstStyle/>
                    <a:p>
                      <a:pPr marL="0" marR="0" algn="just" defTabSz="914400" rtl="0" eaLnBrk="1" latinLnBrk="0" hangingPunct="1">
                        <a:lnSpc>
                          <a:spcPct val="120000"/>
                        </a:lnSpc>
                        <a:spcBef>
                          <a:spcPts val="0"/>
                        </a:spcBef>
                        <a:spcAft>
                          <a:spcPts val="0"/>
                        </a:spcAft>
                      </a:pPr>
                      <a:r>
                        <a:rPr lang="en-GB" sz="1800" b="1" kern="1200" dirty="0">
                          <a:effectLst/>
                        </a:rPr>
                        <a:t>Sourcing and promoting the use of open education resources </a:t>
                      </a:r>
                      <a:r>
                        <a:rPr lang="en-GB" sz="1800" kern="1200" dirty="0">
                          <a:effectLst/>
                        </a:rPr>
                        <a:t>(OER) at schools </a:t>
                      </a:r>
                      <a:endParaRPr lang="en-US" sz="1800" b="0" kern="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12" marR="49412" marT="0" marB="0"/>
                </a:tc>
                <a:extLst>
                  <a:ext uri="{0D108BD9-81ED-4DB2-BD59-A6C34878D82A}">
                    <a16:rowId xmlns:a16="http://schemas.microsoft.com/office/drawing/2014/main" xmlns="" val="10003"/>
                  </a:ext>
                </a:extLst>
              </a:tr>
              <a:tr h="648387">
                <a:tc>
                  <a:txBody>
                    <a:bodyPr/>
                    <a:lstStyle/>
                    <a:p>
                      <a:pPr marL="0" marR="0" algn="just" defTabSz="914400" rtl="0" eaLnBrk="1" latinLnBrk="0" hangingPunct="1">
                        <a:lnSpc>
                          <a:spcPct val="120000"/>
                        </a:lnSpc>
                        <a:spcBef>
                          <a:spcPts val="0"/>
                        </a:spcBef>
                        <a:spcAft>
                          <a:spcPts val="0"/>
                        </a:spcAft>
                      </a:pPr>
                      <a:r>
                        <a:rPr lang="en-US" sz="1800" kern="1200" dirty="0">
                          <a:effectLst/>
                        </a:rPr>
                        <a:t>2020/21</a:t>
                      </a:r>
                      <a:endParaRPr lang="en-US" sz="1800" b="0" kern="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12" marR="49412" marT="0" marB="0"/>
                </a:tc>
                <a:tc>
                  <a:txBody>
                    <a:bodyPr/>
                    <a:lstStyle/>
                    <a:p>
                      <a:pPr marL="0" marR="0" indent="0" algn="just" defTabSz="914400" rtl="0" eaLnBrk="1" fontAlgn="auto" latinLnBrk="0" hangingPunct="1">
                        <a:lnSpc>
                          <a:spcPct val="120000"/>
                        </a:lnSpc>
                        <a:spcBef>
                          <a:spcPts val="0"/>
                        </a:spcBef>
                        <a:spcAft>
                          <a:spcPts val="0"/>
                        </a:spcAft>
                        <a:buClrTx/>
                        <a:buSzTx/>
                        <a:buFontTx/>
                        <a:buNone/>
                        <a:tabLst/>
                        <a:defRPr/>
                      </a:pPr>
                      <a:r>
                        <a:rPr lang="en-GB" sz="1800" kern="1200" dirty="0">
                          <a:effectLst/>
                        </a:rPr>
                        <a:t>Develop and source educational video resources through partnerships with private sector and NGOs.</a:t>
                      </a:r>
                      <a:endParaRPr lang="en-US" sz="1800" b="0" kern="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12" marR="49412" marT="0" marB="0"/>
                </a:tc>
                <a:extLst>
                  <a:ext uri="{0D108BD9-81ED-4DB2-BD59-A6C34878D82A}">
                    <a16:rowId xmlns:a16="http://schemas.microsoft.com/office/drawing/2014/main" xmlns="" val="10004"/>
                  </a:ext>
                </a:extLst>
              </a:tr>
              <a:tr h="692592">
                <a:tc>
                  <a:txBody>
                    <a:bodyPr/>
                    <a:lstStyle/>
                    <a:p>
                      <a:pPr marL="0" marR="0" algn="just" defTabSz="914400" rtl="0" eaLnBrk="1" latinLnBrk="0" hangingPunct="1">
                        <a:lnSpc>
                          <a:spcPct val="120000"/>
                        </a:lnSpc>
                        <a:spcBef>
                          <a:spcPts val="0"/>
                        </a:spcBef>
                        <a:spcAft>
                          <a:spcPts val="0"/>
                        </a:spcAft>
                      </a:pPr>
                      <a:r>
                        <a:rPr lang="en-US" sz="1800" kern="1200" dirty="0">
                          <a:effectLst/>
                        </a:rPr>
                        <a:t>2021/22</a:t>
                      </a:r>
                      <a:endParaRPr lang="en-US" sz="1800" b="0" kern="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12" marR="49412" marT="0" marB="0"/>
                </a:tc>
                <a:tc>
                  <a:txBody>
                    <a:bodyPr/>
                    <a:lstStyle/>
                    <a:p>
                      <a:pPr marL="0" marR="0" indent="0" algn="just" defTabSz="914400" rtl="0" eaLnBrk="1" fontAlgn="auto" latinLnBrk="0" hangingPunct="1">
                        <a:lnSpc>
                          <a:spcPct val="120000"/>
                        </a:lnSpc>
                        <a:spcBef>
                          <a:spcPts val="0"/>
                        </a:spcBef>
                        <a:spcAft>
                          <a:spcPts val="0"/>
                        </a:spcAft>
                        <a:buClrTx/>
                        <a:buSzTx/>
                        <a:buFontTx/>
                        <a:buNone/>
                        <a:tabLst/>
                        <a:defRPr/>
                      </a:pPr>
                      <a:r>
                        <a:rPr lang="en-GB" sz="1800" b="1" kern="1200" dirty="0">
                          <a:effectLst/>
                        </a:rPr>
                        <a:t>Facilitate the modelling of an appropriate process for screening proprietary digital LTSM (e-LTSM) </a:t>
                      </a:r>
                      <a:r>
                        <a:rPr lang="en-GB" sz="1800" kern="1200" dirty="0">
                          <a:effectLst/>
                        </a:rPr>
                        <a:t>by creating a special category of LTSM for e-Learning digital content resources and integrating it into the existing LTSM screening and approval processes. </a:t>
                      </a:r>
                      <a:endParaRPr lang="en-US" sz="1800" b="0" kern="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12" marR="49412" marT="0" marB="0"/>
                </a:tc>
                <a:extLst>
                  <a:ext uri="{0D108BD9-81ED-4DB2-BD59-A6C34878D82A}">
                    <a16:rowId xmlns:a16="http://schemas.microsoft.com/office/drawing/2014/main" xmlns="" val="10005"/>
                  </a:ext>
                </a:extLst>
              </a:tr>
              <a:tr h="360040">
                <a:tc>
                  <a:txBody>
                    <a:bodyPr/>
                    <a:lstStyle/>
                    <a:p>
                      <a:pPr marL="0" marR="0" algn="just" defTabSz="914400" rtl="0" eaLnBrk="1" latinLnBrk="0" hangingPunct="1">
                        <a:lnSpc>
                          <a:spcPct val="120000"/>
                        </a:lnSpc>
                        <a:spcBef>
                          <a:spcPts val="0"/>
                        </a:spcBef>
                        <a:spcAft>
                          <a:spcPts val="0"/>
                        </a:spcAft>
                      </a:pPr>
                      <a:r>
                        <a:rPr lang="en-US" sz="1800" kern="1200" dirty="0">
                          <a:effectLst/>
                        </a:rPr>
                        <a:t>Ongoing</a:t>
                      </a:r>
                      <a:endParaRPr lang="en-US" sz="1800" b="0" kern="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12" marR="49412" marT="0" marB="0"/>
                </a:tc>
                <a:tc>
                  <a:txBody>
                    <a:bodyPr/>
                    <a:lstStyle/>
                    <a:p>
                      <a:pPr marL="0" marR="0" indent="0" algn="just" defTabSz="914400" rtl="0" eaLnBrk="1" fontAlgn="auto" latinLnBrk="0" hangingPunct="1">
                        <a:lnSpc>
                          <a:spcPct val="120000"/>
                        </a:lnSpc>
                        <a:spcBef>
                          <a:spcPts val="0"/>
                        </a:spcBef>
                        <a:spcAft>
                          <a:spcPts val="0"/>
                        </a:spcAft>
                        <a:buClrTx/>
                        <a:buSzTx/>
                        <a:buFontTx/>
                        <a:buNone/>
                        <a:tabLst/>
                        <a:defRPr/>
                      </a:pPr>
                      <a:r>
                        <a:rPr lang="en-GB" sz="1800" kern="1200" dirty="0">
                          <a:effectLst/>
                        </a:rPr>
                        <a:t>Promote an </a:t>
                      </a:r>
                      <a:r>
                        <a:rPr lang="en-GB" sz="1800" b="1" kern="1200" dirty="0">
                          <a:effectLst/>
                        </a:rPr>
                        <a:t>enabling environment for digital content uptake and utilisation </a:t>
                      </a:r>
                      <a:r>
                        <a:rPr lang="en-GB" sz="1800" kern="1200" dirty="0">
                          <a:effectLst/>
                        </a:rPr>
                        <a:t>by schools through the approved Multi-stakeholder Digital Content Forum</a:t>
                      </a:r>
                      <a:endParaRPr lang="en-US" sz="1800" b="0" kern="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412" marR="49412" marT="0" marB="0"/>
                </a:tc>
                <a:extLst>
                  <a:ext uri="{0D108BD9-81ED-4DB2-BD59-A6C34878D82A}">
                    <a16:rowId xmlns:a16="http://schemas.microsoft.com/office/drawing/2014/main" xmlns="" val="10006"/>
                  </a:ext>
                </a:extLst>
              </a:tr>
            </a:tbl>
          </a:graphicData>
        </a:graphic>
      </p:graphicFrame>
      <p:pic>
        <p:nvPicPr>
          <p:cNvPr id="5" name="Picture 4"/>
          <p:cNvPicPr>
            <a:picLocks noChangeAspect="1"/>
          </p:cNvPicPr>
          <p:nvPr/>
        </p:nvPicPr>
        <p:blipFill>
          <a:blip r:embed="rId2" cstate="print"/>
          <a:stretch>
            <a:fillRect/>
          </a:stretch>
        </p:blipFill>
        <p:spPr>
          <a:xfrm>
            <a:off x="107504" y="6237311"/>
            <a:ext cx="1584176" cy="619877"/>
          </a:xfrm>
          <a:prstGeom prst="rect">
            <a:avLst/>
          </a:prstGeom>
        </p:spPr>
      </p:pic>
      <p:sp>
        <p:nvSpPr>
          <p:cNvPr id="6"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47</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140462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chemeClr val="accent2">
                    <a:lumMod val="75000"/>
                  </a:schemeClr>
                </a:solidFill>
              </a:rPr>
              <a:t>PROGRESS WITH STAKEHOLDER ENGAGEMENT</a:t>
            </a:r>
          </a:p>
        </p:txBody>
      </p:sp>
      <p:graphicFrame>
        <p:nvGraphicFramePr>
          <p:cNvPr id="4" name="Table 3"/>
          <p:cNvGraphicFramePr>
            <a:graphicFrameLocks noGrp="1"/>
          </p:cNvGraphicFramePr>
          <p:nvPr>
            <p:extLst>
              <p:ext uri="{D42A27DB-BD31-4B8C-83A1-F6EECF244321}">
                <p14:modId xmlns:p14="http://schemas.microsoft.com/office/powerpoint/2010/main" xmlns="" val="1613395558"/>
              </p:ext>
            </p:extLst>
          </p:nvPr>
        </p:nvGraphicFramePr>
        <p:xfrm>
          <a:off x="0" y="1484784"/>
          <a:ext cx="9143999" cy="5373218"/>
        </p:xfrm>
        <a:graphic>
          <a:graphicData uri="http://schemas.openxmlformats.org/drawingml/2006/table">
            <a:tbl>
              <a:tblPr firstRow="1" bandRow="1">
                <a:tableStyleId>{284E427A-3D55-4303-BF80-6455036E1DE7}</a:tableStyleId>
              </a:tblPr>
              <a:tblGrid>
                <a:gridCol w="674836">
                  <a:extLst>
                    <a:ext uri="{9D8B030D-6E8A-4147-A177-3AD203B41FA5}">
                      <a16:colId xmlns:a16="http://schemas.microsoft.com/office/drawing/2014/main" xmlns="" val="20000"/>
                    </a:ext>
                  </a:extLst>
                </a:gridCol>
                <a:gridCol w="3241444">
                  <a:extLst>
                    <a:ext uri="{9D8B030D-6E8A-4147-A177-3AD203B41FA5}">
                      <a16:colId xmlns:a16="http://schemas.microsoft.com/office/drawing/2014/main" xmlns="" val="20001"/>
                    </a:ext>
                  </a:extLst>
                </a:gridCol>
                <a:gridCol w="3271972">
                  <a:extLst>
                    <a:ext uri="{9D8B030D-6E8A-4147-A177-3AD203B41FA5}">
                      <a16:colId xmlns:a16="http://schemas.microsoft.com/office/drawing/2014/main" xmlns="" val="20002"/>
                    </a:ext>
                  </a:extLst>
                </a:gridCol>
                <a:gridCol w="1955747">
                  <a:extLst>
                    <a:ext uri="{9D8B030D-6E8A-4147-A177-3AD203B41FA5}">
                      <a16:colId xmlns:a16="http://schemas.microsoft.com/office/drawing/2014/main" xmlns="" val="20003"/>
                    </a:ext>
                  </a:extLst>
                </a:gridCol>
              </a:tblGrid>
              <a:tr h="419038">
                <a:tc>
                  <a:txBody>
                    <a:bodyPr/>
                    <a:lstStyle/>
                    <a:p>
                      <a:pPr algn="ctr"/>
                      <a:r>
                        <a:rPr lang="en-ZA" sz="1500" dirty="0"/>
                        <a:t>NO</a:t>
                      </a:r>
                    </a:p>
                  </a:txBody>
                  <a:tcPr marL="68580" marR="68580" marT="34290" marB="34290"/>
                </a:tc>
                <a:tc>
                  <a:txBody>
                    <a:bodyPr/>
                    <a:lstStyle/>
                    <a:p>
                      <a:pPr algn="ctr"/>
                      <a:r>
                        <a:rPr lang="en-ZA" sz="1500" dirty="0"/>
                        <a:t>STAKEHOLDER</a:t>
                      </a:r>
                    </a:p>
                  </a:txBody>
                  <a:tcPr marL="68580" marR="68580" marT="34290" marB="34290"/>
                </a:tc>
                <a:tc>
                  <a:txBody>
                    <a:bodyPr/>
                    <a:lstStyle/>
                    <a:p>
                      <a:pPr algn="ctr"/>
                      <a:r>
                        <a:rPr lang="en-ZA" sz="1500" dirty="0"/>
                        <a:t>DATE</a:t>
                      </a:r>
                    </a:p>
                  </a:txBody>
                  <a:tcPr marL="68580" marR="68580" marT="34290" marB="34290"/>
                </a:tc>
                <a:tc>
                  <a:txBody>
                    <a:bodyPr/>
                    <a:lstStyle/>
                    <a:p>
                      <a:pPr algn="ctr"/>
                      <a:r>
                        <a:rPr lang="en-ZA" sz="1500" dirty="0"/>
                        <a:t>PROGRESS</a:t>
                      </a:r>
                    </a:p>
                  </a:txBody>
                  <a:tcPr marL="68580" marR="68580" marT="34290" marB="34290"/>
                </a:tc>
                <a:extLst>
                  <a:ext uri="{0D108BD9-81ED-4DB2-BD59-A6C34878D82A}">
                    <a16:rowId xmlns:a16="http://schemas.microsoft.com/office/drawing/2014/main" xmlns="" val="10000"/>
                  </a:ext>
                </a:extLst>
              </a:tr>
              <a:tr h="572398">
                <a:tc>
                  <a:txBody>
                    <a:bodyPr/>
                    <a:lstStyle/>
                    <a:p>
                      <a:pPr algn="ctr"/>
                      <a:r>
                        <a:rPr lang="en-ZA" sz="1400" dirty="0"/>
                        <a:t>1</a:t>
                      </a:r>
                      <a:endParaRPr lang="en-ZA" sz="1400" dirty="0">
                        <a:solidFill>
                          <a:schemeClr val="accent6">
                            <a:lumMod val="50000"/>
                          </a:schemeClr>
                        </a:solidFill>
                      </a:endParaRPr>
                    </a:p>
                  </a:txBody>
                  <a:tcPr marL="68580" marR="68580" marT="34290" marB="34290" anchor="ctr"/>
                </a:tc>
                <a:tc>
                  <a:txBody>
                    <a:bodyPr/>
                    <a:lstStyle/>
                    <a:p>
                      <a:r>
                        <a:rPr lang="en-ZA" sz="1400" dirty="0"/>
                        <a:t>ICT Advisory Committee </a:t>
                      </a:r>
                      <a:endParaRPr lang="en-ZA" sz="1400" dirty="0">
                        <a:solidFill>
                          <a:schemeClr val="accent6">
                            <a:lumMod val="50000"/>
                          </a:schemeClr>
                        </a:solidFill>
                      </a:endParaRPr>
                    </a:p>
                  </a:txBody>
                  <a:tcPr marL="68580" marR="68580" marT="34290" marB="34290" anchor="ctr"/>
                </a:tc>
                <a:tc>
                  <a:txBody>
                    <a:bodyPr/>
                    <a:lstStyle/>
                    <a:p>
                      <a:pPr marL="0" lvl="2" indent="0" algn="l">
                        <a:lnSpc>
                          <a:spcPct val="200000"/>
                        </a:lnSpc>
                        <a:buFont typeface="+mj-lt"/>
                        <a:buNone/>
                      </a:pPr>
                      <a:r>
                        <a:rPr lang="en-ZA" sz="1400" u="none" strike="noStrike" cap="none" dirty="0">
                          <a:sym typeface="Arial"/>
                        </a:rPr>
                        <a:t>08 March 2019</a:t>
                      </a:r>
                      <a:endParaRPr lang="en-ZA" sz="1400" b="0" i="0" u="none" strike="noStrike" cap="none" dirty="0">
                        <a:solidFill>
                          <a:schemeClr val="accent6">
                            <a:lumMod val="50000"/>
                          </a:schemeClr>
                        </a:solidFill>
                        <a:latin typeface="+mn-lt"/>
                        <a:ea typeface="+mn-ea"/>
                        <a:cs typeface="+mn-cs"/>
                        <a:sym typeface="Arial"/>
                      </a:endParaRPr>
                    </a:p>
                  </a:txBody>
                  <a:tcPr marL="68580" marR="68580" marT="34290" marB="34290"/>
                </a:tc>
                <a:tc>
                  <a:txBody>
                    <a:bodyPr/>
                    <a:lstStyle/>
                    <a:p>
                      <a:pPr marL="342900" lvl="2" indent="-342900" algn="l">
                        <a:lnSpc>
                          <a:spcPct val="200000"/>
                        </a:lnSpc>
                        <a:buFont typeface="Wingdings" panose="05000000000000000000" pitchFamily="2" charset="2"/>
                        <a:buChar char="ü"/>
                      </a:pPr>
                      <a:r>
                        <a:rPr lang="en-ZA" sz="1400" dirty="0"/>
                        <a:t>Done</a:t>
                      </a:r>
                      <a:endParaRPr lang="en-ZA" sz="1400" dirty="0">
                        <a:solidFill>
                          <a:schemeClr val="accent6">
                            <a:lumMod val="50000"/>
                          </a:schemeClr>
                        </a:solidFill>
                      </a:endParaRPr>
                    </a:p>
                  </a:txBody>
                  <a:tcPr marL="68580" marR="68580" marT="34290" marB="34290" anchor="ctr"/>
                </a:tc>
                <a:extLst>
                  <a:ext uri="{0D108BD9-81ED-4DB2-BD59-A6C34878D82A}">
                    <a16:rowId xmlns:a16="http://schemas.microsoft.com/office/drawing/2014/main" xmlns="" val="10001"/>
                  </a:ext>
                </a:extLst>
              </a:tr>
              <a:tr h="572398">
                <a:tc>
                  <a:txBody>
                    <a:bodyPr/>
                    <a:lstStyle/>
                    <a:p>
                      <a:pPr algn="ctr"/>
                      <a:r>
                        <a:rPr lang="en-ZA" sz="1400" dirty="0"/>
                        <a:t>2</a:t>
                      </a:r>
                      <a:endParaRPr lang="en-ZA" sz="1400" dirty="0">
                        <a:solidFill>
                          <a:schemeClr val="accent6">
                            <a:lumMod val="50000"/>
                          </a:schemeClr>
                        </a:solidFill>
                      </a:endParaRPr>
                    </a:p>
                  </a:txBody>
                  <a:tcPr marL="68580" marR="68580" marT="34290" marB="34290" anchor="ctr"/>
                </a:tc>
                <a:tc>
                  <a:txBody>
                    <a:bodyPr/>
                    <a:lstStyle/>
                    <a:p>
                      <a:r>
                        <a:rPr lang="en-ZA" sz="1400" dirty="0"/>
                        <a:t>TDCM </a:t>
                      </a:r>
                      <a:endParaRPr lang="en-ZA" sz="1400" dirty="0">
                        <a:solidFill>
                          <a:schemeClr val="accent6">
                            <a:lumMod val="50000"/>
                          </a:schemeClr>
                        </a:solidFill>
                      </a:endParaRPr>
                    </a:p>
                  </a:txBody>
                  <a:tcPr marL="68580" marR="68580" marT="34290" marB="34290" anchor="ctr"/>
                </a:tc>
                <a:tc>
                  <a:txBody>
                    <a:bodyPr/>
                    <a:lstStyle/>
                    <a:p>
                      <a:pPr marL="0" lvl="2" indent="0" algn="l">
                        <a:lnSpc>
                          <a:spcPct val="200000"/>
                        </a:lnSpc>
                        <a:buFont typeface="+mj-lt"/>
                        <a:buNone/>
                      </a:pPr>
                      <a:r>
                        <a:rPr lang="en-ZA" sz="1400" dirty="0"/>
                        <a:t>13 -14 March 2019</a:t>
                      </a:r>
                      <a:endParaRPr lang="en-ZA" sz="1400" dirty="0">
                        <a:solidFill>
                          <a:schemeClr val="accent6">
                            <a:lumMod val="50000"/>
                          </a:schemeClr>
                        </a:solidFill>
                      </a:endParaRPr>
                    </a:p>
                  </a:txBody>
                  <a:tcPr marL="68580" marR="68580" marT="34290" marB="34290" anchor="ctr"/>
                </a:tc>
                <a:tc>
                  <a:txBody>
                    <a:bodyPr/>
                    <a:lstStyle/>
                    <a:p>
                      <a:pPr marL="342900" lvl="2" indent="-342900" algn="l">
                        <a:lnSpc>
                          <a:spcPct val="200000"/>
                        </a:lnSpc>
                        <a:buFont typeface="Wingdings" panose="05000000000000000000" pitchFamily="2" charset="2"/>
                        <a:buChar char="ü"/>
                      </a:pPr>
                      <a:r>
                        <a:rPr lang="en-ZA" sz="1400" dirty="0"/>
                        <a:t>Done</a:t>
                      </a:r>
                      <a:endParaRPr lang="en-ZA" sz="1400" dirty="0">
                        <a:solidFill>
                          <a:schemeClr val="accent6">
                            <a:lumMod val="50000"/>
                          </a:schemeClr>
                        </a:solidFill>
                      </a:endParaRPr>
                    </a:p>
                  </a:txBody>
                  <a:tcPr marL="68580" marR="68580" marT="34290" marB="34290" anchor="ctr"/>
                </a:tc>
                <a:extLst>
                  <a:ext uri="{0D108BD9-81ED-4DB2-BD59-A6C34878D82A}">
                    <a16:rowId xmlns:a16="http://schemas.microsoft.com/office/drawing/2014/main" xmlns="" val="10002"/>
                  </a:ext>
                </a:extLst>
              </a:tr>
              <a:tr h="572398">
                <a:tc>
                  <a:txBody>
                    <a:bodyPr/>
                    <a:lstStyle/>
                    <a:p>
                      <a:pPr algn="ctr"/>
                      <a:endParaRPr lang="en-ZA" sz="1400" dirty="0"/>
                    </a:p>
                    <a:p>
                      <a:pPr algn="ctr"/>
                      <a:r>
                        <a:rPr lang="en-ZA" sz="1400" dirty="0"/>
                        <a:t>3</a:t>
                      </a:r>
                      <a:endParaRPr lang="en-ZA" sz="1400" dirty="0">
                        <a:solidFill>
                          <a:schemeClr val="accent6">
                            <a:lumMod val="50000"/>
                          </a:schemeClr>
                        </a:solidFill>
                      </a:endParaRPr>
                    </a:p>
                  </a:txBody>
                  <a:tcPr marL="68580" marR="68580" marT="34290" marB="34290"/>
                </a:tc>
                <a:tc>
                  <a:txBody>
                    <a:bodyPr/>
                    <a:lstStyle/>
                    <a:p>
                      <a:endParaRPr lang="en-ZA" sz="1400" dirty="0"/>
                    </a:p>
                    <a:p>
                      <a:r>
                        <a:rPr lang="en-ZA" sz="1400" dirty="0"/>
                        <a:t>HEDCOM ICT Subcommittee </a:t>
                      </a:r>
                      <a:endParaRPr lang="en-ZA" sz="1400" dirty="0">
                        <a:solidFill>
                          <a:schemeClr val="accent6">
                            <a:lumMod val="50000"/>
                          </a:schemeClr>
                        </a:solidFill>
                      </a:endParaRPr>
                    </a:p>
                  </a:txBody>
                  <a:tcPr marL="68580" marR="68580" marT="34290" marB="34290"/>
                </a:tc>
                <a:tc>
                  <a:txBody>
                    <a:bodyPr/>
                    <a:lstStyle/>
                    <a:p>
                      <a:pPr lvl="0" algn="l"/>
                      <a:r>
                        <a:rPr lang="en-ZA" sz="1400" dirty="0"/>
                        <a:t>15 March 2019</a:t>
                      </a:r>
                      <a:endParaRPr lang="en-ZA" sz="1400" dirty="0">
                        <a:solidFill>
                          <a:schemeClr val="accent6">
                            <a:lumMod val="50000"/>
                          </a:schemeClr>
                        </a:solidFill>
                      </a:endParaRPr>
                    </a:p>
                  </a:txBody>
                  <a:tcPr marL="68580" marR="68580" marT="34290" marB="34290" anchor="ctr"/>
                </a:tc>
                <a:tc>
                  <a:txBody>
                    <a:bodyPr/>
                    <a:lstStyle/>
                    <a:p>
                      <a:pPr marL="342900" lvl="2" indent="-342900" algn="l">
                        <a:buFont typeface="Wingdings" panose="05000000000000000000" pitchFamily="2" charset="2"/>
                        <a:buChar char="ü"/>
                      </a:pPr>
                      <a:r>
                        <a:rPr lang="en-ZA" sz="1400" dirty="0"/>
                        <a:t>Done</a:t>
                      </a:r>
                      <a:endParaRPr lang="en-ZA" sz="1400" dirty="0">
                        <a:solidFill>
                          <a:schemeClr val="accent6">
                            <a:lumMod val="50000"/>
                          </a:schemeClr>
                        </a:solidFill>
                      </a:endParaRPr>
                    </a:p>
                  </a:txBody>
                  <a:tcPr marL="68580" marR="68580" marT="34290" marB="34290" anchor="ctr"/>
                </a:tc>
                <a:extLst>
                  <a:ext uri="{0D108BD9-81ED-4DB2-BD59-A6C34878D82A}">
                    <a16:rowId xmlns:a16="http://schemas.microsoft.com/office/drawing/2014/main" xmlns="" val="10003"/>
                  </a:ext>
                </a:extLst>
              </a:tr>
              <a:tr h="572398">
                <a:tc>
                  <a:txBody>
                    <a:bodyPr/>
                    <a:lstStyle/>
                    <a:p>
                      <a:pPr algn="ctr"/>
                      <a:endParaRPr lang="en-ZA" sz="1400" dirty="0"/>
                    </a:p>
                    <a:p>
                      <a:pPr algn="ctr"/>
                      <a:r>
                        <a:rPr lang="en-ZA" sz="1400" dirty="0"/>
                        <a:t>4</a:t>
                      </a:r>
                      <a:endParaRPr lang="en-ZA" sz="1400" dirty="0">
                        <a:solidFill>
                          <a:schemeClr val="accent6">
                            <a:lumMod val="50000"/>
                          </a:schemeClr>
                        </a:solidFill>
                      </a:endParaRPr>
                    </a:p>
                  </a:txBody>
                  <a:tcPr marL="68580" marR="68580" marT="34290" marB="34290"/>
                </a:tc>
                <a:tc>
                  <a:txBody>
                    <a:bodyPr/>
                    <a:lstStyle/>
                    <a:p>
                      <a:endParaRPr lang="en-ZA" sz="1400" dirty="0"/>
                    </a:p>
                    <a:p>
                      <a:r>
                        <a:rPr lang="en-ZA" sz="1400" dirty="0"/>
                        <a:t>Broad Management </a:t>
                      </a:r>
                      <a:endParaRPr lang="en-ZA" sz="1400" dirty="0">
                        <a:solidFill>
                          <a:schemeClr val="accent6">
                            <a:lumMod val="50000"/>
                          </a:schemeClr>
                        </a:solidFill>
                      </a:endParaRPr>
                    </a:p>
                  </a:txBody>
                  <a:tcPr marL="68580" marR="68580" marT="34290" marB="34290"/>
                </a:tc>
                <a:tc>
                  <a:txBody>
                    <a:bodyPr/>
                    <a:lstStyle/>
                    <a:p>
                      <a:pPr lvl="0" algn="l"/>
                      <a:r>
                        <a:rPr lang="en-ZA" sz="1400" dirty="0"/>
                        <a:t>28 February2019</a:t>
                      </a:r>
                      <a:endParaRPr lang="en-ZA" sz="1400" dirty="0">
                        <a:solidFill>
                          <a:schemeClr val="accent6">
                            <a:lumMod val="50000"/>
                          </a:schemeClr>
                        </a:solidFill>
                      </a:endParaRPr>
                    </a:p>
                  </a:txBody>
                  <a:tcPr marL="68580" marR="68580" marT="34290" marB="34290" anchor="ctr"/>
                </a:tc>
                <a:tc>
                  <a:txBody>
                    <a:bodyPr/>
                    <a:lstStyle/>
                    <a:p>
                      <a:pPr marL="342900" lvl="2" indent="-342900" algn="l">
                        <a:buFont typeface="Wingdings" panose="05000000000000000000" pitchFamily="2" charset="2"/>
                        <a:buChar char="ü"/>
                      </a:pPr>
                      <a:r>
                        <a:rPr lang="en-ZA" sz="1400" dirty="0"/>
                        <a:t>Done</a:t>
                      </a:r>
                      <a:endParaRPr lang="en-ZA" sz="1400" dirty="0">
                        <a:solidFill>
                          <a:schemeClr val="accent6">
                            <a:lumMod val="50000"/>
                          </a:schemeClr>
                        </a:solidFill>
                      </a:endParaRPr>
                    </a:p>
                  </a:txBody>
                  <a:tcPr marL="68580" marR="68580" marT="34290" marB="34290" anchor="ctr"/>
                </a:tc>
                <a:extLst>
                  <a:ext uri="{0D108BD9-81ED-4DB2-BD59-A6C34878D82A}">
                    <a16:rowId xmlns:a16="http://schemas.microsoft.com/office/drawing/2014/main" xmlns="" val="10004"/>
                  </a:ext>
                </a:extLst>
              </a:tr>
              <a:tr h="444098">
                <a:tc rowSpan="2">
                  <a:txBody>
                    <a:bodyPr/>
                    <a:lstStyle/>
                    <a:p>
                      <a:pPr algn="ctr"/>
                      <a:r>
                        <a:rPr lang="en-ZA" sz="1400" dirty="0"/>
                        <a:t>5</a:t>
                      </a:r>
                      <a:endParaRPr lang="en-ZA" sz="1400" dirty="0">
                        <a:solidFill>
                          <a:schemeClr val="accent6">
                            <a:lumMod val="50000"/>
                          </a:schemeClr>
                        </a:solidFill>
                      </a:endParaRPr>
                    </a:p>
                  </a:txBody>
                  <a:tcPr marL="68580" marR="68580" marT="34290" marB="34290" anchor="ctr"/>
                </a:tc>
                <a:tc rowSpan="2">
                  <a:txBody>
                    <a:bodyPr/>
                    <a:lstStyle/>
                    <a:p>
                      <a:r>
                        <a:rPr lang="en-ZA" sz="1400" dirty="0"/>
                        <a:t>National Treasury and DTI </a:t>
                      </a:r>
                      <a:endParaRPr lang="en-ZA" sz="1400" dirty="0">
                        <a:solidFill>
                          <a:schemeClr val="accent6">
                            <a:lumMod val="50000"/>
                          </a:schemeClr>
                        </a:solidFill>
                      </a:endParaRPr>
                    </a:p>
                  </a:txBody>
                  <a:tcPr marL="68580" marR="68580" marT="34290" marB="34290" anchor="ctr"/>
                </a:tc>
                <a:tc>
                  <a:txBody>
                    <a:bodyPr/>
                    <a:lstStyle/>
                    <a:p>
                      <a:pPr lvl="0" algn="l"/>
                      <a:r>
                        <a:rPr lang="en-ZA" sz="1400" dirty="0"/>
                        <a:t>27 March 2019</a:t>
                      </a:r>
                      <a:endParaRPr lang="en-ZA" sz="1400" dirty="0">
                        <a:solidFill>
                          <a:schemeClr val="accent6">
                            <a:lumMod val="50000"/>
                          </a:schemeClr>
                        </a:solidFill>
                      </a:endParaRPr>
                    </a:p>
                  </a:txBody>
                  <a:tcPr marL="68580" marR="68580" marT="34290" marB="34290" anchor="ctr"/>
                </a:tc>
                <a:tc>
                  <a:txBody>
                    <a:bodyPr/>
                    <a:lstStyle/>
                    <a:p>
                      <a:pPr marL="342900" lvl="2" indent="-342900" algn="l">
                        <a:buFont typeface="Wingdings" panose="05000000000000000000" pitchFamily="2" charset="2"/>
                        <a:buChar char="ü"/>
                      </a:pPr>
                      <a:r>
                        <a:rPr lang="en-ZA" sz="1400" dirty="0"/>
                        <a:t>Done</a:t>
                      </a:r>
                      <a:endParaRPr lang="en-ZA" sz="1400" dirty="0">
                        <a:solidFill>
                          <a:schemeClr val="accent6">
                            <a:lumMod val="50000"/>
                          </a:schemeClr>
                        </a:solidFill>
                      </a:endParaRPr>
                    </a:p>
                  </a:txBody>
                  <a:tcPr marL="68580" marR="68580" marT="34290" marB="34290" anchor="ctr"/>
                </a:tc>
                <a:extLst>
                  <a:ext uri="{0D108BD9-81ED-4DB2-BD59-A6C34878D82A}">
                    <a16:rowId xmlns:a16="http://schemas.microsoft.com/office/drawing/2014/main" xmlns="" val="10005"/>
                  </a:ext>
                </a:extLst>
              </a:tr>
              <a:tr h="444098">
                <a:tc vMerge="1">
                  <a:txBody>
                    <a:bodyPr/>
                    <a:lstStyle/>
                    <a:p>
                      <a:pPr algn="ctr"/>
                      <a:endParaRPr lang="en-ZA" sz="2000" dirty="0">
                        <a:solidFill>
                          <a:schemeClr val="accent6">
                            <a:lumMod val="50000"/>
                          </a:schemeClr>
                        </a:solidFill>
                      </a:endParaRPr>
                    </a:p>
                  </a:txBody>
                  <a:tcPr anchor="ctr"/>
                </a:tc>
                <a:tc vMerge="1">
                  <a:txBody>
                    <a:bodyPr/>
                    <a:lstStyle/>
                    <a:p>
                      <a:endParaRPr lang="en-ZA" sz="2000" dirty="0">
                        <a:solidFill>
                          <a:schemeClr val="accent6">
                            <a:lumMod val="50000"/>
                          </a:schemeClr>
                        </a:solidFill>
                      </a:endParaRPr>
                    </a:p>
                  </a:txBody>
                  <a:tcPr anchor="ctr"/>
                </a:tc>
                <a:tc>
                  <a:txBody>
                    <a:bodyPr/>
                    <a:lstStyle/>
                    <a:p>
                      <a:pPr lvl="0" algn="l"/>
                      <a:r>
                        <a:rPr lang="en-ZA" sz="1400" dirty="0"/>
                        <a:t>18 July 2019</a:t>
                      </a:r>
                      <a:endParaRPr lang="en-ZA" sz="1400" dirty="0">
                        <a:solidFill>
                          <a:srgbClr val="FF0000"/>
                        </a:solidFill>
                      </a:endParaRPr>
                    </a:p>
                  </a:txBody>
                  <a:tcPr marL="68580" marR="68580" marT="34290" marB="34290" anchor="ctr"/>
                </a:tc>
                <a:tc>
                  <a:txBody>
                    <a:bodyPr/>
                    <a:lstStyle/>
                    <a:p>
                      <a:pPr marL="342900" lvl="2" indent="-342900" algn="l">
                        <a:buFont typeface="Wingdings" panose="05000000000000000000" pitchFamily="2" charset="2"/>
                        <a:buChar char="ü"/>
                      </a:pPr>
                      <a:r>
                        <a:rPr lang="en-ZA" sz="1400" dirty="0">
                          <a:solidFill>
                            <a:schemeClr val="tx1"/>
                          </a:solidFill>
                        </a:rPr>
                        <a:t>Done</a:t>
                      </a:r>
                    </a:p>
                  </a:txBody>
                  <a:tcPr marL="68580" marR="68580" marT="34290" marB="34290" anchor="ctr"/>
                </a:tc>
                <a:extLst>
                  <a:ext uri="{0D108BD9-81ED-4DB2-BD59-A6C34878D82A}">
                    <a16:rowId xmlns:a16="http://schemas.microsoft.com/office/drawing/2014/main" xmlns="" val="10006"/>
                  </a:ext>
                </a:extLst>
              </a:tr>
              <a:tr h="444098">
                <a:tc>
                  <a:txBody>
                    <a:bodyPr/>
                    <a:lstStyle/>
                    <a:p>
                      <a:pPr algn="ctr"/>
                      <a:r>
                        <a:rPr lang="en-ZA" sz="1400" dirty="0">
                          <a:solidFill>
                            <a:schemeClr val="tx1"/>
                          </a:solidFill>
                        </a:rPr>
                        <a:t>6</a:t>
                      </a:r>
                    </a:p>
                  </a:txBody>
                  <a:tcPr marL="68580" marR="68580" marT="34290" marB="34290" anchor="ctr"/>
                </a:tc>
                <a:tc>
                  <a:txBody>
                    <a:bodyPr/>
                    <a:lstStyle/>
                    <a:p>
                      <a:r>
                        <a:rPr lang="en-ZA" sz="1400" kern="1200" dirty="0">
                          <a:solidFill>
                            <a:schemeClr val="tx1"/>
                          </a:solidFill>
                          <a:latin typeface="+mn-lt"/>
                          <a:ea typeface="+mn-ea"/>
                          <a:cs typeface="+mn-cs"/>
                        </a:rPr>
                        <a:t>National Treasury and PDEs</a:t>
                      </a:r>
                    </a:p>
                  </a:txBody>
                  <a:tcPr marL="68580" marR="68580" marT="34290" marB="34290" anchor="ctr"/>
                </a:tc>
                <a:tc>
                  <a:txBody>
                    <a:bodyPr/>
                    <a:lstStyle/>
                    <a:p>
                      <a:pPr lvl="0" algn="l"/>
                      <a:r>
                        <a:rPr lang="en-ZA" sz="1400" dirty="0">
                          <a:solidFill>
                            <a:schemeClr val="tx1"/>
                          </a:solidFill>
                        </a:rPr>
                        <a:t>17 February 2020</a:t>
                      </a:r>
                    </a:p>
                  </a:txBody>
                  <a:tcPr marL="68580" marR="68580" marT="34290" marB="34290" anchor="ctr"/>
                </a:tc>
                <a:tc>
                  <a:txBody>
                    <a:bodyPr/>
                    <a:lstStyle/>
                    <a:p>
                      <a:pPr marL="342900" lvl="2" indent="-342900" algn="l">
                        <a:buFont typeface="Wingdings" panose="05000000000000000000" pitchFamily="2" charset="2"/>
                        <a:buChar char="ü"/>
                      </a:pPr>
                      <a:r>
                        <a:rPr lang="en-ZA" sz="1400" dirty="0">
                          <a:solidFill>
                            <a:schemeClr val="tx1"/>
                          </a:solidFill>
                        </a:rPr>
                        <a:t>Done</a:t>
                      </a:r>
                    </a:p>
                  </a:txBody>
                  <a:tcPr marL="68580" marR="68580" marT="34290" marB="34290" anchor="ctr"/>
                </a:tc>
                <a:extLst>
                  <a:ext uri="{0D108BD9-81ED-4DB2-BD59-A6C34878D82A}">
                    <a16:rowId xmlns:a16="http://schemas.microsoft.com/office/drawing/2014/main" xmlns="" val="10007"/>
                  </a:ext>
                </a:extLst>
              </a:tr>
              <a:tr h="444098">
                <a:tc>
                  <a:txBody>
                    <a:bodyPr/>
                    <a:lstStyle/>
                    <a:p>
                      <a:pPr algn="ctr"/>
                      <a:r>
                        <a:rPr lang="en-ZA" sz="1400" dirty="0">
                          <a:solidFill>
                            <a:schemeClr val="dk1"/>
                          </a:solidFill>
                        </a:rPr>
                        <a:t>7</a:t>
                      </a:r>
                      <a:endParaRPr lang="en-ZA" sz="1400" dirty="0">
                        <a:solidFill>
                          <a:srgbClr val="FF0000"/>
                        </a:solidFill>
                      </a:endParaRPr>
                    </a:p>
                  </a:txBody>
                  <a:tcPr marL="68580" marR="68580" marT="34290" marB="34290" anchor="ctr"/>
                </a:tc>
                <a:tc>
                  <a:txBody>
                    <a:bodyPr/>
                    <a:lstStyle/>
                    <a:p>
                      <a:r>
                        <a:rPr lang="en-ZA" sz="1400" dirty="0"/>
                        <a:t>Meeting with PDES</a:t>
                      </a:r>
                      <a:endParaRPr lang="en-ZA" sz="1400" dirty="0">
                        <a:solidFill>
                          <a:srgbClr val="FF0000"/>
                        </a:solidFill>
                      </a:endParaRPr>
                    </a:p>
                  </a:txBody>
                  <a:tcPr marL="68580" marR="68580" marT="34290" marB="34290" anchor="ctr"/>
                </a:tc>
                <a:tc>
                  <a:txBody>
                    <a:bodyPr/>
                    <a:lstStyle/>
                    <a:p>
                      <a:pPr lvl="0" algn="l"/>
                      <a:r>
                        <a:rPr lang="en-ZA" sz="1400" dirty="0"/>
                        <a:t>08 –</a:t>
                      </a:r>
                      <a:r>
                        <a:rPr lang="en-ZA" sz="1400" baseline="0" dirty="0"/>
                        <a:t> 09 July 2019</a:t>
                      </a:r>
                      <a:endParaRPr lang="en-ZA" sz="1400" dirty="0">
                        <a:solidFill>
                          <a:srgbClr val="FF0000"/>
                        </a:solidFill>
                      </a:endParaRPr>
                    </a:p>
                  </a:txBody>
                  <a:tcPr marL="68580" marR="68580" marT="34290" marB="34290" anchor="ctr"/>
                </a:tc>
                <a:tc>
                  <a:txBody>
                    <a:bodyPr/>
                    <a:lstStyle/>
                    <a:p>
                      <a:pPr marL="342900" lvl="2" indent="-342900" algn="l">
                        <a:buFont typeface="Wingdings" panose="05000000000000000000" pitchFamily="2" charset="2"/>
                        <a:buChar char="ü"/>
                      </a:pPr>
                      <a:r>
                        <a:rPr lang="en-ZA" sz="1400" dirty="0"/>
                        <a:t>Done</a:t>
                      </a:r>
                      <a:endParaRPr lang="en-ZA" sz="1400" dirty="0">
                        <a:solidFill>
                          <a:srgbClr val="FF0000"/>
                        </a:solidFill>
                      </a:endParaRPr>
                    </a:p>
                  </a:txBody>
                  <a:tcPr marL="68580" marR="68580" marT="34290" marB="34290" anchor="ctr"/>
                </a:tc>
                <a:extLst>
                  <a:ext uri="{0D108BD9-81ED-4DB2-BD59-A6C34878D82A}">
                    <a16:rowId xmlns:a16="http://schemas.microsoft.com/office/drawing/2014/main" xmlns="" val="10008"/>
                  </a:ext>
                </a:extLst>
              </a:tr>
              <a:tr h="444098">
                <a:tc>
                  <a:txBody>
                    <a:bodyPr/>
                    <a:lstStyle/>
                    <a:p>
                      <a:pPr algn="ctr"/>
                      <a:r>
                        <a:rPr lang="en-ZA" sz="1400" dirty="0">
                          <a:solidFill>
                            <a:schemeClr val="dk1"/>
                          </a:solidFill>
                        </a:rPr>
                        <a:t>8</a:t>
                      </a:r>
                      <a:endParaRPr lang="en-ZA" sz="1400" dirty="0">
                        <a:solidFill>
                          <a:srgbClr val="FF0000"/>
                        </a:solidFill>
                      </a:endParaRPr>
                    </a:p>
                  </a:txBody>
                  <a:tcPr marL="68580" marR="68580" marT="34290" marB="34290" anchor="ctr"/>
                </a:tc>
                <a:tc>
                  <a:txBody>
                    <a:bodyPr/>
                    <a:lstStyle/>
                    <a:p>
                      <a:r>
                        <a:rPr lang="en-ZA" sz="1400" dirty="0"/>
                        <a:t>Visits to Rwanda</a:t>
                      </a:r>
                      <a:endParaRPr lang="en-ZA" sz="1400" dirty="0">
                        <a:solidFill>
                          <a:srgbClr val="FF0000"/>
                        </a:solidFill>
                      </a:endParaRPr>
                    </a:p>
                  </a:txBody>
                  <a:tcPr marL="68580" marR="68580" marT="34290" marB="34290" anchor="ctr"/>
                </a:tc>
                <a:tc>
                  <a:txBody>
                    <a:bodyPr/>
                    <a:lstStyle/>
                    <a:p>
                      <a:pPr lvl="0" algn="l"/>
                      <a:r>
                        <a:rPr lang="en-ZA" sz="1400" dirty="0"/>
                        <a:t>08 </a:t>
                      </a:r>
                      <a:r>
                        <a:rPr lang="en-ZA" sz="1400" baseline="0" dirty="0"/>
                        <a:t>– 10 July 2019</a:t>
                      </a:r>
                      <a:endParaRPr lang="en-ZA" sz="1400" dirty="0">
                        <a:solidFill>
                          <a:srgbClr val="FF0000"/>
                        </a:solidFill>
                      </a:endParaRPr>
                    </a:p>
                  </a:txBody>
                  <a:tcPr marL="68580" marR="68580" marT="34290" marB="34290" anchor="ctr"/>
                </a:tc>
                <a:tc>
                  <a:txBody>
                    <a:bodyPr/>
                    <a:lstStyle/>
                    <a:p>
                      <a:pPr marL="342900" lvl="2" indent="-342900" algn="l">
                        <a:buFont typeface="Wingdings" panose="05000000000000000000" pitchFamily="2" charset="2"/>
                        <a:buChar char="ü"/>
                      </a:pPr>
                      <a:r>
                        <a:rPr lang="en-ZA" sz="1400" u="none" strike="noStrike" cap="none" dirty="0">
                          <a:sym typeface="Arial"/>
                        </a:rPr>
                        <a:t>Done</a:t>
                      </a:r>
                      <a:endParaRPr lang="en-ZA" sz="1400" b="0" i="0" u="none" strike="noStrike" cap="none" dirty="0">
                        <a:solidFill>
                          <a:srgbClr val="FF0000"/>
                        </a:solidFill>
                        <a:latin typeface="+mn-lt"/>
                        <a:ea typeface="+mn-ea"/>
                        <a:cs typeface="+mn-cs"/>
                        <a:sym typeface="Arial"/>
                      </a:endParaRPr>
                    </a:p>
                  </a:txBody>
                  <a:tcPr marL="68580" marR="68580" marT="34290" marB="34290" anchor="ctr"/>
                </a:tc>
                <a:extLst>
                  <a:ext uri="{0D108BD9-81ED-4DB2-BD59-A6C34878D82A}">
                    <a16:rowId xmlns:a16="http://schemas.microsoft.com/office/drawing/2014/main" xmlns="" val="10009"/>
                  </a:ext>
                </a:extLst>
              </a:tr>
              <a:tr h="444098">
                <a:tc>
                  <a:txBody>
                    <a:bodyPr/>
                    <a:lstStyle/>
                    <a:p>
                      <a:pPr algn="ctr"/>
                      <a:r>
                        <a:rPr lang="en-ZA" sz="1400" kern="1200" dirty="0">
                          <a:solidFill>
                            <a:schemeClr val="dk1"/>
                          </a:solidFill>
                          <a:latin typeface="+mn-lt"/>
                          <a:ea typeface="+mn-ea"/>
                          <a:cs typeface="+mn-cs"/>
                        </a:rPr>
                        <a:t>9</a:t>
                      </a:r>
                    </a:p>
                  </a:txBody>
                  <a:tcPr marL="68580" marR="68580" marT="34290" marB="34290" anchor="ctr"/>
                </a:tc>
                <a:tc>
                  <a:txBody>
                    <a:bodyPr/>
                    <a:lstStyle/>
                    <a:p>
                      <a:r>
                        <a:rPr lang="en-ZA" sz="1400" kern="1200" dirty="0">
                          <a:solidFill>
                            <a:schemeClr val="dk1"/>
                          </a:solidFill>
                          <a:latin typeface="+mn-lt"/>
                          <a:ea typeface="+mn-ea"/>
                          <a:cs typeface="+mn-cs"/>
                        </a:rPr>
                        <a:t>Rural Education HEDCOM</a:t>
                      </a:r>
                    </a:p>
                  </a:txBody>
                  <a:tcPr marL="68580" marR="68580" marT="34290" marB="34290" anchor="ctr"/>
                </a:tc>
                <a:tc>
                  <a:txBody>
                    <a:bodyPr/>
                    <a:lstStyle/>
                    <a:p>
                      <a:pPr lvl="0" algn="l"/>
                      <a:r>
                        <a:rPr lang="en-ZA" sz="1400" kern="1200" dirty="0">
                          <a:solidFill>
                            <a:schemeClr val="dk1"/>
                          </a:solidFill>
                          <a:latin typeface="+mn-lt"/>
                          <a:ea typeface="+mn-ea"/>
                          <a:cs typeface="+mn-cs"/>
                        </a:rPr>
                        <a:t>12 March 2020</a:t>
                      </a:r>
                    </a:p>
                  </a:txBody>
                  <a:tcPr marL="68580" marR="68580" marT="34290" marB="34290" anchor="ctr"/>
                </a:tc>
                <a:tc>
                  <a:txBody>
                    <a:bodyPr/>
                    <a:lstStyle/>
                    <a:p>
                      <a:pPr marL="342900" lvl="2" indent="-342900" algn="l">
                        <a:buFont typeface="Wingdings" panose="05000000000000000000" pitchFamily="2" charset="2"/>
                        <a:buChar char="ü"/>
                      </a:pPr>
                      <a:r>
                        <a:rPr lang="en-ZA" sz="1400" kern="1200" dirty="0">
                          <a:solidFill>
                            <a:schemeClr val="dk1"/>
                          </a:solidFill>
                          <a:latin typeface="+mn-lt"/>
                          <a:ea typeface="+mn-ea"/>
                          <a:cs typeface="+mn-cs"/>
                          <a:sym typeface="Arial"/>
                        </a:rPr>
                        <a:t>Done</a:t>
                      </a:r>
                    </a:p>
                  </a:txBody>
                  <a:tcPr marL="68580" marR="68580" marT="34290" marB="34290" anchor="ct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1380674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a:solidFill>
                  <a:schemeClr val="accent2">
                    <a:lumMod val="75000"/>
                  </a:schemeClr>
                </a:solidFill>
                <a:ea typeface="+mn-ea"/>
                <a:cs typeface="+mn-cs"/>
              </a:rPr>
              <a:t>RECOMMENDATIONS</a:t>
            </a:r>
          </a:p>
        </p:txBody>
      </p:sp>
      <p:sp>
        <p:nvSpPr>
          <p:cNvPr id="3" name="Content Placeholder 2"/>
          <p:cNvSpPr>
            <a:spLocks noGrp="1"/>
          </p:cNvSpPr>
          <p:nvPr>
            <p:ph idx="1"/>
          </p:nvPr>
        </p:nvSpPr>
        <p:spPr>
          <a:xfrm>
            <a:off x="251520" y="1196753"/>
            <a:ext cx="8435280" cy="4464495"/>
          </a:xfrm>
        </p:spPr>
        <p:txBody>
          <a:bodyPr>
            <a:normAutofit/>
          </a:bodyPr>
          <a:lstStyle/>
          <a:p>
            <a:pPr marL="0" indent="0" algn="ctr">
              <a:buNone/>
            </a:pPr>
            <a:endParaRPr lang="en-ZA" dirty="0"/>
          </a:p>
          <a:p>
            <a:pPr marL="0" indent="0" algn="just">
              <a:buNone/>
            </a:pPr>
            <a:r>
              <a:rPr lang="en-ZA" sz="4000" dirty="0">
                <a:cs typeface="Arial" panose="020B0604020202020204" pitchFamily="34" charset="0"/>
              </a:rPr>
              <a:t>It is recommended that the Portfolio Committee notes and discusses the </a:t>
            </a:r>
            <a:r>
              <a:rPr lang="en-ZA" sz="4000" b="1" dirty="0">
                <a:cs typeface="Arial" panose="020B0604020202020204" pitchFamily="34" charset="0"/>
              </a:rPr>
              <a:t>progress report on the rollout of Information and Communication Technologies (ICTs) </a:t>
            </a:r>
            <a:r>
              <a:rPr lang="en-ZA" sz="4000" dirty="0">
                <a:cs typeface="Arial" panose="020B0604020202020204" pitchFamily="34" charset="0"/>
              </a:rPr>
              <a:t>in the Basic Education Sector.</a:t>
            </a:r>
          </a:p>
        </p:txBody>
      </p:sp>
      <p:pic>
        <p:nvPicPr>
          <p:cNvPr id="4" name="Picture 3"/>
          <p:cNvPicPr>
            <a:picLocks noChangeAspect="1"/>
          </p:cNvPicPr>
          <p:nvPr/>
        </p:nvPicPr>
        <p:blipFill>
          <a:blip r:embed="rId2" cstate="print"/>
          <a:stretch>
            <a:fillRect/>
          </a:stretch>
        </p:blipFill>
        <p:spPr>
          <a:xfrm>
            <a:off x="107504" y="6237311"/>
            <a:ext cx="1475656" cy="619877"/>
          </a:xfrm>
          <a:prstGeom prst="rect">
            <a:avLst/>
          </a:prstGeom>
        </p:spPr>
      </p:pic>
      <p:sp>
        <p:nvSpPr>
          <p:cNvPr id="5"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49</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37870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280" y="280091"/>
            <a:ext cx="8722273" cy="1008111"/>
          </a:xfrm>
        </p:spPr>
        <p:txBody>
          <a:bodyPr>
            <a:noAutofit/>
          </a:bodyPr>
          <a:lstStyle/>
          <a:p>
            <a:r>
              <a:rPr lang="en-ZA" sz="3200" b="1" dirty="0">
                <a:solidFill>
                  <a:srgbClr val="CB6C1B"/>
                </a:solidFill>
              </a:rPr>
              <a:t> </a:t>
            </a:r>
            <a:r>
              <a:rPr lang="en-ZA" sz="4000" b="1" cap="small" dirty="0">
                <a:solidFill>
                  <a:schemeClr val="accent2">
                    <a:lumMod val="75000"/>
                  </a:schemeClr>
                </a:solidFill>
              </a:rPr>
              <a:t>POLICY AND </a:t>
            </a:r>
            <a:br>
              <a:rPr lang="en-ZA" sz="4000" b="1" cap="small" dirty="0">
                <a:solidFill>
                  <a:schemeClr val="accent2">
                    <a:lumMod val="75000"/>
                  </a:schemeClr>
                </a:solidFill>
              </a:rPr>
            </a:br>
            <a:r>
              <a:rPr lang="en-ZA" sz="4000" b="1" cap="small" dirty="0">
                <a:solidFill>
                  <a:schemeClr val="accent2">
                    <a:lumMod val="75000"/>
                  </a:schemeClr>
                </a:solidFill>
              </a:rPr>
              <a:t>LEGISLATIVE ENVIRONMENT</a:t>
            </a:r>
          </a:p>
        </p:txBody>
      </p:sp>
      <p:sp>
        <p:nvSpPr>
          <p:cNvPr id="2" name="TextBox 1"/>
          <p:cNvSpPr txBox="1"/>
          <p:nvPr/>
        </p:nvSpPr>
        <p:spPr>
          <a:xfrm>
            <a:off x="179512" y="1412776"/>
            <a:ext cx="8640960" cy="4647426"/>
          </a:xfrm>
          <a:prstGeom prst="rect">
            <a:avLst/>
          </a:prstGeom>
          <a:noFill/>
        </p:spPr>
        <p:txBody>
          <a:bodyPr wrap="square" rtlCol="0">
            <a:spAutoFit/>
          </a:bodyPr>
          <a:lstStyle/>
          <a:p>
            <a:pPr algn="just"/>
            <a:r>
              <a:rPr lang="en-US" sz="3200" b="1" dirty="0">
                <a:latin typeface="Arial" panose="020B0604020202020204" pitchFamily="34" charset="0"/>
                <a:cs typeface="Arial" panose="020B0604020202020204" pitchFamily="34" charset="0"/>
              </a:rPr>
              <a:t>The following key documents outlines to vision of the government towards providing learners and teachers with connectivity for teaching and learning:</a:t>
            </a:r>
          </a:p>
          <a:p>
            <a:pPr marL="285750" indent="-285750" algn="just">
              <a:buFont typeface="Arial"/>
              <a:buChar char="•"/>
            </a:pPr>
            <a:r>
              <a:rPr lang="en-US" sz="2800" dirty="0">
                <a:latin typeface="Arial" panose="020B0604020202020204" pitchFamily="34" charset="0"/>
                <a:cs typeface="Arial" panose="020B0604020202020204" pitchFamily="34" charset="0"/>
              </a:rPr>
              <a:t>The National Development Plan;</a:t>
            </a:r>
          </a:p>
          <a:p>
            <a:pPr marL="285750" indent="-285750" algn="just">
              <a:buFont typeface="Arial"/>
              <a:buChar char="•"/>
            </a:pPr>
            <a:r>
              <a:rPr lang="en-US" sz="2800" dirty="0">
                <a:latin typeface="Arial" panose="020B0604020202020204" pitchFamily="34" charset="0"/>
                <a:cs typeface="Arial" panose="020B0604020202020204" pitchFamily="34" charset="0"/>
              </a:rPr>
              <a:t>The 2004 White Paper 7 on e-Education;</a:t>
            </a:r>
          </a:p>
          <a:p>
            <a:pPr marL="285750" indent="-285750" algn="just">
              <a:buFont typeface="Arial"/>
              <a:buChar char="•"/>
            </a:pPr>
            <a:r>
              <a:rPr lang="en-US" sz="2800" dirty="0">
                <a:latin typeface="Arial" panose="020B0604020202020204" pitchFamily="34" charset="0"/>
                <a:cs typeface="Arial" panose="020B0604020202020204" pitchFamily="34" charset="0"/>
              </a:rPr>
              <a:t>The Action Plan 2019 towards Realisation of schooling 2030; and</a:t>
            </a:r>
          </a:p>
          <a:p>
            <a:pPr marL="285750" indent="-285750" algn="just">
              <a:buFont typeface="Arial"/>
              <a:buChar char="•"/>
            </a:pPr>
            <a:r>
              <a:rPr lang="en-US" sz="2800" dirty="0">
                <a:latin typeface="Arial" panose="020B0604020202020204" pitchFamily="34" charset="0"/>
                <a:cs typeface="Arial" panose="020B0604020202020204" pitchFamily="34" charset="0"/>
              </a:rPr>
              <a:t> The SA Connect Policy (Department of Telecommunications and Postal Services (DTPS).</a:t>
            </a:r>
          </a:p>
        </p:txBody>
      </p:sp>
      <p:pic>
        <p:nvPicPr>
          <p:cNvPr id="4" name="Picture 3"/>
          <p:cNvPicPr>
            <a:picLocks noChangeAspect="1"/>
          </p:cNvPicPr>
          <p:nvPr/>
        </p:nvPicPr>
        <p:blipFill>
          <a:blip r:embed="rId2" cstate="print"/>
          <a:stretch>
            <a:fillRect/>
          </a:stretch>
        </p:blipFill>
        <p:spPr>
          <a:xfrm>
            <a:off x="107504" y="6127323"/>
            <a:ext cx="1512168" cy="729866"/>
          </a:xfrm>
          <a:prstGeom prst="rect">
            <a:avLst/>
          </a:prstGeom>
        </p:spPr>
      </p:pic>
      <p:sp>
        <p:nvSpPr>
          <p:cNvPr id="5"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5</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5810612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79512" y="2924944"/>
            <a:ext cx="8856984" cy="2808312"/>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ZA" sz="7200" b="1" dirty="0">
                <a:solidFill>
                  <a:schemeClr val="accent2">
                    <a:lumMod val="50000"/>
                  </a:schemeClr>
                </a:solidFill>
                <a:latin typeface="Arial Black" panose="020B0A04020102020204" pitchFamily="34" charset="0"/>
              </a:rPr>
              <a:t>KE A LEBOGA</a:t>
            </a:r>
            <a:r>
              <a:rPr lang="en-ZA" sz="7200" b="1" dirty="0">
                <a:solidFill>
                  <a:schemeClr val="accent6">
                    <a:lumMod val="50000"/>
                  </a:schemeClr>
                </a:solidFill>
                <a:latin typeface="Arial Black" panose="020B0A04020102020204" pitchFamily="34" charset="0"/>
              </a:rPr>
              <a:t/>
            </a:r>
            <a:br>
              <a:rPr lang="en-ZA" sz="7200" b="1" dirty="0">
                <a:solidFill>
                  <a:schemeClr val="accent6">
                    <a:lumMod val="50000"/>
                  </a:schemeClr>
                </a:solidFill>
                <a:latin typeface="Arial Black" panose="020B0A04020102020204" pitchFamily="34" charset="0"/>
              </a:rPr>
            </a:br>
            <a:r>
              <a:rPr lang="en-ZA" sz="7200" b="1" dirty="0">
                <a:solidFill>
                  <a:schemeClr val="accent6">
                    <a:lumMod val="50000"/>
                  </a:schemeClr>
                </a:solidFill>
                <a:latin typeface="Arial Black" panose="020B0A04020102020204" pitchFamily="34" charset="0"/>
              </a:rPr>
              <a:t>Thank you</a:t>
            </a:r>
            <a:endParaRPr lang="en-ZA" sz="7200" b="1" dirty="0">
              <a:latin typeface="Arial Black" panose="020B0A04020102020204" pitchFamily="34" charset="0"/>
            </a:endParaRPr>
          </a:p>
        </p:txBody>
      </p:sp>
      <p:sp>
        <p:nvSpPr>
          <p:cNvPr id="2" name="Slide Number Placeholder 1"/>
          <p:cNvSpPr>
            <a:spLocks noGrp="1"/>
          </p:cNvSpPr>
          <p:nvPr>
            <p:ph type="sldNum" sz="quarter" idx="4294967295"/>
          </p:nvPr>
        </p:nvSpPr>
        <p:spPr>
          <a:xfrm>
            <a:off x="7010400" y="6356350"/>
            <a:ext cx="2133600" cy="365125"/>
          </a:xfrm>
        </p:spPr>
        <p:txBody>
          <a:bodyPr/>
          <a:lstStyle/>
          <a:p>
            <a:pPr>
              <a:defRPr/>
            </a:pPr>
            <a:fld id="{CE48FB6E-7F0F-408B-BA89-37500DEE4872}" type="slidenum">
              <a:rPr lang="en-ZA" smtClean="0">
                <a:solidFill>
                  <a:prstClr val="black">
                    <a:tint val="75000"/>
                  </a:prstClr>
                </a:solidFill>
              </a:rPr>
              <a:pPr>
                <a:defRPr/>
              </a:pPr>
              <a:t>50</a:t>
            </a:fld>
            <a:endParaRPr lang="en-ZA" dirty="0">
              <a:solidFill>
                <a:prstClr val="black">
                  <a:tint val="75000"/>
                </a:prstClr>
              </a:solidFill>
            </a:endParaRPr>
          </a:p>
        </p:txBody>
      </p:sp>
      <p:pic>
        <p:nvPicPr>
          <p:cNvPr id="4" name="Picture 3"/>
          <p:cNvPicPr>
            <a:picLocks noChangeAspect="1"/>
          </p:cNvPicPr>
          <p:nvPr/>
        </p:nvPicPr>
        <p:blipFill>
          <a:blip r:embed="rId2" cstate="print"/>
          <a:stretch>
            <a:fillRect/>
          </a:stretch>
        </p:blipFill>
        <p:spPr>
          <a:xfrm>
            <a:off x="107504" y="6237311"/>
            <a:ext cx="1475656" cy="619877"/>
          </a:xfrm>
          <a:prstGeom prst="rect">
            <a:avLst/>
          </a:prstGeom>
        </p:spPr>
      </p:pic>
    </p:spTree>
    <p:extLst>
      <p:ext uri="{BB962C8B-B14F-4D97-AF65-F5344CB8AC3E}">
        <p14:creationId xmlns:p14="http://schemas.microsoft.com/office/powerpoint/2010/main" xmlns="" val="320776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3888" y="260648"/>
            <a:ext cx="8229600" cy="1296144"/>
          </a:xfrm>
        </p:spPr>
        <p:txBody>
          <a:bodyPr>
            <a:noAutofit/>
          </a:bodyPr>
          <a:lstStyle/>
          <a:p>
            <a:r>
              <a:rPr lang="en-ZA" sz="4000" b="1" cap="small" dirty="0">
                <a:solidFill>
                  <a:schemeClr val="accent2">
                    <a:lumMod val="75000"/>
                  </a:schemeClr>
                </a:solidFill>
              </a:rPr>
              <a:t>THE NATIONAL DEVELOPMENT PLAN</a:t>
            </a:r>
          </a:p>
        </p:txBody>
      </p:sp>
      <p:sp>
        <p:nvSpPr>
          <p:cNvPr id="2" name="TextBox 1"/>
          <p:cNvSpPr txBox="1"/>
          <p:nvPr/>
        </p:nvSpPr>
        <p:spPr>
          <a:xfrm>
            <a:off x="395536" y="1340768"/>
            <a:ext cx="8280920" cy="4524315"/>
          </a:xfrm>
          <a:prstGeom prst="rect">
            <a:avLst/>
          </a:prstGeom>
          <a:noFill/>
        </p:spPr>
        <p:txBody>
          <a:bodyPr wrap="square" rtlCol="0">
            <a:spAutoFit/>
          </a:bodyPr>
          <a:lstStyle>
            <a:defPPr>
              <a:defRPr lang="en-US"/>
            </a:defPPr>
            <a:lvl1pPr marL="342900" lvl="0" indent="-342900">
              <a:buFont typeface="Arial" panose="020B0604020202020204" pitchFamily="34" charset="0"/>
              <a:buChar char="•"/>
              <a:defRPr sz="2400"/>
            </a:lvl1pPr>
          </a:lstStyle>
          <a:p>
            <a:r>
              <a:rPr lang="en-US" dirty="0"/>
              <a:t>There should be distance education using ICT, so as to expand learning opportunities for both teachers and learners;</a:t>
            </a:r>
          </a:p>
          <a:p>
            <a:endParaRPr lang="en-US" dirty="0"/>
          </a:p>
          <a:p>
            <a:r>
              <a:rPr lang="en-US" dirty="0"/>
              <a:t>Learners should have access to computer facilities at school or educational material accessible via all devices, e.g. laptops, desktop computers, tablets and smartphones; </a:t>
            </a:r>
          </a:p>
          <a:p>
            <a:endParaRPr lang="en-US" dirty="0"/>
          </a:p>
          <a:p>
            <a:r>
              <a:rPr lang="en-US" dirty="0"/>
              <a:t>Learners are to use devices to access e-LTSM, so as to help teachers better deliver learning and conduct assessments; and</a:t>
            </a:r>
          </a:p>
          <a:p>
            <a:endParaRPr lang="en-US" dirty="0"/>
          </a:p>
          <a:p>
            <a:r>
              <a:rPr lang="en-US" dirty="0"/>
              <a:t>Teachers should be trained in ICT integration in teaching and learning, and given recognition for their work.</a:t>
            </a:r>
            <a:endParaRPr lang="en-GB" dirty="0"/>
          </a:p>
        </p:txBody>
      </p:sp>
      <p:pic>
        <p:nvPicPr>
          <p:cNvPr id="4" name="Picture 3">
            <a:extLst>
              <a:ext uri="{FF2B5EF4-FFF2-40B4-BE49-F238E27FC236}">
                <a16:creationId xmlns:a16="http://schemas.microsoft.com/office/drawing/2014/main" xmlns="" id="{D7CEDB8F-6949-40BB-A5FD-519C0B48A144}"/>
              </a:ext>
            </a:extLst>
          </p:cNvPr>
          <p:cNvPicPr>
            <a:picLocks noChangeAspect="1"/>
          </p:cNvPicPr>
          <p:nvPr/>
        </p:nvPicPr>
        <p:blipFill>
          <a:blip r:embed="rId2" cstate="print"/>
          <a:stretch>
            <a:fillRect/>
          </a:stretch>
        </p:blipFill>
        <p:spPr>
          <a:xfrm>
            <a:off x="107504" y="6128134"/>
            <a:ext cx="1584176" cy="729866"/>
          </a:xfrm>
          <a:prstGeom prst="rect">
            <a:avLst/>
          </a:prstGeom>
        </p:spPr>
      </p:pic>
      <p:sp>
        <p:nvSpPr>
          <p:cNvPr id="3" name="TextBox 2">
            <a:extLst>
              <a:ext uri="{FF2B5EF4-FFF2-40B4-BE49-F238E27FC236}">
                <a16:creationId xmlns:a16="http://schemas.microsoft.com/office/drawing/2014/main" xmlns="" id="{1520CF9A-C5B1-4D8A-A41B-4CA0CD6D5A76}"/>
              </a:ext>
            </a:extLst>
          </p:cNvPr>
          <p:cNvSpPr txBox="1"/>
          <p:nvPr/>
        </p:nvSpPr>
        <p:spPr>
          <a:xfrm>
            <a:off x="7524328" y="6525344"/>
            <a:ext cx="301686" cy="369332"/>
          </a:xfrm>
          <a:prstGeom prst="rect">
            <a:avLst/>
          </a:prstGeom>
          <a:noFill/>
        </p:spPr>
        <p:txBody>
          <a:bodyPr wrap="none" rtlCol="0">
            <a:spAutoFit/>
          </a:bodyPr>
          <a:lstStyle/>
          <a:p>
            <a:r>
              <a:rPr lang="en-US" dirty="0"/>
              <a:t>6</a:t>
            </a:r>
          </a:p>
        </p:txBody>
      </p:sp>
    </p:spTree>
    <p:extLst>
      <p:ext uri="{BB962C8B-B14F-4D97-AF65-F5344CB8AC3E}">
        <p14:creationId xmlns:p14="http://schemas.microsoft.com/office/powerpoint/2010/main" xmlns="" val="288775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916832"/>
            <a:ext cx="8496944" cy="3240360"/>
          </a:xfrm>
        </p:spPr>
        <p:txBody>
          <a:bodyPr>
            <a:noAutofit/>
          </a:bodyPr>
          <a:lstStyle/>
          <a:p>
            <a:r>
              <a:rPr lang="en-US" sz="5400" b="1" dirty="0">
                <a:solidFill>
                  <a:schemeClr val="accent2">
                    <a:lumMod val="75000"/>
                  </a:schemeClr>
                </a:solidFill>
                <a:ea typeface="+mn-ea"/>
                <a:cs typeface="+mn-cs"/>
              </a:rPr>
              <a:t>DEPLOYMENT OF DIGITAL LTSM THROUGH ICTs</a:t>
            </a:r>
            <a:endParaRPr lang="en-ZA" sz="5400" b="1" dirty="0">
              <a:solidFill>
                <a:schemeClr val="accent2">
                  <a:lumMod val="75000"/>
                </a:schemeClr>
              </a:solidFill>
              <a:ea typeface="+mn-ea"/>
              <a:cs typeface="+mn-cs"/>
            </a:endParaRPr>
          </a:p>
        </p:txBody>
      </p:sp>
      <p:pic>
        <p:nvPicPr>
          <p:cNvPr id="3" name="Picture 2"/>
          <p:cNvPicPr>
            <a:picLocks noChangeAspect="1"/>
          </p:cNvPicPr>
          <p:nvPr/>
        </p:nvPicPr>
        <p:blipFill>
          <a:blip r:embed="rId2" cstate="print"/>
          <a:stretch>
            <a:fillRect/>
          </a:stretch>
        </p:blipFill>
        <p:spPr>
          <a:xfrm>
            <a:off x="107504" y="6127323"/>
            <a:ext cx="1584176" cy="729866"/>
          </a:xfrm>
          <a:prstGeom prst="rect">
            <a:avLst/>
          </a:prstGeom>
        </p:spPr>
      </p:pic>
      <p:sp>
        <p:nvSpPr>
          <p:cNvPr id="4"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05932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alibri"/>
                <a:ea typeface="+mn-ea"/>
                <a:cs typeface="+mn-cs"/>
              </a:rPr>
              <a:t>7</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294576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Shape 371"/>
          <p:cNvPicPr preferRelativeResize="0"/>
          <p:nvPr/>
        </p:nvPicPr>
        <p:blipFill rotWithShape="1">
          <a:blip r:embed="rId3" cstate="print">
            <a:alphaModFix/>
          </a:blip>
          <a:srcRect l="-10" t="16478" r="10"/>
          <a:stretch/>
        </p:blipFill>
        <p:spPr>
          <a:xfrm>
            <a:off x="1043609" y="601480"/>
            <a:ext cx="6957370" cy="5346474"/>
          </a:xfrm>
          <a:prstGeom prst="rect">
            <a:avLst/>
          </a:prstGeom>
          <a:noFill/>
          <a:ln>
            <a:noFill/>
          </a:ln>
        </p:spPr>
      </p:pic>
      <p:grpSp>
        <p:nvGrpSpPr>
          <p:cNvPr id="372" name="Shape 372"/>
          <p:cNvGrpSpPr/>
          <p:nvPr/>
        </p:nvGrpSpPr>
        <p:grpSpPr>
          <a:xfrm>
            <a:off x="1142981" y="5947950"/>
            <a:ext cx="6858000" cy="52800"/>
            <a:chOff x="-25" y="5090700"/>
            <a:chExt cx="9144000" cy="52800"/>
          </a:xfrm>
        </p:grpSpPr>
        <p:sp>
          <p:nvSpPr>
            <p:cNvPr id="373" name="Shape 373"/>
            <p:cNvSpPr/>
            <p:nvPr/>
          </p:nvSpPr>
          <p:spPr>
            <a:xfrm>
              <a:off x="-25" y="5090700"/>
              <a:ext cx="2286000" cy="52800"/>
            </a:xfrm>
            <a:prstGeom prst="rect">
              <a:avLst/>
            </a:prstGeom>
            <a:solidFill>
              <a:srgbClr val="4285F4"/>
            </a:solidFill>
            <a:ln>
              <a:noFill/>
            </a:ln>
          </p:spPr>
          <p:txBody>
            <a:bodyPr lIns="68569" tIns="68569" rIns="68569" bIns="68569" anchor="ctr" anchorCtr="0">
              <a:noAutofit/>
            </a:bodyPr>
            <a:lstStyle/>
            <a:p>
              <a:endParaRPr sz="1050" kern="0" dirty="0">
                <a:solidFill>
                  <a:srgbClr val="000000"/>
                </a:solidFill>
                <a:cs typeface="Arial"/>
                <a:sym typeface="Arial"/>
              </a:endParaRPr>
            </a:p>
          </p:txBody>
        </p:sp>
        <p:sp>
          <p:nvSpPr>
            <p:cNvPr id="374" name="Shape 374"/>
            <p:cNvSpPr/>
            <p:nvPr/>
          </p:nvSpPr>
          <p:spPr>
            <a:xfrm>
              <a:off x="2285998" y="5090700"/>
              <a:ext cx="2286000" cy="52800"/>
            </a:xfrm>
            <a:prstGeom prst="rect">
              <a:avLst/>
            </a:prstGeom>
            <a:solidFill>
              <a:srgbClr val="EA4335"/>
            </a:solidFill>
            <a:ln>
              <a:noFill/>
            </a:ln>
          </p:spPr>
          <p:txBody>
            <a:bodyPr lIns="68569" tIns="68569" rIns="68569" bIns="68569" anchor="ctr" anchorCtr="0">
              <a:noAutofit/>
            </a:bodyPr>
            <a:lstStyle/>
            <a:p>
              <a:endParaRPr sz="1050" kern="0" dirty="0">
                <a:solidFill>
                  <a:srgbClr val="000000"/>
                </a:solidFill>
                <a:cs typeface="Arial"/>
                <a:sym typeface="Arial"/>
              </a:endParaRPr>
            </a:p>
          </p:txBody>
        </p:sp>
        <p:sp>
          <p:nvSpPr>
            <p:cNvPr id="375" name="Shape 375"/>
            <p:cNvSpPr/>
            <p:nvPr/>
          </p:nvSpPr>
          <p:spPr>
            <a:xfrm>
              <a:off x="4571987" y="5090700"/>
              <a:ext cx="2285999" cy="52800"/>
            </a:xfrm>
            <a:prstGeom prst="rect">
              <a:avLst/>
            </a:prstGeom>
            <a:solidFill>
              <a:srgbClr val="FBBC05"/>
            </a:solidFill>
            <a:ln>
              <a:noFill/>
            </a:ln>
          </p:spPr>
          <p:txBody>
            <a:bodyPr lIns="68569" tIns="68569" rIns="68569" bIns="68569" anchor="ctr" anchorCtr="0">
              <a:noAutofit/>
            </a:bodyPr>
            <a:lstStyle/>
            <a:p>
              <a:endParaRPr sz="1050" kern="0" dirty="0">
                <a:solidFill>
                  <a:srgbClr val="000000"/>
                </a:solidFill>
                <a:cs typeface="Arial"/>
                <a:sym typeface="Arial"/>
              </a:endParaRPr>
            </a:p>
          </p:txBody>
        </p:sp>
        <p:sp>
          <p:nvSpPr>
            <p:cNvPr id="376" name="Shape 376"/>
            <p:cNvSpPr/>
            <p:nvPr/>
          </p:nvSpPr>
          <p:spPr>
            <a:xfrm>
              <a:off x="6857975" y="5090700"/>
              <a:ext cx="2286000" cy="52800"/>
            </a:xfrm>
            <a:prstGeom prst="rect">
              <a:avLst/>
            </a:prstGeom>
            <a:solidFill>
              <a:srgbClr val="34A853"/>
            </a:solidFill>
            <a:ln>
              <a:noFill/>
            </a:ln>
          </p:spPr>
          <p:txBody>
            <a:bodyPr lIns="68569" tIns="68569" rIns="68569" bIns="68569" anchor="ctr" anchorCtr="0">
              <a:noAutofit/>
            </a:bodyPr>
            <a:lstStyle/>
            <a:p>
              <a:endParaRPr sz="1050" kern="0" dirty="0">
                <a:solidFill>
                  <a:srgbClr val="000000"/>
                </a:solidFill>
                <a:cs typeface="Arial"/>
                <a:sym typeface="Arial"/>
              </a:endParaRPr>
            </a:p>
          </p:txBody>
        </p:sp>
      </p:grpSp>
      <p:sp>
        <p:nvSpPr>
          <p:cNvPr id="377" name="Shape 377"/>
          <p:cNvSpPr/>
          <p:nvPr/>
        </p:nvSpPr>
        <p:spPr>
          <a:xfrm>
            <a:off x="1144031" y="4670925"/>
            <a:ext cx="6858000" cy="879000"/>
          </a:xfrm>
          <a:prstGeom prst="rect">
            <a:avLst/>
          </a:prstGeom>
          <a:solidFill>
            <a:srgbClr val="0F9D58">
              <a:alpha val="85090"/>
            </a:srgbClr>
          </a:solidFill>
          <a:ln>
            <a:noFill/>
          </a:ln>
        </p:spPr>
        <p:txBody>
          <a:bodyPr lIns="68569" tIns="68569" rIns="68569" bIns="68569" anchor="ctr" anchorCtr="0">
            <a:noAutofit/>
          </a:bodyPr>
          <a:lstStyle/>
          <a:p>
            <a:endParaRPr sz="1050" kern="0" dirty="0">
              <a:solidFill>
                <a:srgbClr val="000000"/>
              </a:solidFill>
              <a:cs typeface="Arial"/>
              <a:sym typeface="Arial"/>
            </a:endParaRPr>
          </a:p>
        </p:txBody>
      </p:sp>
      <p:sp>
        <p:nvSpPr>
          <p:cNvPr id="378" name="Shape 378"/>
          <p:cNvSpPr txBox="1"/>
          <p:nvPr/>
        </p:nvSpPr>
        <p:spPr>
          <a:xfrm>
            <a:off x="1144031" y="4670925"/>
            <a:ext cx="6858000" cy="803700"/>
          </a:xfrm>
          <a:prstGeom prst="rect">
            <a:avLst/>
          </a:prstGeom>
          <a:noFill/>
          <a:ln>
            <a:noFill/>
          </a:ln>
        </p:spPr>
        <p:txBody>
          <a:bodyPr lIns="28556" tIns="28556" rIns="28556" bIns="28556" anchor="ctr" anchorCtr="0">
            <a:noAutofit/>
          </a:bodyPr>
          <a:lstStyle/>
          <a:p>
            <a:pPr algn="ctr">
              <a:buClr>
                <a:srgbClr val="000000"/>
              </a:buClr>
              <a:buSzPct val="25000"/>
              <a:buFont typeface="Arial"/>
              <a:buNone/>
            </a:pPr>
            <a:r>
              <a:rPr lang="en" sz="2400" kern="0" dirty="0">
                <a:solidFill>
                  <a:srgbClr val="FFFFFF"/>
                </a:solidFill>
                <a:latin typeface="Arial Black" panose="020B0A04020102020204" pitchFamily="34" charset="0"/>
                <a:ea typeface="Roboto"/>
                <a:cs typeface="Roboto"/>
                <a:sym typeface="Roboto"/>
              </a:rPr>
              <a:t>Now the world is at our </a:t>
            </a:r>
            <a:r>
              <a:rPr lang="en" sz="2400" b="1" kern="0" dirty="0">
                <a:solidFill>
                  <a:srgbClr val="FFFFFF"/>
                </a:solidFill>
                <a:latin typeface="Arial Black" panose="020B0A04020102020204" pitchFamily="34" charset="0"/>
                <a:ea typeface="Roboto"/>
                <a:cs typeface="Roboto"/>
                <a:sym typeface="Roboto"/>
              </a:rPr>
              <a:t>fingertips…</a:t>
            </a:r>
          </a:p>
        </p:txBody>
      </p:sp>
      <p:pic>
        <p:nvPicPr>
          <p:cNvPr id="10" name="Picture 9"/>
          <p:cNvPicPr>
            <a:picLocks noChangeAspect="1"/>
          </p:cNvPicPr>
          <p:nvPr/>
        </p:nvPicPr>
        <p:blipFill>
          <a:blip r:embed="rId4" cstate="print"/>
          <a:stretch>
            <a:fillRect/>
          </a:stretch>
        </p:blipFill>
        <p:spPr>
          <a:xfrm>
            <a:off x="107504" y="6127323"/>
            <a:ext cx="1475656" cy="729866"/>
          </a:xfrm>
          <a:prstGeom prst="rect">
            <a:avLst/>
          </a:prstGeom>
        </p:spPr>
      </p:pic>
      <p:sp>
        <p:nvSpPr>
          <p:cNvPr id="11"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8</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197354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chemeClr val="accent2">
                    <a:lumMod val="75000"/>
                  </a:schemeClr>
                </a:solidFill>
                <a:latin typeface="+mn-lt"/>
                <a:ea typeface="+mn-ea"/>
                <a:cs typeface="+mn-cs"/>
              </a:rPr>
              <a:t>INTRODUCTION</a:t>
            </a:r>
          </a:p>
        </p:txBody>
      </p:sp>
      <p:sp>
        <p:nvSpPr>
          <p:cNvPr id="3" name="Content Placeholder 2"/>
          <p:cNvSpPr>
            <a:spLocks noGrp="1"/>
          </p:cNvSpPr>
          <p:nvPr>
            <p:ph idx="1"/>
          </p:nvPr>
        </p:nvSpPr>
        <p:spPr>
          <a:xfrm>
            <a:off x="251521" y="1196751"/>
            <a:ext cx="8640960" cy="4930571"/>
          </a:xfrm>
        </p:spPr>
        <p:txBody>
          <a:bodyPr>
            <a:normAutofit/>
          </a:bodyPr>
          <a:lstStyle/>
          <a:p>
            <a:pPr marL="0" indent="0" algn="just">
              <a:buNone/>
            </a:pPr>
            <a:r>
              <a:rPr lang="en-US" dirty="0"/>
              <a:t>The Department of Basic Education (DBE) has </a:t>
            </a:r>
            <a:r>
              <a:rPr lang="en-US" b="1" dirty="0"/>
              <a:t>finalised a plan for the deployment of digital LTSM through ICTs </a:t>
            </a:r>
            <a:r>
              <a:rPr lang="en-US" dirty="0"/>
              <a:t>at all levels of the basic education sector in 2019. </a:t>
            </a:r>
          </a:p>
          <a:p>
            <a:pPr marL="0" indent="0" algn="just">
              <a:buNone/>
            </a:pPr>
            <a:endParaRPr lang="en-US" dirty="0"/>
          </a:p>
          <a:p>
            <a:pPr marL="0" indent="0" algn="just">
              <a:buNone/>
            </a:pPr>
            <a:r>
              <a:rPr lang="en-US" dirty="0"/>
              <a:t>The plan provides the DBE with a </a:t>
            </a:r>
            <a:r>
              <a:rPr lang="en-US" b="1" dirty="0"/>
              <a:t>strategy to make the vision of the White Paper on e-Education a reality.</a:t>
            </a:r>
          </a:p>
        </p:txBody>
      </p:sp>
      <p:pic>
        <p:nvPicPr>
          <p:cNvPr id="4" name="Picture 3"/>
          <p:cNvPicPr>
            <a:picLocks noChangeAspect="1"/>
          </p:cNvPicPr>
          <p:nvPr/>
        </p:nvPicPr>
        <p:blipFill>
          <a:blip r:embed="rId2" cstate="print"/>
          <a:stretch>
            <a:fillRect/>
          </a:stretch>
        </p:blipFill>
        <p:spPr>
          <a:xfrm>
            <a:off x="107504" y="6127323"/>
            <a:ext cx="1512168" cy="729866"/>
          </a:xfrm>
          <a:prstGeom prst="rect">
            <a:avLst/>
          </a:prstGeom>
        </p:spPr>
      </p:pic>
      <p:sp>
        <p:nvSpPr>
          <p:cNvPr id="5"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9</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7150960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06ff4e74-03de-4508-b301-4fdb103cdb36.mdb"/>
</p:tagLst>
</file>

<file path=ppt/theme/theme1.xml><?xml version="1.0" encoding="utf-8"?>
<a:theme xmlns:a="http://schemas.openxmlformats.org/drawingml/2006/main" name="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DBE Presentation template</Template>
  <TotalTime>28778</TotalTime>
  <Words>3256</Words>
  <Application>Microsoft Office PowerPoint</Application>
  <PresentationFormat>On-screen Show (4:3)</PresentationFormat>
  <Paragraphs>1158</Paragraphs>
  <Slides>50</Slides>
  <Notes>4</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New DBE Presentation template</vt:lpstr>
      <vt:lpstr>      </vt:lpstr>
      <vt:lpstr>Slide 2</vt:lpstr>
      <vt:lpstr>PURPOSE</vt:lpstr>
      <vt:lpstr>PROBLEM STATEMENT</vt:lpstr>
      <vt:lpstr> POLICY AND  LEGISLATIVE ENVIRONMENT</vt:lpstr>
      <vt:lpstr>THE NATIONAL DEVELOPMENT PLAN</vt:lpstr>
      <vt:lpstr>DEPLOYMENT OF DIGITAL LTSM THROUGH ICTs</vt:lpstr>
      <vt:lpstr>Slide 8</vt:lpstr>
      <vt:lpstr>INTRODUCTION</vt:lpstr>
      <vt:lpstr>IMPLEMENTATION PLAN</vt:lpstr>
      <vt:lpstr>Slide 11</vt:lpstr>
      <vt:lpstr>UNIVERSAL SERVICE AND ACCESS OBLIGATIONS</vt:lpstr>
      <vt:lpstr>Slide 13</vt:lpstr>
      <vt:lpstr>USAO PROJECT ORDINARY SCHOOLS </vt:lpstr>
      <vt:lpstr>PROVINCIAL  BREAKDOWN OF CONNECTIVITY</vt:lpstr>
      <vt:lpstr>PROGRESS TO DATE   CONNECTIVITY FOR SCHOOLS FOR LEARNERS WITH SPECIAL EDUCATION NEEDS</vt:lpstr>
      <vt:lpstr>CONNECTIVITY</vt:lpstr>
      <vt:lpstr>   CONNECTIVITY OF TEACHER CENTRES </vt:lpstr>
      <vt:lpstr>2020-2021 CONNECTIVITY PLANS</vt:lpstr>
      <vt:lpstr>Slide 20</vt:lpstr>
      <vt:lpstr>USAO PROJECT NUMBER OF ICT DEVICES DEPLOYED</vt:lpstr>
      <vt:lpstr>PROVINCIALY DRIVEN DEVICES ROLLOUT (PROGRESS)</vt:lpstr>
      <vt:lpstr>Slide 23</vt:lpstr>
      <vt:lpstr> BACKGROUND</vt:lpstr>
      <vt:lpstr>PHASE 1: SPECIAL SCHOOLS: 2019 - 2020</vt:lpstr>
      <vt:lpstr>PHASE 1: SPECIAL SCHOOLS: 2019 - 2020</vt:lpstr>
      <vt:lpstr>PHASE 1: SPECIAL SCHOOLS: 2020 - 2021</vt:lpstr>
      <vt:lpstr>2020-2021 PLANS</vt:lpstr>
      <vt:lpstr>AUDIT OF PHASE 2&amp;3  SCHOOLS: 2020</vt:lpstr>
      <vt:lpstr>MULTIGRADE SCHOOL: 2020/21</vt:lpstr>
      <vt:lpstr>AUDIT OF  PHASE 3 SCHOOLS: 2021 </vt:lpstr>
      <vt:lpstr>Slide 32</vt:lpstr>
      <vt:lpstr>THE NUMBER OF ORDINARY SCHOOLS SCHOOLS TO BE RESOURCED  </vt:lpstr>
      <vt:lpstr>Slide 34</vt:lpstr>
      <vt:lpstr>Slide 35</vt:lpstr>
      <vt:lpstr>NUMBER OF TEACHERS TRAINED IN ICT AND THEIR LEVEL OF TRAINING</vt:lpstr>
      <vt:lpstr>ICT TEACHER  PROFESSIONAL DEVELOPMENT</vt:lpstr>
      <vt:lpstr>Slide 38</vt:lpstr>
      <vt:lpstr>ICT TEACHER  PROFESSIONAL DEVELOPMENT</vt:lpstr>
      <vt:lpstr>Slide 40</vt:lpstr>
      <vt:lpstr>Slide 41</vt:lpstr>
      <vt:lpstr>DIGITAL CONTENT RESOURCES:  PROGRESS</vt:lpstr>
      <vt:lpstr>DIGITAL CONTENT RESOURCES:  PROGRESS</vt:lpstr>
      <vt:lpstr>Slide 44</vt:lpstr>
      <vt:lpstr>PROVINCIAL e-CONTENT PORTALS</vt:lpstr>
      <vt:lpstr>FUTURE PLANS</vt:lpstr>
      <vt:lpstr>DIGITAL CONTENT DEVELOPMENT PLAN</vt:lpstr>
      <vt:lpstr>PROGRESS WITH STAKEHOLDER ENGAGEMENT</vt:lpstr>
      <vt:lpstr>RECOMMENDATIONS</vt:lpstr>
      <vt:lpstr>KE A LEBOGA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Title here</dc:title>
  <dc:creator>Moja Boitumelo</dc:creator>
  <cp:lastModifiedBy>PUMZA</cp:lastModifiedBy>
  <cp:revision>608</cp:revision>
  <cp:lastPrinted>2020-03-13T07:10:39Z</cp:lastPrinted>
  <dcterms:created xsi:type="dcterms:W3CDTF">2016-04-18T12:36:04Z</dcterms:created>
  <dcterms:modified xsi:type="dcterms:W3CDTF">2020-03-17T11:27:28Z</dcterms:modified>
</cp:coreProperties>
</file>