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  <p:sldMasterId id="2147483693" r:id="rId3"/>
    <p:sldMasterId id="2147483697" r:id="rId4"/>
    <p:sldMasterId id="2147483699" r:id="rId5"/>
    <p:sldMasterId id="2147483695" r:id="rId6"/>
    <p:sldMasterId id="2147483691" r:id="rId7"/>
    <p:sldMasterId id="2147483687" r:id="rId8"/>
    <p:sldMasterId id="2147483689" r:id="rId9"/>
  </p:sldMasterIdLst>
  <p:sldIdLst>
    <p:sldId id="257" r:id="rId10"/>
    <p:sldId id="256" r:id="rId11"/>
    <p:sldId id="288" r:id="rId12"/>
    <p:sldId id="287" r:id="rId13"/>
    <p:sldId id="283" r:id="rId14"/>
    <p:sldId id="284" r:id="rId15"/>
    <p:sldId id="267" r:id="rId16"/>
    <p:sldId id="268" r:id="rId17"/>
    <p:sldId id="259" r:id="rId18"/>
    <p:sldId id="270" r:id="rId19"/>
    <p:sldId id="271" r:id="rId20"/>
    <p:sldId id="258" r:id="rId21"/>
    <p:sldId id="272" r:id="rId22"/>
    <p:sldId id="273" r:id="rId23"/>
    <p:sldId id="263" r:id="rId24"/>
    <p:sldId id="274" r:id="rId25"/>
    <p:sldId id="261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64" r:id="rId35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0C6"/>
    <a:srgbClr val="00487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10"/>
    <p:restoredTop sz="94610"/>
  </p:normalViewPr>
  <p:slideViewPr>
    <p:cSldViewPr snapToGrid="0" snapToObjects="1" showGuides="1">
      <p:cViewPr varScale="1">
        <p:scale>
          <a:sx n="140" d="100"/>
          <a:sy n="140" d="100"/>
        </p:scale>
        <p:origin x="-948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363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36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81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0616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59E9E-626D-0041-BC5E-4C2DB2B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481C3-867A-214A-B287-47E7F0733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57594-BC56-5748-89FA-34918AD0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0E202-9836-9A47-A0A7-ED11B70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9D471BAA-DD11-F146-A90F-6814359E7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911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59E9E-626D-0041-BC5E-4C2DB2B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481C3-867A-214A-B287-47E7F0733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57594-BC56-5748-89FA-34918AD0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0E202-9836-9A47-A0A7-ED11B70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9D471BAA-DD11-F146-A90F-6814359E7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821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59E9E-626D-0041-BC5E-4C2DB2B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481C3-867A-214A-B287-47E7F0733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57594-BC56-5748-89FA-34918AD0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0E202-9836-9A47-A0A7-ED11B70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9D471BAA-DD11-F146-A90F-6814359E7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368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6704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59E9E-626D-0041-BC5E-4C2DB2B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481C3-867A-214A-B287-47E7F0733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57594-BC56-5748-89FA-34918AD0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0E202-9836-9A47-A0A7-ED11B70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9D471BAA-DD11-F146-A90F-6814359E7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4216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59E9E-626D-0041-BC5E-4C2DB2B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481C3-867A-214A-B287-47E7F0733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57594-BC56-5748-89FA-34918AD0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0E202-9836-9A47-A0A7-ED11B70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9D471BAA-DD11-F146-A90F-6814359E7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3640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59E9E-626D-0041-BC5E-4C2DB2B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481C3-867A-214A-B287-47E7F0733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57594-BC56-5748-89FA-34918AD0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0E202-9836-9A47-A0A7-ED11B70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9D471BAA-DD11-F146-A90F-6814359E7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3153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535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59E9E-626D-0041-BC5E-4C2DB2B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481C3-867A-214A-B287-47E7F0733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5D821-E0DC-4042-B3D8-70C0BE21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C3C92D54-A45A-1C4B-A276-0C3C922DBF35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57594-BC56-5748-89FA-34918AD0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0E202-9836-9A47-A0A7-ED11B70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/>
          <a:lstStyle/>
          <a:p>
            <a:fld id="{9D471BAA-DD11-F146-A90F-6814359E7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62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286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129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337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784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331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99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D75F107F-D126-1A42-B583-76EBD4C54B9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56EF9D4-6FEF-5045-BDC5-3B2C173F0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16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8">
            <a:extLst>
              <a:ext uri="{FF2B5EF4-FFF2-40B4-BE49-F238E27FC236}">
                <a16:creationId xmlns:a16="http://schemas.microsoft.com/office/drawing/2014/main" xmlns="" id="{62CA20FA-76BF-2D43-8FD3-2610CBBFFC2F}"/>
              </a:ext>
            </a:extLst>
          </p:cNvPr>
          <p:cNvSpPr/>
          <p:nvPr userDrawn="1"/>
        </p:nvSpPr>
        <p:spPr>
          <a:xfrm>
            <a:off x="0" y="1501726"/>
            <a:ext cx="9144000" cy="3444816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BED60AB-53A8-584D-9473-156B57E93F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2239" y="163816"/>
            <a:ext cx="2135839" cy="1777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F27138-D163-5C44-9CA8-3304C5757B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20000"/>
          </a:blip>
          <a:srcRect l="59799" t="33210" r="1297"/>
          <a:stretch/>
        </p:blipFill>
        <p:spPr>
          <a:xfrm>
            <a:off x="0" y="1408961"/>
            <a:ext cx="9144000" cy="307730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3F3C075-8760-FB4E-B504-046D0B0339A1}"/>
              </a:ext>
            </a:extLst>
          </p:cNvPr>
          <p:cNvSpPr/>
          <p:nvPr userDrawn="1"/>
        </p:nvSpPr>
        <p:spPr>
          <a:xfrm>
            <a:off x="-260350" y="4946542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0376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 userDrawn="1">
          <p15:clr>
            <a:srgbClr val="F26B43"/>
          </p15:clr>
        </p15:guide>
        <p15:guide id="2" pos="340" userDrawn="1">
          <p15:clr>
            <a:srgbClr val="F26B43"/>
          </p15:clr>
        </p15:guide>
        <p15:guide id="3" pos="5397" userDrawn="1">
          <p15:clr>
            <a:srgbClr val="F26B43"/>
          </p15:clr>
        </p15:guide>
        <p15:guide id="4" orient="horz" pos="28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8">
            <a:extLst>
              <a:ext uri="{FF2B5EF4-FFF2-40B4-BE49-F238E27FC236}">
                <a16:creationId xmlns:a16="http://schemas.microsoft.com/office/drawing/2014/main" xmlns="" id="{4D892423-D781-F54E-8CEA-3DE54D329A5B}"/>
              </a:ext>
            </a:extLst>
          </p:cNvPr>
          <p:cNvSpPr/>
          <p:nvPr userDrawn="1"/>
        </p:nvSpPr>
        <p:spPr>
          <a:xfrm>
            <a:off x="1" y="5350"/>
            <a:ext cx="2862470" cy="5709649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FA9A9BE-4FF8-A440-AA1C-90306DF04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8000"/>
          </a:blip>
          <a:srcRect l="58291"/>
          <a:stretch/>
        </p:blipFill>
        <p:spPr>
          <a:xfrm>
            <a:off x="-2" y="1041897"/>
            <a:ext cx="2862471" cy="4575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E64F6D-FB3A-EF4A-A8A0-67710D894F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13" y="4586288"/>
            <a:ext cx="1671476" cy="1391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F3ED22-89F6-4547-B896-E09BCBCA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6000"/>
          </a:blip>
          <a:srcRect l="65924" t="13974" r="5527"/>
          <a:stretch/>
        </p:blipFill>
        <p:spPr>
          <a:xfrm>
            <a:off x="0" y="2862470"/>
            <a:ext cx="2862470" cy="1659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851" y="182477"/>
            <a:ext cx="2135839" cy="1777772"/>
          </a:xfrm>
          <a:prstGeom prst="rect">
            <a:avLst/>
          </a:prstGeom>
        </p:spPr>
      </p:pic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011E0544-CBB1-8E4F-9652-9661E40F6518}"/>
              </a:ext>
            </a:extLst>
          </p:cNvPr>
          <p:cNvSpPr/>
          <p:nvPr userDrawn="1"/>
        </p:nvSpPr>
        <p:spPr>
          <a:xfrm>
            <a:off x="1" y="-4592"/>
            <a:ext cx="3326295" cy="125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Rechteck 8">
            <a:extLst>
              <a:ext uri="{FF2B5EF4-FFF2-40B4-BE49-F238E27FC236}">
                <a16:creationId xmlns:a16="http://schemas.microsoft.com/office/drawing/2014/main" xmlns="" id="{334ADE8B-F9CE-1047-BA6A-D402BF272BA1}"/>
              </a:ext>
            </a:extLst>
          </p:cNvPr>
          <p:cNvSpPr/>
          <p:nvPr userDrawn="1"/>
        </p:nvSpPr>
        <p:spPr>
          <a:xfrm>
            <a:off x="0" y="5107912"/>
            <a:ext cx="2862469" cy="617030"/>
          </a:xfrm>
          <a:prstGeom prst="rect">
            <a:avLst/>
          </a:prstGeom>
          <a:solidFill>
            <a:srgbClr val="00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850B9BDE-7F0C-E04C-AD2A-2E0605BAFD7B}"/>
              </a:ext>
            </a:extLst>
          </p:cNvPr>
          <p:cNvSpPr/>
          <p:nvPr userDrawn="1"/>
        </p:nvSpPr>
        <p:spPr>
          <a:xfrm>
            <a:off x="-260350" y="5107912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7254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 userDrawn="1">
          <p15:clr>
            <a:srgbClr val="F26B43"/>
          </p15:clr>
        </p15:guide>
        <p15:guide id="2" pos="1791" userDrawn="1">
          <p15:clr>
            <a:srgbClr val="F26B43"/>
          </p15:clr>
        </p15:guide>
        <p15:guide id="3" orient="horz" pos="2889" userDrawn="1">
          <p15:clr>
            <a:srgbClr val="F26B43"/>
          </p15:clr>
        </p15:guide>
        <p15:guide id="4" pos="499" userDrawn="1">
          <p15:clr>
            <a:srgbClr val="F26B43"/>
          </p15:clr>
        </p15:guide>
        <p15:guide id="5" pos="54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8">
            <a:extLst>
              <a:ext uri="{FF2B5EF4-FFF2-40B4-BE49-F238E27FC236}">
                <a16:creationId xmlns:a16="http://schemas.microsoft.com/office/drawing/2014/main" xmlns="" id="{1D083BCC-73D6-8343-B7CB-1061205A8EC4}"/>
              </a:ext>
            </a:extLst>
          </p:cNvPr>
          <p:cNvSpPr/>
          <p:nvPr userDrawn="1"/>
        </p:nvSpPr>
        <p:spPr>
          <a:xfrm>
            <a:off x="2836506" y="1245704"/>
            <a:ext cx="6307493" cy="3915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xmlns="" id="{4D892423-D781-F54E-8CEA-3DE54D329A5B}"/>
              </a:ext>
            </a:extLst>
          </p:cNvPr>
          <p:cNvSpPr/>
          <p:nvPr userDrawn="1"/>
        </p:nvSpPr>
        <p:spPr>
          <a:xfrm>
            <a:off x="1" y="5350"/>
            <a:ext cx="2862470" cy="5709649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E64F6D-FB3A-EF4A-A8A0-67710D894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13" y="4586288"/>
            <a:ext cx="1671476" cy="1391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4364" y="163816"/>
            <a:ext cx="2135839" cy="1777772"/>
          </a:xfrm>
          <a:prstGeom prst="rect">
            <a:avLst/>
          </a:prstGeom>
        </p:spPr>
      </p:pic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011E0544-CBB1-8E4F-9652-9661E40F6518}"/>
              </a:ext>
            </a:extLst>
          </p:cNvPr>
          <p:cNvSpPr/>
          <p:nvPr userDrawn="1"/>
        </p:nvSpPr>
        <p:spPr>
          <a:xfrm>
            <a:off x="1" y="-4592"/>
            <a:ext cx="3326295" cy="125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610AD8-D2C0-704F-8AEC-57B039AE7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893" r="64823"/>
          <a:stretch/>
        </p:blipFill>
        <p:spPr>
          <a:xfrm>
            <a:off x="-2" y="3416201"/>
            <a:ext cx="2862471" cy="2459046"/>
          </a:xfrm>
          <a:prstGeom prst="rect">
            <a:avLst/>
          </a:prstGeom>
        </p:spPr>
      </p:pic>
      <p:sp>
        <p:nvSpPr>
          <p:cNvPr id="25" name="Rechteck 8">
            <a:extLst>
              <a:ext uri="{FF2B5EF4-FFF2-40B4-BE49-F238E27FC236}">
                <a16:creationId xmlns:a16="http://schemas.microsoft.com/office/drawing/2014/main" xmlns="" id="{38697AE4-5702-DF4B-815F-1C2A9E4795C1}"/>
              </a:ext>
            </a:extLst>
          </p:cNvPr>
          <p:cNvSpPr/>
          <p:nvPr userDrawn="1"/>
        </p:nvSpPr>
        <p:spPr>
          <a:xfrm>
            <a:off x="0" y="5161702"/>
            <a:ext cx="2862469" cy="553298"/>
          </a:xfrm>
          <a:prstGeom prst="rect">
            <a:avLst/>
          </a:prstGeom>
          <a:solidFill>
            <a:srgbClr val="00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DE59676-A0BD-794C-A235-FD75C3DEA957}"/>
              </a:ext>
            </a:extLst>
          </p:cNvPr>
          <p:cNvSpPr/>
          <p:nvPr userDrawn="1"/>
        </p:nvSpPr>
        <p:spPr>
          <a:xfrm>
            <a:off x="-260350" y="5161702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7007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>
          <p15:clr>
            <a:srgbClr val="F26B43"/>
          </p15:clr>
        </p15:guide>
        <p15:guide id="2" pos="1791">
          <p15:clr>
            <a:srgbClr val="F26B43"/>
          </p15:clr>
        </p15:guide>
        <p15:guide id="3" orient="horz" pos="2889">
          <p15:clr>
            <a:srgbClr val="F26B43"/>
          </p15:clr>
        </p15:guide>
        <p15:guide id="4" pos="499">
          <p15:clr>
            <a:srgbClr val="F26B43"/>
          </p15:clr>
        </p15:guide>
        <p15:guide id="5" pos="54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8">
            <a:extLst>
              <a:ext uri="{FF2B5EF4-FFF2-40B4-BE49-F238E27FC236}">
                <a16:creationId xmlns:a16="http://schemas.microsoft.com/office/drawing/2014/main" xmlns="" id="{1D083BCC-73D6-8343-B7CB-1061205A8EC4}"/>
              </a:ext>
            </a:extLst>
          </p:cNvPr>
          <p:cNvSpPr/>
          <p:nvPr userDrawn="1"/>
        </p:nvSpPr>
        <p:spPr>
          <a:xfrm>
            <a:off x="2836506" y="1245704"/>
            <a:ext cx="6307493" cy="3915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xmlns="" id="{4D892423-D781-F54E-8CEA-3DE54D329A5B}"/>
              </a:ext>
            </a:extLst>
          </p:cNvPr>
          <p:cNvSpPr/>
          <p:nvPr userDrawn="1"/>
        </p:nvSpPr>
        <p:spPr>
          <a:xfrm>
            <a:off x="1" y="5350"/>
            <a:ext cx="2862470" cy="5709649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E64F6D-FB3A-EF4A-A8A0-67710D894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13" y="4586288"/>
            <a:ext cx="1671476" cy="1391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4364" y="163816"/>
            <a:ext cx="2135839" cy="1777772"/>
          </a:xfrm>
          <a:prstGeom prst="rect">
            <a:avLst/>
          </a:prstGeom>
        </p:spPr>
      </p:pic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011E0544-CBB1-8E4F-9652-9661E40F6518}"/>
              </a:ext>
            </a:extLst>
          </p:cNvPr>
          <p:cNvSpPr/>
          <p:nvPr userDrawn="1"/>
        </p:nvSpPr>
        <p:spPr>
          <a:xfrm>
            <a:off x="1" y="-4592"/>
            <a:ext cx="3326295" cy="125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8">
            <a:extLst>
              <a:ext uri="{FF2B5EF4-FFF2-40B4-BE49-F238E27FC236}">
                <a16:creationId xmlns:a16="http://schemas.microsoft.com/office/drawing/2014/main" xmlns="" id="{38697AE4-5702-DF4B-815F-1C2A9E4795C1}"/>
              </a:ext>
            </a:extLst>
          </p:cNvPr>
          <p:cNvSpPr/>
          <p:nvPr userDrawn="1"/>
        </p:nvSpPr>
        <p:spPr>
          <a:xfrm>
            <a:off x="0" y="5161702"/>
            <a:ext cx="2862469" cy="553298"/>
          </a:xfrm>
          <a:prstGeom prst="rect">
            <a:avLst/>
          </a:prstGeom>
          <a:solidFill>
            <a:srgbClr val="00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DE59676-A0BD-794C-A235-FD75C3DEA957}"/>
              </a:ext>
            </a:extLst>
          </p:cNvPr>
          <p:cNvSpPr/>
          <p:nvPr userDrawn="1"/>
        </p:nvSpPr>
        <p:spPr>
          <a:xfrm>
            <a:off x="-260350" y="5161702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421BBE-E540-AA4C-A39B-F82997B4B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6000"/>
          </a:blip>
          <a:srcRect l="65924" t="13974" r="5527"/>
          <a:stretch/>
        </p:blipFill>
        <p:spPr>
          <a:xfrm>
            <a:off x="0" y="3457136"/>
            <a:ext cx="2862470" cy="16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040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>
          <p15:clr>
            <a:srgbClr val="F26B43"/>
          </p15:clr>
        </p15:guide>
        <p15:guide id="2" pos="1791">
          <p15:clr>
            <a:srgbClr val="F26B43"/>
          </p15:clr>
        </p15:guide>
        <p15:guide id="3" orient="horz" pos="2889">
          <p15:clr>
            <a:srgbClr val="F26B43"/>
          </p15:clr>
        </p15:guide>
        <p15:guide id="4" pos="499">
          <p15:clr>
            <a:srgbClr val="F26B43"/>
          </p15:clr>
        </p15:guide>
        <p15:guide id="5" pos="54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E64F6D-FB3A-EF4A-A8A0-67710D894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13" y="4586288"/>
            <a:ext cx="1671476" cy="1391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4364" y="163816"/>
            <a:ext cx="2135839" cy="1777772"/>
          </a:xfrm>
          <a:prstGeom prst="rect">
            <a:avLst/>
          </a:prstGeom>
        </p:spPr>
      </p:pic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011E0544-CBB1-8E4F-9652-9661E40F6518}"/>
              </a:ext>
            </a:extLst>
          </p:cNvPr>
          <p:cNvSpPr/>
          <p:nvPr userDrawn="1"/>
        </p:nvSpPr>
        <p:spPr>
          <a:xfrm>
            <a:off x="1" y="-4592"/>
            <a:ext cx="3326295" cy="125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8">
            <a:extLst>
              <a:ext uri="{FF2B5EF4-FFF2-40B4-BE49-F238E27FC236}">
                <a16:creationId xmlns:a16="http://schemas.microsoft.com/office/drawing/2014/main" xmlns="" id="{38697AE4-5702-DF4B-815F-1C2A9E4795C1}"/>
              </a:ext>
            </a:extLst>
          </p:cNvPr>
          <p:cNvSpPr/>
          <p:nvPr userDrawn="1"/>
        </p:nvSpPr>
        <p:spPr>
          <a:xfrm>
            <a:off x="0" y="5161702"/>
            <a:ext cx="9302620" cy="553298"/>
          </a:xfrm>
          <a:prstGeom prst="rect">
            <a:avLst/>
          </a:prstGeom>
          <a:solidFill>
            <a:srgbClr val="00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DE59676-A0BD-794C-A235-FD75C3DEA957}"/>
              </a:ext>
            </a:extLst>
          </p:cNvPr>
          <p:cNvSpPr/>
          <p:nvPr userDrawn="1"/>
        </p:nvSpPr>
        <p:spPr>
          <a:xfrm>
            <a:off x="-260350" y="5161702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421BBE-E540-AA4C-A39B-F82997B4B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6000"/>
          </a:blip>
          <a:srcRect l="65924" t="13974" r="5527"/>
          <a:stretch/>
        </p:blipFill>
        <p:spPr>
          <a:xfrm>
            <a:off x="0" y="3457136"/>
            <a:ext cx="2862470" cy="165942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F647349F-FBF3-2A4D-812C-0BB9D67BEB50}"/>
              </a:ext>
            </a:extLst>
          </p:cNvPr>
          <p:cNvSpPr/>
          <p:nvPr userDrawn="1"/>
        </p:nvSpPr>
        <p:spPr>
          <a:xfrm>
            <a:off x="-260350" y="1242845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429D11-281B-6E46-8402-F1DFEA6B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17000"/>
          </a:blip>
          <a:srcRect l="13893" r="18118"/>
          <a:stretch/>
        </p:blipFill>
        <p:spPr>
          <a:xfrm>
            <a:off x="-2" y="3189025"/>
            <a:ext cx="9144002" cy="18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18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>
          <p15:clr>
            <a:srgbClr val="F26B43"/>
          </p15:clr>
        </p15:guide>
        <p15:guide id="2" pos="1791">
          <p15:clr>
            <a:srgbClr val="F26B43"/>
          </p15:clr>
        </p15:guide>
        <p15:guide id="3" orient="horz" pos="2889">
          <p15:clr>
            <a:srgbClr val="F26B43"/>
          </p15:clr>
        </p15:guide>
        <p15:guide id="4" pos="499">
          <p15:clr>
            <a:srgbClr val="F26B43"/>
          </p15:clr>
        </p15:guide>
        <p15:guide id="5" pos="548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8">
            <a:extLst>
              <a:ext uri="{FF2B5EF4-FFF2-40B4-BE49-F238E27FC236}">
                <a16:creationId xmlns:a16="http://schemas.microsoft.com/office/drawing/2014/main" xmlns="" id="{4D892423-D781-F54E-8CEA-3DE54D329A5B}"/>
              </a:ext>
            </a:extLst>
          </p:cNvPr>
          <p:cNvSpPr/>
          <p:nvPr userDrawn="1"/>
        </p:nvSpPr>
        <p:spPr>
          <a:xfrm>
            <a:off x="1" y="5350"/>
            <a:ext cx="2862470" cy="5709649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E64F6D-FB3A-EF4A-A8A0-67710D894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13" y="4586288"/>
            <a:ext cx="1671476" cy="1391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2239" y="163816"/>
            <a:ext cx="2135839" cy="1777772"/>
          </a:xfrm>
          <a:prstGeom prst="rect">
            <a:avLst/>
          </a:prstGeom>
        </p:spPr>
      </p:pic>
      <p:sp>
        <p:nvSpPr>
          <p:cNvPr id="25" name="Rechteck 8">
            <a:extLst>
              <a:ext uri="{FF2B5EF4-FFF2-40B4-BE49-F238E27FC236}">
                <a16:creationId xmlns:a16="http://schemas.microsoft.com/office/drawing/2014/main" xmlns="" id="{38697AE4-5702-DF4B-815F-1C2A9E4795C1}"/>
              </a:ext>
            </a:extLst>
          </p:cNvPr>
          <p:cNvSpPr/>
          <p:nvPr userDrawn="1"/>
        </p:nvSpPr>
        <p:spPr>
          <a:xfrm>
            <a:off x="0" y="4946541"/>
            <a:ext cx="2862469" cy="768457"/>
          </a:xfrm>
          <a:prstGeom prst="rect">
            <a:avLst/>
          </a:prstGeom>
          <a:solidFill>
            <a:srgbClr val="00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DE59676-A0BD-794C-A235-FD75C3DEA957}"/>
              </a:ext>
            </a:extLst>
          </p:cNvPr>
          <p:cNvSpPr/>
          <p:nvPr userDrawn="1"/>
        </p:nvSpPr>
        <p:spPr>
          <a:xfrm>
            <a:off x="-260350" y="4946542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4DE5F4C-777E-BA43-BA15-41D9819351C3}"/>
              </a:ext>
            </a:extLst>
          </p:cNvPr>
          <p:cNvGrpSpPr/>
          <p:nvPr userDrawn="1"/>
        </p:nvGrpSpPr>
        <p:grpSpPr>
          <a:xfrm>
            <a:off x="-4739429" y="4587375"/>
            <a:ext cx="2899269" cy="657906"/>
            <a:chOff x="434240" y="4436900"/>
            <a:chExt cx="2899269" cy="65790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A0A7E804-6EFF-FA4A-B46B-B4FD5695C260}"/>
                </a:ext>
              </a:extLst>
            </p:cNvPr>
            <p:cNvSpPr/>
            <p:nvPr/>
          </p:nvSpPr>
          <p:spPr>
            <a:xfrm>
              <a:off x="434240" y="4598530"/>
              <a:ext cx="2818246" cy="424884"/>
            </a:xfrm>
            <a:prstGeom prst="roundRect">
              <a:avLst>
                <a:gd name="adj" fmla="val 14456"/>
              </a:avLst>
            </a:prstGeom>
            <a:gradFill flip="none" rotWithShape="1">
              <a:gsLst>
                <a:gs pos="675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  <a:gs pos="42750">
                  <a:schemeClr val="bg1">
                    <a:lumMod val="65000"/>
                  </a:schemeClr>
                </a:gs>
                <a:gs pos="18000">
                  <a:schemeClr val="bg1">
                    <a:lumMod val="85000"/>
                  </a:schemeClr>
                </a:gs>
                <a:gs pos="90000">
                  <a:schemeClr val="bg1">
                    <a:lumMod val="50000"/>
                  </a:schemeClr>
                </a:gs>
              </a:gsLst>
              <a:lin ang="600000" scaled="0"/>
              <a:tileRect/>
            </a:gradFill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" name="Titel 1">
              <a:extLst>
                <a:ext uri="{FF2B5EF4-FFF2-40B4-BE49-F238E27FC236}">
                  <a16:creationId xmlns:a16="http://schemas.microsoft.com/office/drawing/2014/main" xmlns="" id="{F7B959E8-A6ED-1848-AFE2-A52513FBE584}"/>
                </a:ext>
              </a:extLst>
            </p:cNvPr>
            <p:cNvSpPr txBox="1">
              <a:spLocks/>
            </p:cNvSpPr>
            <p:nvPr/>
          </p:nvSpPr>
          <p:spPr>
            <a:xfrm>
              <a:off x="540955" y="4436900"/>
              <a:ext cx="2792554" cy="65790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/>
              </a:r>
              <a:b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</a:br>
              <a:r>
                <a:rPr lang="en-US" sz="1700" b="1" dirty="0">
                  <a:solidFill>
                    <a:schemeClr val="bg1"/>
                  </a:solidFill>
                  <a:latin typeface="Arial Black" panose="020B0604020202020204" pitchFamily="34" charset="0"/>
                  <a:ea typeface="Arial" charset="0"/>
                  <a:cs typeface="Arial Black" panose="020B0604020202020204" pitchFamily="34" charset="0"/>
                </a:rPr>
                <a:t>CPUT</a:t>
              </a:r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CONVOCATION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C662108-CC3B-3344-A478-B2319B656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6000"/>
          </a:blip>
          <a:srcRect l="65924" t="13974" r="5527"/>
          <a:stretch/>
        </p:blipFill>
        <p:spPr>
          <a:xfrm>
            <a:off x="0" y="3225855"/>
            <a:ext cx="2862470" cy="16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02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>
          <p15:clr>
            <a:srgbClr val="F26B43"/>
          </p15:clr>
        </p15:guide>
        <p15:guide id="2" pos="1791">
          <p15:clr>
            <a:srgbClr val="F26B43"/>
          </p15:clr>
        </p15:guide>
        <p15:guide id="3" orient="horz" pos="2889">
          <p15:clr>
            <a:srgbClr val="F26B43"/>
          </p15:clr>
        </p15:guide>
        <p15:guide id="4" pos="499">
          <p15:clr>
            <a:srgbClr val="F26B43"/>
          </p15:clr>
        </p15:guide>
        <p15:guide id="5" pos="548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8">
            <a:extLst>
              <a:ext uri="{FF2B5EF4-FFF2-40B4-BE49-F238E27FC236}">
                <a16:creationId xmlns:a16="http://schemas.microsoft.com/office/drawing/2014/main" xmlns="" id="{4D892423-D781-F54E-8CEA-3DE54D329A5B}"/>
              </a:ext>
            </a:extLst>
          </p:cNvPr>
          <p:cNvSpPr/>
          <p:nvPr userDrawn="1"/>
        </p:nvSpPr>
        <p:spPr>
          <a:xfrm>
            <a:off x="1" y="5350"/>
            <a:ext cx="2862470" cy="5709649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E64F6D-FB3A-EF4A-A8A0-67710D894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13" y="4586288"/>
            <a:ext cx="1671476" cy="1391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2239" y="182477"/>
            <a:ext cx="2135839" cy="1777772"/>
          </a:xfrm>
          <a:prstGeom prst="rect">
            <a:avLst/>
          </a:prstGeom>
        </p:spPr>
      </p:pic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011E0544-CBB1-8E4F-9652-9661E40F6518}"/>
              </a:ext>
            </a:extLst>
          </p:cNvPr>
          <p:cNvSpPr/>
          <p:nvPr userDrawn="1"/>
        </p:nvSpPr>
        <p:spPr>
          <a:xfrm>
            <a:off x="1" y="-4592"/>
            <a:ext cx="3326295" cy="125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FBE308-1530-1243-B80A-4D6697833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1000"/>
          </a:blip>
          <a:srcRect l="35926" t="53697" r="51416" b="19935"/>
          <a:stretch/>
        </p:blipFill>
        <p:spPr>
          <a:xfrm>
            <a:off x="-2" y="1255646"/>
            <a:ext cx="2862469" cy="44593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8646A7-71DF-AB4D-A63E-8D4347CD8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3893" r="18118"/>
          <a:stretch/>
        </p:blipFill>
        <p:spPr>
          <a:xfrm>
            <a:off x="-2" y="3255953"/>
            <a:ext cx="9144002" cy="24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68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>
          <p15:clr>
            <a:srgbClr val="F26B43"/>
          </p15:clr>
        </p15:guide>
        <p15:guide id="2" pos="1791">
          <p15:clr>
            <a:srgbClr val="F26B43"/>
          </p15:clr>
        </p15:guide>
        <p15:guide id="3" orient="horz" pos="2889">
          <p15:clr>
            <a:srgbClr val="F26B43"/>
          </p15:clr>
        </p15:guide>
        <p15:guide id="4" pos="499">
          <p15:clr>
            <a:srgbClr val="F26B43"/>
          </p15:clr>
        </p15:guide>
        <p15:guide id="5" pos="548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8">
            <a:extLst>
              <a:ext uri="{FF2B5EF4-FFF2-40B4-BE49-F238E27FC236}">
                <a16:creationId xmlns:a16="http://schemas.microsoft.com/office/drawing/2014/main" xmlns="" id="{4D892423-D781-F54E-8CEA-3DE54D329A5B}"/>
              </a:ext>
            </a:extLst>
          </p:cNvPr>
          <p:cNvSpPr/>
          <p:nvPr userDrawn="1"/>
        </p:nvSpPr>
        <p:spPr>
          <a:xfrm>
            <a:off x="0" y="1327095"/>
            <a:ext cx="9143999" cy="3784730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2239" y="182477"/>
            <a:ext cx="2135839" cy="1777772"/>
          </a:xfrm>
          <a:prstGeom prst="rect">
            <a:avLst/>
          </a:prstGeom>
        </p:spPr>
      </p:pic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011E0544-CBB1-8E4F-9652-9661E40F6518}"/>
              </a:ext>
            </a:extLst>
          </p:cNvPr>
          <p:cNvSpPr/>
          <p:nvPr userDrawn="1"/>
        </p:nvSpPr>
        <p:spPr>
          <a:xfrm>
            <a:off x="1" y="-4592"/>
            <a:ext cx="3326295" cy="125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C776BA-88E5-BC48-9A87-FBC010528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</a:blip>
          <a:srcRect l="59799" t="33210" r="1297"/>
          <a:stretch/>
        </p:blipFill>
        <p:spPr>
          <a:xfrm>
            <a:off x="0" y="1501726"/>
            <a:ext cx="9144000" cy="302017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A645A118-590F-BF45-8FB1-A4485A93A530}"/>
              </a:ext>
            </a:extLst>
          </p:cNvPr>
          <p:cNvSpPr/>
          <p:nvPr userDrawn="1"/>
        </p:nvSpPr>
        <p:spPr>
          <a:xfrm>
            <a:off x="-260350" y="5111825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95586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>
          <p15:clr>
            <a:srgbClr val="F26B43"/>
          </p15:clr>
        </p15:guide>
        <p15:guide id="2" pos="1791">
          <p15:clr>
            <a:srgbClr val="F26B43"/>
          </p15:clr>
        </p15:guide>
        <p15:guide id="3" orient="horz" pos="2889">
          <p15:clr>
            <a:srgbClr val="F26B43"/>
          </p15:clr>
        </p15:guide>
        <p15:guide id="4" pos="499">
          <p15:clr>
            <a:srgbClr val="F26B43"/>
          </p15:clr>
        </p15:guide>
        <p15:guide id="5" pos="548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8">
            <a:extLst>
              <a:ext uri="{FF2B5EF4-FFF2-40B4-BE49-F238E27FC236}">
                <a16:creationId xmlns:a16="http://schemas.microsoft.com/office/drawing/2014/main" xmlns="" id="{4D892423-D781-F54E-8CEA-3DE54D329A5B}"/>
              </a:ext>
            </a:extLst>
          </p:cNvPr>
          <p:cNvSpPr/>
          <p:nvPr userDrawn="1"/>
        </p:nvSpPr>
        <p:spPr>
          <a:xfrm>
            <a:off x="0" y="1501726"/>
            <a:ext cx="9143999" cy="3355865"/>
          </a:xfrm>
          <a:prstGeom prst="rect">
            <a:avLst/>
          </a:prstGeom>
          <a:gradFill>
            <a:gsLst>
              <a:gs pos="0">
                <a:srgbClr val="0090C6"/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E64F6D-FB3A-EF4A-A8A0-67710D894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13" y="4586288"/>
            <a:ext cx="1671476" cy="1391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874D5-C958-DA4D-8B92-FDD42ED141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2239" y="182477"/>
            <a:ext cx="2135839" cy="1777772"/>
          </a:xfrm>
          <a:prstGeom prst="rect">
            <a:avLst/>
          </a:prstGeom>
        </p:spPr>
      </p:pic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011E0544-CBB1-8E4F-9652-9661E40F6518}"/>
              </a:ext>
            </a:extLst>
          </p:cNvPr>
          <p:cNvSpPr/>
          <p:nvPr userDrawn="1"/>
        </p:nvSpPr>
        <p:spPr>
          <a:xfrm>
            <a:off x="1" y="-4592"/>
            <a:ext cx="3326295" cy="125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629710-9A24-134F-9047-06B684F15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7000"/>
          </a:blip>
          <a:srcRect t="43935" b="17892"/>
          <a:stretch/>
        </p:blipFill>
        <p:spPr>
          <a:xfrm>
            <a:off x="0" y="1501726"/>
            <a:ext cx="9143999" cy="3355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B13130-1C26-6142-A585-3E09266DE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0"/>
          </a:blip>
          <a:srcRect l="59799" t="33210" r="1297"/>
          <a:stretch/>
        </p:blipFill>
        <p:spPr>
          <a:xfrm>
            <a:off x="0" y="1408961"/>
            <a:ext cx="9144000" cy="307730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8A2BB380-E861-6F41-9F90-C358C87F1D80}"/>
              </a:ext>
            </a:extLst>
          </p:cNvPr>
          <p:cNvSpPr/>
          <p:nvPr userDrawn="1"/>
        </p:nvSpPr>
        <p:spPr>
          <a:xfrm>
            <a:off x="-260350" y="4946542"/>
            <a:ext cx="9632950" cy="90737"/>
          </a:xfrm>
          <a:prstGeom prst="roundRect">
            <a:avLst>
              <a:gd name="adj" fmla="val 14456"/>
            </a:avLst>
          </a:prstGeom>
          <a:gradFill flip="none" rotWithShape="1">
            <a:gsLst>
              <a:gs pos="675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  <a:gs pos="42750">
                <a:schemeClr val="bg1">
                  <a:lumMod val="65000"/>
                </a:schemeClr>
              </a:gs>
              <a:gs pos="18000">
                <a:schemeClr val="bg1">
                  <a:lumMod val="85000"/>
                </a:schemeClr>
              </a:gs>
              <a:gs pos="90000">
                <a:schemeClr val="bg1">
                  <a:lumMod val="50000"/>
                </a:schemeClr>
              </a:gs>
            </a:gsLst>
            <a:lin ang="600000" scaled="0"/>
            <a:tileRect/>
          </a:gra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6B1FEF7-59CD-CB4F-926F-6AA9AE19C055}"/>
              </a:ext>
            </a:extLst>
          </p:cNvPr>
          <p:cNvGrpSpPr/>
          <p:nvPr userDrawn="1"/>
        </p:nvGrpSpPr>
        <p:grpSpPr>
          <a:xfrm>
            <a:off x="434240" y="4587375"/>
            <a:ext cx="2899269" cy="657906"/>
            <a:chOff x="434240" y="4436900"/>
            <a:chExt cx="2899269" cy="65790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CFC2114F-8ADF-4F45-96B0-C50394261FE4}"/>
                </a:ext>
              </a:extLst>
            </p:cNvPr>
            <p:cNvSpPr/>
            <p:nvPr/>
          </p:nvSpPr>
          <p:spPr>
            <a:xfrm>
              <a:off x="434240" y="4598530"/>
              <a:ext cx="2818246" cy="424884"/>
            </a:xfrm>
            <a:prstGeom prst="roundRect">
              <a:avLst>
                <a:gd name="adj" fmla="val 14456"/>
              </a:avLst>
            </a:prstGeom>
            <a:gradFill flip="none" rotWithShape="1">
              <a:gsLst>
                <a:gs pos="675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  <a:gs pos="42750">
                  <a:schemeClr val="bg1">
                    <a:lumMod val="65000"/>
                  </a:schemeClr>
                </a:gs>
                <a:gs pos="18000">
                  <a:schemeClr val="bg1">
                    <a:lumMod val="85000"/>
                  </a:schemeClr>
                </a:gs>
                <a:gs pos="90000">
                  <a:schemeClr val="bg1">
                    <a:lumMod val="50000"/>
                  </a:schemeClr>
                </a:gs>
              </a:gsLst>
              <a:lin ang="600000" scaled="0"/>
              <a:tileRect/>
            </a:gradFill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Titel 1">
              <a:extLst>
                <a:ext uri="{FF2B5EF4-FFF2-40B4-BE49-F238E27FC236}">
                  <a16:creationId xmlns:a16="http://schemas.microsoft.com/office/drawing/2014/main" xmlns="" id="{559AC2F8-376C-604E-87F5-4A8A8BD4A676}"/>
                </a:ext>
              </a:extLst>
            </p:cNvPr>
            <p:cNvSpPr txBox="1">
              <a:spLocks/>
            </p:cNvSpPr>
            <p:nvPr/>
          </p:nvSpPr>
          <p:spPr>
            <a:xfrm>
              <a:off x="540955" y="4436900"/>
              <a:ext cx="2792554" cy="65790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/>
              </a:r>
              <a:b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</a:br>
              <a:r>
                <a:rPr lang="en-US" sz="1700" b="1" dirty="0">
                  <a:solidFill>
                    <a:schemeClr val="bg1"/>
                  </a:solidFill>
                  <a:latin typeface="Arial Black" panose="020B0604020202020204" pitchFamily="34" charset="0"/>
                  <a:ea typeface="Arial" charset="0"/>
                  <a:cs typeface="Arial Black" panose="020B0604020202020204" pitchFamily="34" charset="0"/>
                </a:rPr>
                <a:t>CPUT</a:t>
              </a:r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CONVOCATION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99485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8">
          <p15:clr>
            <a:srgbClr val="F26B43"/>
          </p15:clr>
        </p15:guide>
        <p15:guide id="2" pos="1791">
          <p15:clr>
            <a:srgbClr val="F26B43"/>
          </p15:clr>
        </p15:guide>
        <p15:guide id="3" orient="horz" pos="2889">
          <p15:clr>
            <a:srgbClr val="F26B43"/>
          </p15:clr>
        </p15:guide>
        <p15:guide id="4" pos="499">
          <p15:clr>
            <a:srgbClr val="F26B43"/>
          </p15:clr>
        </p15:guide>
        <p15:guide id="5" pos="54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A6D667-C148-F04A-AEC3-8237072C8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7000"/>
          </a:blip>
          <a:srcRect t="45282" b="19481"/>
          <a:stretch/>
        </p:blipFill>
        <p:spPr>
          <a:xfrm>
            <a:off x="0" y="1473051"/>
            <a:ext cx="9143999" cy="330827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9D62A05A-0B26-D441-92CD-E3312C0AFDE3}"/>
              </a:ext>
            </a:extLst>
          </p:cNvPr>
          <p:cNvSpPr/>
          <p:nvPr/>
        </p:nvSpPr>
        <p:spPr>
          <a:xfrm>
            <a:off x="0" y="1493599"/>
            <a:ext cx="9143999" cy="3440351"/>
          </a:xfrm>
          <a:prstGeom prst="rect">
            <a:avLst/>
          </a:prstGeom>
          <a:gradFill>
            <a:gsLst>
              <a:gs pos="0">
                <a:srgbClr val="0090C6">
                  <a:alpha val="25000"/>
                </a:srgbClr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E025D4-DF6C-E748-A79B-605D2FC14078}"/>
              </a:ext>
            </a:extLst>
          </p:cNvPr>
          <p:cNvSpPr txBox="1"/>
          <p:nvPr/>
        </p:nvSpPr>
        <p:spPr>
          <a:xfrm>
            <a:off x="3787073" y="5211271"/>
            <a:ext cx="51869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0C6"/>
                </a:solidFill>
              </a:rPr>
              <a:t>Presented by Prof Chris Nhlapo, CPUT Vice-Chancellor – 17 March 2020</a:t>
            </a:r>
          </a:p>
        </p:txBody>
      </p:sp>
    </p:spTree>
    <p:extLst>
      <p:ext uri="{BB962C8B-B14F-4D97-AF65-F5344CB8AC3E}">
        <p14:creationId xmlns:p14="http://schemas.microsoft.com/office/powerpoint/2010/main" xmlns="" val="40585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4B002FA-42BD-7C46-85A1-48E98DD76303}"/>
              </a:ext>
            </a:extLst>
          </p:cNvPr>
          <p:cNvGrpSpPr>
            <a:grpSpLocks noChangeAspect="1"/>
          </p:cNvGrpSpPr>
          <p:nvPr/>
        </p:nvGrpSpPr>
        <p:grpSpPr>
          <a:xfrm>
            <a:off x="308944" y="1782506"/>
            <a:ext cx="2628000" cy="2628000"/>
            <a:chOff x="308944" y="1655181"/>
            <a:chExt cx="2928394" cy="29283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16CEE95-56D0-5F40-95B7-7DC25CF37165}"/>
                </a:ext>
              </a:extLst>
            </p:cNvPr>
            <p:cNvSpPr/>
            <p:nvPr/>
          </p:nvSpPr>
          <p:spPr>
            <a:xfrm>
              <a:off x="308944" y="1655181"/>
              <a:ext cx="2928394" cy="2928394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53A086C-8057-3848-9CE5-B8C0B00D6AF4}"/>
                </a:ext>
              </a:extLst>
            </p:cNvPr>
            <p:cNvSpPr/>
            <p:nvPr/>
          </p:nvSpPr>
          <p:spPr>
            <a:xfrm>
              <a:off x="532757" y="2216953"/>
              <a:ext cx="2434590" cy="21606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transport allowance 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not been paid to non-resident students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the process of private boarding accommodation and housing placement is still on-going. 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5669C56-9B63-AD4C-9FB7-25E710575E7D}"/>
              </a:ext>
            </a:extLst>
          </p:cNvPr>
          <p:cNvGrpSpPr>
            <a:grpSpLocks noChangeAspect="1"/>
          </p:cNvGrpSpPr>
          <p:nvPr/>
        </p:nvGrpSpPr>
        <p:grpSpPr>
          <a:xfrm>
            <a:off x="3184834" y="1726651"/>
            <a:ext cx="2628000" cy="2628000"/>
            <a:chOff x="2930184" y="1599326"/>
            <a:chExt cx="2928394" cy="292839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5C4E9BF-E68B-9C4F-8E0F-044225EB7F36}"/>
                </a:ext>
              </a:extLst>
            </p:cNvPr>
            <p:cNvSpPr/>
            <p:nvPr/>
          </p:nvSpPr>
          <p:spPr>
            <a:xfrm>
              <a:off x="2930184" y="1599326"/>
              <a:ext cx="2928394" cy="2928394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40AC9BD-D9BB-364C-A4F6-64827ACACB49}"/>
                </a:ext>
              </a:extLst>
            </p:cNvPr>
            <p:cNvSpPr/>
            <p:nvPr/>
          </p:nvSpPr>
          <p:spPr>
            <a:xfrm>
              <a:off x="3078224" y="2208333"/>
              <a:ext cx="2629668" cy="1703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allowance </a:t>
              </a:r>
            </a:p>
            <a:p>
              <a:pPr algn="ctr">
                <a:lnSpc>
                  <a:spcPts val="16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 be back-dated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paid with the April allowances upon the confirmation of the accommodation status of the students.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0EC5418-1C15-5845-8F75-2DECD8CE09F5}"/>
              </a:ext>
            </a:extLst>
          </p:cNvPr>
          <p:cNvGrpSpPr>
            <a:grpSpLocks noChangeAspect="1"/>
          </p:cNvGrpSpPr>
          <p:nvPr/>
        </p:nvGrpSpPr>
        <p:grpSpPr>
          <a:xfrm>
            <a:off x="6088296" y="1782506"/>
            <a:ext cx="2628000" cy="2628000"/>
            <a:chOff x="5717896" y="1655181"/>
            <a:chExt cx="2928394" cy="292839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E92FAD7-6707-4B4A-B9C1-DE86EA03CE22}"/>
                </a:ext>
              </a:extLst>
            </p:cNvPr>
            <p:cNvSpPr/>
            <p:nvPr/>
          </p:nvSpPr>
          <p:spPr>
            <a:xfrm>
              <a:off x="5717896" y="1655181"/>
              <a:ext cx="2928394" cy="2928394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87AB576-9380-3F45-B0AD-EBCFC4160234}"/>
                </a:ext>
              </a:extLst>
            </p:cNvPr>
            <p:cNvSpPr/>
            <p:nvPr/>
          </p:nvSpPr>
          <p:spPr>
            <a:xfrm>
              <a:off x="5752621" y="2216953"/>
              <a:ext cx="2841585" cy="1817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CPUT raises</a:t>
              </a:r>
            </a:p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R40 000 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contributions 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</a:t>
              </a:r>
              <a:r>
                <a:rPr lang="en-GB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</a:t>
              </a:r>
              <a:endPara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EB0129B-46F9-3449-AF84-060FBE8EF368}"/>
              </a:ext>
            </a:extLst>
          </p:cNvPr>
          <p:cNvGrpSpPr>
            <a:grpSpLocks noChangeAspect="1"/>
          </p:cNvGrpSpPr>
          <p:nvPr/>
        </p:nvGrpSpPr>
        <p:grpSpPr>
          <a:xfrm>
            <a:off x="6088296" y="1773026"/>
            <a:ext cx="2628000" cy="2628000"/>
            <a:chOff x="7841847" y="4117866"/>
            <a:chExt cx="2928394" cy="29283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0D7283B2-BC3C-4B49-A85E-227214CDD7E8}"/>
                </a:ext>
              </a:extLst>
            </p:cNvPr>
            <p:cNvSpPr/>
            <p:nvPr/>
          </p:nvSpPr>
          <p:spPr>
            <a:xfrm>
              <a:off x="7841847" y="4117866"/>
              <a:ext cx="2928394" cy="292839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B5984F7-6716-F847-B9F2-408FC9FA0CF9}"/>
                </a:ext>
              </a:extLst>
            </p:cNvPr>
            <p:cNvSpPr/>
            <p:nvPr/>
          </p:nvSpPr>
          <p:spPr>
            <a:xfrm>
              <a:off x="7876572" y="4495156"/>
              <a:ext cx="2841585" cy="2154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  <a:p>
              <a:pPr algn="ctr">
                <a:lnSpc>
                  <a:spcPts val="4300"/>
                </a:lnSpc>
              </a:pPr>
              <a:r>
                <a:rPr lang="en-GB" sz="40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R50</a:t>
              </a:r>
              <a:r>
                <a:rPr lang="en-GB" sz="4000" b="1" spc="-1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</a:t>
              </a:r>
            </a:p>
            <a:p>
              <a:pPr algn="ctr"/>
              <a:r>
                <a:rPr lang="en-GB" sz="16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which other </a:t>
              </a:r>
            </a:p>
            <a:p>
              <a:pPr algn="ctr"/>
              <a:r>
                <a:rPr lang="en-GB" sz="16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universities raise!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90E7DBA-97E9-7740-8650-377F9441737F}"/>
              </a:ext>
            </a:extLst>
          </p:cNvPr>
          <p:cNvSpPr/>
          <p:nvPr/>
        </p:nvSpPr>
        <p:spPr>
          <a:xfrm>
            <a:off x="6090221" y="1776798"/>
            <a:ext cx="2628000" cy="262800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1394F8-126E-E94D-AB4F-3CCBACF3CDFD}"/>
              </a:ext>
            </a:extLst>
          </p:cNvPr>
          <p:cNvSpPr/>
          <p:nvPr/>
        </p:nvSpPr>
        <p:spPr>
          <a:xfrm>
            <a:off x="6045916" y="2027428"/>
            <a:ext cx="2705904" cy="2028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R65 000 000 </a:t>
            </a:r>
          </a:p>
          <a:p>
            <a:pPr algn="ctr">
              <a:lnSpc>
                <a:spcPts val="1800"/>
              </a:lnSpc>
            </a:pPr>
            <a:r>
              <a:rPr lang="en-US" sz="18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paid to students in April as monthly living allowances and backdated transport allowances.</a:t>
            </a:r>
            <a:endParaRPr lang="en-ZA" sz="1800" b="1" dirty="0">
              <a:solidFill>
                <a:srgbClr val="0090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69018D0-42CF-774E-A001-48B5D6C74C02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NSFAS</a:t>
            </a:r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Status</a:t>
            </a:r>
          </a:p>
        </p:txBody>
      </p:sp>
    </p:spTree>
    <p:extLst>
      <p:ext uri="{BB962C8B-B14F-4D97-AF65-F5344CB8AC3E}">
        <p14:creationId xmlns:p14="http://schemas.microsoft.com/office/powerpoint/2010/main" xmlns="" val="416629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F9B59F4-46F0-794C-981B-CCB55E5BE0E9}"/>
              </a:ext>
            </a:extLst>
          </p:cNvPr>
          <p:cNvSpPr/>
          <p:nvPr/>
        </p:nvSpPr>
        <p:spPr>
          <a:xfrm>
            <a:off x="242919" y="1479162"/>
            <a:ext cx="241126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Returning Students</a:t>
            </a:r>
            <a:endParaRPr lang="en-ZA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9A859F-DD19-5540-81AF-08B7A9EA27E2}"/>
              </a:ext>
            </a:extLst>
          </p:cNvPr>
          <p:cNvSpPr txBox="1"/>
          <p:nvPr/>
        </p:nvSpPr>
        <p:spPr>
          <a:xfrm>
            <a:off x="242919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NSFAS</a:t>
            </a:r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Status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B5B219F-FED8-3F4B-8FF2-BB8AB1E49708}"/>
              </a:ext>
            </a:extLst>
          </p:cNvPr>
          <p:cNvGrpSpPr/>
          <p:nvPr/>
        </p:nvGrpSpPr>
        <p:grpSpPr>
          <a:xfrm>
            <a:off x="2979328" y="1877747"/>
            <a:ext cx="1588576" cy="1588576"/>
            <a:chOff x="2574258" y="3269576"/>
            <a:chExt cx="1588576" cy="158857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1B82E56-BE9A-2C4F-B049-17EA5D291D85}"/>
                </a:ext>
              </a:extLst>
            </p:cNvPr>
            <p:cNvSpPr/>
            <p:nvPr/>
          </p:nvSpPr>
          <p:spPr>
            <a:xfrm>
              <a:off x="2574258" y="3269576"/>
              <a:ext cx="1588576" cy="1588576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xmlns="" id="{5BF84B6E-D1E6-3F48-B085-052F41AA7ACD}"/>
                </a:ext>
              </a:extLst>
            </p:cNvPr>
            <p:cNvSpPr txBox="1"/>
            <p:nvPr/>
          </p:nvSpPr>
          <p:spPr>
            <a:xfrm>
              <a:off x="2628996" y="3515123"/>
              <a:ext cx="1421088" cy="85151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287</a:t>
              </a:r>
            </a:p>
            <a:p>
              <a:pPr lvl="0" algn="ctr"/>
              <a:r>
                <a:rPr lang="en-US" sz="12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not on the NSFAS funded report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">
            <a:extLst>
              <a:ext uri="{FF2B5EF4-FFF2-40B4-BE49-F238E27FC236}">
                <a16:creationId xmlns:a16="http://schemas.microsoft.com/office/drawing/2014/main" xmlns="" id="{15935B49-0522-394F-9099-26AF1F0A54C2}"/>
              </a:ext>
            </a:extLst>
          </p:cNvPr>
          <p:cNvSpPr txBox="1"/>
          <p:nvPr/>
        </p:nvSpPr>
        <p:spPr>
          <a:xfrm>
            <a:off x="242920" y="2283338"/>
            <a:ext cx="2361060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NSFAS has confirmed the funding of </a:t>
            </a:r>
            <a:r>
              <a:rPr lang="en-US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6 786 returning students.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3BDFDC5-7720-EB4A-9221-5E24AC006A93}"/>
              </a:ext>
            </a:extLst>
          </p:cNvPr>
          <p:cNvGrpSpPr/>
          <p:nvPr/>
        </p:nvGrpSpPr>
        <p:grpSpPr>
          <a:xfrm>
            <a:off x="4595786" y="1837716"/>
            <a:ext cx="2095680" cy="2095682"/>
            <a:chOff x="2076338" y="2901430"/>
            <a:chExt cx="1779780" cy="177978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A160FCF5-D746-E24E-9B2E-DED9B000A61D}"/>
                </a:ext>
              </a:extLst>
            </p:cNvPr>
            <p:cNvSpPr/>
            <p:nvPr/>
          </p:nvSpPr>
          <p:spPr>
            <a:xfrm>
              <a:off x="2076338" y="2901430"/>
              <a:ext cx="1779780" cy="1779782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20" name="TextBox 3">
              <a:extLst>
                <a:ext uri="{FF2B5EF4-FFF2-40B4-BE49-F238E27FC236}">
                  <a16:creationId xmlns:a16="http://schemas.microsoft.com/office/drawing/2014/main" xmlns="" id="{AE157D90-E2CA-C443-A89B-EBFF0F51E65B}"/>
                </a:ext>
              </a:extLst>
            </p:cNvPr>
            <p:cNvSpPr txBox="1"/>
            <p:nvPr/>
          </p:nvSpPr>
          <p:spPr>
            <a:xfrm>
              <a:off x="2118533" y="3041134"/>
              <a:ext cx="1693698" cy="133087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1256 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still have 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NSFAS appeals in process. </a:t>
              </a:r>
            </a:p>
            <a:p>
              <a:pPr algn="ctr">
                <a:lnSpc>
                  <a:spcPts val="1100"/>
                </a:lnSpc>
              </a:pPr>
              <a:r>
                <a:rPr lang="en-ZA" sz="10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NSFAS has extended the closing date to 20 March 2020. We are busy assessing these appeals to prepare for them for the Appeal Committee to recommend for 2020 funding decisions.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BFC1700-9041-6845-861F-4ADE156C5057}"/>
              </a:ext>
            </a:extLst>
          </p:cNvPr>
          <p:cNvGrpSpPr/>
          <p:nvPr/>
        </p:nvGrpSpPr>
        <p:grpSpPr>
          <a:xfrm>
            <a:off x="6699502" y="1866129"/>
            <a:ext cx="1588576" cy="1588576"/>
            <a:chOff x="4204677" y="3213839"/>
            <a:chExt cx="1779781" cy="177978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13178165-8A39-EA4A-95B8-44104208307F}"/>
                </a:ext>
              </a:extLst>
            </p:cNvPr>
            <p:cNvSpPr/>
            <p:nvPr/>
          </p:nvSpPr>
          <p:spPr>
            <a:xfrm>
              <a:off x="4204677" y="3213839"/>
              <a:ext cx="1779781" cy="17797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xmlns="" id="{E13F5AB1-EE22-C44E-A61F-23BC2B80ADF0}"/>
                </a:ext>
              </a:extLst>
            </p:cNvPr>
            <p:cNvSpPr txBox="1"/>
            <p:nvPr/>
          </p:nvSpPr>
          <p:spPr>
            <a:xfrm>
              <a:off x="4291579" y="3554611"/>
              <a:ext cx="1636429" cy="97699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482 </a:t>
              </a:r>
            </a:p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</a:t>
              </a:r>
            </a:p>
            <a:p>
              <a:pPr algn="ctr"/>
              <a:r>
                <a:rPr lang="en-US" sz="12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been linked to other bursaries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A95AF87-8FD1-FD47-B9FD-EDE3D79DCADA}"/>
              </a:ext>
            </a:extLst>
          </p:cNvPr>
          <p:cNvGrpSpPr/>
          <p:nvPr/>
        </p:nvGrpSpPr>
        <p:grpSpPr>
          <a:xfrm>
            <a:off x="2158428" y="3446618"/>
            <a:ext cx="1588582" cy="1588573"/>
            <a:chOff x="10552044" y="1499222"/>
            <a:chExt cx="1779788" cy="177978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92765F6-4F5F-BD4C-8C21-60093446C81E}"/>
                </a:ext>
              </a:extLst>
            </p:cNvPr>
            <p:cNvSpPr/>
            <p:nvPr/>
          </p:nvSpPr>
          <p:spPr>
            <a:xfrm>
              <a:off x="10552050" y="1499222"/>
              <a:ext cx="1779782" cy="17797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xmlns="" id="{9FFBA4B9-737B-DF4A-83BD-39B2623E9030}"/>
                </a:ext>
              </a:extLst>
            </p:cNvPr>
            <p:cNvSpPr txBox="1"/>
            <p:nvPr/>
          </p:nvSpPr>
          <p:spPr>
            <a:xfrm>
              <a:off x="10552044" y="1706768"/>
              <a:ext cx="1779781" cy="12384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205 </a:t>
              </a:r>
            </a:p>
            <a:p>
              <a:pPr lvl="0" algn="ctr"/>
              <a:r>
                <a:rPr lang="en-US" sz="105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applicants are transferring from other tertiary institutions and we are awaiting their academic results</a:t>
              </a:r>
              <a:endParaRPr lang="en-ZA" sz="105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F658D5A-6D39-8945-8D78-35A3637C2595}"/>
              </a:ext>
            </a:extLst>
          </p:cNvPr>
          <p:cNvSpPr/>
          <p:nvPr/>
        </p:nvSpPr>
        <p:spPr>
          <a:xfrm>
            <a:off x="3059372" y="1479162"/>
            <a:ext cx="2941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90C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The issues are listed below: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789B081-CE45-E542-89E2-E836A02AD1A6}"/>
              </a:ext>
            </a:extLst>
          </p:cNvPr>
          <p:cNvGrpSpPr/>
          <p:nvPr/>
        </p:nvGrpSpPr>
        <p:grpSpPr>
          <a:xfrm>
            <a:off x="3869621" y="3474809"/>
            <a:ext cx="1588576" cy="1588576"/>
            <a:chOff x="2574258" y="3269576"/>
            <a:chExt cx="1588576" cy="158857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ADAAD6B-3C42-7C4E-AFB3-9F78EC00C8BA}"/>
                </a:ext>
              </a:extLst>
            </p:cNvPr>
            <p:cNvSpPr/>
            <p:nvPr/>
          </p:nvSpPr>
          <p:spPr>
            <a:xfrm>
              <a:off x="2574258" y="3269576"/>
              <a:ext cx="1588576" cy="1588576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3">
              <a:extLst>
                <a:ext uri="{FF2B5EF4-FFF2-40B4-BE49-F238E27FC236}">
                  <a16:creationId xmlns:a16="http://schemas.microsoft.com/office/drawing/2014/main" xmlns="" id="{934617EB-B7B4-9045-B92A-5AA85C18F85E}"/>
                </a:ext>
              </a:extLst>
            </p:cNvPr>
            <p:cNvSpPr txBox="1"/>
            <p:nvPr/>
          </p:nvSpPr>
          <p:spPr>
            <a:xfrm>
              <a:off x="2669456" y="3442295"/>
              <a:ext cx="1421088" cy="11079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 algn="ctr"/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</a:p>
            <a:p>
              <a:pPr lvl="0" algn="ctr"/>
              <a:r>
                <a:rPr lang="en-US" sz="12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not signed the NBA (new bursary agreement)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248FD07-637C-CD4F-867F-29DA99C22042}"/>
              </a:ext>
            </a:extLst>
          </p:cNvPr>
          <p:cNvGrpSpPr/>
          <p:nvPr/>
        </p:nvGrpSpPr>
        <p:grpSpPr>
          <a:xfrm>
            <a:off x="5634310" y="3446618"/>
            <a:ext cx="1588575" cy="1588577"/>
            <a:chOff x="2729974" y="3035837"/>
            <a:chExt cx="1779780" cy="177978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D1039130-831D-D54D-A177-5DA6F3362CCF}"/>
                </a:ext>
              </a:extLst>
            </p:cNvPr>
            <p:cNvSpPr/>
            <p:nvPr/>
          </p:nvSpPr>
          <p:spPr>
            <a:xfrm>
              <a:off x="2729974" y="3035837"/>
              <a:ext cx="1779780" cy="1779782"/>
            </a:xfrm>
            <a:prstGeom prst="ellipse">
              <a:avLst/>
            </a:prstGeom>
            <a:solidFill>
              <a:srgbClr val="0090C6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45" name="TextBox 3">
              <a:extLst>
                <a:ext uri="{FF2B5EF4-FFF2-40B4-BE49-F238E27FC236}">
                  <a16:creationId xmlns:a16="http://schemas.microsoft.com/office/drawing/2014/main" xmlns="" id="{54BCF00C-A5BC-DA4B-9A6F-6EC088EE10C0}"/>
                </a:ext>
              </a:extLst>
            </p:cNvPr>
            <p:cNvSpPr txBox="1"/>
            <p:nvPr/>
          </p:nvSpPr>
          <p:spPr>
            <a:xfrm>
              <a:off x="2812279" y="3201602"/>
              <a:ext cx="1615168" cy="144825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 algn="ctr"/>
              <a:r>
                <a:rPr lang="en-ZA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880</a:t>
              </a:r>
              <a:r>
                <a:rPr lang="en-ZA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/>
              <a:r>
                <a:rPr lang="en-ZA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submitted manual applications that are waiting for decisions from NSFAS.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6DCDC6E-9220-714C-A997-7DD52D6A7226}"/>
              </a:ext>
            </a:extLst>
          </p:cNvPr>
          <p:cNvGrpSpPr/>
          <p:nvPr/>
        </p:nvGrpSpPr>
        <p:grpSpPr>
          <a:xfrm>
            <a:off x="7322325" y="3450570"/>
            <a:ext cx="1588576" cy="1588576"/>
            <a:chOff x="5028139" y="3402435"/>
            <a:chExt cx="1779781" cy="177978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B08F19E-46D2-B84B-8BEA-8D681937979D}"/>
                </a:ext>
              </a:extLst>
            </p:cNvPr>
            <p:cNvSpPr/>
            <p:nvPr/>
          </p:nvSpPr>
          <p:spPr>
            <a:xfrm>
              <a:off x="5028139" y="3402435"/>
              <a:ext cx="1779781" cy="1779781"/>
            </a:xfrm>
            <a:prstGeom prst="ellipse">
              <a:avLst/>
            </a:prstGeom>
            <a:solidFill>
              <a:srgbClr val="0090C6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48" name="TextBox 3">
              <a:extLst>
                <a:ext uri="{FF2B5EF4-FFF2-40B4-BE49-F238E27FC236}">
                  <a16:creationId xmlns:a16="http://schemas.microsoft.com/office/drawing/2014/main" xmlns="" id="{EAE724D6-704C-3E48-BA3C-E647DE06CE40}"/>
                </a:ext>
              </a:extLst>
            </p:cNvPr>
            <p:cNvSpPr txBox="1"/>
            <p:nvPr/>
          </p:nvSpPr>
          <p:spPr>
            <a:xfrm>
              <a:off x="5028139" y="3573317"/>
              <a:ext cx="1779781" cy="144825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1 004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 their private boarding arrangements to be assessed and verified.</a:t>
              </a:r>
              <a:endParaRPr lang="en-Z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3">
            <a:extLst>
              <a:ext uri="{FF2B5EF4-FFF2-40B4-BE49-F238E27FC236}">
                <a16:creationId xmlns:a16="http://schemas.microsoft.com/office/drawing/2014/main" xmlns="" id="{311508C5-2EFE-5C4E-8443-88CBEC38BBEF}"/>
              </a:ext>
            </a:extLst>
          </p:cNvPr>
          <p:cNvSpPr txBox="1"/>
          <p:nvPr/>
        </p:nvSpPr>
        <p:spPr>
          <a:xfrm>
            <a:off x="242920" y="3269181"/>
            <a:ext cx="1976020" cy="10156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these students there are still </a:t>
            </a:r>
            <a:r>
              <a:rPr lang="en-US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2 248 students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outstanding matters that are delaying their funding. </a:t>
            </a:r>
            <a:endParaRPr lang="en-Z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649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91DA6A-19BA-6249-822E-A9FA370EA0CB}"/>
              </a:ext>
            </a:extLst>
          </p:cNvPr>
          <p:cNvSpPr/>
          <p:nvPr/>
        </p:nvSpPr>
        <p:spPr>
          <a:xfrm>
            <a:off x="6998616" y="2347420"/>
            <a:ext cx="6020943" cy="830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400699" lvl="0" indent="-342900">
              <a:buClr>
                <a:srgbClr val="013399"/>
              </a:buClr>
              <a:buSzPct val="125000"/>
              <a:buFont typeface="Arial" charset="0"/>
              <a:buChar char="•"/>
            </a:pPr>
            <a:endParaRPr lang="en-US" dirty="0">
              <a:solidFill>
                <a:srgbClr val="3FA4C8"/>
              </a:solidFill>
              <a:latin typeface="Arial"/>
              <a:ea typeface="Helvetica Neue LT Std 45 Light" charset="0"/>
              <a:cs typeface="Arial"/>
            </a:endParaRPr>
          </a:p>
          <a:p>
            <a:pPr marL="400699" lvl="0" indent="-342900">
              <a:buClr>
                <a:srgbClr val="013399"/>
              </a:buClr>
              <a:buSzPct val="125000"/>
              <a:buFont typeface="Arial" charset="0"/>
              <a:buChar char="•"/>
            </a:pPr>
            <a:endParaRPr lang="en-US" dirty="0">
              <a:solidFill>
                <a:srgbClr val="3FA4C8"/>
              </a:solidFill>
              <a:latin typeface="Arial"/>
              <a:ea typeface="Helvetica Neue LT Std 45 Light" charset="0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145E440-53B3-764D-9492-E1F5EA9F069F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NSFAS</a:t>
            </a:r>
            <a:endParaRPr lang="en-US" sz="3200" dirty="0">
              <a:solidFill>
                <a:srgbClr val="0090C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B3984AA-3DEB-E349-A58C-72AE79389559}"/>
              </a:ext>
            </a:extLst>
          </p:cNvPr>
          <p:cNvSpPr/>
          <p:nvPr/>
        </p:nvSpPr>
        <p:spPr>
          <a:xfrm>
            <a:off x="205256" y="1262022"/>
            <a:ext cx="2317404" cy="231740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B88508F-5D16-E645-8BC6-3CA6C4E3F1C9}"/>
              </a:ext>
            </a:extLst>
          </p:cNvPr>
          <p:cNvSpPr/>
          <p:nvPr/>
        </p:nvSpPr>
        <p:spPr>
          <a:xfrm>
            <a:off x="260392" y="1551653"/>
            <a:ext cx="2189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algn="ctr" defTabSz="1295400" hangingPunct="0"/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What  </a:t>
            </a:r>
          </a:p>
          <a:p>
            <a:pPr marL="57799" marR="57799" algn="ctr" defTabSz="1295400" hangingPunct="0"/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CPUT has done about those students that did not receive their allowances?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AC0D1BF-481A-E341-9279-0BCF8D5E1874}"/>
              </a:ext>
            </a:extLst>
          </p:cNvPr>
          <p:cNvGrpSpPr/>
          <p:nvPr/>
        </p:nvGrpSpPr>
        <p:grpSpPr>
          <a:xfrm>
            <a:off x="2706426" y="1365201"/>
            <a:ext cx="608365" cy="553822"/>
            <a:chOff x="2515583" y="3269576"/>
            <a:chExt cx="1421089" cy="129368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9D5E905A-7DA5-6E4A-BA34-88AC435B1433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3">
              <a:extLst>
                <a:ext uri="{FF2B5EF4-FFF2-40B4-BE49-F238E27FC236}">
                  <a16:creationId xmlns:a16="http://schemas.microsoft.com/office/drawing/2014/main" xmlns="" id="{40B50215-4818-1943-A632-054C4954DB23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7742756-B800-6E4A-8671-EE0E6D084790}"/>
              </a:ext>
            </a:extLst>
          </p:cNvPr>
          <p:cNvSpPr/>
          <p:nvPr/>
        </p:nvSpPr>
        <p:spPr>
          <a:xfrm>
            <a:off x="3422931" y="1454549"/>
            <a:ext cx="5470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defTabSz="1295400" hangingPunct="0"/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SMS to students (weekly bulk </a:t>
            </a:r>
            <a:r>
              <a:rPr lang="en-ZA" sz="1800" dirty="0" err="1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sms</a:t>
            </a:r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  <a:endParaRPr lang="en-ZA" sz="1800" dirty="0">
              <a:solidFill>
                <a:srgbClr val="0090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C8CE914-E4B9-7543-8F35-220DD4C4642E}"/>
              </a:ext>
            </a:extLst>
          </p:cNvPr>
          <p:cNvSpPr/>
          <p:nvPr/>
        </p:nvSpPr>
        <p:spPr>
          <a:xfrm>
            <a:off x="3422931" y="2069544"/>
            <a:ext cx="5470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defTabSz="1295400" hangingPunct="0"/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Emails to students (weekly and on bank rejection)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392C94B6-1B60-F44A-BAF7-7A957EA66A79}"/>
              </a:ext>
            </a:extLst>
          </p:cNvPr>
          <p:cNvGrpSpPr/>
          <p:nvPr/>
        </p:nvGrpSpPr>
        <p:grpSpPr>
          <a:xfrm>
            <a:off x="2706426" y="2004472"/>
            <a:ext cx="608365" cy="553822"/>
            <a:chOff x="2515583" y="3269576"/>
            <a:chExt cx="1421089" cy="129368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3573CF45-E1B9-054B-81F7-91B20771DC2B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xmlns="" id="{2842D415-86AF-704E-8668-00ADF5C01407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EA55B382-6F67-8646-AE1D-4EE62C89F486}"/>
              </a:ext>
            </a:extLst>
          </p:cNvPr>
          <p:cNvSpPr/>
          <p:nvPr/>
        </p:nvSpPr>
        <p:spPr>
          <a:xfrm>
            <a:off x="3422931" y="2644079"/>
            <a:ext cx="5470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defTabSz="1295400" hangingPunct="0"/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Explored the option of dedicated/customised card and discussed with students (Not agreed on due to banking card cost to host?)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A77ADAF-0125-F845-86E7-5D5269F37197}"/>
              </a:ext>
            </a:extLst>
          </p:cNvPr>
          <p:cNvGrpSpPr/>
          <p:nvPr/>
        </p:nvGrpSpPr>
        <p:grpSpPr>
          <a:xfrm>
            <a:off x="2706426" y="2659927"/>
            <a:ext cx="608365" cy="553822"/>
            <a:chOff x="2515583" y="3269576"/>
            <a:chExt cx="1421089" cy="129368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B20C0CA1-0FCC-D74B-9404-8A2A802B12E5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3">
              <a:extLst>
                <a:ext uri="{FF2B5EF4-FFF2-40B4-BE49-F238E27FC236}">
                  <a16:creationId xmlns:a16="http://schemas.microsoft.com/office/drawing/2014/main" xmlns="" id="{7C22142E-98F7-BF43-9541-5CAA1AC243CB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41D36BD-5890-8947-8821-7138BD94F900}"/>
              </a:ext>
            </a:extLst>
          </p:cNvPr>
          <p:cNvSpPr/>
          <p:nvPr/>
        </p:nvSpPr>
        <p:spPr>
          <a:xfrm>
            <a:off x="3463391" y="3656969"/>
            <a:ext cx="5470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&amp; SRC meetings (once per term)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6E19694-8F6C-E548-B0E3-9B4C848D4A03}"/>
              </a:ext>
            </a:extLst>
          </p:cNvPr>
          <p:cNvGrpSpPr/>
          <p:nvPr/>
        </p:nvGrpSpPr>
        <p:grpSpPr>
          <a:xfrm>
            <a:off x="2706426" y="3525775"/>
            <a:ext cx="608365" cy="553822"/>
            <a:chOff x="2515583" y="3269576"/>
            <a:chExt cx="1421089" cy="129368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0994A15C-33F8-AA4E-ADED-4E4267CABB44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3">
              <a:extLst>
                <a:ext uri="{FF2B5EF4-FFF2-40B4-BE49-F238E27FC236}">
                  <a16:creationId xmlns:a16="http://schemas.microsoft.com/office/drawing/2014/main" xmlns="" id="{9504F8E5-5D86-B241-9354-E7FC490A43CB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F780197-5E59-7841-BF3C-86EE2FE8ADC3}"/>
              </a:ext>
            </a:extLst>
          </p:cNvPr>
          <p:cNvGrpSpPr/>
          <p:nvPr/>
        </p:nvGrpSpPr>
        <p:grpSpPr>
          <a:xfrm>
            <a:off x="2706426" y="4213597"/>
            <a:ext cx="608365" cy="553822"/>
            <a:chOff x="2515583" y="3269576"/>
            <a:chExt cx="1421089" cy="1293681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0D1065D2-0305-0740-B3B9-FF66ADEBCA2E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3">
              <a:extLst>
                <a:ext uri="{FF2B5EF4-FFF2-40B4-BE49-F238E27FC236}">
                  <a16:creationId xmlns:a16="http://schemas.microsoft.com/office/drawing/2014/main" xmlns="" id="{DE3CB377-8BB5-D74A-985A-F91EDA765D3A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1120933E-E309-444A-95A7-62F03737A6D4}"/>
              </a:ext>
            </a:extLst>
          </p:cNvPr>
          <p:cNvSpPr/>
          <p:nvPr/>
        </p:nvSpPr>
        <p:spPr>
          <a:xfrm>
            <a:off x="3422931" y="4150583"/>
            <a:ext cx="5470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8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Sub-committee of Man &amp; SRC: 4 x 4 TT discussions between Management and CSRC (3 times a week)</a:t>
            </a:r>
          </a:p>
        </p:txBody>
      </p:sp>
    </p:spTree>
    <p:extLst>
      <p:ext uri="{BB962C8B-B14F-4D97-AF65-F5344CB8AC3E}">
        <p14:creationId xmlns:p14="http://schemas.microsoft.com/office/powerpoint/2010/main" xmlns="" val="291626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ACEAA43-F721-424A-B45E-91D139759B5C}"/>
              </a:ext>
            </a:extLst>
          </p:cNvPr>
          <p:cNvGrpSpPr/>
          <p:nvPr/>
        </p:nvGrpSpPr>
        <p:grpSpPr>
          <a:xfrm>
            <a:off x="3008456" y="1451072"/>
            <a:ext cx="5714757" cy="941713"/>
            <a:chOff x="5891515" y="2185982"/>
            <a:chExt cx="2465494" cy="2213741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xmlns="" id="{A809D279-7A8D-7D41-ADC1-A92D9B2121E5}"/>
                </a:ext>
              </a:extLst>
            </p:cNvPr>
            <p:cNvSpPr/>
            <p:nvPr/>
          </p:nvSpPr>
          <p:spPr>
            <a:xfrm>
              <a:off x="5891515" y="2185982"/>
              <a:ext cx="2465494" cy="2213741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E018B66-281F-D641-B5F7-D6BCEE0EC600}"/>
                </a:ext>
              </a:extLst>
            </p:cNvPr>
            <p:cNvSpPr/>
            <p:nvPr/>
          </p:nvSpPr>
          <p:spPr>
            <a:xfrm>
              <a:off x="5967531" y="2788324"/>
              <a:ext cx="2161244" cy="832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17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Newsflash (for example Sat 14 March)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B79A63C-CBCC-AD47-B129-D5A2D7F8B2DA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NSFAS</a:t>
            </a:r>
            <a:endParaRPr lang="en-US" sz="3200" dirty="0">
              <a:solidFill>
                <a:srgbClr val="0090C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xmlns="" id="{026D7442-ADE2-6345-94C1-958445344818}"/>
              </a:ext>
            </a:extLst>
          </p:cNvPr>
          <p:cNvSpPr txBox="1">
            <a:spLocks/>
          </p:cNvSpPr>
          <p:nvPr/>
        </p:nvSpPr>
        <p:spPr>
          <a:xfrm>
            <a:off x="348848" y="1516291"/>
            <a:ext cx="2055894" cy="1721084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ts val="6020"/>
              </a:lnSpc>
              <a:spcBef>
                <a:spcPct val="0"/>
              </a:spcBef>
              <a:buNone/>
              <a:defRPr sz="6600" b="0" i="0" kern="1200">
                <a:solidFill>
                  <a:srgbClr val="008F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2500"/>
              </a:lnSpc>
            </a:pPr>
            <a:r>
              <a:rPr lang="en-ZA" sz="2200" b="1" dirty="0">
                <a:solidFill>
                  <a:schemeClr val="bg1"/>
                </a:solidFill>
              </a:rPr>
              <a:t>Other </a:t>
            </a:r>
          </a:p>
          <a:p>
            <a:pPr algn="ctr">
              <a:lnSpc>
                <a:spcPts val="2500"/>
              </a:lnSpc>
            </a:pPr>
            <a:r>
              <a:rPr lang="en-ZA" sz="2200" b="1" dirty="0">
                <a:solidFill>
                  <a:schemeClr val="bg1"/>
                </a:solidFill>
              </a:rPr>
              <a:t>and future planned interventions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030F6B2-D129-DF4F-A471-B25C3184DCD0}"/>
              </a:ext>
            </a:extLst>
          </p:cNvPr>
          <p:cNvGrpSpPr/>
          <p:nvPr/>
        </p:nvGrpSpPr>
        <p:grpSpPr>
          <a:xfrm>
            <a:off x="2539959" y="1603144"/>
            <a:ext cx="608365" cy="553822"/>
            <a:chOff x="2515583" y="3269576"/>
            <a:chExt cx="1421089" cy="129368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EFF15E6A-8053-804B-B9EC-67E990F4FC9D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3">
              <a:extLst>
                <a:ext uri="{FF2B5EF4-FFF2-40B4-BE49-F238E27FC236}">
                  <a16:creationId xmlns:a16="http://schemas.microsoft.com/office/drawing/2014/main" xmlns="" id="{412E473F-5573-1C4E-8ABA-F7615D733A35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xmlns="" id="{EA1C43C6-5C42-5044-BF2A-7D6BA6765AD0}"/>
              </a:ext>
            </a:extLst>
          </p:cNvPr>
          <p:cNvSpPr/>
          <p:nvPr/>
        </p:nvSpPr>
        <p:spPr>
          <a:xfrm>
            <a:off x="2961718" y="2599878"/>
            <a:ext cx="5761493" cy="941713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DF8901AC-1BDF-544C-954A-CDE7C85C38D9}"/>
              </a:ext>
            </a:extLst>
          </p:cNvPr>
          <p:cNvSpPr/>
          <p:nvPr/>
        </p:nvSpPr>
        <p:spPr>
          <a:xfrm>
            <a:off x="3139356" y="2746044"/>
            <a:ext cx="54481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/>
            <a:r>
              <a:rPr lang="en-ZA" sz="17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campaign to include and address challenges as listed:</a:t>
            </a:r>
            <a:endParaRPr lang="en-ZA" sz="18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B2840AE-5A14-1846-80E4-5EFE769F19DC}"/>
              </a:ext>
            </a:extLst>
          </p:cNvPr>
          <p:cNvSpPr/>
          <p:nvPr/>
        </p:nvSpPr>
        <p:spPr>
          <a:xfrm>
            <a:off x="3006680" y="3905604"/>
            <a:ext cx="14298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/>
            <a:r>
              <a:rPr lang="en-ZA" sz="11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and assist students to capture banking details in computer laboratories;</a:t>
            </a:r>
            <a:endParaRPr lang="en-ZA" sz="1100" dirty="0">
              <a:solidFill>
                <a:srgbClr val="0090C6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139D423-6A73-7C40-BFBE-04E5DDE71AED}"/>
              </a:ext>
            </a:extLst>
          </p:cNvPr>
          <p:cNvSpPr/>
          <p:nvPr/>
        </p:nvSpPr>
        <p:spPr>
          <a:xfrm>
            <a:off x="4621563" y="3904581"/>
            <a:ext cx="10498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/>
            <a:r>
              <a:rPr lang="en-ZA" sz="11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incorrect ID numbers;</a:t>
            </a:r>
            <a:endParaRPr lang="en-ZA" sz="1100" dirty="0">
              <a:solidFill>
                <a:srgbClr val="0090C6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9CF8B451-A4E7-C94F-8E57-431A469EA366}"/>
              </a:ext>
            </a:extLst>
          </p:cNvPr>
          <p:cNvSpPr/>
          <p:nvPr/>
        </p:nvSpPr>
        <p:spPr>
          <a:xfrm>
            <a:off x="5958470" y="3879180"/>
            <a:ext cx="12614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/>
            <a:r>
              <a:rPr lang="en-ZA" sz="11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banks and students on frozen accounts</a:t>
            </a:r>
            <a:endParaRPr lang="en-ZA" sz="1100" dirty="0">
              <a:solidFill>
                <a:srgbClr val="0090C6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3775AA42-BDAC-4C40-95D9-688B1F8F5B28}"/>
              </a:ext>
            </a:extLst>
          </p:cNvPr>
          <p:cNvSpPr/>
          <p:nvPr/>
        </p:nvSpPr>
        <p:spPr>
          <a:xfrm>
            <a:off x="7493451" y="3879180"/>
            <a:ext cx="12483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/>
            <a:r>
              <a:rPr lang="en-ZA" sz="11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signing of NBA</a:t>
            </a:r>
            <a:endParaRPr lang="en-ZA" sz="1100" dirty="0">
              <a:solidFill>
                <a:srgbClr val="0090C6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D7514EE-F064-D648-B930-4B823962111A}"/>
              </a:ext>
            </a:extLst>
          </p:cNvPr>
          <p:cNvGrpSpPr/>
          <p:nvPr/>
        </p:nvGrpSpPr>
        <p:grpSpPr>
          <a:xfrm>
            <a:off x="2537806" y="2775205"/>
            <a:ext cx="608365" cy="553822"/>
            <a:chOff x="2515583" y="3269576"/>
            <a:chExt cx="1421089" cy="129368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1CB1B1FB-73C7-414C-A610-B7218310A26B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3">
              <a:extLst>
                <a:ext uri="{FF2B5EF4-FFF2-40B4-BE49-F238E27FC236}">
                  <a16:creationId xmlns:a16="http://schemas.microsoft.com/office/drawing/2014/main" xmlns="" id="{14A0184B-3E9B-0940-9F49-5F005AC35F23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7A11DEF-D497-E64A-BAE4-1E0F1D658D53}"/>
              </a:ext>
            </a:extLst>
          </p:cNvPr>
          <p:cNvGrpSpPr/>
          <p:nvPr/>
        </p:nvGrpSpPr>
        <p:grpSpPr>
          <a:xfrm flipV="1">
            <a:off x="3292224" y="3566558"/>
            <a:ext cx="306798" cy="156528"/>
            <a:chOff x="2308485" y="8671827"/>
            <a:chExt cx="944381" cy="43932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0783E31F-5720-1D4B-9940-9D6B05927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7DFBEFCC-009E-7B4F-BEC4-6D83EFDFD9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D455D36-ED82-DE4A-8112-D9A7F4929D06}"/>
              </a:ext>
            </a:extLst>
          </p:cNvPr>
          <p:cNvGrpSpPr/>
          <p:nvPr/>
        </p:nvGrpSpPr>
        <p:grpSpPr>
          <a:xfrm flipV="1">
            <a:off x="4816224" y="3566558"/>
            <a:ext cx="306798" cy="156528"/>
            <a:chOff x="2308485" y="8671827"/>
            <a:chExt cx="944381" cy="43932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B4A48AFC-EB74-334C-AB84-50497793B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3F61597B-D673-684E-8374-95713C8563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BE04033-83F9-ED4F-B642-16A666316F7F}"/>
              </a:ext>
            </a:extLst>
          </p:cNvPr>
          <p:cNvGrpSpPr/>
          <p:nvPr/>
        </p:nvGrpSpPr>
        <p:grpSpPr>
          <a:xfrm flipV="1">
            <a:off x="6433358" y="3566558"/>
            <a:ext cx="306798" cy="156528"/>
            <a:chOff x="2308485" y="8671827"/>
            <a:chExt cx="944381" cy="43932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B4291E51-41E7-294F-B5D1-7C82DFE44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D2F05A33-56FD-0141-914A-3E3B2D0339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49C7B750-CDF0-7643-BE72-4954CB06193A}"/>
              </a:ext>
            </a:extLst>
          </p:cNvPr>
          <p:cNvGrpSpPr/>
          <p:nvPr/>
        </p:nvGrpSpPr>
        <p:grpSpPr>
          <a:xfrm flipV="1">
            <a:off x="7821891" y="3566558"/>
            <a:ext cx="306798" cy="156528"/>
            <a:chOff x="2308485" y="8671827"/>
            <a:chExt cx="944381" cy="43932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4AF3028A-B94B-0146-BC28-A0741FD09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156BD6CA-1028-F14A-8CEB-EA5433879F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18570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B79A63C-CBCC-AD47-B129-D5A2D7F8B2DA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NSFAS</a:t>
            </a:r>
            <a:endParaRPr lang="en-US" sz="3200" dirty="0">
              <a:solidFill>
                <a:srgbClr val="0090C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B91D86-D457-6C4C-9BDE-A29D374452EA}"/>
              </a:ext>
            </a:extLst>
          </p:cNvPr>
          <p:cNvGrpSpPr/>
          <p:nvPr/>
        </p:nvGrpSpPr>
        <p:grpSpPr>
          <a:xfrm>
            <a:off x="7375404" y="2589648"/>
            <a:ext cx="1722611" cy="1626752"/>
            <a:chOff x="4335607" y="1406607"/>
            <a:chExt cx="2136752" cy="213675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7DA2C301-5E75-1E4C-A7AF-5E013CBE4720}"/>
                </a:ext>
              </a:extLst>
            </p:cNvPr>
            <p:cNvSpPr/>
            <p:nvPr/>
          </p:nvSpPr>
          <p:spPr>
            <a:xfrm>
              <a:off x="4335607" y="1406607"/>
              <a:ext cx="2136752" cy="2136752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A363C5D6-A46E-4F4C-A1B3-4F092C97E338}"/>
                </a:ext>
              </a:extLst>
            </p:cNvPr>
            <p:cNvGrpSpPr/>
            <p:nvPr/>
          </p:nvGrpSpPr>
          <p:grpSpPr>
            <a:xfrm flipV="1">
              <a:off x="5223171" y="1738605"/>
              <a:ext cx="306798" cy="156528"/>
              <a:chOff x="2308485" y="8671827"/>
              <a:chExt cx="944381" cy="43932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6112D1C4-6F17-624F-AABE-2B8344D3B8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485" y="8671827"/>
                <a:ext cx="479685" cy="439327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5E333E6D-15D3-784A-BC8A-FFB515AD24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88171" y="8671827"/>
                <a:ext cx="464695" cy="439327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D139D423-6A73-7C40-BFBE-04E5DDE71AED}"/>
                </a:ext>
              </a:extLst>
            </p:cNvPr>
            <p:cNvSpPr/>
            <p:nvPr/>
          </p:nvSpPr>
          <p:spPr>
            <a:xfrm>
              <a:off x="4463886" y="1956573"/>
              <a:ext cx="1981202" cy="1455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CPUT confirmation of student payment is restricted to 500 at a time, but all are processed on the same day.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9CF8B451-A4E7-C94F-8E57-431A469EA366}"/>
              </a:ext>
            </a:extLst>
          </p:cNvPr>
          <p:cNvSpPr/>
          <p:nvPr/>
        </p:nvSpPr>
        <p:spPr>
          <a:xfrm>
            <a:off x="5958470" y="390913"/>
            <a:ext cx="12614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100" dirty="0"/>
              <a:t> </a:t>
            </a:r>
            <a:endParaRPr lang="en-ZA" sz="17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432D062-8255-A342-A93A-597B09D36119}"/>
              </a:ext>
            </a:extLst>
          </p:cNvPr>
          <p:cNvSpPr/>
          <p:nvPr/>
        </p:nvSpPr>
        <p:spPr>
          <a:xfrm>
            <a:off x="107141" y="2589648"/>
            <a:ext cx="1660699" cy="1626751"/>
          </a:xfrm>
          <a:prstGeom prst="ellipse">
            <a:avLst/>
          </a:prstGeom>
          <a:solidFill>
            <a:schemeClr val="bg1"/>
          </a:solidFill>
          <a:ln w="66675">
            <a:solidFill>
              <a:srgbClr val="0090C6"/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B2840AE-5A14-1846-80E4-5EFE769F19DC}"/>
              </a:ext>
            </a:extLst>
          </p:cNvPr>
          <p:cNvSpPr/>
          <p:nvPr/>
        </p:nvSpPr>
        <p:spPr>
          <a:xfrm>
            <a:off x="51146" y="2956748"/>
            <a:ext cx="17559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students are processed at the same time on the 1</a:t>
            </a:r>
            <a:r>
              <a:rPr lang="en-ZA" sz="13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ZA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each Month.       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7A11DEF-D497-E64A-BAE4-1E0F1D658D53}"/>
              </a:ext>
            </a:extLst>
          </p:cNvPr>
          <p:cNvGrpSpPr/>
          <p:nvPr/>
        </p:nvGrpSpPr>
        <p:grpSpPr>
          <a:xfrm flipV="1">
            <a:off x="778063" y="2775486"/>
            <a:ext cx="298730" cy="152412"/>
            <a:chOff x="2308485" y="8671827"/>
            <a:chExt cx="944381" cy="43932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0783E31F-5720-1D4B-9940-9D6B05927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7DFBEFCC-009E-7B4F-BEC4-6D83EFDFD9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373DB42-A133-5C46-8BAB-1CB0A3091C5D}"/>
              </a:ext>
            </a:extLst>
          </p:cNvPr>
          <p:cNvSpPr/>
          <p:nvPr/>
        </p:nvSpPr>
        <p:spPr>
          <a:xfrm>
            <a:off x="260391" y="1466983"/>
            <a:ext cx="4718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defTabSz="1295400" hangingPunct="0"/>
            <a:r>
              <a:rPr lang="en-ZA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Batch payment clarity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33E6A51-B5DB-7946-BB2D-B7B2C982EF7F}"/>
              </a:ext>
            </a:extLst>
          </p:cNvPr>
          <p:cNvGrpSpPr/>
          <p:nvPr/>
        </p:nvGrpSpPr>
        <p:grpSpPr>
          <a:xfrm>
            <a:off x="3719321" y="2605901"/>
            <a:ext cx="1711701" cy="1626752"/>
            <a:chOff x="4335607" y="1406607"/>
            <a:chExt cx="2136752" cy="213675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ACF0F5ED-7382-CA43-A7F6-1D99989AC999}"/>
                </a:ext>
              </a:extLst>
            </p:cNvPr>
            <p:cNvSpPr/>
            <p:nvPr/>
          </p:nvSpPr>
          <p:spPr>
            <a:xfrm>
              <a:off x="4335607" y="1406607"/>
              <a:ext cx="2136752" cy="2136752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6A3E9F8-2412-CE44-88C6-0CF2A55D3606}"/>
                </a:ext>
              </a:extLst>
            </p:cNvPr>
            <p:cNvGrpSpPr/>
            <p:nvPr/>
          </p:nvGrpSpPr>
          <p:grpSpPr>
            <a:xfrm flipV="1">
              <a:off x="5216206" y="1629358"/>
              <a:ext cx="360610" cy="156528"/>
              <a:chOff x="2287034" y="8978475"/>
              <a:chExt cx="1110018" cy="439328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51F240D3-611F-EF4F-87C4-4ECA0C1052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87034" y="8978475"/>
                <a:ext cx="479684" cy="439328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8B80B4B0-58FA-EC48-9FA5-A462E0B370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32358" y="8978475"/>
                <a:ext cx="464694" cy="439328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2A0554AF-5AEF-C647-A7E7-76DCAA8FCAE1}"/>
                </a:ext>
              </a:extLst>
            </p:cNvPr>
            <p:cNvSpPr/>
            <p:nvPr/>
          </p:nvSpPr>
          <p:spPr>
            <a:xfrm>
              <a:off x="4411133" y="2009652"/>
              <a:ext cx="1981201" cy="10645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ZA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 providers also send confirmation to students.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4B77BBDE-BF7B-B24D-B496-CDE281CF0556}"/>
              </a:ext>
            </a:extLst>
          </p:cNvPr>
          <p:cNvGrpSpPr/>
          <p:nvPr/>
        </p:nvGrpSpPr>
        <p:grpSpPr>
          <a:xfrm>
            <a:off x="5544192" y="2589648"/>
            <a:ext cx="1809226" cy="1720419"/>
            <a:chOff x="4335607" y="1406607"/>
            <a:chExt cx="2136752" cy="213675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823191D1-EB19-B241-9CEC-9BF108AFC27A}"/>
                </a:ext>
              </a:extLst>
            </p:cNvPr>
            <p:cNvSpPr/>
            <p:nvPr/>
          </p:nvSpPr>
          <p:spPr>
            <a:xfrm>
              <a:off x="4335607" y="1406607"/>
              <a:ext cx="2136752" cy="2136752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7FAB61F5-5019-1447-B4B6-B624999C606E}"/>
                </a:ext>
              </a:extLst>
            </p:cNvPr>
            <p:cNvGrpSpPr/>
            <p:nvPr/>
          </p:nvGrpSpPr>
          <p:grpSpPr>
            <a:xfrm flipV="1">
              <a:off x="5223171" y="1738605"/>
              <a:ext cx="306798" cy="156528"/>
              <a:chOff x="2308485" y="8671827"/>
              <a:chExt cx="944381" cy="439327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FE711471-F232-8444-A932-72C28B926A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485" y="8671827"/>
                <a:ext cx="479685" cy="439327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34A2A207-AE5F-1E42-A095-CCB1626E3D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88171" y="8671827"/>
                <a:ext cx="464695" cy="439327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62F24463-D7E4-C749-8EBF-B472107A1E5A}"/>
                </a:ext>
              </a:extLst>
            </p:cNvPr>
            <p:cNvSpPr/>
            <p:nvPr/>
          </p:nvSpPr>
          <p:spPr>
            <a:xfrm>
              <a:off x="4413381" y="1997006"/>
              <a:ext cx="1981202" cy="121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ZA" sz="1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further continuous payment as students are cleared and funded reports are received from NSFAS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2EC8C10-6358-624F-BC4F-BF3E321CC66A}"/>
              </a:ext>
            </a:extLst>
          </p:cNvPr>
          <p:cNvGrpSpPr/>
          <p:nvPr/>
        </p:nvGrpSpPr>
        <p:grpSpPr>
          <a:xfrm>
            <a:off x="1877199" y="2605901"/>
            <a:ext cx="1722611" cy="1626752"/>
            <a:chOff x="4335607" y="1406607"/>
            <a:chExt cx="2136752" cy="213675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E16FA7D0-2C14-1D44-BFC3-1C4AA0F0B606}"/>
                </a:ext>
              </a:extLst>
            </p:cNvPr>
            <p:cNvSpPr/>
            <p:nvPr/>
          </p:nvSpPr>
          <p:spPr>
            <a:xfrm>
              <a:off x="4335607" y="1406607"/>
              <a:ext cx="2136752" cy="2136752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FE0CB036-72EC-D744-A375-A3A2182E9794}"/>
                </a:ext>
              </a:extLst>
            </p:cNvPr>
            <p:cNvGrpSpPr/>
            <p:nvPr/>
          </p:nvGrpSpPr>
          <p:grpSpPr>
            <a:xfrm flipV="1">
              <a:off x="5223171" y="1738605"/>
              <a:ext cx="306798" cy="156528"/>
              <a:chOff x="2308485" y="8671827"/>
              <a:chExt cx="944381" cy="43932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D49B2AED-8D4F-504F-82EB-1DD709A49A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485" y="8671827"/>
                <a:ext cx="479685" cy="439327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C0D3AAF2-131B-4140-B307-3670F14EEB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88171" y="8671827"/>
                <a:ext cx="464695" cy="439327"/>
              </a:xfrm>
              <a:prstGeom prst="line">
                <a:avLst/>
              </a:prstGeom>
              <a:ln w="133350" cap="rnd">
                <a:solidFill>
                  <a:srgbClr val="0099D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430393D-1F79-524C-9217-5A4ABD908738}"/>
                </a:ext>
              </a:extLst>
            </p:cNvPr>
            <p:cNvSpPr/>
            <p:nvPr/>
          </p:nvSpPr>
          <p:spPr>
            <a:xfrm>
              <a:off x="4411133" y="2009652"/>
              <a:ext cx="1981202" cy="1172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sz="13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delays by individual banks for clearance and money to reflect.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1893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686C94-ECA2-3843-A939-A9D2FD226793}"/>
              </a:ext>
            </a:extLst>
          </p:cNvPr>
          <p:cNvGrpSpPr/>
          <p:nvPr/>
        </p:nvGrpSpPr>
        <p:grpSpPr>
          <a:xfrm>
            <a:off x="366820" y="1535452"/>
            <a:ext cx="2144670" cy="2306342"/>
            <a:chOff x="4257720" y="1381864"/>
            <a:chExt cx="3074430" cy="330619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CA3828B-6786-EA4E-8F0C-9A8CEEC4B7B2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xmlns="" id="{82D37F09-B960-9D41-BD02-2DAABB56763C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2220844"/>
              <a:ext cx="2947168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A peaceful start to 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B73B4B7-0F4C-7945-9D6A-794EDE79302E}"/>
              </a:ext>
            </a:extLst>
          </p:cNvPr>
          <p:cNvGrpSpPr/>
          <p:nvPr/>
        </p:nvGrpSpPr>
        <p:grpSpPr>
          <a:xfrm>
            <a:off x="3121671" y="1615749"/>
            <a:ext cx="2451198" cy="916033"/>
            <a:chOff x="3121671" y="2185982"/>
            <a:chExt cx="2451198" cy="9160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B8B485A-AFF6-2247-A486-50F7CE73BDE9}"/>
                </a:ext>
              </a:extLst>
            </p:cNvPr>
            <p:cNvSpPr/>
            <p:nvPr/>
          </p:nvSpPr>
          <p:spPr>
            <a:xfrm>
              <a:off x="3269141" y="2458559"/>
              <a:ext cx="2159386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7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Academic opening</a:t>
              </a:r>
              <a:endParaRPr lang="en-ZA" sz="1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441B581A-5C4A-B744-A0A0-02CBB6916F21}"/>
                </a:ext>
              </a:extLst>
            </p:cNvPr>
            <p:cNvSpPr/>
            <p:nvPr/>
          </p:nvSpPr>
          <p:spPr>
            <a:xfrm>
              <a:off x="3121671" y="2185982"/>
              <a:ext cx="2451198" cy="916033"/>
            </a:xfrm>
            <a:prstGeom prst="roundRect">
              <a:avLst>
                <a:gd name="adj" fmla="val 8334"/>
              </a:avLst>
            </a:prstGeom>
            <a:noFill/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D09B49E-1F39-6948-9B3D-E1E306A9653C}"/>
              </a:ext>
            </a:extLst>
          </p:cNvPr>
          <p:cNvGrpSpPr/>
          <p:nvPr/>
        </p:nvGrpSpPr>
        <p:grpSpPr>
          <a:xfrm>
            <a:off x="3121671" y="2804360"/>
            <a:ext cx="5558465" cy="1352774"/>
            <a:chOff x="5891514" y="2185983"/>
            <a:chExt cx="5558465" cy="1352774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xmlns="" id="{78AA8867-DFEE-8040-9040-90FA91410C00}"/>
                </a:ext>
              </a:extLst>
            </p:cNvPr>
            <p:cNvSpPr/>
            <p:nvPr/>
          </p:nvSpPr>
          <p:spPr>
            <a:xfrm>
              <a:off x="5891514" y="2185983"/>
              <a:ext cx="5558465" cy="1352774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B4EF7DBE-3F6C-B347-8716-FE73639495C9}"/>
                </a:ext>
              </a:extLst>
            </p:cNvPr>
            <p:cNvSpPr/>
            <p:nvPr/>
          </p:nvSpPr>
          <p:spPr>
            <a:xfrm>
              <a:off x="6123010" y="2549982"/>
              <a:ext cx="494239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sz="17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Initial demands and constant engagement through task team throughout February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65550B-1328-F94D-A682-6C13424F7063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REPORT</a:t>
            </a:r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on protest incidents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DDBA389-791F-934A-ABE6-F76F32DC35EB}"/>
              </a:ext>
            </a:extLst>
          </p:cNvPr>
          <p:cNvGrpSpPr/>
          <p:nvPr/>
        </p:nvGrpSpPr>
        <p:grpSpPr>
          <a:xfrm>
            <a:off x="6228938" y="1615749"/>
            <a:ext cx="2451198" cy="916033"/>
            <a:chOff x="3121671" y="2185982"/>
            <a:chExt cx="2451198" cy="9160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074F7DC-F99F-6F4F-B105-2A6A73BA3BFB}"/>
                </a:ext>
              </a:extLst>
            </p:cNvPr>
            <p:cNvSpPr/>
            <p:nvPr/>
          </p:nvSpPr>
          <p:spPr>
            <a:xfrm>
              <a:off x="3269141" y="2458559"/>
              <a:ext cx="2159386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7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Staff welcome</a:t>
              </a:r>
              <a:endParaRPr lang="en-ZA" sz="1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xmlns="" id="{D00538AC-E410-EF49-B6CD-B7764B10184C}"/>
                </a:ext>
              </a:extLst>
            </p:cNvPr>
            <p:cNvSpPr/>
            <p:nvPr/>
          </p:nvSpPr>
          <p:spPr>
            <a:xfrm>
              <a:off x="3121671" y="2185982"/>
              <a:ext cx="2451198" cy="916033"/>
            </a:xfrm>
            <a:prstGeom prst="roundRect">
              <a:avLst>
                <a:gd name="adj" fmla="val 8334"/>
              </a:avLst>
            </a:prstGeom>
            <a:noFill/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49740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65550B-1328-F94D-A682-6C13424F7063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REPORT</a:t>
            </a:r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on protest incidents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B6CE243-B6EF-CA45-A938-349F2DC696F2}"/>
              </a:ext>
            </a:extLst>
          </p:cNvPr>
          <p:cNvCxnSpPr>
            <a:cxnSpLocks/>
          </p:cNvCxnSpPr>
          <p:nvPr/>
        </p:nvCxnSpPr>
        <p:spPr>
          <a:xfrm>
            <a:off x="3186440" y="1285868"/>
            <a:ext cx="519079" cy="0"/>
          </a:xfrm>
          <a:prstGeom prst="line">
            <a:avLst/>
          </a:prstGeom>
          <a:ln w="101600" cap="rnd" cmpd="sng">
            <a:solidFill>
              <a:srgbClr val="009BD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3573B030-70E0-A649-B39F-8542728FE133}"/>
              </a:ext>
            </a:extLst>
          </p:cNvPr>
          <p:cNvSpPr/>
          <p:nvPr/>
        </p:nvSpPr>
        <p:spPr>
          <a:xfrm>
            <a:off x="475835" y="1582094"/>
            <a:ext cx="2597566" cy="1330439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B7B2BE8-C377-7D42-AA99-A5DEABB2A814}"/>
              </a:ext>
            </a:extLst>
          </p:cNvPr>
          <p:cNvSpPr/>
          <p:nvPr/>
        </p:nvSpPr>
        <p:spPr>
          <a:xfrm>
            <a:off x="623303" y="1742719"/>
            <a:ext cx="256313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disruption of classes across different campuses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50914F-4B74-C545-8EC8-9730B2BAEA2A}"/>
              </a:ext>
            </a:extLst>
          </p:cNvPr>
          <p:cNvSpPr/>
          <p:nvPr/>
        </p:nvSpPr>
        <p:spPr>
          <a:xfrm>
            <a:off x="623304" y="2264315"/>
            <a:ext cx="2060629" cy="435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ts val="14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 suspended for 6 March; 9 March; 11 – 13 March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08AB13D5-33B7-C646-AFDD-B425630C0C06}"/>
              </a:ext>
            </a:extLst>
          </p:cNvPr>
          <p:cNvSpPr/>
          <p:nvPr/>
        </p:nvSpPr>
        <p:spPr>
          <a:xfrm>
            <a:off x="3522061" y="1571294"/>
            <a:ext cx="5232472" cy="2111706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099F149-637B-F442-BCD8-12E68B6C3D73}"/>
              </a:ext>
            </a:extLst>
          </p:cNvPr>
          <p:cNvSpPr/>
          <p:nvPr/>
        </p:nvSpPr>
        <p:spPr>
          <a:xfrm>
            <a:off x="3562442" y="1628440"/>
            <a:ext cx="295899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>
              <a:lnSpc>
                <a:spcPct val="150000"/>
              </a:lnSpc>
            </a:pPr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damage of property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777F5A7-2506-6D45-A7E4-9E818EF9B144}"/>
              </a:ext>
            </a:extLst>
          </p:cNvPr>
          <p:cNvGrpSpPr/>
          <p:nvPr/>
        </p:nvGrpSpPr>
        <p:grpSpPr>
          <a:xfrm rot="16200000" flipV="1">
            <a:off x="3298056" y="1815878"/>
            <a:ext cx="298730" cy="152412"/>
            <a:chOff x="2308485" y="8671827"/>
            <a:chExt cx="944381" cy="43932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E267A4F-00C9-A147-BE57-2DB081740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06C06DC-82D0-9546-BC49-8674C5B36B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AB6218D-21A9-2B45-96BA-B2B2B0D0F667}"/>
              </a:ext>
            </a:extLst>
          </p:cNvPr>
          <p:cNvSpPr/>
          <p:nvPr/>
        </p:nvSpPr>
        <p:spPr>
          <a:xfrm>
            <a:off x="3635099" y="1965580"/>
            <a:ext cx="4907767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March - Stoning of admin building at night; burning of L&amp;T food truck; </a:t>
            </a:r>
          </a:p>
          <a:p>
            <a:pPr marL="185738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March - 17 cars stoned on campus</a:t>
            </a:r>
          </a:p>
          <a:p>
            <a:pPr marL="185738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March - Memorandum with 13 demands delivered to VC @ 15h30 </a:t>
            </a:r>
          </a:p>
          <a:p>
            <a:pPr marL="185738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March evening - Before responses were given, students went on rampage (Burning of the security car and two investigation offices)</a:t>
            </a:r>
          </a:p>
          <a:p>
            <a:pPr marL="185738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March – attempted arson against security control room</a:t>
            </a:r>
          </a:p>
          <a:p>
            <a:pPr marL="185738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March - HWS pre-fab classrooms attempted arson; </a:t>
            </a:r>
          </a:p>
          <a:p>
            <a:pPr marL="185738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March – attempts to blow up gas cylinders at Applied Sciences; attempts to burn various buildings at Construction, Mechanical, Electrical, etc.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2E02E77D-012A-CB48-82C9-FCC653774A24}"/>
              </a:ext>
            </a:extLst>
          </p:cNvPr>
          <p:cNvSpPr/>
          <p:nvPr/>
        </p:nvSpPr>
        <p:spPr>
          <a:xfrm>
            <a:off x="3522061" y="3961227"/>
            <a:ext cx="2368965" cy="1330439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2BBE27F-6048-F949-AE08-65B388CB76AB}"/>
              </a:ext>
            </a:extLst>
          </p:cNvPr>
          <p:cNvSpPr/>
          <p:nvPr/>
        </p:nvSpPr>
        <p:spPr>
          <a:xfrm>
            <a:off x="3570953" y="4125713"/>
            <a:ext cx="2252339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>
              <a:lnSpc>
                <a:spcPct val="150000"/>
              </a:lnSpc>
            </a:pPr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March </a:t>
            </a:r>
          </a:p>
          <a:p>
            <a:pPr marL="57799">
              <a:lnSpc>
                <a:spcPts val="11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to bring the recess period forward up to Term 2 after consultation with Council Exco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DD1209C-EEC3-CD4A-AD74-88D9D9BFF30B}"/>
              </a:ext>
            </a:extLst>
          </p:cNvPr>
          <p:cNvGrpSpPr/>
          <p:nvPr/>
        </p:nvGrpSpPr>
        <p:grpSpPr>
          <a:xfrm flipV="1">
            <a:off x="3848126" y="3881341"/>
            <a:ext cx="298730" cy="152412"/>
            <a:chOff x="2308485" y="8671827"/>
            <a:chExt cx="944381" cy="43932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46274F6-CCF3-A04D-A264-24B5614D1B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DA09E4F-14C3-0948-81A3-189C638163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C4660F9C-F94A-7348-87A0-84E17ABB047E}"/>
              </a:ext>
            </a:extLst>
          </p:cNvPr>
          <p:cNvSpPr/>
          <p:nvPr/>
        </p:nvSpPr>
        <p:spPr>
          <a:xfrm>
            <a:off x="6217092" y="3961227"/>
            <a:ext cx="2588242" cy="1330439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rgbClr val="009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71F0AD2-176B-4B4E-9920-89C0D2BB94A5}"/>
              </a:ext>
            </a:extLst>
          </p:cNvPr>
          <p:cNvSpPr/>
          <p:nvPr/>
        </p:nvSpPr>
        <p:spPr>
          <a:xfrm>
            <a:off x="6370702" y="4125713"/>
            <a:ext cx="2252339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vandalism on campus; defamatory statements; intimidation of staff and students; disruption of classes;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13EC491-3A6C-8346-ABBC-4DF27DFDA5CE}"/>
              </a:ext>
            </a:extLst>
          </p:cNvPr>
          <p:cNvGrpSpPr/>
          <p:nvPr/>
        </p:nvGrpSpPr>
        <p:grpSpPr>
          <a:xfrm rot="16200000" flipV="1">
            <a:off x="5819065" y="4198872"/>
            <a:ext cx="298730" cy="152412"/>
            <a:chOff x="2308485" y="8671827"/>
            <a:chExt cx="944381" cy="43932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593512AB-8179-4D43-8300-8DCD152D42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65DD1FA-7D7D-C443-9AE8-193BAD3970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12455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87A6F8-9456-BB4D-8708-CBEDDAE49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45024" y="-2621507"/>
            <a:ext cx="2038101" cy="7590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3189AC0-025E-4941-842A-1C7980458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7834" y="1609556"/>
            <a:ext cx="2309276" cy="3079035"/>
          </a:xfrm>
          <a:prstGeom prst="roundRect">
            <a:avLst>
              <a:gd name="adj" fmla="val 32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79400" dist="38100" dir="2700000" sx="99000" sy="99000" algn="tl" rotWithShape="0">
              <a:prstClr val="black">
                <a:alpha val="99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4411611-AEC1-4145-96F5-FE10A44205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85" t="1082" b="-1"/>
          <a:stretch/>
        </p:blipFill>
        <p:spPr>
          <a:xfrm>
            <a:off x="2296365" y="1609556"/>
            <a:ext cx="2922416" cy="3079035"/>
          </a:xfrm>
          <a:prstGeom prst="rect">
            <a:avLst/>
          </a:prstGeom>
          <a:effectLst>
            <a:outerShdw blurRad="279400" dist="38100" dir="2700000" sx="99000" sy="99000" algn="tl" rotWithShape="0">
              <a:prstClr val="black">
                <a:alpha val="99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06EFFCD-DC85-304E-9676-24055C37C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2147" y="1609556"/>
            <a:ext cx="2327960" cy="3103947"/>
          </a:xfrm>
          <a:prstGeom prst="rect">
            <a:avLst/>
          </a:prstGeom>
          <a:effectLst>
            <a:outerShdw blurRad="279400" dist="38100" dir="2700000" sx="99000" sy="99000" algn="tl" rotWithShape="0">
              <a:prstClr val="black">
                <a:alpha val="99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1A26787-B156-B64D-8632-40FE24D84F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0721" y="1609556"/>
            <a:ext cx="2327960" cy="3103947"/>
          </a:xfrm>
          <a:prstGeom prst="rect">
            <a:avLst/>
          </a:prstGeom>
          <a:effectLst>
            <a:outerShdw blurRad="279400" dist="38100" dir="2700000" sx="99000" sy="99000" algn="tl" rotWithShape="0">
              <a:prstClr val="black">
                <a:alpha val="99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0829D5-996D-DF4B-8FB6-A8AFF5B9543C}"/>
              </a:ext>
            </a:extLst>
          </p:cNvPr>
          <p:cNvGrpSpPr/>
          <p:nvPr/>
        </p:nvGrpSpPr>
        <p:grpSpPr>
          <a:xfrm>
            <a:off x="366820" y="441909"/>
            <a:ext cx="1605913" cy="1605913"/>
            <a:chOff x="4257720" y="1381864"/>
            <a:chExt cx="3074430" cy="30744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A540AB-8E01-134D-8493-4AD5F3770DBE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xmlns="" id="{81D7E2D4-571B-434F-98B5-06AE3B7BC4C9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1989083"/>
              <a:ext cx="2947167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9 - 13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34F1336-EDB2-0C47-8578-7C546510B5B2}"/>
              </a:ext>
            </a:extLst>
          </p:cNvPr>
          <p:cNvGrpSpPr/>
          <p:nvPr/>
        </p:nvGrpSpPr>
        <p:grpSpPr>
          <a:xfrm>
            <a:off x="327201" y="4436689"/>
            <a:ext cx="4052250" cy="815665"/>
            <a:chOff x="4284916" y="4251489"/>
            <a:chExt cx="4052250" cy="81566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xmlns="" id="{7ECCFE2B-5978-4D46-93F3-A3FFC856A415}"/>
                </a:ext>
              </a:extLst>
            </p:cNvPr>
            <p:cNvSpPr/>
            <p:nvPr/>
          </p:nvSpPr>
          <p:spPr>
            <a:xfrm>
              <a:off x="4284916" y="4251489"/>
              <a:ext cx="3968912" cy="815665"/>
            </a:xfrm>
            <a:prstGeom prst="roundRect">
              <a:avLst>
                <a:gd name="adj" fmla="val 9524"/>
              </a:avLst>
            </a:prstGeom>
            <a:solidFill>
              <a:srgbClr val="009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C841DCF-3B8A-7C4B-BC7B-54F7800B48CF}"/>
                </a:ext>
              </a:extLst>
            </p:cNvPr>
            <p:cNvSpPr/>
            <p:nvPr/>
          </p:nvSpPr>
          <p:spPr>
            <a:xfrm>
              <a:off x="4445549" y="4463149"/>
              <a:ext cx="389161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Damage to buildings - 2 March 2020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3912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B3B98E-67F1-1446-8C92-55152EED0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685" y="1636722"/>
            <a:ext cx="2456945" cy="3051869"/>
          </a:xfrm>
          <a:prstGeom prst="rect">
            <a:avLst/>
          </a:prstGeom>
          <a:effectLst>
            <a:outerShdw blurRad="228600" dist="38100" dir="2700000" sx="102000" sy="102000" algn="tl" rotWithShape="0">
              <a:prstClr val="black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DD6168-0DF0-BB44-8E53-0BAE0B57A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207240" y="1636722"/>
            <a:ext cx="2268274" cy="3024365"/>
          </a:xfrm>
          <a:prstGeom prst="rect">
            <a:avLst/>
          </a:prstGeom>
          <a:effectLst>
            <a:outerShdw blurRad="228600" dist="38100" dir="2700000" sx="102000" sy="102000" algn="tl" rotWithShape="0">
              <a:prstClr val="black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616C008-2DE3-B64D-88FE-48792C056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8124" y="1636722"/>
            <a:ext cx="2269333" cy="3025777"/>
          </a:xfrm>
          <a:prstGeom prst="rect">
            <a:avLst/>
          </a:prstGeom>
          <a:effectLst>
            <a:outerShdw blurRad="228600" dist="38100" dir="2700000" sx="102000" sy="102000" algn="tl" rotWithShape="0">
              <a:prstClr val="black"/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0829D5-996D-DF4B-8FB6-A8AFF5B9543C}"/>
              </a:ext>
            </a:extLst>
          </p:cNvPr>
          <p:cNvGrpSpPr/>
          <p:nvPr/>
        </p:nvGrpSpPr>
        <p:grpSpPr>
          <a:xfrm>
            <a:off x="366820" y="441909"/>
            <a:ext cx="1605913" cy="1605913"/>
            <a:chOff x="4257720" y="1381864"/>
            <a:chExt cx="3074430" cy="30744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A540AB-8E01-134D-8493-4AD5F3770DBE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xmlns="" id="{81D7E2D4-571B-434F-98B5-06AE3B7BC4C9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1989083"/>
              <a:ext cx="2947167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9 - 13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17D7AF-ADEC-E44B-9A24-C222657F2DD2}"/>
              </a:ext>
            </a:extLst>
          </p:cNvPr>
          <p:cNvGrpSpPr/>
          <p:nvPr/>
        </p:nvGrpSpPr>
        <p:grpSpPr>
          <a:xfrm>
            <a:off x="400057" y="4436689"/>
            <a:ext cx="4052250" cy="815665"/>
            <a:chOff x="4284916" y="4251489"/>
            <a:chExt cx="4052250" cy="81566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A1098C25-C1D3-2148-AAF5-6C6EBDB59070}"/>
                </a:ext>
              </a:extLst>
            </p:cNvPr>
            <p:cNvSpPr/>
            <p:nvPr/>
          </p:nvSpPr>
          <p:spPr>
            <a:xfrm>
              <a:off x="4284916" y="4251489"/>
              <a:ext cx="3968912" cy="815665"/>
            </a:xfrm>
            <a:prstGeom prst="roundRect">
              <a:avLst>
                <a:gd name="adj" fmla="val 9524"/>
              </a:avLst>
            </a:prstGeom>
            <a:solidFill>
              <a:srgbClr val="009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5B6E4F1-4BB0-194F-A3EC-E19CD61F2EBF}"/>
                </a:ext>
              </a:extLst>
            </p:cNvPr>
            <p:cNvSpPr/>
            <p:nvPr/>
          </p:nvSpPr>
          <p:spPr>
            <a:xfrm>
              <a:off x="4445549" y="4463149"/>
              <a:ext cx="389161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Cars stoned - 3 March 2020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7849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xmlns="" id="{4A1F7ACB-4B55-084A-9650-7A4B1CCFB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5293" y="1604292"/>
            <a:ext cx="1510113" cy="306430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93000"/>
              </a:prstClr>
            </a:outerShdw>
          </a:effectLst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xmlns="" id="{9FE698F0-CC85-874C-A72B-B71FF4048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069" y="1604292"/>
            <a:ext cx="2298227" cy="306430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93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325DEF9-2865-104A-B7AC-231868D11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685" y="1604292"/>
            <a:ext cx="2456945" cy="3275927"/>
          </a:xfrm>
          <a:prstGeom prst="rect">
            <a:avLst/>
          </a:prstGeom>
          <a:ln>
            <a:noFill/>
          </a:ln>
          <a:effectLst>
            <a:outerShdw blurRad="177800" dist="38100" dir="2700000" algn="tl" rotWithShape="0">
              <a:prstClr val="black">
                <a:alpha val="93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0829D5-996D-DF4B-8FB6-A8AFF5B9543C}"/>
              </a:ext>
            </a:extLst>
          </p:cNvPr>
          <p:cNvGrpSpPr/>
          <p:nvPr/>
        </p:nvGrpSpPr>
        <p:grpSpPr>
          <a:xfrm>
            <a:off x="366820" y="441909"/>
            <a:ext cx="1605913" cy="1605913"/>
            <a:chOff x="4257720" y="1381864"/>
            <a:chExt cx="3074430" cy="30744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A540AB-8E01-134D-8493-4AD5F3770DBE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xmlns="" id="{81D7E2D4-571B-434F-98B5-06AE3B7BC4C9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1989083"/>
              <a:ext cx="2947167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9 - 13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17D7AF-ADEC-E44B-9A24-C222657F2DD2}"/>
              </a:ext>
            </a:extLst>
          </p:cNvPr>
          <p:cNvGrpSpPr/>
          <p:nvPr/>
        </p:nvGrpSpPr>
        <p:grpSpPr>
          <a:xfrm>
            <a:off x="400057" y="4436689"/>
            <a:ext cx="4052250" cy="815665"/>
            <a:chOff x="4284916" y="4251489"/>
            <a:chExt cx="4052250" cy="81566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A1098C25-C1D3-2148-AAF5-6C6EBDB59070}"/>
                </a:ext>
              </a:extLst>
            </p:cNvPr>
            <p:cNvSpPr/>
            <p:nvPr/>
          </p:nvSpPr>
          <p:spPr>
            <a:xfrm>
              <a:off x="4284916" y="4251489"/>
              <a:ext cx="3968912" cy="815665"/>
            </a:xfrm>
            <a:prstGeom prst="roundRect">
              <a:avLst>
                <a:gd name="adj" fmla="val 9524"/>
              </a:avLst>
            </a:prstGeom>
            <a:solidFill>
              <a:srgbClr val="009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5B6E4F1-4BB0-194F-A3EC-E19CD61F2EBF}"/>
                </a:ext>
              </a:extLst>
            </p:cNvPr>
            <p:cNvSpPr/>
            <p:nvPr/>
          </p:nvSpPr>
          <p:spPr>
            <a:xfrm>
              <a:off x="4445549" y="4463149"/>
              <a:ext cx="389161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Food truck damages- 3 March 2020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9852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3785D-351A-E64B-9F08-2118DA90AF62}"/>
              </a:ext>
            </a:extLst>
          </p:cNvPr>
          <p:cNvSpPr txBox="1"/>
          <p:nvPr/>
        </p:nvSpPr>
        <p:spPr>
          <a:xfrm>
            <a:off x="294385" y="658466"/>
            <a:ext cx="633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B66FA6-823F-AA43-8512-C38B811C4FAD}"/>
              </a:ext>
            </a:extLst>
          </p:cNvPr>
          <p:cNvSpPr txBox="1"/>
          <p:nvPr/>
        </p:nvSpPr>
        <p:spPr>
          <a:xfrm>
            <a:off x="365760" y="1506583"/>
            <a:ext cx="6749143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Registration and Enrolment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Teaching and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Process of Disbursement of allowances to NSFAS qualifying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NSFAS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NSFAS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NSFAS Batch Payment clarity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Report on Protest incidents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90C6"/>
                </a:solidFill>
              </a:rPr>
              <a:t>Mitigation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4539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xmlns="" id="{015AEEFC-F0EA-394A-826A-34CA5998E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9579" y="1661040"/>
            <a:ext cx="2903012" cy="2987309"/>
          </a:xfrm>
          <a:prstGeom prst="rect">
            <a:avLst/>
          </a:prstGeom>
          <a:effectLst>
            <a:outerShdw blurRad="215900" dist="38100" dir="2700000" sx="102000" sy="102000" algn="tl" rotWithShape="0">
              <a:prstClr val="black">
                <a:alpha val="9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70F0050-4E39-5E4E-8056-27502C094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553"/>
          <a:stretch/>
        </p:blipFill>
        <p:spPr>
          <a:xfrm>
            <a:off x="5913421" y="1661040"/>
            <a:ext cx="2387332" cy="2987309"/>
          </a:xfrm>
          <a:prstGeom prst="rect">
            <a:avLst/>
          </a:prstGeom>
          <a:effectLst>
            <a:outerShdw blurRad="215900" dist="38100" dir="2700000" sx="102000" sy="102000" algn="tl" rotWithShape="0">
              <a:prstClr val="black">
                <a:alpha val="9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0829D5-996D-DF4B-8FB6-A8AFF5B9543C}"/>
              </a:ext>
            </a:extLst>
          </p:cNvPr>
          <p:cNvGrpSpPr/>
          <p:nvPr/>
        </p:nvGrpSpPr>
        <p:grpSpPr>
          <a:xfrm>
            <a:off x="366820" y="441909"/>
            <a:ext cx="1605913" cy="1605913"/>
            <a:chOff x="4257720" y="1381864"/>
            <a:chExt cx="3074430" cy="30744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A540AB-8E01-134D-8493-4AD5F3770DBE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xmlns="" id="{81D7E2D4-571B-434F-98B5-06AE3B7BC4C9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1989083"/>
              <a:ext cx="2947167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9 - 13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17D7AF-ADEC-E44B-9A24-C222657F2DD2}"/>
              </a:ext>
            </a:extLst>
          </p:cNvPr>
          <p:cNvGrpSpPr/>
          <p:nvPr/>
        </p:nvGrpSpPr>
        <p:grpSpPr>
          <a:xfrm>
            <a:off x="400057" y="4436689"/>
            <a:ext cx="4052250" cy="815665"/>
            <a:chOff x="4284916" y="4251489"/>
            <a:chExt cx="4052250" cy="81566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A1098C25-C1D3-2148-AAF5-6C6EBDB59070}"/>
                </a:ext>
              </a:extLst>
            </p:cNvPr>
            <p:cNvSpPr/>
            <p:nvPr/>
          </p:nvSpPr>
          <p:spPr>
            <a:xfrm>
              <a:off x="4284916" y="4251489"/>
              <a:ext cx="3968912" cy="815665"/>
            </a:xfrm>
            <a:prstGeom prst="roundRect">
              <a:avLst>
                <a:gd name="adj" fmla="val 9524"/>
              </a:avLst>
            </a:prstGeom>
            <a:solidFill>
              <a:srgbClr val="009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5B6E4F1-4BB0-194F-A3EC-E19CD61F2EBF}"/>
                </a:ext>
              </a:extLst>
            </p:cNvPr>
            <p:cNvSpPr/>
            <p:nvPr/>
          </p:nvSpPr>
          <p:spPr>
            <a:xfrm>
              <a:off x="4445549" y="4343403"/>
              <a:ext cx="38916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Investigation Offices burnt and sabotaged – evening 5 March 2020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2D6764-D417-BC42-B953-BC6580A6F12D}"/>
              </a:ext>
            </a:extLst>
          </p:cNvPr>
          <p:cNvSpPr txBox="1"/>
          <p:nvPr/>
        </p:nvSpPr>
        <p:spPr>
          <a:xfrm>
            <a:off x="316975" y="2310410"/>
            <a:ext cx="2701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Building damaged - fire </a:t>
            </a:r>
          </a:p>
        </p:txBody>
      </p:sp>
    </p:spTree>
    <p:extLst>
      <p:ext uri="{BB962C8B-B14F-4D97-AF65-F5344CB8AC3E}">
        <p14:creationId xmlns:p14="http://schemas.microsoft.com/office/powerpoint/2010/main" xmlns="" val="3158039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xmlns="" id="{AADD609A-9BBE-3045-A6CE-E568C6E42D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61" b="20963"/>
          <a:stretch/>
        </p:blipFill>
        <p:spPr>
          <a:xfrm>
            <a:off x="3018863" y="1687284"/>
            <a:ext cx="3446686" cy="2985989"/>
          </a:xfrm>
          <a:prstGeom prst="rect">
            <a:avLst/>
          </a:prstGeom>
          <a:effectLst>
            <a:outerShdw blurRad="177800" dist="38100" dir="2700000" sx="102000" sy="102000" algn="tl" rotWithShape="0">
              <a:prstClr val="black">
                <a:alpha val="9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0829D5-996D-DF4B-8FB6-A8AFF5B9543C}"/>
              </a:ext>
            </a:extLst>
          </p:cNvPr>
          <p:cNvGrpSpPr/>
          <p:nvPr/>
        </p:nvGrpSpPr>
        <p:grpSpPr>
          <a:xfrm>
            <a:off x="366820" y="441909"/>
            <a:ext cx="1605913" cy="1605913"/>
            <a:chOff x="4257720" y="1381864"/>
            <a:chExt cx="3074430" cy="30744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A540AB-8E01-134D-8493-4AD5F3770DBE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xmlns="" id="{81D7E2D4-571B-434F-98B5-06AE3B7BC4C9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1989083"/>
              <a:ext cx="2947167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9 - 13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17D7AF-ADEC-E44B-9A24-C222657F2DD2}"/>
              </a:ext>
            </a:extLst>
          </p:cNvPr>
          <p:cNvGrpSpPr/>
          <p:nvPr/>
        </p:nvGrpSpPr>
        <p:grpSpPr>
          <a:xfrm>
            <a:off x="400057" y="4436689"/>
            <a:ext cx="5203468" cy="815665"/>
            <a:chOff x="4284916" y="4251489"/>
            <a:chExt cx="5203468" cy="81566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A1098C25-C1D3-2148-AAF5-6C6EBDB59070}"/>
                </a:ext>
              </a:extLst>
            </p:cNvPr>
            <p:cNvSpPr/>
            <p:nvPr/>
          </p:nvSpPr>
          <p:spPr>
            <a:xfrm>
              <a:off x="4284916" y="4251489"/>
              <a:ext cx="4890400" cy="815665"/>
            </a:xfrm>
            <a:prstGeom prst="roundRect">
              <a:avLst>
                <a:gd name="adj" fmla="val 9524"/>
              </a:avLst>
            </a:prstGeom>
            <a:solidFill>
              <a:srgbClr val="009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5B6E4F1-4BB0-194F-A3EC-E19CD61F2EBF}"/>
                </a:ext>
              </a:extLst>
            </p:cNvPr>
            <p:cNvSpPr/>
            <p:nvPr/>
          </p:nvSpPr>
          <p:spPr>
            <a:xfrm>
              <a:off x="4445549" y="4343403"/>
              <a:ext cx="504283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Failed Petrol Bomb</a:t>
              </a:r>
            </a:p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Construction Engineering Building - 5 March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2D6764-D417-BC42-B953-BC6580A6F12D}"/>
              </a:ext>
            </a:extLst>
          </p:cNvPr>
          <p:cNvSpPr txBox="1"/>
          <p:nvPr/>
        </p:nvSpPr>
        <p:spPr>
          <a:xfrm>
            <a:off x="316975" y="2310410"/>
            <a:ext cx="2701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Building damaged - fire </a:t>
            </a:r>
          </a:p>
        </p:txBody>
      </p:sp>
    </p:spTree>
    <p:extLst>
      <p:ext uri="{BB962C8B-B14F-4D97-AF65-F5344CB8AC3E}">
        <p14:creationId xmlns:p14="http://schemas.microsoft.com/office/powerpoint/2010/main" xmlns="" val="711142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D7F809-AF99-6A45-ABC1-D665CBA88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9862" y="1641161"/>
            <a:ext cx="4075624" cy="3056719"/>
          </a:xfrm>
          <a:prstGeom prst="rect">
            <a:avLst/>
          </a:prstGeom>
          <a:effectLst>
            <a:outerShdw blurRad="152400" dist="38100" dir="2700000" sx="102000" sy="102000" algn="tl" rotWithShape="0">
              <a:prstClr val="black">
                <a:alpha val="75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0829D5-996D-DF4B-8FB6-A8AFF5B9543C}"/>
              </a:ext>
            </a:extLst>
          </p:cNvPr>
          <p:cNvGrpSpPr/>
          <p:nvPr/>
        </p:nvGrpSpPr>
        <p:grpSpPr>
          <a:xfrm>
            <a:off x="366820" y="441909"/>
            <a:ext cx="1605913" cy="1605913"/>
            <a:chOff x="4257720" y="1381864"/>
            <a:chExt cx="3074430" cy="30744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A540AB-8E01-134D-8493-4AD5F3770DBE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xmlns="" id="{81D7E2D4-571B-434F-98B5-06AE3B7BC4C9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1989083"/>
              <a:ext cx="2947167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9 - 13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17D7AF-ADEC-E44B-9A24-C222657F2DD2}"/>
              </a:ext>
            </a:extLst>
          </p:cNvPr>
          <p:cNvGrpSpPr/>
          <p:nvPr/>
        </p:nvGrpSpPr>
        <p:grpSpPr>
          <a:xfrm>
            <a:off x="400057" y="4436689"/>
            <a:ext cx="5203468" cy="815665"/>
            <a:chOff x="4284916" y="4251489"/>
            <a:chExt cx="5203468" cy="81566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A1098C25-C1D3-2148-AAF5-6C6EBDB59070}"/>
                </a:ext>
              </a:extLst>
            </p:cNvPr>
            <p:cNvSpPr/>
            <p:nvPr/>
          </p:nvSpPr>
          <p:spPr>
            <a:xfrm>
              <a:off x="4284916" y="4251489"/>
              <a:ext cx="4890400" cy="815665"/>
            </a:xfrm>
            <a:prstGeom prst="roundRect">
              <a:avLst>
                <a:gd name="adj" fmla="val 9524"/>
              </a:avLst>
            </a:prstGeom>
            <a:solidFill>
              <a:srgbClr val="009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5B6E4F1-4BB0-194F-A3EC-E19CD61F2EBF}"/>
                </a:ext>
              </a:extLst>
            </p:cNvPr>
            <p:cNvSpPr/>
            <p:nvPr/>
          </p:nvSpPr>
          <p:spPr>
            <a:xfrm>
              <a:off x="4445549" y="4467824"/>
              <a:ext cx="504283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Cars burnt and damaged - 5 March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2D6764-D417-BC42-B953-BC6580A6F12D}"/>
              </a:ext>
            </a:extLst>
          </p:cNvPr>
          <p:cNvSpPr txBox="1"/>
          <p:nvPr/>
        </p:nvSpPr>
        <p:spPr>
          <a:xfrm>
            <a:off x="316975" y="2310410"/>
            <a:ext cx="2701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Damage </a:t>
            </a:r>
          </a:p>
          <a:p>
            <a:pPr mar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caused by protests</a:t>
            </a:r>
          </a:p>
        </p:txBody>
      </p:sp>
    </p:spTree>
    <p:extLst>
      <p:ext uri="{BB962C8B-B14F-4D97-AF65-F5344CB8AC3E}">
        <p14:creationId xmlns:p14="http://schemas.microsoft.com/office/powerpoint/2010/main" xmlns="" val="1698270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0829D5-996D-DF4B-8FB6-A8AFF5B9543C}"/>
              </a:ext>
            </a:extLst>
          </p:cNvPr>
          <p:cNvGrpSpPr/>
          <p:nvPr/>
        </p:nvGrpSpPr>
        <p:grpSpPr>
          <a:xfrm>
            <a:off x="366820" y="441909"/>
            <a:ext cx="1605913" cy="1605913"/>
            <a:chOff x="4257720" y="1381864"/>
            <a:chExt cx="3074430" cy="30744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A540AB-8E01-134D-8493-4AD5F3770DBE}"/>
                </a:ext>
              </a:extLst>
            </p:cNvPr>
            <p:cNvSpPr/>
            <p:nvPr/>
          </p:nvSpPr>
          <p:spPr>
            <a:xfrm>
              <a:off x="4257720" y="1381864"/>
              <a:ext cx="3074430" cy="3074430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xmlns="" id="{81D7E2D4-571B-434F-98B5-06AE3B7BC4C9}"/>
                </a:ext>
              </a:extLst>
            </p:cNvPr>
            <p:cNvSpPr txBox="1">
              <a:spLocks/>
            </p:cNvSpPr>
            <p:nvPr/>
          </p:nvSpPr>
          <p:spPr>
            <a:xfrm>
              <a:off x="4321350" y="1989083"/>
              <a:ext cx="2947167" cy="2467210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9 - 13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2D6764-D417-BC42-B953-BC6580A6F12D}"/>
              </a:ext>
            </a:extLst>
          </p:cNvPr>
          <p:cNvSpPr txBox="1"/>
          <p:nvPr/>
        </p:nvSpPr>
        <p:spPr>
          <a:xfrm>
            <a:off x="316975" y="2310410"/>
            <a:ext cx="2701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Damage </a:t>
            </a:r>
          </a:p>
          <a:p>
            <a:pPr mar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caused by protests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xmlns="" id="{0FE3502B-6FF9-9C48-B6C5-262F668E3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91993" y="1975797"/>
            <a:ext cx="2977116" cy="249437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84000"/>
              </a:prstClr>
            </a:outerShdw>
          </a:effec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xmlns="" id="{BBAAFB06-8332-CA4B-AD79-38309DC79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975428" y="1734423"/>
            <a:ext cx="4005767" cy="3004326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84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25FCE7-9BF2-3B4D-B1FA-8CA32C2512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74" r="-979" b="17170"/>
          <a:stretch/>
        </p:blipFill>
        <p:spPr>
          <a:xfrm>
            <a:off x="3789124" y="1734423"/>
            <a:ext cx="3894686" cy="3004327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84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542495D-F8B0-0840-8495-30963FA4A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4505" y="1740994"/>
            <a:ext cx="3960727" cy="2970546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84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17D7AF-ADEC-E44B-9A24-C222657F2DD2}"/>
              </a:ext>
            </a:extLst>
          </p:cNvPr>
          <p:cNvGrpSpPr/>
          <p:nvPr/>
        </p:nvGrpSpPr>
        <p:grpSpPr>
          <a:xfrm>
            <a:off x="400057" y="4436689"/>
            <a:ext cx="5203468" cy="815665"/>
            <a:chOff x="4284916" y="4251489"/>
            <a:chExt cx="5203468" cy="81566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A1098C25-C1D3-2148-AAF5-6C6EBDB59070}"/>
                </a:ext>
              </a:extLst>
            </p:cNvPr>
            <p:cNvSpPr/>
            <p:nvPr/>
          </p:nvSpPr>
          <p:spPr>
            <a:xfrm>
              <a:off x="4284916" y="4251489"/>
              <a:ext cx="4890400" cy="815665"/>
            </a:xfrm>
            <a:prstGeom prst="roundRect">
              <a:avLst>
                <a:gd name="adj" fmla="val 9524"/>
              </a:avLst>
            </a:prstGeom>
            <a:solidFill>
              <a:srgbClr val="009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5B6E4F1-4BB0-194F-A3EC-E19CD61F2EBF}"/>
                </a:ext>
              </a:extLst>
            </p:cNvPr>
            <p:cNvSpPr/>
            <p:nvPr/>
          </p:nvSpPr>
          <p:spPr>
            <a:xfrm>
              <a:off x="4445549" y="4369850"/>
              <a:ext cx="504283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and Prefab Classrooms – </a:t>
              </a:r>
            </a:p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Attempted arson - 9 March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09142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91DA6A-19BA-6249-822E-A9FA370EA0CB}"/>
              </a:ext>
            </a:extLst>
          </p:cNvPr>
          <p:cNvSpPr/>
          <p:nvPr/>
        </p:nvSpPr>
        <p:spPr>
          <a:xfrm>
            <a:off x="6998616" y="2347420"/>
            <a:ext cx="6020943" cy="830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400699" lvl="0" indent="-342900">
              <a:buClr>
                <a:srgbClr val="013399"/>
              </a:buClr>
              <a:buSzPct val="125000"/>
              <a:buFont typeface="Arial" charset="0"/>
              <a:buChar char="•"/>
            </a:pPr>
            <a:endParaRPr lang="en-US" dirty="0">
              <a:solidFill>
                <a:srgbClr val="3FA4C8"/>
              </a:solidFill>
              <a:latin typeface="Arial"/>
              <a:ea typeface="Helvetica Neue LT Std 45 Light" charset="0"/>
              <a:cs typeface="Arial"/>
            </a:endParaRPr>
          </a:p>
          <a:p>
            <a:pPr marL="400699" lvl="0" indent="-342900">
              <a:buClr>
                <a:srgbClr val="013399"/>
              </a:buClr>
              <a:buSzPct val="125000"/>
              <a:buFont typeface="Arial" charset="0"/>
              <a:buChar char="•"/>
            </a:pPr>
            <a:endParaRPr lang="en-US" dirty="0">
              <a:solidFill>
                <a:srgbClr val="3FA4C8"/>
              </a:solidFill>
              <a:latin typeface="Arial"/>
              <a:ea typeface="Helvetica Neue LT Std 45 Light" charset="0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145E440-53B3-764D-9492-E1F5EA9F069F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MITIGATION</a:t>
            </a:r>
            <a:endParaRPr lang="en-US" sz="3200" dirty="0">
              <a:solidFill>
                <a:srgbClr val="0090C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3C1711-1BB1-8C49-9BD2-5FC4E2A65F71}"/>
              </a:ext>
            </a:extLst>
          </p:cNvPr>
          <p:cNvSpPr txBox="1"/>
          <p:nvPr/>
        </p:nvSpPr>
        <p:spPr>
          <a:xfrm>
            <a:off x="308944" y="1402541"/>
            <a:ext cx="2140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Steps taken to address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3D5D6C5-0BC2-0141-B2DC-059AA76A15A8}"/>
              </a:ext>
            </a:extLst>
          </p:cNvPr>
          <p:cNvCxnSpPr>
            <a:cxnSpLocks/>
          </p:cNvCxnSpPr>
          <p:nvPr/>
        </p:nvCxnSpPr>
        <p:spPr>
          <a:xfrm>
            <a:off x="3186440" y="1285868"/>
            <a:ext cx="519079" cy="0"/>
          </a:xfrm>
          <a:prstGeom prst="line">
            <a:avLst/>
          </a:prstGeom>
          <a:ln w="101600" cap="rnd" cmpd="sng">
            <a:solidFill>
              <a:srgbClr val="009BD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E5AE0CA2-799D-794D-90A0-034327A6E380}"/>
              </a:ext>
            </a:extLst>
          </p:cNvPr>
          <p:cNvSpPr/>
          <p:nvPr/>
        </p:nvSpPr>
        <p:spPr>
          <a:xfrm>
            <a:off x="3337286" y="1571294"/>
            <a:ext cx="5232472" cy="2062231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F52299E-75C6-4347-BE25-7AF20DAEE3DF}"/>
              </a:ext>
            </a:extLst>
          </p:cNvPr>
          <p:cNvGrpSpPr/>
          <p:nvPr/>
        </p:nvGrpSpPr>
        <p:grpSpPr>
          <a:xfrm rot="16200000" flipV="1">
            <a:off x="3113281" y="1848536"/>
            <a:ext cx="298730" cy="152412"/>
            <a:chOff x="2308485" y="8671827"/>
            <a:chExt cx="944381" cy="43932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681328D-3879-8E4F-92A4-3F6688BB8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952E5EA-C63F-2D4E-BFA8-1FFC8E6BFA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6CD646-6EF4-D147-8AD7-9A9499F5475B}"/>
              </a:ext>
            </a:extLst>
          </p:cNvPr>
          <p:cNvSpPr/>
          <p:nvPr/>
        </p:nvSpPr>
        <p:spPr>
          <a:xfrm>
            <a:off x="3577475" y="1775376"/>
            <a:ext cx="470655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>
              <a:lnSpc>
                <a:spcPct val="150000"/>
              </a:lnSpc>
            </a:pPr>
            <a:r>
              <a:rPr lang="en-ZA" sz="14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Stakeholder engagements</a:t>
            </a:r>
          </a:p>
          <a:p>
            <a:pPr marL="185738" marR="57799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Continuous attempts to engage with student leadership by Management</a:t>
            </a:r>
          </a:p>
          <a:p>
            <a:pPr marL="185738" marR="57799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Engagements with stakeholders such as Unions, Convex, Exco of Council, </a:t>
            </a:r>
          </a:p>
          <a:p>
            <a:pPr marL="185738" marR="57799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Engagements with SAPS; </a:t>
            </a:r>
            <a:r>
              <a:rPr lang="en-ZA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CoCT</a:t>
            </a:r>
            <a:r>
              <a:rPr lang="en-ZA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185738" marR="57799" lvl="4" indent="-177800">
              <a:buClr>
                <a:schemeClr val="tx1">
                  <a:lumMod val="75000"/>
                  <a:lumOff val="25000"/>
                </a:schemeClr>
              </a:buClr>
              <a:buSzPct val="116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Engagements with external stakeholders: DHET; USAF;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FFEFA4BB-92D0-E646-839B-BE0FDD01152A}"/>
              </a:ext>
            </a:extLst>
          </p:cNvPr>
          <p:cNvSpPr/>
          <p:nvPr/>
        </p:nvSpPr>
        <p:spPr>
          <a:xfrm>
            <a:off x="3337286" y="3903073"/>
            <a:ext cx="5232472" cy="845335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F049A32-FC85-9D42-AB45-51AF4D3BF22B}"/>
              </a:ext>
            </a:extLst>
          </p:cNvPr>
          <p:cNvGrpSpPr/>
          <p:nvPr/>
        </p:nvGrpSpPr>
        <p:grpSpPr>
          <a:xfrm rot="16200000" flipV="1">
            <a:off x="3113281" y="4262875"/>
            <a:ext cx="298730" cy="152412"/>
            <a:chOff x="2308485" y="8671827"/>
            <a:chExt cx="944381" cy="43932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A0A6A7CF-6855-A342-B433-5450E4E49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8449DC93-A672-6946-AA4A-DA0BC226F8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7EBC9FB-3BCE-564A-A3CB-3005085A0994}"/>
              </a:ext>
            </a:extLst>
          </p:cNvPr>
          <p:cNvSpPr/>
          <p:nvPr/>
        </p:nvSpPr>
        <p:spPr>
          <a:xfrm>
            <a:off x="3544816" y="4096768"/>
            <a:ext cx="4706553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>
              <a:lnSpc>
                <a:spcPct val="150000"/>
              </a:lnSpc>
            </a:pPr>
            <a:r>
              <a:rPr lang="en-ZA" sz="14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Continuous communication to students and staff</a:t>
            </a:r>
          </a:p>
        </p:txBody>
      </p:sp>
    </p:spTree>
    <p:extLst>
      <p:ext uri="{BB962C8B-B14F-4D97-AF65-F5344CB8AC3E}">
        <p14:creationId xmlns:p14="http://schemas.microsoft.com/office/powerpoint/2010/main" xmlns="" val="1436878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91DA6A-19BA-6249-822E-A9FA370EA0CB}"/>
              </a:ext>
            </a:extLst>
          </p:cNvPr>
          <p:cNvSpPr/>
          <p:nvPr/>
        </p:nvSpPr>
        <p:spPr>
          <a:xfrm>
            <a:off x="6998616" y="2347420"/>
            <a:ext cx="6020943" cy="830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400699" lvl="0" indent="-342900">
              <a:buClr>
                <a:srgbClr val="013399"/>
              </a:buClr>
              <a:buSzPct val="125000"/>
              <a:buFont typeface="Arial" charset="0"/>
              <a:buChar char="•"/>
            </a:pPr>
            <a:endParaRPr lang="en-US" dirty="0">
              <a:solidFill>
                <a:srgbClr val="3FA4C8"/>
              </a:solidFill>
              <a:latin typeface="Arial"/>
              <a:ea typeface="Helvetica Neue LT Std 45 Light" charset="0"/>
              <a:cs typeface="Arial"/>
            </a:endParaRPr>
          </a:p>
          <a:p>
            <a:pPr marL="400699" lvl="0" indent="-342900">
              <a:buClr>
                <a:srgbClr val="013399"/>
              </a:buClr>
              <a:buSzPct val="125000"/>
              <a:buFont typeface="Arial" charset="0"/>
              <a:buChar char="•"/>
            </a:pPr>
            <a:endParaRPr lang="en-US" dirty="0">
              <a:solidFill>
                <a:srgbClr val="3FA4C8"/>
              </a:solidFill>
              <a:latin typeface="Arial"/>
              <a:ea typeface="Helvetica Neue LT Std 45 Light" charset="0"/>
              <a:cs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3D5D6C5-0BC2-0141-B2DC-059AA76A15A8}"/>
              </a:ext>
            </a:extLst>
          </p:cNvPr>
          <p:cNvCxnSpPr>
            <a:cxnSpLocks/>
          </p:cNvCxnSpPr>
          <p:nvPr/>
        </p:nvCxnSpPr>
        <p:spPr>
          <a:xfrm>
            <a:off x="3186440" y="1285868"/>
            <a:ext cx="519079" cy="0"/>
          </a:xfrm>
          <a:prstGeom prst="line">
            <a:avLst/>
          </a:prstGeom>
          <a:ln w="101600" cap="rnd" cmpd="sng">
            <a:solidFill>
              <a:srgbClr val="009BD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E5AE0CA2-799D-794D-90A0-034327A6E380}"/>
              </a:ext>
            </a:extLst>
          </p:cNvPr>
          <p:cNvSpPr/>
          <p:nvPr/>
        </p:nvSpPr>
        <p:spPr>
          <a:xfrm>
            <a:off x="3337286" y="1488164"/>
            <a:ext cx="5447484" cy="1607123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      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F52299E-75C6-4347-BE25-7AF20DAEE3DF}"/>
              </a:ext>
            </a:extLst>
          </p:cNvPr>
          <p:cNvGrpSpPr/>
          <p:nvPr/>
        </p:nvGrpSpPr>
        <p:grpSpPr>
          <a:xfrm rot="16200000" flipV="1">
            <a:off x="3113281" y="1765406"/>
            <a:ext cx="298730" cy="152412"/>
            <a:chOff x="2308485" y="8671827"/>
            <a:chExt cx="944381" cy="43932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681328D-3879-8E4F-92A4-3F6688BB8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952E5EA-C63F-2D4E-BFA8-1FFC8E6BFA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6CD646-6EF4-D147-8AD7-9A9499F5475B}"/>
              </a:ext>
            </a:extLst>
          </p:cNvPr>
          <p:cNvSpPr/>
          <p:nvPr/>
        </p:nvSpPr>
        <p:spPr>
          <a:xfrm>
            <a:off x="3577475" y="1692246"/>
            <a:ext cx="4706553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57799" lvl="4">
              <a:lnSpc>
                <a:spcPts val="1500"/>
              </a:lnSpc>
              <a:buClr>
                <a:schemeClr val="tx1">
                  <a:lumMod val="75000"/>
                  <a:lumOff val="25000"/>
                </a:schemeClr>
              </a:buClr>
              <a:buSzPct val="116000"/>
            </a:pPr>
            <a:r>
              <a:rPr lang="en-US" sz="14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with students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FFEFA4BB-92D0-E646-839B-BE0FDD01152A}"/>
              </a:ext>
            </a:extLst>
          </p:cNvPr>
          <p:cNvSpPr/>
          <p:nvPr/>
        </p:nvSpPr>
        <p:spPr>
          <a:xfrm>
            <a:off x="3351141" y="3608196"/>
            <a:ext cx="2523187" cy="1384118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F049A32-FC85-9D42-AB45-51AF4D3BF22B}"/>
              </a:ext>
            </a:extLst>
          </p:cNvPr>
          <p:cNvGrpSpPr/>
          <p:nvPr/>
        </p:nvGrpSpPr>
        <p:grpSpPr>
          <a:xfrm rot="16200000" flipV="1">
            <a:off x="3127136" y="3859138"/>
            <a:ext cx="298730" cy="152412"/>
            <a:chOff x="2308485" y="8671827"/>
            <a:chExt cx="944381" cy="43932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A0A6A7CF-6855-A342-B433-5450E4E49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8449DC93-A672-6946-AA4A-DA0BC226F8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7EBC9FB-3BCE-564A-A3CB-3005085A0994}"/>
              </a:ext>
            </a:extLst>
          </p:cNvPr>
          <p:cNvSpPr/>
          <p:nvPr/>
        </p:nvSpPr>
        <p:spPr>
          <a:xfrm>
            <a:off x="3558671" y="3762306"/>
            <a:ext cx="21632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57799" lvl="4">
              <a:lnSpc>
                <a:spcPts val="1500"/>
              </a:lnSpc>
              <a:buClr>
                <a:schemeClr val="tx1">
                  <a:lumMod val="75000"/>
                  <a:lumOff val="25000"/>
                </a:schemeClr>
              </a:buClr>
              <a:buSzPct val="116000"/>
            </a:pPr>
            <a:r>
              <a:rPr lang="en-US" sz="14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demands responded to within the timeframe (Friday 6 March 2020)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5EE852B-D913-E848-A817-8BB796B5F71A}"/>
              </a:ext>
            </a:extLst>
          </p:cNvPr>
          <p:cNvGrpSpPr/>
          <p:nvPr/>
        </p:nvGrpSpPr>
        <p:grpSpPr>
          <a:xfrm>
            <a:off x="366820" y="441909"/>
            <a:ext cx="2233858" cy="2233858"/>
            <a:chOff x="4257720" y="1381864"/>
            <a:chExt cx="4276595" cy="427659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69F58605-6522-404B-806B-F7FCBBDFFD9B}"/>
                </a:ext>
              </a:extLst>
            </p:cNvPr>
            <p:cNvSpPr/>
            <p:nvPr/>
          </p:nvSpPr>
          <p:spPr>
            <a:xfrm>
              <a:off x="4257720" y="1381864"/>
              <a:ext cx="4276595" cy="4276595"/>
            </a:xfrm>
            <a:prstGeom prst="ellipse">
              <a:avLst/>
            </a:prstGeom>
            <a:solidFill>
              <a:srgbClr val="0090C6"/>
            </a:solidFill>
            <a:ln w="63500">
              <a:solidFill>
                <a:schemeClr val="bg1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itle 3">
              <a:extLst>
                <a:ext uri="{FF2B5EF4-FFF2-40B4-BE49-F238E27FC236}">
                  <a16:creationId xmlns:a16="http://schemas.microsoft.com/office/drawing/2014/main" xmlns="" id="{FA46E4FF-ACD9-7C46-8CA0-3B323A285D90}"/>
                </a:ext>
              </a:extLst>
            </p:cNvPr>
            <p:cNvSpPr txBox="1">
              <a:spLocks/>
            </p:cNvSpPr>
            <p:nvPr/>
          </p:nvSpPr>
          <p:spPr>
            <a:xfrm>
              <a:off x="4321348" y="2555029"/>
              <a:ext cx="4212967" cy="3040774"/>
            </a:xfrm>
            <a:prstGeom prst="rect">
              <a:avLst/>
            </a:prstGeom>
          </p:spPr>
          <p:txBody>
            <a:bodyPr/>
            <a:lstStyle>
              <a:lvl1pPr algn="r" defTabSz="914400" rtl="0" eaLnBrk="1" latinLnBrk="0" hangingPunct="1">
                <a:lnSpc>
                  <a:spcPts val="6020"/>
                </a:lnSpc>
                <a:spcBef>
                  <a:spcPct val="0"/>
                </a:spcBef>
                <a:buNone/>
                <a:defRPr sz="6600" b="0" i="0" kern="1200">
                  <a:solidFill>
                    <a:srgbClr val="008FC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27 January 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– 3 March</a:t>
              </a:r>
            </a:p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6D0FA89-65D7-084D-901B-B5FF2A991CA6}"/>
              </a:ext>
            </a:extLst>
          </p:cNvPr>
          <p:cNvGrpSpPr/>
          <p:nvPr/>
        </p:nvGrpSpPr>
        <p:grpSpPr>
          <a:xfrm>
            <a:off x="3576730" y="2140298"/>
            <a:ext cx="1278422" cy="1278422"/>
            <a:chOff x="2574258" y="3269576"/>
            <a:chExt cx="1588576" cy="158857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72C0392-27FC-134D-BBCB-BD8F867AC664}"/>
                </a:ext>
              </a:extLst>
            </p:cNvPr>
            <p:cNvSpPr/>
            <p:nvPr/>
          </p:nvSpPr>
          <p:spPr>
            <a:xfrm>
              <a:off x="2574258" y="3269576"/>
              <a:ext cx="1588576" cy="1588576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">
              <a:extLst>
                <a:ext uri="{FF2B5EF4-FFF2-40B4-BE49-F238E27FC236}">
                  <a16:creationId xmlns:a16="http://schemas.microsoft.com/office/drawing/2014/main" xmlns="" id="{55142DB3-99F2-A247-AAA5-F7BFA2CE55BE}"/>
                </a:ext>
              </a:extLst>
            </p:cNvPr>
            <p:cNvSpPr txBox="1"/>
            <p:nvPr/>
          </p:nvSpPr>
          <p:spPr>
            <a:xfrm>
              <a:off x="2628996" y="3515123"/>
              <a:ext cx="1500319" cy="94336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7938" marR="57799" lvl="4" algn="ctr">
                <a:lnSpc>
                  <a:spcPts val="1300"/>
                </a:lnSpc>
                <a:buClr>
                  <a:schemeClr val="tx1">
                    <a:lumMod val="75000"/>
                    <a:lumOff val="25000"/>
                  </a:schemeClr>
                </a:buClr>
                <a:buSzPct val="116000"/>
              </a:pPr>
              <a:r>
                <a: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x 4 task team between Management and Students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EC6D5CC-7492-4D48-916F-3CA8450EA0D2}"/>
              </a:ext>
            </a:extLst>
          </p:cNvPr>
          <p:cNvGrpSpPr/>
          <p:nvPr/>
        </p:nvGrpSpPr>
        <p:grpSpPr>
          <a:xfrm>
            <a:off x="4825188" y="2113794"/>
            <a:ext cx="1312907" cy="1278422"/>
            <a:chOff x="2574258" y="3269576"/>
            <a:chExt cx="1631427" cy="158857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3A51E32B-653E-304C-A0A7-ACEE0504725C}"/>
                </a:ext>
              </a:extLst>
            </p:cNvPr>
            <p:cNvSpPr/>
            <p:nvPr/>
          </p:nvSpPr>
          <p:spPr>
            <a:xfrm>
              <a:off x="2574258" y="3269576"/>
              <a:ext cx="1588576" cy="1588576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xmlns="" id="{23261657-F55F-114E-ADAF-0E02A52950D0}"/>
                </a:ext>
              </a:extLst>
            </p:cNvPr>
            <p:cNvSpPr txBox="1"/>
            <p:nvPr/>
          </p:nvSpPr>
          <p:spPr>
            <a:xfrm>
              <a:off x="2604294" y="3539823"/>
              <a:ext cx="1601391" cy="94336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7938" marR="57799" lvl="4" algn="ctr">
                <a:lnSpc>
                  <a:spcPts val="1300"/>
                </a:lnSpc>
                <a:buClr>
                  <a:schemeClr val="tx1">
                    <a:lumMod val="75000"/>
                    <a:lumOff val="25000"/>
                  </a:schemeClr>
                </a:buClr>
                <a:buSzPct val="116000"/>
              </a:pPr>
              <a:r>
                <a: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 2–3 times per week to discuss burning issues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5566A2CE-915D-074B-A366-FA75780399CF}"/>
              </a:ext>
            </a:extLst>
          </p:cNvPr>
          <p:cNvGrpSpPr/>
          <p:nvPr/>
        </p:nvGrpSpPr>
        <p:grpSpPr>
          <a:xfrm>
            <a:off x="6043865" y="2113794"/>
            <a:ext cx="1308203" cy="1278422"/>
            <a:chOff x="2574258" y="3269576"/>
            <a:chExt cx="1625582" cy="15885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4A5CF6F0-B443-794E-B671-BA4982D188CE}"/>
                </a:ext>
              </a:extLst>
            </p:cNvPr>
            <p:cNvSpPr/>
            <p:nvPr/>
          </p:nvSpPr>
          <p:spPr>
            <a:xfrm>
              <a:off x="2574258" y="3269576"/>
              <a:ext cx="1588576" cy="1588576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3">
              <a:extLst>
                <a:ext uri="{FF2B5EF4-FFF2-40B4-BE49-F238E27FC236}">
                  <a16:creationId xmlns:a16="http://schemas.microsoft.com/office/drawing/2014/main" xmlns="" id="{3AF8FA24-1C0E-DF46-9A44-89F8F0894154}"/>
                </a:ext>
              </a:extLst>
            </p:cNvPr>
            <p:cNvSpPr txBox="1"/>
            <p:nvPr/>
          </p:nvSpPr>
          <p:spPr>
            <a:xfrm>
              <a:off x="2587827" y="3498656"/>
              <a:ext cx="1612013" cy="94336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7938" marR="57799" lvl="4" algn="ctr">
                <a:lnSpc>
                  <a:spcPts val="1300"/>
                </a:lnSpc>
                <a:buClr>
                  <a:schemeClr val="tx1">
                    <a:lumMod val="75000"/>
                    <a:lumOff val="25000"/>
                  </a:schemeClr>
                </a:buClr>
                <a:buSzPct val="116000"/>
              </a:pPr>
              <a:r>
                <a: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Reach solutions and execute implementation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CF6DAD7-3E96-2043-90E1-2F28E0010F70}"/>
              </a:ext>
            </a:extLst>
          </p:cNvPr>
          <p:cNvGrpSpPr/>
          <p:nvPr/>
        </p:nvGrpSpPr>
        <p:grpSpPr>
          <a:xfrm>
            <a:off x="7292323" y="2113794"/>
            <a:ext cx="1326200" cy="1278422"/>
            <a:chOff x="2574258" y="3269576"/>
            <a:chExt cx="1647945" cy="15885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5889773D-F701-564D-9946-C35F239DAEAE}"/>
                </a:ext>
              </a:extLst>
            </p:cNvPr>
            <p:cNvSpPr/>
            <p:nvPr/>
          </p:nvSpPr>
          <p:spPr>
            <a:xfrm>
              <a:off x="2574258" y="3269576"/>
              <a:ext cx="1588576" cy="1588576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3">
              <a:extLst>
                <a:ext uri="{FF2B5EF4-FFF2-40B4-BE49-F238E27FC236}">
                  <a16:creationId xmlns:a16="http://schemas.microsoft.com/office/drawing/2014/main" xmlns="" id="{86CB7AAB-9562-A74C-A9C5-150850A2408B}"/>
                </a:ext>
              </a:extLst>
            </p:cNvPr>
            <p:cNvSpPr txBox="1"/>
            <p:nvPr/>
          </p:nvSpPr>
          <p:spPr>
            <a:xfrm>
              <a:off x="2596061" y="3679793"/>
              <a:ext cx="1626142" cy="73620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7938" marR="57799" lvl="4" algn="ctr">
                <a:lnSpc>
                  <a:spcPts val="1300"/>
                </a:lnSpc>
                <a:buClr>
                  <a:schemeClr val="tx1">
                    <a:lumMod val="75000"/>
                    <a:lumOff val="25000"/>
                  </a:schemeClr>
                </a:buClr>
                <a:buSzPct val="116000"/>
              </a:pPr>
              <a:r>
                <a: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24/7 TT Communication network</a:t>
              </a:r>
            </a:p>
          </p:txBody>
        </p:sp>
      </p:grp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xmlns="" id="{72F5B121-B251-B44D-9AC5-5563E71EA179}"/>
              </a:ext>
            </a:extLst>
          </p:cNvPr>
          <p:cNvSpPr/>
          <p:nvPr/>
        </p:nvSpPr>
        <p:spPr>
          <a:xfrm>
            <a:off x="6426850" y="3608196"/>
            <a:ext cx="2370787" cy="1384118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95243117-9709-EF4D-8508-32D08695A8DA}"/>
              </a:ext>
            </a:extLst>
          </p:cNvPr>
          <p:cNvGrpSpPr/>
          <p:nvPr/>
        </p:nvGrpSpPr>
        <p:grpSpPr>
          <a:xfrm rot="16200000" flipV="1">
            <a:off x="6202845" y="3859138"/>
            <a:ext cx="298730" cy="152412"/>
            <a:chOff x="2308485" y="8671827"/>
            <a:chExt cx="944381" cy="43932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5827C32-9662-B644-A853-44EE39016F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85" y="8671827"/>
              <a:ext cx="47968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5C0AAA11-01BC-A340-B48A-B035B4A1F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171" y="8671827"/>
              <a:ext cx="464695" cy="439327"/>
            </a:xfrm>
            <a:prstGeom prst="line">
              <a:avLst/>
            </a:prstGeom>
            <a:ln w="133350" cap="rnd">
              <a:solidFill>
                <a:srgbClr val="009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C693260-30E8-784E-AD89-1AFD49189360}"/>
              </a:ext>
            </a:extLst>
          </p:cNvPr>
          <p:cNvSpPr/>
          <p:nvPr/>
        </p:nvSpPr>
        <p:spPr>
          <a:xfrm>
            <a:off x="6662392" y="3764659"/>
            <a:ext cx="18720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57799" lvl="4">
              <a:lnSpc>
                <a:spcPts val="1500"/>
              </a:lnSpc>
              <a:buClr>
                <a:schemeClr val="tx1">
                  <a:lumMod val="75000"/>
                  <a:lumOff val="25000"/>
                </a:schemeClr>
              </a:buClr>
              <a:buSzPct val="116000"/>
            </a:pPr>
            <a:r>
              <a:rPr lang="en-US" sz="14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security measures to protect people and property </a:t>
            </a:r>
          </a:p>
        </p:txBody>
      </p:sp>
    </p:spTree>
    <p:extLst>
      <p:ext uri="{BB962C8B-B14F-4D97-AF65-F5344CB8AC3E}">
        <p14:creationId xmlns:p14="http://schemas.microsoft.com/office/powerpoint/2010/main" xmlns="" val="3583507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A6D667-C148-F04A-AEC3-8237072C8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</a:blip>
          <a:srcRect t="42463" b="20139"/>
          <a:stretch/>
        </p:blipFill>
        <p:spPr>
          <a:xfrm>
            <a:off x="0" y="1493599"/>
            <a:ext cx="9144000" cy="328772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9D62A05A-0B26-D441-92CD-E3312C0AFDE3}"/>
              </a:ext>
            </a:extLst>
          </p:cNvPr>
          <p:cNvSpPr/>
          <p:nvPr/>
        </p:nvSpPr>
        <p:spPr>
          <a:xfrm>
            <a:off x="0" y="1503026"/>
            <a:ext cx="9144000" cy="3287729"/>
          </a:xfrm>
          <a:prstGeom prst="rect">
            <a:avLst/>
          </a:prstGeom>
          <a:gradFill>
            <a:gsLst>
              <a:gs pos="0">
                <a:srgbClr val="0090C6">
                  <a:alpha val="17000"/>
                </a:srgbClr>
              </a:gs>
              <a:gs pos="100000">
                <a:srgbClr val="00487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305833" y="3849411"/>
            <a:ext cx="8676169" cy="1486680"/>
          </a:xfrm>
          <a:prstGeom prst="rect">
            <a:avLst/>
          </a:prstGeom>
        </p:spPr>
        <p:txBody>
          <a:bodyPr/>
          <a:lstStyle/>
          <a:p>
            <a:pPr marL="0">
              <a:lnSpc>
                <a:spcPts val="406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you/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Dankie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Enkosi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11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3785D-351A-E64B-9F08-2118DA90AF62}"/>
              </a:ext>
            </a:extLst>
          </p:cNvPr>
          <p:cNvSpPr txBox="1"/>
          <p:nvPr/>
        </p:nvSpPr>
        <p:spPr>
          <a:xfrm>
            <a:off x="294385" y="658466"/>
            <a:ext cx="633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Registration and Enrolment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231189-0B81-4F41-B749-4E8369CA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6" t="5878" r="7815" b="76000"/>
          <a:stretch/>
        </p:blipFill>
        <p:spPr>
          <a:xfrm>
            <a:off x="401216" y="1539551"/>
            <a:ext cx="3405673" cy="1035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96A952-206E-2B4F-89BB-E9930DAC5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" t="2399" r="2412" b="2418"/>
          <a:stretch/>
        </p:blipFill>
        <p:spPr>
          <a:xfrm>
            <a:off x="4021494" y="1539551"/>
            <a:ext cx="4823926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899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3785D-351A-E64B-9F08-2118DA90AF62}"/>
              </a:ext>
            </a:extLst>
          </p:cNvPr>
          <p:cNvSpPr txBox="1"/>
          <p:nvPr/>
        </p:nvSpPr>
        <p:spPr>
          <a:xfrm>
            <a:off x="294385" y="658466"/>
            <a:ext cx="633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Registration and Enrolment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96A952-206E-2B4F-89BB-E9930DAC5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" t="2303" r="1581" b="3283"/>
          <a:stretch/>
        </p:blipFill>
        <p:spPr>
          <a:xfrm>
            <a:off x="298578" y="1446245"/>
            <a:ext cx="6326156" cy="34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242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3785D-351A-E64B-9F08-2118DA90AF62}"/>
              </a:ext>
            </a:extLst>
          </p:cNvPr>
          <p:cNvSpPr txBox="1"/>
          <p:nvPr/>
        </p:nvSpPr>
        <p:spPr>
          <a:xfrm>
            <a:off x="294385" y="658466"/>
            <a:ext cx="633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Registration and Enrolment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231189-0B81-4F41-B749-4E8369CA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5591" r="7748" b="75891"/>
          <a:stretch/>
        </p:blipFill>
        <p:spPr>
          <a:xfrm>
            <a:off x="294385" y="1567544"/>
            <a:ext cx="3540497" cy="1090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96A952-206E-2B4F-89BB-E9930DAC5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" t="2799" r="1827" b="3617"/>
          <a:stretch/>
        </p:blipFill>
        <p:spPr>
          <a:xfrm>
            <a:off x="4030823" y="1604863"/>
            <a:ext cx="4814597" cy="21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06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3785D-351A-E64B-9F08-2118DA90AF62}"/>
              </a:ext>
            </a:extLst>
          </p:cNvPr>
          <p:cNvSpPr txBox="1"/>
          <p:nvPr/>
        </p:nvSpPr>
        <p:spPr>
          <a:xfrm>
            <a:off x="294385" y="658466"/>
            <a:ext cx="633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Registration and Enrolment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231189-0B81-4F41-B749-4E8369CA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0" t="5072" r="7408" b="75691"/>
          <a:stretch/>
        </p:blipFill>
        <p:spPr>
          <a:xfrm>
            <a:off x="294385" y="1530219"/>
            <a:ext cx="3596480" cy="115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96A952-206E-2B4F-89BB-E9930DAC5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" t="2386" r="2111" b="2199"/>
          <a:stretch/>
        </p:blipFill>
        <p:spPr>
          <a:xfrm>
            <a:off x="3908999" y="1576868"/>
            <a:ext cx="4899102" cy="313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773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3785D-351A-E64B-9F08-2118DA90AF62}"/>
              </a:ext>
            </a:extLst>
          </p:cNvPr>
          <p:cNvSpPr txBox="1"/>
          <p:nvPr/>
        </p:nvSpPr>
        <p:spPr>
          <a:xfrm>
            <a:off x="326660" y="527838"/>
            <a:ext cx="745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Teaching and Learning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605A15F-3889-4747-801E-FF8D11346F34}"/>
              </a:ext>
            </a:extLst>
          </p:cNvPr>
          <p:cNvCxnSpPr>
            <a:cxnSpLocks/>
          </p:cNvCxnSpPr>
          <p:nvPr/>
        </p:nvCxnSpPr>
        <p:spPr>
          <a:xfrm>
            <a:off x="3186440" y="1285868"/>
            <a:ext cx="519079" cy="0"/>
          </a:xfrm>
          <a:prstGeom prst="line">
            <a:avLst/>
          </a:prstGeom>
          <a:ln w="101600" cap="rnd" cmpd="sng">
            <a:solidFill>
              <a:srgbClr val="009BD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B7308ABD-7C16-CF45-AAEB-16A1C1740901}"/>
              </a:ext>
            </a:extLst>
          </p:cNvPr>
          <p:cNvSpPr/>
          <p:nvPr/>
        </p:nvSpPr>
        <p:spPr>
          <a:xfrm>
            <a:off x="475834" y="1582094"/>
            <a:ext cx="3229685" cy="1440806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E5A49A-E4B2-3246-A3A0-4228497DF14D}"/>
              </a:ext>
            </a:extLst>
          </p:cNvPr>
          <p:cNvSpPr/>
          <p:nvPr/>
        </p:nvSpPr>
        <p:spPr>
          <a:xfrm>
            <a:off x="623303" y="1742719"/>
            <a:ext cx="295899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were workshopped and developed with Faculties in respect of the disruptions: This explored various scenarios on possible interruptions to the academic project.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BE14A5F-45FF-8549-BCA1-5F076AB34353}"/>
              </a:ext>
            </a:extLst>
          </p:cNvPr>
          <p:cNvSpPr/>
          <p:nvPr/>
        </p:nvSpPr>
        <p:spPr>
          <a:xfrm>
            <a:off x="3930833" y="1582093"/>
            <a:ext cx="1663143" cy="1440808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rgbClr val="009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CC7AE80-3818-5A4A-A105-871B53ADABD0}"/>
              </a:ext>
            </a:extLst>
          </p:cNvPr>
          <p:cNvSpPr/>
          <p:nvPr/>
        </p:nvSpPr>
        <p:spPr>
          <a:xfrm>
            <a:off x="4082315" y="1742717"/>
            <a:ext cx="1404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included the closure until the </a:t>
            </a:r>
          </a:p>
          <a:p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March 2020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1BF42450-D6A6-1C46-B873-9FB277B86652}"/>
              </a:ext>
            </a:extLst>
          </p:cNvPr>
          <p:cNvSpPr/>
          <p:nvPr/>
        </p:nvSpPr>
        <p:spPr>
          <a:xfrm>
            <a:off x="5819290" y="1568618"/>
            <a:ext cx="2958949" cy="1440808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AE07D86-32BC-F14D-95EE-CFECB3BA20F0}"/>
              </a:ext>
            </a:extLst>
          </p:cNvPr>
          <p:cNvSpPr/>
          <p:nvPr/>
        </p:nvSpPr>
        <p:spPr>
          <a:xfrm>
            <a:off x="5948979" y="1699685"/>
            <a:ext cx="292608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 of academic activities were undertaken by individual faculties and at this point there was no need for institutional calendar amendments.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AD4DAE58-36CD-CF44-9D8A-6225B3A9C856}"/>
              </a:ext>
            </a:extLst>
          </p:cNvPr>
          <p:cNvSpPr/>
          <p:nvPr/>
        </p:nvSpPr>
        <p:spPr>
          <a:xfrm>
            <a:off x="475834" y="3319125"/>
            <a:ext cx="4089694" cy="1440806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18A970D-0083-0E4A-B9AA-CC88D8261B73}"/>
              </a:ext>
            </a:extLst>
          </p:cNvPr>
          <p:cNvSpPr/>
          <p:nvPr/>
        </p:nvSpPr>
        <p:spPr>
          <a:xfrm>
            <a:off x="611179" y="3493224"/>
            <a:ext cx="374566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Teaching, Learning, Assessment, Postgraduate supervision, practical's, laboratory work and Work Integrated Learning activities will go ahead in accordance with the Faculty and departmental priorities.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0FA96D8E-E47C-904A-BB96-7220E43FCD3E}"/>
              </a:ext>
            </a:extLst>
          </p:cNvPr>
          <p:cNvSpPr/>
          <p:nvPr/>
        </p:nvSpPr>
        <p:spPr>
          <a:xfrm>
            <a:off x="4812957" y="3314075"/>
            <a:ext cx="1480263" cy="1440808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rgbClr val="009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9C96553-03CF-154E-93CF-CEE79AE1E41D}"/>
              </a:ext>
            </a:extLst>
          </p:cNvPr>
          <p:cNvSpPr/>
          <p:nvPr/>
        </p:nvSpPr>
        <p:spPr>
          <a:xfrm>
            <a:off x="4964439" y="3474699"/>
            <a:ext cx="1543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Graduations have been postponed   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2D8D210F-5E9D-8C43-9283-E9DD3C1E7B2D}"/>
              </a:ext>
            </a:extLst>
          </p:cNvPr>
          <p:cNvSpPr/>
          <p:nvPr/>
        </p:nvSpPr>
        <p:spPr>
          <a:xfrm>
            <a:off x="6540649" y="3311357"/>
            <a:ext cx="2237590" cy="1440808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114300">
            <a:solidFill>
              <a:srgbClr val="009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13399"/>
              </a:buClr>
              <a:buSzPct val="125000"/>
            </a:pPr>
            <a:r>
              <a:rPr lang="en-US" sz="2000" dirty="0">
                <a:solidFill>
                  <a:srgbClr val="3FA4C8"/>
                </a:solidFill>
                <a:latin typeface="Arial" panose="020B0604020202020204" pitchFamily="34" charset="0"/>
                <a:ea typeface="Helvetica Neue LT Std 45 Light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2355F52-18B4-3746-A731-6088BF341D18}"/>
              </a:ext>
            </a:extLst>
          </p:cNvPr>
          <p:cNvSpPr/>
          <p:nvPr/>
        </p:nvSpPr>
        <p:spPr>
          <a:xfrm>
            <a:off x="6691257" y="3442423"/>
            <a:ext cx="1936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this stage there has been no impact on the June assessment period.</a:t>
            </a:r>
          </a:p>
        </p:txBody>
      </p:sp>
    </p:spTree>
    <p:extLst>
      <p:ext uri="{BB962C8B-B14F-4D97-AF65-F5344CB8AC3E}">
        <p14:creationId xmlns:p14="http://schemas.microsoft.com/office/powerpoint/2010/main" xmlns="" val="309766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3785D-351A-E64B-9F08-2118DA90AF62}"/>
              </a:ext>
            </a:extLst>
          </p:cNvPr>
          <p:cNvSpPr txBox="1"/>
          <p:nvPr/>
        </p:nvSpPr>
        <p:spPr>
          <a:xfrm>
            <a:off x="305144" y="567702"/>
            <a:ext cx="637445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of Disbursement </a:t>
            </a:r>
          </a:p>
          <a:p>
            <a:pPr>
              <a:lnSpc>
                <a:spcPts val="2200"/>
              </a:lnSpc>
            </a:pPr>
            <a:r>
              <a:rPr lang="en-US" sz="24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allowances to NSFAS qualifying students</a:t>
            </a:r>
            <a:endParaRPr lang="en-ZA" sz="2400" dirty="0">
              <a:solidFill>
                <a:srgbClr val="0090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59A0560-DE8C-5644-AC7D-790FBC3EDD2F}"/>
              </a:ext>
            </a:extLst>
          </p:cNvPr>
          <p:cNvGrpSpPr/>
          <p:nvPr/>
        </p:nvGrpSpPr>
        <p:grpSpPr>
          <a:xfrm>
            <a:off x="405977" y="1512271"/>
            <a:ext cx="2253248" cy="951495"/>
            <a:chOff x="405977" y="1461561"/>
            <a:chExt cx="1946524" cy="783061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F2F242C7-8FB4-AB44-82A5-7E111122FFE1}"/>
                </a:ext>
              </a:extLst>
            </p:cNvPr>
            <p:cNvSpPr/>
            <p:nvPr/>
          </p:nvSpPr>
          <p:spPr>
            <a:xfrm>
              <a:off x="405977" y="1461561"/>
              <a:ext cx="1796047" cy="783061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BE2D5AB2-10E7-A54A-AA2B-04643F2D3A9D}"/>
                </a:ext>
              </a:extLst>
            </p:cNvPr>
            <p:cNvSpPr/>
            <p:nvPr/>
          </p:nvSpPr>
          <p:spPr>
            <a:xfrm>
              <a:off x="512108" y="1612906"/>
              <a:ext cx="184039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16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 January</a:t>
              </a:r>
            </a:p>
            <a:p>
              <a:pPr marL="57799"/>
              <a:r>
                <a:rPr lang="en-US" sz="16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R126 810 912,00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D964C74-05BD-8C43-AAEC-75D2F4FA48C9}"/>
              </a:ext>
            </a:extLst>
          </p:cNvPr>
          <p:cNvGrpSpPr/>
          <p:nvPr/>
        </p:nvGrpSpPr>
        <p:grpSpPr>
          <a:xfrm>
            <a:off x="405977" y="2714055"/>
            <a:ext cx="2253248" cy="951495"/>
            <a:chOff x="405977" y="1461561"/>
            <a:chExt cx="1946524" cy="783061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xmlns="" id="{0C28E72A-0BAF-5D4A-8E14-34895780731F}"/>
                </a:ext>
              </a:extLst>
            </p:cNvPr>
            <p:cNvSpPr/>
            <p:nvPr/>
          </p:nvSpPr>
          <p:spPr>
            <a:xfrm>
              <a:off x="405977" y="1461561"/>
              <a:ext cx="1796047" cy="783061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19154E52-980E-AA46-950F-5F64179BE224}"/>
                </a:ext>
              </a:extLst>
            </p:cNvPr>
            <p:cNvSpPr/>
            <p:nvPr/>
          </p:nvSpPr>
          <p:spPr>
            <a:xfrm>
              <a:off x="512108" y="1612906"/>
              <a:ext cx="184039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16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February</a:t>
              </a:r>
            </a:p>
            <a:p>
              <a:pPr marL="57799"/>
              <a:r>
                <a:rPr lang="en-US" sz="16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R29 126 363,00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F53A937-8426-594E-9D50-703BEB1821E7}"/>
              </a:ext>
            </a:extLst>
          </p:cNvPr>
          <p:cNvGrpSpPr/>
          <p:nvPr/>
        </p:nvGrpSpPr>
        <p:grpSpPr>
          <a:xfrm>
            <a:off x="405977" y="3927180"/>
            <a:ext cx="2253248" cy="951495"/>
            <a:chOff x="405977" y="1461561"/>
            <a:chExt cx="1946524" cy="783061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xmlns="" id="{E3953F6F-B1A9-BC4F-AA2A-80D0C08F968C}"/>
                </a:ext>
              </a:extLst>
            </p:cNvPr>
            <p:cNvSpPr/>
            <p:nvPr/>
          </p:nvSpPr>
          <p:spPr>
            <a:xfrm>
              <a:off x="405977" y="1461561"/>
              <a:ext cx="1796047" cy="783061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6691748E-7CE1-AE40-BCE0-CC2C2F599D82}"/>
                </a:ext>
              </a:extLst>
            </p:cNvPr>
            <p:cNvSpPr/>
            <p:nvPr/>
          </p:nvSpPr>
          <p:spPr>
            <a:xfrm>
              <a:off x="512108" y="1612906"/>
              <a:ext cx="184039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16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</a:t>
              </a:r>
            </a:p>
            <a:p>
              <a:pPr marL="57799"/>
              <a:r>
                <a:rPr lang="en-US" sz="16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R155 937 275,00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1C9B91C-F978-DB49-A79C-E269F96C9BC2}"/>
              </a:ext>
            </a:extLst>
          </p:cNvPr>
          <p:cNvSpPr/>
          <p:nvPr/>
        </p:nvSpPr>
        <p:spPr>
          <a:xfrm>
            <a:off x="3221834" y="1462385"/>
            <a:ext cx="5039853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lvl="0">
              <a:lnSpc>
                <a:spcPts val="1400"/>
              </a:lnSpc>
              <a:spcAft>
                <a:spcPts val="800"/>
              </a:spcAft>
            </a:pPr>
            <a:r>
              <a:rPr lang="en-US" sz="1400" spc="-3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NSFAS Funded Report (provided by NSFAS or download from NSFAS Portal)</a:t>
            </a:r>
            <a:endParaRPr lang="en-ZA" sz="1400" spc="-30" dirty="0">
              <a:solidFill>
                <a:srgbClr val="0090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95A952E-25EA-B647-9F46-12F034DE3C7C}"/>
              </a:ext>
            </a:extLst>
          </p:cNvPr>
          <p:cNvGrpSpPr/>
          <p:nvPr/>
        </p:nvGrpSpPr>
        <p:grpSpPr>
          <a:xfrm>
            <a:off x="2607892" y="1449180"/>
            <a:ext cx="608365" cy="553822"/>
            <a:chOff x="2515583" y="3269576"/>
            <a:chExt cx="1421089" cy="129368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EC772172-1EC8-434E-90ED-C188E5DA52D0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3">
              <a:extLst>
                <a:ext uri="{FF2B5EF4-FFF2-40B4-BE49-F238E27FC236}">
                  <a16:creationId xmlns:a16="http://schemas.microsoft.com/office/drawing/2014/main" xmlns="" id="{B6051870-DDC2-8D4C-8475-DA93224CFE77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823EEEF-40B1-474F-A13A-F546E9E481CB}"/>
              </a:ext>
            </a:extLst>
          </p:cNvPr>
          <p:cNvGrpSpPr/>
          <p:nvPr/>
        </p:nvGrpSpPr>
        <p:grpSpPr>
          <a:xfrm>
            <a:off x="3382439" y="2005038"/>
            <a:ext cx="2253248" cy="951495"/>
            <a:chOff x="405976" y="1269586"/>
            <a:chExt cx="1946524" cy="783061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xmlns="" id="{CD3F821B-FFBC-E645-9978-BA40E3487AF8}"/>
                </a:ext>
              </a:extLst>
            </p:cNvPr>
            <p:cNvSpPr/>
            <p:nvPr/>
          </p:nvSpPr>
          <p:spPr>
            <a:xfrm>
              <a:off x="405976" y="1269586"/>
              <a:ext cx="1946523" cy="783061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CE9C4DD-434C-5149-9DF2-03B359706319}"/>
                </a:ext>
              </a:extLst>
            </p:cNvPr>
            <p:cNvSpPr/>
            <p:nvPr/>
          </p:nvSpPr>
          <p:spPr>
            <a:xfrm>
              <a:off x="512108" y="1420932"/>
              <a:ext cx="1840392" cy="379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938" lvl="1"/>
              <a:r>
                <a:rPr lang="en-US" sz="1200" spc="-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 of assessments (approx. 2 weeks)</a:t>
              </a:r>
              <a:endParaRPr lang="en-ZA" sz="12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E95BF09-A0AB-6D42-8AC1-D7B2FA3AF4D4}"/>
              </a:ext>
            </a:extLst>
          </p:cNvPr>
          <p:cNvGrpSpPr/>
          <p:nvPr/>
        </p:nvGrpSpPr>
        <p:grpSpPr>
          <a:xfrm>
            <a:off x="5887609" y="2005038"/>
            <a:ext cx="2668555" cy="951495"/>
            <a:chOff x="47204" y="1338697"/>
            <a:chExt cx="2305297" cy="783061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B67241EB-E732-0F4D-BA78-EEF8ABA25EA6}"/>
                </a:ext>
              </a:extLst>
            </p:cNvPr>
            <p:cNvSpPr/>
            <p:nvPr/>
          </p:nvSpPr>
          <p:spPr>
            <a:xfrm>
              <a:off x="47204" y="1338697"/>
              <a:ext cx="2305296" cy="783061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9A09A7BD-691D-8A44-9FFA-DDA89561A751}"/>
                </a:ext>
              </a:extLst>
            </p:cNvPr>
            <p:cNvSpPr/>
            <p:nvPr/>
          </p:nvSpPr>
          <p:spPr>
            <a:xfrm>
              <a:off x="168111" y="1459324"/>
              <a:ext cx="2184390" cy="5319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938" lvl="1"/>
              <a:r>
                <a:rPr lang="en-US" sz="1200" spc="-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Preparation of NSFAS qualifying students Allowance Template (approx. 3 days max)</a:t>
              </a:r>
              <a:endParaRPr lang="en-ZA" sz="12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A9343FC3-3237-644B-9B9B-1F2B1FC394CC}"/>
              </a:ext>
            </a:extLst>
          </p:cNvPr>
          <p:cNvSpPr/>
          <p:nvPr/>
        </p:nvSpPr>
        <p:spPr>
          <a:xfrm>
            <a:off x="3183935" y="3253859"/>
            <a:ext cx="168606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lvl="0">
              <a:lnSpc>
                <a:spcPts val="1500"/>
              </a:lnSpc>
              <a:spcAft>
                <a:spcPts val="800"/>
              </a:spcAft>
            </a:pPr>
            <a:r>
              <a:rPr lang="en-US" sz="1400" spc="-3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Registration Template </a:t>
            </a:r>
            <a:endParaRPr lang="en-ZA" sz="1400" spc="-30" dirty="0">
              <a:solidFill>
                <a:srgbClr val="0090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A09CD91C-EBB3-4F4D-AD05-5B955B94090C}"/>
              </a:ext>
            </a:extLst>
          </p:cNvPr>
          <p:cNvGrpSpPr/>
          <p:nvPr/>
        </p:nvGrpSpPr>
        <p:grpSpPr>
          <a:xfrm>
            <a:off x="2607892" y="3240654"/>
            <a:ext cx="608365" cy="553822"/>
            <a:chOff x="2515583" y="3269576"/>
            <a:chExt cx="1421089" cy="129368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2E2863AE-327A-3C48-833C-31978E04E585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3">
              <a:extLst>
                <a:ext uri="{FF2B5EF4-FFF2-40B4-BE49-F238E27FC236}">
                  <a16:creationId xmlns:a16="http://schemas.microsoft.com/office/drawing/2014/main" xmlns="" id="{5FB6B5C9-804D-CA4F-8710-7406A5536504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6EE10F05-0DE5-B94A-B4D2-288F1DB509C2}"/>
              </a:ext>
            </a:extLst>
          </p:cNvPr>
          <p:cNvSpPr/>
          <p:nvPr/>
        </p:nvSpPr>
        <p:spPr>
          <a:xfrm>
            <a:off x="5085568" y="3253859"/>
            <a:ext cx="1444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400" spc="-3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NSFAS to validate the registration template and generate New Bursary Agreement (NBA) </a:t>
            </a:r>
            <a:endParaRPr lang="en-ZA" sz="1400" spc="-30" dirty="0">
              <a:solidFill>
                <a:srgbClr val="0090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8B70313F-D8FA-2440-9DF3-E6F523C8880B}"/>
              </a:ext>
            </a:extLst>
          </p:cNvPr>
          <p:cNvGrpSpPr/>
          <p:nvPr/>
        </p:nvGrpSpPr>
        <p:grpSpPr>
          <a:xfrm>
            <a:off x="4474432" y="3240654"/>
            <a:ext cx="608365" cy="553822"/>
            <a:chOff x="2515583" y="3269576"/>
            <a:chExt cx="1421089" cy="1293681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33EE0BBA-3D14-814D-8125-26D56D65AD93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3">
              <a:extLst>
                <a:ext uri="{FF2B5EF4-FFF2-40B4-BE49-F238E27FC236}">
                  <a16:creationId xmlns:a16="http://schemas.microsoft.com/office/drawing/2014/main" xmlns="" id="{4028DD06-4C8E-724F-A4DB-18E9A6BB32EB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71B779C-C7BF-6F40-A66E-3B2942A865E2}"/>
              </a:ext>
            </a:extLst>
          </p:cNvPr>
          <p:cNvSpPr/>
          <p:nvPr/>
        </p:nvSpPr>
        <p:spPr>
          <a:xfrm>
            <a:off x="7287967" y="3253859"/>
            <a:ext cx="16608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400" spc="-3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Remittance and disbursement report from NSFAS (NSFAS makes payments in tranches) and we reconcile </a:t>
            </a:r>
            <a:endParaRPr lang="en-ZA" sz="1400" spc="-30" dirty="0">
              <a:solidFill>
                <a:srgbClr val="0090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D00612AB-FDDD-4746-817C-018F777D681D}"/>
              </a:ext>
            </a:extLst>
          </p:cNvPr>
          <p:cNvGrpSpPr/>
          <p:nvPr/>
        </p:nvGrpSpPr>
        <p:grpSpPr>
          <a:xfrm>
            <a:off x="6679602" y="3240654"/>
            <a:ext cx="608365" cy="553822"/>
            <a:chOff x="2515583" y="3269576"/>
            <a:chExt cx="1421089" cy="129368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C06DF548-9A51-FD4E-BFFB-A075FBD6064B}"/>
                </a:ext>
              </a:extLst>
            </p:cNvPr>
            <p:cNvSpPr/>
            <p:nvPr/>
          </p:nvSpPr>
          <p:spPr>
            <a:xfrm>
              <a:off x="2574258" y="3269576"/>
              <a:ext cx="1293681" cy="12936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3">
              <a:extLst>
                <a:ext uri="{FF2B5EF4-FFF2-40B4-BE49-F238E27FC236}">
                  <a16:creationId xmlns:a16="http://schemas.microsoft.com/office/drawing/2014/main" xmlns="" id="{C86046BE-AD6C-B344-AD06-3CBC262E68B1}"/>
                </a:ext>
              </a:extLst>
            </p:cNvPr>
            <p:cNvSpPr txBox="1"/>
            <p:nvPr/>
          </p:nvSpPr>
          <p:spPr>
            <a:xfrm>
              <a:off x="2515583" y="3609634"/>
              <a:ext cx="1421089" cy="6979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1531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F9B59F4-46F0-794C-981B-CCB55E5BE0E9}"/>
              </a:ext>
            </a:extLst>
          </p:cNvPr>
          <p:cNvSpPr/>
          <p:nvPr/>
        </p:nvSpPr>
        <p:spPr>
          <a:xfrm>
            <a:off x="242919" y="2766781"/>
            <a:ext cx="2411269" cy="35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40"/>
              </a:lnSpc>
            </a:pPr>
            <a:r>
              <a:rPr lang="en-ZA" sz="1400" b="1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Allowances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9A859F-DD19-5540-81AF-08B7A9EA27E2}"/>
              </a:ext>
            </a:extLst>
          </p:cNvPr>
          <p:cNvSpPr txBox="1"/>
          <p:nvPr/>
        </p:nvSpPr>
        <p:spPr>
          <a:xfrm>
            <a:off x="308944" y="662312"/>
            <a:ext cx="59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0090C6"/>
                </a:solidFill>
                <a:latin typeface="Arial Black" panose="020B0604020202020204" pitchFamily="34" charset="0"/>
                <a:ea typeface="Helvetica Neue Medium" panose="02000503000000020004" pitchFamily="2" charset="0"/>
                <a:cs typeface="Arial Black" panose="020B0604020202020204" pitchFamily="34" charset="0"/>
              </a:rPr>
              <a:t>NSFAS</a:t>
            </a:r>
            <a:r>
              <a:rPr lang="en-US" sz="3200" dirty="0">
                <a:solidFill>
                  <a:srgbClr val="0090C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Status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B5B219F-FED8-3F4B-8FF2-BB8AB1E49708}"/>
              </a:ext>
            </a:extLst>
          </p:cNvPr>
          <p:cNvGrpSpPr/>
          <p:nvPr/>
        </p:nvGrpSpPr>
        <p:grpSpPr>
          <a:xfrm>
            <a:off x="2655178" y="3269576"/>
            <a:ext cx="1588576" cy="1588576"/>
            <a:chOff x="2574258" y="3269576"/>
            <a:chExt cx="1588576" cy="158857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1B82E56-BE9A-2C4F-B049-17EA5D291D85}"/>
                </a:ext>
              </a:extLst>
            </p:cNvPr>
            <p:cNvSpPr/>
            <p:nvPr/>
          </p:nvSpPr>
          <p:spPr>
            <a:xfrm>
              <a:off x="2574258" y="3269576"/>
              <a:ext cx="1588576" cy="1588576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xmlns="" id="{5BF84B6E-D1E6-3F48-B085-052F41AA7ACD}"/>
                </a:ext>
              </a:extLst>
            </p:cNvPr>
            <p:cNvSpPr txBox="1"/>
            <p:nvPr/>
          </p:nvSpPr>
          <p:spPr>
            <a:xfrm>
              <a:off x="2628996" y="3515123"/>
              <a:ext cx="1421088" cy="108924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685</a:t>
              </a:r>
            </a:p>
            <a:p>
              <a:pPr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students</a:t>
              </a:r>
            </a:p>
            <a:p>
              <a:pPr lvl="0" algn="ctr">
                <a:lnSpc>
                  <a:spcPts val="1100"/>
                </a:lnSpc>
              </a:pPr>
              <a:r>
                <a:rPr lang="en-US" sz="12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submitted incorrect banking details on the portal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">
            <a:extLst>
              <a:ext uri="{FF2B5EF4-FFF2-40B4-BE49-F238E27FC236}">
                <a16:creationId xmlns:a16="http://schemas.microsoft.com/office/drawing/2014/main" xmlns="" id="{15935B49-0522-394F-9099-26AF1F0A54C2}"/>
              </a:ext>
            </a:extLst>
          </p:cNvPr>
          <p:cNvSpPr txBox="1"/>
          <p:nvPr/>
        </p:nvSpPr>
        <p:spPr>
          <a:xfrm>
            <a:off x="242919" y="3155695"/>
            <a:ext cx="2400813" cy="16312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</a:t>
            </a:r>
            <a:r>
              <a:rPr lang="en-US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10 008 students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paid their allowances with a total value of </a:t>
            </a:r>
            <a:r>
              <a:rPr lang="en-US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R80 190 400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1200"/>
              </a:lnSpc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still </a:t>
            </a:r>
            <a:r>
              <a:rPr lang="en-US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3 985 students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still need to receive a total of </a:t>
            </a:r>
            <a:r>
              <a:rPr lang="en-US" sz="1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R32 677 000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allowances but cannot be paid due to various banking issues. </a:t>
            </a:r>
            <a:endParaRPr lang="en-Z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3BDFDC5-7720-EB4A-9221-5E24AC006A93}"/>
              </a:ext>
            </a:extLst>
          </p:cNvPr>
          <p:cNvGrpSpPr/>
          <p:nvPr/>
        </p:nvGrpSpPr>
        <p:grpSpPr>
          <a:xfrm>
            <a:off x="4154638" y="3253821"/>
            <a:ext cx="1588577" cy="1588577"/>
            <a:chOff x="2069466" y="2901430"/>
            <a:chExt cx="1779781" cy="177978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A160FCF5-D746-E24E-9B2E-DED9B000A61D}"/>
                </a:ext>
              </a:extLst>
            </p:cNvPr>
            <p:cNvSpPr/>
            <p:nvPr/>
          </p:nvSpPr>
          <p:spPr>
            <a:xfrm>
              <a:off x="2069466" y="2901430"/>
              <a:ext cx="1779780" cy="1779782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20" name="TextBox 3">
              <a:extLst>
                <a:ext uri="{FF2B5EF4-FFF2-40B4-BE49-F238E27FC236}">
                  <a16:creationId xmlns:a16="http://schemas.microsoft.com/office/drawing/2014/main" xmlns="" id="{AE157D90-E2CA-C443-A89B-EBFF0F51E65B}"/>
                </a:ext>
              </a:extLst>
            </p:cNvPr>
            <p:cNvSpPr txBox="1"/>
            <p:nvPr/>
          </p:nvSpPr>
          <p:spPr>
            <a:xfrm>
              <a:off x="2069466" y="3041134"/>
              <a:ext cx="1779781" cy="156893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1983 </a:t>
              </a:r>
            </a:p>
            <a:p>
              <a:pPr lvl="0"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</a:t>
              </a:r>
            </a:p>
            <a:p>
              <a:pPr lvl="0" algn="ctr">
                <a:lnSpc>
                  <a:spcPts val="1000"/>
                </a:lnSpc>
              </a:pPr>
              <a:r>
                <a:rPr lang="en-US" sz="105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failed the bank verification, meaning that the account is invalid or the ID number does not </a:t>
              </a:r>
            </a:p>
            <a:p>
              <a:pPr lvl="0" algn="ctr">
                <a:lnSpc>
                  <a:spcPts val="1000"/>
                </a:lnSpc>
              </a:pPr>
              <a:r>
                <a:rPr lang="en-US" sz="105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the </a:t>
              </a:r>
            </a:p>
            <a:p>
              <a:pPr lvl="0" algn="ctr">
                <a:lnSpc>
                  <a:spcPts val="1000"/>
                </a:lnSpc>
              </a:pPr>
              <a:r>
                <a:rPr lang="en-US" sz="105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recipients</a:t>
              </a:r>
              <a:endParaRPr lang="en-ZA" sz="105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BFC1700-9041-6845-861F-4ADE156C5057}"/>
              </a:ext>
            </a:extLst>
          </p:cNvPr>
          <p:cNvGrpSpPr/>
          <p:nvPr/>
        </p:nvGrpSpPr>
        <p:grpSpPr>
          <a:xfrm>
            <a:off x="5693850" y="3257958"/>
            <a:ext cx="1600022" cy="1588576"/>
            <a:chOff x="4182787" y="3213839"/>
            <a:chExt cx="1792605" cy="177978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13178165-8A39-EA4A-95B8-44104208307F}"/>
                </a:ext>
              </a:extLst>
            </p:cNvPr>
            <p:cNvSpPr/>
            <p:nvPr/>
          </p:nvSpPr>
          <p:spPr>
            <a:xfrm>
              <a:off x="4195611" y="3213839"/>
              <a:ext cx="1779781" cy="17797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xmlns="" id="{E13F5AB1-EE22-C44E-A61F-23BC2B80ADF0}"/>
                </a:ext>
              </a:extLst>
            </p:cNvPr>
            <p:cNvSpPr txBox="1"/>
            <p:nvPr/>
          </p:nvSpPr>
          <p:spPr>
            <a:xfrm>
              <a:off x="4182787" y="3364225"/>
              <a:ext cx="1779781" cy="12040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 algn="ctr"/>
              <a:r>
                <a:rPr lang="en-US" sz="1800" b="1" spc="-5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173 </a:t>
              </a:r>
            </a:p>
            <a:p>
              <a:pPr lvl="0" algn="ctr">
                <a:lnSpc>
                  <a:spcPts val="1140"/>
                </a:lnSpc>
              </a:pPr>
              <a:r>
                <a:rPr lang="en-US" sz="12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payments were rejected by banks due to accounts being closed or frozen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A95AF87-8FD1-FD47-B9FD-EDE3D79DCADA}"/>
              </a:ext>
            </a:extLst>
          </p:cNvPr>
          <p:cNvGrpSpPr/>
          <p:nvPr/>
        </p:nvGrpSpPr>
        <p:grpSpPr>
          <a:xfrm>
            <a:off x="7242672" y="3257958"/>
            <a:ext cx="1588583" cy="1588574"/>
            <a:chOff x="10552043" y="1499222"/>
            <a:chExt cx="1779789" cy="177978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92765F6-4F5F-BD4C-8C21-60093446C81E}"/>
                </a:ext>
              </a:extLst>
            </p:cNvPr>
            <p:cNvSpPr/>
            <p:nvPr/>
          </p:nvSpPr>
          <p:spPr>
            <a:xfrm>
              <a:off x="10552050" y="1499222"/>
              <a:ext cx="1779782" cy="1779781"/>
            </a:xfrm>
            <a:prstGeom prst="ellipse">
              <a:avLst/>
            </a:prstGeom>
            <a:solidFill>
              <a:schemeClr val="bg1"/>
            </a:solidFill>
            <a:ln w="66675">
              <a:solidFill>
                <a:srgbClr val="0090C6"/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60"/>
                </a:lnSpc>
              </a:pPr>
              <a:endParaRPr lang="en-US" sz="1800" dirty="0"/>
            </a:p>
          </p:txBody>
        </p: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xmlns="" id="{9FFBA4B9-737B-DF4A-83BD-39B2623E9030}"/>
                </a:ext>
              </a:extLst>
            </p:cNvPr>
            <p:cNvSpPr txBox="1"/>
            <p:nvPr/>
          </p:nvSpPr>
          <p:spPr>
            <a:xfrm>
              <a:off x="10552043" y="1752098"/>
              <a:ext cx="1779781" cy="118388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 algn="ctr">
                <a:lnSpc>
                  <a:spcPts val="1600"/>
                </a:lnSpc>
              </a:pPr>
              <a:r>
                <a:rPr lang="en-US" sz="1800" b="1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1 144 students </a:t>
              </a:r>
            </a:p>
            <a:p>
              <a:pPr lvl="0" algn="ctr"/>
              <a:r>
                <a:rPr lang="en-US" sz="12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not </a:t>
              </a:r>
            </a:p>
            <a:p>
              <a:pPr lvl="0" algn="ctr"/>
              <a:r>
                <a:rPr lang="en-US" sz="120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banking details yet</a:t>
              </a:r>
              <a:endParaRPr lang="en-ZA" sz="1200" dirty="0">
                <a:solidFill>
                  <a:srgbClr val="0090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4266E435-EF99-334C-9B4F-A5E54359A489}"/>
              </a:ext>
            </a:extLst>
          </p:cNvPr>
          <p:cNvGrpSpPr/>
          <p:nvPr/>
        </p:nvGrpSpPr>
        <p:grpSpPr>
          <a:xfrm>
            <a:off x="405977" y="1461560"/>
            <a:ext cx="2248212" cy="1170453"/>
            <a:chOff x="405977" y="1461560"/>
            <a:chExt cx="2248212" cy="1170453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xmlns="" id="{4804DBB3-1FAF-5F4D-9D8D-2209DB275484}"/>
                </a:ext>
              </a:extLst>
            </p:cNvPr>
            <p:cNvSpPr/>
            <p:nvPr/>
          </p:nvSpPr>
          <p:spPr>
            <a:xfrm>
              <a:off x="405977" y="1461560"/>
              <a:ext cx="2248212" cy="1170453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8E51AE2-86BF-E641-B849-7828F55F31AA}"/>
                </a:ext>
              </a:extLst>
            </p:cNvPr>
            <p:cNvSpPr/>
            <p:nvPr/>
          </p:nvSpPr>
          <p:spPr>
            <a:xfrm>
              <a:off x="423262" y="1560250"/>
              <a:ext cx="626971" cy="661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3600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903659E-1BAC-B544-A2AC-4D7A03D86195}"/>
                </a:ext>
              </a:extLst>
            </p:cNvPr>
            <p:cNvSpPr/>
            <p:nvPr/>
          </p:nvSpPr>
          <p:spPr>
            <a:xfrm>
              <a:off x="733865" y="1623858"/>
              <a:ext cx="1840393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13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approved NSFAS students as at 16 March 2020 -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1721B15-2CDA-3442-876D-FA70DEC0412E}"/>
              </a:ext>
            </a:extLst>
          </p:cNvPr>
          <p:cNvGrpSpPr/>
          <p:nvPr/>
        </p:nvGrpSpPr>
        <p:grpSpPr>
          <a:xfrm>
            <a:off x="3021234" y="1461560"/>
            <a:ext cx="3678971" cy="1170453"/>
            <a:chOff x="3021234" y="1461560"/>
            <a:chExt cx="3678971" cy="117045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xmlns="" id="{48CE3CEE-126C-5A48-88F1-2010B1338E67}"/>
                </a:ext>
              </a:extLst>
            </p:cNvPr>
            <p:cNvSpPr/>
            <p:nvPr/>
          </p:nvSpPr>
          <p:spPr>
            <a:xfrm>
              <a:off x="3021234" y="1461560"/>
              <a:ext cx="3678971" cy="1170453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5613A0E-DD86-0541-96F7-3262E817FE84}"/>
                </a:ext>
              </a:extLst>
            </p:cNvPr>
            <p:cNvSpPr/>
            <p:nvPr/>
          </p:nvSpPr>
          <p:spPr>
            <a:xfrm>
              <a:off x="3067277" y="1520976"/>
              <a:ext cx="626971" cy="661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3600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6BC9A57D-89A7-9A4C-AB6C-A1BD6567AAA7}"/>
                </a:ext>
              </a:extLst>
            </p:cNvPr>
            <p:cNvSpPr/>
            <p:nvPr/>
          </p:nvSpPr>
          <p:spPr>
            <a:xfrm>
              <a:off x="3407460" y="1623858"/>
              <a:ext cx="3234413" cy="810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>
                <a:lnSpc>
                  <a:spcPts val="1400"/>
                </a:lnSpc>
              </a:pPr>
              <a:r>
                <a:rPr lang="en-US" sz="13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Upfront payments received from DHET: </a:t>
              </a:r>
            </a:p>
            <a:p>
              <a:pPr marL="57799">
                <a:lnSpc>
                  <a:spcPts val="1400"/>
                </a:lnSpc>
              </a:pPr>
              <a:r>
                <a:rPr lang="en-US" sz="13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Amount: </a:t>
              </a:r>
              <a:r>
                <a:rPr lang="en-US" sz="1300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R126 810 912m on 31 Jan and R29 126 363m on 28 Feb</a:t>
              </a:r>
            </a:p>
            <a:p>
              <a:pPr marL="57799">
                <a:lnSpc>
                  <a:spcPts val="1400"/>
                </a:lnSpc>
              </a:pPr>
              <a:r>
                <a:rPr lang="en-US" sz="1300" b="1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of R 155 937 275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E0B68D9-C975-124C-957A-ED7317CF7B90}"/>
              </a:ext>
            </a:extLst>
          </p:cNvPr>
          <p:cNvGrpSpPr/>
          <p:nvPr/>
        </p:nvGrpSpPr>
        <p:grpSpPr>
          <a:xfrm>
            <a:off x="6900314" y="1461560"/>
            <a:ext cx="1930942" cy="1170453"/>
            <a:chOff x="6900314" y="1461560"/>
            <a:chExt cx="1930942" cy="1170453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A1B9311E-A134-6040-BCBC-C3E3E82FEBA9}"/>
                </a:ext>
              </a:extLst>
            </p:cNvPr>
            <p:cNvSpPr/>
            <p:nvPr/>
          </p:nvSpPr>
          <p:spPr>
            <a:xfrm>
              <a:off x="6900314" y="1461560"/>
              <a:ext cx="1930942" cy="1170453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 w="1143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13399"/>
                </a:buClr>
                <a:buSzPct val="125000"/>
              </a:pPr>
              <a:r>
                <a:rPr lang="en-US" sz="2000" dirty="0">
                  <a:solidFill>
                    <a:srgbClr val="3FA4C8"/>
                  </a:solidFill>
                  <a:latin typeface="Arial" panose="020B0604020202020204" pitchFamily="34" charset="0"/>
                  <a:ea typeface="Helvetica Neue LT Std 45 Light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9D3ECBFC-8868-0549-9CAF-61E59A044F3F}"/>
                </a:ext>
              </a:extLst>
            </p:cNvPr>
            <p:cNvSpPr/>
            <p:nvPr/>
          </p:nvSpPr>
          <p:spPr>
            <a:xfrm>
              <a:off x="6921869" y="1471614"/>
              <a:ext cx="626971" cy="661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3600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1472E4D5-C259-2745-9990-51A4B956E3E5}"/>
                </a:ext>
              </a:extLst>
            </p:cNvPr>
            <p:cNvSpPr/>
            <p:nvPr/>
          </p:nvSpPr>
          <p:spPr>
            <a:xfrm>
              <a:off x="7278210" y="1575092"/>
              <a:ext cx="155304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99"/>
              <a:r>
                <a:rPr lang="en-US" sz="1300" spc="-30" dirty="0">
                  <a:solidFill>
                    <a:srgbClr val="0090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Funds disbursed from CPUT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F658D5A-6D39-8945-8D78-35A3637C2595}"/>
              </a:ext>
            </a:extLst>
          </p:cNvPr>
          <p:cNvSpPr/>
          <p:nvPr/>
        </p:nvSpPr>
        <p:spPr>
          <a:xfrm>
            <a:off x="3059372" y="2846956"/>
            <a:ext cx="3422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90C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These issues are outlined below:</a:t>
            </a:r>
          </a:p>
        </p:txBody>
      </p:sp>
    </p:spTree>
    <p:extLst>
      <p:ext uri="{BB962C8B-B14F-4D97-AF65-F5344CB8AC3E}">
        <p14:creationId xmlns:p14="http://schemas.microsoft.com/office/powerpoint/2010/main" xmlns="" val="4152853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2650</TotalTime>
  <Words>1246</Words>
  <Application>Microsoft Office PowerPoint</Application>
  <PresentationFormat>On-screen Show (16:10)</PresentationFormat>
  <Paragraphs>239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Office Theme</vt:lpstr>
      <vt:lpstr>Custom Design</vt:lpstr>
      <vt:lpstr>4_Custom Design</vt:lpstr>
      <vt:lpstr>6_Custom Design</vt:lpstr>
      <vt:lpstr>7_Custom Design</vt:lpstr>
      <vt:lpstr>5_Custom Design</vt:lpstr>
      <vt:lpstr>3_Custom Design</vt:lpstr>
      <vt:lpstr>1_Custom Design</vt:lpstr>
      <vt:lpstr>2_Custom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Thank you/Dankie/Enkosi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2013-2018 BRU</dc:title>
  <dc:creator>Microsoft Office User</dc:creator>
  <cp:lastModifiedBy>PUMZA</cp:lastModifiedBy>
  <cp:revision>195</cp:revision>
  <dcterms:created xsi:type="dcterms:W3CDTF">2019-09-03T16:08:18Z</dcterms:created>
  <dcterms:modified xsi:type="dcterms:W3CDTF">2020-03-17T14:29:12Z</dcterms:modified>
</cp:coreProperties>
</file>