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405" r:id="rId2"/>
    <p:sldId id="428" r:id="rId3"/>
    <p:sldId id="429" r:id="rId4"/>
    <p:sldId id="430" r:id="rId5"/>
    <p:sldId id="431" r:id="rId6"/>
    <p:sldId id="437" r:id="rId7"/>
    <p:sldId id="432" r:id="rId8"/>
    <p:sldId id="433" r:id="rId9"/>
    <p:sldId id="438" r:id="rId10"/>
    <p:sldId id="434" r:id="rId11"/>
    <p:sldId id="435" r:id="rId12"/>
    <p:sldId id="436" r:id="rId13"/>
    <p:sldId id="396" r:id="rId14"/>
  </p:sldIdLst>
  <p:sldSz cx="9144000" cy="6858000" type="screen4x3"/>
  <p:notesSz cx="6797675" cy="9874250"/>
  <p:defaultTextStyle>
    <a:defPPr>
      <a:defRPr lang="en-GB"/>
    </a:defPPr>
    <a:lvl1pPr algn="l" defTabSz="449263" rtl="0" eaLnBrk="0" fontAlgn="base" hangingPunct="0">
      <a:spcBef>
        <a:spcPct val="0"/>
      </a:spcBef>
      <a:spcAft>
        <a:spcPct val="0"/>
      </a:spcAft>
      <a:defRPr kern="1200">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1pPr>
    <a:lvl2pPr marL="457200" algn="l" defTabSz="449263" rtl="0" eaLnBrk="0" fontAlgn="base" hangingPunct="0">
      <a:spcBef>
        <a:spcPct val="0"/>
      </a:spcBef>
      <a:spcAft>
        <a:spcPct val="0"/>
      </a:spcAft>
      <a:defRPr kern="1200">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2pPr>
    <a:lvl3pPr marL="914400" algn="l" defTabSz="449263" rtl="0" eaLnBrk="0" fontAlgn="base" hangingPunct="0">
      <a:spcBef>
        <a:spcPct val="0"/>
      </a:spcBef>
      <a:spcAft>
        <a:spcPct val="0"/>
      </a:spcAft>
      <a:defRPr kern="1200">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3pPr>
    <a:lvl4pPr marL="1371600" algn="l" defTabSz="449263" rtl="0" eaLnBrk="0" fontAlgn="base" hangingPunct="0">
      <a:spcBef>
        <a:spcPct val="0"/>
      </a:spcBef>
      <a:spcAft>
        <a:spcPct val="0"/>
      </a:spcAft>
      <a:defRPr kern="1200">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4pPr>
    <a:lvl5pPr marL="1828800" algn="l" defTabSz="449263" rtl="0" eaLnBrk="0" fontAlgn="base" hangingPunct="0">
      <a:spcBef>
        <a:spcPct val="0"/>
      </a:spcBef>
      <a:spcAft>
        <a:spcPct val="0"/>
      </a:spcAft>
      <a:defRPr kern="1200">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5pPr>
    <a:lvl6pPr marL="2286000" algn="l" defTabSz="914400" rtl="0" eaLnBrk="1" latinLnBrk="0" hangingPunct="1">
      <a:defRPr kern="1200">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6pPr>
    <a:lvl7pPr marL="2743200" algn="l" defTabSz="914400" rtl="0" eaLnBrk="1" latinLnBrk="0" hangingPunct="1">
      <a:defRPr kern="1200">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7pPr>
    <a:lvl8pPr marL="3200400" algn="l" defTabSz="914400" rtl="0" eaLnBrk="1" latinLnBrk="0" hangingPunct="1">
      <a:defRPr kern="1200">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8pPr>
    <a:lvl9pPr marL="3657600" algn="l" defTabSz="914400" rtl="0" eaLnBrk="1" latinLnBrk="0" hangingPunct="1">
      <a:defRPr kern="1200">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051">
          <p15:clr>
            <a:srgbClr val="A4A3A4"/>
          </p15:clr>
        </p15:guide>
        <p15:guide id="2" pos="227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34" autoAdjust="0"/>
    <p:restoredTop sz="89833" autoAdjust="0"/>
  </p:normalViewPr>
  <p:slideViewPr>
    <p:cSldViewPr>
      <p:cViewPr varScale="1">
        <p:scale>
          <a:sx n="104" d="100"/>
          <a:sy n="104" d="100"/>
        </p:scale>
        <p:origin x="-184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3051"/>
        <p:guide pos="227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623F0A49-DE48-4AA0-BF2E-F74C717FE99C}"/>
              </a:ext>
            </a:extLst>
          </p:cNvPr>
          <p:cNvSpPr>
            <a:spLocks noGrp="1"/>
          </p:cNvSpPr>
          <p:nvPr>
            <p:ph type="hdr" sz="quarter"/>
          </p:nvPr>
        </p:nvSpPr>
        <p:spPr>
          <a:xfrm>
            <a:off x="0" y="0"/>
            <a:ext cx="2944813" cy="493713"/>
          </a:xfrm>
          <a:prstGeom prst="rect">
            <a:avLst/>
          </a:prstGeom>
        </p:spPr>
        <p:txBody>
          <a:bodyPr vert="horz" lIns="96954" tIns="48477" rIns="96954" bIns="48477" rtlCol="0"/>
          <a:lstStyle>
            <a:lvl1pPr algn="l" eaLnBrk="1" hangingPunct="1">
              <a:lnSpc>
                <a:spcPct val="104000"/>
              </a:lnSpc>
              <a:buClr>
                <a:srgbClr val="000000"/>
              </a:buClr>
              <a:buSzPct val="100000"/>
              <a:buFont typeface="Calibri" pitchFamily="32" charset="0"/>
              <a:buNone/>
              <a:defRPr sz="1300">
                <a:latin typeface="Calibri" pitchFamily="32" charset="0"/>
                <a:ea typeface="+mn-ea"/>
                <a:cs typeface="Arial Unicode MS" charset="0"/>
              </a:defRPr>
            </a:lvl1pPr>
          </a:lstStyle>
          <a:p>
            <a:pPr>
              <a:defRPr/>
            </a:pPr>
            <a:endParaRPr lang="en-ZA" dirty="0"/>
          </a:p>
        </p:txBody>
      </p:sp>
      <p:sp>
        <p:nvSpPr>
          <p:cNvPr id="3" name="Date Placeholder 2">
            <a:extLst>
              <a:ext uri="{FF2B5EF4-FFF2-40B4-BE49-F238E27FC236}">
                <a16:creationId xmlns:a16="http://schemas.microsoft.com/office/drawing/2014/main" xmlns="" id="{D03ECC7E-A5D7-4379-AC87-6523DC929CAD}"/>
              </a:ext>
            </a:extLst>
          </p:cNvPr>
          <p:cNvSpPr>
            <a:spLocks noGrp="1"/>
          </p:cNvSpPr>
          <p:nvPr>
            <p:ph type="dt" sz="quarter" idx="1"/>
          </p:nvPr>
        </p:nvSpPr>
        <p:spPr>
          <a:xfrm>
            <a:off x="3849688" y="0"/>
            <a:ext cx="2946400" cy="493713"/>
          </a:xfrm>
          <a:prstGeom prst="rect">
            <a:avLst/>
          </a:prstGeom>
        </p:spPr>
        <p:txBody>
          <a:bodyPr vert="horz" lIns="96954" tIns="48477" rIns="96954" bIns="48477" rtlCol="0"/>
          <a:lstStyle>
            <a:lvl1pPr algn="r" eaLnBrk="1" hangingPunct="1">
              <a:lnSpc>
                <a:spcPct val="104000"/>
              </a:lnSpc>
              <a:buClr>
                <a:srgbClr val="000000"/>
              </a:buClr>
              <a:buSzPct val="100000"/>
              <a:buFont typeface="Calibri" pitchFamily="32" charset="0"/>
              <a:buNone/>
              <a:defRPr sz="1300">
                <a:latin typeface="Calibri" pitchFamily="32" charset="0"/>
                <a:ea typeface="+mn-ea"/>
                <a:cs typeface="Arial Unicode MS" charset="0"/>
              </a:defRPr>
            </a:lvl1pPr>
          </a:lstStyle>
          <a:p>
            <a:pPr>
              <a:defRPr/>
            </a:pPr>
            <a:fld id="{3C0E43FC-B653-40BA-A03D-9004679B4EBF}" type="datetimeFigureOut">
              <a:rPr lang="en-US"/>
              <a:pPr>
                <a:defRPr/>
              </a:pPr>
              <a:t>3/17/2020</a:t>
            </a:fld>
            <a:endParaRPr lang="en-ZA" dirty="0"/>
          </a:p>
        </p:txBody>
      </p:sp>
      <p:sp>
        <p:nvSpPr>
          <p:cNvPr id="4" name="Footer Placeholder 3">
            <a:extLst>
              <a:ext uri="{FF2B5EF4-FFF2-40B4-BE49-F238E27FC236}">
                <a16:creationId xmlns:a16="http://schemas.microsoft.com/office/drawing/2014/main" xmlns="" id="{D1E69726-D6F7-47BC-A410-6C94499D0B3E}"/>
              </a:ext>
            </a:extLst>
          </p:cNvPr>
          <p:cNvSpPr>
            <a:spLocks noGrp="1"/>
          </p:cNvSpPr>
          <p:nvPr>
            <p:ph type="ftr" sz="quarter" idx="2"/>
          </p:nvPr>
        </p:nvSpPr>
        <p:spPr>
          <a:xfrm>
            <a:off x="0" y="9378950"/>
            <a:ext cx="2944813" cy="493713"/>
          </a:xfrm>
          <a:prstGeom prst="rect">
            <a:avLst/>
          </a:prstGeom>
        </p:spPr>
        <p:txBody>
          <a:bodyPr vert="horz" lIns="96954" tIns="48477" rIns="96954" bIns="48477" rtlCol="0" anchor="b"/>
          <a:lstStyle>
            <a:lvl1pPr algn="l" eaLnBrk="1" hangingPunct="1">
              <a:lnSpc>
                <a:spcPct val="104000"/>
              </a:lnSpc>
              <a:buClr>
                <a:srgbClr val="000000"/>
              </a:buClr>
              <a:buSzPct val="100000"/>
              <a:buFont typeface="Calibri" pitchFamily="32" charset="0"/>
              <a:buNone/>
              <a:defRPr sz="1300">
                <a:latin typeface="Calibri" pitchFamily="32" charset="0"/>
                <a:ea typeface="+mn-ea"/>
                <a:cs typeface="Arial Unicode MS" charset="0"/>
              </a:defRPr>
            </a:lvl1pPr>
          </a:lstStyle>
          <a:p>
            <a:pPr>
              <a:defRPr/>
            </a:pPr>
            <a:endParaRPr lang="en-ZA" dirty="0"/>
          </a:p>
        </p:txBody>
      </p:sp>
      <p:sp>
        <p:nvSpPr>
          <p:cNvPr id="5" name="Slide Number Placeholder 4">
            <a:extLst>
              <a:ext uri="{FF2B5EF4-FFF2-40B4-BE49-F238E27FC236}">
                <a16:creationId xmlns:a16="http://schemas.microsoft.com/office/drawing/2014/main" xmlns="" id="{687A844E-C7EC-4FF9-837D-0093612B56AA}"/>
              </a:ext>
            </a:extLst>
          </p:cNvPr>
          <p:cNvSpPr>
            <a:spLocks noGrp="1"/>
          </p:cNvSpPr>
          <p:nvPr>
            <p:ph type="sldNum" sz="quarter" idx="3"/>
          </p:nvPr>
        </p:nvSpPr>
        <p:spPr>
          <a:xfrm>
            <a:off x="3849688" y="9378950"/>
            <a:ext cx="2946400" cy="493713"/>
          </a:xfrm>
          <a:prstGeom prst="rect">
            <a:avLst/>
          </a:prstGeom>
        </p:spPr>
        <p:txBody>
          <a:bodyPr vert="horz" wrap="square" lIns="96954" tIns="48477" rIns="96954" bIns="48477" numCol="1" anchor="b" anchorCtr="0" compatLnSpc="1">
            <a:prstTxWarp prst="textNoShape">
              <a:avLst/>
            </a:prstTxWarp>
          </a:bodyPr>
          <a:lstStyle>
            <a:lvl1pPr algn="r" eaLnBrk="1" hangingPunct="1">
              <a:lnSpc>
                <a:spcPct val="104000"/>
              </a:lnSpc>
              <a:buClr>
                <a:srgbClr val="000000"/>
              </a:buClr>
              <a:buSzPct val="100000"/>
              <a:buFont typeface="Calibri" panose="020F0502020204030204" pitchFamily="34" charset="0"/>
              <a:buNone/>
              <a:defRPr sz="1300"/>
            </a:lvl1pPr>
          </a:lstStyle>
          <a:p>
            <a:fld id="{F74ADE81-A2B5-476A-BCEB-F1BBDF87E065}" type="slidenum">
              <a:rPr lang="en-ZA" altLang="en-US"/>
              <a:pPr/>
              <a:t>‹#›</a:t>
            </a:fld>
            <a:endParaRPr lang="en-ZA" altLang="en-US" dirty="0"/>
          </a:p>
        </p:txBody>
      </p:sp>
    </p:spTree>
    <p:extLst>
      <p:ext uri="{BB962C8B-B14F-4D97-AF65-F5344CB8AC3E}">
        <p14:creationId xmlns:p14="http://schemas.microsoft.com/office/powerpoint/2010/main" xmlns="" val="38234637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a:extLst>
              <a:ext uri="{FF2B5EF4-FFF2-40B4-BE49-F238E27FC236}">
                <a16:creationId xmlns:a16="http://schemas.microsoft.com/office/drawing/2014/main" xmlns="" id="{390F4087-36DD-40FE-8490-3101293BD9F7}"/>
              </a:ext>
            </a:extLst>
          </p:cNvPr>
          <p:cNvSpPr>
            <a:spLocks noChangeArrowheads="1"/>
          </p:cNvSpPr>
          <p:nvPr/>
        </p:nvSpPr>
        <p:spPr bwMode="auto">
          <a:xfrm>
            <a:off x="0" y="0"/>
            <a:ext cx="6797675" cy="9874250"/>
          </a:xfrm>
          <a:prstGeom prst="roundRect">
            <a:avLst>
              <a:gd name="adj" fmla="val 23"/>
            </a:avLst>
          </a:prstGeom>
          <a:solidFill>
            <a:srgbClr val="FFFFFF"/>
          </a:solidFill>
          <a:ln>
            <a:noFill/>
          </a:ln>
          <a:extLst>
            <a:ext uri="{91240B29-F687-4F45-9708-019B960494DF}">
              <a14:hiddenLine xmlns:a14="http://schemas.microsoft.com/office/drawing/2010/main" xmlns="" w="9360">
                <a:solidFill>
                  <a:srgbClr val="000000"/>
                </a:solidFill>
                <a:miter lim="800000"/>
                <a:headEnd/>
                <a:tailEnd/>
              </a14:hiddenLine>
            </a:ext>
          </a:extLst>
        </p:spPr>
        <p:txBody>
          <a:bodyPr wrap="none" lIns="96954" tIns="48477" rIns="96954" bIns="48477" anchor="ctr"/>
          <a:lstStyle>
            <a:lvl1pPr>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1pPr>
            <a:lvl2pPr marL="742950" indent="-285750">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2pPr>
            <a:lvl3pPr marL="1143000" indent="-228600">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3pPr>
            <a:lvl4pPr marL="1600200" indent="-228600">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4pPr>
            <a:lvl5pPr marL="2057400" indent="-228600">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spcBef>
                <a:spcPct val="0"/>
              </a:spcBef>
              <a:spcAft>
                <a:spcPct val="0"/>
              </a:spcAft>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spcBef>
                <a:spcPct val="0"/>
              </a:spcBef>
              <a:spcAft>
                <a:spcPct val="0"/>
              </a:spcAft>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spcBef>
                <a:spcPct val="0"/>
              </a:spcBef>
              <a:spcAft>
                <a:spcPct val="0"/>
              </a:spcAft>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spcBef>
                <a:spcPct val="0"/>
              </a:spcBef>
              <a:spcAft>
                <a:spcPct val="0"/>
              </a:spcAft>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9pPr>
          </a:lstStyle>
          <a:p>
            <a:pPr eaLnBrk="1" hangingPunct="1">
              <a:lnSpc>
                <a:spcPct val="104000"/>
              </a:lnSpc>
              <a:buClr>
                <a:srgbClr val="000000"/>
              </a:buClr>
              <a:buSzPct val="100000"/>
              <a:buFont typeface="Calibri" panose="020F0502020204030204" pitchFamily="34" charset="0"/>
              <a:buNone/>
              <a:defRPr/>
            </a:pPr>
            <a:endParaRPr lang="en-ZA" altLang="en-US" dirty="0"/>
          </a:p>
        </p:txBody>
      </p:sp>
      <p:sp>
        <p:nvSpPr>
          <p:cNvPr id="2051" name="AutoShape 2">
            <a:extLst>
              <a:ext uri="{FF2B5EF4-FFF2-40B4-BE49-F238E27FC236}">
                <a16:creationId xmlns:a16="http://schemas.microsoft.com/office/drawing/2014/main" xmlns="" id="{759B19B1-508E-46CC-825A-2B7FB4138A2E}"/>
              </a:ext>
            </a:extLst>
          </p:cNvPr>
          <p:cNvSpPr>
            <a:spLocks noChangeArrowheads="1"/>
          </p:cNvSpPr>
          <p:nvPr/>
        </p:nvSpPr>
        <p:spPr bwMode="auto">
          <a:xfrm>
            <a:off x="0" y="0"/>
            <a:ext cx="6797675" cy="9874250"/>
          </a:xfrm>
          <a:prstGeom prst="roundRect">
            <a:avLst>
              <a:gd name="adj" fmla="val 23"/>
            </a:avLst>
          </a:pr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96954" tIns="48477" rIns="96954" bIns="48477" anchor="ctr"/>
          <a:lstStyle>
            <a:lvl1pPr>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1pPr>
            <a:lvl2pPr marL="742950" indent="-285750">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2pPr>
            <a:lvl3pPr marL="1143000" indent="-228600">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3pPr>
            <a:lvl4pPr marL="1600200" indent="-228600">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4pPr>
            <a:lvl5pPr marL="2057400" indent="-228600">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spcBef>
                <a:spcPct val="0"/>
              </a:spcBef>
              <a:spcAft>
                <a:spcPct val="0"/>
              </a:spcAft>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spcBef>
                <a:spcPct val="0"/>
              </a:spcBef>
              <a:spcAft>
                <a:spcPct val="0"/>
              </a:spcAft>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spcBef>
                <a:spcPct val="0"/>
              </a:spcBef>
              <a:spcAft>
                <a:spcPct val="0"/>
              </a:spcAft>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spcBef>
                <a:spcPct val="0"/>
              </a:spcBef>
              <a:spcAft>
                <a:spcPct val="0"/>
              </a:spcAft>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9pPr>
          </a:lstStyle>
          <a:p>
            <a:pPr eaLnBrk="1" hangingPunct="1">
              <a:lnSpc>
                <a:spcPct val="104000"/>
              </a:lnSpc>
              <a:buClr>
                <a:srgbClr val="000000"/>
              </a:buClr>
              <a:buSzPct val="100000"/>
              <a:buFont typeface="Calibri" panose="020F0502020204030204" pitchFamily="34" charset="0"/>
              <a:buNone/>
              <a:defRPr/>
            </a:pPr>
            <a:endParaRPr lang="en-ZA" altLang="en-US" dirty="0"/>
          </a:p>
        </p:txBody>
      </p:sp>
      <p:sp>
        <p:nvSpPr>
          <p:cNvPr id="2052" name="Text Box 3">
            <a:extLst>
              <a:ext uri="{FF2B5EF4-FFF2-40B4-BE49-F238E27FC236}">
                <a16:creationId xmlns:a16="http://schemas.microsoft.com/office/drawing/2014/main" xmlns="" id="{182F2BE9-937D-487D-930F-D58D33E87E51}"/>
              </a:ext>
            </a:extLst>
          </p:cNvPr>
          <p:cNvSpPr txBox="1">
            <a:spLocks noChangeArrowheads="1"/>
          </p:cNvSpPr>
          <p:nvPr/>
        </p:nvSpPr>
        <p:spPr bwMode="auto">
          <a:xfrm>
            <a:off x="0" y="0"/>
            <a:ext cx="2944813" cy="492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lIns="96954" tIns="48477" rIns="96954" bIns="48477" anchor="ctr"/>
          <a:lstStyle>
            <a:lvl1pPr>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1pPr>
            <a:lvl2pPr marL="742950" indent="-285750">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2pPr>
            <a:lvl3pPr marL="1143000" indent="-228600">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3pPr>
            <a:lvl4pPr marL="1600200" indent="-228600">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4pPr>
            <a:lvl5pPr marL="2057400" indent="-228600">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spcBef>
                <a:spcPct val="0"/>
              </a:spcBef>
              <a:spcAft>
                <a:spcPct val="0"/>
              </a:spcAft>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spcBef>
                <a:spcPct val="0"/>
              </a:spcBef>
              <a:spcAft>
                <a:spcPct val="0"/>
              </a:spcAft>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spcBef>
                <a:spcPct val="0"/>
              </a:spcBef>
              <a:spcAft>
                <a:spcPct val="0"/>
              </a:spcAft>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spcBef>
                <a:spcPct val="0"/>
              </a:spcBef>
              <a:spcAft>
                <a:spcPct val="0"/>
              </a:spcAft>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9pPr>
          </a:lstStyle>
          <a:p>
            <a:pPr eaLnBrk="1" hangingPunct="1">
              <a:lnSpc>
                <a:spcPct val="104000"/>
              </a:lnSpc>
              <a:buClr>
                <a:srgbClr val="000000"/>
              </a:buClr>
              <a:buSzPct val="100000"/>
              <a:buFont typeface="Calibri" panose="020F0502020204030204" pitchFamily="34" charset="0"/>
              <a:buNone/>
              <a:defRPr/>
            </a:pPr>
            <a:endParaRPr lang="en-ZA" altLang="en-US" dirty="0"/>
          </a:p>
        </p:txBody>
      </p:sp>
      <p:sp>
        <p:nvSpPr>
          <p:cNvPr id="2" name="Rectangle 4">
            <a:extLst>
              <a:ext uri="{FF2B5EF4-FFF2-40B4-BE49-F238E27FC236}">
                <a16:creationId xmlns:a16="http://schemas.microsoft.com/office/drawing/2014/main" xmlns="" id="{B314BF5A-09E8-4996-B1BD-2AF5655E81A2}"/>
              </a:ext>
            </a:extLst>
          </p:cNvPr>
          <p:cNvSpPr>
            <a:spLocks noGrp="1" noChangeArrowheads="1"/>
          </p:cNvSpPr>
          <p:nvPr>
            <p:ph type="dt"/>
          </p:nvPr>
        </p:nvSpPr>
        <p:spPr bwMode="auto">
          <a:xfrm>
            <a:off x="3849688" y="0"/>
            <a:ext cx="2943225" cy="490538"/>
          </a:xfrm>
          <a:prstGeom prst="rect">
            <a:avLst/>
          </a:prstGeom>
          <a:noFill/>
          <a:ln w="9525">
            <a:noFill/>
            <a:round/>
            <a:headEnd/>
            <a:tailEnd/>
          </a:ln>
          <a:effectLst/>
        </p:spPr>
        <p:txBody>
          <a:bodyPr vert="horz" wrap="square" lIns="95427" tIns="49622" rIns="95427" bIns="49622" numCol="1" anchor="t" anchorCtr="0" compatLnSpc="1">
            <a:prstTxWarp prst="textNoShape">
              <a:avLst/>
            </a:prstTxWarp>
          </a:bodyPr>
          <a:lstStyle>
            <a:lvl1pPr algn="r" eaLnBrk="1" hangingPunct="1">
              <a:lnSpc>
                <a:spcPct val="100000"/>
              </a:lnSpc>
              <a:buClr>
                <a:srgbClr val="000000"/>
              </a:buClr>
              <a:buSzPct val="100000"/>
              <a:buFont typeface="Calibri" pitchFamily="32" charset="0"/>
              <a:buNone/>
              <a:tabLst>
                <a:tab pos="0" algn="l"/>
                <a:tab pos="474670" algn="l"/>
                <a:tab pos="951023" algn="l"/>
                <a:tab pos="1427376" algn="l"/>
                <a:tab pos="1903729" algn="l"/>
                <a:tab pos="2380082" algn="l"/>
                <a:tab pos="2856435" algn="l"/>
                <a:tab pos="3332788" algn="l"/>
                <a:tab pos="3809142" algn="l"/>
                <a:tab pos="4285494" algn="l"/>
                <a:tab pos="4761848" algn="l"/>
                <a:tab pos="5238200" algn="l"/>
                <a:tab pos="5714554" algn="l"/>
                <a:tab pos="6190906" algn="l"/>
                <a:tab pos="6667260" algn="l"/>
                <a:tab pos="7143612" algn="l"/>
                <a:tab pos="7619966" algn="l"/>
                <a:tab pos="8096318" algn="l"/>
                <a:tab pos="8572672" algn="l"/>
                <a:tab pos="9049024" algn="l"/>
                <a:tab pos="9525378" algn="l"/>
              </a:tabLst>
              <a:defRPr sz="1300">
                <a:solidFill>
                  <a:srgbClr val="000000"/>
                </a:solidFill>
                <a:latin typeface="Calibri" pitchFamily="32" charset="0"/>
                <a:ea typeface="+mn-ea"/>
                <a:cs typeface="Arial Unicode MS" charset="0"/>
              </a:defRPr>
            </a:lvl1pPr>
          </a:lstStyle>
          <a:p>
            <a:pPr>
              <a:defRPr/>
            </a:pPr>
            <a:endParaRPr lang="en-GB" dirty="0"/>
          </a:p>
        </p:txBody>
      </p:sp>
      <p:sp>
        <p:nvSpPr>
          <p:cNvPr id="2054" name="Rectangle 5">
            <a:extLst>
              <a:ext uri="{FF2B5EF4-FFF2-40B4-BE49-F238E27FC236}">
                <a16:creationId xmlns:a16="http://schemas.microsoft.com/office/drawing/2014/main" xmlns="" id="{75D0C008-9A39-4AD6-B8BB-E29E23F8E014}"/>
              </a:ext>
            </a:extLst>
          </p:cNvPr>
          <p:cNvSpPr>
            <a:spLocks noGrp="1" noRot="1" noChangeAspect="1" noChangeArrowheads="1"/>
          </p:cNvSpPr>
          <p:nvPr>
            <p:ph type="sldImg"/>
          </p:nvPr>
        </p:nvSpPr>
        <p:spPr bwMode="auto">
          <a:xfrm>
            <a:off x="931863" y="742950"/>
            <a:ext cx="4930775" cy="3698875"/>
          </a:xfrm>
          <a:prstGeom prst="rect">
            <a:avLst/>
          </a:prstGeom>
          <a:noFill/>
          <a:ln w="12600">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 name="Rectangle 6">
            <a:extLst>
              <a:ext uri="{FF2B5EF4-FFF2-40B4-BE49-F238E27FC236}">
                <a16:creationId xmlns:a16="http://schemas.microsoft.com/office/drawing/2014/main" xmlns="" id="{0BA33210-15D0-412F-A91E-A47C8D67DC86}"/>
              </a:ext>
            </a:extLst>
          </p:cNvPr>
          <p:cNvSpPr>
            <a:spLocks noGrp="1" noChangeArrowheads="1"/>
          </p:cNvSpPr>
          <p:nvPr>
            <p:ph type="body"/>
          </p:nvPr>
        </p:nvSpPr>
        <p:spPr bwMode="auto">
          <a:xfrm>
            <a:off x="679450" y="4689475"/>
            <a:ext cx="5435600" cy="4440238"/>
          </a:xfrm>
          <a:prstGeom prst="rect">
            <a:avLst/>
          </a:prstGeom>
          <a:noFill/>
          <a:ln w="9525">
            <a:noFill/>
            <a:round/>
            <a:headEnd/>
            <a:tailEnd/>
          </a:ln>
          <a:effectLst/>
        </p:spPr>
        <p:txBody>
          <a:bodyPr vert="horz" wrap="square" lIns="95427" tIns="49622" rIns="95427" bIns="49622" numCol="1" anchor="t" anchorCtr="0" compatLnSpc="1">
            <a:prstTxWarp prst="textNoShape">
              <a:avLst/>
            </a:prstTxWarp>
          </a:bodyPr>
          <a:lstStyle/>
          <a:p>
            <a:pPr lvl="0"/>
            <a:endParaRPr lang="en-US" noProof="0"/>
          </a:p>
        </p:txBody>
      </p:sp>
      <p:sp>
        <p:nvSpPr>
          <p:cNvPr id="2056" name="Text Box 7">
            <a:extLst>
              <a:ext uri="{FF2B5EF4-FFF2-40B4-BE49-F238E27FC236}">
                <a16:creationId xmlns:a16="http://schemas.microsoft.com/office/drawing/2014/main" xmlns="" id="{88499F5D-7F5F-427F-B129-3B8F0323AEEF}"/>
              </a:ext>
            </a:extLst>
          </p:cNvPr>
          <p:cNvSpPr txBox="1">
            <a:spLocks noChangeArrowheads="1"/>
          </p:cNvSpPr>
          <p:nvPr/>
        </p:nvSpPr>
        <p:spPr bwMode="auto">
          <a:xfrm>
            <a:off x="0" y="9380538"/>
            <a:ext cx="2944813" cy="493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lIns="96954" tIns="48477" rIns="96954" bIns="48477" anchor="ctr"/>
          <a:lstStyle>
            <a:lvl1pPr>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1pPr>
            <a:lvl2pPr marL="742950" indent="-285750">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2pPr>
            <a:lvl3pPr marL="1143000" indent="-228600">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3pPr>
            <a:lvl4pPr marL="1600200" indent="-228600">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4pPr>
            <a:lvl5pPr marL="2057400" indent="-228600">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spcBef>
                <a:spcPct val="0"/>
              </a:spcBef>
              <a:spcAft>
                <a:spcPct val="0"/>
              </a:spcAft>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spcBef>
                <a:spcPct val="0"/>
              </a:spcBef>
              <a:spcAft>
                <a:spcPct val="0"/>
              </a:spcAft>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spcBef>
                <a:spcPct val="0"/>
              </a:spcBef>
              <a:spcAft>
                <a:spcPct val="0"/>
              </a:spcAft>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spcBef>
                <a:spcPct val="0"/>
              </a:spcBef>
              <a:spcAft>
                <a:spcPct val="0"/>
              </a:spcAft>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9pPr>
          </a:lstStyle>
          <a:p>
            <a:pPr eaLnBrk="1" hangingPunct="1">
              <a:lnSpc>
                <a:spcPct val="104000"/>
              </a:lnSpc>
              <a:buClr>
                <a:srgbClr val="000000"/>
              </a:buClr>
              <a:buSzPct val="100000"/>
              <a:buFont typeface="Calibri" panose="020F0502020204030204" pitchFamily="34" charset="0"/>
              <a:buNone/>
              <a:defRPr/>
            </a:pPr>
            <a:endParaRPr lang="en-ZA" altLang="en-US" dirty="0"/>
          </a:p>
        </p:txBody>
      </p:sp>
      <p:sp>
        <p:nvSpPr>
          <p:cNvPr id="4" name="Rectangle 8">
            <a:extLst>
              <a:ext uri="{FF2B5EF4-FFF2-40B4-BE49-F238E27FC236}">
                <a16:creationId xmlns:a16="http://schemas.microsoft.com/office/drawing/2014/main" xmlns="" id="{1C9DB308-3710-4AFC-AB92-C715C3B1C8C5}"/>
              </a:ext>
            </a:extLst>
          </p:cNvPr>
          <p:cNvSpPr>
            <a:spLocks noGrp="1" noChangeArrowheads="1"/>
          </p:cNvSpPr>
          <p:nvPr>
            <p:ph type="sldNum"/>
          </p:nvPr>
        </p:nvSpPr>
        <p:spPr bwMode="auto">
          <a:xfrm>
            <a:off x="3849688" y="9380538"/>
            <a:ext cx="2943225" cy="490537"/>
          </a:xfrm>
          <a:prstGeom prst="rect">
            <a:avLst/>
          </a:prstGeom>
          <a:noFill/>
          <a:ln w="9525">
            <a:noFill/>
            <a:round/>
            <a:headEnd/>
            <a:tailEnd/>
          </a:ln>
          <a:effectLst/>
        </p:spPr>
        <p:txBody>
          <a:bodyPr vert="horz" wrap="square" lIns="95427" tIns="49622" rIns="95427" bIns="49622" numCol="1" anchor="b" anchorCtr="0" compatLnSpc="1">
            <a:prstTxWarp prst="textNoShape">
              <a:avLst/>
            </a:prstTxWarp>
          </a:bodyPr>
          <a:lstStyle>
            <a:lvl1pPr algn="r" eaLnBrk="1" hangingPunct="1">
              <a:buClr>
                <a:srgbClr val="000000"/>
              </a:buClr>
              <a:buSzPct val="100000"/>
              <a:buFont typeface="Calibri" panose="020F0502020204030204" pitchFamily="34" charset="0"/>
              <a:buNone/>
              <a:tabLst>
                <a:tab pos="0" algn="l"/>
                <a:tab pos="474663" algn="l"/>
                <a:tab pos="950913" algn="l"/>
                <a:tab pos="1427163" algn="l"/>
                <a:tab pos="1903413" algn="l"/>
                <a:tab pos="2379663" algn="l"/>
                <a:tab pos="2855913" algn="l"/>
                <a:tab pos="3332163" algn="l"/>
                <a:tab pos="3808413" algn="l"/>
                <a:tab pos="4284663" algn="l"/>
                <a:tab pos="4760913" algn="l"/>
                <a:tab pos="5237163" algn="l"/>
                <a:tab pos="5713413" algn="l"/>
                <a:tab pos="6189663" algn="l"/>
                <a:tab pos="6665913" algn="l"/>
                <a:tab pos="7142163" algn="l"/>
                <a:tab pos="7618413" algn="l"/>
                <a:tab pos="8096250" algn="l"/>
                <a:tab pos="8572500" algn="l"/>
                <a:tab pos="9048750" algn="l"/>
                <a:tab pos="9525000" algn="l"/>
              </a:tabLst>
              <a:defRPr sz="1300">
                <a:solidFill>
                  <a:srgbClr val="000000"/>
                </a:solidFill>
              </a:defRPr>
            </a:lvl1pPr>
          </a:lstStyle>
          <a:p>
            <a:fld id="{D55A7F8D-71B8-450D-A947-CFDB63F88D1F}" type="slidenum">
              <a:rPr lang="en-GB" altLang="en-US"/>
              <a:pPr/>
              <a:t>‹#›</a:t>
            </a:fld>
            <a:endParaRPr lang="en-GB" altLang="en-US" dirty="0"/>
          </a:p>
        </p:txBody>
      </p:sp>
    </p:spTree>
    <p:extLst>
      <p:ext uri="{BB962C8B-B14F-4D97-AF65-F5344CB8AC3E}">
        <p14:creationId xmlns:p14="http://schemas.microsoft.com/office/powerpoint/2010/main" xmlns="" val="1562369092"/>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ZA"/>
          </a:p>
        </p:txBody>
      </p:sp>
      <p:sp>
        <p:nvSpPr>
          <p:cNvPr id="4" name="Rectangle 3">
            <a:extLst>
              <a:ext uri="{FF2B5EF4-FFF2-40B4-BE49-F238E27FC236}">
                <a16:creationId xmlns:a16="http://schemas.microsoft.com/office/drawing/2014/main" xmlns="" id="{B321BD0F-3491-4A1B-A357-6CEB35E9F994}"/>
              </a:ext>
            </a:extLst>
          </p:cNvPr>
          <p:cNvSpPr>
            <a:spLocks noGrp="1" noChangeArrowheads="1"/>
          </p:cNvSpPr>
          <p:nvPr>
            <p:ph type="dt" idx="10"/>
          </p:nvPr>
        </p:nvSpPr>
        <p:spPr>
          <a:ln/>
        </p:spPr>
        <p:txBody>
          <a:bodyPr/>
          <a:lstStyle>
            <a:lvl1pPr>
              <a:defRPr/>
            </a:lvl1pPr>
          </a:lstStyle>
          <a:p>
            <a:pPr>
              <a:defRPr/>
            </a:pPr>
            <a:endParaRPr lang="en-GB" dirty="0"/>
          </a:p>
        </p:txBody>
      </p:sp>
      <p:sp>
        <p:nvSpPr>
          <p:cNvPr id="5" name="Rectangle 5">
            <a:extLst>
              <a:ext uri="{FF2B5EF4-FFF2-40B4-BE49-F238E27FC236}">
                <a16:creationId xmlns:a16="http://schemas.microsoft.com/office/drawing/2014/main" xmlns="" id="{AF560564-2168-4983-839A-CA1208B22206}"/>
              </a:ext>
            </a:extLst>
          </p:cNvPr>
          <p:cNvSpPr>
            <a:spLocks noGrp="1" noChangeArrowheads="1"/>
          </p:cNvSpPr>
          <p:nvPr>
            <p:ph type="sldNum" idx="11"/>
          </p:nvPr>
        </p:nvSpPr>
        <p:spPr>
          <a:ln/>
        </p:spPr>
        <p:txBody>
          <a:bodyPr/>
          <a:lstStyle>
            <a:lvl1pPr>
              <a:defRPr/>
            </a:lvl1pPr>
          </a:lstStyle>
          <a:p>
            <a:fld id="{7385D9DC-38A1-47CD-B15A-19B445AFC04A}" type="slidenum">
              <a:rPr lang="en-GB" altLang="en-US"/>
              <a:pPr/>
              <a:t>‹#›</a:t>
            </a:fld>
            <a:endParaRPr lang="en-GB" altLang="en-US" dirty="0"/>
          </a:p>
        </p:txBody>
      </p:sp>
    </p:spTree>
    <p:extLst>
      <p:ext uri="{BB962C8B-B14F-4D97-AF65-F5344CB8AC3E}">
        <p14:creationId xmlns:p14="http://schemas.microsoft.com/office/powerpoint/2010/main" xmlns="" val="2254848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3">
            <a:extLst>
              <a:ext uri="{FF2B5EF4-FFF2-40B4-BE49-F238E27FC236}">
                <a16:creationId xmlns:a16="http://schemas.microsoft.com/office/drawing/2014/main" xmlns="" id="{42313ED9-2E7B-478B-8FEC-A46823676A13}"/>
              </a:ext>
            </a:extLst>
          </p:cNvPr>
          <p:cNvSpPr>
            <a:spLocks noGrp="1" noChangeArrowheads="1"/>
          </p:cNvSpPr>
          <p:nvPr>
            <p:ph type="dt" idx="10"/>
          </p:nvPr>
        </p:nvSpPr>
        <p:spPr>
          <a:ln/>
        </p:spPr>
        <p:txBody>
          <a:bodyPr/>
          <a:lstStyle>
            <a:lvl1pPr>
              <a:defRPr/>
            </a:lvl1pPr>
          </a:lstStyle>
          <a:p>
            <a:pPr>
              <a:defRPr/>
            </a:pPr>
            <a:endParaRPr lang="en-GB" dirty="0"/>
          </a:p>
        </p:txBody>
      </p:sp>
      <p:sp>
        <p:nvSpPr>
          <p:cNvPr id="5" name="Rectangle 5">
            <a:extLst>
              <a:ext uri="{FF2B5EF4-FFF2-40B4-BE49-F238E27FC236}">
                <a16:creationId xmlns:a16="http://schemas.microsoft.com/office/drawing/2014/main" xmlns="" id="{7BB2F764-2EBD-4945-854A-793F093AC8B0}"/>
              </a:ext>
            </a:extLst>
          </p:cNvPr>
          <p:cNvSpPr>
            <a:spLocks noGrp="1" noChangeArrowheads="1"/>
          </p:cNvSpPr>
          <p:nvPr>
            <p:ph type="sldNum" idx="11"/>
          </p:nvPr>
        </p:nvSpPr>
        <p:spPr>
          <a:ln/>
        </p:spPr>
        <p:txBody>
          <a:bodyPr/>
          <a:lstStyle>
            <a:lvl1pPr>
              <a:defRPr/>
            </a:lvl1pPr>
          </a:lstStyle>
          <a:p>
            <a:fld id="{F323EE44-7CAD-4C06-8A42-3E55319776D1}" type="slidenum">
              <a:rPr lang="en-GB" altLang="en-US"/>
              <a:pPr/>
              <a:t>‹#›</a:t>
            </a:fld>
            <a:endParaRPr lang="en-GB" altLang="en-US" dirty="0"/>
          </a:p>
        </p:txBody>
      </p:sp>
    </p:spTree>
    <p:extLst>
      <p:ext uri="{BB962C8B-B14F-4D97-AF65-F5344CB8AC3E}">
        <p14:creationId xmlns:p14="http://schemas.microsoft.com/office/powerpoint/2010/main" xmlns="" val="2540601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274638"/>
            <a:ext cx="2055812" cy="5849937"/>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8213" cy="58499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3">
            <a:extLst>
              <a:ext uri="{FF2B5EF4-FFF2-40B4-BE49-F238E27FC236}">
                <a16:creationId xmlns:a16="http://schemas.microsoft.com/office/drawing/2014/main" xmlns="" id="{52E0C852-8798-4B87-B5DA-6EAEDBBA2FAD}"/>
              </a:ext>
            </a:extLst>
          </p:cNvPr>
          <p:cNvSpPr>
            <a:spLocks noGrp="1" noChangeArrowheads="1"/>
          </p:cNvSpPr>
          <p:nvPr>
            <p:ph type="dt" idx="10"/>
          </p:nvPr>
        </p:nvSpPr>
        <p:spPr>
          <a:ln/>
        </p:spPr>
        <p:txBody>
          <a:bodyPr/>
          <a:lstStyle>
            <a:lvl1pPr>
              <a:defRPr/>
            </a:lvl1pPr>
          </a:lstStyle>
          <a:p>
            <a:pPr>
              <a:defRPr/>
            </a:pPr>
            <a:endParaRPr lang="en-GB" dirty="0"/>
          </a:p>
        </p:txBody>
      </p:sp>
      <p:sp>
        <p:nvSpPr>
          <p:cNvPr id="5" name="Rectangle 5">
            <a:extLst>
              <a:ext uri="{FF2B5EF4-FFF2-40B4-BE49-F238E27FC236}">
                <a16:creationId xmlns:a16="http://schemas.microsoft.com/office/drawing/2014/main" xmlns="" id="{85B6DEB9-2799-4BE5-BD55-48D6DE37EB67}"/>
              </a:ext>
            </a:extLst>
          </p:cNvPr>
          <p:cNvSpPr>
            <a:spLocks noGrp="1" noChangeArrowheads="1"/>
          </p:cNvSpPr>
          <p:nvPr>
            <p:ph type="sldNum" idx="11"/>
          </p:nvPr>
        </p:nvSpPr>
        <p:spPr>
          <a:ln/>
        </p:spPr>
        <p:txBody>
          <a:bodyPr/>
          <a:lstStyle>
            <a:lvl1pPr>
              <a:defRPr/>
            </a:lvl1pPr>
          </a:lstStyle>
          <a:p>
            <a:fld id="{5257F677-38B8-43C9-80CF-4C8E328A0584}" type="slidenum">
              <a:rPr lang="en-GB" altLang="en-US"/>
              <a:pPr/>
              <a:t>‹#›</a:t>
            </a:fld>
            <a:endParaRPr lang="en-GB" altLang="en-US" dirty="0"/>
          </a:p>
        </p:txBody>
      </p:sp>
    </p:spTree>
    <p:extLst>
      <p:ext uri="{BB962C8B-B14F-4D97-AF65-F5344CB8AC3E}">
        <p14:creationId xmlns:p14="http://schemas.microsoft.com/office/powerpoint/2010/main" xmlns="" val="42619866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6425" cy="1139825"/>
          </a:xfrm>
        </p:spPr>
        <p:txBody>
          <a:bodyPr/>
          <a:lstStyle/>
          <a:p>
            <a:r>
              <a:rPr lang="en-US"/>
              <a:t>Click to edit Master title style</a:t>
            </a:r>
            <a:endParaRPr lang="en-ZA"/>
          </a:p>
        </p:txBody>
      </p:sp>
      <p:sp>
        <p:nvSpPr>
          <p:cNvPr id="3" name="Text Placeholder 2"/>
          <p:cNvSpPr>
            <a:spLocks noGrp="1"/>
          </p:cNvSpPr>
          <p:nvPr>
            <p:ph type="body" sz="half" idx="1"/>
          </p:nvPr>
        </p:nvSpPr>
        <p:spPr>
          <a:xfrm>
            <a:off x="457200" y="1600200"/>
            <a:ext cx="4037013" cy="452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6613" y="1600200"/>
            <a:ext cx="4037012" cy="452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Rectangle 3">
            <a:extLst>
              <a:ext uri="{FF2B5EF4-FFF2-40B4-BE49-F238E27FC236}">
                <a16:creationId xmlns:a16="http://schemas.microsoft.com/office/drawing/2014/main" xmlns="" id="{610BC39B-BF26-45C8-9EFE-37BDF3E100F6}"/>
              </a:ext>
            </a:extLst>
          </p:cNvPr>
          <p:cNvSpPr>
            <a:spLocks noGrp="1" noChangeArrowheads="1"/>
          </p:cNvSpPr>
          <p:nvPr>
            <p:ph type="dt" idx="10"/>
          </p:nvPr>
        </p:nvSpPr>
        <p:spPr>
          <a:ln/>
        </p:spPr>
        <p:txBody>
          <a:bodyPr/>
          <a:lstStyle>
            <a:lvl1pPr>
              <a:defRPr/>
            </a:lvl1pPr>
          </a:lstStyle>
          <a:p>
            <a:pPr>
              <a:defRPr/>
            </a:pPr>
            <a:endParaRPr lang="en-GB" dirty="0"/>
          </a:p>
        </p:txBody>
      </p:sp>
      <p:sp>
        <p:nvSpPr>
          <p:cNvPr id="6" name="Rectangle 5">
            <a:extLst>
              <a:ext uri="{FF2B5EF4-FFF2-40B4-BE49-F238E27FC236}">
                <a16:creationId xmlns:a16="http://schemas.microsoft.com/office/drawing/2014/main" xmlns="" id="{57BA3182-6F98-48A5-98F4-D3556788D2F5}"/>
              </a:ext>
            </a:extLst>
          </p:cNvPr>
          <p:cNvSpPr>
            <a:spLocks noGrp="1" noChangeArrowheads="1"/>
          </p:cNvSpPr>
          <p:nvPr>
            <p:ph type="sldNum" idx="11"/>
          </p:nvPr>
        </p:nvSpPr>
        <p:spPr>
          <a:ln/>
        </p:spPr>
        <p:txBody>
          <a:bodyPr/>
          <a:lstStyle>
            <a:lvl1pPr>
              <a:defRPr/>
            </a:lvl1pPr>
          </a:lstStyle>
          <a:p>
            <a:fld id="{CFED5C2C-17F1-4FA8-9854-22D322345565}" type="slidenum">
              <a:rPr lang="en-GB" altLang="en-US"/>
              <a:pPr/>
              <a:t>‹#›</a:t>
            </a:fld>
            <a:endParaRPr lang="en-GB" altLang="en-US" dirty="0"/>
          </a:p>
        </p:txBody>
      </p:sp>
    </p:spTree>
    <p:extLst>
      <p:ext uri="{BB962C8B-B14F-4D97-AF65-F5344CB8AC3E}">
        <p14:creationId xmlns:p14="http://schemas.microsoft.com/office/powerpoint/2010/main" xmlns="" val="2891712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6425" cy="1139825"/>
          </a:xfrm>
        </p:spPr>
        <p:txBody>
          <a:bodyPr/>
          <a:lstStyle/>
          <a:p>
            <a:r>
              <a:rPr lang="en-US"/>
              <a:t>Click to edit Master title style</a:t>
            </a:r>
            <a:endParaRPr lang="en-ZA"/>
          </a:p>
        </p:txBody>
      </p:sp>
      <p:sp>
        <p:nvSpPr>
          <p:cNvPr id="3" name="Table Placeholder 2"/>
          <p:cNvSpPr>
            <a:spLocks noGrp="1"/>
          </p:cNvSpPr>
          <p:nvPr>
            <p:ph type="tbl" idx="1"/>
          </p:nvPr>
        </p:nvSpPr>
        <p:spPr>
          <a:xfrm>
            <a:off x="457200" y="1600200"/>
            <a:ext cx="8226425" cy="4524375"/>
          </a:xfrm>
        </p:spPr>
        <p:txBody>
          <a:bodyPr/>
          <a:lstStyle/>
          <a:p>
            <a:pPr lvl="0"/>
            <a:endParaRPr lang="en-ZA" noProof="0" dirty="0"/>
          </a:p>
        </p:txBody>
      </p:sp>
      <p:sp>
        <p:nvSpPr>
          <p:cNvPr id="4" name="Rectangle 3">
            <a:extLst>
              <a:ext uri="{FF2B5EF4-FFF2-40B4-BE49-F238E27FC236}">
                <a16:creationId xmlns:a16="http://schemas.microsoft.com/office/drawing/2014/main" xmlns="" id="{6DA5BD40-D142-49D8-96C4-E116DB067A41}"/>
              </a:ext>
            </a:extLst>
          </p:cNvPr>
          <p:cNvSpPr>
            <a:spLocks noGrp="1" noChangeArrowheads="1"/>
          </p:cNvSpPr>
          <p:nvPr>
            <p:ph type="dt" idx="10"/>
          </p:nvPr>
        </p:nvSpPr>
        <p:spPr>
          <a:ln/>
        </p:spPr>
        <p:txBody>
          <a:bodyPr/>
          <a:lstStyle>
            <a:lvl1pPr>
              <a:defRPr/>
            </a:lvl1pPr>
          </a:lstStyle>
          <a:p>
            <a:pPr>
              <a:defRPr/>
            </a:pPr>
            <a:endParaRPr lang="en-GB" dirty="0"/>
          </a:p>
        </p:txBody>
      </p:sp>
      <p:sp>
        <p:nvSpPr>
          <p:cNvPr id="5" name="Rectangle 5">
            <a:extLst>
              <a:ext uri="{FF2B5EF4-FFF2-40B4-BE49-F238E27FC236}">
                <a16:creationId xmlns:a16="http://schemas.microsoft.com/office/drawing/2014/main" xmlns="" id="{16F078CB-0787-42DB-8889-9FBE91A5327B}"/>
              </a:ext>
            </a:extLst>
          </p:cNvPr>
          <p:cNvSpPr>
            <a:spLocks noGrp="1" noChangeArrowheads="1"/>
          </p:cNvSpPr>
          <p:nvPr>
            <p:ph type="sldNum" idx="11"/>
          </p:nvPr>
        </p:nvSpPr>
        <p:spPr>
          <a:ln/>
        </p:spPr>
        <p:txBody>
          <a:bodyPr/>
          <a:lstStyle>
            <a:lvl1pPr>
              <a:defRPr/>
            </a:lvl1pPr>
          </a:lstStyle>
          <a:p>
            <a:fld id="{E0E8B6F1-43CB-4BE5-B4EA-D360E36D45B2}" type="slidenum">
              <a:rPr lang="en-GB" altLang="en-US"/>
              <a:pPr/>
              <a:t>‹#›</a:t>
            </a:fld>
            <a:endParaRPr lang="en-GB" altLang="en-US" dirty="0"/>
          </a:p>
        </p:txBody>
      </p:sp>
    </p:spTree>
    <p:extLst>
      <p:ext uri="{BB962C8B-B14F-4D97-AF65-F5344CB8AC3E}">
        <p14:creationId xmlns:p14="http://schemas.microsoft.com/office/powerpoint/2010/main" xmlns="" val="2474061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3">
            <a:extLst>
              <a:ext uri="{FF2B5EF4-FFF2-40B4-BE49-F238E27FC236}">
                <a16:creationId xmlns:a16="http://schemas.microsoft.com/office/drawing/2014/main" xmlns="" id="{5C8C921B-4BE8-4D97-A60E-28E28C159C84}"/>
              </a:ext>
            </a:extLst>
          </p:cNvPr>
          <p:cNvSpPr>
            <a:spLocks noGrp="1" noChangeArrowheads="1"/>
          </p:cNvSpPr>
          <p:nvPr>
            <p:ph type="dt" idx="10"/>
          </p:nvPr>
        </p:nvSpPr>
        <p:spPr>
          <a:ln/>
        </p:spPr>
        <p:txBody>
          <a:bodyPr/>
          <a:lstStyle>
            <a:lvl1pPr>
              <a:defRPr/>
            </a:lvl1pPr>
          </a:lstStyle>
          <a:p>
            <a:pPr>
              <a:defRPr/>
            </a:pPr>
            <a:endParaRPr lang="en-GB" dirty="0"/>
          </a:p>
        </p:txBody>
      </p:sp>
      <p:sp>
        <p:nvSpPr>
          <p:cNvPr id="5" name="Rectangle 5">
            <a:extLst>
              <a:ext uri="{FF2B5EF4-FFF2-40B4-BE49-F238E27FC236}">
                <a16:creationId xmlns:a16="http://schemas.microsoft.com/office/drawing/2014/main" xmlns="" id="{BAD048AF-2A6B-4782-9449-780234907293}"/>
              </a:ext>
            </a:extLst>
          </p:cNvPr>
          <p:cNvSpPr>
            <a:spLocks noGrp="1" noChangeArrowheads="1"/>
          </p:cNvSpPr>
          <p:nvPr>
            <p:ph type="sldNum" idx="11"/>
          </p:nvPr>
        </p:nvSpPr>
        <p:spPr>
          <a:ln/>
        </p:spPr>
        <p:txBody>
          <a:bodyPr/>
          <a:lstStyle>
            <a:lvl1pPr>
              <a:defRPr/>
            </a:lvl1pPr>
          </a:lstStyle>
          <a:p>
            <a:fld id="{41CE2116-E272-46EE-BDAE-712FBF47782F}" type="slidenum">
              <a:rPr lang="en-GB" altLang="en-US"/>
              <a:pPr/>
              <a:t>‹#›</a:t>
            </a:fld>
            <a:endParaRPr lang="en-GB" altLang="en-US" dirty="0"/>
          </a:p>
        </p:txBody>
      </p:sp>
    </p:spTree>
    <p:extLst>
      <p:ext uri="{BB962C8B-B14F-4D97-AF65-F5344CB8AC3E}">
        <p14:creationId xmlns:p14="http://schemas.microsoft.com/office/powerpoint/2010/main" xmlns="" val="1570078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a:extLst>
              <a:ext uri="{FF2B5EF4-FFF2-40B4-BE49-F238E27FC236}">
                <a16:creationId xmlns:a16="http://schemas.microsoft.com/office/drawing/2014/main" xmlns="" id="{BB5D2C41-4E8C-487D-B767-43A45D66BAC0}"/>
              </a:ext>
            </a:extLst>
          </p:cNvPr>
          <p:cNvSpPr>
            <a:spLocks noGrp="1" noChangeArrowheads="1"/>
          </p:cNvSpPr>
          <p:nvPr>
            <p:ph type="dt" idx="10"/>
          </p:nvPr>
        </p:nvSpPr>
        <p:spPr>
          <a:ln/>
        </p:spPr>
        <p:txBody>
          <a:bodyPr/>
          <a:lstStyle>
            <a:lvl1pPr>
              <a:defRPr/>
            </a:lvl1pPr>
          </a:lstStyle>
          <a:p>
            <a:pPr>
              <a:defRPr/>
            </a:pPr>
            <a:endParaRPr lang="en-GB" dirty="0"/>
          </a:p>
        </p:txBody>
      </p:sp>
      <p:sp>
        <p:nvSpPr>
          <p:cNvPr id="5" name="Rectangle 5">
            <a:extLst>
              <a:ext uri="{FF2B5EF4-FFF2-40B4-BE49-F238E27FC236}">
                <a16:creationId xmlns:a16="http://schemas.microsoft.com/office/drawing/2014/main" xmlns="" id="{DBF584ED-BA9E-4C36-A94E-4C6AEA5E6CA6}"/>
              </a:ext>
            </a:extLst>
          </p:cNvPr>
          <p:cNvSpPr>
            <a:spLocks noGrp="1" noChangeArrowheads="1"/>
          </p:cNvSpPr>
          <p:nvPr>
            <p:ph type="sldNum" idx="11"/>
          </p:nvPr>
        </p:nvSpPr>
        <p:spPr>
          <a:ln/>
        </p:spPr>
        <p:txBody>
          <a:bodyPr/>
          <a:lstStyle>
            <a:lvl1pPr>
              <a:defRPr/>
            </a:lvl1pPr>
          </a:lstStyle>
          <a:p>
            <a:fld id="{F830C662-8E3D-4BC0-A182-600C8070DF0E}" type="slidenum">
              <a:rPr lang="en-GB" altLang="en-US"/>
              <a:pPr/>
              <a:t>‹#›</a:t>
            </a:fld>
            <a:endParaRPr lang="en-GB" altLang="en-US" dirty="0"/>
          </a:p>
        </p:txBody>
      </p:sp>
    </p:spTree>
    <p:extLst>
      <p:ext uri="{BB962C8B-B14F-4D97-AF65-F5344CB8AC3E}">
        <p14:creationId xmlns:p14="http://schemas.microsoft.com/office/powerpoint/2010/main" xmlns="" val="1544327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6613" y="1600200"/>
            <a:ext cx="4037012"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Rectangle 3">
            <a:extLst>
              <a:ext uri="{FF2B5EF4-FFF2-40B4-BE49-F238E27FC236}">
                <a16:creationId xmlns:a16="http://schemas.microsoft.com/office/drawing/2014/main" xmlns="" id="{C1AAA8F9-FEEC-423B-960B-6E84926F2D90}"/>
              </a:ext>
            </a:extLst>
          </p:cNvPr>
          <p:cNvSpPr>
            <a:spLocks noGrp="1" noChangeArrowheads="1"/>
          </p:cNvSpPr>
          <p:nvPr>
            <p:ph type="dt" idx="10"/>
          </p:nvPr>
        </p:nvSpPr>
        <p:spPr>
          <a:ln/>
        </p:spPr>
        <p:txBody>
          <a:bodyPr/>
          <a:lstStyle>
            <a:lvl1pPr>
              <a:defRPr/>
            </a:lvl1pPr>
          </a:lstStyle>
          <a:p>
            <a:pPr>
              <a:defRPr/>
            </a:pPr>
            <a:endParaRPr lang="en-GB" dirty="0"/>
          </a:p>
        </p:txBody>
      </p:sp>
      <p:sp>
        <p:nvSpPr>
          <p:cNvPr id="6" name="Rectangle 5">
            <a:extLst>
              <a:ext uri="{FF2B5EF4-FFF2-40B4-BE49-F238E27FC236}">
                <a16:creationId xmlns:a16="http://schemas.microsoft.com/office/drawing/2014/main" xmlns="" id="{1D3E31CE-C3C3-4F0C-A1F5-930AA7616CD7}"/>
              </a:ext>
            </a:extLst>
          </p:cNvPr>
          <p:cNvSpPr>
            <a:spLocks noGrp="1" noChangeArrowheads="1"/>
          </p:cNvSpPr>
          <p:nvPr>
            <p:ph type="sldNum" idx="11"/>
          </p:nvPr>
        </p:nvSpPr>
        <p:spPr>
          <a:ln/>
        </p:spPr>
        <p:txBody>
          <a:bodyPr/>
          <a:lstStyle>
            <a:lvl1pPr>
              <a:defRPr/>
            </a:lvl1pPr>
          </a:lstStyle>
          <a:p>
            <a:fld id="{F3C6355E-5F29-4BFB-A0CC-E1232A70EB7C}" type="slidenum">
              <a:rPr lang="en-GB" altLang="en-US"/>
              <a:pPr/>
              <a:t>‹#›</a:t>
            </a:fld>
            <a:endParaRPr lang="en-GB" altLang="en-US" dirty="0"/>
          </a:p>
        </p:txBody>
      </p:sp>
    </p:spTree>
    <p:extLst>
      <p:ext uri="{BB962C8B-B14F-4D97-AF65-F5344CB8AC3E}">
        <p14:creationId xmlns:p14="http://schemas.microsoft.com/office/powerpoint/2010/main" xmlns="" val="1802388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Rectangle 3">
            <a:extLst>
              <a:ext uri="{FF2B5EF4-FFF2-40B4-BE49-F238E27FC236}">
                <a16:creationId xmlns:a16="http://schemas.microsoft.com/office/drawing/2014/main" xmlns="" id="{7B772FE9-5E1A-410F-AEE4-C36BB1768445}"/>
              </a:ext>
            </a:extLst>
          </p:cNvPr>
          <p:cNvSpPr>
            <a:spLocks noGrp="1" noChangeArrowheads="1"/>
          </p:cNvSpPr>
          <p:nvPr>
            <p:ph type="dt" idx="10"/>
          </p:nvPr>
        </p:nvSpPr>
        <p:spPr>
          <a:ln/>
        </p:spPr>
        <p:txBody>
          <a:bodyPr/>
          <a:lstStyle>
            <a:lvl1pPr>
              <a:defRPr/>
            </a:lvl1pPr>
          </a:lstStyle>
          <a:p>
            <a:pPr>
              <a:defRPr/>
            </a:pPr>
            <a:endParaRPr lang="en-GB" dirty="0"/>
          </a:p>
        </p:txBody>
      </p:sp>
      <p:sp>
        <p:nvSpPr>
          <p:cNvPr id="8" name="Rectangle 5">
            <a:extLst>
              <a:ext uri="{FF2B5EF4-FFF2-40B4-BE49-F238E27FC236}">
                <a16:creationId xmlns:a16="http://schemas.microsoft.com/office/drawing/2014/main" xmlns="" id="{E97B6677-01AC-4CB7-9E11-BA521480E0B9}"/>
              </a:ext>
            </a:extLst>
          </p:cNvPr>
          <p:cNvSpPr>
            <a:spLocks noGrp="1" noChangeArrowheads="1"/>
          </p:cNvSpPr>
          <p:nvPr>
            <p:ph type="sldNum" idx="11"/>
          </p:nvPr>
        </p:nvSpPr>
        <p:spPr>
          <a:ln/>
        </p:spPr>
        <p:txBody>
          <a:bodyPr/>
          <a:lstStyle>
            <a:lvl1pPr>
              <a:defRPr/>
            </a:lvl1pPr>
          </a:lstStyle>
          <a:p>
            <a:fld id="{75921C5A-1B60-4EF4-BD3E-935ECAE5D1EC}" type="slidenum">
              <a:rPr lang="en-GB" altLang="en-US"/>
              <a:pPr/>
              <a:t>‹#›</a:t>
            </a:fld>
            <a:endParaRPr lang="en-GB" altLang="en-US" dirty="0"/>
          </a:p>
        </p:txBody>
      </p:sp>
    </p:spTree>
    <p:extLst>
      <p:ext uri="{BB962C8B-B14F-4D97-AF65-F5344CB8AC3E}">
        <p14:creationId xmlns:p14="http://schemas.microsoft.com/office/powerpoint/2010/main" xmlns="" val="4014304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Rectangle 3">
            <a:extLst>
              <a:ext uri="{FF2B5EF4-FFF2-40B4-BE49-F238E27FC236}">
                <a16:creationId xmlns:a16="http://schemas.microsoft.com/office/drawing/2014/main" xmlns="" id="{EFD6D107-83F5-489A-A547-1963966BCC72}"/>
              </a:ext>
            </a:extLst>
          </p:cNvPr>
          <p:cNvSpPr>
            <a:spLocks noGrp="1" noChangeArrowheads="1"/>
          </p:cNvSpPr>
          <p:nvPr>
            <p:ph type="dt" idx="10"/>
          </p:nvPr>
        </p:nvSpPr>
        <p:spPr>
          <a:ln/>
        </p:spPr>
        <p:txBody>
          <a:bodyPr/>
          <a:lstStyle>
            <a:lvl1pPr>
              <a:defRPr/>
            </a:lvl1pPr>
          </a:lstStyle>
          <a:p>
            <a:pPr>
              <a:defRPr/>
            </a:pPr>
            <a:endParaRPr lang="en-GB" dirty="0"/>
          </a:p>
        </p:txBody>
      </p:sp>
      <p:sp>
        <p:nvSpPr>
          <p:cNvPr id="4" name="Rectangle 5">
            <a:extLst>
              <a:ext uri="{FF2B5EF4-FFF2-40B4-BE49-F238E27FC236}">
                <a16:creationId xmlns:a16="http://schemas.microsoft.com/office/drawing/2014/main" xmlns="" id="{06F4A39D-10D1-4061-84FE-05509D9E4154}"/>
              </a:ext>
            </a:extLst>
          </p:cNvPr>
          <p:cNvSpPr>
            <a:spLocks noGrp="1" noChangeArrowheads="1"/>
          </p:cNvSpPr>
          <p:nvPr>
            <p:ph type="sldNum" idx="11"/>
          </p:nvPr>
        </p:nvSpPr>
        <p:spPr>
          <a:ln/>
        </p:spPr>
        <p:txBody>
          <a:bodyPr/>
          <a:lstStyle>
            <a:lvl1pPr>
              <a:defRPr/>
            </a:lvl1pPr>
          </a:lstStyle>
          <a:p>
            <a:fld id="{1F48DE71-7DA3-4A27-8ECB-D619E551F4F5}" type="slidenum">
              <a:rPr lang="en-GB" altLang="en-US"/>
              <a:pPr/>
              <a:t>‹#›</a:t>
            </a:fld>
            <a:endParaRPr lang="en-GB" altLang="en-US" dirty="0"/>
          </a:p>
        </p:txBody>
      </p:sp>
    </p:spTree>
    <p:extLst>
      <p:ext uri="{BB962C8B-B14F-4D97-AF65-F5344CB8AC3E}">
        <p14:creationId xmlns:p14="http://schemas.microsoft.com/office/powerpoint/2010/main" xmlns="" val="2610286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xmlns="" id="{F79B7A5F-19B5-4C3C-AA33-B6F604C23B46}"/>
              </a:ext>
            </a:extLst>
          </p:cNvPr>
          <p:cNvSpPr>
            <a:spLocks noGrp="1" noChangeArrowheads="1"/>
          </p:cNvSpPr>
          <p:nvPr>
            <p:ph type="dt" idx="10"/>
          </p:nvPr>
        </p:nvSpPr>
        <p:spPr>
          <a:ln/>
        </p:spPr>
        <p:txBody>
          <a:bodyPr/>
          <a:lstStyle>
            <a:lvl1pPr>
              <a:defRPr/>
            </a:lvl1pPr>
          </a:lstStyle>
          <a:p>
            <a:pPr>
              <a:defRPr/>
            </a:pPr>
            <a:endParaRPr lang="en-GB" dirty="0"/>
          </a:p>
        </p:txBody>
      </p:sp>
      <p:sp>
        <p:nvSpPr>
          <p:cNvPr id="3" name="Rectangle 5">
            <a:extLst>
              <a:ext uri="{FF2B5EF4-FFF2-40B4-BE49-F238E27FC236}">
                <a16:creationId xmlns:a16="http://schemas.microsoft.com/office/drawing/2014/main" xmlns="" id="{306D9023-DD46-4227-994C-FCC6C93D27BF}"/>
              </a:ext>
            </a:extLst>
          </p:cNvPr>
          <p:cNvSpPr>
            <a:spLocks noGrp="1" noChangeArrowheads="1"/>
          </p:cNvSpPr>
          <p:nvPr>
            <p:ph type="sldNum" idx="11"/>
          </p:nvPr>
        </p:nvSpPr>
        <p:spPr>
          <a:ln/>
        </p:spPr>
        <p:txBody>
          <a:bodyPr/>
          <a:lstStyle>
            <a:lvl1pPr>
              <a:defRPr/>
            </a:lvl1pPr>
          </a:lstStyle>
          <a:p>
            <a:fld id="{1AB800ED-560A-43EA-8278-9514D5D272B3}" type="slidenum">
              <a:rPr lang="en-GB" altLang="en-US"/>
              <a:pPr/>
              <a:t>‹#›</a:t>
            </a:fld>
            <a:endParaRPr lang="en-GB" altLang="en-US" dirty="0"/>
          </a:p>
        </p:txBody>
      </p:sp>
    </p:spTree>
    <p:extLst>
      <p:ext uri="{BB962C8B-B14F-4D97-AF65-F5344CB8AC3E}">
        <p14:creationId xmlns:p14="http://schemas.microsoft.com/office/powerpoint/2010/main" xmlns="" val="1736387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a:extLst>
              <a:ext uri="{FF2B5EF4-FFF2-40B4-BE49-F238E27FC236}">
                <a16:creationId xmlns:a16="http://schemas.microsoft.com/office/drawing/2014/main" xmlns="" id="{1A4302A1-9077-4DFD-B492-857471926D50}"/>
              </a:ext>
            </a:extLst>
          </p:cNvPr>
          <p:cNvSpPr>
            <a:spLocks noGrp="1" noChangeArrowheads="1"/>
          </p:cNvSpPr>
          <p:nvPr>
            <p:ph type="dt" idx="10"/>
          </p:nvPr>
        </p:nvSpPr>
        <p:spPr>
          <a:ln/>
        </p:spPr>
        <p:txBody>
          <a:bodyPr/>
          <a:lstStyle>
            <a:lvl1pPr>
              <a:defRPr/>
            </a:lvl1pPr>
          </a:lstStyle>
          <a:p>
            <a:pPr>
              <a:defRPr/>
            </a:pPr>
            <a:endParaRPr lang="en-GB" dirty="0"/>
          </a:p>
        </p:txBody>
      </p:sp>
      <p:sp>
        <p:nvSpPr>
          <p:cNvPr id="6" name="Rectangle 5">
            <a:extLst>
              <a:ext uri="{FF2B5EF4-FFF2-40B4-BE49-F238E27FC236}">
                <a16:creationId xmlns:a16="http://schemas.microsoft.com/office/drawing/2014/main" xmlns="" id="{0F0C7EBA-B195-4277-965C-03EEA77CC3F6}"/>
              </a:ext>
            </a:extLst>
          </p:cNvPr>
          <p:cNvSpPr>
            <a:spLocks noGrp="1" noChangeArrowheads="1"/>
          </p:cNvSpPr>
          <p:nvPr>
            <p:ph type="sldNum" idx="11"/>
          </p:nvPr>
        </p:nvSpPr>
        <p:spPr>
          <a:ln/>
        </p:spPr>
        <p:txBody>
          <a:bodyPr/>
          <a:lstStyle>
            <a:lvl1pPr>
              <a:defRPr/>
            </a:lvl1pPr>
          </a:lstStyle>
          <a:p>
            <a:fld id="{BDE4BEEE-3648-4806-8691-3E4A4E3581C4}" type="slidenum">
              <a:rPr lang="en-GB" altLang="en-US"/>
              <a:pPr/>
              <a:t>‹#›</a:t>
            </a:fld>
            <a:endParaRPr lang="en-GB" altLang="en-US" dirty="0"/>
          </a:p>
        </p:txBody>
      </p:sp>
    </p:spTree>
    <p:extLst>
      <p:ext uri="{BB962C8B-B14F-4D97-AF65-F5344CB8AC3E}">
        <p14:creationId xmlns:p14="http://schemas.microsoft.com/office/powerpoint/2010/main" xmlns="" val="1162250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a:extLst>
              <a:ext uri="{FF2B5EF4-FFF2-40B4-BE49-F238E27FC236}">
                <a16:creationId xmlns:a16="http://schemas.microsoft.com/office/drawing/2014/main" xmlns="" id="{D4EE6232-1E71-4860-9994-094AC0161DCD}"/>
              </a:ext>
            </a:extLst>
          </p:cNvPr>
          <p:cNvSpPr>
            <a:spLocks noGrp="1" noChangeArrowheads="1"/>
          </p:cNvSpPr>
          <p:nvPr>
            <p:ph type="dt" idx="10"/>
          </p:nvPr>
        </p:nvSpPr>
        <p:spPr>
          <a:ln/>
        </p:spPr>
        <p:txBody>
          <a:bodyPr/>
          <a:lstStyle>
            <a:lvl1pPr>
              <a:defRPr/>
            </a:lvl1pPr>
          </a:lstStyle>
          <a:p>
            <a:pPr>
              <a:defRPr/>
            </a:pPr>
            <a:endParaRPr lang="en-GB" dirty="0"/>
          </a:p>
        </p:txBody>
      </p:sp>
      <p:sp>
        <p:nvSpPr>
          <p:cNvPr id="6" name="Rectangle 5">
            <a:extLst>
              <a:ext uri="{FF2B5EF4-FFF2-40B4-BE49-F238E27FC236}">
                <a16:creationId xmlns:a16="http://schemas.microsoft.com/office/drawing/2014/main" xmlns="" id="{900BE968-5A0A-4CAB-BD15-1258C9BECDEF}"/>
              </a:ext>
            </a:extLst>
          </p:cNvPr>
          <p:cNvSpPr>
            <a:spLocks noGrp="1" noChangeArrowheads="1"/>
          </p:cNvSpPr>
          <p:nvPr>
            <p:ph type="sldNum" idx="11"/>
          </p:nvPr>
        </p:nvSpPr>
        <p:spPr>
          <a:ln/>
        </p:spPr>
        <p:txBody>
          <a:bodyPr/>
          <a:lstStyle>
            <a:lvl1pPr>
              <a:defRPr/>
            </a:lvl1pPr>
          </a:lstStyle>
          <a:p>
            <a:fld id="{445B57D2-9D88-4854-9CE7-1B502CC41C1A}" type="slidenum">
              <a:rPr lang="en-GB" altLang="en-US"/>
              <a:pPr/>
              <a:t>‹#›</a:t>
            </a:fld>
            <a:endParaRPr lang="en-GB" altLang="en-US" dirty="0"/>
          </a:p>
        </p:txBody>
      </p:sp>
    </p:spTree>
    <p:extLst>
      <p:ext uri="{BB962C8B-B14F-4D97-AF65-F5344CB8AC3E}">
        <p14:creationId xmlns:p14="http://schemas.microsoft.com/office/powerpoint/2010/main" xmlns="" val="1936555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2FFF0"/>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xmlns="" id="{99EF4218-42EE-49B2-B508-553DC81B56BE}"/>
              </a:ext>
            </a:extLst>
          </p:cNvPr>
          <p:cNvSpPr>
            <a:spLocks noGrp="1" noChangeArrowheads="1"/>
          </p:cNvSpPr>
          <p:nvPr>
            <p:ph type="title"/>
          </p:nvPr>
        </p:nvSpPr>
        <p:spPr bwMode="auto">
          <a:xfrm>
            <a:off x="457200" y="274638"/>
            <a:ext cx="8226425" cy="1139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en-US"/>
              <a:t>Click to edit the title text format</a:t>
            </a:r>
          </a:p>
        </p:txBody>
      </p:sp>
      <p:sp>
        <p:nvSpPr>
          <p:cNvPr id="1027" name="Rectangle 2">
            <a:extLst>
              <a:ext uri="{FF2B5EF4-FFF2-40B4-BE49-F238E27FC236}">
                <a16:creationId xmlns:a16="http://schemas.microsoft.com/office/drawing/2014/main" xmlns="" id="{7A8E8D73-0D95-4062-9CD3-3615AADAF202}"/>
              </a:ext>
            </a:extLst>
          </p:cNvPr>
          <p:cNvSpPr>
            <a:spLocks noGrp="1" noChangeArrowheads="1"/>
          </p:cNvSpPr>
          <p:nvPr>
            <p:ph type="body" idx="1"/>
          </p:nvPr>
        </p:nvSpPr>
        <p:spPr bwMode="auto">
          <a:xfrm>
            <a:off x="457200" y="1600200"/>
            <a:ext cx="8226425" cy="4524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2" name="Rectangle 3">
            <a:extLst>
              <a:ext uri="{FF2B5EF4-FFF2-40B4-BE49-F238E27FC236}">
                <a16:creationId xmlns:a16="http://schemas.microsoft.com/office/drawing/2014/main" xmlns="" id="{373140DD-AAD0-4CE7-BB86-9B2482CF32E6}"/>
              </a:ext>
            </a:extLst>
          </p:cNvPr>
          <p:cNvSpPr>
            <a:spLocks noGrp="1" noChangeArrowheads="1"/>
          </p:cNvSpPr>
          <p:nvPr>
            <p:ph type="dt"/>
          </p:nvPr>
        </p:nvSpPr>
        <p:spPr bwMode="auto">
          <a:xfrm>
            <a:off x="457200" y="6356350"/>
            <a:ext cx="2130425" cy="361950"/>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eaLnBrk="1" hangingPunct="1">
              <a:lnSpc>
                <a:spcPct val="100000"/>
              </a:lnSpc>
              <a:buClr>
                <a:srgbClr val="898989"/>
              </a:buClr>
              <a:buSzPct val="100000"/>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898989"/>
                </a:solidFill>
                <a:latin typeface="Calibri" pitchFamily="32" charset="0"/>
                <a:ea typeface="+mn-ea"/>
                <a:cs typeface="Arial Unicode MS" charset="0"/>
              </a:defRPr>
            </a:lvl1pPr>
          </a:lstStyle>
          <a:p>
            <a:pPr>
              <a:defRPr/>
            </a:pPr>
            <a:endParaRPr lang="en-GB" dirty="0"/>
          </a:p>
        </p:txBody>
      </p:sp>
      <p:sp>
        <p:nvSpPr>
          <p:cNvPr id="1029" name="Text Box 4">
            <a:extLst>
              <a:ext uri="{FF2B5EF4-FFF2-40B4-BE49-F238E27FC236}">
                <a16:creationId xmlns:a16="http://schemas.microsoft.com/office/drawing/2014/main" xmlns="" id="{E720CB22-AD81-4743-97EB-16AF954674F6}"/>
              </a:ext>
            </a:extLst>
          </p:cNvPr>
          <p:cNvSpPr txBox="1">
            <a:spLocks noChangeArrowheads="1"/>
          </p:cNvSpPr>
          <p:nvPr/>
        </p:nvSpPr>
        <p:spPr bwMode="auto">
          <a:xfrm>
            <a:off x="3124200" y="6308725"/>
            <a:ext cx="2895600" cy="46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1pPr>
            <a:lvl2pPr marL="742950" indent="-285750">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2pPr>
            <a:lvl3pPr marL="1143000" indent="-228600">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3pPr>
            <a:lvl4pPr marL="1600200" indent="-228600">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4pPr>
            <a:lvl5pPr marL="2057400" indent="-228600">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spcBef>
                <a:spcPct val="0"/>
              </a:spcBef>
              <a:spcAft>
                <a:spcPct val="0"/>
              </a:spcAft>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spcBef>
                <a:spcPct val="0"/>
              </a:spcBef>
              <a:spcAft>
                <a:spcPct val="0"/>
              </a:spcAft>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spcBef>
                <a:spcPct val="0"/>
              </a:spcBef>
              <a:spcAft>
                <a:spcPct val="0"/>
              </a:spcAft>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spcBef>
                <a:spcPct val="0"/>
              </a:spcBef>
              <a:spcAft>
                <a:spcPct val="0"/>
              </a:spcAft>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9pPr>
          </a:lstStyle>
          <a:p>
            <a:pPr eaLnBrk="1" hangingPunct="1">
              <a:lnSpc>
                <a:spcPct val="104000"/>
              </a:lnSpc>
              <a:buClr>
                <a:srgbClr val="000000"/>
              </a:buClr>
              <a:buSzPct val="100000"/>
              <a:buFont typeface="Calibri" panose="020F0502020204030204" pitchFamily="34" charset="0"/>
              <a:buNone/>
              <a:defRPr/>
            </a:pPr>
            <a:endParaRPr lang="en-ZA" altLang="en-US" dirty="0"/>
          </a:p>
        </p:txBody>
      </p:sp>
      <p:sp>
        <p:nvSpPr>
          <p:cNvPr id="3" name="Rectangle 5">
            <a:extLst>
              <a:ext uri="{FF2B5EF4-FFF2-40B4-BE49-F238E27FC236}">
                <a16:creationId xmlns:a16="http://schemas.microsoft.com/office/drawing/2014/main" xmlns="" id="{E86529A1-8C35-4006-B80F-77D24CD5BC57}"/>
              </a:ext>
            </a:extLst>
          </p:cNvPr>
          <p:cNvSpPr>
            <a:spLocks noGrp="1" noChangeArrowheads="1"/>
          </p:cNvSpPr>
          <p:nvPr>
            <p:ph type="sldNum"/>
          </p:nvPr>
        </p:nvSpPr>
        <p:spPr bwMode="auto">
          <a:xfrm>
            <a:off x="6553200" y="6356350"/>
            <a:ext cx="2130425" cy="361950"/>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r" eaLnBrk="1" hangingPunct="1">
              <a:buClr>
                <a:srgbClr val="898989"/>
              </a:buClr>
              <a:buSzPct val="100000"/>
              <a:buFont typeface="Calibri" panose="020F0502020204030204" pitchFamily="34" charset="0"/>
              <a:buNone/>
              <a:defRPr sz="1200">
                <a:solidFill>
                  <a:srgbClr val="898989"/>
                </a:solidFill>
              </a:defRPr>
            </a:lvl1pPr>
          </a:lstStyle>
          <a:p>
            <a:fld id="{AF4CAD19-00B9-4FC2-9002-039B108CF73D}" type="slidenum">
              <a:rPr lang="en-GB" altLang="en-US"/>
              <a:pPr/>
              <a:t>‹#›</a:t>
            </a:fld>
            <a:endParaRPr lang="en-GB" altLang="en-US" dirty="0"/>
          </a:p>
        </p:txBody>
      </p:sp>
      <p:pic>
        <p:nvPicPr>
          <p:cNvPr id="1031" name="Picture 6">
            <a:extLst>
              <a:ext uri="{FF2B5EF4-FFF2-40B4-BE49-F238E27FC236}">
                <a16:creationId xmlns:a16="http://schemas.microsoft.com/office/drawing/2014/main" xmlns="" id="{24418B64-8C1F-4640-8078-B84DB9AE6762}"/>
              </a:ext>
            </a:extLst>
          </p:cNvPr>
          <p:cNvPicPr>
            <a:picLocks noChangeAspect="1" noChangeArrowheads="1"/>
          </p:cNvPicPr>
          <p:nvPr/>
        </p:nvPicPr>
        <p:blipFill>
          <a:blip r:embed="rId15"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449263" rtl="0" eaLnBrk="0" fontAlgn="base" hangingPunct="0">
        <a:lnSpc>
          <a:spcPct val="104000"/>
        </a:lnSpc>
        <a:spcBef>
          <a:spcPct val="0"/>
        </a:spcBef>
        <a:spcAft>
          <a:spcPct val="0"/>
        </a:spcAft>
        <a:buClr>
          <a:srgbClr val="000000"/>
        </a:buClr>
        <a:buSzPct val="100000"/>
        <a:buFont typeface="Calibri" panose="020F0502020204030204" pitchFamily="34" charset="0"/>
        <a:defRPr sz="4400">
          <a:solidFill>
            <a:srgbClr val="000000"/>
          </a:solidFill>
          <a:latin typeface="+mj-lt"/>
          <a:ea typeface="Arial Unicode MS" pitchFamily="34" charset="-128"/>
          <a:cs typeface="+mj-cs"/>
        </a:defRPr>
      </a:lvl1pPr>
      <a:lvl2pPr algn="ctr" defTabSz="449263" rtl="0" eaLnBrk="0" fontAlgn="base" hangingPunct="0">
        <a:lnSpc>
          <a:spcPct val="104000"/>
        </a:lnSpc>
        <a:spcBef>
          <a:spcPct val="0"/>
        </a:spcBef>
        <a:spcAft>
          <a:spcPct val="0"/>
        </a:spcAft>
        <a:buClr>
          <a:srgbClr val="000000"/>
        </a:buClr>
        <a:buSzPct val="100000"/>
        <a:buFont typeface="Calibri" panose="020F0502020204030204" pitchFamily="34" charset="0"/>
        <a:defRPr sz="4400">
          <a:solidFill>
            <a:srgbClr val="000000"/>
          </a:solidFill>
          <a:latin typeface="Calibri" pitchFamily="32" charset="0"/>
          <a:ea typeface="Arial Unicode MS" pitchFamily="34" charset="-128"/>
          <a:cs typeface="Arial Unicode MS" charset="0"/>
        </a:defRPr>
      </a:lvl2pPr>
      <a:lvl3pPr algn="ctr" defTabSz="449263" rtl="0" eaLnBrk="0" fontAlgn="base" hangingPunct="0">
        <a:lnSpc>
          <a:spcPct val="104000"/>
        </a:lnSpc>
        <a:spcBef>
          <a:spcPct val="0"/>
        </a:spcBef>
        <a:spcAft>
          <a:spcPct val="0"/>
        </a:spcAft>
        <a:buClr>
          <a:srgbClr val="000000"/>
        </a:buClr>
        <a:buSzPct val="100000"/>
        <a:buFont typeface="Calibri" panose="020F0502020204030204" pitchFamily="34" charset="0"/>
        <a:defRPr sz="4400">
          <a:solidFill>
            <a:srgbClr val="000000"/>
          </a:solidFill>
          <a:latin typeface="Calibri" pitchFamily="32" charset="0"/>
          <a:ea typeface="Arial Unicode MS" pitchFamily="34" charset="-128"/>
          <a:cs typeface="Arial Unicode MS" charset="0"/>
        </a:defRPr>
      </a:lvl3pPr>
      <a:lvl4pPr algn="ctr" defTabSz="449263" rtl="0" eaLnBrk="0" fontAlgn="base" hangingPunct="0">
        <a:lnSpc>
          <a:spcPct val="104000"/>
        </a:lnSpc>
        <a:spcBef>
          <a:spcPct val="0"/>
        </a:spcBef>
        <a:spcAft>
          <a:spcPct val="0"/>
        </a:spcAft>
        <a:buClr>
          <a:srgbClr val="000000"/>
        </a:buClr>
        <a:buSzPct val="100000"/>
        <a:buFont typeface="Calibri" panose="020F0502020204030204" pitchFamily="34" charset="0"/>
        <a:defRPr sz="4400">
          <a:solidFill>
            <a:srgbClr val="000000"/>
          </a:solidFill>
          <a:latin typeface="Calibri" pitchFamily="32" charset="0"/>
          <a:ea typeface="Arial Unicode MS" pitchFamily="34" charset="-128"/>
          <a:cs typeface="Arial Unicode MS" charset="0"/>
        </a:defRPr>
      </a:lvl4pPr>
      <a:lvl5pPr algn="ctr" defTabSz="449263" rtl="0" eaLnBrk="0" fontAlgn="base" hangingPunct="0">
        <a:lnSpc>
          <a:spcPct val="104000"/>
        </a:lnSpc>
        <a:spcBef>
          <a:spcPct val="0"/>
        </a:spcBef>
        <a:spcAft>
          <a:spcPct val="0"/>
        </a:spcAft>
        <a:buClr>
          <a:srgbClr val="000000"/>
        </a:buClr>
        <a:buSzPct val="100000"/>
        <a:buFont typeface="Calibri" panose="020F0502020204030204" pitchFamily="34" charset="0"/>
        <a:defRPr sz="4400">
          <a:solidFill>
            <a:srgbClr val="000000"/>
          </a:solidFill>
          <a:latin typeface="Calibri" pitchFamily="32" charset="0"/>
          <a:ea typeface="Arial Unicode MS" pitchFamily="34" charset="-128"/>
          <a:cs typeface="Arial Unicode MS" charset="0"/>
        </a:defRPr>
      </a:lvl5pPr>
      <a:lvl6pPr marL="457200" algn="ctr" defTabSz="449263" rtl="0" fontAlgn="base">
        <a:lnSpc>
          <a:spcPct val="104000"/>
        </a:lnSpc>
        <a:spcBef>
          <a:spcPct val="0"/>
        </a:spcBef>
        <a:spcAft>
          <a:spcPct val="0"/>
        </a:spcAft>
        <a:buClr>
          <a:srgbClr val="000000"/>
        </a:buClr>
        <a:buSzPct val="100000"/>
        <a:buFont typeface="Calibri" pitchFamily="32" charset="0"/>
        <a:defRPr sz="4400">
          <a:solidFill>
            <a:srgbClr val="000000"/>
          </a:solidFill>
          <a:latin typeface="Calibri" pitchFamily="32" charset="0"/>
          <a:cs typeface="Arial Unicode MS" charset="0"/>
        </a:defRPr>
      </a:lvl6pPr>
      <a:lvl7pPr marL="914400" algn="ctr" defTabSz="449263" rtl="0" fontAlgn="base">
        <a:lnSpc>
          <a:spcPct val="104000"/>
        </a:lnSpc>
        <a:spcBef>
          <a:spcPct val="0"/>
        </a:spcBef>
        <a:spcAft>
          <a:spcPct val="0"/>
        </a:spcAft>
        <a:buClr>
          <a:srgbClr val="000000"/>
        </a:buClr>
        <a:buSzPct val="100000"/>
        <a:buFont typeface="Calibri" pitchFamily="32" charset="0"/>
        <a:defRPr sz="4400">
          <a:solidFill>
            <a:srgbClr val="000000"/>
          </a:solidFill>
          <a:latin typeface="Calibri" pitchFamily="32" charset="0"/>
          <a:cs typeface="Arial Unicode MS" charset="0"/>
        </a:defRPr>
      </a:lvl7pPr>
      <a:lvl8pPr marL="1371600" algn="ctr" defTabSz="449263" rtl="0" fontAlgn="base">
        <a:lnSpc>
          <a:spcPct val="104000"/>
        </a:lnSpc>
        <a:spcBef>
          <a:spcPct val="0"/>
        </a:spcBef>
        <a:spcAft>
          <a:spcPct val="0"/>
        </a:spcAft>
        <a:buClr>
          <a:srgbClr val="000000"/>
        </a:buClr>
        <a:buSzPct val="100000"/>
        <a:buFont typeface="Calibri" pitchFamily="32" charset="0"/>
        <a:defRPr sz="4400">
          <a:solidFill>
            <a:srgbClr val="000000"/>
          </a:solidFill>
          <a:latin typeface="Calibri" pitchFamily="32" charset="0"/>
          <a:cs typeface="Arial Unicode MS" charset="0"/>
        </a:defRPr>
      </a:lvl8pPr>
      <a:lvl9pPr marL="1828800" algn="ctr" defTabSz="449263" rtl="0" fontAlgn="base">
        <a:lnSpc>
          <a:spcPct val="104000"/>
        </a:lnSpc>
        <a:spcBef>
          <a:spcPct val="0"/>
        </a:spcBef>
        <a:spcAft>
          <a:spcPct val="0"/>
        </a:spcAft>
        <a:buClr>
          <a:srgbClr val="000000"/>
        </a:buClr>
        <a:buSzPct val="100000"/>
        <a:buFont typeface="Calibri" pitchFamily="32" charset="0"/>
        <a:defRPr sz="4400">
          <a:solidFill>
            <a:srgbClr val="000000"/>
          </a:solidFill>
          <a:latin typeface="Calibri" pitchFamily="32" charset="0"/>
          <a:cs typeface="Arial Unicode MS" charset="0"/>
        </a:defRPr>
      </a:lvl9pPr>
    </p:titleStyle>
    <p:bodyStyle>
      <a:lvl1pPr marL="339725" indent="-339725" algn="l" defTabSz="449263" rtl="0" eaLnBrk="0" fontAlgn="base" hangingPunct="0">
        <a:lnSpc>
          <a:spcPct val="104000"/>
        </a:lnSpc>
        <a:spcBef>
          <a:spcPts val="800"/>
        </a:spcBef>
        <a:spcAft>
          <a:spcPct val="0"/>
        </a:spcAft>
        <a:buClr>
          <a:srgbClr val="000000"/>
        </a:buClr>
        <a:buSzPct val="100000"/>
        <a:buFont typeface="Arial" panose="020B0604020202020204" pitchFamily="34" charset="0"/>
        <a:buChar char="•"/>
        <a:defRPr sz="3200">
          <a:solidFill>
            <a:srgbClr val="000000"/>
          </a:solidFill>
          <a:latin typeface="+mn-lt"/>
          <a:ea typeface="Arial Unicode MS" pitchFamily="34" charset="-128"/>
          <a:cs typeface="+mn-cs"/>
        </a:defRPr>
      </a:lvl1pPr>
      <a:lvl2pPr marL="739775" indent="-282575" algn="l" defTabSz="449263" rtl="0" eaLnBrk="0" fontAlgn="base" hangingPunct="0">
        <a:lnSpc>
          <a:spcPct val="104000"/>
        </a:lnSpc>
        <a:spcBef>
          <a:spcPts val="700"/>
        </a:spcBef>
        <a:spcAft>
          <a:spcPct val="0"/>
        </a:spcAft>
        <a:buClr>
          <a:srgbClr val="000000"/>
        </a:buClr>
        <a:buSzPct val="100000"/>
        <a:buFont typeface="Arial" panose="020B0604020202020204" pitchFamily="34" charset="0"/>
        <a:buChar char="–"/>
        <a:defRPr sz="2800">
          <a:solidFill>
            <a:srgbClr val="000000"/>
          </a:solidFill>
          <a:latin typeface="+mn-lt"/>
          <a:ea typeface="Arial Unicode MS" pitchFamily="34" charset="-128"/>
          <a:cs typeface="+mn-cs"/>
        </a:defRPr>
      </a:lvl2pPr>
      <a:lvl3pPr marL="1143000" indent="-228600" algn="l" defTabSz="449263" rtl="0" eaLnBrk="0" fontAlgn="base" hangingPunct="0">
        <a:lnSpc>
          <a:spcPct val="104000"/>
        </a:lnSpc>
        <a:spcBef>
          <a:spcPts val="600"/>
        </a:spcBef>
        <a:spcAft>
          <a:spcPct val="0"/>
        </a:spcAft>
        <a:buClr>
          <a:srgbClr val="000000"/>
        </a:buClr>
        <a:buSzPct val="100000"/>
        <a:buFont typeface="Arial" panose="020B0604020202020204" pitchFamily="34" charset="0"/>
        <a:buChar char="•"/>
        <a:defRPr sz="2400">
          <a:solidFill>
            <a:srgbClr val="000000"/>
          </a:solidFill>
          <a:latin typeface="+mn-lt"/>
          <a:ea typeface="Arial Unicode MS" pitchFamily="34" charset="-128"/>
          <a:cs typeface="+mn-cs"/>
        </a:defRPr>
      </a:lvl3pPr>
      <a:lvl4pPr marL="1600200" indent="-228600" algn="l" defTabSz="449263" rtl="0" eaLnBrk="0" fontAlgn="base" hangingPunct="0">
        <a:lnSpc>
          <a:spcPct val="104000"/>
        </a:lnSpc>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Arial Unicode MS" pitchFamily="34" charset="-128"/>
          <a:cs typeface="+mn-cs"/>
        </a:defRPr>
      </a:lvl4pPr>
      <a:lvl5pPr marL="2057400" indent="-228600" algn="l" defTabSz="449263" rtl="0" eaLnBrk="0" fontAlgn="base" hangingPunct="0">
        <a:lnSpc>
          <a:spcPct val="104000"/>
        </a:lnSpc>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Arial Unicode MS" pitchFamily="34" charset="-128"/>
          <a:cs typeface="+mn-cs"/>
        </a:defRPr>
      </a:lvl5pPr>
      <a:lvl6pPr marL="2514600" indent="-228600" algn="l" defTabSz="449263" rtl="0" fontAlgn="base">
        <a:lnSpc>
          <a:spcPct val="104000"/>
        </a:lnSpc>
        <a:spcBef>
          <a:spcPts val="500"/>
        </a:spcBef>
        <a:spcAft>
          <a:spcPct val="0"/>
        </a:spcAft>
        <a:buClr>
          <a:srgbClr val="000000"/>
        </a:buClr>
        <a:buSzPct val="100000"/>
        <a:buFont typeface="Arial" charset="0"/>
        <a:buChar char="»"/>
        <a:defRPr sz="2000">
          <a:solidFill>
            <a:srgbClr val="000000"/>
          </a:solidFill>
          <a:latin typeface="+mn-lt"/>
          <a:cs typeface="+mn-cs"/>
        </a:defRPr>
      </a:lvl6pPr>
      <a:lvl7pPr marL="2971800" indent="-228600" algn="l" defTabSz="449263" rtl="0" fontAlgn="base">
        <a:lnSpc>
          <a:spcPct val="104000"/>
        </a:lnSpc>
        <a:spcBef>
          <a:spcPts val="500"/>
        </a:spcBef>
        <a:spcAft>
          <a:spcPct val="0"/>
        </a:spcAft>
        <a:buClr>
          <a:srgbClr val="000000"/>
        </a:buClr>
        <a:buSzPct val="100000"/>
        <a:buFont typeface="Arial" charset="0"/>
        <a:buChar char="»"/>
        <a:defRPr sz="2000">
          <a:solidFill>
            <a:srgbClr val="000000"/>
          </a:solidFill>
          <a:latin typeface="+mn-lt"/>
          <a:cs typeface="+mn-cs"/>
        </a:defRPr>
      </a:lvl7pPr>
      <a:lvl8pPr marL="3429000" indent="-228600" algn="l" defTabSz="449263" rtl="0" fontAlgn="base">
        <a:lnSpc>
          <a:spcPct val="104000"/>
        </a:lnSpc>
        <a:spcBef>
          <a:spcPts val="500"/>
        </a:spcBef>
        <a:spcAft>
          <a:spcPct val="0"/>
        </a:spcAft>
        <a:buClr>
          <a:srgbClr val="000000"/>
        </a:buClr>
        <a:buSzPct val="100000"/>
        <a:buFont typeface="Arial" charset="0"/>
        <a:buChar char="»"/>
        <a:defRPr sz="2000">
          <a:solidFill>
            <a:srgbClr val="000000"/>
          </a:solidFill>
          <a:latin typeface="+mn-lt"/>
          <a:cs typeface="+mn-cs"/>
        </a:defRPr>
      </a:lvl8pPr>
      <a:lvl9pPr marL="3886200" indent="-228600" algn="l" defTabSz="449263" rtl="0" fontAlgn="base">
        <a:lnSpc>
          <a:spcPct val="104000"/>
        </a:lnSpc>
        <a:spcBef>
          <a:spcPts val="500"/>
        </a:spcBef>
        <a:spcAft>
          <a:spcPct val="0"/>
        </a:spcAft>
        <a:buClr>
          <a:srgbClr val="000000"/>
        </a:buClr>
        <a:buSzPct val="100000"/>
        <a:buFont typeface="Arial" charset="0"/>
        <a:buChar char="»"/>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1">
            <a:extLst>
              <a:ext uri="{FF2B5EF4-FFF2-40B4-BE49-F238E27FC236}">
                <a16:creationId xmlns:a16="http://schemas.microsoft.com/office/drawing/2014/main" xmlns="" id="{A4ADC520-AB61-4207-930D-C0288DB1E9E9}"/>
              </a:ext>
            </a:extLst>
          </p:cNvPr>
          <p:cNvSpPr>
            <a:spLocks noGrp="1"/>
          </p:cNvSpPr>
          <p:nvPr>
            <p:ph idx="1"/>
          </p:nvPr>
        </p:nvSpPr>
        <p:spPr/>
        <p:txBody>
          <a:bodyPr/>
          <a:lstStyle/>
          <a:p>
            <a:pPr marL="0" indent="0">
              <a:buNone/>
            </a:pPr>
            <a:r>
              <a:rPr lang="en-ZA" altLang="en-US" dirty="0" smtClean="0"/>
              <a:t>STATUS </a:t>
            </a:r>
            <a:r>
              <a:rPr lang="en-ZA" altLang="en-US" dirty="0"/>
              <a:t>OF DR JS MOROKA LOCAL MUNICIPALITY </a:t>
            </a:r>
            <a:r>
              <a:rPr lang="en-ZA" altLang="en-US" dirty="0" smtClean="0"/>
              <a:t>AS </a:t>
            </a:r>
            <a:r>
              <a:rPr lang="en-ZA" altLang="en-US" dirty="0"/>
              <a:t>AT </a:t>
            </a:r>
            <a:r>
              <a:rPr lang="en-ZA" altLang="en-US" dirty="0" smtClean="0"/>
              <a:t>13 </a:t>
            </a:r>
            <a:r>
              <a:rPr lang="en-ZA" altLang="en-US" dirty="0"/>
              <a:t>MARCH </a:t>
            </a:r>
            <a:r>
              <a:rPr lang="en-ZA" altLang="en-US" dirty="0" smtClean="0"/>
              <a:t>2020 </a:t>
            </a:r>
            <a:r>
              <a:rPr lang="en-ZA" altLang="en-US" b="1" dirty="0" smtClean="0"/>
              <a:t>(ADMINISTRATIVE PERSPECTIVE)</a:t>
            </a:r>
          </a:p>
          <a:p>
            <a:pPr marL="0" indent="0">
              <a:buNone/>
            </a:pPr>
            <a:endParaRPr lang="en-ZA" altLang="en-US" dirty="0"/>
          </a:p>
          <a:p>
            <a:pPr marL="0" indent="0">
              <a:buNone/>
            </a:pPr>
            <a:r>
              <a:rPr lang="en-ZA" altLang="en-US" dirty="0" smtClean="0"/>
              <a:t>Presentation to the Portfolio Committee on Cooperative Governance and Traditional Affairs</a:t>
            </a:r>
          </a:p>
          <a:p>
            <a:pPr marL="0" indent="0">
              <a:buNone/>
            </a:pPr>
            <a:endParaRPr lang="en-ZA" altLang="en-US" dirty="0"/>
          </a:p>
          <a:p>
            <a:pPr marL="0" indent="0">
              <a:buNone/>
            </a:pPr>
            <a:r>
              <a:rPr lang="en-ZA" altLang="en-US" b="1" dirty="0" smtClean="0"/>
              <a:t>Presented by: BM MHLANGA: ADMINISTRATOR </a:t>
            </a:r>
            <a:endParaRPr lang="en-ZA" altLang="en-US" b="1" dirty="0"/>
          </a:p>
          <a:p>
            <a:endParaRPr lang="en-ZA"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ZA" sz="2400" b="1" dirty="0">
                <a:latin typeface="Arial" panose="020B0604020202020204" pitchFamily="34" charset="0"/>
                <a:cs typeface="Arial" panose="020B0604020202020204" pitchFamily="34" charset="0"/>
              </a:rPr>
              <a:t>The role and functions of the intervention team</a:t>
            </a:r>
          </a:p>
        </p:txBody>
      </p:sp>
      <p:sp>
        <p:nvSpPr>
          <p:cNvPr id="3" name="Content Placeholder 2"/>
          <p:cNvSpPr>
            <a:spLocks noGrp="1"/>
          </p:cNvSpPr>
          <p:nvPr>
            <p:ph idx="1"/>
          </p:nvPr>
        </p:nvSpPr>
        <p:spPr>
          <a:xfrm>
            <a:off x="457200" y="1196752"/>
            <a:ext cx="8229600" cy="4929411"/>
          </a:xfrm>
        </p:spPr>
        <p:txBody>
          <a:bodyPr>
            <a:normAutofit/>
          </a:bodyPr>
          <a:lstStyle/>
          <a:p>
            <a:pPr marL="0" indent="0">
              <a:buNone/>
            </a:pPr>
            <a:endParaRPr lang="en-ZA" sz="2400" b="1" dirty="0">
              <a:latin typeface="Arial" panose="020B0604020202020204" pitchFamily="34" charset="0"/>
              <a:cs typeface="Arial" panose="020B0604020202020204" pitchFamily="34" charset="0"/>
            </a:endParaRPr>
          </a:p>
          <a:p>
            <a:pPr algn="just"/>
            <a:r>
              <a:rPr lang="en-ZA" sz="2200" dirty="0">
                <a:latin typeface="Arial" panose="020B0604020202020204" pitchFamily="34" charset="0"/>
                <a:cs typeface="Arial" panose="020B0604020202020204" pitchFamily="34" charset="0"/>
              </a:rPr>
              <a:t>The role of the intervention team is as per the terms of reference as </a:t>
            </a:r>
            <a:r>
              <a:rPr lang="en-ZA" sz="2200" dirty="0" smtClean="0">
                <a:latin typeface="Arial" panose="020B0604020202020204" pitchFamily="34" charset="0"/>
                <a:cs typeface="Arial" panose="020B0604020202020204" pitchFamily="34" charset="0"/>
              </a:rPr>
              <a:t>approved </a:t>
            </a:r>
            <a:r>
              <a:rPr lang="en-ZA" sz="2200" dirty="0">
                <a:latin typeface="Arial" panose="020B0604020202020204" pitchFamily="34" charset="0"/>
                <a:cs typeface="Arial" panose="020B0604020202020204" pitchFamily="34" charset="0"/>
              </a:rPr>
              <a:t>by the MEC for </a:t>
            </a:r>
            <a:r>
              <a:rPr lang="en-ZA" sz="2200">
                <a:latin typeface="Arial" panose="020B0604020202020204" pitchFamily="34" charset="0"/>
                <a:cs typeface="Arial" panose="020B0604020202020204" pitchFamily="34" charset="0"/>
              </a:rPr>
              <a:t>Provincial </a:t>
            </a:r>
            <a:r>
              <a:rPr lang="en-ZA" sz="2200" smtClean="0">
                <a:latin typeface="Arial" panose="020B0604020202020204" pitchFamily="34" charset="0"/>
                <a:cs typeface="Arial" panose="020B0604020202020204" pitchFamily="34" charset="0"/>
              </a:rPr>
              <a:t>CoGTA on 28 February 2020. </a:t>
            </a:r>
            <a:endParaRPr lang="en-ZA" sz="2200" dirty="0" smtClean="0">
              <a:latin typeface="Arial" panose="020B0604020202020204" pitchFamily="34" charset="0"/>
              <a:cs typeface="Arial" panose="020B0604020202020204" pitchFamily="34" charset="0"/>
            </a:endParaRPr>
          </a:p>
          <a:p>
            <a:pPr algn="just"/>
            <a:r>
              <a:rPr lang="en-ZA" sz="2200" dirty="0" smtClean="0">
                <a:latin typeface="Arial" panose="020B0604020202020204" pitchFamily="34" charset="0"/>
                <a:cs typeface="Arial" panose="020B0604020202020204" pitchFamily="34" charset="0"/>
              </a:rPr>
              <a:t>The TORs are summarized as follows;</a:t>
            </a:r>
          </a:p>
          <a:p>
            <a:pPr lvl="1" algn="just"/>
            <a:r>
              <a:rPr lang="en-ZA" sz="2000" dirty="0" smtClean="0">
                <a:latin typeface="Arial" panose="020B0604020202020204" pitchFamily="34" charset="0"/>
                <a:cs typeface="Arial" panose="020B0604020202020204" pitchFamily="34" charset="0"/>
              </a:rPr>
              <a:t>General Intervention Conditions </a:t>
            </a:r>
          </a:p>
          <a:p>
            <a:pPr lvl="1" algn="just"/>
            <a:r>
              <a:rPr lang="en-ZA" sz="2000" dirty="0" smtClean="0">
                <a:latin typeface="Arial" panose="020B0604020202020204" pitchFamily="34" charset="0"/>
                <a:cs typeface="Arial" panose="020B0604020202020204" pitchFamily="34" charset="0"/>
              </a:rPr>
              <a:t>TORs for the Administrator </a:t>
            </a:r>
          </a:p>
          <a:p>
            <a:pPr lvl="1" algn="just"/>
            <a:r>
              <a:rPr lang="en-ZA" sz="2000" dirty="0" smtClean="0">
                <a:latin typeface="Arial" panose="020B0604020202020204" pitchFamily="34" charset="0"/>
                <a:cs typeface="Arial" panose="020B0604020202020204" pitchFamily="34" charset="0"/>
              </a:rPr>
              <a:t>TORs for the Financial Expert</a:t>
            </a:r>
          </a:p>
          <a:p>
            <a:pPr lvl="1" algn="just"/>
            <a:r>
              <a:rPr lang="en-ZA" sz="2000" dirty="0" smtClean="0">
                <a:latin typeface="Arial" panose="020B0604020202020204" pitchFamily="34" charset="0"/>
                <a:cs typeface="Arial" panose="020B0604020202020204" pitchFamily="34" charset="0"/>
              </a:rPr>
              <a:t>TORs for the Legal Expert</a:t>
            </a:r>
          </a:p>
          <a:p>
            <a:pPr lvl="1" algn="just"/>
            <a:r>
              <a:rPr lang="en-ZA" sz="2000" dirty="0" smtClean="0">
                <a:latin typeface="Arial" panose="020B0604020202020204" pitchFamily="34" charset="0"/>
                <a:cs typeface="Arial" panose="020B0604020202020204" pitchFamily="34" charset="0"/>
              </a:rPr>
              <a:t>TORs for the Engineering Expert/ MISA</a:t>
            </a:r>
          </a:p>
          <a:p>
            <a:pPr algn="just"/>
            <a:r>
              <a:rPr lang="en-ZA" sz="2200" dirty="0" smtClean="0">
                <a:latin typeface="Arial" panose="020B0604020202020204" pitchFamily="34" charset="0"/>
                <a:cs typeface="Arial" panose="020B0604020202020204" pitchFamily="34" charset="0"/>
              </a:rPr>
              <a:t>Please see the attached TORs for ease of reference </a:t>
            </a:r>
            <a:endParaRPr lang="en-ZA" sz="2200" dirty="0">
              <a:latin typeface="Arial" panose="020B0604020202020204" pitchFamily="34" charset="0"/>
              <a:cs typeface="Arial" panose="020B0604020202020204" pitchFamily="34" charset="0"/>
            </a:endParaRPr>
          </a:p>
          <a:p>
            <a:pPr algn="just"/>
            <a:endParaRPr lang="en-ZA" sz="2400" dirty="0">
              <a:latin typeface="Arial" panose="020B0604020202020204" pitchFamily="34" charset="0"/>
              <a:cs typeface="Arial" panose="020B0604020202020204" pitchFamily="34" charset="0"/>
            </a:endParaRPr>
          </a:p>
          <a:p>
            <a:endParaRPr lang="en-ZA"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A7AC4172-C4EA-492B-A003-0F4E5579BB53}" type="slidenum">
              <a:rPr lang="en-US" smtClean="0">
                <a:solidFill>
                  <a:prstClr val="black">
                    <a:tint val="75000"/>
                  </a:prstClr>
                </a:solidFill>
              </a:rPr>
              <a:pPr/>
              <a:t>10</a:t>
            </a:fld>
            <a:endParaRPr lang="en-US" dirty="0">
              <a:solidFill>
                <a:prstClr val="black">
                  <a:tint val="75000"/>
                </a:prstClr>
              </a:solidFill>
            </a:endParaRPr>
          </a:p>
        </p:txBody>
      </p:sp>
    </p:spTree>
    <p:extLst>
      <p:ext uri="{BB962C8B-B14F-4D97-AF65-F5344CB8AC3E}">
        <p14:creationId xmlns:p14="http://schemas.microsoft.com/office/powerpoint/2010/main" xmlns="" val="30436353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ZA" sz="2400" b="1">
                <a:latin typeface="Arial" panose="020B0604020202020204" pitchFamily="34" charset="0"/>
                <a:cs typeface="Arial" panose="020B0604020202020204" pitchFamily="34" charset="0"/>
              </a:rPr>
              <a:t>The </a:t>
            </a:r>
            <a:r>
              <a:rPr lang="en-ZA" sz="2400" b="1" smtClean="0">
                <a:latin typeface="Arial" panose="020B0604020202020204" pitchFamily="34" charset="0"/>
                <a:cs typeface="Arial" panose="020B0604020202020204" pitchFamily="34" charset="0"/>
              </a:rPr>
              <a:t>Intervention Plan/ Programme</a:t>
            </a: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196752"/>
            <a:ext cx="8229600" cy="4929411"/>
          </a:xfrm>
        </p:spPr>
        <p:txBody>
          <a:bodyPr>
            <a:normAutofit fontScale="77500" lnSpcReduction="20000"/>
          </a:bodyPr>
          <a:lstStyle/>
          <a:p>
            <a:pPr marL="0" indent="0">
              <a:buNone/>
            </a:pPr>
            <a:endParaRPr lang="en-ZA" sz="2400" b="1" dirty="0">
              <a:latin typeface="Arial" panose="020B0604020202020204" pitchFamily="34" charset="0"/>
              <a:cs typeface="Arial" panose="020B0604020202020204" pitchFamily="34" charset="0"/>
            </a:endParaRPr>
          </a:p>
          <a:p>
            <a:pPr algn="just"/>
            <a:r>
              <a:rPr lang="en-ZA" sz="2400" dirty="0">
                <a:latin typeface="Arial" panose="020B0604020202020204" pitchFamily="34" charset="0"/>
                <a:cs typeface="Arial" panose="020B0604020202020204" pitchFamily="34" charset="0"/>
              </a:rPr>
              <a:t>To fast-track the finalisation of the disciplinary hearings,</a:t>
            </a:r>
          </a:p>
          <a:p>
            <a:pPr algn="just"/>
            <a:r>
              <a:rPr lang="en-ZA" sz="2400" dirty="0">
                <a:latin typeface="Arial" panose="020B0604020202020204" pitchFamily="34" charset="0"/>
                <a:cs typeface="Arial" panose="020B0604020202020204" pitchFamily="34" charset="0"/>
              </a:rPr>
              <a:t>Aligning the organogram with the vision of Council,</a:t>
            </a:r>
          </a:p>
          <a:p>
            <a:pPr algn="just"/>
            <a:r>
              <a:rPr lang="en-ZA" sz="2400" dirty="0">
                <a:latin typeface="Arial" panose="020B0604020202020204" pitchFamily="34" charset="0"/>
                <a:cs typeface="Arial" panose="020B0604020202020204" pitchFamily="34" charset="0"/>
              </a:rPr>
              <a:t>Filling of critical positions,</a:t>
            </a:r>
          </a:p>
          <a:p>
            <a:pPr algn="just"/>
            <a:r>
              <a:rPr lang="en-ZA" sz="2400" dirty="0">
                <a:latin typeface="Arial" panose="020B0604020202020204" pitchFamily="34" charset="0"/>
                <a:cs typeface="Arial" panose="020B0604020202020204" pitchFamily="34" charset="0"/>
              </a:rPr>
              <a:t>Restore functionality of Sections 79 and s80 Committees,</a:t>
            </a:r>
          </a:p>
          <a:p>
            <a:pPr algn="just"/>
            <a:r>
              <a:rPr lang="en-ZA" sz="2400">
                <a:latin typeface="Arial" panose="020B0604020202020204" pitchFamily="34" charset="0"/>
                <a:cs typeface="Arial" panose="020B0604020202020204" pitchFamily="34" charset="0"/>
              </a:rPr>
              <a:t>Full </a:t>
            </a:r>
            <a:r>
              <a:rPr lang="en-ZA" sz="2400" smtClean="0">
                <a:latin typeface="Arial" panose="020B0604020202020204" pitchFamily="34" charset="0"/>
                <a:cs typeface="Arial" panose="020B0604020202020204" pitchFamily="34" charset="0"/>
              </a:rPr>
              <a:t>implementation or rollout </a:t>
            </a:r>
            <a:r>
              <a:rPr lang="en-ZA" sz="2400" dirty="0">
                <a:latin typeface="Arial" panose="020B0604020202020204" pitchFamily="34" charset="0"/>
                <a:cs typeface="Arial" panose="020B0604020202020204" pitchFamily="34" charset="0"/>
              </a:rPr>
              <a:t>of water and sanitation infrastructure projects for 2020/21 financial </a:t>
            </a:r>
            <a:r>
              <a:rPr lang="en-ZA" sz="2400">
                <a:latin typeface="Arial" panose="020B0604020202020204" pitchFamily="34" charset="0"/>
                <a:cs typeface="Arial" panose="020B0604020202020204" pitchFamily="34" charset="0"/>
              </a:rPr>
              <a:t>year</a:t>
            </a:r>
            <a:r>
              <a:rPr lang="en-ZA" sz="2400" smtClean="0">
                <a:latin typeface="Arial" panose="020B0604020202020204" pitchFamily="34" charset="0"/>
                <a:cs typeface="Arial" panose="020B0604020202020204" pitchFamily="34" charset="0"/>
              </a:rPr>
              <a:t>.</a:t>
            </a:r>
          </a:p>
          <a:p>
            <a:pPr algn="just"/>
            <a:r>
              <a:rPr lang="en-ZA" sz="2400" smtClean="0">
                <a:latin typeface="Arial" panose="020B0604020202020204" pitchFamily="34" charset="0"/>
                <a:cs typeface="Arial" panose="020B0604020202020204" pitchFamily="34" charset="0"/>
              </a:rPr>
              <a:t>Implementation of Water Conservation and Demand Management </a:t>
            </a:r>
            <a:endParaRPr lang="en-ZA" sz="2400" dirty="0">
              <a:latin typeface="Arial" panose="020B0604020202020204" pitchFamily="34" charset="0"/>
              <a:cs typeface="Arial" panose="020B0604020202020204" pitchFamily="34" charset="0"/>
            </a:endParaRPr>
          </a:p>
          <a:p>
            <a:pPr algn="just"/>
            <a:r>
              <a:rPr lang="en-ZA" sz="2400" dirty="0">
                <a:latin typeface="Arial" panose="020B0604020202020204" pitchFamily="34" charset="0"/>
                <a:cs typeface="Arial" panose="020B0604020202020204" pitchFamily="34" charset="0"/>
              </a:rPr>
              <a:t>Implementation of </a:t>
            </a:r>
            <a:r>
              <a:rPr lang="en-ZA" sz="2400">
                <a:latin typeface="Arial" panose="020B0604020202020204" pitchFamily="34" charset="0"/>
                <a:cs typeface="Arial" panose="020B0604020202020204" pitchFamily="34" charset="0"/>
              </a:rPr>
              <a:t>the </a:t>
            </a:r>
            <a:r>
              <a:rPr lang="en-ZA" sz="2400" smtClean="0">
                <a:latin typeface="Arial" panose="020B0604020202020204" pitchFamily="34" charset="0"/>
                <a:cs typeface="Arial" panose="020B0604020202020204" pitchFamily="34" charset="0"/>
              </a:rPr>
              <a:t>draft </a:t>
            </a:r>
            <a:r>
              <a:rPr lang="en-ZA" sz="2400" dirty="0">
                <a:latin typeface="Arial" panose="020B0604020202020204" pitchFamily="34" charset="0"/>
                <a:cs typeface="Arial" panose="020B0604020202020204" pitchFamily="34" charset="0"/>
              </a:rPr>
              <a:t>financial turnaround plan.</a:t>
            </a:r>
          </a:p>
          <a:p>
            <a:pPr algn="just"/>
            <a:r>
              <a:rPr lang="en-ZA" sz="2400" dirty="0">
                <a:latin typeface="Arial" panose="020B0604020202020204" pitchFamily="34" charset="0"/>
                <a:cs typeface="Arial" panose="020B0604020202020204" pitchFamily="34" charset="0"/>
              </a:rPr>
              <a:t>Continuous engagement with AG to resume and finalise the 2018-19 audit,</a:t>
            </a:r>
          </a:p>
          <a:p>
            <a:pPr algn="just"/>
            <a:r>
              <a:rPr lang="en-ZA" sz="2400" dirty="0">
                <a:latin typeface="Arial" panose="020B0604020202020204" pitchFamily="34" charset="0"/>
                <a:cs typeface="Arial" panose="020B0604020202020204" pitchFamily="34" charset="0"/>
              </a:rPr>
              <a:t>Develop a clear audit action plan that is linked to consequence management,</a:t>
            </a:r>
          </a:p>
          <a:p>
            <a:pPr algn="just"/>
            <a:r>
              <a:rPr lang="en-ZA" sz="2400" dirty="0">
                <a:latin typeface="Arial" panose="020B0604020202020204" pitchFamily="34" charset="0"/>
                <a:cs typeface="Arial" panose="020B0604020202020204" pitchFamily="34" charset="0"/>
              </a:rPr>
              <a:t>Capacitating the Technical Services Department and </a:t>
            </a:r>
            <a:r>
              <a:rPr lang="en-ZA" sz="2400">
                <a:latin typeface="Arial" panose="020B0604020202020204" pitchFamily="34" charset="0"/>
                <a:cs typeface="Arial" panose="020B0604020202020204" pitchFamily="34" charset="0"/>
              </a:rPr>
              <a:t>PMU </a:t>
            </a:r>
            <a:r>
              <a:rPr lang="en-ZA" sz="2400" smtClean="0">
                <a:latin typeface="Arial" panose="020B0604020202020204" pitchFamily="34" charset="0"/>
                <a:cs typeface="Arial" panose="020B0604020202020204" pitchFamily="34" charset="0"/>
              </a:rPr>
              <a:t>Department</a:t>
            </a:r>
          </a:p>
          <a:p>
            <a:pPr algn="just"/>
            <a:r>
              <a:rPr lang="en-ZA" sz="2400" smtClean="0">
                <a:latin typeface="Arial" panose="020B0604020202020204" pitchFamily="34" charset="0"/>
                <a:cs typeface="Arial" panose="020B0604020202020204" pitchFamily="34" charset="0"/>
              </a:rPr>
              <a:t>Ensure 100% expenditure on MIG programme</a:t>
            </a:r>
            <a:endParaRPr lang="en-ZA" sz="2400" dirty="0">
              <a:latin typeface="Arial" panose="020B0604020202020204" pitchFamily="34" charset="0"/>
              <a:cs typeface="Arial" panose="020B0604020202020204" pitchFamily="34" charset="0"/>
            </a:endParaRPr>
          </a:p>
          <a:p>
            <a:pPr algn="just"/>
            <a:endParaRPr lang="en-ZA" sz="2400" dirty="0">
              <a:latin typeface="Arial" panose="020B0604020202020204" pitchFamily="34" charset="0"/>
              <a:cs typeface="Arial" panose="020B0604020202020204" pitchFamily="34" charset="0"/>
            </a:endParaRPr>
          </a:p>
          <a:p>
            <a:endParaRPr lang="en-ZA"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A7AC4172-C4EA-492B-A003-0F4E5579BB53}" type="slidenum">
              <a:rPr lang="en-US" smtClean="0">
                <a:solidFill>
                  <a:prstClr val="black">
                    <a:tint val="75000"/>
                  </a:prstClr>
                </a:solidFill>
              </a:rPr>
              <a:pPr/>
              <a:t>11</a:t>
            </a:fld>
            <a:endParaRPr lang="en-US" dirty="0">
              <a:solidFill>
                <a:prstClr val="black">
                  <a:tint val="75000"/>
                </a:prstClr>
              </a:solidFill>
            </a:endParaRPr>
          </a:p>
        </p:txBody>
      </p:sp>
    </p:spTree>
    <p:extLst>
      <p:ext uri="{BB962C8B-B14F-4D97-AF65-F5344CB8AC3E}">
        <p14:creationId xmlns:p14="http://schemas.microsoft.com/office/powerpoint/2010/main" xmlns="" val="12261772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ZA" sz="2400" b="1" dirty="0">
                <a:latin typeface="Arial" panose="020B0604020202020204" pitchFamily="34" charset="0"/>
                <a:cs typeface="Arial" panose="020B0604020202020204" pitchFamily="34" charset="0"/>
              </a:rPr>
              <a:t>Hostility towards the administration team</a:t>
            </a:r>
          </a:p>
        </p:txBody>
      </p:sp>
      <p:sp>
        <p:nvSpPr>
          <p:cNvPr id="3" name="Content Placeholder 2"/>
          <p:cNvSpPr>
            <a:spLocks noGrp="1"/>
          </p:cNvSpPr>
          <p:nvPr>
            <p:ph idx="1"/>
          </p:nvPr>
        </p:nvSpPr>
        <p:spPr>
          <a:xfrm>
            <a:off x="457200" y="1196752"/>
            <a:ext cx="8229600" cy="4929411"/>
          </a:xfrm>
        </p:spPr>
        <p:txBody>
          <a:bodyPr>
            <a:normAutofit fontScale="25000" lnSpcReduction="20000"/>
          </a:bodyPr>
          <a:lstStyle/>
          <a:p>
            <a:pPr marL="0" indent="0">
              <a:buNone/>
            </a:pPr>
            <a:endParaRPr lang="en-ZA" sz="2400" b="1" dirty="0">
              <a:latin typeface="Arial" panose="020B0604020202020204" pitchFamily="34" charset="0"/>
              <a:cs typeface="Arial" panose="020B0604020202020204" pitchFamily="34" charset="0"/>
            </a:endParaRPr>
          </a:p>
          <a:p>
            <a:pPr algn="just"/>
            <a:r>
              <a:rPr lang="en-ZA" sz="8000" dirty="0">
                <a:latin typeface="Arial" panose="020B0604020202020204" pitchFamily="34" charset="0"/>
                <a:cs typeface="Arial" panose="020B0604020202020204" pitchFamily="34" charset="0"/>
              </a:rPr>
              <a:t>Since inception of the </a:t>
            </a:r>
            <a:r>
              <a:rPr lang="en-ZA" sz="8000">
                <a:latin typeface="Arial" panose="020B0604020202020204" pitchFamily="34" charset="0"/>
                <a:cs typeface="Arial" panose="020B0604020202020204" pitchFamily="34" charset="0"/>
              </a:rPr>
              <a:t>administration </a:t>
            </a:r>
            <a:r>
              <a:rPr lang="en-ZA" sz="8000" smtClean="0">
                <a:latin typeface="Arial" panose="020B0604020202020204" pitchFamily="34" charset="0"/>
                <a:cs typeface="Arial" panose="020B0604020202020204" pitchFamily="34" charset="0"/>
              </a:rPr>
              <a:t>on </a:t>
            </a:r>
            <a:r>
              <a:rPr lang="en-ZA" sz="8000" dirty="0">
                <a:latin typeface="Arial" panose="020B0604020202020204" pitchFamily="34" charset="0"/>
                <a:cs typeface="Arial" panose="020B0604020202020204" pitchFamily="34" charset="0"/>
              </a:rPr>
              <a:t>03 February 2020, the following incidents were encountered by the team:</a:t>
            </a:r>
          </a:p>
          <a:p>
            <a:pPr algn="just"/>
            <a:r>
              <a:rPr lang="en-ZA" sz="8000" dirty="0">
                <a:latin typeface="Arial" panose="020B0604020202020204" pitchFamily="34" charset="0"/>
                <a:cs typeface="Arial" panose="020B0604020202020204" pitchFamily="34" charset="0"/>
              </a:rPr>
              <a:t>Held hostage </a:t>
            </a:r>
            <a:r>
              <a:rPr lang="en-ZA" sz="8000">
                <a:latin typeface="Arial" panose="020B0604020202020204" pitchFamily="34" charset="0"/>
                <a:cs typeface="Arial" panose="020B0604020202020204" pitchFamily="34" charset="0"/>
              </a:rPr>
              <a:t>more </a:t>
            </a:r>
            <a:r>
              <a:rPr lang="en-ZA" sz="8000" smtClean="0">
                <a:latin typeface="Arial" panose="020B0604020202020204" pitchFamily="34" charset="0"/>
                <a:cs typeface="Arial" panose="020B0604020202020204" pitchFamily="34" charset="0"/>
              </a:rPr>
              <a:t>than three </a:t>
            </a:r>
            <a:r>
              <a:rPr lang="en-ZA" sz="8000" dirty="0">
                <a:latin typeface="Arial" panose="020B0604020202020204" pitchFamily="34" charset="0"/>
                <a:cs typeface="Arial" panose="020B0604020202020204" pitchFamily="34" charset="0"/>
              </a:rPr>
              <a:t>times by group of individuals within </a:t>
            </a:r>
            <a:r>
              <a:rPr lang="en-ZA" sz="8000">
                <a:latin typeface="Arial" panose="020B0604020202020204" pitchFamily="34" charset="0"/>
                <a:cs typeface="Arial" panose="020B0604020202020204" pitchFamily="34" charset="0"/>
              </a:rPr>
              <a:t>the </a:t>
            </a:r>
            <a:r>
              <a:rPr lang="en-ZA" sz="8000" smtClean="0">
                <a:latin typeface="Arial" panose="020B0604020202020204" pitchFamily="34" charset="0"/>
                <a:cs typeface="Arial" panose="020B0604020202020204" pitchFamily="34" charset="0"/>
              </a:rPr>
              <a:t>premises.</a:t>
            </a:r>
            <a:endParaRPr lang="en-ZA" sz="8000" dirty="0">
              <a:latin typeface="Arial" panose="020B0604020202020204" pitchFamily="34" charset="0"/>
              <a:cs typeface="Arial" panose="020B0604020202020204" pitchFamily="34" charset="0"/>
            </a:endParaRPr>
          </a:p>
          <a:p>
            <a:pPr algn="just"/>
            <a:r>
              <a:rPr lang="en-ZA" sz="8000" dirty="0">
                <a:latin typeface="Arial" panose="020B0604020202020204" pitchFamily="34" charset="0"/>
                <a:cs typeface="Arial" panose="020B0604020202020204" pitchFamily="34" charset="0"/>
              </a:rPr>
              <a:t>Lack of reception from Mr NTG Kubheka to allow </a:t>
            </a:r>
            <a:r>
              <a:rPr lang="en-ZA" sz="8000">
                <a:latin typeface="Arial" panose="020B0604020202020204" pitchFamily="34" charset="0"/>
                <a:cs typeface="Arial" panose="020B0604020202020204" pitchFamily="34" charset="0"/>
              </a:rPr>
              <a:t>the </a:t>
            </a:r>
            <a:r>
              <a:rPr lang="en-ZA" sz="8000" smtClean="0">
                <a:latin typeface="Arial" panose="020B0604020202020204" pitchFamily="34" charset="0"/>
                <a:cs typeface="Arial" panose="020B0604020202020204" pitchFamily="34" charset="0"/>
              </a:rPr>
              <a:t>Administration </a:t>
            </a:r>
            <a:r>
              <a:rPr lang="en-ZA" sz="8000" dirty="0">
                <a:latin typeface="Arial" panose="020B0604020202020204" pitchFamily="34" charset="0"/>
                <a:cs typeface="Arial" panose="020B0604020202020204" pitchFamily="34" charset="0"/>
              </a:rPr>
              <a:t>team to work smoothly,</a:t>
            </a:r>
          </a:p>
          <a:p>
            <a:pPr algn="just"/>
            <a:r>
              <a:rPr lang="en-ZA" sz="8000" dirty="0">
                <a:latin typeface="Arial" panose="020B0604020202020204" pitchFamily="34" charset="0"/>
                <a:cs typeface="Arial" panose="020B0604020202020204" pitchFamily="34" charset="0"/>
              </a:rPr>
              <a:t>Mr NTG Kubheka </a:t>
            </a:r>
            <a:r>
              <a:rPr lang="en-ZA" sz="8000">
                <a:latin typeface="Arial" panose="020B0604020202020204" pitchFamily="34" charset="0"/>
                <a:cs typeface="Arial" panose="020B0604020202020204" pitchFamily="34" charset="0"/>
              </a:rPr>
              <a:t>issuing </a:t>
            </a:r>
            <a:r>
              <a:rPr lang="en-ZA" sz="8000" smtClean="0">
                <a:latin typeface="Arial" panose="020B0604020202020204" pitchFamily="34" charset="0"/>
                <a:cs typeface="Arial" panose="020B0604020202020204" pitchFamily="34" charset="0"/>
              </a:rPr>
              <a:t>instructions </a:t>
            </a:r>
            <a:r>
              <a:rPr lang="en-ZA" sz="8000" dirty="0">
                <a:latin typeface="Arial" panose="020B0604020202020204" pitchFamily="34" charset="0"/>
                <a:cs typeface="Arial" panose="020B0604020202020204" pitchFamily="34" charset="0"/>
              </a:rPr>
              <a:t>against </a:t>
            </a:r>
            <a:r>
              <a:rPr lang="en-ZA" sz="8000">
                <a:latin typeface="Arial" panose="020B0604020202020204" pitchFamily="34" charset="0"/>
                <a:cs typeface="Arial" panose="020B0604020202020204" pitchFamily="34" charset="0"/>
              </a:rPr>
              <a:t>the A</a:t>
            </a:r>
            <a:r>
              <a:rPr lang="en-ZA" sz="8000" smtClean="0">
                <a:latin typeface="Arial" panose="020B0604020202020204" pitchFamily="34" charset="0"/>
                <a:cs typeface="Arial" panose="020B0604020202020204" pitchFamily="34" charset="0"/>
              </a:rPr>
              <a:t>dministration.</a:t>
            </a:r>
            <a:endParaRPr lang="en-ZA" sz="8000" dirty="0">
              <a:latin typeface="Arial" panose="020B0604020202020204" pitchFamily="34" charset="0"/>
              <a:cs typeface="Arial" panose="020B0604020202020204" pitchFamily="34" charset="0"/>
            </a:endParaRPr>
          </a:p>
          <a:p>
            <a:pPr algn="just"/>
            <a:r>
              <a:rPr lang="en-ZA" sz="8000" dirty="0">
                <a:latin typeface="Arial" panose="020B0604020202020204" pitchFamily="34" charset="0"/>
                <a:cs typeface="Arial" panose="020B0604020202020204" pitchFamily="34" charset="0"/>
              </a:rPr>
              <a:t>Use </a:t>
            </a:r>
            <a:r>
              <a:rPr lang="en-ZA" sz="8000">
                <a:latin typeface="Arial" panose="020B0604020202020204" pitchFamily="34" charset="0"/>
                <a:cs typeface="Arial" panose="020B0604020202020204" pitchFamily="34" charset="0"/>
              </a:rPr>
              <a:t>of </a:t>
            </a:r>
            <a:r>
              <a:rPr lang="en-ZA" sz="8000" smtClean="0">
                <a:latin typeface="Arial" panose="020B0604020202020204" pitchFamily="34" charset="0"/>
                <a:cs typeface="Arial" panose="020B0604020202020204" pitchFamily="34" charset="0"/>
              </a:rPr>
              <a:t>teargas </a:t>
            </a:r>
            <a:r>
              <a:rPr lang="en-ZA" sz="8000" dirty="0">
                <a:latin typeface="Arial" panose="020B0604020202020204" pitchFamily="34" charset="0"/>
                <a:cs typeface="Arial" panose="020B0604020202020204" pitchFamily="34" charset="0"/>
              </a:rPr>
              <a:t>to scare away the </a:t>
            </a:r>
            <a:r>
              <a:rPr lang="en-ZA" sz="8000">
                <a:latin typeface="Arial" panose="020B0604020202020204" pitchFamily="34" charset="0"/>
                <a:cs typeface="Arial" panose="020B0604020202020204" pitchFamily="34" charset="0"/>
              </a:rPr>
              <a:t>administration </a:t>
            </a:r>
            <a:r>
              <a:rPr lang="en-ZA" sz="8000" smtClean="0">
                <a:latin typeface="Arial" panose="020B0604020202020204" pitchFamily="34" charset="0"/>
                <a:cs typeface="Arial" panose="020B0604020202020204" pitchFamily="34" charset="0"/>
              </a:rPr>
              <a:t>team.</a:t>
            </a:r>
            <a:endParaRPr lang="en-ZA" sz="8000" dirty="0">
              <a:latin typeface="Arial" panose="020B0604020202020204" pitchFamily="34" charset="0"/>
              <a:cs typeface="Arial" panose="020B0604020202020204" pitchFamily="34" charset="0"/>
            </a:endParaRPr>
          </a:p>
          <a:p>
            <a:pPr algn="just"/>
            <a:r>
              <a:rPr lang="en-ZA" sz="8000" dirty="0">
                <a:latin typeface="Arial" panose="020B0604020202020204" pitchFamily="34" charset="0"/>
                <a:cs typeface="Arial" panose="020B0604020202020204" pitchFamily="34" charset="0"/>
              </a:rPr>
              <a:t>Intimidation and life threatening statements to frighten the </a:t>
            </a:r>
            <a:r>
              <a:rPr lang="en-ZA" sz="8000">
                <a:latin typeface="Arial" panose="020B0604020202020204" pitchFamily="34" charset="0"/>
                <a:cs typeface="Arial" panose="020B0604020202020204" pitchFamily="34" charset="0"/>
              </a:rPr>
              <a:t>Administration </a:t>
            </a:r>
            <a:r>
              <a:rPr lang="en-ZA" sz="8000" smtClean="0">
                <a:latin typeface="Arial" panose="020B0604020202020204" pitchFamily="34" charset="0"/>
                <a:cs typeface="Arial" panose="020B0604020202020204" pitchFamily="34" charset="0"/>
              </a:rPr>
              <a:t>Team.</a:t>
            </a:r>
            <a:endParaRPr lang="en-ZA" sz="8000" dirty="0">
              <a:latin typeface="Arial" panose="020B0604020202020204" pitchFamily="34" charset="0"/>
              <a:cs typeface="Arial" panose="020B0604020202020204" pitchFamily="34" charset="0"/>
            </a:endParaRPr>
          </a:p>
          <a:p>
            <a:pPr algn="just"/>
            <a:r>
              <a:rPr lang="en-ZA" sz="8000" dirty="0">
                <a:latin typeface="Arial" panose="020B0604020202020204" pitchFamily="34" charset="0"/>
                <a:cs typeface="Arial" panose="020B0604020202020204" pitchFamily="34" charset="0"/>
              </a:rPr>
              <a:t>Administration team has been barred from entering the premises, this is informed by serious letters issued by Mr NTG Kubheka to security company to keep team away from </a:t>
            </a:r>
            <a:r>
              <a:rPr lang="en-ZA" sz="8000">
                <a:latin typeface="Arial" panose="020B0604020202020204" pitchFamily="34" charset="0"/>
                <a:cs typeface="Arial" panose="020B0604020202020204" pitchFamily="34" charset="0"/>
              </a:rPr>
              <a:t>the </a:t>
            </a:r>
            <a:r>
              <a:rPr lang="en-ZA" sz="8000" smtClean="0">
                <a:latin typeface="Arial" panose="020B0604020202020204" pitchFamily="34" charset="0"/>
                <a:cs typeface="Arial" panose="020B0604020202020204" pitchFamily="34" charset="0"/>
              </a:rPr>
              <a:t>premises.</a:t>
            </a:r>
            <a:endParaRPr lang="en-ZA" sz="8000" dirty="0">
              <a:latin typeface="Arial" panose="020B0604020202020204" pitchFamily="34" charset="0"/>
              <a:cs typeface="Arial" panose="020B0604020202020204" pitchFamily="34" charset="0"/>
            </a:endParaRPr>
          </a:p>
          <a:p>
            <a:pPr algn="just"/>
            <a:r>
              <a:rPr lang="en-ZA" sz="8000" dirty="0">
                <a:latin typeface="Arial" panose="020B0604020202020204" pitchFamily="34" charset="0"/>
                <a:cs typeface="Arial" panose="020B0604020202020204" pitchFamily="34" charset="0"/>
              </a:rPr>
              <a:t>Documents are not made available when requested by the </a:t>
            </a:r>
            <a:r>
              <a:rPr lang="en-ZA" sz="8000">
                <a:latin typeface="Arial" panose="020B0604020202020204" pitchFamily="34" charset="0"/>
                <a:cs typeface="Arial" panose="020B0604020202020204" pitchFamily="34" charset="0"/>
              </a:rPr>
              <a:t>Administration </a:t>
            </a:r>
            <a:r>
              <a:rPr lang="en-ZA" sz="8000" smtClean="0">
                <a:latin typeface="Arial" panose="020B0604020202020204" pitchFamily="34" charset="0"/>
                <a:cs typeface="Arial" panose="020B0604020202020204" pitchFamily="34" charset="0"/>
              </a:rPr>
              <a:t>team.</a:t>
            </a:r>
            <a:endParaRPr lang="en-ZA" sz="8000" dirty="0">
              <a:latin typeface="Arial" panose="020B0604020202020204" pitchFamily="34" charset="0"/>
              <a:cs typeface="Arial" panose="020B0604020202020204" pitchFamily="34" charset="0"/>
            </a:endParaRPr>
          </a:p>
          <a:p>
            <a:pPr algn="just"/>
            <a:r>
              <a:rPr lang="en-ZA" sz="8000" smtClean="0">
                <a:latin typeface="Arial" panose="020B0604020202020204" pitchFamily="34" charset="0"/>
                <a:cs typeface="Arial" panose="020B0604020202020204" pitchFamily="34" charset="0"/>
              </a:rPr>
              <a:t>Lack </a:t>
            </a:r>
            <a:r>
              <a:rPr lang="en-ZA" sz="8000" dirty="0">
                <a:latin typeface="Arial" panose="020B0604020202020204" pitchFamily="34" charset="0"/>
                <a:cs typeface="Arial" panose="020B0604020202020204" pitchFamily="34" charset="0"/>
              </a:rPr>
              <a:t>of support from the SAPS to protect the team</a:t>
            </a:r>
          </a:p>
          <a:p>
            <a:endParaRPr lang="en-ZA" sz="8000"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A7AC4172-C4EA-492B-A003-0F4E5579BB53}" type="slidenum">
              <a:rPr lang="en-US" smtClean="0">
                <a:solidFill>
                  <a:prstClr val="black">
                    <a:tint val="75000"/>
                  </a:prstClr>
                </a:solidFill>
              </a:rPr>
              <a:pPr/>
              <a:t>12</a:t>
            </a:fld>
            <a:endParaRPr lang="en-US" dirty="0">
              <a:solidFill>
                <a:prstClr val="black">
                  <a:tint val="75000"/>
                </a:prstClr>
              </a:solidFill>
            </a:endParaRPr>
          </a:p>
        </p:txBody>
      </p:sp>
    </p:spTree>
    <p:extLst>
      <p:ext uri="{BB962C8B-B14F-4D97-AF65-F5344CB8AC3E}">
        <p14:creationId xmlns:p14="http://schemas.microsoft.com/office/powerpoint/2010/main" xmlns="" val="40764559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a:extLst>
              <a:ext uri="{FF2B5EF4-FFF2-40B4-BE49-F238E27FC236}">
                <a16:creationId xmlns:a16="http://schemas.microsoft.com/office/drawing/2014/main" xmlns="" id="{CB183C66-A4EF-4717-B921-71ECC8311AD6}"/>
              </a:ext>
            </a:extLst>
          </p:cNvPr>
          <p:cNvSpPr>
            <a:spLocks noGrp="1"/>
          </p:cNvSpPr>
          <p:nvPr>
            <p:ph idx="1"/>
          </p:nvPr>
        </p:nvSpPr>
        <p:spPr>
          <a:xfrm>
            <a:off x="395288" y="1268413"/>
            <a:ext cx="8226425" cy="5040312"/>
          </a:xfrm>
        </p:spPr>
        <p:txBody>
          <a:bodyPr/>
          <a:lstStyle/>
          <a:p>
            <a:pPr marL="0" indent="0" algn="ctr" eaLnBrk="1" hangingPunct="1">
              <a:spcBef>
                <a:spcPct val="0"/>
              </a:spcBef>
              <a:buFont typeface="Arial" panose="020B0604020202020204" pitchFamily="34" charset="0"/>
              <a:buNone/>
            </a:pPr>
            <a:endParaRPr lang="en-ZA" altLang="en-US" dirty="0">
              <a:latin typeface="Tahoma" panose="020B0604030504040204" pitchFamily="34" charset="0"/>
              <a:cs typeface="Tahoma" panose="020B0604030504040204" pitchFamily="34" charset="0"/>
            </a:endParaRPr>
          </a:p>
          <a:p>
            <a:pPr marL="0" indent="0" algn="ctr" eaLnBrk="1" hangingPunct="1">
              <a:spcBef>
                <a:spcPct val="0"/>
              </a:spcBef>
              <a:buFont typeface="Arial" panose="020B0604020202020204" pitchFamily="34" charset="0"/>
              <a:buNone/>
            </a:pPr>
            <a:r>
              <a:rPr lang="en-ZA" altLang="en-US" sz="3600" b="1" dirty="0">
                <a:latin typeface="Arial Narrow" panose="020B0606020202030204" pitchFamily="34" charset="0"/>
                <a:cs typeface="Tahoma" panose="020B0604030504040204" pitchFamily="34" charset="0"/>
              </a:rPr>
              <a:t>THE END </a:t>
            </a:r>
          </a:p>
          <a:p>
            <a:pPr marL="0" indent="0" algn="ctr" eaLnBrk="1" hangingPunct="1">
              <a:lnSpc>
                <a:spcPct val="100000"/>
              </a:lnSpc>
              <a:spcBef>
                <a:spcPct val="0"/>
              </a:spcBef>
              <a:buFont typeface="Arial" panose="020B0604020202020204" pitchFamily="34" charset="0"/>
              <a:buNone/>
            </a:pPr>
            <a:r>
              <a:rPr lang="en-ZA" altLang="en-US" dirty="0">
                <a:latin typeface="Tahoma" panose="020B0604030504040204" pitchFamily="34" charset="0"/>
                <a:cs typeface="Tahoma" panose="020B0604030504040204" pitchFamily="34" charset="0"/>
              </a:rPr>
              <a:t>……………</a:t>
            </a:r>
          </a:p>
          <a:p>
            <a:pPr marL="0" indent="0" algn="ctr" eaLnBrk="1" hangingPunct="1">
              <a:lnSpc>
                <a:spcPct val="100000"/>
              </a:lnSpc>
              <a:spcBef>
                <a:spcPct val="0"/>
              </a:spcBef>
              <a:buFont typeface="Arial" panose="020B0604020202020204" pitchFamily="34" charset="0"/>
              <a:buNone/>
            </a:pPr>
            <a:r>
              <a:rPr lang="en-ZA" altLang="en-US" dirty="0">
                <a:latin typeface="Tahoma" panose="020B0604030504040204" pitchFamily="34" charset="0"/>
                <a:cs typeface="Tahoma" panose="020B0604030504040204" pitchFamily="34" charset="0"/>
              </a:rPr>
              <a:t>……….</a:t>
            </a:r>
          </a:p>
          <a:p>
            <a:pPr marL="0" indent="0" algn="ctr" eaLnBrk="1" hangingPunct="1">
              <a:lnSpc>
                <a:spcPct val="100000"/>
              </a:lnSpc>
              <a:spcBef>
                <a:spcPct val="0"/>
              </a:spcBef>
              <a:buFont typeface="Arial" panose="020B0604020202020204" pitchFamily="34" charset="0"/>
              <a:buNone/>
            </a:pPr>
            <a:r>
              <a:rPr lang="en-ZA" altLang="en-US" dirty="0">
                <a:latin typeface="Tahoma" panose="020B0604030504040204" pitchFamily="34" charset="0"/>
                <a:cs typeface="Tahoma" panose="020B0604030504040204" pitchFamily="34" charset="0"/>
              </a:rPr>
              <a:t>…….</a:t>
            </a:r>
          </a:p>
          <a:p>
            <a:pPr marL="0" indent="0" algn="ctr" eaLnBrk="1" hangingPunct="1">
              <a:lnSpc>
                <a:spcPct val="100000"/>
              </a:lnSpc>
              <a:spcBef>
                <a:spcPct val="0"/>
              </a:spcBef>
              <a:buFont typeface="Arial" panose="020B0604020202020204" pitchFamily="34" charset="0"/>
              <a:buNone/>
            </a:pPr>
            <a:r>
              <a:rPr lang="en-ZA" altLang="en-US" dirty="0">
                <a:latin typeface="Tahoma" panose="020B0604030504040204" pitchFamily="34" charset="0"/>
                <a:cs typeface="Tahoma" panose="020B0604030504040204" pitchFamily="34" charset="0"/>
              </a:rPr>
              <a:t>….</a:t>
            </a:r>
          </a:p>
          <a:p>
            <a:pPr marL="0" indent="0" algn="ctr" eaLnBrk="1" hangingPunct="1">
              <a:lnSpc>
                <a:spcPct val="100000"/>
              </a:lnSpc>
              <a:spcBef>
                <a:spcPct val="0"/>
              </a:spcBef>
              <a:buFont typeface="Arial" panose="020B0604020202020204" pitchFamily="34" charset="0"/>
              <a:buNone/>
            </a:pPr>
            <a:r>
              <a:rPr lang="en-ZA" altLang="en-US" dirty="0">
                <a:latin typeface="Tahoma" panose="020B0604030504040204" pitchFamily="34" charset="0"/>
                <a:cs typeface="Tahoma" panose="020B0604030504040204" pitchFamily="34" charset="0"/>
              </a:rPr>
              <a:t>...</a:t>
            </a:r>
          </a:p>
          <a:p>
            <a:pPr marL="0" indent="0" algn="ctr" eaLnBrk="1" hangingPunct="1">
              <a:lnSpc>
                <a:spcPct val="100000"/>
              </a:lnSpc>
              <a:spcBef>
                <a:spcPct val="0"/>
              </a:spcBef>
              <a:buFont typeface="Arial" panose="020B0604020202020204" pitchFamily="34" charset="0"/>
              <a:buNone/>
            </a:pPr>
            <a:r>
              <a:rPr lang="en-ZA" altLang="en-US" dirty="0">
                <a:latin typeface="Tahoma" panose="020B0604030504040204" pitchFamily="34" charset="0"/>
                <a:cs typeface="Tahoma" panose="020B0604030504040204" pitchFamily="34" charset="0"/>
              </a:rPr>
              <a:t>..</a:t>
            </a:r>
          </a:p>
          <a:p>
            <a:pPr marL="0" indent="0" algn="ctr" eaLnBrk="1" hangingPunct="1">
              <a:lnSpc>
                <a:spcPct val="100000"/>
              </a:lnSpc>
              <a:spcBef>
                <a:spcPct val="0"/>
              </a:spcBef>
              <a:buFont typeface="Arial" panose="020B0604020202020204" pitchFamily="34" charset="0"/>
              <a:buNone/>
            </a:pPr>
            <a:r>
              <a:rPr lang="en-ZA" altLang="en-US" dirty="0">
                <a:latin typeface="Tahoma" panose="020B0604030504040204" pitchFamily="34" charset="0"/>
                <a:cs typeface="Tahoma" panose="020B0604030504040204" pitchFamily="34" charset="0"/>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ZA" sz="2000" b="1" dirty="0" smtClean="0">
                <a:latin typeface="Arial" panose="020B0604020202020204" pitchFamily="34" charset="0"/>
                <a:cs typeface="Arial" panose="020B0604020202020204" pitchFamily="34" charset="0"/>
              </a:rPr>
              <a:t>Table of Content</a:t>
            </a:r>
            <a:endParaRPr lang="en-ZA" sz="20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196752"/>
            <a:ext cx="8229600" cy="4929411"/>
          </a:xfrm>
        </p:spPr>
        <p:txBody>
          <a:bodyPr>
            <a:normAutofit/>
          </a:bodyPr>
          <a:lstStyle/>
          <a:p>
            <a:pPr marL="514350" indent="-514350" algn="just">
              <a:buFont typeface="+mj-lt"/>
              <a:buAutoNum type="arabicPeriod"/>
            </a:pPr>
            <a:endParaRPr lang="en-ZA" sz="2000" dirty="0" smtClean="0">
              <a:latin typeface="Arial" panose="020B0604020202020204" pitchFamily="34" charset="0"/>
              <a:cs typeface="Arial" panose="020B0604020202020204" pitchFamily="34" charset="0"/>
            </a:endParaRPr>
          </a:p>
          <a:p>
            <a:pPr marL="514350" indent="-514350" algn="just">
              <a:buFont typeface="+mj-lt"/>
              <a:buAutoNum type="arabicPeriod"/>
            </a:pPr>
            <a:r>
              <a:rPr lang="en-ZA" sz="2200" dirty="0" smtClean="0">
                <a:latin typeface="Arial" panose="020B0604020202020204" pitchFamily="34" charset="0"/>
                <a:cs typeface="Arial" panose="020B0604020202020204" pitchFamily="34" charset="0"/>
              </a:rPr>
              <a:t>The status quo of Dr. JS Moroka Local Municipality</a:t>
            </a:r>
          </a:p>
          <a:p>
            <a:pPr marL="514350" indent="-514350" algn="just">
              <a:buFont typeface="+mj-lt"/>
              <a:buAutoNum type="arabicPeriod"/>
            </a:pPr>
            <a:r>
              <a:rPr lang="en-ZA" sz="2200" dirty="0" smtClean="0">
                <a:latin typeface="Arial" panose="020B0604020202020204" pitchFamily="34" charset="0"/>
                <a:cs typeface="Arial" panose="020B0604020202020204" pitchFamily="34" charset="0"/>
              </a:rPr>
              <a:t>The role and functions of the intervention team</a:t>
            </a:r>
          </a:p>
          <a:p>
            <a:pPr marL="514350" indent="-514350" algn="just">
              <a:buFont typeface="+mj-lt"/>
              <a:buAutoNum type="arabicPeriod"/>
            </a:pPr>
            <a:r>
              <a:rPr lang="en-ZA" sz="2200" dirty="0" smtClean="0">
                <a:latin typeface="Arial" panose="020B0604020202020204" pitchFamily="34" charset="0"/>
                <a:cs typeface="Arial" panose="020B0604020202020204" pitchFamily="34" charset="0"/>
              </a:rPr>
              <a:t>Intervention plan/programme</a:t>
            </a:r>
          </a:p>
          <a:p>
            <a:pPr marL="514350" indent="-514350" algn="just">
              <a:buFont typeface="+mj-lt"/>
              <a:buAutoNum type="arabicPeriod"/>
            </a:pPr>
            <a:r>
              <a:rPr lang="en-ZA" sz="2200" dirty="0" smtClean="0">
                <a:latin typeface="Arial" panose="020B0604020202020204" pitchFamily="34" charset="0"/>
                <a:cs typeface="Arial" panose="020B0604020202020204" pitchFamily="34" charset="0"/>
              </a:rPr>
              <a:t>Hostility towards the </a:t>
            </a:r>
            <a:r>
              <a:rPr lang="en-ZA" sz="2200" dirty="0">
                <a:latin typeface="Arial" panose="020B0604020202020204" pitchFamily="34" charset="0"/>
                <a:cs typeface="Arial" panose="020B0604020202020204" pitchFamily="34" charset="0"/>
              </a:rPr>
              <a:t>A</a:t>
            </a:r>
            <a:r>
              <a:rPr lang="en-ZA" sz="2200" dirty="0" smtClean="0">
                <a:latin typeface="Arial" panose="020B0604020202020204" pitchFamily="34" charset="0"/>
                <a:cs typeface="Arial" panose="020B0604020202020204" pitchFamily="34" charset="0"/>
              </a:rPr>
              <a:t>dministration </a:t>
            </a:r>
            <a:r>
              <a:rPr lang="en-ZA" sz="2200" dirty="0">
                <a:latin typeface="Arial" panose="020B0604020202020204" pitchFamily="34" charset="0"/>
                <a:cs typeface="Arial" panose="020B0604020202020204" pitchFamily="34" charset="0"/>
              </a:rPr>
              <a:t>T</a:t>
            </a:r>
            <a:r>
              <a:rPr lang="en-ZA" sz="2200" dirty="0" smtClean="0">
                <a:latin typeface="Arial" panose="020B0604020202020204" pitchFamily="34" charset="0"/>
                <a:cs typeface="Arial" panose="020B0604020202020204" pitchFamily="34" charset="0"/>
              </a:rPr>
              <a:t>eam</a:t>
            </a:r>
            <a:endParaRPr lang="en-ZA" sz="2200" dirty="0">
              <a:latin typeface="Arial" panose="020B0604020202020204" pitchFamily="34" charset="0"/>
              <a:cs typeface="Arial" panose="020B0604020202020204" pitchFamily="34" charset="0"/>
            </a:endParaRPr>
          </a:p>
          <a:p>
            <a:endParaRPr lang="en-ZA"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A7AC4172-C4EA-492B-A003-0F4E5579BB53}" type="slidenum">
              <a:rPr lang="en-US" smtClean="0">
                <a:solidFill>
                  <a:prstClr val="black">
                    <a:tint val="75000"/>
                  </a:prstClr>
                </a:solidFill>
              </a:rPr>
              <a:pPr/>
              <a:t>2</a:t>
            </a:fld>
            <a:endParaRPr lang="en-US" dirty="0">
              <a:solidFill>
                <a:prstClr val="black">
                  <a:tint val="75000"/>
                </a:prstClr>
              </a:solidFill>
            </a:endParaRPr>
          </a:p>
        </p:txBody>
      </p:sp>
    </p:spTree>
    <p:extLst>
      <p:ext uri="{BB962C8B-B14F-4D97-AF65-F5344CB8AC3E}">
        <p14:creationId xmlns:p14="http://schemas.microsoft.com/office/powerpoint/2010/main" xmlns="" val="25480968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ZA" sz="2000" b="1" dirty="0">
                <a:latin typeface="Arial" panose="020B0604020202020204" pitchFamily="34" charset="0"/>
                <a:cs typeface="Arial" panose="020B0604020202020204" pitchFamily="34" charset="0"/>
              </a:rPr>
              <a:t>State of Dr JSMLM (Administration)</a:t>
            </a:r>
          </a:p>
        </p:txBody>
      </p:sp>
      <p:sp>
        <p:nvSpPr>
          <p:cNvPr id="3" name="Content Placeholder 2"/>
          <p:cNvSpPr>
            <a:spLocks noGrp="1"/>
          </p:cNvSpPr>
          <p:nvPr>
            <p:ph idx="1"/>
          </p:nvPr>
        </p:nvSpPr>
        <p:spPr>
          <a:xfrm>
            <a:off x="457200" y="1196752"/>
            <a:ext cx="8229600" cy="4929411"/>
          </a:xfrm>
        </p:spPr>
        <p:txBody>
          <a:bodyPr>
            <a:normAutofit fontScale="92500" lnSpcReduction="10000"/>
          </a:bodyPr>
          <a:lstStyle/>
          <a:p>
            <a:pPr marL="0" indent="0">
              <a:buNone/>
            </a:pPr>
            <a:r>
              <a:rPr lang="en-ZA" sz="2400" b="1" dirty="0" smtClean="0">
                <a:latin typeface="Arial" panose="020B0604020202020204" pitchFamily="34" charset="0"/>
                <a:cs typeface="Arial" panose="020B0604020202020204" pitchFamily="34" charset="0"/>
              </a:rPr>
              <a:t>    Institutional Arrangements</a:t>
            </a:r>
            <a:endParaRPr lang="en-ZA" sz="2400" b="1" dirty="0">
              <a:latin typeface="Arial" panose="020B0604020202020204" pitchFamily="34" charset="0"/>
              <a:cs typeface="Arial" panose="020B0604020202020204" pitchFamily="34" charset="0"/>
            </a:endParaRPr>
          </a:p>
          <a:p>
            <a:pPr algn="just"/>
            <a:r>
              <a:rPr lang="en-ZA" sz="2200" dirty="0">
                <a:latin typeface="Arial" panose="020B0604020202020204" pitchFamily="34" charset="0"/>
                <a:cs typeface="Arial" panose="020B0604020202020204" pitchFamily="34" charset="0"/>
              </a:rPr>
              <a:t>Section 56 managers positions are vacant, they were terminated and the matter is </a:t>
            </a:r>
            <a:r>
              <a:rPr lang="en-ZA" sz="2200" dirty="0" smtClean="0">
                <a:latin typeface="Arial" panose="020B0604020202020204" pitchFamily="34" charset="0"/>
                <a:cs typeface="Arial" panose="020B0604020202020204" pitchFamily="34" charset="0"/>
              </a:rPr>
              <a:t>at </a:t>
            </a:r>
            <a:r>
              <a:rPr lang="en-ZA" sz="2200" dirty="0">
                <a:latin typeface="Arial" panose="020B0604020202020204" pitchFamily="34" charset="0"/>
                <a:cs typeface="Arial" panose="020B0604020202020204" pitchFamily="34" charset="0"/>
              </a:rPr>
              <a:t>Labour Court.</a:t>
            </a:r>
          </a:p>
          <a:p>
            <a:pPr algn="just"/>
            <a:r>
              <a:rPr lang="en-ZA" sz="2200" dirty="0">
                <a:latin typeface="Arial" panose="020B0604020202020204" pitchFamily="34" charset="0"/>
                <a:cs typeface="Arial" panose="020B0604020202020204" pitchFamily="34" charset="0"/>
              </a:rPr>
              <a:t>The three months period for Acting senior managers has since lapsed </a:t>
            </a:r>
            <a:r>
              <a:rPr lang="en-ZA" sz="2200" dirty="0" smtClean="0">
                <a:latin typeface="Arial" panose="020B0604020202020204" pitchFamily="34" charset="0"/>
                <a:cs typeface="Arial" panose="020B0604020202020204" pitchFamily="34" charset="0"/>
              </a:rPr>
              <a:t>thus there </a:t>
            </a:r>
            <a:r>
              <a:rPr lang="en-ZA" sz="2200" dirty="0">
                <a:latin typeface="Arial" panose="020B0604020202020204" pitchFamily="34" charset="0"/>
                <a:cs typeface="Arial" panose="020B0604020202020204" pitchFamily="34" charset="0"/>
              </a:rPr>
              <a:t>is a vacuum at senior management level.</a:t>
            </a:r>
          </a:p>
          <a:p>
            <a:pPr algn="just"/>
            <a:r>
              <a:rPr lang="en-ZA" sz="2200" dirty="0">
                <a:latin typeface="Arial" panose="020B0604020202020204" pitchFamily="34" charset="0"/>
                <a:cs typeface="Arial" panose="020B0604020202020204" pitchFamily="34" charset="0"/>
              </a:rPr>
              <a:t>The Chief Financial Officer </a:t>
            </a:r>
            <a:r>
              <a:rPr lang="en-ZA" sz="2200" dirty="0" smtClean="0">
                <a:latin typeface="Arial" panose="020B0604020202020204" pitchFamily="34" charset="0"/>
                <a:cs typeface="Arial" panose="020B0604020202020204" pitchFamily="34" charset="0"/>
              </a:rPr>
              <a:t>(CFO) has </a:t>
            </a:r>
            <a:r>
              <a:rPr lang="en-ZA" sz="2200" dirty="0">
                <a:latin typeface="Arial" panose="020B0604020202020204" pitchFamily="34" charset="0"/>
                <a:cs typeface="Arial" panose="020B0604020202020204" pitchFamily="34" charset="0"/>
              </a:rPr>
              <a:t>been suspended over a</a:t>
            </a:r>
            <a:r>
              <a:rPr lang="en-ZA" sz="2200" dirty="0" smtClean="0">
                <a:latin typeface="Arial" panose="020B0604020202020204" pitchFamily="34" charset="0"/>
                <a:cs typeface="Arial" panose="020B0604020202020204" pitchFamily="34" charset="0"/>
              </a:rPr>
              <a:t> </a:t>
            </a:r>
            <a:r>
              <a:rPr lang="en-ZA" sz="2200" dirty="0">
                <a:latin typeface="Arial" panose="020B0604020202020204" pitchFamily="34" charset="0"/>
                <a:cs typeface="Arial" panose="020B0604020202020204" pitchFamily="34" charset="0"/>
              </a:rPr>
              <a:t>period of two </a:t>
            </a:r>
            <a:r>
              <a:rPr lang="en-ZA" sz="2200" dirty="0" smtClean="0">
                <a:latin typeface="Arial" panose="020B0604020202020204" pitchFamily="34" charset="0"/>
                <a:cs typeface="Arial" panose="020B0604020202020204" pitchFamily="34" charset="0"/>
              </a:rPr>
              <a:t>years, (VBS) scandal</a:t>
            </a:r>
            <a:endParaRPr lang="en-ZA" sz="2200" dirty="0">
              <a:latin typeface="Arial" panose="020B0604020202020204" pitchFamily="34" charset="0"/>
              <a:cs typeface="Arial" panose="020B0604020202020204" pitchFamily="34" charset="0"/>
            </a:endParaRPr>
          </a:p>
          <a:p>
            <a:pPr algn="just"/>
            <a:r>
              <a:rPr lang="en-ZA" sz="2200" dirty="0">
                <a:latin typeface="Arial" panose="020B0604020202020204" pitchFamily="34" charset="0"/>
                <a:cs typeface="Arial" panose="020B0604020202020204" pitchFamily="34" charset="0"/>
              </a:rPr>
              <a:t>7 Middle Managers are under suspension and the majority of them </a:t>
            </a:r>
            <a:r>
              <a:rPr lang="en-ZA" sz="2200">
                <a:latin typeface="Arial" panose="020B0604020202020204" pitchFamily="34" charset="0"/>
                <a:cs typeface="Arial" panose="020B0604020202020204" pitchFamily="34" charset="0"/>
              </a:rPr>
              <a:t>are </a:t>
            </a:r>
            <a:r>
              <a:rPr lang="en-ZA" sz="2200" smtClean="0">
                <a:latin typeface="Arial" panose="020B0604020202020204" pitchFamily="34" charset="0"/>
                <a:cs typeface="Arial" panose="020B0604020202020204" pitchFamily="34" charset="0"/>
              </a:rPr>
              <a:t>at </a:t>
            </a:r>
            <a:r>
              <a:rPr lang="en-ZA" sz="2200" dirty="0">
                <a:latin typeface="Arial" panose="020B0604020202020204" pitchFamily="34" charset="0"/>
                <a:cs typeface="Arial" panose="020B0604020202020204" pitchFamily="34" charset="0"/>
              </a:rPr>
              <a:t>Finance </a:t>
            </a:r>
            <a:r>
              <a:rPr lang="en-ZA" sz="2200" dirty="0" smtClean="0">
                <a:latin typeface="Arial" panose="020B0604020202020204" pitchFamily="34" charset="0"/>
                <a:cs typeface="Arial" panose="020B0604020202020204" pitchFamily="34" charset="0"/>
              </a:rPr>
              <a:t>Directorate. As a result, the Budget and Treasury Department of the municipality </a:t>
            </a:r>
            <a:r>
              <a:rPr lang="en-ZA" sz="2200" dirty="0">
                <a:latin typeface="Arial" panose="020B0604020202020204" pitchFamily="34" charset="0"/>
                <a:cs typeface="Arial" panose="020B0604020202020204" pitchFamily="34" charset="0"/>
              </a:rPr>
              <a:t>has collapsed.</a:t>
            </a:r>
          </a:p>
          <a:p>
            <a:pPr algn="just"/>
            <a:r>
              <a:rPr lang="en-ZA" sz="2200" dirty="0">
                <a:latin typeface="Arial" panose="020B0604020202020204" pitchFamily="34" charset="0"/>
                <a:cs typeface="Arial" panose="020B0604020202020204" pitchFamily="34" charset="0"/>
              </a:rPr>
              <a:t>There </a:t>
            </a:r>
            <a:r>
              <a:rPr lang="en-ZA" sz="2200" dirty="0" smtClean="0">
                <a:latin typeface="Arial" panose="020B0604020202020204" pitchFamily="34" charset="0"/>
                <a:cs typeface="Arial" panose="020B0604020202020204" pitchFamily="34" charset="0"/>
              </a:rPr>
              <a:t>are delays </a:t>
            </a:r>
            <a:r>
              <a:rPr lang="en-ZA" sz="2200" dirty="0">
                <a:latin typeface="Arial" panose="020B0604020202020204" pitchFamily="34" charset="0"/>
                <a:cs typeface="Arial" panose="020B0604020202020204" pitchFamily="34" charset="0"/>
              </a:rPr>
              <a:t>on the finalisation of the </a:t>
            </a:r>
            <a:r>
              <a:rPr lang="en-ZA" sz="2200" dirty="0" smtClean="0">
                <a:latin typeface="Arial" panose="020B0604020202020204" pitchFamily="34" charset="0"/>
                <a:cs typeface="Arial" panose="020B0604020202020204" pitchFamily="34" charset="0"/>
              </a:rPr>
              <a:t>above disciplinary </a:t>
            </a:r>
            <a:r>
              <a:rPr lang="en-ZA" sz="2200" dirty="0">
                <a:latin typeface="Arial" panose="020B0604020202020204" pitchFamily="34" charset="0"/>
                <a:cs typeface="Arial" panose="020B0604020202020204" pitchFamily="34" charset="0"/>
              </a:rPr>
              <a:t>hearings</a:t>
            </a:r>
            <a:r>
              <a:rPr lang="en-ZA" sz="2200" dirty="0" smtClean="0">
                <a:latin typeface="Arial" panose="020B0604020202020204" pitchFamily="34" charset="0"/>
                <a:cs typeface="Arial" panose="020B0604020202020204" pitchFamily="34" charset="0"/>
              </a:rPr>
              <a:t>. This is impacting directly to the costs of Council. </a:t>
            </a:r>
            <a:endParaRPr lang="en-ZA" sz="2200" dirty="0">
              <a:latin typeface="Arial" panose="020B0604020202020204" pitchFamily="34" charset="0"/>
              <a:cs typeface="Arial" panose="020B0604020202020204" pitchFamily="34" charset="0"/>
            </a:endParaRPr>
          </a:p>
          <a:p>
            <a:pPr algn="just"/>
            <a:r>
              <a:rPr lang="en-ZA" sz="2200" dirty="0">
                <a:latin typeface="Arial" panose="020B0604020202020204" pitchFamily="34" charset="0"/>
                <a:cs typeface="Arial" panose="020B0604020202020204" pitchFamily="34" charset="0"/>
              </a:rPr>
              <a:t>According to the gatekeepers, these officials are not allowed to enter the Municipal </a:t>
            </a:r>
            <a:r>
              <a:rPr lang="en-ZA" sz="2200" dirty="0" smtClean="0">
                <a:latin typeface="Arial" panose="020B0604020202020204" pitchFamily="34" charset="0"/>
                <a:cs typeface="Arial" panose="020B0604020202020204" pitchFamily="34" charset="0"/>
              </a:rPr>
              <a:t>premises</a:t>
            </a:r>
            <a:r>
              <a:rPr lang="en-ZA" sz="2200" dirty="0">
                <a:latin typeface="Arial" panose="020B0604020202020204" pitchFamily="34" charset="0"/>
                <a:cs typeface="Arial" panose="020B0604020202020204" pitchFamily="34" charset="0"/>
              </a:rPr>
              <a:t> </a:t>
            </a:r>
            <a:r>
              <a:rPr lang="en-ZA" sz="2200" dirty="0" smtClean="0">
                <a:latin typeface="Arial" panose="020B0604020202020204" pitchFamily="34" charset="0"/>
                <a:cs typeface="Arial" panose="020B0604020202020204" pitchFamily="34" charset="0"/>
              </a:rPr>
              <a:t>regardless of the outcomes. </a:t>
            </a:r>
            <a:endParaRPr lang="en-ZA" sz="2200" dirty="0">
              <a:latin typeface="Arial" panose="020B0604020202020204" pitchFamily="34" charset="0"/>
              <a:cs typeface="Arial" panose="020B0604020202020204" pitchFamily="34" charset="0"/>
            </a:endParaRPr>
          </a:p>
          <a:p>
            <a:endParaRPr lang="en-ZA"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A7AC4172-C4EA-492B-A003-0F4E5579BB53}" type="slidenum">
              <a:rPr lang="en-US" smtClean="0">
                <a:solidFill>
                  <a:prstClr val="black">
                    <a:tint val="75000"/>
                  </a:prstClr>
                </a:solidFill>
              </a:rPr>
              <a:pPr/>
              <a:t>3</a:t>
            </a:fld>
            <a:endParaRPr lang="en-US" dirty="0">
              <a:solidFill>
                <a:prstClr val="black">
                  <a:tint val="75000"/>
                </a:prstClr>
              </a:solidFill>
            </a:endParaRPr>
          </a:p>
        </p:txBody>
      </p:sp>
    </p:spTree>
    <p:extLst>
      <p:ext uri="{BB962C8B-B14F-4D97-AF65-F5344CB8AC3E}">
        <p14:creationId xmlns:p14="http://schemas.microsoft.com/office/powerpoint/2010/main" xmlns="" val="5321751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ZA" sz="2400" b="1" dirty="0">
                <a:latin typeface="Arial" panose="020B0604020202020204" pitchFamily="34" charset="0"/>
                <a:cs typeface="Arial" panose="020B0604020202020204" pitchFamily="34" charset="0"/>
              </a:rPr>
              <a:t>State of Dr JSMLM (Administration)</a:t>
            </a:r>
          </a:p>
        </p:txBody>
      </p:sp>
      <p:sp>
        <p:nvSpPr>
          <p:cNvPr id="3" name="Content Placeholder 2"/>
          <p:cNvSpPr>
            <a:spLocks noGrp="1"/>
          </p:cNvSpPr>
          <p:nvPr>
            <p:ph idx="1"/>
          </p:nvPr>
        </p:nvSpPr>
        <p:spPr>
          <a:xfrm>
            <a:off x="457200" y="1196752"/>
            <a:ext cx="8229600" cy="4929411"/>
          </a:xfrm>
        </p:spPr>
        <p:txBody>
          <a:bodyPr>
            <a:normAutofit lnSpcReduction="10000"/>
          </a:bodyPr>
          <a:lstStyle/>
          <a:p>
            <a:pPr marL="0" indent="0">
              <a:buNone/>
            </a:pPr>
            <a:r>
              <a:rPr lang="en-ZA" sz="2200" b="1" dirty="0">
                <a:latin typeface="Arial" panose="020B0604020202020204" pitchFamily="34" charset="0"/>
                <a:cs typeface="Arial" panose="020B0604020202020204" pitchFamily="34" charset="0"/>
              </a:rPr>
              <a:t>State of Governance in the Municipality</a:t>
            </a:r>
          </a:p>
          <a:p>
            <a:pPr algn="just"/>
            <a:r>
              <a:rPr lang="en-ZA" sz="2200" dirty="0" smtClean="0">
                <a:latin typeface="Arial" panose="020B0604020202020204" pitchFamily="34" charset="0"/>
                <a:cs typeface="Arial" panose="020B0604020202020204" pitchFamily="34" charset="0"/>
              </a:rPr>
              <a:t>Lack </a:t>
            </a:r>
            <a:r>
              <a:rPr lang="en-ZA" sz="2200" dirty="0">
                <a:latin typeface="Arial" panose="020B0604020202020204" pitchFamily="34" charset="0"/>
                <a:cs typeface="Arial" panose="020B0604020202020204" pitchFamily="34" charset="0"/>
              </a:rPr>
              <a:t>of oversight committees (Section 79 and 80 Committees</a:t>
            </a:r>
            <a:r>
              <a:rPr lang="en-ZA" sz="2200" dirty="0" smtClean="0">
                <a:latin typeface="Arial" panose="020B0604020202020204" pitchFamily="34" charset="0"/>
                <a:cs typeface="Arial" panose="020B0604020202020204" pitchFamily="34" charset="0"/>
              </a:rPr>
              <a:t>).</a:t>
            </a:r>
            <a:endParaRPr lang="en-ZA" sz="2200" dirty="0">
              <a:latin typeface="Arial" panose="020B0604020202020204" pitchFamily="34" charset="0"/>
              <a:cs typeface="Arial" panose="020B0604020202020204" pitchFamily="34" charset="0"/>
            </a:endParaRPr>
          </a:p>
          <a:p>
            <a:pPr algn="just"/>
            <a:r>
              <a:rPr lang="en-ZA" sz="2200" dirty="0">
                <a:latin typeface="Arial" panose="020B0604020202020204" pitchFamily="34" charset="0"/>
                <a:cs typeface="Arial" panose="020B0604020202020204" pitchFamily="34" charset="0"/>
              </a:rPr>
              <a:t>Key Council documents not tabled due to non-sitting of Council (IDP and Budget process plan and Mid-year Budget and Performance Assessment</a:t>
            </a:r>
            <a:r>
              <a:rPr lang="en-ZA" sz="2200" dirty="0" smtClean="0">
                <a:latin typeface="Arial" panose="020B0604020202020204" pitchFamily="34" charset="0"/>
                <a:cs typeface="Arial" panose="020B0604020202020204" pitchFamily="34" charset="0"/>
              </a:rPr>
              <a:t>).</a:t>
            </a:r>
            <a:endParaRPr lang="en-ZA" sz="2200" dirty="0">
              <a:latin typeface="Arial" panose="020B0604020202020204" pitchFamily="34" charset="0"/>
              <a:cs typeface="Arial" panose="020B0604020202020204" pitchFamily="34" charset="0"/>
            </a:endParaRPr>
          </a:p>
          <a:p>
            <a:pPr algn="just"/>
            <a:r>
              <a:rPr lang="en-ZA" sz="2200" dirty="0">
                <a:latin typeface="Arial" panose="020B0604020202020204" pitchFamily="34" charset="0"/>
                <a:cs typeface="Arial" panose="020B0604020202020204" pitchFamily="34" charset="0"/>
              </a:rPr>
              <a:t>Political instability in the m</a:t>
            </a:r>
            <a:r>
              <a:rPr lang="en-ZA" sz="2200" dirty="0" smtClean="0">
                <a:latin typeface="Arial" panose="020B0604020202020204" pitchFamily="34" charset="0"/>
                <a:cs typeface="Arial" panose="020B0604020202020204" pitchFamily="34" charset="0"/>
              </a:rPr>
              <a:t>unicipality has also worsen the situation.</a:t>
            </a:r>
            <a:endParaRPr lang="en-ZA" sz="2200" dirty="0">
              <a:latin typeface="Arial" panose="020B0604020202020204" pitchFamily="34" charset="0"/>
              <a:cs typeface="Arial" panose="020B0604020202020204" pitchFamily="34" charset="0"/>
            </a:endParaRPr>
          </a:p>
          <a:p>
            <a:pPr algn="just"/>
            <a:r>
              <a:rPr lang="en-ZA" sz="2200" dirty="0">
                <a:latin typeface="Arial" panose="020B0604020202020204" pitchFamily="34" charset="0"/>
                <a:cs typeface="Arial" panose="020B0604020202020204" pitchFamily="34" charset="0"/>
              </a:rPr>
              <a:t>Lack of support from the municipal administration to the Risk Committee and </a:t>
            </a:r>
            <a:r>
              <a:rPr lang="en-ZA" sz="2200">
                <a:latin typeface="Arial" panose="020B0604020202020204" pitchFamily="34" charset="0"/>
                <a:cs typeface="Arial" panose="020B0604020202020204" pitchFamily="34" charset="0"/>
              </a:rPr>
              <a:t>Audit </a:t>
            </a:r>
            <a:r>
              <a:rPr lang="en-ZA" sz="2200" smtClean="0">
                <a:latin typeface="Arial" panose="020B0604020202020204" pitchFamily="34" charset="0"/>
                <a:cs typeface="Arial" panose="020B0604020202020204" pitchFamily="34" charset="0"/>
              </a:rPr>
              <a:t>Committee.</a:t>
            </a:r>
            <a:endParaRPr lang="en-ZA" sz="2200" dirty="0">
              <a:latin typeface="Arial" panose="020B0604020202020204" pitchFamily="34" charset="0"/>
              <a:cs typeface="Arial" panose="020B0604020202020204" pitchFamily="34" charset="0"/>
            </a:endParaRPr>
          </a:p>
          <a:p>
            <a:pPr algn="just"/>
            <a:r>
              <a:rPr lang="en-ZA" sz="2200" dirty="0">
                <a:latin typeface="Arial" panose="020B0604020202020204" pitchFamily="34" charset="0"/>
                <a:cs typeface="Arial" panose="020B0604020202020204" pitchFamily="34" charset="0"/>
              </a:rPr>
              <a:t>Lack of implementation of Council </a:t>
            </a:r>
            <a:r>
              <a:rPr lang="en-ZA" sz="2200" dirty="0" smtClean="0">
                <a:latin typeface="Arial" panose="020B0604020202020204" pitchFamily="34" charset="0"/>
                <a:cs typeface="Arial" panose="020B0604020202020204" pitchFamily="34" charset="0"/>
              </a:rPr>
              <a:t>resolutions. </a:t>
            </a:r>
            <a:endParaRPr lang="en-ZA" sz="2200" dirty="0">
              <a:latin typeface="Arial" panose="020B0604020202020204" pitchFamily="34" charset="0"/>
              <a:cs typeface="Arial" panose="020B0604020202020204" pitchFamily="34" charset="0"/>
            </a:endParaRPr>
          </a:p>
          <a:p>
            <a:pPr algn="just"/>
            <a:r>
              <a:rPr lang="en-ZA" sz="2200" dirty="0">
                <a:latin typeface="Arial" panose="020B0604020202020204" pitchFamily="34" charset="0"/>
                <a:cs typeface="Arial" panose="020B0604020202020204" pitchFamily="34" charset="0"/>
              </a:rPr>
              <a:t>2018-19 Audit was </a:t>
            </a:r>
            <a:r>
              <a:rPr lang="en-ZA" sz="2200" dirty="0" smtClean="0">
                <a:latin typeface="Arial" panose="020B0604020202020204" pitchFamily="34" charset="0"/>
                <a:cs typeface="Arial" panose="020B0604020202020204" pitchFamily="34" charset="0"/>
              </a:rPr>
              <a:t>halted due </a:t>
            </a:r>
            <a:r>
              <a:rPr lang="en-ZA" sz="2200" dirty="0">
                <a:latin typeface="Arial" panose="020B0604020202020204" pitchFamily="34" charset="0"/>
                <a:cs typeface="Arial" panose="020B0604020202020204" pitchFamily="34" charset="0"/>
              </a:rPr>
              <a:t>to community protests and lack of cooperation by </a:t>
            </a:r>
            <a:r>
              <a:rPr lang="en-ZA" sz="2200" dirty="0" smtClean="0">
                <a:latin typeface="Arial" panose="020B0604020202020204" pitchFamily="34" charset="0"/>
                <a:cs typeface="Arial" panose="020B0604020202020204" pitchFamily="34" charset="0"/>
              </a:rPr>
              <a:t>management. </a:t>
            </a:r>
            <a:endParaRPr lang="en-ZA" sz="2200" dirty="0">
              <a:latin typeface="Arial" panose="020B0604020202020204" pitchFamily="34" charset="0"/>
              <a:cs typeface="Arial" panose="020B0604020202020204" pitchFamily="34" charset="0"/>
            </a:endParaRPr>
          </a:p>
          <a:p>
            <a:pPr marL="514350" indent="-514350" algn="just">
              <a:buFont typeface="+mj-lt"/>
              <a:buAutoNum type="arabicPeriod"/>
            </a:pPr>
            <a:endParaRPr lang="en-ZA" sz="2400" dirty="0">
              <a:latin typeface="Arial" panose="020B0604020202020204" pitchFamily="34" charset="0"/>
              <a:cs typeface="Arial" panose="020B0604020202020204" pitchFamily="34" charset="0"/>
            </a:endParaRPr>
          </a:p>
          <a:p>
            <a:endParaRPr lang="en-ZA"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A7AC4172-C4EA-492B-A003-0F4E5579BB53}" type="slidenum">
              <a:rPr lang="en-US" smtClean="0">
                <a:solidFill>
                  <a:prstClr val="black">
                    <a:tint val="75000"/>
                  </a:prstClr>
                </a:solidFill>
              </a:rPr>
              <a:pPr/>
              <a:t>4</a:t>
            </a:fld>
            <a:endParaRPr lang="en-US" dirty="0">
              <a:solidFill>
                <a:prstClr val="black">
                  <a:tint val="75000"/>
                </a:prstClr>
              </a:solidFill>
            </a:endParaRPr>
          </a:p>
        </p:txBody>
      </p:sp>
    </p:spTree>
    <p:extLst>
      <p:ext uri="{BB962C8B-B14F-4D97-AF65-F5344CB8AC3E}">
        <p14:creationId xmlns:p14="http://schemas.microsoft.com/office/powerpoint/2010/main" xmlns="" val="33403773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ZA" sz="2400" b="1" dirty="0">
                <a:latin typeface="Arial" panose="020B0604020202020204" pitchFamily="34" charset="0"/>
                <a:cs typeface="Arial" panose="020B0604020202020204" pitchFamily="34" charset="0"/>
              </a:rPr>
              <a:t>State of Dr JSMLM (Administration)</a:t>
            </a:r>
          </a:p>
        </p:txBody>
      </p:sp>
      <p:sp>
        <p:nvSpPr>
          <p:cNvPr id="3" name="Content Placeholder 2"/>
          <p:cNvSpPr>
            <a:spLocks noGrp="1"/>
          </p:cNvSpPr>
          <p:nvPr>
            <p:ph idx="1"/>
          </p:nvPr>
        </p:nvSpPr>
        <p:spPr>
          <a:xfrm>
            <a:off x="457200" y="1196752"/>
            <a:ext cx="8229600" cy="4929411"/>
          </a:xfrm>
        </p:spPr>
        <p:txBody>
          <a:bodyPr>
            <a:normAutofit fontScale="25000" lnSpcReduction="20000"/>
          </a:bodyPr>
          <a:lstStyle/>
          <a:p>
            <a:pPr marL="0" indent="0">
              <a:buNone/>
            </a:pPr>
            <a:r>
              <a:rPr lang="en-ZA" sz="8800" b="1" dirty="0">
                <a:latin typeface="Arial" panose="020B0604020202020204" pitchFamily="34" charset="0"/>
                <a:cs typeface="Arial" panose="020B0604020202020204" pitchFamily="34" charset="0"/>
              </a:rPr>
              <a:t>State of </a:t>
            </a:r>
            <a:r>
              <a:rPr lang="en-ZA" sz="8800" b="1" dirty="0" smtClean="0">
                <a:latin typeface="Arial" panose="020B0604020202020204" pitchFamily="34" charset="0"/>
                <a:cs typeface="Arial" panose="020B0604020202020204" pitchFamily="34" charset="0"/>
              </a:rPr>
              <a:t>Finances in </a:t>
            </a:r>
            <a:r>
              <a:rPr lang="en-ZA" sz="8800" b="1" dirty="0">
                <a:latin typeface="Arial" panose="020B0604020202020204" pitchFamily="34" charset="0"/>
                <a:cs typeface="Arial" panose="020B0604020202020204" pitchFamily="34" charset="0"/>
              </a:rPr>
              <a:t>the Municipality</a:t>
            </a:r>
          </a:p>
          <a:p>
            <a:pPr algn="just"/>
            <a:r>
              <a:rPr lang="en-ZA" sz="8800" dirty="0" smtClean="0">
                <a:latin typeface="Arial" panose="020B0604020202020204" pitchFamily="34" charset="0"/>
                <a:cs typeface="Arial" panose="020B0604020202020204" pitchFamily="34" charset="0"/>
              </a:rPr>
              <a:t>The </a:t>
            </a:r>
            <a:r>
              <a:rPr lang="en-ZA" sz="8800" dirty="0">
                <a:latin typeface="Arial" panose="020B0604020202020204" pitchFamily="34" charset="0"/>
                <a:cs typeface="Arial" panose="020B0604020202020204" pitchFamily="34" charset="0"/>
              </a:rPr>
              <a:t>budget of the municipality deteriorated for the last three financial years and is currently unfunded with an amount of 227 million Rand in terms of Provincial Treasury assessment. This resulted in the withholding of the Equitable Share transfers by the National Treasury.</a:t>
            </a:r>
          </a:p>
          <a:p>
            <a:pPr algn="just"/>
            <a:r>
              <a:rPr lang="en-ZA" sz="8800" dirty="0">
                <a:latin typeface="Arial" panose="020B0604020202020204" pitchFamily="34" charset="0"/>
                <a:cs typeface="Arial" panose="020B0604020202020204" pitchFamily="34" charset="0"/>
              </a:rPr>
              <a:t>Subsequently the budget was reworked and funded by R 1 million and approved in a  special Council meeting to avert the withholding of the equitable share , however the credibility of the budget remains questionable. </a:t>
            </a:r>
          </a:p>
          <a:p>
            <a:pPr algn="just"/>
            <a:r>
              <a:rPr lang="en-ZA" sz="8800" dirty="0">
                <a:latin typeface="Arial" panose="020B0604020202020204" pitchFamily="34" charset="0"/>
                <a:cs typeface="Arial" panose="020B0604020202020204" pitchFamily="34" charset="0"/>
              </a:rPr>
              <a:t>Currently the Municipality is transacting outside the financial system, which makes it difficult for Provincial Treasury to assess the financial performance.  The accuracy of the financial records/ reports and reconciliation of daily transactions remains a challenge. Hence the MIG spending is standing at zero percent , and the Municipality cannot prove whether the grant funding is cash-backed.</a:t>
            </a:r>
          </a:p>
          <a:p>
            <a:pPr algn="just"/>
            <a:r>
              <a:rPr lang="en-ZA" sz="8800" dirty="0">
                <a:latin typeface="Arial" panose="020B0604020202020204" pitchFamily="34" charset="0"/>
                <a:cs typeface="Arial" panose="020B0604020202020204" pitchFamily="34" charset="0"/>
              </a:rPr>
              <a:t>Inconsistent reporting on the monthly budget statement in terms of section 71 of the MFMA (Sect 71 Reports)</a:t>
            </a:r>
          </a:p>
          <a:p>
            <a:pPr algn="just"/>
            <a:r>
              <a:rPr lang="en-ZA" sz="8800" dirty="0">
                <a:latin typeface="Arial" panose="020B0604020202020204" pitchFamily="34" charset="0"/>
                <a:cs typeface="Arial" panose="020B0604020202020204" pitchFamily="34" charset="0"/>
              </a:rPr>
              <a:t>Municipality is currently non compliant to uploading of data strings.  Employee cost budgeted at R250 mil is not reflected in General Ledger and total creditors reflected on the financial systems amount to R1million. This is again due to the fact that no reconciliations are performed as this poses a risk of a disclaimed audit outcome for 2019/20 financial year.</a:t>
            </a:r>
          </a:p>
          <a:p>
            <a:pPr algn="just"/>
            <a:r>
              <a:rPr lang="en-ZA" sz="8800" dirty="0">
                <a:latin typeface="Arial" panose="020B0604020202020204" pitchFamily="34" charset="0"/>
                <a:cs typeface="Arial" panose="020B0604020202020204" pitchFamily="34" charset="0"/>
              </a:rPr>
              <a:t>Deteriorating cash flow resulted in the inability to honor obligations.</a:t>
            </a:r>
          </a:p>
          <a:p>
            <a:pPr algn="just"/>
            <a:r>
              <a:rPr lang="en-ZA" sz="8800" dirty="0">
                <a:latin typeface="Arial" panose="020B0604020202020204" pitchFamily="34" charset="0"/>
                <a:cs typeface="Arial" panose="020B0604020202020204" pitchFamily="34" charset="0"/>
              </a:rPr>
              <a:t>The total Cost of Employees as a percentage of the Operational Budget is 46%  of which higher than the norm of  40%.</a:t>
            </a:r>
          </a:p>
          <a:p>
            <a:pPr algn="just"/>
            <a:r>
              <a:rPr lang="en-ZA" sz="8800" dirty="0">
                <a:latin typeface="Arial" panose="020B0604020202020204" pitchFamily="34" charset="0"/>
                <a:cs typeface="Arial" panose="020B0604020202020204" pitchFamily="34" charset="0"/>
              </a:rPr>
              <a:t>Provision for Repairs and Maintenance as per total Property Plant and Equipment is 0,7 %, which is 7,3% below the  norm of 8%; </a:t>
            </a:r>
          </a:p>
          <a:p>
            <a:pPr algn="just"/>
            <a:r>
              <a:rPr lang="en-ZA" sz="8800" dirty="0" smtClean="0">
                <a:latin typeface="Arial" panose="020B0604020202020204" pitchFamily="34" charset="0"/>
                <a:cs typeface="Arial" panose="020B0604020202020204" pitchFamily="34" charset="0"/>
              </a:rPr>
              <a:t>Non-functional </a:t>
            </a:r>
            <a:r>
              <a:rPr lang="en-ZA" sz="8800" dirty="0">
                <a:latin typeface="Arial" panose="020B0604020202020204" pitchFamily="34" charset="0"/>
                <a:cs typeface="Arial" panose="020B0604020202020204" pitchFamily="34" charset="0"/>
              </a:rPr>
              <a:t>Budget Steering Committee</a:t>
            </a:r>
          </a:p>
          <a:p>
            <a:pPr marL="514350" indent="-514350" algn="just">
              <a:buFont typeface="+mj-lt"/>
              <a:buAutoNum type="arabicPeriod"/>
            </a:pPr>
            <a:endParaRPr lang="en-ZA" sz="2400" dirty="0">
              <a:latin typeface="Arial" panose="020B0604020202020204" pitchFamily="34" charset="0"/>
              <a:cs typeface="Arial" panose="020B0604020202020204" pitchFamily="34" charset="0"/>
            </a:endParaRPr>
          </a:p>
          <a:p>
            <a:endParaRPr lang="en-ZA"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A7AC4172-C4EA-492B-A003-0F4E5579BB53}" type="slidenum">
              <a:rPr lang="en-US" smtClean="0">
                <a:solidFill>
                  <a:prstClr val="black">
                    <a:tint val="75000"/>
                  </a:prstClr>
                </a:solidFill>
              </a:rPr>
              <a:pPr/>
              <a:t>5</a:t>
            </a:fld>
            <a:endParaRPr lang="en-US" dirty="0">
              <a:solidFill>
                <a:prstClr val="black">
                  <a:tint val="75000"/>
                </a:prstClr>
              </a:solidFill>
            </a:endParaRPr>
          </a:p>
        </p:txBody>
      </p:sp>
    </p:spTree>
    <p:extLst>
      <p:ext uri="{BB962C8B-B14F-4D97-AF65-F5344CB8AC3E}">
        <p14:creationId xmlns:p14="http://schemas.microsoft.com/office/powerpoint/2010/main" xmlns="" val="20744805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4589"/>
            <a:ext cx="8229600" cy="922114"/>
          </a:xfrm>
        </p:spPr>
        <p:txBody>
          <a:bodyPr>
            <a:normAutofit/>
          </a:bodyPr>
          <a:lstStyle/>
          <a:p>
            <a:r>
              <a:rPr lang="en-ZA" sz="2400" b="1" dirty="0">
                <a:latin typeface="Arial" panose="020B0604020202020204" pitchFamily="34" charset="0"/>
                <a:cs typeface="Arial" panose="020B0604020202020204" pitchFamily="34" charset="0"/>
              </a:rPr>
              <a:t>State of Dr JSMLM (Administration)</a:t>
            </a:r>
          </a:p>
        </p:txBody>
      </p:sp>
      <p:sp>
        <p:nvSpPr>
          <p:cNvPr id="3" name="Content Placeholder 2"/>
          <p:cNvSpPr>
            <a:spLocks noGrp="1"/>
          </p:cNvSpPr>
          <p:nvPr>
            <p:ph idx="1"/>
          </p:nvPr>
        </p:nvSpPr>
        <p:spPr>
          <a:xfrm>
            <a:off x="457200" y="1196752"/>
            <a:ext cx="8229600" cy="4929411"/>
          </a:xfrm>
        </p:spPr>
        <p:txBody>
          <a:bodyPr>
            <a:normAutofit fontScale="85000" lnSpcReduction="20000"/>
          </a:bodyPr>
          <a:lstStyle/>
          <a:p>
            <a:pPr marL="0" indent="0">
              <a:buNone/>
            </a:pPr>
            <a:r>
              <a:rPr lang="en-ZA" sz="2200" b="1" dirty="0">
                <a:latin typeface="Arial" panose="020B0604020202020204" pitchFamily="34" charset="0"/>
                <a:cs typeface="Arial" panose="020B0604020202020204" pitchFamily="34" charset="0"/>
              </a:rPr>
              <a:t>State of </a:t>
            </a:r>
            <a:r>
              <a:rPr lang="en-ZA" sz="2200" b="1" dirty="0" smtClean="0">
                <a:latin typeface="Arial" panose="020B0604020202020204" pitchFamily="34" charset="0"/>
                <a:cs typeface="Arial" panose="020B0604020202020204" pitchFamily="34" charset="0"/>
              </a:rPr>
              <a:t>Finances in </a:t>
            </a:r>
            <a:r>
              <a:rPr lang="en-ZA" sz="2200" b="1" dirty="0">
                <a:latin typeface="Arial" panose="020B0604020202020204" pitchFamily="34" charset="0"/>
                <a:cs typeface="Arial" panose="020B0604020202020204" pitchFamily="34" charset="0"/>
              </a:rPr>
              <a:t>the </a:t>
            </a:r>
            <a:r>
              <a:rPr lang="en-ZA" sz="2200" b="1" dirty="0" smtClean="0">
                <a:latin typeface="Arial" panose="020B0604020202020204" pitchFamily="34" charset="0"/>
                <a:cs typeface="Arial" panose="020B0604020202020204" pitchFamily="34" charset="0"/>
              </a:rPr>
              <a:t>Municipality (Continued….)</a:t>
            </a:r>
            <a:endParaRPr lang="en-ZA" sz="2200" b="1" dirty="0">
              <a:latin typeface="Arial" panose="020B0604020202020204" pitchFamily="34" charset="0"/>
              <a:cs typeface="Arial" panose="020B0604020202020204" pitchFamily="34" charset="0"/>
            </a:endParaRPr>
          </a:p>
          <a:p>
            <a:pPr algn="just"/>
            <a:r>
              <a:rPr lang="en-ZA" sz="2400" dirty="0">
                <a:latin typeface="Arial" panose="020B0604020202020204" pitchFamily="34" charset="0"/>
                <a:cs typeface="Arial" panose="020B0604020202020204" pitchFamily="34" charset="0"/>
              </a:rPr>
              <a:t>Inconsistent reporting on the monthly budget statement in terms of section 71 of the MFMA (Sect 71 Reports)</a:t>
            </a:r>
          </a:p>
          <a:p>
            <a:pPr algn="just"/>
            <a:r>
              <a:rPr lang="en-ZA" sz="2400" dirty="0">
                <a:latin typeface="Arial" panose="020B0604020202020204" pitchFamily="34" charset="0"/>
                <a:cs typeface="Arial" panose="020B0604020202020204" pitchFamily="34" charset="0"/>
              </a:rPr>
              <a:t>Municipality is currently non compliant to uploading of data strings.  Employee cost budgeted at R250 mil is not reflected in General Ledger and total creditors reflected on the financial systems amount to R1million. This is again due to the fact that no reconciliations are performed as this poses a risk of a disclaimed audit outcome for 2019/20 financial year.</a:t>
            </a:r>
          </a:p>
          <a:p>
            <a:pPr algn="just"/>
            <a:r>
              <a:rPr lang="en-ZA" sz="2400" dirty="0">
                <a:latin typeface="Arial" panose="020B0604020202020204" pitchFamily="34" charset="0"/>
                <a:cs typeface="Arial" panose="020B0604020202020204" pitchFamily="34" charset="0"/>
              </a:rPr>
              <a:t>Deteriorating cash flow resulted in the inability to </a:t>
            </a:r>
            <a:r>
              <a:rPr lang="en-ZA" sz="2400" dirty="0" smtClean="0">
                <a:latin typeface="Arial" panose="020B0604020202020204" pitchFamily="34" charset="0"/>
                <a:cs typeface="Arial" panose="020B0604020202020204" pitchFamily="34" charset="0"/>
              </a:rPr>
              <a:t>honour </a:t>
            </a:r>
            <a:r>
              <a:rPr lang="en-ZA" sz="2400" dirty="0">
                <a:latin typeface="Arial" panose="020B0604020202020204" pitchFamily="34" charset="0"/>
                <a:cs typeface="Arial" panose="020B0604020202020204" pitchFamily="34" charset="0"/>
              </a:rPr>
              <a:t>obligations.</a:t>
            </a:r>
          </a:p>
          <a:p>
            <a:pPr algn="just"/>
            <a:r>
              <a:rPr lang="en-ZA" sz="2400" dirty="0">
                <a:latin typeface="Arial" panose="020B0604020202020204" pitchFamily="34" charset="0"/>
                <a:cs typeface="Arial" panose="020B0604020202020204" pitchFamily="34" charset="0"/>
              </a:rPr>
              <a:t>The total </a:t>
            </a:r>
            <a:r>
              <a:rPr lang="en-ZA" sz="2400" dirty="0" smtClean="0">
                <a:latin typeface="Arial" panose="020B0604020202020204" pitchFamily="34" charset="0"/>
                <a:cs typeface="Arial" panose="020B0604020202020204" pitchFamily="34" charset="0"/>
              </a:rPr>
              <a:t>cost </a:t>
            </a:r>
            <a:r>
              <a:rPr lang="en-ZA" sz="2400" dirty="0">
                <a:latin typeface="Arial" panose="020B0604020202020204" pitchFamily="34" charset="0"/>
                <a:cs typeface="Arial" panose="020B0604020202020204" pitchFamily="34" charset="0"/>
              </a:rPr>
              <a:t>of Employees as a percentage of the Operational Budget is 46%  of which higher than the norm </a:t>
            </a:r>
            <a:r>
              <a:rPr lang="en-ZA" sz="2400" dirty="0" smtClean="0">
                <a:latin typeface="Arial" panose="020B0604020202020204" pitchFamily="34" charset="0"/>
                <a:cs typeface="Arial" panose="020B0604020202020204" pitchFamily="34" charset="0"/>
              </a:rPr>
              <a:t>standard of  </a:t>
            </a:r>
            <a:r>
              <a:rPr lang="en-ZA" sz="2400" dirty="0">
                <a:latin typeface="Arial" panose="020B0604020202020204" pitchFamily="34" charset="0"/>
                <a:cs typeface="Arial" panose="020B0604020202020204" pitchFamily="34" charset="0"/>
              </a:rPr>
              <a:t>40%.</a:t>
            </a:r>
          </a:p>
          <a:p>
            <a:pPr algn="just"/>
            <a:r>
              <a:rPr lang="en-ZA" sz="2400" dirty="0">
                <a:latin typeface="Arial" panose="020B0604020202020204" pitchFamily="34" charset="0"/>
                <a:cs typeface="Arial" panose="020B0604020202020204" pitchFamily="34" charset="0"/>
              </a:rPr>
              <a:t>Provision for Repairs and Maintenance as per total Property Plant and Equipment is 0,7 %, which is 7,3% below the  norm of 8%; </a:t>
            </a:r>
          </a:p>
          <a:p>
            <a:pPr algn="just"/>
            <a:r>
              <a:rPr lang="en-ZA" sz="2400" dirty="0" smtClean="0">
                <a:latin typeface="Arial" panose="020B0604020202020204" pitchFamily="34" charset="0"/>
                <a:cs typeface="Arial" panose="020B0604020202020204" pitchFamily="34" charset="0"/>
              </a:rPr>
              <a:t>Non-functional </a:t>
            </a:r>
            <a:r>
              <a:rPr lang="en-ZA" sz="2400" dirty="0">
                <a:latin typeface="Arial" panose="020B0604020202020204" pitchFamily="34" charset="0"/>
                <a:cs typeface="Arial" panose="020B0604020202020204" pitchFamily="34" charset="0"/>
              </a:rPr>
              <a:t>Budget Steering Committee</a:t>
            </a:r>
          </a:p>
          <a:p>
            <a:pPr marL="0" indent="0">
              <a:buNone/>
            </a:pPr>
            <a:endParaRPr lang="en-ZA" sz="22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A7AC4172-C4EA-492B-A003-0F4E5579BB53}" type="slidenum">
              <a:rPr lang="en-US" smtClean="0">
                <a:solidFill>
                  <a:prstClr val="black">
                    <a:tint val="75000"/>
                  </a:prstClr>
                </a:solidFill>
              </a:rPr>
              <a:pPr/>
              <a:t>6</a:t>
            </a:fld>
            <a:endParaRPr lang="en-US" dirty="0">
              <a:solidFill>
                <a:prstClr val="black">
                  <a:tint val="75000"/>
                </a:prstClr>
              </a:solidFill>
            </a:endParaRPr>
          </a:p>
        </p:txBody>
      </p:sp>
    </p:spTree>
    <p:extLst>
      <p:ext uri="{BB962C8B-B14F-4D97-AF65-F5344CB8AC3E}">
        <p14:creationId xmlns:p14="http://schemas.microsoft.com/office/powerpoint/2010/main" xmlns="" val="38991313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ZA" sz="2400" b="1" dirty="0">
                <a:latin typeface="Arial" panose="020B0604020202020204" pitchFamily="34" charset="0"/>
                <a:cs typeface="Arial" panose="020B0604020202020204" pitchFamily="34" charset="0"/>
              </a:rPr>
              <a:t>State of Dr JSMLM (Administration)</a:t>
            </a:r>
          </a:p>
        </p:txBody>
      </p:sp>
      <p:sp>
        <p:nvSpPr>
          <p:cNvPr id="3" name="Content Placeholder 2"/>
          <p:cNvSpPr>
            <a:spLocks noGrp="1"/>
          </p:cNvSpPr>
          <p:nvPr>
            <p:ph idx="1"/>
          </p:nvPr>
        </p:nvSpPr>
        <p:spPr>
          <a:xfrm>
            <a:off x="457200" y="1196752"/>
            <a:ext cx="8229600" cy="4929411"/>
          </a:xfrm>
        </p:spPr>
        <p:txBody>
          <a:bodyPr>
            <a:normAutofit/>
          </a:bodyPr>
          <a:lstStyle/>
          <a:p>
            <a:pPr marL="0" indent="0">
              <a:buNone/>
            </a:pPr>
            <a:r>
              <a:rPr lang="en-ZA" sz="2200" b="1" dirty="0">
                <a:latin typeface="Arial" panose="020B0604020202020204" pitchFamily="34" charset="0"/>
                <a:cs typeface="Arial" panose="020B0604020202020204" pitchFamily="34" charset="0"/>
              </a:rPr>
              <a:t>State of Governance in the </a:t>
            </a:r>
            <a:r>
              <a:rPr lang="en-ZA" sz="2200" b="1" dirty="0" smtClean="0">
                <a:latin typeface="Arial" panose="020B0604020202020204" pitchFamily="34" charset="0"/>
                <a:cs typeface="Arial" panose="020B0604020202020204" pitchFamily="34" charset="0"/>
              </a:rPr>
              <a:t>Municipality (Cont…..)</a:t>
            </a:r>
            <a:endParaRPr lang="en-ZA" sz="2200" b="1" dirty="0">
              <a:latin typeface="Arial" panose="020B0604020202020204" pitchFamily="34" charset="0"/>
              <a:cs typeface="Arial" panose="020B0604020202020204" pitchFamily="34" charset="0"/>
            </a:endParaRPr>
          </a:p>
          <a:p>
            <a:pPr algn="just"/>
            <a:r>
              <a:rPr lang="en-ZA" sz="2200" dirty="0" smtClean="0">
                <a:latin typeface="Arial" panose="020B0604020202020204" pitchFamily="34" charset="0"/>
                <a:cs typeface="Arial" panose="020B0604020202020204" pitchFamily="34" charset="0"/>
              </a:rPr>
              <a:t>Low </a:t>
            </a:r>
            <a:r>
              <a:rPr lang="en-ZA" sz="2200" dirty="0">
                <a:latin typeface="Arial" panose="020B0604020202020204" pitchFamily="34" charset="0"/>
                <a:cs typeface="Arial" panose="020B0604020202020204" pitchFamily="34" charset="0"/>
              </a:rPr>
              <a:t>revenue collection and increased debt impairment due to ineffective collection systems,</a:t>
            </a:r>
          </a:p>
          <a:p>
            <a:pPr algn="just"/>
            <a:r>
              <a:rPr lang="en-ZA" sz="2200" dirty="0">
                <a:latin typeface="Arial" panose="020B0604020202020204" pitchFamily="34" charset="0"/>
                <a:cs typeface="Arial" panose="020B0604020202020204" pitchFamily="34" charset="0"/>
              </a:rPr>
              <a:t>No credible valuation roll that informs the accuracy of the billing system</a:t>
            </a:r>
          </a:p>
          <a:p>
            <a:pPr algn="just"/>
            <a:r>
              <a:rPr lang="en-ZA" sz="2200" dirty="0">
                <a:latin typeface="Arial" panose="020B0604020202020204" pitchFamily="34" charset="0"/>
                <a:cs typeface="Arial" panose="020B0604020202020204" pitchFamily="34" charset="0"/>
              </a:rPr>
              <a:t>Prohibited expenditures in the form of Unauthorized, Irregular, Fruitless and Wasteful Expenditure is one main challenges.</a:t>
            </a:r>
          </a:p>
          <a:p>
            <a:pPr algn="just"/>
            <a:r>
              <a:rPr lang="en-ZA" sz="2200" dirty="0">
                <a:latin typeface="Arial" panose="020B0604020202020204" pitchFamily="34" charset="0"/>
                <a:cs typeface="Arial" panose="020B0604020202020204" pitchFamily="34" charset="0"/>
              </a:rPr>
              <a:t>Non implementation of Standard Operating Procedures (SOPs) as developed and trained by Provincial Treasury</a:t>
            </a:r>
          </a:p>
          <a:p>
            <a:pPr marL="514350" indent="-514350" algn="just">
              <a:buFont typeface="+mj-lt"/>
              <a:buAutoNum type="arabicPeriod"/>
            </a:pPr>
            <a:endParaRPr lang="en-ZA" sz="2400" dirty="0">
              <a:latin typeface="Arial" panose="020B0604020202020204" pitchFamily="34" charset="0"/>
              <a:cs typeface="Arial" panose="020B0604020202020204" pitchFamily="34" charset="0"/>
            </a:endParaRPr>
          </a:p>
          <a:p>
            <a:endParaRPr lang="en-ZA"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A7AC4172-C4EA-492B-A003-0F4E5579BB53}" type="slidenum">
              <a:rPr lang="en-US" smtClean="0">
                <a:solidFill>
                  <a:prstClr val="black">
                    <a:tint val="75000"/>
                  </a:prstClr>
                </a:solidFill>
              </a:rPr>
              <a:pPr/>
              <a:t>7</a:t>
            </a:fld>
            <a:endParaRPr lang="en-US" dirty="0">
              <a:solidFill>
                <a:prstClr val="black">
                  <a:tint val="75000"/>
                </a:prstClr>
              </a:solidFill>
            </a:endParaRPr>
          </a:p>
        </p:txBody>
      </p:sp>
    </p:spTree>
    <p:extLst>
      <p:ext uri="{BB962C8B-B14F-4D97-AF65-F5344CB8AC3E}">
        <p14:creationId xmlns:p14="http://schemas.microsoft.com/office/powerpoint/2010/main" xmlns="" val="36629114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ZA" sz="2400" b="1" dirty="0">
                <a:latin typeface="Arial" panose="020B0604020202020204" pitchFamily="34" charset="0"/>
                <a:cs typeface="Arial" panose="020B0604020202020204" pitchFamily="34" charset="0"/>
              </a:rPr>
              <a:t>State of Dr JSMLM (Administration)</a:t>
            </a:r>
          </a:p>
        </p:txBody>
      </p:sp>
      <p:sp>
        <p:nvSpPr>
          <p:cNvPr id="3" name="Content Placeholder 2"/>
          <p:cNvSpPr>
            <a:spLocks noGrp="1"/>
          </p:cNvSpPr>
          <p:nvPr>
            <p:ph idx="1"/>
          </p:nvPr>
        </p:nvSpPr>
        <p:spPr>
          <a:xfrm>
            <a:off x="457200" y="1196752"/>
            <a:ext cx="8229600" cy="4929411"/>
          </a:xfrm>
        </p:spPr>
        <p:txBody>
          <a:bodyPr>
            <a:normAutofit fontScale="25000" lnSpcReduction="20000"/>
          </a:bodyPr>
          <a:lstStyle/>
          <a:p>
            <a:pPr marL="0" indent="0">
              <a:buNone/>
            </a:pPr>
            <a:r>
              <a:rPr lang="en-ZA" sz="8800" dirty="0">
                <a:latin typeface="Arial" panose="020B0604020202020204" pitchFamily="34" charset="0"/>
                <a:cs typeface="Arial" panose="020B0604020202020204" pitchFamily="34" charset="0"/>
              </a:rPr>
              <a:t>State of Service Delivery (Technical Services)</a:t>
            </a:r>
          </a:p>
          <a:p>
            <a:pPr marL="0" indent="0">
              <a:buNone/>
            </a:pPr>
            <a:r>
              <a:rPr lang="en-ZA" sz="8800" b="1" dirty="0" smtClean="0">
                <a:latin typeface="Arial" panose="020B0604020202020204" pitchFamily="34" charset="0"/>
                <a:cs typeface="Arial" panose="020B0604020202020204" pitchFamily="34" charset="0"/>
              </a:rPr>
              <a:t>      </a:t>
            </a:r>
            <a:r>
              <a:rPr lang="en-ZA" sz="8800" b="1" dirty="0">
                <a:latin typeface="Arial" panose="020B0604020202020204" pitchFamily="34" charset="0"/>
                <a:cs typeface="Arial" panose="020B0604020202020204" pitchFamily="34" charset="0"/>
              </a:rPr>
              <a:t>Capital Investment Programme</a:t>
            </a:r>
          </a:p>
          <a:p>
            <a:r>
              <a:rPr lang="en-ZA" sz="8800" dirty="0">
                <a:latin typeface="Arial" panose="020B0604020202020204" pitchFamily="34" charset="0"/>
                <a:cs typeface="Arial" panose="020B0604020202020204" pitchFamily="34" charset="0"/>
              </a:rPr>
              <a:t>Late appointment of service providers for capital projects for both MIG and operations and </a:t>
            </a:r>
            <a:r>
              <a:rPr lang="en-ZA" sz="8800" dirty="0" smtClean="0">
                <a:latin typeface="Arial" panose="020B0604020202020204" pitchFamily="34" charset="0"/>
                <a:cs typeface="Arial" panose="020B0604020202020204" pitchFamily="34" charset="0"/>
              </a:rPr>
              <a:t>maintenance.</a:t>
            </a:r>
            <a:endParaRPr lang="en-ZA" sz="8800" dirty="0">
              <a:latin typeface="Arial" panose="020B0604020202020204" pitchFamily="34" charset="0"/>
              <a:cs typeface="Arial" panose="020B0604020202020204" pitchFamily="34" charset="0"/>
            </a:endParaRPr>
          </a:p>
          <a:p>
            <a:r>
              <a:rPr lang="en-ZA" sz="8800" dirty="0">
                <a:latin typeface="Arial" panose="020B0604020202020204" pitchFamily="34" charset="0"/>
                <a:cs typeface="Arial" panose="020B0604020202020204" pitchFamily="34" charset="0"/>
              </a:rPr>
              <a:t>All site establishments were done in February 2020,</a:t>
            </a:r>
          </a:p>
          <a:p>
            <a:r>
              <a:rPr lang="en-ZA" sz="8800" dirty="0">
                <a:latin typeface="Arial" panose="020B0604020202020204" pitchFamily="34" charset="0"/>
                <a:cs typeface="Arial" panose="020B0604020202020204" pitchFamily="34" charset="0"/>
              </a:rPr>
              <a:t>Acceleration and cash flow plan was developed by MISA and PMU Team, and the plan is currently </a:t>
            </a:r>
            <a:r>
              <a:rPr lang="en-ZA" sz="8800" smtClean="0">
                <a:latin typeface="Arial" panose="020B0604020202020204" pitchFamily="34" charset="0"/>
                <a:cs typeface="Arial" panose="020B0604020202020204" pitchFamily="34" charset="0"/>
              </a:rPr>
              <a:t>unfolding.</a:t>
            </a:r>
          </a:p>
          <a:p>
            <a:r>
              <a:rPr lang="en-ZA" sz="8800" smtClean="0">
                <a:latin typeface="Arial" panose="020B0604020202020204" pitchFamily="34" charset="0"/>
                <a:cs typeface="Arial" panose="020B0604020202020204" pitchFamily="34" charset="0"/>
              </a:rPr>
              <a:t>The current MIG expenditure is seating at 26%</a:t>
            </a:r>
            <a:endParaRPr lang="en-ZA" sz="8800" dirty="0" smtClean="0">
              <a:latin typeface="Arial" panose="020B0604020202020204" pitchFamily="34" charset="0"/>
              <a:cs typeface="Arial" panose="020B0604020202020204" pitchFamily="34" charset="0"/>
            </a:endParaRPr>
          </a:p>
          <a:p>
            <a:r>
              <a:rPr lang="en-ZA" sz="8800" dirty="0" smtClean="0">
                <a:latin typeface="Arial" panose="020B0604020202020204" pitchFamily="34" charset="0"/>
                <a:cs typeface="Arial" panose="020B0604020202020204" pitchFamily="34" charset="0"/>
              </a:rPr>
              <a:t>There is a need to build internal capacity thereby capacitating PMU of the municipality. </a:t>
            </a:r>
            <a:endParaRPr lang="en-ZA" sz="8800" dirty="0">
              <a:latin typeface="Arial" panose="020B0604020202020204" pitchFamily="34" charset="0"/>
              <a:cs typeface="Arial" panose="020B0604020202020204" pitchFamily="34" charset="0"/>
            </a:endParaRPr>
          </a:p>
          <a:p>
            <a:r>
              <a:rPr lang="en-ZA" sz="8800" dirty="0">
                <a:latin typeface="Arial" panose="020B0604020202020204" pitchFamily="34" charset="0"/>
                <a:cs typeface="Arial" panose="020B0604020202020204" pitchFamily="34" charset="0"/>
              </a:rPr>
              <a:t>No sector plans available to inform </a:t>
            </a:r>
            <a:r>
              <a:rPr lang="en-ZA" sz="8800" dirty="0" smtClean="0">
                <a:latin typeface="Arial" panose="020B0604020202020204" pitchFamily="34" charset="0"/>
                <a:cs typeface="Arial" panose="020B0604020202020204" pitchFamily="34" charset="0"/>
              </a:rPr>
              <a:t>the Capital Investment Programme in </a:t>
            </a:r>
            <a:r>
              <a:rPr lang="en-ZA" sz="8800" dirty="0">
                <a:latin typeface="Arial" panose="020B0604020202020204" pitchFamily="34" charset="0"/>
                <a:cs typeface="Arial" panose="020B0604020202020204" pitchFamily="34" charset="0"/>
              </a:rPr>
              <a:t>the </a:t>
            </a:r>
            <a:r>
              <a:rPr lang="en-ZA" sz="8800" dirty="0" smtClean="0">
                <a:latin typeface="Arial" panose="020B0604020202020204" pitchFamily="34" charset="0"/>
                <a:cs typeface="Arial" panose="020B0604020202020204" pitchFamily="34" charset="0"/>
              </a:rPr>
              <a:t>municipality </a:t>
            </a:r>
            <a:r>
              <a:rPr lang="en-ZA" sz="8800" dirty="0">
                <a:latin typeface="Arial" panose="020B0604020202020204" pitchFamily="34" charset="0"/>
                <a:cs typeface="Arial" panose="020B0604020202020204" pitchFamily="34" charset="0"/>
              </a:rPr>
              <a:t>( Water</a:t>
            </a:r>
            <a:r>
              <a:rPr lang="en-ZA" sz="8800">
                <a:latin typeface="Arial" panose="020B0604020202020204" pitchFamily="34" charset="0"/>
                <a:cs typeface="Arial" panose="020B0604020202020204" pitchFamily="34" charset="0"/>
              </a:rPr>
              <a:t>, </a:t>
            </a:r>
            <a:r>
              <a:rPr lang="en-ZA" sz="8800" smtClean="0">
                <a:latin typeface="Arial" panose="020B0604020202020204" pitchFamily="34" charset="0"/>
                <a:cs typeface="Arial" panose="020B0604020202020204" pitchFamily="34" charset="0"/>
              </a:rPr>
              <a:t>Roads </a:t>
            </a:r>
            <a:r>
              <a:rPr lang="en-ZA" sz="8800" dirty="0">
                <a:latin typeface="Arial" panose="020B0604020202020204" pitchFamily="34" charset="0"/>
                <a:cs typeface="Arial" panose="020B0604020202020204" pitchFamily="34" charset="0"/>
              </a:rPr>
              <a:t>and </a:t>
            </a:r>
            <a:r>
              <a:rPr lang="en-ZA" sz="8800" dirty="0" smtClean="0">
                <a:latin typeface="Arial" panose="020B0604020202020204" pitchFamily="34" charset="0"/>
                <a:cs typeface="Arial" panose="020B0604020202020204" pitchFamily="34" charset="0"/>
              </a:rPr>
              <a:t>Electricity sector </a:t>
            </a:r>
            <a:r>
              <a:rPr lang="en-ZA" sz="8800" smtClean="0">
                <a:latin typeface="Arial" panose="020B0604020202020204" pitchFamily="34" charset="0"/>
                <a:cs typeface="Arial" panose="020B0604020202020204" pitchFamily="34" charset="0"/>
              </a:rPr>
              <a:t>plans)</a:t>
            </a:r>
          </a:p>
          <a:p>
            <a:r>
              <a:rPr lang="en-ZA" sz="8800" smtClean="0">
                <a:latin typeface="Arial" panose="020B0604020202020204" pitchFamily="34" charset="0"/>
                <a:cs typeface="Arial" panose="020B0604020202020204" pitchFamily="34" charset="0"/>
              </a:rPr>
              <a:t>Lack of water infrastructure related projects.  </a:t>
            </a:r>
            <a:endParaRPr lang="en-ZA" sz="8800" dirty="0">
              <a:latin typeface="Arial" panose="020B0604020202020204" pitchFamily="34" charset="0"/>
              <a:cs typeface="Arial" panose="020B0604020202020204" pitchFamily="34" charset="0"/>
            </a:endParaRPr>
          </a:p>
          <a:p>
            <a:pPr marL="0" indent="0">
              <a:buNone/>
            </a:pPr>
            <a:endParaRPr lang="en-ZA" sz="8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A7AC4172-C4EA-492B-A003-0F4E5579BB53}" type="slidenum">
              <a:rPr lang="en-US" smtClean="0">
                <a:solidFill>
                  <a:prstClr val="black">
                    <a:tint val="75000"/>
                  </a:prstClr>
                </a:solidFill>
              </a:rPr>
              <a:pPr/>
              <a:t>8</a:t>
            </a:fld>
            <a:endParaRPr lang="en-US" dirty="0">
              <a:solidFill>
                <a:prstClr val="black">
                  <a:tint val="75000"/>
                </a:prstClr>
              </a:solidFill>
            </a:endParaRPr>
          </a:p>
        </p:txBody>
      </p:sp>
    </p:spTree>
    <p:extLst>
      <p:ext uri="{BB962C8B-B14F-4D97-AF65-F5344CB8AC3E}">
        <p14:creationId xmlns:p14="http://schemas.microsoft.com/office/powerpoint/2010/main" xmlns="" val="16923196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ZA" sz="2400" b="1" dirty="0">
                <a:latin typeface="Arial" panose="020B0604020202020204" pitchFamily="34" charset="0"/>
                <a:cs typeface="Arial" panose="020B0604020202020204" pitchFamily="34" charset="0"/>
              </a:rPr>
              <a:t>State of Dr JSMLM (Administration)</a:t>
            </a:r>
          </a:p>
        </p:txBody>
      </p:sp>
      <p:sp>
        <p:nvSpPr>
          <p:cNvPr id="3" name="Content Placeholder 2"/>
          <p:cNvSpPr>
            <a:spLocks noGrp="1"/>
          </p:cNvSpPr>
          <p:nvPr>
            <p:ph idx="1"/>
          </p:nvPr>
        </p:nvSpPr>
        <p:spPr>
          <a:xfrm>
            <a:off x="457200" y="1196752"/>
            <a:ext cx="8229600" cy="4929411"/>
          </a:xfrm>
        </p:spPr>
        <p:txBody>
          <a:bodyPr>
            <a:normAutofit/>
          </a:bodyPr>
          <a:lstStyle/>
          <a:p>
            <a:pPr marL="0" indent="0">
              <a:buNone/>
            </a:pPr>
            <a:r>
              <a:rPr lang="en-ZA" sz="2200" dirty="0">
                <a:latin typeface="Arial" panose="020B0604020202020204" pitchFamily="34" charset="0"/>
                <a:cs typeface="Arial" panose="020B0604020202020204" pitchFamily="34" charset="0"/>
              </a:rPr>
              <a:t>State of Service Delivery (Technical Services</a:t>
            </a:r>
            <a:r>
              <a:rPr lang="en-ZA" sz="2200" dirty="0" smtClean="0">
                <a:latin typeface="Arial" panose="020B0604020202020204" pitchFamily="34" charset="0"/>
                <a:cs typeface="Arial" panose="020B0604020202020204" pitchFamily="34" charset="0"/>
              </a:rPr>
              <a:t>) </a:t>
            </a:r>
            <a:endParaRPr lang="en-ZA" sz="2200" dirty="0">
              <a:latin typeface="Arial" panose="020B0604020202020204" pitchFamily="34" charset="0"/>
              <a:cs typeface="Arial" panose="020B0604020202020204" pitchFamily="34" charset="0"/>
            </a:endParaRPr>
          </a:p>
          <a:p>
            <a:pPr marL="0" indent="0">
              <a:buNone/>
            </a:pPr>
            <a:r>
              <a:rPr lang="en-ZA" sz="2200" b="1" dirty="0" smtClean="0">
                <a:latin typeface="Arial" panose="020B0604020202020204" pitchFamily="34" charset="0"/>
                <a:cs typeface="Arial" panose="020B0604020202020204" pitchFamily="34" charset="0"/>
              </a:rPr>
              <a:t>      Operations </a:t>
            </a:r>
            <a:r>
              <a:rPr lang="en-ZA" sz="2200" b="1" dirty="0">
                <a:latin typeface="Arial" panose="020B0604020202020204" pitchFamily="34" charset="0"/>
                <a:cs typeface="Arial" panose="020B0604020202020204" pitchFamily="34" charset="0"/>
              </a:rPr>
              <a:t>and </a:t>
            </a:r>
            <a:r>
              <a:rPr lang="en-ZA" sz="2200" b="1" dirty="0" smtClean="0">
                <a:latin typeface="Arial" panose="020B0604020202020204" pitchFamily="34" charset="0"/>
                <a:cs typeface="Arial" panose="020B0604020202020204" pitchFamily="34" charset="0"/>
              </a:rPr>
              <a:t>Maintenance (O&amp;M) programme </a:t>
            </a:r>
            <a:endParaRPr lang="en-ZA" sz="2200" b="1" dirty="0">
              <a:latin typeface="Arial" panose="020B0604020202020204" pitchFamily="34" charset="0"/>
              <a:cs typeface="Arial" panose="020B0604020202020204" pitchFamily="34" charset="0"/>
            </a:endParaRPr>
          </a:p>
          <a:p>
            <a:pPr marL="0" indent="0">
              <a:buNone/>
            </a:pPr>
            <a:endParaRPr lang="en-ZA" sz="2200" dirty="0">
              <a:latin typeface="Arial" panose="020B0604020202020204" pitchFamily="34" charset="0"/>
              <a:cs typeface="Arial" panose="020B0604020202020204" pitchFamily="34" charset="0"/>
            </a:endParaRPr>
          </a:p>
          <a:p>
            <a:r>
              <a:rPr lang="en-ZA" sz="2200" dirty="0">
                <a:latin typeface="Arial" panose="020B0604020202020204" pitchFamily="34" charset="0"/>
                <a:cs typeface="Arial" panose="020B0604020202020204" pitchFamily="34" charset="0"/>
              </a:rPr>
              <a:t>Non existent of asset management plan from the current asset register,</a:t>
            </a:r>
          </a:p>
          <a:p>
            <a:r>
              <a:rPr lang="en-ZA" sz="2200" dirty="0">
                <a:latin typeface="Arial" panose="020B0604020202020204" pitchFamily="34" charset="0"/>
                <a:cs typeface="Arial" panose="020B0604020202020204" pitchFamily="34" charset="0"/>
              </a:rPr>
              <a:t>Lack of  interaction between </a:t>
            </a:r>
            <a:r>
              <a:rPr lang="en-ZA" sz="2200" dirty="0" smtClean="0">
                <a:latin typeface="Arial" panose="020B0604020202020204" pitchFamily="34" charset="0"/>
                <a:cs typeface="Arial" panose="020B0604020202020204" pitchFamily="34" charset="0"/>
              </a:rPr>
              <a:t>Department of Public </a:t>
            </a:r>
            <a:r>
              <a:rPr lang="en-ZA" sz="2200" dirty="0">
                <a:latin typeface="Arial" panose="020B0604020202020204" pitchFamily="34" charset="0"/>
                <a:cs typeface="Arial" panose="020B0604020202020204" pitchFamily="34" charset="0"/>
              </a:rPr>
              <a:t>Works and the </a:t>
            </a:r>
            <a:r>
              <a:rPr lang="en-ZA" sz="2200" dirty="0" smtClean="0">
                <a:latin typeface="Arial" panose="020B0604020202020204" pitchFamily="34" charset="0"/>
                <a:cs typeface="Arial" panose="020B0604020202020204" pitchFamily="34" charset="0"/>
              </a:rPr>
              <a:t>municipality </a:t>
            </a:r>
            <a:r>
              <a:rPr lang="en-ZA" sz="2200" dirty="0">
                <a:latin typeface="Arial" panose="020B0604020202020204" pitchFamily="34" charset="0"/>
                <a:cs typeface="Arial" panose="020B0604020202020204" pitchFamily="34" charset="0"/>
              </a:rPr>
              <a:t>on water related </a:t>
            </a:r>
            <a:r>
              <a:rPr lang="en-ZA" sz="2200" dirty="0" smtClean="0">
                <a:latin typeface="Arial" panose="020B0604020202020204" pitchFamily="34" charset="0"/>
                <a:cs typeface="Arial" panose="020B0604020202020204" pitchFamily="34" charset="0"/>
              </a:rPr>
              <a:t>issues. </a:t>
            </a:r>
            <a:endParaRPr lang="en-ZA" sz="2200" dirty="0">
              <a:latin typeface="Arial" panose="020B0604020202020204" pitchFamily="34" charset="0"/>
              <a:cs typeface="Arial" panose="020B0604020202020204" pitchFamily="34" charset="0"/>
            </a:endParaRPr>
          </a:p>
          <a:p>
            <a:r>
              <a:rPr lang="en-ZA" sz="2200" dirty="0">
                <a:latin typeface="Arial" panose="020B0604020202020204" pitchFamily="34" charset="0"/>
                <a:cs typeface="Arial" panose="020B0604020202020204" pitchFamily="34" charset="0"/>
              </a:rPr>
              <a:t>Lack of water related by-laws </a:t>
            </a:r>
            <a:r>
              <a:rPr lang="en-ZA" sz="2200" dirty="0" smtClean="0">
                <a:latin typeface="Arial" panose="020B0604020202020204" pitchFamily="34" charset="0"/>
                <a:cs typeface="Arial" panose="020B0604020202020204" pitchFamily="34" charset="0"/>
              </a:rPr>
              <a:t>in order to </a:t>
            </a:r>
            <a:r>
              <a:rPr lang="en-ZA" sz="2200" dirty="0">
                <a:latin typeface="Arial" panose="020B0604020202020204" pitchFamily="34" charset="0"/>
                <a:cs typeface="Arial" panose="020B0604020202020204" pitchFamily="34" charset="0"/>
              </a:rPr>
              <a:t>enforce illegal </a:t>
            </a:r>
            <a:r>
              <a:rPr lang="en-ZA" sz="2200" dirty="0" smtClean="0">
                <a:latin typeface="Arial" panose="020B0604020202020204" pitchFamily="34" charset="0"/>
                <a:cs typeface="Arial" panose="020B0604020202020204" pitchFamily="34" charset="0"/>
              </a:rPr>
              <a:t>connections (some individual business people selling water on behalf of the municipality).</a:t>
            </a:r>
          </a:p>
          <a:p>
            <a:r>
              <a:rPr lang="en-ZA" sz="2200" dirty="0" smtClean="0">
                <a:latin typeface="Arial" panose="020B0604020202020204" pitchFamily="34" charset="0"/>
                <a:cs typeface="Arial" panose="020B0604020202020204" pitchFamily="34" charset="0"/>
              </a:rPr>
              <a:t>Water losses through pipe leakages and deteriorated pressure valves.  </a:t>
            </a:r>
            <a:endParaRPr lang="en-ZA" sz="2200" dirty="0">
              <a:latin typeface="Arial" panose="020B0604020202020204" pitchFamily="34" charset="0"/>
              <a:cs typeface="Arial" panose="020B0604020202020204" pitchFamily="34" charset="0"/>
            </a:endParaRPr>
          </a:p>
          <a:p>
            <a:pPr marL="514350" indent="-514350" algn="just">
              <a:buFont typeface="+mj-lt"/>
              <a:buAutoNum type="arabicPeriod"/>
            </a:pPr>
            <a:endParaRPr lang="en-ZA" sz="2400" dirty="0">
              <a:latin typeface="Arial" panose="020B0604020202020204" pitchFamily="34" charset="0"/>
              <a:cs typeface="Arial" panose="020B0604020202020204" pitchFamily="34" charset="0"/>
            </a:endParaRPr>
          </a:p>
          <a:p>
            <a:endParaRPr lang="en-ZA"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A7AC4172-C4EA-492B-A003-0F4E5579BB53}" type="slidenum">
              <a:rPr lang="en-US" smtClean="0">
                <a:solidFill>
                  <a:prstClr val="black">
                    <a:tint val="75000"/>
                  </a:prstClr>
                </a:solidFill>
              </a:rPr>
              <a:pPr/>
              <a:t>9</a:t>
            </a:fld>
            <a:endParaRPr lang="en-US" dirty="0">
              <a:solidFill>
                <a:prstClr val="black">
                  <a:tint val="75000"/>
                </a:prstClr>
              </a:solidFill>
            </a:endParaRPr>
          </a:p>
        </p:txBody>
      </p:sp>
    </p:spTree>
    <p:extLst>
      <p:ext uri="{BB962C8B-B14F-4D97-AF65-F5344CB8AC3E}">
        <p14:creationId xmlns:p14="http://schemas.microsoft.com/office/powerpoint/2010/main" xmlns="" val="31632166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alibri"/>
        <a:ea typeface=""/>
        <a:cs typeface="Arial Unicode MS"/>
      </a:majorFont>
      <a:minorFont>
        <a:latin typeface="Calibri"/>
        <a:ea typeface=""/>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4000"/>
          </a:lnSpc>
          <a:spcBef>
            <a:spcPct val="0"/>
          </a:spcBef>
          <a:spcAft>
            <a:spcPct val="0"/>
          </a:spcAft>
          <a:buClr>
            <a:srgbClr val="000000"/>
          </a:buClr>
          <a:buSzPct val="100000"/>
          <a:buFont typeface="Calibri" pitchFamily="32" charset="0"/>
          <a:buNone/>
          <a:tabLst/>
          <a:defRPr kumimoji="0" lang="en-GB" sz="1800" b="0" i="0" u="none" strike="noStrike" cap="none" normalizeH="0" baseline="0" smtClean="0">
            <a:ln>
              <a:noFill/>
            </a:ln>
            <a:solidFill>
              <a:schemeClr val="bg1"/>
            </a:solidFill>
            <a:effectLst/>
            <a:latin typeface="Calibri" pitchFamily="32"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4000"/>
          </a:lnSpc>
          <a:spcBef>
            <a:spcPct val="0"/>
          </a:spcBef>
          <a:spcAft>
            <a:spcPct val="0"/>
          </a:spcAft>
          <a:buClr>
            <a:srgbClr val="000000"/>
          </a:buClr>
          <a:buSzPct val="100000"/>
          <a:buFont typeface="Calibri" pitchFamily="32" charset="0"/>
          <a:buNone/>
          <a:tabLst/>
          <a:defRPr kumimoji="0" lang="en-GB" sz="1800" b="0" i="0" u="none" strike="noStrike" cap="none" normalizeH="0" baseline="0" smtClean="0">
            <a:ln>
              <a:noFill/>
            </a:ln>
            <a:solidFill>
              <a:schemeClr val="bg1"/>
            </a:solidFill>
            <a:effectLst/>
            <a:latin typeface="Calibri" pitchFamily="32" charset="0"/>
            <a:cs typeface="Arial Unicode M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6191</TotalTime>
  <Words>1382</Words>
  <Application>Microsoft Office PowerPoint</Application>
  <PresentationFormat>On-screen Show (4:3)</PresentationFormat>
  <Paragraphs>124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Table of Content</vt:lpstr>
      <vt:lpstr>State of Dr JSMLM (Administration)</vt:lpstr>
      <vt:lpstr>State of Dr JSMLM (Administration)</vt:lpstr>
      <vt:lpstr>State of Dr JSMLM (Administration)</vt:lpstr>
      <vt:lpstr>State of Dr JSMLM (Administration)</vt:lpstr>
      <vt:lpstr>State of Dr JSMLM (Administration)</vt:lpstr>
      <vt:lpstr>State of Dr JSMLM (Administration)</vt:lpstr>
      <vt:lpstr>State of Dr JSMLM (Administration)</vt:lpstr>
      <vt:lpstr>The role and functions of the intervention team</vt:lpstr>
      <vt:lpstr>The Intervention Plan/ Programme</vt:lpstr>
      <vt:lpstr>Hostility towards the administration team</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mathebeg</dc:creator>
  <cp:lastModifiedBy>PUMZA</cp:lastModifiedBy>
  <cp:revision>594</cp:revision>
  <dcterms:modified xsi:type="dcterms:W3CDTF">2020-03-17T11:44:49Z</dcterms:modified>
</cp:coreProperties>
</file>