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6" r:id="rId3"/>
    <p:sldId id="264" r:id="rId4"/>
    <p:sldId id="263" r:id="rId5"/>
    <p:sldId id="267" r:id="rId6"/>
    <p:sldId id="268" r:id="rId7"/>
    <p:sldId id="269" r:id="rId8"/>
    <p:sldId id="270" r:id="rId9"/>
    <p:sldId id="262" r:id="rId10"/>
    <p:sldId id="259" r:id="rId11"/>
    <p:sldId id="271" r:id="rId12"/>
    <p:sldId id="273" r:id="rId13"/>
    <p:sldId id="274" r:id="rId14"/>
    <p:sldId id="275" r:id="rId15"/>
    <p:sldId id="276" r:id="rId16"/>
    <p:sldId id="277" r:id="rId17"/>
    <p:sldId id="278" r:id="rId18"/>
    <p:sldId id="279" r:id="rId19"/>
    <p:sldId id="283" r:id="rId20"/>
    <p:sldId id="258" r:id="rId21"/>
    <p:sldId id="287" r:id="rId22"/>
    <p:sldId id="281" r:id="rId23"/>
    <p:sldId id="280" r:id="rId24"/>
    <p:sldId id="286" r:id="rId25"/>
    <p:sldId id="284" r:id="rId26"/>
    <p:sldId id="260" r:id="rId2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132" autoAdjust="0"/>
    <p:restoredTop sz="99872" autoAdjust="0"/>
  </p:normalViewPr>
  <p:slideViewPr>
    <p:cSldViewPr snapToGrid="0">
      <p:cViewPr varScale="1">
        <p:scale>
          <a:sx n="116" d="100"/>
          <a:sy n="116" d="100"/>
        </p:scale>
        <p:origin x="-270" y="-1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67F6488-CE3C-48F7-AFCF-E2F49E83C23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45E0B2E7-D4F0-42FF-8E09-FB278BD2569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Z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F79F8E7A-2C27-4470-AF60-51308D979C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D8926C-F887-415B-A647-0408B9F7EEF6}" type="datetimeFigureOut">
              <a:rPr lang="en-ZA" smtClean="0"/>
              <a:pPr/>
              <a:t>2020/03/18</a:t>
            </a:fld>
            <a:endParaRPr lang="en-Z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6B99D5AE-4985-49A0-8C3E-C9C66D25FB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472AE91A-37A3-4369-9F74-6D2733951C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EEFE3C-92A0-4766-8DE6-4B7987D6E463}" type="slidenum">
              <a:rPr lang="en-ZA" smtClean="0"/>
              <a:pPr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xmlns="" val="39739188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AF8B5BB-99C3-47B0-B124-9E77F62725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D43F139D-9FDC-4FEB-A06A-EA28A88F0CF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325C4C3C-BC73-49E1-90E4-6F04F1F9AA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D8926C-F887-415B-A647-0408B9F7EEF6}" type="datetimeFigureOut">
              <a:rPr lang="en-ZA" smtClean="0"/>
              <a:pPr/>
              <a:t>2020/03/18</a:t>
            </a:fld>
            <a:endParaRPr lang="en-Z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BD4A874A-289F-45C2-A077-ED1F5364E7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525AFBA5-FB03-4C48-BF04-FAC7CD2928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EEFE3C-92A0-4766-8DE6-4B7987D6E463}" type="slidenum">
              <a:rPr lang="en-ZA" smtClean="0"/>
              <a:pPr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xmlns="" val="15441089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BF5465F2-92C7-4CF7-933E-B3CFAFD80EC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900FE624-D3F4-4DF5-9508-8971339AB2F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6F203340-EE03-4565-9F28-89B59DCB4A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D8926C-F887-415B-A647-0408B9F7EEF6}" type="datetimeFigureOut">
              <a:rPr lang="en-ZA" smtClean="0"/>
              <a:pPr/>
              <a:t>2020/03/18</a:t>
            </a:fld>
            <a:endParaRPr lang="en-Z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7DEE0A71-78B1-4732-AD88-2B746DD50B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2984BC26-716C-41C1-8BBB-F2422A017F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EEFE3C-92A0-4766-8DE6-4B7987D6E463}" type="slidenum">
              <a:rPr lang="en-ZA" smtClean="0"/>
              <a:pPr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xmlns="" val="933702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B88103B-7139-49CA-B1A0-E119A57FB8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2461AB54-4736-4454-8E69-5C8FA481AB6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AD24E316-3CB5-4CCB-87DB-CEA8053550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D8926C-F887-415B-A647-0408B9F7EEF6}" type="datetimeFigureOut">
              <a:rPr lang="en-ZA" smtClean="0"/>
              <a:pPr/>
              <a:t>2020/03/18</a:t>
            </a:fld>
            <a:endParaRPr lang="en-Z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3C4CBEF0-34E0-4C6E-A8E3-2FEFAB56F1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1E6DA62A-076C-45C2-8AE8-39F3B9BE82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EEFE3C-92A0-4766-8DE6-4B7987D6E463}" type="slidenum">
              <a:rPr lang="en-ZA" smtClean="0"/>
              <a:pPr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xmlns="" val="3846480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18A9271-7DAB-4AC3-B96C-4E87201503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0CA7ED24-B77E-4C17-B3E4-EDE0A3AC83F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C6B09849-D6DD-4B6F-BE0F-97D522A4BB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D8926C-F887-415B-A647-0408B9F7EEF6}" type="datetimeFigureOut">
              <a:rPr lang="en-ZA" smtClean="0"/>
              <a:pPr/>
              <a:t>2020/03/18</a:t>
            </a:fld>
            <a:endParaRPr lang="en-Z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D4BEBC20-5217-4F05-9F32-B45BB80CF8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005EC87E-DBD3-48D5-95BF-1B82F67238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EEFE3C-92A0-4766-8DE6-4B7987D6E463}" type="slidenum">
              <a:rPr lang="en-ZA" smtClean="0"/>
              <a:pPr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xmlns="" val="33979591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5897BF3-0124-4E0D-B195-4FD911D460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FCA7C6D9-8688-47A6-9C9F-72B7F5A5AD3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182BDDFA-F100-431F-B0D2-19482CEDFB0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B7AF3786-F22C-4569-BF7E-BABBC2854D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D8926C-F887-415B-A647-0408B9F7EEF6}" type="datetimeFigureOut">
              <a:rPr lang="en-ZA" smtClean="0"/>
              <a:pPr/>
              <a:t>2020/03/18</a:t>
            </a:fld>
            <a:endParaRPr lang="en-Z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8FB8FDE6-ACA4-463F-BE76-7CE3F05443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3D0EE0FE-4F65-47EA-B081-C8882226D9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EEFE3C-92A0-4766-8DE6-4B7987D6E463}" type="slidenum">
              <a:rPr lang="en-ZA" smtClean="0"/>
              <a:pPr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xmlns="" val="3537343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6C525F6-280B-4056-9F57-9B05BCDADC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0BA70C64-2E55-4B20-B329-5C2DC8B79B1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F7915497-C8B6-4A2C-B72E-B38DFA814DF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0102C817-B374-4955-B73C-514553E90F7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D8E9BD9A-E7F1-4DA9-9713-E9E7B0930B8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48C61586-AB04-43DD-9C24-63EE40BFED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D8926C-F887-415B-A647-0408B9F7EEF6}" type="datetimeFigureOut">
              <a:rPr lang="en-ZA" smtClean="0"/>
              <a:pPr/>
              <a:t>2020/03/18</a:t>
            </a:fld>
            <a:endParaRPr lang="en-ZA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BDB8EA2E-F889-4BA3-8250-6DB1A1D0C7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D290A1A3-4C6A-4137-9D31-BE362E83FB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EEFE3C-92A0-4766-8DE6-4B7987D6E463}" type="slidenum">
              <a:rPr lang="en-ZA" smtClean="0"/>
              <a:pPr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xmlns="" val="36660151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F472CE7-6846-49E4-A80D-653F155457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5ABF3A6B-BF98-44D8-BD7E-4A00B3A123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D8926C-F887-415B-A647-0408B9F7EEF6}" type="datetimeFigureOut">
              <a:rPr lang="en-ZA" smtClean="0"/>
              <a:pPr/>
              <a:t>2020/03/18</a:t>
            </a:fld>
            <a:endParaRPr lang="en-ZA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F773CA1A-2EF7-433D-94B0-47FE84ECEE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0BD32169-FF15-48CA-9497-D96F3B3ABB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EEFE3C-92A0-4766-8DE6-4B7987D6E463}" type="slidenum">
              <a:rPr lang="en-ZA" smtClean="0"/>
              <a:pPr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xmlns="" val="9809368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B5276D08-0DB2-46CA-8FB6-0C2EA779F5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D8926C-F887-415B-A647-0408B9F7EEF6}" type="datetimeFigureOut">
              <a:rPr lang="en-ZA" smtClean="0"/>
              <a:pPr/>
              <a:t>2020/03/18</a:t>
            </a:fld>
            <a:endParaRPr lang="en-ZA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EAF9CE3B-5CBC-41D1-A49E-F7FE1CD53A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EACC02CF-1D8D-4CA5-8864-769BD8DFA1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EEFE3C-92A0-4766-8DE6-4B7987D6E463}" type="slidenum">
              <a:rPr lang="en-ZA" smtClean="0"/>
              <a:pPr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xmlns="" val="10878734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F4CF6E1-0247-4E87-A526-B0EB31AB10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4B514CAC-E989-4CB3-BB71-240D3EF3259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5C18F5AB-730C-41B9-A02E-A7184061A42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544FA4AA-0300-48CF-A4DA-4610A99CA4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D8926C-F887-415B-A647-0408B9F7EEF6}" type="datetimeFigureOut">
              <a:rPr lang="en-ZA" smtClean="0"/>
              <a:pPr/>
              <a:t>2020/03/18</a:t>
            </a:fld>
            <a:endParaRPr lang="en-Z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A7CEE045-0CCC-4253-A5F2-32BF6ADBE0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5A82B2E6-888B-45A4-AB2D-E493DE59C6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EEFE3C-92A0-4766-8DE6-4B7987D6E463}" type="slidenum">
              <a:rPr lang="en-ZA" smtClean="0"/>
              <a:pPr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xmlns="" val="4193199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4DC59C2-583C-4E39-8CCD-40DD161910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B68FBFFC-F231-48CE-8F36-5D53D7CB04D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ZA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57A59690-CD3A-4A0D-AA3A-EA7FD791C4A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CD72F193-A2BA-4AED-9330-6752AF0749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D8926C-F887-415B-A647-0408B9F7EEF6}" type="datetimeFigureOut">
              <a:rPr lang="en-ZA" smtClean="0"/>
              <a:pPr/>
              <a:t>2020/03/18</a:t>
            </a:fld>
            <a:endParaRPr lang="en-Z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DFC679FC-E0F1-4825-BC46-171A249BF0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D3BED66A-A32F-44F0-9A4F-17BF97F473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EEFE3C-92A0-4766-8DE6-4B7987D6E463}" type="slidenum">
              <a:rPr lang="en-ZA" smtClean="0"/>
              <a:pPr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xmlns="" val="39987900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9697DE14-56E7-4F7F-94A0-EB240FB403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265F05E0-6971-4273-ABBD-C40E589DD5F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67D25E06-5411-49AC-A252-756C0BF94F4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D8926C-F887-415B-A647-0408B9F7EEF6}" type="datetimeFigureOut">
              <a:rPr lang="en-ZA" smtClean="0"/>
              <a:pPr/>
              <a:t>2020/03/18</a:t>
            </a:fld>
            <a:endParaRPr lang="en-Z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7BCA9F30-1EFC-4A07-ACCE-2966321D912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Z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13D0F3DB-F147-4BF6-9C79-5B2D8F7DF10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EEFE3C-92A0-4766-8DE6-4B7987D6E463}" type="slidenum">
              <a:rPr lang="en-ZA" smtClean="0"/>
              <a:pPr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xmlns="" val="19221506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13" Type="http://schemas.openxmlformats.org/officeDocument/2006/relationships/image" Target="../media/image21.png"/><Relationship Id="rId18" Type="http://schemas.openxmlformats.org/officeDocument/2006/relationships/image" Target="../media/image26.png"/><Relationship Id="rId26" Type="http://schemas.openxmlformats.org/officeDocument/2006/relationships/image" Target="../media/image34.png"/><Relationship Id="rId3" Type="http://schemas.openxmlformats.org/officeDocument/2006/relationships/image" Target="../media/image11.png"/><Relationship Id="rId21" Type="http://schemas.openxmlformats.org/officeDocument/2006/relationships/image" Target="../media/image29.png"/><Relationship Id="rId7" Type="http://schemas.openxmlformats.org/officeDocument/2006/relationships/image" Target="../media/image15.png"/><Relationship Id="rId12" Type="http://schemas.openxmlformats.org/officeDocument/2006/relationships/image" Target="../media/image20.png"/><Relationship Id="rId17" Type="http://schemas.openxmlformats.org/officeDocument/2006/relationships/image" Target="../media/image25.png"/><Relationship Id="rId25" Type="http://schemas.openxmlformats.org/officeDocument/2006/relationships/image" Target="../media/image33.png"/><Relationship Id="rId33" Type="http://schemas.openxmlformats.org/officeDocument/2006/relationships/image" Target="../media/image41.png"/><Relationship Id="rId2" Type="http://schemas.openxmlformats.org/officeDocument/2006/relationships/image" Target="../media/image10.png"/><Relationship Id="rId16" Type="http://schemas.openxmlformats.org/officeDocument/2006/relationships/image" Target="../media/image24.png"/><Relationship Id="rId20" Type="http://schemas.openxmlformats.org/officeDocument/2006/relationships/image" Target="../media/image28.png"/><Relationship Id="rId29" Type="http://schemas.openxmlformats.org/officeDocument/2006/relationships/image" Target="../media/image3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png"/><Relationship Id="rId11" Type="http://schemas.openxmlformats.org/officeDocument/2006/relationships/image" Target="../media/image19.png"/><Relationship Id="rId24" Type="http://schemas.openxmlformats.org/officeDocument/2006/relationships/image" Target="../media/image32.png"/><Relationship Id="rId32" Type="http://schemas.openxmlformats.org/officeDocument/2006/relationships/image" Target="../media/image40.png"/><Relationship Id="rId5" Type="http://schemas.openxmlformats.org/officeDocument/2006/relationships/image" Target="../media/image13.png"/><Relationship Id="rId15" Type="http://schemas.openxmlformats.org/officeDocument/2006/relationships/image" Target="../media/image23.png"/><Relationship Id="rId23" Type="http://schemas.openxmlformats.org/officeDocument/2006/relationships/image" Target="../media/image31.png"/><Relationship Id="rId28" Type="http://schemas.openxmlformats.org/officeDocument/2006/relationships/image" Target="../media/image36.png"/><Relationship Id="rId10" Type="http://schemas.openxmlformats.org/officeDocument/2006/relationships/image" Target="../media/image18.png"/><Relationship Id="rId19" Type="http://schemas.openxmlformats.org/officeDocument/2006/relationships/image" Target="../media/image27.png"/><Relationship Id="rId31" Type="http://schemas.openxmlformats.org/officeDocument/2006/relationships/image" Target="../media/image39.png"/><Relationship Id="rId4" Type="http://schemas.openxmlformats.org/officeDocument/2006/relationships/image" Target="../media/image12.png"/><Relationship Id="rId9" Type="http://schemas.openxmlformats.org/officeDocument/2006/relationships/image" Target="../media/image17.png"/><Relationship Id="rId14" Type="http://schemas.openxmlformats.org/officeDocument/2006/relationships/image" Target="../media/image22.png"/><Relationship Id="rId22" Type="http://schemas.openxmlformats.org/officeDocument/2006/relationships/image" Target="../media/image30.png"/><Relationship Id="rId27" Type="http://schemas.openxmlformats.org/officeDocument/2006/relationships/image" Target="../media/image35.png"/><Relationship Id="rId30" Type="http://schemas.openxmlformats.org/officeDocument/2006/relationships/image" Target="../media/image38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C5069095-0E0E-4C76-9510-A8BFC2F41D6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117" y="-9896"/>
            <a:ext cx="12183883" cy="68580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1C8265BB-7F6E-43E1-82AB-8F61536D2DB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632235" y="-9896"/>
            <a:ext cx="6218459" cy="6858000"/>
          </a:xfrm>
          <a:prstGeom prst="rect">
            <a:avLst/>
          </a:prstGeom>
        </p:spPr>
      </p:pic>
      <p:pic>
        <p:nvPicPr>
          <p:cNvPr id="9" name="Picture 8" descr="A close up of a logo&#10;&#10;Description automatically generated">
            <a:extLst>
              <a:ext uri="{FF2B5EF4-FFF2-40B4-BE49-F238E27FC236}">
                <a16:creationId xmlns:a16="http://schemas.microsoft.com/office/drawing/2014/main" xmlns="" id="{6D04823F-9CD2-4A91-AE6B-62A8EC3080F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754845" y="542490"/>
            <a:ext cx="1304547" cy="743714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347BACCF-D37D-475D-B9A3-74E43E819CD5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33983" y="5121455"/>
            <a:ext cx="1694691" cy="1463043"/>
          </a:xfrm>
          <a:prstGeom prst="rect">
            <a:avLst/>
          </a:prstGeom>
        </p:spPr>
      </p:pic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xmlns="" id="{539F6C13-C12B-4025-872C-EC82513FCB40}"/>
              </a:ext>
            </a:extLst>
          </p:cNvPr>
          <p:cNvCxnSpPr/>
          <p:nvPr/>
        </p:nvCxnSpPr>
        <p:spPr>
          <a:xfrm>
            <a:off x="1038128" y="1581716"/>
            <a:ext cx="4737980" cy="0"/>
          </a:xfrm>
          <a:prstGeom prst="line">
            <a:avLst/>
          </a:prstGeom>
          <a:ln w="12700"/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xmlns="" id="{95E4C84B-433B-4DD6-A8FC-DED5ED43CD17}"/>
              </a:ext>
            </a:extLst>
          </p:cNvPr>
          <p:cNvCxnSpPr/>
          <p:nvPr/>
        </p:nvCxnSpPr>
        <p:spPr>
          <a:xfrm>
            <a:off x="1081328" y="2884944"/>
            <a:ext cx="4737980" cy="0"/>
          </a:xfrm>
          <a:prstGeom prst="line">
            <a:avLst/>
          </a:prstGeom>
          <a:ln w="12700"/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FC7367C3-8EE6-43BD-9058-8127813572FF}"/>
              </a:ext>
            </a:extLst>
          </p:cNvPr>
          <p:cNvSpPr txBox="1"/>
          <p:nvPr/>
        </p:nvSpPr>
        <p:spPr>
          <a:xfrm>
            <a:off x="1081328" y="1609662"/>
            <a:ext cx="473798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ZA" sz="3600" b="1" dirty="0">
                <a:solidFill>
                  <a:schemeClr val="bg1"/>
                </a:solidFill>
                <a:latin typeface="Candara" panose="020E0502030303020204" pitchFamily="34" charset="0"/>
              </a:rPr>
              <a:t>HEALTH</a:t>
            </a:r>
          </a:p>
          <a:p>
            <a:pPr algn="ctr"/>
            <a:r>
              <a:rPr lang="en-ZA" sz="3600" b="1" dirty="0">
                <a:solidFill>
                  <a:schemeClr val="bg1"/>
                </a:solidFill>
                <a:latin typeface="Candara" panose="020E0502030303020204" pitchFamily="34" charset="0"/>
                <a:cs typeface="Arial" panose="020B0604020202020204" pitchFamily="34" charset="0"/>
              </a:rPr>
              <a:t>MARKET INQUIRY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09EB413F-1A94-4325-B12B-2CCD519B47F2}"/>
              </a:ext>
            </a:extLst>
          </p:cNvPr>
          <p:cNvSpPr txBox="1"/>
          <p:nvPr/>
        </p:nvSpPr>
        <p:spPr>
          <a:xfrm>
            <a:off x="1160227" y="3055327"/>
            <a:ext cx="5057872" cy="32419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ZA" sz="3200" baseline="30000" dirty="0">
                <a:solidFill>
                  <a:schemeClr val="bg1"/>
                </a:solidFill>
                <a:latin typeface="Candara" panose="020E0502030303020204" pitchFamily="34" charset="0"/>
                <a:cs typeface="Arial" panose="020B0604020202020204" pitchFamily="34" charset="0"/>
              </a:rPr>
              <a:t>Findings and Recommendations</a:t>
            </a:r>
          </a:p>
          <a:p>
            <a:pPr algn="ctr"/>
            <a:endParaRPr lang="en-ZA" sz="3200" baseline="30000" dirty="0">
              <a:solidFill>
                <a:schemeClr val="bg1"/>
              </a:solidFill>
              <a:latin typeface="Candara" panose="020E0502030303020204" pitchFamily="34" charset="0"/>
              <a:cs typeface="Arial" panose="020B0604020202020204" pitchFamily="34" charset="0"/>
            </a:endParaRPr>
          </a:p>
          <a:p>
            <a:pPr algn="ctr"/>
            <a:r>
              <a:rPr lang="en-ZA" sz="3200" baseline="30000" dirty="0">
                <a:solidFill>
                  <a:schemeClr val="bg1"/>
                </a:solidFill>
                <a:latin typeface="Candara" panose="020E0502030303020204" pitchFamily="34" charset="0"/>
                <a:cs typeface="Arial" panose="020B0604020202020204" pitchFamily="34" charset="0"/>
              </a:rPr>
              <a:t>BRIEFING TO THE PORTFOLIO COMMITTEE ON HEALTH </a:t>
            </a:r>
          </a:p>
          <a:p>
            <a:endParaRPr lang="en-ZA" dirty="0"/>
          </a:p>
          <a:p>
            <a:pPr algn="ctr"/>
            <a:r>
              <a:rPr lang="en-ZA" sz="2800" baseline="30000" dirty="0">
                <a:solidFill>
                  <a:schemeClr val="bg1"/>
                </a:solidFill>
                <a:latin typeface="Candara" panose="020E0502030303020204" pitchFamily="34" charset="0"/>
                <a:cs typeface="Arial" panose="020B0604020202020204" pitchFamily="34" charset="0"/>
              </a:rPr>
              <a:t>Dr N Bhengu</a:t>
            </a:r>
          </a:p>
          <a:p>
            <a:pPr algn="ctr"/>
            <a:r>
              <a:rPr lang="en-ZA" sz="2800" baseline="30000" dirty="0">
                <a:solidFill>
                  <a:schemeClr val="bg1"/>
                </a:solidFill>
                <a:latin typeface="Candara" panose="020E0502030303020204" pitchFamily="34" charset="0"/>
                <a:cs typeface="Arial" panose="020B0604020202020204" pitchFamily="34" charset="0"/>
              </a:rPr>
              <a:t>Dr L Nkonki</a:t>
            </a:r>
          </a:p>
          <a:p>
            <a:pPr algn="ctr"/>
            <a:r>
              <a:rPr lang="en-ZA" sz="2800" baseline="30000" dirty="0">
                <a:solidFill>
                  <a:schemeClr val="bg1"/>
                </a:solidFill>
                <a:latin typeface="Candara" panose="020E0502030303020204" pitchFamily="34" charset="0"/>
                <a:cs typeface="Arial" panose="020B0604020202020204" pitchFamily="34" charset="0"/>
              </a:rPr>
              <a:t>Ms M Ramokgopa</a:t>
            </a:r>
          </a:p>
          <a:p>
            <a:pPr algn="ctr"/>
            <a:endParaRPr lang="en-ZA" sz="2800" baseline="30000" dirty="0">
              <a:solidFill>
                <a:schemeClr val="bg1"/>
              </a:solidFill>
              <a:latin typeface="Candara" panose="020E0502030303020204" pitchFamily="34" charset="0"/>
              <a:cs typeface="Arial" panose="020B0604020202020204" pitchFamily="34" charset="0"/>
            </a:endParaRPr>
          </a:p>
          <a:p>
            <a:pPr algn="ctr"/>
            <a:r>
              <a:rPr lang="en-ZA" sz="4000" baseline="30000" dirty="0">
                <a:solidFill>
                  <a:schemeClr val="bg1"/>
                </a:solidFill>
                <a:latin typeface="Candara" panose="020E0502030303020204" pitchFamily="34" charset="0"/>
                <a:cs typeface="Arial" panose="020B0604020202020204" pitchFamily="34" charset="0"/>
              </a:rPr>
              <a:t>11 March 2020</a:t>
            </a:r>
          </a:p>
        </p:txBody>
      </p:sp>
    </p:spTree>
    <p:extLst>
      <p:ext uri="{BB962C8B-B14F-4D97-AF65-F5344CB8AC3E}">
        <p14:creationId xmlns:p14="http://schemas.microsoft.com/office/powerpoint/2010/main" xmlns="" val="416164623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umbrella, snow, phone, white&#10;&#10;Description automatically generated">
            <a:extLst>
              <a:ext uri="{FF2B5EF4-FFF2-40B4-BE49-F238E27FC236}">
                <a16:creationId xmlns:a16="http://schemas.microsoft.com/office/drawing/2014/main" xmlns="" id="{277EFCCE-3F06-4D6B-A6DF-72C7FA69C49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alphaModFix amt="70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1020" y="0"/>
            <a:ext cx="12194039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A89A01A8-88AE-43BA-9D94-362A93F5599A}"/>
              </a:ext>
            </a:extLst>
          </p:cNvPr>
          <p:cNvSpPr txBox="1"/>
          <p:nvPr/>
        </p:nvSpPr>
        <p:spPr>
          <a:xfrm>
            <a:off x="0" y="0"/>
            <a:ext cx="9909544" cy="1384995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r>
              <a:rPr lang="en-ZA" sz="2800" dirty="0">
                <a:solidFill>
                  <a:schemeClr val="bg1"/>
                </a:solidFill>
              </a:rPr>
              <a:t>Relative age-adjusted admission rates (indexed to 1) for seven common discretionary admissions in South Africa and a selection of documented OECD countries.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8BD65D4A-C065-43A6-B081-7B934F6F7E3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>
          <a:xfrm>
            <a:off x="8101576" y="0"/>
            <a:ext cx="4090424" cy="189586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E8398503-BE57-4208-B393-94616273BFC1}"/>
              </a:ext>
            </a:extLst>
          </p:cNvPr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26475"/>
          <a:stretch/>
        </p:blipFill>
        <p:spPr bwMode="auto">
          <a:xfrm>
            <a:off x="-1021" y="1384995"/>
            <a:ext cx="9591587" cy="547300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C6127C67-EB4C-4DAB-ADBA-91FCA530E9C0}"/>
              </a:ext>
            </a:extLst>
          </p:cNvPr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6913" t="71933" r="47248"/>
          <a:stretch/>
        </p:blipFill>
        <p:spPr bwMode="auto">
          <a:xfrm>
            <a:off x="9590567" y="2861035"/>
            <a:ext cx="2601432" cy="201419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19D179E3-85FF-4176-AB0F-4627B3C54CAE}"/>
              </a:ext>
            </a:extLst>
          </p:cNvPr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50000" t="71933" r="4161"/>
          <a:stretch/>
        </p:blipFill>
        <p:spPr bwMode="auto">
          <a:xfrm>
            <a:off x="9590567" y="4875227"/>
            <a:ext cx="2602452" cy="198277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215483079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umbrella, snow, phone, white&#10;&#10;Description automatically generated">
            <a:extLst>
              <a:ext uri="{FF2B5EF4-FFF2-40B4-BE49-F238E27FC236}">
                <a16:creationId xmlns:a16="http://schemas.microsoft.com/office/drawing/2014/main" xmlns="" id="{277EFCCE-3F06-4D6B-A6DF-72C7FA69C49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alphaModFix amt="70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3178516" y="0"/>
            <a:ext cx="15371536" cy="685800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xmlns="" id="{FBF92AC5-BBC4-47B0-98EE-9FAD4E03E1B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>
          <a:xfrm>
            <a:off x="8101576" y="0"/>
            <a:ext cx="4090424" cy="1895860"/>
          </a:xfrm>
          <a:prstGeom prst="rect">
            <a:avLst/>
          </a:prstGeom>
        </p:spPr>
      </p:pic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1417638"/>
            <a:ext cx="12192000" cy="5440361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ZA" dirty="0">
              <a:latin typeface="Candara" panose="020E0502030303020204" pitchFamily="34" charset="0"/>
            </a:endParaRPr>
          </a:p>
          <a:p>
            <a:pPr lvl="1"/>
            <a:endParaRPr lang="en-ZA" dirty="0">
              <a:latin typeface="Candara" panose="020E0502030303020204" pitchFamily="34" charset="0"/>
            </a:endParaRPr>
          </a:p>
          <a:p>
            <a:pPr marL="0" indent="0">
              <a:buNone/>
            </a:pPr>
            <a:endParaRPr lang="en-GB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xmlns="" id="{9DAED372-23F7-4899-A89F-707489690F8E}"/>
              </a:ext>
            </a:extLst>
          </p:cNvPr>
          <p:cNvSpPr txBox="1">
            <a:spLocks/>
          </p:cNvSpPr>
          <p:nvPr/>
        </p:nvSpPr>
        <p:spPr>
          <a:xfrm>
            <a:off x="457199" y="274638"/>
            <a:ext cx="11408735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ZA" sz="5400" dirty="0">
              <a:solidFill>
                <a:schemeClr val="accent1">
                  <a:lumMod val="75000"/>
                </a:schemeClr>
              </a:solidFill>
              <a:latin typeface="Calibri" panose="020F0502020204030204" pitchFamily="34" charset="0"/>
            </a:endParaRP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xmlns="" id="{4C325AEB-3C90-47BA-848E-A5E1392671C7}"/>
              </a:ext>
            </a:extLst>
          </p:cNvPr>
          <p:cNvSpPr txBox="1">
            <a:spLocks/>
          </p:cNvSpPr>
          <p:nvPr/>
        </p:nvSpPr>
        <p:spPr>
          <a:xfrm>
            <a:off x="0" y="1600200"/>
            <a:ext cx="12192000" cy="5257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ZA" dirty="0">
              <a:latin typeface="Candara" panose="020E0502030303020204" pitchFamily="34" charset="0"/>
            </a:endParaRPr>
          </a:p>
        </p:txBody>
      </p:sp>
      <p:grpSp>
        <p:nvGrpSpPr>
          <p:cNvPr id="14" name="stethoscope icon">
            <a:extLst>
              <a:ext uri="{FF2B5EF4-FFF2-40B4-BE49-F238E27FC236}">
                <a16:creationId xmlns:a16="http://schemas.microsoft.com/office/drawing/2014/main" xmlns="" id="{D5A9F123-EDE3-48F1-AAD2-C945BB5C1544}"/>
              </a:ext>
            </a:extLst>
          </p:cNvPr>
          <p:cNvGrpSpPr/>
          <p:nvPr/>
        </p:nvGrpSpPr>
        <p:grpSpPr>
          <a:xfrm>
            <a:off x="10634616" y="4465922"/>
            <a:ext cx="1372087" cy="1375398"/>
            <a:chOff x="7386638" y="3548063"/>
            <a:chExt cx="1552575" cy="1554163"/>
          </a:xfrm>
        </p:grpSpPr>
        <p:sp>
          <p:nvSpPr>
            <p:cNvPr id="15" name="circle">
              <a:extLst>
                <a:ext uri="{FF2B5EF4-FFF2-40B4-BE49-F238E27FC236}">
                  <a16:creationId xmlns:a16="http://schemas.microsoft.com/office/drawing/2014/main" xmlns="" id="{0C19EB3C-3A9F-44CF-8886-4247D19D07D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386638" y="3548063"/>
              <a:ext cx="1552575" cy="1554163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dirty="0"/>
            </a:p>
          </p:txBody>
        </p:sp>
        <p:sp>
          <p:nvSpPr>
            <p:cNvPr id="16" name="stethoscope piece">
              <a:extLst>
                <a:ext uri="{FF2B5EF4-FFF2-40B4-BE49-F238E27FC236}">
                  <a16:creationId xmlns:a16="http://schemas.microsoft.com/office/drawing/2014/main" xmlns="" id="{99DA203A-9FA6-4CB0-97FA-C9E4958607BD}"/>
                </a:ext>
              </a:extLst>
            </p:cNvPr>
            <p:cNvSpPr>
              <a:spLocks/>
            </p:cNvSpPr>
            <p:nvPr/>
          </p:nvSpPr>
          <p:spPr bwMode="auto">
            <a:xfrm>
              <a:off x="8186738" y="4370388"/>
              <a:ext cx="0" cy="354013"/>
            </a:xfrm>
            <a:custGeom>
              <a:avLst/>
              <a:gdLst>
                <a:gd name="T0" fmla="*/ 0 h 223"/>
                <a:gd name="T1" fmla="*/ 223 h 223"/>
                <a:gd name="T2" fmla="*/ 0 h 223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223">
                  <a:moveTo>
                    <a:pt x="0" y="0"/>
                  </a:moveTo>
                  <a:lnTo>
                    <a:pt x="0" y="22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dirty="0"/>
            </a:p>
          </p:txBody>
        </p:sp>
        <p:sp>
          <p:nvSpPr>
            <p:cNvPr id="17" name="stethoscope piece">
              <a:extLst>
                <a:ext uri="{FF2B5EF4-FFF2-40B4-BE49-F238E27FC236}">
                  <a16:creationId xmlns:a16="http://schemas.microsoft.com/office/drawing/2014/main" xmlns="" id="{1D8EB612-126B-4DE8-B2A7-AED20931CF7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186738" y="4370388"/>
              <a:ext cx="0" cy="354013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dirty="0"/>
            </a:p>
          </p:txBody>
        </p:sp>
        <p:sp>
          <p:nvSpPr>
            <p:cNvPr id="18" name="stethoscope piece">
              <a:extLst>
                <a:ext uri="{FF2B5EF4-FFF2-40B4-BE49-F238E27FC236}">
                  <a16:creationId xmlns:a16="http://schemas.microsoft.com/office/drawing/2014/main" xmlns="" id="{3C63CDBB-9F2A-4EBA-BF29-DEC76DA4C7E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823200" y="3711575"/>
              <a:ext cx="727075" cy="1144588"/>
            </a:xfrm>
            <a:custGeom>
              <a:avLst/>
              <a:gdLst>
                <a:gd name="T0" fmla="*/ 210 w 210"/>
                <a:gd name="T1" fmla="*/ 31 h 330"/>
                <a:gd name="T2" fmla="*/ 207 w 210"/>
                <a:gd name="T3" fmla="*/ 22 h 330"/>
                <a:gd name="T4" fmla="*/ 174 w 210"/>
                <a:gd name="T5" fmla="*/ 6 h 330"/>
                <a:gd name="T6" fmla="*/ 163 w 210"/>
                <a:gd name="T7" fmla="*/ 0 h 330"/>
                <a:gd name="T8" fmla="*/ 150 w 210"/>
                <a:gd name="T9" fmla="*/ 12 h 330"/>
                <a:gd name="T10" fmla="*/ 163 w 210"/>
                <a:gd name="T11" fmla="*/ 25 h 330"/>
                <a:gd name="T12" fmla="*/ 172 w 210"/>
                <a:gd name="T13" fmla="*/ 22 h 330"/>
                <a:gd name="T14" fmla="*/ 194 w 210"/>
                <a:gd name="T15" fmla="*/ 32 h 330"/>
                <a:gd name="T16" fmla="*/ 105 w 210"/>
                <a:gd name="T17" fmla="*/ 182 h 330"/>
                <a:gd name="T18" fmla="*/ 17 w 210"/>
                <a:gd name="T19" fmla="*/ 32 h 330"/>
                <a:gd name="T20" fmla="*/ 38 w 210"/>
                <a:gd name="T21" fmla="*/ 22 h 330"/>
                <a:gd name="T22" fmla="*/ 47 w 210"/>
                <a:gd name="T23" fmla="*/ 25 h 330"/>
                <a:gd name="T24" fmla="*/ 60 w 210"/>
                <a:gd name="T25" fmla="*/ 12 h 330"/>
                <a:gd name="T26" fmla="*/ 47 w 210"/>
                <a:gd name="T27" fmla="*/ 0 h 330"/>
                <a:gd name="T28" fmla="*/ 36 w 210"/>
                <a:gd name="T29" fmla="*/ 6 h 330"/>
                <a:gd name="T30" fmla="*/ 4 w 210"/>
                <a:gd name="T31" fmla="*/ 22 h 330"/>
                <a:gd name="T32" fmla="*/ 0 w 210"/>
                <a:gd name="T33" fmla="*/ 31 h 330"/>
                <a:gd name="T34" fmla="*/ 97 w 210"/>
                <a:gd name="T35" fmla="*/ 197 h 330"/>
                <a:gd name="T36" fmla="*/ 97 w 210"/>
                <a:gd name="T37" fmla="*/ 292 h 330"/>
                <a:gd name="T38" fmla="*/ 97 w 210"/>
                <a:gd name="T39" fmla="*/ 292 h 330"/>
                <a:gd name="T40" fmla="*/ 138 w 210"/>
                <a:gd name="T41" fmla="*/ 330 h 330"/>
                <a:gd name="T42" fmla="*/ 179 w 210"/>
                <a:gd name="T43" fmla="*/ 289 h 330"/>
                <a:gd name="T44" fmla="*/ 138 w 210"/>
                <a:gd name="T45" fmla="*/ 249 h 330"/>
                <a:gd name="T46" fmla="*/ 113 w 210"/>
                <a:gd name="T47" fmla="*/ 257 h 330"/>
                <a:gd name="T48" fmla="*/ 113 w 210"/>
                <a:gd name="T49" fmla="*/ 197 h 330"/>
                <a:gd name="T50" fmla="*/ 210 w 210"/>
                <a:gd name="T51" fmla="*/ 31 h 330"/>
                <a:gd name="T52" fmla="*/ 138 w 210"/>
                <a:gd name="T53" fmla="*/ 265 h 330"/>
                <a:gd name="T54" fmla="*/ 163 w 210"/>
                <a:gd name="T55" fmla="*/ 289 h 330"/>
                <a:gd name="T56" fmla="*/ 138 w 210"/>
                <a:gd name="T57" fmla="*/ 314 h 330"/>
                <a:gd name="T58" fmla="*/ 113 w 210"/>
                <a:gd name="T59" fmla="*/ 289 h 330"/>
                <a:gd name="T60" fmla="*/ 138 w 210"/>
                <a:gd name="T61" fmla="*/ 265 h 3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210" h="330">
                  <a:moveTo>
                    <a:pt x="210" y="31"/>
                  </a:moveTo>
                  <a:cubicBezTo>
                    <a:pt x="210" y="29"/>
                    <a:pt x="210" y="26"/>
                    <a:pt x="207" y="22"/>
                  </a:cubicBezTo>
                  <a:cubicBezTo>
                    <a:pt x="201" y="15"/>
                    <a:pt x="183" y="8"/>
                    <a:pt x="174" y="6"/>
                  </a:cubicBezTo>
                  <a:cubicBezTo>
                    <a:pt x="172" y="2"/>
                    <a:pt x="168" y="0"/>
                    <a:pt x="163" y="0"/>
                  </a:cubicBezTo>
                  <a:cubicBezTo>
                    <a:pt x="156" y="0"/>
                    <a:pt x="150" y="5"/>
                    <a:pt x="150" y="12"/>
                  </a:cubicBezTo>
                  <a:cubicBezTo>
                    <a:pt x="150" y="20"/>
                    <a:pt x="156" y="25"/>
                    <a:pt x="163" y="25"/>
                  </a:cubicBezTo>
                  <a:cubicBezTo>
                    <a:pt x="167" y="25"/>
                    <a:pt x="170" y="24"/>
                    <a:pt x="172" y="22"/>
                  </a:cubicBezTo>
                  <a:cubicBezTo>
                    <a:pt x="177" y="23"/>
                    <a:pt x="190" y="28"/>
                    <a:pt x="194" y="32"/>
                  </a:cubicBezTo>
                  <a:cubicBezTo>
                    <a:pt x="186" y="93"/>
                    <a:pt x="145" y="182"/>
                    <a:pt x="105" y="182"/>
                  </a:cubicBezTo>
                  <a:cubicBezTo>
                    <a:pt x="65" y="182"/>
                    <a:pt x="25" y="93"/>
                    <a:pt x="17" y="32"/>
                  </a:cubicBezTo>
                  <a:cubicBezTo>
                    <a:pt x="21" y="28"/>
                    <a:pt x="33" y="23"/>
                    <a:pt x="38" y="22"/>
                  </a:cubicBezTo>
                  <a:cubicBezTo>
                    <a:pt x="40" y="24"/>
                    <a:pt x="43" y="25"/>
                    <a:pt x="47" y="25"/>
                  </a:cubicBezTo>
                  <a:cubicBezTo>
                    <a:pt x="54" y="25"/>
                    <a:pt x="60" y="20"/>
                    <a:pt x="60" y="12"/>
                  </a:cubicBezTo>
                  <a:cubicBezTo>
                    <a:pt x="60" y="5"/>
                    <a:pt x="54" y="0"/>
                    <a:pt x="47" y="0"/>
                  </a:cubicBezTo>
                  <a:cubicBezTo>
                    <a:pt x="42" y="0"/>
                    <a:pt x="38" y="2"/>
                    <a:pt x="36" y="6"/>
                  </a:cubicBezTo>
                  <a:cubicBezTo>
                    <a:pt x="27" y="8"/>
                    <a:pt x="9" y="15"/>
                    <a:pt x="4" y="22"/>
                  </a:cubicBezTo>
                  <a:cubicBezTo>
                    <a:pt x="0" y="26"/>
                    <a:pt x="0" y="29"/>
                    <a:pt x="0" y="31"/>
                  </a:cubicBezTo>
                  <a:cubicBezTo>
                    <a:pt x="7" y="88"/>
                    <a:pt x="45" y="188"/>
                    <a:pt x="97" y="197"/>
                  </a:cubicBezTo>
                  <a:cubicBezTo>
                    <a:pt x="97" y="292"/>
                    <a:pt x="97" y="292"/>
                    <a:pt x="97" y="292"/>
                  </a:cubicBezTo>
                  <a:cubicBezTo>
                    <a:pt x="97" y="292"/>
                    <a:pt x="97" y="292"/>
                    <a:pt x="97" y="292"/>
                  </a:cubicBezTo>
                  <a:cubicBezTo>
                    <a:pt x="99" y="313"/>
                    <a:pt x="116" y="330"/>
                    <a:pt x="138" y="330"/>
                  </a:cubicBezTo>
                  <a:cubicBezTo>
                    <a:pt x="160" y="330"/>
                    <a:pt x="179" y="312"/>
                    <a:pt x="179" y="289"/>
                  </a:cubicBezTo>
                  <a:cubicBezTo>
                    <a:pt x="179" y="267"/>
                    <a:pt x="160" y="249"/>
                    <a:pt x="138" y="249"/>
                  </a:cubicBezTo>
                  <a:cubicBezTo>
                    <a:pt x="129" y="249"/>
                    <a:pt x="120" y="252"/>
                    <a:pt x="113" y="257"/>
                  </a:cubicBezTo>
                  <a:cubicBezTo>
                    <a:pt x="113" y="197"/>
                    <a:pt x="113" y="197"/>
                    <a:pt x="113" y="197"/>
                  </a:cubicBezTo>
                  <a:cubicBezTo>
                    <a:pt x="165" y="188"/>
                    <a:pt x="203" y="88"/>
                    <a:pt x="210" y="31"/>
                  </a:cubicBezTo>
                  <a:close/>
                  <a:moveTo>
                    <a:pt x="138" y="265"/>
                  </a:moveTo>
                  <a:cubicBezTo>
                    <a:pt x="152" y="265"/>
                    <a:pt x="163" y="276"/>
                    <a:pt x="163" y="289"/>
                  </a:cubicBezTo>
                  <a:cubicBezTo>
                    <a:pt x="163" y="303"/>
                    <a:pt x="152" y="314"/>
                    <a:pt x="138" y="314"/>
                  </a:cubicBezTo>
                  <a:cubicBezTo>
                    <a:pt x="124" y="314"/>
                    <a:pt x="113" y="303"/>
                    <a:pt x="113" y="289"/>
                  </a:cubicBezTo>
                  <a:cubicBezTo>
                    <a:pt x="113" y="276"/>
                    <a:pt x="124" y="265"/>
                    <a:pt x="138" y="26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dirty="0"/>
            </a:p>
          </p:txBody>
        </p:sp>
        <p:sp>
          <p:nvSpPr>
            <p:cNvPr id="19" name="stethoscope piece">
              <a:extLst>
                <a:ext uri="{FF2B5EF4-FFF2-40B4-BE49-F238E27FC236}">
                  <a16:creationId xmlns:a16="http://schemas.microsoft.com/office/drawing/2014/main" xmlns="" id="{26E48C2E-F343-4CDD-AB3D-37F19C48C657}"/>
                </a:ext>
              </a:extLst>
            </p:cNvPr>
            <p:cNvSpPr>
              <a:spLocks/>
            </p:cNvSpPr>
            <p:nvPr/>
          </p:nvSpPr>
          <p:spPr bwMode="auto">
            <a:xfrm>
              <a:off x="7920038" y="4627563"/>
              <a:ext cx="312738" cy="173038"/>
            </a:xfrm>
            <a:custGeom>
              <a:avLst/>
              <a:gdLst>
                <a:gd name="T0" fmla="*/ 0 w 197"/>
                <a:gd name="T1" fmla="*/ 109 h 109"/>
                <a:gd name="T2" fmla="*/ 197 w 197"/>
                <a:gd name="T3" fmla="*/ 0 h 109"/>
                <a:gd name="T4" fmla="*/ 0 w 197"/>
                <a:gd name="T5" fmla="*/ 109 h 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97" h="109">
                  <a:moveTo>
                    <a:pt x="0" y="109"/>
                  </a:moveTo>
                  <a:lnTo>
                    <a:pt x="197" y="0"/>
                  </a:lnTo>
                  <a:lnTo>
                    <a:pt x="0" y="10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dirty="0"/>
            </a:p>
          </p:txBody>
        </p:sp>
        <p:sp>
          <p:nvSpPr>
            <p:cNvPr id="20" name="stethoscope piece">
              <a:extLst>
                <a:ext uri="{FF2B5EF4-FFF2-40B4-BE49-F238E27FC236}">
                  <a16:creationId xmlns:a16="http://schemas.microsoft.com/office/drawing/2014/main" xmlns="" id="{A0CE0ACA-FD07-45A2-85AC-CE7A4B13CCDF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7920038" y="4627563"/>
              <a:ext cx="312738" cy="173038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dirty="0"/>
            </a:p>
          </p:txBody>
        </p:sp>
        <p:sp>
          <p:nvSpPr>
            <p:cNvPr id="21" name="stethoscope piece">
              <a:extLst>
                <a:ext uri="{FF2B5EF4-FFF2-40B4-BE49-F238E27FC236}">
                  <a16:creationId xmlns:a16="http://schemas.microsoft.com/office/drawing/2014/main" xmlns="" id="{2E889E42-322A-4E37-9F80-DDC66B9458FB}"/>
                </a:ext>
              </a:extLst>
            </p:cNvPr>
            <p:cNvSpPr>
              <a:spLocks/>
            </p:cNvSpPr>
            <p:nvPr/>
          </p:nvSpPr>
          <p:spPr bwMode="auto">
            <a:xfrm>
              <a:off x="7802563" y="4603750"/>
              <a:ext cx="442913" cy="307975"/>
            </a:xfrm>
            <a:custGeom>
              <a:avLst/>
              <a:gdLst>
                <a:gd name="T0" fmla="*/ 128 w 128"/>
                <a:gd name="T1" fmla="*/ 14 h 89"/>
                <a:gd name="T2" fmla="*/ 120 w 128"/>
                <a:gd name="T3" fmla="*/ 0 h 89"/>
                <a:gd name="T4" fmla="*/ 57 w 128"/>
                <a:gd name="T5" fmla="*/ 35 h 89"/>
                <a:gd name="T6" fmla="*/ 32 w 128"/>
                <a:gd name="T7" fmla="*/ 24 h 89"/>
                <a:gd name="T8" fmla="*/ 0 w 128"/>
                <a:gd name="T9" fmla="*/ 57 h 89"/>
                <a:gd name="T10" fmla="*/ 32 w 128"/>
                <a:gd name="T11" fmla="*/ 89 h 89"/>
                <a:gd name="T12" fmla="*/ 65 w 128"/>
                <a:gd name="T13" fmla="*/ 57 h 89"/>
                <a:gd name="T14" fmla="*/ 64 w 128"/>
                <a:gd name="T15" fmla="*/ 49 h 89"/>
                <a:gd name="T16" fmla="*/ 128 w 128"/>
                <a:gd name="T17" fmla="*/ 14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8" h="89">
                  <a:moveTo>
                    <a:pt x="128" y="14"/>
                  </a:moveTo>
                  <a:cubicBezTo>
                    <a:pt x="120" y="0"/>
                    <a:pt x="120" y="0"/>
                    <a:pt x="120" y="0"/>
                  </a:cubicBezTo>
                  <a:cubicBezTo>
                    <a:pt x="57" y="35"/>
                    <a:pt x="57" y="35"/>
                    <a:pt x="57" y="35"/>
                  </a:cubicBezTo>
                  <a:cubicBezTo>
                    <a:pt x="51" y="28"/>
                    <a:pt x="42" y="24"/>
                    <a:pt x="32" y="24"/>
                  </a:cubicBezTo>
                  <a:cubicBezTo>
                    <a:pt x="14" y="24"/>
                    <a:pt x="0" y="39"/>
                    <a:pt x="0" y="57"/>
                  </a:cubicBezTo>
                  <a:cubicBezTo>
                    <a:pt x="0" y="75"/>
                    <a:pt x="14" y="89"/>
                    <a:pt x="32" y="89"/>
                  </a:cubicBezTo>
                  <a:cubicBezTo>
                    <a:pt x="50" y="89"/>
                    <a:pt x="65" y="75"/>
                    <a:pt x="65" y="57"/>
                  </a:cubicBezTo>
                  <a:cubicBezTo>
                    <a:pt x="65" y="54"/>
                    <a:pt x="65" y="52"/>
                    <a:pt x="64" y="49"/>
                  </a:cubicBezTo>
                  <a:lnTo>
                    <a:pt x="128" y="1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dirty="0"/>
            </a:p>
          </p:txBody>
        </p:sp>
        <p:sp>
          <p:nvSpPr>
            <p:cNvPr id="22" name="stethoscope piece">
              <a:extLst>
                <a:ext uri="{FF2B5EF4-FFF2-40B4-BE49-F238E27FC236}">
                  <a16:creationId xmlns:a16="http://schemas.microsoft.com/office/drawing/2014/main" xmlns="" id="{610A7E6D-7F0B-40F8-B4E7-DCF76243498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832725" y="4718050"/>
              <a:ext cx="163513" cy="161925"/>
            </a:xfrm>
            <a:custGeom>
              <a:avLst/>
              <a:gdLst>
                <a:gd name="T0" fmla="*/ 23 w 47"/>
                <a:gd name="T1" fmla="*/ 47 h 47"/>
                <a:gd name="T2" fmla="*/ 0 w 47"/>
                <a:gd name="T3" fmla="*/ 24 h 47"/>
                <a:gd name="T4" fmla="*/ 23 w 47"/>
                <a:gd name="T5" fmla="*/ 0 h 47"/>
                <a:gd name="T6" fmla="*/ 47 w 47"/>
                <a:gd name="T7" fmla="*/ 24 h 47"/>
                <a:gd name="T8" fmla="*/ 23 w 47"/>
                <a:gd name="T9" fmla="*/ 47 h 47"/>
                <a:gd name="T10" fmla="*/ 23 w 47"/>
                <a:gd name="T11" fmla="*/ 8 h 47"/>
                <a:gd name="T12" fmla="*/ 8 w 47"/>
                <a:gd name="T13" fmla="*/ 24 h 47"/>
                <a:gd name="T14" fmla="*/ 23 w 47"/>
                <a:gd name="T15" fmla="*/ 39 h 47"/>
                <a:gd name="T16" fmla="*/ 39 w 47"/>
                <a:gd name="T17" fmla="*/ 24 h 47"/>
                <a:gd name="T18" fmla="*/ 23 w 47"/>
                <a:gd name="T19" fmla="*/ 8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7" h="47">
                  <a:moveTo>
                    <a:pt x="23" y="47"/>
                  </a:moveTo>
                  <a:cubicBezTo>
                    <a:pt x="10" y="47"/>
                    <a:pt x="0" y="37"/>
                    <a:pt x="0" y="24"/>
                  </a:cubicBezTo>
                  <a:cubicBezTo>
                    <a:pt x="0" y="11"/>
                    <a:pt x="10" y="0"/>
                    <a:pt x="23" y="0"/>
                  </a:cubicBezTo>
                  <a:cubicBezTo>
                    <a:pt x="36" y="0"/>
                    <a:pt x="47" y="11"/>
                    <a:pt x="47" y="24"/>
                  </a:cubicBezTo>
                  <a:cubicBezTo>
                    <a:pt x="47" y="37"/>
                    <a:pt x="36" y="47"/>
                    <a:pt x="23" y="47"/>
                  </a:cubicBezTo>
                  <a:close/>
                  <a:moveTo>
                    <a:pt x="23" y="8"/>
                  </a:moveTo>
                  <a:cubicBezTo>
                    <a:pt x="15" y="8"/>
                    <a:pt x="8" y="15"/>
                    <a:pt x="8" y="24"/>
                  </a:cubicBezTo>
                  <a:cubicBezTo>
                    <a:pt x="8" y="32"/>
                    <a:pt x="15" y="39"/>
                    <a:pt x="23" y="39"/>
                  </a:cubicBezTo>
                  <a:cubicBezTo>
                    <a:pt x="32" y="39"/>
                    <a:pt x="39" y="32"/>
                    <a:pt x="39" y="24"/>
                  </a:cubicBezTo>
                  <a:cubicBezTo>
                    <a:pt x="39" y="15"/>
                    <a:pt x="32" y="8"/>
                    <a:pt x="23" y="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dirty="0"/>
            </a:p>
          </p:txBody>
        </p:sp>
      </p:grpSp>
      <p:sp>
        <p:nvSpPr>
          <p:cNvPr id="25" name="Title 1">
            <a:extLst>
              <a:ext uri="{FF2B5EF4-FFF2-40B4-BE49-F238E27FC236}">
                <a16:creationId xmlns:a16="http://schemas.microsoft.com/office/drawing/2014/main" xmlns="" id="{88E94C2C-4B16-4285-84DD-17CB48C12E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69115"/>
            <a:ext cx="11483162" cy="1143000"/>
          </a:xfrm>
        </p:spPr>
        <p:txBody>
          <a:bodyPr>
            <a:noAutofit/>
          </a:bodyPr>
          <a:lstStyle/>
          <a:p>
            <a:pPr algn="l"/>
            <a:r>
              <a:rPr lang="en-ZA" sz="5400" dirty="0">
                <a:solidFill>
                  <a:schemeClr val="accent1">
                    <a:lumMod val="75000"/>
                  </a:schemeClr>
                </a:solidFill>
                <a:latin typeface="Candara" panose="020E0502030303020204" pitchFamily="34" charset="0"/>
              </a:rPr>
              <a:t>Practitioners – Recommendations </a:t>
            </a:r>
          </a:p>
        </p:txBody>
      </p:sp>
      <p:sp>
        <p:nvSpPr>
          <p:cNvPr id="26" name="Content Placeholder 2">
            <a:extLst>
              <a:ext uri="{FF2B5EF4-FFF2-40B4-BE49-F238E27FC236}">
                <a16:creationId xmlns:a16="http://schemas.microsoft.com/office/drawing/2014/main" xmlns="" id="{EBC33FD5-3828-43A3-AAA7-7B98C7463931}"/>
              </a:ext>
            </a:extLst>
          </p:cNvPr>
          <p:cNvSpPr txBox="1">
            <a:spLocks/>
          </p:cNvSpPr>
          <p:nvPr/>
        </p:nvSpPr>
        <p:spPr>
          <a:xfrm>
            <a:off x="107092" y="1110555"/>
            <a:ext cx="12084908" cy="563623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ZA" dirty="0">
                <a:latin typeface="Candara" panose="020E0502030303020204" pitchFamily="34" charset="0"/>
              </a:rPr>
              <a:t>Multi-lateral Negotiating Forum – max price for PMBs, guiding price for non-PMBs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ZA" dirty="0">
              <a:latin typeface="Candara" panose="020E0502030303020204" pitchFamily="34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ZA" dirty="0">
                <a:latin typeface="Candara" panose="020E0502030303020204" pitchFamily="34" charset="0"/>
              </a:rPr>
              <a:t>CC and HMI Guidance to practitioner associations on conduct; Separate business and academic functions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ZA" dirty="0">
              <a:latin typeface="Candara" panose="020E0502030303020204" pitchFamily="34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ZA" dirty="0">
                <a:latin typeface="Candara" panose="020E0502030303020204" pitchFamily="34" charset="0"/>
              </a:rPr>
              <a:t>Incentivise practitioners by linking billing number to various reporting requirements  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ZA" dirty="0">
              <a:latin typeface="Candara" panose="020E0502030303020204" pitchFamily="34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ZA" dirty="0">
                <a:latin typeface="Candara" panose="020E0502030303020204" pitchFamily="34" charset="0"/>
              </a:rPr>
              <a:t>HPCSA must update learning  curriculum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ZA" dirty="0">
              <a:latin typeface="Candara" panose="020E0502030303020204" pitchFamily="34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ZA" dirty="0">
                <a:latin typeface="Candara" panose="020E0502030303020204" pitchFamily="34" charset="0"/>
              </a:rPr>
              <a:t>HPCSA must review ethical rules regarding:</a:t>
            </a:r>
          </a:p>
          <a:p>
            <a:pPr lvl="1">
              <a:lnSpc>
                <a:spcPct val="100000"/>
              </a:lnSpc>
              <a:spcBef>
                <a:spcPts val="0"/>
              </a:spcBef>
            </a:pPr>
            <a:r>
              <a:rPr lang="en-ZA" sz="2800" dirty="0">
                <a:latin typeface="Candara" panose="020E0502030303020204" pitchFamily="34" charset="0"/>
              </a:rPr>
              <a:t>Multi-disciplinary practices, fee-sharing, and employment of doctors</a:t>
            </a:r>
          </a:p>
        </p:txBody>
      </p:sp>
    </p:spTree>
    <p:extLst>
      <p:ext uri="{BB962C8B-B14F-4D97-AF65-F5344CB8AC3E}">
        <p14:creationId xmlns:p14="http://schemas.microsoft.com/office/powerpoint/2010/main" xmlns="" val="239241405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umbrella, snow, phone, white&#10;&#10;Description automatically generated">
            <a:extLst>
              <a:ext uri="{FF2B5EF4-FFF2-40B4-BE49-F238E27FC236}">
                <a16:creationId xmlns:a16="http://schemas.microsoft.com/office/drawing/2014/main" xmlns="" id="{277EFCCE-3F06-4D6B-A6DF-72C7FA69C49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alphaModFix amt="70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1020" y="0"/>
            <a:ext cx="12194039" cy="68580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8BD65D4A-C065-43A6-B081-7B934F6F7E3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>
          <a:xfrm>
            <a:off x="8101576" y="0"/>
            <a:ext cx="4090424" cy="1895860"/>
          </a:xfrm>
          <a:prstGeom prst="rect">
            <a:avLst/>
          </a:prstGeom>
        </p:spPr>
      </p:pic>
      <p:sp>
        <p:nvSpPr>
          <p:cNvPr id="16" name="Title 1">
            <a:extLst>
              <a:ext uri="{FF2B5EF4-FFF2-40B4-BE49-F238E27FC236}">
                <a16:creationId xmlns:a16="http://schemas.microsoft.com/office/drawing/2014/main" xmlns="" id="{82CEB8C6-B736-42AE-9CF0-A349E0D16521}"/>
              </a:ext>
            </a:extLst>
          </p:cNvPr>
          <p:cNvSpPr txBox="1">
            <a:spLocks/>
          </p:cNvSpPr>
          <p:nvPr/>
        </p:nvSpPr>
        <p:spPr>
          <a:xfrm>
            <a:off x="0" y="24773"/>
            <a:ext cx="8687820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ZA" dirty="0">
                <a:solidFill>
                  <a:schemeClr val="accent1">
                    <a:lumMod val="75000"/>
                  </a:schemeClr>
                </a:solidFill>
                <a:latin typeface="Candara" panose="020E0502030303020204" pitchFamily="34" charset="0"/>
              </a:rPr>
              <a:t>Funders – Findings </a:t>
            </a:r>
          </a:p>
        </p:txBody>
      </p: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xmlns="" id="{3AE4BF86-14B4-4370-825E-CB98B550214B}"/>
              </a:ext>
            </a:extLst>
          </p:cNvPr>
          <p:cNvSpPr txBox="1">
            <a:spLocks/>
          </p:cNvSpPr>
          <p:nvPr/>
        </p:nvSpPr>
        <p:spPr>
          <a:xfrm>
            <a:off x="0" y="1427577"/>
            <a:ext cx="12192000" cy="543042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ZA" sz="2800" dirty="0">
                <a:latin typeface="Candara" panose="020E0502030303020204" pitchFamily="34" charset="0"/>
              </a:rPr>
              <a:t>Funders operate within an incomplete regulatory framework which distorts competition</a:t>
            </a:r>
          </a:p>
          <a:p>
            <a:pPr marL="1143000" lvl="2" indent="-228600" algn="l">
              <a:lnSpc>
                <a:spcPct val="100000"/>
              </a:lnSpc>
              <a:spcBef>
                <a:spcPts val="0"/>
              </a:spcBef>
              <a:buFont typeface="Candara" panose="020E0502030303020204" pitchFamily="34" charset="0"/>
              <a:buChar char="−"/>
            </a:pPr>
            <a:r>
              <a:rPr lang="en-ZA" sz="2600" dirty="0">
                <a:latin typeface="Candara" panose="020E0502030303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Open enrolment and community rating	</a:t>
            </a:r>
            <a:r>
              <a:rPr lang="en-ZA" sz="2600" dirty="0">
                <a:latin typeface="Candara" panose="020E0502030303020204" pitchFamily="34" charset="0"/>
                <a:ea typeface="Verdana" panose="020B0604030504040204" pitchFamily="34" charset="0"/>
                <a:cs typeface="Verdana" panose="020B0604030504040204" pitchFamily="34" charset="0"/>
                <a:sym typeface="Wingdings" panose="05000000000000000000" pitchFamily="2" charset="2"/>
              </a:rPr>
              <a:t></a:t>
            </a:r>
            <a:endParaRPr lang="en-ZA" sz="2600" dirty="0">
              <a:latin typeface="Candara" panose="020E050203030302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1143000" lvl="2" indent="-228600" algn="l">
              <a:lnSpc>
                <a:spcPct val="100000"/>
              </a:lnSpc>
              <a:spcBef>
                <a:spcPts val="0"/>
              </a:spcBef>
              <a:buFont typeface="Candara" panose="020E0502030303020204" pitchFamily="34" charset="0"/>
              <a:buChar char="−"/>
            </a:pPr>
            <a:r>
              <a:rPr lang="en-ZA" sz="2600" dirty="0">
                <a:latin typeface="Candara" panose="020E0502030303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Risk-adjustment mechanism (RAM) 		x</a:t>
            </a:r>
          </a:p>
          <a:p>
            <a:pPr marL="1143000" lvl="2" indent="-228600" algn="l">
              <a:lnSpc>
                <a:spcPct val="100000"/>
              </a:lnSpc>
              <a:spcBef>
                <a:spcPts val="0"/>
              </a:spcBef>
              <a:buFont typeface="Candara" panose="020E0502030303020204" pitchFamily="34" charset="0"/>
              <a:buChar char="−"/>
            </a:pPr>
            <a:r>
              <a:rPr lang="en-ZA" sz="2600" dirty="0">
                <a:latin typeface="Candara" panose="020E0502030303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Mandatory membership			</a:t>
            </a:r>
            <a:r>
              <a:rPr lang="en-ZA" sz="2800" dirty="0">
                <a:latin typeface="Candara" panose="020E0502030303020204" pitchFamily="34" charset="0"/>
              </a:rPr>
              <a:t> 	</a:t>
            </a:r>
            <a:r>
              <a:rPr lang="en-ZA" sz="2800" dirty="0">
                <a:solidFill>
                  <a:schemeClr val="accent3">
                    <a:lumMod val="40000"/>
                    <a:lumOff val="60000"/>
                  </a:schemeClr>
                </a:solidFill>
                <a:latin typeface="Candara" panose="020E0502030303020204" pitchFamily="34" charset="0"/>
              </a:rPr>
              <a:t>x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ZA" sz="2800" dirty="0">
                <a:latin typeface="Candara" panose="020E0502030303020204" pitchFamily="34" charset="0"/>
              </a:rPr>
              <a:t>Competition occurs on risk </a:t>
            </a:r>
            <a:r>
              <a:rPr lang="en-ZA" sz="2800" dirty="0">
                <a:latin typeface="Candara" panose="020E0502030303020204" pitchFamily="34" charset="0"/>
                <a:sym typeface="Wingdings" panose="05000000000000000000" pitchFamily="2" charset="2"/>
              </a:rPr>
              <a:t> proliferation of benefit options to attract younger and healthier members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ZA" sz="2800" dirty="0">
                <a:latin typeface="Candara" panose="020E0502030303020204" pitchFamily="34" charset="0"/>
                <a:sym typeface="Wingdings" panose="05000000000000000000" pitchFamily="2" charset="2"/>
              </a:rPr>
              <a:t>Incomparable options means consumers are disempowered and cannot discipline the market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ZA" sz="2800" dirty="0">
                <a:latin typeface="Candara" panose="020E0502030303020204" pitchFamily="34" charset="0"/>
              </a:rPr>
              <a:t>Scheme and administrator markets are highly concentrated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ZA" sz="2800" dirty="0">
                <a:latin typeface="Candara" panose="020E0502030303020204" pitchFamily="34" charset="0"/>
              </a:rPr>
              <a:t>Remgro and Afrocentric have extensive shareholding across the industry – potentially limiting competition</a:t>
            </a:r>
          </a:p>
        </p:txBody>
      </p:sp>
    </p:spTree>
    <p:extLst>
      <p:ext uri="{BB962C8B-B14F-4D97-AF65-F5344CB8AC3E}">
        <p14:creationId xmlns:p14="http://schemas.microsoft.com/office/powerpoint/2010/main" xmlns="" val="249239135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umbrella, snow, phone, white&#10;&#10;Description automatically generated">
            <a:extLst>
              <a:ext uri="{FF2B5EF4-FFF2-40B4-BE49-F238E27FC236}">
                <a16:creationId xmlns:a16="http://schemas.microsoft.com/office/drawing/2014/main" xmlns="" id="{277EFCCE-3F06-4D6B-A6DF-72C7FA69C49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alphaModFix amt="70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1020" y="0"/>
            <a:ext cx="12194039" cy="68580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8BD65D4A-C065-43A6-B081-7B934F6F7E3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>
          <a:xfrm>
            <a:off x="8101576" y="0"/>
            <a:ext cx="4090424" cy="1895860"/>
          </a:xfrm>
          <a:prstGeom prst="rect">
            <a:avLst/>
          </a:prstGeom>
        </p:spPr>
      </p:pic>
      <p:sp>
        <p:nvSpPr>
          <p:cNvPr id="16" name="Title 1">
            <a:extLst>
              <a:ext uri="{FF2B5EF4-FFF2-40B4-BE49-F238E27FC236}">
                <a16:creationId xmlns:a16="http://schemas.microsoft.com/office/drawing/2014/main" xmlns="" id="{82CEB8C6-B736-42AE-9CF0-A349E0D16521}"/>
              </a:ext>
            </a:extLst>
          </p:cNvPr>
          <p:cNvSpPr txBox="1">
            <a:spLocks/>
          </p:cNvSpPr>
          <p:nvPr/>
        </p:nvSpPr>
        <p:spPr>
          <a:xfrm>
            <a:off x="0" y="24773"/>
            <a:ext cx="8687820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ZA" dirty="0">
                <a:solidFill>
                  <a:schemeClr val="accent1">
                    <a:lumMod val="75000"/>
                  </a:schemeClr>
                </a:solidFill>
                <a:latin typeface="Candara" panose="020E0502030303020204" pitchFamily="34" charset="0"/>
              </a:rPr>
              <a:t>Funders – Findings (2) </a:t>
            </a:r>
          </a:p>
        </p:txBody>
      </p: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xmlns="" id="{3AE4BF86-14B4-4370-825E-CB98B550214B}"/>
              </a:ext>
            </a:extLst>
          </p:cNvPr>
          <p:cNvSpPr txBox="1">
            <a:spLocks/>
          </p:cNvSpPr>
          <p:nvPr/>
        </p:nvSpPr>
        <p:spPr>
          <a:xfrm>
            <a:off x="0" y="1167773"/>
            <a:ext cx="12192000" cy="569022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lvl="0" indent="-342900" algn="l" defTabSz="457200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ZA" sz="3200" dirty="0">
                <a:solidFill>
                  <a:prstClr val="black"/>
                </a:solidFill>
                <a:latin typeface="Candara" panose="020E0502030303020204" pitchFamily="34" charset="0"/>
                <a:ea typeface="ＭＳ Ｐゴシック" charset="-128"/>
              </a:rPr>
              <a:t>Open enrolment and community rating creates an enabling environment for anti-selection which exists and is entrenched in the premiums charged to consumers</a:t>
            </a:r>
          </a:p>
          <a:p>
            <a:pPr marL="342900" lvl="0" indent="-342900" algn="l" defTabSz="457200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endParaRPr lang="en-ZA" sz="3200" dirty="0">
              <a:solidFill>
                <a:prstClr val="black"/>
              </a:solidFill>
              <a:latin typeface="Candara" panose="020E0502030303020204" pitchFamily="34" charset="0"/>
              <a:ea typeface="ＭＳ Ｐゴシック" charset="-128"/>
            </a:endParaRPr>
          </a:p>
          <a:p>
            <a:pPr marL="342900" lvl="0" indent="-342900" algn="l" defTabSz="457200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ZA" sz="3200" dirty="0">
                <a:solidFill>
                  <a:prstClr val="black"/>
                </a:solidFill>
                <a:latin typeface="Candara" panose="020E0502030303020204" pitchFamily="34" charset="0"/>
                <a:ea typeface="ＭＳ Ｐゴシック" charset="-128"/>
              </a:rPr>
              <a:t>Waiting periods and late-joiner fees may mitigate anti-selection to an extent</a:t>
            </a:r>
          </a:p>
          <a:p>
            <a:pPr marL="342900" lvl="0" indent="-342900" algn="l" defTabSz="457200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endParaRPr lang="en-ZA" sz="3200" dirty="0">
              <a:solidFill>
                <a:prstClr val="black"/>
              </a:solidFill>
              <a:latin typeface="Candara" panose="020E0502030303020204" pitchFamily="34" charset="0"/>
              <a:ea typeface="ＭＳ Ｐゴシック" charset="-128"/>
            </a:endParaRPr>
          </a:p>
          <a:p>
            <a:pPr marL="342900" lvl="0" indent="-342900" algn="l" defTabSz="457200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ZA" sz="3200" dirty="0">
                <a:solidFill>
                  <a:prstClr val="black"/>
                </a:solidFill>
                <a:latin typeface="Candara" panose="020E0502030303020204" pitchFamily="34" charset="0"/>
                <a:ea typeface="ＭＳ Ｐゴシック" charset="-128"/>
              </a:rPr>
              <a:t>Mandatory membership would eliminate anti-selection</a:t>
            </a:r>
          </a:p>
          <a:p>
            <a:pPr marL="742950" lvl="1" indent="-285750" algn="l" defTabSz="457200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</a:pPr>
            <a:r>
              <a:rPr lang="en-ZA" sz="3200" dirty="0">
                <a:solidFill>
                  <a:prstClr val="black"/>
                </a:solidFill>
                <a:latin typeface="Candara" panose="020E0502030303020204" pitchFamily="34" charset="0"/>
                <a:ea typeface="ＭＳ Ｐゴシック" charset="-128"/>
              </a:rPr>
              <a:t>Is aligned with NHI</a:t>
            </a:r>
          </a:p>
          <a:p>
            <a:pPr marL="742950" lvl="1" indent="-285750" algn="l" defTabSz="457200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</a:pPr>
            <a:r>
              <a:rPr lang="en-ZA" sz="3200" b="1" dirty="0">
                <a:solidFill>
                  <a:srgbClr val="FF0000"/>
                </a:solidFill>
                <a:latin typeface="Candara" panose="020E0502030303020204" pitchFamily="34" charset="0"/>
                <a:ea typeface="ＭＳ Ｐゴシック" charset="-128"/>
              </a:rPr>
              <a:t>But market failings should be addressed before implementation</a:t>
            </a:r>
          </a:p>
        </p:txBody>
      </p:sp>
    </p:spTree>
    <p:extLst>
      <p:ext uri="{BB962C8B-B14F-4D97-AF65-F5344CB8AC3E}">
        <p14:creationId xmlns:p14="http://schemas.microsoft.com/office/powerpoint/2010/main" xmlns="" val="7241583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umbrella, snow, phone, white&#10;&#10;Description automatically generated">
            <a:extLst>
              <a:ext uri="{FF2B5EF4-FFF2-40B4-BE49-F238E27FC236}">
                <a16:creationId xmlns:a16="http://schemas.microsoft.com/office/drawing/2014/main" xmlns="" id="{277EFCCE-3F06-4D6B-A6DF-72C7FA69C49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alphaModFix amt="70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1020" y="0"/>
            <a:ext cx="12194039" cy="68580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8BD65D4A-C065-43A6-B081-7B934F6F7E3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>
          <a:xfrm>
            <a:off x="8101576" y="0"/>
            <a:ext cx="4090424" cy="1895860"/>
          </a:xfrm>
          <a:prstGeom prst="rect">
            <a:avLst/>
          </a:prstGeom>
        </p:spPr>
      </p:pic>
      <p:sp>
        <p:nvSpPr>
          <p:cNvPr id="16" name="Title 1">
            <a:extLst>
              <a:ext uri="{FF2B5EF4-FFF2-40B4-BE49-F238E27FC236}">
                <a16:creationId xmlns:a16="http://schemas.microsoft.com/office/drawing/2014/main" xmlns="" id="{82CEB8C6-B736-42AE-9CF0-A349E0D16521}"/>
              </a:ext>
            </a:extLst>
          </p:cNvPr>
          <p:cNvSpPr txBox="1">
            <a:spLocks/>
          </p:cNvSpPr>
          <p:nvPr/>
        </p:nvSpPr>
        <p:spPr>
          <a:xfrm>
            <a:off x="-1020" y="-207511"/>
            <a:ext cx="8687820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85000"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ZA" dirty="0">
                <a:solidFill>
                  <a:schemeClr val="accent1">
                    <a:lumMod val="75000"/>
                  </a:schemeClr>
                </a:solidFill>
                <a:latin typeface="Candara" panose="020E0502030303020204" pitchFamily="34" charset="0"/>
              </a:rPr>
              <a:t>Funders – Recommendations </a:t>
            </a:r>
          </a:p>
        </p:txBody>
      </p: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xmlns="" id="{3AE4BF86-14B4-4370-825E-CB98B550214B}"/>
              </a:ext>
            </a:extLst>
          </p:cNvPr>
          <p:cNvSpPr txBox="1">
            <a:spLocks/>
          </p:cNvSpPr>
          <p:nvPr/>
        </p:nvSpPr>
        <p:spPr>
          <a:xfrm>
            <a:off x="0" y="1063257"/>
            <a:ext cx="12192000" cy="5794744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lvl="0" indent="-342900" algn="l" defTabSz="457200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ZA" sz="2800" dirty="0">
                <a:solidFill>
                  <a:prstClr val="black"/>
                </a:solidFill>
                <a:latin typeface="Candara" panose="020E0502030303020204" pitchFamily="34" charset="0"/>
                <a:ea typeface="ＭＳ Ｐゴシック" charset="-128"/>
              </a:rPr>
              <a:t>Single comprehensive base benefit package AND</a:t>
            </a:r>
          </a:p>
          <a:p>
            <a:pPr marL="342900" lvl="0" indent="-342900" algn="l" defTabSz="457200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ZA" sz="2800" dirty="0">
                <a:solidFill>
                  <a:prstClr val="black"/>
                </a:solidFill>
                <a:latin typeface="Candara" panose="020E0502030303020204" pitchFamily="34" charset="0"/>
                <a:ea typeface="ＭＳ Ｐゴシック" charset="-128"/>
              </a:rPr>
              <a:t>Implement a RAM to make funders compete on value and  not on risk</a:t>
            </a:r>
          </a:p>
          <a:p>
            <a:pPr marL="342900" lvl="0" indent="-342900" algn="l" defTabSz="457200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endParaRPr lang="en-ZA" sz="2800" dirty="0">
              <a:solidFill>
                <a:prstClr val="black"/>
              </a:solidFill>
              <a:latin typeface="Candara" panose="020E0502030303020204" pitchFamily="34" charset="0"/>
              <a:ea typeface="ＭＳ Ｐゴシック" charset="-128"/>
            </a:endParaRPr>
          </a:p>
          <a:p>
            <a:pPr marL="342900" lvl="0" indent="-342900" algn="l" defTabSz="457200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ZA" sz="2800" dirty="0">
                <a:solidFill>
                  <a:prstClr val="black"/>
                </a:solidFill>
                <a:latin typeface="Candara" panose="020E0502030303020204" pitchFamily="34" charset="0"/>
                <a:ea typeface="ＭＳ Ｐゴシック" charset="-128"/>
              </a:rPr>
              <a:t>PMBs reviewed and aligned with base benefit package</a:t>
            </a:r>
          </a:p>
          <a:p>
            <a:pPr marL="742950" lvl="1" indent="-285750" algn="l" defTabSz="457200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</a:pPr>
            <a:r>
              <a:rPr lang="en-ZA" sz="2800" dirty="0">
                <a:solidFill>
                  <a:prstClr val="black"/>
                </a:solidFill>
                <a:latin typeface="Candara" panose="020E0502030303020204" pitchFamily="34" charset="0"/>
                <a:ea typeface="ＭＳ Ｐゴシック" charset="-128"/>
              </a:rPr>
              <a:t>Must include primary(out of hospital) and preventative care</a:t>
            </a:r>
          </a:p>
          <a:p>
            <a:pPr marL="342900" lvl="0" indent="-342900" algn="l" defTabSz="457200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endParaRPr lang="en-ZA" sz="2800" dirty="0">
              <a:solidFill>
                <a:prstClr val="black"/>
              </a:solidFill>
              <a:latin typeface="Candara" panose="020E0502030303020204" pitchFamily="34" charset="0"/>
              <a:ea typeface="ＭＳ Ｐゴシック" charset="-128"/>
            </a:endParaRPr>
          </a:p>
          <a:p>
            <a:pPr marL="342900" lvl="0" indent="-342900" algn="l" defTabSz="457200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ZA" sz="2800" dirty="0">
                <a:solidFill>
                  <a:prstClr val="black"/>
                </a:solidFill>
                <a:latin typeface="Candara" panose="020E0502030303020204" pitchFamily="34" charset="0"/>
                <a:ea typeface="ＭＳ Ｐゴシック" charset="-128"/>
              </a:rPr>
              <a:t>Brokers - an opt-in system; you choose if you want one</a:t>
            </a:r>
          </a:p>
          <a:p>
            <a:pPr marL="342900" lvl="0" indent="-342900" algn="l" defTabSz="457200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endParaRPr lang="en-ZA" sz="2800" dirty="0">
              <a:solidFill>
                <a:prstClr val="black"/>
              </a:solidFill>
              <a:latin typeface="Candara" panose="020E0502030303020204" pitchFamily="34" charset="0"/>
              <a:ea typeface="ＭＳ Ｐゴシック" charset="-128"/>
            </a:endParaRPr>
          </a:p>
          <a:p>
            <a:pPr marL="342900" lvl="0" indent="-342900" algn="l" defTabSz="457200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ZA" sz="2800" dirty="0">
                <a:solidFill>
                  <a:prstClr val="black"/>
                </a:solidFill>
                <a:latin typeface="Candara" panose="020E0502030303020204" pitchFamily="34" charset="0"/>
                <a:ea typeface="ＭＳ Ｐゴシック" charset="-128"/>
              </a:rPr>
              <a:t>Principal Officer and Trustee remuneration to be performance linked  &amp; adequate training </a:t>
            </a:r>
          </a:p>
          <a:p>
            <a:pPr marL="342900" lvl="0" indent="-342900" algn="l" defTabSz="457200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endParaRPr lang="en-ZA" sz="2800" dirty="0">
              <a:solidFill>
                <a:prstClr val="black"/>
              </a:solidFill>
              <a:latin typeface="Candara" panose="020E0502030303020204" pitchFamily="34" charset="0"/>
              <a:ea typeface="ＭＳ Ｐゴシック" charset="-128"/>
            </a:endParaRPr>
          </a:p>
          <a:p>
            <a:pPr marL="342900" lvl="0" indent="-342900" algn="l" defTabSz="457200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ZA" sz="2800" dirty="0">
                <a:solidFill>
                  <a:prstClr val="black"/>
                </a:solidFill>
                <a:latin typeface="Candara" panose="020E0502030303020204" pitchFamily="34" charset="0"/>
                <a:ea typeface="ＭＳ Ｐゴシック" charset="-128"/>
              </a:rPr>
              <a:t>Administrators should have a clearly defined fiduciary duty</a:t>
            </a:r>
          </a:p>
          <a:p>
            <a:pPr marL="342900" lvl="0" indent="-342900" algn="l" defTabSz="457200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endParaRPr lang="en-ZA" sz="2800" dirty="0">
              <a:solidFill>
                <a:prstClr val="black"/>
              </a:solidFill>
              <a:latin typeface="Candara" panose="020E0502030303020204" pitchFamily="34" charset="0"/>
              <a:ea typeface="ＭＳ Ｐゴシック" charset="-128"/>
            </a:endParaRPr>
          </a:p>
          <a:p>
            <a:pPr marL="342900" lvl="0" indent="-342900" algn="l" defTabSz="457200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ZA" sz="2800" dirty="0">
                <a:solidFill>
                  <a:prstClr val="black"/>
                </a:solidFill>
                <a:latin typeface="Candara" panose="020E0502030303020204" pitchFamily="34" charset="0"/>
                <a:ea typeface="ＭＳ Ｐゴシック" charset="-128"/>
              </a:rPr>
              <a:t>CC to provide oversight on industry ownership structure</a:t>
            </a:r>
          </a:p>
        </p:txBody>
      </p:sp>
    </p:spTree>
    <p:extLst>
      <p:ext uri="{BB962C8B-B14F-4D97-AF65-F5344CB8AC3E}">
        <p14:creationId xmlns:p14="http://schemas.microsoft.com/office/powerpoint/2010/main" xmlns="" val="191317251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umbrella, snow, phone, white&#10;&#10;Description automatically generated">
            <a:extLst>
              <a:ext uri="{FF2B5EF4-FFF2-40B4-BE49-F238E27FC236}">
                <a16:creationId xmlns:a16="http://schemas.microsoft.com/office/drawing/2014/main" xmlns="" id="{277EFCCE-3F06-4D6B-A6DF-72C7FA69C49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alphaModFix amt="70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1020" y="0"/>
            <a:ext cx="12194039" cy="68580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8BD65D4A-C065-43A6-B081-7B934F6F7E3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>
          <a:xfrm>
            <a:off x="8101576" y="0"/>
            <a:ext cx="4090424" cy="1895860"/>
          </a:xfrm>
          <a:prstGeom prst="rect">
            <a:avLst/>
          </a:prstGeom>
        </p:spPr>
      </p:pic>
      <p:sp>
        <p:nvSpPr>
          <p:cNvPr id="16" name="Title 1">
            <a:extLst>
              <a:ext uri="{FF2B5EF4-FFF2-40B4-BE49-F238E27FC236}">
                <a16:creationId xmlns:a16="http://schemas.microsoft.com/office/drawing/2014/main" xmlns="" id="{82CEB8C6-B736-42AE-9CF0-A349E0D16521}"/>
              </a:ext>
            </a:extLst>
          </p:cNvPr>
          <p:cNvSpPr txBox="1">
            <a:spLocks/>
          </p:cNvSpPr>
          <p:nvPr/>
        </p:nvSpPr>
        <p:spPr>
          <a:xfrm>
            <a:off x="-1020" y="-207511"/>
            <a:ext cx="8687820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ZA" sz="5400" dirty="0">
                <a:solidFill>
                  <a:schemeClr val="accent1">
                    <a:lumMod val="75000"/>
                  </a:schemeClr>
                </a:solidFill>
                <a:latin typeface="Candara" panose="020E0502030303020204" pitchFamily="34" charset="0"/>
              </a:rPr>
              <a:t>Tariffs  – Findings </a:t>
            </a:r>
          </a:p>
        </p:txBody>
      </p: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xmlns="" id="{3AE4BF86-14B4-4370-825E-CB98B550214B}"/>
              </a:ext>
            </a:extLst>
          </p:cNvPr>
          <p:cNvSpPr txBox="1">
            <a:spLocks/>
          </p:cNvSpPr>
          <p:nvPr/>
        </p:nvSpPr>
        <p:spPr>
          <a:xfrm>
            <a:off x="0" y="1167773"/>
            <a:ext cx="12192000" cy="569022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lvl="0" indent="-342900" algn="l" defTabSz="457200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ZA" sz="3200" dirty="0">
                <a:solidFill>
                  <a:prstClr val="black"/>
                </a:solidFill>
                <a:latin typeface="Candara" panose="020E0502030303020204" pitchFamily="34" charset="0"/>
                <a:ea typeface="ＭＳ Ｐゴシック" charset="-128"/>
              </a:rPr>
              <a:t>Impractical for each funder to negotiate with each practitioner</a:t>
            </a:r>
          </a:p>
          <a:p>
            <a:pPr lvl="0" algn="l" defTabSz="457200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</a:pPr>
            <a:endParaRPr lang="en-ZA" sz="3200" dirty="0">
              <a:solidFill>
                <a:prstClr val="black"/>
              </a:solidFill>
              <a:latin typeface="Candara" panose="020E0502030303020204" pitchFamily="34" charset="0"/>
              <a:ea typeface="ＭＳ Ｐゴシック" charset="-128"/>
            </a:endParaRPr>
          </a:p>
          <a:p>
            <a:pPr marL="342900" lvl="0" indent="-342900" algn="l" defTabSz="457200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ZA" sz="3200" dirty="0">
                <a:solidFill>
                  <a:prstClr val="black"/>
                </a:solidFill>
                <a:latin typeface="Candara" panose="020E0502030303020204" pitchFamily="34" charset="0"/>
                <a:ea typeface="ＭＳ Ｐゴシック" charset="-128"/>
              </a:rPr>
              <a:t>Industry characterised by price uncertainty with regard practitioner services</a:t>
            </a:r>
          </a:p>
          <a:p>
            <a:pPr lvl="0" algn="l" defTabSz="457200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</a:pPr>
            <a:endParaRPr lang="en-ZA" sz="3200" dirty="0">
              <a:solidFill>
                <a:prstClr val="black"/>
              </a:solidFill>
              <a:latin typeface="Candara" panose="020E0502030303020204" pitchFamily="34" charset="0"/>
              <a:ea typeface="ＭＳ Ｐゴシック" charset="-128"/>
            </a:endParaRPr>
          </a:p>
          <a:p>
            <a:pPr marL="342900" lvl="0" indent="-342900" algn="l" defTabSz="457200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ZA" sz="3200" dirty="0">
                <a:solidFill>
                  <a:prstClr val="black"/>
                </a:solidFill>
                <a:latin typeface="Candara" panose="020E0502030303020204" pitchFamily="34" charset="0"/>
                <a:ea typeface="ＭＳ Ｐゴシック" charset="-128"/>
              </a:rPr>
              <a:t>Bilateral negotiations between funders and facilities is practical</a:t>
            </a:r>
          </a:p>
          <a:p>
            <a:pPr marL="1143000" lvl="2" indent="-228600" algn="l" fontAlgn="base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Font typeface="Candara" panose="020E0502030303020204" pitchFamily="34" charset="0"/>
              <a:buChar char="−"/>
            </a:pPr>
            <a:r>
              <a:rPr lang="en-ZA" sz="2600" dirty="0">
                <a:latin typeface="Candara" panose="020E0502030303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Smaller number of negotiators (schemes / administrators / facility groups)</a:t>
            </a:r>
          </a:p>
          <a:p>
            <a:pPr marL="1143000" lvl="2" indent="-228600" algn="l" fontAlgn="base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Font typeface="Candara" panose="020E0502030303020204" pitchFamily="34" charset="0"/>
              <a:buChar char="−"/>
            </a:pPr>
            <a:r>
              <a:rPr lang="en-ZA" sz="2600" dirty="0">
                <a:latin typeface="Candara" panose="020E0502030303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Standardised benefit package, OMRO, and collective administrator negotiations will make these negotiations more competitive.</a:t>
            </a:r>
          </a:p>
        </p:txBody>
      </p:sp>
    </p:spTree>
    <p:extLst>
      <p:ext uri="{BB962C8B-B14F-4D97-AF65-F5344CB8AC3E}">
        <p14:creationId xmlns:p14="http://schemas.microsoft.com/office/powerpoint/2010/main" xmlns="" val="284706151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umbrella, snow, phone, white&#10;&#10;Description automatically generated">
            <a:extLst>
              <a:ext uri="{FF2B5EF4-FFF2-40B4-BE49-F238E27FC236}">
                <a16:creationId xmlns:a16="http://schemas.microsoft.com/office/drawing/2014/main" xmlns="" id="{277EFCCE-3F06-4D6B-A6DF-72C7FA69C49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alphaModFix amt="70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1020" y="0"/>
            <a:ext cx="12194039" cy="68580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8BD65D4A-C065-43A6-B081-7B934F6F7E3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>
          <a:xfrm>
            <a:off x="8101576" y="0"/>
            <a:ext cx="4090424" cy="1895860"/>
          </a:xfrm>
          <a:prstGeom prst="rect">
            <a:avLst/>
          </a:prstGeom>
        </p:spPr>
      </p:pic>
      <p:sp>
        <p:nvSpPr>
          <p:cNvPr id="16" name="Title 1">
            <a:extLst>
              <a:ext uri="{FF2B5EF4-FFF2-40B4-BE49-F238E27FC236}">
                <a16:creationId xmlns:a16="http://schemas.microsoft.com/office/drawing/2014/main" xmlns="" id="{82CEB8C6-B736-42AE-9CF0-A349E0D16521}"/>
              </a:ext>
            </a:extLst>
          </p:cNvPr>
          <p:cNvSpPr txBox="1">
            <a:spLocks/>
          </p:cNvSpPr>
          <p:nvPr/>
        </p:nvSpPr>
        <p:spPr>
          <a:xfrm>
            <a:off x="0" y="-195070"/>
            <a:ext cx="8687820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ZA" sz="5400" dirty="0">
                <a:solidFill>
                  <a:schemeClr val="accent1">
                    <a:lumMod val="75000"/>
                  </a:schemeClr>
                </a:solidFill>
                <a:latin typeface="Candara" panose="020E0502030303020204" pitchFamily="34" charset="0"/>
              </a:rPr>
              <a:t>Tariffs  – Findings (2) </a:t>
            </a:r>
          </a:p>
        </p:txBody>
      </p: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xmlns="" id="{3AE4BF86-14B4-4370-825E-CB98B550214B}"/>
              </a:ext>
            </a:extLst>
          </p:cNvPr>
          <p:cNvSpPr txBox="1">
            <a:spLocks/>
          </p:cNvSpPr>
          <p:nvPr/>
        </p:nvSpPr>
        <p:spPr>
          <a:xfrm>
            <a:off x="0" y="1167773"/>
            <a:ext cx="12192000" cy="569022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lvl="0" indent="-342900" algn="l" defTabSz="457200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ZA" sz="3200" dirty="0">
                <a:solidFill>
                  <a:prstClr val="black"/>
                </a:solidFill>
                <a:latin typeface="Candara" panose="020E0502030303020204" pitchFamily="34" charset="0"/>
                <a:ea typeface="ＭＳ Ｐゴシック" charset="-128"/>
              </a:rPr>
              <a:t>Negotiations are largely characterised by FFS tariff increases rather than on ARMs</a:t>
            </a:r>
          </a:p>
          <a:p>
            <a:pPr marL="1143000" lvl="2" indent="-228600" algn="l" fontAlgn="base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Font typeface="Candara" panose="020E0502030303020204" pitchFamily="34" charset="0"/>
              <a:buChar char="−"/>
            </a:pPr>
            <a:r>
              <a:rPr lang="en-ZA" sz="2600" dirty="0">
                <a:latin typeface="Candara" panose="020E0502030303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ARMs can benefit consumers (quality metrics) funders (certainty on cost) and providers (reward for risk)</a:t>
            </a:r>
          </a:p>
          <a:p>
            <a:pPr marL="1143000" lvl="2" indent="-228600" algn="l" fontAlgn="base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Font typeface="Candara" panose="020E0502030303020204" pitchFamily="34" charset="0"/>
              <a:buChar char="−"/>
            </a:pPr>
            <a:r>
              <a:rPr lang="en-ZA" sz="2600" dirty="0">
                <a:latin typeface="Candara" panose="020E0502030303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Should be more ubiquitous in line with international precedent</a:t>
            </a:r>
          </a:p>
          <a:p>
            <a:pPr marL="342900" lvl="0" indent="-342900" algn="l" defTabSz="457200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ZA" sz="3200" dirty="0">
                <a:solidFill>
                  <a:prstClr val="black"/>
                </a:solidFill>
                <a:latin typeface="Candara" panose="020E0502030303020204" pitchFamily="34" charset="0"/>
                <a:ea typeface="ＭＳ Ｐゴシック" charset="-128"/>
              </a:rPr>
              <a:t>Where networks have been successfully implemented they are seen to be pro-competitive</a:t>
            </a:r>
          </a:p>
          <a:p>
            <a:pPr marL="1143000" lvl="2" indent="-228600" algn="l" fontAlgn="base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Font typeface="Candara" panose="020E0502030303020204" pitchFamily="34" charset="0"/>
              <a:buChar char="−"/>
            </a:pPr>
            <a:r>
              <a:rPr lang="en-ZA" sz="2600" dirty="0">
                <a:latin typeface="Candara" panose="020E0502030303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Facility networks result in competition and lower prices / costs</a:t>
            </a:r>
          </a:p>
          <a:p>
            <a:pPr marL="1143000" lvl="2" indent="-228600" algn="l" fontAlgn="base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Font typeface="Candara" panose="020E0502030303020204" pitchFamily="34" charset="0"/>
              <a:buChar char="−"/>
            </a:pPr>
            <a:r>
              <a:rPr lang="en-ZA" sz="2600" dirty="0">
                <a:latin typeface="Candara" panose="020E0502030303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Practitioner networks create price certainty by capping PMBs</a:t>
            </a:r>
          </a:p>
          <a:p>
            <a:pPr marL="342900" lvl="0" indent="-342900" algn="l" defTabSz="457200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ZA" sz="3200" dirty="0">
                <a:solidFill>
                  <a:prstClr val="black"/>
                </a:solidFill>
                <a:latin typeface="Candara" panose="020E0502030303020204" pitchFamily="34" charset="0"/>
                <a:ea typeface="ＭＳ Ｐゴシック" charset="-128"/>
              </a:rPr>
              <a:t>Despite benefits, there is only limited evidence of effective implementation by funders</a:t>
            </a:r>
          </a:p>
        </p:txBody>
      </p:sp>
    </p:spTree>
    <p:extLst>
      <p:ext uri="{BB962C8B-B14F-4D97-AF65-F5344CB8AC3E}">
        <p14:creationId xmlns:p14="http://schemas.microsoft.com/office/powerpoint/2010/main" xmlns="" val="149802918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umbrella, snow, phone, white&#10;&#10;Description automatically generated">
            <a:extLst>
              <a:ext uri="{FF2B5EF4-FFF2-40B4-BE49-F238E27FC236}">
                <a16:creationId xmlns:a16="http://schemas.microsoft.com/office/drawing/2014/main" xmlns="" id="{277EFCCE-3F06-4D6B-A6DF-72C7FA69C49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alphaModFix amt="70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1020" y="0"/>
            <a:ext cx="12194039" cy="68580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8BD65D4A-C065-43A6-B081-7B934F6F7E3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>
          <a:xfrm>
            <a:off x="8101576" y="0"/>
            <a:ext cx="4090424" cy="1895860"/>
          </a:xfrm>
          <a:prstGeom prst="rect">
            <a:avLst/>
          </a:prstGeom>
        </p:spPr>
      </p:pic>
      <p:sp>
        <p:nvSpPr>
          <p:cNvPr id="16" name="Title 1">
            <a:extLst>
              <a:ext uri="{FF2B5EF4-FFF2-40B4-BE49-F238E27FC236}">
                <a16:creationId xmlns:a16="http://schemas.microsoft.com/office/drawing/2014/main" xmlns="" id="{82CEB8C6-B736-42AE-9CF0-A349E0D16521}"/>
              </a:ext>
            </a:extLst>
          </p:cNvPr>
          <p:cNvSpPr txBox="1">
            <a:spLocks/>
          </p:cNvSpPr>
          <p:nvPr/>
        </p:nvSpPr>
        <p:spPr>
          <a:xfrm>
            <a:off x="0" y="24773"/>
            <a:ext cx="8687820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2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ZA" dirty="0">
                <a:solidFill>
                  <a:schemeClr val="accent1">
                    <a:lumMod val="75000"/>
                  </a:schemeClr>
                </a:solidFill>
                <a:latin typeface="Candara" panose="020E0502030303020204" pitchFamily="34" charset="0"/>
              </a:rPr>
              <a:t>Tariffs  – Recommendations </a:t>
            </a:r>
          </a:p>
        </p:txBody>
      </p: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xmlns="" id="{3AE4BF86-14B4-4370-825E-CB98B550214B}"/>
              </a:ext>
            </a:extLst>
          </p:cNvPr>
          <p:cNvSpPr txBox="1">
            <a:spLocks/>
          </p:cNvSpPr>
          <p:nvPr/>
        </p:nvSpPr>
        <p:spPr>
          <a:xfrm>
            <a:off x="0" y="1167773"/>
            <a:ext cx="12192000" cy="569022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lvl="0" indent="-342900" algn="l" defTabSz="457200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ZA" sz="3200" dirty="0">
                <a:solidFill>
                  <a:prstClr val="black"/>
                </a:solidFill>
                <a:latin typeface="Candara" panose="020E0502030303020204" pitchFamily="34" charset="0"/>
                <a:ea typeface="ＭＳ Ｐゴシック" charset="-128"/>
              </a:rPr>
              <a:t>Multilateral tariff negotiation forum wherein funders and practitioners can collectively negotiate</a:t>
            </a:r>
          </a:p>
          <a:p>
            <a:pPr marL="800100" lvl="1" indent="-342900" algn="l" defTabSz="457200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ZA" sz="2800" dirty="0">
                <a:solidFill>
                  <a:prstClr val="black"/>
                </a:solidFill>
                <a:latin typeface="Candara" panose="020E0502030303020204" pitchFamily="34" charset="0"/>
                <a:ea typeface="ＭＳ Ｐゴシック" charset="-128"/>
              </a:rPr>
              <a:t>Under the auspices of the SSRH</a:t>
            </a:r>
          </a:p>
          <a:p>
            <a:pPr marL="800100" lvl="1" indent="-342900" algn="l" defTabSz="457200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ZA" sz="2800" dirty="0">
                <a:solidFill>
                  <a:prstClr val="black"/>
                </a:solidFill>
                <a:latin typeface="Candara" panose="020E0502030303020204" pitchFamily="34" charset="0"/>
                <a:ea typeface="ＭＳ Ｐゴシック" charset="-128"/>
              </a:rPr>
              <a:t>Set maximum PMB prices</a:t>
            </a:r>
          </a:p>
          <a:p>
            <a:pPr marL="800100" lvl="1" indent="-342900" algn="l" defTabSz="457200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ZA" sz="2800" dirty="0">
                <a:solidFill>
                  <a:prstClr val="black"/>
                </a:solidFill>
                <a:latin typeface="Candara" panose="020E0502030303020204" pitchFamily="34" charset="0"/>
                <a:ea typeface="ＭＳ Ｐゴシック" charset="-128"/>
              </a:rPr>
              <a:t>Subsequent value and risk-based bilateral negotiations are supported</a:t>
            </a:r>
          </a:p>
          <a:p>
            <a:pPr marL="800100" lvl="1" indent="-342900" algn="l" defTabSz="457200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ZA" sz="2800" dirty="0">
                <a:solidFill>
                  <a:prstClr val="black"/>
                </a:solidFill>
                <a:latin typeface="Candara" panose="020E0502030303020204" pitchFamily="34" charset="0"/>
                <a:ea typeface="ＭＳ Ｐゴシック" charset="-128"/>
              </a:rPr>
              <a:t>Important – allows for shared information </a:t>
            </a:r>
          </a:p>
          <a:p>
            <a:pPr marL="342900" lvl="0" indent="-342900" algn="l" defTabSz="457200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ZA" sz="3200" dirty="0">
                <a:solidFill>
                  <a:prstClr val="black"/>
                </a:solidFill>
                <a:latin typeface="Candara" panose="020E0502030303020204" pitchFamily="34" charset="0"/>
                <a:ea typeface="ＭＳ Ｐゴシック" charset="-128"/>
              </a:rPr>
              <a:t>Funders and facilities to continue with bilateral negotiations; but not business as usual</a:t>
            </a:r>
          </a:p>
          <a:p>
            <a:pPr marL="800100" lvl="1" indent="-342900" algn="l" defTabSz="457200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ZA" sz="2800" dirty="0">
                <a:solidFill>
                  <a:prstClr val="black"/>
                </a:solidFill>
                <a:latin typeface="Candara" panose="020E0502030303020204" pitchFamily="34" charset="0"/>
                <a:ea typeface="ＭＳ Ｐゴシック" charset="-128"/>
              </a:rPr>
              <a:t>Within three years FFS contracts replaced with ARMs</a:t>
            </a:r>
          </a:p>
          <a:p>
            <a:pPr marL="800100" lvl="1" indent="-342900" algn="l" defTabSz="457200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ZA" sz="2800" dirty="0">
                <a:solidFill>
                  <a:prstClr val="black"/>
                </a:solidFill>
                <a:latin typeface="Candara" panose="020E0502030303020204" pitchFamily="34" charset="0"/>
                <a:ea typeface="ＭＳ Ｐゴシック" charset="-128"/>
              </a:rPr>
              <a:t>These contracts to be submitted to CMS/SSRH for vetting</a:t>
            </a:r>
          </a:p>
          <a:p>
            <a:pPr marL="342900" lvl="0" indent="-342900" algn="l" defTabSz="457200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endParaRPr lang="en-ZA" sz="3200" dirty="0">
              <a:solidFill>
                <a:prstClr val="black"/>
              </a:solidFill>
              <a:latin typeface="Candara" panose="020E0502030303020204" pitchFamily="34" charset="0"/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7202873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umbrella, snow, phone, white&#10;&#10;Description automatically generated">
            <a:extLst>
              <a:ext uri="{FF2B5EF4-FFF2-40B4-BE49-F238E27FC236}">
                <a16:creationId xmlns:a16="http://schemas.microsoft.com/office/drawing/2014/main" xmlns="" id="{277EFCCE-3F06-4D6B-A6DF-72C7FA69C49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alphaModFix amt="70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1020" y="0"/>
            <a:ext cx="12194039" cy="68580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8BD65D4A-C065-43A6-B081-7B934F6F7E3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>
          <a:xfrm>
            <a:off x="8101576" y="0"/>
            <a:ext cx="4090424" cy="1895860"/>
          </a:xfrm>
          <a:prstGeom prst="rect">
            <a:avLst/>
          </a:prstGeom>
        </p:spPr>
      </p:pic>
      <p:sp>
        <p:nvSpPr>
          <p:cNvPr id="16" name="Title 1">
            <a:extLst>
              <a:ext uri="{FF2B5EF4-FFF2-40B4-BE49-F238E27FC236}">
                <a16:creationId xmlns:a16="http://schemas.microsoft.com/office/drawing/2014/main" xmlns="" id="{82CEB8C6-B736-42AE-9CF0-A349E0D16521}"/>
              </a:ext>
            </a:extLst>
          </p:cNvPr>
          <p:cNvSpPr txBox="1">
            <a:spLocks/>
          </p:cNvSpPr>
          <p:nvPr/>
        </p:nvSpPr>
        <p:spPr>
          <a:xfrm>
            <a:off x="0" y="-207511"/>
            <a:ext cx="10146788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ZA" sz="5400" dirty="0">
                <a:solidFill>
                  <a:schemeClr val="accent1">
                    <a:lumMod val="75000"/>
                  </a:schemeClr>
                </a:solidFill>
                <a:latin typeface="Candara" panose="020E0502030303020204" pitchFamily="34" charset="0"/>
              </a:rPr>
              <a:t>Role of supply side regulator </a:t>
            </a:r>
          </a:p>
        </p:txBody>
      </p: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xmlns="" id="{3AE4BF86-14B4-4370-825E-CB98B550214B}"/>
              </a:ext>
            </a:extLst>
          </p:cNvPr>
          <p:cNvSpPr txBox="1">
            <a:spLocks/>
          </p:cNvSpPr>
          <p:nvPr/>
        </p:nvSpPr>
        <p:spPr>
          <a:xfrm>
            <a:off x="0" y="1167773"/>
            <a:ext cx="12192000" cy="5690227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lvl="0" indent="-342900" algn="l" defTabSz="457200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ZA" sz="3200" dirty="0">
                <a:solidFill>
                  <a:prstClr val="black"/>
                </a:solidFill>
                <a:latin typeface="Candara" panose="020E0502030303020204" pitchFamily="34" charset="0"/>
                <a:ea typeface="ＭＳ Ｐゴシック" charset="-128"/>
              </a:rPr>
              <a:t>Supply-side regulator (SSRH)</a:t>
            </a:r>
          </a:p>
          <a:p>
            <a:pPr marL="342900" lvl="0" indent="-342900" algn="l" defTabSz="457200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ZA" sz="3200" dirty="0">
                <a:solidFill>
                  <a:prstClr val="black"/>
                </a:solidFill>
                <a:latin typeface="Candara" panose="020E0502030303020204" pitchFamily="34" charset="0"/>
                <a:ea typeface="ＭＳ Ｐゴシック" charset="-128"/>
              </a:rPr>
              <a:t>Healthcare facility planning (including licensing)</a:t>
            </a:r>
          </a:p>
          <a:p>
            <a:pPr marL="342900" lvl="0" indent="-342900" algn="l" defTabSz="457200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ZA" sz="3200" dirty="0">
                <a:solidFill>
                  <a:prstClr val="black"/>
                </a:solidFill>
                <a:latin typeface="Candara" panose="020E0502030303020204" pitchFamily="34" charset="0"/>
                <a:ea typeface="ＭＳ Ｐゴシック" charset="-128"/>
              </a:rPr>
              <a:t>Broader than CON, explicitly includes competition concerns </a:t>
            </a:r>
          </a:p>
          <a:p>
            <a:pPr marL="342900" lvl="0" indent="-342900" algn="l" defTabSz="457200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ZA" sz="3200" dirty="0">
                <a:solidFill>
                  <a:prstClr val="black"/>
                </a:solidFill>
                <a:latin typeface="Candara" panose="020E0502030303020204" pitchFamily="34" charset="0"/>
                <a:ea typeface="ＭＳ Ｐゴシック" charset="-128"/>
              </a:rPr>
              <a:t>Economic value assessments</a:t>
            </a:r>
          </a:p>
          <a:p>
            <a:pPr marL="342900" lvl="0" indent="-342900" algn="l" defTabSz="457200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ZA" sz="3200" dirty="0">
                <a:solidFill>
                  <a:prstClr val="black"/>
                </a:solidFill>
                <a:latin typeface="Candara" panose="020E0502030303020204" pitchFamily="34" charset="0"/>
                <a:ea typeface="ＭＳ Ｐゴシック" charset="-128"/>
              </a:rPr>
              <a:t>Health services monitoring</a:t>
            </a:r>
          </a:p>
          <a:p>
            <a:pPr marL="342900" lvl="0" indent="-342900" algn="l" defTabSz="457200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ZA" sz="3200" dirty="0">
                <a:solidFill>
                  <a:prstClr val="black"/>
                </a:solidFill>
                <a:latin typeface="Candara" panose="020E0502030303020204" pitchFamily="34" charset="0"/>
                <a:ea typeface="ＭＳ Ｐゴシック" charset="-128"/>
              </a:rPr>
              <a:t>Health services pricing – MLNF and bilateral contract review</a:t>
            </a:r>
          </a:p>
          <a:p>
            <a:pPr marL="342900" lvl="0" indent="-342900" algn="l" defTabSz="457200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ZA" sz="3200" dirty="0">
                <a:solidFill>
                  <a:prstClr val="black"/>
                </a:solidFill>
                <a:latin typeface="Candara" panose="020E0502030303020204" pitchFamily="34" charset="0"/>
                <a:ea typeface="ＭＳ Ｐゴシック" charset="-128"/>
              </a:rPr>
              <a:t>Committee to oversee code reviews</a:t>
            </a:r>
          </a:p>
          <a:p>
            <a:pPr marL="342900" lvl="0" indent="-342900" algn="l" defTabSz="457200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ZA" sz="3200" dirty="0">
                <a:solidFill>
                  <a:prstClr val="black"/>
                </a:solidFill>
                <a:latin typeface="Candara" panose="020E0502030303020204" pitchFamily="34" charset="0"/>
                <a:ea typeface="ＭＳ Ｐゴシック" charset="-128"/>
              </a:rPr>
              <a:t>Oversee research to advise on best practice</a:t>
            </a:r>
          </a:p>
          <a:p>
            <a:pPr marL="342900" indent="-342900" algn="l" defTabSz="457200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ZA" sz="3200" dirty="0">
                <a:solidFill>
                  <a:prstClr val="black"/>
                </a:solidFill>
                <a:latin typeface="Candara" panose="020E0502030303020204" pitchFamily="34" charset="0"/>
                <a:ea typeface="ＭＳ Ｐゴシック" charset="-128"/>
              </a:rPr>
              <a:t>Practise numbering systems (billing number)</a:t>
            </a:r>
          </a:p>
          <a:p>
            <a:pPr marL="342900" lvl="0" indent="-342900" algn="l" defTabSz="457200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ZA" sz="3200" dirty="0">
                <a:solidFill>
                  <a:prstClr val="black"/>
                </a:solidFill>
                <a:latin typeface="Candara" panose="020E0502030303020204" pitchFamily="34" charset="0"/>
                <a:ea typeface="ＭＳ Ｐゴシック" charset="-128"/>
              </a:rPr>
              <a:t>Support Outcomes Measurement and Reporting  if required</a:t>
            </a:r>
          </a:p>
          <a:p>
            <a:pPr marL="342900" lvl="0" indent="-342900" algn="l" defTabSz="457200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endParaRPr lang="en-ZA" sz="3200" dirty="0">
              <a:solidFill>
                <a:prstClr val="black"/>
              </a:solidFill>
              <a:latin typeface="Calibri" panose="020F0502020204030204" pitchFamily="34" charset="0"/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1430288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umbrella, snow, phone, white&#10;&#10;Description automatically generated">
            <a:extLst>
              <a:ext uri="{FF2B5EF4-FFF2-40B4-BE49-F238E27FC236}">
                <a16:creationId xmlns:a16="http://schemas.microsoft.com/office/drawing/2014/main" xmlns="" id="{277EFCCE-3F06-4D6B-A6DF-72C7FA69C49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alphaModFix amt="70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1020" y="0"/>
            <a:ext cx="12194039" cy="68580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8BD65D4A-C065-43A6-B081-7B934F6F7E3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>
          <a:xfrm>
            <a:off x="8101576" y="0"/>
            <a:ext cx="4090424" cy="1895860"/>
          </a:xfrm>
          <a:prstGeom prst="rect">
            <a:avLst/>
          </a:prstGeom>
        </p:spPr>
      </p:pic>
      <p:sp>
        <p:nvSpPr>
          <p:cNvPr id="17" name="Content Placeholder 2">
            <a:extLst>
              <a:ext uri="{FF2B5EF4-FFF2-40B4-BE49-F238E27FC236}">
                <a16:creationId xmlns:a16="http://schemas.microsoft.com/office/drawing/2014/main" xmlns="" id="{3AE4BF86-14B4-4370-825E-CB98B550214B}"/>
              </a:ext>
            </a:extLst>
          </p:cNvPr>
          <p:cNvSpPr txBox="1">
            <a:spLocks/>
          </p:cNvSpPr>
          <p:nvPr/>
        </p:nvSpPr>
        <p:spPr>
          <a:xfrm>
            <a:off x="0" y="1167773"/>
            <a:ext cx="12192000" cy="569022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l" defTabSz="457200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</a:pPr>
            <a:endParaRPr lang="en-ZA" sz="3200" dirty="0">
              <a:solidFill>
                <a:prstClr val="black"/>
              </a:solidFill>
              <a:latin typeface="Calibri" panose="020F0502020204030204" pitchFamily="34" charset="0"/>
              <a:ea typeface="ＭＳ Ｐゴシック" charset="-128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553" y="285148"/>
            <a:ext cx="10515600" cy="1325563"/>
          </a:xfrm>
        </p:spPr>
        <p:txBody>
          <a:bodyPr>
            <a:normAutofit fontScale="90000"/>
          </a:bodyPr>
          <a:lstStyle/>
          <a:p>
            <a:r>
              <a:rPr lang="en-GB" sz="6000" dirty="0">
                <a:solidFill>
                  <a:schemeClr val="accent1">
                    <a:lumMod val="75000"/>
                  </a:schemeClr>
                </a:solidFill>
                <a:latin typeface="Candara" panose="020E0502030303020204" pitchFamily="34" charset="0"/>
              </a:rPr>
              <a:t>OMRO Outcomes Monitoring </a:t>
            </a:r>
            <a:br>
              <a:rPr lang="en-GB" sz="6000" dirty="0">
                <a:solidFill>
                  <a:schemeClr val="accent1">
                    <a:lumMod val="75000"/>
                  </a:schemeClr>
                </a:solidFill>
                <a:latin typeface="Candara" panose="020E0502030303020204" pitchFamily="34" charset="0"/>
              </a:rPr>
            </a:br>
            <a:r>
              <a:rPr lang="en-GB" sz="6000" dirty="0">
                <a:solidFill>
                  <a:schemeClr val="accent1">
                    <a:lumMod val="75000"/>
                  </a:schemeClr>
                </a:solidFill>
                <a:latin typeface="Candara" panose="020E0502030303020204" pitchFamily="34" charset="0"/>
              </a:rPr>
              <a:t>&amp; Reporting Organisation</a:t>
            </a:r>
            <a:r>
              <a:rPr lang="en-GB" dirty="0"/>
              <a:t/>
            </a:r>
            <a:br>
              <a:rPr lang="en-GB" dirty="0"/>
            </a:b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0" y="1403498"/>
            <a:ext cx="12192000" cy="5454502"/>
          </a:xfrm>
        </p:spPr>
        <p:txBody>
          <a:bodyPr/>
          <a:lstStyle/>
          <a:p>
            <a:r>
              <a:rPr lang="en-ZA" sz="3200" dirty="0">
                <a:latin typeface="Candara" panose="020E0502030303020204" pitchFamily="34" charset="0"/>
              </a:rPr>
              <a:t>Not a regulator, private enterprise/platform</a:t>
            </a:r>
          </a:p>
          <a:p>
            <a:endParaRPr lang="en-ZA" sz="3200" dirty="0">
              <a:latin typeface="Candara" panose="020E0502030303020204" pitchFamily="34" charset="0"/>
            </a:endParaRPr>
          </a:p>
          <a:p>
            <a:r>
              <a:rPr lang="en-ZA" sz="3200" dirty="0">
                <a:latin typeface="Candara" panose="020E0502030303020204" pitchFamily="34" charset="0"/>
              </a:rPr>
              <a:t>Drs and patients report on outcome </a:t>
            </a:r>
          </a:p>
          <a:p>
            <a:endParaRPr lang="en-ZA" sz="3200" dirty="0">
              <a:latin typeface="Candara" panose="020E0502030303020204" pitchFamily="34" charset="0"/>
            </a:endParaRPr>
          </a:p>
          <a:p>
            <a:r>
              <a:rPr lang="en-ZA" sz="3200" dirty="0">
                <a:latin typeface="Candara" panose="020E0502030303020204" pitchFamily="34" charset="0"/>
              </a:rPr>
              <a:t>Allow providers to benchmark and improve</a:t>
            </a:r>
          </a:p>
          <a:p>
            <a:endParaRPr lang="en-ZA" sz="3200" dirty="0">
              <a:latin typeface="Candara" panose="020E0502030303020204" pitchFamily="34" charset="0"/>
            </a:endParaRPr>
          </a:p>
          <a:p>
            <a:r>
              <a:rPr lang="en-ZA" sz="3200" dirty="0">
                <a:latin typeface="Candara" panose="020E0502030303020204" pitchFamily="34" charset="0"/>
              </a:rPr>
              <a:t>Provide patients and funders information regarding quality</a:t>
            </a:r>
          </a:p>
          <a:p>
            <a:endParaRPr lang="en-ZA" sz="3200" dirty="0">
              <a:latin typeface="Candara" panose="020E0502030303020204" pitchFamily="34" charset="0"/>
            </a:endParaRPr>
          </a:p>
          <a:p>
            <a:r>
              <a:rPr lang="en-ZA" sz="3200" dirty="0">
                <a:latin typeface="Candara" panose="020E0502030303020204" pitchFamily="34" charset="0"/>
              </a:rPr>
              <a:t>Initially voluntary, progress to mandatory</a:t>
            </a:r>
          </a:p>
          <a:p>
            <a:endParaRPr lang="en-GB" dirty="0">
              <a:latin typeface="Candara" panose="020E05020303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6112384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umbrella, snow, phone, white&#10;&#10;Description automatically generated">
            <a:extLst>
              <a:ext uri="{FF2B5EF4-FFF2-40B4-BE49-F238E27FC236}">
                <a16:creationId xmlns:a16="http://schemas.microsoft.com/office/drawing/2014/main" xmlns="" id="{277EFCCE-3F06-4D6B-A6DF-72C7FA69C49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alphaModFix amt="70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4039" cy="685800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xmlns="" id="{FBF92AC5-BBC4-47B0-98EE-9FAD4E03E1B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>
          <a:xfrm>
            <a:off x="8101576" y="0"/>
            <a:ext cx="4090424" cy="1895860"/>
          </a:xfrm>
          <a:prstGeom prst="rect">
            <a:avLst/>
          </a:prstGeom>
        </p:spPr>
      </p:pic>
      <p:sp>
        <p:nvSpPr>
          <p:cNvPr id="10" name="Title 1">
            <a:extLst>
              <a:ext uri="{FF2B5EF4-FFF2-40B4-BE49-F238E27FC236}">
                <a16:creationId xmlns:a16="http://schemas.microsoft.com/office/drawing/2014/main" xmlns="" id="{6A641CC3-7D52-42A4-BAC4-608DDA87D06E}"/>
              </a:ext>
            </a:extLst>
          </p:cNvPr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ZA" sz="5400" dirty="0">
                <a:solidFill>
                  <a:schemeClr val="accent1">
                    <a:lumMod val="75000"/>
                  </a:schemeClr>
                </a:solidFill>
                <a:latin typeface="Candara" panose="020E0502030303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Introduction</a:t>
            </a: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xmlns="" id="{F37ED143-AF6F-480C-B067-C5456E86F33E}"/>
              </a:ext>
            </a:extLst>
          </p:cNvPr>
          <p:cNvSpPr txBox="1">
            <a:spLocks/>
          </p:cNvSpPr>
          <p:nvPr/>
        </p:nvSpPr>
        <p:spPr>
          <a:xfrm>
            <a:off x="148281" y="1337649"/>
            <a:ext cx="11919672" cy="5417378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 algn="l">
              <a:buFont typeface="Arial" panose="020B0604020202020204" pitchFamily="34" charset="0"/>
              <a:buChar char="•"/>
            </a:pPr>
            <a:endParaRPr lang="en-ZA" sz="2800" dirty="0"/>
          </a:p>
          <a:p>
            <a:pPr marL="457200" indent="-457200" algn="l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ZA" sz="3200" dirty="0">
                <a:latin typeface="Candara" panose="020E0502030303020204" pitchFamily="34" charset="0"/>
              </a:rPr>
              <a:t>Market Inquiries are a general investigation into the state, nature and form of competition in a market </a:t>
            </a:r>
          </a:p>
          <a:p>
            <a:pPr marL="457200" indent="-457200" algn="l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ZA" sz="3200" dirty="0">
              <a:latin typeface="Candara" panose="020E0502030303020204" pitchFamily="34" charset="0"/>
            </a:endParaRPr>
          </a:p>
          <a:p>
            <a:pPr marL="457200" indent="-457200" algn="l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ZA" sz="3200" dirty="0">
                <a:latin typeface="Candara" panose="020E0502030303020204" pitchFamily="34" charset="0"/>
              </a:rPr>
              <a:t>We were interested in the incentives which drive market behaviour</a:t>
            </a:r>
          </a:p>
          <a:p>
            <a:pPr marL="1143000" lvl="2" indent="-228600" algn="l">
              <a:lnSpc>
                <a:spcPct val="110000"/>
              </a:lnSpc>
              <a:spcBef>
                <a:spcPts val="0"/>
              </a:spcBef>
              <a:buFont typeface="Candara" panose="020E0502030303020204" pitchFamily="34" charset="0"/>
              <a:buChar char="−"/>
            </a:pPr>
            <a:r>
              <a:rPr lang="en-ZA" sz="3100" dirty="0">
                <a:latin typeface="Candara" panose="020E0502030303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What reward / punishment mechanisms make stakeholders behave the way they do?</a:t>
            </a:r>
          </a:p>
          <a:p>
            <a:pPr marL="800100" indent="-342900" algn="l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ZA" sz="3200" dirty="0">
              <a:latin typeface="Candara" panose="020E0502030303020204" pitchFamily="34" charset="0"/>
            </a:endParaRPr>
          </a:p>
          <a:p>
            <a:pPr marL="457200" indent="-457200" algn="l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ZA" sz="3200" dirty="0">
                <a:latin typeface="Candara" panose="020E0502030303020204" pitchFamily="34" charset="0"/>
              </a:rPr>
              <a:t>Is this behaviour conducive to achieving positive outcomes?</a:t>
            </a:r>
          </a:p>
          <a:p>
            <a:pPr marL="1143000" lvl="2" indent="-228600" algn="l">
              <a:lnSpc>
                <a:spcPct val="110000"/>
              </a:lnSpc>
              <a:spcBef>
                <a:spcPts val="0"/>
              </a:spcBef>
              <a:buFont typeface="Candara" panose="020E0502030303020204" pitchFamily="34" charset="0"/>
              <a:buChar char="−"/>
            </a:pPr>
            <a:r>
              <a:rPr lang="en-ZA" sz="3100" dirty="0">
                <a:latin typeface="Candara" panose="020E0502030303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Positive outcomes are those that benefit consumers</a:t>
            </a:r>
          </a:p>
          <a:p>
            <a:pPr marL="1143000" lvl="2" indent="-228600" algn="l">
              <a:lnSpc>
                <a:spcPct val="110000"/>
              </a:lnSpc>
              <a:spcBef>
                <a:spcPts val="0"/>
              </a:spcBef>
              <a:buFont typeface="Candara" panose="020E0502030303020204" pitchFamily="34" charset="0"/>
              <a:buChar char="−"/>
            </a:pPr>
            <a:r>
              <a:rPr lang="en-ZA" sz="3100" dirty="0">
                <a:latin typeface="Candara" panose="020E0502030303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E.g. competition on price, quality, and health-outcomes</a:t>
            </a:r>
          </a:p>
          <a:p>
            <a:pPr marL="800100" indent="-342900" algn="l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ZA" sz="3200" dirty="0">
              <a:latin typeface="Candara" panose="020E0502030303020204" pitchFamily="34" charset="0"/>
            </a:endParaRPr>
          </a:p>
          <a:p>
            <a:pPr marL="457200" indent="-457200" algn="l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ZA" sz="3200" dirty="0">
                <a:latin typeface="Candara" panose="020E0502030303020204" pitchFamily="34" charset="0"/>
              </a:rPr>
              <a:t>If not, how can recommendations change incentives?</a:t>
            </a:r>
          </a:p>
        </p:txBody>
      </p:sp>
    </p:spTree>
    <p:extLst>
      <p:ext uri="{BB962C8B-B14F-4D97-AF65-F5344CB8AC3E}">
        <p14:creationId xmlns:p14="http://schemas.microsoft.com/office/powerpoint/2010/main" xmlns="" val="305535655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0" name="Picture 79" descr="A close up of a logo&#10;&#10;Description automatically generated">
            <a:extLst>
              <a:ext uri="{FF2B5EF4-FFF2-40B4-BE49-F238E27FC236}">
                <a16:creationId xmlns:a16="http://schemas.microsoft.com/office/drawing/2014/main" xmlns="" id="{ECA78F43-CA23-42DA-8109-A35C71F7BE6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214070" y="3639158"/>
            <a:ext cx="6456224" cy="2889754"/>
          </a:xfrm>
          <a:prstGeom prst="rect">
            <a:avLst/>
          </a:prstGeom>
        </p:spPr>
      </p:pic>
      <p:pic>
        <p:nvPicPr>
          <p:cNvPr id="42" name="Picture 41" descr="A close up of a logo&#10;&#10;Description automatically generated">
            <a:extLst>
              <a:ext uri="{FF2B5EF4-FFF2-40B4-BE49-F238E27FC236}">
                <a16:creationId xmlns:a16="http://schemas.microsoft.com/office/drawing/2014/main" xmlns="" id="{95EC3792-7C0F-4F07-96D5-20C43EE5A28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97314" y="1485769"/>
            <a:ext cx="7425572" cy="5139373"/>
          </a:xfrm>
          <a:prstGeom prst="rect">
            <a:avLst/>
          </a:prstGeom>
        </p:spPr>
      </p:pic>
      <p:pic>
        <p:nvPicPr>
          <p:cNvPr id="68" name="Picture 67" descr="A picture containing bird, flower&#10;&#10;Description automatically generated">
            <a:extLst>
              <a:ext uri="{FF2B5EF4-FFF2-40B4-BE49-F238E27FC236}">
                <a16:creationId xmlns:a16="http://schemas.microsoft.com/office/drawing/2014/main" xmlns="" id="{2E9435DB-DF49-4E06-A8CD-1D6AF781EED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819202" y="4844190"/>
            <a:ext cx="4090771" cy="1591194"/>
          </a:xfrm>
          <a:prstGeom prst="rect">
            <a:avLst/>
          </a:prstGeom>
        </p:spPr>
      </p:pic>
      <p:pic>
        <p:nvPicPr>
          <p:cNvPr id="8" name="Picture 7" descr="A screenshot of a cell phone&#10;&#10;Description automatically generated">
            <a:extLst>
              <a:ext uri="{FF2B5EF4-FFF2-40B4-BE49-F238E27FC236}">
                <a16:creationId xmlns:a16="http://schemas.microsoft.com/office/drawing/2014/main" xmlns="" id="{10AD7D03-9E01-4571-8CAB-046684518136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948678" y="861458"/>
            <a:ext cx="2011854" cy="2292295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713B7B82-B511-44A8-926E-51A83A70755A}"/>
              </a:ext>
            </a:extLst>
          </p:cNvPr>
          <p:cNvSpPr txBox="1"/>
          <p:nvPr/>
        </p:nvSpPr>
        <p:spPr>
          <a:xfrm>
            <a:off x="4580262" y="371272"/>
            <a:ext cx="1965393" cy="369332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r>
              <a:rPr lang="en-ZA" dirty="0">
                <a:solidFill>
                  <a:schemeClr val="bg1"/>
                </a:solidFill>
              </a:rPr>
              <a:t>Recommendations</a:t>
            </a:r>
          </a:p>
        </p:txBody>
      </p:sp>
      <p:pic>
        <p:nvPicPr>
          <p:cNvPr id="4" name="Picture 3" descr="A screenshot of a cell phone&#10;&#10;Description automatically generated">
            <a:extLst>
              <a:ext uri="{FF2B5EF4-FFF2-40B4-BE49-F238E27FC236}">
                <a16:creationId xmlns:a16="http://schemas.microsoft.com/office/drawing/2014/main" xmlns="" id="{DB4D7BF3-3935-4F65-B951-C6D63C6D11B0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788611" y="213868"/>
            <a:ext cx="2274005" cy="835224"/>
          </a:xfrm>
          <a:prstGeom prst="rect">
            <a:avLst/>
          </a:prstGeom>
        </p:spPr>
      </p:pic>
      <p:pic>
        <p:nvPicPr>
          <p:cNvPr id="10" name="Picture 9" descr="A close up of a logo&#10;&#10;Description automatically generated">
            <a:extLst>
              <a:ext uri="{FF2B5EF4-FFF2-40B4-BE49-F238E27FC236}">
                <a16:creationId xmlns:a16="http://schemas.microsoft.com/office/drawing/2014/main" xmlns="" id="{8F708CA2-A3B9-4FBD-A094-6219EFC3CD9D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980752" y="3180912"/>
            <a:ext cx="1707028" cy="402371"/>
          </a:xfrm>
          <a:prstGeom prst="rect">
            <a:avLst/>
          </a:prstGeom>
        </p:spPr>
      </p:pic>
      <p:pic>
        <p:nvPicPr>
          <p:cNvPr id="12" name="Picture 11" descr="A picture containing table&#10;&#10;Description automatically generated">
            <a:extLst>
              <a:ext uri="{FF2B5EF4-FFF2-40B4-BE49-F238E27FC236}">
                <a16:creationId xmlns:a16="http://schemas.microsoft.com/office/drawing/2014/main" xmlns="" id="{59AC7B60-5428-419D-990D-060884F58042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253504" y="4504353"/>
            <a:ext cx="1707028" cy="402371"/>
          </a:xfrm>
          <a:prstGeom prst="rect">
            <a:avLst/>
          </a:prstGeom>
        </p:spPr>
      </p:pic>
      <p:pic>
        <p:nvPicPr>
          <p:cNvPr id="14" name="Picture 13" descr="A picture containing table&#10;&#10;Description automatically generated">
            <a:extLst>
              <a:ext uri="{FF2B5EF4-FFF2-40B4-BE49-F238E27FC236}">
                <a16:creationId xmlns:a16="http://schemas.microsoft.com/office/drawing/2014/main" xmlns="" id="{8B2C033E-B2FE-4673-B8D3-20EF0FE96E6F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971699" y="5925748"/>
            <a:ext cx="1707028" cy="402371"/>
          </a:xfrm>
          <a:prstGeom prst="rect">
            <a:avLst/>
          </a:prstGeom>
        </p:spPr>
      </p:pic>
      <p:pic>
        <p:nvPicPr>
          <p:cNvPr id="16" name="Picture 15" descr="A screenshot of a cell phone&#10;&#10;Description automatically generated">
            <a:extLst>
              <a:ext uri="{FF2B5EF4-FFF2-40B4-BE49-F238E27FC236}">
                <a16:creationId xmlns:a16="http://schemas.microsoft.com/office/drawing/2014/main" xmlns="" id="{3B091B90-9BCA-4EDB-BED0-8211292F7AA4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972711" y="5047172"/>
            <a:ext cx="1749704" cy="1847248"/>
          </a:xfrm>
          <a:prstGeom prst="rect">
            <a:avLst/>
          </a:prstGeom>
        </p:spPr>
      </p:pic>
      <p:pic>
        <p:nvPicPr>
          <p:cNvPr id="18" name="Picture 17" descr="A screenshot of a cell phone&#10;&#10;Description automatically generated">
            <a:extLst>
              <a:ext uri="{FF2B5EF4-FFF2-40B4-BE49-F238E27FC236}">
                <a16:creationId xmlns:a16="http://schemas.microsoft.com/office/drawing/2014/main" xmlns="" id="{EF76B79F-3277-4500-B0D6-B42DAD1C473E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026404" y="538343"/>
            <a:ext cx="658425" cy="4273666"/>
          </a:xfrm>
          <a:prstGeom prst="rect">
            <a:avLst/>
          </a:prstGeom>
        </p:spPr>
      </p:pic>
      <p:pic>
        <p:nvPicPr>
          <p:cNvPr id="20" name="Picture 19" descr="A screenshot of a cell phone&#10;&#10;Description automatically generated">
            <a:extLst>
              <a:ext uri="{FF2B5EF4-FFF2-40B4-BE49-F238E27FC236}">
                <a16:creationId xmlns:a16="http://schemas.microsoft.com/office/drawing/2014/main" xmlns="" id="{FD6D1A24-3A9D-404F-BD5D-50666DC2B4E5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775359" y="3383584"/>
            <a:ext cx="883997" cy="1054699"/>
          </a:xfrm>
          <a:prstGeom prst="rect">
            <a:avLst/>
          </a:prstGeom>
        </p:spPr>
      </p:pic>
      <p:pic>
        <p:nvPicPr>
          <p:cNvPr id="22" name="Picture 21" descr="A screenshot of a cell phone&#10;&#10;Description automatically generated">
            <a:extLst>
              <a:ext uri="{FF2B5EF4-FFF2-40B4-BE49-F238E27FC236}">
                <a16:creationId xmlns:a16="http://schemas.microsoft.com/office/drawing/2014/main" xmlns="" id="{1AF4BC49-37FB-4AA5-8C84-DFF267F28B4E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775359" y="4932079"/>
            <a:ext cx="883997" cy="1249788"/>
          </a:xfrm>
          <a:prstGeom prst="rect">
            <a:avLst/>
          </a:prstGeom>
        </p:spPr>
      </p:pic>
      <p:pic>
        <p:nvPicPr>
          <p:cNvPr id="24" name="Picture 23" descr="A screenshot of a cell phone&#10;&#10;Description automatically generated">
            <a:extLst>
              <a:ext uri="{FF2B5EF4-FFF2-40B4-BE49-F238E27FC236}">
                <a16:creationId xmlns:a16="http://schemas.microsoft.com/office/drawing/2014/main" xmlns="" id="{444F8A68-1F5A-462E-92AE-4057F4266E3B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870917" y="2665480"/>
            <a:ext cx="1542422" cy="542591"/>
          </a:xfrm>
          <a:prstGeom prst="rect">
            <a:avLst/>
          </a:prstGeom>
        </p:spPr>
      </p:pic>
      <p:pic>
        <p:nvPicPr>
          <p:cNvPr id="26" name="Picture 25" descr="A picture containing bird&#10;&#10;Description automatically generated">
            <a:extLst>
              <a:ext uri="{FF2B5EF4-FFF2-40B4-BE49-F238E27FC236}">
                <a16:creationId xmlns:a16="http://schemas.microsoft.com/office/drawing/2014/main" xmlns="" id="{BD568943-5209-44DE-AF3B-03812CFBA27E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870917" y="3311987"/>
            <a:ext cx="1542422" cy="542591"/>
          </a:xfrm>
          <a:prstGeom prst="rect">
            <a:avLst/>
          </a:prstGeom>
        </p:spPr>
      </p:pic>
      <p:pic>
        <p:nvPicPr>
          <p:cNvPr id="28" name="Picture 27" descr="A screenshot of a cell phone&#10;&#10;Description automatically generated">
            <a:extLst>
              <a:ext uri="{FF2B5EF4-FFF2-40B4-BE49-F238E27FC236}">
                <a16:creationId xmlns:a16="http://schemas.microsoft.com/office/drawing/2014/main" xmlns="" id="{41ED61C7-8096-413F-9656-297200960028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870917" y="4466231"/>
            <a:ext cx="1542422" cy="542591"/>
          </a:xfrm>
          <a:prstGeom prst="rect">
            <a:avLst/>
          </a:prstGeom>
        </p:spPr>
      </p:pic>
      <p:pic>
        <p:nvPicPr>
          <p:cNvPr id="30" name="Picture 29" descr="A screenshot of a cell phone&#10;&#10;Description automatically generated">
            <a:extLst>
              <a:ext uri="{FF2B5EF4-FFF2-40B4-BE49-F238E27FC236}">
                <a16:creationId xmlns:a16="http://schemas.microsoft.com/office/drawing/2014/main" xmlns="" id="{D598082A-C530-45D2-A944-ECF0CB989B94}"/>
              </a:ext>
            </a:extLst>
          </p:cNvPr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448757" y="4567817"/>
            <a:ext cx="1457070" cy="1444877"/>
          </a:xfrm>
          <a:prstGeom prst="rect">
            <a:avLst/>
          </a:prstGeom>
        </p:spPr>
      </p:pic>
      <p:pic>
        <p:nvPicPr>
          <p:cNvPr id="38" name="Picture 37" descr="A picture containing drawing&#10;&#10;Description automatically generated">
            <a:extLst>
              <a:ext uri="{FF2B5EF4-FFF2-40B4-BE49-F238E27FC236}">
                <a16:creationId xmlns:a16="http://schemas.microsoft.com/office/drawing/2014/main" xmlns="" id="{B0FADF5C-129C-430E-84D0-5BEF40EC854F}"/>
              </a:ext>
            </a:extLst>
          </p:cNvPr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53205" y="854713"/>
            <a:ext cx="1999661" cy="902286"/>
          </a:xfrm>
          <a:prstGeom prst="rect">
            <a:avLst/>
          </a:prstGeom>
        </p:spPr>
      </p:pic>
      <p:pic>
        <p:nvPicPr>
          <p:cNvPr id="36" name="Picture 35" descr="A screenshot of a cell phone&#10;&#10;Description automatically generated">
            <a:extLst>
              <a:ext uri="{FF2B5EF4-FFF2-40B4-BE49-F238E27FC236}">
                <a16:creationId xmlns:a16="http://schemas.microsoft.com/office/drawing/2014/main" xmlns="" id="{E3C6385A-064D-4849-BDA5-B10619CEEDF2}"/>
              </a:ext>
            </a:extLst>
          </p:cNvPr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65775" y="171284"/>
            <a:ext cx="2359356" cy="902286"/>
          </a:xfrm>
          <a:prstGeom prst="rect">
            <a:avLst/>
          </a:prstGeom>
        </p:spPr>
      </p:pic>
      <p:pic>
        <p:nvPicPr>
          <p:cNvPr id="40" name="Picture 39" descr="A close up of a logo&#10;&#10;Description automatically generated">
            <a:extLst>
              <a:ext uri="{FF2B5EF4-FFF2-40B4-BE49-F238E27FC236}">
                <a16:creationId xmlns:a16="http://schemas.microsoft.com/office/drawing/2014/main" xmlns="" id="{0DF0874C-D9B1-4326-876B-352E10521E17}"/>
              </a:ext>
            </a:extLst>
          </p:cNvPr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820147" y="1286581"/>
            <a:ext cx="4986960" cy="1816765"/>
          </a:xfrm>
          <a:prstGeom prst="rect">
            <a:avLst/>
          </a:prstGeom>
        </p:spPr>
      </p:pic>
      <p:pic>
        <p:nvPicPr>
          <p:cNvPr id="44" name="Picture 43" descr="A close up of a logo&#10;&#10;Description automatically generated">
            <a:extLst>
              <a:ext uri="{FF2B5EF4-FFF2-40B4-BE49-F238E27FC236}">
                <a16:creationId xmlns:a16="http://schemas.microsoft.com/office/drawing/2014/main" xmlns="" id="{242566A5-A8F4-4727-BA32-75844D012A24}"/>
              </a:ext>
            </a:extLst>
          </p:cNvPr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59804" y="1423774"/>
            <a:ext cx="1999661" cy="1286367"/>
          </a:xfrm>
          <a:prstGeom prst="rect">
            <a:avLst/>
          </a:prstGeom>
        </p:spPr>
      </p:pic>
      <p:pic>
        <p:nvPicPr>
          <p:cNvPr id="46" name="Picture 45" descr="A close up of a logo&#10;&#10;Description automatically generated">
            <a:extLst>
              <a:ext uri="{FF2B5EF4-FFF2-40B4-BE49-F238E27FC236}">
                <a16:creationId xmlns:a16="http://schemas.microsoft.com/office/drawing/2014/main" xmlns="" id="{985D8C06-ECF0-4C64-BA76-85489D9A90EE}"/>
              </a:ext>
            </a:extLst>
          </p:cNvPr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819138" y="2250872"/>
            <a:ext cx="4511431" cy="3603048"/>
          </a:xfrm>
          <a:prstGeom prst="rect">
            <a:avLst/>
          </a:prstGeom>
        </p:spPr>
      </p:pic>
      <p:pic>
        <p:nvPicPr>
          <p:cNvPr id="48" name="Picture 47" descr="A close up of a sign&#10;&#10;Description automatically generated">
            <a:extLst>
              <a:ext uri="{FF2B5EF4-FFF2-40B4-BE49-F238E27FC236}">
                <a16:creationId xmlns:a16="http://schemas.microsoft.com/office/drawing/2014/main" xmlns="" id="{B912C1E9-1EBE-47A4-9466-A916D30427C1}"/>
              </a:ext>
            </a:extLst>
          </p:cNvPr>
          <p:cNvPicPr>
            <a:picLocks noChangeAspect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59803" y="2408200"/>
            <a:ext cx="1999661" cy="1268078"/>
          </a:xfrm>
          <a:prstGeom prst="rect">
            <a:avLst/>
          </a:prstGeom>
        </p:spPr>
      </p:pic>
      <p:pic>
        <p:nvPicPr>
          <p:cNvPr id="50" name="Picture 49">
            <a:extLst>
              <a:ext uri="{FF2B5EF4-FFF2-40B4-BE49-F238E27FC236}">
                <a16:creationId xmlns:a16="http://schemas.microsoft.com/office/drawing/2014/main" xmlns="" id="{55FA0CD3-1942-40BC-9D04-63741AA56425}"/>
              </a:ext>
            </a:extLst>
          </p:cNvPr>
          <p:cNvPicPr>
            <a:picLocks noChangeAspect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819137" y="3117495"/>
            <a:ext cx="993734" cy="60965"/>
          </a:xfrm>
          <a:prstGeom prst="rect">
            <a:avLst/>
          </a:prstGeom>
        </p:spPr>
      </p:pic>
      <p:pic>
        <p:nvPicPr>
          <p:cNvPr id="52" name="Picture 51" descr="A screenshot of a cell phone&#10;&#10;Description automatically generated">
            <a:extLst>
              <a:ext uri="{FF2B5EF4-FFF2-40B4-BE49-F238E27FC236}">
                <a16:creationId xmlns:a16="http://schemas.microsoft.com/office/drawing/2014/main" xmlns="" id="{E6857DAF-F421-4CA1-B938-83F761B8E30C}"/>
              </a:ext>
            </a:extLst>
          </p:cNvPr>
          <p:cNvPicPr>
            <a:picLocks noChangeAspect="1"/>
          </p:cNvPicPr>
          <p:nvPr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59802" y="3363650"/>
            <a:ext cx="1999661" cy="1597290"/>
          </a:xfrm>
          <a:prstGeom prst="rect">
            <a:avLst/>
          </a:prstGeom>
        </p:spPr>
      </p:pic>
      <p:pic>
        <p:nvPicPr>
          <p:cNvPr id="54" name="Picture 53" descr="A screenshot of a cell phone&#10;&#10;Description automatically generated">
            <a:extLst>
              <a:ext uri="{FF2B5EF4-FFF2-40B4-BE49-F238E27FC236}">
                <a16:creationId xmlns:a16="http://schemas.microsoft.com/office/drawing/2014/main" xmlns="" id="{6D7CAD31-7517-4F75-80F9-17B8B9344E99}"/>
              </a:ext>
            </a:extLst>
          </p:cNvPr>
          <p:cNvPicPr>
            <a:picLocks noChangeAspect="1"/>
          </p:cNvPicPr>
          <p:nvPr/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814785" y="3542665"/>
            <a:ext cx="987638" cy="542591"/>
          </a:xfrm>
          <a:prstGeom prst="rect">
            <a:avLst/>
          </a:prstGeom>
        </p:spPr>
      </p:pic>
      <p:pic>
        <p:nvPicPr>
          <p:cNvPr id="56" name="Picture 55">
            <a:extLst>
              <a:ext uri="{FF2B5EF4-FFF2-40B4-BE49-F238E27FC236}">
                <a16:creationId xmlns:a16="http://schemas.microsoft.com/office/drawing/2014/main" xmlns="" id="{D85FD95B-8765-4592-9811-448BA8996C7C}"/>
              </a:ext>
            </a:extLst>
          </p:cNvPr>
          <p:cNvPicPr>
            <a:picLocks noChangeAspect="1"/>
          </p:cNvPicPr>
          <p:nvPr/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820762" y="3649323"/>
            <a:ext cx="5303980" cy="627942"/>
          </a:xfrm>
          <a:prstGeom prst="rect">
            <a:avLst/>
          </a:prstGeom>
        </p:spPr>
      </p:pic>
      <p:pic>
        <p:nvPicPr>
          <p:cNvPr id="60" name="Picture 59" descr="A close up of a logo&#10;&#10;Description automatically generated">
            <a:extLst>
              <a:ext uri="{FF2B5EF4-FFF2-40B4-BE49-F238E27FC236}">
                <a16:creationId xmlns:a16="http://schemas.microsoft.com/office/drawing/2014/main" xmlns="" id="{83A5844A-7695-403D-ABF5-DB9B07C39725}"/>
              </a:ext>
            </a:extLst>
          </p:cNvPr>
          <p:cNvPicPr>
            <a:picLocks noChangeAspect="1"/>
          </p:cNvPicPr>
          <p:nvPr/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821075" y="4333509"/>
            <a:ext cx="5413717" cy="1524132"/>
          </a:xfrm>
          <a:prstGeom prst="rect">
            <a:avLst/>
          </a:prstGeom>
        </p:spPr>
      </p:pic>
      <p:pic>
        <p:nvPicPr>
          <p:cNvPr id="64" name="Picture 63">
            <a:extLst>
              <a:ext uri="{FF2B5EF4-FFF2-40B4-BE49-F238E27FC236}">
                <a16:creationId xmlns:a16="http://schemas.microsoft.com/office/drawing/2014/main" xmlns="" id="{AAE27B2A-0EA1-48CD-95E1-90CDF12773D2}"/>
              </a:ext>
            </a:extLst>
          </p:cNvPr>
          <p:cNvPicPr>
            <a:picLocks noChangeAspect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819139" y="4549711"/>
            <a:ext cx="993734" cy="60965"/>
          </a:xfrm>
          <a:prstGeom prst="rect">
            <a:avLst/>
          </a:prstGeom>
        </p:spPr>
      </p:pic>
      <p:pic>
        <p:nvPicPr>
          <p:cNvPr id="70" name="Picture 69" descr="A picture containing flower, bird&#10;&#10;Description automatically generated">
            <a:extLst>
              <a:ext uri="{FF2B5EF4-FFF2-40B4-BE49-F238E27FC236}">
                <a16:creationId xmlns:a16="http://schemas.microsoft.com/office/drawing/2014/main" xmlns="" id="{4D880524-325D-4EF1-870F-5F1A07599FCE}"/>
              </a:ext>
            </a:extLst>
          </p:cNvPr>
          <p:cNvPicPr>
            <a:picLocks noChangeAspect="1"/>
          </p:cNvPicPr>
          <p:nvPr/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870917" y="5115637"/>
            <a:ext cx="1536325" cy="536494"/>
          </a:xfrm>
          <a:prstGeom prst="rect">
            <a:avLst/>
          </a:prstGeom>
        </p:spPr>
      </p:pic>
      <p:pic>
        <p:nvPicPr>
          <p:cNvPr id="72" name="Picture 71" descr="A screenshot of a cell phone&#10;&#10;Description automatically generated">
            <a:extLst>
              <a:ext uri="{FF2B5EF4-FFF2-40B4-BE49-F238E27FC236}">
                <a16:creationId xmlns:a16="http://schemas.microsoft.com/office/drawing/2014/main" xmlns="" id="{446CDF1F-A801-499F-B8BB-2FEA81255467}"/>
              </a:ext>
            </a:extLst>
          </p:cNvPr>
          <p:cNvPicPr>
            <a:picLocks noChangeAspect="1"/>
          </p:cNvPicPr>
          <p:nvPr/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819137" y="4707389"/>
            <a:ext cx="993734" cy="701101"/>
          </a:xfrm>
          <a:prstGeom prst="rect">
            <a:avLst/>
          </a:prstGeom>
        </p:spPr>
      </p:pic>
      <p:pic>
        <p:nvPicPr>
          <p:cNvPr id="74" name="Picture 73">
            <a:extLst>
              <a:ext uri="{FF2B5EF4-FFF2-40B4-BE49-F238E27FC236}">
                <a16:creationId xmlns:a16="http://schemas.microsoft.com/office/drawing/2014/main" xmlns="" id="{CEE959E7-D46C-445E-B28B-CED5339D91E4}"/>
              </a:ext>
            </a:extLst>
          </p:cNvPr>
          <p:cNvPicPr>
            <a:picLocks noChangeAspect="1"/>
          </p:cNvPicPr>
          <p:nvPr/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022169" y="5764859"/>
            <a:ext cx="2883658" cy="359695"/>
          </a:xfrm>
          <a:prstGeom prst="rect">
            <a:avLst/>
          </a:prstGeom>
        </p:spPr>
      </p:pic>
      <p:pic>
        <p:nvPicPr>
          <p:cNvPr id="76" name="Picture 75" descr="A screenshot of a social media post&#10;&#10;Description automatically generated">
            <a:extLst>
              <a:ext uri="{FF2B5EF4-FFF2-40B4-BE49-F238E27FC236}">
                <a16:creationId xmlns:a16="http://schemas.microsoft.com/office/drawing/2014/main" xmlns="" id="{7E511DAC-9E5D-41E1-888E-DCE1B820E900}"/>
              </a:ext>
            </a:extLst>
          </p:cNvPr>
          <p:cNvPicPr>
            <a:picLocks noChangeAspect="1"/>
          </p:cNvPicPr>
          <p:nvPr/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451327" y="3634974"/>
            <a:ext cx="2847079" cy="1798476"/>
          </a:xfrm>
          <a:prstGeom prst="rect">
            <a:avLst/>
          </a:prstGeom>
        </p:spPr>
      </p:pic>
      <p:pic>
        <p:nvPicPr>
          <p:cNvPr id="78" name="Picture 77" descr="A screenshot of a cell phone&#10;&#10;Description automatically generated">
            <a:extLst>
              <a:ext uri="{FF2B5EF4-FFF2-40B4-BE49-F238E27FC236}">
                <a16:creationId xmlns:a16="http://schemas.microsoft.com/office/drawing/2014/main" xmlns="" id="{E9DBED1C-B0D8-4606-86B5-9E5EF355ACEC}"/>
              </a:ext>
            </a:extLst>
          </p:cNvPr>
          <p:cNvPicPr>
            <a:picLocks noChangeAspect="1"/>
          </p:cNvPicPr>
          <p:nvPr/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62849" y="4350180"/>
            <a:ext cx="1993565" cy="18167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7226806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4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5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2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3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4" fill="hold">
                      <p:stCondLst>
                        <p:cond delay="indefinite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umbrella, snow, phone, white&#10;&#10;Description automatically generated">
            <a:extLst>
              <a:ext uri="{FF2B5EF4-FFF2-40B4-BE49-F238E27FC236}">
                <a16:creationId xmlns:a16="http://schemas.microsoft.com/office/drawing/2014/main" xmlns="" id="{277EFCCE-3F06-4D6B-A6DF-72C7FA69C49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alphaModFix amt="70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1020" y="0"/>
            <a:ext cx="12194039" cy="68580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8BD65D4A-C065-43A6-B081-7B934F6F7E3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>
          <a:xfrm>
            <a:off x="8101576" y="52252"/>
            <a:ext cx="4090424" cy="1895860"/>
          </a:xfrm>
          <a:prstGeom prst="rect">
            <a:avLst/>
          </a:prstGeom>
        </p:spPr>
      </p:pic>
      <p:sp>
        <p:nvSpPr>
          <p:cNvPr id="17" name="Content Placeholder 2">
            <a:extLst>
              <a:ext uri="{FF2B5EF4-FFF2-40B4-BE49-F238E27FC236}">
                <a16:creationId xmlns:a16="http://schemas.microsoft.com/office/drawing/2014/main" xmlns="" id="{3AE4BF86-14B4-4370-825E-CB98B550214B}"/>
              </a:ext>
            </a:extLst>
          </p:cNvPr>
          <p:cNvSpPr txBox="1">
            <a:spLocks/>
          </p:cNvSpPr>
          <p:nvPr/>
        </p:nvSpPr>
        <p:spPr>
          <a:xfrm>
            <a:off x="0" y="1167773"/>
            <a:ext cx="12192000" cy="569022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l" defTabSz="457200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</a:pPr>
            <a:endParaRPr lang="en-ZA" sz="3200" dirty="0">
              <a:solidFill>
                <a:prstClr val="black"/>
              </a:solidFill>
              <a:latin typeface="Calibri" panose="020F0502020204030204" pitchFamily="34" charset="0"/>
              <a:ea typeface="ＭＳ Ｐゴシック" charset="-128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553" y="285148"/>
            <a:ext cx="10515600" cy="1325563"/>
          </a:xfrm>
        </p:spPr>
        <p:txBody>
          <a:bodyPr>
            <a:normAutofit/>
          </a:bodyPr>
          <a:lstStyle/>
          <a:p>
            <a:r>
              <a:rPr lang="en-GB" dirty="0">
                <a:latin typeface="Calibri" panose="020F0502020204030204" pitchFamily="34" charset="0"/>
              </a:rPr>
              <a:t/>
            </a:r>
            <a:br>
              <a:rPr lang="en-GB" dirty="0">
                <a:latin typeface="Calibri" panose="020F0502020204030204" pitchFamily="34" charset="0"/>
              </a:rPr>
            </a:br>
            <a:endParaRPr lang="en-GB" dirty="0">
              <a:latin typeface="Calibri" panose="020F0502020204030204" pitchFamily="34" charset="0"/>
            </a:endParaRP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xmlns="" id="{17301AD4-3844-4C18-8718-6243971370CA}"/>
              </a:ext>
            </a:extLst>
          </p:cNvPr>
          <p:cNvSpPr txBox="1">
            <a:spLocks/>
          </p:cNvSpPr>
          <p:nvPr/>
        </p:nvSpPr>
        <p:spPr bwMode="auto">
          <a:xfrm>
            <a:off x="118622" y="-296079"/>
            <a:ext cx="10019197" cy="12440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ＭＳ Ｐゴシック" charset="-128"/>
                <a:cs typeface="+mj-cs"/>
              </a:defRPr>
            </a:lvl1pPr>
            <a:lvl2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4572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9144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13716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18288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ZA" sz="5400" b="0" i="0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Candara" panose="020E0502030303020204" pitchFamily="34" charset="0"/>
              </a:rPr>
              <a:t>Relevance to NHI</a:t>
            </a: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xmlns="" id="{D14EDB8C-D454-4BB1-917E-FA24B25D645B}"/>
              </a:ext>
            </a:extLst>
          </p:cNvPr>
          <p:cNvSpPr txBox="1">
            <a:spLocks/>
          </p:cNvSpPr>
          <p:nvPr/>
        </p:nvSpPr>
        <p:spPr bwMode="auto">
          <a:xfrm>
            <a:off x="1" y="947930"/>
            <a:ext cx="12192000" cy="59100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ＭＳ Ｐゴシック" charset="-128"/>
                <a:cs typeface="+mn-cs"/>
              </a:defRPr>
            </a:lvl1pPr>
            <a:lvl2pPr marL="742950" indent="-28575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ＭＳ Ｐゴシック" charset="-128"/>
                <a:cs typeface="+mn-cs"/>
              </a:defRPr>
            </a:lvl2pPr>
            <a:lvl3pPr marL="11430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ＭＳ Ｐゴシック" charset="-128"/>
                <a:cs typeface="+mn-cs"/>
              </a:defRPr>
            </a:lvl3pPr>
            <a:lvl4pPr marL="16002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ＭＳ Ｐゴシック" charset="-128"/>
                <a:cs typeface="+mn-cs"/>
              </a:defRPr>
            </a:lvl4pPr>
            <a:lvl5pPr marL="20574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ＭＳ Ｐゴシック" charset="-128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>
              <a:spcBef>
                <a:spcPts val="0"/>
              </a:spcBef>
              <a:defRPr/>
            </a:pPr>
            <a:r>
              <a:rPr lang="en-ZA" sz="2800" dirty="0">
                <a:latin typeface="Candara" panose="020E0502030303020204" pitchFamily="34" charset="0"/>
              </a:rPr>
              <a:t>The Competition Commission acknowledges and supports the overall objectives of the NHI Bill in achieving a unified health care system for the country. </a:t>
            </a:r>
          </a:p>
          <a:p>
            <a:pPr lvl="0">
              <a:spcBef>
                <a:spcPts val="0"/>
              </a:spcBef>
              <a:defRPr/>
            </a:pPr>
            <a:endParaRPr lang="en-ZA" sz="2800" dirty="0">
              <a:latin typeface="Candara" panose="020E0502030303020204" pitchFamily="34" charset="0"/>
            </a:endParaRPr>
          </a:p>
          <a:p>
            <a:pPr lvl="0">
              <a:spcBef>
                <a:spcPts val="0"/>
              </a:spcBef>
              <a:defRPr/>
            </a:pPr>
            <a:r>
              <a:rPr lang="en-ZA" sz="2800" dirty="0">
                <a:latin typeface="Candara" panose="020E0502030303020204" pitchFamily="34" charset="0"/>
              </a:rPr>
              <a:t>It also acknowledges that healthcare markets may not be typical in that they:</a:t>
            </a:r>
          </a:p>
          <a:p>
            <a:pPr marL="0" lvl="0" indent="0">
              <a:spcBef>
                <a:spcPts val="0"/>
              </a:spcBef>
              <a:buNone/>
              <a:defRPr/>
            </a:pPr>
            <a:endParaRPr lang="en-ZA" sz="2800" dirty="0">
              <a:latin typeface="Candara" panose="020E0502030303020204" pitchFamily="34" charset="0"/>
            </a:endParaRPr>
          </a:p>
          <a:p>
            <a:pPr marL="857250" lvl="1" indent="-457200">
              <a:spcBef>
                <a:spcPts val="0"/>
              </a:spcBef>
              <a:buFont typeface="+mj-lt"/>
              <a:buAutoNum type="arabicParenR"/>
              <a:defRPr/>
            </a:pPr>
            <a:r>
              <a:rPr lang="en-ZA" sz="2400" dirty="0">
                <a:latin typeface="Candara" panose="020E0502030303020204" pitchFamily="34" charset="0"/>
              </a:rPr>
              <a:t> involve high stakes as it could determine whether someone lives or doesn’t and but also makes consumers price insensitive,</a:t>
            </a:r>
          </a:p>
          <a:p>
            <a:pPr marL="857250" lvl="1" indent="-457200">
              <a:spcBef>
                <a:spcPts val="0"/>
              </a:spcBef>
              <a:buFont typeface="+mj-lt"/>
              <a:buAutoNum type="arabicParenR"/>
              <a:defRPr/>
            </a:pPr>
            <a:r>
              <a:rPr lang="en-ZA" sz="2400" dirty="0">
                <a:latin typeface="Candara" panose="020E0502030303020204" pitchFamily="34" charset="0"/>
              </a:rPr>
              <a:t>have large implications for the productivity of the population (‘externalities’) and so are of great importance to government, and</a:t>
            </a:r>
          </a:p>
          <a:p>
            <a:pPr marL="857250" lvl="1" indent="-457200">
              <a:spcBef>
                <a:spcPts val="0"/>
              </a:spcBef>
              <a:buFont typeface="+mj-lt"/>
              <a:buAutoNum type="arabicParenR"/>
              <a:defRPr/>
            </a:pPr>
            <a:r>
              <a:rPr lang="en-ZA" sz="2400" dirty="0">
                <a:latin typeface="Candara" panose="020E0502030303020204" pitchFamily="34" charset="0"/>
              </a:rPr>
              <a:t>involve many other market failures such as information asymmetries, which tends to impact healthcare costs</a:t>
            </a:r>
          </a:p>
        </p:txBody>
      </p:sp>
    </p:spTree>
    <p:extLst>
      <p:ext uri="{BB962C8B-B14F-4D97-AF65-F5344CB8AC3E}">
        <p14:creationId xmlns:p14="http://schemas.microsoft.com/office/powerpoint/2010/main" xmlns="" val="119718355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umbrella, snow, phone, white&#10;&#10;Description automatically generated">
            <a:extLst>
              <a:ext uri="{FF2B5EF4-FFF2-40B4-BE49-F238E27FC236}">
                <a16:creationId xmlns:a16="http://schemas.microsoft.com/office/drawing/2014/main" xmlns="" id="{277EFCCE-3F06-4D6B-A6DF-72C7FA69C49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alphaModFix amt="70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1020" y="0"/>
            <a:ext cx="12194039" cy="68580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8BD65D4A-C065-43A6-B081-7B934F6F7E3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>
          <a:xfrm>
            <a:off x="8101576" y="0"/>
            <a:ext cx="4090424" cy="1895860"/>
          </a:xfrm>
          <a:prstGeom prst="rect">
            <a:avLst/>
          </a:prstGeom>
        </p:spPr>
      </p:pic>
      <p:sp>
        <p:nvSpPr>
          <p:cNvPr id="17" name="Content Placeholder 2">
            <a:extLst>
              <a:ext uri="{FF2B5EF4-FFF2-40B4-BE49-F238E27FC236}">
                <a16:creationId xmlns:a16="http://schemas.microsoft.com/office/drawing/2014/main" xmlns="" id="{3AE4BF86-14B4-4370-825E-CB98B550214B}"/>
              </a:ext>
            </a:extLst>
          </p:cNvPr>
          <p:cNvSpPr txBox="1">
            <a:spLocks/>
          </p:cNvSpPr>
          <p:nvPr/>
        </p:nvSpPr>
        <p:spPr>
          <a:xfrm>
            <a:off x="0" y="1167773"/>
            <a:ext cx="12192000" cy="569022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l" defTabSz="457200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</a:pPr>
            <a:endParaRPr lang="en-ZA" sz="3200" dirty="0">
              <a:solidFill>
                <a:prstClr val="black"/>
              </a:solidFill>
              <a:latin typeface="Calibri" panose="020F0502020204030204" pitchFamily="34" charset="0"/>
              <a:ea typeface="ＭＳ Ｐゴシック" charset="-128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553" y="285148"/>
            <a:ext cx="10515600" cy="1325563"/>
          </a:xfrm>
        </p:spPr>
        <p:txBody>
          <a:bodyPr>
            <a:normAutofit/>
          </a:bodyPr>
          <a:lstStyle/>
          <a:p>
            <a:r>
              <a:rPr lang="en-GB" dirty="0">
                <a:latin typeface="Calibri" panose="020F0502020204030204" pitchFamily="34" charset="0"/>
              </a:rPr>
              <a:t/>
            </a:r>
            <a:br>
              <a:rPr lang="en-GB" dirty="0">
                <a:latin typeface="Calibri" panose="020F0502020204030204" pitchFamily="34" charset="0"/>
              </a:rPr>
            </a:br>
            <a:endParaRPr lang="en-GB" dirty="0">
              <a:latin typeface="Calibri" panose="020F0502020204030204" pitchFamily="34" charset="0"/>
            </a:endParaRP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xmlns="" id="{17301AD4-3844-4C18-8718-6243971370CA}"/>
              </a:ext>
            </a:extLst>
          </p:cNvPr>
          <p:cNvSpPr txBox="1">
            <a:spLocks/>
          </p:cNvSpPr>
          <p:nvPr/>
        </p:nvSpPr>
        <p:spPr bwMode="auto">
          <a:xfrm>
            <a:off x="118622" y="-296079"/>
            <a:ext cx="10019197" cy="12440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ＭＳ Ｐゴシック" charset="-128"/>
                <a:cs typeface="+mj-cs"/>
              </a:defRPr>
            </a:lvl1pPr>
            <a:lvl2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4572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9144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13716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18288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ZA" sz="5400" b="0" i="0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Candara" panose="020E0502030303020204" pitchFamily="34" charset="0"/>
              </a:rPr>
              <a:t>Relevance to NHI</a:t>
            </a: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xmlns="" id="{D14EDB8C-D454-4BB1-917E-FA24B25D645B}"/>
              </a:ext>
            </a:extLst>
          </p:cNvPr>
          <p:cNvSpPr txBox="1">
            <a:spLocks/>
          </p:cNvSpPr>
          <p:nvPr/>
        </p:nvSpPr>
        <p:spPr bwMode="auto">
          <a:xfrm>
            <a:off x="1" y="947930"/>
            <a:ext cx="12192000" cy="59100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ＭＳ Ｐゴシック" charset="-128"/>
                <a:cs typeface="+mn-cs"/>
              </a:defRPr>
            </a:lvl1pPr>
            <a:lvl2pPr marL="742950" indent="-28575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ＭＳ Ｐゴシック" charset="-128"/>
                <a:cs typeface="+mn-cs"/>
              </a:defRPr>
            </a:lvl2pPr>
            <a:lvl3pPr marL="11430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ＭＳ Ｐゴシック" charset="-128"/>
                <a:cs typeface="+mn-cs"/>
              </a:defRPr>
            </a:lvl3pPr>
            <a:lvl4pPr marL="16002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ＭＳ Ｐゴシック" charset="-128"/>
                <a:cs typeface="+mn-cs"/>
              </a:defRPr>
            </a:lvl4pPr>
            <a:lvl5pPr marL="20574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ＭＳ Ｐゴシック" charset="-128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marR="0" lvl="0" indent="-342900" algn="l" defTabSz="4572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ZA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ndara" panose="020E0502030303020204" pitchFamily="34" charset="0"/>
              </a:rPr>
              <a:t>Full implementation of NHI is still several years away - 2026 at the earliest</a:t>
            </a:r>
          </a:p>
          <a:p>
            <a:pPr marL="742950" marR="0" lvl="1" indent="-285750" algn="l" defTabSz="4572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–"/>
              <a:tabLst/>
              <a:defRPr/>
            </a:pPr>
            <a:r>
              <a:rPr kumimoji="0" lang="en-ZA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ndara" panose="020E0502030303020204" pitchFamily="34" charset="0"/>
              </a:rPr>
              <a:t>Private sector should continue to operate now and thereafter</a:t>
            </a:r>
          </a:p>
          <a:p>
            <a:pPr marL="742950" marR="0" lvl="1" indent="-285750" algn="l" defTabSz="4572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–"/>
              <a:tabLst/>
              <a:defRPr/>
            </a:pPr>
            <a:r>
              <a:rPr lang="en-ZA" dirty="0">
                <a:latin typeface="Candara" panose="020E0502030303020204" pitchFamily="34" charset="0"/>
              </a:rPr>
              <a:t>This helps relieve the burden on the public sector</a:t>
            </a:r>
            <a:endParaRPr kumimoji="0" lang="en-ZA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Candara" panose="020E0502030303020204" pitchFamily="34" charset="0"/>
            </a:endParaRPr>
          </a:p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None/>
              <a:tabLst/>
              <a:defRPr/>
            </a:pPr>
            <a:endParaRPr kumimoji="0" lang="en-ZA" sz="28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Candara" panose="020E0502030303020204" pitchFamily="34" charset="0"/>
            </a:endParaRPr>
          </a:p>
          <a:p>
            <a:pPr marL="342900" marR="0" lvl="0" indent="-342900" algn="l" defTabSz="4572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ZA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ndara" panose="020E0502030303020204" pitchFamily="34" charset="0"/>
              </a:rPr>
              <a:t>A more competitive private sector will have lower costs, prices, and greater value-for-money</a:t>
            </a:r>
          </a:p>
          <a:p>
            <a:pPr marL="742950" marR="0" lvl="1" indent="-285750" algn="l" defTabSz="4572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–"/>
              <a:tabLst/>
              <a:defRPr/>
            </a:pPr>
            <a:r>
              <a:rPr kumimoji="0" lang="en-ZA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ndara" panose="020E0502030303020204" pitchFamily="34" charset="0"/>
              </a:rPr>
              <a:t>Greater competition and efficiency will benefit state purchaser of services</a:t>
            </a:r>
          </a:p>
          <a:p>
            <a:pPr marL="342900" marR="0" lvl="0" indent="-342900" algn="l" defTabSz="4572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ZA" sz="28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Candara" panose="020E0502030303020204" pitchFamily="34" charset="0"/>
            </a:endParaRPr>
          </a:p>
          <a:p>
            <a:pPr marL="342900" marR="0" lvl="0" indent="-342900" algn="l" defTabSz="4572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ZA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ndara" panose="020E0502030303020204" pitchFamily="34" charset="0"/>
              </a:rPr>
              <a:t>NHI requires supply-side providers to be properly regulated – SSRH</a:t>
            </a:r>
          </a:p>
          <a:p>
            <a:pPr marL="742950" marR="0" lvl="1" indent="-285750" algn="l" defTabSz="4572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–"/>
              <a:tabLst/>
              <a:defRPr/>
            </a:pPr>
            <a:r>
              <a:rPr kumimoji="0" lang="en-ZA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ndara" panose="020E0502030303020204" pitchFamily="34" charset="0"/>
              </a:rPr>
              <a:t>Purchasing and monitoring requires oversight</a:t>
            </a:r>
          </a:p>
          <a:p>
            <a:pPr marL="457200" marR="0" lvl="1" indent="0" algn="l" defTabSz="4572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None/>
              <a:tabLst/>
              <a:defRPr/>
            </a:pPr>
            <a:endParaRPr kumimoji="0" lang="en-ZA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Candara" panose="020E0502030303020204" pitchFamily="34" charset="0"/>
            </a:endParaRPr>
          </a:p>
          <a:p>
            <a:pPr marL="342900" marR="0" lvl="0" indent="-342900" algn="l" defTabSz="4572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ZA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ndara" panose="020E0502030303020204" pitchFamily="34" charset="0"/>
              </a:rPr>
              <a:t>Fixing incentives in the private sector is a </a:t>
            </a:r>
            <a:r>
              <a:rPr kumimoji="0" lang="en-ZA" sz="2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ndara" panose="020E0502030303020204" pitchFamily="34" charset="0"/>
              </a:rPr>
              <a:t>necessary step</a:t>
            </a:r>
            <a:r>
              <a:rPr kumimoji="0" lang="en-ZA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ndara" panose="020E0502030303020204" pitchFamily="34" charset="0"/>
              </a:rPr>
              <a:t> towards successful NHI implementation</a:t>
            </a:r>
          </a:p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ZA" sz="28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ndara" panose="020E05020303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8298163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umbrella, snow, phone, white&#10;&#10;Description automatically generated">
            <a:extLst>
              <a:ext uri="{FF2B5EF4-FFF2-40B4-BE49-F238E27FC236}">
                <a16:creationId xmlns:a16="http://schemas.microsoft.com/office/drawing/2014/main" xmlns="" id="{277EFCCE-3F06-4D6B-A6DF-72C7FA69C49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alphaModFix amt="70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1020" y="0"/>
            <a:ext cx="12194039" cy="68580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8BD65D4A-C065-43A6-B081-7B934F6F7E3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>
          <a:xfrm>
            <a:off x="8101576" y="0"/>
            <a:ext cx="4090424" cy="1895860"/>
          </a:xfrm>
          <a:prstGeom prst="rect">
            <a:avLst/>
          </a:prstGeom>
        </p:spPr>
      </p:pic>
      <p:sp>
        <p:nvSpPr>
          <p:cNvPr id="17" name="Content Placeholder 2">
            <a:extLst>
              <a:ext uri="{FF2B5EF4-FFF2-40B4-BE49-F238E27FC236}">
                <a16:creationId xmlns:a16="http://schemas.microsoft.com/office/drawing/2014/main" xmlns="" id="{3AE4BF86-14B4-4370-825E-CB98B550214B}"/>
              </a:ext>
            </a:extLst>
          </p:cNvPr>
          <p:cNvSpPr txBox="1">
            <a:spLocks/>
          </p:cNvSpPr>
          <p:nvPr/>
        </p:nvSpPr>
        <p:spPr>
          <a:xfrm>
            <a:off x="0" y="1167773"/>
            <a:ext cx="12192000" cy="569022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l" defTabSz="457200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</a:pPr>
            <a:endParaRPr lang="en-ZA" sz="3200" dirty="0">
              <a:solidFill>
                <a:prstClr val="black"/>
              </a:solidFill>
              <a:latin typeface="Calibri" panose="020F0502020204030204" pitchFamily="34" charset="0"/>
              <a:ea typeface="ＭＳ Ｐゴシック" charset="-128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553" y="189578"/>
            <a:ext cx="10515600" cy="947930"/>
          </a:xfrm>
        </p:spPr>
        <p:txBody>
          <a:bodyPr>
            <a:normAutofit fontScale="90000"/>
          </a:bodyPr>
          <a:lstStyle/>
          <a:p>
            <a:r>
              <a:rPr lang="en-GB" sz="6000" dirty="0">
                <a:solidFill>
                  <a:schemeClr val="accent1">
                    <a:lumMod val="75000"/>
                  </a:schemeClr>
                </a:solidFill>
                <a:latin typeface="Candara" panose="020E0502030303020204" pitchFamily="34" charset="0"/>
              </a:rPr>
              <a:t>Relevance to NHI (2)</a:t>
            </a:r>
            <a:r>
              <a:rPr lang="en-GB" dirty="0">
                <a:latin typeface="Candara" panose="020E0502030303020204" pitchFamily="34" charset="0"/>
              </a:rPr>
              <a:t/>
            </a:r>
            <a:br>
              <a:rPr lang="en-GB" dirty="0">
                <a:latin typeface="Candara" panose="020E0502030303020204" pitchFamily="34" charset="0"/>
              </a:rPr>
            </a:br>
            <a:endParaRPr lang="en-GB" dirty="0">
              <a:latin typeface="Candara" panose="020E0502030303020204" pitchFamily="34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0" y="1167773"/>
            <a:ext cx="12192000" cy="5690227"/>
          </a:xfrm>
        </p:spPr>
        <p:txBody>
          <a:bodyPr>
            <a:normAutofit/>
          </a:bodyPr>
          <a:lstStyle/>
          <a:p>
            <a:r>
              <a:rPr lang="en-ZA" sz="3200" dirty="0">
                <a:latin typeface="Candara" panose="020E0502030303020204" pitchFamily="34" charset="0"/>
              </a:rPr>
              <a:t>International example of the UK NHS single-purchaser system, has public and private providers regulated by:</a:t>
            </a:r>
          </a:p>
          <a:p>
            <a:pPr lvl="1"/>
            <a:r>
              <a:rPr lang="en-ZA" dirty="0">
                <a:latin typeface="Candara" panose="020E0502030303020204" pitchFamily="34" charset="0"/>
              </a:rPr>
              <a:t>Monitor -  independent supply-side regulator</a:t>
            </a:r>
          </a:p>
          <a:p>
            <a:pPr lvl="1"/>
            <a:r>
              <a:rPr lang="en-ZA" dirty="0">
                <a:latin typeface="Candara" panose="020E0502030303020204" pitchFamily="34" charset="0"/>
              </a:rPr>
              <a:t>Competition Authorities </a:t>
            </a:r>
          </a:p>
          <a:p>
            <a:r>
              <a:rPr lang="en-ZA" sz="3200" dirty="0">
                <a:latin typeface="Candara" panose="020E0502030303020204" pitchFamily="34" charset="0"/>
              </a:rPr>
              <a:t>Netherlands has private providers regulated by both Health and Competition Authorities</a:t>
            </a:r>
          </a:p>
          <a:p>
            <a:pPr marL="0" indent="0">
              <a:buNone/>
            </a:pPr>
            <a:endParaRPr lang="en-ZA" sz="3200" dirty="0">
              <a:latin typeface="Candara" panose="020E0502030303020204" pitchFamily="34" charset="0"/>
            </a:endParaRPr>
          </a:p>
          <a:p>
            <a:r>
              <a:rPr lang="en-ZA" sz="3200" dirty="0">
                <a:latin typeface="Candara" panose="020E0502030303020204" pitchFamily="34" charset="0"/>
              </a:rPr>
              <a:t>Critical that NHI fund transactions be done under the auspices of the Competition Act:</a:t>
            </a:r>
          </a:p>
          <a:p>
            <a:pPr lvl="1"/>
            <a:r>
              <a:rPr lang="en-ZA" dirty="0"/>
              <a:t>The exemption sought in the current draft is particularly dangerous as this would exempt anti-competitive conduct on behalf of those that contract with the NHI.</a:t>
            </a:r>
          </a:p>
          <a:p>
            <a:pPr lvl="1"/>
            <a:r>
              <a:rPr lang="en-ZA" dirty="0"/>
              <a:t>This would undermine the NHI’s core purpose of contracting at the lowest cost. </a:t>
            </a:r>
            <a:endParaRPr lang="en-ZA" sz="2800" dirty="0">
              <a:latin typeface="Candara" panose="020E0502030303020204" pitchFamily="34" charset="0"/>
            </a:endParaRPr>
          </a:p>
          <a:p>
            <a:pPr marL="0" indent="0">
              <a:buNone/>
            </a:pPr>
            <a:endParaRPr lang="en-GB" dirty="0">
              <a:latin typeface="Candara" panose="020E05020303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6293250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umbrella, snow, phone, white&#10;&#10;Description automatically generated">
            <a:extLst>
              <a:ext uri="{FF2B5EF4-FFF2-40B4-BE49-F238E27FC236}">
                <a16:creationId xmlns:a16="http://schemas.microsoft.com/office/drawing/2014/main" xmlns="" id="{277EFCCE-3F06-4D6B-A6DF-72C7FA69C49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alphaModFix amt="70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1020" y="0"/>
            <a:ext cx="12194039" cy="68580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8BD65D4A-C065-43A6-B081-7B934F6F7E3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>
          <a:xfrm>
            <a:off x="8101576" y="0"/>
            <a:ext cx="4090424" cy="1895860"/>
          </a:xfrm>
          <a:prstGeom prst="rect">
            <a:avLst/>
          </a:prstGeom>
        </p:spPr>
      </p:pic>
      <p:sp>
        <p:nvSpPr>
          <p:cNvPr id="17" name="Content Placeholder 2">
            <a:extLst>
              <a:ext uri="{FF2B5EF4-FFF2-40B4-BE49-F238E27FC236}">
                <a16:creationId xmlns:a16="http://schemas.microsoft.com/office/drawing/2014/main" xmlns="" id="{3AE4BF86-14B4-4370-825E-CB98B550214B}"/>
              </a:ext>
            </a:extLst>
          </p:cNvPr>
          <p:cNvSpPr txBox="1">
            <a:spLocks/>
          </p:cNvSpPr>
          <p:nvPr/>
        </p:nvSpPr>
        <p:spPr>
          <a:xfrm>
            <a:off x="0" y="1167773"/>
            <a:ext cx="12192000" cy="569022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l" defTabSz="457200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</a:pPr>
            <a:endParaRPr lang="en-ZA" sz="3200" dirty="0">
              <a:solidFill>
                <a:prstClr val="black"/>
              </a:solidFill>
              <a:latin typeface="Calibri" panose="020F0502020204030204" pitchFamily="34" charset="0"/>
              <a:ea typeface="ＭＳ Ｐゴシック" charset="-128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553" y="189578"/>
            <a:ext cx="10515600" cy="947930"/>
          </a:xfrm>
        </p:spPr>
        <p:txBody>
          <a:bodyPr>
            <a:normAutofit fontScale="90000"/>
          </a:bodyPr>
          <a:lstStyle/>
          <a:p>
            <a:r>
              <a:rPr lang="en-GB" sz="6000" dirty="0">
                <a:solidFill>
                  <a:schemeClr val="accent1">
                    <a:lumMod val="75000"/>
                  </a:schemeClr>
                </a:solidFill>
                <a:latin typeface="Candara" panose="020E0502030303020204" pitchFamily="34" charset="0"/>
              </a:rPr>
              <a:t>Relevance to NHI (3) </a:t>
            </a:r>
            <a:r>
              <a:rPr lang="en-GB" dirty="0">
                <a:latin typeface="Candara" panose="020E0502030303020204" pitchFamily="34" charset="0"/>
              </a:rPr>
              <a:t/>
            </a:r>
            <a:br>
              <a:rPr lang="en-GB" dirty="0">
                <a:latin typeface="Candara" panose="020E0502030303020204" pitchFamily="34" charset="0"/>
              </a:rPr>
            </a:br>
            <a:endParaRPr lang="en-GB" dirty="0">
              <a:latin typeface="Candara" panose="020E0502030303020204" pitchFamily="34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-2039" y="941035"/>
            <a:ext cx="12194039" cy="5916965"/>
          </a:xfrm>
        </p:spPr>
        <p:txBody>
          <a:bodyPr>
            <a:normAutofit fontScale="70000" lnSpcReduction="20000"/>
          </a:bodyPr>
          <a:lstStyle/>
          <a:p>
            <a:r>
              <a:rPr lang="en-ZA" sz="3200" dirty="0">
                <a:latin typeface="Candara" panose="020E0502030303020204" pitchFamily="34" charset="0"/>
              </a:rPr>
              <a:t>Single basic benefit package focusing on primary and preventative health  provides capacity to developing the </a:t>
            </a:r>
            <a:r>
              <a:rPr lang="en-US" sz="3200" dirty="0">
                <a:latin typeface="Candara" panose="020E0502030303020204" pitchFamily="34" charset="0"/>
              </a:rPr>
              <a:t>defined package of comprehensive health services envisaged by NHI. </a:t>
            </a:r>
          </a:p>
          <a:p>
            <a:pPr marL="0" indent="0">
              <a:buNone/>
            </a:pPr>
            <a:endParaRPr lang="en-ZA" sz="3200" dirty="0">
              <a:latin typeface="Candara" panose="020E0502030303020204" pitchFamily="34" charset="0"/>
            </a:endParaRPr>
          </a:p>
          <a:p>
            <a:r>
              <a:rPr lang="en-ZA" sz="3200" dirty="0">
                <a:latin typeface="Candara" panose="020E0502030303020204" pitchFamily="34" charset="0"/>
              </a:rPr>
              <a:t>RAM will create a single risk-pool – ready to merge to the NHI, addresses current risk fragmentation. </a:t>
            </a:r>
          </a:p>
          <a:p>
            <a:pPr marL="0" indent="0">
              <a:buNone/>
            </a:pPr>
            <a:endParaRPr lang="en-ZA" sz="3200" dirty="0">
              <a:latin typeface="Candara" panose="020E0502030303020204" pitchFamily="34" charset="0"/>
            </a:endParaRPr>
          </a:p>
          <a:p>
            <a:r>
              <a:rPr lang="en-ZA" sz="3200" dirty="0">
                <a:latin typeface="Candara" panose="020E0502030303020204" pitchFamily="34" charset="0"/>
              </a:rPr>
              <a:t>OMRO will allow for value based purchasing, and to assess quality – existing institution Office of Health Standards Compliance does not extend to outcomes monitoring. </a:t>
            </a:r>
          </a:p>
          <a:p>
            <a:endParaRPr lang="en-ZA" sz="3200" dirty="0">
              <a:latin typeface="Candara" panose="020E0502030303020204" pitchFamily="34" charset="0"/>
            </a:endParaRPr>
          </a:p>
          <a:p>
            <a:r>
              <a:rPr lang="en-ZA" sz="3200" dirty="0">
                <a:latin typeface="Candara" panose="020E0502030303020204" pitchFamily="34" charset="0"/>
              </a:rPr>
              <a:t>MLNF sets a useful forum for price negotiation and price determination. </a:t>
            </a:r>
          </a:p>
          <a:p>
            <a:endParaRPr lang="en-ZA" sz="3200" dirty="0">
              <a:latin typeface="Candara" panose="020E0502030303020204" pitchFamily="34" charset="0"/>
            </a:endParaRPr>
          </a:p>
          <a:p>
            <a:r>
              <a:rPr lang="en-ZA" sz="3200" dirty="0">
                <a:latin typeface="Candara" panose="020E0502030303020204" pitchFamily="34" charset="0"/>
              </a:rPr>
              <a:t>Licencing and accreditation of service providers – 100% consistent with NHI </a:t>
            </a:r>
          </a:p>
          <a:p>
            <a:pPr marL="0" indent="0">
              <a:buNone/>
            </a:pPr>
            <a:r>
              <a:rPr lang="en-ZA" sz="3200" dirty="0">
                <a:latin typeface="Candara" panose="020E0502030303020204" pitchFamily="34" charset="0"/>
              </a:rPr>
              <a:t>	– Contracting Units (Cups) will be purchasing from private providers</a:t>
            </a:r>
          </a:p>
          <a:p>
            <a:endParaRPr lang="en-ZA" sz="3200" dirty="0">
              <a:latin typeface="Candara" panose="020E0502030303020204" pitchFamily="34" charset="0"/>
            </a:endParaRPr>
          </a:p>
          <a:p>
            <a:r>
              <a:rPr lang="en-ZA" sz="3200" dirty="0">
                <a:latin typeface="Candara" panose="020E0502030303020204" pitchFamily="34" charset="0"/>
              </a:rPr>
              <a:t>SSRH will start data collection and oversee information sharing. </a:t>
            </a:r>
          </a:p>
          <a:p>
            <a:r>
              <a:rPr lang="en-US" sz="3100" dirty="0">
                <a:latin typeface="Candara" panose="020E0502030303020204" pitchFamily="34" charset="0"/>
              </a:rPr>
              <a:t>Treasury is constrained for resources and looking for solutions that does not further constrain them. </a:t>
            </a:r>
          </a:p>
          <a:p>
            <a:r>
              <a:rPr lang="en-US" sz="3100" dirty="0">
                <a:latin typeface="Candara" panose="020E0502030303020204" pitchFamily="34" charset="0"/>
              </a:rPr>
              <a:t>This is an opportunity to get the private sector to play a part in relieving the burden on the state. </a:t>
            </a:r>
            <a:endParaRPr lang="en-ZA" sz="3100" dirty="0">
              <a:latin typeface="Candara" panose="020E0502030303020204" pitchFamily="34" charset="0"/>
            </a:endParaRPr>
          </a:p>
          <a:p>
            <a:endParaRPr lang="en-ZA" sz="3200" dirty="0">
              <a:latin typeface="Candara" panose="020E0502030303020204" pitchFamily="34" charset="0"/>
            </a:endParaRPr>
          </a:p>
          <a:p>
            <a:pPr marL="0" indent="0">
              <a:buNone/>
            </a:pPr>
            <a:endParaRPr lang="en-GB" dirty="0">
              <a:latin typeface="Candara" panose="020E05020303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8559349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umbrella, snow, phone, white&#10;&#10;Description automatically generated">
            <a:extLst>
              <a:ext uri="{FF2B5EF4-FFF2-40B4-BE49-F238E27FC236}">
                <a16:creationId xmlns:a16="http://schemas.microsoft.com/office/drawing/2014/main" xmlns="" id="{277EFCCE-3F06-4D6B-A6DF-72C7FA69C49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alphaModFix amt="70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1020" y="0"/>
            <a:ext cx="12194039" cy="68580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8BD65D4A-C065-43A6-B081-7B934F6F7E3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>
          <a:xfrm>
            <a:off x="8101576" y="0"/>
            <a:ext cx="4090424" cy="1895860"/>
          </a:xfrm>
          <a:prstGeom prst="rect">
            <a:avLst/>
          </a:prstGeom>
        </p:spPr>
      </p:pic>
      <p:sp>
        <p:nvSpPr>
          <p:cNvPr id="17" name="Content Placeholder 2">
            <a:extLst>
              <a:ext uri="{FF2B5EF4-FFF2-40B4-BE49-F238E27FC236}">
                <a16:creationId xmlns:a16="http://schemas.microsoft.com/office/drawing/2014/main" xmlns="" id="{3AE4BF86-14B4-4370-825E-CB98B550214B}"/>
              </a:ext>
            </a:extLst>
          </p:cNvPr>
          <p:cNvSpPr txBox="1">
            <a:spLocks/>
          </p:cNvSpPr>
          <p:nvPr/>
        </p:nvSpPr>
        <p:spPr>
          <a:xfrm>
            <a:off x="0" y="1167773"/>
            <a:ext cx="12192000" cy="569022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l" defTabSz="457200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</a:pPr>
            <a:endParaRPr lang="en-ZA" sz="3200" dirty="0">
              <a:solidFill>
                <a:prstClr val="black"/>
              </a:solidFill>
              <a:latin typeface="Calibri" panose="020F0502020204030204" pitchFamily="34" charset="0"/>
              <a:ea typeface="ＭＳ Ｐゴシック" charset="-128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4066" y="799178"/>
            <a:ext cx="10515600" cy="947930"/>
          </a:xfrm>
        </p:spPr>
        <p:txBody>
          <a:bodyPr>
            <a:normAutofit fontScale="90000"/>
          </a:bodyPr>
          <a:lstStyle/>
          <a:p>
            <a:r>
              <a:rPr lang="en-GB" sz="6000" dirty="0">
                <a:solidFill>
                  <a:schemeClr val="accent1">
                    <a:lumMod val="75000"/>
                  </a:schemeClr>
                </a:solidFill>
                <a:latin typeface="Candara" panose="020E0502030303020204" pitchFamily="34" charset="0"/>
              </a:rPr>
              <a:t>Conclusion </a:t>
            </a:r>
            <a:br>
              <a:rPr lang="en-GB" sz="6000" dirty="0">
                <a:solidFill>
                  <a:schemeClr val="accent1">
                    <a:lumMod val="75000"/>
                  </a:schemeClr>
                </a:solidFill>
                <a:latin typeface="Candara" panose="020E0502030303020204" pitchFamily="34" charset="0"/>
              </a:rPr>
            </a:br>
            <a:r>
              <a:rPr lang="en-GB" sz="6000" dirty="0">
                <a:solidFill>
                  <a:schemeClr val="accent1">
                    <a:lumMod val="75000"/>
                  </a:schemeClr>
                </a:solidFill>
                <a:latin typeface="Candara" panose="020E0502030303020204" pitchFamily="34" charset="0"/>
              </a:rPr>
              <a:t> </a:t>
            </a:r>
            <a:r>
              <a:rPr lang="en-GB" dirty="0"/>
              <a:t/>
            </a:r>
            <a:br>
              <a:rPr lang="en-GB" dirty="0"/>
            </a:b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0" y="1167773"/>
            <a:ext cx="12192000" cy="5690227"/>
          </a:xfrm>
        </p:spPr>
        <p:txBody>
          <a:bodyPr>
            <a:normAutofit/>
          </a:bodyPr>
          <a:lstStyle/>
          <a:p>
            <a:pPr>
              <a:buFontTx/>
              <a:buChar char="-"/>
            </a:pPr>
            <a:r>
              <a:rPr lang="en-GB" sz="4000" dirty="0">
                <a:latin typeface="Candara" panose="020E0502030303020204" pitchFamily="34" charset="0"/>
              </a:rPr>
              <a:t>Important that work begins to implement HMI recommendations. </a:t>
            </a:r>
          </a:p>
          <a:p>
            <a:pPr marL="0" indent="0">
              <a:buNone/>
            </a:pPr>
            <a:endParaRPr lang="en-GB" sz="4000" dirty="0">
              <a:latin typeface="Candara" panose="020E0502030303020204" pitchFamily="34" charset="0"/>
            </a:endParaRPr>
          </a:p>
          <a:p>
            <a:pPr>
              <a:buFontTx/>
              <a:buChar char="-"/>
            </a:pPr>
            <a:r>
              <a:rPr lang="en-GB" sz="4000" dirty="0">
                <a:latin typeface="Candara" panose="020E0502030303020204" pitchFamily="34" charset="0"/>
              </a:rPr>
              <a:t>These align with the objectives of the NHI. </a:t>
            </a:r>
          </a:p>
          <a:p>
            <a:pPr>
              <a:buFontTx/>
              <a:buChar char="-"/>
            </a:pPr>
            <a:endParaRPr lang="en-GB" sz="4000" dirty="0">
              <a:latin typeface="Candara" panose="020E0502030303020204" pitchFamily="34" charset="0"/>
            </a:endParaRPr>
          </a:p>
          <a:p>
            <a:pPr>
              <a:buFontTx/>
              <a:buChar char="-"/>
            </a:pPr>
            <a:r>
              <a:rPr lang="en-GB" sz="4000" dirty="0">
                <a:latin typeface="Candara" panose="020E0502030303020204" pitchFamily="34" charset="0"/>
              </a:rPr>
              <a:t>CC established an advocacy team which will commence stakeholder engagements. </a:t>
            </a:r>
          </a:p>
          <a:p>
            <a:pPr>
              <a:buFontTx/>
              <a:buChar char="-"/>
            </a:pPr>
            <a:endParaRPr lang="en-GB" dirty="0">
              <a:latin typeface="Candara" panose="020E05020303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796222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C5069095-0E0E-4C76-9510-A8BFC2F41D6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2191" y="0"/>
            <a:ext cx="12183883" cy="68580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1C8265BB-7F6E-43E1-82AB-8F61536D2DB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>
          <a:xfrm>
            <a:off x="5539847" y="7170"/>
            <a:ext cx="6218459" cy="6843659"/>
          </a:xfrm>
          <a:prstGeom prst="rect">
            <a:avLst/>
          </a:prstGeom>
        </p:spPr>
      </p:pic>
      <p:pic>
        <p:nvPicPr>
          <p:cNvPr id="9" name="Picture 8" descr="A close up of a logo&#10;&#10;Description automatically generated">
            <a:extLst>
              <a:ext uri="{FF2B5EF4-FFF2-40B4-BE49-F238E27FC236}">
                <a16:creationId xmlns:a16="http://schemas.microsoft.com/office/drawing/2014/main" xmlns="" id="{6D04823F-9CD2-4A91-AE6B-62A8EC3080F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754847" y="1403524"/>
            <a:ext cx="1304547" cy="743714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347BACCF-D37D-475D-B9A3-74E43E819CD5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559774" y="4214914"/>
            <a:ext cx="1694691" cy="1463043"/>
          </a:xfrm>
          <a:prstGeom prst="rect">
            <a:avLst/>
          </a:prstGeom>
        </p:spPr>
      </p:pic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xmlns="" id="{539F6C13-C12B-4025-872C-EC82513FCB40}"/>
              </a:ext>
            </a:extLst>
          </p:cNvPr>
          <p:cNvCxnSpPr/>
          <p:nvPr/>
        </p:nvCxnSpPr>
        <p:spPr>
          <a:xfrm>
            <a:off x="1038129" y="2734705"/>
            <a:ext cx="4737980" cy="0"/>
          </a:xfrm>
          <a:prstGeom prst="line">
            <a:avLst/>
          </a:prstGeom>
          <a:ln w="12700"/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xmlns="" id="{95E4C84B-433B-4DD6-A8FC-DED5ED43CD17}"/>
              </a:ext>
            </a:extLst>
          </p:cNvPr>
          <p:cNvCxnSpPr/>
          <p:nvPr/>
        </p:nvCxnSpPr>
        <p:spPr>
          <a:xfrm>
            <a:off x="1038129" y="3541971"/>
            <a:ext cx="4737980" cy="0"/>
          </a:xfrm>
          <a:prstGeom prst="line">
            <a:avLst/>
          </a:prstGeom>
          <a:ln w="12700"/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FC7367C3-8EE6-43BD-9058-8127813572FF}"/>
              </a:ext>
            </a:extLst>
          </p:cNvPr>
          <p:cNvSpPr txBox="1"/>
          <p:nvPr/>
        </p:nvSpPr>
        <p:spPr>
          <a:xfrm>
            <a:off x="1038129" y="2855566"/>
            <a:ext cx="47379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ZA" sz="3200" dirty="0">
                <a:solidFill>
                  <a:schemeClr val="bg1"/>
                </a:solidFill>
                <a:latin typeface="Arial Black" panose="020B0A04020102020204" pitchFamily="34" charset="0"/>
              </a:rPr>
              <a:t>THANK YOU</a:t>
            </a:r>
          </a:p>
        </p:txBody>
      </p:sp>
    </p:spTree>
    <p:extLst>
      <p:ext uri="{BB962C8B-B14F-4D97-AF65-F5344CB8AC3E}">
        <p14:creationId xmlns:p14="http://schemas.microsoft.com/office/powerpoint/2010/main" xmlns="" val="114915500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umbrella, snow, phone, white&#10;&#10;Description automatically generated">
            <a:extLst>
              <a:ext uri="{FF2B5EF4-FFF2-40B4-BE49-F238E27FC236}">
                <a16:creationId xmlns:a16="http://schemas.microsoft.com/office/drawing/2014/main" xmlns="" id="{277EFCCE-3F06-4D6B-A6DF-72C7FA69C49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alphaModFix amt="70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1020" y="0"/>
            <a:ext cx="12194039" cy="685800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xmlns="" id="{FBF92AC5-BBC4-47B0-98EE-9FAD4E03E1B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>
          <a:xfrm>
            <a:off x="8101576" y="0"/>
            <a:ext cx="4090424" cy="189586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8113" y="138562"/>
            <a:ext cx="10515600" cy="1091535"/>
          </a:xfrm>
        </p:spPr>
        <p:txBody>
          <a:bodyPr>
            <a:normAutofit/>
          </a:bodyPr>
          <a:lstStyle/>
          <a:p>
            <a:r>
              <a:rPr lang="en-ZA" sz="5400" dirty="0">
                <a:solidFill>
                  <a:schemeClr val="accent1">
                    <a:lumMod val="75000"/>
                  </a:schemeClr>
                </a:solidFill>
                <a:latin typeface="Candara" panose="020E0502030303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Introduction (2)</a:t>
            </a:r>
            <a:endParaRPr lang="en-GB" sz="5400" dirty="0">
              <a:solidFill>
                <a:schemeClr val="accent1">
                  <a:lumMod val="75000"/>
                </a:schemeClr>
              </a:solidFill>
              <a:latin typeface="Candara" panose="020E050203030302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13269" y="1480173"/>
            <a:ext cx="11965459" cy="5239265"/>
          </a:xfrm>
        </p:spPr>
        <p:txBody>
          <a:bodyPr/>
          <a:lstStyle/>
          <a:p>
            <a:endParaRPr lang="en-ZA" dirty="0">
              <a:solidFill>
                <a:schemeClr val="tx1">
                  <a:lumMod val="95000"/>
                  <a:lumOff val="5000"/>
                </a:schemeClr>
              </a:solidFill>
              <a:latin typeface="Candara" panose="020E0502030303020204" pitchFamily="34" charset="0"/>
              <a:ea typeface="ＭＳ Ｐゴシック" panose="020B0600070205080204" pitchFamily="34" charset="-128"/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ZA" dirty="0">
                <a:solidFill>
                  <a:schemeClr val="tx1">
                    <a:lumMod val="95000"/>
                    <a:lumOff val="5000"/>
                  </a:schemeClr>
                </a:solidFill>
                <a:latin typeface="Candara" panose="020E0502030303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Overall Private Healthcare is characterised by:</a:t>
            </a:r>
          </a:p>
          <a:p>
            <a:pPr lvl="2">
              <a:spcBef>
                <a:spcPts val="0"/>
              </a:spcBef>
              <a:buFont typeface="Candara" panose="020E0502030303020204" pitchFamily="34" charset="0"/>
              <a:buChar char="−"/>
            </a:pPr>
            <a:r>
              <a:rPr lang="en-ZA" sz="2600" dirty="0">
                <a:latin typeface="Candara" panose="020E0502030303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High and rising costs</a:t>
            </a:r>
          </a:p>
          <a:p>
            <a:pPr lvl="2">
              <a:spcBef>
                <a:spcPts val="0"/>
              </a:spcBef>
              <a:buFont typeface="Candara" panose="020E0502030303020204" pitchFamily="34" charset="0"/>
              <a:buChar char="−"/>
            </a:pPr>
            <a:r>
              <a:rPr lang="en-ZA" sz="2600" dirty="0">
                <a:latin typeface="Candara" panose="020E0502030303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Significant overutilization</a:t>
            </a:r>
          </a:p>
          <a:p>
            <a:pPr lvl="2">
              <a:spcBef>
                <a:spcPts val="0"/>
              </a:spcBef>
              <a:buFont typeface="Candara" panose="020E0502030303020204" pitchFamily="34" charset="0"/>
              <a:buChar char="−"/>
            </a:pPr>
            <a:r>
              <a:rPr lang="en-ZA" sz="2600" dirty="0">
                <a:latin typeface="Candara" panose="020E0502030303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No documented improvement in health outcomes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ZA" dirty="0">
              <a:solidFill>
                <a:schemeClr val="tx1">
                  <a:lumMod val="95000"/>
                  <a:lumOff val="5000"/>
                </a:schemeClr>
              </a:solidFill>
              <a:latin typeface="Candara" panose="020E050203030302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ZA" dirty="0">
                <a:solidFill>
                  <a:schemeClr val="tx1">
                    <a:lumMod val="95000"/>
                    <a:lumOff val="5000"/>
                  </a:schemeClr>
                </a:solidFill>
                <a:latin typeface="Candara" panose="020E0502030303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The incentives in this market are </a:t>
            </a:r>
            <a:r>
              <a:rPr lang="en-ZA" b="1" dirty="0">
                <a:solidFill>
                  <a:schemeClr val="tx1">
                    <a:lumMod val="95000"/>
                    <a:lumOff val="5000"/>
                  </a:schemeClr>
                </a:solidFill>
                <a:latin typeface="Candara" panose="020E0502030303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failing consumers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ZA" b="1" dirty="0">
              <a:solidFill>
                <a:schemeClr val="tx1">
                  <a:lumMod val="95000"/>
                  <a:lumOff val="5000"/>
                </a:schemeClr>
              </a:solidFill>
              <a:latin typeface="Candara" panose="020E050203030302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ZA" b="1" dirty="0">
                <a:solidFill>
                  <a:schemeClr val="tx1">
                    <a:lumMod val="95000"/>
                    <a:lumOff val="5000"/>
                  </a:schemeClr>
                </a:solidFill>
                <a:latin typeface="Candara" panose="020E0502030303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 general governments/regulators act in the event of failing markets</a:t>
            </a:r>
          </a:p>
          <a:p>
            <a:pPr marL="0" indent="0">
              <a:buNone/>
            </a:pPr>
            <a:endParaRPr lang="en-GB" dirty="0">
              <a:latin typeface="Candara" panose="020E05020303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549357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umbrella, snow, phone, white&#10;&#10;Description automatically generated">
            <a:extLst>
              <a:ext uri="{FF2B5EF4-FFF2-40B4-BE49-F238E27FC236}">
                <a16:creationId xmlns:a16="http://schemas.microsoft.com/office/drawing/2014/main" xmlns="" id="{277EFCCE-3F06-4D6B-A6DF-72C7FA69C49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alphaModFix amt="70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1020" y="0"/>
            <a:ext cx="12194039" cy="685800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xmlns="" id="{FBF92AC5-BBC4-47B0-98EE-9FAD4E03E1B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>
          <a:xfrm>
            <a:off x="8101576" y="0"/>
            <a:ext cx="4090424" cy="189586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199" y="0"/>
            <a:ext cx="10515600" cy="1325563"/>
          </a:xfrm>
        </p:spPr>
        <p:txBody>
          <a:bodyPr>
            <a:normAutofit/>
          </a:bodyPr>
          <a:lstStyle/>
          <a:p>
            <a:r>
              <a:rPr lang="en-GB" sz="5400" dirty="0">
                <a:solidFill>
                  <a:schemeClr val="accent1">
                    <a:lumMod val="75000"/>
                  </a:schemeClr>
                </a:solidFill>
                <a:latin typeface="Candara" panose="020E0502030303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Introduction (3)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1180214"/>
            <a:ext cx="12109622" cy="5677786"/>
          </a:xfrm>
        </p:spPr>
        <p:txBody>
          <a:bodyPr>
            <a:normAutofit fontScale="77500" lnSpcReduction="20000"/>
          </a:bodyPr>
          <a:lstStyle/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en-ZA" sz="3300" dirty="0">
                <a:latin typeface="Candara" panose="020E0502030303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Prevailing incentives in the private healthcare market include:</a:t>
            </a:r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endParaRPr lang="en-ZA" sz="3300" dirty="0">
              <a:latin typeface="Candara" panose="020E050203030302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lvl="1">
              <a:lnSpc>
                <a:spcPct val="110000"/>
              </a:lnSpc>
              <a:spcBef>
                <a:spcPts val="0"/>
              </a:spcBef>
            </a:pPr>
            <a:r>
              <a:rPr lang="en-ZA" sz="3300" dirty="0">
                <a:latin typeface="Candara" panose="020E0502030303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Fee-for-service remuneration dominates the market</a:t>
            </a:r>
          </a:p>
          <a:p>
            <a:pPr marL="457200" lvl="1" indent="0">
              <a:lnSpc>
                <a:spcPct val="110000"/>
              </a:lnSpc>
              <a:spcBef>
                <a:spcPts val="0"/>
              </a:spcBef>
              <a:buNone/>
            </a:pPr>
            <a:endParaRPr lang="en-ZA" sz="3300" dirty="0">
              <a:latin typeface="Candara" panose="020E050203030302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lvl="1">
              <a:lnSpc>
                <a:spcPct val="110000"/>
              </a:lnSpc>
              <a:spcBef>
                <a:spcPts val="0"/>
              </a:spcBef>
            </a:pPr>
            <a:r>
              <a:rPr lang="en-ZA" sz="3300" dirty="0">
                <a:latin typeface="Candara" panose="020E0502030303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High profits reduce any incentive to innovate or change the status quo</a:t>
            </a:r>
          </a:p>
          <a:p>
            <a:pPr lvl="2">
              <a:lnSpc>
                <a:spcPct val="110000"/>
              </a:lnSpc>
              <a:spcBef>
                <a:spcPts val="0"/>
              </a:spcBef>
              <a:buFont typeface="Candara" panose="020E0502030303020204" pitchFamily="34" charset="0"/>
              <a:buChar char="−"/>
            </a:pPr>
            <a:r>
              <a:rPr lang="en-ZA" sz="3300" dirty="0">
                <a:latin typeface="Candara" panose="020E0502030303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POs and Trustees receive remuneration regardless of scheme performance</a:t>
            </a:r>
          </a:p>
          <a:p>
            <a:pPr lvl="2">
              <a:lnSpc>
                <a:spcPct val="110000"/>
              </a:lnSpc>
              <a:spcBef>
                <a:spcPts val="0"/>
              </a:spcBef>
              <a:buFont typeface="Candara" panose="020E0502030303020204" pitchFamily="34" charset="0"/>
              <a:buChar char="−"/>
            </a:pPr>
            <a:r>
              <a:rPr lang="en-ZA" sz="3300" dirty="0">
                <a:latin typeface="Candara" panose="020E0502030303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Administrators appear to not be disciplined by their schemes </a:t>
            </a:r>
          </a:p>
          <a:p>
            <a:pPr lvl="2">
              <a:lnSpc>
                <a:spcPct val="110000"/>
              </a:lnSpc>
              <a:spcBef>
                <a:spcPts val="0"/>
              </a:spcBef>
              <a:buFont typeface="Candara" panose="020E0502030303020204" pitchFamily="34" charset="0"/>
              <a:buChar char="−"/>
            </a:pPr>
            <a:r>
              <a:rPr lang="en-ZA" sz="3300" dirty="0">
                <a:latin typeface="Candara" panose="020E0502030303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Hospital plans have led to unnecessary hospitalisations and increasing costs</a:t>
            </a:r>
          </a:p>
          <a:p>
            <a:pPr marL="457200" lvl="1" indent="0">
              <a:lnSpc>
                <a:spcPct val="110000"/>
              </a:lnSpc>
              <a:spcBef>
                <a:spcPts val="0"/>
              </a:spcBef>
              <a:buNone/>
            </a:pPr>
            <a:endParaRPr lang="en-ZA" sz="3300" dirty="0">
              <a:latin typeface="Candara" panose="020E050203030302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lvl="1">
              <a:lnSpc>
                <a:spcPct val="110000"/>
              </a:lnSpc>
              <a:spcBef>
                <a:spcPts val="0"/>
              </a:spcBef>
            </a:pPr>
            <a:r>
              <a:rPr lang="en-ZA" sz="3300" dirty="0">
                <a:latin typeface="Candara" panose="020E0502030303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Schemes compete on risk rather than pro-consumer metrics</a:t>
            </a:r>
          </a:p>
          <a:p>
            <a:pPr lvl="2">
              <a:lnSpc>
                <a:spcPct val="110000"/>
              </a:lnSpc>
              <a:spcBef>
                <a:spcPts val="0"/>
              </a:spcBef>
              <a:buFont typeface="Candara" panose="020E0502030303020204" pitchFamily="34" charset="0"/>
              <a:buChar char="−"/>
            </a:pPr>
            <a:r>
              <a:rPr lang="en-ZA" sz="3400" dirty="0">
                <a:latin typeface="Candara" panose="020E0502030303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Outdated regulations (PMBs at cost) and missing regulations (a RAM) has meant competition occurs on benefit design</a:t>
            </a:r>
          </a:p>
          <a:p>
            <a:pPr lvl="2">
              <a:lnSpc>
                <a:spcPct val="110000"/>
              </a:lnSpc>
              <a:spcBef>
                <a:spcPts val="0"/>
              </a:spcBef>
              <a:buFont typeface="Candara" panose="020E0502030303020204" pitchFamily="34" charset="0"/>
              <a:buChar char="−"/>
            </a:pPr>
            <a:r>
              <a:rPr lang="en-ZA" sz="3400" dirty="0">
                <a:latin typeface="Candara" panose="020E0502030303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Proliferation of incomparable benefit plans means consumers can’t discipline the market</a:t>
            </a:r>
          </a:p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="" val="190841369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umbrella, snow, phone, white&#10;&#10;Description automatically generated">
            <a:extLst>
              <a:ext uri="{FF2B5EF4-FFF2-40B4-BE49-F238E27FC236}">
                <a16:creationId xmlns:a16="http://schemas.microsoft.com/office/drawing/2014/main" xmlns="" id="{277EFCCE-3F06-4D6B-A6DF-72C7FA69C49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alphaModFix amt="70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1020" y="0"/>
            <a:ext cx="12194039" cy="685800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xmlns="" id="{FBF92AC5-BBC4-47B0-98EE-9FAD4E03E1B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>
          <a:xfrm>
            <a:off x="8101576" y="0"/>
            <a:ext cx="4090424" cy="1895860"/>
          </a:xfrm>
          <a:prstGeom prst="rect">
            <a:avLst/>
          </a:prstGeom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61122" y="161242"/>
            <a:ext cx="10515600" cy="1325563"/>
          </a:xfrm>
        </p:spPr>
        <p:txBody>
          <a:bodyPr>
            <a:normAutofit/>
          </a:bodyPr>
          <a:lstStyle/>
          <a:p>
            <a:r>
              <a:rPr lang="en-ZA" sz="5400" dirty="0">
                <a:solidFill>
                  <a:schemeClr val="accent1">
                    <a:lumMod val="75000"/>
                  </a:schemeClr>
                </a:solidFill>
                <a:latin typeface="Candara" panose="020E0502030303020204" pitchFamily="34" charset="0"/>
                <a:cs typeface="Aldhabi" panose="01000000000000000000" pitchFamily="2" charset="-78"/>
              </a:rPr>
              <a:t>Findings Facilities </a:t>
            </a:r>
            <a:endParaRPr lang="en-GB" sz="5400" dirty="0">
              <a:solidFill>
                <a:schemeClr val="accent1">
                  <a:lumMod val="75000"/>
                </a:schemeClr>
              </a:solidFill>
              <a:latin typeface="Candara" panose="020E0502030303020204" pitchFamily="34" charset="0"/>
              <a:cs typeface="Aldhabi" panose="01000000000000000000" pitchFamily="2" charset="-78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" y="1329070"/>
            <a:ext cx="12192000" cy="5528930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endParaRPr lang="en-ZA" dirty="0">
              <a:solidFill>
                <a:schemeClr val="tx1">
                  <a:lumMod val="95000"/>
                  <a:lumOff val="5000"/>
                </a:schemeClr>
              </a:solidFill>
              <a:latin typeface="Candara" panose="020E0502030303020204" pitchFamily="34" charset="0"/>
              <a:ea typeface="ＭＳ Ｐゴシック" panose="020B0600070205080204" pitchFamily="34" charset="-128"/>
            </a:endParaRP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ZA" dirty="0">
                <a:latin typeface="Candara" panose="020E0502030303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At national level three big hospital groups dominate the market (83.1% - beds &amp; 86.9% - admissions) and the majority of local markets (60%) are also highly concentrated </a:t>
            </a:r>
          </a:p>
          <a:p>
            <a:endParaRPr lang="en-ZA" dirty="0">
              <a:latin typeface="Candara" panose="020E050203030302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ZA" dirty="0">
                <a:latin typeface="Candara" panose="020E0502030303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NHN to exert a </a:t>
            </a:r>
            <a:r>
              <a:rPr lang="en-ZA" b="1" dirty="0">
                <a:latin typeface="Candara" panose="020E0502030303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minor</a:t>
            </a:r>
            <a:r>
              <a:rPr lang="en-ZA" dirty="0">
                <a:latin typeface="Candara" panose="020E0502030303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competitive constraint, public sector and independent facilities do not exert competitive constraint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endParaRPr lang="en-ZA" dirty="0">
              <a:latin typeface="Candara" panose="020E050203030302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ZA" dirty="0">
                <a:latin typeface="Candara" panose="020E0502030303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Drs bring in patients to hospitals – the big three can attract Drs more easily – hospitals benefit from and facilitate high admission rates 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endParaRPr lang="en-ZA" dirty="0">
              <a:latin typeface="Candara" panose="020E050203030302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ZA" dirty="0">
                <a:latin typeface="Candara" panose="020E0502030303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No measures of quality 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endParaRPr lang="en-ZA" dirty="0">
              <a:latin typeface="Candara" panose="020E050203030302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ZA" dirty="0">
                <a:latin typeface="Candara" panose="020E0502030303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Facilities hardly compete </a:t>
            </a:r>
          </a:p>
          <a:p>
            <a:pPr marL="0" indent="0">
              <a:buNone/>
            </a:pPr>
            <a:endParaRPr lang="en-GB" dirty="0">
              <a:latin typeface="Candara" panose="020E0502030303020204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253200" y="0"/>
            <a:ext cx="2114623" cy="16480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93612827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umbrella, snow, phone, white&#10;&#10;Description automatically generated">
            <a:extLst>
              <a:ext uri="{FF2B5EF4-FFF2-40B4-BE49-F238E27FC236}">
                <a16:creationId xmlns:a16="http://schemas.microsoft.com/office/drawing/2014/main" xmlns="" id="{277EFCCE-3F06-4D6B-A6DF-72C7FA69C49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alphaModFix amt="70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1020" y="0"/>
            <a:ext cx="12194039" cy="685800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xmlns="" id="{FBF92AC5-BBC4-47B0-98EE-9FAD4E03E1B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>
          <a:xfrm>
            <a:off x="8101576" y="0"/>
            <a:ext cx="4090424" cy="1895860"/>
          </a:xfrm>
          <a:prstGeom prst="rect">
            <a:avLst/>
          </a:prstGeom>
        </p:spPr>
      </p:pic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" y="1329070"/>
            <a:ext cx="12192000" cy="5528930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ZA" dirty="0">
              <a:solidFill>
                <a:schemeClr val="tx1">
                  <a:lumMod val="95000"/>
                  <a:lumOff val="5000"/>
                </a:schemeClr>
              </a:solidFill>
              <a:latin typeface="Candara" panose="020E0502030303020204" pitchFamily="34" charset="0"/>
              <a:ea typeface="ＭＳ Ｐゴシック" panose="020B0600070205080204" pitchFamily="34" charset="-128"/>
            </a:endParaRPr>
          </a:p>
          <a:p>
            <a:pPr marL="0" indent="0">
              <a:buNone/>
            </a:pPr>
            <a:endParaRPr lang="en-GB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577078" y="274638"/>
            <a:ext cx="2114623" cy="16480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xmlns="" id="{9DAED372-23F7-4899-A89F-707489690F8E}"/>
              </a:ext>
            </a:extLst>
          </p:cNvPr>
          <p:cNvSpPr txBox="1">
            <a:spLocks/>
          </p:cNvSpPr>
          <p:nvPr/>
        </p:nvSpPr>
        <p:spPr>
          <a:xfrm>
            <a:off x="457199" y="274638"/>
            <a:ext cx="11408735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ZA" dirty="0">
                <a:solidFill>
                  <a:schemeClr val="accent1">
                    <a:lumMod val="75000"/>
                  </a:schemeClr>
                </a:solidFill>
                <a:latin typeface="Candara" panose="020E0502030303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Facilities – Recommendations 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xmlns="" id="{4C325AEB-3C90-47BA-848E-A5E1392671C7}"/>
              </a:ext>
            </a:extLst>
          </p:cNvPr>
          <p:cNvSpPr txBox="1">
            <a:spLocks/>
          </p:cNvSpPr>
          <p:nvPr/>
        </p:nvSpPr>
        <p:spPr>
          <a:xfrm>
            <a:off x="0" y="1417638"/>
            <a:ext cx="12192000" cy="56794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ZA" dirty="0">
                <a:latin typeface="Candara" panose="020E0502030303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Creation of a supply-side regulator (SSRH)</a:t>
            </a:r>
          </a:p>
          <a:p>
            <a:pPr lvl="1"/>
            <a:r>
              <a:rPr lang="en-ZA" sz="2800" dirty="0">
                <a:latin typeface="Candara" panose="020E0502030303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Clear needs-based, central licencing regime which factors in competition assessments </a:t>
            </a:r>
            <a:r>
              <a:rPr lang="en-ZA" sz="2800" b="1" dirty="0">
                <a:latin typeface="Candara" panose="020E0502030303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(NB)</a:t>
            </a:r>
          </a:p>
          <a:p>
            <a:pPr lvl="2">
              <a:lnSpc>
                <a:spcPct val="100000"/>
              </a:lnSpc>
              <a:spcBef>
                <a:spcPts val="0"/>
              </a:spcBef>
              <a:buFont typeface="Candara" panose="020E0502030303020204" pitchFamily="34" charset="0"/>
              <a:buChar char="−"/>
            </a:pPr>
            <a:r>
              <a:rPr lang="en-ZA" sz="2800" dirty="0">
                <a:latin typeface="Candara" panose="020E0502030303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Guided by national policy</a:t>
            </a:r>
          </a:p>
          <a:p>
            <a:pPr lvl="2">
              <a:lnSpc>
                <a:spcPct val="100000"/>
              </a:lnSpc>
              <a:spcBef>
                <a:spcPts val="0"/>
              </a:spcBef>
              <a:buFont typeface="Candara" panose="020E0502030303020204" pitchFamily="34" charset="0"/>
              <a:buChar char="−"/>
            </a:pPr>
            <a:r>
              <a:rPr lang="en-ZA" sz="2800" dirty="0">
                <a:latin typeface="Candara" panose="020E0502030303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 consultation with provincial departments which will have monitoring responsibilities</a:t>
            </a:r>
          </a:p>
          <a:p>
            <a:pPr lvl="2">
              <a:lnSpc>
                <a:spcPct val="100000"/>
              </a:lnSpc>
              <a:spcBef>
                <a:spcPts val="0"/>
              </a:spcBef>
              <a:buFont typeface="Candara" panose="020E0502030303020204" pitchFamily="34" charset="0"/>
              <a:buChar char="−"/>
            </a:pPr>
            <a:r>
              <a:rPr lang="en-ZA" sz="2800" dirty="0">
                <a:latin typeface="Candara" panose="020E0502030303020204" pitchFamily="34" charset="0"/>
                <a:ea typeface="Verdana" panose="020B0604030504040204" pitchFamily="34" charset="0"/>
              </a:rPr>
              <a:t>HMI report recommended that a multi-stakeholder working group be established urgently to commence the process. </a:t>
            </a:r>
          </a:p>
          <a:p>
            <a:pPr marL="914400" lvl="2" indent="0">
              <a:buNone/>
            </a:pPr>
            <a:endParaRPr lang="en-ZA" sz="2800" dirty="0">
              <a:latin typeface="Candara" panose="020E050203030302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en-ZA" dirty="0">
                <a:latin typeface="Candara" panose="020E0502030303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CC to review approach to creeping mergers to address high levels of concentration</a:t>
            </a:r>
          </a:p>
          <a:p>
            <a:pPr lvl="2">
              <a:lnSpc>
                <a:spcPct val="100000"/>
              </a:lnSpc>
              <a:spcBef>
                <a:spcPts val="0"/>
              </a:spcBef>
              <a:buFont typeface="Candara" panose="020E0502030303020204" pitchFamily="34" charset="0"/>
              <a:buChar char="−"/>
            </a:pPr>
            <a:r>
              <a:rPr lang="en-ZA" sz="2800" dirty="0">
                <a:latin typeface="Candara" panose="020E0502030303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Need to have a more strategic / longer-term view on hospital mergers</a:t>
            </a:r>
          </a:p>
          <a:p>
            <a:pPr marL="0" indent="0">
              <a:buNone/>
            </a:pPr>
            <a:endParaRPr lang="en-ZA" dirty="0">
              <a:latin typeface="Candara" panose="020E050203030302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endParaRPr lang="en-ZA" dirty="0">
              <a:latin typeface="Candara" panose="020E05020303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63094681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umbrella, snow, phone, white&#10;&#10;Description automatically generated">
            <a:extLst>
              <a:ext uri="{FF2B5EF4-FFF2-40B4-BE49-F238E27FC236}">
                <a16:creationId xmlns:a16="http://schemas.microsoft.com/office/drawing/2014/main" xmlns="" id="{277EFCCE-3F06-4D6B-A6DF-72C7FA69C49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alphaModFix amt="70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3178516" y="0"/>
            <a:ext cx="15371536" cy="685800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xmlns="" id="{FBF92AC5-BBC4-47B0-98EE-9FAD4E03E1B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>
          <a:xfrm>
            <a:off x="8101576" y="0"/>
            <a:ext cx="4090424" cy="1895860"/>
          </a:xfrm>
          <a:prstGeom prst="rect">
            <a:avLst/>
          </a:prstGeom>
        </p:spPr>
      </p:pic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38223" y="109348"/>
            <a:ext cx="11194312" cy="1325563"/>
          </a:xfrm>
        </p:spPr>
        <p:txBody>
          <a:bodyPr>
            <a:normAutofit/>
          </a:bodyPr>
          <a:lstStyle/>
          <a:p>
            <a:r>
              <a:rPr lang="en-ZA" sz="5400" dirty="0">
                <a:solidFill>
                  <a:schemeClr val="accent1">
                    <a:lumMod val="75000"/>
                  </a:schemeClr>
                </a:solidFill>
                <a:latin typeface="Candara" panose="020E0502030303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Practitioners – Findings </a:t>
            </a:r>
            <a:endParaRPr lang="en-GB" sz="5400" dirty="0">
              <a:solidFill>
                <a:schemeClr val="accent1">
                  <a:lumMod val="75000"/>
                </a:schemeClr>
              </a:solidFill>
              <a:latin typeface="Candara" panose="020E050203030302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1417638"/>
            <a:ext cx="12192000" cy="5440361"/>
          </a:xfrm>
        </p:spPr>
        <p:txBody>
          <a:bodyPr>
            <a:normAutofit fontScale="92500" lnSpcReduction="20000"/>
          </a:bodyPr>
          <a:lstStyle/>
          <a:p>
            <a:r>
              <a:rPr lang="en-ZA" sz="3000" dirty="0">
                <a:latin typeface="Candara" panose="020E0502030303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Fee for service almost ubiquitous </a:t>
            </a:r>
          </a:p>
          <a:p>
            <a:endParaRPr lang="en-ZA" sz="3000" dirty="0">
              <a:latin typeface="Candara" panose="020E050203030302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en-ZA" sz="3000" dirty="0">
                <a:latin typeface="Candara" panose="020E0502030303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No reliable database of practitioners</a:t>
            </a:r>
          </a:p>
          <a:p>
            <a:pPr marL="0" indent="0">
              <a:buNone/>
            </a:pPr>
            <a:endParaRPr lang="en-ZA" sz="3000" dirty="0">
              <a:latin typeface="Candara" panose="020E050203030302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en-ZA" sz="3000" dirty="0">
                <a:latin typeface="Candara" panose="020E0502030303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Innovative models (in particular multi disciplinary teams) are hampered by:</a:t>
            </a:r>
          </a:p>
          <a:p>
            <a:pPr lvl="2">
              <a:lnSpc>
                <a:spcPct val="110000"/>
              </a:lnSpc>
              <a:spcBef>
                <a:spcPts val="0"/>
              </a:spcBef>
              <a:buFont typeface="Candara" panose="020E0502030303020204" pitchFamily="34" charset="0"/>
              <a:buChar char="−"/>
            </a:pPr>
            <a:r>
              <a:rPr lang="en-ZA" sz="3100" dirty="0">
                <a:latin typeface="Candara" panose="020E0502030303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Funders</a:t>
            </a:r>
          </a:p>
          <a:p>
            <a:pPr lvl="2">
              <a:lnSpc>
                <a:spcPct val="110000"/>
              </a:lnSpc>
              <a:spcBef>
                <a:spcPts val="0"/>
              </a:spcBef>
              <a:buFont typeface="Candara" panose="020E0502030303020204" pitchFamily="34" charset="0"/>
              <a:buChar char="−"/>
            </a:pPr>
            <a:r>
              <a:rPr lang="en-ZA" sz="3100" dirty="0">
                <a:latin typeface="Candara" panose="020E0502030303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Practitioner Associations</a:t>
            </a:r>
          </a:p>
          <a:p>
            <a:pPr lvl="2">
              <a:lnSpc>
                <a:spcPct val="110000"/>
              </a:lnSpc>
              <a:spcBef>
                <a:spcPts val="0"/>
              </a:spcBef>
              <a:buFont typeface="Candara" panose="020E0502030303020204" pitchFamily="34" charset="0"/>
              <a:buChar char="−"/>
            </a:pPr>
            <a:r>
              <a:rPr lang="en-ZA" sz="3100" dirty="0">
                <a:latin typeface="Candara" panose="020E0502030303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HPCSA Rules</a:t>
            </a:r>
          </a:p>
          <a:p>
            <a:endParaRPr lang="en-ZA" sz="3000" dirty="0">
              <a:latin typeface="Candara" panose="020E050203030302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en-ZA" sz="3000" dirty="0">
                <a:latin typeface="Candara" panose="020E0502030303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“Price vacuum” (CC ruling on collective bargaining)  but too many funders and practitioners for individual negotiations to be practical </a:t>
            </a:r>
          </a:p>
          <a:p>
            <a:pPr lvl="2">
              <a:lnSpc>
                <a:spcPct val="110000"/>
              </a:lnSpc>
              <a:spcBef>
                <a:spcPts val="0"/>
              </a:spcBef>
              <a:buFont typeface="Candara" panose="020E0502030303020204" pitchFamily="34" charset="0"/>
              <a:buChar char="−"/>
            </a:pPr>
            <a:r>
              <a:rPr lang="en-ZA" sz="3100" dirty="0">
                <a:latin typeface="Candara" panose="020E0502030303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Out-of-date codes and unilateral code changes</a:t>
            </a:r>
          </a:p>
          <a:p>
            <a:pPr lvl="2">
              <a:lnSpc>
                <a:spcPct val="110000"/>
              </a:lnSpc>
              <a:spcBef>
                <a:spcPts val="0"/>
              </a:spcBef>
              <a:buFont typeface="Candara" panose="020E0502030303020204" pitchFamily="34" charset="0"/>
              <a:buChar char="−"/>
            </a:pPr>
            <a:r>
              <a:rPr lang="en-ZA" sz="3100" dirty="0">
                <a:latin typeface="Candara" panose="020E0502030303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Practitioner associations quasi-collusive</a:t>
            </a:r>
          </a:p>
          <a:p>
            <a:pPr lvl="1"/>
            <a:endParaRPr lang="en-ZA" dirty="0">
              <a:latin typeface="Candara" panose="020E050203030302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lvl="1"/>
            <a:endParaRPr lang="en-ZA" dirty="0">
              <a:latin typeface="Candara" panose="020E050203030302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indent="0">
              <a:buNone/>
            </a:pPr>
            <a:endParaRPr lang="en-GB" dirty="0">
              <a:latin typeface="Candara" panose="020E050203030302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xmlns="" id="{9DAED372-23F7-4899-A89F-707489690F8E}"/>
              </a:ext>
            </a:extLst>
          </p:cNvPr>
          <p:cNvSpPr txBox="1">
            <a:spLocks/>
          </p:cNvSpPr>
          <p:nvPr/>
        </p:nvSpPr>
        <p:spPr>
          <a:xfrm>
            <a:off x="457199" y="274638"/>
            <a:ext cx="11408735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ZA" sz="5400" dirty="0">
              <a:solidFill>
                <a:schemeClr val="accent1">
                  <a:lumMod val="75000"/>
                </a:schemeClr>
              </a:solidFill>
              <a:latin typeface="Calibri" panose="020F0502020204030204" pitchFamily="34" charset="0"/>
            </a:endParaRP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xmlns="" id="{4C325AEB-3C90-47BA-848E-A5E1392671C7}"/>
              </a:ext>
            </a:extLst>
          </p:cNvPr>
          <p:cNvSpPr txBox="1">
            <a:spLocks/>
          </p:cNvSpPr>
          <p:nvPr/>
        </p:nvSpPr>
        <p:spPr>
          <a:xfrm>
            <a:off x="0" y="1600200"/>
            <a:ext cx="12192000" cy="5257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ZA" dirty="0">
              <a:latin typeface="Candara" panose="020E0502030303020204" pitchFamily="34" charset="0"/>
            </a:endParaRPr>
          </a:p>
        </p:txBody>
      </p:sp>
      <p:grpSp>
        <p:nvGrpSpPr>
          <p:cNvPr id="14" name="stethoscope icon">
            <a:extLst>
              <a:ext uri="{FF2B5EF4-FFF2-40B4-BE49-F238E27FC236}">
                <a16:creationId xmlns:a16="http://schemas.microsoft.com/office/drawing/2014/main" xmlns="" id="{D5A9F123-EDE3-48F1-AAD2-C945BB5C1544}"/>
              </a:ext>
            </a:extLst>
          </p:cNvPr>
          <p:cNvGrpSpPr/>
          <p:nvPr/>
        </p:nvGrpSpPr>
        <p:grpSpPr>
          <a:xfrm>
            <a:off x="8582883" y="507514"/>
            <a:ext cx="1900819" cy="1817158"/>
            <a:chOff x="7386638" y="3548063"/>
            <a:chExt cx="1552575" cy="1554163"/>
          </a:xfrm>
        </p:grpSpPr>
        <p:sp>
          <p:nvSpPr>
            <p:cNvPr id="15" name="circle">
              <a:extLst>
                <a:ext uri="{FF2B5EF4-FFF2-40B4-BE49-F238E27FC236}">
                  <a16:creationId xmlns:a16="http://schemas.microsoft.com/office/drawing/2014/main" xmlns="" id="{0C19EB3C-3A9F-44CF-8886-4247D19D07D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386638" y="3548063"/>
              <a:ext cx="1552575" cy="1554163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dirty="0"/>
            </a:p>
          </p:txBody>
        </p:sp>
        <p:sp>
          <p:nvSpPr>
            <p:cNvPr id="16" name="stethoscope piece">
              <a:extLst>
                <a:ext uri="{FF2B5EF4-FFF2-40B4-BE49-F238E27FC236}">
                  <a16:creationId xmlns:a16="http://schemas.microsoft.com/office/drawing/2014/main" xmlns="" id="{99DA203A-9FA6-4CB0-97FA-C9E4958607BD}"/>
                </a:ext>
              </a:extLst>
            </p:cNvPr>
            <p:cNvSpPr>
              <a:spLocks/>
            </p:cNvSpPr>
            <p:nvPr/>
          </p:nvSpPr>
          <p:spPr bwMode="auto">
            <a:xfrm>
              <a:off x="8186738" y="4370388"/>
              <a:ext cx="0" cy="354013"/>
            </a:xfrm>
            <a:custGeom>
              <a:avLst/>
              <a:gdLst>
                <a:gd name="T0" fmla="*/ 0 h 223"/>
                <a:gd name="T1" fmla="*/ 223 h 223"/>
                <a:gd name="T2" fmla="*/ 0 h 223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223">
                  <a:moveTo>
                    <a:pt x="0" y="0"/>
                  </a:moveTo>
                  <a:lnTo>
                    <a:pt x="0" y="22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dirty="0"/>
            </a:p>
          </p:txBody>
        </p:sp>
        <p:sp>
          <p:nvSpPr>
            <p:cNvPr id="17" name="stethoscope piece">
              <a:extLst>
                <a:ext uri="{FF2B5EF4-FFF2-40B4-BE49-F238E27FC236}">
                  <a16:creationId xmlns:a16="http://schemas.microsoft.com/office/drawing/2014/main" xmlns="" id="{1D8EB612-126B-4DE8-B2A7-AED20931CF7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186738" y="4370388"/>
              <a:ext cx="0" cy="354013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dirty="0"/>
            </a:p>
          </p:txBody>
        </p:sp>
        <p:sp>
          <p:nvSpPr>
            <p:cNvPr id="18" name="stethoscope piece">
              <a:extLst>
                <a:ext uri="{FF2B5EF4-FFF2-40B4-BE49-F238E27FC236}">
                  <a16:creationId xmlns:a16="http://schemas.microsoft.com/office/drawing/2014/main" xmlns="" id="{3C63CDBB-9F2A-4EBA-BF29-DEC76DA4C7E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823200" y="3711575"/>
              <a:ext cx="727075" cy="1144588"/>
            </a:xfrm>
            <a:custGeom>
              <a:avLst/>
              <a:gdLst>
                <a:gd name="T0" fmla="*/ 210 w 210"/>
                <a:gd name="T1" fmla="*/ 31 h 330"/>
                <a:gd name="T2" fmla="*/ 207 w 210"/>
                <a:gd name="T3" fmla="*/ 22 h 330"/>
                <a:gd name="T4" fmla="*/ 174 w 210"/>
                <a:gd name="T5" fmla="*/ 6 h 330"/>
                <a:gd name="T6" fmla="*/ 163 w 210"/>
                <a:gd name="T7" fmla="*/ 0 h 330"/>
                <a:gd name="T8" fmla="*/ 150 w 210"/>
                <a:gd name="T9" fmla="*/ 12 h 330"/>
                <a:gd name="T10" fmla="*/ 163 w 210"/>
                <a:gd name="T11" fmla="*/ 25 h 330"/>
                <a:gd name="T12" fmla="*/ 172 w 210"/>
                <a:gd name="T13" fmla="*/ 22 h 330"/>
                <a:gd name="T14" fmla="*/ 194 w 210"/>
                <a:gd name="T15" fmla="*/ 32 h 330"/>
                <a:gd name="T16" fmla="*/ 105 w 210"/>
                <a:gd name="T17" fmla="*/ 182 h 330"/>
                <a:gd name="T18" fmla="*/ 17 w 210"/>
                <a:gd name="T19" fmla="*/ 32 h 330"/>
                <a:gd name="T20" fmla="*/ 38 w 210"/>
                <a:gd name="T21" fmla="*/ 22 h 330"/>
                <a:gd name="T22" fmla="*/ 47 w 210"/>
                <a:gd name="T23" fmla="*/ 25 h 330"/>
                <a:gd name="T24" fmla="*/ 60 w 210"/>
                <a:gd name="T25" fmla="*/ 12 h 330"/>
                <a:gd name="T26" fmla="*/ 47 w 210"/>
                <a:gd name="T27" fmla="*/ 0 h 330"/>
                <a:gd name="T28" fmla="*/ 36 w 210"/>
                <a:gd name="T29" fmla="*/ 6 h 330"/>
                <a:gd name="T30" fmla="*/ 4 w 210"/>
                <a:gd name="T31" fmla="*/ 22 h 330"/>
                <a:gd name="T32" fmla="*/ 0 w 210"/>
                <a:gd name="T33" fmla="*/ 31 h 330"/>
                <a:gd name="T34" fmla="*/ 97 w 210"/>
                <a:gd name="T35" fmla="*/ 197 h 330"/>
                <a:gd name="T36" fmla="*/ 97 w 210"/>
                <a:gd name="T37" fmla="*/ 292 h 330"/>
                <a:gd name="T38" fmla="*/ 97 w 210"/>
                <a:gd name="T39" fmla="*/ 292 h 330"/>
                <a:gd name="T40" fmla="*/ 138 w 210"/>
                <a:gd name="T41" fmla="*/ 330 h 330"/>
                <a:gd name="T42" fmla="*/ 179 w 210"/>
                <a:gd name="T43" fmla="*/ 289 h 330"/>
                <a:gd name="T44" fmla="*/ 138 w 210"/>
                <a:gd name="T45" fmla="*/ 249 h 330"/>
                <a:gd name="T46" fmla="*/ 113 w 210"/>
                <a:gd name="T47" fmla="*/ 257 h 330"/>
                <a:gd name="T48" fmla="*/ 113 w 210"/>
                <a:gd name="T49" fmla="*/ 197 h 330"/>
                <a:gd name="T50" fmla="*/ 210 w 210"/>
                <a:gd name="T51" fmla="*/ 31 h 330"/>
                <a:gd name="T52" fmla="*/ 138 w 210"/>
                <a:gd name="T53" fmla="*/ 265 h 330"/>
                <a:gd name="T54" fmla="*/ 163 w 210"/>
                <a:gd name="T55" fmla="*/ 289 h 330"/>
                <a:gd name="T56" fmla="*/ 138 w 210"/>
                <a:gd name="T57" fmla="*/ 314 h 330"/>
                <a:gd name="T58" fmla="*/ 113 w 210"/>
                <a:gd name="T59" fmla="*/ 289 h 330"/>
                <a:gd name="T60" fmla="*/ 138 w 210"/>
                <a:gd name="T61" fmla="*/ 265 h 3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210" h="330">
                  <a:moveTo>
                    <a:pt x="210" y="31"/>
                  </a:moveTo>
                  <a:cubicBezTo>
                    <a:pt x="210" y="29"/>
                    <a:pt x="210" y="26"/>
                    <a:pt x="207" y="22"/>
                  </a:cubicBezTo>
                  <a:cubicBezTo>
                    <a:pt x="201" y="15"/>
                    <a:pt x="183" y="8"/>
                    <a:pt x="174" y="6"/>
                  </a:cubicBezTo>
                  <a:cubicBezTo>
                    <a:pt x="172" y="2"/>
                    <a:pt x="168" y="0"/>
                    <a:pt x="163" y="0"/>
                  </a:cubicBezTo>
                  <a:cubicBezTo>
                    <a:pt x="156" y="0"/>
                    <a:pt x="150" y="5"/>
                    <a:pt x="150" y="12"/>
                  </a:cubicBezTo>
                  <a:cubicBezTo>
                    <a:pt x="150" y="20"/>
                    <a:pt x="156" y="25"/>
                    <a:pt x="163" y="25"/>
                  </a:cubicBezTo>
                  <a:cubicBezTo>
                    <a:pt x="167" y="25"/>
                    <a:pt x="170" y="24"/>
                    <a:pt x="172" y="22"/>
                  </a:cubicBezTo>
                  <a:cubicBezTo>
                    <a:pt x="177" y="23"/>
                    <a:pt x="190" y="28"/>
                    <a:pt x="194" y="32"/>
                  </a:cubicBezTo>
                  <a:cubicBezTo>
                    <a:pt x="186" y="93"/>
                    <a:pt x="145" y="182"/>
                    <a:pt x="105" y="182"/>
                  </a:cubicBezTo>
                  <a:cubicBezTo>
                    <a:pt x="65" y="182"/>
                    <a:pt x="25" y="93"/>
                    <a:pt x="17" y="32"/>
                  </a:cubicBezTo>
                  <a:cubicBezTo>
                    <a:pt x="21" y="28"/>
                    <a:pt x="33" y="23"/>
                    <a:pt x="38" y="22"/>
                  </a:cubicBezTo>
                  <a:cubicBezTo>
                    <a:pt x="40" y="24"/>
                    <a:pt x="43" y="25"/>
                    <a:pt x="47" y="25"/>
                  </a:cubicBezTo>
                  <a:cubicBezTo>
                    <a:pt x="54" y="25"/>
                    <a:pt x="60" y="20"/>
                    <a:pt x="60" y="12"/>
                  </a:cubicBezTo>
                  <a:cubicBezTo>
                    <a:pt x="60" y="5"/>
                    <a:pt x="54" y="0"/>
                    <a:pt x="47" y="0"/>
                  </a:cubicBezTo>
                  <a:cubicBezTo>
                    <a:pt x="42" y="0"/>
                    <a:pt x="38" y="2"/>
                    <a:pt x="36" y="6"/>
                  </a:cubicBezTo>
                  <a:cubicBezTo>
                    <a:pt x="27" y="8"/>
                    <a:pt x="9" y="15"/>
                    <a:pt x="4" y="22"/>
                  </a:cubicBezTo>
                  <a:cubicBezTo>
                    <a:pt x="0" y="26"/>
                    <a:pt x="0" y="29"/>
                    <a:pt x="0" y="31"/>
                  </a:cubicBezTo>
                  <a:cubicBezTo>
                    <a:pt x="7" y="88"/>
                    <a:pt x="45" y="188"/>
                    <a:pt x="97" y="197"/>
                  </a:cubicBezTo>
                  <a:cubicBezTo>
                    <a:pt x="97" y="292"/>
                    <a:pt x="97" y="292"/>
                    <a:pt x="97" y="292"/>
                  </a:cubicBezTo>
                  <a:cubicBezTo>
                    <a:pt x="97" y="292"/>
                    <a:pt x="97" y="292"/>
                    <a:pt x="97" y="292"/>
                  </a:cubicBezTo>
                  <a:cubicBezTo>
                    <a:pt x="99" y="313"/>
                    <a:pt x="116" y="330"/>
                    <a:pt x="138" y="330"/>
                  </a:cubicBezTo>
                  <a:cubicBezTo>
                    <a:pt x="160" y="330"/>
                    <a:pt x="179" y="312"/>
                    <a:pt x="179" y="289"/>
                  </a:cubicBezTo>
                  <a:cubicBezTo>
                    <a:pt x="179" y="267"/>
                    <a:pt x="160" y="249"/>
                    <a:pt x="138" y="249"/>
                  </a:cubicBezTo>
                  <a:cubicBezTo>
                    <a:pt x="129" y="249"/>
                    <a:pt x="120" y="252"/>
                    <a:pt x="113" y="257"/>
                  </a:cubicBezTo>
                  <a:cubicBezTo>
                    <a:pt x="113" y="197"/>
                    <a:pt x="113" y="197"/>
                    <a:pt x="113" y="197"/>
                  </a:cubicBezTo>
                  <a:cubicBezTo>
                    <a:pt x="165" y="188"/>
                    <a:pt x="203" y="88"/>
                    <a:pt x="210" y="31"/>
                  </a:cubicBezTo>
                  <a:close/>
                  <a:moveTo>
                    <a:pt x="138" y="265"/>
                  </a:moveTo>
                  <a:cubicBezTo>
                    <a:pt x="152" y="265"/>
                    <a:pt x="163" y="276"/>
                    <a:pt x="163" y="289"/>
                  </a:cubicBezTo>
                  <a:cubicBezTo>
                    <a:pt x="163" y="303"/>
                    <a:pt x="152" y="314"/>
                    <a:pt x="138" y="314"/>
                  </a:cubicBezTo>
                  <a:cubicBezTo>
                    <a:pt x="124" y="314"/>
                    <a:pt x="113" y="303"/>
                    <a:pt x="113" y="289"/>
                  </a:cubicBezTo>
                  <a:cubicBezTo>
                    <a:pt x="113" y="276"/>
                    <a:pt x="124" y="265"/>
                    <a:pt x="138" y="26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dirty="0"/>
            </a:p>
          </p:txBody>
        </p:sp>
        <p:sp>
          <p:nvSpPr>
            <p:cNvPr id="19" name="stethoscope piece">
              <a:extLst>
                <a:ext uri="{FF2B5EF4-FFF2-40B4-BE49-F238E27FC236}">
                  <a16:creationId xmlns:a16="http://schemas.microsoft.com/office/drawing/2014/main" xmlns="" id="{26E48C2E-F343-4CDD-AB3D-37F19C48C657}"/>
                </a:ext>
              </a:extLst>
            </p:cNvPr>
            <p:cNvSpPr>
              <a:spLocks/>
            </p:cNvSpPr>
            <p:nvPr/>
          </p:nvSpPr>
          <p:spPr bwMode="auto">
            <a:xfrm>
              <a:off x="7920038" y="4627563"/>
              <a:ext cx="312738" cy="173038"/>
            </a:xfrm>
            <a:custGeom>
              <a:avLst/>
              <a:gdLst>
                <a:gd name="T0" fmla="*/ 0 w 197"/>
                <a:gd name="T1" fmla="*/ 109 h 109"/>
                <a:gd name="T2" fmla="*/ 197 w 197"/>
                <a:gd name="T3" fmla="*/ 0 h 109"/>
                <a:gd name="T4" fmla="*/ 0 w 197"/>
                <a:gd name="T5" fmla="*/ 109 h 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97" h="109">
                  <a:moveTo>
                    <a:pt x="0" y="109"/>
                  </a:moveTo>
                  <a:lnTo>
                    <a:pt x="197" y="0"/>
                  </a:lnTo>
                  <a:lnTo>
                    <a:pt x="0" y="10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dirty="0"/>
            </a:p>
          </p:txBody>
        </p:sp>
        <p:sp>
          <p:nvSpPr>
            <p:cNvPr id="20" name="stethoscope piece">
              <a:extLst>
                <a:ext uri="{FF2B5EF4-FFF2-40B4-BE49-F238E27FC236}">
                  <a16:creationId xmlns:a16="http://schemas.microsoft.com/office/drawing/2014/main" xmlns="" id="{A0CE0ACA-FD07-45A2-85AC-CE7A4B13CCDF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7920038" y="4627563"/>
              <a:ext cx="312738" cy="173038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dirty="0"/>
            </a:p>
          </p:txBody>
        </p:sp>
        <p:sp>
          <p:nvSpPr>
            <p:cNvPr id="21" name="stethoscope piece">
              <a:extLst>
                <a:ext uri="{FF2B5EF4-FFF2-40B4-BE49-F238E27FC236}">
                  <a16:creationId xmlns:a16="http://schemas.microsoft.com/office/drawing/2014/main" xmlns="" id="{2E889E42-322A-4E37-9F80-DDC66B9458FB}"/>
                </a:ext>
              </a:extLst>
            </p:cNvPr>
            <p:cNvSpPr>
              <a:spLocks/>
            </p:cNvSpPr>
            <p:nvPr/>
          </p:nvSpPr>
          <p:spPr bwMode="auto">
            <a:xfrm>
              <a:off x="7802563" y="4603750"/>
              <a:ext cx="442913" cy="307975"/>
            </a:xfrm>
            <a:custGeom>
              <a:avLst/>
              <a:gdLst>
                <a:gd name="T0" fmla="*/ 128 w 128"/>
                <a:gd name="T1" fmla="*/ 14 h 89"/>
                <a:gd name="T2" fmla="*/ 120 w 128"/>
                <a:gd name="T3" fmla="*/ 0 h 89"/>
                <a:gd name="T4" fmla="*/ 57 w 128"/>
                <a:gd name="T5" fmla="*/ 35 h 89"/>
                <a:gd name="T6" fmla="*/ 32 w 128"/>
                <a:gd name="T7" fmla="*/ 24 h 89"/>
                <a:gd name="T8" fmla="*/ 0 w 128"/>
                <a:gd name="T9" fmla="*/ 57 h 89"/>
                <a:gd name="T10" fmla="*/ 32 w 128"/>
                <a:gd name="T11" fmla="*/ 89 h 89"/>
                <a:gd name="T12" fmla="*/ 65 w 128"/>
                <a:gd name="T13" fmla="*/ 57 h 89"/>
                <a:gd name="T14" fmla="*/ 64 w 128"/>
                <a:gd name="T15" fmla="*/ 49 h 89"/>
                <a:gd name="T16" fmla="*/ 128 w 128"/>
                <a:gd name="T17" fmla="*/ 14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8" h="89">
                  <a:moveTo>
                    <a:pt x="128" y="14"/>
                  </a:moveTo>
                  <a:cubicBezTo>
                    <a:pt x="120" y="0"/>
                    <a:pt x="120" y="0"/>
                    <a:pt x="120" y="0"/>
                  </a:cubicBezTo>
                  <a:cubicBezTo>
                    <a:pt x="57" y="35"/>
                    <a:pt x="57" y="35"/>
                    <a:pt x="57" y="35"/>
                  </a:cubicBezTo>
                  <a:cubicBezTo>
                    <a:pt x="51" y="28"/>
                    <a:pt x="42" y="24"/>
                    <a:pt x="32" y="24"/>
                  </a:cubicBezTo>
                  <a:cubicBezTo>
                    <a:pt x="14" y="24"/>
                    <a:pt x="0" y="39"/>
                    <a:pt x="0" y="57"/>
                  </a:cubicBezTo>
                  <a:cubicBezTo>
                    <a:pt x="0" y="75"/>
                    <a:pt x="14" y="89"/>
                    <a:pt x="32" y="89"/>
                  </a:cubicBezTo>
                  <a:cubicBezTo>
                    <a:pt x="50" y="89"/>
                    <a:pt x="65" y="75"/>
                    <a:pt x="65" y="57"/>
                  </a:cubicBezTo>
                  <a:cubicBezTo>
                    <a:pt x="65" y="54"/>
                    <a:pt x="65" y="52"/>
                    <a:pt x="64" y="49"/>
                  </a:cubicBezTo>
                  <a:lnTo>
                    <a:pt x="128" y="1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dirty="0"/>
            </a:p>
          </p:txBody>
        </p:sp>
        <p:sp>
          <p:nvSpPr>
            <p:cNvPr id="22" name="stethoscope piece">
              <a:extLst>
                <a:ext uri="{FF2B5EF4-FFF2-40B4-BE49-F238E27FC236}">
                  <a16:creationId xmlns:a16="http://schemas.microsoft.com/office/drawing/2014/main" xmlns="" id="{610A7E6D-7F0B-40F8-B4E7-DCF76243498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832725" y="4718050"/>
              <a:ext cx="163513" cy="161925"/>
            </a:xfrm>
            <a:custGeom>
              <a:avLst/>
              <a:gdLst>
                <a:gd name="T0" fmla="*/ 23 w 47"/>
                <a:gd name="T1" fmla="*/ 47 h 47"/>
                <a:gd name="T2" fmla="*/ 0 w 47"/>
                <a:gd name="T3" fmla="*/ 24 h 47"/>
                <a:gd name="T4" fmla="*/ 23 w 47"/>
                <a:gd name="T5" fmla="*/ 0 h 47"/>
                <a:gd name="T6" fmla="*/ 47 w 47"/>
                <a:gd name="T7" fmla="*/ 24 h 47"/>
                <a:gd name="T8" fmla="*/ 23 w 47"/>
                <a:gd name="T9" fmla="*/ 47 h 47"/>
                <a:gd name="T10" fmla="*/ 23 w 47"/>
                <a:gd name="T11" fmla="*/ 8 h 47"/>
                <a:gd name="T12" fmla="*/ 8 w 47"/>
                <a:gd name="T13" fmla="*/ 24 h 47"/>
                <a:gd name="T14" fmla="*/ 23 w 47"/>
                <a:gd name="T15" fmla="*/ 39 h 47"/>
                <a:gd name="T16" fmla="*/ 39 w 47"/>
                <a:gd name="T17" fmla="*/ 24 h 47"/>
                <a:gd name="T18" fmla="*/ 23 w 47"/>
                <a:gd name="T19" fmla="*/ 8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7" h="47">
                  <a:moveTo>
                    <a:pt x="23" y="47"/>
                  </a:moveTo>
                  <a:cubicBezTo>
                    <a:pt x="10" y="47"/>
                    <a:pt x="0" y="37"/>
                    <a:pt x="0" y="24"/>
                  </a:cubicBezTo>
                  <a:cubicBezTo>
                    <a:pt x="0" y="11"/>
                    <a:pt x="10" y="0"/>
                    <a:pt x="23" y="0"/>
                  </a:cubicBezTo>
                  <a:cubicBezTo>
                    <a:pt x="36" y="0"/>
                    <a:pt x="47" y="11"/>
                    <a:pt x="47" y="24"/>
                  </a:cubicBezTo>
                  <a:cubicBezTo>
                    <a:pt x="47" y="37"/>
                    <a:pt x="36" y="47"/>
                    <a:pt x="23" y="47"/>
                  </a:cubicBezTo>
                  <a:close/>
                  <a:moveTo>
                    <a:pt x="23" y="8"/>
                  </a:moveTo>
                  <a:cubicBezTo>
                    <a:pt x="15" y="8"/>
                    <a:pt x="8" y="15"/>
                    <a:pt x="8" y="24"/>
                  </a:cubicBezTo>
                  <a:cubicBezTo>
                    <a:pt x="8" y="32"/>
                    <a:pt x="15" y="39"/>
                    <a:pt x="23" y="39"/>
                  </a:cubicBezTo>
                  <a:cubicBezTo>
                    <a:pt x="32" y="39"/>
                    <a:pt x="39" y="32"/>
                    <a:pt x="39" y="24"/>
                  </a:cubicBezTo>
                  <a:cubicBezTo>
                    <a:pt x="39" y="15"/>
                    <a:pt x="32" y="8"/>
                    <a:pt x="23" y="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xmlns="" val="348867986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umbrella, snow, phone, white&#10;&#10;Description automatically generated">
            <a:extLst>
              <a:ext uri="{FF2B5EF4-FFF2-40B4-BE49-F238E27FC236}">
                <a16:creationId xmlns:a16="http://schemas.microsoft.com/office/drawing/2014/main" xmlns="" id="{277EFCCE-3F06-4D6B-A6DF-72C7FA69C49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alphaModFix amt="70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3178517" y="0"/>
            <a:ext cx="15703669" cy="685800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xmlns="" id="{FBF92AC5-BBC4-47B0-98EE-9FAD4E03E1B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>
          <a:xfrm>
            <a:off x="8101576" y="0"/>
            <a:ext cx="4090424" cy="1895860"/>
          </a:xfrm>
          <a:prstGeom prst="rect">
            <a:avLst/>
          </a:prstGeom>
        </p:spPr>
      </p:pic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1417638"/>
            <a:ext cx="12192000" cy="5440361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ZA" dirty="0">
              <a:latin typeface="Candara" panose="020E0502030303020204" pitchFamily="34" charset="0"/>
            </a:endParaRPr>
          </a:p>
          <a:p>
            <a:pPr lvl="1"/>
            <a:endParaRPr lang="en-ZA" dirty="0">
              <a:latin typeface="Candara" panose="020E0502030303020204" pitchFamily="34" charset="0"/>
            </a:endParaRPr>
          </a:p>
          <a:p>
            <a:pPr marL="0" indent="0">
              <a:buNone/>
            </a:pPr>
            <a:endParaRPr lang="en-GB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xmlns="" id="{9DAED372-23F7-4899-A89F-707489690F8E}"/>
              </a:ext>
            </a:extLst>
          </p:cNvPr>
          <p:cNvSpPr txBox="1">
            <a:spLocks/>
          </p:cNvSpPr>
          <p:nvPr/>
        </p:nvSpPr>
        <p:spPr>
          <a:xfrm>
            <a:off x="457199" y="274638"/>
            <a:ext cx="11408735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ZA" sz="5400" dirty="0">
              <a:solidFill>
                <a:schemeClr val="accent1">
                  <a:lumMod val="75000"/>
                </a:schemeClr>
              </a:solidFill>
              <a:latin typeface="Calibri" panose="020F0502020204030204" pitchFamily="34" charset="0"/>
            </a:endParaRP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xmlns="" id="{4C325AEB-3C90-47BA-848E-A5E1392671C7}"/>
              </a:ext>
            </a:extLst>
          </p:cNvPr>
          <p:cNvSpPr txBox="1">
            <a:spLocks/>
          </p:cNvSpPr>
          <p:nvPr/>
        </p:nvSpPr>
        <p:spPr>
          <a:xfrm>
            <a:off x="0" y="1600200"/>
            <a:ext cx="12192000" cy="5257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ZA" dirty="0">
              <a:latin typeface="Candara" panose="020E0502030303020204" pitchFamily="34" charset="0"/>
            </a:endParaRPr>
          </a:p>
        </p:txBody>
      </p:sp>
      <p:grpSp>
        <p:nvGrpSpPr>
          <p:cNvPr id="14" name="stethoscope icon">
            <a:extLst>
              <a:ext uri="{FF2B5EF4-FFF2-40B4-BE49-F238E27FC236}">
                <a16:creationId xmlns:a16="http://schemas.microsoft.com/office/drawing/2014/main" xmlns="" id="{D5A9F123-EDE3-48F1-AAD2-C945BB5C1544}"/>
              </a:ext>
            </a:extLst>
          </p:cNvPr>
          <p:cNvGrpSpPr/>
          <p:nvPr/>
        </p:nvGrpSpPr>
        <p:grpSpPr>
          <a:xfrm>
            <a:off x="9923846" y="1300983"/>
            <a:ext cx="1900819" cy="1817158"/>
            <a:chOff x="7386638" y="3548063"/>
            <a:chExt cx="1552575" cy="1554163"/>
          </a:xfrm>
        </p:grpSpPr>
        <p:sp>
          <p:nvSpPr>
            <p:cNvPr id="15" name="circle">
              <a:extLst>
                <a:ext uri="{FF2B5EF4-FFF2-40B4-BE49-F238E27FC236}">
                  <a16:creationId xmlns:a16="http://schemas.microsoft.com/office/drawing/2014/main" xmlns="" id="{0C19EB3C-3A9F-44CF-8886-4247D19D07D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386638" y="3548063"/>
              <a:ext cx="1552575" cy="1554163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dirty="0"/>
            </a:p>
          </p:txBody>
        </p:sp>
        <p:sp>
          <p:nvSpPr>
            <p:cNvPr id="16" name="stethoscope piece">
              <a:extLst>
                <a:ext uri="{FF2B5EF4-FFF2-40B4-BE49-F238E27FC236}">
                  <a16:creationId xmlns:a16="http://schemas.microsoft.com/office/drawing/2014/main" xmlns="" id="{99DA203A-9FA6-4CB0-97FA-C9E4958607BD}"/>
                </a:ext>
              </a:extLst>
            </p:cNvPr>
            <p:cNvSpPr>
              <a:spLocks/>
            </p:cNvSpPr>
            <p:nvPr/>
          </p:nvSpPr>
          <p:spPr bwMode="auto">
            <a:xfrm>
              <a:off x="8186738" y="4370388"/>
              <a:ext cx="0" cy="354013"/>
            </a:xfrm>
            <a:custGeom>
              <a:avLst/>
              <a:gdLst>
                <a:gd name="T0" fmla="*/ 0 h 223"/>
                <a:gd name="T1" fmla="*/ 223 h 223"/>
                <a:gd name="T2" fmla="*/ 0 h 223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223">
                  <a:moveTo>
                    <a:pt x="0" y="0"/>
                  </a:moveTo>
                  <a:lnTo>
                    <a:pt x="0" y="22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dirty="0"/>
            </a:p>
          </p:txBody>
        </p:sp>
        <p:sp>
          <p:nvSpPr>
            <p:cNvPr id="17" name="stethoscope piece">
              <a:extLst>
                <a:ext uri="{FF2B5EF4-FFF2-40B4-BE49-F238E27FC236}">
                  <a16:creationId xmlns:a16="http://schemas.microsoft.com/office/drawing/2014/main" xmlns="" id="{1D8EB612-126B-4DE8-B2A7-AED20931CF7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186738" y="4370388"/>
              <a:ext cx="0" cy="354013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dirty="0"/>
            </a:p>
          </p:txBody>
        </p:sp>
        <p:sp>
          <p:nvSpPr>
            <p:cNvPr id="18" name="stethoscope piece">
              <a:extLst>
                <a:ext uri="{FF2B5EF4-FFF2-40B4-BE49-F238E27FC236}">
                  <a16:creationId xmlns:a16="http://schemas.microsoft.com/office/drawing/2014/main" xmlns="" id="{3C63CDBB-9F2A-4EBA-BF29-DEC76DA4C7E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823200" y="3711575"/>
              <a:ext cx="727075" cy="1144588"/>
            </a:xfrm>
            <a:custGeom>
              <a:avLst/>
              <a:gdLst>
                <a:gd name="T0" fmla="*/ 210 w 210"/>
                <a:gd name="T1" fmla="*/ 31 h 330"/>
                <a:gd name="T2" fmla="*/ 207 w 210"/>
                <a:gd name="T3" fmla="*/ 22 h 330"/>
                <a:gd name="T4" fmla="*/ 174 w 210"/>
                <a:gd name="T5" fmla="*/ 6 h 330"/>
                <a:gd name="T6" fmla="*/ 163 w 210"/>
                <a:gd name="T7" fmla="*/ 0 h 330"/>
                <a:gd name="T8" fmla="*/ 150 w 210"/>
                <a:gd name="T9" fmla="*/ 12 h 330"/>
                <a:gd name="T10" fmla="*/ 163 w 210"/>
                <a:gd name="T11" fmla="*/ 25 h 330"/>
                <a:gd name="T12" fmla="*/ 172 w 210"/>
                <a:gd name="T13" fmla="*/ 22 h 330"/>
                <a:gd name="T14" fmla="*/ 194 w 210"/>
                <a:gd name="T15" fmla="*/ 32 h 330"/>
                <a:gd name="T16" fmla="*/ 105 w 210"/>
                <a:gd name="T17" fmla="*/ 182 h 330"/>
                <a:gd name="T18" fmla="*/ 17 w 210"/>
                <a:gd name="T19" fmla="*/ 32 h 330"/>
                <a:gd name="T20" fmla="*/ 38 w 210"/>
                <a:gd name="T21" fmla="*/ 22 h 330"/>
                <a:gd name="T22" fmla="*/ 47 w 210"/>
                <a:gd name="T23" fmla="*/ 25 h 330"/>
                <a:gd name="T24" fmla="*/ 60 w 210"/>
                <a:gd name="T25" fmla="*/ 12 h 330"/>
                <a:gd name="T26" fmla="*/ 47 w 210"/>
                <a:gd name="T27" fmla="*/ 0 h 330"/>
                <a:gd name="T28" fmla="*/ 36 w 210"/>
                <a:gd name="T29" fmla="*/ 6 h 330"/>
                <a:gd name="T30" fmla="*/ 4 w 210"/>
                <a:gd name="T31" fmla="*/ 22 h 330"/>
                <a:gd name="T32" fmla="*/ 0 w 210"/>
                <a:gd name="T33" fmla="*/ 31 h 330"/>
                <a:gd name="T34" fmla="*/ 97 w 210"/>
                <a:gd name="T35" fmla="*/ 197 h 330"/>
                <a:gd name="T36" fmla="*/ 97 w 210"/>
                <a:gd name="T37" fmla="*/ 292 h 330"/>
                <a:gd name="T38" fmla="*/ 97 w 210"/>
                <a:gd name="T39" fmla="*/ 292 h 330"/>
                <a:gd name="T40" fmla="*/ 138 w 210"/>
                <a:gd name="T41" fmla="*/ 330 h 330"/>
                <a:gd name="T42" fmla="*/ 179 w 210"/>
                <a:gd name="T43" fmla="*/ 289 h 330"/>
                <a:gd name="T44" fmla="*/ 138 w 210"/>
                <a:gd name="T45" fmla="*/ 249 h 330"/>
                <a:gd name="T46" fmla="*/ 113 w 210"/>
                <a:gd name="T47" fmla="*/ 257 h 330"/>
                <a:gd name="T48" fmla="*/ 113 w 210"/>
                <a:gd name="T49" fmla="*/ 197 h 330"/>
                <a:gd name="T50" fmla="*/ 210 w 210"/>
                <a:gd name="T51" fmla="*/ 31 h 330"/>
                <a:gd name="T52" fmla="*/ 138 w 210"/>
                <a:gd name="T53" fmla="*/ 265 h 330"/>
                <a:gd name="T54" fmla="*/ 163 w 210"/>
                <a:gd name="T55" fmla="*/ 289 h 330"/>
                <a:gd name="T56" fmla="*/ 138 w 210"/>
                <a:gd name="T57" fmla="*/ 314 h 330"/>
                <a:gd name="T58" fmla="*/ 113 w 210"/>
                <a:gd name="T59" fmla="*/ 289 h 330"/>
                <a:gd name="T60" fmla="*/ 138 w 210"/>
                <a:gd name="T61" fmla="*/ 265 h 3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210" h="330">
                  <a:moveTo>
                    <a:pt x="210" y="31"/>
                  </a:moveTo>
                  <a:cubicBezTo>
                    <a:pt x="210" y="29"/>
                    <a:pt x="210" y="26"/>
                    <a:pt x="207" y="22"/>
                  </a:cubicBezTo>
                  <a:cubicBezTo>
                    <a:pt x="201" y="15"/>
                    <a:pt x="183" y="8"/>
                    <a:pt x="174" y="6"/>
                  </a:cubicBezTo>
                  <a:cubicBezTo>
                    <a:pt x="172" y="2"/>
                    <a:pt x="168" y="0"/>
                    <a:pt x="163" y="0"/>
                  </a:cubicBezTo>
                  <a:cubicBezTo>
                    <a:pt x="156" y="0"/>
                    <a:pt x="150" y="5"/>
                    <a:pt x="150" y="12"/>
                  </a:cubicBezTo>
                  <a:cubicBezTo>
                    <a:pt x="150" y="20"/>
                    <a:pt x="156" y="25"/>
                    <a:pt x="163" y="25"/>
                  </a:cubicBezTo>
                  <a:cubicBezTo>
                    <a:pt x="167" y="25"/>
                    <a:pt x="170" y="24"/>
                    <a:pt x="172" y="22"/>
                  </a:cubicBezTo>
                  <a:cubicBezTo>
                    <a:pt x="177" y="23"/>
                    <a:pt x="190" y="28"/>
                    <a:pt x="194" y="32"/>
                  </a:cubicBezTo>
                  <a:cubicBezTo>
                    <a:pt x="186" y="93"/>
                    <a:pt x="145" y="182"/>
                    <a:pt x="105" y="182"/>
                  </a:cubicBezTo>
                  <a:cubicBezTo>
                    <a:pt x="65" y="182"/>
                    <a:pt x="25" y="93"/>
                    <a:pt x="17" y="32"/>
                  </a:cubicBezTo>
                  <a:cubicBezTo>
                    <a:pt x="21" y="28"/>
                    <a:pt x="33" y="23"/>
                    <a:pt x="38" y="22"/>
                  </a:cubicBezTo>
                  <a:cubicBezTo>
                    <a:pt x="40" y="24"/>
                    <a:pt x="43" y="25"/>
                    <a:pt x="47" y="25"/>
                  </a:cubicBezTo>
                  <a:cubicBezTo>
                    <a:pt x="54" y="25"/>
                    <a:pt x="60" y="20"/>
                    <a:pt x="60" y="12"/>
                  </a:cubicBezTo>
                  <a:cubicBezTo>
                    <a:pt x="60" y="5"/>
                    <a:pt x="54" y="0"/>
                    <a:pt x="47" y="0"/>
                  </a:cubicBezTo>
                  <a:cubicBezTo>
                    <a:pt x="42" y="0"/>
                    <a:pt x="38" y="2"/>
                    <a:pt x="36" y="6"/>
                  </a:cubicBezTo>
                  <a:cubicBezTo>
                    <a:pt x="27" y="8"/>
                    <a:pt x="9" y="15"/>
                    <a:pt x="4" y="22"/>
                  </a:cubicBezTo>
                  <a:cubicBezTo>
                    <a:pt x="0" y="26"/>
                    <a:pt x="0" y="29"/>
                    <a:pt x="0" y="31"/>
                  </a:cubicBezTo>
                  <a:cubicBezTo>
                    <a:pt x="7" y="88"/>
                    <a:pt x="45" y="188"/>
                    <a:pt x="97" y="197"/>
                  </a:cubicBezTo>
                  <a:cubicBezTo>
                    <a:pt x="97" y="292"/>
                    <a:pt x="97" y="292"/>
                    <a:pt x="97" y="292"/>
                  </a:cubicBezTo>
                  <a:cubicBezTo>
                    <a:pt x="97" y="292"/>
                    <a:pt x="97" y="292"/>
                    <a:pt x="97" y="292"/>
                  </a:cubicBezTo>
                  <a:cubicBezTo>
                    <a:pt x="99" y="313"/>
                    <a:pt x="116" y="330"/>
                    <a:pt x="138" y="330"/>
                  </a:cubicBezTo>
                  <a:cubicBezTo>
                    <a:pt x="160" y="330"/>
                    <a:pt x="179" y="312"/>
                    <a:pt x="179" y="289"/>
                  </a:cubicBezTo>
                  <a:cubicBezTo>
                    <a:pt x="179" y="267"/>
                    <a:pt x="160" y="249"/>
                    <a:pt x="138" y="249"/>
                  </a:cubicBezTo>
                  <a:cubicBezTo>
                    <a:pt x="129" y="249"/>
                    <a:pt x="120" y="252"/>
                    <a:pt x="113" y="257"/>
                  </a:cubicBezTo>
                  <a:cubicBezTo>
                    <a:pt x="113" y="197"/>
                    <a:pt x="113" y="197"/>
                    <a:pt x="113" y="197"/>
                  </a:cubicBezTo>
                  <a:cubicBezTo>
                    <a:pt x="165" y="188"/>
                    <a:pt x="203" y="88"/>
                    <a:pt x="210" y="31"/>
                  </a:cubicBezTo>
                  <a:close/>
                  <a:moveTo>
                    <a:pt x="138" y="265"/>
                  </a:moveTo>
                  <a:cubicBezTo>
                    <a:pt x="152" y="265"/>
                    <a:pt x="163" y="276"/>
                    <a:pt x="163" y="289"/>
                  </a:cubicBezTo>
                  <a:cubicBezTo>
                    <a:pt x="163" y="303"/>
                    <a:pt x="152" y="314"/>
                    <a:pt x="138" y="314"/>
                  </a:cubicBezTo>
                  <a:cubicBezTo>
                    <a:pt x="124" y="314"/>
                    <a:pt x="113" y="303"/>
                    <a:pt x="113" y="289"/>
                  </a:cubicBezTo>
                  <a:cubicBezTo>
                    <a:pt x="113" y="276"/>
                    <a:pt x="124" y="265"/>
                    <a:pt x="138" y="26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dirty="0"/>
            </a:p>
          </p:txBody>
        </p:sp>
        <p:sp>
          <p:nvSpPr>
            <p:cNvPr id="19" name="stethoscope piece">
              <a:extLst>
                <a:ext uri="{FF2B5EF4-FFF2-40B4-BE49-F238E27FC236}">
                  <a16:creationId xmlns:a16="http://schemas.microsoft.com/office/drawing/2014/main" xmlns="" id="{26E48C2E-F343-4CDD-AB3D-37F19C48C657}"/>
                </a:ext>
              </a:extLst>
            </p:cNvPr>
            <p:cNvSpPr>
              <a:spLocks/>
            </p:cNvSpPr>
            <p:nvPr/>
          </p:nvSpPr>
          <p:spPr bwMode="auto">
            <a:xfrm>
              <a:off x="7920038" y="4627563"/>
              <a:ext cx="312738" cy="173038"/>
            </a:xfrm>
            <a:custGeom>
              <a:avLst/>
              <a:gdLst>
                <a:gd name="T0" fmla="*/ 0 w 197"/>
                <a:gd name="T1" fmla="*/ 109 h 109"/>
                <a:gd name="T2" fmla="*/ 197 w 197"/>
                <a:gd name="T3" fmla="*/ 0 h 109"/>
                <a:gd name="T4" fmla="*/ 0 w 197"/>
                <a:gd name="T5" fmla="*/ 109 h 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97" h="109">
                  <a:moveTo>
                    <a:pt x="0" y="109"/>
                  </a:moveTo>
                  <a:lnTo>
                    <a:pt x="197" y="0"/>
                  </a:lnTo>
                  <a:lnTo>
                    <a:pt x="0" y="10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dirty="0"/>
            </a:p>
          </p:txBody>
        </p:sp>
        <p:sp>
          <p:nvSpPr>
            <p:cNvPr id="20" name="stethoscope piece">
              <a:extLst>
                <a:ext uri="{FF2B5EF4-FFF2-40B4-BE49-F238E27FC236}">
                  <a16:creationId xmlns:a16="http://schemas.microsoft.com/office/drawing/2014/main" xmlns="" id="{A0CE0ACA-FD07-45A2-85AC-CE7A4B13CCDF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7920038" y="4627563"/>
              <a:ext cx="312738" cy="173038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dirty="0"/>
            </a:p>
          </p:txBody>
        </p:sp>
        <p:sp>
          <p:nvSpPr>
            <p:cNvPr id="21" name="stethoscope piece">
              <a:extLst>
                <a:ext uri="{FF2B5EF4-FFF2-40B4-BE49-F238E27FC236}">
                  <a16:creationId xmlns:a16="http://schemas.microsoft.com/office/drawing/2014/main" xmlns="" id="{2E889E42-322A-4E37-9F80-DDC66B9458FB}"/>
                </a:ext>
              </a:extLst>
            </p:cNvPr>
            <p:cNvSpPr>
              <a:spLocks/>
            </p:cNvSpPr>
            <p:nvPr/>
          </p:nvSpPr>
          <p:spPr bwMode="auto">
            <a:xfrm>
              <a:off x="7802563" y="4603750"/>
              <a:ext cx="442913" cy="307975"/>
            </a:xfrm>
            <a:custGeom>
              <a:avLst/>
              <a:gdLst>
                <a:gd name="T0" fmla="*/ 128 w 128"/>
                <a:gd name="T1" fmla="*/ 14 h 89"/>
                <a:gd name="T2" fmla="*/ 120 w 128"/>
                <a:gd name="T3" fmla="*/ 0 h 89"/>
                <a:gd name="T4" fmla="*/ 57 w 128"/>
                <a:gd name="T5" fmla="*/ 35 h 89"/>
                <a:gd name="T6" fmla="*/ 32 w 128"/>
                <a:gd name="T7" fmla="*/ 24 h 89"/>
                <a:gd name="T8" fmla="*/ 0 w 128"/>
                <a:gd name="T9" fmla="*/ 57 h 89"/>
                <a:gd name="T10" fmla="*/ 32 w 128"/>
                <a:gd name="T11" fmla="*/ 89 h 89"/>
                <a:gd name="T12" fmla="*/ 65 w 128"/>
                <a:gd name="T13" fmla="*/ 57 h 89"/>
                <a:gd name="T14" fmla="*/ 64 w 128"/>
                <a:gd name="T15" fmla="*/ 49 h 89"/>
                <a:gd name="T16" fmla="*/ 128 w 128"/>
                <a:gd name="T17" fmla="*/ 14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8" h="89">
                  <a:moveTo>
                    <a:pt x="128" y="14"/>
                  </a:moveTo>
                  <a:cubicBezTo>
                    <a:pt x="120" y="0"/>
                    <a:pt x="120" y="0"/>
                    <a:pt x="120" y="0"/>
                  </a:cubicBezTo>
                  <a:cubicBezTo>
                    <a:pt x="57" y="35"/>
                    <a:pt x="57" y="35"/>
                    <a:pt x="57" y="35"/>
                  </a:cubicBezTo>
                  <a:cubicBezTo>
                    <a:pt x="51" y="28"/>
                    <a:pt x="42" y="24"/>
                    <a:pt x="32" y="24"/>
                  </a:cubicBezTo>
                  <a:cubicBezTo>
                    <a:pt x="14" y="24"/>
                    <a:pt x="0" y="39"/>
                    <a:pt x="0" y="57"/>
                  </a:cubicBezTo>
                  <a:cubicBezTo>
                    <a:pt x="0" y="75"/>
                    <a:pt x="14" y="89"/>
                    <a:pt x="32" y="89"/>
                  </a:cubicBezTo>
                  <a:cubicBezTo>
                    <a:pt x="50" y="89"/>
                    <a:pt x="65" y="75"/>
                    <a:pt x="65" y="57"/>
                  </a:cubicBezTo>
                  <a:cubicBezTo>
                    <a:pt x="65" y="54"/>
                    <a:pt x="65" y="52"/>
                    <a:pt x="64" y="49"/>
                  </a:cubicBezTo>
                  <a:lnTo>
                    <a:pt x="128" y="1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dirty="0"/>
            </a:p>
          </p:txBody>
        </p:sp>
        <p:sp>
          <p:nvSpPr>
            <p:cNvPr id="22" name="stethoscope piece">
              <a:extLst>
                <a:ext uri="{FF2B5EF4-FFF2-40B4-BE49-F238E27FC236}">
                  <a16:creationId xmlns:a16="http://schemas.microsoft.com/office/drawing/2014/main" xmlns="" id="{610A7E6D-7F0B-40F8-B4E7-DCF76243498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832725" y="4718050"/>
              <a:ext cx="163513" cy="161925"/>
            </a:xfrm>
            <a:custGeom>
              <a:avLst/>
              <a:gdLst>
                <a:gd name="T0" fmla="*/ 23 w 47"/>
                <a:gd name="T1" fmla="*/ 47 h 47"/>
                <a:gd name="T2" fmla="*/ 0 w 47"/>
                <a:gd name="T3" fmla="*/ 24 h 47"/>
                <a:gd name="T4" fmla="*/ 23 w 47"/>
                <a:gd name="T5" fmla="*/ 0 h 47"/>
                <a:gd name="T6" fmla="*/ 47 w 47"/>
                <a:gd name="T7" fmla="*/ 24 h 47"/>
                <a:gd name="T8" fmla="*/ 23 w 47"/>
                <a:gd name="T9" fmla="*/ 47 h 47"/>
                <a:gd name="T10" fmla="*/ 23 w 47"/>
                <a:gd name="T11" fmla="*/ 8 h 47"/>
                <a:gd name="T12" fmla="*/ 8 w 47"/>
                <a:gd name="T13" fmla="*/ 24 h 47"/>
                <a:gd name="T14" fmla="*/ 23 w 47"/>
                <a:gd name="T15" fmla="*/ 39 h 47"/>
                <a:gd name="T16" fmla="*/ 39 w 47"/>
                <a:gd name="T17" fmla="*/ 24 h 47"/>
                <a:gd name="T18" fmla="*/ 23 w 47"/>
                <a:gd name="T19" fmla="*/ 8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7" h="47">
                  <a:moveTo>
                    <a:pt x="23" y="47"/>
                  </a:moveTo>
                  <a:cubicBezTo>
                    <a:pt x="10" y="47"/>
                    <a:pt x="0" y="37"/>
                    <a:pt x="0" y="24"/>
                  </a:cubicBezTo>
                  <a:cubicBezTo>
                    <a:pt x="0" y="11"/>
                    <a:pt x="10" y="0"/>
                    <a:pt x="23" y="0"/>
                  </a:cubicBezTo>
                  <a:cubicBezTo>
                    <a:pt x="36" y="0"/>
                    <a:pt x="47" y="11"/>
                    <a:pt x="47" y="24"/>
                  </a:cubicBezTo>
                  <a:cubicBezTo>
                    <a:pt x="47" y="37"/>
                    <a:pt x="36" y="47"/>
                    <a:pt x="23" y="47"/>
                  </a:cubicBezTo>
                  <a:close/>
                  <a:moveTo>
                    <a:pt x="23" y="8"/>
                  </a:moveTo>
                  <a:cubicBezTo>
                    <a:pt x="15" y="8"/>
                    <a:pt x="8" y="15"/>
                    <a:pt x="8" y="24"/>
                  </a:cubicBezTo>
                  <a:cubicBezTo>
                    <a:pt x="8" y="32"/>
                    <a:pt x="15" y="39"/>
                    <a:pt x="23" y="39"/>
                  </a:cubicBezTo>
                  <a:cubicBezTo>
                    <a:pt x="32" y="39"/>
                    <a:pt x="39" y="32"/>
                    <a:pt x="39" y="24"/>
                  </a:cubicBezTo>
                  <a:cubicBezTo>
                    <a:pt x="39" y="15"/>
                    <a:pt x="32" y="8"/>
                    <a:pt x="23" y="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dirty="0"/>
            </a:p>
          </p:txBody>
        </p:sp>
      </p:grpSp>
      <p:sp>
        <p:nvSpPr>
          <p:cNvPr id="23" name="Title 1">
            <a:extLst>
              <a:ext uri="{FF2B5EF4-FFF2-40B4-BE49-F238E27FC236}">
                <a16:creationId xmlns:a16="http://schemas.microsoft.com/office/drawing/2014/main" xmlns="" id="{E8724858-B78C-4C6F-9D41-1FD05602DC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40723"/>
            <a:ext cx="8612372" cy="1143000"/>
          </a:xfrm>
        </p:spPr>
        <p:txBody>
          <a:bodyPr>
            <a:normAutofit/>
          </a:bodyPr>
          <a:lstStyle/>
          <a:p>
            <a:pPr algn="l"/>
            <a:r>
              <a:rPr lang="en-ZA" sz="5400" dirty="0">
                <a:solidFill>
                  <a:schemeClr val="accent1">
                    <a:lumMod val="75000"/>
                  </a:schemeClr>
                </a:solidFill>
                <a:latin typeface="Candara" panose="020E0502030303020204" pitchFamily="34" charset="0"/>
              </a:rPr>
              <a:t>Practitioners – Findings (2)</a:t>
            </a:r>
          </a:p>
        </p:txBody>
      </p:sp>
      <p:sp>
        <p:nvSpPr>
          <p:cNvPr id="24" name="Content Placeholder 2">
            <a:extLst>
              <a:ext uri="{FF2B5EF4-FFF2-40B4-BE49-F238E27FC236}">
                <a16:creationId xmlns:a16="http://schemas.microsoft.com/office/drawing/2014/main" xmlns="" id="{0ED301AA-028D-42C6-A454-A48CBD5DE7C9}"/>
              </a:ext>
            </a:extLst>
          </p:cNvPr>
          <p:cNvSpPr txBox="1">
            <a:spLocks/>
          </p:cNvSpPr>
          <p:nvPr/>
        </p:nvSpPr>
        <p:spPr>
          <a:xfrm>
            <a:off x="0" y="1212113"/>
            <a:ext cx="12192000" cy="5645888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ZA" dirty="0">
                <a:latin typeface="Candara" panose="020E0502030303020204" pitchFamily="34" charset="0"/>
              </a:rPr>
              <a:t>No standardised measurement of quality and health outcomes</a:t>
            </a:r>
          </a:p>
          <a:p>
            <a:pPr lvl="2">
              <a:lnSpc>
                <a:spcPct val="100000"/>
              </a:lnSpc>
              <a:spcBef>
                <a:spcPts val="0"/>
              </a:spcBef>
              <a:buFont typeface="Candara" panose="020E0502030303020204" pitchFamily="34" charset="0"/>
              <a:buChar char="−"/>
            </a:pPr>
            <a:r>
              <a:rPr lang="en-ZA" sz="2600" dirty="0">
                <a:latin typeface="Candara" panose="020E0502030303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Consumers are uninformed and cannot compare</a:t>
            </a:r>
          </a:p>
          <a:p>
            <a:pPr lvl="2">
              <a:lnSpc>
                <a:spcPct val="100000"/>
              </a:lnSpc>
              <a:spcBef>
                <a:spcPts val="0"/>
              </a:spcBef>
              <a:buFont typeface="Candara" panose="020E0502030303020204" pitchFamily="34" charset="0"/>
              <a:buChar char="−"/>
            </a:pPr>
            <a:r>
              <a:rPr lang="en-ZA" sz="2600" dirty="0">
                <a:latin typeface="Candara" panose="020E0502030303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Practitioners cannot benchmark</a:t>
            </a:r>
          </a:p>
          <a:p>
            <a:pPr lvl="2">
              <a:lnSpc>
                <a:spcPct val="100000"/>
              </a:lnSpc>
              <a:spcBef>
                <a:spcPts val="0"/>
              </a:spcBef>
              <a:buFont typeface="Candara" panose="020E0502030303020204" pitchFamily="34" charset="0"/>
              <a:buChar char="−"/>
            </a:pPr>
            <a:r>
              <a:rPr lang="en-ZA" sz="2600" dirty="0">
                <a:latin typeface="Candara" panose="020E0502030303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Funders cannot contract on quality</a:t>
            </a:r>
          </a:p>
          <a:p>
            <a:endParaRPr lang="en-ZA" dirty="0">
              <a:solidFill>
                <a:prstClr val="black"/>
              </a:solidFill>
              <a:latin typeface="Candara" panose="020E0502030303020204" pitchFamily="34" charset="0"/>
            </a:endParaRPr>
          </a:p>
          <a:p>
            <a:r>
              <a:rPr lang="en-ZA" dirty="0">
                <a:solidFill>
                  <a:prstClr val="black"/>
                </a:solidFill>
                <a:latin typeface="Candara" panose="020E0502030303020204" pitchFamily="34" charset="0"/>
              </a:rPr>
              <a:t>There is excessive utilisation driving healthcare costs</a:t>
            </a:r>
          </a:p>
          <a:p>
            <a:pPr lvl="1"/>
            <a:r>
              <a:rPr lang="en-ZA" sz="2800" dirty="0">
                <a:solidFill>
                  <a:prstClr val="black"/>
                </a:solidFill>
                <a:latin typeface="Candara" panose="020E0502030303020204" pitchFamily="34" charset="0"/>
              </a:rPr>
              <a:t>Not necessarily improving outcomes</a:t>
            </a:r>
          </a:p>
          <a:p>
            <a:pPr lvl="1"/>
            <a:r>
              <a:rPr lang="en-ZA" sz="2800" dirty="0">
                <a:solidFill>
                  <a:prstClr val="black"/>
                </a:solidFill>
                <a:latin typeface="Candara" panose="020E0502030303020204" pitchFamily="34" charset="0"/>
              </a:rPr>
              <a:t>More practitioners </a:t>
            </a:r>
            <a:r>
              <a:rPr lang="en-ZA" sz="2800" dirty="0">
                <a:solidFill>
                  <a:prstClr val="black"/>
                </a:solidFill>
                <a:latin typeface="Candara" panose="020E0502030303020204" pitchFamily="34" charset="0"/>
                <a:sym typeface="Wingdings" panose="05000000000000000000" pitchFamily="2" charset="2"/>
              </a:rPr>
              <a:t> more admissions</a:t>
            </a:r>
          </a:p>
          <a:p>
            <a:pPr lvl="1"/>
            <a:r>
              <a:rPr lang="en-ZA" sz="2800" dirty="0">
                <a:solidFill>
                  <a:prstClr val="black"/>
                </a:solidFill>
                <a:latin typeface="Candara" panose="020E0502030303020204" pitchFamily="34" charset="0"/>
                <a:sym typeface="Wingdings" panose="05000000000000000000" pitchFamily="2" charset="2"/>
              </a:rPr>
              <a:t>Current market incentives promote overutilization</a:t>
            </a:r>
          </a:p>
          <a:p>
            <a:pPr lvl="2">
              <a:lnSpc>
                <a:spcPct val="110000"/>
              </a:lnSpc>
              <a:spcBef>
                <a:spcPts val="0"/>
              </a:spcBef>
              <a:buFont typeface="Candara" panose="020E0502030303020204" pitchFamily="34" charset="0"/>
              <a:buChar char="−"/>
            </a:pPr>
            <a:r>
              <a:rPr lang="en-ZA" sz="2600" dirty="0">
                <a:latin typeface="Candara" panose="020E0502030303020204" pitchFamily="34" charset="0"/>
                <a:ea typeface="Verdana" panose="020B0604030504040204" pitchFamily="34" charset="0"/>
                <a:cs typeface="Verdana" panose="020B0604030504040204" pitchFamily="34" charset="0"/>
                <a:sym typeface="Wingdings" panose="05000000000000000000" pitchFamily="2" charset="2"/>
              </a:rPr>
              <a:t>FFS</a:t>
            </a:r>
          </a:p>
          <a:p>
            <a:pPr lvl="2">
              <a:lnSpc>
                <a:spcPct val="110000"/>
              </a:lnSpc>
              <a:spcBef>
                <a:spcPts val="0"/>
              </a:spcBef>
              <a:buFont typeface="Candara" panose="020E0502030303020204" pitchFamily="34" charset="0"/>
              <a:buChar char="−"/>
            </a:pPr>
            <a:r>
              <a:rPr lang="en-ZA" sz="2600" dirty="0">
                <a:latin typeface="Candara" panose="020E0502030303020204" pitchFamily="34" charset="0"/>
                <a:ea typeface="Verdana" panose="020B0604030504040204" pitchFamily="34" charset="0"/>
                <a:cs typeface="Verdana" panose="020B0604030504040204" pitchFamily="34" charset="0"/>
                <a:sym typeface="Wingdings" panose="05000000000000000000" pitchFamily="2" charset="2"/>
              </a:rPr>
              <a:t>Reimbursement of PMBs at cost - shifted market power to practitioners who ‘up-code’ and can set their own reimbursement level</a:t>
            </a:r>
          </a:p>
          <a:p>
            <a:pPr lvl="2">
              <a:lnSpc>
                <a:spcPct val="110000"/>
              </a:lnSpc>
              <a:spcBef>
                <a:spcPts val="0"/>
              </a:spcBef>
              <a:buFont typeface="Candara" panose="020E0502030303020204" pitchFamily="34" charset="0"/>
              <a:buChar char="−"/>
            </a:pPr>
            <a:r>
              <a:rPr lang="en-ZA" sz="2600" dirty="0" err="1">
                <a:latin typeface="Candara" panose="020E0502030303020204" pitchFamily="34" charset="0"/>
                <a:ea typeface="Verdana" panose="020B0604030504040204" pitchFamily="34" charset="0"/>
                <a:cs typeface="Verdana" panose="020B0604030504040204" pitchFamily="34" charset="0"/>
                <a:sym typeface="Wingdings" panose="05000000000000000000" pitchFamily="2" charset="2"/>
              </a:rPr>
              <a:t>Hospi</a:t>
            </a:r>
            <a:r>
              <a:rPr lang="en-ZA" sz="2600" dirty="0">
                <a:latin typeface="Candara" panose="020E0502030303020204" pitchFamily="34" charset="0"/>
                <a:ea typeface="Verdana" panose="020B0604030504040204" pitchFamily="34" charset="0"/>
                <a:cs typeface="Verdana" panose="020B0604030504040204" pitchFamily="34" charset="0"/>
                <a:sym typeface="Wingdings" panose="05000000000000000000" pitchFamily="2" charset="2"/>
              </a:rPr>
              <a:t>-centric benefit design</a:t>
            </a:r>
            <a:endParaRPr lang="en-ZA" sz="2600" dirty="0">
              <a:latin typeface="Candara" panose="020E050203030302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endParaRPr lang="en-ZA" sz="2600" dirty="0">
              <a:latin typeface="Candara" panose="020E05020303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4227007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umbrella, snow, phone, white&#10;&#10;Description automatically generated">
            <a:extLst>
              <a:ext uri="{FF2B5EF4-FFF2-40B4-BE49-F238E27FC236}">
                <a16:creationId xmlns:a16="http://schemas.microsoft.com/office/drawing/2014/main" xmlns="" id="{277EFCCE-3F06-4D6B-A6DF-72C7FA69C49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alphaModFix amt="70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1020" y="0"/>
            <a:ext cx="12194039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A89A01A8-88AE-43BA-9D94-362A93F5599A}"/>
              </a:ext>
            </a:extLst>
          </p:cNvPr>
          <p:cNvSpPr txBox="1"/>
          <p:nvPr/>
        </p:nvSpPr>
        <p:spPr>
          <a:xfrm>
            <a:off x="90615" y="70894"/>
            <a:ext cx="9408754" cy="954107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r>
              <a:rPr lang="en-ZA" sz="2800" dirty="0">
                <a:solidFill>
                  <a:schemeClr val="bg1"/>
                </a:solidFill>
              </a:rPr>
              <a:t>Age-standardised hospital admission rates for South African private sector and a subset of 17 OECD countries</a:t>
            </a: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xmlns="" id="{01978192-1D3C-4430-A6D3-3677390454B3}"/>
              </a:ext>
            </a:extLst>
          </p:cNvPr>
          <p:cNvGrpSpPr/>
          <p:nvPr/>
        </p:nvGrpSpPr>
        <p:grpSpPr>
          <a:xfrm>
            <a:off x="-1019" y="1025001"/>
            <a:ext cx="11954121" cy="5762977"/>
            <a:chOff x="858288" y="1287402"/>
            <a:chExt cx="10075720" cy="4337149"/>
          </a:xfrm>
        </p:grpSpPr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xmlns="" id="{909F9613-D90B-4950-B091-70829616FFBB}"/>
                </a:ext>
              </a:extLst>
            </p:cNvPr>
            <p:cNvPicPr/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b="23783"/>
            <a:stretch/>
          </p:blipFill>
          <p:spPr bwMode="auto">
            <a:xfrm>
              <a:off x="858288" y="1287402"/>
              <a:ext cx="8022451" cy="4337149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xmlns="" id="{EF774630-E91F-4EB5-8C3D-161031CE59F4}"/>
                </a:ext>
              </a:extLst>
            </p:cNvPr>
            <p:cNvPicPr/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9757" t="73126" r="63108"/>
            <a:stretch/>
          </p:blipFill>
          <p:spPr bwMode="auto">
            <a:xfrm>
              <a:off x="9010940" y="1412216"/>
              <a:ext cx="1923068" cy="1324820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xmlns="" id="{F4A75CAF-889B-47F1-9E06-BE5422C30B28}"/>
                </a:ext>
              </a:extLst>
            </p:cNvPr>
            <p:cNvPicPr/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37364" t="73126" r="35501"/>
            <a:stretch/>
          </p:blipFill>
          <p:spPr bwMode="auto">
            <a:xfrm>
              <a:off x="9010940" y="2867412"/>
              <a:ext cx="1923068" cy="1324820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xmlns="" id="{9E9BF6D6-81D0-43A2-A94E-4C4962B4963E}"/>
                </a:ext>
              </a:extLst>
            </p:cNvPr>
            <p:cNvPicPr/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65050" t="73126" r="7815"/>
            <a:stretch/>
          </p:blipFill>
          <p:spPr bwMode="auto">
            <a:xfrm>
              <a:off x="9010940" y="4299731"/>
              <a:ext cx="1923068" cy="1324820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</p:grpSp>
    </p:spTree>
    <p:extLst>
      <p:ext uri="{BB962C8B-B14F-4D97-AF65-F5344CB8AC3E}">
        <p14:creationId xmlns:p14="http://schemas.microsoft.com/office/powerpoint/2010/main" xmlns="" val="281680575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681</TotalTime>
  <Words>1478</Words>
  <Application>Microsoft Office PowerPoint</Application>
  <PresentationFormat>Custom</PresentationFormat>
  <Paragraphs>239</Paragraphs>
  <Slides>26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27" baseType="lpstr">
      <vt:lpstr>Office Theme</vt:lpstr>
      <vt:lpstr>Slide 1</vt:lpstr>
      <vt:lpstr>Slide 2</vt:lpstr>
      <vt:lpstr>Introduction (2)</vt:lpstr>
      <vt:lpstr>Introduction (3)</vt:lpstr>
      <vt:lpstr>Findings Facilities </vt:lpstr>
      <vt:lpstr>Slide 6</vt:lpstr>
      <vt:lpstr>Practitioners – Findings </vt:lpstr>
      <vt:lpstr>Practitioners – Findings (2)</vt:lpstr>
      <vt:lpstr>Slide 9</vt:lpstr>
      <vt:lpstr>Slide 10</vt:lpstr>
      <vt:lpstr>Practitioners – Recommendations 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OMRO Outcomes Monitoring  &amp; Reporting Organisation </vt:lpstr>
      <vt:lpstr>Slide 20</vt:lpstr>
      <vt:lpstr> </vt:lpstr>
      <vt:lpstr> </vt:lpstr>
      <vt:lpstr>Relevance to NHI (2) </vt:lpstr>
      <vt:lpstr>Relevance to NHI (3)  </vt:lpstr>
      <vt:lpstr>Conclusion    </vt:lpstr>
      <vt:lpstr>Slide 26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Cora-Lise van Rensburg</dc:creator>
  <cp:lastModifiedBy>PUMZA</cp:lastModifiedBy>
  <cp:revision>60</cp:revision>
  <dcterms:created xsi:type="dcterms:W3CDTF">2019-09-23T11:32:09Z</dcterms:created>
  <dcterms:modified xsi:type="dcterms:W3CDTF">2020-03-18T11:26:23Z</dcterms:modified>
</cp:coreProperties>
</file>