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1" r:id="rId1"/>
  </p:sldMasterIdLst>
  <p:notesMasterIdLst>
    <p:notesMasterId r:id="rId77"/>
  </p:notesMasterIdLst>
  <p:handoutMasterIdLst>
    <p:handoutMasterId r:id="rId78"/>
  </p:handoutMasterIdLst>
  <p:sldIdLst>
    <p:sldId id="1247" r:id="rId2"/>
    <p:sldId id="1248" r:id="rId3"/>
    <p:sldId id="1251" r:id="rId4"/>
    <p:sldId id="1250" r:id="rId5"/>
    <p:sldId id="1390" r:id="rId6"/>
    <p:sldId id="1328" r:id="rId7"/>
    <p:sldId id="1345" r:id="rId8"/>
    <p:sldId id="1346" r:id="rId9"/>
    <p:sldId id="1252" r:id="rId10"/>
    <p:sldId id="1255" r:id="rId11"/>
    <p:sldId id="1256" r:id="rId12"/>
    <p:sldId id="1257" r:id="rId13"/>
    <p:sldId id="1327" r:id="rId14"/>
    <p:sldId id="1258" r:id="rId15"/>
    <p:sldId id="1259" r:id="rId16"/>
    <p:sldId id="1260" r:id="rId17"/>
    <p:sldId id="1364" r:id="rId18"/>
    <p:sldId id="1365" r:id="rId19"/>
    <p:sldId id="1289" r:id="rId20"/>
    <p:sldId id="1349" r:id="rId21"/>
    <p:sldId id="1350" r:id="rId22"/>
    <p:sldId id="1351" r:id="rId23"/>
    <p:sldId id="1352" r:id="rId24"/>
    <p:sldId id="1353" r:id="rId25"/>
    <p:sldId id="1354" r:id="rId26"/>
    <p:sldId id="1355" r:id="rId27"/>
    <p:sldId id="1356" r:id="rId28"/>
    <p:sldId id="1386" r:id="rId29"/>
    <p:sldId id="1387" r:id="rId30"/>
    <p:sldId id="1388" r:id="rId31"/>
    <p:sldId id="1389" r:id="rId32"/>
    <p:sldId id="1366" r:id="rId33"/>
    <p:sldId id="1367" r:id="rId34"/>
    <p:sldId id="1368" r:id="rId35"/>
    <p:sldId id="1373" r:id="rId36"/>
    <p:sldId id="1374" r:id="rId37"/>
    <p:sldId id="1337" r:id="rId38"/>
    <p:sldId id="1357" r:id="rId39"/>
    <p:sldId id="1358" r:id="rId40"/>
    <p:sldId id="1359" r:id="rId41"/>
    <p:sldId id="1360" r:id="rId42"/>
    <p:sldId id="1361" r:id="rId43"/>
    <p:sldId id="1379" r:id="rId44"/>
    <p:sldId id="1380" r:id="rId45"/>
    <p:sldId id="1381" r:id="rId46"/>
    <p:sldId id="1382" r:id="rId47"/>
    <p:sldId id="1383" r:id="rId48"/>
    <p:sldId id="1384" r:id="rId49"/>
    <p:sldId id="1385" r:id="rId50"/>
    <p:sldId id="1305" r:id="rId51"/>
    <p:sldId id="1306" r:id="rId52"/>
    <p:sldId id="1307" r:id="rId53"/>
    <p:sldId id="1308" r:id="rId54"/>
    <p:sldId id="1309" r:id="rId55"/>
    <p:sldId id="1310" r:id="rId56"/>
    <p:sldId id="1311" r:id="rId57"/>
    <p:sldId id="1312" r:id="rId58"/>
    <p:sldId id="1313" r:id="rId59"/>
    <p:sldId id="1314" r:id="rId60"/>
    <p:sldId id="1315" r:id="rId61"/>
    <p:sldId id="1316" r:id="rId62"/>
    <p:sldId id="1317" r:id="rId63"/>
    <p:sldId id="1318" r:id="rId64"/>
    <p:sldId id="1319" r:id="rId65"/>
    <p:sldId id="1320" r:id="rId66"/>
    <p:sldId id="1321" r:id="rId67"/>
    <p:sldId id="1322" r:id="rId68"/>
    <p:sldId id="1375" r:id="rId69"/>
    <p:sldId id="1376" r:id="rId70"/>
    <p:sldId id="1377" r:id="rId71"/>
    <p:sldId id="1378" r:id="rId72"/>
    <p:sldId id="1323" r:id="rId73"/>
    <p:sldId id="1362" r:id="rId74"/>
    <p:sldId id="1334" r:id="rId75"/>
    <p:sldId id="1249" r:id="rId76"/>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1247"/>
            <p14:sldId id="1248"/>
            <p14:sldId id="1251"/>
            <p14:sldId id="1250"/>
            <p14:sldId id="1390"/>
            <p14:sldId id="1328"/>
            <p14:sldId id="1345"/>
            <p14:sldId id="1346"/>
            <p14:sldId id="1252"/>
            <p14:sldId id="1255"/>
            <p14:sldId id="1256"/>
            <p14:sldId id="1257"/>
            <p14:sldId id="1327"/>
            <p14:sldId id="1258"/>
            <p14:sldId id="1259"/>
            <p14:sldId id="1260"/>
            <p14:sldId id="1364"/>
            <p14:sldId id="1365"/>
            <p14:sldId id="1289"/>
            <p14:sldId id="1349"/>
            <p14:sldId id="1350"/>
            <p14:sldId id="1351"/>
            <p14:sldId id="1352"/>
            <p14:sldId id="1353"/>
            <p14:sldId id="1354"/>
            <p14:sldId id="1355"/>
            <p14:sldId id="1356"/>
            <p14:sldId id="1386"/>
            <p14:sldId id="1387"/>
            <p14:sldId id="1388"/>
            <p14:sldId id="1389"/>
            <p14:sldId id="1366"/>
            <p14:sldId id="1367"/>
            <p14:sldId id="1368"/>
            <p14:sldId id="1373"/>
            <p14:sldId id="1374"/>
            <p14:sldId id="1337"/>
            <p14:sldId id="1357"/>
            <p14:sldId id="1358"/>
            <p14:sldId id="1359"/>
            <p14:sldId id="1360"/>
            <p14:sldId id="1361"/>
            <p14:sldId id="1379"/>
            <p14:sldId id="1380"/>
            <p14:sldId id="1381"/>
            <p14:sldId id="1382"/>
            <p14:sldId id="1383"/>
            <p14:sldId id="1384"/>
            <p14:sldId id="1385"/>
            <p14:sldId id="1305"/>
            <p14:sldId id="1306"/>
            <p14:sldId id="1307"/>
            <p14:sldId id="1308"/>
            <p14:sldId id="1309"/>
            <p14:sldId id="1310"/>
            <p14:sldId id="1311"/>
            <p14:sldId id="1312"/>
            <p14:sldId id="1313"/>
            <p14:sldId id="1314"/>
            <p14:sldId id="1315"/>
            <p14:sldId id="1316"/>
            <p14:sldId id="1317"/>
            <p14:sldId id="1318"/>
            <p14:sldId id="1319"/>
            <p14:sldId id="1320"/>
            <p14:sldId id="1321"/>
            <p14:sldId id="1322"/>
            <p14:sldId id="1375"/>
            <p14:sldId id="1376"/>
            <p14:sldId id="1377"/>
            <p14:sldId id="1378"/>
            <p14:sldId id="1323"/>
            <p14:sldId id="1362"/>
            <p14:sldId id="1334"/>
            <p14:sldId id="1249"/>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zl Geldenhuys" initials="LG" lastIdx="1" clrIdx="0">
    <p:extLst>
      <p:ext uri="{19B8F6BF-5375-455C-9EA6-DF929625EA0E}">
        <p15:presenceInfo xmlns:p15="http://schemas.microsoft.com/office/powerpoint/2012/main" xmlns="" userId="S-1-5-21-218121654-3283966679-327353353-20457" providerId="AD"/>
      </p:ext>
    </p:extLst>
  </p:cmAuthor>
  <p:cmAuthor id="2" name="Anbigay Naicker" initials="AN" lastIdx="1" clrIdx="1">
    <p:extLst>
      <p:ext uri="{19B8F6BF-5375-455C-9EA6-DF929625EA0E}">
        <p15:presenceInfo xmlns:p15="http://schemas.microsoft.com/office/powerpoint/2012/main" xmlns="" userId="S-1-5-21-218121654-3283966679-327353353-6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3300"/>
    <a:srgbClr val="CC0000"/>
    <a:srgbClr val="CC66FF"/>
    <a:srgbClr val="FF99FF"/>
    <a:srgbClr val="9933FF"/>
    <a:srgbClr val="C0504D"/>
    <a:srgbClr val="CC99FF"/>
    <a:srgbClr val="F50B2C"/>
    <a:srgbClr val="ED67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43" autoAdjust="0"/>
    <p:restoredTop sz="80488" autoAdjust="0"/>
  </p:normalViewPr>
  <p:slideViewPr>
    <p:cSldViewPr>
      <p:cViewPr varScale="1">
        <p:scale>
          <a:sx n="116" d="100"/>
          <a:sy n="116" d="100"/>
        </p:scale>
        <p:origin x="-14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ZA"/>
          </a:p>
        </p:txBody>
      </p:sp>
      <p:sp>
        <p:nvSpPr>
          <p:cNvPr id="3" name="Date Placeholder 2"/>
          <p:cNvSpPr>
            <a:spLocks noGrp="1"/>
          </p:cNvSpPr>
          <p:nvPr>
            <p:ph type="dt" sz="quarter" idx="1"/>
          </p:nvPr>
        </p:nvSpPr>
        <p:spPr>
          <a:xfrm>
            <a:off x="3850444" y="0"/>
            <a:ext cx="2945659" cy="496332"/>
          </a:xfrm>
          <a:prstGeom prst="rect">
            <a:avLst/>
          </a:prstGeom>
        </p:spPr>
        <p:txBody>
          <a:bodyPr vert="horz" lIns="91433" tIns="45717" rIns="91433" bIns="45717" rtlCol="0"/>
          <a:lstStyle>
            <a:lvl1pPr algn="r">
              <a:defRPr sz="1200"/>
            </a:lvl1pPr>
          </a:lstStyle>
          <a:p>
            <a:fld id="{58909235-FCA6-450F-8FD8-1E8A0B670632}" type="datetimeFigureOut">
              <a:rPr lang="en-ZA" smtClean="0"/>
              <a:pPr/>
              <a:t>2020/03/13</a:t>
            </a:fld>
            <a:endParaRPr lang="en-ZA"/>
          </a:p>
        </p:txBody>
      </p:sp>
      <p:sp>
        <p:nvSpPr>
          <p:cNvPr id="4" name="Footer Placeholder 3"/>
          <p:cNvSpPr>
            <a:spLocks noGrp="1"/>
          </p:cNvSpPr>
          <p:nvPr>
            <p:ph type="ftr" sz="quarter" idx="2"/>
          </p:nvPr>
        </p:nvSpPr>
        <p:spPr>
          <a:xfrm>
            <a:off x="1" y="9428583"/>
            <a:ext cx="2945659" cy="496332"/>
          </a:xfrm>
          <a:prstGeom prst="rect">
            <a:avLst/>
          </a:prstGeom>
        </p:spPr>
        <p:txBody>
          <a:bodyPr vert="horz" lIns="91433" tIns="45717" rIns="91433" bIns="45717"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33" tIns="45717" rIns="91433" bIns="45717" rtlCol="0" anchor="b"/>
          <a:lstStyle>
            <a:lvl1pPr algn="r">
              <a:defRPr sz="1200"/>
            </a:lvl1pPr>
          </a:lstStyle>
          <a:p>
            <a:fld id="{5187764B-F05B-4CC8-A903-941B2B0740E6}" type="slidenum">
              <a:rPr lang="en-ZA" smtClean="0"/>
              <a:pPr/>
              <a:t>‹#›</a:t>
            </a:fld>
            <a:endParaRPr lang="en-ZA"/>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A6752E1D-8BE2-4332-A66A-C2DAD400BFB7}" type="datetimeFigureOut">
              <a:rPr lang="en-US" smtClean="0"/>
              <a:pPr/>
              <a:t>3/13/2020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12119FE5-4F05-48AB-AD02-C052AC1BA296}" type="slidenum">
              <a:rPr lang="en-US" smtClean="0"/>
              <a:pPr/>
              <a:t>‹#›</a:t>
            </a:fld>
            <a:endParaRPr lang="en-US"/>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69A93D-5CEA-4D48-9486-D96C1148843F}" type="slidenum">
              <a:rPr lang="en-ZA" smtClean="0"/>
              <a:pPr/>
              <a:t>‹#›</a:t>
            </a:fld>
            <a:endParaRPr lang="en-ZA"/>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
        <p:nvSpPr>
          <p:cNvPr id="8" name="TextBox 7"/>
          <p:cNvSpPr txBox="1"/>
          <p:nvPr userDrawn="1"/>
        </p:nvSpPr>
        <p:spPr>
          <a:xfrm>
            <a:off x="-762000" y="6407348"/>
            <a:ext cx="5583466" cy="307777"/>
          </a:xfrm>
          <a:prstGeom prst="rect">
            <a:avLst/>
          </a:prstGeom>
          <a:noFill/>
        </p:spPr>
        <p:txBody>
          <a:bodyPr wrap="square" rtlCol="0">
            <a:spAutoFit/>
          </a:bodyPr>
          <a:lstStyle/>
          <a:p>
            <a:pPr algn="ctr" defTabSz="914400"/>
            <a:r>
              <a:rPr lang="en-US" sz="1400" b="1" dirty="0">
                <a:solidFill>
                  <a:prstClr val="white">
                    <a:lumMod val="50000"/>
                  </a:prstClr>
                </a:solidFill>
              </a:rPr>
              <a:t> </a:t>
            </a:r>
            <a:r>
              <a:rPr lang="en-US" sz="1400" b="1" dirty="0">
                <a:solidFill>
                  <a:prstClr val="white">
                    <a:lumMod val="50000"/>
                  </a:prstClr>
                </a:solidFill>
                <a:latin typeface="Calibri" panose="020F0502020204030204" pitchFamily="34" charset="0"/>
              </a:rPr>
              <a:t>Public Works I CGO I Pretoria</a:t>
            </a:r>
          </a:p>
        </p:txBody>
      </p:sp>
    </p:spTree>
    <p:extLst>
      <p:ext uri="{BB962C8B-B14F-4D97-AF65-F5344CB8AC3E}">
        <p14:creationId xmlns:p14="http://schemas.microsoft.com/office/powerpoint/2010/main" xmlns="" val="127201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37266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2922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88B901-4B89-400A-9326-FD413AFBC764}" type="slidenum">
              <a:rPr lang="en-US" smtClean="0"/>
              <a:pPr/>
              <a:t>‹#›</a:t>
            </a:fld>
            <a:endParaRPr lang="en-US" dirty="0"/>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xmlns="" val="87108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pPr defTabSz="888727"/>
            <a:endParaRPr lang="en-US"/>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11378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200196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ZA"/>
          </a:p>
        </p:txBody>
      </p:sp>
      <p:sp>
        <p:nvSpPr>
          <p:cNvPr id="8" name="Footer Placeholder 7"/>
          <p:cNvSpPr>
            <a:spLocks noGrp="1"/>
          </p:cNvSpPr>
          <p:nvPr>
            <p:ph type="ftr" sz="quarter" idx="11"/>
          </p:nvPr>
        </p:nvSpPr>
        <p:spPr/>
        <p:txBody>
          <a:bodyPr/>
          <a:lstStyle/>
          <a:p>
            <a:pPr defTabSz="888727"/>
            <a:endParaRPr lang="en-US"/>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39172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669A93D-5CEA-4D48-9486-D96C1148843F}" type="slidenum">
              <a:rPr lang="en-ZA" smtClean="0"/>
              <a:pPr/>
              <a:t>‹#›</a:t>
            </a:fld>
            <a:endParaRPr lang="en-ZA"/>
          </a:p>
        </p:txBody>
      </p:sp>
      <p:sp>
        <p:nvSpPr>
          <p:cNvPr id="6"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gn="l" rtl="0">
              <a:lnSpc>
                <a:spcPct val="95000"/>
              </a:lnSpc>
              <a:spcBef>
                <a:spcPct val="0"/>
              </a:spcBef>
              <a:defRPr/>
            </a:pPr>
            <a:endParaRPr lang="en-ZA" sz="3200" b="1" dirty="0">
              <a:ln w="1905"/>
              <a:solidFill>
                <a:schemeClr val="accent6">
                  <a:lumMod val="50000"/>
                </a:schemeClr>
              </a:solidFill>
              <a:effectLst>
                <a:reflection blurRad="6350" stA="60000" endA="900" endPos="58000" dir="5400000" sy="-100000" algn="bl" rotWithShape="0"/>
              </a:effectLst>
              <a:latin typeface="Arial" pitchFamily="34" charset="0"/>
              <a:cs typeface="Arial" pitchFamily="34" charset="0"/>
            </a:endParaRPr>
          </a:p>
        </p:txBody>
      </p:sp>
      <p:sp>
        <p:nvSpPr>
          <p:cNvPr id="7" name="TextBox 6"/>
          <p:cNvSpPr txBox="1"/>
          <p:nvPr userDrawn="1"/>
        </p:nvSpPr>
        <p:spPr>
          <a:xfrm>
            <a:off x="507062" y="6407348"/>
            <a:ext cx="2769537" cy="307777"/>
          </a:xfrm>
          <a:prstGeom prst="rect">
            <a:avLst/>
          </a:prstGeom>
          <a:noFill/>
        </p:spPr>
        <p:txBody>
          <a:bodyPr wrap="square" rtlCol="0">
            <a:spAutoFit/>
          </a:bodyPr>
          <a:lstStyle/>
          <a:p>
            <a:pPr algn="ctr" defTabSz="914400"/>
            <a:r>
              <a:rPr lang="en-US" sz="1400" b="1" dirty="0">
                <a:solidFill>
                  <a:prstClr val="white">
                    <a:lumMod val="50000"/>
                  </a:prstClr>
                </a:solidFill>
                <a:latin typeface="Calibri" panose="020F0502020204030204" pitchFamily="34" charset="0"/>
              </a:rPr>
              <a:t> Public Works I CGO I Pretoria</a:t>
            </a:r>
          </a:p>
        </p:txBody>
      </p:sp>
    </p:spTree>
    <p:extLst>
      <p:ext uri="{BB962C8B-B14F-4D97-AF65-F5344CB8AC3E}">
        <p14:creationId xmlns:p14="http://schemas.microsoft.com/office/powerpoint/2010/main" xmlns="" val="41949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ZA"/>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9A93D-5CEA-4D48-9486-D96C1148843F}" type="slidenum">
              <a:rPr lang="en-ZA" smtClean="0"/>
              <a:pPr/>
              <a:t>‹#›</a:t>
            </a:fld>
            <a:endParaRPr lang="en-ZA"/>
          </a:p>
        </p:txBody>
      </p:sp>
    </p:spTree>
    <p:extLst>
      <p:ext uri="{BB962C8B-B14F-4D97-AF65-F5344CB8AC3E}">
        <p14:creationId xmlns:p14="http://schemas.microsoft.com/office/powerpoint/2010/main" xmlns="" val="139120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71917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ZA"/>
          </a:p>
        </p:txBody>
      </p:sp>
      <p:sp>
        <p:nvSpPr>
          <p:cNvPr id="6" name="Footer Placeholder 5"/>
          <p:cNvSpPr>
            <a:spLocks noGrp="1"/>
          </p:cNvSpPr>
          <p:nvPr>
            <p:ph type="ftr" sz="quarter" idx="11"/>
          </p:nvPr>
        </p:nvSpPr>
        <p:spPr/>
        <p:txBody>
          <a:bodyPr/>
          <a:lstStyle/>
          <a:p>
            <a:pPr defTabSz="888727"/>
            <a:endParaRPr lang="en-US"/>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a:p>
        </p:txBody>
      </p:sp>
    </p:spTree>
    <p:extLst>
      <p:ext uri="{BB962C8B-B14F-4D97-AF65-F5344CB8AC3E}">
        <p14:creationId xmlns:p14="http://schemas.microsoft.com/office/powerpoint/2010/main" xmlns="" val="12876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217403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publicworks.gov.z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a:t>
            </a:fld>
            <a:endParaRPr lang="en-ZA"/>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149448"/>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2"/>
          <p:cNvSpPr txBox="1">
            <a:spLocks/>
          </p:cNvSpPr>
          <p:nvPr/>
        </p:nvSpPr>
        <p:spPr>
          <a:xfrm>
            <a:off x="3886200" y="4096644"/>
            <a:ext cx="8229600" cy="225970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spcAft>
                <a:spcPts val="600"/>
              </a:spcAft>
              <a:defRPr/>
            </a:pPr>
            <a:r>
              <a:rPr lang="en-US" sz="2400" b="1" dirty="0" smtClean="0">
                <a:solidFill>
                  <a:sysClr val="windowText" lastClr="000000"/>
                </a:solidFill>
                <a:latin typeface="Arial" panose="020B0604020202020204" pitchFamily="34" charset="0"/>
                <a:cs typeface="Arial" panose="020B0604020202020204" pitchFamily="34" charset="0"/>
              </a:rPr>
              <a:t>COMBATING FRAUD AND CORRUPTION</a:t>
            </a:r>
          </a:p>
          <a:p>
            <a:pPr>
              <a:lnSpc>
                <a:spcPct val="120000"/>
              </a:lnSpc>
              <a:spcAft>
                <a:spcPts val="600"/>
              </a:spcAft>
              <a:defRPr/>
            </a:pPr>
            <a:r>
              <a:rPr lang="en-US" sz="2400" b="1" dirty="0" smtClean="0">
                <a:solidFill>
                  <a:sysClr val="windowText" lastClr="000000"/>
                </a:solidFill>
                <a:latin typeface="Arial" panose="020B0604020202020204" pitchFamily="34" charset="0"/>
                <a:cs typeface="Arial" panose="020B0604020202020204" pitchFamily="34" charset="0"/>
              </a:rPr>
              <a:t>GOVERNANCE, RISK AND COMPLIANCE BRANCH</a:t>
            </a:r>
          </a:p>
          <a:p>
            <a:pPr>
              <a:lnSpc>
                <a:spcPct val="120000"/>
              </a:lnSpc>
              <a:spcAft>
                <a:spcPts val="600"/>
              </a:spcAft>
              <a:defRPr/>
            </a:pPr>
            <a:r>
              <a:rPr lang="en-US" sz="2400" b="1" dirty="0" smtClean="0">
                <a:solidFill>
                  <a:sysClr val="windowText" lastClr="000000"/>
                </a:solidFill>
                <a:cs typeface="Arial" panose="020B0604020202020204" pitchFamily="34" charset="0"/>
              </a:rPr>
              <a:t>CONSEQUENCE MANAGEMENT REGARDING FRAUD AND CORRUPTION CASES</a:t>
            </a:r>
          </a:p>
          <a:p>
            <a:pPr>
              <a:lnSpc>
                <a:spcPct val="120000"/>
              </a:lnSpc>
              <a:spcAft>
                <a:spcPts val="600"/>
              </a:spcAft>
              <a:defRPr/>
            </a:pPr>
            <a:r>
              <a:rPr lang="en-US" sz="2400" b="1" dirty="0" smtClean="0">
                <a:solidFill>
                  <a:sysClr val="windowText" lastClr="000000"/>
                </a:solidFill>
                <a:cs typeface="Arial" panose="020B0604020202020204" pitchFamily="34" charset="0"/>
              </a:rPr>
              <a:t>PORTFOLIO COMMITTEE ON PUBLIC WORKS AND INFRASTRUCTURE </a:t>
            </a:r>
          </a:p>
          <a:p>
            <a:pPr>
              <a:lnSpc>
                <a:spcPct val="120000"/>
              </a:lnSpc>
              <a:spcAft>
                <a:spcPts val="600"/>
              </a:spcAft>
              <a:defRPr/>
            </a:pPr>
            <a:r>
              <a:rPr lang="en-US" sz="2400" b="1" dirty="0" smtClean="0">
                <a:solidFill>
                  <a:sysClr val="windowText" lastClr="000000"/>
                </a:solidFill>
                <a:cs typeface="Arial" panose="020B0604020202020204" pitchFamily="34" charset="0"/>
              </a:rPr>
              <a:t>11 MARCH 2020</a:t>
            </a:r>
            <a:endParaRPr lang="en-US" sz="2400" b="1" dirty="0">
              <a:solidFill>
                <a:sysClr val="windowText" lastClr="000000"/>
              </a:solidFill>
              <a:cs typeface="Arial" panose="020B0604020202020204" pitchFamily="34" charset="0"/>
            </a:endParaRPr>
          </a:p>
        </p:txBody>
      </p:sp>
      <p:pic>
        <p:nvPicPr>
          <p:cNvPr id="10" name="Picture 9"/>
          <p:cNvPicPr>
            <a:picLocks noChangeAspect="1"/>
          </p:cNvPicPr>
          <p:nvPr/>
        </p:nvPicPr>
        <p:blipFill>
          <a:blip r:embed="rId3" cstate="print"/>
          <a:stretch>
            <a:fillRect/>
          </a:stretch>
        </p:blipFill>
        <p:spPr>
          <a:xfrm>
            <a:off x="0" y="0"/>
            <a:ext cx="12192000" cy="3505200"/>
          </a:xfrm>
          <a:prstGeom prst="rect">
            <a:avLst/>
          </a:prstGeom>
        </p:spPr>
      </p:pic>
    </p:spTree>
    <p:extLst>
      <p:ext uri="{BB962C8B-B14F-4D97-AF65-F5344CB8AC3E}">
        <p14:creationId xmlns:p14="http://schemas.microsoft.com/office/powerpoint/2010/main" xmlns="" val="2730385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10</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26377" y="838200"/>
            <a:ext cx="108966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schemeClr val="accent2"/>
                </a:solidFill>
                <a:effectLst/>
                <a:uLnTx/>
                <a:uFillTx/>
                <a:ea typeface="Tahoma" pitchFamily="34" charset="0"/>
                <a:cs typeface="Arial" pitchFamily="34" charset="0"/>
              </a:rPr>
              <a:t>FRAUD PREVENTION / PRO-ACTIVE MEASURES</a:t>
            </a:r>
            <a:endParaRPr kumimoji="0" lang="en-ZA" sz="2400" b="0" i="0" u="none" strike="noStrike" kern="0" cap="none" spc="0" normalizeH="0" baseline="0" noProof="0" dirty="0" smtClean="0">
              <a:ln>
                <a:noFill/>
              </a:ln>
              <a:solidFill>
                <a:schemeClr val="accent2"/>
              </a:solidFill>
              <a:effectLst/>
              <a:uLnTx/>
              <a:uFillTx/>
            </a:endParaRPr>
          </a:p>
        </p:txBody>
      </p:sp>
    </p:spTree>
    <p:extLst>
      <p:ext uri="{BB962C8B-B14F-4D97-AF65-F5344CB8AC3E}">
        <p14:creationId xmlns:p14="http://schemas.microsoft.com/office/powerpoint/2010/main" xmlns="" val="2567526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DPW Fraud Prevention Strategy</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87922" y="856208"/>
            <a:ext cx="11951677" cy="55788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800" dirty="0" smtClean="0">
                <a:latin typeface="Arial" panose="020B0604020202020204" pitchFamily="34" charset="0"/>
                <a:cs typeface="Arial" panose="020B0604020202020204" pitchFamily="34" charset="0"/>
              </a:rPr>
              <a:t>In order to </a:t>
            </a:r>
            <a:r>
              <a:rPr lang="en-ZA" sz="1800" dirty="0" smtClean="0">
                <a:solidFill>
                  <a:schemeClr val="accent6"/>
                </a:solidFill>
                <a:latin typeface="Arial" panose="020B0604020202020204" pitchFamily="34" charset="0"/>
                <a:cs typeface="Arial" panose="020B0604020202020204" pitchFamily="34" charset="0"/>
              </a:rPr>
              <a:t>achieve good governance and effective service delivery</a:t>
            </a:r>
            <a:r>
              <a:rPr lang="en-ZA" sz="1800" dirty="0" smtClean="0">
                <a:latin typeface="Arial" panose="020B0604020202020204" pitchFamily="34" charset="0"/>
                <a:cs typeface="Arial" panose="020B0604020202020204" pitchFamily="34" charset="0"/>
              </a:rPr>
              <a:t>, an </a:t>
            </a:r>
            <a:r>
              <a:rPr lang="en-ZA" sz="1800" dirty="0" smtClean="0">
                <a:solidFill>
                  <a:schemeClr val="accent6"/>
                </a:solidFill>
                <a:latin typeface="Arial" panose="020B0604020202020204" pitchFamily="34" charset="0"/>
                <a:cs typeface="Arial" panose="020B0604020202020204" pitchFamily="34" charset="0"/>
              </a:rPr>
              <a:t>Anti-Fraud and Corruption Strategy </a:t>
            </a:r>
            <a:r>
              <a:rPr lang="en-ZA" sz="1800" dirty="0" smtClean="0">
                <a:latin typeface="Arial" panose="020B0604020202020204" pitchFamily="34" charset="0"/>
                <a:cs typeface="Arial" panose="020B0604020202020204" pitchFamily="34" charset="0"/>
              </a:rPr>
              <a:t>and measures </a:t>
            </a:r>
            <a:r>
              <a:rPr lang="en-ZA" sz="1800" dirty="0" smtClean="0">
                <a:solidFill>
                  <a:schemeClr val="accent6"/>
                </a:solidFill>
                <a:latin typeface="Arial" panose="020B0604020202020204" pitchFamily="34" charset="0"/>
                <a:cs typeface="Arial" panose="020B0604020202020204" pitchFamily="34" charset="0"/>
              </a:rPr>
              <a:t>must be put in place </a:t>
            </a:r>
            <a:r>
              <a:rPr lang="en-ZA" sz="1800" dirty="0" smtClean="0">
                <a:latin typeface="Arial" panose="020B0604020202020204" pitchFamily="34" charset="0"/>
                <a:cs typeface="Arial" panose="020B0604020202020204" pitchFamily="34" charset="0"/>
              </a:rPr>
              <a:t>to prevent fraud and corruption.</a:t>
            </a:r>
          </a:p>
          <a:p>
            <a:pPr algn="just"/>
            <a:r>
              <a:rPr lang="en-ZA" sz="1800" dirty="0" smtClean="0">
                <a:latin typeface="Arial" panose="020B0604020202020204" pitchFamily="34" charset="0"/>
                <a:cs typeface="Arial" panose="020B0604020202020204" pitchFamily="34" charset="0"/>
              </a:rPr>
              <a:t>DPW has an </a:t>
            </a:r>
            <a:r>
              <a:rPr lang="en-ZA" sz="1800" dirty="0" smtClean="0">
                <a:solidFill>
                  <a:schemeClr val="accent6"/>
                </a:solidFill>
                <a:latin typeface="Arial" panose="020B0604020202020204" pitchFamily="34" charset="0"/>
                <a:cs typeface="Arial" panose="020B0604020202020204" pitchFamily="34" charset="0"/>
              </a:rPr>
              <a:t>approved Fraud Prevention Strategy </a:t>
            </a:r>
            <a:r>
              <a:rPr lang="en-ZA" sz="1800" dirty="0" smtClean="0">
                <a:latin typeface="Arial" panose="020B0604020202020204" pitchFamily="34" charset="0"/>
                <a:cs typeface="Arial" panose="020B0604020202020204" pitchFamily="34" charset="0"/>
              </a:rPr>
              <a:t>which is being rolled out across the Department.</a:t>
            </a:r>
          </a:p>
          <a:p>
            <a:pPr algn="just"/>
            <a:r>
              <a:rPr lang="en-ZA" sz="1800" dirty="0" smtClean="0">
                <a:latin typeface="Arial" panose="020B0604020202020204" pitchFamily="34" charset="0"/>
                <a:cs typeface="Arial" panose="020B0604020202020204" pitchFamily="34" charset="0"/>
              </a:rPr>
              <a:t>The </a:t>
            </a:r>
            <a:r>
              <a:rPr lang="en-ZA" sz="1800" dirty="0" smtClean="0">
                <a:solidFill>
                  <a:schemeClr val="accent6"/>
                </a:solidFill>
                <a:latin typeface="Arial" panose="020B0604020202020204" pitchFamily="34" charset="0"/>
                <a:cs typeface="Arial" panose="020B0604020202020204" pitchFamily="34" charset="0"/>
              </a:rPr>
              <a:t>strategy identifies basic fraud and corruption prevention measures</a:t>
            </a:r>
            <a:r>
              <a:rPr lang="en-ZA" sz="1800" dirty="0" smtClean="0">
                <a:latin typeface="Arial" panose="020B0604020202020204" pitchFamily="34" charset="0"/>
                <a:cs typeface="Arial" panose="020B0604020202020204" pitchFamily="34" charset="0"/>
              </a:rPr>
              <a:t>, which are already in place within the DPW. </a:t>
            </a:r>
          </a:p>
          <a:p>
            <a:pPr algn="just"/>
            <a:r>
              <a:rPr lang="en-ZA" sz="1800" dirty="0" smtClean="0">
                <a:latin typeface="Arial" panose="020B0604020202020204" pitchFamily="34" charset="0"/>
                <a:cs typeface="Arial" panose="020B0604020202020204" pitchFamily="34" charset="0"/>
              </a:rPr>
              <a:t>The </a:t>
            </a:r>
            <a:r>
              <a:rPr lang="en-ZA" sz="1800" dirty="0" smtClean="0">
                <a:solidFill>
                  <a:schemeClr val="accent6"/>
                </a:solidFill>
                <a:latin typeface="Arial" panose="020B0604020202020204" pitchFamily="34" charset="0"/>
                <a:cs typeface="Arial" panose="020B0604020202020204" pitchFamily="34" charset="0"/>
              </a:rPr>
              <a:t>strategy evolves as DPW makes changes and improvements</a:t>
            </a:r>
            <a:r>
              <a:rPr lang="en-ZA" sz="1800" dirty="0" smtClean="0">
                <a:solidFill>
                  <a:srgbClr val="FF0000"/>
                </a:solidFill>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in its drive </a:t>
            </a:r>
            <a:r>
              <a:rPr lang="en-ZA" sz="1800" dirty="0" smtClean="0">
                <a:solidFill>
                  <a:schemeClr val="accent6"/>
                </a:solidFill>
                <a:latin typeface="Arial" panose="020B0604020202020204" pitchFamily="34" charset="0"/>
                <a:cs typeface="Arial" panose="020B0604020202020204" pitchFamily="34" charset="0"/>
              </a:rPr>
              <a:t>to promote good governance, accountability</a:t>
            </a:r>
            <a:r>
              <a:rPr lang="en-ZA" sz="1800" dirty="0" smtClean="0">
                <a:latin typeface="Arial" panose="020B0604020202020204" pitchFamily="34" charset="0"/>
                <a:cs typeface="Arial" panose="020B0604020202020204" pitchFamily="34" charset="0"/>
              </a:rPr>
              <a:t> and effectively </a:t>
            </a:r>
            <a:r>
              <a:rPr lang="en-ZA" sz="1800" dirty="0" smtClean="0">
                <a:solidFill>
                  <a:schemeClr val="accent6"/>
                </a:solidFill>
                <a:latin typeface="Arial" panose="020B0604020202020204" pitchFamily="34" charset="0"/>
                <a:cs typeface="Arial" panose="020B0604020202020204" pitchFamily="34" charset="0"/>
              </a:rPr>
              <a:t>fight fraud and corruption.</a:t>
            </a:r>
          </a:p>
          <a:p>
            <a:pPr algn="just"/>
            <a:r>
              <a:rPr lang="en-ZA" sz="1800" dirty="0" smtClean="0">
                <a:latin typeface="Arial" panose="020B0604020202020204" pitchFamily="34" charset="0"/>
                <a:cs typeface="Arial" panose="020B0604020202020204" pitchFamily="34" charset="0"/>
              </a:rPr>
              <a:t>The Plan/Strategy is reviewed periodically to enable the strategy to be </a:t>
            </a:r>
            <a:r>
              <a:rPr lang="en-ZA" sz="1800" dirty="0" smtClean="0">
                <a:solidFill>
                  <a:schemeClr val="accent6"/>
                </a:solidFill>
                <a:latin typeface="Arial" panose="020B0604020202020204" pitchFamily="34" charset="0"/>
                <a:cs typeface="Arial" panose="020B0604020202020204" pitchFamily="34" charset="0"/>
              </a:rPr>
              <a:t>effective in responding to nature of the prevailing challenges.</a:t>
            </a:r>
          </a:p>
          <a:p>
            <a:pPr marL="0" indent="0" algn="just">
              <a:buNone/>
            </a:pPr>
            <a:endParaRPr lang="en-ZA" sz="1800" dirty="0" smtClean="0">
              <a:solidFill>
                <a:schemeClr val="accent6"/>
              </a:solidFill>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The DPWI Anti-Fraud and </a:t>
            </a:r>
            <a:r>
              <a:rPr lang="en-US" sz="1800" dirty="0">
                <a:latin typeface="Arial" panose="020B0604020202020204" pitchFamily="34" charset="0"/>
                <a:cs typeface="Arial" panose="020B0604020202020204" pitchFamily="34" charset="0"/>
              </a:rPr>
              <a:t>C</a:t>
            </a:r>
            <a:r>
              <a:rPr lang="en-US" sz="1800" dirty="0" smtClean="0">
                <a:latin typeface="Arial" panose="020B0604020202020204" pitchFamily="34" charset="0"/>
                <a:cs typeface="Arial" panose="020B0604020202020204" pitchFamily="34" charset="0"/>
              </a:rPr>
              <a:t>orruption Strategy is </a:t>
            </a:r>
            <a:r>
              <a:rPr lang="en-US" sz="1800" dirty="0">
                <a:latin typeface="Arial" panose="020B0604020202020204" pitchFamily="34" charset="0"/>
                <a:cs typeface="Arial" panose="020B0604020202020204" pitchFamily="34" charset="0"/>
              </a:rPr>
              <a:t>comprised of </a:t>
            </a:r>
            <a:r>
              <a:rPr lang="en-US" sz="1800" dirty="0">
                <a:solidFill>
                  <a:schemeClr val="accent6"/>
                </a:solidFill>
                <a:latin typeface="Arial" panose="020B0604020202020204" pitchFamily="34" charset="0"/>
                <a:cs typeface="Arial" panose="020B0604020202020204" pitchFamily="34" charset="0"/>
              </a:rPr>
              <a:t>Four (4) elements</a:t>
            </a:r>
            <a:r>
              <a:rPr lang="en-US" sz="1800" dirty="0" smtClean="0">
                <a:solidFill>
                  <a:schemeClr val="accent6"/>
                </a:solidFill>
                <a:latin typeface="Arial" panose="020B0604020202020204" pitchFamily="34" charset="0"/>
                <a:cs typeface="Arial" panose="020B0604020202020204" pitchFamily="34" charset="0"/>
              </a:rPr>
              <a:t>:</a:t>
            </a:r>
            <a:endParaRPr lang="en-ZA" sz="1800" dirty="0" smtClean="0">
              <a:solidFill>
                <a:schemeClr val="accent6"/>
              </a:solidFill>
              <a:latin typeface="+mj-lt"/>
              <a:cs typeface="Arial" panose="020B0604020202020204" pitchFamily="34" charset="0"/>
            </a:endParaRPr>
          </a:p>
          <a:p>
            <a:pPr algn="just"/>
            <a:endParaRPr lang="en-ZA" sz="1800" dirty="0" smtClean="0">
              <a:latin typeface="+mj-lt"/>
              <a:cs typeface="Arial" panose="020B0604020202020204" pitchFamily="34" charset="0"/>
            </a:endParaRPr>
          </a:p>
          <a:p>
            <a:pPr marL="0" indent="0" algn="just">
              <a:buFont typeface="Arial" panose="020B0604020202020204" pitchFamily="34" charset="0"/>
              <a:buNone/>
            </a:pPr>
            <a:endParaRPr lang="en-ZA" sz="1800" dirty="0">
              <a:latin typeface="+mj-l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816617217"/>
              </p:ext>
            </p:extLst>
          </p:nvPr>
        </p:nvGraphicFramePr>
        <p:xfrm>
          <a:off x="304800" y="4495800"/>
          <a:ext cx="11394830" cy="1529080"/>
        </p:xfrm>
        <a:graphic>
          <a:graphicData uri="http://schemas.openxmlformats.org/drawingml/2006/table">
            <a:tbl>
              <a:tblPr firstRow="1" bandRow="1">
                <a:tableStyleId>{72833802-FEF1-4C79-8D5D-14CF1EAF98D9}</a:tableStyleId>
              </a:tblPr>
              <a:tblGrid>
                <a:gridCol w="5038607"/>
                <a:gridCol w="6356223"/>
              </a:tblGrid>
              <a:tr h="370840">
                <a:tc>
                  <a:txBody>
                    <a:bodyPr/>
                    <a:lstStyle/>
                    <a:p>
                      <a:r>
                        <a:rPr lang="en-US" sz="1600" kern="1200" dirty="0" smtClean="0"/>
                        <a:t>Proactive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dirty="0" smtClean="0"/>
                        <a:t>Reactive </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Prevention e.g. Fraud Risk Management</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Investigations e.g. Internal Capacity, SIU</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Detection e.g. Whistle-Blowing and Reporting Mechanisms</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Resolutions e.g. Improved Controls, Disciplinary, Criminal and Civil</a:t>
                      </a:r>
                    </a:p>
                    <a:p>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6105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Fraud Risk Management</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5253746"/>
          </a:xfrm>
          <a:prstGeom prst="rect">
            <a:avLst/>
          </a:prstGeom>
        </p:spPr>
        <p:txBody>
          <a:bodyPr wrap="square">
            <a:spAutoFit/>
          </a:bodyPr>
          <a:lstStyle/>
          <a:p>
            <a:pPr marL="285750" lvl="0" indent="-285750" algn="just" defTabSz="914400">
              <a:lnSpc>
                <a:spcPct val="90000"/>
              </a:lnSpc>
              <a:spcBef>
                <a:spcPts val="1000"/>
              </a:spcBef>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 Department of Public Works (DPW) during the 2015/16 embarked on a journey to develop a </a:t>
            </a:r>
            <a:r>
              <a:rPr lang="en-GB" dirty="0">
                <a:solidFill>
                  <a:schemeClr val="accent6"/>
                </a:solidFill>
                <a:latin typeface="Arial" panose="020B0604020202020204" pitchFamily="34" charset="0"/>
                <a:cs typeface="Arial" panose="020B0604020202020204" pitchFamily="34" charset="0"/>
              </a:rPr>
              <a:t>Fraud Prevention Plan</a:t>
            </a:r>
            <a:r>
              <a:rPr lang="en-GB" dirty="0">
                <a:solidFill>
                  <a:prstClr val="black"/>
                </a:solidFill>
                <a:latin typeface="Arial" panose="020B0604020202020204" pitchFamily="34" charset="0"/>
                <a:cs typeface="Arial" panose="020B0604020202020204" pitchFamily="34" charset="0"/>
              </a:rPr>
              <a:t>, which is in line with the Public Finance Management Act, No 1 of 1999 (PFMA) and related National Treasury Regulations promulgated in terms of the PFMA</a:t>
            </a:r>
            <a:r>
              <a:rPr lang="en-GB" dirty="0" smtClean="0">
                <a:solidFill>
                  <a:prstClr val="black"/>
                </a:solidFill>
                <a:latin typeface="Arial" panose="020B0604020202020204" pitchFamily="34" charset="0"/>
                <a:cs typeface="Arial" panose="020B0604020202020204" pitchFamily="34" charset="0"/>
              </a:rPr>
              <a:t>.</a:t>
            </a:r>
            <a:endParaRPr lang="en-ZA" dirty="0" smtClean="0">
              <a:solidFill>
                <a:prstClr val="black"/>
              </a:solidFill>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endParaRPr lang="en-GB" dirty="0" smtClean="0">
              <a:solidFill>
                <a:prstClr val="black"/>
              </a:solidFill>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GB" dirty="0" smtClean="0">
                <a:solidFill>
                  <a:prstClr val="black"/>
                </a:solidFill>
                <a:latin typeface="Arial" panose="020B0604020202020204" pitchFamily="34" charset="0"/>
                <a:cs typeface="Arial" panose="020B0604020202020204" pitchFamily="34" charset="0"/>
              </a:rPr>
              <a:t>In </a:t>
            </a:r>
            <a:r>
              <a:rPr lang="en-GB" dirty="0">
                <a:solidFill>
                  <a:prstClr val="black"/>
                </a:solidFill>
                <a:latin typeface="Arial" panose="020B0604020202020204" pitchFamily="34" charset="0"/>
                <a:cs typeface="Arial" panose="020B0604020202020204" pitchFamily="34" charset="0"/>
              </a:rPr>
              <a:t>this respect the DPW will focus on proactive measures designed to identify fraud and corruption risks and manage or mitigate these risks proactively. Placing emphasis on preventative action through a </a:t>
            </a:r>
            <a:r>
              <a:rPr lang="en-GB" dirty="0">
                <a:solidFill>
                  <a:schemeClr val="accent6"/>
                </a:solidFill>
                <a:latin typeface="Arial" panose="020B0604020202020204" pitchFamily="34" charset="0"/>
                <a:cs typeface="Arial" panose="020B0604020202020204" pitchFamily="34" charset="0"/>
              </a:rPr>
              <a:t>fraud and corruption risk management framework</a:t>
            </a:r>
            <a:r>
              <a:rPr lang="en-GB" dirty="0">
                <a:solidFill>
                  <a:prstClr val="black"/>
                </a:solidFill>
                <a:latin typeface="Arial" panose="020B0604020202020204" pitchFamily="34" charset="0"/>
                <a:cs typeface="Arial" panose="020B0604020202020204" pitchFamily="34" charset="0"/>
              </a:rPr>
              <a:t> significantly reduces the time, effort, costs and potential reputational damage of reacting to incidents of fraud and </a:t>
            </a:r>
            <a:r>
              <a:rPr lang="en-GB" dirty="0" smtClean="0">
                <a:solidFill>
                  <a:prstClr val="black"/>
                </a:solidFill>
                <a:latin typeface="Arial" panose="020B0604020202020204" pitchFamily="34" charset="0"/>
                <a:cs typeface="Arial" panose="020B0604020202020204" pitchFamily="34" charset="0"/>
              </a:rPr>
              <a:t>corruption.</a:t>
            </a:r>
          </a:p>
          <a:p>
            <a:pPr marL="285750" lvl="0" indent="-285750" algn="just" defTabSz="914400">
              <a:lnSpc>
                <a:spcPct val="90000"/>
              </a:lnSpc>
              <a:spcBef>
                <a:spcPts val="1000"/>
              </a:spcBef>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Over </a:t>
            </a:r>
            <a:r>
              <a:rPr lang="en-GB" dirty="0">
                <a:latin typeface="Arial" panose="020B0604020202020204" pitchFamily="34" charset="0"/>
                <a:cs typeface="Arial" panose="020B0604020202020204" pitchFamily="34" charset="0"/>
              </a:rPr>
              <a:t>a number of years the Department has been </a:t>
            </a:r>
            <a:r>
              <a:rPr lang="en-GB" dirty="0">
                <a:solidFill>
                  <a:schemeClr val="accent6"/>
                </a:solidFill>
                <a:latin typeface="Arial" panose="020B0604020202020204" pitchFamily="34" charset="0"/>
                <a:cs typeface="Arial" panose="020B0604020202020204" pitchFamily="34" charset="0"/>
              </a:rPr>
              <a:t>associated with fraud and corruption and serious maladministration,</a:t>
            </a:r>
            <a:r>
              <a:rPr lang="en-GB" dirty="0">
                <a:latin typeface="Arial" panose="020B0604020202020204" pitchFamily="34" charset="0"/>
                <a:cs typeface="Arial" panose="020B0604020202020204" pitchFamily="34" charset="0"/>
              </a:rPr>
              <a:t> central to this was procurement related e.g.  Inflated pricing in prestige projects; and to a larger extent mismanagement of leases. This was also made worse by the negative media publicity e.g. SAPS </a:t>
            </a:r>
            <a:r>
              <a:rPr lang="en-GB" dirty="0" smtClean="0">
                <a:latin typeface="Arial" panose="020B0604020202020204" pitchFamily="34" charset="0"/>
                <a:cs typeface="Arial" panose="020B0604020202020204" pitchFamily="34" charset="0"/>
              </a:rPr>
              <a:t>leases.</a:t>
            </a:r>
          </a:p>
          <a:p>
            <a:pPr lvl="0" algn="just" defTabSz="914400">
              <a:lnSpc>
                <a:spcPct val="90000"/>
              </a:lnSpc>
              <a:spcBef>
                <a:spcPts val="1000"/>
              </a:spcBef>
            </a:pPr>
            <a:endParaRPr lang="en-GB" dirty="0">
              <a:solidFill>
                <a:srgbClr val="FF0000"/>
              </a:solidFill>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GB" dirty="0" smtClean="0">
                <a:solidFill>
                  <a:schemeClr val="accent6"/>
                </a:solidFill>
                <a:latin typeface="Arial" panose="020B0604020202020204" pitchFamily="34" charset="0"/>
                <a:cs typeface="Arial" panose="020B0604020202020204" pitchFamily="34" charset="0"/>
              </a:rPr>
              <a:t>Adverse </a:t>
            </a:r>
            <a:r>
              <a:rPr lang="en-GB" dirty="0">
                <a:solidFill>
                  <a:schemeClr val="accent6"/>
                </a:solidFill>
                <a:latin typeface="Arial" panose="020B0604020202020204" pitchFamily="34" charset="0"/>
                <a:cs typeface="Arial" panose="020B0604020202020204" pitchFamily="34" charset="0"/>
              </a:rPr>
              <a:t>reports from Chapter 9 institutions </a:t>
            </a:r>
            <a:r>
              <a:rPr lang="en-GB" dirty="0">
                <a:latin typeface="Arial" panose="020B0604020202020204" pitchFamily="34" charset="0"/>
                <a:cs typeface="Arial" panose="020B0604020202020204" pitchFamily="34" charset="0"/>
              </a:rPr>
              <a:t>e.g. Public Protector and AG Reports further underscored the undesirable state the Department was in, with regards to acts associated with fraud, corruption and maladministration. Instability in Senior Management positions also played a significant role in the manifestation of such acts and further undermined efforts to effectively address the fraud/corruption risks posed to the Department. </a:t>
            </a: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09105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Fraud Risk Management</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5726696"/>
          </a:xfrm>
          <a:prstGeom prst="rect">
            <a:avLst/>
          </a:prstGeom>
        </p:spPr>
        <p:txBody>
          <a:bodyPr wrap="square">
            <a:spAutoFit/>
          </a:bodyPr>
          <a:lstStyle/>
          <a:p>
            <a:pPr marL="285750" lvl="0" indent="-285750" algn="just" defTabSz="914400">
              <a:lnSpc>
                <a:spcPct val="900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Emanating from investigations conducted both by the Internal Investigation Unit and the Special Investigating Units there appears to be a strong indication that the investigations conducted seems to point to the same areas of concerns being raised repeatedly without such being addressed which points to </a:t>
            </a:r>
            <a:r>
              <a:rPr lang="en-US" dirty="0">
                <a:solidFill>
                  <a:schemeClr val="accent6"/>
                </a:solidFill>
                <a:latin typeface="Arial" panose="020B0604020202020204" pitchFamily="34" charset="0"/>
                <a:cs typeface="Arial" panose="020B0604020202020204" pitchFamily="34" charset="0"/>
              </a:rPr>
              <a:t>poor fraud risk management </a:t>
            </a:r>
            <a:r>
              <a:rPr lang="en-US" dirty="0" smtClean="0">
                <a:solidFill>
                  <a:schemeClr val="accent6"/>
                </a:solidFill>
                <a:latin typeface="Arial" panose="020B0604020202020204" pitchFamily="34" charset="0"/>
                <a:cs typeface="Arial" panose="020B0604020202020204" pitchFamily="34" charset="0"/>
              </a:rPr>
              <a:t>practices.</a:t>
            </a:r>
            <a:endParaRPr lang="en-GB" dirty="0" smtClean="0">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order to further demonstrate its commitment to the </a:t>
            </a:r>
            <a:r>
              <a:rPr lang="en-GB" dirty="0">
                <a:solidFill>
                  <a:schemeClr val="accent6"/>
                </a:solidFill>
                <a:latin typeface="Arial" panose="020B0604020202020204" pitchFamily="34" charset="0"/>
                <a:cs typeface="Arial" panose="020B0604020202020204" pitchFamily="34" charset="0"/>
              </a:rPr>
              <a:t>effective and efficient management of fraud and corruption risks</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within the Department, the Department’s has committed through its Strategic Plan to reduce the </a:t>
            </a:r>
            <a:r>
              <a:rPr lang="en-GB" dirty="0" smtClean="0">
                <a:solidFill>
                  <a:srgbClr val="92D050"/>
                </a:solidFill>
                <a:latin typeface="Arial" panose="020B0604020202020204" pitchFamily="34" charset="0"/>
                <a:cs typeface="Arial" panose="020B0604020202020204" pitchFamily="34" charset="0"/>
              </a:rPr>
              <a:t>Fraud</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accent6"/>
                </a:solidFill>
                <a:latin typeface="Arial" panose="020B0604020202020204" pitchFamily="34" charset="0"/>
                <a:cs typeface="Arial" panose="020B0604020202020204" pitchFamily="34" charset="0"/>
              </a:rPr>
              <a:t>Risk Exposure By 85% </a:t>
            </a:r>
            <a:r>
              <a:rPr lang="en-GB" dirty="0" smtClean="0">
                <a:latin typeface="Arial" panose="020B0604020202020204" pitchFamily="34" charset="0"/>
                <a:cs typeface="Arial" panose="020B0604020202020204" pitchFamily="34" charset="0"/>
              </a:rPr>
              <a:t>by </a:t>
            </a:r>
            <a:r>
              <a:rPr lang="en-GB" dirty="0">
                <a:latin typeface="Arial" panose="020B0604020202020204" pitchFamily="34" charset="0"/>
                <a:cs typeface="Arial" panose="020B0604020202020204" pitchFamily="34" charset="0"/>
              </a:rPr>
              <a:t>the 2019/20 financial </a:t>
            </a:r>
            <a:r>
              <a:rPr lang="en-GB" dirty="0" smtClean="0">
                <a:latin typeface="Arial" panose="020B0604020202020204" pitchFamily="34" charset="0"/>
                <a:cs typeface="Arial" panose="020B0604020202020204" pitchFamily="34" charset="0"/>
              </a:rPr>
              <a:t>year.</a:t>
            </a:r>
          </a:p>
          <a:p>
            <a:pPr lvl="0" algn="just" defTabSz="914400">
              <a:lnSpc>
                <a:spcPct val="90000"/>
              </a:lnSpc>
              <a:spcBef>
                <a:spcPts val="1000"/>
              </a:spcBef>
            </a:pPr>
            <a:endParaRPr lang="en-GB" dirty="0">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ZA" dirty="0" smtClean="0">
                <a:latin typeface="Arial" panose="020B0604020202020204" pitchFamily="34" charset="0"/>
                <a:cs typeface="Arial" panose="020B0604020202020204" pitchFamily="34" charset="0"/>
              </a:rPr>
              <a:t>This </a:t>
            </a:r>
            <a:r>
              <a:rPr lang="en-ZA" dirty="0">
                <a:solidFill>
                  <a:schemeClr val="accent6"/>
                </a:solidFill>
                <a:latin typeface="Arial" panose="020B0604020202020204" pitchFamily="34" charset="0"/>
                <a:cs typeface="Arial" panose="020B0604020202020204" pitchFamily="34" charset="0"/>
              </a:rPr>
              <a:t>fraud index was developed to measure fraud and corruption risks and risk owners were then expected to mitigate fraud risk</a:t>
            </a:r>
            <a:r>
              <a:rPr lang="en-ZA" dirty="0">
                <a:latin typeface="Arial" panose="020B0604020202020204" pitchFamily="34" charset="0"/>
                <a:cs typeface="Arial" panose="020B0604020202020204" pitchFamily="34" charset="0"/>
              </a:rPr>
              <a:t> within their area of responsibility and to report quarterly on their action plans to mitigate fraud risks, by </a:t>
            </a:r>
            <a:r>
              <a:rPr lang="en-ZA" dirty="0">
                <a:solidFill>
                  <a:schemeClr val="accent6"/>
                </a:solidFill>
                <a:latin typeface="Arial" panose="020B0604020202020204" pitchFamily="34" charset="0"/>
                <a:cs typeface="Arial" panose="020B0604020202020204" pitchFamily="34" charset="0"/>
              </a:rPr>
              <a:t>implication the reduction in risk levels </a:t>
            </a:r>
            <a:r>
              <a:rPr lang="en-ZA" dirty="0">
                <a:latin typeface="Arial" panose="020B0604020202020204" pitchFamily="34" charset="0"/>
                <a:cs typeface="Arial" panose="020B0604020202020204" pitchFamily="34" charset="0"/>
              </a:rPr>
              <a:t>in respect of fraud and corruption </a:t>
            </a:r>
            <a:r>
              <a:rPr lang="en-ZA" dirty="0" smtClean="0">
                <a:latin typeface="Arial" panose="020B0604020202020204" pitchFamily="34" charset="0"/>
                <a:cs typeface="Arial" panose="020B0604020202020204" pitchFamily="34" charset="0"/>
              </a:rPr>
              <a:t>risks.</a:t>
            </a:r>
          </a:p>
          <a:p>
            <a:pPr marL="285750" lvl="0" indent="-285750" algn="just" defTabSz="914400">
              <a:lnSpc>
                <a:spcPct val="90000"/>
              </a:lnSpc>
              <a:spcBef>
                <a:spcPts val="1000"/>
              </a:spcBef>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lvl="0" indent="-285750" algn="just" defTabSz="914400">
              <a:lnSpc>
                <a:spcPct val="90000"/>
              </a:lnSpc>
              <a:spcBef>
                <a:spcPts val="1000"/>
              </a:spcBef>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measuring of the reduction in risk levels also in itself a </a:t>
            </a:r>
            <a:r>
              <a:rPr lang="en-ZA" dirty="0">
                <a:solidFill>
                  <a:schemeClr val="accent6"/>
                </a:solidFill>
                <a:latin typeface="Arial" panose="020B0604020202020204" pitchFamily="34" charset="0"/>
                <a:cs typeface="Arial" panose="020B0604020202020204" pitchFamily="34" charset="0"/>
              </a:rPr>
              <a:t>very contentious subject </a:t>
            </a:r>
            <a:r>
              <a:rPr lang="en-ZA" dirty="0">
                <a:latin typeface="Arial" panose="020B0604020202020204" pitchFamily="34" charset="0"/>
                <a:cs typeface="Arial" panose="020B0604020202020204" pitchFamily="34" charset="0"/>
              </a:rPr>
              <a:t>as it is </a:t>
            </a:r>
            <a:r>
              <a:rPr lang="en-ZA" dirty="0">
                <a:solidFill>
                  <a:schemeClr val="accent6"/>
                </a:solidFill>
                <a:latin typeface="Arial" panose="020B0604020202020204" pitchFamily="34" charset="0"/>
                <a:cs typeface="Arial" panose="020B0604020202020204" pitchFamily="34" charset="0"/>
              </a:rPr>
              <a:t>not based on any scientific processes</a:t>
            </a:r>
            <a:r>
              <a:rPr lang="en-ZA" dirty="0">
                <a:latin typeface="Arial" panose="020B0604020202020204" pitchFamily="34" charset="0"/>
                <a:cs typeface="Arial" panose="020B0604020202020204" pitchFamily="34" charset="0"/>
              </a:rPr>
              <a:t> but rather a matter of perception from the end-user point of view. for instance if the action plan was to develop a policy to ensure minimum documents required to process a payment after the development of the policy one will thus assume that the risk has been mitigated </a:t>
            </a:r>
            <a:r>
              <a:rPr lang="en-ZA" dirty="0">
                <a:solidFill>
                  <a:schemeClr val="accent6"/>
                </a:solidFill>
                <a:latin typeface="Arial" panose="020B0604020202020204" pitchFamily="34" charset="0"/>
                <a:cs typeface="Arial" panose="020B0604020202020204" pitchFamily="34" charset="0"/>
              </a:rPr>
              <a:t>thus the exposure level has decreased, </a:t>
            </a:r>
            <a:r>
              <a:rPr lang="en-ZA" dirty="0">
                <a:latin typeface="Arial" panose="020B0604020202020204" pitchFamily="34" charset="0"/>
                <a:cs typeface="Arial" panose="020B0604020202020204" pitchFamily="34" charset="0"/>
              </a:rPr>
              <a:t>which  </a:t>
            </a:r>
            <a:r>
              <a:rPr lang="en-ZA" dirty="0" smtClean="0">
                <a:latin typeface="Arial" panose="020B0604020202020204" pitchFamily="34" charset="0"/>
                <a:cs typeface="Arial" panose="020B0604020202020204" pitchFamily="34" charset="0"/>
              </a:rPr>
              <a:t>might </a:t>
            </a:r>
            <a:r>
              <a:rPr lang="en-ZA" dirty="0">
                <a:latin typeface="Arial" panose="020B0604020202020204" pitchFamily="34" charset="0"/>
                <a:cs typeface="Arial" panose="020B0604020202020204" pitchFamily="34" charset="0"/>
              </a:rPr>
              <a:t>not necessarily a true reflection of the status quo</a:t>
            </a:r>
          </a:p>
          <a:p>
            <a:pPr marL="285750" lvl="0" indent="-285750" algn="just" defTabSz="914400">
              <a:lnSpc>
                <a:spcPct val="90000"/>
              </a:lnSpc>
              <a:spcBef>
                <a:spcPts val="1000"/>
              </a:spcBef>
              <a:buFont typeface="Arial" panose="020B0604020202020204" pitchFamily="34" charset="0"/>
              <a:buChar char="•"/>
            </a:pPr>
            <a:endParaRPr lang="en-GB"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7698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Key Components of the Fraud Risk Plan</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4188540422"/>
              </p:ext>
            </p:extLst>
          </p:nvPr>
        </p:nvGraphicFramePr>
        <p:xfrm>
          <a:off x="228600" y="1581055"/>
          <a:ext cx="11480333" cy="4475479"/>
        </p:xfrm>
        <a:graphic>
          <a:graphicData uri="http://schemas.openxmlformats.org/drawingml/2006/table">
            <a:tbl>
              <a:tblPr firstRow="1" bandRow="1">
                <a:tableStyleId>{21E4AEA4-8DFA-4A89-87EB-49C32662AFE0}</a:tableStyleId>
              </a:tblPr>
              <a:tblGrid>
                <a:gridCol w="812334"/>
                <a:gridCol w="3962400"/>
                <a:gridCol w="6705599"/>
              </a:tblGrid>
              <a:tr h="440904">
                <a:tc>
                  <a:txBody>
                    <a:bodyPr/>
                    <a:lstStyle/>
                    <a:p>
                      <a:pPr algn="ctr"/>
                      <a:r>
                        <a:rPr lang="en-ZA" dirty="0" smtClean="0"/>
                        <a:t>No.</a:t>
                      </a:r>
                      <a:endParaRPr lang="en-ZA" dirty="0">
                        <a:solidFill>
                          <a:schemeClr val="tx1"/>
                        </a:solidFill>
                      </a:endParaRPr>
                    </a:p>
                  </a:txBody>
                  <a:tcPr/>
                </a:tc>
                <a:tc>
                  <a:txBody>
                    <a:bodyPr/>
                    <a:lstStyle/>
                    <a:p>
                      <a:pPr algn="ctr"/>
                      <a:r>
                        <a:rPr lang="en-ZA" dirty="0" smtClean="0"/>
                        <a:t>Milestone</a:t>
                      </a:r>
                      <a:endParaRPr lang="en-ZA" dirty="0">
                        <a:solidFill>
                          <a:schemeClr val="tx1"/>
                        </a:solidFill>
                      </a:endParaRPr>
                    </a:p>
                  </a:txBody>
                  <a:tcPr/>
                </a:tc>
                <a:tc>
                  <a:txBody>
                    <a:bodyPr/>
                    <a:lstStyle/>
                    <a:p>
                      <a:pPr algn="ctr"/>
                      <a:r>
                        <a:rPr lang="en-ZA" dirty="0" smtClean="0"/>
                        <a:t>Activities</a:t>
                      </a:r>
                      <a:endParaRPr lang="en-ZA" dirty="0">
                        <a:solidFill>
                          <a:schemeClr val="tx1"/>
                        </a:solidFill>
                      </a:endParaRPr>
                    </a:p>
                  </a:txBody>
                  <a:tcPr/>
                </a:tc>
              </a:tr>
              <a:tr h="37446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1.</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600" kern="1200" dirty="0" smtClean="0"/>
                        <a:t>Framework Development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Fraud Prevention Plan, Anti-Corruption Strategy etc.</a:t>
                      </a:r>
                      <a:endParaRPr lang="en-GB" sz="1600" dirty="0" smtClean="0">
                        <a:latin typeface="Arial" panose="020B0604020202020204" pitchFamily="34" charset="0"/>
                        <a:cs typeface="Arial" panose="020B0604020202020204" pitchFamily="34" charset="0"/>
                      </a:endParaRPr>
                    </a:p>
                  </a:txBody>
                  <a:tcPr/>
                </a:tc>
              </a:tr>
              <a:tr h="36238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2.</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600" kern="1200" dirty="0" smtClean="0"/>
                        <a:t>Fraud Risk Assessment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Conduct fraud risk assessment workshops etc.</a:t>
                      </a:r>
                      <a:endParaRPr lang="en-GB" sz="1600" dirty="0" smtClean="0">
                        <a:latin typeface="Arial" panose="020B0604020202020204" pitchFamily="34" charset="0"/>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3</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ZA" sz="1600" kern="1200" dirty="0" smtClean="0"/>
                        <a:t>Code of Conduct</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Code of Conduct - Best practices</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374467">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4</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Employee Due Diligence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Vetting process for hiring</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5</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Suppliers Due Diligence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kern="1200" dirty="0" smtClean="0"/>
                        <a:t>Supplier vetting processes</a:t>
                      </a:r>
                      <a:endParaRPr lang="en-GB" sz="1600" kern="1200" dirty="0" smtClean="0">
                        <a:solidFill>
                          <a:schemeClr val="dk1"/>
                        </a:solidFill>
                        <a:latin typeface="Arial" panose="020B0604020202020204" pitchFamily="34" charset="0"/>
                        <a:ea typeface="+mn-ea"/>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6</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Process Specific Fraud Controls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Fraud Risk Register, identify and develop anti-fraud controls/measures</a:t>
                      </a:r>
                      <a:endParaRPr lang="en-GB" sz="1600" dirty="0" smtClean="0">
                        <a:latin typeface="Arial" panose="020B0604020202020204" pitchFamily="34" charset="0"/>
                        <a:cs typeface="Arial" panose="020B0604020202020204" pitchFamily="34" charset="0"/>
                      </a:endParaRPr>
                    </a:p>
                  </a:txBody>
                  <a:tcPr/>
                </a:tc>
              </a:tr>
              <a:tr h="440904">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7</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Monitor Prevention Controls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Test Control effectiveness </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8</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lvl="1" indent="0" algn="just">
                        <a:buFontTx/>
                        <a:buNone/>
                      </a:pPr>
                      <a:r>
                        <a:rPr lang="en-GB" sz="1600" dirty="0" smtClean="0"/>
                        <a:t>System of Reporting Incidents</a:t>
                      </a:r>
                      <a:endParaRPr lang="en-GB" sz="1600" dirty="0" smtClean="0">
                        <a:latin typeface="Arial" panose="020B0604020202020204" pitchFamily="34" charset="0"/>
                        <a:cs typeface="Arial" panose="020B0604020202020204" pitchFamily="34" charset="0"/>
                      </a:endParaRPr>
                    </a:p>
                  </a:txBody>
                  <a:tcPr/>
                </a:tc>
                <a:tc>
                  <a:txBody>
                    <a:bodyPr/>
                    <a:lstStyle/>
                    <a:p>
                      <a:pPr marL="0" lvl="1" indent="0" algn="just">
                        <a:buFontTx/>
                        <a:buNone/>
                      </a:pPr>
                      <a:r>
                        <a:rPr lang="en-GB" sz="1600" dirty="0" smtClean="0"/>
                        <a:t>Maintain</a:t>
                      </a:r>
                      <a:r>
                        <a:rPr lang="en-GB" sz="1600" baseline="0" dirty="0" smtClean="0"/>
                        <a:t> internal and external reporting mechanisms </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9</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Data Analysis</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lvl="1" indent="0" algn="just">
                        <a:buFontTx/>
                        <a:buNone/>
                      </a:pPr>
                      <a:r>
                        <a:rPr lang="en-GB" sz="1600" dirty="0" smtClean="0"/>
                        <a:t>Develop an automated Fraud Detection Methodology and Implementation</a:t>
                      </a:r>
                      <a:endParaRPr lang="en-GB" sz="1600" dirty="0" smtClean="0">
                        <a:latin typeface="Arial" panose="020B0604020202020204" pitchFamily="34" charset="0"/>
                        <a:cs typeface="Arial" panose="020B0604020202020204" pitchFamily="34" charset="0"/>
                      </a:endParaRPr>
                    </a:p>
                  </a:txBody>
                  <a:tcPr/>
                </a:tc>
              </a:tr>
              <a:tr h="386546">
                <a:tc>
                  <a:txBody>
                    <a:bodyPr/>
                    <a:lstStyle/>
                    <a:p>
                      <a:pPr marL="0" marR="0" lvl="1" indent="0" algn="ctr" defTabSz="914391" rtl="0" eaLnBrk="1" fontAlgn="auto" latinLnBrk="0" hangingPunct="1">
                        <a:lnSpc>
                          <a:spcPct val="100000"/>
                        </a:lnSpc>
                        <a:spcBef>
                          <a:spcPts val="0"/>
                        </a:spcBef>
                        <a:spcAft>
                          <a:spcPts val="0"/>
                        </a:spcAft>
                        <a:buClrTx/>
                        <a:buSzTx/>
                        <a:buFontTx/>
                        <a:buNone/>
                        <a:tabLst/>
                        <a:defRPr/>
                      </a:pPr>
                      <a:r>
                        <a:rPr lang="en-ZA" sz="1600" kern="1200" dirty="0" smtClean="0"/>
                        <a:t>10</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GB" sz="1600" dirty="0" smtClean="0"/>
                        <a:t>Response Programs </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1" indent="0" algn="just" defTabSz="914391" rtl="0" eaLnBrk="1" fontAlgn="auto" latinLnBrk="0" hangingPunct="1">
                        <a:lnSpc>
                          <a:spcPct val="100000"/>
                        </a:lnSpc>
                        <a:spcBef>
                          <a:spcPts val="0"/>
                        </a:spcBef>
                        <a:spcAft>
                          <a:spcPts val="0"/>
                        </a:spcAft>
                        <a:buClrTx/>
                        <a:buSzTx/>
                        <a:buFontTx/>
                        <a:buNone/>
                        <a:tabLst/>
                        <a:defRPr/>
                      </a:pPr>
                      <a:r>
                        <a:rPr lang="en-GB" sz="1600" dirty="0" smtClean="0"/>
                        <a:t>Investigation methodology, Accountability processes</a:t>
                      </a:r>
                      <a:endParaRPr lang="en-GB" sz="1600" dirty="0" smtClean="0">
                        <a:latin typeface="Arial" panose="020B0604020202020204" pitchFamily="34" charset="0"/>
                        <a:cs typeface="Arial" panose="020B0604020202020204" pitchFamily="34" charset="0"/>
                      </a:endParaRPr>
                    </a:p>
                  </a:txBody>
                  <a:tcPr/>
                </a:tc>
              </a:tr>
            </a:tbl>
          </a:graphicData>
        </a:graphic>
      </p:graphicFrame>
      <p:sp>
        <p:nvSpPr>
          <p:cNvPr id="3" name="Rectangle 2"/>
          <p:cNvSpPr/>
          <p:nvPr/>
        </p:nvSpPr>
        <p:spPr>
          <a:xfrm>
            <a:off x="152400" y="990600"/>
            <a:ext cx="6699270"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Journey </a:t>
            </a:r>
            <a:r>
              <a:rPr lang="en-ZA" b="1" dirty="0">
                <a:latin typeface="Arial" panose="020B0604020202020204" pitchFamily="34" charset="0"/>
                <a:cs typeface="Arial" panose="020B0604020202020204" pitchFamily="34" charset="0"/>
              </a:rPr>
              <a:t>of the DPW Fraud Risk Management </a:t>
            </a:r>
            <a:r>
              <a:rPr lang="en-ZA" b="1" dirty="0" smtClean="0">
                <a:latin typeface="Arial" panose="020B0604020202020204" pitchFamily="34" charset="0"/>
                <a:cs typeface="Arial" panose="020B0604020202020204" pitchFamily="34" charset="0"/>
              </a:rPr>
              <a:t>Plan 2016/17 -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4620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Fraud Prevention Framework</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9761" y="990600"/>
            <a:ext cx="11887200" cy="4524315"/>
          </a:xfrm>
          <a:prstGeom prst="rect">
            <a:avLst/>
          </a:prstGeom>
        </p:spPr>
        <p:txBody>
          <a:bodyPr wrap="square">
            <a:spAutoFit/>
          </a:bodyPr>
          <a:lstStyle/>
          <a:p>
            <a:pPr algn="just"/>
            <a:r>
              <a:rPr lang="en-GB" b="1" dirty="0">
                <a:latin typeface="Arial" panose="020B0604020202020204" pitchFamily="34" charset="0"/>
                <a:cs typeface="Arial" panose="020B0604020202020204" pitchFamily="34" charset="0"/>
              </a:rPr>
              <a:t>Fraud Risk </a:t>
            </a:r>
            <a:r>
              <a:rPr lang="en-GB" b="1" dirty="0" smtClean="0">
                <a:latin typeface="Arial" panose="020B0604020202020204" pitchFamily="34" charset="0"/>
                <a:cs typeface="Arial" panose="020B0604020202020204" pitchFamily="34" charset="0"/>
              </a:rPr>
              <a:t>Management</a:t>
            </a:r>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Risk assessment at strategic and operational level of the Department </a:t>
            </a:r>
            <a:r>
              <a:rPr lang="en-ZA" dirty="0">
                <a:latin typeface="Arial" panose="020B0604020202020204" pitchFamily="34" charset="0"/>
                <a:cs typeface="Arial" panose="020B0604020202020204" pitchFamily="34" charset="0"/>
              </a:rPr>
              <a:t>will include the assessment of fraud and identification of mitigating action plans and controls.</a:t>
            </a:r>
          </a:p>
          <a:p>
            <a:pPr algn="just"/>
            <a:endParaRPr lang="en-ZA"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Integrated Strategy for Fraud Prevention and </a:t>
            </a:r>
            <a:r>
              <a:rPr lang="en-GB" b="1" dirty="0" smtClean="0">
                <a:latin typeface="Arial" panose="020B0604020202020204" pitchFamily="34" charset="0"/>
                <a:cs typeface="Arial" panose="020B0604020202020204" pitchFamily="34" charset="0"/>
              </a:rPr>
              <a:t>Control</a:t>
            </a:r>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All </a:t>
            </a:r>
            <a:r>
              <a:rPr lang="en-ZA" dirty="0">
                <a:solidFill>
                  <a:schemeClr val="accent6"/>
                </a:solidFill>
                <a:latin typeface="Arial" panose="020B0604020202020204" pitchFamily="34" charset="0"/>
                <a:cs typeface="Arial" panose="020B0604020202020204" pitchFamily="34" charset="0"/>
              </a:rPr>
              <a:t>business units </a:t>
            </a:r>
            <a:r>
              <a:rPr lang="en-ZA" dirty="0">
                <a:latin typeface="Arial" panose="020B0604020202020204" pitchFamily="34" charset="0"/>
                <a:cs typeface="Arial" panose="020B0604020202020204" pitchFamily="34" charset="0"/>
              </a:rPr>
              <a:t>within the Department will have to </a:t>
            </a:r>
            <a:r>
              <a:rPr lang="en-ZA" dirty="0">
                <a:solidFill>
                  <a:schemeClr val="accent6"/>
                </a:solidFill>
                <a:latin typeface="Arial" panose="020B0604020202020204" pitchFamily="34" charset="0"/>
                <a:cs typeface="Arial" panose="020B0604020202020204" pitchFamily="34" charset="0"/>
              </a:rPr>
              <a:t>align their financial and business internal control systems to the fraud prevention plan</a:t>
            </a:r>
            <a:r>
              <a:rPr lang="en-ZA" dirty="0">
                <a:solidFill>
                  <a:srgbClr val="FF0000"/>
                </a:solidFill>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putting in place key controls that specifically address the risk of fraud.</a:t>
            </a:r>
          </a:p>
          <a:p>
            <a:pPr algn="just"/>
            <a:endParaRPr lang="en-ZA" dirty="0">
              <a:latin typeface="Arial" panose="020B0604020202020204" pitchFamily="34" charset="0"/>
              <a:cs typeface="Arial" panose="020B0604020202020204" pitchFamily="34" charset="0"/>
            </a:endParaRPr>
          </a:p>
          <a:p>
            <a:pPr algn="just"/>
            <a:r>
              <a:rPr lang="en-GB" b="1" dirty="0">
                <a:latin typeface="Arial" panose="020B0604020202020204" pitchFamily="34" charset="0"/>
                <a:cs typeface="Arial" panose="020B0604020202020204" pitchFamily="34" charset="0"/>
              </a:rPr>
              <a:t>Develop an Ownership Structure from the Top to the Bottom of the </a:t>
            </a:r>
            <a:r>
              <a:rPr lang="en-GB" b="1" dirty="0" smtClean="0">
                <a:latin typeface="Arial" panose="020B0604020202020204" pitchFamily="34" charset="0"/>
                <a:cs typeface="Arial" panose="020B0604020202020204" pitchFamily="34" charset="0"/>
              </a:rPr>
              <a:t>Department</a:t>
            </a:r>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Branches will be responsible for implementation of the fraud prevention plan </a:t>
            </a:r>
            <a:r>
              <a:rPr lang="en-ZA" dirty="0">
                <a:latin typeface="Arial" panose="020B0604020202020204" pitchFamily="34" charset="0"/>
                <a:cs typeface="Arial" panose="020B0604020202020204" pitchFamily="34" charset="0"/>
              </a:rPr>
              <a:t>within their area of responsibility.</a:t>
            </a:r>
          </a:p>
          <a:p>
            <a:pPr lvl="0" algn="just"/>
            <a:endParaRPr lang="en-GB" b="1" dirty="0" smtClean="0">
              <a:solidFill>
                <a:prstClr val="black"/>
              </a:solidFill>
              <a:latin typeface="Arial" panose="020B0604020202020204" pitchFamily="34" charset="0"/>
              <a:cs typeface="Arial" panose="020B0604020202020204" pitchFamily="34" charset="0"/>
            </a:endParaRPr>
          </a:p>
          <a:p>
            <a:pPr lvl="0" algn="just"/>
            <a:r>
              <a:rPr lang="en-GB" b="1" dirty="0" smtClean="0">
                <a:solidFill>
                  <a:prstClr val="black"/>
                </a:solidFill>
                <a:latin typeface="Arial" panose="020B0604020202020204" pitchFamily="34" charset="0"/>
                <a:cs typeface="Arial" panose="020B0604020202020204" pitchFamily="34" charset="0"/>
              </a:rPr>
              <a:t>Sound </a:t>
            </a:r>
            <a:r>
              <a:rPr lang="en-GB" b="1" dirty="0">
                <a:solidFill>
                  <a:prstClr val="black"/>
                </a:solidFill>
                <a:latin typeface="Arial" panose="020B0604020202020204" pitchFamily="34" charset="0"/>
                <a:cs typeface="Arial" panose="020B0604020202020204" pitchFamily="34" charset="0"/>
              </a:rPr>
              <a:t>Operational Control </a:t>
            </a:r>
            <a:r>
              <a:rPr lang="en-GB" b="1" dirty="0" smtClean="0">
                <a:solidFill>
                  <a:prstClr val="black"/>
                </a:solidFill>
                <a:latin typeface="Arial" panose="020B0604020202020204" pitchFamily="34" charset="0"/>
                <a:cs typeface="Arial" panose="020B0604020202020204" pitchFamily="34" charset="0"/>
              </a:rPr>
              <a:t>Procedures</a:t>
            </a:r>
            <a:endParaRPr lang="en-ZA" b="1"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Management must put in place </a:t>
            </a:r>
            <a:r>
              <a:rPr lang="en-ZA" dirty="0">
                <a:solidFill>
                  <a:schemeClr val="accent6"/>
                </a:solidFill>
                <a:latin typeface="Arial" panose="020B0604020202020204" pitchFamily="34" charset="0"/>
                <a:cs typeface="Arial" panose="020B0604020202020204" pitchFamily="34" charset="0"/>
              </a:rPr>
              <a:t>basic internal controls to prevent and detect fraud and corruption</a:t>
            </a:r>
          </a:p>
          <a:p>
            <a:pPr lvl="0" algn="just"/>
            <a:endParaRPr lang="en-ZA" dirty="0">
              <a:solidFill>
                <a:prstClr val="black"/>
              </a:solidFill>
              <a:latin typeface="Arial" panose="020B0604020202020204" pitchFamily="34" charset="0"/>
              <a:cs typeface="Arial" panose="020B0604020202020204" pitchFamily="34" charset="0"/>
            </a:endParaRPr>
          </a:p>
          <a:p>
            <a:pPr lvl="0" algn="just"/>
            <a:r>
              <a:rPr lang="en-GB" b="1" dirty="0">
                <a:solidFill>
                  <a:prstClr val="black"/>
                </a:solidFill>
                <a:latin typeface="Arial" panose="020B0604020202020204" pitchFamily="34" charset="0"/>
                <a:cs typeface="Arial" panose="020B0604020202020204" pitchFamily="34" charset="0"/>
              </a:rPr>
              <a:t>Periodic Reports on the effectiveness of risk control </a:t>
            </a:r>
            <a:r>
              <a:rPr lang="en-GB" b="1" dirty="0" smtClean="0">
                <a:solidFill>
                  <a:prstClr val="black"/>
                </a:solidFill>
                <a:latin typeface="Arial" panose="020B0604020202020204" pitchFamily="34" charset="0"/>
                <a:cs typeface="Arial" panose="020B0604020202020204" pitchFamily="34" charset="0"/>
              </a:rPr>
              <a:t>effectiveness</a:t>
            </a:r>
            <a:endParaRPr lang="en-ZA" b="1"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As part of the risk monitoring, management will be required to </a:t>
            </a:r>
            <a:r>
              <a:rPr lang="en-US" dirty="0">
                <a:solidFill>
                  <a:schemeClr val="accent6"/>
                </a:solidFill>
                <a:latin typeface="Arial" panose="020B0604020202020204" pitchFamily="34" charset="0"/>
                <a:cs typeface="Arial" panose="020B0604020202020204" pitchFamily="34" charset="0"/>
              </a:rPr>
              <a:t>report periodically on the risk control effectivenes</a:t>
            </a:r>
            <a:r>
              <a:rPr lang="en-US" dirty="0">
                <a:solidFill>
                  <a:schemeClr val="accent6"/>
                </a:solidFill>
                <a:cs typeface="Arial" panose="020B0604020202020204" pitchFamily="34" charset="0"/>
              </a:rPr>
              <a:t>s</a:t>
            </a:r>
            <a:endParaRPr lang="en-ZA" dirty="0">
              <a:solidFill>
                <a:schemeClr val="accent6"/>
              </a:solidFill>
              <a:cs typeface="Arial" panose="020B0604020202020204" pitchFamily="34" charset="0"/>
            </a:endParaRPr>
          </a:p>
        </p:txBody>
      </p:sp>
    </p:spTree>
    <p:extLst>
      <p:ext uri="{BB962C8B-B14F-4D97-AF65-F5344CB8AC3E}">
        <p14:creationId xmlns:p14="http://schemas.microsoft.com/office/powerpoint/2010/main" xmlns="" val="96913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400" b="1" dirty="0" smtClean="0">
                <a:solidFill>
                  <a:schemeClr val="bg1"/>
                </a:solidFill>
                <a:latin typeface="+mn-lt"/>
                <a:ea typeface="Tahoma" pitchFamily="34" charset="0"/>
              </a:rPr>
              <a:t>High Fraud Risks</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915778"/>
            <a:ext cx="11887200" cy="369332"/>
          </a:xfrm>
          <a:prstGeom prst="rect">
            <a:avLst/>
          </a:prstGeom>
        </p:spPr>
        <p:txBody>
          <a:bodyPr wrap="square">
            <a:spAutoFit/>
          </a:bodyPr>
          <a:lstStyle/>
          <a:p>
            <a:r>
              <a:rPr lang="en-ZA" dirty="0">
                <a:latin typeface="Arial" panose="020B0604020202020204" pitchFamily="34" charset="0"/>
                <a:cs typeface="Arial" panose="020B0604020202020204" pitchFamily="34" charset="0"/>
              </a:rPr>
              <a:t>Currently the DPW Fraud Risk Register contains 10 </a:t>
            </a:r>
            <a:r>
              <a:rPr lang="en-ZA" dirty="0">
                <a:solidFill>
                  <a:schemeClr val="accent6"/>
                </a:solidFill>
                <a:latin typeface="Arial" panose="020B0604020202020204" pitchFamily="34" charset="0"/>
                <a:cs typeface="Arial" panose="020B0604020202020204" pitchFamily="34" charset="0"/>
              </a:rPr>
              <a:t>high fraud risks </a:t>
            </a:r>
            <a:r>
              <a:rPr lang="en-ZA" dirty="0">
                <a:latin typeface="Arial" panose="020B0604020202020204" pitchFamily="34" charset="0"/>
                <a:cs typeface="Arial" panose="020B0604020202020204" pitchFamily="34" charset="0"/>
              </a:rPr>
              <a:t>identified through the fraud Risk Process</a:t>
            </a:r>
          </a:p>
        </p:txBody>
      </p:sp>
      <p:graphicFrame>
        <p:nvGraphicFramePr>
          <p:cNvPr id="8" name="Table 7"/>
          <p:cNvGraphicFramePr>
            <a:graphicFrameLocks noGrp="1"/>
          </p:cNvGraphicFramePr>
          <p:nvPr>
            <p:extLst>
              <p:ext uri="{D42A27DB-BD31-4B8C-83A1-F6EECF244321}">
                <p14:modId xmlns:p14="http://schemas.microsoft.com/office/powerpoint/2010/main" xmlns="" val="3594472423"/>
              </p:ext>
            </p:extLst>
          </p:nvPr>
        </p:nvGraphicFramePr>
        <p:xfrm>
          <a:off x="228600" y="1386994"/>
          <a:ext cx="9067800" cy="4960223"/>
        </p:xfrm>
        <a:graphic>
          <a:graphicData uri="http://schemas.openxmlformats.org/drawingml/2006/table">
            <a:tbl>
              <a:tblPr firstRow="1" firstCol="1" bandRow="1">
                <a:tableStyleId>{72833802-FEF1-4C79-8D5D-14CF1EAF98D9}</a:tableStyleId>
              </a:tblPr>
              <a:tblGrid>
                <a:gridCol w="1120134">
                  <a:extLst>
                    <a:ext uri="{9D8B030D-6E8A-4147-A177-3AD203B41FA5}">
                      <a16:colId xmlns="" xmlns:a16="http://schemas.microsoft.com/office/drawing/2014/main" val="4211228259"/>
                    </a:ext>
                  </a:extLst>
                </a:gridCol>
                <a:gridCol w="7947666">
                  <a:extLst>
                    <a:ext uri="{9D8B030D-6E8A-4147-A177-3AD203B41FA5}">
                      <a16:colId xmlns="" xmlns:a16="http://schemas.microsoft.com/office/drawing/2014/main" val="3571459770"/>
                    </a:ext>
                  </a:extLst>
                </a:gridCol>
              </a:tblGrid>
              <a:tr h="381354">
                <a:tc>
                  <a:txBody>
                    <a:bodyPr/>
                    <a:lstStyle/>
                    <a:p>
                      <a:pPr algn="l">
                        <a:lnSpc>
                          <a:spcPct val="107000"/>
                        </a:lnSpc>
                        <a:spcAft>
                          <a:spcPts val="0"/>
                        </a:spcAft>
                      </a:pPr>
                      <a:r>
                        <a:rPr lang="en-GB" sz="1600" dirty="0">
                          <a:effectLst/>
                        </a:rPr>
                        <a:t>Risk No</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algn="l">
                        <a:lnSpc>
                          <a:spcPct val="107000"/>
                        </a:lnSpc>
                        <a:spcAft>
                          <a:spcPts val="0"/>
                        </a:spcAft>
                      </a:pPr>
                      <a:r>
                        <a:rPr lang="en-GB" sz="1600" dirty="0">
                          <a:effectLst/>
                        </a:rPr>
                        <a:t>Risk Title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extLst>
                  <a:ext uri="{0D108BD9-81ED-4DB2-BD59-A6C34878D82A}">
                    <a16:rowId xmlns="" xmlns:a16="http://schemas.microsoft.com/office/drawing/2014/main" val="3379803038"/>
                  </a:ext>
                </a:extLst>
              </a:tr>
              <a:tr h="434912">
                <a:tc>
                  <a:txBody>
                    <a:bodyPr/>
                    <a:lstStyle/>
                    <a:p>
                      <a:pPr algn="ctr" defTabSz="914400" rtl="0" eaLnBrk="1" latinLnBrk="0" hangingPunct="1">
                        <a:lnSpc>
                          <a:spcPct val="107000"/>
                        </a:lnSpc>
                        <a:spcBef>
                          <a:spcPct val="0"/>
                        </a:spcBef>
                        <a:spcAft>
                          <a:spcPts val="0"/>
                        </a:spcAft>
                        <a:buNone/>
                      </a:pPr>
                      <a:r>
                        <a:rPr lang="en-GB" sz="1800" kern="1200" dirty="0">
                          <a:latin typeface="Arial" panose="020B0604020202020204" pitchFamily="34" charset="0"/>
                          <a:cs typeface="Arial" panose="020B0604020202020204" pitchFamily="34" charset="0"/>
                        </a:rPr>
                        <a:t>1</a:t>
                      </a:r>
                      <a:endParaRPr lang="en-GB" sz="18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Abuse of unscheduled maintenance</a:t>
                      </a:r>
                    </a:p>
                  </a:txBody>
                  <a:tcPr marL="68126" marR="68126" marT="0" marB="0" anchor="ctr">
                    <a:solidFill>
                      <a:schemeClr val="bg1">
                        <a:lumMod val="95000"/>
                      </a:schemeClr>
                    </a:solidFill>
                  </a:tcPr>
                </a:tc>
                <a:extLst>
                  <a:ext uri="{0D108BD9-81ED-4DB2-BD59-A6C34878D82A}">
                    <a16:rowId xmlns="" xmlns:a16="http://schemas.microsoft.com/office/drawing/2014/main" val="4199028032"/>
                  </a:ext>
                </a:extLst>
              </a:tr>
              <a:tr h="403852">
                <a:tc>
                  <a:txBody>
                    <a:bodyPr/>
                    <a:lstStyle/>
                    <a:p>
                      <a:pPr algn="ctr" defTabSz="914400" rtl="0" eaLnBrk="1" latinLnBrk="0" hangingPunct="1">
                        <a:lnSpc>
                          <a:spcPct val="107000"/>
                        </a:lnSpc>
                        <a:spcBef>
                          <a:spcPct val="0"/>
                        </a:spcBef>
                        <a:spcAft>
                          <a:spcPts val="0"/>
                        </a:spcAft>
                        <a:buNone/>
                      </a:pPr>
                      <a:r>
                        <a:rPr lang="en-GB" sz="1800" kern="1200" dirty="0">
                          <a:latin typeface="Arial" panose="020B0604020202020204" pitchFamily="34" charset="0"/>
                          <a:cs typeface="Arial" panose="020B0604020202020204" pitchFamily="34" charset="0"/>
                        </a:rPr>
                        <a:t>2</a:t>
                      </a:r>
                      <a:endParaRPr lang="en-GB" sz="18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Collusion between DPW officials and contractors</a:t>
                      </a:r>
                    </a:p>
                  </a:txBody>
                  <a:tcPr marL="68126" marR="68126" marT="0" marB="0" anchor="ctr">
                    <a:solidFill>
                      <a:schemeClr val="bg1">
                        <a:lumMod val="95000"/>
                      </a:schemeClr>
                    </a:solidFill>
                  </a:tcPr>
                </a:tc>
                <a:extLst>
                  <a:ext uri="{0D108BD9-81ED-4DB2-BD59-A6C34878D82A}">
                    <a16:rowId xmlns="" xmlns:a16="http://schemas.microsoft.com/office/drawing/2014/main" val="142650366"/>
                  </a:ext>
                </a:extLst>
              </a:tr>
              <a:tr h="535470">
                <a:tc>
                  <a:txBody>
                    <a:bodyPr/>
                    <a:lstStyle/>
                    <a:p>
                      <a:pPr algn="ctr" defTabSz="914400" rtl="0" eaLnBrk="1" latinLnBrk="0" hangingPunct="1">
                        <a:lnSpc>
                          <a:spcPct val="107000"/>
                        </a:lnSpc>
                        <a:spcBef>
                          <a:spcPct val="0"/>
                        </a:spcBef>
                        <a:spcAft>
                          <a:spcPts val="0"/>
                        </a:spcAft>
                        <a:buNone/>
                      </a:pPr>
                      <a:r>
                        <a:rPr lang="en-GB" sz="1800" kern="1200" dirty="0">
                          <a:latin typeface="Arial" panose="020B0604020202020204" pitchFamily="34" charset="0"/>
                          <a:cs typeface="Arial" panose="020B0604020202020204" pitchFamily="34" charset="0"/>
                        </a:rPr>
                        <a:t>3</a:t>
                      </a:r>
                      <a:endParaRPr lang="en-GB" sz="1800" b="1" kern="1200" dirty="0">
                        <a:solidFill>
                          <a:schemeClr val="tx1"/>
                        </a:solidFill>
                        <a:latin typeface="Arial" panose="020B0604020202020204" pitchFamily="34" charset="0"/>
                        <a:ea typeface="Calibri"/>
                        <a:cs typeface="Arial" panose="020B0604020202020204" pitchFamily="34" charset="0"/>
                      </a:endParaRPr>
                    </a:p>
                  </a:txBody>
                  <a:tcPr marL="68126" marR="68126" marT="0" marB="0" anchor="ctr"/>
                </a:tc>
                <a:tc>
                  <a:txBody>
                    <a:bodyPr/>
                    <a:lstStyle/>
                    <a:p>
                      <a:pPr marL="0" marR="0" indent="0" algn="l" defTabSz="914400" rtl="0" eaLnBrk="1" fontAlgn="auto" latinLnBrk="0" hangingPunct="1">
                        <a:lnSpc>
                          <a:spcPct val="107000"/>
                        </a:lnSpc>
                        <a:spcBef>
                          <a:spcPct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Inflation of prices</a:t>
                      </a:r>
                      <a:r>
                        <a:rPr lang="en-ZA" sz="1800" baseline="0" dirty="0" smtClean="0">
                          <a:latin typeface="Arial" panose="020B0604020202020204" pitchFamily="34" charset="0"/>
                          <a:cs typeface="Arial" panose="020B0604020202020204" pitchFamily="34" charset="0"/>
                        </a:rPr>
                        <a:t> and scope of work</a:t>
                      </a:r>
                      <a:endParaRPr lang="en-ZA" sz="1800" dirty="0" smtClean="0">
                        <a:latin typeface="Arial" panose="020B0604020202020204" pitchFamily="34" charset="0"/>
                        <a:cs typeface="Arial" panose="020B0604020202020204" pitchFamily="34" charset="0"/>
                      </a:endParaRPr>
                    </a:p>
                  </a:txBody>
                  <a:tcPr marL="68126" marR="68126" marT="0" marB="0" anchor="ctr">
                    <a:solidFill>
                      <a:schemeClr val="bg1">
                        <a:lumMod val="95000"/>
                      </a:schemeClr>
                    </a:solidFill>
                  </a:tcPr>
                </a:tc>
                <a:extLst>
                  <a:ext uri="{0D108BD9-81ED-4DB2-BD59-A6C34878D82A}">
                    <a16:rowId xmlns="" xmlns:a16="http://schemas.microsoft.com/office/drawing/2014/main" val="3205813019"/>
                  </a:ext>
                </a:extLst>
              </a:tr>
              <a:tr h="462792">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4</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Conflict of interest</a:t>
                      </a:r>
                    </a:p>
                  </a:txBody>
                  <a:tcPr marL="68126" marR="68126" marT="0" marB="0" anchor="ctr">
                    <a:solidFill>
                      <a:schemeClr val="bg1">
                        <a:lumMod val="95000"/>
                      </a:schemeClr>
                    </a:solidFill>
                  </a:tcPr>
                </a:tc>
                <a:extLst>
                  <a:ext uri="{0D108BD9-81ED-4DB2-BD59-A6C34878D82A}">
                    <a16:rowId xmlns="" xmlns:a16="http://schemas.microsoft.com/office/drawing/2014/main" val="8895585"/>
                  </a:ext>
                </a:extLst>
              </a:tr>
              <a:tr h="433648">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5</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Irregular award of tender contracts</a:t>
                      </a:r>
                    </a:p>
                  </a:txBody>
                  <a:tcPr marL="68126" marR="68126" marT="0" marB="0" anchor="ctr">
                    <a:solidFill>
                      <a:schemeClr val="bg1">
                        <a:lumMod val="95000"/>
                      </a:schemeClr>
                    </a:solidFill>
                  </a:tcPr>
                </a:tc>
                <a:extLst>
                  <a:ext uri="{0D108BD9-81ED-4DB2-BD59-A6C34878D82A}">
                    <a16:rowId xmlns="" xmlns:a16="http://schemas.microsoft.com/office/drawing/2014/main" val="4084717107"/>
                  </a:ext>
                </a:extLst>
              </a:tr>
              <a:tr h="528960">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6</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Constructions Projects Mismanagement</a:t>
                      </a:r>
                    </a:p>
                  </a:txBody>
                  <a:tcPr marL="68126" marR="68126" marT="0" marB="0" anchor="ctr">
                    <a:solidFill>
                      <a:schemeClr val="bg1">
                        <a:lumMod val="95000"/>
                      </a:schemeClr>
                    </a:solidFill>
                  </a:tcPr>
                </a:tc>
                <a:extLst>
                  <a:ext uri="{0D108BD9-81ED-4DB2-BD59-A6C34878D82A}">
                    <a16:rowId xmlns="" xmlns:a16="http://schemas.microsoft.com/office/drawing/2014/main" val="3500446750"/>
                  </a:ext>
                </a:extLst>
              </a:tr>
              <a:tr h="446904">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7</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Duplicate payments</a:t>
                      </a:r>
                    </a:p>
                  </a:txBody>
                  <a:tcPr marL="68126" marR="68126" marT="0" marB="0" anchor="ctr">
                    <a:solidFill>
                      <a:schemeClr val="bg1">
                        <a:lumMod val="95000"/>
                      </a:schemeClr>
                    </a:solidFill>
                  </a:tcPr>
                </a:tc>
                <a:extLst>
                  <a:ext uri="{0D108BD9-81ED-4DB2-BD59-A6C34878D82A}">
                    <a16:rowId xmlns="" xmlns:a16="http://schemas.microsoft.com/office/drawing/2014/main" val="3876799854"/>
                  </a:ext>
                </a:extLst>
              </a:tr>
              <a:tr h="435541">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8</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1200"/>
                        </a:spcAft>
                        <a:buClrTx/>
                        <a:buSzTx/>
                        <a:buFontTx/>
                        <a:buNone/>
                        <a:tabLst/>
                        <a:defRPr/>
                      </a:pPr>
                      <a:r>
                        <a:rPr lang="en-ZA" sz="1800" dirty="0" smtClean="0">
                          <a:latin typeface="Arial" panose="020B0604020202020204" pitchFamily="34" charset="0"/>
                          <a:cs typeface="Arial" panose="020B0604020202020204" pitchFamily="34" charset="0"/>
                        </a:rPr>
                        <a:t>Cover Quoting</a:t>
                      </a:r>
                    </a:p>
                  </a:txBody>
                  <a:tcPr marL="68126" marR="68126" marT="0" marB="0" anchor="ctr">
                    <a:solidFill>
                      <a:schemeClr val="bg1">
                        <a:lumMod val="95000"/>
                      </a:schemeClr>
                    </a:solidFill>
                  </a:tcPr>
                </a:tc>
                <a:extLst>
                  <a:ext uri="{0D108BD9-81ED-4DB2-BD59-A6C34878D82A}">
                    <a16:rowId xmlns="" xmlns:a16="http://schemas.microsoft.com/office/drawing/2014/main" val="3010828777"/>
                  </a:ext>
                </a:extLst>
              </a:tr>
              <a:tr h="499122">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9</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Fronting / Credential Misrepresentation</a:t>
                      </a:r>
                    </a:p>
                  </a:txBody>
                  <a:tcPr marL="68126" marR="68126" marT="0" marB="0" anchor="ctr">
                    <a:solidFill>
                      <a:schemeClr val="bg1">
                        <a:lumMod val="95000"/>
                      </a:schemeClr>
                    </a:solidFill>
                  </a:tcPr>
                </a:tc>
                <a:extLst>
                  <a:ext uri="{0D108BD9-81ED-4DB2-BD59-A6C34878D82A}">
                    <a16:rowId xmlns="" xmlns:a16="http://schemas.microsoft.com/office/drawing/2014/main" val="358671973"/>
                  </a:ext>
                </a:extLst>
              </a:tr>
              <a:tr h="397668">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10</a:t>
                      </a: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126" marR="68126" marT="0" marB="0" anchor="ctr"/>
                </a:tc>
                <a:tc>
                  <a:txBody>
                    <a:bodyPr/>
                    <a:lstStyle/>
                    <a:p>
                      <a:pPr marL="0" marR="0" indent="0" algn="l" defTabSz="914391" rtl="0" eaLnBrk="1" fontAlgn="auto" latinLnBrk="0" hangingPunct="1">
                        <a:lnSpc>
                          <a:spcPct val="107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Illegal transfer of State Properties</a:t>
                      </a:r>
                    </a:p>
                  </a:txBody>
                  <a:tcPr marL="68126" marR="68126" marT="0" marB="0" anchor="ctr">
                    <a:solidFill>
                      <a:schemeClr val="bg1">
                        <a:lumMod val="95000"/>
                      </a:schemeClr>
                    </a:solidFill>
                  </a:tcPr>
                </a:tc>
                <a:extLst>
                  <a:ext uri="{0D108BD9-81ED-4DB2-BD59-A6C34878D82A}">
                    <a16:rowId xmlns="" xmlns:a16="http://schemas.microsoft.com/office/drawing/2014/main" val="2660841655"/>
                  </a:ext>
                </a:extLst>
              </a:tr>
            </a:tbl>
          </a:graphicData>
        </a:graphic>
      </p:graphicFrame>
    </p:spTree>
    <p:extLst>
      <p:ext uri="{BB962C8B-B14F-4D97-AF65-F5344CB8AC3E}">
        <p14:creationId xmlns:p14="http://schemas.microsoft.com/office/powerpoint/2010/main" xmlns="" val="1254987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17</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rgbClr val="CC0000"/>
                </a:solidFill>
                <a:latin typeface="Arial" pitchFamily="34" charset="0"/>
                <a:ea typeface="Tahoma" pitchFamily="34" charset="0"/>
                <a:cs typeface="Arial" pitchFamily="34" charset="0"/>
              </a:rPr>
              <a:t>FRAUD DETECTION </a:t>
            </a:r>
            <a:r>
              <a:rPr lang="en-ZA" sz="2400" b="1" dirty="0">
                <a:solidFill>
                  <a:srgbClr val="CC0000"/>
                </a:solidFill>
                <a:latin typeface="Arial" pitchFamily="34" charset="0"/>
                <a:ea typeface="Tahoma" pitchFamily="34" charset="0"/>
                <a:cs typeface="Arial" pitchFamily="34" charset="0"/>
              </a:rPr>
              <a:t>MEASURES</a:t>
            </a:r>
          </a:p>
        </p:txBody>
      </p:sp>
    </p:spTree>
    <p:extLst>
      <p:ext uri="{BB962C8B-B14F-4D97-AF65-F5344CB8AC3E}">
        <p14:creationId xmlns:p14="http://schemas.microsoft.com/office/powerpoint/2010/main" xmlns="" val="275353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Fraud Detection Measures</a:t>
            </a:r>
            <a:endParaRPr lang="en-ZA" sz="2800" b="1" dirty="0">
              <a:solidFill>
                <a:schemeClr val="bg1"/>
              </a:solidFill>
              <a:latin typeface="+mn-lt"/>
              <a:ea typeface="Tahoma" pitchFamily="34" charset="0"/>
            </a:endParaRPr>
          </a:p>
        </p:txBody>
      </p:sp>
      <p:sp>
        <p:nvSpPr>
          <p:cNvPr id="3" name="Rectangle 2"/>
          <p:cNvSpPr/>
          <p:nvPr/>
        </p:nvSpPr>
        <p:spPr>
          <a:xfrm>
            <a:off x="79761" y="990600"/>
            <a:ext cx="11887200" cy="4524315"/>
          </a:xfrm>
          <a:prstGeom prst="rect">
            <a:avLst/>
          </a:prstGeom>
        </p:spPr>
        <p:txBody>
          <a:bodyPr wrap="square">
            <a:spAutoFit/>
          </a:bodyPr>
          <a:lstStyle/>
          <a:p>
            <a:pPr>
              <a:defRPr/>
            </a:pPr>
            <a:r>
              <a:rPr lang="en-US" b="1" dirty="0">
                <a:latin typeface="Arial" panose="020B0604020202020204" pitchFamily="34" charset="0"/>
                <a:cs typeface="Arial" panose="020B0604020202020204" pitchFamily="34" charset="0"/>
              </a:rPr>
              <a:t>Code of conduct for Public Service</a:t>
            </a:r>
            <a:r>
              <a:rPr lang="en-US" dirty="0">
                <a:latin typeface="Arial" panose="020B0604020202020204" pitchFamily="34" charset="0"/>
                <a:cs typeface="Arial" panose="020B0604020202020204" pitchFamily="34" charset="0"/>
              </a:rPr>
              <a:t> requires every employee irrespective of position to report corruption to the appropriate authorities. </a:t>
            </a: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Prevention and Combating Corrupt Activities Act no 12 of 2004</a:t>
            </a:r>
            <a:r>
              <a:rPr lang="en-US" dirty="0">
                <a:latin typeface="Arial" panose="020B0604020202020204" pitchFamily="34" charset="0"/>
                <a:cs typeface="Arial" panose="020B0604020202020204" pitchFamily="34" charset="0"/>
              </a:rPr>
              <a:t> requires a person in position of authority in both public and private sector to report corruption, and other crimes involving less or more than R100 000, to the police. If knowingly/ought to had known but fail to report, will be guilty of a crime</a:t>
            </a:r>
            <a:r>
              <a:rPr lang="en-US" dirty="0" smtClean="0">
                <a:latin typeface="Arial" panose="020B0604020202020204" pitchFamily="34" charset="0"/>
                <a:cs typeface="Arial" panose="020B0604020202020204" pitchFamily="34" charset="0"/>
              </a:rPr>
              <a:t>.</a:t>
            </a:r>
          </a:p>
          <a:p>
            <a:pPr>
              <a:defRPr/>
            </a:pPr>
            <a:endParaRPr lang="en-US" dirty="0">
              <a:latin typeface="Arial" panose="020B0604020202020204" pitchFamily="34" charset="0"/>
              <a:cs typeface="Arial" panose="020B0604020202020204" pitchFamily="34" charset="0"/>
            </a:endParaRPr>
          </a:p>
          <a:p>
            <a:pPr>
              <a:buBlip>
                <a:blip r:embed="rId3"/>
              </a:buBlip>
              <a:defRPr/>
            </a:pPr>
            <a:r>
              <a:rPr lang="en-US" dirty="0">
                <a:latin typeface="Arial" panose="020B0604020202020204" pitchFamily="34" charset="0"/>
                <a:cs typeface="Arial" panose="020B0604020202020204" pitchFamily="34" charset="0"/>
              </a:rPr>
              <a:t>Open Reporting</a:t>
            </a:r>
          </a:p>
          <a:p>
            <a:pPr>
              <a:buFont typeface="Wingdings" panose="05000000000000000000" pitchFamily="2" charset="2"/>
              <a:buChar char="Ø"/>
              <a:defRPr/>
            </a:pPr>
            <a:r>
              <a:rPr lang="en-US" dirty="0">
                <a:latin typeface="Arial" panose="020B0604020202020204" pitchFamily="34" charset="0"/>
                <a:cs typeface="Arial" panose="020B0604020202020204" pitchFamily="34" charset="0"/>
              </a:rPr>
              <a:t>The Unit receive reports through Walk-in, emails, telephone via Director: FAI, DDG: GRC DG, Deputy Minister and </a:t>
            </a:r>
            <a:r>
              <a:rPr lang="en-US" dirty="0" smtClean="0">
                <a:latin typeface="Arial" panose="020B0604020202020204" pitchFamily="34" charset="0"/>
                <a:cs typeface="Arial" panose="020B0604020202020204" pitchFamily="34" charset="0"/>
              </a:rPr>
              <a:t>Minister</a:t>
            </a:r>
          </a:p>
          <a:p>
            <a:pPr>
              <a:defRPr/>
            </a:pPr>
            <a:endParaRPr lang="en-US" dirty="0">
              <a:latin typeface="Arial" panose="020B0604020202020204" pitchFamily="34" charset="0"/>
              <a:cs typeface="Arial" panose="020B0604020202020204" pitchFamily="34" charset="0"/>
            </a:endParaRPr>
          </a:p>
          <a:p>
            <a:pPr>
              <a:buBlip>
                <a:blip r:embed="rId3"/>
              </a:buBlip>
              <a:defRPr/>
            </a:pPr>
            <a:r>
              <a:rPr lang="en-US" dirty="0">
                <a:latin typeface="Arial" panose="020B0604020202020204" pitchFamily="34" charset="0"/>
                <a:cs typeface="Arial" panose="020B0604020202020204" pitchFamily="34" charset="0"/>
              </a:rPr>
              <a:t>Closed reporting:</a:t>
            </a:r>
          </a:p>
          <a:p>
            <a:pPr>
              <a:buFont typeface="Wingdings" pitchFamily="2" charset="2"/>
              <a:buChar char="Ø"/>
              <a:defRPr/>
            </a:pPr>
            <a:r>
              <a:rPr lang="en-US" dirty="0">
                <a:latin typeface="Arial" panose="020B0604020202020204" pitchFamily="34" charset="0"/>
                <a:cs typeface="Arial" panose="020B0604020202020204" pitchFamily="34" charset="0"/>
              </a:rPr>
              <a:t>Anonymous - </a:t>
            </a:r>
            <a:r>
              <a:rPr lang="en-US" dirty="0">
                <a:solidFill>
                  <a:srgbClr val="FF0000"/>
                </a:solidFill>
                <a:latin typeface="Arial" pitchFamily="34" charset="0"/>
                <a:cs typeface="Arial" pitchFamily="34" charset="0"/>
              </a:rPr>
              <a:t>0800 701 701</a:t>
            </a:r>
            <a:r>
              <a:rPr lang="en-US" dirty="0">
                <a:latin typeface="Arial" pitchFamily="34" charset="0"/>
                <a:cs typeface="Arial" pitchFamily="34" charset="0"/>
              </a:rPr>
              <a:t> (</a:t>
            </a:r>
            <a:r>
              <a:rPr lang="en-US" i="1" dirty="0">
                <a:latin typeface="Arial" pitchFamily="34" charset="0"/>
                <a:cs typeface="Arial" pitchFamily="34" charset="0"/>
              </a:rPr>
              <a:t>National Anti-Corruption Hotline</a:t>
            </a:r>
            <a:r>
              <a:rPr lang="en-US" dirty="0">
                <a:latin typeface="Arial" pitchFamily="34" charset="0"/>
                <a:cs typeface="Arial" pitchFamily="34" charset="0"/>
              </a:rPr>
              <a:t>)</a:t>
            </a:r>
          </a:p>
          <a:p>
            <a:pPr>
              <a:defRPr/>
            </a:pPr>
            <a:endParaRPr lang="en-US" dirty="0">
              <a:latin typeface="Arial" pitchFamily="34" charset="0"/>
              <a:cs typeface="Arial" pitchFamily="34" charset="0"/>
            </a:endParaRPr>
          </a:p>
          <a:p>
            <a:pPr lvl="0" algn="just"/>
            <a:r>
              <a:rPr lang="en-US" dirty="0">
                <a:latin typeface="Arial" pitchFamily="34" charset="0"/>
                <a:cs typeface="Arial" pitchFamily="34" charset="0"/>
              </a:rPr>
              <a:t>The Unit maintains an Allegation Register of all cases reported to the Unit for investigation and in order to promote and maintain accountability the Unit reports all cases to the Audit Committee on quarterly basis</a:t>
            </a:r>
          </a:p>
        </p:txBody>
      </p:sp>
      <p:pic>
        <p:nvPicPr>
          <p:cNvPr id="4" name="Picture 3"/>
          <p:cNvPicPr>
            <a:picLocks noChangeAspect="1"/>
          </p:cNvPicPr>
          <p:nvPr/>
        </p:nvPicPr>
        <p:blipFill>
          <a:blip r:embed="rId4" cstate="print"/>
          <a:stretch>
            <a:fillRect/>
          </a:stretch>
        </p:blipFill>
        <p:spPr>
          <a:xfrm>
            <a:off x="9444" y="6270665"/>
            <a:ext cx="762066" cy="536494"/>
          </a:xfrm>
          <a:prstGeom prst="rect">
            <a:avLst/>
          </a:prstGeom>
        </p:spPr>
      </p:pic>
    </p:spTree>
    <p:extLst>
      <p:ext uri="{BB962C8B-B14F-4D97-AF65-F5344CB8AC3E}">
        <p14:creationId xmlns:p14="http://schemas.microsoft.com/office/powerpoint/2010/main" xmlns="" val="27971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19</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chemeClr val="accent2"/>
                </a:solidFill>
                <a:ea typeface="Tahoma" pitchFamily="34" charset="0"/>
              </a:rPr>
              <a:t>INTERNAL </a:t>
            </a:r>
            <a:r>
              <a:rPr lang="en-ZA" sz="2400" b="1" dirty="0">
                <a:solidFill>
                  <a:schemeClr val="accent2"/>
                </a:solidFill>
                <a:ea typeface="Tahoma" pitchFamily="34" charset="0"/>
              </a:rPr>
              <a:t>INVESTIGATION / ANTI-CORRUPTION UNIT</a:t>
            </a:r>
          </a:p>
        </p:txBody>
      </p:sp>
    </p:spTree>
    <p:extLst>
      <p:ext uri="{BB962C8B-B14F-4D97-AF65-F5344CB8AC3E}">
        <p14:creationId xmlns:p14="http://schemas.microsoft.com/office/powerpoint/2010/main" xmlns="" val="146507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Table of Content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573510253"/>
              </p:ext>
            </p:extLst>
          </p:nvPr>
        </p:nvGraphicFramePr>
        <p:xfrm>
          <a:off x="-304801" y="794007"/>
          <a:ext cx="6781801" cy="6132527"/>
        </p:xfrm>
        <a:graphic>
          <a:graphicData uri="http://schemas.openxmlformats.org/drawingml/2006/table">
            <a:tbl>
              <a:tblPr firstRow="1" bandRow="1">
                <a:tableStyleId>{0E3FDE45-AF77-4B5C-9715-49D594BDF05E}</a:tableStyleId>
              </a:tblPr>
              <a:tblGrid>
                <a:gridCol w="838201">
                  <a:extLst>
                    <a:ext uri="{9D8B030D-6E8A-4147-A177-3AD203B41FA5}">
                      <a16:colId xmlns="" xmlns:a16="http://schemas.microsoft.com/office/drawing/2014/main" val="20000"/>
                    </a:ext>
                  </a:extLst>
                </a:gridCol>
                <a:gridCol w="4196442">
                  <a:extLst>
                    <a:ext uri="{9D8B030D-6E8A-4147-A177-3AD203B41FA5}">
                      <a16:colId xmlns="" xmlns:a16="http://schemas.microsoft.com/office/drawing/2014/main" val="20001"/>
                    </a:ext>
                  </a:extLst>
                </a:gridCol>
                <a:gridCol w="1747158">
                  <a:extLst>
                    <a:ext uri="{9D8B030D-6E8A-4147-A177-3AD203B41FA5}">
                      <a16:colId xmlns="" xmlns:a16="http://schemas.microsoft.com/office/drawing/2014/main" val="20002"/>
                    </a:ext>
                  </a:extLst>
                </a:gridCol>
              </a:tblGrid>
              <a:tr h="507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No</a:t>
                      </a:r>
                    </a:p>
                  </a:txBody>
                  <a:tcPr/>
                </a:tc>
                <a:tc>
                  <a:txBody>
                    <a:bodyPr/>
                    <a:lstStyle/>
                    <a:p>
                      <a:pPr>
                        <a:lnSpc>
                          <a:spcPct val="100000"/>
                        </a:lnSpc>
                        <a:spcAft>
                          <a:spcPts val="0"/>
                        </a:spcAft>
                      </a:pPr>
                      <a:r>
                        <a:rPr lang="en-ZA" sz="1200" dirty="0" smtClean="0">
                          <a:solidFill>
                            <a:schemeClr val="tx1"/>
                          </a:solidFill>
                          <a:latin typeface="Arial" panose="020B0604020202020204" pitchFamily="34" charset="0"/>
                          <a:cs typeface="Arial" panose="020B0604020202020204" pitchFamily="34" charset="0"/>
                        </a:rPr>
                        <a:t> ITEM</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Slide</a:t>
                      </a:r>
                    </a:p>
                  </a:txBody>
                  <a:tcPr/>
                </a:tc>
                <a:extLst>
                  <a:ext uri="{0D108BD9-81ED-4DB2-BD59-A6C34878D82A}">
                    <a16:rowId xmlns="" xmlns:a16="http://schemas.microsoft.com/office/drawing/2014/main" val="10000"/>
                  </a:ext>
                </a:extLst>
              </a:tr>
              <a:tr h="324711">
                <a:tc>
                  <a:txBody>
                    <a:bodyPr/>
                    <a:lstStyle/>
                    <a:p>
                      <a:pPr>
                        <a:lnSpc>
                          <a:spcPct val="100000"/>
                        </a:lnSpc>
                        <a:spcAft>
                          <a:spcPts val="0"/>
                        </a:spcAft>
                      </a:pPr>
                      <a:r>
                        <a:rPr lang="en-ZA" sz="1200" kern="1200" dirty="0">
                          <a:solidFill>
                            <a:schemeClr val="tx1"/>
                          </a:solidFill>
                          <a:latin typeface="Arial" panose="020B0604020202020204" pitchFamily="34" charset="0"/>
                          <a:cs typeface="Arial" panose="020B0604020202020204" pitchFamily="34" charset="0"/>
                        </a:rPr>
                        <a:t>1.</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Arial" panose="020B0604020202020204" pitchFamily="34" charset="0"/>
                          <a:ea typeface="Times New Roman"/>
                          <a:cs typeface="Arial" panose="020B0604020202020204" pitchFamily="34" charset="0"/>
                        </a:rPr>
                        <a:t>Introduction</a:t>
                      </a: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3-8</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 xmlns:a16="http://schemas.microsoft.com/office/drawing/2014/main" val="10001"/>
                  </a:ext>
                </a:extLst>
              </a:tr>
              <a:tr h="281270">
                <a:tc>
                  <a:txBody>
                    <a:bodyPr/>
                    <a:lstStyle/>
                    <a:p>
                      <a:pPr>
                        <a:lnSpc>
                          <a:spcPct val="100000"/>
                        </a:lnSpc>
                        <a:spcAft>
                          <a:spcPts val="0"/>
                        </a:spcAft>
                      </a:pPr>
                      <a:r>
                        <a:rPr lang="en-ZA" sz="1200" kern="1200" dirty="0" smtClean="0">
                          <a:solidFill>
                            <a:schemeClr val="tx1"/>
                          </a:solidFill>
                          <a:latin typeface="Arial" panose="020B0604020202020204" pitchFamily="34" charset="0"/>
                          <a:cs typeface="Arial" panose="020B0604020202020204" pitchFamily="34" charset="0"/>
                        </a:rPr>
                        <a:t>2</a:t>
                      </a:r>
                      <a:r>
                        <a:rPr lang="en-ZA" sz="1200" kern="1200" dirty="0">
                          <a:solidFill>
                            <a:schemeClr val="tx1"/>
                          </a:solidFill>
                          <a:latin typeface="Arial" panose="020B0604020202020204" pitchFamily="34" charset="0"/>
                          <a:cs typeface="Arial" panose="020B0604020202020204" pitchFamily="34" charset="0"/>
                        </a:rPr>
                        <a:t>.</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itchFamily="34" charset="0"/>
                          <a:cs typeface="Arial" pitchFamily="34" charset="0"/>
                        </a:rPr>
                        <a:t>Guiding</a:t>
                      </a:r>
                      <a:r>
                        <a:rPr lang="en-US" sz="1200" baseline="0" dirty="0" smtClean="0">
                          <a:solidFill>
                            <a:schemeClr val="tx1"/>
                          </a:solidFill>
                          <a:latin typeface="Arial" pitchFamily="34" charset="0"/>
                          <a:cs typeface="Arial" pitchFamily="34" charset="0"/>
                        </a:rPr>
                        <a:t> Principles</a:t>
                      </a:r>
                      <a:endParaRPr lang="en-US" sz="1200" dirty="0" smtClean="0">
                        <a:solidFill>
                          <a:schemeClr val="tx1"/>
                        </a:solidFill>
                        <a:latin typeface="Arial" pitchFamily="34" charset="0"/>
                        <a:cs typeface="Arial" pitchFamily="34" charset="0"/>
                      </a:endParaRP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9</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 xmlns:a16="http://schemas.microsoft.com/office/drawing/2014/main" val="10002"/>
                  </a:ext>
                </a:extLst>
              </a:tr>
              <a:tr h="281270">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Fraud Prevention Measures</a:t>
                      </a:r>
                      <a:endParaRPr lang="en-US" sz="1200" baseline="0" dirty="0" smtClean="0">
                        <a:solidFill>
                          <a:schemeClr val="tx1"/>
                        </a:solidFill>
                        <a:latin typeface="Arial" pitchFamily="34" charset="0"/>
                        <a:cs typeface="Arial" pitchFamily="34" charset="0"/>
                      </a:endParaRPr>
                    </a:p>
                  </a:txBody>
                  <a:tcPr anchor="ctr"/>
                </a:tc>
                <a:tc>
                  <a:txBody>
                    <a:bodyPr/>
                    <a:lstStyle/>
                    <a:p>
                      <a:pPr algn="ctr"/>
                      <a:r>
                        <a:rPr lang="en-ZA" sz="1200" kern="1200" dirty="0" smtClean="0">
                          <a:solidFill>
                            <a:schemeClr val="tx1"/>
                          </a:solidFill>
                          <a:latin typeface="Arial" panose="020B0604020202020204" pitchFamily="34" charset="0"/>
                          <a:ea typeface="Times New Roman"/>
                          <a:cs typeface="Arial" panose="020B0604020202020204" pitchFamily="34" charset="0"/>
                        </a:rPr>
                        <a:t>10-16</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r>
              <a:tr h="281270">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1"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Fraud Detection Measures </a:t>
                      </a:r>
                    </a:p>
                  </a:txBody>
                  <a:tcPr anchor="ctr"/>
                </a:tc>
                <a:tc>
                  <a:txBody>
                    <a:bodyPr/>
                    <a:lstStyle/>
                    <a:p>
                      <a:pPr algn="ctr"/>
                      <a:r>
                        <a:rPr lang="en-US" sz="1200" dirty="0" smtClean="0">
                          <a:latin typeface="Arial" panose="020B0604020202020204" pitchFamily="34" charset="0"/>
                          <a:cs typeface="Arial" panose="020B0604020202020204" pitchFamily="34" charset="0"/>
                        </a:rPr>
                        <a:t>17-18</a:t>
                      </a:r>
                      <a:endParaRPr lang="en-US" sz="1200" dirty="0">
                        <a:latin typeface="Arial" panose="020B0604020202020204" pitchFamily="34" charset="0"/>
                        <a:cs typeface="Arial" panose="020B0604020202020204" pitchFamily="34" charset="0"/>
                      </a:endParaRPr>
                    </a:p>
                  </a:txBody>
                  <a:tcPr anchor="ctr"/>
                </a:tc>
              </a:tr>
              <a:tr h="1031324">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5.</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Internal Investigations</a:t>
                      </a:r>
                    </a:p>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  Statistical Overview on Allegations Reported</a:t>
                      </a:r>
                    </a:p>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  Categories of Allegations Reported</a:t>
                      </a:r>
                    </a:p>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  Statistical Overview on Disciplinary Action</a:t>
                      </a:r>
                    </a:p>
                    <a:p>
                      <a:pPr marL="0" marR="0" lvl="0" indent="0" algn="l" defTabSz="914391"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itchFamily="34" charset="0"/>
                        </a:rPr>
                        <a:t>  Statistical Overview on Criminal referrals to SAP</a:t>
                      </a: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19-23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 xmlns:a16="http://schemas.microsoft.com/office/drawing/2014/main" val="10003"/>
                  </a:ext>
                </a:extLst>
              </a:tr>
              <a:tr h="1593864">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6.</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Advocacy and Awareness Campaigns </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  Fraud</a:t>
                      </a:r>
                      <a:r>
                        <a:rPr lang="en-US" sz="1200" baseline="0" dirty="0" smtClean="0">
                          <a:solidFill>
                            <a:schemeClr val="tx1"/>
                          </a:solidFill>
                          <a:latin typeface="Arial" panose="020B0604020202020204" pitchFamily="34" charset="0"/>
                          <a:cs typeface="Arial" pitchFamily="34" charset="0"/>
                        </a:rPr>
                        <a:t> Awareness Presentations</a:t>
                      </a:r>
                      <a:endParaRPr lang="en-US" sz="1200" dirty="0" smtClean="0">
                        <a:solidFill>
                          <a:schemeClr val="tx1"/>
                        </a:solidFill>
                        <a:latin typeface="Arial" panose="020B0604020202020204" pitchFamily="34" charset="0"/>
                        <a:cs typeface="Arial" pitchFamily="34" charset="0"/>
                      </a:endParaRP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  Emerging</a:t>
                      </a:r>
                      <a:r>
                        <a:rPr lang="en-US" sz="1200" baseline="0" dirty="0" smtClean="0">
                          <a:solidFill>
                            <a:schemeClr val="tx1"/>
                          </a:solidFill>
                          <a:latin typeface="Arial" panose="020B0604020202020204" pitchFamily="34" charset="0"/>
                          <a:cs typeface="Arial" pitchFamily="34" charset="0"/>
                        </a:rPr>
                        <a:t> Risks</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Lifestyle Audits</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Ethics</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Consequence and Ethics Management</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The Public Audit Amendment Act</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Business Process Review and IDMS Roll-out</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SAGE Archibus </a:t>
                      </a: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24-36</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 xmlns:a16="http://schemas.microsoft.com/office/drawing/2014/main" val="10005"/>
                  </a:ext>
                </a:extLst>
              </a:tr>
              <a:tr h="656297">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The Special Investigating Unit </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Presidential Proclamation</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Statistical Overview</a:t>
                      </a:r>
                    </a:p>
                  </a:txBody>
                  <a:tcPr anchor="ctr"/>
                </a:tc>
                <a:tc>
                  <a:txBody>
                    <a:bodyPr/>
                    <a:lstStyle/>
                    <a:p>
                      <a:pPr algn="ctr"/>
                      <a:r>
                        <a:rPr lang="en-US" sz="1200" dirty="0" smtClean="0">
                          <a:latin typeface="Arial" panose="020B0604020202020204" pitchFamily="34" charset="0"/>
                          <a:cs typeface="Arial" panose="020B0604020202020204" pitchFamily="34" charset="0"/>
                        </a:rPr>
                        <a:t>37-42</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6"/>
                  </a:ext>
                </a:extLst>
              </a:tr>
              <a:tr h="1031324">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8.</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Systemic Recommendations </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Proclamation No. R54 as amended by Proclamation R44 </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Proclamation of R59 of 2014</a:t>
                      </a:r>
                    </a:p>
                    <a:p>
                      <a:pPr marL="0" lvl="1" indent="0" eaLnBrk="1" fontAlgn="auto" hangingPunct="1">
                        <a:spcAft>
                          <a:spcPts val="0"/>
                        </a:spcAft>
                        <a:buClr>
                          <a:srgbClr val="990000"/>
                        </a:buClr>
                        <a:buFont typeface="Wingdings" pitchFamily="2" charset="2"/>
                        <a:buNone/>
                        <a:defRPr/>
                      </a:pPr>
                      <a:r>
                        <a:rPr lang="en-US" sz="1200" baseline="0" dirty="0" smtClean="0">
                          <a:solidFill>
                            <a:schemeClr val="tx1"/>
                          </a:solidFill>
                          <a:latin typeface="Arial" panose="020B0604020202020204" pitchFamily="34" charset="0"/>
                          <a:cs typeface="Arial" pitchFamily="34" charset="0"/>
                        </a:rPr>
                        <a:t>   Proclamation R27 of 2015</a:t>
                      </a:r>
                    </a:p>
                  </a:txBody>
                  <a:tcP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43-49</a:t>
                      </a:r>
                    </a:p>
                  </a:txBody>
                  <a:tcPr/>
                </a:tc>
                <a:extLst>
                  <a:ext uri="{0D108BD9-81ED-4DB2-BD59-A6C34878D82A}">
                    <a16:rowId xmlns=""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923706351"/>
              </p:ext>
            </p:extLst>
          </p:nvPr>
        </p:nvGraphicFramePr>
        <p:xfrm>
          <a:off x="6781801" y="794004"/>
          <a:ext cx="5181600" cy="4695807"/>
        </p:xfrm>
        <a:graphic>
          <a:graphicData uri="http://schemas.openxmlformats.org/drawingml/2006/table">
            <a:tbl>
              <a:tblPr firstRow="1" bandRow="1">
                <a:tableStyleId>{0E3FDE45-AF77-4B5C-9715-49D594BDF05E}</a:tableStyleId>
              </a:tblPr>
              <a:tblGrid>
                <a:gridCol w="517406">
                  <a:extLst>
                    <a:ext uri="{9D8B030D-6E8A-4147-A177-3AD203B41FA5}">
                      <a16:colId xmlns="" xmlns:a16="http://schemas.microsoft.com/office/drawing/2014/main" val="20000"/>
                    </a:ext>
                  </a:extLst>
                </a:gridCol>
                <a:gridCol w="4037661">
                  <a:extLst>
                    <a:ext uri="{9D8B030D-6E8A-4147-A177-3AD203B41FA5}">
                      <a16:colId xmlns="" xmlns:a16="http://schemas.microsoft.com/office/drawing/2014/main" val="20001"/>
                    </a:ext>
                  </a:extLst>
                </a:gridCol>
                <a:gridCol w="626533">
                  <a:extLst>
                    <a:ext uri="{9D8B030D-6E8A-4147-A177-3AD203B41FA5}">
                      <a16:colId xmlns="" xmlns:a16="http://schemas.microsoft.com/office/drawing/2014/main" val="20002"/>
                    </a:ext>
                  </a:extLst>
                </a:gridCol>
              </a:tblGrid>
              <a:tr h="377733">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No.</a:t>
                      </a:r>
                    </a:p>
                  </a:txBody>
                  <a:tcPr/>
                </a:tc>
                <a:tc>
                  <a:txBody>
                    <a:bodyPr/>
                    <a:lstStyle/>
                    <a:p>
                      <a:pP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ITEM</a:t>
                      </a:r>
                    </a:p>
                  </a:txBody>
                  <a:tcPr/>
                </a:tc>
                <a:tc>
                  <a:txBody>
                    <a:bodyPr/>
                    <a:lstStyle/>
                    <a:p>
                      <a:pPr algn="ctr">
                        <a:lnSpc>
                          <a:spcPct val="100000"/>
                        </a:lnSpc>
                        <a:spcAft>
                          <a:spcPts val="0"/>
                        </a:spcAft>
                      </a:pPr>
                      <a:r>
                        <a:rPr lang="en-ZA" sz="1200" dirty="0">
                          <a:solidFill>
                            <a:schemeClr val="tx1"/>
                          </a:solidFill>
                          <a:latin typeface="Arial" panose="020B0604020202020204" pitchFamily="34" charset="0"/>
                          <a:cs typeface="Arial" panose="020B0604020202020204" pitchFamily="34" charset="0"/>
                        </a:rPr>
                        <a:t>Slide</a:t>
                      </a:r>
                    </a:p>
                  </a:txBody>
                  <a:tcPr/>
                </a:tc>
                <a:extLst>
                  <a:ext uri="{0D108BD9-81ED-4DB2-BD59-A6C34878D82A}">
                    <a16:rowId xmlns="" xmlns:a16="http://schemas.microsoft.com/office/drawing/2014/main" val="10000"/>
                  </a:ext>
                </a:extLst>
              </a:tr>
              <a:tr h="2372085">
                <a:tc>
                  <a:txBody>
                    <a:bodyPr/>
                    <a:lstStyle/>
                    <a:p>
                      <a:pPr>
                        <a:lnSpc>
                          <a:spcPct val="100000"/>
                        </a:lnSpc>
                        <a:spcAft>
                          <a:spcPts val="0"/>
                        </a:spcAft>
                      </a:pPr>
                      <a:r>
                        <a:rPr lang="en-ZA" sz="1200" kern="1200" dirty="0" smtClean="0">
                          <a:solidFill>
                            <a:schemeClr val="tx1"/>
                          </a:solidFill>
                          <a:latin typeface="Arial" panose="020B0604020202020204" pitchFamily="34" charset="0"/>
                          <a:ea typeface="+mn-ea"/>
                          <a:cs typeface="Arial" panose="020B0604020202020204" pitchFamily="34" charset="0"/>
                        </a:rPr>
                        <a:t>11.</a:t>
                      </a:r>
                      <a:r>
                        <a:rPr lang="en-ZA" sz="1200" kern="1200" baseline="0" dirty="0" smtClean="0">
                          <a:solidFill>
                            <a:schemeClr val="tx1"/>
                          </a:solidFill>
                          <a:latin typeface="Arial" panose="020B0604020202020204" pitchFamily="34" charset="0"/>
                          <a:ea typeface="+mn-ea"/>
                          <a:cs typeface="Arial" panose="020B0604020202020204" pitchFamily="34" charset="0"/>
                        </a:rPr>
                        <a:t> </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Unscheduled Maintenance</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Introduction and Background</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Expenditure per Region</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Expenditure per Service Provider</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Expenditure Maintenance per Building</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Extract of Possible Duplicate Payments</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Frequency of Payments</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Internal Control Weaknesses identified and Possible Fraud Risks</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Internal Investigations</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Proclamation R 20 OF 2018 </a:t>
                      </a:r>
                    </a:p>
                    <a:p>
                      <a:pPr marL="0" lvl="1" indent="0" eaLnBrk="1" fontAlgn="auto" hangingPunct="1">
                        <a:spcAft>
                          <a:spcPts val="0"/>
                        </a:spcAft>
                        <a:buClr>
                          <a:srgbClr val="990000"/>
                        </a:buClr>
                        <a:buFont typeface="Wingdings" pitchFamily="2" charset="2"/>
                        <a:buNone/>
                        <a:defRPr/>
                      </a:pPr>
                      <a:r>
                        <a:rPr lang="en-US" sz="1200" dirty="0" smtClean="0">
                          <a:solidFill>
                            <a:schemeClr val="tx1"/>
                          </a:solidFill>
                          <a:latin typeface="Arial" panose="020B0604020202020204" pitchFamily="34" charset="0"/>
                          <a:cs typeface="Arial" pitchFamily="34" charset="0"/>
                        </a:rPr>
                        <a:t>Systemic Recommendations made to Management to Date</a:t>
                      </a:r>
                    </a:p>
                  </a:txBody>
                  <a:tcPr anchor="ctr"/>
                </a:tc>
                <a:tc>
                  <a:txBody>
                    <a:bodyPr/>
                    <a:lstStyle/>
                    <a:p>
                      <a:pPr algn="ctr">
                        <a:lnSpc>
                          <a:spcPct val="100000"/>
                        </a:lnSpc>
                        <a:spcAft>
                          <a:spcPts val="0"/>
                        </a:spcAft>
                      </a:pPr>
                      <a:endParaRPr lang="en-ZA" sz="1200" kern="1200" dirty="0" smtClean="0">
                        <a:solidFill>
                          <a:schemeClr val="tx1"/>
                        </a:solidFill>
                        <a:latin typeface="Arial" panose="020B0604020202020204" pitchFamily="34" charset="0"/>
                        <a:ea typeface="Times New Roman"/>
                        <a:cs typeface="Arial" panose="020B0604020202020204" pitchFamily="34" charset="0"/>
                      </a:endParaRPr>
                    </a:p>
                    <a:p>
                      <a:pPr algn="ctr">
                        <a:lnSpc>
                          <a:spcPct val="100000"/>
                        </a:lnSpc>
                        <a:spcAft>
                          <a:spcPts val="0"/>
                        </a:spcAft>
                      </a:pPr>
                      <a:endParaRPr lang="en-ZA" sz="1200" kern="1200" dirty="0" smtClean="0">
                        <a:solidFill>
                          <a:schemeClr val="tx1"/>
                        </a:solidFill>
                        <a:latin typeface="Arial" panose="020B0604020202020204" pitchFamily="34" charset="0"/>
                        <a:ea typeface="Times New Roman"/>
                        <a:cs typeface="Arial" panose="020B0604020202020204" pitchFamily="34" charset="0"/>
                      </a:endParaRPr>
                    </a:p>
                    <a:p>
                      <a:pPr algn="ctr">
                        <a:lnSpc>
                          <a:spcPct val="100000"/>
                        </a:lnSpc>
                        <a:spcAft>
                          <a:spcPts val="0"/>
                        </a:spcAft>
                      </a:pPr>
                      <a:endParaRPr lang="en-ZA" sz="1200" kern="1200" dirty="0" smtClean="0">
                        <a:solidFill>
                          <a:schemeClr val="tx1"/>
                        </a:solidFill>
                        <a:latin typeface="Arial" panose="020B0604020202020204" pitchFamily="34" charset="0"/>
                        <a:ea typeface="Times New Roman"/>
                        <a:cs typeface="Arial" panose="020B0604020202020204" pitchFamily="34" charset="0"/>
                      </a:endParaRPr>
                    </a:p>
                    <a:p>
                      <a:pPr algn="ctr">
                        <a:lnSpc>
                          <a:spcPct val="100000"/>
                        </a:lnSpc>
                        <a:spcAft>
                          <a:spcPts val="0"/>
                        </a:spcAft>
                      </a:pPr>
                      <a:endParaRPr lang="en-ZA" sz="1200" kern="1200" dirty="0" smtClean="0">
                        <a:solidFill>
                          <a:schemeClr val="tx1"/>
                        </a:solidFill>
                        <a:latin typeface="Arial" panose="020B0604020202020204" pitchFamily="34" charset="0"/>
                        <a:ea typeface="Times New Roman"/>
                        <a:cs typeface="Arial" panose="020B0604020202020204" pitchFamily="34" charset="0"/>
                      </a:endParaRPr>
                    </a:p>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50-62</a:t>
                      </a:r>
                    </a:p>
                  </a:txBody>
                  <a:tcPr/>
                </a:tc>
                <a:extLst>
                  <a:ext uri="{0D108BD9-81ED-4DB2-BD59-A6C34878D82A}">
                    <a16:rowId xmlns="" xmlns:a16="http://schemas.microsoft.com/office/drawing/2014/main" val="10001"/>
                  </a:ext>
                </a:extLst>
              </a:tr>
              <a:tr h="346384">
                <a:tc>
                  <a:txBody>
                    <a:bodyPr/>
                    <a:lstStyle/>
                    <a:p>
                      <a:pPr>
                        <a:lnSpc>
                          <a:spcPct val="100000"/>
                        </a:lnSpc>
                        <a:spcAft>
                          <a:spcPts val="0"/>
                        </a:spcAft>
                      </a:pPr>
                      <a:r>
                        <a:rPr lang="en-ZA" sz="1200" kern="1200" dirty="0" smtClean="0">
                          <a:solidFill>
                            <a:schemeClr val="tx1"/>
                          </a:solidFill>
                          <a:latin typeface="Arial" panose="020B0604020202020204" pitchFamily="34" charset="0"/>
                          <a:cs typeface="Arial" panose="020B0604020202020204" pitchFamily="34" charset="0"/>
                        </a:rPr>
                        <a:t>12.</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pPr marL="0" lvl="1" indent="0">
                        <a:buClr>
                          <a:srgbClr val="990000"/>
                        </a:buClr>
                        <a:buFont typeface="Wingdings" pitchFamily="2" charset="2"/>
                        <a:buNone/>
                        <a:defRPr/>
                      </a:pPr>
                      <a:r>
                        <a:rPr lang="en-US" sz="1200" dirty="0" smtClean="0">
                          <a:solidFill>
                            <a:schemeClr val="tx1"/>
                          </a:solidFill>
                          <a:latin typeface="Arial" pitchFamily="34" charset="0"/>
                          <a:cs typeface="Arial" pitchFamily="34" charset="0"/>
                        </a:rPr>
                        <a:t>Construction</a:t>
                      </a:r>
                      <a:r>
                        <a:rPr lang="en-US" sz="1200" baseline="0" dirty="0" smtClean="0">
                          <a:solidFill>
                            <a:schemeClr val="tx1"/>
                          </a:solidFill>
                          <a:latin typeface="Arial" pitchFamily="34" charset="0"/>
                          <a:cs typeface="Arial" pitchFamily="34" charset="0"/>
                        </a:rPr>
                        <a:t> Projects</a:t>
                      </a:r>
                      <a:endParaRPr lang="en-US" sz="1200" dirty="0">
                        <a:solidFill>
                          <a:schemeClr val="tx1"/>
                        </a:solidFill>
                        <a:latin typeface="Arial" pitchFamily="34" charset="0"/>
                        <a:cs typeface="Arial" pitchFamily="34" charset="0"/>
                      </a:endParaRP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63-67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tc>
                <a:extLst>
                  <a:ext uri="{0D108BD9-81ED-4DB2-BD59-A6C34878D82A}">
                    <a16:rowId xmlns="" xmlns:a16="http://schemas.microsoft.com/office/drawing/2014/main" val="10002"/>
                  </a:ext>
                </a:extLst>
              </a:tr>
              <a:tr h="432599">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13.</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r>
                        <a:rPr lang="en-US" sz="1200" kern="1200" dirty="0" smtClean="0">
                          <a:solidFill>
                            <a:schemeClr val="tx1"/>
                          </a:solidFill>
                          <a:latin typeface="Arial" pitchFamily="34" charset="0"/>
                          <a:ea typeface="+mn-ea"/>
                          <a:cs typeface="Arial" pitchFamily="34" charset="0"/>
                        </a:rPr>
                        <a:t>Financial Misconduct </a:t>
                      </a:r>
                    </a:p>
                  </a:txBody>
                  <a:tcPr anchor="ctr"/>
                </a:tc>
                <a:tc>
                  <a:txBody>
                    <a:bodyPr/>
                    <a:lstStyle/>
                    <a:p>
                      <a:pPr algn="ctr"/>
                      <a:r>
                        <a:rPr lang="en-ZA" sz="1200" dirty="0" smtClean="0">
                          <a:latin typeface="Arial" panose="020B0604020202020204" pitchFamily="34" charset="0"/>
                          <a:cs typeface="Arial" panose="020B0604020202020204" pitchFamily="34" charset="0"/>
                        </a:rPr>
                        <a:t>68-71</a:t>
                      </a:r>
                    </a:p>
                  </a:txBody>
                  <a:tcPr/>
                </a:tc>
                <a:extLst>
                  <a:ext uri="{0D108BD9-81ED-4DB2-BD59-A6C34878D82A}">
                    <a16:rowId xmlns="" xmlns:a16="http://schemas.microsoft.com/office/drawing/2014/main" val="10003"/>
                  </a:ext>
                </a:extLst>
              </a:tr>
              <a:tr h="515479">
                <a:tc>
                  <a:txBody>
                    <a:bodyPr/>
                    <a:lstStyle/>
                    <a:p>
                      <a:pP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14</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tc>
                  <a:txBody>
                    <a:bodyPr/>
                    <a:lstStyle/>
                    <a:p>
                      <a:r>
                        <a:rPr lang="en-US" sz="1200" kern="1200" dirty="0" smtClean="0">
                          <a:solidFill>
                            <a:schemeClr val="tx1"/>
                          </a:solidFill>
                          <a:latin typeface="Arial" pitchFamily="34" charset="0"/>
                          <a:ea typeface="+mn-ea"/>
                          <a:cs typeface="Arial" pitchFamily="34" charset="0"/>
                        </a:rPr>
                        <a:t>Conclusions</a:t>
                      </a:r>
                    </a:p>
                    <a:p>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Achievements </a:t>
                      </a:r>
                    </a:p>
                    <a:p>
                      <a:r>
                        <a:rPr lang="en-US" sz="1200" kern="1200" dirty="0" smtClean="0">
                          <a:solidFill>
                            <a:schemeClr val="tx1"/>
                          </a:solidFill>
                          <a:latin typeface="Arial" pitchFamily="34" charset="0"/>
                          <a:ea typeface="+mn-ea"/>
                          <a:cs typeface="Arial" pitchFamily="34" charset="0"/>
                        </a:rPr>
                        <a:t>  Key Priorities </a:t>
                      </a:r>
                    </a:p>
                  </a:txBody>
                  <a:tcPr anchor="ctr"/>
                </a:tc>
                <a:tc>
                  <a:txBody>
                    <a:bodyPr/>
                    <a:lstStyle/>
                    <a:p>
                      <a:pPr algn="ctr">
                        <a:lnSpc>
                          <a:spcPct val="100000"/>
                        </a:lnSpc>
                        <a:spcAft>
                          <a:spcPts val="0"/>
                        </a:spcAft>
                      </a:pPr>
                      <a:r>
                        <a:rPr lang="en-ZA" sz="1200" kern="1200" dirty="0" smtClean="0">
                          <a:solidFill>
                            <a:schemeClr val="tx1"/>
                          </a:solidFill>
                          <a:latin typeface="Arial" panose="020B0604020202020204" pitchFamily="34" charset="0"/>
                          <a:ea typeface="Times New Roman"/>
                          <a:cs typeface="Arial" panose="020B0604020202020204" pitchFamily="34" charset="0"/>
                        </a:rPr>
                        <a:t>72-74</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anchor="ctr"/>
                </a:tc>
                <a:extLst>
                  <a:ext uri="{0D108BD9-81ED-4DB2-BD59-A6C34878D82A}">
                    <a16:rowId xmlns="" xmlns:a16="http://schemas.microsoft.com/office/drawing/2014/main" val="10004"/>
                  </a:ext>
                </a:extLst>
              </a:tr>
              <a:tr h="430131">
                <a:tc>
                  <a:txBody>
                    <a:bodyPr/>
                    <a:lstStyle/>
                    <a:p>
                      <a:pP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lnSpc>
                          <a:spcPct val="100000"/>
                        </a:lnSpc>
                        <a:spcAft>
                          <a:spcPts val="0"/>
                        </a:spcAft>
                      </a:pP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294795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6" y="50481"/>
            <a:ext cx="11327423"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Investigations: Statistical Overview On The Allegations Reported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nvPr>
        </p:nvGraphicFramePr>
        <p:xfrm>
          <a:off x="76200" y="1066800"/>
          <a:ext cx="11813544" cy="3835400"/>
        </p:xfrm>
        <a:graphic>
          <a:graphicData uri="http://schemas.openxmlformats.org/drawingml/2006/table">
            <a:tbl>
              <a:tblPr firstRow="1" bandRow="1">
                <a:tableStyleId>{21E4AEA4-8DFA-4A89-87EB-49C32662AFE0}</a:tableStyleId>
              </a:tblPr>
              <a:tblGrid>
                <a:gridCol w="1828800"/>
                <a:gridCol w="1029018"/>
                <a:gridCol w="1029018"/>
                <a:gridCol w="1029018"/>
                <a:gridCol w="1029018"/>
                <a:gridCol w="1029018"/>
                <a:gridCol w="1029018"/>
                <a:gridCol w="1029018"/>
                <a:gridCol w="1029018"/>
                <a:gridCol w="1752600"/>
              </a:tblGrid>
              <a:tr h="370840">
                <a:tc>
                  <a:txBody>
                    <a:bodyPr/>
                    <a:lstStyle/>
                    <a:p>
                      <a:endParaRPr lang="en-ZA" dirty="0"/>
                    </a:p>
                  </a:txBody>
                  <a:tcPr>
                    <a:solidFill>
                      <a:srgbClr val="FFC000"/>
                    </a:solidFill>
                  </a:tcPr>
                </a:tc>
                <a:tc>
                  <a:txBody>
                    <a:bodyPr/>
                    <a:lstStyle/>
                    <a:p>
                      <a:pPr algn="ctr"/>
                      <a:r>
                        <a:rPr lang="en-ZA" dirty="0" smtClean="0"/>
                        <a:t>2012/13</a:t>
                      </a:r>
                      <a:endParaRPr lang="en-ZA" dirty="0"/>
                    </a:p>
                  </a:txBody>
                  <a:tcPr>
                    <a:solidFill>
                      <a:srgbClr val="FFC000"/>
                    </a:solidFill>
                  </a:tcPr>
                </a:tc>
                <a:tc>
                  <a:txBody>
                    <a:bodyPr/>
                    <a:lstStyle/>
                    <a:p>
                      <a:pPr algn="ctr"/>
                      <a:r>
                        <a:rPr lang="en-ZA" dirty="0" smtClean="0"/>
                        <a:t>2013/14</a:t>
                      </a:r>
                      <a:endParaRPr lang="en-ZA" dirty="0"/>
                    </a:p>
                  </a:txBody>
                  <a:tcPr>
                    <a:solidFill>
                      <a:srgbClr val="FFC000"/>
                    </a:solidFill>
                  </a:tcPr>
                </a:tc>
                <a:tc>
                  <a:txBody>
                    <a:bodyPr/>
                    <a:lstStyle/>
                    <a:p>
                      <a:pPr algn="ctr"/>
                      <a:r>
                        <a:rPr lang="en-ZA" dirty="0" smtClean="0"/>
                        <a:t>2014/15</a:t>
                      </a:r>
                      <a:endParaRPr lang="en-ZA" dirty="0"/>
                    </a:p>
                  </a:txBody>
                  <a:tcPr>
                    <a:solidFill>
                      <a:srgbClr val="FFC000"/>
                    </a:solidFill>
                  </a:tcPr>
                </a:tc>
                <a:tc>
                  <a:txBody>
                    <a:bodyPr/>
                    <a:lstStyle/>
                    <a:p>
                      <a:pPr algn="ctr"/>
                      <a:r>
                        <a:rPr lang="en-ZA" dirty="0" smtClean="0"/>
                        <a:t>2015/16</a:t>
                      </a:r>
                      <a:endParaRPr lang="en-ZA" dirty="0"/>
                    </a:p>
                  </a:txBody>
                  <a:tcPr>
                    <a:solidFill>
                      <a:srgbClr val="FFC000"/>
                    </a:solidFill>
                  </a:tcPr>
                </a:tc>
                <a:tc>
                  <a:txBody>
                    <a:bodyPr/>
                    <a:lstStyle/>
                    <a:p>
                      <a:pPr algn="ctr"/>
                      <a:r>
                        <a:rPr lang="en-ZA" dirty="0" smtClean="0"/>
                        <a:t>2016/17</a:t>
                      </a:r>
                      <a:endParaRPr lang="en-ZA" dirty="0"/>
                    </a:p>
                  </a:txBody>
                  <a:tcPr>
                    <a:solidFill>
                      <a:srgbClr val="FFC000"/>
                    </a:solidFill>
                  </a:tcPr>
                </a:tc>
                <a:tc>
                  <a:txBody>
                    <a:bodyPr/>
                    <a:lstStyle/>
                    <a:p>
                      <a:pPr algn="ctr"/>
                      <a:r>
                        <a:rPr lang="en-ZA" dirty="0" smtClean="0"/>
                        <a:t>2017/18</a:t>
                      </a:r>
                      <a:endParaRPr lang="en-ZA" dirty="0"/>
                    </a:p>
                  </a:txBody>
                  <a:tcPr>
                    <a:solidFill>
                      <a:srgbClr val="FFC000"/>
                    </a:solidFill>
                  </a:tcPr>
                </a:tc>
                <a:tc>
                  <a:txBody>
                    <a:bodyPr/>
                    <a:lstStyle/>
                    <a:p>
                      <a:pPr algn="ctr"/>
                      <a:r>
                        <a:rPr lang="en-ZA" dirty="0" smtClean="0"/>
                        <a:t>2018/19</a:t>
                      </a:r>
                      <a:endParaRPr lang="en-ZA" dirty="0"/>
                    </a:p>
                  </a:txBody>
                  <a:tcPr>
                    <a:solidFill>
                      <a:srgbClr val="FFC000"/>
                    </a:solidFill>
                  </a:tcPr>
                </a:tc>
                <a:tc>
                  <a:txBody>
                    <a:bodyPr/>
                    <a:lstStyle/>
                    <a:p>
                      <a:pPr algn="ctr"/>
                      <a:r>
                        <a:rPr lang="en-ZA" dirty="0" smtClean="0"/>
                        <a:t>2019/20</a:t>
                      </a:r>
                      <a:endParaRPr lang="en-ZA" dirty="0"/>
                    </a:p>
                  </a:txBody>
                  <a:tcPr>
                    <a:solidFill>
                      <a:srgbClr val="FFC000"/>
                    </a:solidFill>
                  </a:tcPr>
                </a:tc>
                <a:tc>
                  <a:txBody>
                    <a:bodyPr/>
                    <a:lstStyle/>
                    <a:p>
                      <a:pPr algn="ctr"/>
                      <a:r>
                        <a:rPr lang="en-ZA" dirty="0" smtClean="0"/>
                        <a:t>TOTALS</a:t>
                      </a:r>
                      <a:endParaRPr lang="en-ZA" dirty="0"/>
                    </a:p>
                  </a:txBody>
                  <a:tcPr>
                    <a:solidFill>
                      <a:srgbClr val="FFC000"/>
                    </a:solidFill>
                  </a:tcPr>
                </a:tc>
              </a:tr>
              <a:tr h="370840">
                <a:tc>
                  <a:txBody>
                    <a:bodyPr/>
                    <a:lstStyle/>
                    <a:p>
                      <a:r>
                        <a:rPr lang="en-ZA" dirty="0" smtClean="0"/>
                        <a:t>REGISTERED</a:t>
                      </a:r>
                    </a:p>
                    <a:p>
                      <a:endParaRPr lang="en-ZA" dirty="0"/>
                    </a:p>
                  </a:txBody>
                  <a:tcPr/>
                </a:tc>
                <a:tc>
                  <a:txBody>
                    <a:bodyPr/>
                    <a:lstStyle/>
                    <a:p>
                      <a:pPr algn="ctr"/>
                      <a:r>
                        <a:rPr lang="en-ZA" dirty="0" smtClean="0">
                          <a:solidFill>
                            <a:schemeClr val="tx1"/>
                          </a:solidFill>
                        </a:rPr>
                        <a:t>58</a:t>
                      </a:r>
                      <a:endParaRPr lang="en-ZA" dirty="0">
                        <a:solidFill>
                          <a:schemeClr val="tx1"/>
                        </a:solidFill>
                      </a:endParaRPr>
                    </a:p>
                  </a:txBody>
                  <a:tcPr/>
                </a:tc>
                <a:tc>
                  <a:txBody>
                    <a:bodyPr/>
                    <a:lstStyle/>
                    <a:p>
                      <a:pPr algn="ctr"/>
                      <a:r>
                        <a:rPr lang="en-ZA" dirty="0" smtClean="0">
                          <a:solidFill>
                            <a:schemeClr val="tx1"/>
                          </a:solidFill>
                        </a:rPr>
                        <a:t>50</a:t>
                      </a:r>
                      <a:endParaRPr lang="en-ZA" dirty="0">
                        <a:solidFill>
                          <a:schemeClr val="tx1"/>
                        </a:solidFill>
                      </a:endParaRPr>
                    </a:p>
                  </a:txBody>
                  <a:tcPr/>
                </a:tc>
                <a:tc>
                  <a:txBody>
                    <a:bodyPr/>
                    <a:lstStyle/>
                    <a:p>
                      <a:pPr algn="ctr"/>
                      <a:r>
                        <a:rPr lang="en-ZA" dirty="0" smtClean="0">
                          <a:solidFill>
                            <a:schemeClr val="tx1"/>
                          </a:solidFill>
                        </a:rPr>
                        <a:t>39</a:t>
                      </a:r>
                      <a:endParaRPr lang="en-ZA" dirty="0">
                        <a:solidFill>
                          <a:schemeClr val="tx1"/>
                        </a:solidFill>
                      </a:endParaRPr>
                    </a:p>
                  </a:txBody>
                  <a:tcPr/>
                </a:tc>
                <a:tc>
                  <a:txBody>
                    <a:bodyPr/>
                    <a:lstStyle/>
                    <a:p>
                      <a:pPr algn="ctr"/>
                      <a:r>
                        <a:rPr lang="en-ZA" dirty="0" smtClean="0">
                          <a:solidFill>
                            <a:schemeClr val="tx1"/>
                          </a:solidFill>
                        </a:rPr>
                        <a:t>50</a:t>
                      </a:r>
                      <a:endParaRPr lang="en-ZA" dirty="0">
                        <a:solidFill>
                          <a:schemeClr val="tx1"/>
                        </a:solidFill>
                      </a:endParaRPr>
                    </a:p>
                  </a:txBody>
                  <a:tcPr/>
                </a:tc>
                <a:tc>
                  <a:txBody>
                    <a:bodyPr/>
                    <a:lstStyle/>
                    <a:p>
                      <a:pPr algn="ctr"/>
                      <a:r>
                        <a:rPr lang="en-ZA" dirty="0" smtClean="0">
                          <a:solidFill>
                            <a:schemeClr val="tx1"/>
                          </a:solidFill>
                        </a:rPr>
                        <a:t>28</a:t>
                      </a:r>
                      <a:endParaRPr lang="en-ZA" dirty="0">
                        <a:solidFill>
                          <a:schemeClr val="tx1"/>
                        </a:solidFill>
                      </a:endParaRPr>
                    </a:p>
                  </a:txBody>
                  <a:tcPr/>
                </a:tc>
                <a:tc>
                  <a:txBody>
                    <a:bodyPr/>
                    <a:lstStyle/>
                    <a:p>
                      <a:pPr algn="ctr"/>
                      <a:r>
                        <a:rPr lang="en-ZA" dirty="0" smtClean="0">
                          <a:solidFill>
                            <a:schemeClr val="tx1"/>
                          </a:solidFill>
                        </a:rPr>
                        <a:t>24</a:t>
                      </a:r>
                      <a:endParaRPr lang="en-ZA" dirty="0">
                        <a:solidFill>
                          <a:schemeClr val="tx1"/>
                        </a:solidFill>
                      </a:endParaRPr>
                    </a:p>
                  </a:txBody>
                  <a:tcPr/>
                </a:tc>
                <a:tc>
                  <a:txBody>
                    <a:bodyPr/>
                    <a:lstStyle/>
                    <a:p>
                      <a:pPr algn="ctr"/>
                      <a:r>
                        <a:rPr lang="en-ZA" dirty="0" smtClean="0">
                          <a:solidFill>
                            <a:schemeClr val="tx1"/>
                          </a:solidFill>
                        </a:rPr>
                        <a:t>19</a:t>
                      </a:r>
                      <a:endParaRPr lang="en-ZA" dirty="0">
                        <a:solidFill>
                          <a:schemeClr val="tx1"/>
                        </a:solidFill>
                      </a:endParaRPr>
                    </a:p>
                  </a:txBody>
                  <a:tcPr/>
                </a:tc>
                <a:tc>
                  <a:txBody>
                    <a:bodyPr/>
                    <a:lstStyle/>
                    <a:p>
                      <a:pPr algn="ctr"/>
                      <a:r>
                        <a:rPr lang="en-ZA" dirty="0" smtClean="0">
                          <a:solidFill>
                            <a:schemeClr val="tx1"/>
                          </a:solidFill>
                        </a:rPr>
                        <a:t>25</a:t>
                      </a:r>
                      <a:endParaRPr lang="en-ZA" dirty="0">
                        <a:solidFill>
                          <a:schemeClr val="tx1"/>
                        </a:solidFill>
                      </a:endParaRPr>
                    </a:p>
                  </a:txBody>
                  <a:tcPr/>
                </a:tc>
                <a:tc>
                  <a:txBody>
                    <a:bodyPr/>
                    <a:lstStyle/>
                    <a:p>
                      <a:pPr algn="ctr"/>
                      <a:r>
                        <a:rPr lang="en-ZA" dirty="0" smtClean="0">
                          <a:solidFill>
                            <a:schemeClr val="tx1"/>
                          </a:solidFill>
                        </a:rPr>
                        <a:t>293</a:t>
                      </a:r>
                      <a:endParaRPr lang="en-ZA" dirty="0">
                        <a:solidFill>
                          <a:schemeClr val="tx1"/>
                        </a:solidFill>
                      </a:endParaRPr>
                    </a:p>
                  </a:txBody>
                  <a:tcPr/>
                </a:tc>
              </a:tr>
              <a:tr h="370840">
                <a:tc>
                  <a:txBody>
                    <a:bodyPr/>
                    <a:lstStyle/>
                    <a:p>
                      <a:r>
                        <a:rPr lang="en-ZA" dirty="0" smtClean="0"/>
                        <a:t>FINALISED</a:t>
                      </a:r>
                    </a:p>
                    <a:p>
                      <a:endParaRPr lang="en-ZA" dirty="0"/>
                    </a:p>
                  </a:txBody>
                  <a:tcPr/>
                </a:tc>
                <a:tc>
                  <a:txBody>
                    <a:bodyPr/>
                    <a:lstStyle/>
                    <a:p>
                      <a:pPr algn="ctr"/>
                      <a:r>
                        <a:rPr lang="en-ZA" dirty="0" smtClean="0">
                          <a:solidFill>
                            <a:schemeClr val="tx1"/>
                          </a:solidFill>
                        </a:rPr>
                        <a:t>58</a:t>
                      </a:r>
                      <a:endParaRPr lang="en-ZA" dirty="0">
                        <a:solidFill>
                          <a:schemeClr val="tx1"/>
                        </a:solidFill>
                      </a:endParaRPr>
                    </a:p>
                  </a:txBody>
                  <a:tcPr/>
                </a:tc>
                <a:tc>
                  <a:txBody>
                    <a:bodyPr/>
                    <a:lstStyle/>
                    <a:p>
                      <a:pPr algn="ctr"/>
                      <a:r>
                        <a:rPr lang="en-ZA" dirty="0" smtClean="0">
                          <a:solidFill>
                            <a:schemeClr val="tx1"/>
                          </a:solidFill>
                        </a:rPr>
                        <a:t>50</a:t>
                      </a:r>
                      <a:endParaRPr lang="en-ZA" dirty="0">
                        <a:solidFill>
                          <a:schemeClr val="tx1"/>
                        </a:solidFill>
                      </a:endParaRPr>
                    </a:p>
                  </a:txBody>
                  <a:tcPr/>
                </a:tc>
                <a:tc>
                  <a:txBody>
                    <a:bodyPr/>
                    <a:lstStyle/>
                    <a:p>
                      <a:pPr algn="ctr"/>
                      <a:r>
                        <a:rPr lang="en-ZA" dirty="0" smtClean="0">
                          <a:solidFill>
                            <a:schemeClr val="tx1"/>
                          </a:solidFill>
                        </a:rPr>
                        <a:t>39</a:t>
                      </a:r>
                      <a:endParaRPr lang="en-ZA" dirty="0">
                        <a:solidFill>
                          <a:schemeClr val="tx1"/>
                        </a:solidFill>
                      </a:endParaRPr>
                    </a:p>
                  </a:txBody>
                  <a:tcPr/>
                </a:tc>
                <a:tc>
                  <a:txBody>
                    <a:bodyPr/>
                    <a:lstStyle/>
                    <a:p>
                      <a:pPr algn="ctr"/>
                      <a:r>
                        <a:rPr lang="en-ZA" dirty="0" smtClean="0">
                          <a:solidFill>
                            <a:schemeClr val="tx1"/>
                          </a:solidFill>
                        </a:rPr>
                        <a:t>40</a:t>
                      </a:r>
                      <a:endParaRPr lang="en-ZA" dirty="0">
                        <a:solidFill>
                          <a:schemeClr val="tx1"/>
                        </a:solidFill>
                      </a:endParaRPr>
                    </a:p>
                  </a:txBody>
                  <a:tcPr/>
                </a:tc>
                <a:tc>
                  <a:txBody>
                    <a:bodyPr/>
                    <a:lstStyle/>
                    <a:p>
                      <a:pPr algn="ctr"/>
                      <a:r>
                        <a:rPr lang="en-ZA" dirty="0" smtClean="0">
                          <a:solidFill>
                            <a:schemeClr val="tx1"/>
                          </a:solidFill>
                        </a:rPr>
                        <a:t>26</a:t>
                      </a:r>
                      <a:endParaRPr lang="en-ZA" dirty="0">
                        <a:solidFill>
                          <a:schemeClr val="tx1"/>
                        </a:solidFill>
                      </a:endParaRPr>
                    </a:p>
                  </a:txBody>
                  <a:tcPr/>
                </a:tc>
                <a:tc>
                  <a:txBody>
                    <a:bodyPr/>
                    <a:lstStyle/>
                    <a:p>
                      <a:pPr algn="ctr"/>
                      <a:r>
                        <a:rPr lang="en-ZA" dirty="0" smtClean="0">
                          <a:solidFill>
                            <a:schemeClr val="tx1"/>
                          </a:solidFill>
                        </a:rPr>
                        <a:t>24</a:t>
                      </a:r>
                      <a:endParaRPr lang="en-ZA" dirty="0">
                        <a:solidFill>
                          <a:schemeClr val="tx1"/>
                        </a:solidFill>
                      </a:endParaRPr>
                    </a:p>
                  </a:txBody>
                  <a:tcPr/>
                </a:tc>
                <a:tc>
                  <a:txBody>
                    <a:bodyPr/>
                    <a:lstStyle/>
                    <a:p>
                      <a:pPr algn="ctr"/>
                      <a:r>
                        <a:rPr lang="en-ZA" dirty="0" smtClean="0">
                          <a:solidFill>
                            <a:schemeClr val="tx1"/>
                          </a:solidFill>
                        </a:rPr>
                        <a:t>14</a:t>
                      </a:r>
                      <a:endParaRPr lang="en-ZA" dirty="0">
                        <a:solidFill>
                          <a:schemeClr val="tx1"/>
                        </a:solidFill>
                      </a:endParaRPr>
                    </a:p>
                  </a:txBody>
                  <a:tcPr/>
                </a:tc>
                <a:tc>
                  <a:txBody>
                    <a:bodyPr/>
                    <a:lstStyle/>
                    <a:p>
                      <a:pPr algn="ctr"/>
                      <a:r>
                        <a:rPr lang="en-ZA" dirty="0" smtClean="0">
                          <a:solidFill>
                            <a:schemeClr val="tx1"/>
                          </a:solidFill>
                        </a:rPr>
                        <a:t>5</a:t>
                      </a:r>
                      <a:endParaRPr lang="en-ZA" dirty="0">
                        <a:solidFill>
                          <a:schemeClr val="tx1"/>
                        </a:solidFill>
                      </a:endParaRPr>
                    </a:p>
                  </a:txBody>
                  <a:tcPr/>
                </a:tc>
                <a:tc>
                  <a:txBody>
                    <a:bodyPr/>
                    <a:lstStyle/>
                    <a:p>
                      <a:pPr algn="ctr"/>
                      <a:r>
                        <a:rPr lang="en-ZA" dirty="0" smtClean="0">
                          <a:solidFill>
                            <a:schemeClr val="tx1"/>
                          </a:solidFill>
                        </a:rPr>
                        <a:t>256</a:t>
                      </a:r>
                      <a:endParaRPr lang="en-ZA" dirty="0">
                        <a:solidFill>
                          <a:schemeClr val="tx1"/>
                        </a:solidFill>
                      </a:endParaRPr>
                    </a:p>
                  </a:txBody>
                  <a:tcPr/>
                </a:tc>
              </a:tr>
              <a:tr h="370840">
                <a:tc>
                  <a:txBody>
                    <a:bodyPr/>
                    <a:lstStyle/>
                    <a:p>
                      <a:r>
                        <a:rPr lang="en-ZA" dirty="0" smtClean="0"/>
                        <a:t>INTERNAL REPORTING</a:t>
                      </a:r>
                      <a:endParaRPr lang="en-ZA" dirty="0"/>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4</a:t>
                      </a:r>
                      <a:endParaRPr lang="en-ZA" dirty="0">
                        <a:solidFill>
                          <a:schemeClr val="tx1"/>
                        </a:solidFill>
                      </a:endParaRPr>
                    </a:p>
                  </a:txBody>
                  <a:tcPr/>
                </a:tc>
                <a:tc>
                  <a:txBody>
                    <a:bodyPr/>
                    <a:lstStyle/>
                    <a:p>
                      <a:pPr algn="ctr"/>
                      <a:r>
                        <a:rPr lang="en-ZA" dirty="0" smtClean="0">
                          <a:solidFill>
                            <a:schemeClr val="tx1"/>
                          </a:solidFill>
                        </a:rPr>
                        <a:t>8</a:t>
                      </a:r>
                      <a:endParaRPr lang="en-ZA" dirty="0">
                        <a:solidFill>
                          <a:schemeClr val="tx1"/>
                        </a:solidFill>
                      </a:endParaRPr>
                    </a:p>
                  </a:txBody>
                  <a:tcPr/>
                </a:tc>
                <a:tc>
                  <a:txBody>
                    <a:bodyPr/>
                    <a:lstStyle/>
                    <a:p>
                      <a:pPr algn="ctr"/>
                      <a:r>
                        <a:rPr lang="en-ZA" dirty="0" smtClean="0">
                          <a:solidFill>
                            <a:schemeClr val="tx1"/>
                          </a:solidFill>
                        </a:rPr>
                        <a:t>12</a:t>
                      </a:r>
                      <a:endParaRPr lang="en-ZA" dirty="0">
                        <a:solidFill>
                          <a:schemeClr val="tx1"/>
                        </a:solidFill>
                      </a:endParaRPr>
                    </a:p>
                  </a:txBody>
                  <a:tcPr/>
                </a:tc>
              </a:tr>
              <a:tr h="533400">
                <a:tc>
                  <a:txBody>
                    <a:bodyPr/>
                    <a:lstStyle/>
                    <a:p>
                      <a:r>
                        <a:rPr lang="en-ZA" dirty="0" smtClean="0"/>
                        <a:t>FIELDWORK</a:t>
                      </a:r>
                      <a:endParaRPr lang="en-ZA" dirty="0"/>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5</a:t>
                      </a:r>
                      <a:endParaRPr lang="en-ZA"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r>
              <a:tr h="370840">
                <a:tc>
                  <a:txBody>
                    <a:bodyPr/>
                    <a:lstStyle/>
                    <a:p>
                      <a:r>
                        <a:rPr lang="en-ZA" dirty="0" smtClean="0"/>
                        <a:t>REFERRED SIU/BU</a:t>
                      </a:r>
                      <a:endParaRPr lang="en-ZA" dirty="0"/>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19</a:t>
                      </a:r>
                      <a:endParaRPr lang="en-ZA" dirty="0">
                        <a:solidFill>
                          <a:schemeClr val="tx1"/>
                        </a:solidFill>
                      </a:endParaRPr>
                    </a:p>
                  </a:txBody>
                  <a:tcPr/>
                </a:tc>
              </a:tr>
              <a:tr h="370840">
                <a:tc>
                  <a:txBody>
                    <a:bodyPr/>
                    <a:lstStyle/>
                    <a:p>
                      <a:r>
                        <a:rPr lang="en-ZA" dirty="0" smtClean="0"/>
                        <a:t>NOT STARTED</a:t>
                      </a:r>
                      <a:endParaRPr lang="en-ZA" dirty="0"/>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r>
            </a:tbl>
          </a:graphicData>
        </a:graphic>
      </p:graphicFrame>
    </p:spTree>
    <p:extLst>
      <p:ext uri="{BB962C8B-B14F-4D97-AF65-F5344CB8AC3E}">
        <p14:creationId xmlns:p14="http://schemas.microsoft.com/office/powerpoint/2010/main" xmlns="" val="3228041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6" y="50481"/>
            <a:ext cx="10946423"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Investigations: Statistical Overview On The Allegations Reported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nvPr>
        </p:nvGraphicFramePr>
        <p:xfrm>
          <a:off x="228600" y="1066800"/>
          <a:ext cx="11506200" cy="4599096"/>
        </p:xfrm>
        <a:graphic>
          <a:graphicData uri="http://schemas.openxmlformats.org/drawingml/2006/table">
            <a:tbl>
              <a:tblPr firstRow="1" bandRow="1">
                <a:tableStyleId>{21E4AEA4-8DFA-4A89-87EB-49C32662AFE0}</a:tableStyleId>
              </a:tblPr>
              <a:tblGrid>
                <a:gridCol w="2079643"/>
                <a:gridCol w="1029018"/>
                <a:gridCol w="1029018"/>
                <a:gridCol w="1044146"/>
                <a:gridCol w="1029018"/>
                <a:gridCol w="1029018"/>
                <a:gridCol w="1029018"/>
                <a:gridCol w="1029018"/>
                <a:gridCol w="1029018"/>
                <a:gridCol w="1179285"/>
              </a:tblGrid>
              <a:tr h="414867">
                <a:tc>
                  <a:txBody>
                    <a:bodyPr/>
                    <a:lstStyle/>
                    <a:p>
                      <a:pPr algn="ctr"/>
                      <a:r>
                        <a:rPr lang="en-ZA" dirty="0" smtClean="0"/>
                        <a:t>CATEGORY </a:t>
                      </a:r>
                      <a:endParaRPr lang="en-ZA" dirty="0"/>
                    </a:p>
                  </a:txBody>
                  <a:tcPr>
                    <a:solidFill>
                      <a:srgbClr val="FFC000"/>
                    </a:solidFill>
                  </a:tcPr>
                </a:tc>
                <a:tc>
                  <a:txBody>
                    <a:bodyPr/>
                    <a:lstStyle/>
                    <a:p>
                      <a:pPr algn="ctr"/>
                      <a:r>
                        <a:rPr lang="en-ZA" dirty="0" smtClean="0"/>
                        <a:t>2012/13</a:t>
                      </a:r>
                      <a:endParaRPr lang="en-ZA" dirty="0"/>
                    </a:p>
                  </a:txBody>
                  <a:tcPr>
                    <a:solidFill>
                      <a:srgbClr val="FFC000"/>
                    </a:solidFill>
                  </a:tcPr>
                </a:tc>
                <a:tc>
                  <a:txBody>
                    <a:bodyPr/>
                    <a:lstStyle/>
                    <a:p>
                      <a:pPr algn="ctr"/>
                      <a:r>
                        <a:rPr lang="en-ZA" dirty="0" smtClean="0"/>
                        <a:t>2013/14</a:t>
                      </a:r>
                      <a:endParaRPr lang="en-ZA" dirty="0"/>
                    </a:p>
                  </a:txBody>
                  <a:tcPr>
                    <a:solidFill>
                      <a:srgbClr val="FFC000"/>
                    </a:solidFill>
                  </a:tcPr>
                </a:tc>
                <a:tc>
                  <a:txBody>
                    <a:bodyPr/>
                    <a:lstStyle/>
                    <a:p>
                      <a:pPr algn="ctr"/>
                      <a:r>
                        <a:rPr lang="en-ZA" dirty="0" smtClean="0"/>
                        <a:t>2014/15</a:t>
                      </a:r>
                      <a:endParaRPr lang="en-ZA" dirty="0"/>
                    </a:p>
                  </a:txBody>
                  <a:tcPr>
                    <a:solidFill>
                      <a:srgbClr val="FFC000"/>
                    </a:solidFill>
                  </a:tcPr>
                </a:tc>
                <a:tc>
                  <a:txBody>
                    <a:bodyPr/>
                    <a:lstStyle/>
                    <a:p>
                      <a:pPr algn="ctr"/>
                      <a:r>
                        <a:rPr lang="en-ZA" dirty="0" smtClean="0"/>
                        <a:t>2015/16</a:t>
                      </a:r>
                      <a:endParaRPr lang="en-ZA" dirty="0"/>
                    </a:p>
                  </a:txBody>
                  <a:tcPr>
                    <a:solidFill>
                      <a:srgbClr val="FFC000"/>
                    </a:solidFill>
                  </a:tcPr>
                </a:tc>
                <a:tc>
                  <a:txBody>
                    <a:bodyPr/>
                    <a:lstStyle/>
                    <a:p>
                      <a:pPr algn="ctr"/>
                      <a:r>
                        <a:rPr lang="en-ZA" dirty="0" smtClean="0"/>
                        <a:t>2016/17</a:t>
                      </a:r>
                      <a:endParaRPr lang="en-ZA" dirty="0"/>
                    </a:p>
                  </a:txBody>
                  <a:tcPr>
                    <a:solidFill>
                      <a:srgbClr val="FFC000"/>
                    </a:solidFill>
                  </a:tcPr>
                </a:tc>
                <a:tc>
                  <a:txBody>
                    <a:bodyPr/>
                    <a:lstStyle/>
                    <a:p>
                      <a:pPr algn="ctr"/>
                      <a:r>
                        <a:rPr lang="en-ZA" dirty="0" smtClean="0"/>
                        <a:t>2017/18</a:t>
                      </a:r>
                      <a:endParaRPr lang="en-ZA" dirty="0"/>
                    </a:p>
                  </a:txBody>
                  <a:tcPr>
                    <a:solidFill>
                      <a:srgbClr val="FFC000"/>
                    </a:solidFill>
                  </a:tcPr>
                </a:tc>
                <a:tc>
                  <a:txBody>
                    <a:bodyPr/>
                    <a:lstStyle/>
                    <a:p>
                      <a:pPr algn="ctr"/>
                      <a:r>
                        <a:rPr lang="en-ZA" dirty="0" smtClean="0"/>
                        <a:t>2018/19</a:t>
                      </a:r>
                      <a:endParaRPr lang="en-ZA" dirty="0"/>
                    </a:p>
                  </a:txBody>
                  <a:tcPr>
                    <a:solidFill>
                      <a:srgbClr val="FFC000"/>
                    </a:solidFill>
                  </a:tcPr>
                </a:tc>
                <a:tc>
                  <a:txBody>
                    <a:bodyPr/>
                    <a:lstStyle/>
                    <a:p>
                      <a:pPr algn="ctr"/>
                      <a:r>
                        <a:rPr lang="en-ZA" dirty="0" smtClean="0"/>
                        <a:t>2019/20</a:t>
                      </a:r>
                      <a:endParaRPr lang="en-ZA" dirty="0"/>
                    </a:p>
                  </a:txBody>
                  <a:tcPr>
                    <a:solidFill>
                      <a:srgbClr val="FFC000"/>
                    </a:solidFill>
                  </a:tcPr>
                </a:tc>
                <a:tc>
                  <a:txBody>
                    <a:bodyPr/>
                    <a:lstStyle/>
                    <a:p>
                      <a:pPr algn="ctr"/>
                      <a:r>
                        <a:rPr lang="en-ZA" dirty="0" smtClean="0"/>
                        <a:t>TOTALS</a:t>
                      </a:r>
                      <a:endParaRPr lang="en-ZA" dirty="0"/>
                    </a:p>
                  </a:txBody>
                  <a:tcPr>
                    <a:solidFill>
                      <a:srgbClr val="FFC000"/>
                    </a:solidFill>
                  </a:tcPr>
                </a:tc>
              </a:tr>
              <a:tr h="414867">
                <a:tc>
                  <a:txBody>
                    <a:bodyPr/>
                    <a:lstStyle/>
                    <a:p>
                      <a:pPr algn="ctr"/>
                      <a:r>
                        <a:rPr lang="en-ZA" dirty="0" smtClean="0"/>
                        <a:t>Fraud / Corruption</a:t>
                      </a:r>
                      <a:endParaRPr lang="en-ZA" b="1" dirty="0">
                        <a:solidFill>
                          <a:schemeClr val="tx1"/>
                        </a:solidFill>
                      </a:endParaRPr>
                    </a:p>
                  </a:txBody>
                  <a:tcPr/>
                </a:tc>
                <a:tc>
                  <a:txBody>
                    <a:bodyPr/>
                    <a:lstStyle/>
                    <a:p>
                      <a:pPr algn="ctr"/>
                      <a:r>
                        <a:rPr lang="en-ZA" dirty="0" smtClean="0">
                          <a:solidFill>
                            <a:schemeClr val="tx1"/>
                          </a:solidFill>
                        </a:rPr>
                        <a:t>21</a:t>
                      </a:r>
                      <a:endParaRPr lang="en-ZA" dirty="0">
                        <a:solidFill>
                          <a:schemeClr val="tx1"/>
                        </a:solidFill>
                      </a:endParaRPr>
                    </a:p>
                  </a:txBody>
                  <a:tcPr/>
                </a:tc>
                <a:tc>
                  <a:txBody>
                    <a:bodyPr/>
                    <a:lstStyle/>
                    <a:p>
                      <a:pPr algn="ctr"/>
                      <a:r>
                        <a:rPr lang="en-ZA" dirty="0" smtClean="0">
                          <a:solidFill>
                            <a:schemeClr val="tx1"/>
                          </a:solidFill>
                        </a:rPr>
                        <a:t>18</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c>
                  <a:txBody>
                    <a:bodyPr/>
                    <a:lstStyle/>
                    <a:p>
                      <a:pPr algn="ctr"/>
                      <a:r>
                        <a:rPr lang="en-ZA" dirty="0" smtClean="0">
                          <a:solidFill>
                            <a:schemeClr val="tx1"/>
                          </a:solidFill>
                        </a:rPr>
                        <a:t>28</a:t>
                      </a:r>
                      <a:endParaRPr lang="en-ZA"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8</a:t>
                      </a:r>
                      <a:endParaRPr lang="en-ZA" dirty="0">
                        <a:solidFill>
                          <a:schemeClr val="tx1"/>
                        </a:solidFill>
                      </a:endParaRPr>
                    </a:p>
                  </a:txBody>
                  <a:tcPr/>
                </a:tc>
                <a:tc>
                  <a:txBody>
                    <a:bodyPr/>
                    <a:lstStyle/>
                    <a:p>
                      <a:pPr algn="ctr"/>
                      <a:r>
                        <a:rPr lang="en-ZA" dirty="0" smtClean="0">
                          <a:solidFill>
                            <a:schemeClr val="tx1"/>
                          </a:solidFill>
                        </a:rPr>
                        <a:t>11</a:t>
                      </a:r>
                      <a:endParaRPr lang="en-ZA" dirty="0">
                        <a:solidFill>
                          <a:schemeClr val="tx1"/>
                        </a:solidFill>
                      </a:endParaRPr>
                    </a:p>
                  </a:txBody>
                  <a:tcPr/>
                </a:tc>
                <a:tc>
                  <a:txBody>
                    <a:bodyPr/>
                    <a:lstStyle/>
                    <a:p>
                      <a:pPr algn="ctr"/>
                      <a:r>
                        <a:rPr lang="en-ZA" dirty="0" smtClean="0">
                          <a:solidFill>
                            <a:schemeClr val="tx1"/>
                          </a:solidFill>
                        </a:rPr>
                        <a:t>109</a:t>
                      </a:r>
                      <a:endParaRPr lang="en-ZA" dirty="0">
                        <a:solidFill>
                          <a:schemeClr val="tx1"/>
                        </a:solidFill>
                      </a:endParaRPr>
                    </a:p>
                  </a:txBody>
                  <a:tcPr/>
                </a:tc>
              </a:tr>
              <a:tr h="414867">
                <a:tc>
                  <a:txBody>
                    <a:bodyPr/>
                    <a:lstStyle/>
                    <a:p>
                      <a:pPr algn="ctr"/>
                      <a:r>
                        <a:rPr lang="en-ZA" dirty="0" smtClean="0"/>
                        <a:t>Tender Irregularities</a:t>
                      </a:r>
                      <a:endParaRPr lang="en-ZA" b="1" dirty="0">
                        <a:solidFill>
                          <a:schemeClr val="tx1"/>
                        </a:solidFill>
                      </a:endParaRPr>
                    </a:p>
                  </a:txBody>
                  <a:tcPr/>
                </a:tc>
                <a:tc>
                  <a:txBody>
                    <a:bodyPr/>
                    <a:lstStyle/>
                    <a:p>
                      <a:pPr algn="ctr"/>
                      <a:r>
                        <a:rPr lang="en-ZA" dirty="0" smtClean="0">
                          <a:solidFill>
                            <a:schemeClr val="tx1"/>
                          </a:solidFill>
                        </a:rPr>
                        <a:t>15</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c>
                  <a:txBody>
                    <a:bodyPr/>
                    <a:lstStyle/>
                    <a:p>
                      <a:pPr algn="ctr"/>
                      <a:r>
                        <a:rPr lang="en-ZA" dirty="0" smtClean="0">
                          <a:solidFill>
                            <a:schemeClr val="tx1"/>
                          </a:solidFill>
                        </a:rPr>
                        <a:t>18</a:t>
                      </a:r>
                      <a:endParaRPr lang="en-ZA" dirty="0">
                        <a:solidFill>
                          <a:schemeClr val="tx1"/>
                        </a:solidFill>
                      </a:endParaRPr>
                    </a:p>
                  </a:txBody>
                  <a:tcPr/>
                </a:tc>
                <a:tc>
                  <a:txBody>
                    <a:bodyPr/>
                    <a:lstStyle/>
                    <a:p>
                      <a:pPr algn="ctr"/>
                      <a:r>
                        <a:rPr lang="en-ZA" dirty="0" smtClean="0">
                          <a:solidFill>
                            <a:schemeClr val="tx1"/>
                          </a:solidFill>
                        </a:rPr>
                        <a:t>15</a:t>
                      </a:r>
                      <a:endParaRPr lang="en-ZA" dirty="0">
                        <a:solidFill>
                          <a:schemeClr val="tx1"/>
                        </a:solidFill>
                      </a:endParaRPr>
                    </a:p>
                  </a:txBody>
                  <a:tcPr/>
                </a:tc>
                <a:tc>
                  <a:txBody>
                    <a:bodyPr/>
                    <a:lstStyle/>
                    <a:p>
                      <a:pPr algn="ctr"/>
                      <a:r>
                        <a:rPr lang="en-ZA" dirty="0" smtClean="0">
                          <a:solidFill>
                            <a:schemeClr val="tx1"/>
                          </a:solidFill>
                        </a:rPr>
                        <a:t>12</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5</a:t>
                      </a:r>
                      <a:endParaRPr lang="en-ZA" dirty="0">
                        <a:solidFill>
                          <a:schemeClr val="tx1"/>
                        </a:solidFill>
                      </a:endParaRPr>
                    </a:p>
                  </a:txBody>
                  <a:tcPr/>
                </a:tc>
                <a:tc>
                  <a:txBody>
                    <a:bodyPr/>
                    <a:lstStyle/>
                    <a:p>
                      <a:pPr algn="ctr"/>
                      <a:r>
                        <a:rPr lang="en-ZA" dirty="0" smtClean="0">
                          <a:solidFill>
                            <a:schemeClr val="tx1"/>
                          </a:solidFill>
                        </a:rPr>
                        <a:t>3</a:t>
                      </a:r>
                      <a:endParaRPr lang="en-ZA" dirty="0">
                        <a:solidFill>
                          <a:schemeClr val="tx1"/>
                        </a:solidFill>
                      </a:endParaRPr>
                    </a:p>
                  </a:txBody>
                  <a:tcPr/>
                </a:tc>
                <a:tc>
                  <a:txBody>
                    <a:bodyPr/>
                    <a:lstStyle/>
                    <a:p>
                      <a:pPr algn="ctr"/>
                      <a:r>
                        <a:rPr lang="en-ZA" dirty="0" smtClean="0">
                          <a:solidFill>
                            <a:schemeClr val="tx1"/>
                          </a:solidFill>
                        </a:rPr>
                        <a:t>85</a:t>
                      </a:r>
                      <a:endParaRPr lang="en-ZA" dirty="0">
                        <a:solidFill>
                          <a:schemeClr val="tx1"/>
                        </a:solidFill>
                      </a:endParaRPr>
                    </a:p>
                  </a:txBody>
                  <a:tcPr/>
                </a:tc>
              </a:tr>
              <a:tr h="414867">
                <a:tc>
                  <a:txBody>
                    <a:bodyPr/>
                    <a:lstStyle/>
                    <a:p>
                      <a:pPr algn="ctr"/>
                      <a:r>
                        <a:rPr lang="en-ZA" dirty="0" smtClean="0"/>
                        <a:t>Financial Misconduct</a:t>
                      </a:r>
                      <a:endParaRPr lang="en-ZA" b="1" dirty="0">
                        <a:solidFill>
                          <a:schemeClr val="tx1"/>
                        </a:solidFill>
                      </a:endParaRPr>
                    </a:p>
                  </a:txBody>
                  <a:tcPr/>
                </a:tc>
                <a:tc>
                  <a:txBody>
                    <a:bodyPr/>
                    <a:lstStyle/>
                    <a:p>
                      <a:pPr algn="ctr"/>
                      <a:r>
                        <a:rPr lang="en-ZA" dirty="0" smtClean="0">
                          <a:solidFill>
                            <a:schemeClr val="tx1"/>
                          </a:solidFill>
                        </a:rPr>
                        <a:t>5</a:t>
                      </a:r>
                      <a:endParaRPr lang="en-ZA" dirty="0">
                        <a:solidFill>
                          <a:schemeClr val="tx1"/>
                        </a:solidFill>
                      </a:endParaRPr>
                    </a:p>
                  </a:txBody>
                  <a:tcPr/>
                </a:tc>
                <a:tc>
                  <a:txBody>
                    <a:bodyPr/>
                    <a:lstStyle/>
                    <a:p>
                      <a:pPr algn="ctr"/>
                      <a:r>
                        <a:rPr lang="en-ZA" dirty="0" smtClean="0">
                          <a:solidFill>
                            <a:schemeClr val="tx1"/>
                          </a:solidFill>
                        </a:rPr>
                        <a:t>8</a:t>
                      </a:r>
                      <a:endParaRPr lang="en-ZA"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c>
                  <a:txBody>
                    <a:bodyPr/>
                    <a:lstStyle/>
                    <a:p>
                      <a:pPr algn="ctr"/>
                      <a:r>
                        <a:rPr lang="en-ZA" dirty="0" smtClean="0">
                          <a:solidFill>
                            <a:schemeClr val="tx1"/>
                          </a:solidFill>
                        </a:rPr>
                        <a:t>3</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48</a:t>
                      </a:r>
                      <a:endParaRPr lang="en-ZA" dirty="0">
                        <a:solidFill>
                          <a:schemeClr val="tx1"/>
                        </a:solidFill>
                      </a:endParaRPr>
                    </a:p>
                  </a:txBody>
                  <a:tcPr/>
                </a:tc>
              </a:tr>
              <a:tr h="414867">
                <a:tc>
                  <a:txBody>
                    <a:bodyPr/>
                    <a:lstStyle/>
                    <a:p>
                      <a:pPr algn="ctr"/>
                      <a:r>
                        <a:rPr lang="en-ZA" dirty="0" smtClean="0"/>
                        <a:t>Lease Irregularities</a:t>
                      </a:r>
                      <a:endParaRPr lang="en-ZA" b="1" dirty="0">
                        <a:solidFill>
                          <a:schemeClr val="tx1"/>
                        </a:solidFill>
                      </a:endParaRPr>
                    </a:p>
                  </a:txBody>
                  <a:tcPr/>
                </a:tc>
                <a:tc>
                  <a:txBody>
                    <a:bodyPr/>
                    <a:lstStyle/>
                    <a:p>
                      <a:pPr algn="ctr"/>
                      <a:r>
                        <a:rPr lang="en-ZA" dirty="0" smtClean="0">
                          <a:solidFill>
                            <a:schemeClr val="tx1"/>
                          </a:solidFill>
                        </a:rPr>
                        <a:t>6</a:t>
                      </a:r>
                      <a:endParaRPr lang="en-ZA" dirty="0">
                        <a:solidFill>
                          <a:schemeClr val="tx1"/>
                        </a:solidFill>
                      </a:endParaRPr>
                    </a:p>
                  </a:txBody>
                  <a:tcPr/>
                </a:tc>
                <a:tc>
                  <a:txBody>
                    <a:bodyPr/>
                    <a:lstStyle/>
                    <a:p>
                      <a:pPr algn="ctr"/>
                      <a:r>
                        <a:rPr lang="en-ZA" dirty="0" smtClean="0">
                          <a:solidFill>
                            <a:schemeClr val="tx1"/>
                          </a:solidFill>
                        </a:rPr>
                        <a:t>4</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16</a:t>
                      </a:r>
                      <a:endParaRPr lang="en-ZA" dirty="0">
                        <a:solidFill>
                          <a:schemeClr val="tx1"/>
                        </a:solidFill>
                      </a:endParaRPr>
                    </a:p>
                  </a:txBody>
                  <a:tcPr/>
                </a:tc>
              </a:tr>
              <a:tr h="414867">
                <a:tc>
                  <a:txBody>
                    <a:bodyPr/>
                    <a:lstStyle/>
                    <a:p>
                      <a:pPr algn="ctr"/>
                      <a:r>
                        <a:rPr lang="en-ZA" dirty="0" smtClean="0"/>
                        <a:t>Human Resources</a:t>
                      </a:r>
                      <a:endParaRPr lang="en-ZA" b="1"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3</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20</a:t>
                      </a:r>
                      <a:endParaRPr lang="en-ZA" dirty="0">
                        <a:solidFill>
                          <a:schemeClr val="tx1"/>
                        </a:solidFill>
                      </a:endParaRPr>
                    </a:p>
                  </a:txBody>
                  <a:tcPr/>
                </a:tc>
              </a:tr>
              <a:tr h="414867">
                <a:tc>
                  <a:txBody>
                    <a:bodyPr/>
                    <a:lstStyle/>
                    <a:p>
                      <a:pPr algn="ctr"/>
                      <a:r>
                        <a:rPr lang="en-ZA" dirty="0" smtClean="0"/>
                        <a:t>Project Mismanagement</a:t>
                      </a:r>
                      <a:endParaRPr lang="en-ZA" b="1"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5</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r>
              <a:tr h="414867">
                <a:tc>
                  <a:txBody>
                    <a:bodyPr/>
                    <a:lstStyle/>
                    <a:p>
                      <a:pPr algn="ctr"/>
                      <a:r>
                        <a:rPr lang="en-ZA" dirty="0" smtClean="0"/>
                        <a:t>Security Breaches</a:t>
                      </a:r>
                      <a:endParaRPr lang="en-ZA" b="1"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1</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3</a:t>
                      </a:r>
                      <a:endParaRPr lang="en-ZA" dirty="0">
                        <a:solidFill>
                          <a:schemeClr val="tx1"/>
                        </a:solidFill>
                      </a:endParaRPr>
                    </a:p>
                  </a:txBody>
                  <a:tcPr/>
                </a:tc>
              </a:tr>
              <a:tr h="414867">
                <a:tc>
                  <a:txBody>
                    <a:bodyPr/>
                    <a:lstStyle/>
                    <a:p>
                      <a:pPr algn="ctr"/>
                      <a:r>
                        <a:rPr lang="en-ZA" dirty="0" smtClean="0"/>
                        <a:t>EPWP Beneficiaries</a:t>
                      </a:r>
                      <a:endParaRPr lang="en-ZA" b="1"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0</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r>
              <a:tr h="414867">
                <a:tc>
                  <a:txBody>
                    <a:bodyPr/>
                    <a:lstStyle/>
                    <a:p>
                      <a:pPr algn="ctr"/>
                      <a:r>
                        <a:rPr lang="en-ZA" dirty="0" smtClean="0"/>
                        <a:t>TOTALS</a:t>
                      </a:r>
                      <a:endParaRPr lang="en-ZA" b="1" dirty="0">
                        <a:solidFill>
                          <a:schemeClr val="tx1"/>
                        </a:solidFill>
                      </a:endParaRPr>
                    </a:p>
                  </a:txBody>
                  <a:tcPr/>
                </a:tc>
                <a:tc>
                  <a:txBody>
                    <a:bodyPr/>
                    <a:lstStyle/>
                    <a:p>
                      <a:pPr algn="ctr"/>
                      <a:r>
                        <a:rPr lang="en-ZA" dirty="0" smtClean="0">
                          <a:solidFill>
                            <a:schemeClr val="tx1"/>
                          </a:solidFill>
                        </a:rPr>
                        <a:t>58</a:t>
                      </a:r>
                      <a:endParaRPr lang="en-ZA" dirty="0">
                        <a:solidFill>
                          <a:schemeClr val="tx1"/>
                        </a:solidFill>
                      </a:endParaRPr>
                    </a:p>
                  </a:txBody>
                  <a:tcPr/>
                </a:tc>
                <a:tc>
                  <a:txBody>
                    <a:bodyPr/>
                    <a:lstStyle/>
                    <a:p>
                      <a:pPr algn="ctr"/>
                      <a:r>
                        <a:rPr lang="en-ZA" dirty="0" smtClean="0">
                          <a:solidFill>
                            <a:schemeClr val="tx1"/>
                          </a:solidFill>
                        </a:rPr>
                        <a:t>50</a:t>
                      </a:r>
                      <a:endParaRPr lang="en-ZA" dirty="0">
                        <a:solidFill>
                          <a:schemeClr val="tx1"/>
                        </a:solidFill>
                      </a:endParaRPr>
                    </a:p>
                  </a:txBody>
                  <a:tcPr/>
                </a:tc>
                <a:tc>
                  <a:txBody>
                    <a:bodyPr/>
                    <a:lstStyle/>
                    <a:p>
                      <a:pPr algn="ctr"/>
                      <a:r>
                        <a:rPr lang="en-ZA" dirty="0" smtClean="0">
                          <a:solidFill>
                            <a:schemeClr val="tx1"/>
                          </a:solidFill>
                        </a:rPr>
                        <a:t>39</a:t>
                      </a:r>
                      <a:endParaRPr lang="en-ZA" dirty="0">
                        <a:solidFill>
                          <a:schemeClr val="tx1"/>
                        </a:solidFill>
                      </a:endParaRPr>
                    </a:p>
                  </a:txBody>
                  <a:tcPr/>
                </a:tc>
                <a:tc>
                  <a:txBody>
                    <a:bodyPr/>
                    <a:lstStyle/>
                    <a:p>
                      <a:pPr algn="ctr"/>
                      <a:r>
                        <a:rPr lang="en-ZA" dirty="0" smtClean="0">
                          <a:solidFill>
                            <a:schemeClr val="tx1"/>
                          </a:solidFill>
                        </a:rPr>
                        <a:t>50</a:t>
                      </a:r>
                      <a:endParaRPr lang="en-ZA" dirty="0">
                        <a:solidFill>
                          <a:schemeClr val="tx1"/>
                        </a:solidFill>
                      </a:endParaRPr>
                    </a:p>
                  </a:txBody>
                  <a:tcPr/>
                </a:tc>
                <a:tc>
                  <a:txBody>
                    <a:bodyPr/>
                    <a:lstStyle/>
                    <a:p>
                      <a:pPr algn="ctr"/>
                      <a:r>
                        <a:rPr lang="en-ZA" dirty="0" smtClean="0">
                          <a:solidFill>
                            <a:schemeClr val="tx1"/>
                          </a:solidFill>
                        </a:rPr>
                        <a:t>28</a:t>
                      </a:r>
                      <a:endParaRPr lang="en-ZA" dirty="0">
                        <a:solidFill>
                          <a:schemeClr val="tx1"/>
                        </a:solidFill>
                      </a:endParaRPr>
                    </a:p>
                  </a:txBody>
                  <a:tcPr/>
                </a:tc>
                <a:tc>
                  <a:txBody>
                    <a:bodyPr/>
                    <a:lstStyle/>
                    <a:p>
                      <a:pPr algn="ctr"/>
                      <a:r>
                        <a:rPr lang="en-ZA" dirty="0" smtClean="0">
                          <a:solidFill>
                            <a:schemeClr val="tx1"/>
                          </a:solidFill>
                        </a:rPr>
                        <a:t>24</a:t>
                      </a:r>
                      <a:endParaRPr lang="en-ZA" dirty="0">
                        <a:solidFill>
                          <a:schemeClr val="tx1"/>
                        </a:solidFill>
                      </a:endParaRPr>
                    </a:p>
                  </a:txBody>
                  <a:tcPr/>
                </a:tc>
                <a:tc>
                  <a:txBody>
                    <a:bodyPr/>
                    <a:lstStyle/>
                    <a:p>
                      <a:pPr algn="ctr"/>
                      <a:r>
                        <a:rPr lang="en-ZA" dirty="0" smtClean="0">
                          <a:solidFill>
                            <a:schemeClr val="tx1"/>
                          </a:solidFill>
                        </a:rPr>
                        <a:t>19</a:t>
                      </a:r>
                      <a:endParaRPr lang="en-ZA" dirty="0">
                        <a:solidFill>
                          <a:schemeClr val="tx1"/>
                        </a:solidFill>
                      </a:endParaRPr>
                    </a:p>
                  </a:txBody>
                  <a:tcPr/>
                </a:tc>
                <a:tc>
                  <a:txBody>
                    <a:bodyPr/>
                    <a:lstStyle/>
                    <a:p>
                      <a:pPr algn="ctr"/>
                      <a:r>
                        <a:rPr lang="en-ZA" dirty="0" smtClean="0">
                          <a:solidFill>
                            <a:schemeClr val="tx1"/>
                          </a:solidFill>
                        </a:rPr>
                        <a:t>25</a:t>
                      </a:r>
                      <a:endParaRPr lang="en-ZA" dirty="0">
                        <a:solidFill>
                          <a:schemeClr val="tx1"/>
                        </a:solidFill>
                      </a:endParaRPr>
                    </a:p>
                  </a:txBody>
                  <a:tcPr/>
                </a:tc>
                <a:tc>
                  <a:txBody>
                    <a:bodyPr/>
                    <a:lstStyle/>
                    <a:p>
                      <a:pPr algn="ctr"/>
                      <a:r>
                        <a:rPr lang="en-ZA" dirty="0" smtClean="0">
                          <a:solidFill>
                            <a:schemeClr val="tx1"/>
                          </a:solidFill>
                        </a:rPr>
                        <a:t>293</a:t>
                      </a:r>
                      <a:endParaRPr lang="en-ZA" dirty="0">
                        <a:solidFill>
                          <a:schemeClr val="tx1"/>
                        </a:solidFill>
                      </a:endParaRPr>
                    </a:p>
                  </a:txBody>
                  <a:tcPr/>
                </a:tc>
              </a:tr>
            </a:tbl>
          </a:graphicData>
        </a:graphic>
      </p:graphicFrame>
    </p:spTree>
    <p:extLst>
      <p:ext uri="{BB962C8B-B14F-4D97-AF65-F5344CB8AC3E}">
        <p14:creationId xmlns:p14="http://schemas.microsoft.com/office/powerpoint/2010/main" xmlns="" val="929828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6" y="50481"/>
            <a:ext cx="11784623"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Resolutions: Statistical Overview On Disciplinary Actions </a:t>
            </a:r>
            <a:endParaRPr lang="en-ZA" sz="2800" b="1" dirty="0">
              <a:solidFill>
                <a:srgbClr val="FF0000"/>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5"/>
          <p:cNvGraphicFramePr>
            <a:graphicFrameLocks/>
          </p:cNvGraphicFramePr>
          <p:nvPr>
            <p:extLst/>
          </p:nvPr>
        </p:nvGraphicFramePr>
        <p:xfrm>
          <a:off x="76200" y="848360"/>
          <a:ext cx="11963403" cy="5704840"/>
        </p:xfrm>
        <a:graphic>
          <a:graphicData uri="http://schemas.openxmlformats.org/drawingml/2006/table">
            <a:tbl>
              <a:tblPr firstRow="1" bandRow="1">
                <a:tableStyleId>{21E4AEA4-8DFA-4A89-87EB-49C32662AFE0}</a:tableStyleId>
              </a:tblPr>
              <a:tblGrid>
                <a:gridCol w="1383210"/>
                <a:gridCol w="1190312"/>
                <a:gridCol w="1112874"/>
                <a:gridCol w="1251984"/>
                <a:gridCol w="1251984"/>
                <a:gridCol w="1251984"/>
                <a:gridCol w="1251984"/>
                <a:gridCol w="1043320"/>
                <a:gridCol w="1043320"/>
                <a:gridCol w="1182431"/>
              </a:tblGrid>
              <a:tr h="370840">
                <a:tc>
                  <a:txBody>
                    <a:bodyPr/>
                    <a:lstStyle/>
                    <a:p>
                      <a:endParaRPr lang="en-ZA" dirty="0"/>
                    </a:p>
                  </a:txBody>
                  <a:tcPr>
                    <a:solidFill>
                      <a:srgbClr val="FFC000"/>
                    </a:solidFill>
                  </a:tcPr>
                </a:tc>
                <a:tc>
                  <a:txBody>
                    <a:bodyPr/>
                    <a:lstStyle/>
                    <a:p>
                      <a:pPr algn="ctr"/>
                      <a:r>
                        <a:rPr lang="en-ZA" dirty="0" smtClean="0"/>
                        <a:t>2012/13</a:t>
                      </a:r>
                      <a:endParaRPr lang="en-ZA" dirty="0"/>
                    </a:p>
                  </a:txBody>
                  <a:tcPr>
                    <a:solidFill>
                      <a:srgbClr val="FFC000"/>
                    </a:solidFill>
                  </a:tcPr>
                </a:tc>
                <a:tc>
                  <a:txBody>
                    <a:bodyPr/>
                    <a:lstStyle/>
                    <a:p>
                      <a:pPr algn="ctr"/>
                      <a:r>
                        <a:rPr lang="en-ZA" dirty="0" smtClean="0"/>
                        <a:t>2013/14</a:t>
                      </a:r>
                      <a:endParaRPr lang="en-ZA" dirty="0"/>
                    </a:p>
                  </a:txBody>
                  <a:tcPr>
                    <a:solidFill>
                      <a:srgbClr val="FFC000"/>
                    </a:solidFill>
                  </a:tcPr>
                </a:tc>
                <a:tc>
                  <a:txBody>
                    <a:bodyPr/>
                    <a:lstStyle/>
                    <a:p>
                      <a:pPr algn="ctr"/>
                      <a:r>
                        <a:rPr lang="en-ZA" dirty="0" smtClean="0"/>
                        <a:t>2014/15</a:t>
                      </a:r>
                      <a:endParaRPr lang="en-ZA" dirty="0"/>
                    </a:p>
                  </a:txBody>
                  <a:tcPr>
                    <a:solidFill>
                      <a:srgbClr val="FFC000"/>
                    </a:solidFill>
                  </a:tcPr>
                </a:tc>
                <a:tc>
                  <a:txBody>
                    <a:bodyPr/>
                    <a:lstStyle/>
                    <a:p>
                      <a:pPr algn="ctr"/>
                      <a:r>
                        <a:rPr lang="en-ZA" dirty="0" smtClean="0"/>
                        <a:t>2015/16</a:t>
                      </a:r>
                      <a:endParaRPr lang="en-ZA" dirty="0"/>
                    </a:p>
                  </a:txBody>
                  <a:tcPr>
                    <a:solidFill>
                      <a:srgbClr val="FFC000"/>
                    </a:solidFill>
                  </a:tcPr>
                </a:tc>
                <a:tc>
                  <a:txBody>
                    <a:bodyPr/>
                    <a:lstStyle/>
                    <a:p>
                      <a:pPr algn="ctr"/>
                      <a:r>
                        <a:rPr lang="en-ZA" dirty="0" smtClean="0"/>
                        <a:t>2016/17</a:t>
                      </a:r>
                      <a:endParaRPr lang="en-ZA" dirty="0"/>
                    </a:p>
                  </a:txBody>
                  <a:tcPr>
                    <a:solidFill>
                      <a:srgbClr val="FFC000"/>
                    </a:solidFill>
                  </a:tcPr>
                </a:tc>
                <a:tc>
                  <a:txBody>
                    <a:bodyPr/>
                    <a:lstStyle/>
                    <a:p>
                      <a:pPr algn="ctr"/>
                      <a:r>
                        <a:rPr lang="en-ZA" dirty="0" smtClean="0"/>
                        <a:t>2017/18</a:t>
                      </a:r>
                      <a:endParaRPr lang="en-ZA" dirty="0"/>
                    </a:p>
                  </a:txBody>
                  <a:tcPr>
                    <a:solidFill>
                      <a:srgbClr val="FFC000"/>
                    </a:solidFill>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2018/19</a:t>
                      </a:r>
                      <a:endParaRPr lang="en-ZA" dirty="0"/>
                    </a:p>
                  </a:txBody>
                  <a:tcPr>
                    <a:solidFill>
                      <a:srgbClr val="FFC000"/>
                    </a:solidFill>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2019/20</a:t>
                      </a:r>
                    </a:p>
                  </a:txBody>
                  <a:tcPr>
                    <a:solidFill>
                      <a:srgbClr val="FFC000"/>
                    </a:solidFill>
                  </a:tcPr>
                </a:tc>
                <a:tc>
                  <a:txBody>
                    <a:bodyPr/>
                    <a:lstStyle/>
                    <a:p>
                      <a:pPr algn="ctr"/>
                      <a:r>
                        <a:rPr lang="en-ZA" dirty="0" smtClean="0"/>
                        <a:t>TOTALS</a:t>
                      </a:r>
                      <a:endParaRPr lang="en-ZA" dirty="0"/>
                    </a:p>
                  </a:txBody>
                  <a:tcPr>
                    <a:solidFill>
                      <a:srgbClr val="FFC000"/>
                    </a:solidFill>
                  </a:tcPr>
                </a:tc>
              </a:tr>
              <a:tr h="370840">
                <a:tc>
                  <a:txBody>
                    <a:bodyPr/>
                    <a:lstStyle/>
                    <a:p>
                      <a:r>
                        <a:rPr lang="en-ZA" sz="1200" b="1" dirty="0"/>
                        <a:t>No of Recommended Dc</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40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b="0" dirty="0" smtClean="0">
                          <a:solidFill>
                            <a:schemeClr val="tx1"/>
                          </a:solidFill>
                        </a:rPr>
                        <a:t>61</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76</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41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31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325</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200" b="1" dirty="0"/>
                        <a:t>Finalised</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58</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73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28</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288</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200" b="1" dirty="0"/>
                        <a:t>Dismissals</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13</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smtClean="0">
                          <a:solidFill>
                            <a:schemeClr val="dk1"/>
                          </a:solidFill>
                          <a:latin typeface="+mn-lt"/>
                          <a:ea typeface="+mn-ea"/>
                          <a:cs typeface="+mn-cs"/>
                        </a:rPr>
                        <a:t>Demotion</a:t>
                      </a:r>
                      <a:endParaRPr lang="en-ZA" sz="1200" b="1" kern="1200" dirty="0">
                        <a:solidFill>
                          <a:schemeClr val="dk1"/>
                        </a:solidFill>
                        <a:latin typeface="+mn-lt"/>
                        <a:ea typeface="+mn-ea"/>
                        <a:cs typeface="+mn-cs"/>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200" b="1" dirty="0"/>
                        <a:t>Final</a:t>
                      </a:r>
                      <a:r>
                        <a:rPr lang="en-ZA" sz="1200" b="1" baseline="0" dirty="0"/>
                        <a:t> Written Warning</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6</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8</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40</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Written Warning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60</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Suspension without pay</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6</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21</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Verbal</a:t>
                      </a:r>
                      <a:r>
                        <a:rPr lang="en-ZA" sz="1200" b="1" kern="1200" baseline="0" dirty="0"/>
                        <a:t> warning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11</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smtClean="0"/>
                        <a:t>Retire/Resigned/</a:t>
                      </a:r>
                    </a:p>
                    <a:p>
                      <a:pPr marL="0" algn="l" defTabSz="914400" rtl="0" eaLnBrk="1" latinLnBrk="0" hangingPunct="1"/>
                      <a:r>
                        <a:rPr lang="en-ZA" sz="1200" b="1" kern="1200" dirty="0" smtClean="0"/>
                        <a:t>Passed on/ </a:t>
                      </a:r>
                      <a:r>
                        <a:rPr lang="en-ZA" sz="1200" b="1" kern="1200" dirty="0"/>
                        <a:t>before sanction</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6</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24</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Not charged / Not found </a:t>
                      </a:r>
                      <a:r>
                        <a:rPr lang="en-ZA" sz="1200" b="1" kern="1200" dirty="0" smtClean="0"/>
                        <a:t>guilty/Not</a:t>
                      </a:r>
                      <a:r>
                        <a:rPr lang="en-ZA" sz="1200" b="1" kern="1200" baseline="0" dirty="0" smtClean="0"/>
                        <a:t> pursued</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17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smtClean="0">
                          <a:solidFill>
                            <a:schemeClr val="tx1"/>
                          </a:solidFill>
                        </a:rPr>
                        <a:t>51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112</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Charges Withdrawn </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mn-lt"/>
                          <a:cs typeface="+mn-cs"/>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2</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5</a:t>
                      </a:r>
                      <a:endParaRPr lang="en-ZA" sz="1400" dirty="0">
                        <a:solidFill>
                          <a:schemeClr val="tx1"/>
                        </a:solidFill>
                        <a:latin typeface="Arial" panose="020B0604020202020204" pitchFamily="34" charset="0"/>
                        <a:cs typeface="Arial" panose="020B0604020202020204" pitchFamily="34" charset="0"/>
                      </a:endParaRPr>
                    </a:p>
                  </a:txBody>
                  <a:tcPr/>
                </a:tc>
              </a:tr>
              <a:tr h="370840">
                <a:tc>
                  <a:txBody>
                    <a:bodyPr/>
                    <a:lstStyle/>
                    <a:p>
                      <a:pPr marL="0" algn="l" defTabSz="914400" rtl="0" eaLnBrk="1" latinLnBrk="0" hangingPunct="1"/>
                      <a:r>
                        <a:rPr lang="en-ZA" sz="1200" b="1" kern="1200" dirty="0"/>
                        <a:t>Pending</a:t>
                      </a:r>
                      <a:endParaRPr lang="en-ZA"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13</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rPr>
                        <a:t>0</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17</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37</a:t>
                      </a:r>
                      <a:endParaRPr lang="en-ZA" sz="14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xmlns="" val="1725983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6" y="50481"/>
            <a:ext cx="10565423"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Resolutions: Statistical Overview On The Criminal Referrals To SAPS</a:t>
            </a:r>
            <a:endParaRPr lang="en-ZA" sz="2800" b="1" dirty="0">
              <a:solidFill>
                <a:srgbClr val="FF0000"/>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nvPr>
        </p:nvGraphicFramePr>
        <p:xfrm>
          <a:off x="304800" y="1219200"/>
          <a:ext cx="11582401" cy="741680"/>
        </p:xfrm>
        <a:graphic>
          <a:graphicData uri="http://schemas.openxmlformats.org/drawingml/2006/table">
            <a:tbl>
              <a:tblPr firstRow="1" bandRow="1">
                <a:tableStyleId>{21E4AEA4-8DFA-4A89-87EB-49C32662AFE0}</a:tableStyleId>
              </a:tblPr>
              <a:tblGrid>
                <a:gridCol w="1093893"/>
                <a:gridCol w="1351280"/>
                <a:gridCol w="1351280"/>
                <a:gridCol w="1286933"/>
                <a:gridCol w="1351280"/>
                <a:gridCol w="1158240"/>
                <a:gridCol w="1158240"/>
                <a:gridCol w="1158240"/>
                <a:gridCol w="1673015"/>
              </a:tblGrid>
              <a:tr h="370840">
                <a:tc>
                  <a:txBody>
                    <a:bodyPr/>
                    <a:lstStyle/>
                    <a:p>
                      <a:pPr algn="ctr"/>
                      <a:r>
                        <a:rPr lang="en-ZA" dirty="0" smtClean="0"/>
                        <a:t>2012/13</a:t>
                      </a:r>
                      <a:endParaRPr lang="en-ZA" dirty="0"/>
                    </a:p>
                  </a:txBody>
                  <a:tcPr>
                    <a:solidFill>
                      <a:srgbClr val="FFC000"/>
                    </a:solidFill>
                  </a:tcPr>
                </a:tc>
                <a:tc>
                  <a:txBody>
                    <a:bodyPr/>
                    <a:lstStyle/>
                    <a:p>
                      <a:pPr algn="ctr"/>
                      <a:r>
                        <a:rPr lang="en-ZA" dirty="0" smtClean="0"/>
                        <a:t>2013/14</a:t>
                      </a:r>
                      <a:endParaRPr lang="en-ZA" dirty="0"/>
                    </a:p>
                  </a:txBody>
                  <a:tcPr>
                    <a:solidFill>
                      <a:srgbClr val="FFC000"/>
                    </a:solidFill>
                  </a:tcPr>
                </a:tc>
                <a:tc>
                  <a:txBody>
                    <a:bodyPr/>
                    <a:lstStyle/>
                    <a:p>
                      <a:pPr algn="ctr"/>
                      <a:r>
                        <a:rPr lang="en-ZA" dirty="0" smtClean="0"/>
                        <a:t>2014/15</a:t>
                      </a:r>
                      <a:endParaRPr lang="en-ZA" dirty="0"/>
                    </a:p>
                  </a:txBody>
                  <a:tcPr>
                    <a:solidFill>
                      <a:srgbClr val="FFC000"/>
                    </a:solidFill>
                  </a:tcPr>
                </a:tc>
                <a:tc>
                  <a:txBody>
                    <a:bodyPr/>
                    <a:lstStyle/>
                    <a:p>
                      <a:pPr algn="ctr"/>
                      <a:r>
                        <a:rPr lang="en-ZA" dirty="0" smtClean="0"/>
                        <a:t>2015/16</a:t>
                      </a:r>
                      <a:endParaRPr lang="en-ZA" dirty="0"/>
                    </a:p>
                  </a:txBody>
                  <a:tcPr>
                    <a:solidFill>
                      <a:srgbClr val="FFC000"/>
                    </a:solidFill>
                  </a:tcPr>
                </a:tc>
                <a:tc>
                  <a:txBody>
                    <a:bodyPr/>
                    <a:lstStyle/>
                    <a:p>
                      <a:pPr algn="ctr"/>
                      <a:r>
                        <a:rPr lang="en-ZA" dirty="0" smtClean="0"/>
                        <a:t>2016/17</a:t>
                      </a:r>
                      <a:endParaRPr lang="en-ZA" dirty="0"/>
                    </a:p>
                  </a:txBody>
                  <a:tcPr>
                    <a:solidFill>
                      <a:srgbClr val="FFC000"/>
                    </a:solidFill>
                  </a:tcPr>
                </a:tc>
                <a:tc>
                  <a:txBody>
                    <a:bodyPr/>
                    <a:lstStyle/>
                    <a:p>
                      <a:pPr algn="ctr"/>
                      <a:r>
                        <a:rPr lang="en-ZA" dirty="0" smtClean="0"/>
                        <a:t>2017/18</a:t>
                      </a:r>
                      <a:endParaRPr lang="en-ZA" dirty="0"/>
                    </a:p>
                  </a:txBody>
                  <a:tcPr>
                    <a:solidFill>
                      <a:srgbClr val="FFC000"/>
                    </a:solidFill>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2018/19</a:t>
                      </a:r>
                      <a:endParaRPr lang="en-ZA" dirty="0"/>
                    </a:p>
                  </a:txBody>
                  <a:tcPr>
                    <a:solidFill>
                      <a:srgbClr val="FFC000"/>
                    </a:solidFill>
                  </a:tcPr>
                </a:tc>
                <a:tc>
                  <a:txBody>
                    <a:bodyPr/>
                    <a:lstStyle/>
                    <a:p>
                      <a:pPr marL="0" marR="0" indent="0" algn="ctr" defTabSz="914391" rtl="0" eaLnBrk="1" fontAlgn="auto" latinLnBrk="0" hangingPunct="1">
                        <a:lnSpc>
                          <a:spcPct val="100000"/>
                        </a:lnSpc>
                        <a:spcBef>
                          <a:spcPts val="0"/>
                        </a:spcBef>
                        <a:spcAft>
                          <a:spcPts val="0"/>
                        </a:spcAft>
                        <a:buClrTx/>
                        <a:buSzTx/>
                        <a:buFontTx/>
                        <a:buNone/>
                        <a:tabLst/>
                        <a:defRPr/>
                      </a:pPr>
                      <a:r>
                        <a:rPr lang="en-ZA" dirty="0" smtClean="0"/>
                        <a:t>2019/20</a:t>
                      </a:r>
                      <a:endParaRPr lang="en-ZA" dirty="0"/>
                    </a:p>
                  </a:txBody>
                  <a:tcPr>
                    <a:solidFill>
                      <a:srgbClr val="FFC000"/>
                    </a:solidFill>
                  </a:tcPr>
                </a:tc>
                <a:tc>
                  <a:txBody>
                    <a:bodyPr/>
                    <a:lstStyle/>
                    <a:p>
                      <a:pPr algn="ctr"/>
                      <a:r>
                        <a:rPr lang="en-ZA" b="1" dirty="0" smtClean="0"/>
                        <a:t>TOTALS</a:t>
                      </a:r>
                      <a:endParaRPr lang="en-ZA" b="1" dirty="0"/>
                    </a:p>
                  </a:txBody>
                  <a:tcPr>
                    <a:solidFill>
                      <a:srgbClr val="FFC000"/>
                    </a:solidFill>
                  </a:tcPr>
                </a:tc>
              </a:tr>
              <a:tr h="370840">
                <a:tc>
                  <a:txBody>
                    <a:bodyPr/>
                    <a:lstStyle/>
                    <a:p>
                      <a:pPr algn="ctr"/>
                      <a:r>
                        <a:rPr lang="en-ZA" dirty="0" smtClean="0">
                          <a:solidFill>
                            <a:schemeClr val="tx1"/>
                          </a:solidFill>
                        </a:rPr>
                        <a:t>9</a:t>
                      </a:r>
                      <a:endParaRPr lang="en-ZA" dirty="0">
                        <a:solidFill>
                          <a:schemeClr val="tx1"/>
                        </a:solidFill>
                      </a:endParaRPr>
                    </a:p>
                  </a:txBody>
                  <a:tcPr/>
                </a:tc>
                <a:tc>
                  <a:txBody>
                    <a:bodyPr/>
                    <a:lstStyle/>
                    <a:p>
                      <a:pPr algn="ctr"/>
                      <a:r>
                        <a:rPr lang="en-ZA" dirty="0" smtClean="0">
                          <a:solidFill>
                            <a:schemeClr val="tx1"/>
                          </a:solidFill>
                        </a:rPr>
                        <a:t>3</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c>
                  <a:txBody>
                    <a:bodyPr/>
                    <a:lstStyle/>
                    <a:p>
                      <a:pPr algn="ctr"/>
                      <a:r>
                        <a:rPr lang="en-ZA" dirty="0" smtClean="0">
                          <a:solidFill>
                            <a:schemeClr val="tx1"/>
                          </a:solidFill>
                        </a:rPr>
                        <a:t>10</a:t>
                      </a:r>
                      <a:endParaRPr lang="en-ZA" dirty="0">
                        <a:solidFill>
                          <a:schemeClr val="tx1"/>
                        </a:solidFill>
                      </a:endParaRPr>
                    </a:p>
                  </a:txBody>
                  <a:tcPr/>
                </a:tc>
                <a:tc>
                  <a:txBody>
                    <a:bodyPr/>
                    <a:lstStyle/>
                    <a:p>
                      <a:pPr algn="ctr"/>
                      <a:r>
                        <a:rPr lang="en-ZA" dirty="0" smtClean="0">
                          <a:solidFill>
                            <a:schemeClr val="tx1"/>
                          </a:solidFill>
                        </a:rPr>
                        <a:t>4</a:t>
                      </a:r>
                      <a:endParaRPr lang="en-ZA" dirty="0">
                        <a:solidFill>
                          <a:schemeClr val="tx1"/>
                        </a:solidFill>
                      </a:endParaRPr>
                    </a:p>
                  </a:txBody>
                  <a:tcPr/>
                </a:tc>
                <a:tc>
                  <a:txBody>
                    <a:bodyPr/>
                    <a:lstStyle/>
                    <a:p>
                      <a:pPr algn="ctr"/>
                      <a:r>
                        <a:rPr lang="en-ZA" dirty="0" smtClean="0">
                          <a:solidFill>
                            <a:schemeClr val="tx1"/>
                          </a:solidFill>
                        </a:rPr>
                        <a:t>7</a:t>
                      </a:r>
                      <a:endParaRPr lang="en-ZA" dirty="0">
                        <a:solidFill>
                          <a:schemeClr val="tx1"/>
                        </a:solidFill>
                      </a:endParaRPr>
                    </a:p>
                  </a:txBody>
                  <a:tcPr/>
                </a:tc>
                <a:tc>
                  <a:txBody>
                    <a:bodyPr/>
                    <a:lstStyle/>
                    <a:p>
                      <a:pPr algn="ctr"/>
                      <a:r>
                        <a:rPr lang="en-ZA" dirty="0" smtClean="0">
                          <a:solidFill>
                            <a:schemeClr val="tx1"/>
                          </a:solidFill>
                        </a:rPr>
                        <a:t>2</a:t>
                      </a:r>
                      <a:endParaRPr lang="en-ZA" dirty="0">
                        <a:solidFill>
                          <a:schemeClr val="tx1"/>
                        </a:solidFill>
                      </a:endParaRPr>
                    </a:p>
                  </a:txBody>
                  <a:tcPr/>
                </a:tc>
                <a:tc>
                  <a:txBody>
                    <a:bodyPr/>
                    <a:lstStyle/>
                    <a:p>
                      <a:pPr algn="ctr"/>
                      <a:r>
                        <a:rPr lang="en-ZA" b="0" dirty="0" smtClean="0">
                          <a:solidFill>
                            <a:schemeClr val="tx1"/>
                          </a:solidFill>
                        </a:rPr>
                        <a:t>1</a:t>
                      </a:r>
                      <a:endParaRPr lang="en-ZA" b="0" dirty="0">
                        <a:solidFill>
                          <a:schemeClr val="tx1"/>
                        </a:solidFill>
                      </a:endParaRPr>
                    </a:p>
                  </a:txBody>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lang="en-ZA" b="0" dirty="0" smtClean="0">
                          <a:solidFill>
                            <a:schemeClr val="tx1"/>
                          </a:solidFill>
                        </a:rPr>
                        <a:t>46</a:t>
                      </a:r>
                    </a:p>
                  </a:txBody>
                  <a:tcPr/>
                </a:tc>
              </a:tr>
            </a:tbl>
          </a:graphicData>
        </a:graphic>
      </p:graphicFrame>
    </p:spTree>
    <p:extLst>
      <p:ext uri="{BB962C8B-B14F-4D97-AF65-F5344CB8AC3E}">
        <p14:creationId xmlns:p14="http://schemas.microsoft.com/office/powerpoint/2010/main" xmlns="" val="2530177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Advocacy And Awareness Programmes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4300" y="1066800"/>
            <a:ext cx="11925300" cy="2308324"/>
          </a:xfrm>
          <a:prstGeom prst="rect">
            <a:avLst/>
          </a:prstGeom>
        </p:spPr>
        <p:txBody>
          <a:bodyPr wrap="square">
            <a:spAutoFit/>
          </a:bodyPr>
          <a:lstStyle/>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Department conducts </a:t>
            </a:r>
            <a:r>
              <a:rPr lang="en-US" dirty="0">
                <a:solidFill>
                  <a:schemeClr val="accent6"/>
                </a:solidFill>
                <a:latin typeface="Arial" panose="020B0604020202020204" pitchFamily="34" charset="0"/>
                <a:cs typeface="Arial" panose="020B0604020202020204" pitchFamily="34" charset="0"/>
              </a:rPr>
              <a:t>regular Fraud/Corruption Awareness Workshops</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across the entire Department targeting all staff members regardless of levels. </a:t>
            </a: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main purpose of these workshops is </a:t>
            </a:r>
            <a:r>
              <a:rPr lang="en-ZA" dirty="0">
                <a:solidFill>
                  <a:schemeClr val="accent6"/>
                </a:solidFill>
                <a:latin typeface="Arial" panose="020B0604020202020204" pitchFamily="34" charset="0"/>
                <a:cs typeface="Arial" panose="020B0604020202020204" pitchFamily="34" charset="0"/>
              </a:rPr>
              <a:t>to create awareness and education </a:t>
            </a:r>
            <a:r>
              <a:rPr lang="en-ZA" dirty="0" smtClean="0">
                <a:solidFill>
                  <a:schemeClr val="accent6"/>
                </a:solidFill>
                <a:latin typeface="Arial" panose="020B0604020202020204" pitchFamily="34" charset="0"/>
                <a:cs typeface="Arial" panose="020B0604020202020204" pitchFamily="34" charset="0"/>
              </a:rPr>
              <a:t>to officials </a:t>
            </a:r>
            <a:r>
              <a:rPr lang="en-ZA" dirty="0">
                <a:latin typeface="Arial" panose="020B0604020202020204" pitchFamily="34" charset="0"/>
                <a:cs typeface="Arial" panose="020B0604020202020204" pitchFamily="34" charset="0"/>
              </a:rPr>
              <a:t>in respect of the </a:t>
            </a:r>
            <a:r>
              <a:rPr lang="en-ZA" dirty="0" smtClean="0">
                <a:latin typeface="Arial" panose="020B0604020202020204" pitchFamily="34" charset="0"/>
                <a:cs typeface="Arial" panose="020B0604020202020204" pitchFamily="34" charset="0"/>
              </a:rPr>
              <a:t>Department’s </a:t>
            </a:r>
            <a:r>
              <a:rPr lang="en-ZA" dirty="0">
                <a:latin typeface="Arial" panose="020B0604020202020204" pitchFamily="34" charset="0"/>
                <a:cs typeface="Arial" panose="020B0604020202020204" pitchFamily="34" charset="0"/>
              </a:rPr>
              <a:t>fight against fraud and </a:t>
            </a:r>
            <a:r>
              <a:rPr lang="en-ZA" dirty="0" smtClean="0">
                <a:latin typeface="Arial" panose="020B0604020202020204" pitchFamily="34" charset="0"/>
                <a:cs typeface="Arial" panose="020B0604020202020204" pitchFamily="34" charset="0"/>
              </a:rPr>
              <a:t>corruption. </a:t>
            </a:r>
          </a:p>
          <a:p>
            <a:pPr marL="285750" indent="-285750" algn="just" defTabSz="449263">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date a total of </a:t>
            </a:r>
            <a:r>
              <a:rPr lang="en-US" dirty="0" smtClean="0">
                <a:solidFill>
                  <a:schemeClr val="accent6"/>
                </a:solidFill>
                <a:latin typeface="Arial" panose="020B0604020202020204" pitchFamily="34" charset="0"/>
                <a:cs typeface="Arial" panose="020B0604020202020204" pitchFamily="34" charset="0"/>
              </a:rPr>
              <a:t>262 fraud </a:t>
            </a:r>
            <a:r>
              <a:rPr lang="en-US" dirty="0">
                <a:solidFill>
                  <a:schemeClr val="accent6"/>
                </a:solidFill>
                <a:latin typeface="Arial" panose="020B0604020202020204" pitchFamily="34" charset="0"/>
                <a:cs typeface="Arial" panose="020B0604020202020204" pitchFamily="34" charset="0"/>
              </a:rPr>
              <a:t>awareness presentations</a:t>
            </a:r>
            <a:r>
              <a:rPr lang="en-US" dirty="0">
                <a:latin typeface="Arial" panose="020B0604020202020204" pitchFamily="34" charset="0"/>
                <a:cs typeface="Arial" panose="020B0604020202020204" pitchFamily="34" charset="0"/>
              </a:rPr>
              <a:t> have </a:t>
            </a:r>
            <a:r>
              <a:rPr lang="en-US" dirty="0" smtClean="0">
                <a:latin typeface="Arial" panose="020B0604020202020204" pitchFamily="34" charset="0"/>
                <a:cs typeface="Arial" panose="020B0604020202020204" pitchFamily="34" charset="0"/>
              </a:rPr>
              <a:t>been </a:t>
            </a:r>
            <a:r>
              <a:rPr lang="en-US" dirty="0">
                <a:latin typeface="Arial" panose="020B0604020202020204" pitchFamily="34" charset="0"/>
                <a:cs typeface="Arial" panose="020B0604020202020204" pitchFamily="34" charset="0"/>
              </a:rPr>
              <a:t>conducted within the </a:t>
            </a:r>
            <a:r>
              <a:rPr lang="en-US" dirty="0" smtClean="0">
                <a:latin typeface="Arial" panose="020B0604020202020204" pitchFamily="34" charset="0"/>
                <a:cs typeface="Arial" panose="020B0604020202020204" pitchFamily="34" charset="0"/>
              </a:rPr>
              <a:t>Department </a:t>
            </a:r>
            <a:r>
              <a:rPr lang="en-US" dirty="0">
                <a:latin typeface="Arial" panose="020B0604020202020204" pitchFamily="34" charset="0"/>
                <a:cs typeface="Arial" panose="020B0604020202020204" pitchFamily="34" charset="0"/>
              </a:rPr>
              <a:t>since the 2012/13 financial year targeting all </a:t>
            </a:r>
            <a:r>
              <a:rPr lang="en-US" dirty="0" smtClean="0">
                <a:latin typeface="Arial" panose="020B0604020202020204" pitchFamily="34" charset="0"/>
                <a:cs typeface="Arial" panose="020B0604020202020204" pitchFamily="34" charset="0"/>
              </a:rPr>
              <a:t>DPW </a:t>
            </a:r>
            <a:r>
              <a:rPr lang="en-US" dirty="0">
                <a:latin typeface="Arial" panose="020B0604020202020204" pitchFamily="34" charset="0"/>
                <a:cs typeface="Arial" panose="020B0604020202020204" pitchFamily="34" charset="0"/>
              </a:rPr>
              <a:t>officials regardless of levels. </a:t>
            </a:r>
            <a:endParaRPr lang="en-ZA"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stretch>
            <a:fillRect/>
          </a:stretch>
        </p:blipFill>
        <p:spPr>
          <a:xfrm>
            <a:off x="4897272" y="3697971"/>
            <a:ext cx="3103728" cy="2737073"/>
          </a:xfrm>
          <a:prstGeom prst="rect">
            <a:avLst/>
          </a:prstGeom>
        </p:spPr>
      </p:pic>
    </p:spTree>
    <p:extLst>
      <p:ext uri="{BB962C8B-B14F-4D97-AF65-F5344CB8AC3E}">
        <p14:creationId xmlns:p14="http://schemas.microsoft.com/office/powerpoint/2010/main" xmlns="" val="3987165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25</a:t>
            </a:fld>
            <a:endParaRPr lang="en-ZA"/>
          </a:p>
        </p:txBody>
      </p:sp>
      <p:pic>
        <p:nvPicPr>
          <p:cNvPr id="5" name="Content Placeholder 5"/>
          <p:cNvPicPr>
            <a:picLocks noChangeAspect="1"/>
          </p:cNvPicPr>
          <p:nvPr/>
        </p:nvPicPr>
        <p:blipFill>
          <a:blip r:embed="rId2" cstate="print"/>
          <a:stretch>
            <a:fillRect/>
          </a:stretch>
        </p:blipFill>
        <p:spPr>
          <a:xfrm>
            <a:off x="26377" y="24075"/>
            <a:ext cx="12294635"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Scope Of The Workshops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4300" y="1066800"/>
            <a:ext cx="12077700" cy="4801314"/>
          </a:xfrm>
          <a:prstGeom prst="rect">
            <a:avLst/>
          </a:prstGeom>
        </p:spPr>
        <p:txBody>
          <a:bodyPr wrap="square">
            <a:spAutoFit/>
          </a:bodyPr>
          <a:lstStyle/>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Latest </a:t>
            </a:r>
            <a:r>
              <a:rPr lang="en-US" dirty="0">
                <a:solidFill>
                  <a:schemeClr val="accent6"/>
                </a:solidFill>
                <a:latin typeface="Arial" panose="020B0604020202020204" pitchFamily="34" charset="0"/>
                <a:cs typeface="Arial" panose="020B0604020202020204" pitchFamily="34" charset="0"/>
              </a:rPr>
              <a:t>development on regulations applicable </a:t>
            </a:r>
            <a:r>
              <a:rPr lang="en-US" dirty="0">
                <a:latin typeface="Arial" panose="020B0604020202020204" pitchFamily="34" charset="0"/>
                <a:cs typeface="Arial" panose="020B0604020202020204" pitchFamily="34" charset="0"/>
              </a:rPr>
              <a:t>to issues of unethical behaviour in the Public </a:t>
            </a:r>
            <a:r>
              <a:rPr lang="en-US" dirty="0" smtClean="0">
                <a:latin typeface="Arial" panose="020B0604020202020204" pitchFamily="34" charset="0"/>
                <a:cs typeface="Arial" panose="020B0604020202020204" pitchFamily="34" charset="0"/>
              </a:rPr>
              <a:t>Services.</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Fraud </a:t>
            </a:r>
            <a:r>
              <a:rPr lang="en-US" dirty="0">
                <a:latin typeface="Arial" panose="020B0604020202020204" pitchFamily="34" charset="0"/>
                <a:cs typeface="Arial" panose="020B0604020202020204" pitchFamily="34" charset="0"/>
              </a:rPr>
              <a:t>and corruption </a:t>
            </a:r>
            <a:r>
              <a:rPr lang="en-US" dirty="0">
                <a:solidFill>
                  <a:schemeClr val="accent6"/>
                </a:solidFill>
                <a:latin typeface="Arial" panose="020B0604020202020204" pitchFamily="34" charset="0"/>
                <a:cs typeface="Arial" panose="020B0604020202020204" pitchFamily="34" charset="0"/>
              </a:rPr>
              <a:t>risks prevalent within DPW </a:t>
            </a:r>
            <a:r>
              <a:rPr lang="en-US" dirty="0" smtClean="0">
                <a:solidFill>
                  <a:schemeClr val="accent6"/>
                </a:solidFill>
                <a:latin typeface="Arial" panose="020B0604020202020204" pitchFamily="34" charset="0"/>
                <a:cs typeface="Arial" panose="020B0604020202020204" pitchFamily="34" charset="0"/>
              </a:rPr>
              <a:t>operations</a:t>
            </a:r>
            <a:r>
              <a:rPr lang="en-US" dirty="0" smtClean="0">
                <a:solidFill>
                  <a:srgbClr val="FF0000"/>
                </a:solidFill>
                <a:latin typeface="Arial" panose="020B0604020202020204" pitchFamily="34" charset="0"/>
                <a:cs typeface="Arial" panose="020B0604020202020204" pitchFamily="34" charset="0"/>
              </a:rPr>
              <a: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Pressing </a:t>
            </a:r>
            <a:r>
              <a:rPr lang="en-US" dirty="0">
                <a:solidFill>
                  <a:schemeClr val="accent6"/>
                </a:solidFill>
                <a:latin typeface="Arial" panose="020B0604020202020204" pitchFamily="34" charset="0"/>
                <a:cs typeface="Arial" panose="020B0604020202020204" pitchFamily="34" charset="0"/>
              </a:rPr>
              <a:t>issues that require urgent attention </a:t>
            </a:r>
            <a:r>
              <a:rPr lang="en-US" dirty="0">
                <a:latin typeface="Arial" panose="020B0604020202020204" pitchFamily="34" charset="0"/>
                <a:cs typeface="Arial" panose="020B0604020202020204" pitchFamily="34" charset="0"/>
              </a:rPr>
              <a:t>to be escalated to </a:t>
            </a:r>
            <a:r>
              <a:rPr lang="en-US" dirty="0" smtClean="0">
                <a:latin typeface="Arial" panose="020B0604020202020204" pitchFamily="34" charset="0"/>
                <a:cs typeface="Arial" panose="020B0604020202020204" pitchFamily="34" charset="0"/>
              </a:rPr>
              <a:t>Management.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Manifestations </a:t>
            </a:r>
            <a:r>
              <a:rPr lang="en-US" dirty="0">
                <a:latin typeface="Arial" panose="020B0604020202020204" pitchFamily="34" charset="0"/>
                <a:cs typeface="Arial" panose="020B0604020202020204" pitchFamily="34" charset="0"/>
              </a:rPr>
              <a:t>of </a:t>
            </a:r>
            <a:r>
              <a:rPr lang="en-US" dirty="0">
                <a:solidFill>
                  <a:schemeClr val="accent6"/>
                </a:solidFill>
                <a:latin typeface="Arial" panose="020B0604020202020204" pitchFamily="34" charset="0"/>
                <a:cs typeface="Arial" panose="020B0604020202020204" pitchFamily="34" charset="0"/>
              </a:rPr>
              <a:t>forms of unethical behaviour </a:t>
            </a:r>
            <a:r>
              <a:rPr lang="en-US" dirty="0">
                <a:latin typeface="Arial" panose="020B0604020202020204" pitchFamily="34" charset="0"/>
                <a:cs typeface="Arial" panose="020B0604020202020204" pitchFamily="34" charset="0"/>
              </a:rPr>
              <a:t>in the </a:t>
            </a:r>
            <a:r>
              <a:rPr lang="en-US" dirty="0" smtClean="0">
                <a:latin typeface="Arial" panose="020B0604020202020204" pitchFamily="34" charset="0"/>
                <a:cs typeface="Arial" panose="020B0604020202020204" pitchFamily="34" charset="0"/>
              </a:rPr>
              <a:t>Department.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Status </a:t>
            </a:r>
            <a:r>
              <a:rPr lang="en-US" dirty="0">
                <a:latin typeface="Arial" panose="020B0604020202020204" pitchFamily="34" charset="0"/>
                <a:cs typeface="Arial" panose="020B0604020202020204" pitchFamily="34" charset="0"/>
              </a:rPr>
              <a:t>on the </a:t>
            </a:r>
            <a:r>
              <a:rPr lang="en-US" dirty="0">
                <a:solidFill>
                  <a:schemeClr val="accent6"/>
                </a:solidFill>
                <a:latin typeface="Arial" panose="020B0604020202020204" pitchFamily="34" charset="0"/>
                <a:cs typeface="Arial" panose="020B0604020202020204" pitchFamily="34" charset="0"/>
              </a:rPr>
              <a:t>nature of investigations conducted </a:t>
            </a:r>
            <a:r>
              <a:rPr lang="en-US" dirty="0">
                <a:latin typeface="Arial" panose="020B0604020202020204" pitchFamily="34" charset="0"/>
                <a:cs typeface="Arial" panose="020B0604020202020204" pitchFamily="34" charset="0"/>
              </a:rPr>
              <a:t>in the </a:t>
            </a:r>
            <a:r>
              <a:rPr lang="en-US" dirty="0" smtClean="0">
                <a:latin typeface="Arial" panose="020B0604020202020204" pitchFamily="34" charset="0"/>
                <a:cs typeface="Arial" panose="020B0604020202020204" pitchFamily="34" charset="0"/>
              </a:rPr>
              <a:t>Department.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Status </a:t>
            </a:r>
            <a:r>
              <a:rPr lang="en-US" dirty="0">
                <a:solidFill>
                  <a:schemeClr val="accent6"/>
                </a:solidFill>
                <a:latin typeface="Arial" panose="020B0604020202020204" pitchFamily="34" charset="0"/>
                <a:cs typeface="Arial" panose="020B0604020202020204" pitchFamily="34" charset="0"/>
              </a:rPr>
              <a:t>of disciplinary actions</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emanating from investigation </a:t>
            </a:r>
            <a:r>
              <a:rPr lang="en-US" dirty="0" smtClean="0">
                <a:latin typeface="Arial" panose="020B0604020202020204" pitchFamily="34" charset="0"/>
                <a:cs typeface="Arial" panose="020B0604020202020204" pitchFamily="34" charset="0"/>
              </a:rPr>
              <a:t>conducted.</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Impact </a:t>
            </a:r>
            <a:r>
              <a:rPr lang="en-US" dirty="0">
                <a:solidFill>
                  <a:schemeClr val="accent6"/>
                </a:solidFill>
                <a:latin typeface="Arial" panose="020B0604020202020204" pitchFamily="34" charset="0"/>
                <a:cs typeface="Arial" panose="020B0604020202020204" pitchFamily="34" charset="0"/>
              </a:rPr>
              <a:t>of fraud and </a:t>
            </a:r>
            <a:r>
              <a:rPr lang="en-US" dirty="0" smtClean="0">
                <a:solidFill>
                  <a:schemeClr val="accent6"/>
                </a:solidFill>
                <a:latin typeface="Arial" panose="020B0604020202020204" pitchFamily="34" charset="0"/>
                <a:cs typeface="Arial" panose="020B0604020202020204" pitchFamily="34" charset="0"/>
              </a:rPr>
              <a:t>corruption</a:t>
            </a:r>
            <a:r>
              <a:rPr lang="en-US" dirty="0" smtClean="0">
                <a:latin typeface="Arial" panose="020B0604020202020204" pitchFamily="34" charset="0"/>
                <a:cs typeface="Arial" panose="020B0604020202020204" pitchFamily="34" charset="0"/>
              </a:rPr>
              <a: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Responsibility </a:t>
            </a:r>
            <a:r>
              <a:rPr lang="en-US" dirty="0">
                <a:solidFill>
                  <a:schemeClr val="accent6"/>
                </a:solidFill>
                <a:latin typeface="Arial" panose="020B0604020202020204" pitchFamily="34" charset="0"/>
                <a:cs typeface="Arial" panose="020B0604020202020204" pitchFamily="34" charset="0"/>
              </a:rPr>
              <a:t>of officials and Management </a:t>
            </a:r>
            <a:r>
              <a:rPr lang="en-US" dirty="0">
                <a:latin typeface="Arial" panose="020B0604020202020204" pitchFamily="34" charset="0"/>
                <a:cs typeface="Arial" panose="020B0604020202020204" pitchFamily="34" charset="0"/>
              </a:rPr>
              <a:t>in the fight against fraud and </a:t>
            </a:r>
            <a:r>
              <a:rPr lang="en-US" dirty="0" smtClean="0">
                <a:latin typeface="Arial" panose="020B0604020202020204" pitchFamily="34" charset="0"/>
                <a:cs typeface="Arial" panose="020B0604020202020204" pitchFamily="34" charset="0"/>
              </a:rPr>
              <a:t>corruption.</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Reporting </a:t>
            </a:r>
            <a:r>
              <a:rPr lang="en-US" dirty="0">
                <a:solidFill>
                  <a:schemeClr val="accent6"/>
                </a:solidFill>
                <a:latin typeface="Arial" panose="020B0604020202020204" pitchFamily="34" charset="0"/>
                <a:cs typeface="Arial" panose="020B0604020202020204" pitchFamily="34" charset="0"/>
              </a:rPr>
              <a:t>mechanisms.</a:t>
            </a:r>
          </a:p>
        </p:txBody>
      </p:sp>
    </p:spTree>
    <p:extLst>
      <p:ext uri="{BB962C8B-B14F-4D97-AF65-F5344CB8AC3E}">
        <p14:creationId xmlns:p14="http://schemas.microsoft.com/office/powerpoint/2010/main" xmlns="" val="3806037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US" sz="2800" b="1" dirty="0" smtClean="0">
                <a:solidFill>
                  <a:schemeClr val="bg1"/>
                </a:solidFill>
                <a:latin typeface="+mn-lt"/>
                <a:ea typeface="Tahoma" pitchFamily="34" charset="0"/>
              </a:rPr>
              <a:t>Life Style Audits In The Public Sector</a:t>
            </a: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4524315"/>
          </a:xfrm>
          <a:prstGeom prst="rect">
            <a:avLst/>
          </a:prstGeom>
        </p:spPr>
        <p:txBody>
          <a:bodyPr wrap="square">
            <a:spAutoFit/>
          </a:bodyPr>
          <a:lstStyle/>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Honorable </a:t>
            </a:r>
            <a:r>
              <a:rPr lang="en-US" dirty="0">
                <a:latin typeface="Arial" panose="020B0604020202020204" pitchFamily="34" charset="0"/>
                <a:cs typeface="Arial" panose="020B0604020202020204" pitchFamily="34" charset="0"/>
              </a:rPr>
              <a:t>President of South Africa during SONA  on 16 February 2018 stated the following: “It is time that </a:t>
            </a:r>
            <a:r>
              <a:rPr lang="en-US" dirty="0">
                <a:solidFill>
                  <a:schemeClr val="accent6"/>
                </a:solidFill>
                <a:latin typeface="Arial" panose="020B0604020202020204" pitchFamily="34" charset="0"/>
                <a:cs typeface="Arial" panose="020B0604020202020204" pitchFamily="34" charset="0"/>
              </a:rPr>
              <a:t>we implement our resolutions on the conduct of lifestyle audits of all people who occupy positions of responsibility, starting with members of the Executives</a:t>
            </a:r>
            <a:r>
              <a:rPr lang="en-US" dirty="0">
                <a:latin typeface="Arial" panose="020B0604020202020204" pitchFamily="34" charset="0"/>
                <a:cs typeface="Arial" panose="020B0604020202020204" pitchFamily="34" charset="0"/>
              </a:rPr>
              <a:t>”. </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National Development Plan and the proposed National Anti-Corruption Strategy , is thus clear in respect of the obligations of Government to ensure that systems, processes and instruments are introduced to </a:t>
            </a:r>
            <a:r>
              <a:rPr lang="en-US" dirty="0">
                <a:solidFill>
                  <a:schemeClr val="accent6"/>
                </a:solidFill>
                <a:latin typeface="Arial" panose="020B0604020202020204" pitchFamily="34" charset="0"/>
                <a:cs typeface="Arial" panose="020B0604020202020204" pitchFamily="34" charset="0"/>
              </a:rPr>
              <a:t>effectively and efficiently deal with matters of fraud and corruption, including the use of life style audits to detect and deter employees</a:t>
            </a:r>
            <a:r>
              <a:rPr lang="en-US" dirty="0">
                <a:latin typeface="Arial" panose="020B0604020202020204" pitchFamily="34" charset="0"/>
                <a:cs typeface="Arial" panose="020B0604020202020204" pitchFamily="34" charset="0"/>
              </a:rPr>
              <a:t> and office bearers from engaging in corrupt practices.</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The strategy applies to all government spheres</a:t>
            </a:r>
            <a:r>
              <a:rPr lang="en-US" dirty="0">
                <a:latin typeface="Arial" panose="020B0604020202020204" pitchFamily="34" charset="0"/>
                <a:cs typeface="Arial" panose="020B0604020202020204" pitchFamily="34" charset="0"/>
              </a:rPr>
              <a:t>. Phase 1  audits will focus on national and provincial executives, phase 2 on national government inclusive of public and state owned entities, phase 3 provincial government inclusive of public and state owned entities and phase 4 local government inclusive of municipal entities.</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Minister requested the SIU to conduct the </a:t>
            </a:r>
            <a:r>
              <a:rPr lang="en-US" dirty="0" smtClean="0">
                <a:solidFill>
                  <a:schemeClr val="accent6"/>
                </a:solidFill>
                <a:latin typeface="Arial" panose="020B0604020202020204" pitchFamily="34" charset="0"/>
                <a:cs typeface="Arial" panose="020B0604020202020204" pitchFamily="34" charset="0"/>
              </a:rPr>
              <a:t>lifestyle audits, processes are expected to commence during April 2020.</a:t>
            </a:r>
          </a:p>
          <a:p>
            <a:pPr marL="285750" indent="-285750" algn="just" defTabSz="449263">
              <a:buFont typeface="Arial" panose="020B0604020202020204" pitchFamily="34" charset="0"/>
              <a:buChar char="•"/>
            </a:pPr>
            <a:endParaRPr lang="en-US"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0644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US" sz="2800" b="1" dirty="0" smtClean="0">
                <a:solidFill>
                  <a:schemeClr val="bg1"/>
                </a:solidFill>
                <a:latin typeface="+mn-lt"/>
                <a:ea typeface="Tahoma" pitchFamily="34" charset="0"/>
              </a:rPr>
              <a:t>Ethics</a:t>
            </a: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5355312"/>
          </a:xfrm>
          <a:prstGeom prst="rect">
            <a:avLst/>
          </a:prstGeom>
        </p:spPr>
        <p:txBody>
          <a:bodyPr wrap="square">
            <a:spAutoFit/>
          </a:bodyPr>
          <a:lstStyle/>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The Ethics Function within the Department is geared towards:-</a:t>
            </a:r>
          </a:p>
          <a:p>
            <a:pPr algn="just" defTabSz="449263"/>
            <a:endParaRPr lang="en-US" dirty="0" smtClean="0">
              <a:latin typeface="Arial" panose="020B0604020202020204" pitchFamily="34" charset="0"/>
              <a:cs typeface="Arial" panose="020B0604020202020204" pitchFamily="34" charset="0"/>
            </a:endParaRPr>
          </a:p>
          <a:p>
            <a:pPr marL="742908" lvl="1" indent="-285750" algn="just">
              <a:buFont typeface="Courier New" panose="02070309020205020404" pitchFamily="49" charset="0"/>
              <a:buChar char="o"/>
            </a:pPr>
            <a:r>
              <a:rPr lang="en-ZA" dirty="0" smtClean="0">
                <a:latin typeface="Arial" panose="020B0604020202020204" pitchFamily="34" charset="0"/>
                <a:cs typeface="Arial" panose="020B0604020202020204" pitchFamily="34" charset="0"/>
              </a:rPr>
              <a:t>Promoting </a:t>
            </a:r>
            <a:r>
              <a:rPr lang="en-ZA" dirty="0">
                <a:solidFill>
                  <a:schemeClr val="accent6"/>
                </a:solidFill>
                <a:latin typeface="Arial" panose="020B0604020202020204" pitchFamily="34" charset="0"/>
                <a:cs typeface="Arial" panose="020B0604020202020204" pitchFamily="34" charset="0"/>
              </a:rPr>
              <a:t>adherence to the Code of Conduct</a:t>
            </a:r>
            <a:r>
              <a:rPr lang="en-ZA" dirty="0">
                <a:latin typeface="Arial" panose="020B0604020202020204" pitchFamily="34" charset="0"/>
                <a:cs typeface="Arial" panose="020B0604020202020204" pitchFamily="34" charset="0"/>
              </a:rPr>
              <a:t>; </a:t>
            </a:r>
            <a:endParaRPr lang="en-ZA" dirty="0" smtClean="0">
              <a:latin typeface="Arial" panose="020B0604020202020204" pitchFamily="34" charset="0"/>
              <a:cs typeface="Arial" panose="020B0604020202020204" pitchFamily="34" charset="0"/>
            </a:endParaRPr>
          </a:p>
          <a:p>
            <a:pPr marL="742908" lvl="1" indent="-285750" algn="just">
              <a:buFont typeface="Courier New" panose="02070309020205020404" pitchFamily="49" charset="0"/>
              <a:buChar char="o"/>
            </a:pPr>
            <a:r>
              <a:rPr lang="en-ZA" dirty="0" smtClean="0">
                <a:latin typeface="Arial" panose="020B0604020202020204" pitchFamily="34" charset="0"/>
                <a:cs typeface="Arial" panose="020B0604020202020204" pitchFamily="34" charset="0"/>
              </a:rPr>
              <a:t>Promoting </a:t>
            </a:r>
            <a:r>
              <a:rPr lang="en-ZA" dirty="0">
                <a:latin typeface="Arial" panose="020B0604020202020204" pitchFamily="34" charset="0"/>
                <a:cs typeface="Arial" panose="020B0604020202020204" pitchFamily="34" charset="0"/>
              </a:rPr>
              <a:t>the </a:t>
            </a:r>
            <a:r>
              <a:rPr lang="en-ZA" dirty="0">
                <a:solidFill>
                  <a:schemeClr val="accent6"/>
                </a:solidFill>
                <a:latin typeface="Arial" panose="020B0604020202020204" pitchFamily="34" charset="0"/>
                <a:cs typeface="Arial" panose="020B0604020202020204" pitchFamily="34" charset="0"/>
              </a:rPr>
              <a:t>implementation of the financial disclosure system</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and</a:t>
            </a:r>
          </a:p>
          <a:p>
            <a:pPr marL="742908" lvl="1" indent="-285750" algn="just">
              <a:buFont typeface="Courier New" panose="02070309020205020404" pitchFamily="49" charset="0"/>
              <a:buChar char="o"/>
            </a:pPr>
            <a:r>
              <a:rPr lang="en-ZA" dirty="0" smtClean="0">
                <a:latin typeface="Arial" panose="020B0604020202020204" pitchFamily="34" charset="0"/>
                <a:cs typeface="Arial" panose="020B0604020202020204" pitchFamily="34" charset="0"/>
              </a:rPr>
              <a:t>Development </a:t>
            </a:r>
            <a:r>
              <a:rPr lang="en-ZA" dirty="0">
                <a:latin typeface="Arial" panose="020B0604020202020204" pitchFamily="34" charset="0"/>
                <a:cs typeface="Arial" panose="020B0604020202020204" pitchFamily="34" charset="0"/>
              </a:rPr>
              <a:t>and </a:t>
            </a:r>
            <a:r>
              <a:rPr lang="en-ZA" dirty="0" smtClean="0">
                <a:solidFill>
                  <a:schemeClr val="accent6"/>
                </a:solidFill>
                <a:latin typeface="Arial" panose="020B0604020202020204" pitchFamily="34" charset="0"/>
                <a:cs typeface="Arial" panose="020B0604020202020204" pitchFamily="34" charset="0"/>
              </a:rPr>
              <a:t>implementation of an </a:t>
            </a:r>
            <a:r>
              <a:rPr lang="en-ZA" dirty="0">
                <a:solidFill>
                  <a:schemeClr val="accent6"/>
                </a:solidFill>
                <a:latin typeface="Arial" panose="020B0604020202020204" pitchFamily="34" charset="0"/>
                <a:cs typeface="Arial" panose="020B0604020202020204" pitchFamily="34" charset="0"/>
              </a:rPr>
              <a:t>ethics management </a:t>
            </a:r>
            <a:r>
              <a:rPr lang="en-ZA" dirty="0" smtClean="0">
                <a:solidFill>
                  <a:schemeClr val="accent6"/>
                </a:solidFill>
                <a:latin typeface="Arial" panose="020B0604020202020204" pitchFamily="34" charset="0"/>
                <a:cs typeface="Arial" panose="020B0604020202020204" pitchFamily="34" charset="0"/>
              </a:rPr>
              <a:t>strategy.</a:t>
            </a:r>
            <a:endParaRPr lang="en-ZA" dirty="0">
              <a:solidFill>
                <a:schemeClr val="accent6"/>
              </a:solidFill>
              <a:latin typeface="Arial" panose="020B0604020202020204" pitchFamily="34" charset="0"/>
              <a:cs typeface="Arial" panose="020B0604020202020204" pitchFamily="34" charset="0"/>
            </a:endParaRPr>
          </a:p>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The Department of Publics has an approved Ethics Framework. The Purpose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framework is to:-</a:t>
            </a:r>
          </a:p>
          <a:p>
            <a:pPr lvl="1" algn="just" defTabSz="449263"/>
            <a:r>
              <a:rPr lang="en-US" dirty="0" smtClean="0">
                <a:latin typeface="Arial" panose="020B0604020202020204" pitchFamily="34" charset="0"/>
                <a:cs typeface="Arial" panose="020B0604020202020204" pitchFamily="34" charset="0"/>
              </a:rPr>
              <a:t>	</a:t>
            </a:r>
          </a:p>
          <a:p>
            <a:pPr marL="742908" lvl="1" indent="-285750" algn="just" defTabSz="449263">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Articulate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Department </a:t>
            </a:r>
            <a:r>
              <a:rPr lang="en-US" dirty="0">
                <a:solidFill>
                  <a:schemeClr val="accent6"/>
                </a:solidFill>
                <a:latin typeface="Arial" panose="020B0604020202020204" pitchFamily="34" charset="0"/>
                <a:cs typeface="Arial" panose="020B0604020202020204" pitchFamily="34" charset="0"/>
              </a:rPr>
              <a:t>expectations of professional </a:t>
            </a:r>
            <a:r>
              <a:rPr lang="en-US" dirty="0" smtClean="0">
                <a:solidFill>
                  <a:schemeClr val="accent6"/>
                </a:solidFill>
                <a:latin typeface="Arial" panose="020B0604020202020204" pitchFamily="34" charset="0"/>
                <a:cs typeface="Arial" panose="020B0604020202020204" pitchFamily="34" charset="0"/>
              </a:rPr>
              <a:t>conduct</a:t>
            </a:r>
            <a:r>
              <a:rPr lang="en-US" dirty="0" smtClean="0">
                <a:latin typeface="Arial" panose="020B0604020202020204" pitchFamily="34" charset="0"/>
                <a:cs typeface="Arial" panose="020B0604020202020204" pitchFamily="34" charset="0"/>
              </a:rPr>
              <a:t>;</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Develop </a:t>
            </a:r>
            <a:r>
              <a:rPr lang="en-US" dirty="0">
                <a:latin typeface="Arial" panose="020B0604020202020204" pitchFamily="34" charset="0"/>
                <a:cs typeface="Arial" panose="020B0604020202020204" pitchFamily="34" charset="0"/>
              </a:rPr>
              <a:t>a </a:t>
            </a:r>
            <a:r>
              <a:rPr lang="en-US" dirty="0">
                <a:solidFill>
                  <a:schemeClr val="accent6"/>
                </a:solidFill>
                <a:latin typeface="Arial" panose="020B0604020202020204" pitchFamily="34" charset="0"/>
                <a:cs typeface="Arial" panose="020B0604020202020204" pitchFamily="34" charset="0"/>
              </a:rPr>
              <a:t>common approach in enhancing quality of ethical </a:t>
            </a:r>
            <a:r>
              <a:rPr lang="en-US" dirty="0" smtClean="0">
                <a:solidFill>
                  <a:schemeClr val="accent6"/>
                </a:solidFill>
                <a:latin typeface="Arial" panose="020B0604020202020204" pitchFamily="34" charset="0"/>
                <a:cs typeface="Arial" panose="020B0604020202020204" pitchFamily="34" charset="0"/>
              </a:rPr>
              <a:t>decisions</a:t>
            </a:r>
            <a:r>
              <a:rPr lang="en-US" dirty="0" smtClean="0">
                <a:latin typeface="Arial" panose="020B0604020202020204" pitchFamily="34" charset="0"/>
                <a:cs typeface="Arial" panose="020B0604020202020204" pitchFamily="34" charset="0"/>
              </a:rPr>
              <a:t>;</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Setting </a:t>
            </a:r>
            <a:r>
              <a:rPr lang="en-US" dirty="0">
                <a:latin typeface="Arial" panose="020B0604020202020204" pitchFamily="34" charset="0"/>
                <a:cs typeface="Arial" panose="020B0604020202020204" pitchFamily="34" charset="0"/>
              </a:rPr>
              <a:t>premises for </a:t>
            </a:r>
            <a:r>
              <a:rPr lang="en-US" dirty="0">
                <a:solidFill>
                  <a:schemeClr val="accent6"/>
                </a:solidFill>
                <a:latin typeface="Arial" panose="020B0604020202020204" pitchFamily="34" charset="0"/>
                <a:cs typeface="Arial" panose="020B0604020202020204" pitchFamily="34" charset="0"/>
              </a:rPr>
              <a:t>developing code of </a:t>
            </a:r>
            <a:r>
              <a:rPr lang="en-US" dirty="0" smtClean="0">
                <a:solidFill>
                  <a:schemeClr val="accent6"/>
                </a:solidFill>
                <a:latin typeface="Arial" panose="020B0604020202020204" pitchFamily="34" charset="0"/>
                <a:cs typeface="Arial" panose="020B0604020202020204" pitchFamily="34" charset="0"/>
              </a:rPr>
              <a:t>ethics;</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Assist </a:t>
            </a:r>
            <a:r>
              <a:rPr lang="en-US" dirty="0">
                <a:latin typeface="Arial" panose="020B0604020202020204" pitchFamily="34" charset="0"/>
                <a:cs typeface="Arial" panose="020B0604020202020204" pitchFamily="34" charset="0"/>
              </a:rPr>
              <a:t>employees in </a:t>
            </a:r>
            <a:r>
              <a:rPr lang="en-US" dirty="0">
                <a:solidFill>
                  <a:schemeClr val="accent6"/>
                </a:solidFill>
                <a:latin typeface="Arial" panose="020B0604020202020204" pitchFamily="34" charset="0"/>
                <a:cs typeface="Arial" panose="020B0604020202020204" pitchFamily="34" charset="0"/>
              </a:rPr>
              <a:t>identifying and resolve ethical </a:t>
            </a:r>
            <a:r>
              <a:rPr lang="en-US" dirty="0" smtClean="0">
                <a:solidFill>
                  <a:schemeClr val="accent6"/>
                </a:solidFill>
                <a:latin typeface="Arial" panose="020B0604020202020204" pitchFamily="34" charset="0"/>
                <a:cs typeface="Arial" panose="020B0604020202020204" pitchFamily="34" charset="0"/>
              </a:rPr>
              <a:t>dilemmas</a:t>
            </a:r>
            <a:r>
              <a:rPr lang="en-US" dirty="0" smtClean="0">
                <a:latin typeface="Arial" panose="020B0604020202020204" pitchFamily="34" charset="0"/>
                <a:cs typeface="Arial" panose="020B0604020202020204" pitchFamily="34" charset="0"/>
              </a:rPr>
              <a:t>;</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Increase </a:t>
            </a:r>
            <a:r>
              <a:rPr lang="en-US" dirty="0">
                <a:solidFill>
                  <a:schemeClr val="accent6"/>
                </a:solidFill>
                <a:latin typeface="Arial" panose="020B0604020202020204" pitchFamily="34" charset="0"/>
                <a:cs typeface="Arial" panose="020B0604020202020204" pitchFamily="34" charset="0"/>
              </a:rPr>
              <a:t>awareness of ethical </a:t>
            </a:r>
            <a:r>
              <a:rPr lang="en-US" dirty="0" smtClean="0">
                <a:solidFill>
                  <a:schemeClr val="accent6"/>
                </a:solidFill>
                <a:latin typeface="Arial" panose="020B0604020202020204" pitchFamily="34" charset="0"/>
                <a:cs typeface="Arial" panose="020B0604020202020204" pitchFamily="34" charset="0"/>
              </a:rPr>
              <a:t>requirements;</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Timely </a:t>
            </a:r>
            <a:r>
              <a:rPr lang="en-US" dirty="0">
                <a:latin typeface="Arial" panose="020B0604020202020204" pitchFamily="34" charset="0"/>
                <a:cs typeface="Arial" panose="020B0604020202020204" pitchFamily="34" charset="0"/>
              </a:rPr>
              <a:t>and appropriate manner of </a:t>
            </a:r>
            <a:r>
              <a:rPr lang="en-US" dirty="0">
                <a:solidFill>
                  <a:schemeClr val="accent6"/>
                </a:solidFill>
                <a:latin typeface="Arial" panose="020B0604020202020204" pitchFamily="34" charset="0"/>
                <a:cs typeface="Arial" panose="020B0604020202020204" pitchFamily="34" charset="0"/>
              </a:rPr>
              <a:t>responding to unethical </a:t>
            </a:r>
            <a:r>
              <a:rPr lang="en-US" dirty="0" smtClean="0">
                <a:solidFill>
                  <a:schemeClr val="accent6"/>
                </a:solidFill>
                <a:latin typeface="Arial" panose="020B0604020202020204" pitchFamily="34" charset="0"/>
                <a:cs typeface="Arial" panose="020B0604020202020204" pitchFamily="34" charset="0"/>
              </a:rPr>
              <a:t>conduct</a:t>
            </a:r>
            <a:r>
              <a:rPr lang="en-US" dirty="0" smtClean="0">
                <a:latin typeface="Arial" panose="020B0604020202020204" pitchFamily="34" charset="0"/>
                <a:cs typeface="Arial" panose="020B0604020202020204" pitchFamily="34" charset="0"/>
              </a:rPr>
              <a:t>;</a:t>
            </a:r>
          </a:p>
          <a:p>
            <a:pPr marL="742908" lvl="1" indent="-285750" algn="just" defTabSz="449263">
              <a:buFont typeface="Courier New" panose="02070309020205020404" pitchFamily="49" charset="0"/>
              <a:buChar char="o"/>
            </a:pPr>
            <a:r>
              <a:rPr lang="en-US" dirty="0" smtClean="0">
                <a:latin typeface="Arial" panose="020B0604020202020204" pitchFamily="34" charset="0"/>
                <a:cs typeface="Arial" panose="020B0604020202020204" pitchFamily="34" charset="0"/>
              </a:rPr>
              <a:t>Instilling </a:t>
            </a:r>
            <a:r>
              <a:rPr lang="en-US" dirty="0">
                <a:latin typeface="Arial" panose="020B0604020202020204" pitchFamily="34" charset="0"/>
                <a:cs typeface="Arial" panose="020B0604020202020204" pitchFamily="34" charset="0"/>
              </a:rPr>
              <a:t>a compliant and </a:t>
            </a:r>
            <a:r>
              <a:rPr lang="en-US" dirty="0">
                <a:solidFill>
                  <a:schemeClr val="accent6"/>
                </a:solidFill>
                <a:latin typeface="Arial" panose="020B0604020202020204" pitchFamily="34" charset="0"/>
                <a:cs typeface="Arial" panose="020B0604020202020204" pitchFamily="34" charset="0"/>
              </a:rPr>
              <a:t>responsible ethical </a:t>
            </a:r>
            <a:r>
              <a:rPr lang="en-US" dirty="0" smtClean="0">
                <a:solidFill>
                  <a:schemeClr val="accent6"/>
                </a:solidFill>
                <a:latin typeface="Arial" panose="020B0604020202020204" pitchFamily="34" charset="0"/>
                <a:cs typeface="Arial" panose="020B0604020202020204" pitchFamily="34" charset="0"/>
              </a:rPr>
              <a:t>culture; </a:t>
            </a:r>
            <a:r>
              <a:rPr lang="en-US" dirty="0" smtClean="0">
                <a:latin typeface="Arial" panose="020B0604020202020204" pitchFamily="34" charset="0"/>
                <a:cs typeface="Arial" panose="020B0604020202020204" pitchFamily="34" charset="0"/>
              </a:rPr>
              <a:t>and</a:t>
            </a:r>
          </a:p>
          <a:p>
            <a:pPr marL="742908" lvl="1" indent="-285750" algn="just" defTabSz="449263">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Improve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Department’s </a:t>
            </a:r>
            <a:r>
              <a:rPr lang="en-US" dirty="0" smtClean="0">
                <a:solidFill>
                  <a:schemeClr val="accent6"/>
                </a:solidFill>
                <a:latin typeface="Arial" panose="020B0604020202020204" pitchFamily="34" charset="0"/>
                <a:cs typeface="Arial" panose="020B0604020202020204" pitchFamily="34" charset="0"/>
              </a:rPr>
              <a:t>reputation.</a:t>
            </a:r>
          </a:p>
          <a:p>
            <a:pPr marL="742908" lvl="1" indent="-285750" algn="just" defTabSz="449263">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There is an urgent need for establishment </a:t>
            </a:r>
            <a:r>
              <a:rPr lang="en-US" dirty="0">
                <a:latin typeface="Arial" panose="020B0604020202020204" pitchFamily="34" charset="0"/>
                <a:cs typeface="Arial" panose="020B0604020202020204" pitchFamily="34" charset="0"/>
              </a:rPr>
              <a:t>of an Ethics Office within </a:t>
            </a:r>
            <a:r>
              <a:rPr lang="en-US" dirty="0" smtClean="0">
                <a:latin typeface="Arial" panose="020B0604020202020204" pitchFamily="34" charset="0"/>
                <a:cs typeface="Arial" panose="020B0604020202020204" pitchFamily="34" charset="0"/>
              </a:rPr>
              <a:t>the Department to </a:t>
            </a:r>
            <a:r>
              <a:rPr lang="en-US" dirty="0" smtClean="0">
                <a:solidFill>
                  <a:schemeClr val="accent6"/>
                </a:solidFill>
                <a:latin typeface="Arial" panose="020B0604020202020204" pitchFamily="34" charset="0"/>
                <a:cs typeface="Arial" panose="020B0604020202020204" pitchFamily="34" charset="0"/>
              </a:rPr>
              <a:t>enable full implementation of the Ethics Framework.</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82768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28</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chemeClr val="accent2"/>
                </a:solidFill>
                <a:ea typeface="Tahoma" pitchFamily="34" charset="0"/>
              </a:rPr>
              <a:t>CONSEQUENCE AND ETHICS MANAGEMENT UNIT</a:t>
            </a:r>
            <a:endParaRPr lang="en-ZA" sz="2400" b="1" dirty="0">
              <a:solidFill>
                <a:schemeClr val="accent2"/>
              </a:solidFill>
              <a:ea typeface="Tahoma" pitchFamily="34" charset="0"/>
            </a:endParaRPr>
          </a:p>
        </p:txBody>
      </p:sp>
    </p:spTree>
    <p:extLst>
      <p:ext uri="{BB962C8B-B14F-4D97-AF65-F5344CB8AC3E}">
        <p14:creationId xmlns:p14="http://schemas.microsoft.com/office/powerpoint/2010/main" xmlns="" val="233400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29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Consequence And Ethics Management Unit</a:t>
            </a:r>
            <a:endParaRPr lang="en-ZA" sz="2800" b="1" dirty="0">
              <a:solidFill>
                <a:schemeClr val="bg1"/>
              </a:solidFill>
              <a:latin typeface="+mn-lt"/>
              <a:ea typeface="Tahoma" pitchFamily="34" charset="0"/>
            </a:endParaRPr>
          </a:p>
        </p:txBody>
      </p:sp>
      <p:sp>
        <p:nvSpPr>
          <p:cNvPr id="3" name="Rectangle 2"/>
          <p:cNvSpPr/>
          <p:nvPr/>
        </p:nvSpPr>
        <p:spPr>
          <a:xfrm>
            <a:off x="79761" y="990600"/>
            <a:ext cx="11887200" cy="5632311"/>
          </a:xfrm>
          <a:prstGeom prst="rect">
            <a:avLst/>
          </a:prstGeom>
        </p:spPr>
        <p:txBody>
          <a:bodyPr wrap="square">
            <a:spAutoFit/>
          </a:bodyPr>
          <a:lstStyle/>
          <a:p>
            <a:pPr>
              <a:defRPr/>
            </a:pPr>
            <a:r>
              <a:rPr lang="en-US" dirty="0" smtClean="0">
                <a:latin typeface="Arial" panose="020B0604020202020204" pitchFamily="34" charset="0"/>
                <a:cs typeface="Arial" panose="020B0604020202020204" pitchFamily="34" charset="0"/>
              </a:rPr>
              <a:t>The Honorable Minister announced during her Budget Vote speech that Consequences Management Unit will be established within the Department.</a:t>
            </a:r>
          </a:p>
          <a:p>
            <a:pPr>
              <a:defRPr/>
            </a:pPr>
            <a:endParaRPr lang="en-US"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The Minister has chosen to introduce the Consequences Management Unit to add value to the existing consequences management structures within the department </a:t>
            </a:r>
            <a:r>
              <a:rPr lang="en-ZA" dirty="0" err="1" smtClean="0">
                <a:latin typeface="Arial" panose="020B0604020202020204" pitchFamily="34" charset="0"/>
                <a:cs typeface="Arial" panose="020B0604020202020204" pitchFamily="34" charset="0"/>
              </a:rPr>
              <a:t>e.g</a:t>
            </a:r>
            <a:r>
              <a:rPr lang="en-ZA" dirty="0" smtClean="0">
                <a:latin typeface="Arial" panose="020B0604020202020204" pitchFamily="34" charset="0"/>
                <a:cs typeface="Arial" panose="020B0604020202020204" pitchFamily="34" charset="0"/>
              </a:rPr>
              <a:t> Labour Relations Directorate, Internal Audit and Anti- Corruption Unit. </a:t>
            </a:r>
            <a:endParaRPr lang="en-US"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Consequences Management Unit amongst other things will conduct oversight of all the departmental activities as they pertain to the organisational discipline.</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Consequences Management Unit will further address non-compliance actions identified within the department. </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Internal Departmental Circular to all the departmental officials to implement consequences management and ethics practises within areas of their respective discipline will be issued to create awareness amongst the department officials.</a:t>
            </a:r>
          </a:p>
          <a:p>
            <a:pPr>
              <a:defRPr/>
            </a:pPr>
            <a:endParaRPr lang="en-ZA" dirty="0">
              <a:latin typeface="Arial" panose="020B0604020202020204" pitchFamily="34" charset="0"/>
              <a:cs typeface="Arial" panose="020B0604020202020204" pitchFamily="34" charset="0"/>
            </a:endParaRPr>
          </a:p>
          <a:p>
            <a:pPr>
              <a:defRPr/>
            </a:pPr>
            <a:endParaRPr lang="en-ZA" dirty="0" smtClean="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9444" y="6270665"/>
            <a:ext cx="762066" cy="536494"/>
          </a:xfrm>
          <a:prstGeom prst="rect">
            <a:avLst/>
          </a:prstGeom>
        </p:spPr>
      </p:pic>
    </p:spTree>
    <p:extLst>
      <p:ext uri="{BB962C8B-B14F-4D97-AF65-F5344CB8AC3E}">
        <p14:creationId xmlns:p14="http://schemas.microsoft.com/office/powerpoint/2010/main" xmlns="" val="2417731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Introduction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487896" y="1066800"/>
            <a:ext cx="11049000" cy="483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i="1" dirty="0" smtClean="0">
                <a:latin typeface="Arial" pitchFamily="34" charset="0"/>
                <a:cs typeface="Arial" pitchFamily="34" charset="0"/>
              </a:rPr>
              <a:t>“</a:t>
            </a:r>
            <a:r>
              <a:rPr lang="en-ZA" sz="1800" b="1" i="1" dirty="0" smtClean="0"/>
              <a:t>A HOLISTICAL APPROACH TOWARDS COMBATING FRAUD, CORRUPTION AND UNETHICAL BEHAVIOUR WITHIN THE DPW AND PMTE</a:t>
            </a:r>
            <a:r>
              <a:rPr lang="en-US" sz="1800" i="1" dirty="0" smtClean="0">
                <a:latin typeface="Arial" pitchFamily="34" charset="0"/>
                <a:cs typeface="Arial" pitchFamily="34" charset="0"/>
              </a:rPr>
              <a:t>”</a:t>
            </a:r>
          </a:p>
          <a:p>
            <a:pPr algn="just"/>
            <a:endParaRPr lang="en-US" sz="1800" dirty="0" smtClean="0">
              <a:latin typeface="Arial" pitchFamily="34" charset="0"/>
              <a:cs typeface="Arial" pitchFamily="34" charset="0"/>
            </a:endParaRPr>
          </a:p>
          <a:p>
            <a:pPr algn="just"/>
            <a:r>
              <a:rPr lang="en-ZA" sz="1800" dirty="0" smtClean="0">
                <a:latin typeface="Arial" pitchFamily="34" charset="0"/>
                <a:cs typeface="Arial" pitchFamily="34" charset="0"/>
              </a:rPr>
              <a:t>The Department is aware that services cannot be delivered in an </a:t>
            </a:r>
            <a:r>
              <a:rPr lang="en-ZA" sz="1800" dirty="0" smtClean="0">
                <a:solidFill>
                  <a:schemeClr val="accent6"/>
                </a:solidFill>
                <a:latin typeface="Arial" pitchFamily="34" charset="0"/>
                <a:cs typeface="Arial" pitchFamily="34" charset="0"/>
              </a:rPr>
              <a:t>effective and efficient manner in an environment of high fraud risk. </a:t>
            </a:r>
          </a:p>
          <a:p>
            <a:pPr marL="0" indent="0" algn="just">
              <a:buNone/>
            </a:pPr>
            <a:endParaRPr lang="en-ZA" sz="1800" dirty="0" smtClean="0">
              <a:latin typeface="Arial" pitchFamily="34" charset="0"/>
              <a:cs typeface="Arial" pitchFamily="34" charset="0"/>
            </a:endParaRPr>
          </a:p>
          <a:p>
            <a:pPr algn="just"/>
            <a:r>
              <a:rPr lang="en-ZA" sz="1800" dirty="0" smtClean="0">
                <a:latin typeface="Arial" pitchFamily="34" charset="0"/>
                <a:cs typeface="Arial" pitchFamily="34" charset="0"/>
              </a:rPr>
              <a:t>As with any other organisation and with a </a:t>
            </a:r>
            <a:r>
              <a:rPr lang="en-ZA" sz="1800" dirty="0" smtClean="0">
                <a:solidFill>
                  <a:schemeClr val="accent6"/>
                </a:solidFill>
                <a:latin typeface="Arial" pitchFamily="34" charset="0"/>
                <a:cs typeface="Arial" pitchFamily="34" charset="0"/>
              </a:rPr>
              <a:t>combined annual property budget of approximately R20bn,</a:t>
            </a:r>
            <a:r>
              <a:rPr lang="en-ZA" sz="1800" dirty="0" smtClean="0">
                <a:solidFill>
                  <a:srgbClr val="FF0000"/>
                </a:solidFill>
                <a:latin typeface="Arial" pitchFamily="34" charset="0"/>
                <a:cs typeface="Arial" pitchFamily="34" charset="0"/>
              </a:rPr>
              <a:t> </a:t>
            </a:r>
            <a:r>
              <a:rPr lang="en-ZA" sz="1800" dirty="0" smtClean="0">
                <a:latin typeface="Arial" pitchFamily="34" charset="0"/>
                <a:cs typeface="Arial" pitchFamily="34" charset="0"/>
              </a:rPr>
              <a:t>the Department </a:t>
            </a:r>
            <a:r>
              <a:rPr lang="en-ZA" sz="1800" dirty="0" smtClean="0">
                <a:solidFill>
                  <a:schemeClr val="accent6"/>
                </a:solidFill>
                <a:latin typeface="Arial" pitchFamily="34" charset="0"/>
                <a:cs typeface="Arial" pitchFamily="34" charset="0"/>
              </a:rPr>
              <a:t>is not immune to fraud and corruption risks.  </a:t>
            </a:r>
            <a:r>
              <a:rPr lang="en-ZA" sz="1800" dirty="0" smtClean="0">
                <a:latin typeface="Arial" pitchFamily="34" charset="0"/>
                <a:cs typeface="Arial" pitchFamily="34" charset="0"/>
              </a:rPr>
              <a:t>Industry Reports along with our own experience would indicate that the construction and property sectors are highly susceptible to fraud and corruption risks.</a:t>
            </a:r>
          </a:p>
          <a:p>
            <a:pPr marL="0" indent="0" algn="just">
              <a:buFont typeface="Arial" panose="020B0604020202020204" pitchFamily="34" charset="0"/>
              <a:buNone/>
            </a:pPr>
            <a:endParaRPr lang="en-ZA" sz="1800" dirty="0" smtClean="0">
              <a:latin typeface="Arial" pitchFamily="34" charset="0"/>
              <a:cs typeface="Arial" pitchFamily="34" charset="0"/>
            </a:endParaRPr>
          </a:p>
          <a:p>
            <a:pPr algn="just"/>
            <a:r>
              <a:rPr lang="en-ZA" sz="1800" dirty="0" smtClean="0">
                <a:latin typeface="Arial" pitchFamily="34" charset="0"/>
                <a:cs typeface="Arial" pitchFamily="34" charset="0"/>
              </a:rPr>
              <a:t>This is largely due to the vast money involved in the sector and the nature of the job to be done, which is highly technical and with a few skilled capacity around to effectively manage and oversee infrastructure projects. The </a:t>
            </a:r>
            <a:r>
              <a:rPr lang="en-ZA" sz="1800" dirty="0" smtClean="0">
                <a:solidFill>
                  <a:schemeClr val="accent6"/>
                </a:solidFill>
                <a:latin typeface="Arial" pitchFamily="34" charset="0"/>
                <a:cs typeface="Arial" pitchFamily="34" charset="0"/>
              </a:rPr>
              <a:t>infrastructure sector therefore remains vulnerable to bid-rigging, credential misrepresentations, collusive tendering, bribery and general fraudulent misdemeanours.</a:t>
            </a:r>
          </a:p>
          <a:p>
            <a:pPr marL="0" indent="0" algn="just">
              <a:buFont typeface="Arial" panose="020B0604020202020204" pitchFamily="34" charse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3149127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Consequence And Ethics Management Unit</a:t>
            </a:r>
            <a:endParaRPr lang="en-ZA" sz="2800" b="1" dirty="0">
              <a:solidFill>
                <a:schemeClr val="bg1"/>
              </a:solidFill>
              <a:latin typeface="+mn-lt"/>
              <a:ea typeface="Tahoma" pitchFamily="34" charset="0"/>
            </a:endParaRPr>
          </a:p>
        </p:txBody>
      </p:sp>
      <p:sp>
        <p:nvSpPr>
          <p:cNvPr id="3" name="Rectangle 2"/>
          <p:cNvSpPr/>
          <p:nvPr/>
        </p:nvSpPr>
        <p:spPr>
          <a:xfrm>
            <a:off x="79761" y="990600"/>
            <a:ext cx="11887200" cy="5355312"/>
          </a:xfrm>
          <a:prstGeom prst="rect">
            <a:avLst/>
          </a:prstGeom>
        </p:spPr>
        <p:txBody>
          <a:bodyPr wrap="square">
            <a:spAutoFit/>
          </a:bodyPr>
          <a:lstStyle/>
          <a:p>
            <a:pPr>
              <a:defRPr/>
            </a:pPr>
            <a:endParaRPr lang="en-US" dirty="0" smtClean="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Governance</a:t>
            </a:r>
            <a:r>
              <a:rPr lang="en-US" dirty="0">
                <a:latin typeface="Arial" panose="020B0604020202020204" pitchFamily="34" charset="0"/>
                <a:cs typeface="Arial" panose="020B0604020202020204" pitchFamily="34" charset="0"/>
              </a:rPr>
              <a:t>, Risk and Compliance Branch was given the responsibility to implement the consequences management framework with immediate effect.</a:t>
            </a:r>
            <a:endParaRPr lang="en-ZA" dirty="0">
              <a:latin typeface="Arial" panose="020B0604020202020204" pitchFamily="34" charset="0"/>
              <a:cs typeface="Arial" panose="020B0604020202020204" pitchFamily="34" charset="0"/>
            </a:endParaRP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To effectively implement the Consequences Management Framework GRC requires the human resources at a level of a Director and 2 Deputy Directors.</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The Unit will be centralised at Head Office but carry-out its mandate within the entire departmental operations (Head Office and 11 Regional Offices).</a:t>
            </a:r>
          </a:p>
          <a:p>
            <a:pPr>
              <a:defRPr/>
            </a:pPr>
            <a:endParaRPr lang="en-ZA" dirty="0">
              <a:latin typeface="Arial" panose="020B0604020202020204" pitchFamily="34" charset="0"/>
              <a:cs typeface="Arial" panose="020B0604020202020204" pitchFamily="34" charset="0"/>
            </a:endParaRPr>
          </a:p>
          <a:p>
            <a:pPr>
              <a:defRPr/>
            </a:pPr>
            <a:r>
              <a:rPr lang="en-ZA" dirty="0">
                <a:latin typeface="Arial" panose="020B0604020202020204" pitchFamily="34" charset="0"/>
                <a:cs typeface="Arial" panose="020B0604020202020204" pitchFamily="34" charset="0"/>
              </a:rPr>
              <a:t>S</a:t>
            </a:r>
            <a:r>
              <a:rPr lang="en-ZA" dirty="0" smtClean="0">
                <a:latin typeface="Arial" panose="020B0604020202020204" pitchFamily="34" charset="0"/>
                <a:cs typeface="Arial" panose="020B0604020202020204" pitchFamily="34" charset="0"/>
              </a:rPr>
              <a:t>ubmission was made for the Director-General to avail the resources ( human and capital) to implement the consequences management and ethics practises within the department and establish a task team to give effect to Minister’s instruction to implement the consequences and ethics management within the department.</a:t>
            </a:r>
          </a:p>
          <a:p>
            <a:pPr>
              <a:defRPr/>
            </a:pPr>
            <a:endParaRPr lang="en-ZA" dirty="0">
              <a:latin typeface="Arial" panose="020B0604020202020204" pitchFamily="34" charset="0"/>
              <a:cs typeface="Arial" panose="020B0604020202020204" pitchFamily="34" charset="0"/>
            </a:endParaRPr>
          </a:p>
          <a:p>
            <a:pPr>
              <a:defRPr/>
            </a:pPr>
            <a:endParaRPr lang="en-ZA" dirty="0" smtClean="0">
              <a:latin typeface="Arial" panose="020B0604020202020204" pitchFamily="34" charset="0"/>
              <a:cs typeface="Arial" panose="020B0604020202020204" pitchFamily="34" charset="0"/>
            </a:endParaRPr>
          </a:p>
          <a:p>
            <a:pPr>
              <a:defRPr/>
            </a:pPr>
            <a:endParaRPr lang="en-ZA" dirty="0" smtClean="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9444" y="6270665"/>
            <a:ext cx="762066" cy="536494"/>
          </a:xfrm>
          <a:prstGeom prst="rect">
            <a:avLst/>
          </a:prstGeom>
        </p:spPr>
      </p:pic>
    </p:spTree>
    <p:extLst>
      <p:ext uri="{BB962C8B-B14F-4D97-AF65-F5344CB8AC3E}">
        <p14:creationId xmlns:p14="http://schemas.microsoft.com/office/powerpoint/2010/main" xmlns="" val="3551379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Compliance Framework</a:t>
            </a:r>
            <a:endParaRPr lang="en-ZA" sz="2800" b="1" dirty="0">
              <a:solidFill>
                <a:schemeClr val="bg1"/>
              </a:solidFill>
              <a:latin typeface="+mn-lt"/>
              <a:ea typeface="Tahoma" pitchFamily="34" charset="0"/>
            </a:endParaRPr>
          </a:p>
        </p:txBody>
      </p:sp>
      <p:sp>
        <p:nvSpPr>
          <p:cNvPr id="3" name="Rectangle 2"/>
          <p:cNvSpPr/>
          <p:nvPr/>
        </p:nvSpPr>
        <p:spPr>
          <a:xfrm>
            <a:off x="79761" y="990600"/>
            <a:ext cx="11887200" cy="6186309"/>
          </a:xfrm>
          <a:prstGeom prst="rect">
            <a:avLst/>
          </a:prstGeom>
        </p:spPr>
        <p:txBody>
          <a:bodyPr wrap="square">
            <a:spAutoFit/>
          </a:bodyPr>
          <a:lstStyle/>
          <a:p>
            <a:pPr>
              <a:defRPr/>
            </a:pPr>
            <a:r>
              <a:rPr lang="en-ZA" dirty="0" smtClean="0">
                <a:latin typeface="Arial" panose="020B0604020202020204" pitchFamily="34" charset="0"/>
                <a:cs typeface="Arial" panose="020B0604020202020204" pitchFamily="34" charset="0"/>
              </a:rPr>
              <a:t>The Compliance Framework of the Department was approved March 2017.</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The framework provides a sense of assurance to the Director-General according to the PFMA that the operation of the Department, including those of all its branches are in line with the applicable compliance universe.</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The department’s commitment to compliance management involves establishing and maintaining an effective compliance program as a key component in creating the highest standards of ethics and integrity.</a:t>
            </a:r>
          </a:p>
          <a:p>
            <a:pPr>
              <a:defRPr/>
            </a:pPr>
            <a:endParaRPr lang="en-ZA" dirty="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The compliance program does not purport to eliminate all traces of improper conduct but rather to raise the expectation that officials and stakeholders of the department will abide by the compliance universe.</a:t>
            </a:r>
          </a:p>
          <a:p>
            <a:pPr>
              <a:defRPr/>
            </a:pPr>
            <a:endParaRPr lang="en-ZA"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Governance, Risk and Compliance Branch was given the responsibility to implement the </a:t>
            </a:r>
            <a:r>
              <a:rPr lang="en-US" dirty="0" smtClean="0">
                <a:latin typeface="Arial" panose="020B0604020202020204" pitchFamily="34" charset="0"/>
                <a:cs typeface="Arial" panose="020B0604020202020204" pitchFamily="34" charset="0"/>
              </a:rPr>
              <a:t>compliance framework within the department and to oversee the compliance processes implemented by the department entities.</a:t>
            </a:r>
          </a:p>
          <a:p>
            <a:pPr>
              <a:defRPr/>
            </a:pPr>
            <a:endParaRPr lang="en-ZA" dirty="0" smtClean="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Implementation of the compliance framework has not started due to the shortage of human resources.</a:t>
            </a:r>
          </a:p>
          <a:p>
            <a:pPr>
              <a:defRPr/>
            </a:pPr>
            <a:endParaRPr lang="en-ZA" dirty="0">
              <a:latin typeface="Arial" panose="020B0604020202020204" pitchFamily="34" charset="0"/>
              <a:cs typeface="Arial" panose="020B0604020202020204" pitchFamily="34" charset="0"/>
            </a:endParaRPr>
          </a:p>
          <a:p>
            <a:pPr>
              <a:defRPr/>
            </a:pPr>
            <a:r>
              <a:rPr lang="en-ZA" dirty="0">
                <a:latin typeface="Arial" panose="020B0604020202020204" pitchFamily="34" charset="0"/>
                <a:cs typeface="Arial" panose="020B0604020202020204" pitchFamily="34" charset="0"/>
              </a:rPr>
              <a:t>To effectively implement the </a:t>
            </a:r>
            <a:r>
              <a:rPr lang="en-ZA" dirty="0" smtClean="0">
                <a:latin typeface="Arial" panose="020B0604020202020204" pitchFamily="34" charset="0"/>
                <a:cs typeface="Arial" panose="020B0604020202020204" pitchFamily="34" charset="0"/>
              </a:rPr>
              <a:t>compliance framework GRC </a:t>
            </a:r>
            <a:r>
              <a:rPr lang="en-ZA" dirty="0">
                <a:latin typeface="Arial" panose="020B0604020202020204" pitchFamily="34" charset="0"/>
                <a:cs typeface="Arial" panose="020B0604020202020204" pitchFamily="34" charset="0"/>
              </a:rPr>
              <a:t>requires the human resources at a level of a </a:t>
            </a:r>
            <a:r>
              <a:rPr lang="en-ZA" dirty="0" smtClean="0">
                <a:latin typeface="Arial" panose="020B0604020202020204" pitchFamily="34" charset="0"/>
                <a:cs typeface="Arial" panose="020B0604020202020204" pitchFamily="34" charset="0"/>
              </a:rPr>
              <a:t>Director, Deputy Director and Assistant Director.</a:t>
            </a:r>
            <a:endParaRPr lang="en-ZA" dirty="0">
              <a:latin typeface="Arial" panose="020B0604020202020204" pitchFamily="34" charset="0"/>
              <a:cs typeface="Arial" panose="020B0604020202020204" pitchFamily="34" charset="0"/>
            </a:endParaRPr>
          </a:p>
          <a:p>
            <a:pPr>
              <a:defRPr/>
            </a:pPr>
            <a:endParaRPr lang="en-ZA" dirty="0" smtClean="0">
              <a:latin typeface="Arial" panose="020B0604020202020204" pitchFamily="34" charset="0"/>
              <a:cs typeface="Arial" panose="020B0604020202020204" pitchFamily="34" charset="0"/>
            </a:endParaRPr>
          </a:p>
          <a:p>
            <a:pPr>
              <a:defRPr/>
            </a:pPr>
            <a:r>
              <a:rPr lang="en-ZA"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9444" y="6270665"/>
            <a:ext cx="762066" cy="536494"/>
          </a:xfrm>
          <a:prstGeom prst="rect">
            <a:avLst/>
          </a:prstGeom>
        </p:spPr>
      </p:pic>
    </p:spTree>
    <p:extLst>
      <p:ext uri="{BB962C8B-B14F-4D97-AF65-F5344CB8AC3E}">
        <p14:creationId xmlns:p14="http://schemas.microsoft.com/office/powerpoint/2010/main" xmlns="" val="3188394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US" sz="2800" b="1" dirty="0" smtClean="0">
                <a:solidFill>
                  <a:schemeClr val="bg1"/>
                </a:solidFill>
                <a:latin typeface="+mn-lt"/>
                <a:ea typeface="Tahoma" pitchFamily="34" charset="0"/>
              </a:rPr>
              <a:t>The Public Audit Amendment Act</a:t>
            </a: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5632311"/>
          </a:xfrm>
          <a:prstGeom prst="rect">
            <a:avLst/>
          </a:prstGeom>
        </p:spPr>
        <p:txBody>
          <a:bodyPr wrap="square">
            <a:spAutoFit/>
          </a:bodyPr>
          <a:lstStyle/>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law gives the Office of the </a:t>
            </a:r>
            <a:r>
              <a:rPr lang="en-US" dirty="0" smtClean="0">
                <a:latin typeface="Arial" panose="020B0604020202020204" pitchFamily="34" charset="0"/>
                <a:cs typeface="Arial" panose="020B0604020202020204" pitchFamily="34" charset="0"/>
              </a:rPr>
              <a:t>Auditor-General more </a:t>
            </a:r>
            <a:r>
              <a:rPr lang="en-US" dirty="0">
                <a:latin typeface="Arial" panose="020B0604020202020204" pitchFamily="34" charset="0"/>
                <a:cs typeface="Arial" panose="020B0604020202020204" pitchFamily="34" charset="0"/>
              </a:rPr>
              <a:t>power to act against officials and employees who waste taxpayers’ money, as well as </a:t>
            </a:r>
            <a:r>
              <a:rPr lang="en-US" dirty="0" smtClean="0">
                <a:latin typeface="Arial" panose="020B0604020202020204" pitchFamily="34" charset="0"/>
                <a:cs typeface="Arial" panose="020B0604020202020204" pitchFamily="34" charset="0"/>
              </a:rPr>
              <a:t>Accounting Officers </a:t>
            </a:r>
            <a:r>
              <a:rPr lang="en-US" dirty="0">
                <a:latin typeface="Arial" panose="020B0604020202020204" pitchFamily="34" charset="0"/>
                <a:cs typeface="Arial" panose="020B0604020202020204" pitchFamily="34" charset="0"/>
              </a:rPr>
              <a:t>aware </a:t>
            </a:r>
            <a:r>
              <a:rPr lang="en-US" dirty="0" smtClean="0">
                <a:latin typeface="Arial" panose="020B0604020202020204" pitchFamily="34" charset="0"/>
                <a:cs typeface="Arial" panose="020B0604020202020204" pitchFamily="34" charset="0"/>
              </a:rPr>
              <a:t>of losses but decline/fail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act against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culprits.</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In a nutshell, the Public Audit Act of 2004 provided the Auditor-General with the authority to establish auditing functions, but the office lacked the necessary power to then enforce the implementation of its recommendations. In comparison, </a:t>
            </a:r>
            <a:r>
              <a:rPr lang="en-US" dirty="0" smtClean="0">
                <a:latin typeface="Arial" panose="020B0604020202020204" pitchFamily="34" charset="0"/>
                <a:cs typeface="Arial" panose="020B0604020202020204" pitchFamily="34" charset="0"/>
              </a:rPr>
              <a:t>section </a:t>
            </a:r>
            <a:r>
              <a:rPr lang="en-US" dirty="0">
                <a:latin typeface="Arial" panose="020B0604020202020204" pitchFamily="34" charset="0"/>
                <a:cs typeface="Arial" panose="020B0604020202020204" pitchFamily="34" charset="0"/>
              </a:rPr>
              <a:t>3(1A) of the Amendment Act, the Auditor-General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be able to refer “suspected material irregularities” which arise from an audit, to a relevant public body for further investigation. Such public bodies would include the Hawks, the South African Police Service and the </a:t>
            </a:r>
            <a:r>
              <a:rPr lang="en-US" dirty="0" smtClean="0">
                <a:latin typeface="Arial" panose="020B0604020202020204" pitchFamily="34" charset="0"/>
                <a:cs typeface="Arial" panose="020B0604020202020204" pitchFamily="34" charset="0"/>
              </a:rPr>
              <a:t>Public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rotector.</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Material </a:t>
            </a:r>
            <a:r>
              <a:rPr lang="en-US" dirty="0">
                <a:latin typeface="Arial" panose="020B0604020202020204" pitchFamily="34" charset="0"/>
                <a:cs typeface="Arial" panose="020B0604020202020204" pitchFamily="34" charset="0"/>
              </a:rPr>
              <a:t>irregularity </a:t>
            </a:r>
            <a:r>
              <a:rPr lang="en-US" dirty="0" smtClean="0">
                <a:latin typeface="Arial" panose="020B0604020202020204" pitchFamily="34" charset="0"/>
                <a:cs typeface="Arial" panose="020B0604020202020204" pitchFamily="34" charset="0"/>
              </a:rPr>
              <a:t>is defined as</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“any non-compliance with, or contravention of, legislation, fraud, theft or a breach of a fiduciary duty identified during an audit performed under this Act that resulted in or is likely to result in a material financial loss, the misuse or loss of a material public resource or substantial harm to a public sector institution or the general public</a:t>
            </a:r>
            <a:r>
              <a:rPr lang="en-US" i="1" dirty="0" smtClean="0">
                <a:latin typeface="Arial" panose="020B0604020202020204" pitchFamily="34" charset="0"/>
                <a:cs typeface="Arial" panose="020B0604020202020204" pitchFamily="34" charset="0"/>
              </a:rPr>
              <a:t>.”</a:t>
            </a:r>
          </a:p>
          <a:p>
            <a:pPr marL="285750" indent="-285750" algn="just" defTabSz="449263">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amendments </a:t>
            </a:r>
            <a:r>
              <a:rPr lang="en-US" dirty="0" smtClean="0">
                <a:latin typeface="Arial" panose="020B0604020202020204" pitchFamily="34" charset="0"/>
                <a:cs typeface="Arial" panose="020B0604020202020204" pitchFamily="34" charset="0"/>
              </a:rPr>
              <a:t>mandates </a:t>
            </a:r>
            <a:r>
              <a:rPr lang="en-US" dirty="0">
                <a:latin typeface="Arial" panose="020B0604020202020204" pitchFamily="34" charset="0"/>
                <a:cs typeface="Arial" panose="020B0604020202020204" pitchFamily="34" charset="0"/>
              </a:rPr>
              <a:t>the AG to refer material irregularities to relevant public bodies for further investigation; take binding remedial action for failure to implement the AG’s recommendations for material irregularities; and issue a certificate of debt for failure to implement the remedial action if financial loss was involved.</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6442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US" sz="2800" b="1" dirty="0" smtClean="0">
                <a:solidFill>
                  <a:schemeClr val="bg1"/>
                </a:solidFill>
                <a:latin typeface="+mn-lt"/>
                <a:ea typeface="Tahoma" pitchFamily="34" charset="0"/>
              </a:rPr>
              <a:t>Business Process Review And IDMS Rollout</a:t>
            </a: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5632311"/>
          </a:xfrm>
          <a:prstGeom prst="rect">
            <a:avLst/>
          </a:prstGeom>
        </p:spPr>
        <p:txBody>
          <a:bodyPr wrap="square">
            <a:spAutoFit/>
          </a:bodyPr>
          <a:lstStyle/>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As part of enhancing efficiencies within the core infrastructure delivery and property management functions of the Department, the implementation of the IDMS and the review of business processes, procedures and delegations associated with it, have been </a:t>
            </a:r>
            <a:r>
              <a:rPr lang="en-US" dirty="0" smtClean="0">
                <a:latin typeface="Arial" panose="020B0604020202020204" pitchFamily="34" charset="0"/>
                <a:cs typeface="Arial" panose="020B0604020202020204" pitchFamily="34" charset="0"/>
              </a:rPr>
              <a:t>underway.</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this regard, the “To-Be” process development that commenced in June 2018, has been </a:t>
            </a:r>
            <a:r>
              <a:rPr lang="en-US" dirty="0" smtClean="0">
                <a:latin typeface="Arial" panose="020B0604020202020204" pitchFamily="34" charset="0"/>
                <a:cs typeface="Arial" panose="020B0604020202020204" pitchFamily="34" charset="0"/>
              </a:rPr>
              <a:t>focusing </a:t>
            </a:r>
            <a:r>
              <a:rPr lang="en-US" dirty="0">
                <a:latin typeface="Arial" panose="020B0604020202020204" pitchFamily="34" charset="0"/>
                <a:cs typeface="Arial" panose="020B0604020202020204" pitchFamily="34" charset="0"/>
              </a:rPr>
              <a:t>on the optimisation of processes through best-practice benchmarking, piloting, as well as alignment with strategy, policy and the IDMS, as well as integration with ICT information systems, to be followed by the final process design and approval for implementation. </a:t>
            </a: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Even </a:t>
            </a:r>
            <a:r>
              <a:rPr lang="en-US" dirty="0">
                <a:latin typeface="Arial" panose="020B0604020202020204" pitchFamily="34" charset="0"/>
                <a:cs typeface="Arial" panose="020B0604020202020204" pitchFamily="34" charset="0"/>
              </a:rPr>
              <a:t>though the IDMS utilises an infrastructure gateway system that deals with the generic work flow associated with the delivery and maintenance of infrastructure, and generates information which informs decisions at particular points, it does allow for institutions to add additional gates within a stage although none may be removed at any stage. </a:t>
            </a: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The Business Operating Model was developed by Senior Management and fully complies with IDMS and SIPDM (now FIDPM). It represents an Integrated End-to-End view of the core operations of the Department in its simplest possible form that serves as a basis to inform all revised “To-Be” processes and procedures. </a:t>
            </a:r>
            <a:endParaRPr lang="en-US" dirty="0" smtClean="0">
              <a:latin typeface="Arial" panose="020B0604020202020204" pitchFamily="34" charset="0"/>
              <a:cs typeface="Arial" panose="020B0604020202020204" pitchFamily="34" charset="0"/>
            </a:endParaRPr>
          </a:p>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1884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US" sz="2800" b="1" dirty="0" smtClean="0">
                <a:solidFill>
                  <a:schemeClr val="bg1"/>
                </a:solidFill>
                <a:latin typeface="+mn-lt"/>
                <a:ea typeface="Tahoma" pitchFamily="34" charset="0"/>
              </a:rPr>
              <a:t>Business Process Review And </a:t>
            </a:r>
            <a:r>
              <a:rPr lang="en-US" sz="2800" b="1" dirty="0" err="1" smtClean="0">
                <a:solidFill>
                  <a:schemeClr val="bg1"/>
                </a:solidFill>
                <a:latin typeface="+mn-lt"/>
                <a:ea typeface="Tahoma" pitchFamily="34" charset="0"/>
              </a:rPr>
              <a:t>Idms</a:t>
            </a:r>
            <a:r>
              <a:rPr lang="en-US" sz="2800" b="1" dirty="0" smtClean="0">
                <a:solidFill>
                  <a:schemeClr val="bg1"/>
                </a:solidFill>
                <a:latin typeface="+mn-lt"/>
                <a:ea typeface="Tahoma" pitchFamily="34" charset="0"/>
              </a:rPr>
              <a:t> Rollout</a:t>
            </a: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6186309"/>
          </a:xfrm>
          <a:prstGeom prst="rect">
            <a:avLst/>
          </a:prstGeom>
        </p:spPr>
        <p:txBody>
          <a:bodyPr wrap="square">
            <a:spAutoFit/>
          </a:bodyPr>
          <a:lstStyle/>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value chain process flows to deliver the above mentioned outputs had been developed, and all level 3 processes and associated activities has been reviewed and updated in the thirty (30) Standard Operating Procedures (SOPs). </a:t>
            </a: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above are all captured in the draft Business Process Handbook that logically links all processes by level through hyperlink, thirty (30) SOPs that articulate all level 3 processes and associated activities, delegations, and performance indicators; as well as an Operational Process Management Framework to guide the implementation of the processes in the </a:t>
            </a:r>
            <a:r>
              <a:rPr lang="en-US" dirty="0" smtClean="0">
                <a:latin typeface="Arial" panose="020B0604020202020204" pitchFamily="34" charset="0"/>
                <a:cs typeface="Arial" panose="020B0604020202020204" pitchFamily="34" charset="0"/>
              </a:rPr>
              <a:t>Department</a:t>
            </a: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just" defTabSz="449263"/>
            <a:r>
              <a:rPr lang="en-US" b="1" dirty="0">
                <a:latin typeface="Arial" panose="020B0604020202020204" pitchFamily="34" charset="0"/>
                <a:cs typeface="Arial" panose="020B0604020202020204" pitchFamily="34" charset="0"/>
              </a:rPr>
              <a:t>STATUS</a:t>
            </a:r>
          </a:p>
          <a:p>
            <a:pPr algn="just" defTabSz="449263"/>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project stands at approximately 95% completion, where the only outstanding deliverables are: </a:t>
            </a:r>
          </a:p>
          <a:p>
            <a:pPr marL="742908"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Verification of the above mentioned value chain process flows as part of the current IDMS rollout and training championed by the DDG:PMO for managers/champions involved in delivering those core outputs </a:t>
            </a:r>
          </a:p>
          <a:p>
            <a:pPr marL="742908"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Identifying key systems and responsible persons down to activity level; and </a:t>
            </a:r>
          </a:p>
          <a:p>
            <a:pPr marL="742908"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Updating the SOPs for final sign-off and implementation. </a:t>
            </a:r>
          </a:p>
          <a:p>
            <a:pPr algn="just" defTabSz="449263"/>
            <a:endParaRPr lang="en-US" dirty="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r>
              <a:rPr lang="en-US" dirty="0">
                <a:latin typeface="Arial" panose="020B0604020202020204" pitchFamily="34" charset="0"/>
                <a:cs typeface="Arial" panose="020B0604020202020204" pitchFamily="34" charset="0"/>
              </a:rPr>
              <a:t>As is clear from the above, significant progress has been made towards finalising the Business Process Review project within the approved budget and scope towards the anticipated implementation date of 01 April 2020.</a:t>
            </a:r>
          </a:p>
          <a:p>
            <a:pPr marL="285750" indent="-285750" algn="just" defTabSz="449263">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54926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endParaRPr lang="en-US" sz="2800" b="1" dirty="0" smtClean="0">
              <a:solidFill>
                <a:schemeClr val="bg1"/>
              </a:solidFill>
              <a:ea typeface="Tahoma" pitchFamily="34" charset="0"/>
            </a:endParaRPr>
          </a:p>
          <a:p>
            <a:r>
              <a:rPr lang="en-US" sz="2800" b="1" dirty="0" smtClean="0">
                <a:solidFill>
                  <a:schemeClr val="bg1"/>
                </a:solidFill>
                <a:latin typeface="+mn-lt"/>
                <a:ea typeface="Tahoma" pitchFamily="34" charset="0"/>
              </a:rPr>
              <a:t>Implementation Of The Archibus System</a:t>
            </a:r>
            <a:r>
              <a:rPr lang="en-US" sz="2800" b="1" dirty="0">
                <a:solidFill>
                  <a:schemeClr val="bg1"/>
                </a:solidFill>
                <a:latin typeface="+mn-lt"/>
                <a:ea typeface="Tahoma" pitchFamily="34" charset="0"/>
              </a:rPr>
              <a:t/>
            </a:r>
            <a:br>
              <a:rPr lang="en-US" sz="2800" b="1" dirty="0">
                <a:solidFill>
                  <a:schemeClr val="bg1"/>
                </a:solidFill>
                <a:latin typeface="+mn-lt"/>
                <a:ea typeface="Tahoma" pitchFamily="34" charset="0"/>
              </a:rPr>
            </a:b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4727448"/>
          </a:xfrm>
          <a:prstGeom prst="rect">
            <a:avLst/>
          </a:prstGeom>
        </p:spPr>
        <p:txBody>
          <a:bodyPr wrap="square">
            <a:spAutoFit/>
          </a:bodyPr>
          <a:lstStyle/>
          <a:p>
            <a:pPr algn="just" defTabSz="449263">
              <a:lnSpc>
                <a:spcPct val="100000"/>
              </a:lnSpc>
              <a:spcBef>
                <a:spcPct val="20000"/>
              </a:spcBef>
              <a:buClr>
                <a:schemeClr val="tx1"/>
              </a:buClr>
            </a:pPr>
            <a:r>
              <a:rPr lang="en-US" b="1" dirty="0">
                <a:latin typeface="Arial" panose="020B0604020202020204" pitchFamily="34" charset="0"/>
                <a:cs typeface="Arial" panose="020B0604020202020204" pitchFamily="34" charset="0"/>
              </a:rPr>
              <a:t>MINISTERS PRONOUNCEMENTS </a:t>
            </a:r>
          </a:p>
          <a:p>
            <a:pPr marL="285750" indent="-285750" algn="just" defTabSz="1152053">
              <a:spcBef>
                <a:spcPct val="20000"/>
              </a:spcBef>
              <a:buClr>
                <a:schemeClr val="tx1"/>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defTabSz="1152053">
              <a:spcBef>
                <a:spcPct val="20000"/>
              </a:spcBef>
              <a:buClr>
                <a:schemeClr val="tx1"/>
              </a:buClr>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Archibus System (modules that were originally procured) must be completed by July 2020. In essence this means that the </a:t>
            </a:r>
            <a:r>
              <a:rPr lang="en-US" dirty="0" smtClean="0">
                <a:latin typeface="Arial" panose="020B0604020202020204" pitchFamily="34" charset="0"/>
                <a:cs typeface="Arial" panose="020B0604020202020204" pitchFamily="34" charset="0"/>
              </a:rPr>
              <a:t>Department </a:t>
            </a:r>
            <a:r>
              <a:rPr lang="en-US" dirty="0">
                <a:latin typeface="Arial" panose="020B0604020202020204" pitchFamily="34" charset="0"/>
                <a:cs typeface="Arial" panose="020B0604020202020204" pitchFamily="34" charset="0"/>
              </a:rPr>
              <a:t>of Public Works and Infrastructure must have a fully functional Immoveable Asset Register by July 2020 that has been accepted by the Auditor General. </a:t>
            </a:r>
            <a:endParaRPr lang="en-US" dirty="0" smtClean="0">
              <a:latin typeface="Arial" panose="020B0604020202020204" pitchFamily="34" charset="0"/>
              <a:cs typeface="Arial" panose="020B0604020202020204" pitchFamily="34" charset="0"/>
            </a:endParaRPr>
          </a:p>
          <a:p>
            <a:pPr marL="285750" indent="-285750" algn="just" defTabSz="1152053">
              <a:spcBef>
                <a:spcPct val="20000"/>
              </a:spcBef>
              <a:buClr>
                <a:schemeClr val="tx1"/>
              </a:buClr>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defTabSz="1152053">
              <a:spcBef>
                <a:spcPct val="20000"/>
              </a:spcBef>
              <a:buClr>
                <a:schemeClr val="tx1"/>
              </a:buClr>
              <a:buFont typeface="Arial" panose="020B0604020202020204" pitchFamily="34" charset="0"/>
              <a:buChar char="•"/>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is an absolute priority in the Department meaning that all senior managers must give their full cooperation to the Programme and ensure its </a:t>
            </a:r>
            <a:r>
              <a:rPr lang="en-US" dirty="0" smtClean="0">
                <a:latin typeface="Arial" panose="020B0604020202020204" pitchFamily="34" charset="0"/>
                <a:cs typeface="Arial" panose="020B0604020202020204" pitchFamily="34" charset="0"/>
              </a:rPr>
              <a:t>completion.</a:t>
            </a:r>
          </a:p>
          <a:p>
            <a:pPr algn="just" defTabSz="1152053">
              <a:spcBef>
                <a:spcPct val="20000"/>
              </a:spcBef>
              <a:buClr>
                <a:schemeClr val="tx1"/>
              </a:buClr>
            </a:pPr>
            <a:endParaRPr lang="en-US" dirty="0" smtClean="0">
              <a:latin typeface="Arial" panose="020B0604020202020204" pitchFamily="34" charset="0"/>
              <a:cs typeface="Arial" panose="020B0604020202020204" pitchFamily="34" charset="0"/>
            </a:endParaRPr>
          </a:p>
          <a:p>
            <a:pPr marL="285750" indent="-285750" algn="just" defTabSz="1152053">
              <a:spcBef>
                <a:spcPct val="20000"/>
              </a:spcBef>
              <a:buClr>
                <a:schemeClr val="tx1"/>
              </a:buClr>
              <a:buFont typeface="Arial" panose="020B0604020202020204" pitchFamily="34" charset="0"/>
              <a:buChar char="•"/>
            </a:pPr>
            <a:r>
              <a:rPr lang="en-US" dirty="0" smtClean="0">
                <a:latin typeface="Arial" panose="020B0604020202020204" pitchFamily="34" charset="0"/>
                <a:cs typeface="Arial" panose="020B0604020202020204" pitchFamily="34" charset="0"/>
              </a:rPr>
              <a:t>No additional capacity for REIRS until the Archibus Immovable Asset Management module has been implemented and it is operational.</a:t>
            </a:r>
          </a:p>
          <a:p>
            <a:pPr marL="285750" indent="-285750" algn="just" defTabSz="1152053">
              <a:spcBef>
                <a:spcPct val="20000"/>
              </a:spcBef>
              <a:buClr>
                <a:schemeClr val="tx1"/>
              </a:buClr>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defTabSz="1152053">
              <a:spcBef>
                <a:spcPct val="20000"/>
              </a:spcBef>
              <a:buClr>
                <a:schemeClr val="tx1"/>
              </a:buClr>
              <a:buFont typeface="Arial" panose="020B0604020202020204" pitchFamily="34" charset="0"/>
              <a:buChar char="•"/>
            </a:pPr>
            <a:r>
              <a:rPr lang="en-US" dirty="0" smtClean="0">
                <a:latin typeface="Arial" panose="020B0604020202020204" pitchFamily="34" charset="0"/>
                <a:cs typeface="Arial" panose="020B0604020202020204" pitchFamily="34" charset="0"/>
              </a:rPr>
              <a:t>Implementation of the Archibus System presents an opportunity </a:t>
            </a:r>
            <a:r>
              <a:rPr lang="en-US" dirty="0">
                <a:latin typeface="Arial" panose="020B0604020202020204" pitchFamily="34" charset="0"/>
                <a:cs typeface="Arial" panose="020B0604020202020204" pitchFamily="34" charset="0"/>
              </a:rPr>
              <a:t>to ensure that </a:t>
            </a:r>
            <a:r>
              <a:rPr lang="en-US" dirty="0" smtClean="0">
                <a:latin typeface="Arial" panose="020B0604020202020204" pitchFamily="34" charset="0"/>
                <a:cs typeface="Arial" panose="020B0604020202020204" pitchFamily="34" charset="0"/>
              </a:rPr>
              <a:t>DPWI </a:t>
            </a:r>
            <a:r>
              <a:rPr lang="en-US" dirty="0">
                <a:latin typeface="Arial" panose="020B0604020202020204" pitchFamily="34" charset="0"/>
                <a:cs typeface="Arial" panose="020B0604020202020204" pitchFamily="34" charset="0"/>
              </a:rPr>
              <a:t>focus on </a:t>
            </a:r>
            <a:r>
              <a:rPr lang="en-US" dirty="0" smtClean="0">
                <a:latin typeface="Arial" panose="020B0604020202020204" pitchFamily="34" charset="0"/>
                <a:cs typeface="Arial" panose="020B0604020202020204" pitchFamily="34" charset="0"/>
              </a:rPr>
              <a:t>its </a:t>
            </a:r>
            <a:r>
              <a:rPr lang="en-US" dirty="0">
                <a:latin typeface="Arial" panose="020B0604020202020204" pitchFamily="34" charset="0"/>
                <a:cs typeface="Arial" panose="020B0604020202020204" pitchFamily="34" charset="0"/>
              </a:rPr>
              <a:t>expanded mandate as a collective, ensuring that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Immovable Asset Register can be used for all purpose.</a:t>
            </a:r>
          </a:p>
          <a:p>
            <a:pPr marL="285750" indent="-285750" algn="just" defTabSz="1152053">
              <a:lnSpc>
                <a:spcPct val="100000"/>
              </a:lnSpc>
              <a:spcBef>
                <a:spcPct val="20000"/>
              </a:spcBef>
              <a:buClr>
                <a:schemeClr val="tx1"/>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lgn="just" defTabSz="449263">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5007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endParaRPr lang="en-US" sz="2800" b="1" dirty="0" smtClean="0">
              <a:solidFill>
                <a:schemeClr val="bg1"/>
              </a:solidFill>
              <a:ea typeface="Tahoma" pitchFamily="34" charset="0"/>
            </a:endParaRPr>
          </a:p>
          <a:p>
            <a:r>
              <a:rPr lang="en-US" sz="2800" b="1" dirty="0" smtClean="0">
                <a:solidFill>
                  <a:schemeClr val="bg1"/>
                </a:solidFill>
                <a:latin typeface="+mn-lt"/>
                <a:ea typeface="Tahoma" pitchFamily="34" charset="0"/>
              </a:rPr>
              <a:t>Implementation Of The Archibus System</a:t>
            </a:r>
            <a:r>
              <a:rPr lang="en-US" sz="2800" b="1" dirty="0">
                <a:solidFill>
                  <a:schemeClr val="bg1"/>
                </a:solidFill>
                <a:latin typeface="+mn-lt"/>
                <a:ea typeface="Tahoma" pitchFamily="34" charset="0"/>
              </a:rPr>
              <a:t/>
            </a:r>
            <a:br>
              <a:rPr lang="en-US" sz="2800" b="1" dirty="0">
                <a:solidFill>
                  <a:schemeClr val="bg1"/>
                </a:solidFill>
                <a:latin typeface="+mn-lt"/>
                <a:ea typeface="Tahoma" pitchFamily="34" charset="0"/>
              </a:rPr>
            </a:br>
            <a:endParaRPr lang="en-US"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56208"/>
            <a:ext cx="11963400" cy="1034129"/>
          </a:xfrm>
          <a:prstGeom prst="rect">
            <a:avLst/>
          </a:prstGeom>
        </p:spPr>
        <p:txBody>
          <a:bodyPr wrap="square">
            <a:spAutoFit/>
          </a:bodyPr>
          <a:lstStyle/>
          <a:p>
            <a:pPr algn="just" defTabSz="449263">
              <a:lnSpc>
                <a:spcPct val="100000"/>
              </a:lnSpc>
              <a:spcBef>
                <a:spcPct val="20000"/>
              </a:spcBef>
              <a:buClr>
                <a:schemeClr val="tx1"/>
              </a:buClr>
            </a:pP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algn="just" defTabSz="1152053">
              <a:spcBef>
                <a:spcPct val="20000"/>
              </a:spcBef>
              <a:buClr>
                <a:schemeClr val="tx1"/>
              </a:buClr>
            </a:pPr>
            <a:endParaRPr lang="en-US" dirty="0" smtClean="0">
              <a:latin typeface="Arial" panose="020B0604020202020204" pitchFamily="34" charset="0"/>
              <a:cs typeface="Arial" panose="020B0604020202020204" pitchFamily="34" charset="0"/>
            </a:endParaRPr>
          </a:p>
          <a:p>
            <a:pPr algn="just" defTabSz="1152053">
              <a:spcBef>
                <a:spcPct val="20000"/>
              </a:spcBef>
              <a:buClr>
                <a:schemeClr val="tx1"/>
              </a:buClr>
            </a:pP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stretch>
            <a:fillRect/>
          </a:stretch>
        </p:blipFill>
        <p:spPr>
          <a:xfrm>
            <a:off x="39232" y="794003"/>
            <a:ext cx="11546825" cy="5641041"/>
          </a:xfrm>
          <a:prstGeom prst="rect">
            <a:avLst/>
          </a:prstGeom>
        </p:spPr>
      </p:pic>
    </p:spTree>
    <p:extLst>
      <p:ext uri="{BB962C8B-B14F-4D97-AF65-F5344CB8AC3E}">
        <p14:creationId xmlns:p14="http://schemas.microsoft.com/office/powerpoint/2010/main" xmlns="" val="228771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37</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a:solidFill>
                  <a:schemeClr val="accent2"/>
                </a:solidFill>
                <a:ea typeface="Tahoma" pitchFamily="34" charset="0"/>
                <a:cs typeface="Arial" pitchFamily="34" charset="0"/>
              </a:rPr>
              <a:t>THE SPECIAL INVESTIGATING UNIT - SIU</a:t>
            </a:r>
          </a:p>
        </p:txBody>
      </p:sp>
    </p:spTree>
    <p:extLst>
      <p:ext uri="{BB962C8B-B14F-4D97-AF65-F5344CB8AC3E}">
        <p14:creationId xmlns:p14="http://schemas.microsoft.com/office/powerpoint/2010/main" xmlns="" val="3174590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The Special Investigating Unit - SIU</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990601"/>
            <a:ext cx="11506200" cy="4754564"/>
          </a:xfrm>
          <a:prstGeom prst="rect">
            <a:avLst/>
          </a:prstGeom>
          <a:noFill/>
          <a:ln>
            <a:solidFill>
              <a:schemeClr val="tx2">
                <a:lumMod val="60000"/>
                <a:lumOff val="40000"/>
              </a:schemeClr>
            </a:solid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600" dirty="0" smtClean="0">
                <a:latin typeface="Arial" panose="020B0604020202020204" pitchFamily="34" charset="0"/>
                <a:cs typeface="Arial" panose="020B0604020202020204" pitchFamily="34" charset="0"/>
              </a:rPr>
              <a:t>The SIU has conducted and is continuing to conduct investigations in the Department in terms of four Presidential Proclamations. The focus areas of the Proclamations include the Capital Projects delivered  by the department; property leased in from the private sector, and renovations to Prestige facilities.</a:t>
            </a:r>
          </a:p>
          <a:p>
            <a:pPr algn="just"/>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Their investigations are guided by the terms of reference of the Proclamations. When an investigation has been finalized, SIU provides the President with a Report of their findings</a:t>
            </a:r>
          </a:p>
          <a:p>
            <a:pPr algn="just"/>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Emanating from the investigations, the SIU recommends to the Department to institute disciplinary action against departmental officials where there is prima facie evidence justifying such action. </a:t>
            </a:r>
          </a:p>
          <a:p>
            <a:pPr algn="just"/>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Where there is prima facie evidence of criminal transgressions by officials and/or other persons, for example contractors or service providers, SIU registers a criminal case with the South African Police Service (SAPS) for further criminal investigation. The objective of this action is to obtain a successful prosecution. In terms of the SIU’s legislation, the SIU also institutes civil action for recovery of monies due to the State (for example, in cases of over-payments, fraudulent claims, etc.) or for other legal remedy (for example, the cancellation of illegal contracts between the Department and landlords, in instances of leased property, etc.)</a:t>
            </a:r>
          </a:p>
          <a:p>
            <a:pPr algn="just"/>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7102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39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Presidential Proclamations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5"/>
          <p:cNvGraphicFramePr>
            <a:graphicFrameLocks/>
          </p:cNvGraphicFramePr>
          <p:nvPr>
            <p:extLst/>
          </p:nvPr>
        </p:nvGraphicFramePr>
        <p:xfrm>
          <a:off x="76200" y="794004"/>
          <a:ext cx="12115800" cy="6035823"/>
        </p:xfrm>
        <a:graphic>
          <a:graphicData uri="http://schemas.openxmlformats.org/drawingml/2006/table">
            <a:tbl>
              <a:tblPr firstRow="1" firstCol="1" bandRow="1">
                <a:tableStyleId>{9DCAF9ED-07DC-4A11-8D7F-57B35C25682E}</a:tableStyleId>
              </a:tblPr>
              <a:tblGrid>
                <a:gridCol w="893032">
                  <a:extLst>
                    <a:ext uri="{9D8B030D-6E8A-4147-A177-3AD203B41FA5}">
                      <a16:colId xmlns:a16="http://schemas.microsoft.com/office/drawing/2014/main" xmlns="" val="20000"/>
                    </a:ext>
                  </a:extLst>
                </a:gridCol>
                <a:gridCol w="2441051">
                  <a:extLst>
                    <a:ext uri="{9D8B030D-6E8A-4147-A177-3AD203B41FA5}">
                      <a16:colId xmlns:a16="http://schemas.microsoft.com/office/drawing/2014/main" xmlns="" val="20001"/>
                    </a:ext>
                  </a:extLst>
                </a:gridCol>
                <a:gridCol w="1998326">
                  <a:extLst>
                    <a:ext uri="{9D8B030D-6E8A-4147-A177-3AD203B41FA5}">
                      <a16:colId xmlns:a16="http://schemas.microsoft.com/office/drawing/2014/main" xmlns="" val="20002"/>
                    </a:ext>
                  </a:extLst>
                </a:gridCol>
                <a:gridCol w="3331049">
                  <a:extLst>
                    <a:ext uri="{9D8B030D-6E8A-4147-A177-3AD203B41FA5}">
                      <a16:colId xmlns:a16="http://schemas.microsoft.com/office/drawing/2014/main" xmlns="" val="20003"/>
                    </a:ext>
                  </a:extLst>
                </a:gridCol>
                <a:gridCol w="3452342">
                  <a:extLst>
                    <a:ext uri="{9D8B030D-6E8A-4147-A177-3AD203B41FA5}">
                      <a16:colId xmlns:a16="http://schemas.microsoft.com/office/drawing/2014/main" xmlns="" val="20004"/>
                    </a:ext>
                  </a:extLst>
                </a:gridCol>
              </a:tblGrid>
              <a:tr h="587799">
                <a:tc>
                  <a:txBody>
                    <a:bodyPr/>
                    <a:lstStyle/>
                    <a:p>
                      <a:pPr algn="ctr">
                        <a:lnSpc>
                          <a:spcPct val="115000"/>
                        </a:lnSpc>
                        <a:spcAft>
                          <a:spcPts val="0"/>
                        </a:spcAft>
                      </a:pPr>
                      <a:r>
                        <a:rPr lang="en-ZA" sz="1800" dirty="0">
                          <a:effectLst/>
                        </a:rPr>
                        <a:t>No.</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ZA" sz="1800" dirty="0">
                          <a:effectLst/>
                        </a:rPr>
                        <a:t>Proclamation No.</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GB" sz="1800" dirty="0">
                          <a:effectLst/>
                        </a:rPr>
                        <a:t>Date published</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ZA" sz="1800" dirty="0">
                          <a:effectLst/>
                        </a:rPr>
                        <a:t>Period covered by Proclamation</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ctr">
                        <a:lnSpc>
                          <a:spcPct val="115000"/>
                        </a:lnSpc>
                        <a:spcAft>
                          <a:spcPts val="0"/>
                        </a:spcAft>
                      </a:pPr>
                      <a:r>
                        <a:rPr lang="en-GB" sz="1800" dirty="0">
                          <a:effectLst/>
                        </a:rPr>
                        <a:t>Subject</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0"/>
                  </a:ext>
                </a:extLst>
              </a:tr>
              <a:tr h="1469796">
                <a:tc>
                  <a:txBody>
                    <a:bodyPr/>
                    <a:lstStyle/>
                    <a:p>
                      <a:pPr algn="ctr">
                        <a:lnSpc>
                          <a:spcPct val="115000"/>
                        </a:lnSpc>
                        <a:spcAft>
                          <a:spcPts val="0"/>
                        </a:spcAft>
                      </a:pPr>
                      <a:r>
                        <a:rPr lang="en-ZA" sz="1800" dirty="0">
                          <a:effectLst/>
                        </a:rPr>
                        <a:t>1.</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R38 of 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30/7/2010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1/10/2003 – 30/7/2010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pPr>
                      <a:r>
                        <a:rPr lang="en-ZA" sz="1800" dirty="0">
                          <a:effectLst/>
                        </a:rPr>
                        <a:t>SCM irregularities; Leases</a:t>
                      </a:r>
                    </a:p>
                    <a:p>
                      <a:pPr algn="just">
                        <a:lnSpc>
                          <a:spcPct val="115000"/>
                        </a:lnSpc>
                        <a:spcAft>
                          <a:spcPts val="0"/>
                        </a:spcAft>
                      </a:pPr>
                      <a:r>
                        <a:rPr lang="en-ZA" sz="1800" dirty="0">
                          <a:effectLst/>
                        </a:rPr>
                        <a:t>(Proc. has been extended by </a:t>
                      </a:r>
                      <a:r>
                        <a:rPr lang="en-ZA" sz="1800" dirty="0" err="1">
                          <a:effectLst/>
                        </a:rPr>
                        <a:t>Proc</a:t>
                      </a:r>
                      <a:r>
                        <a:rPr lang="en-ZA" sz="1800" dirty="0">
                          <a:effectLst/>
                        </a:rPr>
                        <a:t> R27 of </a:t>
                      </a:r>
                      <a:r>
                        <a:rPr lang="en-ZA" sz="1800" dirty="0" smtClean="0">
                          <a:effectLst/>
                        </a:rPr>
                        <a:t>2015 &amp; R 20 of 2018  </a:t>
                      </a:r>
                      <a:r>
                        <a:rPr lang="en-ZA" sz="1800" dirty="0">
                          <a:effectLst/>
                        </a:rPr>
                        <a:t>– see 5 below)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1"/>
                  </a:ext>
                </a:extLst>
              </a:tr>
              <a:tr h="1096332">
                <a:tc>
                  <a:txBody>
                    <a:bodyPr/>
                    <a:lstStyle/>
                    <a:p>
                      <a:pPr algn="ctr">
                        <a:lnSpc>
                          <a:spcPct val="115000"/>
                        </a:lnSpc>
                        <a:spcAft>
                          <a:spcPts val="0"/>
                        </a:spcAft>
                      </a:pPr>
                      <a:r>
                        <a:rPr lang="en-ZA" sz="1800" dirty="0">
                          <a:effectLst/>
                        </a:rPr>
                        <a:t>2.</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R59 of 2013</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20/12/2013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1/1/2008 – 20/12/2013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Prestige project: Security </a:t>
                      </a:r>
                    </a:p>
                    <a:p>
                      <a:pPr algn="just">
                        <a:lnSpc>
                          <a:spcPct val="115000"/>
                        </a:lnSpc>
                        <a:spcAft>
                          <a:spcPts val="0"/>
                        </a:spcAft>
                      </a:pPr>
                      <a:r>
                        <a:rPr lang="en-ZA" sz="1800" dirty="0">
                          <a:effectLst/>
                        </a:rPr>
                        <a:t>Upgrades at President’s private residence at Nkandla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2"/>
                  </a:ext>
                </a:extLst>
              </a:tr>
              <a:tr h="587799">
                <a:tc>
                  <a:txBody>
                    <a:bodyPr/>
                    <a:lstStyle/>
                    <a:p>
                      <a:pPr algn="ctr">
                        <a:lnSpc>
                          <a:spcPct val="115000"/>
                        </a:lnSpc>
                        <a:spcAft>
                          <a:spcPts val="0"/>
                        </a:spcAft>
                      </a:pPr>
                      <a:r>
                        <a:rPr lang="en-ZA" sz="1800" dirty="0">
                          <a:effectLst/>
                        </a:rPr>
                        <a:t>3.</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R59 of 2014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a:effectLst/>
                        </a:rPr>
                        <a:t>27/8/2014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1/1/2003 – 27/8/2014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Lease Portfolio</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3"/>
                  </a:ext>
                </a:extLst>
              </a:tr>
              <a:tr h="1096332">
                <a:tc>
                  <a:txBody>
                    <a:bodyPr/>
                    <a:lstStyle/>
                    <a:p>
                      <a:pPr algn="ctr">
                        <a:lnSpc>
                          <a:spcPct val="115000"/>
                        </a:lnSpc>
                        <a:spcAft>
                          <a:spcPts val="0"/>
                        </a:spcAft>
                      </a:pPr>
                      <a:r>
                        <a:rPr lang="en-ZA" sz="1800" dirty="0">
                          <a:effectLst/>
                        </a:rPr>
                        <a:t>4.</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pPr>
                      <a:r>
                        <a:rPr lang="en-ZA" sz="1800">
                          <a:effectLst/>
                        </a:rPr>
                        <a:t>R54 of 2014, amended by Proc R44 of 2015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tabLst>
                          <a:tab pos="2971800" algn="ctr"/>
                          <a:tab pos="5943600" algn="r"/>
                        </a:tabLst>
                      </a:pPr>
                      <a:r>
                        <a:rPr lang="en-ZA" sz="1800" dirty="0">
                          <a:effectLst/>
                        </a:rPr>
                        <a:t>1/8/2014</a:t>
                      </a:r>
                    </a:p>
                    <a:p>
                      <a:pPr>
                        <a:lnSpc>
                          <a:spcPct val="115000"/>
                        </a:lnSpc>
                        <a:spcAft>
                          <a:spcPts val="0"/>
                        </a:spcAft>
                        <a:tabLst>
                          <a:tab pos="2971800" algn="ctr"/>
                          <a:tab pos="5943600" algn="r"/>
                        </a:tabLst>
                      </a:pPr>
                      <a:r>
                        <a:rPr lang="en-ZA" sz="1800" dirty="0">
                          <a:effectLst/>
                        </a:rPr>
                        <a:t> </a:t>
                      </a:r>
                      <a:r>
                        <a:rPr lang="en-ZA" sz="1800" dirty="0" smtClean="0">
                          <a:effectLst/>
                        </a:rPr>
                        <a:t>10/12/2015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nSpc>
                          <a:spcPct val="115000"/>
                        </a:lnSpc>
                        <a:spcAft>
                          <a:spcPts val="0"/>
                        </a:spcAft>
                        <a:tabLst>
                          <a:tab pos="2971800" algn="ctr"/>
                          <a:tab pos="5943600" algn="r"/>
                        </a:tabLst>
                      </a:pPr>
                      <a:r>
                        <a:rPr lang="en-ZA" sz="1800" dirty="0">
                          <a:effectLst/>
                        </a:rPr>
                        <a:t>28/11/2007 – 1/8/2014</a:t>
                      </a:r>
                    </a:p>
                    <a:p>
                      <a:pPr>
                        <a:lnSpc>
                          <a:spcPct val="115000"/>
                        </a:lnSpc>
                        <a:spcAft>
                          <a:spcPts val="0"/>
                        </a:spcAft>
                        <a:tabLst>
                          <a:tab pos="2971800" algn="ctr"/>
                          <a:tab pos="5943600" algn="r"/>
                        </a:tabLst>
                      </a:pPr>
                      <a:r>
                        <a:rPr lang="en-ZA" sz="1800" dirty="0">
                          <a:effectLst/>
                        </a:rPr>
                        <a:t> </a:t>
                      </a:r>
                      <a:r>
                        <a:rPr lang="en-ZA" sz="1800" dirty="0" smtClean="0">
                          <a:effectLst/>
                        </a:rPr>
                        <a:t>14/3/2004 </a:t>
                      </a:r>
                      <a:r>
                        <a:rPr lang="en-ZA" sz="1800" dirty="0">
                          <a:effectLst/>
                        </a:rPr>
                        <a:t>– 10/12/2015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 </a:t>
                      </a:r>
                    </a:p>
                    <a:p>
                      <a:pPr algn="just">
                        <a:lnSpc>
                          <a:spcPct val="115000"/>
                        </a:lnSpc>
                        <a:spcAft>
                          <a:spcPts val="0"/>
                        </a:spcAft>
                      </a:pPr>
                      <a:r>
                        <a:rPr lang="en-ZA" sz="1800" dirty="0">
                          <a:effectLst/>
                        </a:rPr>
                        <a:t>Prestige Houses: W Cape</a:t>
                      </a:r>
                    </a:p>
                    <a:p>
                      <a:pPr algn="just">
                        <a:lnSpc>
                          <a:spcPct val="115000"/>
                        </a:lnSpc>
                        <a:spcAft>
                          <a:spcPts val="0"/>
                        </a:spcAft>
                      </a:pPr>
                      <a:r>
                        <a:rPr lang="en-ZA" sz="1800" dirty="0">
                          <a:effectLst/>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4"/>
                  </a:ext>
                </a:extLst>
              </a:tr>
              <a:tr h="1197765">
                <a:tc>
                  <a:txBody>
                    <a:bodyPr/>
                    <a:lstStyle/>
                    <a:p>
                      <a:pPr algn="ctr">
                        <a:lnSpc>
                          <a:spcPct val="115000"/>
                        </a:lnSpc>
                        <a:spcAft>
                          <a:spcPts val="0"/>
                        </a:spcAft>
                      </a:pPr>
                      <a:r>
                        <a:rPr lang="en-ZA" sz="1800" dirty="0" smtClean="0">
                          <a:effectLst/>
                        </a:rPr>
                        <a:t>5.</a:t>
                      </a:r>
                    </a:p>
                    <a:p>
                      <a:pPr algn="ctr">
                        <a:lnSpc>
                          <a:spcPct val="115000"/>
                        </a:lnSpc>
                        <a:spcAft>
                          <a:spcPts val="0"/>
                        </a:spcAft>
                      </a:pPr>
                      <a:r>
                        <a:rPr lang="en-ZA"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R27 of </a:t>
                      </a:r>
                      <a:r>
                        <a:rPr lang="en-ZA" sz="1800" dirty="0" smtClean="0">
                          <a:effectLst/>
                        </a:rPr>
                        <a:t>2015</a:t>
                      </a:r>
                    </a:p>
                    <a:p>
                      <a:pPr algn="just">
                        <a:lnSpc>
                          <a:spcPct val="115000"/>
                        </a:lnSpc>
                        <a:spcAft>
                          <a:spcPts val="0"/>
                        </a:spcAft>
                      </a:pPr>
                      <a:r>
                        <a:rPr lang="en-ZA" sz="1800" dirty="0" smtClean="0">
                          <a:effectLst/>
                          <a:latin typeface="+mn-lt"/>
                          <a:ea typeface="Calibri" panose="020F0502020204030204" pitchFamily="34" charset="0"/>
                          <a:cs typeface="Arial" panose="020B0604020202020204" pitchFamily="34" charset="0"/>
                        </a:rPr>
                        <a:t>R20 of 2018</a:t>
                      </a:r>
                      <a:endParaRPr lang="en-ZA" sz="1800" dirty="0">
                        <a:effectLst/>
                        <a:latin typeface="+mn-lt"/>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smtClean="0">
                          <a:effectLst/>
                        </a:rPr>
                        <a:t>20/7/2015</a:t>
                      </a:r>
                    </a:p>
                    <a:p>
                      <a:pPr algn="just">
                        <a:lnSpc>
                          <a:spcPct val="115000"/>
                        </a:lnSpc>
                        <a:spcAft>
                          <a:spcPts val="0"/>
                        </a:spcAft>
                      </a:pPr>
                      <a:r>
                        <a:rPr lang="en-ZA" sz="1800" dirty="0" smtClean="0">
                          <a:effectLst/>
                          <a:latin typeface="+mn-lt"/>
                          <a:ea typeface="Calibri" panose="020F0502020204030204" pitchFamily="34" charset="0"/>
                          <a:cs typeface="Arial" panose="020B0604020202020204" pitchFamily="34" charset="0"/>
                        </a:rPr>
                        <a:t>13/07/2018</a:t>
                      </a:r>
                      <a:endParaRPr lang="en-ZA" sz="1800" dirty="0">
                        <a:effectLst/>
                        <a:latin typeface="+mn-lt"/>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a:effectLst/>
                        </a:rPr>
                        <a:t>31/7/2010 – </a:t>
                      </a:r>
                      <a:r>
                        <a:rPr lang="en-ZA" sz="1800" dirty="0" smtClean="0">
                          <a:effectLst/>
                          <a:latin typeface="+mn-lt"/>
                        </a:rPr>
                        <a:t>20/7/2015</a:t>
                      </a:r>
                    </a:p>
                    <a:p>
                      <a:pPr algn="just">
                        <a:lnSpc>
                          <a:spcPct val="115000"/>
                        </a:lnSpc>
                        <a:spcAft>
                          <a:spcPts val="0"/>
                        </a:spcAft>
                      </a:pPr>
                      <a:r>
                        <a:rPr lang="en-ZA" sz="1800" dirty="0" smtClean="0">
                          <a:effectLst/>
                          <a:latin typeface="+mn-lt"/>
                          <a:ea typeface="Calibri" panose="020F0502020204030204" pitchFamily="34" charset="0"/>
                          <a:cs typeface="Arial" panose="020B0604020202020204" pitchFamily="34" charset="0"/>
                        </a:rPr>
                        <a:t>20/07/2015 -13/07/2018</a:t>
                      </a:r>
                      <a:endParaRPr lang="en-ZA" sz="1800" dirty="0">
                        <a:effectLst/>
                        <a:latin typeface="+mn-lt"/>
                        <a:ea typeface="Calibri" panose="020F0502020204030204" pitchFamily="34" charset="0"/>
                        <a:cs typeface="Arial" panose="020B0604020202020204" pitchFamily="34" charset="0"/>
                      </a:endParaRPr>
                    </a:p>
                  </a:txBody>
                  <a:tcPr marL="67084" marR="67084" marT="0" marB="0" anchor="ctr"/>
                </a:tc>
                <a:tc>
                  <a:txBody>
                    <a:bodyPr/>
                    <a:lstStyle/>
                    <a:p>
                      <a:pPr algn="just">
                        <a:lnSpc>
                          <a:spcPct val="115000"/>
                        </a:lnSpc>
                        <a:spcAft>
                          <a:spcPts val="0"/>
                        </a:spcAft>
                      </a:pPr>
                      <a:r>
                        <a:rPr lang="en-ZA" sz="1800" dirty="0" smtClean="0">
                          <a:effectLst/>
                        </a:rPr>
                        <a:t>Extensions </a:t>
                      </a:r>
                      <a:r>
                        <a:rPr lang="en-ZA" sz="1800" dirty="0">
                          <a:effectLst/>
                        </a:rPr>
                        <a:t>of </a:t>
                      </a:r>
                      <a:r>
                        <a:rPr lang="en-ZA" sz="1800" dirty="0" err="1">
                          <a:effectLst/>
                        </a:rPr>
                        <a:t>Proc</a:t>
                      </a:r>
                      <a:r>
                        <a:rPr lang="en-ZA" sz="1800" dirty="0">
                          <a:effectLst/>
                        </a:rPr>
                        <a:t> R38 of 2010 (See 1 above</a:t>
                      </a:r>
                      <a:r>
                        <a:rPr lang="en-ZA" sz="1800" dirty="0" smtClean="0">
                          <a:effectLst/>
                        </a:rPr>
                        <a:t>)</a:t>
                      </a:r>
                    </a:p>
                    <a:p>
                      <a:pPr algn="just">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7084" marR="67084"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93666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Introduction cont.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0" y="1143000"/>
            <a:ext cx="11963400" cy="529204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i="1" dirty="0" smtClean="0">
                <a:latin typeface="Arial" pitchFamily="34" charset="0"/>
                <a:cs typeface="Arial" pitchFamily="34" charset="0"/>
              </a:rPr>
              <a:t>“</a:t>
            </a:r>
            <a:r>
              <a:rPr lang="en-ZA" sz="1900" dirty="0" smtClean="0">
                <a:latin typeface="Arial" panose="020B0604020202020204" pitchFamily="34" charset="0"/>
                <a:cs typeface="Arial" panose="020B0604020202020204" pitchFamily="34" charset="0"/>
              </a:rPr>
              <a:t>….up to </a:t>
            </a:r>
            <a:r>
              <a:rPr lang="en-ZA" sz="1900" dirty="0" smtClean="0">
                <a:solidFill>
                  <a:schemeClr val="accent6"/>
                </a:solidFill>
                <a:latin typeface="Arial" panose="020B0604020202020204" pitchFamily="34" charset="0"/>
                <a:cs typeface="Arial" panose="020B0604020202020204" pitchFamily="34" charset="0"/>
              </a:rPr>
              <a:t>R30bn is being lost annually to corruption in all spheres of Government,</a:t>
            </a:r>
            <a:r>
              <a:rPr lang="en-ZA" sz="1900" dirty="0" smtClean="0">
                <a:latin typeface="Arial" panose="020B0604020202020204" pitchFamily="34" charset="0"/>
                <a:cs typeface="Arial" panose="020B0604020202020204" pitchFamily="34" charset="0"/>
              </a:rPr>
              <a:t> emphasising the need for a tightening of systems</a:t>
            </a:r>
          </a:p>
          <a:p>
            <a:pPr marL="0" indent="0">
              <a:buFont typeface="Arial" panose="020B0604020202020204" pitchFamily="34" charset="0"/>
              <a:buNone/>
            </a:pPr>
            <a:endParaRPr lang="en-ZA" sz="1900" dirty="0" smtClean="0">
              <a:latin typeface="Arial" panose="020B0604020202020204" pitchFamily="34" charset="0"/>
              <a:cs typeface="Arial" panose="020B0604020202020204" pitchFamily="34" charset="0"/>
            </a:endParaRPr>
          </a:p>
          <a:p>
            <a:r>
              <a:rPr lang="en-ZA" sz="1900" dirty="0" smtClean="0">
                <a:solidFill>
                  <a:schemeClr val="accent6"/>
                </a:solidFill>
                <a:latin typeface="Arial" panose="020B0604020202020204" pitchFamily="34" charset="0"/>
                <a:cs typeface="Arial" panose="020B0604020202020204" pitchFamily="34" charset="0"/>
              </a:rPr>
              <a:t>Review of R500bn </a:t>
            </a:r>
            <a:r>
              <a:rPr lang="en-ZA" sz="1900" dirty="0" smtClean="0">
                <a:latin typeface="Arial" panose="020B0604020202020204" pitchFamily="34" charset="0"/>
                <a:cs typeface="Arial" panose="020B0604020202020204" pitchFamily="34" charset="0"/>
              </a:rPr>
              <a:t>(CIDB Research) </a:t>
            </a:r>
            <a:r>
              <a:rPr lang="en-ZA" sz="1900" dirty="0" smtClean="0">
                <a:solidFill>
                  <a:schemeClr val="accent6"/>
                </a:solidFill>
                <a:latin typeface="Arial" panose="020B0604020202020204" pitchFamily="34" charset="0"/>
                <a:cs typeface="Arial" panose="020B0604020202020204" pitchFamily="34" charset="0"/>
              </a:rPr>
              <a:t>on goods and services and construction work</a:t>
            </a:r>
            <a:r>
              <a:rPr lang="en-ZA" sz="1900" dirty="0" smtClean="0">
                <a:solidFill>
                  <a:srgbClr val="FF0000"/>
                </a:solidFill>
                <a:latin typeface="Arial" panose="020B0604020202020204" pitchFamily="34" charset="0"/>
                <a:cs typeface="Arial" panose="020B0604020202020204" pitchFamily="34" charset="0"/>
              </a:rPr>
              <a:t> </a:t>
            </a:r>
            <a:r>
              <a:rPr lang="en-ZA" sz="1900" dirty="0" smtClean="0">
                <a:latin typeface="Arial" panose="020B0604020202020204" pitchFamily="34" charset="0"/>
                <a:cs typeface="Arial" panose="020B0604020202020204" pitchFamily="34" charset="0"/>
              </a:rPr>
              <a:t>in the 2013-14 fiscal year revealed the following:</a:t>
            </a:r>
          </a:p>
          <a:p>
            <a:pPr lvl="1"/>
            <a:r>
              <a:rPr lang="en-ZA" sz="1900" dirty="0" smtClean="0">
                <a:latin typeface="Arial" panose="020B0604020202020204" pitchFamily="34" charset="0"/>
                <a:cs typeface="Arial" panose="020B0604020202020204" pitchFamily="34" charset="0"/>
              </a:rPr>
              <a:t>Public Sector Construction </a:t>
            </a:r>
            <a:r>
              <a:rPr lang="en-ZA" sz="1900" dirty="0">
                <a:latin typeface="Arial" panose="020B0604020202020204" pitchFamily="34" charset="0"/>
                <a:cs typeface="Arial" panose="020B0604020202020204" pitchFamily="34" charset="0"/>
              </a:rPr>
              <a:t>p</a:t>
            </a:r>
            <a:r>
              <a:rPr lang="en-ZA" sz="1900" dirty="0" smtClean="0">
                <a:latin typeface="Arial" panose="020B0604020202020204" pitchFamily="34" charset="0"/>
                <a:cs typeface="Arial" panose="020B0604020202020204" pitchFamily="34" charset="0"/>
              </a:rPr>
              <a:t>ersonnel do </a:t>
            </a:r>
            <a:r>
              <a:rPr lang="en-ZA" sz="1900" dirty="0" smtClean="0">
                <a:solidFill>
                  <a:schemeClr val="accent6"/>
                </a:solidFill>
                <a:latin typeface="Arial" panose="020B0604020202020204" pitchFamily="34" charset="0"/>
                <a:cs typeface="Arial" panose="020B0604020202020204" pitchFamily="34" charset="0"/>
              </a:rPr>
              <a:t>not understand the importance of what they did</a:t>
            </a:r>
            <a:r>
              <a:rPr lang="en-ZA" sz="1900" dirty="0" smtClean="0">
                <a:latin typeface="Arial" panose="020B0604020202020204" pitchFamily="34" charset="0"/>
                <a:cs typeface="Arial" panose="020B0604020202020204" pitchFamily="34" charset="0"/>
              </a:rPr>
              <a:t>; </a:t>
            </a:r>
          </a:p>
          <a:p>
            <a:pPr lvl="1"/>
            <a:r>
              <a:rPr lang="en-ZA" sz="1900" dirty="0" smtClean="0">
                <a:solidFill>
                  <a:schemeClr val="accent6"/>
                </a:solidFill>
                <a:latin typeface="Arial" panose="020B0604020202020204" pitchFamily="34" charset="0"/>
                <a:cs typeface="Arial" panose="020B0604020202020204" pitchFamily="34" charset="0"/>
              </a:rPr>
              <a:t>inadequate skills</a:t>
            </a:r>
            <a:r>
              <a:rPr lang="en-ZA" sz="1900" dirty="0" smtClean="0">
                <a:latin typeface="Arial" panose="020B0604020202020204" pitchFamily="34" charset="0"/>
                <a:cs typeface="Arial" panose="020B0604020202020204" pitchFamily="34" charset="0"/>
              </a:rPr>
              <a:t>;</a:t>
            </a:r>
          </a:p>
          <a:p>
            <a:pPr lvl="1"/>
            <a:r>
              <a:rPr lang="en-ZA" sz="1900" dirty="0" smtClean="0">
                <a:solidFill>
                  <a:schemeClr val="accent6"/>
                </a:solidFill>
                <a:latin typeface="Arial" panose="020B0604020202020204" pitchFamily="34" charset="0"/>
                <a:cs typeface="Arial" panose="020B0604020202020204" pitchFamily="34" charset="0"/>
              </a:rPr>
              <a:t>high staff turnover</a:t>
            </a:r>
            <a:r>
              <a:rPr lang="en-ZA" sz="1900" dirty="0" smtClean="0">
                <a:latin typeface="Arial" panose="020B0604020202020204" pitchFamily="34" charset="0"/>
                <a:cs typeface="Arial" panose="020B0604020202020204" pitchFamily="34" charset="0"/>
              </a:rPr>
              <a:t>; </a:t>
            </a:r>
          </a:p>
          <a:p>
            <a:pPr lvl="1"/>
            <a:r>
              <a:rPr lang="en-ZA" sz="1900" dirty="0" smtClean="0">
                <a:solidFill>
                  <a:schemeClr val="accent6"/>
                </a:solidFill>
                <a:latin typeface="Arial" panose="020B0604020202020204" pitchFamily="34" charset="0"/>
                <a:cs typeface="Arial" panose="020B0604020202020204" pitchFamily="34" charset="0"/>
              </a:rPr>
              <a:t>no separation of responsibilities </a:t>
            </a:r>
            <a:r>
              <a:rPr lang="en-ZA" sz="1900" dirty="0" smtClean="0">
                <a:latin typeface="Arial" panose="020B0604020202020204" pitchFamily="34" charset="0"/>
                <a:cs typeface="Arial" panose="020B0604020202020204" pitchFamily="34" charset="0"/>
              </a:rPr>
              <a:t>between technocrats and political office-bearers; </a:t>
            </a:r>
          </a:p>
          <a:p>
            <a:pPr lvl="1"/>
            <a:r>
              <a:rPr lang="en-ZA" sz="1900" dirty="0" smtClean="0">
                <a:solidFill>
                  <a:schemeClr val="accent6"/>
                </a:solidFill>
                <a:latin typeface="Arial" panose="020B0604020202020204" pitchFamily="34" charset="0"/>
                <a:cs typeface="Arial" panose="020B0604020202020204" pitchFamily="34" charset="0"/>
              </a:rPr>
              <a:t>no consequences</a:t>
            </a:r>
            <a:r>
              <a:rPr lang="en-ZA" sz="1900" dirty="0" smtClean="0">
                <a:solidFill>
                  <a:srgbClr val="FF0000"/>
                </a:solidFill>
                <a:latin typeface="Arial" panose="020B0604020202020204" pitchFamily="34" charset="0"/>
                <a:cs typeface="Arial" panose="020B0604020202020204" pitchFamily="34" charset="0"/>
              </a:rPr>
              <a:t> </a:t>
            </a:r>
            <a:r>
              <a:rPr lang="en-ZA" sz="1900" dirty="0" smtClean="0">
                <a:latin typeface="Arial" panose="020B0604020202020204" pitchFamily="34" charset="0"/>
                <a:cs typeface="Arial" panose="020B0604020202020204" pitchFamily="34" charset="0"/>
              </a:rPr>
              <a:t>for those who failed to perform appropriately; </a:t>
            </a:r>
          </a:p>
          <a:p>
            <a:pPr lvl="1"/>
            <a:r>
              <a:rPr lang="en-ZA" sz="1900" dirty="0" smtClean="0">
                <a:solidFill>
                  <a:schemeClr val="accent6"/>
                </a:solidFill>
                <a:latin typeface="Arial" panose="020B0604020202020204" pitchFamily="34" charset="0"/>
                <a:cs typeface="Arial" panose="020B0604020202020204" pitchFamily="34" charset="0"/>
              </a:rPr>
              <a:t>cumbersome regulations and policies</a:t>
            </a:r>
            <a:r>
              <a:rPr lang="en-ZA" sz="1900" dirty="0" smtClean="0">
                <a:latin typeface="Arial" panose="020B0604020202020204" pitchFamily="34" charset="0"/>
                <a:cs typeface="Arial" panose="020B0604020202020204" pitchFamily="34" charset="0"/>
              </a:rPr>
              <a:t>; </a:t>
            </a:r>
          </a:p>
          <a:p>
            <a:pPr lvl="1"/>
            <a:r>
              <a:rPr lang="en-ZA" sz="1900" dirty="0" smtClean="0">
                <a:solidFill>
                  <a:schemeClr val="accent6"/>
                </a:solidFill>
                <a:latin typeface="Arial" panose="020B0604020202020204" pitchFamily="34" charset="0"/>
                <a:cs typeface="Arial" panose="020B0604020202020204" pitchFamily="34" charset="0"/>
              </a:rPr>
              <a:t>difficulty of balancing transformation</a:t>
            </a:r>
            <a:r>
              <a:rPr lang="en-ZA" sz="1900" dirty="0" smtClean="0">
                <a:solidFill>
                  <a:srgbClr val="FF0000"/>
                </a:solidFill>
                <a:latin typeface="Arial" panose="020B0604020202020204" pitchFamily="34" charset="0"/>
                <a:cs typeface="Arial" panose="020B0604020202020204" pitchFamily="34" charset="0"/>
              </a:rPr>
              <a:t> </a:t>
            </a:r>
            <a:r>
              <a:rPr lang="en-ZA" sz="1900" dirty="0" smtClean="0">
                <a:latin typeface="Arial" panose="020B0604020202020204" pitchFamily="34" charset="0"/>
                <a:cs typeface="Arial" panose="020B0604020202020204" pitchFamily="34" charset="0"/>
              </a:rPr>
              <a:t>with getting work of the right quality at the best prices, on time.</a:t>
            </a:r>
          </a:p>
          <a:p>
            <a:pPr marL="0" indent="0" algn="just">
              <a:buFont typeface="Arial" panose="020B0604020202020204" pitchFamily="34" charset="0"/>
              <a:buNone/>
            </a:pPr>
            <a:endParaRPr lang="en-ZA" sz="1900" dirty="0" smtClean="0">
              <a:latin typeface="Arial" panose="020B0604020202020204" pitchFamily="34" charset="0"/>
              <a:cs typeface="Arial" panose="020B0604020202020204" pitchFamily="34" charset="0"/>
            </a:endParaRPr>
          </a:p>
          <a:p>
            <a:pPr lvl="0"/>
            <a:r>
              <a:rPr lang="en-ZA" sz="1900" dirty="0" smtClean="0">
                <a:latin typeface="Arial" panose="020B0604020202020204" pitchFamily="34" charset="0"/>
                <a:cs typeface="Arial" panose="020B0604020202020204" pitchFamily="34" charset="0"/>
              </a:rPr>
              <a:t>It is in responding to the above challenges that the DPWI </a:t>
            </a:r>
            <a:r>
              <a:rPr lang="en-GB" sz="1900" b="1" dirty="0" smtClean="0">
                <a:latin typeface="Arial" panose="020B0604020202020204" pitchFamily="34" charset="0"/>
                <a:cs typeface="Arial" panose="020B0604020202020204" pitchFamily="34" charset="0"/>
              </a:rPr>
              <a:t>Turnaround Strategy was founded as a </a:t>
            </a:r>
            <a:r>
              <a:rPr lang="en-GB" sz="1900" dirty="0" smtClean="0">
                <a:latin typeface="Arial" panose="020B0604020202020204" pitchFamily="34" charset="0"/>
                <a:cs typeface="Arial" panose="020B0604020202020204" pitchFamily="34" charset="0"/>
              </a:rPr>
              <a:t>three-stage </a:t>
            </a:r>
            <a:r>
              <a:rPr lang="en-GB" sz="1900" dirty="0">
                <a:latin typeface="Arial" panose="020B0604020202020204" pitchFamily="34" charset="0"/>
                <a:cs typeface="Arial" panose="020B0604020202020204" pitchFamily="34" charset="0"/>
              </a:rPr>
              <a:t>process:</a:t>
            </a:r>
            <a:endParaRPr lang="en-ZA" sz="1900" dirty="0">
              <a:latin typeface="Arial" panose="020B0604020202020204" pitchFamily="34" charset="0"/>
              <a:cs typeface="Arial" panose="020B0604020202020204" pitchFamily="34" charset="0"/>
            </a:endParaRPr>
          </a:p>
          <a:p>
            <a:pPr marL="0" lvl="0" indent="0">
              <a:buNone/>
            </a:pPr>
            <a:r>
              <a:rPr lang="en-ZA" sz="1900" dirty="0">
                <a:latin typeface="Arial" panose="020B0604020202020204" pitchFamily="34" charset="0"/>
                <a:cs typeface="Arial" panose="020B0604020202020204" pitchFamily="34" charset="0"/>
              </a:rPr>
              <a:t> </a:t>
            </a:r>
            <a:r>
              <a:rPr lang="en-ZA" sz="1900" dirty="0" smtClean="0">
                <a:latin typeface="Arial" panose="020B0604020202020204" pitchFamily="34" charset="0"/>
                <a:cs typeface="Arial" panose="020B0604020202020204" pitchFamily="34" charset="0"/>
              </a:rPr>
              <a:t>    -   </a:t>
            </a:r>
            <a:r>
              <a:rPr lang="en-GB" sz="1900" dirty="0" smtClean="0">
                <a:latin typeface="Arial" panose="020B0604020202020204" pitchFamily="34" charset="0"/>
                <a:cs typeface="Arial" panose="020B0604020202020204" pitchFamily="34" charset="0"/>
              </a:rPr>
              <a:t>Stabilisation</a:t>
            </a:r>
            <a:endParaRPr lang="en-ZA" sz="1900" dirty="0">
              <a:latin typeface="Arial" panose="020B0604020202020204" pitchFamily="34" charset="0"/>
              <a:cs typeface="Arial" panose="020B0604020202020204" pitchFamily="34" charset="0"/>
            </a:endParaRPr>
          </a:p>
          <a:p>
            <a:pPr marL="0" lvl="0" indent="0">
              <a:buNone/>
            </a:pPr>
            <a:r>
              <a:rPr lang="en-ZA" sz="1900" dirty="0">
                <a:latin typeface="Arial" panose="020B0604020202020204" pitchFamily="34" charset="0"/>
                <a:cs typeface="Arial" panose="020B0604020202020204" pitchFamily="34" charset="0"/>
              </a:rPr>
              <a:t> </a:t>
            </a:r>
            <a:r>
              <a:rPr lang="en-ZA" sz="1900" dirty="0" smtClean="0">
                <a:latin typeface="Arial" panose="020B0604020202020204" pitchFamily="34" charset="0"/>
                <a:cs typeface="Arial" panose="020B0604020202020204" pitchFamily="34" charset="0"/>
              </a:rPr>
              <a:t>    -   </a:t>
            </a:r>
            <a:r>
              <a:rPr lang="en-GB" sz="1900" dirty="0" smtClean="0">
                <a:latin typeface="Arial" panose="020B0604020202020204" pitchFamily="34" charset="0"/>
                <a:cs typeface="Arial" panose="020B0604020202020204" pitchFamily="34" charset="0"/>
              </a:rPr>
              <a:t>Efficiency </a:t>
            </a:r>
            <a:r>
              <a:rPr lang="en-GB" sz="1900" dirty="0">
                <a:latin typeface="Arial" panose="020B0604020202020204" pitchFamily="34" charset="0"/>
                <a:cs typeface="Arial" panose="020B0604020202020204" pitchFamily="34" charset="0"/>
              </a:rPr>
              <a:t>enhancement, and </a:t>
            </a:r>
          </a:p>
          <a:p>
            <a:pPr marL="0" lvl="0" indent="0">
              <a:buNone/>
            </a:pPr>
            <a:r>
              <a:rPr lang="en-GB" sz="1900" dirty="0" smtClean="0">
                <a:latin typeface="Arial" panose="020B0604020202020204" pitchFamily="34" charset="0"/>
                <a:cs typeface="Arial" panose="020B0604020202020204" pitchFamily="34" charset="0"/>
              </a:rPr>
              <a:t>     -   Sustainable </a:t>
            </a:r>
            <a:r>
              <a:rPr lang="en-GB" sz="1900" dirty="0">
                <a:latin typeface="Arial" panose="020B0604020202020204" pitchFamily="34" charset="0"/>
                <a:cs typeface="Arial" panose="020B0604020202020204" pitchFamily="34" charset="0"/>
              </a:rPr>
              <a:t>development</a:t>
            </a:r>
            <a:endParaRPr lang="en-ZA" sz="1900" dirty="0">
              <a:latin typeface="Arial" panose="020B0604020202020204" pitchFamily="34" charset="0"/>
              <a:cs typeface="Arial" panose="020B0604020202020204" pitchFamily="34" charset="0"/>
            </a:endParaRPr>
          </a:p>
          <a:p>
            <a:pPr algn="just"/>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1890030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Overview &amp; Outcomes Of Investigations Conducted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nvPr>
        </p:nvGraphicFramePr>
        <p:xfrm>
          <a:off x="152400" y="914400"/>
          <a:ext cx="11887201" cy="5462368"/>
        </p:xfrm>
        <a:graphic>
          <a:graphicData uri="http://schemas.openxmlformats.org/drawingml/2006/table">
            <a:tbl>
              <a:tblPr firstRow="1" firstCol="1" bandRow="1">
                <a:tableStyleId>{9DCAF9ED-07DC-4A11-8D7F-57B35C25682E}</a:tableStyleId>
              </a:tblPr>
              <a:tblGrid>
                <a:gridCol w="3733801">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tblGrid>
              <a:tr h="838200">
                <a:tc>
                  <a:txBody>
                    <a:bodyPr/>
                    <a:lstStyle/>
                    <a:p>
                      <a:pPr marL="0" marR="0" algn="ctr">
                        <a:spcBef>
                          <a:spcPts val="0"/>
                        </a:spcBef>
                        <a:spcAft>
                          <a:spcPts val="0"/>
                        </a:spcAft>
                      </a:pPr>
                      <a:r>
                        <a:rPr lang="en-ZA" sz="700" dirty="0">
                          <a:effectLst/>
                        </a:rPr>
                        <a:t> </a:t>
                      </a:r>
                      <a:r>
                        <a:rPr lang="en-ZA" sz="700" dirty="0" smtClean="0">
                          <a:effectLst/>
                        </a:rPr>
                        <a:t> </a:t>
                      </a:r>
                      <a:endParaRPr lang="en-US" sz="11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R38 of 2010 – SCM/Leases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R27 of 2015 – extension of R38 of 2010</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R59 of 2013 </a:t>
                      </a:r>
                      <a:r>
                        <a:rPr lang="en-ZA" sz="1500" dirty="0" smtClean="0">
                          <a:effectLst/>
                        </a:rPr>
                        <a:t>– </a:t>
                      </a:r>
                      <a:r>
                        <a:rPr lang="en-ZA" sz="1500" dirty="0">
                          <a:effectLst/>
                        </a:rPr>
                        <a:t>Nkandla</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R59 of 2014 - 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rPr>
                        <a:t>Proc. </a:t>
                      </a:r>
                      <a:r>
                        <a:rPr lang="en-ZA" sz="1500" dirty="0">
                          <a:effectLst/>
                        </a:rPr>
                        <a:t>R54 of 2014 -Prestige </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rPr>
                        <a:t> </a:t>
                      </a:r>
                      <a:endParaRPr lang="en-US" sz="1500" dirty="0">
                        <a:effectLst/>
                      </a:endParaRPr>
                    </a:p>
                    <a:p>
                      <a:pPr marL="0" marR="0" algn="ctr">
                        <a:spcBef>
                          <a:spcPts val="0"/>
                        </a:spcBef>
                        <a:spcAft>
                          <a:spcPts val="0"/>
                        </a:spcAft>
                      </a:pPr>
                      <a:r>
                        <a:rPr lang="en-ZA" sz="1500" dirty="0">
                          <a:effectLst/>
                        </a:rPr>
                        <a:t>TOTAL</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0"/>
                  </a:ext>
                </a:extLst>
              </a:tr>
              <a:tr h="251187">
                <a:tc>
                  <a:txBody>
                    <a:bodyPr/>
                    <a:lstStyle/>
                    <a:p>
                      <a:pPr marL="0" marR="0" algn="ctr">
                        <a:spcBef>
                          <a:spcPts val="0"/>
                        </a:spcBef>
                        <a:spcAft>
                          <a:spcPts val="0"/>
                        </a:spcAft>
                      </a:pPr>
                      <a:r>
                        <a:rPr lang="en-ZA" sz="1600" b="1" kern="1200" dirty="0">
                          <a:solidFill>
                            <a:schemeClr val="accent2"/>
                          </a:solidFill>
                          <a:effectLst/>
                          <a:latin typeface="+mn-lt"/>
                          <a:ea typeface="+mn-ea"/>
                          <a:cs typeface="+mn-cs"/>
                        </a:rPr>
                        <a:t>Investigations</a:t>
                      </a:r>
                      <a:endParaRPr lang="en-US" sz="1600" b="1" kern="1200" dirty="0">
                        <a:solidFill>
                          <a:schemeClr val="accent2"/>
                        </a:solidFill>
                        <a:effectLst/>
                        <a:latin typeface="+mn-lt"/>
                        <a:ea typeface="+mn-ea"/>
                        <a:cs typeface="+mn-cs"/>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1"/>
                  </a:ext>
                </a:extLst>
              </a:tr>
              <a:tr h="251187">
                <a:tc>
                  <a:txBody>
                    <a:bodyPr/>
                    <a:lstStyle/>
                    <a:p>
                      <a:pPr marL="0" marR="0">
                        <a:spcBef>
                          <a:spcPts val="0"/>
                        </a:spcBef>
                        <a:spcAft>
                          <a:spcPts val="0"/>
                        </a:spcAft>
                      </a:pPr>
                      <a:r>
                        <a:rPr lang="en-ZA" sz="1600" dirty="0">
                          <a:effectLst/>
                        </a:rPr>
                        <a:t>Finalised</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97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49</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kumimoji="0" lang="en-ZA" sz="1600" u="none" strike="noStrike" kern="1200" cap="none" spc="0" normalizeH="0" baseline="0" noProof="0" dirty="0" smtClean="0">
                          <a:ln>
                            <a:noFill/>
                          </a:ln>
                          <a:effectLst/>
                          <a:uLnTx/>
                          <a:uFillTx/>
                        </a:rPr>
                        <a:t>1,730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tx1"/>
                          </a:solidFill>
                          <a:effectLst/>
                        </a:rPr>
                        <a:t>15</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tabLst>
                          <a:tab pos="361950" algn="l"/>
                          <a:tab pos="561340" algn="ctr"/>
                        </a:tabLst>
                      </a:pPr>
                      <a:r>
                        <a:rPr lang="en-ZA" sz="1600" dirty="0" smtClean="0">
                          <a:effectLst/>
                        </a:rPr>
                        <a:t>1,892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2"/>
                  </a:ext>
                </a:extLst>
              </a:tr>
              <a:tr h="251187">
                <a:tc>
                  <a:txBody>
                    <a:bodyPr/>
                    <a:lstStyle/>
                    <a:p>
                      <a:pPr marL="0" marR="0">
                        <a:spcBef>
                          <a:spcPts val="0"/>
                        </a:spcBef>
                        <a:spcAft>
                          <a:spcPts val="0"/>
                        </a:spcAft>
                      </a:pPr>
                      <a:r>
                        <a:rPr lang="en-ZA" sz="1600" dirty="0">
                          <a:effectLst/>
                        </a:rPr>
                        <a:t>Pending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3"/>
                  </a:ext>
                </a:extLst>
              </a:tr>
              <a:tr h="251187">
                <a:tc>
                  <a:txBody>
                    <a:bodyPr/>
                    <a:lstStyle/>
                    <a:p>
                      <a:pPr marL="0" marR="0">
                        <a:spcBef>
                          <a:spcPts val="0"/>
                        </a:spcBef>
                        <a:spcAft>
                          <a:spcPts val="0"/>
                        </a:spcAft>
                      </a:pPr>
                      <a:r>
                        <a:rPr lang="en-ZA" sz="1600" dirty="0">
                          <a:effectLst/>
                        </a:rPr>
                        <a:t>Outstanding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dk1"/>
                          </a:solidFill>
                          <a:effectLst/>
                          <a:latin typeface="+mn-lt"/>
                          <a:ea typeface="+mn-ea"/>
                          <a:cs typeface="+mn-cs"/>
                        </a:rPr>
                        <a:t>432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tx1"/>
                          </a:solidFill>
                          <a:effectLst/>
                          <a:latin typeface="+mn-lt"/>
                          <a:ea typeface="+mn-ea"/>
                          <a:cs typeface="+mn-cs"/>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dk1"/>
                          </a:solidFill>
                          <a:effectLst/>
                          <a:latin typeface="+mn-lt"/>
                          <a:ea typeface="+mn-ea"/>
                          <a:cs typeface="+mn-cs"/>
                        </a:rPr>
                        <a:t>433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4"/>
                  </a:ext>
                </a:extLst>
              </a:tr>
              <a:tr h="251187">
                <a:tc>
                  <a:txBody>
                    <a:bodyPr/>
                    <a:lstStyle/>
                    <a:p>
                      <a:pPr marL="0" marR="0" algn="ctr">
                        <a:spcBef>
                          <a:spcPts val="0"/>
                        </a:spcBef>
                        <a:spcAft>
                          <a:spcPts val="0"/>
                        </a:spcAft>
                      </a:pPr>
                      <a:r>
                        <a:rPr lang="en-ZA" sz="1600" dirty="0">
                          <a:effectLst/>
                        </a:rPr>
                        <a:t>TOTAL</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97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50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2,162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15</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tabLst>
                          <a:tab pos="409575" algn="l"/>
                          <a:tab pos="561340" algn="ctr"/>
                        </a:tabLst>
                      </a:pPr>
                      <a:r>
                        <a:rPr lang="en-ZA" sz="1600" dirty="0" smtClean="0">
                          <a:effectLst/>
                        </a:rPr>
                        <a:t>2,325</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5"/>
                  </a:ext>
                </a:extLst>
              </a:tr>
              <a:tr h="251187">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6"/>
                  </a:ext>
                </a:extLst>
              </a:tr>
              <a:tr h="251187">
                <a:tc>
                  <a:txBody>
                    <a:bodyPr/>
                    <a:lstStyle/>
                    <a:p>
                      <a:pPr marL="0" marR="0" algn="ctr">
                        <a:spcBef>
                          <a:spcPts val="0"/>
                        </a:spcBef>
                        <a:spcAft>
                          <a:spcPts val="0"/>
                        </a:spcAft>
                      </a:pPr>
                      <a:r>
                        <a:rPr lang="en-ZA" sz="1600" dirty="0">
                          <a:solidFill>
                            <a:schemeClr val="accent2"/>
                          </a:solidFill>
                          <a:effectLst/>
                        </a:rPr>
                        <a:t>Disciplinary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7"/>
                  </a:ext>
                </a:extLst>
              </a:tr>
              <a:tr h="502373">
                <a:tc>
                  <a:txBody>
                    <a:bodyPr/>
                    <a:lstStyle/>
                    <a:p>
                      <a:pPr marL="0" marR="0" algn="l">
                        <a:spcBef>
                          <a:spcPts val="0"/>
                        </a:spcBef>
                        <a:spcAft>
                          <a:spcPts val="0"/>
                        </a:spcAft>
                      </a:pPr>
                      <a:r>
                        <a:rPr lang="en-ZA" sz="1600" dirty="0">
                          <a:effectLst/>
                        </a:rPr>
                        <a:t>Finalised (Resigned/retired/died before sanction)</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smtClean="0">
                          <a:ln>
                            <a:noFill/>
                          </a:ln>
                          <a:effectLst/>
                          <a:uLnTx/>
                          <a:uFillTx/>
                        </a:rPr>
                        <a:t>2</a:t>
                      </a:r>
                      <a:endParaRPr kumimoji="0" lang="en-US" sz="1600" u="none" strike="noStrike" kern="1200" cap="none" spc="0" normalizeH="0" baseline="0" noProof="0" dirty="0" smtClean="0">
                        <a:ln>
                          <a:noFill/>
                        </a:ln>
                        <a:effectLst/>
                        <a:uLnTx/>
                        <a:uFillTx/>
                      </a:endParaRPr>
                    </a:p>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solidFill>
                            <a:schemeClr val="tx1"/>
                          </a:solidFill>
                          <a:effectLst/>
                        </a:rPr>
                        <a:t> </a:t>
                      </a:r>
                      <a:r>
                        <a:rPr lang="en-ZA" sz="1600" dirty="0" smtClean="0">
                          <a:solidFill>
                            <a:schemeClr val="tx1"/>
                          </a:solidFill>
                          <a:effectLs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8</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8"/>
                  </a:ext>
                </a:extLst>
              </a:tr>
              <a:tr h="251187">
                <a:tc>
                  <a:txBody>
                    <a:bodyPr/>
                    <a:lstStyle/>
                    <a:p>
                      <a:pPr marL="0" marR="0">
                        <a:spcBef>
                          <a:spcPts val="0"/>
                        </a:spcBef>
                        <a:spcAft>
                          <a:spcPts val="0"/>
                        </a:spcAft>
                      </a:pPr>
                      <a:r>
                        <a:rPr lang="en-ZA" sz="1600" dirty="0">
                          <a:effectLst/>
                        </a:rPr>
                        <a:t>Finalised (Verbal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9"/>
                  </a:ext>
                </a:extLst>
              </a:tr>
              <a:tr h="251187">
                <a:tc>
                  <a:txBody>
                    <a:bodyPr/>
                    <a:lstStyle/>
                    <a:p>
                      <a:pPr marL="0" marR="0">
                        <a:spcBef>
                          <a:spcPts val="0"/>
                        </a:spcBef>
                        <a:spcAft>
                          <a:spcPts val="0"/>
                        </a:spcAft>
                      </a:pPr>
                      <a:r>
                        <a:rPr lang="en-ZA" sz="1600" dirty="0">
                          <a:effectLst/>
                        </a:rPr>
                        <a:t>Finalised (Written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3</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tx1"/>
                          </a:solidFill>
                          <a:effectLst/>
                          <a:latin typeface="+mn-lt"/>
                          <a:ea typeface="+mn-ea"/>
                          <a:cs typeface="+mn-cs"/>
                        </a:rPr>
                        <a:t>6</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solidFill>
                            <a:schemeClr val="tx1"/>
                          </a:solidFill>
                          <a:effectLst/>
                        </a:rPr>
                        <a:t> </a:t>
                      </a:r>
                      <a:r>
                        <a:rPr lang="en-ZA" sz="1600" dirty="0" smtClean="0">
                          <a:solidFill>
                            <a:schemeClr val="tx1"/>
                          </a:solidFill>
                          <a:effectLs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14</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0"/>
                  </a:ext>
                </a:extLst>
              </a:tr>
              <a:tr h="251187">
                <a:tc>
                  <a:txBody>
                    <a:bodyPr/>
                    <a:lstStyle/>
                    <a:p>
                      <a:pPr marL="0" marR="0">
                        <a:spcBef>
                          <a:spcPts val="0"/>
                        </a:spcBef>
                        <a:spcAft>
                          <a:spcPts val="0"/>
                        </a:spcAft>
                      </a:pPr>
                      <a:r>
                        <a:rPr lang="en-ZA" sz="1600" dirty="0">
                          <a:effectLst/>
                        </a:rPr>
                        <a:t>Finalised (Final written warning)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9</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solidFill>
                            <a:schemeClr val="tx1"/>
                          </a:solidFill>
                          <a:effectLs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8</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20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1"/>
                  </a:ext>
                </a:extLst>
              </a:tr>
              <a:tr h="502373">
                <a:tc>
                  <a:txBody>
                    <a:bodyPr/>
                    <a:lstStyle/>
                    <a:p>
                      <a:pPr marL="0" marR="0">
                        <a:spcBef>
                          <a:spcPts val="0"/>
                        </a:spcBef>
                        <a:spcAft>
                          <a:spcPts val="0"/>
                        </a:spcAft>
                      </a:pPr>
                      <a:r>
                        <a:rPr lang="en-ZA" sz="1600" dirty="0">
                          <a:effectLst/>
                        </a:rPr>
                        <a:t>Finalised (Final written warning and suspension without pay)</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a:t>
                      </a:r>
                      <a:endParaRPr lang="en-US" sz="1600" dirty="0">
                        <a:effectLst/>
                      </a:endParaRPr>
                    </a:p>
                    <a:p>
                      <a:pPr marL="0" marR="0" algn="ctr">
                        <a:spcBef>
                          <a:spcPts val="0"/>
                        </a:spcBef>
                        <a:spcAft>
                          <a:spcPts val="0"/>
                        </a:spcAft>
                      </a:pP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8</a:t>
                      </a:r>
                      <a:endParaRPr lang="en-US" sz="1600" dirty="0">
                        <a:effectLst/>
                      </a:endParaRPr>
                    </a:p>
                    <a:p>
                      <a:pPr marL="0" marR="0" algn="ctr">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6</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15</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2"/>
                  </a:ext>
                </a:extLst>
              </a:tr>
              <a:tr h="353992">
                <a:tc>
                  <a:txBody>
                    <a:bodyPr/>
                    <a:lstStyle/>
                    <a:p>
                      <a:pPr marL="0" marR="0">
                        <a:spcBef>
                          <a:spcPts val="0"/>
                        </a:spcBef>
                        <a:spcAft>
                          <a:spcPts val="0"/>
                        </a:spcAft>
                      </a:pPr>
                      <a:r>
                        <a:rPr lang="en-ZA" sz="1600" dirty="0">
                          <a:effectLst/>
                        </a:rPr>
                        <a:t>Pending</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latin typeface="+mn-lt"/>
                          <a:ea typeface="+mn-ea"/>
                          <a:cs typeface="+mn-cs"/>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solidFill>
                            <a:schemeClr val="dk1"/>
                          </a:solidFill>
                          <a:effectLst/>
                          <a:latin typeface="+mn-lt"/>
                          <a:ea typeface="+mn-ea"/>
                          <a:cs typeface="+mn-cs"/>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dk1"/>
                          </a:solidFill>
                          <a:effectLst/>
                          <a:latin typeface="+mn-lt"/>
                          <a:ea typeface="+mn-ea"/>
                          <a:cs typeface="+mn-cs"/>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solidFill>
                            <a:schemeClr val="dk1"/>
                          </a:solidFill>
                          <a:effectLst/>
                          <a:latin typeface="+mn-lt"/>
                          <a:ea typeface="+mn-ea"/>
                          <a:cs typeface="+mn-cs"/>
                        </a:rPr>
                        <a:t>-</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3"/>
                  </a:ext>
                </a:extLst>
              </a:tr>
              <a:tr h="502373">
                <a:tc>
                  <a:txBody>
                    <a:bodyPr/>
                    <a:lstStyle/>
                    <a:p>
                      <a:pPr marL="0" marR="0">
                        <a:spcBef>
                          <a:spcPts val="0"/>
                        </a:spcBef>
                        <a:spcAft>
                          <a:spcPts val="0"/>
                        </a:spcAft>
                      </a:pPr>
                      <a:r>
                        <a:rPr lang="en-ZA" sz="1600" dirty="0">
                          <a:effectLst/>
                        </a:rPr>
                        <a:t>Insufficient evidence to prove misconduct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1</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7</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2</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10</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4"/>
                  </a:ext>
                </a:extLst>
              </a:tr>
              <a:tr h="251187">
                <a:tc>
                  <a:txBody>
                    <a:bodyPr/>
                    <a:lstStyle/>
                    <a:p>
                      <a:pPr marL="0" marR="0">
                        <a:spcBef>
                          <a:spcPts val="0"/>
                        </a:spcBef>
                        <a:spcAft>
                          <a:spcPts val="0"/>
                        </a:spcAft>
                      </a:pPr>
                      <a:r>
                        <a:rPr lang="en-ZA" sz="1600" dirty="0">
                          <a:effectLst/>
                        </a:rPr>
                        <a:t>Finalised (Dismissed)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600" dirty="0" smtClean="0">
                          <a:effectLst/>
                          <a:latin typeface="+mn-lt"/>
                          <a:ea typeface="+mn-ea"/>
                          <a:cs typeface="+mn-cs"/>
                        </a:rPr>
                        <a:t>8</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rPr>
                        <a:t>-</a:t>
                      </a:r>
                      <a:r>
                        <a:rPr lang="en-ZA" sz="1600" dirty="0">
                          <a:effectLs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rPr>
                        <a:t> </a:t>
                      </a:r>
                      <a:r>
                        <a:rPr lang="en-ZA" sz="1600" dirty="0" smtClean="0">
                          <a:effectLst/>
                        </a:rPr>
                        <a:t>-</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smtClean="0">
                          <a:effectLst/>
                          <a:latin typeface="+mn-lt"/>
                          <a:ea typeface="+mn-ea"/>
                          <a:cs typeface="+mn-cs"/>
                        </a:rPr>
                        <a:t>8</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406714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Overview &amp; Outcomes Of Investigations Conducted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nvPr>
        </p:nvGraphicFramePr>
        <p:xfrm>
          <a:off x="7862" y="990600"/>
          <a:ext cx="12184137" cy="5433550"/>
        </p:xfrm>
        <a:graphic>
          <a:graphicData uri="http://schemas.openxmlformats.org/drawingml/2006/table">
            <a:tbl>
              <a:tblPr firstRow="1" firstCol="1" bandRow="1">
                <a:tableStyleId>{9DCAF9ED-07DC-4A11-8D7F-57B35C25682E}</a:tableStyleId>
              </a:tblPr>
              <a:tblGrid>
                <a:gridCol w="3236481">
                  <a:extLst>
                    <a:ext uri="{9D8B030D-6E8A-4147-A177-3AD203B41FA5}">
                      <a16:colId xmlns:a16="http://schemas.microsoft.com/office/drawing/2014/main" xmlns="" val="20000"/>
                    </a:ext>
                  </a:extLst>
                </a:gridCol>
                <a:gridCol w="1784857">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545971">
                  <a:extLst>
                    <a:ext uri="{9D8B030D-6E8A-4147-A177-3AD203B41FA5}">
                      <a16:colId xmlns:a16="http://schemas.microsoft.com/office/drawing/2014/main" xmlns="" val="20003"/>
                    </a:ext>
                  </a:extLst>
                </a:gridCol>
                <a:gridCol w="1491276">
                  <a:extLst>
                    <a:ext uri="{9D8B030D-6E8A-4147-A177-3AD203B41FA5}">
                      <a16:colId xmlns:a16="http://schemas.microsoft.com/office/drawing/2014/main" xmlns="" val="20004"/>
                    </a:ext>
                  </a:extLst>
                </a:gridCol>
                <a:gridCol w="1491276">
                  <a:extLst>
                    <a:ext uri="{9D8B030D-6E8A-4147-A177-3AD203B41FA5}">
                      <a16:colId xmlns:a16="http://schemas.microsoft.com/office/drawing/2014/main" xmlns="" val="20005"/>
                    </a:ext>
                  </a:extLst>
                </a:gridCol>
                <a:gridCol w="1491276">
                  <a:extLst>
                    <a:ext uri="{9D8B030D-6E8A-4147-A177-3AD203B41FA5}">
                      <a16:colId xmlns:a16="http://schemas.microsoft.com/office/drawing/2014/main" xmlns="" val="20006"/>
                    </a:ext>
                  </a:extLst>
                </a:gridCol>
              </a:tblGrid>
              <a:tr h="990600">
                <a:tc>
                  <a:txBody>
                    <a:bodyPr/>
                    <a:lstStyle/>
                    <a:p>
                      <a:pPr marL="0" marR="0" algn="ctr">
                        <a:spcBef>
                          <a:spcPts val="0"/>
                        </a:spcBef>
                        <a:spcAft>
                          <a:spcPts val="0"/>
                        </a:spcAft>
                      </a:pPr>
                      <a:r>
                        <a:rPr lang="en-ZA" sz="700" dirty="0">
                          <a:effectLst/>
                          <a:latin typeface="+mn-lt"/>
                        </a:rPr>
                        <a:t> </a:t>
                      </a:r>
                      <a:r>
                        <a:rPr lang="en-ZA" sz="700" dirty="0" smtClean="0">
                          <a:effectLst/>
                          <a:latin typeface="+mn-lt"/>
                        </a:rPr>
                        <a:t> </a:t>
                      </a:r>
                      <a:endParaRPr lang="en-US" sz="11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R38 of 2010 – SCM/Leases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R27 of 2015 – extension of R38 of 2010</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R59 of 2013 - Nkandla</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R59 of 2014 - Leases</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Proc. </a:t>
                      </a:r>
                      <a:r>
                        <a:rPr lang="en-ZA" sz="1500" dirty="0">
                          <a:effectLst/>
                          <a:latin typeface="+mn-lt"/>
                        </a:rPr>
                        <a:t>R54 of 2014 -Prestige </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ndParaRPr>
                    </a:p>
                    <a:p>
                      <a:pPr marL="0" marR="0" algn="ctr">
                        <a:spcBef>
                          <a:spcPts val="0"/>
                        </a:spcBef>
                        <a:spcAft>
                          <a:spcPts val="0"/>
                        </a:spcAft>
                      </a:pPr>
                      <a:r>
                        <a:rPr lang="en-ZA" sz="1500" dirty="0">
                          <a:effectLst/>
                          <a:latin typeface="+mn-lt"/>
                        </a:rPr>
                        <a:t>TOTAL</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0"/>
                  </a:ext>
                </a:extLst>
              </a:tr>
              <a:tr h="232890">
                <a:tc>
                  <a:txBody>
                    <a:bodyPr/>
                    <a:lstStyle/>
                    <a:p>
                      <a:pPr marL="0" marR="0" algn="ctr">
                        <a:spcBef>
                          <a:spcPts val="0"/>
                        </a:spcBef>
                        <a:spcAft>
                          <a:spcPts val="0"/>
                        </a:spcAft>
                      </a:pPr>
                      <a:r>
                        <a:rPr lang="en-ZA" sz="1600" dirty="0">
                          <a:solidFill>
                            <a:schemeClr val="accent2"/>
                          </a:solidFill>
                          <a:effectLst/>
                          <a:latin typeface="+mn-lt"/>
                        </a:rPr>
                        <a:t>Disciplinary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spcBef>
                          <a:spcPts val="0"/>
                        </a:spcBef>
                        <a:spcAft>
                          <a:spcPts val="0"/>
                        </a:spcAft>
                      </a:pPr>
                      <a:r>
                        <a:rPr lang="en-ZA" sz="1600" dirty="0">
                          <a:effectLst/>
                          <a:latin typeface="+mn-lt"/>
                        </a:rPr>
                        <a:t> </a:t>
                      </a:r>
                      <a:endParaRPr lang="en-US" sz="16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1"/>
                  </a:ext>
                </a:extLst>
              </a:tr>
              <a:tr h="232890">
                <a:tc>
                  <a:txBody>
                    <a:bodyPr/>
                    <a:lstStyle/>
                    <a:p>
                      <a:pPr marL="0" marR="0">
                        <a:spcBef>
                          <a:spcPts val="0"/>
                        </a:spcBef>
                        <a:spcAft>
                          <a:spcPts val="0"/>
                        </a:spcAft>
                      </a:pPr>
                      <a:r>
                        <a:rPr lang="en-ZA" sz="1500" dirty="0">
                          <a:effectLst/>
                          <a:latin typeface="+mn-lt"/>
                        </a:rPr>
                        <a:t>Found not guilty</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ea typeface="+mn-ea"/>
                          <a:cs typeface="+mn-cs"/>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ea typeface="+mn-ea"/>
                          <a:cs typeface="+mn-cs"/>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2"/>
                  </a:ext>
                </a:extLst>
              </a:tr>
              <a:tr h="232890">
                <a:tc>
                  <a:txBody>
                    <a:bodyPr/>
                    <a:lstStyle/>
                    <a:p>
                      <a:pPr marL="0" marR="0">
                        <a:spcBef>
                          <a:spcPts val="0"/>
                        </a:spcBef>
                        <a:spcAft>
                          <a:spcPts val="0"/>
                        </a:spcAft>
                      </a:pPr>
                      <a:r>
                        <a:rPr lang="en-ZA" sz="1500" dirty="0">
                          <a:effectLst/>
                          <a:latin typeface="+mn-lt"/>
                        </a:rPr>
                        <a:t>Settled – hearings called off</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3"/>
                  </a:ext>
                </a:extLst>
              </a:tr>
              <a:tr h="232890">
                <a:tc>
                  <a:txBody>
                    <a:bodyPr/>
                    <a:lstStyle/>
                    <a:p>
                      <a:pPr marL="0" marR="0" algn="ctr">
                        <a:spcBef>
                          <a:spcPts val="0"/>
                        </a:spcBef>
                        <a:spcAft>
                          <a:spcPts val="0"/>
                        </a:spcAft>
                      </a:pPr>
                      <a:r>
                        <a:rPr lang="en-ZA" sz="1500" dirty="0" smtClean="0">
                          <a:effectLst/>
                          <a:latin typeface="+mn-lt"/>
                        </a:rPr>
                        <a:t>TOTAL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28</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12</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24</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solidFill>
                            <a:schemeClr val="tx1"/>
                          </a:solidFill>
                          <a:effectLst/>
                          <a:latin typeface="+mn-lt"/>
                          <a:ea typeface="+mn-ea"/>
                          <a:cs typeface="+mn-cs"/>
                        </a:rPr>
                        <a:t>5</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79</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4"/>
                  </a:ext>
                </a:extLst>
              </a:tr>
              <a:tr h="232890">
                <a:tc>
                  <a:txBody>
                    <a:bodyPr/>
                    <a:lstStyle/>
                    <a:p>
                      <a:pPr marL="0" marR="0">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5"/>
                  </a:ext>
                </a:extLst>
              </a:tr>
              <a:tr h="233551">
                <a:tc>
                  <a:txBody>
                    <a:bodyPr/>
                    <a:lstStyle/>
                    <a:p>
                      <a:pPr marL="0" marR="0" algn="ctr">
                        <a:spcBef>
                          <a:spcPts val="0"/>
                        </a:spcBef>
                        <a:spcAft>
                          <a:spcPts val="0"/>
                        </a:spcAft>
                      </a:pPr>
                      <a:r>
                        <a:rPr lang="en-ZA" sz="1500" dirty="0">
                          <a:solidFill>
                            <a:schemeClr val="accent2"/>
                          </a:solidFill>
                          <a:effectLst/>
                          <a:latin typeface="+mn-lt"/>
                        </a:rPr>
                        <a:t>Civil Action</a:t>
                      </a:r>
                      <a:endParaRPr lang="en-US" sz="15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6"/>
                  </a:ext>
                </a:extLst>
              </a:tr>
              <a:tr h="465781">
                <a:tc>
                  <a:txBody>
                    <a:bodyPr/>
                    <a:lstStyle/>
                    <a:p>
                      <a:pPr marL="0" marR="0">
                        <a:spcBef>
                          <a:spcPts val="0"/>
                        </a:spcBef>
                        <a:spcAft>
                          <a:spcPts val="0"/>
                        </a:spcAft>
                      </a:pPr>
                      <a:r>
                        <a:rPr lang="en-ZA" sz="1500" dirty="0">
                          <a:effectLst/>
                          <a:latin typeface="+mn-lt"/>
                        </a:rPr>
                        <a:t>Finalised (AOD’s signed)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5 </a:t>
                      </a:r>
                    </a:p>
                    <a:p>
                      <a:pPr marL="0" marR="0" algn="ctr">
                        <a:spcBef>
                          <a:spcPts val="0"/>
                        </a:spcBef>
                        <a:spcAft>
                          <a:spcPts val="0"/>
                        </a:spcAft>
                      </a:pPr>
                      <a:r>
                        <a:rPr lang="en-ZA" sz="1500" dirty="0" smtClean="0">
                          <a:effectLst/>
                          <a:latin typeface="+mn-lt"/>
                        </a:rPr>
                        <a:t>R2,227, 362</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10                    R990,510</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15                         R3,217,872</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7"/>
                  </a:ext>
                </a:extLst>
              </a:tr>
              <a:tr h="232890">
                <a:tc>
                  <a:txBody>
                    <a:bodyPr/>
                    <a:lstStyle/>
                    <a:p>
                      <a:pPr marL="0" marR="0">
                        <a:spcBef>
                          <a:spcPts val="0"/>
                        </a:spcBef>
                        <a:spcAft>
                          <a:spcPts val="0"/>
                        </a:spcAft>
                      </a:pPr>
                      <a:r>
                        <a:rPr lang="en-ZA" sz="1500" dirty="0">
                          <a:effectLst/>
                          <a:latin typeface="+mn-lt"/>
                        </a:rPr>
                        <a:t>Finalised (matters settled)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8"/>
                  </a:ext>
                </a:extLst>
              </a:tr>
              <a:tr h="232890">
                <a:tc>
                  <a:txBody>
                    <a:bodyPr/>
                    <a:lstStyle/>
                    <a:p>
                      <a:pPr marL="0" marR="0">
                        <a:spcBef>
                          <a:spcPts val="0"/>
                        </a:spcBef>
                        <a:spcAft>
                          <a:spcPts val="0"/>
                        </a:spcAft>
                      </a:pPr>
                      <a:r>
                        <a:rPr lang="en-ZA" sz="1500" dirty="0">
                          <a:effectLst/>
                          <a:latin typeface="+mn-lt"/>
                        </a:rPr>
                        <a:t>Tenants evicted</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11</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9"/>
                  </a:ext>
                </a:extLst>
              </a:tr>
              <a:tr h="698671">
                <a:tc>
                  <a:txBody>
                    <a:bodyPr/>
                    <a:lstStyle/>
                    <a:p>
                      <a:pPr marL="0" marR="0">
                        <a:spcBef>
                          <a:spcPts val="0"/>
                        </a:spcBef>
                        <a:spcAft>
                          <a:spcPts val="0"/>
                        </a:spcAft>
                      </a:pPr>
                      <a:r>
                        <a:rPr lang="en-ZA" sz="1500" dirty="0">
                          <a:effectLst/>
                          <a:latin typeface="+mn-lt"/>
                        </a:rPr>
                        <a:t>Matters referred to </a:t>
                      </a:r>
                      <a:r>
                        <a:rPr lang="en-ZA" sz="1500" dirty="0" smtClean="0">
                          <a:effectLst/>
                          <a:latin typeface="+mn-lt"/>
                        </a:rPr>
                        <a:t>AFU</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2 </a:t>
                      </a:r>
                    </a:p>
                    <a:p>
                      <a:pPr marL="0" marR="0" algn="ctr">
                        <a:spcBef>
                          <a:spcPts val="0"/>
                        </a:spcBef>
                        <a:spcAft>
                          <a:spcPts val="0"/>
                        </a:spcAft>
                      </a:pPr>
                      <a:r>
                        <a:rPr lang="en-ZA" sz="1500" dirty="0" smtClean="0">
                          <a:effectLst/>
                          <a:latin typeface="+mn-lt"/>
                        </a:rPr>
                        <a:t>R336,</a:t>
                      </a:r>
                      <a:r>
                        <a:rPr lang="en-ZA" sz="1500" baseline="0" dirty="0" smtClean="0">
                          <a:effectLst/>
                          <a:latin typeface="+mn-lt"/>
                        </a:rPr>
                        <a:t> 000 000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16</a:t>
                      </a:r>
                    </a:p>
                    <a:p>
                      <a:pPr marL="0" marR="0" algn="ctr">
                        <a:spcBef>
                          <a:spcPts val="0"/>
                        </a:spcBef>
                        <a:spcAft>
                          <a:spcPts val="0"/>
                        </a:spcAft>
                      </a:pPr>
                      <a:r>
                        <a:rPr lang="en-ZA" sz="1500" dirty="0" smtClean="0">
                          <a:effectLst/>
                          <a:latin typeface="+mn-lt"/>
                        </a:rPr>
                        <a:t>R131 420 521.80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18</a:t>
                      </a:r>
                    </a:p>
                    <a:p>
                      <a:pPr marL="0" marR="0" algn="ctr">
                        <a:spcBef>
                          <a:spcPts val="0"/>
                        </a:spcBef>
                        <a:spcAft>
                          <a:spcPts val="0"/>
                        </a:spcAft>
                      </a:pPr>
                      <a:r>
                        <a:rPr lang="en-US" sz="1500" dirty="0" smtClean="0">
                          <a:effectLst/>
                          <a:latin typeface="+mn-lt"/>
                        </a:rPr>
                        <a:t>R467, 420,521</a:t>
                      </a:r>
                      <a:endParaRPr lang="en-US" sz="1500" b="1"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0"/>
                  </a:ext>
                </a:extLst>
              </a:tr>
              <a:tr h="705096">
                <a:tc>
                  <a:txBody>
                    <a:bodyPr/>
                    <a:lstStyle/>
                    <a:p>
                      <a:pPr marL="0" marR="0">
                        <a:spcBef>
                          <a:spcPts val="0"/>
                        </a:spcBef>
                        <a:spcAft>
                          <a:spcPts val="0"/>
                        </a:spcAft>
                      </a:pPr>
                      <a:r>
                        <a:rPr lang="en-ZA" sz="1500" dirty="0">
                          <a:effectLst/>
                          <a:latin typeface="+mn-lt"/>
                        </a:rPr>
                        <a:t>Matters pending (Summons issued/in Court)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6</a:t>
                      </a:r>
                    </a:p>
                    <a:p>
                      <a:pPr marL="0" marR="0" algn="ctr">
                        <a:spcBef>
                          <a:spcPts val="0"/>
                        </a:spcBef>
                        <a:spcAft>
                          <a:spcPts val="0"/>
                        </a:spcAft>
                      </a:pPr>
                      <a:r>
                        <a:rPr lang="en-ZA" sz="1500" dirty="0" smtClean="0">
                          <a:effectLst/>
                          <a:latin typeface="+mn-lt"/>
                        </a:rPr>
                        <a:t>R 216,831, 397</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a:t>
                      </a:r>
                    </a:p>
                    <a:p>
                      <a:pPr marL="0" marR="0" algn="ctr">
                        <a:spcBef>
                          <a:spcPts val="0"/>
                        </a:spcBef>
                        <a:spcAft>
                          <a:spcPts val="0"/>
                        </a:spcAft>
                      </a:pPr>
                      <a:r>
                        <a:rPr lang="en-ZA" sz="1500" dirty="0" smtClean="0">
                          <a:effectLst/>
                          <a:latin typeface="+mn-lt"/>
                        </a:rPr>
                        <a:t>R 155, 324, 516</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7</a:t>
                      </a:r>
                    </a:p>
                    <a:p>
                      <a:pPr marL="0" marR="0" algn="ctr">
                        <a:spcBef>
                          <a:spcPts val="0"/>
                        </a:spcBef>
                        <a:spcAft>
                          <a:spcPts val="0"/>
                        </a:spcAft>
                      </a:pPr>
                      <a:endParaRPr lang="en-ZA" sz="1500" dirty="0" smtClean="0">
                        <a:effectLst/>
                        <a:latin typeface="+mn-lt"/>
                      </a:endParaRPr>
                    </a:p>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solidFill>
                            <a:schemeClr val="tx1"/>
                          </a:solidFill>
                          <a:effectLst/>
                          <a:latin typeface="+mn-lt"/>
                        </a:rPr>
                        <a:t>2</a:t>
                      </a:r>
                    </a:p>
                    <a:p>
                      <a:pPr marL="0" marR="0" algn="ctr">
                        <a:spcBef>
                          <a:spcPts val="0"/>
                        </a:spcBef>
                        <a:spcAft>
                          <a:spcPts val="0"/>
                        </a:spcAft>
                      </a:pPr>
                      <a:r>
                        <a:rPr lang="en-ZA" sz="1500" dirty="0" smtClean="0">
                          <a:solidFill>
                            <a:schemeClr val="tx1"/>
                          </a:solidFill>
                          <a:effectLst/>
                          <a:latin typeface="+mn-lt"/>
                        </a:rPr>
                        <a:t>R</a:t>
                      </a:r>
                      <a:r>
                        <a:rPr lang="en-ZA" sz="1500" baseline="0" dirty="0" smtClean="0">
                          <a:solidFill>
                            <a:schemeClr val="tx1"/>
                          </a:solidFill>
                          <a:effectLst/>
                          <a:latin typeface="+mn-lt"/>
                        </a:rPr>
                        <a:t>5,707, 131.94</a:t>
                      </a:r>
                    </a:p>
                    <a:p>
                      <a:pPr marL="0" marR="0" algn="ctr">
                        <a:spcBef>
                          <a:spcPts val="0"/>
                        </a:spcBef>
                        <a:spcAft>
                          <a:spcPts val="0"/>
                        </a:spcAft>
                      </a:pP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15</a:t>
                      </a:r>
                    </a:p>
                    <a:p>
                      <a:pPr marL="0" marR="0" algn="ctr">
                        <a:spcBef>
                          <a:spcPts val="0"/>
                        </a:spcBef>
                        <a:spcAft>
                          <a:spcPts val="0"/>
                        </a:spcAft>
                      </a:pPr>
                      <a:r>
                        <a:rPr lang="en-ZA" sz="1500" dirty="0" smtClean="0">
                          <a:effectLst/>
                          <a:latin typeface="+mn-lt"/>
                        </a:rPr>
                        <a:t>R 377,863,044</a:t>
                      </a:r>
                      <a:endParaRPr lang="en-US" sz="15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1"/>
                  </a:ext>
                </a:extLst>
              </a:tr>
              <a:tr h="698671">
                <a:tc>
                  <a:txBody>
                    <a:bodyPr/>
                    <a:lstStyle/>
                    <a:p>
                      <a:pPr marL="0" marR="0">
                        <a:spcBef>
                          <a:spcPts val="0"/>
                        </a:spcBef>
                        <a:spcAft>
                          <a:spcPts val="0"/>
                        </a:spcAft>
                      </a:pPr>
                      <a:r>
                        <a:rPr lang="en-ZA" sz="1500" dirty="0">
                          <a:effectLst/>
                          <a:latin typeface="+mn-lt"/>
                        </a:rPr>
                        <a:t>Matters pending (referred to State Attorney)</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1</a:t>
                      </a:r>
                    </a:p>
                    <a:p>
                      <a:pPr marL="0" marR="0" algn="ctr">
                        <a:spcBef>
                          <a:spcPts val="0"/>
                        </a:spcBef>
                        <a:spcAft>
                          <a:spcPts val="0"/>
                        </a:spcAft>
                      </a:pPr>
                      <a:r>
                        <a:rPr lang="en-ZA" sz="1500" dirty="0" smtClean="0">
                          <a:effectLst/>
                          <a:latin typeface="+mn-lt"/>
                        </a:rPr>
                        <a:t>R</a:t>
                      </a:r>
                      <a:r>
                        <a:rPr lang="en-ZA" sz="1500" baseline="0" dirty="0" smtClean="0">
                          <a:effectLst/>
                          <a:latin typeface="+mn-lt"/>
                        </a:rPr>
                        <a:t>50,800,000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a:effectLst/>
                          <a:latin typeface="+mn-lt"/>
                        </a:rPr>
                        <a:t> </a:t>
                      </a:r>
                      <a:r>
                        <a:rPr lang="en-ZA" sz="1500" dirty="0" smtClean="0">
                          <a:effectLst/>
                          <a:latin typeface="+mn-lt"/>
                        </a:rPr>
                        <a:t>-</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solidFill>
                            <a:schemeClr val="dk1"/>
                          </a:solidFill>
                          <a:effectLst/>
                          <a:latin typeface="+mn-lt"/>
                          <a:ea typeface="+mn-ea"/>
                          <a:cs typeface="+mn-cs"/>
                        </a:rPr>
                        <a:t>9</a:t>
                      </a:r>
                      <a:endParaRPr lang="en-ZA" sz="15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a:t>
                      </a:r>
                      <a:r>
                        <a:rPr lang="en-ZA" sz="1500" dirty="0">
                          <a:effectLst/>
                          <a:latin typeface="+mn-lt"/>
                        </a:rPr>
                        <a:t> </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500" dirty="0" smtClean="0">
                          <a:effectLst/>
                          <a:latin typeface="+mn-lt"/>
                        </a:rPr>
                        <a:t>10</a:t>
                      </a:r>
                    </a:p>
                    <a:p>
                      <a:pPr marL="0" marR="0" algn="ctr">
                        <a:spcBef>
                          <a:spcPts val="0"/>
                        </a:spcBef>
                        <a:spcAft>
                          <a:spcPts val="0"/>
                        </a:spcAft>
                      </a:pPr>
                      <a:r>
                        <a:rPr lang="en-ZA" sz="1500" dirty="0" smtClean="0">
                          <a:effectLst/>
                          <a:latin typeface="+mn-lt"/>
                        </a:rPr>
                        <a:t>R</a:t>
                      </a:r>
                      <a:r>
                        <a:rPr lang="en-ZA" sz="1500" baseline="0" dirty="0" smtClean="0">
                          <a:effectLst/>
                          <a:latin typeface="+mn-lt"/>
                        </a:rPr>
                        <a:t> 50,800,000</a:t>
                      </a:r>
                      <a:endParaRPr lang="en-US" sz="15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1031127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Overview &amp; Outcomes Of Investigations Conducted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nvPr>
        </p:nvGraphicFramePr>
        <p:xfrm>
          <a:off x="76200" y="914400"/>
          <a:ext cx="11994631" cy="5258327"/>
        </p:xfrm>
        <a:graphic>
          <a:graphicData uri="http://schemas.openxmlformats.org/drawingml/2006/table">
            <a:tbl>
              <a:tblPr firstRow="1" firstCol="1" bandRow="1">
                <a:tableStyleId>{9DCAF9ED-07DC-4A11-8D7F-57B35C25682E}</a:tableStyleId>
              </a:tblPr>
              <a:tblGrid>
                <a:gridCol w="3471023">
                  <a:extLst>
                    <a:ext uri="{9D8B030D-6E8A-4147-A177-3AD203B41FA5}">
                      <a16:colId xmlns:a16="http://schemas.microsoft.com/office/drawing/2014/main" xmlns="" val="20000"/>
                    </a:ext>
                  </a:extLst>
                </a:gridCol>
                <a:gridCol w="1326828">
                  <a:extLst>
                    <a:ext uri="{9D8B030D-6E8A-4147-A177-3AD203B41FA5}">
                      <a16:colId xmlns:a16="http://schemas.microsoft.com/office/drawing/2014/main" xmlns="" val="20001"/>
                    </a:ext>
                  </a:extLst>
                </a:gridCol>
                <a:gridCol w="1282313">
                  <a:extLst>
                    <a:ext uri="{9D8B030D-6E8A-4147-A177-3AD203B41FA5}">
                      <a16:colId xmlns:a16="http://schemas.microsoft.com/office/drawing/2014/main" xmlns="" val="20002"/>
                    </a:ext>
                  </a:extLst>
                </a:gridCol>
                <a:gridCol w="1237797">
                  <a:extLst>
                    <a:ext uri="{9D8B030D-6E8A-4147-A177-3AD203B41FA5}">
                      <a16:colId xmlns:a16="http://schemas.microsoft.com/office/drawing/2014/main" xmlns="" val="20003"/>
                    </a:ext>
                  </a:extLst>
                </a:gridCol>
                <a:gridCol w="1703979">
                  <a:extLst>
                    <a:ext uri="{9D8B030D-6E8A-4147-A177-3AD203B41FA5}">
                      <a16:colId xmlns:a16="http://schemas.microsoft.com/office/drawing/2014/main" xmlns="" val="20004"/>
                    </a:ext>
                  </a:extLst>
                </a:gridCol>
                <a:gridCol w="1265060">
                  <a:extLst>
                    <a:ext uri="{9D8B030D-6E8A-4147-A177-3AD203B41FA5}">
                      <a16:colId xmlns:a16="http://schemas.microsoft.com/office/drawing/2014/main" xmlns="" val="20005"/>
                    </a:ext>
                  </a:extLst>
                </a:gridCol>
                <a:gridCol w="1707631">
                  <a:extLst>
                    <a:ext uri="{9D8B030D-6E8A-4147-A177-3AD203B41FA5}">
                      <a16:colId xmlns:a16="http://schemas.microsoft.com/office/drawing/2014/main" xmlns="" val="20006"/>
                    </a:ext>
                  </a:extLst>
                </a:gridCol>
              </a:tblGrid>
              <a:tr h="811306">
                <a:tc>
                  <a:txBody>
                    <a:bodyPr/>
                    <a:lstStyle/>
                    <a:p>
                      <a:pPr marL="0" marR="0" algn="ctr">
                        <a:spcBef>
                          <a:spcPts val="0"/>
                        </a:spcBef>
                        <a:spcAft>
                          <a:spcPts val="0"/>
                        </a:spcAft>
                      </a:pPr>
                      <a:r>
                        <a:rPr lang="en-ZA" sz="700" dirty="0">
                          <a:effectLst/>
                        </a:rPr>
                        <a:t> </a:t>
                      </a:r>
                      <a:r>
                        <a:rPr lang="en-ZA" sz="700" dirty="0" smtClean="0">
                          <a:effectLst/>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R38 of 2010 – SCM/Leases</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R27 of 2015 – extension of R38 of 2010</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R59 of 2013 - Nkandla</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R59 of 2014 - Leases</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smtClean="0">
                          <a:effectLst/>
                        </a:rPr>
                        <a:t>Proc. </a:t>
                      </a:r>
                      <a:r>
                        <a:rPr lang="en-ZA" sz="1300" dirty="0">
                          <a:effectLst/>
                        </a:rPr>
                        <a:t>R54 of 2014 -Prestige </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300" dirty="0">
                          <a:effectLst/>
                        </a:rPr>
                        <a:t> </a:t>
                      </a:r>
                      <a:endParaRPr lang="en-US" sz="1300" dirty="0">
                        <a:effectLst/>
                      </a:endParaRPr>
                    </a:p>
                    <a:p>
                      <a:pPr marL="0" marR="0" algn="ctr">
                        <a:spcBef>
                          <a:spcPts val="0"/>
                        </a:spcBef>
                        <a:spcAft>
                          <a:spcPts val="0"/>
                        </a:spcAft>
                      </a:pPr>
                      <a:r>
                        <a:rPr lang="en-ZA" sz="1300" dirty="0">
                          <a:effectLst/>
                        </a:rPr>
                        <a:t>TOTAL</a:t>
                      </a:r>
                      <a:endParaRPr lang="en-US" sz="13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0"/>
                  </a:ext>
                </a:extLst>
              </a:tr>
              <a:tr h="257050">
                <a:tc>
                  <a:txBody>
                    <a:bodyPr/>
                    <a:lstStyle/>
                    <a:p>
                      <a:pPr marL="0" marR="0" algn="ctr">
                        <a:spcBef>
                          <a:spcPts val="0"/>
                        </a:spcBef>
                        <a:spcAft>
                          <a:spcPts val="0"/>
                        </a:spcAft>
                      </a:pPr>
                      <a:r>
                        <a:rPr lang="en-ZA" sz="1600" dirty="0">
                          <a:solidFill>
                            <a:schemeClr val="accent2"/>
                          </a:solidFill>
                          <a:effectLst/>
                          <a:latin typeface="+mn-lt"/>
                        </a:rPr>
                        <a:t>Civil Action</a:t>
                      </a:r>
                      <a:endParaRPr lang="en-US" sz="16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1"/>
                  </a:ext>
                </a:extLst>
              </a:tr>
              <a:tr h="514099">
                <a:tc>
                  <a:txBody>
                    <a:bodyPr/>
                    <a:lstStyle/>
                    <a:p>
                      <a:pPr marL="0" marR="0">
                        <a:spcBef>
                          <a:spcPts val="0"/>
                        </a:spcBef>
                        <a:spcAft>
                          <a:spcPts val="0"/>
                        </a:spcAft>
                      </a:pPr>
                      <a:r>
                        <a:rPr lang="en-ZA" sz="1400" dirty="0">
                          <a:effectLst/>
                          <a:latin typeface="+mn-lt"/>
                        </a:rPr>
                        <a:t>Matters pending (referred to DPW for recovery)</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a:t>
                      </a:r>
                    </a:p>
                    <a:p>
                      <a:pPr marL="0" marR="0" algn="ctr">
                        <a:spcBef>
                          <a:spcPts val="0"/>
                        </a:spcBef>
                        <a:spcAft>
                          <a:spcPts val="0"/>
                        </a:spcAft>
                      </a:pPr>
                      <a:r>
                        <a:rPr lang="en-ZA" sz="1400" dirty="0" smtClean="0">
                          <a:effectLst/>
                          <a:latin typeface="+mn-lt"/>
                        </a:rPr>
                        <a:t>R</a:t>
                      </a:r>
                      <a:r>
                        <a:rPr lang="en-ZA" sz="1400" baseline="0" dirty="0" smtClean="0">
                          <a:effectLst/>
                          <a:latin typeface="+mn-lt"/>
                        </a:rPr>
                        <a:t> 82,000 000</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149                      </a:t>
                      </a:r>
                    </a:p>
                    <a:p>
                      <a:pPr marL="0" marR="0" algn="ctr">
                        <a:spcBef>
                          <a:spcPts val="0"/>
                        </a:spcBef>
                        <a:spcAft>
                          <a:spcPts val="0"/>
                        </a:spcAft>
                      </a:pPr>
                      <a:r>
                        <a:rPr lang="en-ZA" sz="1400" dirty="0" smtClean="0">
                          <a:effectLst/>
                          <a:latin typeface="+mn-lt"/>
                        </a:rPr>
                        <a:t>R321 033 119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142                     R403</a:t>
                      </a:r>
                      <a:r>
                        <a:rPr lang="en-ZA" sz="1400" baseline="0" dirty="0" smtClean="0">
                          <a:effectLst/>
                          <a:latin typeface="+mn-lt"/>
                        </a:rPr>
                        <a:t>,033,119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2"/>
                  </a:ext>
                </a:extLst>
              </a:tr>
              <a:tr h="514099">
                <a:tc>
                  <a:txBody>
                    <a:bodyPr/>
                    <a:lstStyle/>
                    <a:p>
                      <a:pPr marL="0" marR="0">
                        <a:spcBef>
                          <a:spcPts val="0"/>
                        </a:spcBef>
                        <a:spcAft>
                          <a:spcPts val="0"/>
                        </a:spcAft>
                      </a:pPr>
                      <a:r>
                        <a:rPr lang="en-ZA" sz="1400" dirty="0">
                          <a:effectLst/>
                          <a:latin typeface="+mn-lt"/>
                        </a:rPr>
                        <a:t>Matters finalised (recoveries made)</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41                                    (R129</a:t>
                      </a:r>
                      <a:r>
                        <a:rPr lang="en-ZA" sz="1400" baseline="0" dirty="0" smtClean="0">
                          <a:effectLst/>
                          <a:latin typeface="+mn-lt"/>
                        </a:rPr>
                        <a:t> 000 000</a:t>
                      </a:r>
                      <a:r>
                        <a:rPr lang="en-ZA" sz="1400" dirty="0" smtClean="0">
                          <a:effectLst/>
                          <a:latin typeface="+mn-lt"/>
                        </a:rPr>
                        <a: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3"/>
                  </a:ext>
                </a:extLst>
              </a:tr>
              <a:tr h="257050">
                <a:tc>
                  <a:txBody>
                    <a:bodyPr/>
                    <a:lstStyle/>
                    <a:p>
                      <a:pPr marL="0" marR="0" algn="ctr">
                        <a:spcBef>
                          <a:spcPts val="0"/>
                        </a:spcBef>
                        <a:spcAft>
                          <a:spcPts val="0"/>
                        </a:spcAft>
                      </a:pPr>
                      <a:r>
                        <a:rPr lang="en-ZA" sz="1400" dirty="0">
                          <a:effectLst/>
                          <a:latin typeface="+mn-lt"/>
                        </a:rPr>
                        <a:t>TOTAL</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15</a:t>
                      </a:r>
                    </a:p>
                    <a:p>
                      <a:pPr marL="0" marR="0" algn="ctr">
                        <a:spcBef>
                          <a:spcPts val="0"/>
                        </a:spcBef>
                        <a:spcAft>
                          <a:spcPts val="0"/>
                        </a:spcAft>
                      </a:pPr>
                      <a:r>
                        <a:rPr lang="en-ZA" sz="1400" dirty="0" smtClean="0">
                          <a:effectLst/>
                          <a:latin typeface="+mn-lt"/>
                        </a:rPr>
                        <a:t>R685,858,759</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a:t>
                      </a:r>
                    </a:p>
                    <a:p>
                      <a:pPr marL="0" marR="0" algn="ctr">
                        <a:spcBef>
                          <a:spcPts val="0"/>
                        </a:spcBef>
                        <a:spcAft>
                          <a:spcPts val="0"/>
                        </a:spcAft>
                      </a:pPr>
                      <a:r>
                        <a:rPr lang="en-US" sz="1400" dirty="0" smtClean="0">
                          <a:effectLst/>
                          <a:latin typeface="+mn-lt"/>
                        </a:rPr>
                        <a:t>R155,324,516</a:t>
                      </a:r>
                      <a:endParaRPr lang="en-US" sz="1400" b="1"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175</a:t>
                      </a:r>
                    </a:p>
                    <a:p>
                      <a:pPr marL="0" marR="0" algn="ctr">
                        <a:spcBef>
                          <a:spcPts val="0"/>
                        </a:spcBef>
                        <a:spcAft>
                          <a:spcPts val="0"/>
                        </a:spcAft>
                      </a:pPr>
                      <a:r>
                        <a:rPr lang="en-ZA" sz="1400" dirty="0" smtClean="0">
                          <a:effectLst/>
                          <a:latin typeface="+mn-lt"/>
                        </a:rPr>
                        <a:t>R453,444,150</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a:t>
                      </a:r>
                    </a:p>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latin typeface="+mn-lt"/>
                        </a:rPr>
                        <a:t>R5,707,131</a:t>
                      </a:r>
                      <a:endParaRPr kumimoji="0" lang="en-US" sz="1400" b="1"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193</a:t>
                      </a:r>
                    </a:p>
                    <a:p>
                      <a:pPr marL="0" marR="0" algn="ctr">
                        <a:spcBef>
                          <a:spcPts val="0"/>
                        </a:spcBef>
                        <a:spcAft>
                          <a:spcPts val="0"/>
                        </a:spcAft>
                      </a:pPr>
                      <a:r>
                        <a:rPr lang="en-ZA" sz="1400" dirty="0" smtClean="0">
                          <a:effectLst/>
                          <a:latin typeface="+mn-lt"/>
                        </a:rPr>
                        <a:t>R1, 300,334,556</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4"/>
                  </a:ext>
                </a:extLst>
              </a:tr>
              <a:tr h="305247">
                <a:tc>
                  <a:txBody>
                    <a:bodyPr/>
                    <a:lstStyle/>
                    <a:p>
                      <a:pPr marL="0" marR="0" algn="ctr">
                        <a:spcBef>
                          <a:spcPts val="0"/>
                        </a:spcBef>
                        <a:spcAft>
                          <a:spcPts val="0"/>
                        </a:spcAft>
                      </a:pPr>
                      <a:r>
                        <a:rPr lang="en-ZA" sz="1400" dirty="0">
                          <a:solidFill>
                            <a:schemeClr val="accent2"/>
                          </a:solidFill>
                          <a:effectLst/>
                          <a:latin typeface="+mn-lt"/>
                        </a:rPr>
                        <a:t>Criminal </a:t>
                      </a:r>
                      <a:r>
                        <a:rPr lang="en-ZA" sz="1400" dirty="0" smtClean="0">
                          <a:solidFill>
                            <a:schemeClr val="accent2"/>
                          </a:solidFill>
                          <a:effectLst/>
                          <a:latin typeface="+mn-lt"/>
                        </a:rPr>
                        <a:t>Action &amp; Related Referrals</a:t>
                      </a:r>
                      <a:endParaRPr lang="en-US" sz="1400" dirty="0">
                        <a:solidFill>
                          <a:schemeClr val="accent2"/>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5"/>
                  </a:ext>
                </a:extLst>
              </a:tr>
              <a:tr h="514099">
                <a:tc>
                  <a:txBody>
                    <a:bodyPr/>
                    <a:lstStyle/>
                    <a:p>
                      <a:pPr marL="0" marR="0">
                        <a:spcBef>
                          <a:spcPts val="0"/>
                        </a:spcBef>
                        <a:spcAft>
                          <a:spcPts val="0"/>
                        </a:spcAft>
                      </a:pPr>
                      <a:r>
                        <a:rPr lang="en-ZA" sz="1400" dirty="0">
                          <a:effectLst/>
                          <a:latin typeface="+mn-lt"/>
                        </a:rPr>
                        <a:t>Matters Finalised (withdrawn by NPA/declined to prosecute)</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14</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3</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6"/>
                  </a:ext>
                </a:extLst>
              </a:tr>
              <a:tr h="257050">
                <a:tc>
                  <a:txBody>
                    <a:bodyPr/>
                    <a:lstStyle/>
                    <a:p>
                      <a:pPr marL="0" marR="0">
                        <a:spcBef>
                          <a:spcPts val="0"/>
                        </a:spcBef>
                        <a:spcAft>
                          <a:spcPts val="0"/>
                        </a:spcAft>
                      </a:pPr>
                      <a:r>
                        <a:rPr lang="en-ZA" sz="1400" dirty="0">
                          <a:effectLst/>
                          <a:latin typeface="+mn-lt"/>
                        </a:rPr>
                        <a:t>Matters referred to NPA for decision</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US" sz="1400" dirty="0" smtClean="0">
                          <a:solidFill>
                            <a:schemeClr val="dk1"/>
                          </a:solidFill>
                          <a:effectLst/>
                          <a:latin typeface="+mn-lt"/>
                          <a:ea typeface="+mn-ea"/>
                          <a:cs typeface="+mn-cs"/>
                        </a:rPr>
                        <a:t>15</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solidFill>
                            <a:schemeClr val="tx1"/>
                          </a:solidFill>
                          <a:effectLst/>
                          <a:latin typeface="+mn-lt"/>
                        </a:rPr>
                        <a:t> </a:t>
                      </a:r>
                      <a:r>
                        <a:rPr lang="en-ZA" sz="1400" dirty="0" smtClean="0">
                          <a:solidFill>
                            <a:schemeClr val="tx1"/>
                          </a:solidFill>
                          <a:effectLst/>
                          <a:latin typeface="+mn-lt"/>
                        </a:rPr>
                        <a:t>1</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solidFill>
                            <a:schemeClr val="dk1"/>
                          </a:solidFill>
                          <a:effectLst/>
                          <a:latin typeface="+mn-lt"/>
                          <a:ea typeface="+mn-ea"/>
                          <a:cs typeface="+mn-cs"/>
                        </a:rPr>
                        <a:t>29</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7"/>
                  </a:ext>
                </a:extLst>
              </a:tr>
              <a:tr h="404406">
                <a:tc>
                  <a:txBody>
                    <a:bodyPr/>
                    <a:lstStyle/>
                    <a:p>
                      <a:pPr marL="0" marR="0">
                        <a:spcBef>
                          <a:spcPts val="0"/>
                        </a:spcBef>
                        <a:spcAft>
                          <a:spcPts val="0"/>
                        </a:spcAft>
                      </a:pPr>
                      <a:r>
                        <a:rPr lang="en-ZA" sz="1400" dirty="0">
                          <a:effectLst/>
                          <a:latin typeface="+mn-lt"/>
                        </a:rPr>
                        <a:t>Matters referred to SARS</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3</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14</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17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8"/>
                  </a:ext>
                </a:extLst>
              </a:tr>
              <a:tr h="514099">
                <a:tc>
                  <a:txBody>
                    <a:bodyPr/>
                    <a:lstStyle/>
                    <a:p>
                      <a:pPr marL="0" marR="0">
                        <a:spcBef>
                          <a:spcPts val="0"/>
                        </a:spcBef>
                        <a:spcAft>
                          <a:spcPts val="0"/>
                        </a:spcAft>
                      </a:pPr>
                      <a:r>
                        <a:rPr lang="en-ZA" sz="1400" dirty="0">
                          <a:effectLst/>
                          <a:latin typeface="+mn-lt"/>
                        </a:rPr>
                        <a:t>Matters registered/investigated by SAPS</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5</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09"/>
                  </a:ext>
                </a:extLst>
              </a:tr>
              <a:tr h="359152">
                <a:tc>
                  <a:txBody>
                    <a:bodyPr/>
                    <a:lstStyle/>
                    <a:p>
                      <a:pPr marL="0" marR="0">
                        <a:spcBef>
                          <a:spcPts val="0"/>
                        </a:spcBef>
                        <a:spcAft>
                          <a:spcPts val="0"/>
                        </a:spcAft>
                      </a:pPr>
                      <a:r>
                        <a:rPr lang="en-ZA" sz="1400" dirty="0">
                          <a:effectLst/>
                          <a:latin typeface="+mn-lt"/>
                        </a:rPr>
                        <a:t>Matters before Court</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2</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ea typeface="+mn-ea"/>
                          <a:cs typeface="+mn-cs"/>
                        </a:rPr>
                        <a:t>2</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a:t>
                      </a:r>
                      <a:r>
                        <a:rPr lang="en-ZA" sz="1400" dirty="0">
                          <a:effectLst/>
                          <a:latin typeface="+mn-lt"/>
                        </a:rPr>
                        <a:t> </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ea typeface="+mn-ea"/>
                          <a:cs typeface="+mn-cs"/>
                        </a:rPr>
                        <a:t>4</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0"/>
                  </a:ext>
                </a:extLst>
              </a:tr>
              <a:tr h="381000">
                <a:tc>
                  <a:txBody>
                    <a:bodyPr/>
                    <a:lstStyle/>
                    <a:p>
                      <a:pPr marL="0" marR="0" algn="ctr">
                        <a:spcBef>
                          <a:spcPts val="0"/>
                        </a:spcBef>
                        <a:spcAft>
                          <a:spcPts val="0"/>
                        </a:spcAft>
                      </a:pPr>
                      <a:r>
                        <a:rPr lang="en-ZA" sz="1400" dirty="0">
                          <a:effectLst/>
                          <a:latin typeface="+mn-lt"/>
                        </a:rPr>
                        <a:t>TOTAL</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29</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a:effectLst/>
                          <a:latin typeface="+mn-lt"/>
                        </a:rPr>
                        <a:t> </a:t>
                      </a:r>
                      <a:r>
                        <a:rPr lang="en-ZA" sz="1400" dirty="0" smtClean="0">
                          <a:effectLst/>
                          <a:latin typeface="+mn-lt"/>
                        </a:rPr>
                        <a:t>7</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rPr>
                        <a:t>18</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solidFill>
                            <a:schemeClr val="dk1"/>
                          </a:solidFill>
                          <a:effectLst/>
                          <a:latin typeface="+mn-lt"/>
                          <a:ea typeface="+mn-ea"/>
                          <a:cs typeface="+mn-cs"/>
                        </a:rPr>
                        <a:t>17</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dirty="0" smtClean="0">
                          <a:effectLst/>
                          <a:latin typeface="+mn-lt"/>
                          <a:ea typeface="+mn-ea"/>
                          <a:cs typeface="+mn-cs"/>
                        </a:rPr>
                        <a:t>1</a:t>
                      </a:r>
                      <a:endParaRPr lang="en-US" sz="1400" dirty="0">
                        <a:effectLst/>
                        <a:latin typeface="+mn-lt"/>
                        <a:ea typeface="Times New Roman" panose="02020603050405020304" pitchFamily="18" charset="0"/>
                        <a:cs typeface="Times New Roman" panose="02020603050405020304" pitchFamily="18" charset="0"/>
                      </a:endParaRPr>
                    </a:p>
                  </a:txBody>
                  <a:tcPr marL="62094" marR="62094" marT="0" marB="0"/>
                </a:tc>
                <a:tc>
                  <a:txBody>
                    <a:bodyPr/>
                    <a:lstStyle/>
                    <a:p>
                      <a:pPr marL="0" marR="0" algn="ctr">
                        <a:spcBef>
                          <a:spcPts val="0"/>
                        </a:spcBef>
                        <a:spcAft>
                          <a:spcPts val="0"/>
                        </a:spcAft>
                      </a:pPr>
                      <a:r>
                        <a:rPr lang="en-ZA" sz="1400" smtClean="0">
                          <a:solidFill>
                            <a:schemeClr val="dk1"/>
                          </a:solidFill>
                          <a:effectLst/>
                          <a:latin typeface="+mn-lt"/>
                          <a:ea typeface="+mn-ea"/>
                          <a:cs typeface="+mn-cs"/>
                        </a:rPr>
                        <a:t>72</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2094" marR="62094"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369378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43</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92122"/>
          </a:xfrm>
          <a:prstGeom prst="rect">
            <a:avLst/>
          </a:prstGeom>
        </p:spPr>
        <p:txBody>
          <a:bodyPr wrap="square">
            <a:spAutoFit/>
          </a:bodyPr>
          <a:lstStyle/>
          <a:p>
            <a:pPr>
              <a:lnSpc>
                <a:spcPct val="115000"/>
              </a:lnSpc>
              <a:spcBef>
                <a:spcPct val="0"/>
              </a:spcBef>
              <a:spcAft>
                <a:spcPts val="1000"/>
              </a:spcAft>
            </a:pPr>
            <a:r>
              <a:rPr lang="en-US" sz="2400" b="1" dirty="0">
                <a:solidFill>
                  <a:schemeClr val="accent2"/>
                </a:solidFill>
                <a:ea typeface="Tahoma" pitchFamily="34" charset="0"/>
                <a:cs typeface="Arial" pitchFamily="34" charset="0"/>
              </a:rPr>
              <a:t>SYSTEMATIC RECOMMENDATIONS PER PRESIDENTIAL PROCLAMATION</a:t>
            </a:r>
            <a:endParaRPr lang="en-ZA" sz="2400" b="1" dirty="0">
              <a:solidFill>
                <a:schemeClr val="accent2"/>
              </a:solidFill>
              <a:ea typeface="Tahoma" pitchFamily="34" charset="0"/>
              <a:cs typeface="Arial" pitchFamily="34" charset="0"/>
            </a:endParaRPr>
          </a:p>
        </p:txBody>
      </p:sp>
    </p:spTree>
    <p:extLst>
      <p:ext uri="{BB962C8B-B14F-4D97-AF65-F5344CB8AC3E}">
        <p14:creationId xmlns:p14="http://schemas.microsoft.com/office/powerpoint/2010/main" xmlns="" val="1820323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R54 of 2014</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7078861"/>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Proclamation </a:t>
            </a:r>
            <a:r>
              <a:rPr lang="en-GB" b="1" dirty="0">
                <a:latin typeface="Arial" panose="020B0604020202020204" pitchFamily="34" charset="0"/>
                <a:cs typeface="Arial" panose="020B0604020202020204" pitchFamily="34" charset="0"/>
              </a:rPr>
              <a:t>No. R54 of 2014 as amended by Proclamation R44 of 2015 Prestige Portfolio</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a:t>
            </a:r>
            <a:r>
              <a:rPr lang="en-GB" b="1" dirty="0">
                <a:latin typeface="Arial" panose="020B0604020202020204" pitchFamily="34" charset="0"/>
                <a:cs typeface="Arial" panose="020B0604020202020204" pitchFamily="34" charset="0"/>
              </a:rPr>
              <a:t> SIU, during the course its investigations discovered a range of systemic weaknesses in the departments processes with respect to the relevant upgrades of ministerial houses that included the following: </a:t>
            </a:r>
            <a:endParaRPr lang="en-ZA"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was </a:t>
            </a:r>
            <a:r>
              <a:rPr lang="en-GB" dirty="0">
                <a:solidFill>
                  <a:srgbClr val="92D050"/>
                </a:solidFill>
                <a:latin typeface="Arial" panose="020B0604020202020204" pitchFamily="34" charset="0"/>
                <a:cs typeface="Arial" panose="020B0604020202020204" pitchFamily="34" charset="0"/>
              </a:rPr>
              <a:t>no proper record keeping</a:t>
            </a:r>
            <a:r>
              <a:rPr lang="en-GB" dirty="0">
                <a:latin typeface="Arial" panose="020B0604020202020204" pitchFamily="34" charset="0"/>
                <a:cs typeface="Arial" panose="020B0604020202020204" pitchFamily="34" charset="0"/>
              </a:rPr>
              <a:t> by Construction Project Managers and/or Supply Chain </a:t>
            </a:r>
            <a:r>
              <a:rPr lang="en-GB" dirty="0" smtClean="0">
                <a:latin typeface="Arial" panose="020B0604020202020204" pitchFamily="34" charset="0"/>
                <a:cs typeface="Arial" panose="020B0604020202020204" pitchFamily="34" charset="0"/>
              </a:rPr>
              <a:t>Managers</a:t>
            </a:r>
            <a:endParaRPr lang="en-ZA" dirty="0">
              <a:latin typeface="Arial" panose="020B0604020202020204" pitchFamily="34" charset="0"/>
              <a:cs typeface="Arial" panose="020B0604020202020204" pitchFamily="34" charset="0"/>
            </a:endParaRPr>
          </a:p>
          <a:p>
            <a:pPr lvl="0"/>
            <a:endParaRPr lang="en-ZA" sz="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was a </a:t>
            </a:r>
            <a:r>
              <a:rPr lang="en-GB" dirty="0">
                <a:solidFill>
                  <a:srgbClr val="92D050"/>
                </a:solidFill>
                <a:latin typeface="Arial" panose="020B0604020202020204" pitchFamily="34" charset="0"/>
                <a:cs typeface="Arial" panose="020B0604020202020204" pitchFamily="34" charset="0"/>
              </a:rPr>
              <a:t>general circumvention of proper procurement processes </a:t>
            </a:r>
            <a:endParaRPr lang="en-ZA" dirty="0">
              <a:solidFill>
                <a:srgbClr val="92D050"/>
              </a:solidFill>
              <a:latin typeface="Arial" panose="020B0604020202020204" pitchFamily="34" charset="0"/>
              <a:cs typeface="Arial" panose="020B0604020202020204" pitchFamily="34" charset="0"/>
            </a:endParaRPr>
          </a:p>
          <a:p>
            <a:pPr lvl="0"/>
            <a:endParaRPr lang="en-ZA" sz="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Principal </a:t>
            </a:r>
            <a:r>
              <a:rPr lang="en-GB" dirty="0">
                <a:latin typeface="Arial" panose="020B0604020202020204" pitchFamily="34" charset="0"/>
                <a:cs typeface="Arial" panose="020B0604020202020204" pitchFamily="34" charset="0"/>
              </a:rPr>
              <a:t>Agents conducted </a:t>
            </a:r>
            <a:r>
              <a:rPr lang="en-GB" dirty="0">
                <a:solidFill>
                  <a:srgbClr val="92D050"/>
                </a:solidFill>
                <a:latin typeface="Arial" panose="020B0604020202020204" pitchFamily="34" charset="0"/>
                <a:cs typeface="Arial" panose="020B0604020202020204" pitchFamily="34" charset="0"/>
              </a:rPr>
              <a:t>procurement</a:t>
            </a:r>
            <a:r>
              <a:rPr lang="en-GB" dirty="0">
                <a:latin typeface="Arial" panose="020B0604020202020204" pitchFamily="34" charset="0"/>
                <a:cs typeface="Arial" panose="020B0604020202020204" pitchFamily="34" charset="0"/>
              </a:rPr>
              <a:t> on behalf of the DPW </a:t>
            </a:r>
            <a:r>
              <a:rPr lang="en-GB" dirty="0">
                <a:solidFill>
                  <a:srgbClr val="92D050"/>
                </a:solidFill>
                <a:latin typeface="Arial" panose="020B0604020202020204" pitchFamily="34" charset="0"/>
                <a:cs typeface="Arial" panose="020B0604020202020204" pitchFamily="34" charset="0"/>
              </a:rPr>
              <a:t>without proper </a:t>
            </a:r>
            <a:r>
              <a:rPr lang="en-GB" dirty="0" smtClean="0">
                <a:solidFill>
                  <a:srgbClr val="92D050"/>
                </a:solidFill>
                <a:latin typeface="Arial" panose="020B0604020202020204" pitchFamily="34" charset="0"/>
                <a:cs typeface="Arial" panose="020B0604020202020204" pitchFamily="34" charset="0"/>
              </a:rPr>
              <a:t>approval</a:t>
            </a:r>
            <a:endParaRPr lang="en-ZA" dirty="0">
              <a:solidFill>
                <a:srgbClr val="92D050"/>
              </a:solidFill>
              <a:latin typeface="Arial" panose="020B0604020202020204" pitchFamily="34" charset="0"/>
              <a:cs typeface="Arial" panose="020B0604020202020204" pitchFamily="34" charset="0"/>
            </a:endParaRPr>
          </a:p>
          <a:p>
            <a:pPr lvl="0"/>
            <a:endParaRPr lang="en-ZA" sz="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DPW </a:t>
            </a:r>
            <a:r>
              <a:rPr lang="en-GB" dirty="0">
                <a:solidFill>
                  <a:srgbClr val="92D050"/>
                </a:solidFill>
                <a:latin typeface="Arial" panose="020B0604020202020204" pitchFamily="34" charset="0"/>
                <a:cs typeface="Arial" panose="020B0604020202020204" pitchFamily="34" charset="0"/>
              </a:rPr>
              <a:t>Quantity Surveyors did not properly keep record of interactions </a:t>
            </a:r>
            <a:r>
              <a:rPr lang="en-GB" dirty="0">
                <a:latin typeface="Arial" panose="020B0604020202020204" pitchFamily="34" charset="0"/>
                <a:cs typeface="Arial" panose="020B0604020202020204" pitchFamily="34" charset="0"/>
              </a:rPr>
              <a:t>with contractors and other role players during the </a:t>
            </a:r>
            <a:r>
              <a:rPr lang="en-GB" dirty="0">
                <a:solidFill>
                  <a:srgbClr val="92D050"/>
                </a:solidFill>
                <a:latin typeface="Arial" panose="020B0604020202020204" pitchFamily="34" charset="0"/>
                <a:cs typeface="Arial" panose="020B0604020202020204" pitchFamily="34" charset="0"/>
              </a:rPr>
              <a:t>scrutiny of the final </a:t>
            </a:r>
            <a:r>
              <a:rPr lang="en-GB" dirty="0" smtClean="0">
                <a:solidFill>
                  <a:srgbClr val="92D050"/>
                </a:solidFill>
                <a:latin typeface="Arial" panose="020B0604020202020204" pitchFamily="34" charset="0"/>
                <a:cs typeface="Arial" panose="020B0604020202020204" pitchFamily="34" charset="0"/>
              </a:rPr>
              <a:t>account</a:t>
            </a:r>
            <a:r>
              <a:rPr lang="en-GB" dirty="0" smtClean="0">
                <a:latin typeface="Arial" panose="020B0604020202020204" pitchFamily="34" charset="0"/>
                <a:cs typeface="Arial" panose="020B0604020202020204" pitchFamily="34" charset="0"/>
              </a:rPr>
              <a:t>.</a:t>
            </a:r>
          </a:p>
          <a:p>
            <a:pPr lvl="0"/>
            <a:endParaRPr lang="en-ZA" sz="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Consultants </a:t>
            </a:r>
            <a:r>
              <a:rPr lang="en-GB" dirty="0">
                <a:latin typeface="Arial" panose="020B0604020202020204" pitchFamily="34" charset="0"/>
                <a:cs typeface="Arial" panose="020B0604020202020204" pitchFamily="34" charset="0"/>
              </a:rPr>
              <a:t>were merely </a:t>
            </a:r>
            <a:r>
              <a:rPr lang="en-GB" dirty="0">
                <a:solidFill>
                  <a:srgbClr val="92D050"/>
                </a:solidFill>
                <a:latin typeface="Arial" panose="020B0604020202020204" pitchFamily="34" charset="0"/>
                <a:cs typeface="Arial" panose="020B0604020202020204" pitchFamily="34" charset="0"/>
              </a:rPr>
              <a:t>re-appointed</a:t>
            </a:r>
            <a:r>
              <a:rPr lang="en-GB" dirty="0">
                <a:latin typeface="Arial" panose="020B0604020202020204" pitchFamily="34" charset="0"/>
                <a:cs typeface="Arial" panose="020B0604020202020204" pitchFamily="34" charset="0"/>
              </a:rPr>
              <a:t> on new projects </a:t>
            </a:r>
            <a:r>
              <a:rPr lang="en-GB" dirty="0">
                <a:solidFill>
                  <a:srgbClr val="92D050"/>
                </a:solidFill>
                <a:latin typeface="Arial" panose="020B0604020202020204" pitchFamily="34" charset="0"/>
                <a:cs typeface="Arial" panose="020B0604020202020204" pitchFamily="34" charset="0"/>
              </a:rPr>
              <a:t>without following a proper procurement </a:t>
            </a:r>
            <a:r>
              <a:rPr lang="en-GB" dirty="0" smtClean="0">
                <a:solidFill>
                  <a:srgbClr val="92D050"/>
                </a:solidFill>
                <a:latin typeface="Arial" panose="020B0604020202020204" pitchFamily="34" charset="0"/>
                <a:cs typeface="Arial" panose="020B0604020202020204" pitchFamily="34" charset="0"/>
              </a:rPr>
              <a:t>process</a:t>
            </a:r>
          </a:p>
          <a:p>
            <a:pPr lvl="0"/>
            <a:endParaRPr lang="en-GB" sz="800" dirty="0">
              <a:solidFill>
                <a:srgbClr val="92D05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Project </a:t>
            </a:r>
            <a:r>
              <a:rPr lang="en-GB" dirty="0">
                <a:solidFill>
                  <a:srgbClr val="92D050"/>
                </a:solidFill>
                <a:latin typeface="Arial" panose="020B0604020202020204" pitchFamily="34" charset="0"/>
                <a:cs typeface="Arial" panose="020B0604020202020204" pitchFamily="34" charset="0"/>
              </a:rPr>
              <a:t>costs escalated subsequent to the appointment </a:t>
            </a:r>
            <a:r>
              <a:rPr lang="en-GB" dirty="0">
                <a:latin typeface="Arial" panose="020B0604020202020204" pitchFamily="34" charset="0"/>
                <a:cs typeface="Arial" panose="020B0604020202020204" pitchFamily="34" charset="0"/>
              </a:rPr>
              <a:t>of the professional consultants and that </a:t>
            </a:r>
            <a:r>
              <a:rPr lang="en-GB" dirty="0">
                <a:solidFill>
                  <a:srgbClr val="92D050"/>
                </a:solidFill>
                <a:latin typeface="Arial" panose="020B0604020202020204" pitchFamily="34" charset="0"/>
                <a:cs typeface="Arial" panose="020B0604020202020204" pitchFamily="34" charset="0"/>
              </a:rPr>
              <a:t>proper needs assessments were not conducted</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a:t>
            </a:r>
            <a:endParaRPr lang="en-ZA" dirty="0" smtClean="0">
              <a:latin typeface="Arial" panose="020B0604020202020204" pitchFamily="34" charset="0"/>
              <a:cs typeface="Arial" panose="020B0604020202020204" pitchFamily="34" charset="0"/>
            </a:endParaRPr>
          </a:p>
          <a:p>
            <a:pPr lvl="0"/>
            <a:endParaRPr lang="en-ZA"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Projects were identified and were then motivated to be conducted </a:t>
            </a:r>
            <a:r>
              <a:rPr lang="en-GB" dirty="0">
                <a:solidFill>
                  <a:srgbClr val="92D050"/>
                </a:solidFill>
                <a:latin typeface="Arial" panose="020B0604020202020204" pitchFamily="34" charset="0"/>
                <a:cs typeface="Arial" panose="020B0604020202020204" pitchFamily="34" charset="0"/>
              </a:rPr>
              <a:t>on an urgent basis, but an urgency did not in fact exist</a:t>
            </a:r>
            <a:r>
              <a:rPr lang="en-GB" dirty="0">
                <a:latin typeface="Arial" panose="020B0604020202020204" pitchFamily="34" charset="0"/>
                <a:cs typeface="Arial" panose="020B0604020202020204" pitchFamily="34" charset="0"/>
              </a:rPr>
              <a:t>, and the true reason for the execution of the project was to ensure that the annual budget was spent, which led to the incurrence of irregular expenditure.</a:t>
            </a:r>
            <a:endParaRPr lang="en-ZA"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r>
              <a:rPr lang="en-US" dirty="0"/>
              <a:t> </a:t>
            </a:r>
            <a:endParaRPr lang="en-ZA" dirty="0"/>
          </a:p>
          <a:p>
            <a:pPr lvl="0"/>
            <a:endParaRPr lang="en-ZA" dirty="0"/>
          </a:p>
          <a:p>
            <a:r>
              <a:rPr lang="en-GB" dirty="0"/>
              <a:t> </a:t>
            </a:r>
            <a:endParaRPr lang="en-ZA" dirty="0"/>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8479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a:t>
            </a:r>
            <a:r>
              <a:rPr lang="en-GB" sz="2800" b="1" dirty="0" smtClean="0">
                <a:solidFill>
                  <a:schemeClr val="bg1"/>
                </a:solidFill>
                <a:latin typeface="+mn-lt"/>
                <a:ea typeface="Tahoma" pitchFamily="34" charset="0"/>
              </a:rPr>
              <a:t>R59 </a:t>
            </a:r>
            <a:r>
              <a:rPr lang="en-GB" sz="2800" b="1" dirty="0">
                <a:solidFill>
                  <a:schemeClr val="bg1"/>
                </a:solidFill>
                <a:latin typeface="+mn-lt"/>
                <a:ea typeface="Tahoma" pitchFamily="34" charset="0"/>
              </a:rPr>
              <a:t>of 2014</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13388280"/>
          </a:xfrm>
          <a:prstGeom prst="rect">
            <a:avLst/>
          </a:prstGeom>
        </p:spPr>
        <p:txBody>
          <a:bodyPr wrap="square">
            <a:spAutoFit/>
          </a:bodyPr>
          <a:lstStyle/>
          <a:p>
            <a:r>
              <a:rPr lang="en-US" b="1" dirty="0" smtClean="0"/>
              <a:t>PRESIDENTIAL’S </a:t>
            </a:r>
            <a:r>
              <a:rPr lang="en-US" b="1" dirty="0"/>
              <a:t>PROCLAMATIONS R59 </a:t>
            </a:r>
            <a:r>
              <a:rPr lang="en-US" b="1" dirty="0" smtClean="0"/>
              <a:t>OF2014 (Leases Review)</a:t>
            </a:r>
            <a:endParaRPr lang="en-ZA" dirty="0"/>
          </a:p>
          <a:p>
            <a:r>
              <a:rPr lang="en-GB" b="1" dirty="0"/>
              <a:t> </a:t>
            </a:r>
            <a:endParaRPr lang="en-GB" b="1" dirty="0" smtClean="0"/>
          </a:p>
          <a:p>
            <a:r>
              <a:rPr lang="en-US" b="1" dirty="0">
                <a:latin typeface="Arial" panose="020B0604020202020204" pitchFamily="34" charset="0"/>
                <a:cs typeface="Arial" panose="020B0604020202020204" pitchFamily="34" charset="0"/>
              </a:rPr>
              <a:t>The</a:t>
            </a:r>
            <a:r>
              <a:rPr lang="en-GB" b="1" dirty="0">
                <a:latin typeface="Arial" panose="020B0604020202020204" pitchFamily="34" charset="0"/>
                <a:cs typeface="Arial" panose="020B0604020202020204" pitchFamily="34" charset="0"/>
              </a:rPr>
              <a:t> SIU, during the course its investigations discovered a range of systemic weaknesses in the departments processes with respect to </a:t>
            </a:r>
            <a:r>
              <a:rPr lang="en-GB" b="1" dirty="0" smtClean="0">
                <a:latin typeface="Arial" panose="020B0604020202020204" pitchFamily="34" charset="0"/>
                <a:cs typeface="Arial" panose="020B0604020202020204" pitchFamily="34" charset="0"/>
              </a:rPr>
              <a:t>Lease Reviews:</a:t>
            </a:r>
            <a:endParaRPr lang="en-GB" b="1" dirty="0"/>
          </a:p>
          <a:p>
            <a:endParaRPr lang="en-ZA" dirty="0"/>
          </a:p>
          <a:p>
            <a:pPr marL="285750" lvl="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landlords </a:t>
            </a:r>
            <a:r>
              <a:rPr lang="en-US" dirty="0">
                <a:solidFill>
                  <a:srgbClr val="92D050"/>
                </a:solidFill>
                <a:latin typeface="Arial" panose="020B0604020202020204" pitchFamily="34" charset="0"/>
                <a:cs typeface="Arial" panose="020B0604020202020204" pitchFamily="34" charset="0"/>
              </a:rPr>
              <a:t>submitted false tax certificates to the department </a:t>
            </a:r>
            <a:r>
              <a:rPr lang="en-US" dirty="0">
                <a:latin typeface="Arial" panose="020B0604020202020204" pitchFamily="34" charset="0"/>
                <a:cs typeface="Arial" panose="020B0604020202020204" pitchFamily="34" charset="0"/>
              </a:rPr>
              <a:t>and the department relied on such tax certificates and awarded leases to such landlords. SIU has recommended that the department place such landlords on National Treasury’s Database of Restricted </a:t>
            </a:r>
            <a:r>
              <a:rPr lang="en-US" dirty="0" smtClean="0">
                <a:latin typeface="Arial" panose="020B0604020202020204" pitchFamily="34" charset="0"/>
                <a:cs typeface="Arial" panose="020B0604020202020204" pitchFamily="34" charset="0"/>
              </a:rPr>
              <a:t>Suppliers.</a:t>
            </a:r>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Department </a:t>
            </a:r>
            <a:r>
              <a:rPr lang="en-ZA" dirty="0">
                <a:latin typeface="Arial" panose="020B0604020202020204" pitchFamily="34" charset="0"/>
                <a:cs typeface="Arial" panose="020B0604020202020204" pitchFamily="34" charset="0"/>
              </a:rPr>
              <a:t>is </a:t>
            </a:r>
            <a:r>
              <a:rPr lang="en-ZA" dirty="0">
                <a:solidFill>
                  <a:srgbClr val="92D050"/>
                </a:solidFill>
                <a:latin typeface="Arial" panose="020B0604020202020204" pitchFamily="34" charset="0"/>
                <a:cs typeface="Arial" panose="020B0604020202020204" pitchFamily="34" charset="0"/>
              </a:rPr>
              <a:t>paying for more space than what is actually available in the leased building</a:t>
            </a:r>
            <a:r>
              <a:rPr lang="en-ZA" dirty="0">
                <a:latin typeface="Arial" panose="020B0604020202020204" pitchFamily="34" charset="0"/>
                <a:cs typeface="Arial" panose="020B0604020202020204" pitchFamily="34" charset="0"/>
              </a:rPr>
              <a:t>. In other words, the space as recorded in the lease agreement differs from what is actually available. The SIU has recommended that the department claim such losses back from landlords through offsetting such loss against future rentals due to those landlords.</a:t>
            </a:r>
            <a:r>
              <a:rPr lang="en-US" dirty="0">
                <a:latin typeface="Arial" panose="020B0604020202020204" pitchFamily="34" charset="0"/>
                <a:cs typeface="Arial" panose="020B0604020202020204" pitchFamily="34" charset="0"/>
              </a:rPr>
              <a:t> The department going forward should insist on a SAPOA certificate from landlords certifying the space and parking that is being made </a:t>
            </a:r>
            <a:r>
              <a:rPr lang="en-US" dirty="0" smtClean="0">
                <a:latin typeface="Arial" panose="020B0604020202020204" pitchFamily="34" charset="0"/>
                <a:cs typeface="Arial" panose="020B0604020202020204" pitchFamily="34" charset="0"/>
              </a:rPr>
              <a:t>available.</a:t>
            </a:r>
          </a:p>
          <a:p>
            <a:pPr marL="285750" lvl="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Department </a:t>
            </a:r>
            <a:r>
              <a:rPr lang="en-ZA" dirty="0">
                <a:latin typeface="Arial" panose="020B0604020202020204" pitchFamily="34" charset="0"/>
                <a:cs typeface="Arial" panose="020B0604020202020204" pitchFamily="34" charset="0"/>
              </a:rPr>
              <a:t>is </a:t>
            </a:r>
            <a:r>
              <a:rPr lang="en-ZA" dirty="0">
                <a:solidFill>
                  <a:srgbClr val="92D050"/>
                </a:solidFill>
                <a:latin typeface="Arial" panose="020B0604020202020204" pitchFamily="34" charset="0"/>
                <a:cs typeface="Arial" panose="020B0604020202020204" pitchFamily="34" charset="0"/>
              </a:rPr>
              <a:t>paying for more parking bays than what is made available</a:t>
            </a:r>
            <a:r>
              <a:rPr lang="en-ZA" dirty="0">
                <a:latin typeface="Arial" panose="020B0604020202020204" pitchFamily="34" charset="0"/>
                <a:cs typeface="Arial" panose="020B0604020202020204" pitchFamily="34" charset="0"/>
              </a:rPr>
              <a:t>. SIU has recommended that the department offset such loss against future rentals due to </a:t>
            </a:r>
            <a:r>
              <a:rPr lang="en-ZA" dirty="0" smtClean="0">
                <a:latin typeface="Arial" panose="020B0604020202020204" pitchFamily="34" charset="0"/>
                <a:cs typeface="Arial" panose="020B0604020202020204" pitchFamily="34" charset="0"/>
              </a:rPr>
              <a:t>landlords.</a:t>
            </a:r>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pPr eaLnBrk="0" fontAlgn="base" hangingPunct="0"/>
            <a:r>
              <a:rPr lang="en-US" dirty="0"/>
              <a:t> </a:t>
            </a:r>
            <a:endParaRPr lang="en-ZA" dirty="0"/>
          </a:p>
          <a:p>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There was a general circumvention of proper procurement processes </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The Project Managers instructed Principal Agents to appoint various other consultants, and to claim their cost as a disbursement; </a:t>
            </a:r>
            <a:endParaRPr lang="en-ZA"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Principal Agents conducted procurement on behalf of the DPW without proper approval</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The DPW Quantity Surveyors did not properly keep record of interactions with contractors and other role players during the scrutiny of the final accounts</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Consultants were merely re-appointed on new projects without following a proper procurement process</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Project costs escalated subsequent to the appointment of the professional consultants and that proper needs assessments were not conducted; and</a:t>
            </a:r>
            <a:endParaRPr lang="en-ZA" dirty="0">
              <a:latin typeface="Arial" panose="020B0604020202020204" pitchFamily="34" charset="0"/>
              <a:cs typeface="Arial" panose="020B0604020202020204" pitchFamily="34" charset="0"/>
            </a:endParaRPr>
          </a:p>
          <a:p>
            <a:r>
              <a:rPr lang="en-US" dirty="0"/>
              <a:t> </a:t>
            </a:r>
            <a:endParaRPr lang="en-ZA" dirty="0"/>
          </a:p>
          <a:p>
            <a:pPr lvl="0"/>
            <a:r>
              <a:rPr lang="en-GB" dirty="0"/>
              <a:t>Projects were identified and were then motivated to be conducted on an urgent basis, but an urgency did not in fact exist, and the true reason for the execution of the project was to ensure that the annual budget was spent, which led to the incurrence of irregular expenditure.</a:t>
            </a:r>
            <a:endParaRPr lang="en-ZA" dirty="0"/>
          </a:p>
          <a:p>
            <a:r>
              <a:rPr lang="en-GB" dirty="0"/>
              <a:t> </a:t>
            </a:r>
            <a:endParaRPr lang="en-ZA" dirty="0"/>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96501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a:t>
            </a:r>
            <a:r>
              <a:rPr lang="en-GB" sz="2800" b="1" dirty="0" smtClean="0">
                <a:solidFill>
                  <a:schemeClr val="bg1"/>
                </a:solidFill>
                <a:latin typeface="+mn-lt"/>
                <a:ea typeface="Tahoma" pitchFamily="34" charset="0"/>
              </a:rPr>
              <a:t>R59 </a:t>
            </a:r>
            <a:r>
              <a:rPr lang="en-GB" sz="2800" b="1" dirty="0">
                <a:solidFill>
                  <a:schemeClr val="bg1"/>
                </a:solidFill>
                <a:latin typeface="+mn-lt"/>
                <a:ea typeface="Tahoma" pitchFamily="34" charset="0"/>
              </a:rPr>
              <a:t>of 2014</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5632311"/>
          </a:xfrm>
          <a:prstGeom prst="rect">
            <a:avLst/>
          </a:prstGeom>
        </p:spPr>
        <p:txBody>
          <a:bodyPr wrap="square">
            <a:spAutoFit/>
          </a:bodyPr>
          <a:lstStyle/>
          <a:p>
            <a:pPr marL="285750" lvl="0" indent="-285750" algn="just" eaLnBrk="0" fontAlgn="base" hangingPunct="0">
              <a:buFont typeface="Arial" panose="020B0604020202020204" pitchFamily="34" charset="0"/>
              <a:buChar char="•"/>
            </a:pPr>
            <a:r>
              <a:rPr lang="en-ZA" dirty="0">
                <a:latin typeface="Arial" panose="020B0604020202020204" pitchFamily="34" charset="0"/>
                <a:cs typeface="Arial" panose="020B0604020202020204" pitchFamily="34" charset="0"/>
              </a:rPr>
              <a:t>Lease </a:t>
            </a:r>
            <a:r>
              <a:rPr lang="en-ZA" dirty="0">
                <a:solidFill>
                  <a:srgbClr val="92D050"/>
                </a:solidFill>
                <a:latin typeface="Arial" panose="020B0604020202020204" pitchFamily="34" charset="0"/>
                <a:cs typeface="Arial" panose="020B0604020202020204" pitchFamily="34" charset="0"/>
              </a:rPr>
              <a:t>premises are in an unsatisfactory condition </a:t>
            </a:r>
            <a:r>
              <a:rPr lang="en-ZA" dirty="0">
                <a:latin typeface="Arial" panose="020B0604020202020204" pitchFamily="34" charset="0"/>
                <a:cs typeface="Arial" panose="020B0604020202020204" pitchFamily="34" charset="0"/>
              </a:rPr>
              <a:t>and do not comply with the relevant prescripts of the Occupational Health and Safety Act, No. 85 of 1993. SIU has recommended that where the lease agreement between the department and landlord provides that maintenance and repair of the premises is the responsibility of the landlord and where the landlord fails to carry out this responsibility then department to write a letter to the landlord to repair the premises in 30 days. Should the landlord fail to effect the said repairs then </a:t>
            </a:r>
            <a:r>
              <a:rPr lang="en-ZA" dirty="0" smtClean="0">
                <a:latin typeface="Arial" panose="020B0604020202020204" pitchFamily="34" charset="0"/>
                <a:cs typeface="Arial" panose="020B0604020202020204" pitchFamily="34" charset="0"/>
              </a:rPr>
              <a:t>the Department.</a:t>
            </a:r>
          </a:p>
          <a:p>
            <a:pPr lvl="0" algn="just" eaLnBrk="0" fontAlgn="base" hangingPunct="0"/>
            <a:endParaRPr lang="en-ZA" dirty="0">
              <a:latin typeface="Arial" panose="020B0604020202020204" pitchFamily="34" charset="0"/>
              <a:cs typeface="Arial" panose="020B0604020202020204" pitchFamily="34" charset="0"/>
            </a:endParaRPr>
          </a:p>
          <a:p>
            <a:pPr marL="285750" lvl="0" indent="-285750" algn="just" eaLnBrk="0" fontAlgn="base" hangingPunct="0">
              <a:buFont typeface="Arial" panose="020B0604020202020204" pitchFamily="34" charset="0"/>
              <a:buChar char="•"/>
            </a:pPr>
            <a:r>
              <a:rPr lang="en-ZA" dirty="0" smtClean="0">
                <a:latin typeface="Arial" panose="020B0604020202020204" pitchFamily="34" charset="0"/>
                <a:cs typeface="Arial" panose="020B0604020202020204" pitchFamily="34" charset="0"/>
              </a:rPr>
              <a:t>Department </a:t>
            </a:r>
            <a:r>
              <a:rPr lang="en-ZA" dirty="0">
                <a:latin typeface="Arial" panose="020B0604020202020204" pitchFamily="34" charset="0"/>
                <a:cs typeface="Arial" panose="020B0604020202020204" pitchFamily="34" charset="0"/>
              </a:rPr>
              <a:t>has </a:t>
            </a:r>
            <a:r>
              <a:rPr lang="en-ZA" dirty="0">
                <a:solidFill>
                  <a:srgbClr val="92D050"/>
                </a:solidFill>
                <a:latin typeface="Arial" panose="020B0604020202020204" pitchFamily="34" charset="0"/>
                <a:cs typeface="Arial" panose="020B0604020202020204" pitchFamily="34" charset="0"/>
              </a:rPr>
              <a:t>paid more than is due</a:t>
            </a:r>
            <a:r>
              <a:rPr lang="en-ZA" dirty="0">
                <a:latin typeface="Arial" panose="020B0604020202020204" pitchFamily="34" charset="0"/>
                <a:cs typeface="Arial" panose="020B0604020202020204" pitchFamily="34" charset="0"/>
              </a:rPr>
              <a:t>, owing and payable to landlords through </a:t>
            </a:r>
            <a:r>
              <a:rPr lang="en-US" dirty="0" err="1">
                <a:latin typeface="Arial" panose="020B0604020202020204" pitchFamily="34" charset="0"/>
                <a:cs typeface="Arial" panose="020B0604020202020204" pitchFamily="34" charset="0"/>
              </a:rPr>
              <a:t>i</a:t>
            </a:r>
            <a:r>
              <a:rPr lang="en-ZA" dirty="0">
                <a:latin typeface="Arial" panose="020B0604020202020204" pitchFamily="34" charset="0"/>
                <a:cs typeface="Arial" panose="020B0604020202020204" pitchFamily="34" charset="0"/>
              </a:rPr>
              <a:t>n-correct application of escalation or incorrect calculations. SIU has recommended that the department offset these monies from future rentals due to </a:t>
            </a:r>
            <a:r>
              <a:rPr lang="en-ZA" dirty="0" smtClean="0">
                <a:latin typeface="Arial" panose="020B0604020202020204" pitchFamily="34" charset="0"/>
                <a:cs typeface="Arial" panose="020B0604020202020204" pitchFamily="34" charset="0"/>
              </a:rPr>
              <a:t>landlords.</a:t>
            </a:r>
          </a:p>
          <a:p>
            <a:pPr marL="285750" lvl="0" indent="-285750" algn="just" eaLnBrk="0" fontAlgn="base" hangingPunct="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lvl="0" indent="-285750" algn="just" eaLnBrk="0" fontAlgn="base" hangingPunct="0">
              <a:buFont typeface="Arial" panose="020B0604020202020204" pitchFamily="34" charset="0"/>
              <a:buChar char="•"/>
            </a:pPr>
            <a:r>
              <a:rPr lang="en-ZA" dirty="0" smtClean="0">
                <a:latin typeface="Arial" panose="020B0604020202020204" pitchFamily="34" charset="0"/>
                <a:cs typeface="Arial" panose="020B0604020202020204" pitchFamily="34" charset="0"/>
              </a:rPr>
              <a:t>Department </a:t>
            </a:r>
            <a:r>
              <a:rPr lang="en-ZA" dirty="0">
                <a:latin typeface="Arial" panose="020B0604020202020204" pitchFamily="34" charset="0"/>
                <a:cs typeface="Arial" panose="020B0604020202020204" pitchFamily="34" charset="0"/>
              </a:rPr>
              <a:t>has </a:t>
            </a:r>
            <a:r>
              <a:rPr lang="en-ZA" dirty="0">
                <a:solidFill>
                  <a:srgbClr val="92D050"/>
                </a:solidFill>
                <a:latin typeface="Arial" panose="020B0604020202020204" pitchFamily="34" charset="0"/>
                <a:cs typeface="Arial" panose="020B0604020202020204" pitchFamily="34" charset="0"/>
              </a:rPr>
              <a:t>incurred duplicate and over payments to landlords</a:t>
            </a:r>
            <a:r>
              <a:rPr lang="en-ZA" dirty="0">
                <a:latin typeface="Arial" panose="020B0604020202020204" pitchFamily="34" charset="0"/>
                <a:cs typeface="Arial" panose="020B0604020202020204" pitchFamily="34" charset="0"/>
              </a:rPr>
              <a:t>. SIU has recommended the department to offset these monies from future rentals due to </a:t>
            </a:r>
            <a:r>
              <a:rPr lang="en-ZA" dirty="0" smtClean="0">
                <a:latin typeface="Arial" panose="020B0604020202020204" pitchFamily="34" charset="0"/>
                <a:cs typeface="Arial" panose="020B0604020202020204" pitchFamily="34" charset="0"/>
              </a:rPr>
              <a:t>landlords.</a:t>
            </a:r>
          </a:p>
          <a:p>
            <a:pPr marL="285750" lvl="0" indent="-285750" algn="just" eaLnBrk="0" fontAlgn="base" hangingPunct="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lvl="0" indent="-285750" algn="just" eaLnBrk="0" fontAlgn="base" hangingPunct="0">
              <a:buFont typeface="Arial" panose="020B0604020202020204" pitchFamily="34" charset="0"/>
              <a:buChar char="•"/>
            </a:pPr>
            <a:r>
              <a:rPr lang="en-ZA" dirty="0" smtClean="0">
                <a:solidFill>
                  <a:srgbClr val="92D050"/>
                </a:solidFill>
                <a:latin typeface="Arial" panose="020B0604020202020204" pitchFamily="34" charset="0"/>
                <a:cs typeface="Arial" panose="020B0604020202020204" pitchFamily="34" charset="0"/>
              </a:rPr>
              <a:t>Leases </a:t>
            </a:r>
            <a:r>
              <a:rPr lang="en-ZA" dirty="0">
                <a:solidFill>
                  <a:srgbClr val="92D050"/>
                </a:solidFill>
                <a:latin typeface="Arial" panose="020B0604020202020204" pitchFamily="34" charset="0"/>
                <a:cs typeface="Arial" panose="020B0604020202020204" pitchFamily="34" charset="0"/>
              </a:rPr>
              <a:t>are continually renewed without first testing the market</a:t>
            </a:r>
            <a:r>
              <a:rPr lang="en-ZA" dirty="0">
                <a:latin typeface="Arial" panose="020B0604020202020204" pitchFamily="34" charset="0"/>
                <a:cs typeface="Arial" panose="020B0604020202020204" pitchFamily="34" charset="0"/>
              </a:rPr>
              <a:t>. In some instances landlords were awarded short term leases which, through renewals over the years, eventually became long term leases. SIU has recommended that the department test the market before awarding the leases. </a:t>
            </a:r>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was a general circumvention of proper procurement </a:t>
            </a:r>
            <a:r>
              <a:rPr lang="en-GB" dirty="0" smtClean="0">
                <a:latin typeface="Arial" panose="020B0604020202020204" pitchFamily="34" charset="0"/>
                <a:cs typeface="Arial" panose="020B0604020202020204" pitchFamily="34" charset="0"/>
              </a:rPr>
              <a:t>processes. </a:t>
            </a:r>
            <a:endParaRPr lang="en-ZA" dirty="0">
              <a:latin typeface="Arial" panose="020B0604020202020204" pitchFamily="34" charset="0"/>
              <a:cs typeface="Arial" panose="020B0604020202020204" pitchFamily="34" charset="0"/>
            </a:endParaRPr>
          </a:p>
          <a:p>
            <a:pPr lvl="0" eaLnBrk="0" fontAlgn="base" hangingPunct="0"/>
            <a:endParaRPr lang="en-ZA" dirty="0"/>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1562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a:t>
            </a:r>
            <a:r>
              <a:rPr lang="en-GB" sz="2800" b="1" dirty="0" smtClean="0">
                <a:solidFill>
                  <a:schemeClr val="bg1"/>
                </a:solidFill>
                <a:latin typeface="+mn-lt"/>
                <a:ea typeface="Tahoma" pitchFamily="34" charset="0"/>
              </a:rPr>
              <a:t>R27 </a:t>
            </a:r>
            <a:r>
              <a:rPr lang="en-GB" sz="2800" b="1" dirty="0">
                <a:solidFill>
                  <a:schemeClr val="bg1"/>
                </a:solidFill>
                <a:latin typeface="+mn-lt"/>
                <a:ea typeface="Tahoma" pitchFamily="34" charset="0"/>
              </a:rPr>
              <a:t>of </a:t>
            </a:r>
            <a:r>
              <a:rPr lang="en-GB" sz="2800" b="1" dirty="0" smtClean="0">
                <a:solidFill>
                  <a:schemeClr val="bg1"/>
                </a:solidFill>
                <a:latin typeface="+mn-lt"/>
                <a:ea typeface="Tahoma" pitchFamily="34" charset="0"/>
              </a:rPr>
              <a:t>2015</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5632311"/>
          </a:xfrm>
          <a:prstGeom prst="rect">
            <a:avLst/>
          </a:prstGeom>
        </p:spPr>
        <p:txBody>
          <a:bodyPr wrap="square">
            <a:spAutoFit/>
          </a:bodyPr>
          <a:lstStyle/>
          <a:p>
            <a:r>
              <a:rPr lang="en-US" b="1" dirty="0" smtClean="0"/>
              <a:t>   PRESIDENTIAL’S </a:t>
            </a:r>
            <a:r>
              <a:rPr lang="en-US" b="1" dirty="0"/>
              <a:t>PROCLAMATIONS </a:t>
            </a:r>
            <a:r>
              <a:rPr lang="en-US" b="1" dirty="0" smtClean="0"/>
              <a:t>R27 OF 2015 </a:t>
            </a:r>
            <a:endParaRPr lang="en-ZA" dirty="0"/>
          </a:p>
          <a:p>
            <a:endParaRPr lang="en-ZA"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a:t>
            </a:r>
            <a:r>
              <a:rPr lang="en-GB" b="1" dirty="0">
                <a:latin typeface="Arial" panose="020B0604020202020204" pitchFamily="34" charset="0"/>
                <a:cs typeface="Arial" panose="020B0604020202020204" pitchFamily="34" charset="0"/>
              </a:rPr>
              <a:t> SIU, during the course its investigations discovered a range of systemic weaknesses in the departments processes with respect to </a:t>
            </a:r>
            <a:r>
              <a:rPr lang="en-GB" b="1" dirty="0" smtClean="0">
                <a:latin typeface="Arial" panose="020B0604020202020204" pitchFamily="34" charset="0"/>
                <a:cs typeface="Arial" panose="020B0604020202020204" pitchFamily="34" charset="0"/>
              </a:rPr>
              <a:t>SCM / Day-to-Day Maintenance :</a:t>
            </a:r>
            <a:endParaRPr lang="en-GB" b="1" dirty="0"/>
          </a:p>
          <a:p>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In </a:t>
            </a:r>
            <a:r>
              <a:rPr lang="en-ZA" dirty="0">
                <a:latin typeface="Arial" panose="020B0604020202020204" pitchFamily="34" charset="0"/>
                <a:cs typeface="Arial" panose="020B0604020202020204" pitchFamily="34" charset="0"/>
              </a:rPr>
              <a:t>regard to </a:t>
            </a:r>
            <a:r>
              <a:rPr lang="en-ZA" dirty="0">
                <a:solidFill>
                  <a:srgbClr val="92D050"/>
                </a:solidFill>
                <a:latin typeface="Arial" panose="020B0604020202020204" pitchFamily="34" charset="0"/>
                <a:cs typeface="Arial" panose="020B0604020202020204" pitchFamily="34" charset="0"/>
              </a:rPr>
              <a:t>day-to-day maintenance contracts</a:t>
            </a:r>
            <a:r>
              <a:rPr lang="en-ZA" dirty="0">
                <a:latin typeface="Arial" panose="020B0604020202020204" pitchFamily="34" charset="0"/>
                <a:cs typeface="Arial" panose="020B0604020202020204" pitchFamily="34" charset="0"/>
              </a:rPr>
              <a:t>, the largest single contributor to the abuse of the system is the </a:t>
            </a:r>
            <a:r>
              <a:rPr lang="en-ZA" dirty="0">
                <a:solidFill>
                  <a:srgbClr val="92D050"/>
                </a:solidFill>
                <a:latin typeface="Arial" panose="020B0604020202020204" pitchFamily="34" charset="0"/>
                <a:cs typeface="Arial" panose="020B0604020202020204" pitchFamily="34" charset="0"/>
              </a:rPr>
              <a:t>Departments failure to follow proper procurement processes </a:t>
            </a:r>
            <a:r>
              <a:rPr lang="en-ZA" dirty="0">
                <a:latin typeface="Arial" panose="020B0604020202020204" pitchFamily="34" charset="0"/>
                <a:cs typeface="Arial" panose="020B0604020202020204" pitchFamily="34" charset="0"/>
              </a:rPr>
              <a:t>in establishing a list of service providers. Our investigations have revealed that the Department last utilised an open tender process for the establishment of service provider lists in 2009 and since then have adopted a process of inviting “preferred” service </a:t>
            </a:r>
            <a:r>
              <a:rPr lang="en-ZA" dirty="0" smtClean="0">
                <a:latin typeface="Arial" panose="020B0604020202020204" pitchFamily="34" charset="0"/>
                <a:cs typeface="Arial" panose="020B0604020202020204" pitchFamily="34" charset="0"/>
              </a:rPr>
              <a:t>providers.</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move </a:t>
            </a:r>
            <a:r>
              <a:rPr lang="en-ZA" dirty="0">
                <a:solidFill>
                  <a:srgbClr val="92D050"/>
                </a:solidFill>
                <a:latin typeface="Arial" panose="020B0604020202020204" pitchFamily="34" charset="0"/>
                <a:cs typeface="Arial" panose="020B0604020202020204" pitchFamily="34" charset="0"/>
              </a:rPr>
              <a:t>away from an open tender process </a:t>
            </a:r>
            <a:r>
              <a:rPr lang="en-ZA" dirty="0">
                <a:latin typeface="Arial" panose="020B0604020202020204" pitchFamily="34" charset="0"/>
                <a:cs typeface="Arial" panose="020B0604020202020204" pitchFamily="34" charset="0"/>
              </a:rPr>
              <a:t>resulted in the following increase in </a:t>
            </a:r>
            <a:r>
              <a:rPr lang="en-ZA" dirty="0" smtClean="0">
                <a:latin typeface="Arial" panose="020B0604020202020204" pitchFamily="34" charset="0"/>
                <a:cs typeface="Arial" panose="020B0604020202020204" pitchFamily="34" charset="0"/>
              </a:rPr>
              <a:t>expenditure:</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algn="just"/>
            <a:endParaRPr lang="en-ZA" dirty="0" smtClean="0">
              <a:latin typeface="Arial" panose="020B0604020202020204" pitchFamily="34" charset="0"/>
              <a:cs typeface="Arial" panose="020B0604020202020204" pitchFamily="34" charset="0"/>
            </a:endParaRPr>
          </a:p>
          <a:p>
            <a:pPr lvl="1" algn="just"/>
            <a:endParaRPr lang="en-US"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66048666"/>
              </p:ext>
            </p:extLst>
          </p:nvPr>
        </p:nvGraphicFramePr>
        <p:xfrm>
          <a:off x="609600" y="4191000"/>
          <a:ext cx="8305800" cy="1744948"/>
        </p:xfrm>
        <a:graphic>
          <a:graphicData uri="http://schemas.openxmlformats.org/drawingml/2006/table">
            <a:tbl>
              <a:tblPr firstRow="1" firstCol="1" bandRow="1">
                <a:tableStyleId>{5C22544A-7EE6-4342-B048-85BDC9FD1C3A}</a:tableStyleId>
              </a:tblPr>
              <a:tblGrid>
                <a:gridCol w="2192200"/>
                <a:gridCol w="1998800"/>
                <a:gridCol w="2061500"/>
                <a:gridCol w="2053300"/>
              </a:tblGrid>
              <a:tr h="290825">
                <a:tc>
                  <a:txBody>
                    <a:bodyPr/>
                    <a:lstStyle/>
                    <a:p>
                      <a:pPr marL="457200" algn="just">
                        <a:lnSpc>
                          <a:spcPct val="107000"/>
                        </a:lnSpc>
                        <a:spcAft>
                          <a:spcPts val="0"/>
                        </a:spcAft>
                      </a:pPr>
                      <a:r>
                        <a:rPr lang="en-ZA" sz="1200" dirty="0">
                          <a:effectLst/>
                        </a:rPr>
                        <a:t>DAY TO DAY SERVICES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2009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dirty="0">
                          <a:effectLst/>
                        </a:rPr>
                        <a:t>2010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 INCREASE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1649">
                <a:tc>
                  <a:txBody>
                    <a:bodyPr/>
                    <a:lstStyle/>
                    <a:p>
                      <a:pPr marL="457200" algn="just">
                        <a:lnSpc>
                          <a:spcPct val="107000"/>
                        </a:lnSpc>
                        <a:spcAft>
                          <a:spcPts val="0"/>
                        </a:spcAft>
                      </a:pPr>
                      <a:r>
                        <a:rPr lang="en-ZA" sz="1200" dirty="0">
                          <a:effectLst/>
                        </a:rPr>
                        <a:t>Technical maintenance Expenditure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R133, 417,407.20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dirty="0">
                          <a:effectLst/>
                        </a:rPr>
                        <a:t>R276, 490,174.96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107%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81649">
                <a:tc>
                  <a:txBody>
                    <a:bodyPr/>
                    <a:lstStyle/>
                    <a:p>
                      <a:pPr marL="457200" algn="just">
                        <a:lnSpc>
                          <a:spcPct val="107000"/>
                        </a:lnSpc>
                        <a:spcAft>
                          <a:spcPts val="0"/>
                        </a:spcAft>
                      </a:pPr>
                      <a:r>
                        <a:rPr lang="en-ZA" sz="1200">
                          <a:effectLst/>
                        </a:rPr>
                        <a:t>Mechanical Maintenance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R73, 393,322.71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R172, 356,248.12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135%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90825">
                <a:tc>
                  <a:txBody>
                    <a:bodyPr/>
                    <a:lstStyle/>
                    <a:p>
                      <a:pPr marL="457200" algn="just">
                        <a:lnSpc>
                          <a:spcPct val="107000"/>
                        </a:lnSpc>
                        <a:spcAft>
                          <a:spcPts val="0"/>
                        </a:spcAft>
                      </a:pPr>
                      <a:r>
                        <a:rPr lang="en-ZA" sz="1200">
                          <a:effectLst/>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a:effectLst/>
                        </a:rPr>
                        <a:t>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ZA" sz="1200" dirty="0">
                          <a:effectLst/>
                        </a:rPr>
                        <a:t>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4145887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a:t>
            </a:r>
            <a:r>
              <a:rPr lang="en-GB" sz="2800" b="1" dirty="0" smtClean="0">
                <a:solidFill>
                  <a:schemeClr val="bg1"/>
                </a:solidFill>
                <a:latin typeface="+mn-lt"/>
                <a:ea typeface="Tahoma" pitchFamily="34" charset="0"/>
              </a:rPr>
              <a:t>R27 </a:t>
            </a:r>
            <a:r>
              <a:rPr lang="en-GB" sz="2800" b="1" dirty="0">
                <a:solidFill>
                  <a:schemeClr val="bg1"/>
                </a:solidFill>
                <a:latin typeface="+mn-lt"/>
                <a:ea typeface="Tahoma" pitchFamily="34" charset="0"/>
              </a:rPr>
              <a:t>of </a:t>
            </a:r>
            <a:r>
              <a:rPr lang="en-GB" sz="2800" b="1" dirty="0" smtClean="0">
                <a:solidFill>
                  <a:schemeClr val="bg1"/>
                </a:solidFill>
                <a:latin typeface="+mn-lt"/>
                <a:ea typeface="Tahoma" pitchFamily="34" charset="0"/>
              </a:rPr>
              <a:t>2015</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7571303"/>
          </a:xfrm>
          <a:prstGeom prst="rect">
            <a:avLst/>
          </a:prstGeom>
        </p:spPr>
        <p:txBody>
          <a:bodyPr wrap="square">
            <a:spAutoFit/>
          </a:bodyPr>
          <a:lstStyle/>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Some </a:t>
            </a:r>
            <a:r>
              <a:rPr lang="en-ZA" dirty="0">
                <a:latin typeface="Arial" panose="020B0604020202020204" pitchFamily="34" charset="0"/>
                <a:cs typeface="Arial" panose="020B0604020202020204" pitchFamily="34" charset="0"/>
              </a:rPr>
              <a:t>of the contractors that appeared on the list of </a:t>
            </a:r>
            <a:r>
              <a:rPr lang="en-ZA" dirty="0">
                <a:solidFill>
                  <a:srgbClr val="92D050"/>
                </a:solidFill>
                <a:latin typeface="Arial" panose="020B0604020202020204" pitchFamily="34" charset="0"/>
                <a:cs typeface="Arial" panose="020B0604020202020204" pitchFamily="34" charset="0"/>
              </a:rPr>
              <a:t>preferred suppliers appeared to have links to others on the list</a:t>
            </a:r>
            <a:r>
              <a:rPr lang="en-ZA" dirty="0">
                <a:latin typeface="Arial" panose="020B0604020202020204" pitchFamily="34" charset="0"/>
                <a:cs typeface="Arial" panose="020B0604020202020204" pitchFamily="34" charset="0"/>
              </a:rPr>
              <a:t>. Our investigations have revealed several such entities. The invitation of contractors onto the database of suppliers appears to have created an environment where the supplier database is populated with various entities all linked to individuals who are the ultimate beneficiary of the contract </a:t>
            </a:r>
            <a:r>
              <a:rPr lang="en-ZA" dirty="0" smtClean="0">
                <a:latin typeface="Arial" panose="020B0604020202020204" pitchFamily="34" charset="0"/>
                <a:cs typeface="Arial" panose="020B0604020202020204" pitchFamily="34" charset="0"/>
              </a:rPr>
              <a:t>award.</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In </a:t>
            </a:r>
            <a:r>
              <a:rPr lang="en-ZA" dirty="0">
                <a:latin typeface="Arial" panose="020B0604020202020204" pitchFamily="34" charset="0"/>
                <a:cs typeface="Arial" panose="020B0604020202020204" pitchFamily="34" charset="0"/>
              </a:rPr>
              <a:t>regard to our analysis of </a:t>
            </a:r>
            <a:r>
              <a:rPr lang="en-ZA" dirty="0">
                <a:solidFill>
                  <a:srgbClr val="92D050"/>
                </a:solidFill>
                <a:latin typeface="Arial" panose="020B0604020202020204" pitchFamily="34" charset="0"/>
                <a:cs typeface="Arial" panose="020B0604020202020204" pitchFamily="34" charset="0"/>
              </a:rPr>
              <a:t>employees of the Department who have interests in business entities</a:t>
            </a:r>
            <a:r>
              <a:rPr lang="en-ZA" dirty="0">
                <a:latin typeface="Arial" panose="020B0604020202020204" pitchFamily="34" charset="0"/>
                <a:cs typeface="Arial" panose="020B0604020202020204" pitchFamily="34" charset="0"/>
              </a:rPr>
              <a:t>, our investigations currently reveal that a significant percentage of these employees who are members of these entities were </a:t>
            </a:r>
            <a:r>
              <a:rPr lang="en-ZA" dirty="0">
                <a:solidFill>
                  <a:srgbClr val="92D050"/>
                </a:solidFill>
                <a:latin typeface="Arial" panose="020B0604020202020204" pitchFamily="34" charset="0"/>
                <a:cs typeface="Arial" panose="020B0604020202020204" pitchFamily="34" charset="0"/>
              </a:rPr>
              <a:t>found not have declared such interests to the Department</a:t>
            </a:r>
            <a:r>
              <a:rPr lang="en-ZA" dirty="0">
                <a:latin typeface="Arial" panose="020B0604020202020204" pitchFamily="34" charset="0"/>
                <a:cs typeface="Arial" panose="020B0604020202020204" pitchFamily="34" charset="0"/>
              </a:rPr>
              <a:t>. There appears to be no mechanism within the Department that conducts an annual check on all employees as regards outside business interests. The current system adopts a self-declaration approach without any “policing” from the department </a:t>
            </a:r>
            <a:r>
              <a:rPr lang="en-ZA" dirty="0" smtClean="0">
                <a:latin typeface="Arial" panose="020B0604020202020204" pitchFamily="34" charset="0"/>
                <a:cs typeface="Arial" panose="020B0604020202020204" pitchFamily="34" charset="0"/>
              </a:rPr>
              <a:t>itself.</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solidFill>
                  <a:srgbClr val="92D050"/>
                </a:solidFill>
                <a:latin typeface="Arial" panose="020B0604020202020204" pitchFamily="34" charset="0"/>
                <a:cs typeface="Arial" panose="020B0604020202020204" pitchFamily="34" charset="0"/>
              </a:rPr>
              <a:t>Document management within the Department is extremely poor </a:t>
            </a:r>
            <a:r>
              <a:rPr lang="en-ZA" dirty="0">
                <a:latin typeface="Arial" panose="020B0604020202020204" pitchFamily="34" charset="0"/>
                <a:cs typeface="Arial" panose="020B0604020202020204" pitchFamily="34" charset="0"/>
              </a:rPr>
              <a:t>and this in itself inhibits historical investigations.</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rgbClr val="92D050"/>
                </a:solidFill>
                <a:latin typeface="Arial" panose="020B0604020202020204" pitchFamily="34" charset="0"/>
                <a:cs typeface="Arial" panose="020B0604020202020204" pitchFamily="34" charset="0"/>
              </a:rPr>
              <a:t>Day to day maintenance contracts</a:t>
            </a:r>
            <a:r>
              <a:rPr lang="en-US" dirty="0">
                <a:latin typeface="Arial" panose="020B0604020202020204" pitchFamily="34" charset="0"/>
                <a:cs typeface="Arial" panose="020B0604020202020204" pitchFamily="34" charset="0"/>
              </a:rPr>
              <a:t> appears to be open to </a:t>
            </a:r>
            <a:r>
              <a:rPr lang="en-US" dirty="0">
                <a:solidFill>
                  <a:srgbClr val="92D050"/>
                </a:solidFill>
                <a:latin typeface="Arial" panose="020B0604020202020204" pitchFamily="34" charset="0"/>
                <a:cs typeface="Arial" panose="020B0604020202020204" pitchFamily="34" charset="0"/>
              </a:rPr>
              <a:t>significant abuse</a:t>
            </a:r>
            <a:r>
              <a:rPr lang="en-US" dirty="0">
                <a:latin typeface="Arial" panose="020B0604020202020204" pitchFamily="34" charset="0"/>
                <a:cs typeface="Arial" panose="020B0604020202020204" pitchFamily="34" charset="0"/>
              </a:rPr>
              <a:t>. It is highly recommended that the Department embark upon open tender processes in establishing lists of preferred service providers.</a:t>
            </a: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terms of reference for such service providers to be included onto the list should be clearly set out in the tender advertisement. As far as possible the </a:t>
            </a:r>
            <a:r>
              <a:rPr lang="en-US" dirty="0">
                <a:solidFill>
                  <a:srgbClr val="92D050"/>
                </a:solidFill>
                <a:latin typeface="Arial" panose="020B0604020202020204" pitchFamily="34" charset="0"/>
                <a:cs typeface="Arial" panose="020B0604020202020204" pitchFamily="34" charset="0"/>
              </a:rPr>
              <a:t>contracts should be fixed price contracts</a:t>
            </a:r>
            <a:r>
              <a:rPr lang="en-US" dirty="0">
                <a:latin typeface="Arial" panose="020B0604020202020204" pitchFamily="34" charset="0"/>
                <a:cs typeface="Arial" panose="020B0604020202020204" pitchFamily="34" charset="0"/>
              </a:rPr>
              <a:t>. A detailed Bill of Quantity should be compiled for each service which sets out the rates and the maximum budgets for each service for the duration of the contract.</a:t>
            </a: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 </a:t>
            </a:r>
          </a:p>
          <a:p>
            <a:pPr lvl="0" algn="just" eaLnBrk="0" fontAlgn="base" hangingPunct="0"/>
            <a:endParaRPr lang="en-ZA"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3546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49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GB" sz="2800" b="1" dirty="0">
                <a:solidFill>
                  <a:schemeClr val="bg1"/>
                </a:solidFill>
                <a:latin typeface="+mn-lt"/>
                <a:ea typeface="Tahoma" pitchFamily="34" charset="0"/>
              </a:rPr>
              <a:t>Proclamation No. </a:t>
            </a:r>
            <a:r>
              <a:rPr lang="en-GB" sz="2800" b="1" dirty="0" smtClean="0">
                <a:solidFill>
                  <a:schemeClr val="bg1"/>
                </a:solidFill>
                <a:latin typeface="+mn-lt"/>
                <a:ea typeface="Tahoma" pitchFamily="34" charset="0"/>
              </a:rPr>
              <a:t>R27 </a:t>
            </a:r>
            <a:r>
              <a:rPr lang="en-GB" sz="2800" b="1" dirty="0">
                <a:solidFill>
                  <a:schemeClr val="bg1"/>
                </a:solidFill>
                <a:latin typeface="+mn-lt"/>
                <a:ea typeface="Tahoma" pitchFamily="34" charset="0"/>
              </a:rPr>
              <a:t>of </a:t>
            </a:r>
            <a:r>
              <a:rPr lang="en-GB" sz="2800" b="1" dirty="0" smtClean="0">
                <a:solidFill>
                  <a:schemeClr val="bg1"/>
                </a:solidFill>
                <a:latin typeface="+mn-lt"/>
                <a:ea typeface="Tahoma" pitchFamily="34" charset="0"/>
              </a:rPr>
              <a:t>2015</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3970318"/>
          </a:xfrm>
          <a:prstGeom prst="rect">
            <a:avLst/>
          </a:prstGeom>
        </p:spPr>
        <p:txBody>
          <a:bodyPr wrap="square">
            <a:spAutoFit/>
          </a:bodyPr>
          <a:lstStyle/>
          <a:p>
            <a:r>
              <a:rPr lang="en-ZA" dirty="0"/>
              <a:t>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should be </a:t>
            </a:r>
            <a:r>
              <a:rPr lang="en-US" dirty="0">
                <a:solidFill>
                  <a:srgbClr val="92D050"/>
                </a:solidFill>
                <a:latin typeface="Arial" panose="020B0604020202020204" pitchFamily="34" charset="0"/>
                <a:cs typeface="Arial" panose="020B0604020202020204" pitchFamily="34" charset="0"/>
              </a:rPr>
              <a:t>a rotation system employed with works inspectors </a:t>
            </a:r>
            <a:r>
              <a:rPr lang="en-US" dirty="0">
                <a:latin typeface="Arial" panose="020B0604020202020204" pitchFamily="34" charset="0"/>
                <a:cs typeface="Arial" panose="020B0604020202020204" pitchFamily="34" charset="0"/>
              </a:rPr>
              <a:t>providing reports on the contractor’s ability to meet the requirements of the contract after each job is </a:t>
            </a:r>
            <a:r>
              <a:rPr lang="en-US" dirty="0" smtClean="0">
                <a:latin typeface="Arial" panose="020B0604020202020204" pitchFamily="34" charset="0"/>
                <a:cs typeface="Arial" panose="020B0604020202020204" pitchFamily="34" charset="0"/>
              </a:rPr>
              <a:t>completed.</a:t>
            </a: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92D050"/>
                </a:solidFill>
                <a:latin typeface="Arial" panose="020B0604020202020204" pitchFamily="34" charset="0"/>
                <a:cs typeface="Arial" panose="020B0604020202020204" pitchFamily="34" charset="0"/>
              </a:rPr>
              <a:t>Monthly </a:t>
            </a:r>
            <a:r>
              <a:rPr lang="en-US" dirty="0">
                <a:solidFill>
                  <a:srgbClr val="92D050"/>
                </a:solidFill>
                <a:latin typeface="Arial" panose="020B0604020202020204" pitchFamily="34" charset="0"/>
                <a:cs typeface="Arial" panose="020B0604020202020204" pitchFamily="34" charset="0"/>
              </a:rPr>
              <a:t>checks must be conducted </a:t>
            </a:r>
            <a:r>
              <a:rPr lang="en-US" dirty="0">
                <a:latin typeface="Arial" panose="020B0604020202020204" pitchFamily="34" charset="0"/>
                <a:cs typeface="Arial" panose="020B0604020202020204" pitchFamily="34" charset="0"/>
              </a:rPr>
              <a:t>on award practices within a service area to establish the </a:t>
            </a:r>
            <a:r>
              <a:rPr lang="en-US" dirty="0" smtClean="0">
                <a:latin typeface="Arial" panose="020B0604020202020204" pitchFamily="34" charset="0"/>
                <a:cs typeface="Arial" panose="020B0604020202020204" pitchFamily="34" charset="0"/>
              </a:rPr>
              <a:t>following:</a:t>
            </a:r>
            <a:endParaRPr lang="en-ZA" dirty="0">
              <a:latin typeface="Arial" panose="020B0604020202020204" pitchFamily="34" charset="0"/>
              <a:cs typeface="Arial" panose="020B0604020202020204" pitchFamily="34" charset="0"/>
            </a:endParaRPr>
          </a:p>
          <a:p>
            <a:pPr marL="742908"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frequency </a:t>
            </a:r>
            <a:r>
              <a:rPr lang="en-US" dirty="0">
                <a:latin typeface="Arial" panose="020B0604020202020204" pitchFamily="34" charset="0"/>
                <a:cs typeface="Arial" panose="020B0604020202020204" pitchFamily="34" charset="0"/>
              </a:rPr>
              <a:t>of awards to contractors, </a:t>
            </a:r>
            <a:endParaRPr lang="en-ZA" dirty="0">
              <a:latin typeface="Arial" panose="020B0604020202020204" pitchFamily="34" charset="0"/>
              <a:cs typeface="Arial" panose="020B0604020202020204" pitchFamily="34" charset="0"/>
            </a:endParaRPr>
          </a:p>
          <a:p>
            <a:pPr marL="742908" lvl="1"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establish </a:t>
            </a:r>
            <a:r>
              <a:rPr lang="en-US" dirty="0">
                <a:latin typeface="Arial" panose="020B0604020202020204" pitchFamily="34" charset="0"/>
                <a:cs typeface="Arial" panose="020B0604020202020204" pitchFamily="34" charset="0"/>
              </a:rPr>
              <a:t>quoting trends e.g. which contractors tend to quote together </a:t>
            </a: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documents received should be </a:t>
            </a:r>
            <a:r>
              <a:rPr lang="en-US" dirty="0">
                <a:solidFill>
                  <a:srgbClr val="92D050"/>
                </a:solidFill>
                <a:latin typeface="Arial" panose="020B0604020202020204" pitchFamily="34" charset="0"/>
                <a:cs typeface="Arial" panose="020B0604020202020204" pitchFamily="34" charset="0"/>
              </a:rPr>
              <a:t>scanned onto a system that keeps an electronic copy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documents</a:t>
            </a:r>
            <a:r>
              <a:rPr lang="en-ZA"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92D050"/>
                </a:solidFill>
                <a:latin typeface="Arial" panose="020B0604020202020204" pitchFamily="34" charset="0"/>
                <a:cs typeface="Arial" panose="020B0604020202020204" pitchFamily="34" charset="0"/>
              </a:rPr>
              <a:t>All </a:t>
            </a:r>
            <a:r>
              <a:rPr lang="en-US" dirty="0">
                <a:solidFill>
                  <a:srgbClr val="92D050"/>
                </a:solidFill>
                <a:latin typeface="Arial" panose="020B0604020202020204" pitchFamily="34" charset="0"/>
                <a:cs typeface="Arial" panose="020B0604020202020204" pitchFamily="34" charset="0"/>
              </a:rPr>
              <a:t>employees </a:t>
            </a:r>
            <a:r>
              <a:rPr lang="en-US" dirty="0">
                <a:latin typeface="Arial" panose="020B0604020202020204" pitchFamily="34" charset="0"/>
                <a:cs typeface="Arial" panose="020B0604020202020204" pitchFamily="34" charset="0"/>
              </a:rPr>
              <a:t>should be subject to an </a:t>
            </a:r>
            <a:r>
              <a:rPr lang="en-US" dirty="0">
                <a:solidFill>
                  <a:srgbClr val="92D050"/>
                </a:solidFill>
                <a:latin typeface="Arial" panose="020B0604020202020204" pitchFamily="34" charset="0"/>
                <a:cs typeface="Arial" panose="020B0604020202020204" pitchFamily="34" charset="0"/>
              </a:rPr>
              <a:t>annual declaration of interests</a:t>
            </a:r>
            <a:r>
              <a:rPr lang="en-US" dirty="0">
                <a:latin typeface="Arial" panose="020B0604020202020204" pitchFamily="34" charset="0"/>
                <a:cs typeface="Arial" panose="020B0604020202020204" pitchFamily="34" charset="0"/>
              </a:rPr>
              <a:t>. A </a:t>
            </a:r>
            <a:r>
              <a:rPr lang="en-US" dirty="0">
                <a:solidFill>
                  <a:srgbClr val="92D050"/>
                </a:solidFill>
                <a:latin typeface="Arial" panose="020B0604020202020204" pitchFamily="34" charset="0"/>
                <a:cs typeface="Arial" panose="020B0604020202020204" pitchFamily="34" charset="0"/>
              </a:rPr>
              <a:t>random check with the CIPC </a:t>
            </a:r>
            <a:r>
              <a:rPr lang="en-US" dirty="0">
                <a:latin typeface="Arial" panose="020B0604020202020204" pitchFamily="34" charset="0"/>
                <a:cs typeface="Arial" panose="020B0604020202020204" pitchFamily="34" charset="0"/>
              </a:rPr>
              <a:t>should be conducted on employees to establish whether they hold any outside business interests</a:t>
            </a:r>
            <a:endParaRPr lang="en-ZA"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08"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1174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Introduction cont.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0" y="1143000"/>
            <a:ext cx="11963400" cy="52920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smtClean="0">
                <a:latin typeface="Arial" panose="020B0604020202020204" pitchFamily="34" charset="0"/>
                <a:cs typeface="Arial" panose="020B0604020202020204" pitchFamily="34" charset="0"/>
              </a:rPr>
              <a:t>The Governance, Risk and Compliance Branch and the Anti-Corruption and Fraud Unit within it was established to combat fraud and corruption and respond to poor governance in the department.</a:t>
            </a:r>
          </a:p>
          <a:p>
            <a:pPr marL="0" indent="0">
              <a:buNone/>
            </a:pPr>
            <a:endParaRPr lang="en-ZA" sz="12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Turn-Around Strategy was based on two key pillars as articulated by the then Minister of Public Works, the key pillars were identified </a:t>
            </a:r>
            <a:r>
              <a:rPr lang="en-ZA" sz="1800" b="1" dirty="0" smtClean="0">
                <a:latin typeface="Arial" panose="020B0604020202020204" pitchFamily="34" charset="0"/>
                <a:cs typeface="Arial" panose="020B0604020202020204" pitchFamily="34" charset="0"/>
              </a:rPr>
              <a:t>as the fight against fraud and corruption</a:t>
            </a:r>
            <a:r>
              <a:rPr lang="en-ZA" sz="1800" dirty="0" smtClean="0">
                <a:latin typeface="Arial" panose="020B0604020202020204" pitchFamily="34" charset="0"/>
                <a:cs typeface="Arial" panose="020B0604020202020204" pitchFamily="34" charset="0"/>
              </a:rPr>
              <a:t> and improvement of organisational efficiency. </a:t>
            </a:r>
          </a:p>
          <a:p>
            <a:pPr marL="0" indent="0">
              <a:buNone/>
            </a:pPr>
            <a:endParaRPr lang="en-ZA" sz="1200" dirty="0" smtClean="0">
              <a:latin typeface="Arial" panose="020B0604020202020204" pitchFamily="34" charset="0"/>
              <a:cs typeface="Arial" panose="020B0604020202020204" pitchFamily="34" charset="0"/>
            </a:endParaRPr>
          </a:p>
          <a:p>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objective of this intervention </a:t>
            </a:r>
            <a:r>
              <a:rPr lang="en-ZA" sz="1800" dirty="0" smtClean="0">
                <a:latin typeface="Arial" panose="020B0604020202020204" pitchFamily="34" charset="0"/>
                <a:cs typeface="Arial" panose="020B0604020202020204" pitchFamily="34" charset="0"/>
              </a:rPr>
              <a:t>was </a:t>
            </a:r>
            <a:r>
              <a:rPr lang="en-ZA" sz="1800" dirty="0">
                <a:latin typeface="Arial" panose="020B0604020202020204" pitchFamily="34" charset="0"/>
                <a:cs typeface="Arial" panose="020B0604020202020204" pitchFamily="34" charset="0"/>
              </a:rPr>
              <a:t>to ensure that the Department enhances the implementation of the holistic fraud prevention strategy with emphasis being on the application of pro-active measures to enhance operational efficiency. </a:t>
            </a:r>
            <a:r>
              <a:rPr lang="en-ZA" sz="1800" dirty="0" smtClean="0">
                <a:latin typeface="Arial" panose="020B0604020202020204" pitchFamily="34" charset="0"/>
                <a:cs typeface="Arial" panose="020B0604020202020204" pitchFamily="34" charset="0"/>
              </a:rPr>
              <a:t>Its key features were:-</a:t>
            </a:r>
          </a:p>
          <a:p>
            <a:pPr marL="0" indent="0">
              <a:buNone/>
            </a:pPr>
            <a:endParaRPr lang="en-ZA" sz="1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Combat </a:t>
            </a:r>
            <a:r>
              <a:rPr lang="en-ZA" sz="1800" dirty="0">
                <a:latin typeface="Arial" panose="020B0604020202020204" pitchFamily="34" charset="0"/>
                <a:cs typeface="Arial" panose="020B0604020202020204" pitchFamily="34" charset="0"/>
              </a:rPr>
              <a:t>fraud and corruption in the Department in all its </a:t>
            </a:r>
            <a:r>
              <a:rPr lang="en-ZA" sz="1800" dirty="0" smtClean="0">
                <a:latin typeface="Arial" panose="020B0604020202020204" pitchFamily="34" charset="0"/>
                <a:cs typeface="Arial" panose="020B0604020202020204" pitchFamily="34" charset="0"/>
              </a:rPr>
              <a:t>forms </a:t>
            </a:r>
            <a:r>
              <a:rPr lang="en-ZA" sz="1800" dirty="0">
                <a:latin typeface="Arial" panose="020B0604020202020204" pitchFamily="34" charset="0"/>
                <a:cs typeface="Arial" panose="020B0604020202020204" pitchFamily="34" charset="0"/>
              </a:rPr>
              <a:t>through the implementation of prevention measures;</a:t>
            </a:r>
          </a:p>
          <a:p>
            <a:pPr lvl="1">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Promote </a:t>
            </a:r>
            <a:r>
              <a:rPr lang="en-ZA" sz="1800" dirty="0">
                <a:latin typeface="Arial" panose="020B0604020202020204" pitchFamily="34" charset="0"/>
                <a:cs typeface="Arial" panose="020B0604020202020204" pitchFamily="34" charset="0"/>
              </a:rPr>
              <a:t>a culture of adherence to policies and </a:t>
            </a:r>
            <a:r>
              <a:rPr lang="en-ZA" sz="1800" dirty="0" smtClean="0">
                <a:latin typeface="Arial" panose="020B0604020202020204" pitchFamily="34" charset="0"/>
                <a:cs typeface="Arial" panose="020B0604020202020204" pitchFamily="34" charset="0"/>
              </a:rPr>
              <a:t>procedures;</a:t>
            </a:r>
          </a:p>
          <a:p>
            <a:pPr lvl="1">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Promote </a:t>
            </a:r>
            <a:r>
              <a:rPr lang="en-ZA" sz="1800" dirty="0">
                <a:latin typeface="Arial" panose="020B0604020202020204" pitchFamily="34" charset="0"/>
                <a:cs typeface="Arial" panose="020B0604020202020204" pitchFamily="34" charset="0"/>
              </a:rPr>
              <a:t>good governance and best </a:t>
            </a:r>
            <a:r>
              <a:rPr lang="en-ZA" sz="1800" dirty="0" smtClean="0">
                <a:latin typeface="Arial" panose="020B0604020202020204" pitchFamily="34" charset="0"/>
                <a:cs typeface="Arial" panose="020B0604020202020204" pitchFamily="34" charset="0"/>
              </a:rPr>
              <a:t>practices;</a:t>
            </a:r>
          </a:p>
          <a:p>
            <a:pPr lvl="1">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Promote </a:t>
            </a:r>
            <a:r>
              <a:rPr lang="en-ZA" sz="1800" dirty="0">
                <a:latin typeface="Arial" panose="020B0604020202020204" pitchFamily="34" charset="0"/>
                <a:cs typeface="Arial" panose="020B0604020202020204" pitchFamily="34" charset="0"/>
              </a:rPr>
              <a:t>ethical conduct by all stakeholders; </a:t>
            </a:r>
            <a:r>
              <a:rPr lang="en-ZA" sz="1800" dirty="0" smtClean="0">
                <a:latin typeface="Arial" panose="020B0604020202020204" pitchFamily="34" charset="0"/>
                <a:cs typeface="Arial" panose="020B0604020202020204" pitchFamily="34" charset="0"/>
              </a:rPr>
              <a:t>and</a:t>
            </a:r>
          </a:p>
          <a:p>
            <a:pPr lvl="1">
              <a:buFont typeface="Courier New" panose="02070309020205020404" pitchFamily="49" charset="0"/>
              <a:buChar char="o"/>
            </a:pPr>
            <a:r>
              <a:rPr lang="en-ZA" sz="1800" dirty="0" smtClean="0">
                <a:latin typeface="Arial" panose="020B0604020202020204" pitchFamily="34" charset="0"/>
                <a:cs typeface="Arial" panose="020B0604020202020204" pitchFamily="34" charset="0"/>
              </a:rPr>
              <a:t>Promote </a:t>
            </a:r>
            <a:r>
              <a:rPr lang="en-ZA" sz="1800" dirty="0">
                <a:latin typeface="Arial" panose="020B0604020202020204" pitchFamily="34" charset="0"/>
                <a:cs typeface="Arial" panose="020B0604020202020204" pitchFamily="34" charset="0"/>
              </a:rPr>
              <a:t>awareness, training and education about fraud and corruption including to promote a culture of whistle-blowing.</a:t>
            </a:r>
          </a:p>
          <a:p>
            <a:pPr lvl="0"/>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3234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50</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92122"/>
          </a:xfrm>
          <a:prstGeom prst="rect">
            <a:avLst/>
          </a:prstGeom>
        </p:spPr>
        <p:txBody>
          <a:bodyPr wrap="square">
            <a:spAutoFit/>
          </a:bodyPr>
          <a:lstStyle/>
          <a:p>
            <a:pPr>
              <a:lnSpc>
                <a:spcPct val="115000"/>
              </a:lnSpc>
              <a:spcBef>
                <a:spcPct val="0"/>
              </a:spcBef>
              <a:spcAft>
                <a:spcPts val="1000"/>
              </a:spcAft>
            </a:pPr>
            <a:r>
              <a:rPr lang="en-ZA" sz="2400" b="1" dirty="0">
                <a:solidFill>
                  <a:schemeClr val="accent2"/>
                </a:solidFill>
                <a:ea typeface="Tahoma" pitchFamily="34" charset="0"/>
                <a:cs typeface="Arial" pitchFamily="34" charset="0"/>
              </a:rPr>
              <a:t>UNSCHEDULED MAINTENANCE / DAY TO DAY MAINTENANCE</a:t>
            </a:r>
          </a:p>
        </p:txBody>
      </p:sp>
    </p:spTree>
    <p:extLst>
      <p:ext uri="{BB962C8B-B14F-4D97-AF65-F5344CB8AC3E}">
        <p14:creationId xmlns:p14="http://schemas.microsoft.com/office/powerpoint/2010/main" xmlns="" val="1565797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Introduction &amp; Background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5331" y="990600"/>
            <a:ext cx="12039600" cy="4878259"/>
          </a:xfrm>
          <a:prstGeom prst="rect">
            <a:avLst/>
          </a:prstGeom>
        </p:spPr>
        <p:txBody>
          <a:bodyPr wrap="square">
            <a:spAutoFit/>
          </a:bodyPr>
          <a:lstStyle/>
          <a:p>
            <a:pPr algn="just">
              <a:spcBef>
                <a:spcPts val="0"/>
              </a:spcBef>
              <a:spcAft>
                <a:spcPts val="600"/>
              </a:spcAft>
            </a:pPr>
            <a:r>
              <a:rPr lang="en-GB" dirty="0">
                <a:latin typeface="Arial" panose="020B0604020202020204" pitchFamily="34" charset="0"/>
                <a:cs typeface="Arial" panose="020B0604020202020204" pitchFamily="34" charset="0"/>
              </a:rPr>
              <a:t>The GRC conducted a </a:t>
            </a:r>
            <a:r>
              <a:rPr lang="en-GB" dirty="0">
                <a:solidFill>
                  <a:schemeClr val="accent6"/>
                </a:solidFill>
                <a:latin typeface="Arial" panose="020B0604020202020204" pitchFamily="34" charset="0"/>
                <a:cs typeface="Arial" panose="020B0604020202020204" pitchFamily="34" charset="0"/>
              </a:rPr>
              <a:t>detection review  on day to day maintenance to identify anomalies in respect of suspected  irregular payments effected and possible duplicate payments </a:t>
            </a:r>
            <a:r>
              <a:rPr lang="en-GB" dirty="0">
                <a:latin typeface="Arial" panose="020B0604020202020204" pitchFamily="34" charset="0"/>
                <a:cs typeface="Arial" panose="020B0604020202020204" pitchFamily="34" charset="0"/>
              </a:rPr>
              <a:t>effected</a:t>
            </a:r>
          </a:p>
          <a:p>
            <a:pPr algn="just">
              <a:spcAft>
                <a:spcPts val="600"/>
              </a:spcAft>
            </a:pPr>
            <a:endParaRPr lang="en-GB" sz="900" dirty="0">
              <a:latin typeface="Arial" panose="020B0604020202020204" pitchFamily="34" charset="0"/>
              <a:cs typeface="Arial" panose="020B0604020202020204" pitchFamily="34" charset="0"/>
            </a:endParaRPr>
          </a:p>
          <a:p>
            <a:pPr algn="just">
              <a:spcBef>
                <a:spcPts val="0"/>
              </a:spcBef>
              <a:spcAft>
                <a:spcPts val="600"/>
              </a:spcAft>
            </a:pPr>
            <a:r>
              <a:rPr lang="en-GB" dirty="0">
                <a:latin typeface="Arial" panose="020B0604020202020204" pitchFamily="34" charset="0"/>
                <a:cs typeface="Arial" panose="020B0604020202020204" pitchFamily="34" charset="0"/>
              </a:rPr>
              <a:t>A </a:t>
            </a:r>
            <a:r>
              <a:rPr lang="en-GB" dirty="0">
                <a:solidFill>
                  <a:schemeClr val="accent6"/>
                </a:solidFill>
                <a:latin typeface="Arial" panose="020B0604020202020204" pitchFamily="34" charset="0"/>
                <a:cs typeface="Arial" panose="020B0604020202020204" pitchFamily="34" charset="0"/>
              </a:rPr>
              <a:t>high level of frequency was noted for payments effected </a:t>
            </a:r>
            <a:r>
              <a:rPr lang="en-GB" dirty="0">
                <a:latin typeface="Arial" panose="020B0604020202020204" pitchFamily="34" charset="0"/>
                <a:cs typeface="Arial" panose="020B0604020202020204" pitchFamily="34" charset="0"/>
              </a:rPr>
              <a:t>in respect of  day to day maintenance of  air conditioners, geysers, plumbing, boiler services, access control and pots</a:t>
            </a:r>
          </a:p>
          <a:p>
            <a:pPr algn="just">
              <a:spcAft>
                <a:spcPts val="600"/>
              </a:spcAft>
            </a:pPr>
            <a:endParaRPr lang="en-GB" sz="900" dirty="0">
              <a:latin typeface="Arial" panose="020B0604020202020204" pitchFamily="34" charset="0"/>
              <a:cs typeface="Arial" panose="020B0604020202020204" pitchFamily="34" charset="0"/>
            </a:endParaRPr>
          </a:p>
          <a:p>
            <a:pPr algn="just">
              <a:spcBef>
                <a:spcPts val="0"/>
              </a:spcBef>
              <a:spcAft>
                <a:spcPts val="600"/>
              </a:spcAft>
              <a:defRPr/>
            </a:pPr>
            <a:r>
              <a:rPr lang="en-GB" dirty="0">
                <a:latin typeface="Arial" panose="020B0604020202020204" pitchFamily="34" charset="0"/>
                <a:cs typeface="Arial" panose="020B0604020202020204" pitchFamily="34" charset="0"/>
              </a:rPr>
              <a:t>It is evident that the magnitude of the consolidated expenditure for day to day maintenance </a:t>
            </a:r>
            <a:r>
              <a:rPr lang="en-GB" dirty="0">
                <a:solidFill>
                  <a:schemeClr val="accent6"/>
                </a:solidFill>
                <a:latin typeface="Arial" panose="020B0604020202020204" pitchFamily="34" charset="0"/>
                <a:cs typeface="Arial" panose="020B0604020202020204" pitchFamily="34" charset="0"/>
              </a:rPr>
              <a:t>is not economic and does not constitute an effective and efficient use of resources.</a:t>
            </a:r>
            <a:r>
              <a:rPr lang="en-US" dirty="0">
                <a:latin typeface="Arial" panose="020B0604020202020204" pitchFamily="34" charset="0"/>
                <a:cs typeface="Arial" panose="020B0604020202020204" pitchFamily="34" charset="0"/>
              </a:rPr>
              <a:t> The ACU employed a data driven approach to conduct the Detection Review assisted by the Forensic Data Analytics team in the SIU </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latin typeface="Arial" panose="020B0604020202020204" pitchFamily="34" charset="0"/>
                <a:cs typeface="Arial" panose="020B0604020202020204" pitchFamily="34" charset="0"/>
              </a:rPr>
              <a:t>The team ran </a:t>
            </a:r>
            <a:r>
              <a:rPr lang="en-US" dirty="0">
                <a:solidFill>
                  <a:schemeClr val="accent6"/>
                </a:solidFill>
                <a:latin typeface="Arial" panose="020B0604020202020204" pitchFamily="34" charset="0"/>
                <a:cs typeface="Arial" panose="020B0604020202020204" pitchFamily="34" charset="0"/>
              </a:rPr>
              <a:t>trends analysis on the data of the DPW</a:t>
            </a:r>
            <a:r>
              <a:rPr lang="en-US" dirty="0">
                <a:latin typeface="Arial" panose="020B0604020202020204" pitchFamily="34" charset="0"/>
                <a:cs typeface="Arial" panose="020B0604020202020204" pitchFamily="34" charset="0"/>
              </a:rPr>
              <a:t>, by identifying red flags, in order to highlight relevant trends and patterns in day to day maintenance expenditure</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solidFill>
                  <a:schemeClr val="accent6"/>
                </a:solidFill>
                <a:latin typeface="Arial" panose="020B0604020202020204" pitchFamily="34" charset="0"/>
                <a:cs typeface="Arial" panose="020B0604020202020204" pitchFamily="34" charset="0"/>
              </a:rPr>
              <a:t>Red flags are not evidence of wrong-doing</a:t>
            </a:r>
            <a:r>
              <a:rPr lang="en-US" dirty="0">
                <a:latin typeface="Arial" panose="020B0604020202020204" pitchFamily="34" charset="0"/>
                <a:cs typeface="Arial" panose="020B0604020202020204" pitchFamily="34" charset="0"/>
              </a:rPr>
              <a:t>, they are an indication that something may need to be investigated or corrected from a management perspective </a:t>
            </a:r>
          </a:p>
          <a:p>
            <a:pPr algn="just">
              <a:spcAft>
                <a:spcPts val="600"/>
              </a:spcAft>
              <a:defRPr/>
            </a:pPr>
            <a:endParaRPr lang="en-US" sz="900" dirty="0">
              <a:latin typeface="Arial" panose="020B0604020202020204" pitchFamily="34" charset="0"/>
              <a:cs typeface="Arial" panose="020B0604020202020204" pitchFamily="34" charset="0"/>
            </a:endParaRPr>
          </a:p>
          <a:p>
            <a:pPr algn="just">
              <a:spcBef>
                <a:spcPts val="0"/>
              </a:spcBef>
              <a:spcAft>
                <a:spcPts val="600"/>
              </a:spcAft>
              <a:defRPr/>
            </a:pPr>
            <a:r>
              <a:rPr lang="en-US" dirty="0">
                <a:solidFill>
                  <a:schemeClr val="accent6"/>
                </a:solidFill>
                <a:latin typeface="Arial" panose="020B0604020202020204" pitchFamily="34" charset="0"/>
                <a:cs typeface="Arial" panose="020B0604020202020204" pitchFamily="34" charset="0"/>
              </a:rPr>
              <a:t>Red Flags are indicators </a:t>
            </a:r>
            <a:r>
              <a:rPr lang="en-US" dirty="0">
                <a:latin typeface="Arial" panose="020B0604020202020204" pitchFamily="34" charset="0"/>
                <a:cs typeface="Arial" panose="020B0604020202020204" pitchFamily="34" charset="0"/>
              </a:rPr>
              <a:t>that are detected once a criteria is set to identify anomalies in a business process</a:t>
            </a:r>
          </a:p>
        </p:txBody>
      </p:sp>
    </p:spTree>
    <p:extLst>
      <p:ext uri="{BB962C8B-B14F-4D97-AF65-F5344CB8AC3E}">
        <p14:creationId xmlns:p14="http://schemas.microsoft.com/office/powerpoint/2010/main" xmlns="" val="7099637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Introduction &amp; Background</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8600" y="897521"/>
            <a:ext cx="11734800" cy="5355312"/>
          </a:xfrm>
          <a:prstGeom prst="rect">
            <a:avLst/>
          </a:prstGeom>
        </p:spPr>
        <p:txBody>
          <a:bodyPr wrap="square">
            <a:spAutoFit/>
          </a:bodyPr>
          <a:lstStyle/>
          <a:p>
            <a:pPr marL="449263" indent="-449263" algn="just">
              <a:spcBef>
                <a:spcPts val="0"/>
              </a:spcBef>
              <a:defRPr/>
            </a:pPr>
            <a:r>
              <a:rPr lang="en-US" altLang="en-US" dirty="0">
                <a:latin typeface="Arial" panose="020B0604020202020204" pitchFamily="34" charset="0"/>
                <a:cs typeface="Arial" panose="020B0604020202020204" pitchFamily="34" charset="0"/>
              </a:rPr>
              <a:t>The ACU obtained the </a:t>
            </a:r>
            <a:r>
              <a:rPr lang="en-US" altLang="en-US" b="1" dirty="0">
                <a:latin typeface="Arial" panose="020B0604020202020204" pitchFamily="34" charset="0"/>
                <a:cs typeface="Arial" panose="020B0604020202020204" pitchFamily="34" charset="0"/>
              </a:rPr>
              <a:t>LOGIS (NT), PMIS (DPW) and WCS (DPW) dat</a:t>
            </a:r>
            <a:r>
              <a:rPr lang="en-US" altLang="en-US" dirty="0">
                <a:latin typeface="Arial" panose="020B0604020202020204" pitchFamily="34" charset="0"/>
                <a:cs typeface="Arial" panose="020B0604020202020204" pitchFamily="34" charset="0"/>
              </a:rPr>
              <a:t>a</a:t>
            </a:r>
          </a:p>
          <a:p>
            <a:pPr marL="449263" indent="-449263" algn="just">
              <a:spcBef>
                <a:spcPts val="0"/>
              </a:spcBef>
              <a:defRPr/>
            </a:pPr>
            <a:endParaRPr lang="en-US" altLang="en-US" dirty="0">
              <a:latin typeface="Arial" panose="020B0604020202020204" pitchFamily="34" charset="0"/>
              <a:cs typeface="Arial" panose="020B0604020202020204" pitchFamily="34" charset="0"/>
            </a:endParaRPr>
          </a:p>
          <a:p>
            <a:pPr marL="449263" indent="-449263" algn="just">
              <a:spcBef>
                <a:spcPts val="0"/>
              </a:spcBef>
              <a:defRPr/>
            </a:pPr>
            <a:r>
              <a:rPr lang="en-US" altLang="en-US" dirty="0">
                <a:solidFill>
                  <a:schemeClr val="accent6"/>
                </a:solidFill>
                <a:latin typeface="Arial" panose="020B0604020202020204" pitchFamily="34" charset="0"/>
                <a:cs typeface="Arial" panose="020B0604020202020204" pitchFamily="34" charset="0"/>
              </a:rPr>
              <a:t>65 queries have been written </a:t>
            </a:r>
            <a:r>
              <a:rPr lang="en-US" altLang="en-US" dirty="0">
                <a:latin typeface="Arial" panose="020B0604020202020204" pitchFamily="34" charset="0"/>
                <a:cs typeface="Arial" panose="020B0604020202020204" pitchFamily="34" charset="0"/>
              </a:rPr>
              <a:t>for the detection review in phase one</a:t>
            </a:r>
          </a:p>
          <a:p>
            <a:pPr marL="449263" indent="-449263" algn="just">
              <a:spcBef>
                <a:spcPts val="0"/>
              </a:spcBef>
              <a:defRPr/>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Contractors/Suppliers </a:t>
            </a:r>
            <a:r>
              <a:rPr lang="en-ZA" dirty="0">
                <a:solidFill>
                  <a:schemeClr val="accent6"/>
                </a:solidFill>
                <a:latin typeface="Arial" panose="020B0604020202020204" pitchFamily="34" charset="0"/>
                <a:cs typeface="Arial" panose="020B0604020202020204" pitchFamily="34" charset="0"/>
              </a:rPr>
              <a:t>Rendering Service/Maintenance </a:t>
            </a:r>
            <a:r>
              <a:rPr lang="en-ZA" dirty="0">
                <a:latin typeface="Arial" panose="020B0604020202020204" pitchFamily="34" charset="0"/>
                <a:cs typeface="Arial" panose="020B0604020202020204" pitchFamily="34" charset="0"/>
              </a:rPr>
              <a:t>In PMIS Buildings</a:t>
            </a:r>
          </a:p>
          <a:p>
            <a:pPr marL="449263" indent="-449263" algn="just">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Suppliers With </a:t>
            </a:r>
            <a:r>
              <a:rPr lang="en-ZA" dirty="0">
                <a:solidFill>
                  <a:schemeClr val="accent6"/>
                </a:solidFill>
                <a:latin typeface="Arial" panose="020B0604020202020204" pitchFamily="34" charset="0"/>
                <a:cs typeface="Arial" panose="020B0604020202020204" pitchFamily="34" charset="0"/>
              </a:rPr>
              <a:t>The Highest Number of Payments</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solidFill>
                  <a:schemeClr val="accent6"/>
                </a:solidFill>
                <a:latin typeface="Arial" panose="020B0604020202020204" pitchFamily="34" charset="0"/>
                <a:cs typeface="Arial" panose="020B0604020202020204" pitchFamily="34" charset="0"/>
              </a:rPr>
              <a:t>Expenditure Incurred </a:t>
            </a:r>
            <a:r>
              <a:rPr lang="en-ZA" dirty="0">
                <a:latin typeface="Arial" panose="020B0604020202020204" pitchFamily="34" charset="0"/>
                <a:cs typeface="Arial" panose="020B0604020202020204" pitchFamily="34" charset="0"/>
              </a:rPr>
              <a:t>Per Building</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solidFill>
                  <a:schemeClr val="accent6"/>
                </a:solidFill>
                <a:latin typeface="Arial" panose="020B0604020202020204" pitchFamily="34" charset="0"/>
                <a:cs typeface="Arial" panose="020B0604020202020204" pitchFamily="34" charset="0"/>
              </a:rPr>
              <a:t>Repeated Services Performed </a:t>
            </a:r>
            <a:r>
              <a:rPr lang="en-ZA" dirty="0">
                <a:latin typeface="Arial" panose="020B0604020202020204" pitchFamily="34" charset="0"/>
                <a:cs typeface="Arial" panose="020B0604020202020204" pitchFamily="34" charset="0"/>
              </a:rPr>
              <a:t>by Suppliers on Same Property</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solidFill>
                  <a:schemeClr val="accent6"/>
                </a:solidFill>
                <a:latin typeface="Arial" panose="020B0604020202020204" pitchFamily="34" charset="0"/>
                <a:cs typeface="Arial" panose="020B0604020202020204" pitchFamily="34" charset="0"/>
              </a:rPr>
              <a:t>Frequency Of Payments </a:t>
            </a:r>
            <a:r>
              <a:rPr lang="en-ZA" dirty="0">
                <a:latin typeface="Arial" panose="020B0604020202020204" pitchFamily="34" charset="0"/>
                <a:cs typeface="Arial" panose="020B0604020202020204" pitchFamily="34" charset="0"/>
              </a:rPr>
              <a:t>for Services Performed on Premises By Contractor/Supplier</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Suppliers </a:t>
            </a:r>
            <a:r>
              <a:rPr lang="en-ZA" dirty="0">
                <a:solidFill>
                  <a:schemeClr val="accent6"/>
                </a:solidFill>
                <a:latin typeface="Arial" panose="020B0604020202020204" pitchFamily="34" charset="0"/>
                <a:cs typeface="Arial" panose="020B0604020202020204" pitchFamily="34" charset="0"/>
              </a:rPr>
              <a:t>using the same address/bank account number</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solidFill>
                  <a:schemeClr val="accent6"/>
                </a:solidFill>
                <a:latin typeface="Arial" panose="020B0604020202020204" pitchFamily="34" charset="0"/>
                <a:cs typeface="Arial" panose="020B0604020202020204" pitchFamily="34" charset="0"/>
              </a:rPr>
              <a:t>Possible duplicate paymen</a:t>
            </a:r>
            <a:r>
              <a:rPr lang="en-ZA" dirty="0">
                <a:latin typeface="Arial" panose="020B0604020202020204" pitchFamily="34" charset="0"/>
                <a:cs typeface="Arial" panose="020B0604020202020204" pitchFamily="34" charset="0"/>
              </a:rPr>
              <a:t>ts – same building/same amount</a:t>
            </a:r>
          </a:p>
          <a:p>
            <a:pPr marL="449263" indent="-449263">
              <a:spcBef>
                <a:spcPts val="0"/>
              </a:spcBef>
            </a:pPr>
            <a:endParaRPr lang="en-ZA" dirty="0">
              <a:latin typeface="Arial" panose="020B0604020202020204" pitchFamily="34" charset="0"/>
              <a:cs typeface="Arial" panose="020B0604020202020204" pitchFamily="34" charset="0"/>
            </a:endParaRPr>
          </a:p>
          <a:p>
            <a:pPr marL="449263" indent="-449263">
              <a:spcBef>
                <a:spcPts val="0"/>
              </a:spcBef>
            </a:pPr>
            <a:r>
              <a:rPr lang="en-ZA" dirty="0">
                <a:latin typeface="Arial" panose="020B0604020202020204" pitchFamily="34" charset="0"/>
                <a:cs typeface="Arial" panose="020B0604020202020204" pitchFamily="34" charset="0"/>
              </a:rPr>
              <a:t>Whether contractors </a:t>
            </a:r>
            <a:r>
              <a:rPr lang="en-ZA" dirty="0">
                <a:solidFill>
                  <a:schemeClr val="accent6"/>
                </a:solidFill>
                <a:latin typeface="Arial" panose="020B0604020202020204" pitchFamily="34" charset="0"/>
                <a:cs typeface="Arial" panose="020B0604020202020204" pitchFamily="34" charset="0"/>
              </a:rPr>
              <a:t>received payment for services after lease expire </a:t>
            </a:r>
            <a:r>
              <a:rPr lang="en-ZA" dirty="0">
                <a:latin typeface="Arial" panose="020B0604020202020204" pitchFamily="34" charset="0"/>
                <a:cs typeface="Arial" panose="020B0604020202020204" pitchFamily="34" charset="0"/>
              </a:rPr>
              <a:t>dates</a:t>
            </a:r>
          </a:p>
        </p:txBody>
      </p:sp>
    </p:spTree>
    <p:extLst>
      <p:ext uri="{BB962C8B-B14F-4D97-AF65-F5344CB8AC3E}">
        <p14:creationId xmlns:p14="http://schemas.microsoft.com/office/powerpoint/2010/main" xmlns="" val="2903575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Expenditure Per Region</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1388244094"/>
              </p:ext>
            </p:extLst>
          </p:nvPr>
        </p:nvGraphicFramePr>
        <p:xfrm>
          <a:off x="990600" y="907316"/>
          <a:ext cx="10210798" cy="5527728"/>
        </p:xfrm>
        <a:graphic>
          <a:graphicData uri="http://schemas.openxmlformats.org/drawingml/2006/table">
            <a:tbl>
              <a:tblPr>
                <a:tableStyleId>{5DA37D80-6434-44D0-A028-1B22A696006F}</a:tableStyleId>
              </a:tblPr>
              <a:tblGrid>
                <a:gridCol w="2115926">
                  <a:extLst>
                    <a:ext uri="{9D8B030D-6E8A-4147-A177-3AD203B41FA5}">
                      <a16:colId xmlns="" xmlns:a16="http://schemas.microsoft.com/office/drawing/2014/main" val="20000"/>
                    </a:ext>
                  </a:extLst>
                </a:gridCol>
                <a:gridCol w="2720768">
                  <a:extLst>
                    <a:ext uri="{9D8B030D-6E8A-4147-A177-3AD203B41FA5}">
                      <a16:colId xmlns="" xmlns:a16="http://schemas.microsoft.com/office/drawing/2014/main" val="20001"/>
                    </a:ext>
                  </a:extLst>
                </a:gridCol>
                <a:gridCol w="358273">
                  <a:extLst>
                    <a:ext uri="{9D8B030D-6E8A-4147-A177-3AD203B41FA5}">
                      <a16:colId xmlns="" xmlns:a16="http://schemas.microsoft.com/office/drawing/2014/main" val="20002"/>
                    </a:ext>
                  </a:extLst>
                </a:gridCol>
                <a:gridCol w="2744607">
                  <a:extLst>
                    <a:ext uri="{9D8B030D-6E8A-4147-A177-3AD203B41FA5}">
                      <a16:colId xmlns="" xmlns:a16="http://schemas.microsoft.com/office/drawing/2014/main" val="20003"/>
                    </a:ext>
                  </a:extLst>
                </a:gridCol>
                <a:gridCol w="2271224">
                  <a:extLst>
                    <a:ext uri="{9D8B030D-6E8A-4147-A177-3AD203B41FA5}">
                      <a16:colId xmlns="" xmlns:a16="http://schemas.microsoft.com/office/drawing/2014/main" val="20004"/>
                    </a:ext>
                  </a:extLst>
                </a:gridCol>
              </a:tblGrid>
              <a:tr h="177165">
                <a:tc gridSpan="2">
                  <a:txBody>
                    <a:bodyPr/>
                    <a:lstStyle/>
                    <a:p>
                      <a:pPr algn="ctr" fontAlgn="b"/>
                      <a:r>
                        <a:rPr lang="en-ZA" sz="1600" b="1" u="none" strike="noStrike" dirty="0">
                          <a:effectLst/>
                          <a:latin typeface="+mn-lt"/>
                        </a:rPr>
                        <a:t>10 YEAR PERIOD</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hMerge="1">
                  <a:txBody>
                    <a:bodyPr/>
                    <a:lstStyle/>
                    <a:p>
                      <a:endParaRPr lang="en-ZA"/>
                    </a:p>
                  </a:txBody>
                  <a:tcPr/>
                </a:tc>
                <a:tc>
                  <a:txBody>
                    <a:bodyPr/>
                    <a:lstStyle/>
                    <a:p>
                      <a:pPr algn="ctr" fontAlgn="b"/>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gridSpan="2">
                  <a:txBody>
                    <a:bodyPr/>
                    <a:lstStyle/>
                    <a:p>
                      <a:pPr algn="ctr" fontAlgn="b"/>
                      <a:r>
                        <a:rPr lang="en-ZA" sz="1600" b="1" u="none" strike="noStrike" dirty="0">
                          <a:effectLst/>
                          <a:latin typeface="+mn-lt"/>
                        </a:rPr>
                        <a:t>3 YEAR PERIOD</a:t>
                      </a:r>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hMerge="1">
                  <a:txBody>
                    <a:bodyPr/>
                    <a:lstStyle/>
                    <a:p>
                      <a:endParaRPr lang="en-ZA"/>
                    </a:p>
                  </a:txBody>
                  <a:tcPr/>
                </a:tc>
                <a:extLst>
                  <a:ext uri="{0D108BD9-81ED-4DB2-BD59-A6C34878D82A}">
                    <a16:rowId xmlns="" xmlns:a16="http://schemas.microsoft.com/office/drawing/2014/main" val="10000"/>
                  </a:ext>
                </a:extLst>
              </a:tr>
              <a:tr h="228085">
                <a:tc>
                  <a:txBody>
                    <a:bodyPr/>
                    <a:lstStyle/>
                    <a:p>
                      <a:pPr algn="ctr" fontAlgn="b"/>
                      <a:r>
                        <a:rPr lang="en-ZA" sz="1600" u="none" strike="noStrike" dirty="0">
                          <a:effectLst/>
                          <a:latin typeface="+mn-lt"/>
                        </a:rPr>
                        <a:t>REGION</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latin typeface="+mn-lt"/>
                        </a:rPr>
                        <a:t> TOTAL AMOUNT </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endParaRPr lang="en-ZA" sz="16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ctr" fontAlgn="b"/>
                      <a:r>
                        <a:rPr lang="en-ZA" sz="1600" u="none" strike="noStrike" dirty="0">
                          <a:effectLst/>
                          <a:latin typeface="+mn-lt"/>
                        </a:rPr>
                        <a:t>REGION</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ctr" fontAlgn="b"/>
                      <a:r>
                        <a:rPr lang="en-ZA" sz="1600" u="none" strike="noStrike" dirty="0">
                          <a:effectLst/>
                          <a:latin typeface="+mn-lt"/>
                        </a:rPr>
                        <a:t> TOTAL AMOUNT </a:t>
                      </a:r>
                      <a:endParaRPr lang="en-ZA" sz="1600" b="1"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1"/>
                  </a:ext>
                </a:extLst>
              </a:tr>
              <a:tr h="412836">
                <a:tc>
                  <a:txBody>
                    <a:bodyPr/>
                    <a:lstStyle/>
                    <a:p>
                      <a:pPr algn="l" fontAlgn="b"/>
                      <a:r>
                        <a:rPr lang="en-ZA" sz="1600" u="none" strike="noStrike" dirty="0">
                          <a:effectLst/>
                          <a:latin typeface="+mn-lt"/>
                        </a:rPr>
                        <a:t>PRETORIA</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2 572 511 011,01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PRETORIA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1 132 531 784,04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2"/>
                  </a:ext>
                </a:extLst>
              </a:tr>
              <a:tr h="412836">
                <a:tc>
                  <a:txBody>
                    <a:bodyPr/>
                    <a:lstStyle/>
                    <a:p>
                      <a:pPr algn="l" fontAlgn="b"/>
                      <a:r>
                        <a:rPr lang="en-ZA" sz="1600" u="none" strike="noStrike" dirty="0">
                          <a:effectLst/>
                          <a:latin typeface="+mn-lt"/>
                        </a:rPr>
                        <a:t>CAPE TOWN</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1 278 954 048,42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CAPE TOWN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629 117 681,68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3"/>
                  </a:ext>
                </a:extLst>
              </a:tr>
              <a:tr h="412836">
                <a:tc>
                  <a:txBody>
                    <a:bodyPr/>
                    <a:lstStyle/>
                    <a:p>
                      <a:pPr algn="l" fontAlgn="b"/>
                      <a:r>
                        <a:rPr lang="en-ZA" sz="1600" u="none" strike="noStrike">
                          <a:effectLst/>
                          <a:latin typeface="+mn-lt"/>
                        </a:rPr>
                        <a:t>DURBAN</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1 117 714 779,65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DURBAN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483 754 989,30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4"/>
                  </a:ext>
                </a:extLst>
              </a:tr>
              <a:tr h="479802">
                <a:tc>
                  <a:txBody>
                    <a:bodyPr/>
                    <a:lstStyle/>
                    <a:p>
                      <a:pPr algn="l" fontAlgn="b"/>
                      <a:r>
                        <a:rPr lang="en-ZA" sz="1600" u="none" strike="noStrike">
                          <a:effectLst/>
                          <a:latin typeface="+mn-lt"/>
                        </a:rPr>
                        <a:t>JOHANNESBURG</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643 027 871,21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JOHANNESBURG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349 377 903,02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5"/>
                  </a:ext>
                </a:extLst>
              </a:tr>
              <a:tr h="412836">
                <a:tc>
                  <a:txBody>
                    <a:bodyPr/>
                    <a:lstStyle/>
                    <a:p>
                      <a:pPr algn="l" fontAlgn="b"/>
                      <a:r>
                        <a:rPr lang="en-ZA" sz="1600" u="none" strike="noStrike">
                          <a:effectLst/>
                          <a:latin typeface="+mn-lt"/>
                        </a:rPr>
                        <a:t>POLOKWANE</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411 730 809,44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MMABATHO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161 808 548,06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6"/>
                  </a:ext>
                </a:extLst>
              </a:tr>
              <a:tr h="412836">
                <a:tc>
                  <a:txBody>
                    <a:bodyPr/>
                    <a:lstStyle/>
                    <a:p>
                      <a:pPr algn="l" fontAlgn="b"/>
                      <a:r>
                        <a:rPr lang="en-ZA" sz="1600" u="none" strike="noStrike">
                          <a:effectLst/>
                          <a:latin typeface="+mn-lt"/>
                        </a:rPr>
                        <a:t>PORT ELIZABETH</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294 932 432,20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POLOKWANE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161 535 601,19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7"/>
                  </a:ext>
                </a:extLst>
              </a:tr>
              <a:tr h="412836">
                <a:tc>
                  <a:txBody>
                    <a:bodyPr/>
                    <a:lstStyle/>
                    <a:p>
                      <a:pPr algn="l" fontAlgn="b"/>
                      <a:r>
                        <a:rPr lang="en-ZA" sz="1600" u="none" strike="noStrike">
                          <a:effectLst/>
                          <a:latin typeface="+mn-lt"/>
                        </a:rPr>
                        <a:t>MMABATHO</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284 130 392,69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PORT ELIZABETH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136 619 511,16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8"/>
                  </a:ext>
                </a:extLst>
              </a:tr>
              <a:tr h="412836">
                <a:tc>
                  <a:txBody>
                    <a:bodyPr/>
                    <a:lstStyle/>
                    <a:p>
                      <a:pPr algn="l" fontAlgn="b"/>
                      <a:r>
                        <a:rPr lang="en-ZA" sz="1600" u="none" strike="noStrike">
                          <a:effectLst/>
                          <a:latin typeface="+mn-lt"/>
                        </a:rPr>
                        <a:t>NELSPRUIT</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265 583 164,56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NELSPRUIT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96 232 959,06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09"/>
                  </a:ext>
                </a:extLst>
              </a:tr>
              <a:tr h="412836">
                <a:tc>
                  <a:txBody>
                    <a:bodyPr/>
                    <a:lstStyle/>
                    <a:p>
                      <a:pPr algn="l" fontAlgn="b"/>
                      <a:r>
                        <a:rPr lang="en-ZA" sz="1600" u="none" strike="noStrike">
                          <a:effectLst/>
                          <a:latin typeface="+mn-lt"/>
                        </a:rPr>
                        <a:t>BLOEMFONTEIN</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206 116 371,01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BLOEMFONTEIN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93 342 862,43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10"/>
                  </a:ext>
                </a:extLst>
              </a:tr>
              <a:tr h="412836">
                <a:tc>
                  <a:txBody>
                    <a:bodyPr/>
                    <a:lstStyle/>
                    <a:p>
                      <a:pPr algn="l" fontAlgn="b"/>
                      <a:r>
                        <a:rPr lang="en-ZA" sz="1600" u="none" strike="noStrike">
                          <a:effectLst/>
                          <a:latin typeface="+mn-lt"/>
                        </a:rPr>
                        <a:t>KIMBERLEY</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91 148 270,58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KIMBERLEY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31 468 200,58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11"/>
                  </a:ext>
                </a:extLst>
              </a:tr>
              <a:tr h="412836">
                <a:tc>
                  <a:txBody>
                    <a:bodyPr/>
                    <a:lstStyle/>
                    <a:p>
                      <a:pPr algn="l" fontAlgn="b"/>
                      <a:r>
                        <a:rPr lang="en-ZA" sz="1600" u="none" strike="noStrike">
                          <a:effectLst/>
                          <a:latin typeface="+mn-lt"/>
                        </a:rPr>
                        <a:t>UMTATA</a:t>
                      </a:r>
                      <a:endParaRPr lang="en-ZA" sz="1600" b="0" i="0" u="none" strike="noStrike">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87 046 652,19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l" fontAlgn="b"/>
                      <a:endParaRPr lang="en-ZA" sz="1600" b="0"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600" u="none" strike="noStrike" dirty="0">
                          <a:effectLst/>
                          <a:latin typeface="+mn-lt"/>
                        </a:rPr>
                        <a:t> UMTATA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tc>
                  <a:txBody>
                    <a:bodyPr/>
                    <a:lstStyle/>
                    <a:p>
                      <a:pPr algn="r" fontAlgn="b"/>
                      <a:r>
                        <a:rPr lang="en-ZA" sz="1600" u="none" strike="noStrike" dirty="0">
                          <a:effectLst/>
                          <a:latin typeface="+mn-lt"/>
                        </a:rPr>
                        <a:t>         25 386 268,59 </a:t>
                      </a:r>
                      <a:endParaRPr lang="en-ZA" sz="1600" b="0" i="0" u="none" strike="noStrike" dirty="0">
                        <a:solidFill>
                          <a:srgbClr val="000000"/>
                        </a:solidFill>
                        <a:effectLst/>
                        <a:latin typeface="+mn-lt"/>
                        <a:cs typeface="Arial" panose="020B0604020202020204" pitchFamily="34" charset="0"/>
                      </a:endParaRPr>
                    </a:p>
                  </a:txBody>
                  <a:tcPr marL="9525" marR="9525" marT="9525" marB="0" anchor="b"/>
                </a:tc>
                <a:extLst>
                  <a:ext uri="{0D108BD9-81ED-4DB2-BD59-A6C34878D82A}">
                    <a16:rowId xmlns="" xmlns:a16="http://schemas.microsoft.com/office/drawing/2014/main" val="10012"/>
                  </a:ext>
                </a:extLst>
              </a:tr>
              <a:tr h="412836">
                <a:tc>
                  <a:txBody>
                    <a:bodyPr/>
                    <a:lstStyle/>
                    <a:p>
                      <a:pPr algn="l" fontAlgn="b"/>
                      <a:r>
                        <a:rPr lang="en-ZA" sz="1800" b="1" u="none" strike="noStrike" dirty="0">
                          <a:effectLst/>
                          <a:latin typeface="+mn-lt"/>
                        </a:rPr>
                        <a:t>Grand Total</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r" fontAlgn="b"/>
                      <a:r>
                        <a:rPr lang="en-ZA" sz="1800" b="1" u="none" strike="noStrike" dirty="0">
                          <a:effectLst/>
                          <a:latin typeface="+mn-lt"/>
                        </a:rPr>
                        <a:t>    7 252 895 802,96 </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l" fontAlgn="b"/>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lumMod val="60000"/>
                        <a:lumOff val="40000"/>
                      </a:schemeClr>
                    </a:solidFill>
                  </a:tcPr>
                </a:tc>
                <a:tc>
                  <a:txBody>
                    <a:bodyPr/>
                    <a:lstStyle/>
                    <a:p>
                      <a:pPr algn="l" fontAlgn="b"/>
                      <a:r>
                        <a:rPr lang="en-ZA" sz="1800" b="1" u="none" strike="noStrike" dirty="0">
                          <a:effectLst/>
                          <a:latin typeface="+mn-lt"/>
                        </a:rPr>
                        <a:t>Grand Total</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tc>
                  <a:txBody>
                    <a:bodyPr/>
                    <a:lstStyle/>
                    <a:p>
                      <a:pPr algn="r" fontAlgn="b"/>
                      <a:r>
                        <a:rPr lang="en-ZA" sz="1800" b="1" u="none" strike="noStrike" dirty="0">
                          <a:effectLst/>
                          <a:latin typeface="+mn-lt"/>
                        </a:rPr>
                        <a:t>    3 301 176 309,11 </a:t>
                      </a:r>
                      <a:endParaRPr lang="en-ZA" sz="1800" b="1" i="0" u="none" strike="noStrike" dirty="0">
                        <a:solidFill>
                          <a:srgbClr val="000000"/>
                        </a:solidFill>
                        <a:effectLst/>
                        <a:latin typeface="+mn-lt"/>
                        <a:cs typeface="Arial" panose="020B0604020202020204" pitchFamily="34" charset="0"/>
                      </a:endParaRPr>
                    </a:p>
                  </a:txBody>
                  <a:tcPr marL="9525" marR="9525" marT="9525" marB="0" anchor="b">
                    <a:solidFill>
                      <a:schemeClr val="accent2"/>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xmlns="" val="3256806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Expenditure Per Service Provide</a:t>
            </a:r>
            <a:r>
              <a:rPr lang="en-ZA" sz="2400" b="1" dirty="0" smtClean="0">
                <a:solidFill>
                  <a:schemeClr val="bg1"/>
                </a:solidFill>
                <a:ea typeface="Tahoma" pitchFamily="34" charset="0"/>
              </a:rPr>
              <a:t>r</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2991868126"/>
              </p:ext>
            </p:extLst>
          </p:nvPr>
        </p:nvGraphicFramePr>
        <p:xfrm>
          <a:off x="381000" y="898292"/>
          <a:ext cx="11506200" cy="5796576"/>
        </p:xfrm>
        <a:graphic>
          <a:graphicData uri="http://schemas.openxmlformats.org/drawingml/2006/table">
            <a:tbl>
              <a:tblPr>
                <a:tableStyleId>{5DA37D80-6434-44D0-A028-1B22A696006F}</a:tableStyleId>
              </a:tblPr>
              <a:tblGrid>
                <a:gridCol w="2380594">
                  <a:extLst>
                    <a:ext uri="{9D8B030D-6E8A-4147-A177-3AD203B41FA5}">
                      <a16:colId xmlns="" xmlns:a16="http://schemas.microsoft.com/office/drawing/2014/main" val="20000"/>
                    </a:ext>
                  </a:extLst>
                </a:gridCol>
                <a:gridCol w="1388679">
                  <a:extLst>
                    <a:ext uri="{9D8B030D-6E8A-4147-A177-3AD203B41FA5}">
                      <a16:colId xmlns="" xmlns:a16="http://schemas.microsoft.com/office/drawing/2014/main" val="20001"/>
                    </a:ext>
                  </a:extLst>
                </a:gridCol>
                <a:gridCol w="1785445">
                  <a:extLst>
                    <a:ext uri="{9D8B030D-6E8A-4147-A177-3AD203B41FA5}">
                      <a16:colId xmlns="" xmlns:a16="http://schemas.microsoft.com/office/drawing/2014/main" val="20002"/>
                    </a:ext>
                  </a:extLst>
                </a:gridCol>
                <a:gridCol w="297574">
                  <a:extLst>
                    <a:ext uri="{9D8B030D-6E8A-4147-A177-3AD203B41FA5}">
                      <a16:colId xmlns="" xmlns:a16="http://schemas.microsoft.com/office/drawing/2014/main" val="20003"/>
                    </a:ext>
                  </a:extLst>
                </a:gridCol>
                <a:gridCol w="2578976">
                  <a:extLst>
                    <a:ext uri="{9D8B030D-6E8A-4147-A177-3AD203B41FA5}">
                      <a16:colId xmlns="" xmlns:a16="http://schemas.microsoft.com/office/drawing/2014/main" val="20004"/>
                    </a:ext>
                  </a:extLst>
                </a:gridCol>
                <a:gridCol w="1487871">
                  <a:extLst>
                    <a:ext uri="{9D8B030D-6E8A-4147-A177-3AD203B41FA5}">
                      <a16:colId xmlns="" xmlns:a16="http://schemas.microsoft.com/office/drawing/2014/main" val="20005"/>
                    </a:ext>
                  </a:extLst>
                </a:gridCol>
                <a:gridCol w="1587061">
                  <a:extLst>
                    <a:ext uri="{9D8B030D-6E8A-4147-A177-3AD203B41FA5}">
                      <a16:colId xmlns="" xmlns:a16="http://schemas.microsoft.com/office/drawing/2014/main" val="20006"/>
                    </a:ext>
                  </a:extLst>
                </a:gridCol>
              </a:tblGrid>
              <a:tr h="238789">
                <a:tc gridSpan="3">
                  <a:txBody>
                    <a:bodyPr/>
                    <a:lstStyle/>
                    <a:p>
                      <a:pPr algn="ctr" fontAlgn="b"/>
                      <a:r>
                        <a:rPr lang="en-ZA" sz="1400" b="1" u="none" strike="noStrike" dirty="0">
                          <a:effectLst/>
                          <a:latin typeface="+mn-lt"/>
                        </a:rPr>
                        <a:t>10 YEAR PERIOD</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hMerge="1">
                  <a:txBody>
                    <a:bodyPr/>
                    <a:lstStyle/>
                    <a:p>
                      <a:endParaRPr lang="en-ZA"/>
                    </a:p>
                  </a:txBody>
                  <a:tcPr/>
                </a:tc>
                <a:tc hMerge="1">
                  <a:txBody>
                    <a:bodyPr/>
                    <a:lstStyle/>
                    <a:p>
                      <a:endParaRPr lang="en-ZA"/>
                    </a:p>
                  </a:txBody>
                  <a:tcPr/>
                </a:tc>
                <a:tc>
                  <a:txBody>
                    <a:bodyPr/>
                    <a:lstStyle/>
                    <a:p>
                      <a:pPr algn="ctr"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gridSpan="3">
                  <a:txBody>
                    <a:bodyPr/>
                    <a:lstStyle/>
                    <a:p>
                      <a:pPr algn="ctr" fontAlgn="b"/>
                      <a:r>
                        <a:rPr lang="en-ZA" sz="1400" b="1" u="none" strike="noStrike" dirty="0">
                          <a:effectLst/>
                          <a:latin typeface="+mn-lt"/>
                        </a:rPr>
                        <a:t>3 YEAR PERIOD</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238789">
                <a:tc>
                  <a:txBody>
                    <a:bodyPr/>
                    <a:lstStyle/>
                    <a:p>
                      <a:pPr algn="ctr" fontAlgn="b"/>
                      <a:r>
                        <a:rPr lang="en-ZA" sz="1400" u="none" strike="noStrike" dirty="0">
                          <a:effectLst/>
                          <a:latin typeface="+mn-lt"/>
                        </a:rPr>
                        <a:t>SUPPLIER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REGION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a:effectLst/>
                          <a:latin typeface="+mn-lt"/>
                        </a:rPr>
                        <a:t> Total </a:t>
                      </a:r>
                      <a:endParaRPr lang="en-ZA" sz="1400" b="1"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ctr"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ctr" fontAlgn="b"/>
                      <a:r>
                        <a:rPr lang="en-ZA" sz="1400" u="none" strike="noStrike" dirty="0">
                          <a:effectLst/>
                          <a:latin typeface="+mn-lt"/>
                        </a:rPr>
                        <a:t>SUPPLIER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REGION NAME</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ctr" fontAlgn="b"/>
                      <a:r>
                        <a:rPr lang="en-ZA" sz="1400" u="none" strike="noStrike" dirty="0">
                          <a:effectLst/>
                          <a:latin typeface="+mn-lt"/>
                        </a:rPr>
                        <a:t> Total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1"/>
                  </a:ext>
                </a:extLst>
              </a:tr>
              <a:tr h="361325">
                <a:tc>
                  <a:txBody>
                    <a:bodyPr/>
                    <a:lstStyle/>
                    <a:p>
                      <a:pPr algn="l" fontAlgn="b"/>
                      <a:r>
                        <a:rPr lang="en-ZA" sz="1400" u="none" strike="noStrike">
                          <a:effectLst/>
                          <a:latin typeface="+mn-lt"/>
                        </a:rPr>
                        <a:t>1ST GEAR TRADING 177 CC T/A ST</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240 706 122,67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1ST GEAR TRADING 177 CC T/A ST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135 144 334,68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2"/>
                  </a:ext>
                </a:extLst>
              </a:tr>
              <a:tr h="432210">
                <a:tc>
                  <a:txBody>
                    <a:bodyPr/>
                    <a:lstStyle/>
                    <a:p>
                      <a:pPr algn="l" fontAlgn="b"/>
                      <a:r>
                        <a:rPr lang="de-DE" sz="1400" u="none" strike="noStrike" dirty="0">
                          <a:effectLst/>
                          <a:latin typeface="+mn-lt"/>
                        </a:rPr>
                        <a:t>HAT H T SPECIALIST CC</a:t>
                      </a:r>
                      <a:endParaRPr lang="de-DE"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POLOKWANE</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40 468 100,63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THAMANDLA CONSTRUCTION AND MAI</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93 847 746,14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3"/>
                  </a:ext>
                </a:extLst>
              </a:tr>
              <a:tr h="3613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u="none" strike="noStrike" dirty="0">
                          <a:effectLst/>
                          <a:latin typeface="+mn-lt"/>
                        </a:rPr>
                        <a:t>HAT H T SPECIALIST CC</a:t>
                      </a:r>
                    </a:p>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138 029 682,47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SHANAAZ AND MEZAAN PLUMBING AN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81 951 569,34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4"/>
                  </a:ext>
                </a:extLst>
              </a:tr>
              <a:tr h="432210">
                <a:tc>
                  <a:txBody>
                    <a:bodyPr/>
                    <a:lstStyle/>
                    <a:p>
                      <a:pPr algn="l" fontAlgn="b"/>
                      <a:r>
                        <a:rPr lang="en-ZA" sz="1400" u="none" strike="noStrike" dirty="0">
                          <a:effectLst/>
                          <a:latin typeface="+mn-lt"/>
                        </a:rPr>
                        <a:t>SUPERFECTA TRADING 209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66 948 295,12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LEFATSHE LA RONA TRADING AND P</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73 694 165,63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5"/>
                  </a:ext>
                </a:extLst>
              </a:tr>
              <a:tr h="5380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u="none" strike="noStrike" dirty="0">
                          <a:effectLst/>
                          <a:latin typeface="+mn-lt"/>
                        </a:rPr>
                        <a:t> SUPERFECTA TRADING 209 CC</a:t>
                      </a:r>
                    </a:p>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102 891 229,89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KROUCAMP PLUMBERS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56 419 093,20 </a:t>
                      </a:r>
                      <a:endParaRPr lang="en-ZA" sz="1400" b="0" i="0" u="none" strike="noStrike">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6"/>
                  </a:ext>
                </a:extLst>
              </a:tr>
              <a:tr h="361325">
                <a:tc>
                  <a:txBody>
                    <a:bodyPr/>
                    <a:lstStyle/>
                    <a:p>
                      <a:pPr algn="l" fontAlgn="b"/>
                      <a:r>
                        <a:rPr lang="en-ZA" sz="1400" u="none" strike="noStrike">
                          <a:effectLst/>
                          <a:latin typeface="+mn-lt"/>
                        </a:rPr>
                        <a:t>AUTUMN STAR INDOOR AIR QUALITY</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131 868 312,67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AMATOLA WATER</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PORT ELIZABETH</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56 348 326,67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7"/>
                  </a:ext>
                </a:extLst>
              </a:tr>
              <a:tr h="361325">
                <a:tc>
                  <a:txBody>
                    <a:bodyPr/>
                    <a:lstStyle/>
                    <a:p>
                      <a:pPr algn="l" fontAlgn="b"/>
                      <a:r>
                        <a:rPr lang="en-ZA" sz="1400" u="none" strike="noStrike">
                          <a:effectLst/>
                          <a:latin typeface="+mn-lt"/>
                        </a:rPr>
                        <a:t>THAMANDLA CONSTRUCTION AND MAI</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101 536 967,61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INYAMEKO TRADING 1442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52 877 674,94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8"/>
                  </a:ext>
                </a:extLst>
              </a:tr>
              <a:tr h="432210">
                <a:tc>
                  <a:txBody>
                    <a:bodyPr/>
                    <a:lstStyle/>
                    <a:p>
                      <a:pPr algn="l" fontAlgn="b"/>
                      <a:r>
                        <a:rPr lang="en-ZA" sz="1400" u="none" strike="noStrike" dirty="0">
                          <a:effectLst/>
                          <a:latin typeface="+mn-lt"/>
                        </a:rPr>
                        <a:t>MOTSENG FACILITIES MANAGEMENT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PRETORIA</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99 517 798,97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ROY'S OIL AND GAS CC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51 713 229,43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09"/>
                  </a:ext>
                </a:extLst>
              </a:tr>
              <a:tr h="432210">
                <a:tc>
                  <a:txBody>
                    <a:bodyPr/>
                    <a:lstStyle/>
                    <a:p>
                      <a:pPr algn="l" fontAlgn="b"/>
                      <a:r>
                        <a:rPr lang="en-ZA" sz="1400" u="none" strike="noStrike">
                          <a:effectLst/>
                          <a:latin typeface="+mn-lt"/>
                        </a:rPr>
                        <a:t>SHANAAZ AND MEZAAN PLUMBING AN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CAPE TOWN</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89 070 127,47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BNT MASINGA TRADING AND PROJEC</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47 842 852,20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10"/>
                  </a:ext>
                </a:extLst>
              </a:tr>
              <a:tr h="432210">
                <a:tc>
                  <a:txBody>
                    <a:bodyPr/>
                    <a:lstStyle/>
                    <a:p>
                      <a:pPr algn="l" fontAlgn="b"/>
                      <a:r>
                        <a:rPr lang="en-ZA" sz="1400" u="none" strike="noStrike">
                          <a:effectLst/>
                          <a:latin typeface="+mn-lt"/>
                        </a:rPr>
                        <a:t>JURO PIPING CC</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CAPE TOWN</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76 192 626,79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MALOTA TRANSPORT AND PROJECTS</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PRETORIA</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46 231 157,68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11"/>
                  </a:ext>
                </a:extLst>
              </a:tr>
              <a:tr h="432210">
                <a:tc>
                  <a:txBody>
                    <a:bodyPr/>
                    <a:lstStyle/>
                    <a:p>
                      <a:pPr algn="l" fontAlgn="b"/>
                      <a:r>
                        <a:rPr lang="en-ZA" sz="1400" u="none" strike="noStrike">
                          <a:effectLst/>
                          <a:latin typeface="+mn-lt"/>
                        </a:rPr>
                        <a:t>AMATOLA WATER</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PORT ELIZABETH</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a:effectLst/>
                          <a:latin typeface="+mn-lt"/>
                        </a:rPr>
                        <a:t>         74 376 647,41 </a:t>
                      </a:r>
                      <a:endParaRPr lang="en-ZA" sz="1400" b="0" i="0" u="none" strike="noStrike">
                        <a:solidFill>
                          <a:srgbClr val="000000"/>
                        </a:solidFill>
                        <a:effectLst/>
                        <a:latin typeface="+mn-lt"/>
                        <a:cs typeface="Arial" panose="020B0604020202020204" pitchFamily="34" charset="0"/>
                      </a:endParaRPr>
                    </a:p>
                  </a:txBody>
                  <a:tcPr marL="8154" marR="8154" marT="8154" marB="0" anchor="b"/>
                </a:tc>
                <a:tc>
                  <a:txBody>
                    <a:bodyPr/>
                    <a:lstStyle/>
                    <a:p>
                      <a:pPr algn="l" fontAlgn="b"/>
                      <a:endParaRPr lang="en-ZA" sz="1400" b="0"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u="none" strike="noStrike" dirty="0">
                          <a:effectLst/>
                          <a:latin typeface="+mn-lt"/>
                        </a:rPr>
                        <a:t>LEFHUMO LWA BAREMA TRADING ENT</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JOHANNESBURG</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tc>
                  <a:txBody>
                    <a:bodyPr/>
                    <a:lstStyle/>
                    <a:p>
                      <a:pPr algn="l" fontAlgn="b"/>
                      <a:r>
                        <a:rPr lang="en-ZA" sz="1400" u="none" strike="noStrike" dirty="0">
                          <a:effectLst/>
                          <a:latin typeface="+mn-lt"/>
                        </a:rPr>
                        <a:t>     46 021 586,21 </a:t>
                      </a:r>
                      <a:endParaRPr lang="en-ZA" sz="1400" b="0" i="0" u="none" strike="noStrike" dirty="0">
                        <a:solidFill>
                          <a:srgbClr val="000000"/>
                        </a:solidFill>
                        <a:effectLst/>
                        <a:latin typeface="+mn-lt"/>
                        <a:cs typeface="Arial" panose="020B0604020202020204" pitchFamily="34" charset="0"/>
                      </a:endParaRPr>
                    </a:p>
                  </a:txBody>
                  <a:tcPr marL="8154" marR="8154" marT="8154" marB="0" anchor="b"/>
                </a:tc>
                <a:extLst>
                  <a:ext uri="{0D108BD9-81ED-4DB2-BD59-A6C34878D82A}">
                    <a16:rowId xmlns="" xmlns:a16="http://schemas.microsoft.com/office/drawing/2014/main" val="10012"/>
                  </a:ext>
                </a:extLst>
              </a:tr>
              <a:tr h="432210">
                <a:tc>
                  <a:txBody>
                    <a:bodyPr/>
                    <a:lstStyle/>
                    <a:p>
                      <a:pPr algn="l" fontAlgn="b"/>
                      <a:r>
                        <a:rPr lang="en-ZA" sz="1400" b="1" u="none" strike="noStrike" dirty="0">
                          <a:effectLst/>
                          <a:latin typeface="+mn-lt"/>
                        </a:rPr>
                        <a:t>Grand Total</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1 161 605 911,70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lumMod val="60000"/>
                        <a:lumOff val="40000"/>
                      </a:schemeClr>
                    </a:solidFill>
                  </a:tcPr>
                </a:tc>
                <a:tc>
                  <a:txBody>
                    <a:bodyPr/>
                    <a:lstStyle/>
                    <a:p>
                      <a:pPr algn="l" fontAlgn="b"/>
                      <a:r>
                        <a:rPr lang="en-ZA" sz="1400" b="1" u="none" strike="noStrike" dirty="0">
                          <a:effectLst/>
                          <a:latin typeface="+mn-lt"/>
                        </a:rPr>
                        <a:t>Grand Total</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tc>
                  <a:txBody>
                    <a:bodyPr/>
                    <a:lstStyle/>
                    <a:p>
                      <a:pPr algn="l" fontAlgn="b"/>
                      <a:r>
                        <a:rPr lang="en-ZA" sz="1400" b="1" u="none" strike="noStrike" dirty="0">
                          <a:effectLst/>
                          <a:latin typeface="+mn-lt"/>
                        </a:rPr>
                        <a:t>   742 091 736,12 </a:t>
                      </a:r>
                      <a:endParaRPr lang="en-ZA" sz="1400" b="1" i="0" u="none" strike="noStrike" dirty="0">
                        <a:solidFill>
                          <a:srgbClr val="000000"/>
                        </a:solidFill>
                        <a:effectLst/>
                        <a:latin typeface="+mn-lt"/>
                        <a:cs typeface="Arial" panose="020B0604020202020204" pitchFamily="34" charset="0"/>
                      </a:endParaRPr>
                    </a:p>
                  </a:txBody>
                  <a:tcPr marL="8154" marR="8154" marT="8154" marB="0" anchor="b">
                    <a:solidFill>
                      <a:schemeClr val="accent2"/>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xmlns="" val="3604438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Expenditure Per Building</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3555353712"/>
              </p:ext>
            </p:extLst>
          </p:nvPr>
        </p:nvGraphicFramePr>
        <p:xfrm>
          <a:off x="304799" y="914401"/>
          <a:ext cx="11582402" cy="5524981"/>
        </p:xfrm>
        <a:graphic>
          <a:graphicData uri="http://schemas.openxmlformats.org/drawingml/2006/table">
            <a:tbl>
              <a:tblPr>
                <a:tableStyleId>{5DA37D80-6434-44D0-A028-1B22A696006F}</a:tableStyleId>
              </a:tblPr>
              <a:tblGrid>
                <a:gridCol w="987646">
                  <a:extLst>
                    <a:ext uri="{9D8B030D-6E8A-4147-A177-3AD203B41FA5}">
                      <a16:colId xmlns="" xmlns:a16="http://schemas.microsoft.com/office/drawing/2014/main" val="20000"/>
                    </a:ext>
                  </a:extLst>
                </a:gridCol>
                <a:gridCol w="1808108">
                  <a:extLst>
                    <a:ext uri="{9D8B030D-6E8A-4147-A177-3AD203B41FA5}">
                      <a16:colId xmlns="" xmlns:a16="http://schemas.microsoft.com/office/drawing/2014/main" val="20001"/>
                    </a:ext>
                  </a:extLst>
                </a:gridCol>
                <a:gridCol w="1198179">
                  <a:extLst>
                    <a:ext uri="{9D8B030D-6E8A-4147-A177-3AD203B41FA5}">
                      <a16:colId xmlns="" xmlns:a16="http://schemas.microsoft.com/office/drawing/2014/main" val="20002"/>
                    </a:ext>
                  </a:extLst>
                </a:gridCol>
                <a:gridCol w="1797269">
                  <a:extLst>
                    <a:ext uri="{9D8B030D-6E8A-4147-A177-3AD203B41FA5}">
                      <a16:colId xmlns="" xmlns:a16="http://schemas.microsoft.com/office/drawing/2014/main" val="20003"/>
                    </a:ext>
                  </a:extLst>
                </a:gridCol>
                <a:gridCol w="199696">
                  <a:extLst>
                    <a:ext uri="{9D8B030D-6E8A-4147-A177-3AD203B41FA5}">
                      <a16:colId xmlns="" xmlns:a16="http://schemas.microsoft.com/office/drawing/2014/main" val="20004"/>
                    </a:ext>
                  </a:extLst>
                </a:gridCol>
                <a:gridCol w="798786">
                  <a:extLst>
                    <a:ext uri="{9D8B030D-6E8A-4147-A177-3AD203B41FA5}">
                      <a16:colId xmlns="" xmlns:a16="http://schemas.microsoft.com/office/drawing/2014/main" val="20005"/>
                    </a:ext>
                  </a:extLst>
                </a:gridCol>
                <a:gridCol w="1897117">
                  <a:extLst>
                    <a:ext uri="{9D8B030D-6E8A-4147-A177-3AD203B41FA5}">
                      <a16:colId xmlns="" xmlns:a16="http://schemas.microsoft.com/office/drawing/2014/main" val="20006"/>
                    </a:ext>
                  </a:extLst>
                </a:gridCol>
                <a:gridCol w="1298028">
                  <a:extLst>
                    <a:ext uri="{9D8B030D-6E8A-4147-A177-3AD203B41FA5}">
                      <a16:colId xmlns="" xmlns:a16="http://schemas.microsoft.com/office/drawing/2014/main" val="20007"/>
                    </a:ext>
                  </a:extLst>
                </a:gridCol>
                <a:gridCol w="1597573">
                  <a:extLst>
                    <a:ext uri="{9D8B030D-6E8A-4147-A177-3AD203B41FA5}">
                      <a16:colId xmlns="" xmlns:a16="http://schemas.microsoft.com/office/drawing/2014/main" val="20008"/>
                    </a:ext>
                  </a:extLst>
                </a:gridCol>
              </a:tblGrid>
              <a:tr h="249461">
                <a:tc gridSpan="4">
                  <a:txBody>
                    <a:bodyPr/>
                    <a:lstStyle/>
                    <a:p>
                      <a:pPr algn="ctr" fontAlgn="b"/>
                      <a:r>
                        <a:rPr lang="en-ZA" sz="1200" b="1" u="none" strike="noStrike" dirty="0">
                          <a:effectLst/>
                        </a:rPr>
                        <a:t>10 YEAR PERIOD</a:t>
                      </a:r>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gridSpan="4">
                  <a:txBody>
                    <a:bodyPr/>
                    <a:lstStyle/>
                    <a:p>
                      <a:pPr algn="ctr" fontAlgn="b"/>
                      <a:r>
                        <a:rPr lang="en-ZA" sz="1200" b="1" u="none" strike="noStrike" dirty="0">
                          <a:effectLst/>
                        </a:rPr>
                        <a:t>3 YEAR PERIOD</a:t>
                      </a:r>
                      <a:endParaRPr lang="en-ZA" sz="1200" b="1" i="0" u="none" strike="noStrike" dirty="0">
                        <a:solidFill>
                          <a:srgbClr val="000000"/>
                        </a:solidFill>
                        <a:effectLst/>
                        <a:latin typeface="Calibri" panose="020F0502020204030204" pitchFamily="34" charset="0"/>
                      </a:endParaRPr>
                    </a:p>
                  </a:txBody>
                  <a:tcPr marL="7287" marR="7287" marT="728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350977">
                <a:tc>
                  <a:txBody>
                    <a:bodyPr/>
                    <a:lstStyle/>
                    <a:p>
                      <a:pPr algn="ctr" fontAlgn="b"/>
                      <a:r>
                        <a:rPr lang="en-ZA" sz="1300" u="none" strike="noStrike" dirty="0">
                          <a:effectLst/>
                          <a:latin typeface="+mn-lt"/>
                        </a:rPr>
                        <a:t>PROPCODE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BUILDING </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REGION NAME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Total </a:t>
                      </a:r>
                      <a:endParaRPr lang="en-ZA" sz="1300" b="1" i="0" u="none" strike="noStrike" dirty="0">
                        <a:solidFill>
                          <a:srgbClr val="000000"/>
                        </a:solidFill>
                        <a:effectLst/>
                        <a:latin typeface="+mn-lt"/>
                      </a:endParaRPr>
                    </a:p>
                  </a:txBody>
                  <a:tcPr marL="7287" marR="7287" marT="7287" marB="0" anchor="b"/>
                </a:tc>
                <a:tc>
                  <a:txBody>
                    <a:bodyPr/>
                    <a:lstStyle/>
                    <a:p>
                      <a:pPr algn="ctr" fontAlgn="b"/>
                      <a:endParaRPr lang="en-ZA" sz="1300" b="1"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ctr" fontAlgn="b"/>
                      <a:r>
                        <a:rPr lang="en-ZA" sz="1300" u="none" strike="noStrike" dirty="0">
                          <a:effectLst/>
                          <a:latin typeface="+mn-lt"/>
                        </a:rPr>
                        <a:t>PROPCODE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BUILDING</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REGION NAME</a:t>
                      </a:r>
                      <a:endParaRPr lang="en-ZA" sz="1300" b="1" i="0" u="none" strike="noStrike" dirty="0">
                        <a:solidFill>
                          <a:srgbClr val="000000"/>
                        </a:solidFill>
                        <a:effectLst/>
                        <a:latin typeface="+mn-lt"/>
                      </a:endParaRPr>
                    </a:p>
                  </a:txBody>
                  <a:tcPr marL="7287" marR="7287" marT="7287" marB="0" anchor="b"/>
                </a:tc>
                <a:tc>
                  <a:txBody>
                    <a:bodyPr/>
                    <a:lstStyle/>
                    <a:p>
                      <a:pPr algn="ctr" fontAlgn="b"/>
                      <a:r>
                        <a:rPr lang="en-ZA" sz="1300" u="none" strike="noStrike" dirty="0">
                          <a:effectLst/>
                          <a:latin typeface="+mn-lt"/>
                        </a:rPr>
                        <a:t> Total </a:t>
                      </a:r>
                      <a:endParaRPr lang="en-ZA" sz="1300" b="1"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1"/>
                  </a:ext>
                </a:extLst>
              </a:tr>
              <a:tr h="409170">
                <a:tc>
                  <a:txBody>
                    <a:bodyPr/>
                    <a:lstStyle/>
                    <a:p>
                      <a:pPr algn="l" fontAlgn="b"/>
                      <a:r>
                        <a:rPr lang="en-ZA" sz="1300" u="none" strike="noStrike" dirty="0">
                          <a:effectLst/>
                          <a:latin typeface="+mn-lt"/>
                        </a:rPr>
                        <a:t>005279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COMPLEX:THABA TSHWANE DEFENCE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292 415 675,07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005279</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COMPLEX:THABA TSHWANE DEFENCE</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152 351 806,83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2"/>
                  </a:ext>
                </a:extLst>
              </a:tr>
              <a:tr h="350977">
                <a:tc>
                  <a:txBody>
                    <a:bodyPr/>
                    <a:lstStyle/>
                    <a:p>
                      <a:pPr algn="l" fontAlgn="b"/>
                      <a:r>
                        <a:rPr lang="en-ZA" sz="1300" u="none" strike="noStrike" dirty="0">
                          <a:effectLst/>
                          <a:latin typeface="+mn-lt"/>
                        </a:rPr>
                        <a:t>008544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PAUL KRUGER BUILDING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241 558 747,31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008544</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PAUL KRUGER BUILDING</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69 226 862,69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3"/>
                  </a:ext>
                </a:extLst>
              </a:tr>
              <a:tr h="409170">
                <a:tc>
                  <a:txBody>
                    <a:bodyPr/>
                    <a:lstStyle/>
                    <a:p>
                      <a:pPr algn="l" fontAlgn="b"/>
                      <a:r>
                        <a:rPr lang="en-ZA" sz="1300" u="none" strike="noStrike" dirty="0">
                          <a:effectLst/>
                          <a:latin typeface="+mn-lt"/>
                        </a:rPr>
                        <a:t>312010</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ERF 28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153 501 331,48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137485</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CENTRAL PRISON</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61 207 079,17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4"/>
                  </a:ext>
                </a:extLst>
              </a:tr>
              <a:tr h="451525">
                <a:tc>
                  <a:txBody>
                    <a:bodyPr/>
                    <a:lstStyle/>
                    <a:p>
                      <a:pPr algn="l" fontAlgn="b"/>
                      <a:r>
                        <a:rPr lang="en-ZA" sz="1300" u="none" strike="noStrike" dirty="0">
                          <a:effectLst/>
                          <a:latin typeface="+mn-lt"/>
                        </a:rPr>
                        <a:t>008838</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AIR FORCE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POLOKWANE</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90 217,943,62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095799</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COMPLEX: PRISON WESTVILLE</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DURBAN</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47 561 931,15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5"/>
                  </a:ext>
                </a:extLst>
              </a:tr>
              <a:tr h="451525">
                <a:tc>
                  <a:txBody>
                    <a:bodyPr/>
                    <a:lstStyle/>
                    <a:p>
                      <a:pPr algn="l" fontAlgn="b"/>
                      <a:r>
                        <a:rPr lang="en-ZA" sz="1300" u="none" strike="noStrike" dirty="0">
                          <a:effectLst/>
                          <a:latin typeface="+mn-lt"/>
                        </a:rPr>
                        <a:t>137485</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CENTRAL PRISON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89 592 705,62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004333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NEW CO-OPERATION BUILDING</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41 013 321,10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6"/>
                  </a:ext>
                </a:extLst>
              </a:tr>
              <a:tr h="523038">
                <a:tc>
                  <a:txBody>
                    <a:bodyPr/>
                    <a:lstStyle/>
                    <a:p>
                      <a:pPr algn="l" fontAlgn="b"/>
                      <a:r>
                        <a:rPr lang="en-ZA" sz="1300" u="none" strike="noStrike" dirty="0">
                          <a:effectLst/>
                          <a:latin typeface="+mn-lt"/>
                        </a:rPr>
                        <a:t>004333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NEW CO-OPERATION BUILDING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76 361 294,67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012284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WONDERBOOM MIL BASE</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40 004 876,04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7"/>
                  </a:ext>
                </a:extLst>
              </a:tr>
              <a:tr h="451525">
                <a:tc>
                  <a:txBody>
                    <a:bodyPr/>
                    <a:lstStyle/>
                    <a:p>
                      <a:pPr algn="l" fontAlgn="b"/>
                      <a:r>
                        <a:rPr lang="en-ZA" sz="1300" u="none" strike="noStrike" dirty="0">
                          <a:effectLst/>
                          <a:latin typeface="+mn-lt"/>
                        </a:rPr>
                        <a:t>095799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PRISON WESTVILLE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DURBAN</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74 166 226,15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061628</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NAVAL BASE SALDANHA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CAPE TOWN</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35 575 360,06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8"/>
                  </a:ext>
                </a:extLst>
              </a:tr>
              <a:tr h="523038">
                <a:tc>
                  <a:txBody>
                    <a:bodyPr/>
                    <a:lstStyle/>
                    <a:p>
                      <a:pPr algn="l" fontAlgn="b"/>
                      <a:r>
                        <a:rPr lang="en-ZA" sz="1300" u="none" strike="noStrike" dirty="0">
                          <a:effectLst/>
                          <a:latin typeface="+mn-lt"/>
                        </a:rPr>
                        <a:t>012284</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WONDERBOOM MIL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71 548 218,03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004649</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CGO CENTRAL GOVERNMENT OFFICES</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35 141 464,33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09"/>
                  </a:ext>
                </a:extLst>
              </a:tr>
              <a:tr h="451525">
                <a:tc>
                  <a:txBody>
                    <a:bodyPr/>
                    <a:lstStyle/>
                    <a:p>
                      <a:pPr algn="l" fontAlgn="b"/>
                      <a:r>
                        <a:rPr lang="en-ZA" sz="1300" u="none" strike="noStrike" dirty="0">
                          <a:effectLst/>
                          <a:latin typeface="+mn-lt"/>
                        </a:rPr>
                        <a:t>154900</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TEK BASE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63 180 927,09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dirty="0">
                          <a:effectLst/>
                          <a:latin typeface="+mn-lt"/>
                        </a:rPr>
                        <a:t>303413</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OLD SA RESERVE BANK</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34 931 026,84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10"/>
                  </a:ext>
                </a:extLst>
              </a:tr>
              <a:tr h="451525">
                <a:tc>
                  <a:txBody>
                    <a:bodyPr/>
                    <a:lstStyle/>
                    <a:p>
                      <a:pPr algn="l" fontAlgn="b"/>
                      <a:r>
                        <a:rPr lang="en-ZA" sz="1300" u="none" strike="noStrike" dirty="0">
                          <a:effectLst/>
                          <a:latin typeface="+mn-lt"/>
                        </a:rPr>
                        <a:t>002825</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ZONDERWATER PRISON </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a:effectLst/>
                          <a:latin typeface="+mn-lt"/>
                        </a:rPr>
                        <a:t>PRETORIA</a:t>
                      </a:r>
                      <a:endParaRPr lang="en-ZA" sz="1300" b="0" i="0" u="none" strike="noStrike">
                        <a:solidFill>
                          <a:srgbClr val="000000"/>
                        </a:solidFill>
                        <a:effectLst/>
                        <a:latin typeface="+mn-lt"/>
                      </a:endParaRPr>
                    </a:p>
                  </a:txBody>
                  <a:tcPr marL="7287" marR="7287" marT="7287" marB="0" anchor="b"/>
                </a:tc>
                <a:tc>
                  <a:txBody>
                    <a:bodyPr/>
                    <a:lstStyle/>
                    <a:p>
                      <a:pPr algn="r" fontAlgn="b"/>
                      <a:r>
                        <a:rPr lang="en-ZA" sz="1300" u="none" strike="noStrike" dirty="0">
                          <a:effectLst/>
                          <a:latin typeface="+mn-lt"/>
                        </a:rPr>
                        <a:t>         62 528 359,63 </a:t>
                      </a:r>
                      <a:endParaRPr lang="en-ZA" sz="1300" b="0" i="0" u="none" strike="noStrike" dirty="0">
                        <a:solidFill>
                          <a:srgbClr val="000000"/>
                        </a:solidFill>
                        <a:effectLst/>
                        <a:latin typeface="+mn-lt"/>
                      </a:endParaRPr>
                    </a:p>
                  </a:txBody>
                  <a:tcPr marL="7287" marR="7287" marT="7287" marB="0" anchor="b"/>
                </a:tc>
                <a:tc>
                  <a:txBody>
                    <a:bodyPr/>
                    <a:lstStyle/>
                    <a:p>
                      <a:pPr algn="l" fontAlgn="b"/>
                      <a:endParaRPr lang="en-ZA" sz="1300" b="0"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u="none" strike="noStrike">
                          <a:effectLst/>
                          <a:latin typeface="+mn-lt"/>
                        </a:rPr>
                        <a:t>256001</a:t>
                      </a:r>
                      <a:endParaRPr lang="en-ZA" sz="1300" b="0" i="0" u="none" strike="noStrike">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COMPLEX: SAPS LOGISTICS</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PRETORIA</a:t>
                      </a:r>
                      <a:endParaRPr lang="en-ZA" sz="1300" b="0" i="0" u="none" strike="noStrike" dirty="0">
                        <a:solidFill>
                          <a:srgbClr val="000000"/>
                        </a:solidFill>
                        <a:effectLst/>
                        <a:latin typeface="+mn-lt"/>
                      </a:endParaRPr>
                    </a:p>
                  </a:txBody>
                  <a:tcPr marL="7287" marR="7287" marT="7287" marB="0" anchor="b"/>
                </a:tc>
                <a:tc>
                  <a:txBody>
                    <a:bodyPr/>
                    <a:lstStyle/>
                    <a:p>
                      <a:pPr algn="l" fontAlgn="b"/>
                      <a:r>
                        <a:rPr lang="en-ZA" sz="1300" u="none" strike="noStrike" dirty="0">
                          <a:effectLst/>
                          <a:latin typeface="+mn-lt"/>
                        </a:rPr>
                        <a:t>     34 596 033,56 </a:t>
                      </a:r>
                      <a:endParaRPr lang="en-ZA" sz="1300" b="0" i="0" u="none" strike="noStrike" dirty="0">
                        <a:solidFill>
                          <a:srgbClr val="000000"/>
                        </a:solidFill>
                        <a:effectLst/>
                        <a:latin typeface="+mn-lt"/>
                      </a:endParaRPr>
                    </a:p>
                  </a:txBody>
                  <a:tcPr marL="7287" marR="7287" marT="7287" marB="0" anchor="b"/>
                </a:tc>
                <a:extLst>
                  <a:ext uri="{0D108BD9-81ED-4DB2-BD59-A6C34878D82A}">
                    <a16:rowId xmlns="" xmlns:a16="http://schemas.microsoft.com/office/drawing/2014/main" val="10011"/>
                  </a:ext>
                </a:extLst>
              </a:tr>
              <a:tr h="451525">
                <a:tc>
                  <a:txBody>
                    <a:bodyPr/>
                    <a:lstStyle/>
                    <a:p>
                      <a:pPr algn="l" fontAlgn="b"/>
                      <a:r>
                        <a:rPr lang="en-ZA" sz="1300" b="1" u="none" strike="noStrike" dirty="0">
                          <a:effectLst/>
                          <a:latin typeface="+mn-lt"/>
                        </a:rPr>
                        <a:t>Grand Total</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b="1"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b="1"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r" fontAlgn="b"/>
                      <a:r>
                        <a:rPr lang="en-ZA" sz="1300" b="1" u="none" strike="noStrike" dirty="0">
                          <a:effectLst/>
                          <a:latin typeface="+mn-lt"/>
                        </a:rPr>
                        <a:t>   1 215 071 428,67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endParaRPr lang="en-ZA" sz="1300" b="1" i="0" u="none" strike="noStrike" dirty="0">
                        <a:solidFill>
                          <a:srgbClr val="000000"/>
                        </a:solidFill>
                        <a:effectLst/>
                        <a:latin typeface="+mn-lt"/>
                      </a:endParaRPr>
                    </a:p>
                  </a:txBody>
                  <a:tcPr marL="7287" marR="7287" marT="7287" marB="0" anchor="b">
                    <a:solidFill>
                      <a:schemeClr val="accent2">
                        <a:lumMod val="40000"/>
                        <a:lumOff val="60000"/>
                      </a:schemeClr>
                    </a:solidFill>
                  </a:tcPr>
                </a:tc>
                <a:tc>
                  <a:txBody>
                    <a:bodyPr/>
                    <a:lstStyle/>
                    <a:p>
                      <a:pPr algn="l" fontAlgn="b"/>
                      <a:r>
                        <a:rPr lang="en-ZA" sz="1300" b="1" u="none" strike="noStrike" dirty="0">
                          <a:effectLst/>
                          <a:latin typeface="+mn-lt"/>
                        </a:rPr>
                        <a:t>Grand Total</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b="1"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b="1" u="none" strike="noStrike" dirty="0">
                          <a:effectLst/>
                          <a:latin typeface="+mn-lt"/>
                        </a:rPr>
                        <a:t> </a:t>
                      </a:r>
                      <a:endParaRPr lang="en-ZA" sz="1300" b="1" i="0" u="none" strike="noStrike" dirty="0">
                        <a:solidFill>
                          <a:srgbClr val="000000"/>
                        </a:solidFill>
                        <a:effectLst/>
                        <a:latin typeface="+mn-lt"/>
                      </a:endParaRPr>
                    </a:p>
                  </a:txBody>
                  <a:tcPr marL="7287" marR="7287" marT="7287" marB="0" anchor="b">
                    <a:solidFill>
                      <a:schemeClr val="accent2"/>
                    </a:solidFill>
                  </a:tcPr>
                </a:tc>
                <a:tc>
                  <a:txBody>
                    <a:bodyPr/>
                    <a:lstStyle/>
                    <a:p>
                      <a:pPr algn="l" fontAlgn="b"/>
                      <a:r>
                        <a:rPr lang="en-ZA" sz="1300" b="1" u="none" strike="noStrike" dirty="0">
                          <a:effectLst/>
                          <a:latin typeface="+mn-lt"/>
                        </a:rPr>
                        <a:t>   551 609 761,77 </a:t>
                      </a:r>
                      <a:endParaRPr lang="en-ZA" sz="1300" b="1" i="0" u="none" strike="noStrike" dirty="0">
                        <a:solidFill>
                          <a:srgbClr val="000000"/>
                        </a:solidFill>
                        <a:effectLst/>
                        <a:latin typeface="+mn-lt"/>
                      </a:endParaRPr>
                    </a:p>
                  </a:txBody>
                  <a:tcPr marL="7287" marR="7287" marT="7287" marB="0" anchor="b">
                    <a:solidFill>
                      <a:schemeClr val="accent2"/>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xmlns="" val="2062747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Extract Of Possible Duplicate Payments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Content Placeholder 3"/>
          <p:cNvGraphicFramePr>
            <a:graphicFrameLocks/>
          </p:cNvGraphicFramePr>
          <p:nvPr>
            <p:extLst>
              <p:ext uri="{D42A27DB-BD31-4B8C-83A1-F6EECF244321}">
                <p14:modId xmlns:p14="http://schemas.microsoft.com/office/powerpoint/2010/main" xmlns="" val="1406067775"/>
              </p:ext>
            </p:extLst>
          </p:nvPr>
        </p:nvGraphicFramePr>
        <p:xfrm>
          <a:off x="152399" y="914400"/>
          <a:ext cx="11582403" cy="5545246"/>
        </p:xfrm>
        <a:graphic>
          <a:graphicData uri="http://schemas.openxmlformats.org/drawingml/2006/table">
            <a:tbl>
              <a:tblPr>
                <a:tableStyleId>{5DA37D80-6434-44D0-A028-1B22A696006F}</a:tableStyleId>
              </a:tblPr>
              <a:tblGrid>
                <a:gridCol w="1249634">
                  <a:extLst>
                    <a:ext uri="{9D8B030D-6E8A-4147-A177-3AD203B41FA5}">
                      <a16:colId xmlns="" xmlns:a16="http://schemas.microsoft.com/office/drawing/2014/main" val="20000"/>
                    </a:ext>
                  </a:extLst>
                </a:gridCol>
                <a:gridCol w="2558169">
                  <a:extLst>
                    <a:ext uri="{9D8B030D-6E8A-4147-A177-3AD203B41FA5}">
                      <a16:colId xmlns="" xmlns:a16="http://schemas.microsoft.com/office/drawing/2014/main" val="20001"/>
                    </a:ext>
                  </a:extLst>
                </a:gridCol>
                <a:gridCol w="2712661">
                  <a:extLst>
                    <a:ext uri="{9D8B030D-6E8A-4147-A177-3AD203B41FA5}">
                      <a16:colId xmlns="" xmlns:a16="http://schemas.microsoft.com/office/drawing/2014/main" val="20002"/>
                    </a:ext>
                  </a:extLst>
                </a:gridCol>
                <a:gridCol w="1187591">
                  <a:extLst>
                    <a:ext uri="{9D8B030D-6E8A-4147-A177-3AD203B41FA5}">
                      <a16:colId xmlns="" xmlns:a16="http://schemas.microsoft.com/office/drawing/2014/main" val="20004"/>
                    </a:ext>
                  </a:extLst>
                </a:gridCol>
                <a:gridCol w="1472072">
                  <a:extLst>
                    <a:ext uri="{9D8B030D-6E8A-4147-A177-3AD203B41FA5}">
                      <a16:colId xmlns="" xmlns:a16="http://schemas.microsoft.com/office/drawing/2014/main" val="20005"/>
                    </a:ext>
                  </a:extLst>
                </a:gridCol>
                <a:gridCol w="2402276">
                  <a:extLst>
                    <a:ext uri="{9D8B030D-6E8A-4147-A177-3AD203B41FA5}">
                      <a16:colId xmlns="" xmlns:a16="http://schemas.microsoft.com/office/drawing/2014/main" val="20006"/>
                    </a:ext>
                  </a:extLst>
                </a:gridCol>
              </a:tblGrid>
              <a:tr h="314317">
                <a:tc>
                  <a:txBody>
                    <a:bodyPr/>
                    <a:lstStyle/>
                    <a:p>
                      <a:pPr algn="ctr" fontAlgn="t"/>
                      <a:r>
                        <a:rPr lang="en-ZA" sz="1400" b="1" u="none" strike="noStrike" dirty="0">
                          <a:effectLst/>
                        </a:rPr>
                        <a:t>REGION NAME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BUILDING</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SUPPLIER NAME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FROM DATE</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a:effectLst/>
                        </a:rPr>
                        <a:t>LAST DATE</a:t>
                      </a:r>
                      <a:endParaRPr lang="en-ZA" sz="1400" b="1" i="0" u="none" strike="noStrike">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tc>
                  <a:txBody>
                    <a:bodyPr/>
                    <a:lstStyle/>
                    <a:p>
                      <a:pPr algn="ctr" fontAlgn="t"/>
                      <a:r>
                        <a:rPr lang="en-ZA" sz="1400" b="1" u="none" strike="noStrike" dirty="0">
                          <a:effectLst/>
                        </a:rPr>
                        <a:t> TOTAL AMOUNT PAID </a:t>
                      </a:r>
                      <a:endParaRPr lang="en-ZA" sz="1400" b="1" i="0" u="none" strike="noStrike" dirty="0">
                        <a:solidFill>
                          <a:srgbClr val="000000"/>
                        </a:solidFill>
                        <a:effectLst/>
                        <a:latin typeface="Calibri" panose="020F0502020204030204" pitchFamily="34" charset="0"/>
                      </a:endParaRPr>
                    </a:p>
                  </a:txBody>
                  <a:tcPr marL="7764" marR="7764" marT="7764" marB="0">
                    <a:solidFill>
                      <a:schemeClr val="accent2">
                        <a:lumMod val="40000"/>
                        <a:lumOff val="60000"/>
                      </a:schemeClr>
                    </a:solidFill>
                  </a:tcPr>
                </a:tc>
                <a:extLst>
                  <a:ext uri="{0D108BD9-81ED-4DB2-BD59-A6C34878D82A}">
                    <a16:rowId xmlns="" xmlns:a16="http://schemas.microsoft.com/office/drawing/2014/main" val="10000"/>
                  </a:ext>
                </a:extLst>
              </a:tr>
              <a:tr h="328857">
                <a:tc>
                  <a:txBody>
                    <a:bodyPr/>
                    <a:lstStyle/>
                    <a:p>
                      <a:pPr algn="l" fontAlgn="b"/>
                      <a:r>
                        <a:rPr lang="en-ZA" sz="1400" u="none" strike="noStrike" dirty="0">
                          <a:effectLst/>
                        </a:rPr>
                        <a:t>CAPE </a:t>
                      </a:r>
                      <a:r>
                        <a:rPr lang="en-ZA" sz="1400" u="none" strike="noStrike" dirty="0" smtClean="0">
                          <a:effectLst/>
                        </a:rPr>
                        <a:t>TOWN</a:t>
                      </a:r>
                    </a:p>
                    <a:p>
                      <a:pPr algn="l" fontAlgn="b"/>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HLUMANI WASTEMAN PTY LTD</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22 644,46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1"/>
                  </a:ext>
                </a:extLst>
              </a:tr>
              <a:tr h="328857">
                <a:tc>
                  <a:txBody>
                    <a:bodyPr/>
                    <a:lstStyle/>
                    <a:p>
                      <a:pPr algn="l" fontAlgn="b"/>
                      <a:r>
                        <a:rPr lang="en-ZA" sz="1400" u="none" strike="noStrike">
                          <a:effectLst/>
                        </a:rPr>
                        <a:t>CAPE TOWN</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L D K INDUSTRIAL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27JUN2006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27JUN2006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1 026,00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2"/>
                  </a:ext>
                </a:extLst>
              </a:tr>
              <a:tr h="328857">
                <a:tc>
                  <a:txBody>
                    <a:bodyPr/>
                    <a:lstStyle/>
                    <a:p>
                      <a:pPr algn="l" fontAlgn="b"/>
                      <a:r>
                        <a:rPr lang="en-ZA" sz="1400" u="none" strike="noStrike">
                          <a:effectLst/>
                        </a:rPr>
                        <a:t>CAPE TOWN</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GREYSTONE TRADING 389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28JUL2006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28JUL2006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                              24 954,60 </a:t>
                      </a:r>
                      <a:endParaRPr lang="en-ZA" sz="1400" b="0" i="0" u="none" strike="noStrike">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3"/>
                  </a:ext>
                </a:extLst>
              </a:tr>
              <a:tr h="328857">
                <a:tc>
                  <a:txBody>
                    <a:bodyPr/>
                    <a:lstStyle/>
                    <a:p>
                      <a:pPr algn="l" fontAlgn="b"/>
                      <a:r>
                        <a:rPr lang="en-ZA" sz="1400" u="none" strike="noStrike" dirty="0" smtClean="0">
                          <a:effectLst/>
                        </a:rPr>
                        <a:t>PRETORIA</a:t>
                      </a:r>
                    </a:p>
                    <a:p>
                      <a:pPr algn="l" fontAlgn="b"/>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OKLAHOMA HOTEL STAND 1877</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de-DE" sz="1400" u="none" strike="noStrike" dirty="0">
                          <a:effectLst/>
                        </a:rPr>
                        <a:t>HAT H T SPECIALIST CC</a:t>
                      </a:r>
                      <a:endParaRPr lang="de-DE"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13SEP2007</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13SEP2007</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8 447,40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4"/>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20APR2006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59 409,20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5"/>
                  </a:ext>
                </a:extLst>
              </a:tr>
              <a:tr h="328857">
                <a:tc>
                  <a:txBody>
                    <a:bodyPr/>
                    <a:lstStyle/>
                    <a:p>
                      <a:pPr algn="l" fontAlgn="b"/>
                      <a:r>
                        <a:rPr lang="en-ZA" sz="1400" u="none" strike="noStrike">
                          <a:effectLst/>
                        </a:rPr>
                        <a:t>PRETORIA</a:t>
                      </a:r>
                      <a:endParaRPr lang="en-ZA" sz="1400" b="0" i="0" u="none" strike="noStrike">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25APR2006</a:t>
                      </a:r>
                      <a:endParaRPr lang="en-ZA" sz="1400" b="0" i="0" u="none" strike="noStrike">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25APR2006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59 409,20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6"/>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02MAY2006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02MAY2006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113 930,00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7"/>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METSI CHEM (PTY) LTD</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22MAY2006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22MAY2006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                                   513,00 </a:t>
                      </a:r>
                      <a:endParaRPr lang="en-ZA" sz="1400" b="0" i="0" u="none" strike="noStrike">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8"/>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METSI CHEM (PTY) LTD</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09JUN2006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09JUN2006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410,40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09"/>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dirty="0">
                          <a:effectLst/>
                        </a:rPr>
                        <a:t>D &amp; F DIESEL FUEL SERVICES CC</a:t>
                      </a:r>
                      <a:endParaRPr lang="es-ES"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15JUN2006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10SEP2007</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1 740,00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0"/>
                  </a:ext>
                </a:extLst>
              </a:tr>
              <a:tr h="41567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dirty="0">
                          <a:effectLst/>
                        </a:rPr>
                        <a:t>D &amp; F DIESEL FUEL SERVICES CC</a:t>
                      </a:r>
                      <a:endParaRPr lang="es-ES"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13JUL2006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28JUL2006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1 160,00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1"/>
                  </a:ext>
                </a:extLst>
              </a:tr>
              <a:tr h="328857">
                <a:tc>
                  <a:txBody>
                    <a:bodyPr/>
                    <a:lstStyle/>
                    <a:p>
                      <a:pPr algn="l" fontAlgn="b"/>
                      <a:r>
                        <a:rPr lang="en-ZA" sz="1400" u="none" strike="noStrike" dirty="0">
                          <a:effectLst/>
                        </a:rPr>
                        <a:t>PRETORIA</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25JUL2006</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07MAY2007</a:t>
                      </a:r>
                      <a:endParaRPr lang="en-ZA" sz="1400" b="0" i="0" u="none" strike="noStrike" dirty="0">
                        <a:solidFill>
                          <a:srgbClr val="FF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318 613,99 </a:t>
                      </a:r>
                      <a:endParaRPr lang="en-ZA" sz="1400" b="0" i="0" u="none" strike="noStrike" dirty="0">
                        <a:solidFill>
                          <a:srgbClr val="FF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2"/>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SUPREMEAIR (PTY) LTD</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31JUL2006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15AUG2006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131 925,03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3"/>
                  </a:ext>
                </a:extLst>
              </a:tr>
              <a:tr h="328857">
                <a:tc>
                  <a:txBody>
                    <a:bodyPr/>
                    <a:lstStyle/>
                    <a:p>
                      <a:pPr algn="l" fontAlgn="b"/>
                      <a:r>
                        <a:rPr lang="en-ZA" sz="1400" u="none" strike="noStrike">
                          <a:effectLst/>
                        </a:rPr>
                        <a:t>PRETORIA</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a:effectLst/>
                        </a:rPr>
                        <a:t>THIBAULT NAVARRE COMPLEX</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l" fontAlgn="b"/>
                      <a:r>
                        <a:rPr lang="es-ES" sz="1400" u="none" strike="noStrike">
                          <a:effectLst/>
                        </a:rPr>
                        <a:t>D &amp; F DIESEL FUEL SERVICES CC</a:t>
                      </a:r>
                      <a:endParaRPr lang="es-ES"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a:effectLst/>
                        </a:rPr>
                        <a:t>06OCT2006</a:t>
                      </a:r>
                      <a:endParaRPr lang="en-ZA" sz="1400" b="0" i="0" u="none" strike="noStrike">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07MAR2008</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79 306,54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4"/>
                  </a:ext>
                </a:extLst>
              </a:tr>
              <a:tr h="328857">
                <a:tc>
                  <a:txBody>
                    <a:bodyPr/>
                    <a:lstStyle/>
                    <a:p>
                      <a:pPr algn="l" fontAlgn="b"/>
                      <a:r>
                        <a:rPr lang="en-ZA" sz="1400" u="none" strike="noStrike" dirty="0">
                          <a:effectLst/>
                        </a:rPr>
                        <a:t>PRETORIA</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THIBAULT NAVARRE COMPLEX</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l" fontAlgn="b"/>
                      <a:r>
                        <a:rPr lang="en-ZA" sz="1400" u="none" strike="noStrike" dirty="0">
                          <a:effectLst/>
                        </a:rPr>
                        <a:t>BATTERY CARE CC</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23NOV2006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23NOV2006</a:t>
                      </a:r>
                      <a:endParaRPr lang="en-ZA" sz="1400" b="0" i="0" u="none" strike="noStrike" dirty="0">
                        <a:solidFill>
                          <a:srgbClr val="000000"/>
                        </a:solidFill>
                        <a:effectLst/>
                        <a:latin typeface="Calibri" panose="020F0502020204030204" pitchFamily="34" charset="0"/>
                      </a:endParaRPr>
                    </a:p>
                  </a:txBody>
                  <a:tcPr marL="7764" marR="7764" marT="7764" marB="0" anchor="b"/>
                </a:tc>
                <a:tc>
                  <a:txBody>
                    <a:bodyPr/>
                    <a:lstStyle/>
                    <a:p>
                      <a:pPr algn="r" fontAlgn="b"/>
                      <a:r>
                        <a:rPr lang="en-ZA" sz="1400" u="none" strike="noStrike" dirty="0">
                          <a:effectLst/>
                        </a:rPr>
                        <a:t>                           132 886,68 </a:t>
                      </a:r>
                      <a:endParaRPr lang="en-ZA" sz="1400" b="0" i="0" u="none" strike="noStrike" dirty="0">
                        <a:solidFill>
                          <a:srgbClr val="000000"/>
                        </a:solidFill>
                        <a:effectLst/>
                        <a:latin typeface="Calibri" panose="020F0502020204030204" pitchFamily="34" charset="0"/>
                      </a:endParaRPr>
                    </a:p>
                  </a:txBody>
                  <a:tcPr marL="7764" marR="7764" marT="7764" marB="0" anchor="b"/>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xmlns="" val="4136563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Frequency Of Payments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xmlns="" val="334273318"/>
              </p:ext>
            </p:extLst>
          </p:nvPr>
        </p:nvGraphicFramePr>
        <p:xfrm>
          <a:off x="228602" y="855954"/>
          <a:ext cx="11734799" cy="5410205"/>
        </p:xfrm>
        <a:graphic>
          <a:graphicData uri="http://schemas.openxmlformats.org/drawingml/2006/table">
            <a:tbl>
              <a:tblPr>
                <a:tableStyleId>{5DA37D80-6434-44D0-A028-1B22A696006F}</a:tableStyleId>
              </a:tblPr>
              <a:tblGrid>
                <a:gridCol w="2362198">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346640">
                  <a:extLst>
                    <a:ext uri="{9D8B030D-6E8A-4147-A177-3AD203B41FA5}">
                      <a16:colId xmlns="" xmlns:a16="http://schemas.microsoft.com/office/drawing/2014/main" val="20003"/>
                    </a:ext>
                  </a:extLst>
                </a:gridCol>
                <a:gridCol w="386073">
                  <a:extLst>
                    <a:ext uri="{9D8B030D-6E8A-4147-A177-3AD203B41FA5}">
                      <a16:colId xmlns="" xmlns:a16="http://schemas.microsoft.com/office/drawing/2014/main" val="20004"/>
                    </a:ext>
                  </a:extLst>
                </a:gridCol>
                <a:gridCol w="2001087">
                  <a:extLst>
                    <a:ext uri="{9D8B030D-6E8A-4147-A177-3AD203B41FA5}">
                      <a16:colId xmlns="" xmlns:a16="http://schemas.microsoft.com/office/drawing/2014/main" val="20005"/>
                    </a:ext>
                  </a:extLst>
                </a:gridCol>
                <a:gridCol w="1052350">
                  <a:extLst>
                    <a:ext uri="{9D8B030D-6E8A-4147-A177-3AD203B41FA5}">
                      <a16:colId xmlns="" xmlns:a16="http://schemas.microsoft.com/office/drawing/2014/main" val="20006"/>
                    </a:ext>
                  </a:extLst>
                </a:gridCol>
                <a:gridCol w="910459">
                  <a:extLst>
                    <a:ext uri="{9D8B030D-6E8A-4147-A177-3AD203B41FA5}">
                      <a16:colId xmlns="" xmlns:a16="http://schemas.microsoft.com/office/drawing/2014/main" val="20007"/>
                    </a:ext>
                  </a:extLst>
                </a:gridCol>
                <a:gridCol w="1618592">
                  <a:extLst>
                    <a:ext uri="{9D8B030D-6E8A-4147-A177-3AD203B41FA5}">
                      <a16:colId xmlns="" xmlns:a16="http://schemas.microsoft.com/office/drawing/2014/main" val="20008"/>
                    </a:ext>
                  </a:extLst>
                </a:gridCol>
              </a:tblGrid>
              <a:tr h="187256">
                <a:tc gridSpan="4">
                  <a:txBody>
                    <a:bodyPr/>
                    <a:lstStyle/>
                    <a:p>
                      <a:pPr algn="ctr" fontAlgn="b"/>
                      <a:r>
                        <a:rPr lang="en-ZA" sz="1100" b="1" u="none" strike="noStrike" dirty="0">
                          <a:effectLst/>
                        </a:rPr>
                        <a:t>10 YEAR PERIOD</a:t>
                      </a:r>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gridSpan="4">
                  <a:txBody>
                    <a:bodyPr/>
                    <a:lstStyle/>
                    <a:p>
                      <a:pPr algn="ctr" fontAlgn="b"/>
                      <a:r>
                        <a:rPr lang="en-ZA" sz="1100" b="1" u="none" strike="noStrike" dirty="0">
                          <a:effectLst/>
                        </a:rPr>
                        <a:t>3 YEAR PERIOD</a:t>
                      </a:r>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42909">
                <a:tc>
                  <a:txBody>
                    <a:bodyPr/>
                    <a:lstStyle/>
                    <a:p>
                      <a:pPr algn="ctr" fontAlgn="b"/>
                      <a:r>
                        <a:rPr lang="en-ZA" sz="1100" b="1" u="none" strike="noStrike" dirty="0">
                          <a:effectLst/>
                        </a:rPr>
                        <a:t>SUPPLIER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REGION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NUMBER OF PAYMENTS</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 TOTAL AMOUNT </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endParaRPr lang="en-ZA" sz="11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ctr" fontAlgn="b"/>
                      <a:r>
                        <a:rPr lang="en-ZA" sz="1100" b="1" u="none" strike="noStrike" dirty="0">
                          <a:effectLst/>
                        </a:rPr>
                        <a:t>SUPPLIER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REGION NAME</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NUMBER OF PAYMENTS</a:t>
                      </a:r>
                      <a:endParaRPr lang="en-ZA" sz="1100" b="1" i="0" u="none" strike="noStrike" dirty="0">
                        <a:solidFill>
                          <a:srgbClr val="000000"/>
                        </a:solidFill>
                        <a:effectLst/>
                        <a:latin typeface="Calibri" panose="020F0502020204030204" pitchFamily="34" charset="0"/>
                      </a:endParaRPr>
                    </a:p>
                  </a:txBody>
                  <a:tcPr marL="6247" marR="6247" marT="6247" marB="0" anchor="b"/>
                </a:tc>
                <a:tc>
                  <a:txBody>
                    <a:bodyPr/>
                    <a:lstStyle/>
                    <a:p>
                      <a:pPr algn="ctr" fontAlgn="b"/>
                      <a:r>
                        <a:rPr lang="en-ZA" sz="1100" b="1" u="none" strike="noStrike" dirty="0">
                          <a:effectLst/>
                        </a:rPr>
                        <a:t> TOTAL AMOUNT </a:t>
                      </a:r>
                      <a:endParaRPr lang="en-ZA" sz="1100" b="1"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1"/>
                  </a:ext>
                </a:extLst>
              </a:tr>
              <a:tr h="338934">
                <a:tc>
                  <a:txBody>
                    <a:bodyPr/>
                    <a:lstStyle/>
                    <a:p>
                      <a:pPr algn="l" fontAlgn="b"/>
                      <a:r>
                        <a:rPr lang="en-ZA" sz="1100" u="none" strike="noStrike">
                          <a:effectLst/>
                        </a:rPr>
                        <a:t>1ST GEAR TRADING 177 CC T/A ST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16973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240 706 122,67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a:effectLst/>
                        </a:rPr>
                        <a:t>1ST GEAR TRADING 177 CC T/A ST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8302</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135 144 334,68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2"/>
                  </a:ext>
                </a:extLst>
              </a:tr>
              <a:tr h="408331">
                <a:tc>
                  <a:txBody>
                    <a:bodyPr/>
                    <a:lstStyle/>
                    <a:p>
                      <a:pPr algn="l" fontAlgn="b"/>
                      <a:r>
                        <a:rPr lang="de-DE" sz="1100" u="none" strike="noStrike" dirty="0">
                          <a:effectLst/>
                        </a:rPr>
                        <a:t>HAT H T SPECIALIST CC</a:t>
                      </a:r>
                      <a:endParaRPr lang="de-DE"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4596</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40 468 100,63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SHANAAZ AND MEZAAN PLUMBING AN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5368</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81 951 569,34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3"/>
                  </a:ext>
                </a:extLst>
              </a:tr>
              <a:tr h="338934">
                <a:tc>
                  <a:txBody>
                    <a:bodyPr/>
                    <a:lstStyle/>
                    <a:p>
                      <a:pPr algn="l" fontAlgn="b"/>
                      <a:r>
                        <a:rPr lang="de-DE" sz="1100" u="none" strike="noStrike" dirty="0">
                          <a:effectLst/>
                        </a:rPr>
                        <a:t>HAT H T SPECIALIST CC</a:t>
                      </a:r>
                      <a:endParaRPr lang="de-DE"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10787</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138 029 682,47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KROUCAMP PLUMBERS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3447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56 419 093,20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4"/>
                  </a:ext>
                </a:extLst>
              </a:tr>
              <a:tr h="338934">
                <a:tc>
                  <a:txBody>
                    <a:bodyPr/>
                    <a:lstStyle/>
                    <a:p>
                      <a:pPr algn="l" fontAlgn="b"/>
                      <a:r>
                        <a:rPr lang="en-ZA" sz="1100" u="none" strike="noStrike" dirty="0">
                          <a:effectLst/>
                        </a:rPr>
                        <a:t>PEST RELIEVERS (40)</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14116</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7 169 823,02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ANIL M JESSA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3127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34 882 068,22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5"/>
                  </a:ext>
                </a:extLst>
              </a:tr>
              <a:tr h="273753">
                <a:tc>
                  <a:txBody>
                    <a:bodyPr/>
                    <a:lstStyle/>
                    <a:p>
                      <a:pPr algn="l" fontAlgn="b"/>
                      <a:r>
                        <a:rPr lang="en-ZA" sz="1100" u="none" strike="noStrike">
                          <a:effectLst/>
                        </a:rPr>
                        <a:t>SUPERFECTA TRADING 209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JOHANNESBURG</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3682</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66 948 295,12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ROY'S OIL AND GAS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2850</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51 713 229,43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6"/>
                  </a:ext>
                </a:extLst>
              </a:tr>
              <a:tr h="338934">
                <a:tc>
                  <a:txBody>
                    <a:bodyPr/>
                    <a:lstStyle/>
                    <a:p>
                      <a:pPr algn="l" fontAlgn="b"/>
                      <a:r>
                        <a:rPr lang="en-ZA" sz="1100" u="none" strike="noStrike">
                          <a:effectLst/>
                        </a:rPr>
                        <a:t>SUPERFECTA TRADING 209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PRETORIA</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2456</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102 891 229,89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JASAIR PTY LTD</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JOHANNESBURG</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2697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25 888 624,71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7"/>
                  </a:ext>
                </a:extLst>
              </a:tr>
              <a:tr h="408331">
                <a:tc>
                  <a:txBody>
                    <a:bodyPr/>
                    <a:lstStyle/>
                    <a:p>
                      <a:pPr algn="l" fontAlgn="b"/>
                      <a:r>
                        <a:rPr lang="en-ZA" sz="1100" u="none" strike="noStrike">
                          <a:effectLst/>
                        </a:rPr>
                        <a:t>SHANAAZ AND MEZAAN PLUMBING AN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5763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89 070 127,47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NO FEAR SYSTEMS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CAPE TOWN</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2213</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32 620 481,89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8"/>
                  </a:ext>
                </a:extLst>
              </a:tr>
              <a:tr h="273753">
                <a:tc>
                  <a:txBody>
                    <a:bodyPr/>
                    <a:lstStyle/>
                    <a:p>
                      <a:pPr algn="l" fontAlgn="b"/>
                      <a:r>
                        <a:rPr lang="en-ZA" sz="1100" u="none" strike="noStrike">
                          <a:effectLst/>
                        </a:rPr>
                        <a:t>ELECTRIM CONTROL SYSTEMS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5635</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27 004 112,72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HENVEN VERKOELING BK</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2101</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20 745 362,14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09"/>
                  </a:ext>
                </a:extLst>
              </a:tr>
              <a:tr h="338934">
                <a:tc>
                  <a:txBody>
                    <a:bodyPr/>
                    <a:lstStyle/>
                    <a:p>
                      <a:pPr algn="l" fontAlgn="b"/>
                      <a:r>
                        <a:rPr lang="en-ZA" sz="1100" u="none" strike="noStrike">
                          <a:effectLst/>
                        </a:rPr>
                        <a:t>MMAMONIBOLLA TRADING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NELSPRUIT</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17 469,37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INYAMEKO TRADING 1442 CC</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1978</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52 877 674,94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0"/>
                  </a:ext>
                </a:extLst>
              </a:tr>
              <a:tr h="273753">
                <a:tc>
                  <a:txBody>
                    <a:bodyPr/>
                    <a:lstStyle/>
                    <a:p>
                      <a:pPr algn="l" fontAlgn="b"/>
                      <a:r>
                        <a:rPr lang="en-ZA" sz="1100" u="none" strike="noStrike">
                          <a:effectLst/>
                        </a:rPr>
                        <a:t>MMAMONIBOLLA TRADING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POLOKWANE</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5388</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31 059 288,48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1"/>
                  </a:ext>
                </a:extLst>
              </a:tr>
              <a:tr h="273753">
                <a:tc>
                  <a:txBody>
                    <a:bodyPr/>
                    <a:lstStyle/>
                    <a:p>
                      <a:pPr algn="l" fontAlgn="b"/>
                      <a:r>
                        <a:rPr lang="en-ZA" sz="1100" u="none" strike="noStrike">
                          <a:effectLst/>
                        </a:rPr>
                        <a:t>WESTPRO FLUID HANDLING SYSTEMS</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5367</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66 807 492,99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2"/>
                  </a:ext>
                </a:extLst>
              </a:tr>
              <a:tr h="273753">
                <a:tc>
                  <a:txBody>
                    <a:bodyPr/>
                    <a:lstStyle/>
                    <a:p>
                      <a:pPr algn="l" fontAlgn="b"/>
                      <a:r>
                        <a:rPr lang="en-ZA" sz="1100" u="none" strike="noStrike">
                          <a:effectLst/>
                        </a:rPr>
                        <a:t>JASAIR PTY LTD</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JOHANNESBURG</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5359</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44 305 657,83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3"/>
                  </a:ext>
                </a:extLst>
              </a:tr>
              <a:tr h="273753">
                <a:tc>
                  <a:txBody>
                    <a:bodyPr/>
                    <a:lstStyle/>
                    <a:p>
                      <a:pPr algn="l" fontAlgn="b"/>
                      <a:r>
                        <a:rPr lang="es-ES" sz="1100" u="none" strike="noStrike">
                          <a:effectLst/>
                        </a:rPr>
                        <a:t>D &amp; F DIESEL FUEL SERVICES CC</a:t>
                      </a:r>
                      <a:endParaRPr lang="es-ES"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PRETORIA</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5186</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27 219 863,18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4"/>
                  </a:ext>
                </a:extLst>
              </a:tr>
              <a:tr h="187256">
                <a:tc>
                  <a:txBody>
                    <a:bodyPr/>
                    <a:lstStyle/>
                    <a:p>
                      <a:pPr algn="l" fontAlgn="b"/>
                      <a:r>
                        <a:rPr lang="en-ZA" sz="1100" u="none" strike="noStrike">
                          <a:effectLst/>
                        </a:rPr>
                        <a:t>L D K INDUSTRIAL CC</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a:effectLst/>
                        </a:rPr>
                        <a:t>CAPE TOWN</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a:effectLst/>
                        </a:rPr>
                        <a:t>4963</a:t>
                      </a:r>
                      <a:endParaRPr lang="en-ZA" sz="1100" b="0" i="0" u="none" strike="noStrike">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19 588 184,04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tc>
                  <a:txBody>
                    <a:bodyPr/>
                    <a:lstStyle/>
                    <a:p>
                      <a:pPr algn="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247" marR="6247" marT="6247" marB="0" anchor="b"/>
                </a:tc>
                <a:extLst>
                  <a:ext uri="{0D108BD9-81ED-4DB2-BD59-A6C34878D82A}">
                    <a16:rowId xmlns="" xmlns:a16="http://schemas.microsoft.com/office/drawing/2014/main" val="10015"/>
                  </a:ext>
                </a:extLst>
              </a:tr>
              <a:tr h="338934">
                <a:tc>
                  <a:txBody>
                    <a:bodyPr/>
                    <a:lstStyle/>
                    <a:p>
                      <a:pPr algn="l" fontAlgn="b"/>
                      <a:r>
                        <a:rPr lang="en-ZA" sz="1400" b="1" u="none" strike="noStrike" dirty="0">
                          <a:effectLst/>
                        </a:rPr>
                        <a:t>Grand Total</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90272</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     901 285 449,88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lumMod val="40000"/>
                        <a:lumOff val="60000"/>
                      </a:schemeClr>
                    </a:solidFill>
                  </a:tcPr>
                </a:tc>
                <a:tc>
                  <a:txBody>
                    <a:bodyPr/>
                    <a:lstStyle/>
                    <a:p>
                      <a:pPr algn="l" fontAlgn="b"/>
                      <a:r>
                        <a:rPr lang="en-ZA" sz="1400" b="1" u="none" strike="noStrike" dirty="0">
                          <a:effectLst/>
                        </a:rPr>
                        <a:t>Grand Total</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32083</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tc>
                  <a:txBody>
                    <a:bodyPr/>
                    <a:lstStyle/>
                    <a:p>
                      <a:pPr algn="r" fontAlgn="b"/>
                      <a:r>
                        <a:rPr lang="en-ZA" sz="1400" b="1" u="none" strike="noStrike" dirty="0">
                          <a:effectLst/>
                        </a:rPr>
                        <a:t>     492 242 438,55 </a:t>
                      </a:r>
                      <a:endParaRPr lang="en-ZA" sz="1400" b="1" i="0" u="none" strike="noStrike" dirty="0">
                        <a:solidFill>
                          <a:srgbClr val="000000"/>
                        </a:solidFill>
                        <a:effectLst/>
                        <a:latin typeface="Calibri" panose="020F0502020204030204" pitchFamily="34" charset="0"/>
                      </a:endParaRPr>
                    </a:p>
                  </a:txBody>
                  <a:tcPr marL="6247" marR="6247" marT="6247" marB="0" anchor="b">
                    <a:solidFill>
                      <a:schemeClr val="accent2"/>
                    </a:solidFill>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xmlns="" val="791657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58</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11723"/>
            <a:ext cx="9829800" cy="926123"/>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Internal </a:t>
            </a:r>
          </a:p>
          <a:p>
            <a:r>
              <a:rPr lang="en-ZA" sz="2800" b="1" dirty="0" smtClean="0">
                <a:solidFill>
                  <a:schemeClr val="bg1"/>
                </a:solidFill>
                <a:latin typeface="+mn-lt"/>
                <a:ea typeface="Tahoma" pitchFamily="34" charset="0"/>
              </a:rPr>
              <a:t>Control Weaknesses Identified &amp; Possible Fraud Risks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1066800"/>
            <a:ext cx="11582400" cy="4524315"/>
          </a:xfrm>
          <a:prstGeom prst="rect">
            <a:avLst/>
          </a:prstGeom>
        </p:spPr>
        <p:txBody>
          <a:bodyPr wrap="square">
            <a:spAutoFit/>
          </a:bodyPr>
          <a:lstStyle/>
          <a:p>
            <a:pPr algn="just" defTabSz="449263">
              <a:tabLst>
                <a:tab pos="361950" algn="l"/>
              </a:tabLst>
            </a:pPr>
            <a:r>
              <a:rPr lang="en-ZA" b="1" dirty="0">
                <a:latin typeface="Arial" panose="020B0604020202020204" pitchFamily="34" charset="0"/>
                <a:cs typeface="Arial" panose="020B0604020202020204" pitchFamily="34" charset="0"/>
              </a:rPr>
              <a:t>Internal Control Weaknesses Identified </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326869" indent="-285750" algn="just">
              <a:spcBef>
                <a:spcPts val="0"/>
              </a:spcBef>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Lack  of verification</a:t>
            </a:r>
            <a:r>
              <a:rPr lang="en-ZA" dirty="0">
                <a:latin typeface="Arial" panose="020B0604020202020204" pitchFamily="34" charset="0"/>
                <a:cs typeface="Arial" panose="020B0604020202020204" pitchFamily="34" charset="0"/>
              </a:rPr>
              <a:t> of serviceable items : geysers, boilers, air conditioners  and pots </a:t>
            </a:r>
          </a:p>
          <a:p>
            <a:pPr marL="326869" indent="-285750" algn="just">
              <a:spcBef>
                <a:spcPts val="0"/>
              </a:spcBef>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Non existence of  maintenance plan  </a:t>
            </a:r>
            <a:r>
              <a:rPr lang="en-ZA" dirty="0">
                <a:latin typeface="Arial" panose="020B0604020202020204" pitchFamily="34" charset="0"/>
                <a:cs typeface="Arial" panose="020B0604020202020204" pitchFamily="34" charset="0"/>
              </a:rPr>
              <a:t>reflecting scheduled maintenance per building and its components</a:t>
            </a:r>
          </a:p>
          <a:p>
            <a:pPr marL="326869" indent="-285750" algn="just">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There is </a:t>
            </a:r>
            <a:r>
              <a:rPr lang="en-ZA" dirty="0">
                <a:solidFill>
                  <a:schemeClr val="accent6"/>
                </a:solidFill>
                <a:latin typeface="Arial" panose="020B0604020202020204" pitchFamily="34" charset="0"/>
                <a:cs typeface="Arial" panose="020B0604020202020204" pitchFamily="34" charset="0"/>
              </a:rPr>
              <a:t>no register  reflecting  building compon</a:t>
            </a:r>
            <a:r>
              <a:rPr lang="en-ZA" dirty="0">
                <a:solidFill>
                  <a:srgbClr val="C00000"/>
                </a:solidFill>
                <a:latin typeface="Arial" panose="020B0604020202020204" pitchFamily="34" charset="0"/>
                <a:cs typeface="Arial" panose="020B0604020202020204" pitchFamily="34" charset="0"/>
              </a:rPr>
              <a:t>ents</a:t>
            </a:r>
            <a:r>
              <a:rPr lang="en-ZA" dirty="0">
                <a:latin typeface="Arial" panose="020B0604020202020204" pitchFamily="34" charset="0"/>
                <a:cs typeface="Arial" panose="020B0604020202020204" pitchFamily="34" charset="0"/>
              </a:rPr>
              <a:t>, their  life  spans and  conditions</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41119" indent="0" algn="just" defTabSz="361950">
              <a:spcBef>
                <a:spcPts val="0"/>
              </a:spcBef>
              <a:buNone/>
            </a:pPr>
            <a:r>
              <a:rPr lang="en-ZA" b="1" dirty="0" smtClean="0">
                <a:latin typeface="Arial" panose="020B0604020202020204" pitchFamily="34" charset="0"/>
                <a:cs typeface="Arial" panose="020B0604020202020204" pitchFamily="34" charset="0"/>
              </a:rPr>
              <a:t>Possible </a:t>
            </a:r>
            <a:r>
              <a:rPr lang="en-ZA" b="1" dirty="0">
                <a:latin typeface="Arial" panose="020B0604020202020204" pitchFamily="34" charset="0"/>
                <a:cs typeface="Arial" panose="020B0604020202020204" pitchFamily="34" charset="0"/>
              </a:rPr>
              <a:t>Fraud Risks</a:t>
            </a:r>
          </a:p>
          <a:p>
            <a:pPr marL="41119" indent="0" algn="just">
              <a:spcBef>
                <a:spcPts val="0"/>
              </a:spcBef>
              <a:buNone/>
            </a:pPr>
            <a:endParaRPr lang="en-ZA" dirty="0">
              <a:solidFill>
                <a:srgbClr val="FF0000"/>
              </a:solidFill>
              <a:latin typeface="Arial" panose="020B0604020202020204" pitchFamily="34" charset="0"/>
              <a:cs typeface="Arial" panose="020B0604020202020204" pitchFamily="34" charset="0"/>
            </a:endParaRPr>
          </a:p>
          <a:p>
            <a:pPr marL="326869" indent="-285750" algn="just">
              <a:spcBef>
                <a:spcPts val="0"/>
              </a:spcBef>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Fictitious  calls </a:t>
            </a:r>
            <a:r>
              <a:rPr lang="en-ZA" dirty="0">
                <a:latin typeface="Arial" panose="020B0604020202020204" pitchFamily="34" charset="0"/>
                <a:cs typeface="Arial" panose="020B0604020202020204" pitchFamily="34" charset="0"/>
              </a:rPr>
              <a:t>from client departments  resulting  in the department  effecting payments  for services  not rendered</a:t>
            </a:r>
          </a:p>
          <a:p>
            <a:pPr marL="326869" indent="-285750" algn="just">
              <a:spcBef>
                <a:spcPts val="0"/>
              </a:spcBef>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Collusion</a:t>
            </a:r>
            <a:r>
              <a:rPr lang="en-ZA" dirty="0">
                <a:latin typeface="Arial" panose="020B0604020202020204" pitchFamily="34" charset="0"/>
                <a:cs typeface="Arial" panose="020B0604020202020204" pitchFamily="34" charset="0"/>
              </a:rPr>
              <a:t>  between  client department, control works manager  and  service providers   resulting in payment for services not rendered</a:t>
            </a:r>
          </a:p>
          <a:p>
            <a:pPr marL="326869" indent="-285750" algn="just">
              <a:spcBef>
                <a:spcPts val="0"/>
              </a:spcBef>
              <a:buFont typeface="Arial" panose="020B0604020202020204" pitchFamily="34" charset="0"/>
              <a:buChar char="•"/>
            </a:pPr>
            <a:r>
              <a:rPr lang="en-ZA" dirty="0">
                <a:solidFill>
                  <a:schemeClr val="accent6"/>
                </a:solidFill>
                <a:latin typeface="Arial" panose="020B0604020202020204" pitchFamily="34" charset="0"/>
                <a:cs typeface="Arial" panose="020B0604020202020204" pitchFamily="34" charset="0"/>
              </a:rPr>
              <a:t>Abuse  of emergency  services </a:t>
            </a:r>
            <a:r>
              <a:rPr lang="en-ZA" dirty="0">
                <a:latin typeface="Arial" panose="020B0604020202020204" pitchFamily="34" charset="0"/>
                <a:cs typeface="Arial" panose="020B0604020202020204" pitchFamily="34" charset="0"/>
              </a:rPr>
              <a:t>: every  service irregularly categorized as emergency  in order to override normal  SCM processes</a:t>
            </a:r>
          </a:p>
          <a:p>
            <a:pPr marL="326869" indent="-285750" algn="just">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Deliberate  </a:t>
            </a:r>
            <a:r>
              <a:rPr lang="en-ZA" dirty="0">
                <a:solidFill>
                  <a:schemeClr val="accent6"/>
                </a:solidFill>
                <a:latin typeface="Arial" panose="020B0604020202020204" pitchFamily="34" charset="0"/>
                <a:cs typeface="Arial" panose="020B0604020202020204" pitchFamily="34" charset="0"/>
              </a:rPr>
              <a:t>splitting of   services  </a:t>
            </a:r>
            <a:r>
              <a:rPr lang="en-ZA" dirty="0">
                <a:latin typeface="Arial" panose="020B0604020202020204" pitchFamily="34" charset="0"/>
                <a:cs typeface="Arial" panose="020B0604020202020204" pitchFamily="34" charset="0"/>
              </a:rPr>
              <a:t>to  circumvent SCM processes </a:t>
            </a:r>
          </a:p>
          <a:p>
            <a:endParaRPr lang="en-ZA" dirty="0"/>
          </a:p>
        </p:txBody>
      </p:sp>
    </p:spTree>
    <p:extLst>
      <p:ext uri="{BB962C8B-B14F-4D97-AF65-F5344CB8AC3E}">
        <p14:creationId xmlns:p14="http://schemas.microsoft.com/office/powerpoint/2010/main" xmlns="" val="3736660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59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Internal Investigations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1066800"/>
            <a:ext cx="11658600" cy="3970318"/>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PRETORIA REGIONAL OFFICE</a:t>
            </a:r>
          </a:p>
          <a:p>
            <a:endParaRPr lang="en-US" b="1"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At one state owned property at </a:t>
            </a:r>
            <a:r>
              <a:rPr lang="en-ZA" dirty="0">
                <a:latin typeface="Arial" panose="020B0604020202020204" pitchFamily="34" charset="0"/>
                <a:cs typeface="Arial" panose="020B0604020202020204" pitchFamily="34" charset="0"/>
              </a:rPr>
              <a:t>6 Grace Av, </a:t>
            </a:r>
            <a:r>
              <a:rPr lang="en-ZA" dirty="0" err="1">
                <a:latin typeface="Arial" panose="020B0604020202020204" pitchFamily="34" charset="0"/>
                <a:cs typeface="Arial" panose="020B0604020202020204" pitchFamily="34" charset="0"/>
              </a:rPr>
              <a:t>Meyerspark</a:t>
            </a:r>
            <a:r>
              <a:rPr lang="en-US" dirty="0">
                <a:latin typeface="Arial" panose="020B0604020202020204" pitchFamily="34" charset="0"/>
                <a:cs typeface="Arial" panose="020B0604020202020204" pitchFamily="34" charset="0"/>
              </a:rPr>
              <a:t>, the swimming pool and water feature to be </a:t>
            </a:r>
            <a:r>
              <a:rPr lang="en-US" dirty="0">
                <a:solidFill>
                  <a:schemeClr val="accent6"/>
                </a:solidFill>
                <a:latin typeface="Arial" panose="020B0604020202020204" pitchFamily="34" charset="0"/>
                <a:cs typeface="Arial" panose="020B0604020202020204" pitchFamily="34" charset="0"/>
              </a:rPr>
              <a:t>maintained are not in working order and had not been in a working order for more than a year</a:t>
            </a:r>
            <a:r>
              <a:rPr lang="en-US" dirty="0">
                <a:latin typeface="Arial" panose="020B0604020202020204" pitchFamily="34" charset="0"/>
                <a:cs typeface="Arial" panose="020B0604020202020204" pitchFamily="34" charset="0"/>
              </a:rPr>
              <a:t>. DPW </a:t>
            </a:r>
            <a:r>
              <a:rPr lang="en-US" dirty="0" smtClean="0">
                <a:latin typeface="Arial" panose="020B0604020202020204" pitchFamily="34" charset="0"/>
                <a:cs typeface="Arial" panose="020B0604020202020204" pitchFamily="34" charset="0"/>
              </a:rPr>
              <a:t>has been </a:t>
            </a:r>
            <a:r>
              <a:rPr lang="en-US" dirty="0">
                <a:latin typeface="Arial" panose="020B0604020202020204" pitchFamily="34" charset="0"/>
                <a:cs typeface="Arial" panose="020B0604020202020204" pitchFamily="34" charset="0"/>
              </a:rPr>
              <a:t>and is currently continuing to </a:t>
            </a:r>
            <a:r>
              <a:rPr lang="en-US" dirty="0">
                <a:solidFill>
                  <a:schemeClr val="accent6"/>
                </a:solidFill>
                <a:latin typeface="Arial" panose="020B0604020202020204" pitchFamily="34" charset="0"/>
                <a:cs typeface="Arial" panose="020B0604020202020204" pitchFamily="34" charset="0"/>
              </a:rPr>
              <a:t>pay for said maintenance at R7000 per month </a:t>
            </a:r>
            <a:r>
              <a:rPr lang="en-US" dirty="0">
                <a:latin typeface="Arial" panose="020B0604020202020204" pitchFamily="34" charset="0"/>
                <a:cs typeface="Arial" panose="020B0604020202020204" pitchFamily="34" charset="0"/>
              </a:rPr>
              <a:t>for the swimming pool and R7000 per month for the water feature.</a:t>
            </a:r>
          </a:p>
          <a:p>
            <a:pPr lvl="0" algn="just"/>
            <a:endParaRPr lang="en-ZA"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Three (3) companies employed by the DPW to maintain the swimming pools and water features over the last two (2) years </a:t>
            </a:r>
            <a:r>
              <a:rPr lang="en-US" dirty="0">
                <a:solidFill>
                  <a:schemeClr val="accent6"/>
                </a:solidFill>
                <a:latin typeface="Arial" panose="020B0604020202020204" pitchFamily="34" charset="0"/>
                <a:cs typeface="Arial" panose="020B0604020202020204" pitchFamily="34" charset="0"/>
              </a:rPr>
              <a:t>employed the brother of the Chief Horticulturist </a:t>
            </a:r>
            <a:r>
              <a:rPr lang="en-US" dirty="0">
                <a:latin typeface="Arial" panose="020B0604020202020204" pitchFamily="34" charset="0"/>
                <a:cs typeface="Arial" panose="020B0604020202020204" pitchFamily="34" charset="0"/>
              </a:rPr>
              <a:t>to conduct the actual work.</a:t>
            </a:r>
          </a:p>
          <a:p>
            <a:pPr lvl="0" algn="just"/>
            <a:endParaRPr lang="en-US" dirty="0">
              <a:latin typeface="Arial" panose="020B0604020202020204" pitchFamily="34" charset="0"/>
              <a:cs typeface="Arial" panose="020B0604020202020204" pitchFamily="34" charset="0"/>
            </a:endParaRPr>
          </a:p>
          <a:p>
            <a:pPr lvl="0" algn="just"/>
            <a:r>
              <a:rPr lang="en-US" dirty="0">
                <a:solidFill>
                  <a:schemeClr val="accent6"/>
                </a:solidFill>
                <a:latin typeface="Arial" panose="020B0604020202020204" pitchFamily="34" charset="0"/>
                <a:cs typeface="Arial" panose="020B0604020202020204" pitchFamily="34" charset="0"/>
              </a:rPr>
              <a:t>Disciplinary processes </a:t>
            </a:r>
            <a:r>
              <a:rPr lang="en-US" dirty="0">
                <a:latin typeface="Arial" panose="020B0604020202020204" pitchFamily="34" charset="0"/>
                <a:cs typeface="Arial" panose="020B0604020202020204" pitchFamily="34" charset="0"/>
              </a:rPr>
              <a:t>under way against implicated officials </a:t>
            </a:r>
          </a:p>
          <a:p>
            <a:pPr lvl="0" algn="just"/>
            <a:endParaRPr lang="en-US" dirty="0">
              <a:latin typeface="Arial" panose="020B0604020202020204" pitchFamily="34" charset="0"/>
              <a:cs typeface="Arial" panose="020B0604020202020204" pitchFamily="34" charset="0"/>
            </a:endParaRPr>
          </a:p>
          <a:p>
            <a:pPr lvl="0" algn="just"/>
            <a:r>
              <a:rPr lang="en-US" dirty="0">
                <a:latin typeface="Arial" panose="020B0604020202020204" pitchFamily="34" charset="0"/>
                <a:cs typeface="Arial" panose="020B0604020202020204" pitchFamily="34" charset="0"/>
              </a:rPr>
              <a:t>Legal services </a:t>
            </a:r>
            <a:r>
              <a:rPr lang="en-US" dirty="0">
                <a:solidFill>
                  <a:schemeClr val="accent6"/>
                </a:solidFill>
                <a:latin typeface="Arial" panose="020B0604020202020204" pitchFamily="34" charset="0"/>
                <a:cs typeface="Arial" panose="020B0604020202020204" pitchFamily="34" charset="0"/>
              </a:rPr>
              <a:t>to recover </a:t>
            </a:r>
            <a:r>
              <a:rPr lang="en-US" dirty="0" smtClean="0">
                <a:solidFill>
                  <a:schemeClr val="accent6"/>
                </a:solidFill>
                <a:latin typeface="Arial" panose="020B0604020202020204" pitchFamily="34" charset="0"/>
                <a:cs typeface="Arial" panose="020B0604020202020204" pitchFamily="34" charset="0"/>
              </a:rPr>
              <a:t>R84</a:t>
            </a:r>
            <a:r>
              <a:rPr lang="en-US" dirty="0">
                <a:solidFill>
                  <a:schemeClr val="accent6"/>
                </a:solidFill>
                <a:latin typeface="Arial" panose="020B0604020202020204" pitchFamily="34" charset="0"/>
                <a:cs typeface="Arial" panose="020B0604020202020204" pitchFamily="34" charset="0"/>
              </a:rPr>
              <a:t>, 704.47</a:t>
            </a:r>
            <a:r>
              <a:rPr lang="en-US" dirty="0">
                <a:latin typeface="Arial" panose="020B0604020202020204" pitchFamily="34" charset="0"/>
                <a:cs typeface="Arial" panose="020B0604020202020204" pitchFamily="34" charset="0"/>
              </a:rPr>
              <a:t> from </a:t>
            </a:r>
            <a:r>
              <a:rPr lang="en-US" dirty="0" err="1">
                <a:latin typeface="Arial" panose="020B0604020202020204" pitchFamily="34" charset="0"/>
                <a:cs typeface="Arial" panose="020B0604020202020204" pitchFamily="34" charset="0"/>
              </a:rPr>
              <a:t>Sakhile</a:t>
            </a:r>
            <a:r>
              <a:rPr lang="en-US" dirty="0">
                <a:latin typeface="Arial" panose="020B0604020202020204" pitchFamily="34" charset="0"/>
                <a:cs typeface="Arial" panose="020B0604020202020204" pitchFamily="34" charset="0"/>
              </a:rPr>
              <a:t> Business Enterprises </a:t>
            </a:r>
            <a:r>
              <a:rPr lang="en-US" dirty="0" smtClean="0">
                <a:latin typeface="Arial" panose="020B0604020202020204" pitchFamily="34" charset="0"/>
                <a:cs typeface="Arial" panose="020B0604020202020204" pitchFamily="34" charset="0"/>
              </a:rPr>
              <a:t>and </a:t>
            </a:r>
            <a:r>
              <a:rPr lang="en-US" dirty="0" smtClean="0">
                <a:solidFill>
                  <a:schemeClr val="accent6"/>
                </a:solidFill>
                <a:latin typeface="Arial" panose="020B0604020202020204" pitchFamily="34" charset="0"/>
                <a:cs typeface="Arial" panose="020B0604020202020204" pitchFamily="34" charset="0"/>
              </a:rPr>
              <a:t>R </a:t>
            </a:r>
            <a:r>
              <a:rPr lang="en-US" dirty="0">
                <a:solidFill>
                  <a:schemeClr val="accent6"/>
                </a:solidFill>
                <a:latin typeface="Arial" panose="020B0604020202020204" pitchFamily="34" charset="0"/>
                <a:cs typeface="Arial" panose="020B0604020202020204" pitchFamily="34" charset="0"/>
              </a:rPr>
              <a:t>53, 405.16</a:t>
            </a:r>
            <a:r>
              <a:rPr lang="en-US" dirty="0">
                <a:latin typeface="Arial" panose="020B0604020202020204" pitchFamily="34" charset="0"/>
                <a:cs typeface="Arial" panose="020B0604020202020204" pitchFamily="34" charset="0"/>
              </a:rPr>
              <a:t> from </a:t>
            </a:r>
            <a:r>
              <a:rPr lang="en-US" dirty="0" err="1">
                <a:latin typeface="Arial" panose="020B0604020202020204" pitchFamily="34" charset="0"/>
                <a:cs typeface="Arial" panose="020B0604020202020204" pitchFamily="34" charset="0"/>
              </a:rPr>
              <a:t>Gau</a:t>
            </a:r>
            <a:r>
              <a:rPr lang="en-US" dirty="0">
                <a:latin typeface="Arial" panose="020B0604020202020204" pitchFamily="34" charset="0"/>
                <a:cs typeface="Arial" panose="020B0604020202020204" pitchFamily="34" charset="0"/>
              </a:rPr>
              <a:t>-Flora for </a:t>
            </a:r>
            <a:r>
              <a:rPr lang="en-US" dirty="0">
                <a:solidFill>
                  <a:schemeClr val="accent6"/>
                </a:solidFill>
                <a:latin typeface="Arial" panose="020B0604020202020204" pitchFamily="34" charset="0"/>
                <a:cs typeface="Arial" panose="020B0604020202020204" pitchFamily="34" charset="0"/>
              </a:rPr>
              <a:t>payments made for services not rendered</a:t>
            </a:r>
          </a:p>
        </p:txBody>
      </p:sp>
    </p:spTree>
    <p:extLst>
      <p:ext uri="{BB962C8B-B14F-4D97-AF65-F5344CB8AC3E}">
        <p14:creationId xmlns:p14="http://schemas.microsoft.com/office/powerpoint/2010/main" xmlns="" val="94563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Introduction cont.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1143000"/>
            <a:ext cx="11734800" cy="49831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smtClean="0">
                <a:latin typeface="Arial" pitchFamily="34" charset="0"/>
                <a:cs typeface="Arial" pitchFamily="34" charset="0"/>
              </a:rPr>
              <a:t>The Department of Public Works has </a:t>
            </a:r>
            <a:r>
              <a:rPr lang="en-US" sz="1800" dirty="0" smtClean="0">
                <a:solidFill>
                  <a:schemeClr val="accent6"/>
                </a:solidFill>
                <a:latin typeface="Arial" pitchFamily="34" charset="0"/>
                <a:cs typeface="Arial" pitchFamily="34" charset="0"/>
              </a:rPr>
              <a:t>a dedicated Anti-Corruption and Fraud Awareness Unit</a:t>
            </a:r>
            <a:r>
              <a:rPr lang="en-US" sz="1800" dirty="0" smtClean="0">
                <a:solidFill>
                  <a:srgbClr val="FF0000"/>
                </a:solidFill>
                <a:latin typeface="Arial" pitchFamily="34" charset="0"/>
                <a:cs typeface="Arial" pitchFamily="34" charset="0"/>
              </a:rPr>
              <a:t> </a:t>
            </a:r>
            <a:r>
              <a:rPr lang="en-US" sz="1800" dirty="0" smtClean="0">
                <a:latin typeface="Arial" pitchFamily="34" charset="0"/>
                <a:cs typeface="Arial" pitchFamily="34" charset="0"/>
              </a:rPr>
              <a:t>which is mandated to conduct investigations on allegations of fraud, corruption and serious maladministration within the Department of Public Works. This Unit is placed within the Governance, Risk and Compliance Branch and reports to the Deputy Director General Governance, Risk and Compliance</a:t>
            </a:r>
          </a:p>
          <a:p>
            <a:pPr algn="just"/>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In January 2002 Cabinet approved that, as part of the implementation </a:t>
            </a:r>
            <a:r>
              <a:rPr lang="en-US" sz="1800" dirty="0" smtClean="0">
                <a:solidFill>
                  <a:schemeClr val="accent6"/>
                </a:solidFill>
                <a:latin typeface="Arial" pitchFamily="34" charset="0"/>
                <a:cs typeface="Arial" pitchFamily="34" charset="0"/>
              </a:rPr>
              <a:t>of the Public Service Anti-Corruption Strategy, a minimum anti-corruption capacity </a:t>
            </a:r>
            <a:r>
              <a:rPr lang="en-US" sz="1800" dirty="0" smtClean="0">
                <a:latin typeface="Arial" pitchFamily="34" charset="0"/>
                <a:cs typeface="Arial" pitchFamily="34" charset="0"/>
              </a:rPr>
              <a:t>be established in Departments. The Department is participating in the development of new strategies developed by NICOC.</a:t>
            </a:r>
          </a:p>
          <a:p>
            <a:pPr algn="just"/>
            <a:endParaRPr lang="en-US" sz="1800" dirty="0" smtClean="0">
              <a:latin typeface="Arial" pitchFamily="34" charset="0"/>
              <a:cs typeface="Arial" pitchFamily="34" charset="0"/>
            </a:endParaRPr>
          </a:p>
          <a:p>
            <a:pPr algn="just"/>
            <a:r>
              <a:rPr lang="en-US" sz="1800" dirty="0" smtClean="0">
                <a:solidFill>
                  <a:schemeClr val="accent6"/>
                </a:solidFill>
                <a:latin typeface="Arial" pitchFamily="34" charset="0"/>
                <a:cs typeface="Arial" pitchFamily="34" charset="0"/>
              </a:rPr>
              <a:t>The Public Service Anti-Corruption Strategy </a:t>
            </a:r>
            <a:r>
              <a:rPr lang="en-US" sz="1800" dirty="0" smtClean="0">
                <a:latin typeface="Arial" pitchFamily="34" charset="0"/>
                <a:cs typeface="Arial" pitchFamily="34" charset="0"/>
              </a:rPr>
              <a:t>also requires that, in order to fight corruption in Departments (as defined in the Public Service Act); each Accounting Officer must </a:t>
            </a:r>
            <a:r>
              <a:rPr lang="en-US" sz="1800" dirty="0" smtClean="0">
                <a:solidFill>
                  <a:schemeClr val="accent6"/>
                </a:solidFill>
                <a:latin typeface="Arial" pitchFamily="34" charset="0"/>
                <a:cs typeface="Arial" pitchFamily="34" charset="0"/>
              </a:rPr>
              <a:t>establish a capacity to investigate allegations reported in his/her Department / Organisation.</a:t>
            </a:r>
          </a:p>
          <a:p>
            <a:pPr marL="0" indent="0" algn="just">
              <a:buFont typeface="Arial" panose="020B0604020202020204" pitchFamily="34" charse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40256873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Internal Investigations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Content Placeholder 3" descr="C:\Users\LAdlam\Desktop\DPW Maintenance\6 Grace AV\IMG_4674.JPG"/>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445" y="2197584"/>
            <a:ext cx="3926156" cy="2745958"/>
          </a:xfrm>
          <a:prstGeom prst="rect">
            <a:avLst/>
          </a:prstGeom>
          <a:noFill/>
          <a:ln>
            <a:noFill/>
          </a:ln>
        </p:spPr>
      </p:pic>
      <p:pic>
        <p:nvPicPr>
          <p:cNvPr id="9" name="Content Placeholder 3" descr="C:\Users\LAdlam\Desktop\DPW Maintenance\6 Grace AV\IMG_4693.JP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80902" y="2196924"/>
            <a:ext cx="3760177" cy="2746618"/>
          </a:xfrm>
          <a:prstGeom prst="rect">
            <a:avLst/>
          </a:prstGeom>
          <a:noFill/>
          <a:ln>
            <a:noFill/>
          </a:ln>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83380" y="2180707"/>
            <a:ext cx="3803820" cy="2795073"/>
          </a:xfrm>
          <a:prstGeom prst="rect">
            <a:avLst/>
          </a:prstGeom>
        </p:spPr>
      </p:pic>
    </p:spTree>
    <p:extLst>
      <p:ext uri="{BB962C8B-B14F-4D97-AF65-F5344CB8AC3E}">
        <p14:creationId xmlns:p14="http://schemas.microsoft.com/office/powerpoint/2010/main" xmlns="" val="34878662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a:t>
            </a:r>
          </a:p>
          <a:p>
            <a:r>
              <a:rPr lang="en-ZA" sz="2800" b="1" dirty="0" smtClean="0">
                <a:solidFill>
                  <a:schemeClr val="bg1"/>
                </a:solidFill>
                <a:latin typeface="+mn-lt"/>
                <a:ea typeface="Tahoma" pitchFamily="34" charset="0"/>
              </a:rPr>
              <a:t>Motivation For SIU Proclamat</a:t>
            </a:r>
            <a:r>
              <a:rPr lang="en-ZA" sz="2400" b="1" dirty="0" smtClean="0">
                <a:solidFill>
                  <a:schemeClr val="bg1"/>
                </a:solidFill>
                <a:ea typeface="Tahoma" pitchFamily="34" charset="0"/>
              </a:rPr>
              <a:t>ion</a:t>
            </a:r>
            <a:endParaRPr lang="en-ZA" sz="2400" b="1" dirty="0">
              <a:solidFill>
                <a:schemeClr val="bg1"/>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6200" y="904341"/>
            <a:ext cx="11811000" cy="5909310"/>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GRC through the Office of the Director-General requested Ministry to </a:t>
            </a:r>
            <a:r>
              <a:rPr lang="en-GB" dirty="0">
                <a:solidFill>
                  <a:schemeClr val="accent6"/>
                </a:solidFill>
                <a:latin typeface="Arial" panose="020B0604020202020204" pitchFamily="34" charset="0"/>
                <a:cs typeface="Arial" panose="020B0604020202020204" pitchFamily="34" charset="0"/>
              </a:rPr>
              <a:t>motivate for the Presidential Proclamation (through the SIU) due to the serious allegations pertaining to unscheduled maintenance.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 Minister of Public </a:t>
            </a:r>
            <a:r>
              <a:rPr lang="en-GB" dirty="0" smtClean="0">
                <a:latin typeface="Arial" panose="020B0604020202020204" pitchFamily="34" charset="0"/>
                <a:cs typeface="Arial" panose="020B0604020202020204" pitchFamily="34" charset="0"/>
              </a:rPr>
              <a:t>Works </a:t>
            </a:r>
            <a:r>
              <a:rPr lang="en-GB" dirty="0" smtClean="0">
                <a:solidFill>
                  <a:schemeClr val="accent6"/>
                </a:solidFill>
                <a:latin typeface="Arial" panose="020B0604020202020204" pitchFamily="34" charset="0"/>
                <a:cs typeface="Arial" panose="020B0604020202020204" pitchFamily="34" charset="0"/>
              </a:rPr>
              <a:t>approved </a:t>
            </a:r>
            <a:r>
              <a:rPr lang="en-GB" dirty="0">
                <a:solidFill>
                  <a:schemeClr val="accent6"/>
                </a:solidFill>
                <a:latin typeface="Arial" panose="020B0604020202020204" pitchFamily="34" charset="0"/>
                <a:cs typeface="Arial" panose="020B0604020202020204" pitchFamily="34" charset="0"/>
              </a:rPr>
              <a:t>the request on 31/01/2018</a:t>
            </a:r>
            <a:r>
              <a:rPr lang="en-GB" dirty="0">
                <a:solidFill>
                  <a:srgbClr val="C0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correspondence was forwarded to the Head of the SIU motivating for a Presidential Proclamation </a:t>
            </a:r>
            <a:r>
              <a:rPr lang="en-GB" dirty="0">
                <a:solidFill>
                  <a:schemeClr val="accent6"/>
                </a:solidFill>
                <a:latin typeface="Arial" panose="020B0604020202020204" pitchFamily="34" charset="0"/>
                <a:cs typeface="Arial" panose="020B0604020202020204" pitchFamily="34" charset="0"/>
              </a:rPr>
              <a:t>on day to day maintenance.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SIU acceded to the DPW Request, meetings were held between the DPW and the SIU to commence with the legislative processes to motivate for the Proclamation. </a:t>
            </a:r>
            <a:r>
              <a:rPr lang="en-GB" dirty="0">
                <a:solidFill>
                  <a:schemeClr val="accent6"/>
                </a:solidFill>
                <a:latin typeface="Arial" panose="020B0604020202020204" pitchFamily="34" charset="0"/>
                <a:cs typeface="Arial" panose="020B0604020202020204" pitchFamily="34" charset="0"/>
              </a:rPr>
              <a:t>The SIU made a motivation to the President to extend Proclamation 38 of 2010.</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President has signed the Proclamation Number R 20 of 2018 extension of Proclamation 38 of 2010 as amended by Proclamation 27 of 2015. </a:t>
            </a:r>
            <a:r>
              <a:rPr lang="en-GB" dirty="0">
                <a:solidFill>
                  <a:schemeClr val="accent6"/>
                </a:solidFill>
                <a:latin typeface="Arial" panose="020B0604020202020204" pitchFamily="34" charset="0"/>
                <a:cs typeface="Arial" panose="020B0604020202020204" pitchFamily="34" charset="0"/>
              </a:rPr>
              <a:t>The Proclamation was gazetted in government gazette on the 13 July 2018.</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Proclamation </a:t>
            </a:r>
            <a:r>
              <a:rPr lang="en-GB" dirty="0" smtClean="0">
                <a:latin typeface="Arial" panose="020B0604020202020204" pitchFamily="34" charset="0"/>
                <a:cs typeface="Arial" panose="020B0604020202020204" pitchFamily="34" charset="0"/>
              </a:rPr>
              <a:t>focuses </a:t>
            </a:r>
            <a:r>
              <a:rPr lang="en-GB" dirty="0">
                <a:latin typeface="Arial" panose="020B0604020202020204" pitchFamily="34" charset="0"/>
                <a:cs typeface="Arial" panose="020B0604020202020204" pitchFamily="34" charset="0"/>
              </a:rPr>
              <a:t>on </a:t>
            </a:r>
            <a:r>
              <a:rPr lang="en-GB" dirty="0">
                <a:solidFill>
                  <a:schemeClr val="accent6"/>
                </a:solidFill>
                <a:latin typeface="Arial" panose="020B0604020202020204" pitchFamily="34" charset="0"/>
                <a:cs typeface="Arial" panose="020B0604020202020204" pitchFamily="34" charset="0"/>
              </a:rPr>
              <a:t>five DPW Regional Offices</a:t>
            </a:r>
            <a:r>
              <a:rPr lang="en-GB" dirty="0">
                <a:latin typeface="Arial" panose="020B0604020202020204" pitchFamily="34" charset="0"/>
                <a:cs typeface="Arial" panose="020B0604020202020204" pitchFamily="34" charset="0"/>
              </a:rPr>
              <a:t>, namely</a:t>
            </a:r>
            <a:r>
              <a:rPr lang="en-GB" dirty="0">
                <a:solidFill>
                  <a:srgbClr val="FF0000"/>
                </a:solidFill>
                <a:latin typeface="Arial" panose="020B0604020202020204" pitchFamily="34" charset="0"/>
                <a:cs typeface="Arial" panose="020B0604020202020204" pitchFamily="34" charset="0"/>
              </a:rPr>
              <a:t>:</a:t>
            </a:r>
            <a:endParaRPr lang="en-ZA" dirty="0">
              <a:solidFill>
                <a:srgbClr val="FF0000"/>
              </a:solidFill>
              <a:latin typeface="Arial" panose="020B0604020202020204" pitchFamily="34" charset="0"/>
              <a:cs typeface="Arial" panose="020B0604020202020204" pitchFamily="34" charset="0"/>
            </a:endParaRPr>
          </a:p>
          <a:p>
            <a:endParaRPr lang="en-ZA" dirty="0">
              <a:solidFill>
                <a:srgbClr val="FF0000"/>
              </a:solidFill>
              <a:latin typeface="Arial" panose="020B0604020202020204" pitchFamily="34" charset="0"/>
              <a:cs typeface="Arial" panose="020B0604020202020204" pitchFamily="34" charset="0"/>
            </a:endParaRPr>
          </a:p>
          <a:p>
            <a:pPr lvl="0"/>
            <a:r>
              <a:rPr lang="en-GB" dirty="0">
                <a:solidFill>
                  <a:srgbClr val="FF0000"/>
                </a:solidFill>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Pretoria Regional Office;</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	- Bloemfontein Regional Office;</a:t>
            </a:r>
            <a:endParaRPr lang="en-ZA" dirty="0">
              <a:latin typeface="Arial" panose="020B0604020202020204" pitchFamily="34" charset="0"/>
              <a:cs typeface="Arial" panose="020B0604020202020204" pitchFamily="34" charset="0"/>
            </a:endParaRPr>
          </a:p>
          <a:p>
            <a:pPr lvl="0" algn="just"/>
            <a:r>
              <a:rPr lang="en-GB" dirty="0">
                <a:latin typeface="Arial" panose="020B0604020202020204" pitchFamily="34" charset="0"/>
                <a:cs typeface="Arial" panose="020B0604020202020204" pitchFamily="34" charset="0"/>
              </a:rPr>
              <a:t>	- Cape Town Regional Office,</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	- Durban Regional Office; and</a:t>
            </a:r>
            <a:endParaRPr lang="en-ZA"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	- Johannesburg Regional Office.</a:t>
            </a:r>
          </a:p>
          <a:p>
            <a:pPr lvl="0"/>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4601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62</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Unscheduled Maintenance: Systemic </a:t>
            </a:r>
          </a:p>
          <a:p>
            <a:r>
              <a:rPr lang="en-ZA" sz="2800" b="1" dirty="0" smtClean="0">
                <a:solidFill>
                  <a:schemeClr val="bg1"/>
                </a:solidFill>
                <a:latin typeface="+mn-lt"/>
                <a:ea typeface="Tahoma" pitchFamily="34" charset="0"/>
              </a:rPr>
              <a:t>Recommendations Made To Management To Date</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1042840"/>
            <a:ext cx="11887200" cy="4985980"/>
          </a:xfrm>
          <a:prstGeom prst="rect">
            <a:avLst/>
          </a:prstGeom>
        </p:spPr>
        <p:txBody>
          <a:bodyPr wrap="square">
            <a:spAutoFit/>
          </a:bodyPr>
          <a:lstStyle/>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ensure that </a:t>
            </a:r>
            <a:r>
              <a:rPr lang="en-ZA" dirty="0">
                <a:solidFill>
                  <a:schemeClr val="accent6"/>
                </a:solidFill>
                <a:latin typeface="Arial" panose="020B0604020202020204" pitchFamily="34" charset="0"/>
                <a:cs typeface="Arial" panose="020B0604020202020204" pitchFamily="34" charset="0"/>
              </a:rPr>
              <a:t>physical verification of all building components </a:t>
            </a:r>
            <a:r>
              <a:rPr lang="en-ZA" dirty="0">
                <a:latin typeface="Arial" panose="020B0604020202020204" pitchFamily="34" charset="0"/>
                <a:cs typeface="Arial" panose="020B0604020202020204" pitchFamily="34" charset="0"/>
              </a:rPr>
              <a:t>for each building is conducted to ascertain their existence</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conduct building </a:t>
            </a:r>
            <a:r>
              <a:rPr lang="en-ZA" dirty="0">
                <a:solidFill>
                  <a:schemeClr val="accent6"/>
                </a:solidFill>
                <a:latin typeface="Arial" panose="020B0604020202020204" pitchFamily="34" charset="0"/>
                <a:cs typeface="Arial" panose="020B0604020202020204" pitchFamily="34" charset="0"/>
              </a:rPr>
              <a:t>conditions assessment </a:t>
            </a:r>
            <a:r>
              <a:rPr lang="en-ZA" dirty="0">
                <a:latin typeface="Arial" panose="020B0604020202020204" pitchFamily="34" charset="0"/>
                <a:cs typeface="Arial" panose="020B0604020202020204" pitchFamily="34" charset="0"/>
              </a:rPr>
              <a:t>to determine state of the building and its components</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develop  </a:t>
            </a:r>
            <a:r>
              <a:rPr lang="en-ZA" dirty="0">
                <a:solidFill>
                  <a:schemeClr val="accent6"/>
                </a:solidFill>
                <a:latin typeface="Arial" panose="020B0604020202020204" pitchFamily="34" charset="0"/>
                <a:cs typeface="Arial" panose="020B0604020202020204" pitchFamily="34" charset="0"/>
              </a:rPr>
              <a:t>maintenance plan </a:t>
            </a:r>
            <a:r>
              <a:rPr lang="en-ZA" dirty="0">
                <a:latin typeface="Arial" panose="020B0604020202020204" pitchFamily="34" charset="0"/>
                <a:cs typeface="Arial" panose="020B0604020202020204" pitchFamily="34" charset="0"/>
              </a:rPr>
              <a:t>reflecting  scheduled maintenance  per building and its components</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develop a </a:t>
            </a:r>
            <a:r>
              <a:rPr lang="en-ZA" dirty="0">
                <a:solidFill>
                  <a:schemeClr val="accent6"/>
                </a:solidFill>
                <a:latin typeface="Arial" panose="020B0604020202020204" pitchFamily="34" charset="0"/>
                <a:cs typeface="Arial" panose="020B0604020202020204" pitchFamily="34" charset="0"/>
              </a:rPr>
              <a:t>register  reflecting  building components</a:t>
            </a:r>
            <a:r>
              <a:rPr lang="en-ZA" dirty="0">
                <a:latin typeface="Arial" panose="020B0604020202020204" pitchFamily="34" charset="0"/>
                <a:cs typeface="Arial" panose="020B0604020202020204" pitchFamily="34" charset="0"/>
              </a:rPr>
              <a:t>, their life spans, and condition equipment that has already passed its life span should be replaced</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with assistance from the Information  Technology Unit should develop an </a:t>
            </a:r>
            <a:r>
              <a:rPr lang="en-ZA" dirty="0">
                <a:solidFill>
                  <a:schemeClr val="accent6"/>
                </a:solidFill>
                <a:latin typeface="Arial" panose="020B0604020202020204" pitchFamily="34" charset="0"/>
                <a:cs typeface="Arial" panose="020B0604020202020204" pitchFamily="34" charset="0"/>
              </a:rPr>
              <a:t>early warning system</a:t>
            </a:r>
            <a:r>
              <a:rPr lang="en-ZA" dirty="0">
                <a:latin typeface="Arial" panose="020B0604020202020204" pitchFamily="34" charset="0"/>
                <a:cs typeface="Arial" panose="020B0604020202020204" pitchFamily="34" charset="0"/>
              </a:rPr>
              <a:t> to identify suspicious payments e.g. for same service, items, areas and period</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engage Client Departments to develop  framework  in consultation  with National  Treasury  to allow department to  </a:t>
            </a:r>
            <a:r>
              <a:rPr lang="en-ZA" b="1" dirty="0">
                <a:solidFill>
                  <a:schemeClr val="accent6"/>
                </a:solidFill>
                <a:latin typeface="Arial" panose="020B0604020202020204" pitchFamily="34" charset="0"/>
                <a:cs typeface="Arial" panose="020B0604020202020204" pitchFamily="34" charset="0"/>
              </a:rPr>
              <a:t>purchase capital  equipment </a:t>
            </a:r>
            <a:r>
              <a:rPr lang="en-ZA" dirty="0">
                <a:latin typeface="Arial" panose="020B0604020202020204" pitchFamily="34" charset="0"/>
                <a:cs typeface="Arial" panose="020B0604020202020204" pitchFamily="34" charset="0"/>
              </a:rPr>
              <a:t>through Capital Expenditure budget on the client Department’s behalf</a:t>
            </a:r>
          </a:p>
          <a:p>
            <a:pPr marL="171450" indent="-171450" algn="just">
              <a:buFont typeface="Arial" panose="020B0604020202020204" pitchFamily="34" charset="0"/>
              <a:buChar char="•"/>
            </a:pPr>
            <a:endParaRPr lang="en-ZA" sz="800" dirty="0">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en-ZA" dirty="0">
                <a:latin typeface="Arial" panose="020B0604020202020204" pitchFamily="34" charset="0"/>
                <a:cs typeface="Arial" panose="020B0604020202020204" pitchFamily="34" charset="0"/>
              </a:rPr>
              <a:t>Facilities Management should consider the above proposed action plans when implementing Facilities Management contract for </a:t>
            </a:r>
            <a:r>
              <a:rPr lang="en-ZA" dirty="0">
                <a:solidFill>
                  <a:schemeClr val="accent6"/>
                </a:solidFill>
                <a:latin typeface="Arial" panose="020B0604020202020204" pitchFamily="34" charset="0"/>
                <a:cs typeface="Arial" panose="020B0604020202020204" pitchFamily="34" charset="0"/>
              </a:rPr>
              <a:t>300 earmarked building </a:t>
            </a:r>
            <a:r>
              <a:rPr lang="en-ZA" dirty="0">
                <a:latin typeface="Arial" panose="020B0604020202020204" pitchFamily="34" charset="0"/>
                <a:cs typeface="Arial" panose="020B0604020202020204" pitchFamily="34" charset="0"/>
              </a:rPr>
              <a:t>and in developing Facility Management Strategy</a:t>
            </a:r>
          </a:p>
        </p:txBody>
      </p:sp>
    </p:spTree>
    <p:extLst>
      <p:ext uri="{BB962C8B-B14F-4D97-AF65-F5344CB8AC3E}">
        <p14:creationId xmlns:p14="http://schemas.microsoft.com/office/powerpoint/2010/main" xmlns="" val="2376383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63</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a:solidFill>
                  <a:schemeClr val="accent2"/>
                </a:solidFill>
                <a:ea typeface="Tahoma" pitchFamily="34" charset="0"/>
                <a:cs typeface="Arial" pitchFamily="34" charset="0"/>
              </a:rPr>
              <a:t>MAINTENANCE AND REPAIRS PROJECTS</a:t>
            </a:r>
          </a:p>
        </p:txBody>
      </p:sp>
    </p:spTree>
    <p:extLst>
      <p:ext uri="{BB962C8B-B14F-4D97-AF65-F5344CB8AC3E}">
        <p14:creationId xmlns:p14="http://schemas.microsoft.com/office/powerpoint/2010/main" xmlns="" val="2885694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Maintenance And Repairs Projects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6200" y="1075367"/>
            <a:ext cx="11963400" cy="5078313"/>
          </a:xfrm>
          <a:prstGeom prst="rect">
            <a:avLst/>
          </a:prstGeom>
        </p:spPr>
        <p:txBody>
          <a:bodyPr wrap="square">
            <a:spAutoFit/>
          </a:bodyPr>
          <a:lstStyle/>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The Anti-Corruption Unit conducted and is currently conducting investigation into </a:t>
            </a:r>
            <a:r>
              <a:rPr lang="en-GB" dirty="0">
                <a:solidFill>
                  <a:schemeClr val="accent6"/>
                </a:solidFill>
                <a:latin typeface="Arial" panose="020B0604020202020204" pitchFamily="34" charset="0"/>
                <a:cs typeface="Arial" panose="020B0604020202020204" pitchFamily="34" charset="0"/>
              </a:rPr>
              <a:t>allegations of serious maladministration in respect of projects</a:t>
            </a:r>
            <a:r>
              <a:rPr lang="en-GB" dirty="0">
                <a:latin typeface="Arial" panose="020B0604020202020204" pitchFamily="34" charset="0"/>
                <a:cs typeface="Arial" panose="020B0604020202020204" pitchFamily="34" charset="0"/>
              </a:rPr>
              <a:t> awarded by the  DPW.</a:t>
            </a:r>
            <a:endParaRPr lang="en-ZA" dirty="0">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The DPW engaged services of various suppliers to render various maintenance and repairs projects. These service providers </a:t>
            </a:r>
            <a:r>
              <a:rPr lang="en-GB" dirty="0">
                <a:solidFill>
                  <a:schemeClr val="accent6"/>
                </a:solidFill>
                <a:latin typeface="Arial" panose="020B0604020202020204" pitchFamily="34" charset="0"/>
                <a:cs typeface="Arial" panose="020B0604020202020204" pitchFamily="34" charset="0"/>
              </a:rPr>
              <a:t>failed to fulfil the terms of contracts </a:t>
            </a:r>
            <a:r>
              <a:rPr lang="en-GB" dirty="0">
                <a:latin typeface="Arial" panose="020B0604020202020204" pitchFamily="34" charset="0"/>
                <a:cs typeface="Arial" panose="020B0604020202020204" pitchFamily="34" charset="0"/>
              </a:rPr>
              <a:t>as they failed to complete their work with due diligence, regularity and expedition and to bring the work to practical completion resulting in </a:t>
            </a:r>
            <a:r>
              <a:rPr lang="en-GB" dirty="0">
                <a:solidFill>
                  <a:schemeClr val="accent6"/>
                </a:solidFill>
                <a:latin typeface="Arial" panose="020B0604020202020204" pitchFamily="34" charset="0"/>
                <a:cs typeface="Arial" panose="020B0604020202020204" pitchFamily="34" charset="0"/>
              </a:rPr>
              <a:t>cancellations of their contracts.</a:t>
            </a:r>
            <a:endParaRPr lang="en-ZA" dirty="0">
              <a:solidFill>
                <a:schemeClr val="accent6"/>
              </a:solidFill>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a:p>
            <a:pPr marL="342897" lvl="1" indent="-342897" algn="just">
              <a:lnSpc>
                <a:spcPct val="120000"/>
              </a:lnSpc>
              <a:buFont typeface="Arial" pitchFamily="34" charset="0"/>
              <a:buChar char="•"/>
            </a:pPr>
            <a:r>
              <a:rPr lang="en-GB" dirty="0">
                <a:latin typeface="Arial" panose="020B0604020202020204" pitchFamily="34" charset="0"/>
                <a:cs typeface="Arial" panose="020B0604020202020204" pitchFamily="34" charset="0"/>
              </a:rPr>
              <a:t>Of particular concern to the Department was that </a:t>
            </a:r>
            <a:r>
              <a:rPr lang="en-GB" dirty="0">
                <a:solidFill>
                  <a:schemeClr val="accent6"/>
                </a:solidFill>
                <a:latin typeface="Arial" panose="020B0604020202020204" pitchFamily="34" charset="0"/>
                <a:cs typeface="Arial" panose="020B0604020202020204" pitchFamily="34" charset="0"/>
              </a:rPr>
              <a:t>huge amounts of money were paid to these contractors at the time of cancellations</a:t>
            </a:r>
            <a:r>
              <a:rPr lang="en-GB" dirty="0">
                <a:latin typeface="Arial" panose="020B0604020202020204" pitchFamily="34" charset="0"/>
                <a:cs typeface="Arial" panose="020B0604020202020204" pitchFamily="34" charset="0"/>
              </a:rPr>
              <a:t> of their contracts in some instances to values exceeding the contract amount. It is suspected that the </a:t>
            </a:r>
            <a:r>
              <a:rPr lang="en-GB" dirty="0">
                <a:solidFill>
                  <a:schemeClr val="accent6"/>
                </a:solidFill>
                <a:latin typeface="Arial" panose="020B0604020202020204" pitchFamily="34" charset="0"/>
                <a:cs typeface="Arial" panose="020B0604020202020204" pitchFamily="34" charset="0"/>
              </a:rPr>
              <a:t>Department did not get value for mo</a:t>
            </a:r>
            <a:r>
              <a:rPr lang="en-GB" dirty="0">
                <a:solidFill>
                  <a:srgbClr val="C00000"/>
                </a:solidFill>
                <a:latin typeface="Arial" panose="020B0604020202020204" pitchFamily="34" charset="0"/>
                <a:cs typeface="Arial" panose="020B0604020202020204" pitchFamily="34" charset="0"/>
              </a:rPr>
              <a:t>ney </a:t>
            </a:r>
            <a:r>
              <a:rPr lang="en-GB" dirty="0">
                <a:latin typeface="Arial" panose="020B0604020202020204" pitchFamily="34" charset="0"/>
                <a:cs typeface="Arial" panose="020B0604020202020204" pitchFamily="34" charset="0"/>
              </a:rPr>
              <a:t>in this regard and/or there is no justification for the payments made. Of further concern to the Department was that when other service providers were appointed to complete the outstanding work the contract amounts were in all instances greater than the initial contract amount which fortifies the notion that payments made to the initial contractors cannot be justified and/or the Department did not receive value for money for payments made.</a:t>
            </a:r>
            <a:endParaRPr lang="en-ZA" dirty="0">
              <a:latin typeface="Arial" panose="020B0604020202020204" pitchFamily="34" charset="0"/>
              <a:cs typeface="Arial" panose="020B0604020202020204" pitchFamily="34" charset="0"/>
            </a:endParaRPr>
          </a:p>
          <a:p>
            <a:pPr algn="just">
              <a:lnSpc>
                <a:spcPct val="12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572130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65</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Maintenance And Repairs Projects </a:t>
            </a:r>
          </a:p>
          <a:p>
            <a:r>
              <a:rPr lang="en-ZA" sz="2800" b="1" dirty="0" smtClean="0">
                <a:solidFill>
                  <a:schemeClr val="bg1"/>
                </a:solidFill>
                <a:latin typeface="+mn-lt"/>
                <a:ea typeface="Tahoma" pitchFamily="34" charset="0"/>
              </a:rPr>
              <a:t>JHB RO Projects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5684" y="882585"/>
            <a:ext cx="11983915" cy="369332"/>
          </a:xfrm>
          <a:prstGeom prst="rect">
            <a:avLst/>
          </a:prstGeom>
        </p:spPr>
        <p:txBody>
          <a:bodyPr wrap="square">
            <a:spAutoFit/>
          </a:bodyPr>
          <a:lstStyle/>
          <a:p>
            <a:r>
              <a:rPr lang="en-ZA" dirty="0">
                <a:cs typeface="Arial" panose="020B0604020202020204" pitchFamily="34" charset="0"/>
              </a:rPr>
              <a:t>The ACU conducted investigations relating to several projects awarded by the JHB RO – Maintenance and repairs Projects</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4012529906"/>
              </p:ext>
            </p:extLst>
          </p:nvPr>
        </p:nvGraphicFramePr>
        <p:xfrm>
          <a:off x="228600" y="1266571"/>
          <a:ext cx="11582400" cy="5303520"/>
        </p:xfrm>
        <a:graphic>
          <a:graphicData uri="http://schemas.openxmlformats.org/drawingml/2006/table">
            <a:tbl>
              <a:tblPr firstRow="1" firstCol="1" bandRow="1">
                <a:tableStyleId>{9DCAF9ED-07DC-4A11-8D7F-57B35C25682E}</a:tableStyleId>
              </a:tblPr>
              <a:tblGrid>
                <a:gridCol w="803805"/>
                <a:gridCol w="2438952"/>
                <a:gridCol w="2438952"/>
                <a:gridCol w="1966897"/>
                <a:gridCol w="1888221"/>
                <a:gridCol w="2045573"/>
              </a:tblGrid>
              <a:tr h="390149">
                <a:tc>
                  <a:txBody>
                    <a:bodyPr/>
                    <a:lstStyle/>
                    <a:p>
                      <a:pPr marL="457200" algn="just">
                        <a:spcAft>
                          <a:spcPts val="0"/>
                        </a:spcAft>
                      </a:pPr>
                      <a:r>
                        <a:rPr lang="en-GB" sz="1200" dirty="0">
                          <a:effectLst/>
                        </a:rPr>
                        <a:t>No</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Name  of Contractor</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Nature of services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Date of award</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Contract amount</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Payments at the time of cancellation of contract</a:t>
                      </a:r>
                      <a:endParaRPr lang="en-ZA" sz="1200" dirty="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dirty="0">
                          <a:effectLst/>
                        </a:rPr>
                        <a:t>1</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Mathabatha Building Suppliers CC</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Eden Park Police Station: Repairs and renovation contract</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12 July 2011</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R4, 306, 181.28</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R7, 067, 797.00</a:t>
                      </a:r>
                      <a:endParaRPr lang="en-ZA" sz="1200" dirty="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dirty="0">
                          <a:effectLst/>
                        </a:rPr>
                        <a:t>2</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Zwa</a:t>
                      </a:r>
                      <a:r>
                        <a:rPr lang="en-GB" sz="1200" dirty="0">
                          <a:effectLst/>
                        </a:rPr>
                        <a:t>-Shu Trading JV </a:t>
                      </a:r>
                      <a:r>
                        <a:rPr lang="en-GB" sz="1200" dirty="0" err="1">
                          <a:effectLst/>
                        </a:rPr>
                        <a:t>Phumi</a:t>
                      </a:r>
                      <a:r>
                        <a:rPr lang="en-GB" sz="1200" dirty="0">
                          <a:effectLst/>
                        </a:rPr>
                        <a:t> Trading</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Replacement of boilers and maintenance of boilers for period of 24 months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20 January 2012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R18, 824, 992.66</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464, 954.68</a:t>
                      </a:r>
                      <a:endParaRPr lang="en-ZA" sz="120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3</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Ineelo</a:t>
                      </a:r>
                      <a:r>
                        <a:rPr lang="en-GB" sz="1200" dirty="0">
                          <a:effectLst/>
                        </a:rPr>
                        <a:t> Trading Enterprise CC</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Condition based maintenance for sewer plant</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13 March 2015</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R4, 114, 043.40</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 632,143.70</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dirty="0">
                          <a:effectLst/>
                        </a:rPr>
                        <a:t>4</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Nzwalo</a:t>
                      </a:r>
                      <a:r>
                        <a:rPr lang="en-GB" sz="1200" dirty="0">
                          <a:effectLst/>
                        </a:rPr>
                        <a:t> Investments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Repair and maintenance of mechanical and electrical installations</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10 December 2008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811, 639.22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R6, 855, 024.67</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a:effectLst/>
                        </a:rPr>
                        <a:t>5</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Lumacon Air Conditioning</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err="1">
                          <a:effectLst/>
                        </a:rPr>
                        <a:t>Benoni</a:t>
                      </a:r>
                      <a:r>
                        <a:rPr lang="en-GB" sz="1200" dirty="0">
                          <a:effectLst/>
                        </a:rPr>
                        <a:t> </a:t>
                      </a:r>
                      <a:r>
                        <a:rPr lang="en-GB" sz="1200" dirty="0" err="1">
                          <a:effectLst/>
                        </a:rPr>
                        <a:t>Modderbee</a:t>
                      </a:r>
                      <a:r>
                        <a:rPr lang="en-GB" sz="1200" dirty="0">
                          <a:effectLst/>
                        </a:rPr>
                        <a:t> Prison: Repair and Maintenance of mechanical and electrical installations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17 December 2008</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R13, 811, 639.22</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R7, 758, 566.04</a:t>
                      </a:r>
                      <a:endParaRPr lang="en-ZA" sz="1200">
                        <a:effectLst/>
                        <a:latin typeface="+mn-lt"/>
                        <a:ea typeface="Times New Roman" panose="02020603050405020304" pitchFamily="18" charset="0"/>
                      </a:endParaRPr>
                    </a:p>
                  </a:txBody>
                  <a:tcPr marL="68580" marR="68580" marT="0" marB="0"/>
                </a:tc>
              </a:tr>
              <a:tr h="526701">
                <a:tc>
                  <a:txBody>
                    <a:bodyPr/>
                    <a:lstStyle/>
                    <a:p>
                      <a:pPr marL="457200" algn="just">
                        <a:spcAft>
                          <a:spcPts val="0"/>
                        </a:spcAft>
                      </a:pPr>
                      <a:r>
                        <a:rPr lang="en-GB" sz="1200">
                          <a:effectLst/>
                        </a:rPr>
                        <a:t>6</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Nthatheng Trading II</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Tsakane Magistrate Office: Additional accommodation: construction of new building </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08 July 2005</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R10, 988, 743.26</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R12, 593, 026.70</a:t>
                      </a:r>
                      <a:endParaRPr lang="en-ZA" sz="120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7</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Mperere Legafe JV</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SANDF Heidelberg Gymnasium: Head Quarters </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10 October 2008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R4, 880, 000.00</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R4, 374, 491.57</a:t>
                      </a:r>
                      <a:endParaRPr lang="en-ZA" sz="1200">
                        <a:effectLst/>
                        <a:latin typeface="+mn-lt"/>
                        <a:ea typeface="Times New Roman" panose="02020603050405020304" pitchFamily="18" charset="0"/>
                      </a:endParaRPr>
                    </a:p>
                  </a:txBody>
                  <a:tcPr marL="68580" marR="68580" marT="0" marB="0"/>
                </a:tc>
              </a:tr>
              <a:tr h="702268">
                <a:tc>
                  <a:txBody>
                    <a:bodyPr/>
                    <a:lstStyle/>
                    <a:p>
                      <a:pPr marL="457200" algn="just">
                        <a:spcAft>
                          <a:spcPts val="0"/>
                        </a:spcAft>
                      </a:pPr>
                      <a:r>
                        <a:rPr lang="en-GB" sz="1200">
                          <a:effectLst/>
                        </a:rPr>
                        <a:t>8</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Sincindi Projects CC</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Oberholzer Magistrate Office: Security measures upgrade including minor works sewerage pipes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27 November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 </a:t>
                      </a:r>
                      <a:endParaRPr lang="en-ZA" sz="1200" dirty="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 </a:t>
                      </a:r>
                      <a:endParaRPr lang="en-ZA" sz="1200" dirty="0">
                        <a:effectLst/>
                        <a:latin typeface="+mn-lt"/>
                        <a:ea typeface="Times New Roman" panose="02020603050405020304" pitchFamily="18" charset="0"/>
                      </a:endParaRPr>
                    </a:p>
                  </a:txBody>
                  <a:tcPr marL="68580" marR="68580" marT="0" marB="0"/>
                </a:tc>
              </a:tr>
              <a:tr h="351134">
                <a:tc>
                  <a:txBody>
                    <a:bodyPr/>
                    <a:lstStyle/>
                    <a:p>
                      <a:pPr marL="457200" algn="just">
                        <a:spcAft>
                          <a:spcPts val="0"/>
                        </a:spcAft>
                      </a:pPr>
                      <a:r>
                        <a:rPr lang="en-GB" sz="1200">
                          <a:effectLst/>
                        </a:rPr>
                        <a:t>9</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Realeka Investments</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Kagiso Magistrate Court: Construction of new building</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21 May 2007</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a:effectLst/>
                        </a:rPr>
                        <a:t>R27, 181, 957.60</a:t>
                      </a:r>
                      <a:endParaRPr lang="en-ZA" sz="1200">
                        <a:effectLst/>
                        <a:latin typeface="+mn-lt"/>
                        <a:ea typeface="Times New Roman" panose="02020603050405020304" pitchFamily="18" charset="0"/>
                      </a:endParaRPr>
                    </a:p>
                  </a:txBody>
                  <a:tcPr marL="68580" marR="68580" marT="0" marB="0"/>
                </a:tc>
                <a:tc>
                  <a:txBody>
                    <a:bodyPr/>
                    <a:lstStyle/>
                    <a:p>
                      <a:pPr marL="457200" algn="just">
                        <a:spcAft>
                          <a:spcPts val="0"/>
                        </a:spcAft>
                      </a:pPr>
                      <a:r>
                        <a:rPr lang="en-GB" sz="1200" dirty="0">
                          <a:effectLst/>
                        </a:rPr>
                        <a:t>R22, 788, 956.14</a:t>
                      </a:r>
                      <a:endParaRPr lang="en-ZA" sz="1200" dirty="0">
                        <a:effectLst/>
                        <a:latin typeface="+mn-lt"/>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6780291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66</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Maintenance And Repairs Projects </a:t>
            </a:r>
          </a:p>
          <a:p>
            <a:r>
              <a:rPr lang="en-ZA" sz="2800" b="1" dirty="0" smtClean="0">
                <a:solidFill>
                  <a:schemeClr val="bg1"/>
                </a:solidFill>
                <a:latin typeface="+mn-lt"/>
                <a:ea typeface="Tahoma" pitchFamily="34" charset="0"/>
              </a:rPr>
              <a:t>JHB RO Projects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2400" y="969610"/>
            <a:ext cx="11887200" cy="5324535"/>
          </a:xfrm>
          <a:prstGeom prst="rect">
            <a:avLst/>
          </a:prstGeom>
        </p:spPr>
        <p:txBody>
          <a:bodyPr wrap="square">
            <a:spAutoFit/>
          </a:bodyPr>
          <a:lstStyle/>
          <a:p>
            <a:r>
              <a:rPr lang="en-ZA" dirty="0">
                <a:latin typeface="Arial" panose="020B0604020202020204" pitchFamily="34" charset="0"/>
                <a:cs typeface="Arial" panose="020B0604020202020204" pitchFamily="34" charset="0"/>
              </a:rPr>
              <a:t>The investigation conducted by the ACU revealed that these projects were characterised by:-</a:t>
            </a:r>
          </a:p>
          <a:p>
            <a:pPr>
              <a:buFontTx/>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dirty="0">
                <a:solidFill>
                  <a:schemeClr val="accent6"/>
                </a:solidFill>
                <a:latin typeface="Arial" panose="020B0604020202020204" pitchFamily="34" charset="0"/>
                <a:cs typeface="Arial" panose="020B0604020202020204" pitchFamily="34" charset="0"/>
              </a:rPr>
              <a:t>Project Risk Assessment conducted prior to the awards were disregarded </a:t>
            </a:r>
            <a:r>
              <a:rPr lang="en-ZA" dirty="0">
                <a:latin typeface="Arial" panose="020B0604020202020204" pitchFamily="34" charset="0"/>
                <a:cs typeface="Arial" panose="020B0604020202020204" pitchFamily="34" charset="0"/>
              </a:rPr>
              <a:t>by the Evaluation Committees, This led to the appointment of unsuitable </a:t>
            </a:r>
            <a:r>
              <a:rPr lang="en-ZA" dirty="0" smtClean="0">
                <a:latin typeface="Arial" panose="020B0604020202020204" pitchFamily="34" charset="0"/>
                <a:cs typeface="Arial" panose="020B0604020202020204" pitchFamily="34" charset="0"/>
              </a:rPr>
              <a:t>contractors.</a:t>
            </a:r>
          </a:p>
          <a:p>
            <a:pPr marL="285750" indent="-285750" algn="just">
              <a:buFont typeface="Arial" panose="020B0604020202020204" pitchFamily="34" charset="0"/>
              <a:buChar char="•"/>
            </a:pPr>
            <a:endParaRPr lang="en-ZA"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solidFill>
                  <a:schemeClr val="accent6"/>
                </a:solidFill>
                <a:latin typeface="Arial" panose="020B0604020202020204" pitchFamily="34" charset="0"/>
                <a:cs typeface="Arial" panose="020B0604020202020204" pitchFamily="34" charset="0"/>
              </a:rPr>
              <a:t>Poor </a:t>
            </a:r>
            <a:r>
              <a:rPr lang="en-ZA" dirty="0">
                <a:solidFill>
                  <a:schemeClr val="accent6"/>
                </a:solidFill>
                <a:latin typeface="Arial" panose="020B0604020202020204" pitchFamily="34" charset="0"/>
                <a:cs typeface="Arial" panose="020B0604020202020204" pitchFamily="34" charset="0"/>
              </a:rPr>
              <a:t>Project Management</a:t>
            </a:r>
            <a:r>
              <a:rPr lang="en-ZA" dirty="0">
                <a:latin typeface="Arial" panose="020B0604020202020204" pitchFamily="34" charset="0"/>
                <a:cs typeface="Arial" panose="020B0604020202020204" pitchFamily="34" charset="0"/>
              </a:rPr>
              <a:t>, the assigned Project Managers and Principal Agents do not exercise due diligence during the execution of the </a:t>
            </a:r>
            <a:r>
              <a:rPr lang="en-ZA" dirty="0" smtClean="0">
                <a:latin typeface="Arial" panose="020B0604020202020204" pitchFamily="34" charset="0"/>
                <a:cs typeface="Arial" panose="020B0604020202020204" pitchFamily="34" charset="0"/>
              </a:rPr>
              <a:t>Projects.</a:t>
            </a:r>
          </a:p>
          <a:p>
            <a:pPr marL="285750" indent="-285750" algn="just">
              <a:buFont typeface="Arial" panose="020B0604020202020204" pitchFamily="34" charset="0"/>
              <a:buChar char="•"/>
            </a:pPr>
            <a:endParaRPr lang="en-ZA"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solidFill>
                  <a:schemeClr val="accent6"/>
                </a:solidFill>
                <a:latin typeface="Arial" panose="020B0604020202020204" pitchFamily="34" charset="0"/>
                <a:cs typeface="Arial" panose="020B0604020202020204" pitchFamily="34" charset="0"/>
              </a:rPr>
              <a:t>Payments </a:t>
            </a:r>
            <a:r>
              <a:rPr lang="en-ZA" dirty="0">
                <a:solidFill>
                  <a:schemeClr val="accent6"/>
                </a:solidFill>
                <a:latin typeface="Arial" panose="020B0604020202020204" pitchFamily="34" charset="0"/>
                <a:cs typeface="Arial" panose="020B0604020202020204" pitchFamily="34" charset="0"/>
              </a:rPr>
              <a:t>made are not justifiable </a:t>
            </a:r>
            <a:r>
              <a:rPr lang="en-ZA" dirty="0">
                <a:latin typeface="Arial" panose="020B0604020202020204" pitchFamily="34" charset="0"/>
                <a:cs typeface="Arial" panose="020B0604020202020204" pitchFamily="34" charset="0"/>
              </a:rPr>
              <a:t>or in accordance with the Project </a:t>
            </a:r>
            <a:r>
              <a:rPr lang="en-ZA" dirty="0" smtClean="0">
                <a:latin typeface="Arial" panose="020B0604020202020204" pitchFamily="34" charset="0"/>
                <a:cs typeface="Arial" panose="020B0604020202020204" pitchFamily="34" charset="0"/>
              </a:rPr>
              <a:t>Milestones.</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Projects </a:t>
            </a:r>
            <a:r>
              <a:rPr lang="en-ZA" dirty="0">
                <a:latin typeface="Arial" panose="020B0604020202020204" pitchFamily="34" charset="0"/>
                <a:cs typeface="Arial" panose="020B0604020202020204" pitchFamily="34" charset="0"/>
              </a:rPr>
              <a:t>not </a:t>
            </a:r>
            <a:r>
              <a:rPr lang="en-ZA" dirty="0">
                <a:solidFill>
                  <a:schemeClr val="accent6"/>
                </a:solidFill>
                <a:latin typeface="Arial" panose="020B0604020202020204" pitchFamily="34" charset="0"/>
                <a:cs typeface="Arial" panose="020B0604020202020204" pitchFamily="34" charset="0"/>
              </a:rPr>
              <a:t>completed within the Projects </a:t>
            </a:r>
            <a:r>
              <a:rPr lang="en-ZA" dirty="0" smtClean="0">
                <a:solidFill>
                  <a:schemeClr val="accent6"/>
                </a:solidFill>
                <a:latin typeface="Arial" panose="020B0604020202020204" pitchFamily="34" charset="0"/>
                <a:cs typeface="Arial" panose="020B0604020202020204" pitchFamily="34" charset="0"/>
              </a:rPr>
              <a:t>timeframes.</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Contractors </a:t>
            </a:r>
            <a:r>
              <a:rPr lang="en-ZA" dirty="0">
                <a:solidFill>
                  <a:schemeClr val="accent6"/>
                </a:solidFill>
                <a:latin typeface="Arial" panose="020B0604020202020204" pitchFamily="34" charset="0"/>
                <a:cs typeface="Arial" panose="020B0604020202020204" pitchFamily="34" charset="0"/>
              </a:rPr>
              <a:t>not delivering on their contract obligations </a:t>
            </a:r>
            <a:r>
              <a:rPr lang="en-ZA" dirty="0">
                <a:latin typeface="Arial" panose="020B0604020202020204" pitchFamily="34" charset="0"/>
                <a:cs typeface="Arial" panose="020B0604020202020204" pitchFamily="34" charset="0"/>
              </a:rPr>
              <a:t>leading to contract cancellations at a loss to the </a:t>
            </a:r>
            <a:r>
              <a:rPr lang="en-ZA" dirty="0" smtClean="0">
                <a:latin typeface="Arial" panose="020B0604020202020204" pitchFamily="34" charset="0"/>
                <a:cs typeface="Arial" panose="020B0604020202020204" pitchFamily="34" charset="0"/>
              </a:rPr>
              <a:t>Department.</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Project </a:t>
            </a:r>
            <a:r>
              <a:rPr lang="en-ZA" dirty="0">
                <a:latin typeface="Arial" panose="020B0604020202020204" pitchFamily="34" charset="0"/>
                <a:cs typeface="Arial" panose="020B0604020202020204" pitchFamily="34" charset="0"/>
              </a:rPr>
              <a:t>Managers/Principal Agents </a:t>
            </a:r>
            <a:r>
              <a:rPr lang="en-ZA" dirty="0">
                <a:solidFill>
                  <a:schemeClr val="accent6"/>
                </a:solidFill>
                <a:latin typeface="Arial" panose="020B0604020202020204" pitchFamily="34" charset="0"/>
                <a:cs typeface="Arial" panose="020B0604020202020204" pitchFamily="34" charset="0"/>
              </a:rPr>
              <a:t>not issuing final accounts </a:t>
            </a:r>
            <a:r>
              <a:rPr lang="en-ZA" dirty="0">
                <a:latin typeface="Arial" panose="020B0604020202020204" pitchFamily="34" charset="0"/>
                <a:cs typeface="Arial" panose="020B0604020202020204" pitchFamily="34" charset="0"/>
              </a:rPr>
              <a:t>to recover cancellation </a:t>
            </a:r>
            <a:r>
              <a:rPr lang="en-ZA" dirty="0" smtClean="0">
                <a:latin typeface="Arial" panose="020B0604020202020204" pitchFamily="34" charset="0"/>
                <a:cs typeface="Arial" panose="020B0604020202020204" pitchFamily="34" charset="0"/>
              </a:rPr>
              <a:t>losses.</a:t>
            </a:r>
          </a:p>
          <a:p>
            <a:pPr marL="285750" indent="-285750" algn="just">
              <a:buFont typeface="Arial" panose="020B0604020202020204" pitchFamily="34" charset="0"/>
              <a:buChar char="•"/>
            </a:pPr>
            <a:endParaRPr lang="en-ZA"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solidFill>
                  <a:schemeClr val="accent6"/>
                </a:solidFill>
                <a:latin typeface="Arial" panose="020B0604020202020204" pitchFamily="34" charset="0"/>
                <a:cs typeface="Arial" panose="020B0604020202020204" pitchFamily="34" charset="0"/>
              </a:rPr>
              <a:t>Secondary </a:t>
            </a:r>
            <a:r>
              <a:rPr lang="en-ZA" dirty="0">
                <a:solidFill>
                  <a:schemeClr val="accent6"/>
                </a:solidFill>
                <a:latin typeface="Arial" panose="020B0604020202020204" pitchFamily="34" charset="0"/>
                <a:cs typeface="Arial" panose="020B0604020202020204" pitchFamily="34" charset="0"/>
              </a:rPr>
              <a:t>contractors </a:t>
            </a:r>
            <a:r>
              <a:rPr lang="en-ZA" dirty="0">
                <a:latin typeface="Arial" panose="020B0604020202020204" pitchFamily="34" charset="0"/>
                <a:cs typeface="Arial" panose="020B0604020202020204" pitchFamily="34" charset="0"/>
              </a:rPr>
              <a:t>in most instances appointed </a:t>
            </a:r>
            <a:r>
              <a:rPr lang="en-ZA" dirty="0">
                <a:solidFill>
                  <a:schemeClr val="accent6"/>
                </a:solidFill>
                <a:latin typeface="Arial" panose="020B0604020202020204" pitchFamily="34" charset="0"/>
                <a:cs typeface="Arial" panose="020B0604020202020204" pitchFamily="34" charset="0"/>
              </a:rPr>
              <a:t>in excess of the original contract amounts.</a:t>
            </a:r>
          </a:p>
          <a:p>
            <a:pPr algn="just">
              <a:buFontTx/>
              <a:buChar char="-"/>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654412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Maintenance And Repairs Projects </a:t>
            </a:r>
          </a:p>
          <a:p>
            <a:r>
              <a:rPr lang="en-ZA" sz="2800" b="1" dirty="0" smtClean="0">
                <a:solidFill>
                  <a:schemeClr val="bg1"/>
                </a:solidFill>
                <a:latin typeface="+mn-lt"/>
                <a:ea typeface="Tahoma" pitchFamily="34" charset="0"/>
              </a:rPr>
              <a:t>JHB RO Projects</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90500" y="1135173"/>
            <a:ext cx="11811000" cy="4801314"/>
          </a:xfrm>
          <a:prstGeom prst="rect">
            <a:avLst/>
          </a:prstGeom>
        </p:spPr>
        <p:txBody>
          <a:bodyPr wrap="square">
            <a:spAutoFit/>
          </a:bodyPr>
          <a:lstStyle/>
          <a:p>
            <a:pPr marL="342897" lvl="0" indent="-342897" algn="just" defTabSz="914391">
              <a:spcBef>
                <a:spcPct val="20000"/>
              </a:spcBef>
              <a:buFont typeface="Arial" pitchFamily="34" charset="0"/>
              <a:buChar char="•"/>
            </a:pPr>
            <a:r>
              <a:rPr lang="en-ZA" dirty="0">
                <a:solidFill>
                  <a:prstClr val="black"/>
                </a:solidFill>
                <a:latin typeface="Arial" panose="020B0604020202020204" pitchFamily="34" charset="0"/>
                <a:cs typeface="Arial" panose="020B0604020202020204" pitchFamily="34" charset="0"/>
              </a:rPr>
              <a:t>On completion of the investigation the ACU recommended…</a:t>
            </a:r>
          </a:p>
          <a:p>
            <a:pPr lvl="0" algn="just" defTabSz="914391">
              <a:spcBef>
                <a:spcPct val="20000"/>
              </a:spcBef>
            </a:pPr>
            <a:r>
              <a:rPr lang="en-ZA" dirty="0">
                <a:solidFill>
                  <a:prstClr val="black"/>
                </a:solidFill>
                <a:latin typeface="Arial" panose="020B0604020202020204" pitchFamily="34" charset="0"/>
                <a:cs typeface="Arial" panose="020B0604020202020204" pitchFamily="34" charset="0"/>
              </a:rPr>
              <a:t>	</a:t>
            </a:r>
          </a:p>
          <a:p>
            <a:pPr marL="342897" lvl="0" indent="-342897" algn="just" defTabSz="914391">
              <a:spcBef>
                <a:spcPct val="20000"/>
              </a:spcBef>
              <a:buFont typeface="Wingdings" panose="05000000000000000000" pitchFamily="2" charset="2"/>
              <a:buChar char="ü"/>
            </a:pPr>
            <a:r>
              <a:rPr lang="en-ZA" dirty="0">
                <a:solidFill>
                  <a:schemeClr val="accent6"/>
                </a:solidFill>
                <a:latin typeface="Arial" panose="020B0604020202020204" pitchFamily="34" charset="0"/>
                <a:cs typeface="Arial" panose="020B0604020202020204" pitchFamily="34" charset="0"/>
              </a:rPr>
              <a:t>Disciplinary actions against 42 officials </a:t>
            </a:r>
            <a:r>
              <a:rPr lang="en-ZA" dirty="0">
                <a:solidFill>
                  <a:prstClr val="black"/>
                </a:solidFill>
                <a:latin typeface="Arial" panose="020B0604020202020204" pitchFamily="34" charset="0"/>
                <a:cs typeface="Arial" panose="020B0604020202020204" pitchFamily="34" charset="0"/>
              </a:rPr>
              <a:t>at the JHB Regional Office for various misconducts relating to project mismanagement and failure to comply with SCM directives.</a:t>
            </a:r>
          </a:p>
          <a:p>
            <a:pPr marL="342897" lvl="0" indent="-342897" algn="just" defTabSz="914391">
              <a:spcBef>
                <a:spcPct val="20000"/>
              </a:spcBef>
              <a:buFont typeface="Wingdings" panose="05000000000000000000" pitchFamily="2" charset="2"/>
              <a:buChar char="ü"/>
            </a:pPr>
            <a:endParaRPr lang="en-ZA"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ZA" dirty="0">
                <a:solidFill>
                  <a:schemeClr val="accent6"/>
                </a:solidFill>
                <a:latin typeface="Arial" panose="020B0604020202020204" pitchFamily="34" charset="0"/>
                <a:cs typeface="Arial" panose="020B0604020202020204" pitchFamily="34" charset="0"/>
              </a:rPr>
              <a:t>8 contractors for Blacklisting</a:t>
            </a:r>
            <a:r>
              <a:rPr lang="en-ZA" dirty="0">
                <a:solidFill>
                  <a:prstClr val="black"/>
                </a:solidFill>
                <a:latin typeface="Arial" panose="020B0604020202020204" pitchFamily="34" charset="0"/>
                <a:cs typeface="Arial" panose="020B0604020202020204" pitchFamily="34" charset="0"/>
              </a:rPr>
              <a:t> from conducting business with the DPW / State due to failure to fulfil their contract obligations to the DPW / State.</a:t>
            </a:r>
          </a:p>
          <a:p>
            <a:pPr marL="342897" lvl="0" indent="-342897" algn="just" defTabSz="914391">
              <a:spcBef>
                <a:spcPct val="20000"/>
              </a:spcBef>
              <a:buFont typeface="Wingdings" panose="05000000000000000000" pitchFamily="2" charset="2"/>
              <a:buChar char="ü"/>
            </a:pPr>
            <a:endParaRPr lang="en-ZA"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ZA" dirty="0">
                <a:solidFill>
                  <a:prstClr val="black"/>
                </a:solidFill>
                <a:latin typeface="Arial" panose="020B0604020202020204" pitchFamily="34" charset="0"/>
                <a:cs typeface="Arial" panose="020B0604020202020204" pitchFamily="34" charset="0"/>
              </a:rPr>
              <a:t>The Legal Services Unit was also advised to consider instituting recovery processes to </a:t>
            </a:r>
            <a:r>
              <a:rPr lang="en-ZA" dirty="0">
                <a:solidFill>
                  <a:schemeClr val="accent6"/>
                </a:solidFill>
                <a:latin typeface="Arial" panose="020B0604020202020204" pitchFamily="34" charset="0"/>
                <a:cs typeface="Arial" panose="020B0604020202020204" pitchFamily="34" charset="0"/>
              </a:rPr>
              <a:t>recover an amount estimated at </a:t>
            </a:r>
            <a:r>
              <a:rPr lang="en-US" dirty="0">
                <a:solidFill>
                  <a:schemeClr val="accent6"/>
                </a:solidFill>
                <a:latin typeface="Arial" panose="020B0604020202020204" pitchFamily="34" charset="0"/>
                <a:cs typeface="Arial" panose="020B0604020202020204" pitchFamily="34" charset="0"/>
              </a:rPr>
              <a:t>R 27m</a:t>
            </a:r>
            <a:r>
              <a:rPr lang="en-US" dirty="0">
                <a:solidFill>
                  <a:prstClr val="black"/>
                </a:solidFill>
                <a:latin typeface="Arial" panose="020B0604020202020204" pitchFamily="34" charset="0"/>
                <a:cs typeface="Arial" panose="020B0604020202020204" pitchFamily="34" charset="0"/>
              </a:rPr>
              <a:t> for losses incurred to non-performance and subsequent cancelation of contracts.</a:t>
            </a:r>
          </a:p>
          <a:p>
            <a:pPr marL="342897" lvl="0" indent="-342897" algn="just" defTabSz="914391">
              <a:spcBef>
                <a:spcPct val="20000"/>
              </a:spcBef>
              <a:buFont typeface="Wingdings" panose="05000000000000000000" pitchFamily="2" charset="2"/>
              <a:buChar char="ü"/>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Wingdings" panose="05000000000000000000" pitchFamily="2" charset="2"/>
              <a:buChar char="ü"/>
            </a:pPr>
            <a:r>
              <a:rPr lang="en-US" dirty="0">
                <a:solidFill>
                  <a:schemeClr val="accent6"/>
                </a:solidFill>
                <a:latin typeface="Arial" panose="020B0604020202020204" pitchFamily="34" charset="0"/>
                <a:cs typeface="Arial" panose="020B0604020202020204" pitchFamily="34" charset="0"/>
              </a:rPr>
              <a:t>3 Referrals to be made to Professional Bodies </a:t>
            </a:r>
            <a:r>
              <a:rPr lang="en-US" dirty="0">
                <a:solidFill>
                  <a:prstClr val="black"/>
                </a:solidFill>
                <a:latin typeface="Arial" panose="020B0604020202020204" pitchFamily="34" charset="0"/>
                <a:cs typeface="Arial" panose="020B0604020202020204" pitchFamily="34" charset="0"/>
              </a:rPr>
              <a:t>to consider sanctioning their members (Principal 	</a:t>
            </a:r>
            <a:r>
              <a:rPr lang="en-US" dirty="0" smtClean="0">
                <a:solidFill>
                  <a:prstClr val="black"/>
                </a:solidFill>
                <a:latin typeface="Arial" panose="020B0604020202020204" pitchFamily="34" charset="0"/>
                <a:cs typeface="Arial" panose="020B0604020202020204" pitchFamily="34" charset="0"/>
              </a:rPr>
              <a:t>Agents) for </a:t>
            </a:r>
            <a:r>
              <a:rPr lang="en-US" dirty="0">
                <a:solidFill>
                  <a:prstClr val="black"/>
                </a:solidFill>
                <a:latin typeface="Arial" panose="020B0604020202020204" pitchFamily="34" charset="0"/>
                <a:cs typeface="Arial" panose="020B0604020202020204" pitchFamily="34" charset="0"/>
              </a:rPr>
              <a:t>failure to exercise due diligence in executing their tasks.</a:t>
            </a:r>
            <a:endParaRPr lang="en-ZA" dirty="0">
              <a:solidFill>
                <a:prstClr val="black"/>
              </a:solidFill>
              <a:latin typeface="Arial" panose="020B0604020202020204" pitchFamily="34" charset="0"/>
              <a:cs typeface="Arial" panose="020B0604020202020204" pitchFamily="34" charset="0"/>
            </a:endParaRPr>
          </a:p>
          <a:p>
            <a:pPr lvl="0" algn="just" defTabSz="914391">
              <a:spcBef>
                <a:spcPct val="20000"/>
              </a:spcBef>
            </a:pPr>
            <a:endParaRPr lang="en-ZA" dirty="0">
              <a:solidFill>
                <a:prstClr val="black"/>
              </a:solidFill>
              <a:latin typeface="Arial" panose="020B0604020202020204" pitchFamily="34" charset="0"/>
              <a:cs typeface="Arial" panose="020B0604020202020204" pitchFamily="34" charset="0"/>
            </a:endParaRPr>
          </a:p>
          <a:p>
            <a:pPr lvl="0" algn="just" defTabSz="914391">
              <a:spcBef>
                <a:spcPct val="20000"/>
              </a:spcBef>
            </a:pPr>
            <a:r>
              <a:rPr lang="en-ZA"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951044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68</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92122"/>
          </a:xfrm>
          <a:prstGeom prst="rect">
            <a:avLst/>
          </a:prstGeom>
        </p:spPr>
        <p:txBody>
          <a:bodyPr wrap="square">
            <a:spAutoFit/>
          </a:bodyPr>
          <a:lstStyle/>
          <a:p>
            <a:pPr>
              <a:lnSpc>
                <a:spcPct val="115000"/>
              </a:lnSpc>
              <a:spcBef>
                <a:spcPct val="0"/>
              </a:spcBef>
              <a:spcAft>
                <a:spcPts val="1000"/>
              </a:spcAft>
            </a:pPr>
            <a:r>
              <a:rPr lang="en-US" sz="2400" b="1" dirty="0" smtClean="0">
                <a:solidFill>
                  <a:schemeClr val="accent2"/>
                </a:solidFill>
                <a:ea typeface="Tahoma" pitchFamily="34" charset="0"/>
                <a:cs typeface="Arial" pitchFamily="34" charset="0"/>
              </a:rPr>
              <a:t>OTHER FINANCIAL MISCONDUCT CASES</a:t>
            </a:r>
            <a:endParaRPr lang="en-ZA" sz="2400" b="1" dirty="0">
              <a:solidFill>
                <a:schemeClr val="accent2"/>
              </a:solidFill>
              <a:ea typeface="Tahoma" pitchFamily="34" charset="0"/>
              <a:cs typeface="Arial" pitchFamily="34" charset="0"/>
            </a:endParaRPr>
          </a:p>
        </p:txBody>
      </p:sp>
    </p:spTree>
    <p:extLst>
      <p:ext uri="{BB962C8B-B14F-4D97-AF65-F5344CB8AC3E}">
        <p14:creationId xmlns:p14="http://schemas.microsoft.com/office/powerpoint/2010/main" xmlns="" val="41823673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69</a:t>
            </a:fld>
            <a:endParaRPr lang="en-ZA"/>
          </a:p>
        </p:txBody>
      </p:sp>
      <p:pic>
        <p:nvPicPr>
          <p:cNvPr id="5" name="Content Placeholder 5"/>
          <p:cNvPicPr>
            <a:picLocks noChangeAspect="1"/>
          </p:cNvPicPr>
          <p:nvPr/>
        </p:nvPicPr>
        <p:blipFill>
          <a:blip r:embed="rId2" cstate="print"/>
          <a:stretch>
            <a:fillRect/>
          </a:stretch>
        </p:blipFill>
        <p:spPr>
          <a:xfrm>
            <a:off x="26377" y="0"/>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Financial Misconduct</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914400"/>
            <a:ext cx="12039600" cy="6239657"/>
          </a:xfrm>
          <a:prstGeom prst="rect">
            <a:avLst/>
          </a:prstGeom>
        </p:spPr>
        <p:txBody>
          <a:bodyPr wrap="square">
            <a:spAutoFit/>
          </a:bodyPr>
          <a:lstStyle/>
          <a:p>
            <a:pPr marL="285750" lvl="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IRREGULAR EXPENDITURE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PROCUREMENT IRREGULARITIES JHB REGIONAL OFFICE</a:t>
            </a:r>
          </a:p>
          <a:p>
            <a:endParaRPr lang="en-GB" dirty="0" smtClean="0">
              <a:latin typeface="Arial" panose="020B0604020202020204" pitchFamily="34" charset="0"/>
              <a:cs typeface="Arial" panose="020B0604020202020204" pitchFamily="34" charset="0"/>
            </a:endParaRPr>
          </a:p>
          <a:p>
            <a:pPr marL="285750" indent="-285750" algn="just">
              <a:lnSpc>
                <a:spcPct val="120000"/>
              </a:lnSpc>
              <a:spcBef>
                <a:spcPts val="12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investigation conducted revealed that officials at the DPWI Johannesburg Regional Office </a:t>
            </a:r>
            <a:r>
              <a:rPr lang="en-GB" dirty="0">
                <a:solidFill>
                  <a:schemeClr val="accent6"/>
                </a:solidFill>
                <a:latin typeface="Arial" panose="020B0604020202020204" pitchFamily="34" charset="0"/>
                <a:cs typeface="Arial" panose="020B0604020202020204" pitchFamily="34" charset="0"/>
              </a:rPr>
              <a:t>awarded contracts to a Manangwe Projects Enterprise owned </a:t>
            </a:r>
            <a:r>
              <a:rPr lang="en-GB" dirty="0" smtClean="0">
                <a:solidFill>
                  <a:schemeClr val="accent6"/>
                </a:solidFill>
                <a:latin typeface="Arial" panose="020B0604020202020204" pitchFamily="34" charset="0"/>
                <a:cs typeface="Arial" panose="020B0604020202020204" pitchFamily="34" charset="0"/>
              </a:rPr>
              <a:t>by a </a:t>
            </a:r>
            <a:r>
              <a:rPr lang="en-GB" dirty="0">
                <a:solidFill>
                  <a:schemeClr val="accent6"/>
                </a:solidFill>
                <a:latin typeface="Arial" panose="020B0604020202020204" pitchFamily="34" charset="0"/>
                <a:cs typeface="Arial" panose="020B0604020202020204" pitchFamily="34" charset="0"/>
              </a:rPr>
              <a:t>Government </a:t>
            </a:r>
            <a:r>
              <a:rPr lang="en-GB" b="1" dirty="0" smtClean="0">
                <a:solidFill>
                  <a:schemeClr val="accent6"/>
                </a:solidFill>
                <a:latin typeface="Arial" panose="020B0604020202020204" pitchFamily="34" charset="0"/>
                <a:cs typeface="Arial" panose="020B0604020202020204" pitchFamily="34" charset="0"/>
              </a:rPr>
              <a:t>employee  </a:t>
            </a:r>
            <a:r>
              <a:rPr lang="en-GB" b="1" dirty="0">
                <a:latin typeface="Arial" panose="020B0604020202020204" pitchFamily="34" charset="0"/>
                <a:cs typeface="Arial" panose="020B0604020202020204" pitchFamily="34" charset="0"/>
              </a:rPr>
              <a:t>in contravention of Public Service Regulation, 2016  13 (c)</a:t>
            </a:r>
            <a:r>
              <a:rPr lang="en-GB" dirty="0">
                <a:latin typeface="Arial" panose="020B0604020202020204" pitchFamily="34" charset="0"/>
                <a:cs typeface="Arial" panose="020B0604020202020204" pitchFamily="34" charset="0"/>
              </a:rPr>
              <a:t>. The contract was awarded to the entity </a:t>
            </a:r>
            <a:r>
              <a:rPr lang="en-GB" b="1" dirty="0">
                <a:latin typeface="Arial" panose="020B0604020202020204" pitchFamily="34" charset="0"/>
                <a:cs typeface="Arial" panose="020B0604020202020204" pitchFamily="34" charset="0"/>
              </a:rPr>
              <a:t>despite its owner disclosing on PA-11 Form: Declaration of Bidder’s interest </a:t>
            </a:r>
            <a:r>
              <a:rPr lang="en-GB" dirty="0">
                <a:latin typeface="Arial" panose="020B0604020202020204" pitchFamily="34" charset="0"/>
                <a:cs typeface="Arial" panose="020B0604020202020204" pitchFamily="34" charset="0"/>
              </a:rPr>
              <a:t>and past Supply Chain Management practices that she was Government </a:t>
            </a:r>
            <a:r>
              <a:rPr lang="en-GB" dirty="0" smtClean="0">
                <a:latin typeface="Arial" panose="020B0604020202020204" pitchFamily="34" charset="0"/>
                <a:cs typeface="Arial" panose="020B0604020202020204" pitchFamily="34" charset="0"/>
              </a:rPr>
              <a:t>employee. Further the company  </a:t>
            </a:r>
            <a:r>
              <a:rPr lang="en-GB" b="1" dirty="0" smtClean="0">
                <a:latin typeface="Arial" panose="020B0604020202020204" pitchFamily="34" charset="0"/>
                <a:cs typeface="Arial" panose="020B0604020202020204" pitchFamily="34" charset="0"/>
              </a:rPr>
              <a:t>appointed was </a:t>
            </a:r>
            <a:r>
              <a:rPr lang="en-GB" b="1" dirty="0">
                <a:latin typeface="Arial" panose="020B0604020202020204" pitchFamily="34" charset="0"/>
                <a:cs typeface="Arial" panose="020B0604020202020204" pitchFamily="34" charset="0"/>
              </a:rPr>
              <a:t>not included in the list of approved / vetted service providers for security </a:t>
            </a:r>
            <a:r>
              <a:rPr lang="en-GB" b="1" dirty="0" smtClean="0">
                <a:latin typeface="Arial" panose="020B0604020202020204" pitchFamily="34" charset="0"/>
                <a:cs typeface="Arial" panose="020B0604020202020204" pitchFamily="34" charset="0"/>
              </a:rPr>
              <a:t>services. </a:t>
            </a:r>
            <a:r>
              <a:rPr lang="en-GB" dirty="0" smtClean="0">
                <a:latin typeface="Arial" panose="020B0604020202020204" pitchFamily="34" charset="0"/>
                <a:cs typeface="Arial" panose="020B0604020202020204" pitchFamily="34" charset="0"/>
              </a:rPr>
              <a:t>Disciplinary Hearings against the </a:t>
            </a:r>
            <a:r>
              <a:rPr lang="en-GB" dirty="0" smtClean="0">
                <a:solidFill>
                  <a:schemeClr val="accent6"/>
                </a:solidFill>
                <a:latin typeface="Arial" panose="020B0604020202020204" pitchFamily="34" charset="0"/>
                <a:cs typeface="Arial" panose="020B0604020202020204" pitchFamily="34" charset="0"/>
              </a:rPr>
              <a:t>Head of SCM (Mr M. </a:t>
            </a:r>
            <a:r>
              <a:rPr lang="en-GB" dirty="0">
                <a:solidFill>
                  <a:schemeClr val="accent6"/>
                </a:solidFill>
                <a:latin typeface="Arial" panose="020B0604020202020204" pitchFamily="34" charset="0"/>
                <a:cs typeface="Arial" panose="020B0604020202020204" pitchFamily="34" charset="0"/>
              </a:rPr>
              <a:t>M</a:t>
            </a:r>
            <a:r>
              <a:rPr lang="en-GB" dirty="0" smtClean="0">
                <a:solidFill>
                  <a:schemeClr val="accent6"/>
                </a:solidFill>
                <a:latin typeface="Arial" panose="020B0604020202020204" pitchFamily="34" charset="0"/>
                <a:cs typeface="Arial" panose="020B0604020202020204" pitchFamily="34" charset="0"/>
              </a:rPr>
              <a:t>agoso) are currently underway.</a:t>
            </a:r>
            <a:r>
              <a:rPr lang="en-GB" dirty="0" smtClean="0">
                <a:latin typeface="Arial" panose="020B0604020202020204" pitchFamily="34" charset="0"/>
                <a:cs typeface="Arial" panose="020B0604020202020204" pitchFamily="34" charset="0"/>
              </a:rPr>
              <a:t> As a result the Department </a:t>
            </a:r>
            <a:r>
              <a:rPr lang="en-GB" dirty="0" smtClean="0">
                <a:solidFill>
                  <a:schemeClr val="accent6"/>
                </a:solidFill>
                <a:latin typeface="Arial" panose="020B0604020202020204" pitchFamily="34" charset="0"/>
                <a:cs typeface="Arial" panose="020B0604020202020204" pitchFamily="34" charset="0"/>
              </a:rPr>
              <a:t>incurred irregular expenditure amounting to R 185,221.31.</a:t>
            </a:r>
          </a:p>
          <a:p>
            <a:pPr>
              <a:lnSpc>
                <a:spcPct val="120000"/>
              </a:lnSpc>
              <a:spcBef>
                <a:spcPts val="1200"/>
              </a:spcBef>
            </a:pPr>
            <a:endParaRPr lang="en-GB" dirty="0">
              <a:latin typeface="Arial" panose="020B0604020202020204" pitchFamily="34" charset="0"/>
              <a:cs typeface="Arial" panose="020B0604020202020204" pitchFamily="34" charset="0"/>
            </a:endParaRPr>
          </a:p>
          <a:p>
            <a:pPr>
              <a:lnSpc>
                <a:spcPct val="120000"/>
              </a:lnSpc>
              <a:spcBef>
                <a:spcPts val="1200"/>
              </a:spcBef>
            </a:pPr>
            <a:endParaRPr lang="en-US" b="1" dirty="0"/>
          </a:p>
          <a:p>
            <a:r>
              <a:rPr lang="en-GB" dirty="0"/>
              <a:t> </a:t>
            </a:r>
            <a:endParaRPr lang="en-US" dirty="0"/>
          </a:p>
          <a:p>
            <a:pPr lvl="0" algn="just" defTabSz="914400">
              <a:lnSpc>
                <a:spcPct val="90000"/>
              </a:lnSpc>
              <a:spcBef>
                <a:spcPts val="1000"/>
              </a:spcBef>
            </a:pPr>
            <a:endParaRPr lang="en-ZA" dirty="0" smtClean="0">
              <a:latin typeface="Arial" panose="020B0604020202020204" pitchFamily="34" charset="0"/>
              <a:cs typeface="Arial" panose="020B0604020202020204" pitchFamily="34" charset="0"/>
            </a:endParaRPr>
          </a:p>
          <a:p>
            <a:pPr lvl="0" algn="just" defTabSz="914400">
              <a:lnSpc>
                <a:spcPct val="90000"/>
              </a:lnSpc>
              <a:spcBef>
                <a:spcPts val="1000"/>
              </a:spcBef>
            </a:pPr>
            <a:endParaRPr lang="en-ZA" dirty="0">
              <a:latin typeface="Arial" panose="020B0604020202020204" pitchFamily="34" charset="0"/>
              <a:cs typeface="Arial" panose="020B0604020202020204" pitchFamily="34" charset="0"/>
            </a:endParaRPr>
          </a:p>
          <a:p>
            <a:pPr lvl="1"/>
            <a:endParaRPr lang="en-ZA" dirty="0"/>
          </a:p>
        </p:txBody>
      </p:sp>
    </p:spTree>
    <p:extLst>
      <p:ext uri="{BB962C8B-B14F-4D97-AF65-F5344CB8AC3E}">
        <p14:creationId xmlns:p14="http://schemas.microsoft.com/office/powerpoint/2010/main" xmlns="" val="2024499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smtClean="0">
                <a:solidFill>
                  <a:schemeClr val="bg1"/>
                </a:solidFill>
                <a:latin typeface="+mn-lt"/>
                <a:ea typeface="Tahoma" pitchFamily="34" charset="0"/>
              </a:rPr>
              <a:t>Review of the National Anti-Corruption Strategy </a:t>
            </a:r>
          </a:p>
          <a:p>
            <a:r>
              <a:rPr lang="en-ZA" sz="2800" b="1" dirty="0" smtClean="0">
                <a:solidFill>
                  <a:schemeClr val="bg1"/>
                </a:solidFill>
                <a:latin typeface="+mn-lt"/>
                <a:ea typeface="Tahoma" pitchFamily="34" charset="0"/>
              </a:rPr>
              <a:t>2014-2019</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856208"/>
            <a:ext cx="11734800" cy="56969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sz="1800" dirty="0">
                <a:solidFill>
                  <a:schemeClr val="accent6"/>
                </a:solidFill>
                <a:latin typeface="Arial" pitchFamily="34" charset="0"/>
                <a:cs typeface="Arial" pitchFamily="34" charset="0"/>
              </a:rPr>
              <a:t>Anti-Corruption Inter Ministerial Committee </a:t>
            </a:r>
            <a:r>
              <a:rPr lang="en-US" sz="1800" dirty="0">
                <a:latin typeface="Arial" pitchFamily="34" charset="0"/>
                <a:cs typeface="Arial" pitchFamily="34" charset="0"/>
              </a:rPr>
              <a:t>(ACIMC) instructed the </a:t>
            </a:r>
            <a:r>
              <a:rPr lang="en-US" sz="1800" dirty="0">
                <a:solidFill>
                  <a:schemeClr val="accent6"/>
                </a:solidFill>
                <a:latin typeface="Arial" pitchFamily="34" charset="0"/>
                <a:cs typeface="Arial" pitchFamily="34" charset="0"/>
              </a:rPr>
              <a:t>Anti-Corruption Task Team </a:t>
            </a:r>
            <a:r>
              <a:rPr lang="en-US" sz="1800" dirty="0">
                <a:latin typeface="Arial" pitchFamily="34" charset="0"/>
                <a:cs typeface="Arial" pitchFamily="34" charset="0"/>
              </a:rPr>
              <a:t>(ACTT) to </a:t>
            </a:r>
            <a:r>
              <a:rPr lang="en-US" sz="1800" dirty="0">
                <a:solidFill>
                  <a:schemeClr val="accent6"/>
                </a:solidFill>
                <a:latin typeface="Arial" pitchFamily="34" charset="0"/>
                <a:cs typeface="Arial" pitchFamily="34" charset="0"/>
              </a:rPr>
              <a:t>initiate process of developing the </a:t>
            </a:r>
            <a:r>
              <a:rPr lang="en-US" sz="1800" dirty="0" smtClean="0">
                <a:solidFill>
                  <a:schemeClr val="accent6"/>
                </a:solidFill>
                <a:latin typeface="Arial" pitchFamily="34" charset="0"/>
                <a:cs typeface="Arial" pitchFamily="34" charset="0"/>
              </a:rPr>
              <a:t>National Anti-Corruption Strategy (NACS)</a:t>
            </a:r>
            <a:r>
              <a:rPr lang="en-US" sz="1800" dirty="0" smtClean="0">
                <a:latin typeface="Arial" pitchFamily="34" charset="0"/>
                <a:cs typeface="Arial" pitchFamily="34" charset="0"/>
              </a:rPr>
              <a:t>. </a:t>
            </a:r>
            <a:r>
              <a:rPr lang="en-US" sz="1800" dirty="0">
                <a:latin typeface="Arial" pitchFamily="34" charset="0"/>
                <a:cs typeface="Arial" pitchFamily="34" charset="0"/>
              </a:rPr>
              <a:t>A Steering Committee consisting of several </a:t>
            </a:r>
            <a:r>
              <a:rPr lang="en-US" sz="1800" dirty="0" smtClean="0">
                <a:latin typeface="Arial" pitchFamily="34" charset="0"/>
                <a:cs typeface="Arial" pitchFamily="34" charset="0"/>
              </a:rPr>
              <a:t>Government Department </a:t>
            </a:r>
            <a:r>
              <a:rPr lang="en-US" sz="1800" dirty="0">
                <a:latin typeface="Arial" pitchFamily="34" charset="0"/>
                <a:cs typeface="Arial" pitchFamily="34" charset="0"/>
              </a:rPr>
              <a:t>and institutions was set up to oversee the development of the </a:t>
            </a:r>
            <a:r>
              <a:rPr lang="en-US" sz="1800" dirty="0" smtClean="0">
                <a:latin typeface="Arial" pitchFamily="34" charset="0"/>
                <a:cs typeface="Arial" pitchFamily="34" charset="0"/>
              </a:rPr>
              <a:t>NACS.</a:t>
            </a:r>
          </a:p>
          <a:p>
            <a:pPr marL="0" indent="0" algn="just">
              <a:lnSpc>
                <a:spcPct val="120000"/>
              </a:lnSpc>
              <a:spcBef>
                <a:spcPts val="0"/>
              </a:spcBef>
              <a:buNone/>
            </a:pPr>
            <a:endParaRPr lang="en-US" sz="1900" dirty="0">
              <a:latin typeface="Arial" pitchFamily="34" charset="0"/>
              <a:cs typeface="Arial" pitchFamily="34" charset="0"/>
            </a:endParaRPr>
          </a:p>
          <a:p>
            <a:pPr algn="just">
              <a:lnSpc>
                <a:spcPct val="120000"/>
              </a:lnSpc>
              <a:spcBef>
                <a:spcPts val="0"/>
              </a:spcBef>
            </a:pPr>
            <a:r>
              <a:rPr lang="en-US" sz="1800" dirty="0" smtClean="0">
                <a:latin typeface="Arial" pitchFamily="34" charset="0"/>
                <a:cs typeface="Arial" pitchFamily="34" charset="0"/>
              </a:rPr>
              <a:t>Phase </a:t>
            </a:r>
            <a:r>
              <a:rPr lang="en-US" sz="1800" dirty="0">
                <a:latin typeface="Arial" pitchFamily="34" charset="0"/>
                <a:cs typeface="Arial" pitchFamily="34" charset="0"/>
              </a:rPr>
              <a:t>1: Research, drafting, focused consultations and limited awareness raising. </a:t>
            </a:r>
            <a:r>
              <a:rPr lang="en-US" sz="1800" dirty="0">
                <a:solidFill>
                  <a:schemeClr val="accent6"/>
                </a:solidFill>
                <a:latin typeface="Arial" pitchFamily="34" charset="0"/>
                <a:cs typeface="Arial" pitchFamily="34" charset="0"/>
              </a:rPr>
              <a:t>Drafting of a Diagnostic Report on the scourge of corruption and various anti-corruption measures</a:t>
            </a:r>
            <a:r>
              <a:rPr lang="en-US" sz="1800" dirty="0">
                <a:latin typeface="Arial" pitchFamily="34" charset="0"/>
                <a:cs typeface="Arial" pitchFamily="34" charset="0"/>
              </a:rPr>
              <a:t>. Draft strategy called the Discussion Document compiled and endorsed by Clusters and Cabinet for public consultation. Discussion Document launched in May </a:t>
            </a:r>
            <a:r>
              <a:rPr lang="en-US" sz="1800" dirty="0" smtClean="0">
                <a:latin typeface="Arial" pitchFamily="34" charset="0"/>
                <a:cs typeface="Arial" pitchFamily="34" charset="0"/>
              </a:rPr>
              <a:t>2017.</a:t>
            </a:r>
          </a:p>
          <a:p>
            <a:pPr algn="just">
              <a:lnSpc>
                <a:spcPct val="120000"/>
              </a:lnSpc>
              <a:spcBef>
                <a:spcPts val="0"/>
              </a:spcBef>
            </a:pPr>
            <a:endParaRPr lang="en-US" sz="1900" dirty="0">
              <a:latin typeface="Arial" pitchFamily="34" charset="0"/>
              <a:cs typeface="Arial" pitchFamily="34" charset="0"/>
            </a:endParaRPr>
          </a:p>
          <a:p>
            <a:pPr algn="just">
              <a:lnSpc>
                <a:spcPct val="120000"/>
              </a:lnSpc>
              <a:spcBef>
                <a:spcPts val="0"/>
              </a:spcBef>
            </a:pPr>
            <a:r>
              <a:rPr lang="en-US" sz="1800" dirty="0" smtClean="0">
                <a:latin typeface="Arial" pitchFamily="34" charset="0"/>
                <a:cs typeface="Arial" pitchFamily="34" charset="0"/>
              </a:rPr>
              <a:t>Phase 2: </a:t>
            </a:r>
            <a:r>
              <a:rPr lang="en-US" sz="1800" dirty="0" smtClean="0">
                <a:solidFill>
                  <a:schemeClr val="accent6"/>
                </a:solidFill>
                <a:latin typeface="Arial" pitchFamily="34" charset="0"/>
                <a:cs typeface="Arial" pitchFamily="34" charset="0"/>
              </a:rPr>
              <a:t>Public Consultations </a:t>
            </a:r>
            <a:r>
              <a:rPr lang="en-US" sz="1800" dirty="0" smtClean="0">
                <a:latin typeface="Arial" pitchFamily="34" charset="0"/>
                <a:cs typeface="Arial" pitchFamily="34" charset="0"/>
              </a:rPr>
              <a:t>–provincial roadshows, sectorial consultation, widespread media campaign, etc. </a:t>
            </a:r>
            <a:r>
              <a:rPr lang="en-US" sz="1800" dirty="0" smtClean="0">
                <a:solidFill>
                  <a:schemeClr val="accent6"/>
                </a:solidFill>
                <a:latin typeface="Arial" pitchFamily="34" charset="0"/>
                <a:cs typeface="Arial" pitchFamily="34" charset="0"/>
              </a:rPr>
              <a:t>to solicit further inputs and buy-in.</a:t>
            </a:r>
          </a:p>
          <a:p>
            <a:pPr algn="just">
              <a:lnSpc>
                <a:spcPct val="120000"/>
              </a:lnSpc>
              <a:spcBef>
                <a:spcPts val="0"/>
              </a:spcBef>
            </a:pPr>
            <a:endParaRPr lang="en-US" sz="1900" dirty="0">
              <a:solidFill>
                <a:schemeClr val="accent6"/>
              </a:solidFill>
              <a:latin typeface="Arial" pitchFamily="34" charset="0"/>
              <a:cs typeface="Arial" pitchFamily="34" charset="0"/>
            </a:endParaRPr>
          </a:p>
          <a:p>
            <a:pPr algn="just">
              <a:lnSpc>
                <a:spcPct val="120000"/>
              </a:lnSpc>
              <a:spcBef>
                <a:spcPts val="0"/>
              </a:spcBef>
            </a:pPr>
            <a:r>
              <a:rPr lang="en-US" sz="1800" dirty="0" smtClean="0">
                <a:solidFill>
                  <a:schemeClr val="accent6"/>
                </a:solidFill>
                <a:latin typeface="Arial" pitchFamily="34" charset="0"/>
                <a:cs typeface="Arial" pitchFamily="34" charset="0"/>
              </a:rPr>
              <a:t>Consultations </a:t>
            </a:r>
            <a:r>
              <a:rPr lang="en-US" sz="1800" dirty="0">
                <a:solidFill>
                  <a:schemeClr val="accent6"/>
                </a:solidFill>
                <a:latin typeface="Arial" pitchFamily="34" charset="0"/>
                <a:cs typeface="Arial" pitchFamily="34" charset="0"/>
              </a:rPr>
              <a:t>with Nedlac, business and civil society involvement</a:t>
            </a:r>
          </a:p>
          <a:p>
            <a:pPr marL="0" indent="0" algn="just">
              <a:lnSpc>
                <a:spcPct val="120000"/>
              </a:lnSpc>
              <a:spcBef>
                <a:spcPts val="0"/>
              </a:spcBef>
              <a:buNone/>
            </a:pPr>
            <a:endParaRPr lang="en-US" sz="1900" dirty="0">
              <a:latin typeface="Arial" pitchFamily="34" charset="0"/>
              <a:cs typeface="Arial" pitchFamily="34" charset="0"/>
            </a:endParaRPr>
          </a:p>
        </p:txBody>
      </p:sp>
    </p:spTree>
    <p:extLst>
      <p:ext uri="{BB962C8B-B14F-4D97-AF65-F5344CB8AC3E}">
        <p14:creationId xmlns:p14="http://schemas.microsoft.com/office/powerpoint/2010/main" xmlns="" val="3709003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70</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a:solidFill>
                  <a:schemeClr val="bg1"/>
                </a:solidFill>
                <a:latin typeface="+mn-lt"/>
                <a:ea typeface="Tahoma" pitchFamily="34" charset="0"/>
              </a:rPr>
              <a:t>Financial Misconduct</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5632311"/>
          </a:xfrm>
          <a:prstGeom prst="rect">
            <a:avLst/>
          </a:prstGeom>
        </p:spPr>
        <p:txBody>
          <a:bodyPr wrap="square">
            <a:spAutoFit/>
          </a:bodyPr>
          <a:lstStyle/>
          <a:p>
            <a:pPr marL="285750" lvl="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ABUSE OF VARIATION ORDERS BY DPWI OFFICIALS</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C-MAX CORRECTIONAL CENTRE – PTA REGIONAL OFFICE</a:t>
            </a:r>
          </a:p>
          <a:p>
            <a:endParaRPr lang="en-US"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An investigation was conducted into a complaint </a:t>
            </a:r>
            <a:r>
              <a:rPr lang="en-US" dirty="0">
                <a:latin typeface="Arial" panose="020B0604020202020204" pitchFamily="34" charset="0"/>
                <a:cs typeface="Arial" panose="020B0604020202020204" pitchFamily="34" charset="0"/>
              </a:rPr>
              <a:t>of </a:t>
            </a:r>
            <a:r>
              <a:rPr lang="en-US" dirty="0">
                <a:solidFill>
                  <a:schemeClr val="accent6"/>
                </a:solidFill>
                <a:latin typeface="Arial" panose="020B0604020202020204" pitchFamily="34" charset="0"/>
                <a:cs typeface="Arial" panose="020B0604020202020204" pitchFamily="34" charset="0"/>
              </a:rPr>
              <a:t>abuse of variation orders by DPWI officials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project was characterized by </a:t>
            </a:r>
            <a:r>
              <a:rPr lang="en-US" dirty="0" smtClean="0">
                <a:solidFill>
                  <a:schemeClr val="accent6"/>
                </a:solidFill>
                <a:latin typeface="Arial" panose="020B0604020202020204" pitchFamily="34" charset="0"/>
                <a:cs typeface="Arial" panose="020B0604020202020204" pitchFamily="34" charset="0"/>
              </a:rPr>
              <a:t>inadequate </a:t>
            </a:r>
            <a:r>
              <a:rPr lang="en-US" dirty="0">
                <a:solidFill>
                  <a:schemeClr val="accent6"/>
                </a:solidFill>
                <a:latin typeface="Arial" panose="020B0604020202020204" pitchFamily="34" charset="0"/>
                <a:cs typeface="Arial" panose="020B0604020202020204" pitchFamily="34" charset="0"/>
              </a:rPr>
              <a:t>project scoping, </a:t>
            </a:r>
            <a:r>
              <a:rPr lang="en-US" dirty="0" smtClean="0">
                <a:solidFill>
                  <a:schemeClr val="accent6"/>
                </a:solidFill>
                <a:latin typeface="Arial" panose="020B0604020202020204" pitchFamily="34" charset="0"/>
                <a:cs typeface="Arial" panose="020B0604020202020204" pitchFamily="34" charset="0"/>
              </a:rPr>
              <a:t>lack of proper </a:t>
            </a:r>
            <a:r>
              <a:rPr lang="en-US" dirty="0">
                <a:solidFill>
                  <a:schemeClr val="accent6"/>
                </a:solidFill>
                <a:latin typeface="Arial" panose="020B0604020202020204" pitchFamily="34" charset="0"/>
                <a:cs typeface="Arial" panose="020B0604020202020204" pitchFamily="34" charset="0"/>
              </a:rPr>
              <a:t>planning </a:t>
            </a:r>
            <a:r>
              <a:rPr lang="en-US" dirty="0" smtClean="0">
                <a:solidFill>
                  <a:schemeClr val="accent6"/>
                </a:solidFill>
                <a:latin typeface="Arial" panose="020B0604020202020204" pitchFamily="34" charset="0"/>
                <a:cs typeface="Arial" panose="020B0604020202020204" pitchFamily="34" charset="0"/>
              </a:rPr>
              <a:t>and possible project </a:t>
            </a:r>
            <a:r>
              <a:rPr lang="en-US" dirty="0">
                <a:solidFill>
                  <a:schemeClr val="accent6"/>
                </a:solidFill>
                <a:latin typeface="Arial" panose="020B0604020202020204" pitchFamily="34" charset="0"/>
                <a:cs typeface="Arial" panose="020B0604020202020204" pitchFamily="34" charset="0"/>
              </a:rPr>
              <a:t>mismanagement</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project </a:t>
            </a:r>
            <a:r>
              <a:rPr lang="en-US" dirty="0">
                <a:latin typeface="Arial" panose="020B0604020202020204" pitchFamily="34" charset="0"/>
                <a:cs typeface="Arial" panose="020B0604020202020204" pitchFamily="34" charset="0"/>
              </a:rPr>
              <a:t>was </a:t>
            </a:r>
            <a:r>
              <a:rPr lang="en-US" dirty="0" smtClean="0">
                <a:latin typeface="Arial" panose="020B0604020202020204" pitchFamily="34" charset="0"/>
                <a:cs typeface="Arial" panose="020B0604020202020204" pitchFamily="34" charset="0"/>
              </a:rPr>
              <a:t>for upgrading an </a:t>
            </a:r>
            <a:r>
              <a:rPr lang="en-US" dirty="0">
                <a:latin typeface="Arial" panose="020B0604020202020204" pitchFamily="34" charset="0"/>
                <a:cs typeface="Arial" panose="020B0604020202020204" pitchFamily="34" charset="0"/>
              </a:rPr>
              <a:t>existing C-Max into high security detention facility at Pretoria Prison and the project amounted </a:t>
            </a:r>
            <a:r>
              <a:rPr lang="en-US" dirty="0" smtClean="0">
                <a:latin typeface="Arial" panose="020B0604020202020204" pitchFamily="34" charset="0"/>
                <a:cs typeface="Arial" panose="020B0604020202020204" pitchFamily="34" charset="0"/>
              </a:rPr>
              <a:t>was initially budgeted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R 8</a:t>
            </a:r>
            <a:r>
              <a:rPr lang="en-US" dirty="0">
                <a:latin typeface="Arial" panose="020B0604020202020204" pitchFamily="34" charset="0"/>
                <a:cs typeface="Arial" panose="020B0604020202020204" pitchFamily="34" charset="0"/>
              </a:rPr>
              <a:t>, 127, 615.93 </a:t>
            </a:r>
            <a:r>
              <a:rPr lang="en-US" dirty="0" smtClean="0">
                <a:latin typeface="Arial" panose="020B0604020202020204" pitchFamily="34" charset="0"/>
                <a:cs typeface="Arial" panose="020B0604020202020204" pitchFamily="34" charset="0"/>
              </a:rPr>
              <a:t>and the point of the investigation a total of  R16</a:t>
            </a:r>
            <a:r>
              <a:rPr lang="en-US" dirty="0">
                <a:latin typeface="Arial" panose="020B0604020202020204" pitchFamily="34" charset="0"/>
                <a:cs typeface="Arial" panose="020B0604020202020204" pitchFamily="34" charset="0"/>
              </a:rPr>
              <a:t>, 267, 580.64 </a:t>
            </a:r>
            <a:r>
              <a:rPr lang="en-US" dirty="0" smtClean="0">
                <a:latin typeface="Arial" panose="020B0604020202020204" pitchFamily="34" charset="0"/>
                <a:cs typeface="Arial" panose="020B0604020202020204" pitchFamily="34" charset="0"/>
              </a:rPr>
              <a:t>was paid to the contractor.</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investigation </a:t>
            </a:r>
            <a:r>
              <a:rPr lang="en-US" dirty="0" smtClean="0">
                <a:latin typeface="Arial" panose="020B0604020202020204" pitchFamily="34" charset="0"/>
                <a:cs typeface="Arial" panose="020B0604020202020204" pitchFamily="34" charset="0"/>
              </a:rPr>
              <a:t>conducted </a:t>
            </a:r>
            <a:r>
              <a:rPr lang="en-US" dirty="0">
                <a:latin typeface="Arial" panose="020B0604020202020204" pitchFamily="34" charset="0"/>
                <a:cs typeface="Arial" panose="020B0604020202020204" pitchFamily="34" charset="0"/>
              </a:rPr>
              <a:t>by the Anti- Corruption Unit </a:t>
            </a:r>
            <a:r>
              <a:rPr lang="en-US" dirty="0" smtClean="0">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concluded that wasteful </a:t>
            </a:r>
            <a:r>
              <a:rPr lang="en-US" dirty="0">
                <a:solidFill>
                  <a:schemeClr val="accent6"/>
                </a:solidFill>
                <a:latin typeface="Arial" panose="020B0604020202020204" pitchFamily="34" charset="0"/>
                <a:cs typeface="Arial" panose="020B0604020202020204" pitchFamily="34" charset="0"/>
              </a:rPr>
              <a:t>expenditure </a:t>
            </a:r>
            <a:r>
              <a:rPr lang="en-US" dirty="0" smtClean="0">
                <a:solidFill>
                  <a:schemeClr val="accent6"/>
                </a:solidFill>
                <a:latin typeface="Arial" panose="020B0604020202020204" pitchFamily="34" charset="0"/>
                <a:cs typeface="Arial" panose="020B0604020202020204" pitchFamily="34" charset="0"/>
              </a:rPr>
              <a:t>was incurred </a:t>
            </a:r>
            <a:r>
              <a:rPr lang="en-US" dirty="0">
                <a:solidFill>
                  <a:schemeClr val="accent6"/>
                </a:solidFill>
                <a:latin typeface="Arial" panose="020B0604020202020204" pitchFamily="34" charset="0"/>
                <a:cs typeface="Arial" panose="020B0604020202020204" pitchFamily="34" charset="0"/>
              </a:rPr>
              <a:t>in respect of a project awarded by the Pretoria Regional Office </a:t>
            </a:r>
            <a:r>
              <a:rPr lang="en-US" dirty="0">
                <a:latin typeface="Arial" panose="020B0604020202020204" pitchFamily="34" charset="0"/>
                <a:cs typeface="Arial" panose="020B0604020202020204" pitchFamily="34" charset="0"/>
              </a:rPr>
              <a:t>(C- Max Prison). </a:t>
            </a:r>
            <a:r>
              <a:rPr lang="en-US" dirty="0" smtClean="0">
                <a:latin typeface="Arial" panose="020B0604020202020204" pitchFamily="34" charset="0"/>
                <a:cs typeface="Arial" panose="020B0604020202020204" pitchFamily="34" charset="0"/>
              </a:rPr>
              <a:t>It was concluded that the officials overseeing the contract failed to </a:t>
            </a:r>
            <a:r>
              <a:rPr lang="en-US" dirty="0">
                <a:latin typeface="Arial" panose="020B0604020202020204" pitchFamily="34" charset="0"/>
                <a:cs typeface="Arial" panose="020B0604020202020204" pitchFamily="34" charset="0"/>
              </a:rPr>
              <a:t>oversee the work and approval of advance payment of R12 000 </a:t>
            </a:r>
            <a:r>
              <a:rPr lang="en-US" dirty="0" smtClean="0">
                <a:latin typeface="Arial" panose="020B0604020202020204" pitchFamily="34" charset="0"/>
                <a:cs typeface="Arial" panose="020B0604020202020204" pitchFamily="34" charset="0"/>
              </a:rPr>
              <a:t>000.00</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The investigation </a:t>
            </a:r>
            <a:r>
              <a:rPr lang="en-US" dirty="0">
                <a:latin typeface="Arial" panose="020B0604020202020204" pitchFamily="34" charset="0"/>
                <a:cs typeface="Arial" panose="020B0604020202020204" pitchFamily="34" charset="0"/>
              </a:rPr>
              <a:t>conducted recommended that the disciplinary action be considered against the Project </a:t>
            </a:r>
            <a:r>
              <a:rPr lang="en-US" dirty="0" smtClean="0">
                <a:latin typeface="Arial" panose="020B0604020202020204" pitchFamily="34" charset="0"/>
                <a:cs typeface="Arial" panose="020B0604020202020204" pitchFamily="34" charset="0"/>
              </a:rPr>
              <a:t>Manager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r Bapela)  and </a:t>
            </a:r>
            <a:r>
              <a:rPr lang="en-US" dirty="0">
                <a:latin typeface="Arial" panose="020B0604020202020204" pitchFamily="34" charset="0"/>
                <a:cs typeface="Arial" panose="020B0604020202020204" pitchFamily="34" charset="0"/>
              </a:rPr>
              <a:t>Head of </a:t>
            </a:r>
            <a:r>
              <a:rPr lang="en-US" dirty="0" smtClean="0">
                <a:latin typeface="Arial" panose="020B0604020202020204" pitchFamily="34" charset="0"/>
                <a:cs typeface="Arial" panose="020B0604020202020204" pitchFamily="34" charset="0"/>
              </a:rPr>
              <a:t>Projects at the PTA Regional Office (Mr Sewada) for </a:t>
            </a:r>
            <a:r>
              <a:rPr lang="en-US" dirty="0">
                <a:latin typeface="Arial" panose="020B0604020202020204" pitchFamily="34" charset="0"/>
                <a:cs typeface="Arial" panose="020B0604020202020204" pitchFamily="34" charset="0"/>
              </a:rPr>
              <a:t>misconduct. </a:t>
            </a:r>
            <a:endParaRPr lang="en-US"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Mr Bapela was sanctioned to </a:t>
            </a:r>
            <a:r>
              <a:rPr lang="en-US" dirty="0" smtClean="0">
                <a:solidFill>
                  <a:schemeClr val="accent6"/>
                </a:solidFill>
                <a:latin typeface="Arial" panose="020B0604020202020204" pitchFamily="34" charset="0"/>
                <a:cs typeface="Arial" panose="020B0604020202020204" pitchFamily="34" charset="0"/>
              </a:rPr>
              <a:t>Demotion </a:t>
            </a:r>
            <a:r>
              <a:rPr lang="en-US" dirty="0">
                <a:solidFill>
                  <a:schemeClr val="accent6"/>
                </a:solidFill>
                <a:latin typeface="Arial" panose="020B0604020202020204" pitchFamily="34" charset="0"/>
                <a:cs typeface="Arial" panose="020B0604020202020204" pitchFamily="34" charset="0"/>
              </a:rPr>
              <a:t>and three months </a:t>
            </a:r>
            <a:r>
              <a:rPr lang="en-US" dirty="0" smtClean="0">
                <a:solidFill>
                  <a:schemeClr val="accent6"/>
                </a:solidFill>
                <a:latin typeface="Arial" panose="020B0604020202020204" pitchFamily="34" charset="0"/>
                <a:cs typeface="Arial" panose="020B0604020202020204" pitchFamily="34" charset="0"/>
              </a:rPr>
              <a:t>suspension </a:t>
            </a:r>
            <a:r>
              <a:rPr lang="en-US" dirty="0">
                <a:solidFill>
                  <a:schemeClr val="accent6"/>
                </a:solidFill>
                <a:latin typeface="Arial" panose="020B0604020202020204" pitchFamily="34" charset="0"/>
                <a:cs typeface="Arial" panose="020B0604020202020204" pitchFamily="34" charset="0"/>
              </a:rPr>
              <a:t>from work without </a:t>
            </a:r>
            <a:r>
              <a:rPr lang="en-US" dirty="0" smtClean="0">
                <a:solidFill>
                  <a:schemeClr val="accent6"/>
                </a:solidFill>
                <a:latin typeface="Arial" panose="020B0604020202020204" pitchFamily="34" charset="0"/>
                <a:cs typeface="Arial" panose="020B0604020202020204" pitchFamily="34" charset="0"/>
              </a:rPr>
              <a:t>pay</a:t>
            </a:r>
            <a:r>
              <a:rPr lang="en-US" dirty="0" smtClean="0">
                <a:latin typeface="Arial" panose="020B0604020202020204" pitchFamily="34" charset="0"/>
                <a:cs typeface="Arial" panose="020B0604020202020204" pitchFamily="34" charset="0"/>
              </a:rPr>
              <a:t>, Mr Sewada was sanctioned to </a:t>
            </a:r>
            <a:r>
              <a:rPr lang="en-US" dirty="0">
                <a:solidFill>
                  <a:schemeClr val="accent6"/>
                </a:solidFill>
                <a:latin typeface="Arial" panose="020B0604020202020204" pitchFamily="34" charset="0"/>
                <a:cs typeface="Arial" panose="020B0604020202020204" pitchFamily="34" charset="0"/>
              </a:rPr>
              <a:t>t</a:t>
            </a:r>
            <a:r>
              <a:rPr lang="en-US" dirty="0" smtClean="0">
                <a:solidFill>
                  <a:schemeClr val="accent6"/>
                </a:solidFill>
                <a:latin typeface="Arial" panose="020B0604020202020204" pitchFamily="34" charset="0"/>
                <a:cs typeface="Arial" panose="020B0604020202020204" pitchFamily="34" charset="0"/>
              </a:rPr>
              <a:t>hree </a:t>
            </a:r>
            <a:r>
              <a:rPr lang="en-US" dirty="0">
                <a:solidFill>
                  <a:schemeClr val="accent6"/>
                </a:solidFill>
                <a:latin typeface="Arial" panose="020B0604020202020204" pitchFamily="34" charset="0"/>
                <a:cs typeface="Arial" panose="020B0604020202020204" pitchFamily="34" charset="0"/>
              </a:rPr>
              <a:t>months suspension from work without </a:t>
            </a:r>
            <a:r>
              <a:rPr lang="en-US" dirty="0" smtClean="0">
                <a:solidFill>
                  <a:schemeClr val="accent6"/>
                </a:solidFill>
                <a:latin typeface="Arial" panose="020B0604020202020204" pitchFamily="34" charset="0"/>
                <a:cs typeface="Arial" panose="020B0604020202020204" pitchFamily="34" charset="0"/>
              </a:rPr>
              <a:t>pay</a:t>
            </a:r>
            <a:r>
              <a:rPr lang="en-US" dirty="0" smtClean="0">
                <a:latin typeface="Arial" panose="020B0604020202020204" pitchFamily="34" charset="0"/>
                <a:cs typeface="Arial" panose="020B0604020202020204" pitchFamily="34" charset="0"/>
              </a:rPr>
              <a:t>. Internal Legal services Unit is currently in the process of recovering losses suffered by the Department. </a:t>
            </a:r>
            <a:endParaRPr lang="en-ZA" dirty="0"/>
          </a:p>
        </p:txBody>
      </p:sp>
    </p:spTree>
    <p:extLst>
      <p:ext uri="{BB962C8B-B14F-4D97-AF65-F5344CB8AC3E}">
        <p14:creationId xmlns:p14="http://schemas.microsoft.com/office/powerpoint/2010/main" xmlns="" val="23159315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71</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a:solidFill>
                  <a:schemeClr val="bg1"/>
                </a:solidFill>
                <a:latin typeface="+mn-lt"/>
                <a:ea typeface="Tahoma" pitchFamily="34" charset="0"/>
              </a:rPr>
              <a:t>Financial Misconduct</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98217"/>
            <a:ext cx="12039600" cy="4665893"/>
          </a:xfrm>
          <a:prstGeom prst="rect">
            <a:avLst/>
          </a:prstGeom>
        </p:spPr>
        <p:txBody>
          <a:bodyPr wrap="square">
            <a:spAutoFit/>
          </a:bodyPr>
          <a:lstStyle/>
          <a:p>
            <a:pPr marL="285750" lvl="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ABUSE OF VARIATION ORDERS BY DPWI OFFICIALS</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ZEERUST POLICE STATION – MMABATHO REGIONAL OFFICE</a:t>
            </a:r>
          </a:p>
          <a:p>
            <a:endParaRPr lang="en-US" b="1" dirty="0" smtClean="0">
              <a:latin typeface="Arial" panose="020B0604020202020204" pitchFamily="34" charset="0"/>
              <a:cs typeface="Arial" panose="020B0604020202020204" pitchFamily="34" charset="0"/>
            </a:endParaRPr>
          </a:p>
          <a:p>
            <a:pPr marL="285750" indent="-285750" algn="just">
              <a:lnSpc>
                <a:spcPct val="12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here </a:t>
            </a:r>
            <a:r>
              <a:rPr lang="en-US" dirty="0">
                <a:latin typeface="Arial" panose="020B0604020202020204" pitchFamily="34" charset="0"/>
                <a:cs typeface="Arial" panose="020B0604020202020204" pitchFamily="34" charset="0"/>
              </a:rPr>
              <a:t>was a contravention to </a:t>
            </a:r>
            <a:r>
              <a:rPr lang="en-US" dirty="0">
                <a:solidFill>
                  <a:schemeClr val="accent6"/>
                </a:solidFill>
                <a:latin typeface="Arial" panose="020B0604020202020204" pitchFamily="34" charset="0"/>
                <a:cs typeface="Arial" panose="020B0604020202020204" pitchFamily="34" charset="0"/>
              </a:rPr>
              <a:t>DPWI processes in the construction of </a:t>
            </a:r>
            <a:r>
              <a:rPr lang="en-US" dirty="0" smtClean="0">
                <a:solidFill>
                  <a:schemeClr val="accent6"/>
                </a:solidFill>
                <a:latin typeface="Arial" panose="020B0604020202020204" pitchFamily="34" charset="0"/>
                <a:cs typeface="Arial" panose="020B0604020202020204" pitchFamily="34" charset="0"/>
              </a:rPr>
              <a:t>additional accommodation, </a:t>
            </a:r>
            <a:r>
              <a:rPr lang="en-US" dirty="0">
                <a:solidFill>
                  <a:schemeClr val="accent6"/>
                </a:solidFill>
                <a:latin typeface="Arial" panose="020B0604020202020204" pitchFamily="34" charset="0"/>
                <a:cs typeface="Arial" panose="020B0604020202020204" pitchFamily="34" charset="0"/>
              </a:rPr>
              <a:t>repairs and renovations to existing facilities at Zeerust Police Station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variation </a:t>
            </a:r>
            <a:r>
              <a:rPr lang="en-US" dirty="0">
                <a:latin typeface="Arial" panose="020B0604020202020204" pitchFamily="34" charset="0"/>
                <a:cs typeface="Arial" panose="020B0604020202020204" pitchFamily="34" charset="0"/>
              </a:rPr>
              <a:t>order was </a:t>
            </a:r>
            <a:r>
              <a:rPr lang="en-US" dirty="0" smtClean="0">
                <a:latin typeface="Arial" panose="020B0604020202020204" pitchFamily="34" charset="0"/>
                <a:cs typeface="Arial" panose="020B0604020202020204" pitchFamily="34" charset="0"/>
              </a:rPr>
              <a:t>executed without the authority of </a:t>
            </a:r>
            <a:r>
              <a:rPr lang="en-US" dirty="0">
                <a:latin typeface="Arial" panose="020B0604020202020204" pitchFamily="34" charset="0"/>
                <a:cs typeface="Arial" panose="020B0604020202020204" pitchFamily="34" charset="0"/>
              </a:rPr>
              <a:t>the Director General and/ or the Delegated </a:t>
            </a:r>
            <a:r>
              <a:rPr lang="en-US" dirty="0" smtClean="0">
                <a:latin typeface="Arial" panose="020B0604020202020204" pitchFamily="34" charset="0"/>
                <a:cs typeface="Arial" panose="020B0604020202020204" pitchFamily="34" charset="0"/>
              </a:rPr>
              <a:t>Authority.</a:t>
            </a:r>
            <a:endParaRPr lang="en-US" dirty="0">
              <a:latin typeface="Arial" panose="020B0604020202020204" pitchFamily="34" charset="0"/>
              <a:cs typeface="Arial" panose="020B0604020202020204" pitchFamily="34" charset="0"/>
            </a:endParaRPr>
          </a:p>
          <a:p>
            <a:pPr marL="285750" indent="-285750" algn="just">
              <a:lnSpc>
                <a:spcPct val="12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Disciplinary action </a:t>
            </a:r>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instituted against </a:t>
            </a:r>
            <a:r>
              <a:rPr lang="en-US" dirty="0" smtClean="0">
                <a:latin typeface="Arial" panose="020B0604020202020204" pitchFamily="34" charset="0"/>
                <a:cs typeface="Arial" panose="020B0604020202020204" pitchFamily="34" charset="0"/>
              </a:rPr>
              <a:t>the Project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anager Mr</a:t>
            </a:r>
            <a:r>
              <a:rPr lang="en-US" dirty="0">
                <a:latin typeface="Arial" panose="020B0604020202020204" pitchFamily="34" charset="0"/>
                <a:cs typeface="Arial" panose="020B0604020202020204" pitchFamily="34" charset="0"/>
              </a:rPr>
              <a:t>. Moeng at Mmabatho Regional Office  for causing the Department to incur </a:t>
            </a:r>
            <a:r>
              <a:rPr lang="en-US" dirty="0">
                <a:solidFill>
                  <a:schemeClr val="accent6"/>
                </a:solidFill>
                <a:latin typeface="Arial" panose="020B0604020202020204" pitchFamily="34" charset="0"/>
                <a:cs typeface="Arial" panose="020B0604020202020204" pitchFamily="34" charset="0"/>
              </a:rPr>
              <a:t>irregular expenditure amounting R1, 517, 700.80, </a:t>
            </a:r>
            <a:r>
              <a:rPr lang="en-US" dirty="0">
                <a:latin typeface="Arial" panose="020B0604020202020204" pitchFamily="34" charset="0"/>
                <a:cs typeface="Arial" panose="020B0604020202020204" pitchFamily="34" charset="0"/>
              </a:rPr>
              <a:t>by  issuing an instruction to the Principal Agent without an approval from the Director General and/or having the necessary </a:t>
            </a:r>
            <a:r>
              <a:rPr lang="en-US" dirty="0" smtClean="0">
                <a:latin typeface="Arial" panose="020B0604020202020204" pitchFamily="34" charset="0"/>
                <a:cs typeface="Arial" panose="020B0604020202020204" pitchFamily="34" charset="0"/>
              </a:rPr>
              <a:t>delegation. Mr Moeng was issued with a </a:t>
            </a:r>
            <a:r>
              <a:rPr lang="en-US" dirty="0" smtClean="0">
                <a:solidFill>
                  <a:schemeClr val="accent6"/>
                </a:solidFill>
                <a:latin typeface="Arial" panose="020B0604020202020204" pitchFamily="34" charset="0"/>
                <a:cs typeface="Arial" panose="020B0604020202020204" pitchFamily="34" charset="0"/>
              </a:rPr>
              <a:t>written warning.</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0725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72</a:t>
            </a:fld>
            <a:endParaRPr lang="en-ZA"/>
          </a:p>
        </p:txBody>
      </p:sp>
      <p:pic>
        <p:nvPicPr>
          <p:cNvPr id="8" name="Picture 7"/>
          <p:cNvPicPr>
            <a:picLocks noChangeAspect="1"/>
          </p:cNvPicPr>
          <p:nvPr/>
        </p:nvPicPr>
        <p:blipFill>
          <a:blip r:embed="rId2" cstate="print"/>
          <a:stretch>
            <a:fillRect/>
          </a:stretch>
        </p:blipFill>
        <p:spPr>
          <a:xfrm>
            <a:off x="0" y="1676400"/>
            <a:ext cx="12192000" cy="5181600"/>
          </a:xfrm>
          <a:prstGeom prst="rect">
            <a:avLst/>
          </a:prstGeom>
        </p:spPr>
      </p:pic>
      <p:sp>
        <p:nvSpPr>
          <p:cNvPr id="4" name="Rectangle 3"/>
          <p:cNvSpPr/>
          <p:nvPr/>
        </p:nvSpPr>
        <p:spPr>
          <a:xfrm>
            <a:off x="0" y="871780"/>
            <a:ext cx="11427069" cy="461665"/>
          </a:xfrm>
          <a:prstGeom prst="rect">
            <a:avLst/>
          </a:prstGeom>
        </p:spPr>
        <p:txBody>
          <a:bodyPr wrap="square">
            <a:spAutoFit/>
          </a:bodyPr>
          <a:lstStyle/>
          <a:p>
            <a:r>
              <a:rPr lang="en-ZA" sz="2400" b="1" dirty="0" smtClean="0">
                <a:solidFill>
                  <a:schemeClr val="accent2"/>
                </a:solidFill>
                <a:ea typeface="Tahoma" pitchFamily="34" charset="0"/>
                <a:cs typeface="Arial" pitchFamily="34" charset="0"/>
              </a:rPr>
              <a:t>CONCLUSION </a:t>
            </a:r>
            <a:endParaRPr lang="en-ZA" sz="2400" b="1" dirty="0">
              <a:solidFill>
                <a:schemeClr val="accent2"/>
              </a:solidFill>
              <a:ea typeface="Tahoma" pitchFamily="34" charset="0"/>
              <a:cs typeface="Arial" pitchFamily="34" charset="0"/>
            </a:endParaRPr>
          </a:p>
        </p:txBody>
      </p:sp>
    </p:spTree>
    <p:extLst>
      <p:ext uri="{BB962C8B-B14F-4D97-AF65-F5344CB8AC3E}">
        <p14:creationId xmlns:p14="http://schemas.microsoft.com/office/powerpoint/2010/main" xmlns="" val="38342073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73</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latin typeface="+mn-lt"/>
                <a:ea typeface="Tahoma" pitchFamily="34" charset="0"/>
              </a:rPr>
              <a:t>Achievements </a:t>
            </a:r>
            <a:endParaRPr lang="en-ZA" sz="28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782280"/>
            <a:ext cx="11887200" cy="5410712"/>
          </a:xfrm>
          <a:prstGeom prst="rect">
            <a:avLst/>
          </a:prstGeom>
        </p:spPr>
        <p:txBody>
          <a:bodyPr wrap="square">
            <a:spAutoFit/>
          </a:bodyPr>
          <a:lstStyle/>
          <a:p>
            <a:pPr lvl="0" algn="just" defTabSz="914391">
              <a:spcBef>
                <a:spcPct val="20000"/>
              </a:spcBef>
            </a:pPr>
            <a:endParaRPr lang="en-US" dirty="0" smtClean="0">
              <a:solidFill>
                <a:prstClr val="black"/>
              </a:solidFill>
              <a:latin typeface="Arial" panose="020B0604020202020204" pitchFamily="34" charset="0"/>
              <a:cs typeface="Arial" panose="020B0604020202020204" pitchFamily="34" charset="0"/>
            </a:endParaRPr>
          </a:p>
          <a:p>
            <a:pPr marL="285750" lvl="0" indent="-285750" algn="just" defTabSz="914391">
              <a:spcBef>
                <a:spcPct val="20000"/>
              </a:spcBef>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Minister’s of Public Works and Infrastructure have since 2018 regularly engaged </a:t>
            </a:r>
            <a:r>
              <a:rPr lang="en-US" dirty="0">
                <a:solidFill>
                  <a:prstClr val="black"/>
                </a:solidFill>
                <a:latin typeface="Arial" panose="020B0604020202020204" pitchFamily="34" charset="0"/>
                <a:cs typeface="Arial" panose="020B0604020202020204" pitchFamily="34" charset="0"/>
              </a:rPr>
              <a:t>the </a:t>
            </a:r>
            <a:r>
              <a:rPr lang="en-US" dirty="0">
                <a:solidFill>
                  <a:schemeClr val="accent6"/>
                </a:solidFill>
                <a:latin typeface="Arial" panose="020B0604020202020204" pitchFamily="34" charset="0"/>
                <a:cs typeface="Arial" panose="020B0604020202020204" pitchFamily="34" charset="0"/>
              </a:rPr>
              <a:t>Media on the success of the Department and Special Investigating Unit</a:t>
            </a:r>
            <a:r>
              <a:rPr lang="en-US" dirty="0">
                <a:solidFill>
                  <a:prstClr val="black"/>
                </a:solidFill>
                <a:latin typeface="Arial" panose="020B0604020202020204" pitchFamily="34" charset="0"/>
                <a:cs typeface="Arial" panose="020B0604020202020204" pitchFamily="34" charset="0"/>
              </a:rPr>
              <a:t> in the fight against fraud and corruption </a:t>
            </a:r>
          </a:p>
          <a:p>
            <a:pPr lvl="0" algn="just" defTabSz="914391">
              <a:spcBef>
                <a:spcPct val="20000"/>
              </a:spcBef>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smtClean="0">
                <a:solidFill>
                  <a:prstClr val="black"/>
                </a:solidFill>
                <a:latin typeface="Arial" panose="020B0604020202020204" pitchFamily="34" charset="0"/>
                <a:cs typeface="Arial" panose="020B0604020202020204" pitchFamily="34" charset="0"/>
              </a:rPr>
              <a:t>The Department ordinarily </a:t>
            </a:r>
            <a:r>
              <a:rPr lang="en-US" dirty="0" smtClean="0">
                <a:solidFill>
                  <a:schemeClr val="accent6"/>
                </a:solidFill>
                <a:latin typeface="Arial" panose="020B0604020202020204" pitchFamily="34" charset="0"/>
                <a:cs typeface="Arial" panose="020B0604020202020204" pitchFamily="34" charset="0"/>
              </a:rPr>
              <a:t>commemorates </a:t>
            </a:r>
            <a:r>
              <a:rPr lang="en-US" dirty="0">
                <a:solidFill>
                  <a:schemeClr val="accent6"/>
                </a:solidFill>
                <a:latin typeface="Arial" panose="020B0604020202020204" pitchFamily="34" charset="0"/>
                <a:cs typeface="Arial" panose="020B0604020202020204" pitchFamily="34" charset="0"/>
              </a:rPr>
              <a:t>International Anti-Corruption day </a:t>
            </a:r>
            <a:r>
              <a:rPr lang="en-US" dirty="0">
                <a:solidFill>
                  <a:prstClr val="black"/>
                </a:solidFill>
                <a:latin typeface="Arial" panose="020B0604020202020204" pitchFamily="34" charset="0"/>
                <a:cs typeface="Arial" panose="020B0604020202020204" pitchFamily="34" charset="0"/>
              </a:rPr>
              <a:t>and </a:t>
            </a:r>
            <a:r>
              <a:rPr lang="en-US" dirty="0" smtClean="0">
                <a:solidFill>
                  <a:schemeClr val="accent6"/>
                </a:solidFill>
                <a:latin typeface="Arial" panose="020B0604020202020204" pitchFamily="34" charset="0"/>
                <a:cs typeface="Arial" panose="020B0604020202020204" pitchFamily="34" charset="0"/>
              </a:rPr>
              <a:t>re-commits </a:t>
            </a:r>
            <a:r>
              <a:rPr lang="en-US" dirty="0">
                <a:solidFill>
                  <a:schemeClr val="accent6"/>
                </a:solidFill>
                <a:latin typeface="Arial" panose="020B0604020202020204" pitchFamily="34" charset="0"/>
                <a:cs typeface="Arial" panose="020B0604020202020204" pitchFamily="34" charset="0"/>
              </a:rPr>
              <a:t>the department in the fight against fraud and corrupt</a:t>
            </a:r>
            <a:r>
              <a:rPr lang="en-US" dirty="0">
                <a:solidFill>
                  <a:prstClr val="black"/>
                </a:solidFill>
                <a:latin typeface="Arial" panose="020B0604020202020204" pitchFamily="34" charset="0"/>
                <a:cs typeface="Arial" panose="020B0604020202020204" pitchFamily="34" charset="0"/>
              </a:rPr>
              <a:t>ion</a:t>
            </a:r>
          </a:p>
          <a:p>
            <a:pPr marL="342897" lvl="0" indent="-342897" algn="just" defTabSz="914391">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responding to ethical dilemmas within the department the </a:t>
            </a:r>
            <a:r>
              <a:rPr lang="en-US" dirty="0" smtClean="0">
                <a:solidFill>
                  <a:schemeClr val="accent6"/>
                </a:solidFill>
                <a:latin typeface="Arial" panose="020B0604020202020204" pitchFamily="34" charset="0"/>
                <a:cs typeface="Arial" panose="020B0604020202020204" pitchFamily="34" charset="0"/>
              </a:rPr>
              <a:t>DPWI recognizes </a:t>
            </a:r>
            <a:r>
              <a:rPr lang="en-US" dirty="0">
                <a:solidFill>
                  <a:schemeClr val="accent6"/>
                </a:solidFill>
                <a:latin typeface="Arial" panose="020B0604020202020204" pitchFamily="34" charset="0"/>
                <a:cs typeface="Arial" panose="020B0604020202020204" pitchFamily="34" charset="0"/>
              </a:rPr>
              <a:t>the importance of the implementation of the Integrity Management And Ethics Framework</a:t>
            </a:r>
            <a:r>
              <a:rPr lang="en-US" dirty="0" smtClean="0">
                <a:solidFill>
                  <a:schemeClr val="accent6"/>
                </a:solidFill>
                <a:latin typeface="Arial" panose="020B0604020202020204" pitchFamily="34" charset="0"/>
                <a:cs typeface="Arial" panose="020B0604020202020204" pitchFamily="34" charset="0"/>
              </a:rPr>
              <a:t>.</a:t>
            </a:r>
          </a:p>
          <a:p>
            <a:pPr marL="342897" lvl="0" indent="-342897" algn="just" defTabSz="914391">
              <a:spcBef>
                <a:spcPct val="20000"/>
              </a:spcBef>
              <a:buFont typeface="Arial" pitchFamily="34" charset="0"/>
              <a:buChar char="•"/>
            </a:pPr>
            <a:endParaRPr lang="en-US" dirty="0">
              <a:solidFill>
                <a:schemeClr val="accent6"/>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smtClean="0">
                <a:solidFill>
                  <a:prstClr val="black"/>
                </a:solidFill>
                <a:latin typeface="Arial" panose="020B0604020202020204" pitchFamily="34" charset="0"/>
                <a:cs typeface="Arial" panose="020B0604020202020204" pitchFamily="34" charset="0"/>
              </a:rPr>
              <a:t>In recognition of the work the DPWI has done re: combating fraud and corruption the </a:t>
            </a:r>
            <a:r>
              <a:rPr lang="en-US" dirty="0">
                <a:solidFill>
                  <a:prstClr val="black"/>
                </a:solidFill>
                <a:latin typeface="Arial" panose="020B0604020202020204" pitchFamily="34" charset="0"/>
                <a:cs typeface="Arial" panose="020B0604020202020204" pitchFamily="34" charset="0"/>
              </a:rPr>
              <a:t>Justice, Crime Prevention and Security </a:t>
            </a:r>
            <a:r>
              <a:rPr lang="en-US" dirty="0" smtClean="0">
                <a:solidFill>
                  <a:prstClr val="black"/>
                </a:solidFill>
                <a:latin typeface="Arial" panose="020B0604020202020204" pitchFamily="34" charset="0"/>
                <a:cs typeface="Arial" panose="020B0604020202020204" pitchFamily="34" charset="0"/>
              </a:rPr>
              <a:t>Cluster </a:t>
            </a:r>
            <a:r>
              <a:rPr lang="en-US" dirty="0" smtClean="0">
                <a:solidFill>
                  <a:schemeClr val="accent6"/>
                </a:solidFill>
                <a:latin typeface="Arial" panose="020B0604020202020204" pitchFamily="34" charset="0"/>
                <a:cs typeface="Arial" panose="020B0604020202020204" pitchFamily="34" charset="0"/>
              </a:rPr>
              <a:t>collaborates </a:t>
            </a:r>
            <a:r>
              <a:rPr lang="en-US" dirty="0">
                <a:solidFill>
                  <a:schemeClr val="accent6"/>
                </a:solidFill>
                <a:latin typeface="Arial" panose="020B0604020202020204" pitchFamily="34" charset="0"/>
                <a:cs typeface="Arial" panose="020B0604020202020204" pitchFamily="34" charset="0"/>
              </a:rPr>
              <a:t>on issues of </a:t>
            </a:r>
            <a:r>
              <a:rPr lang="en-US" dirty="0" smtClean="0">
                <a:solidFill>
                  <a:schemeClr val="accent6"/>
                </a:solidFill>
                <a:latin typeface="Arial" panose="020B0604020202020204" pitchFamily="34" charset="0"/>
                <a:cs typeface="Arial" panose="020B0604020202020204" pitchFamily="34" charset="0"/>
              </a:rPr>
              <a:t>fraud and corruption </a:t>
            </a:r>
            <a:r>
              <a:rPr lang="en-US" dirty="0">
                <a:solidFill>
                  <a:schemeClr val="accent6"/>
                </a:solidFill>
                <a:latin typeface="Arial" panose="020B0604020202020204" pitchFamily="34" charset="0"/>
                <a:cs typeface="Arial" panose="020B0604020202020204" pitchFamily="34" charset="0"/>
              </a:rPr>
              <a:t>affecting the </a:t>
            </a:r>
            <a:r>
              <a:rPr lang="en-US" dirty="0" smtClean="0">
                <a:solidFill>
                  <a:schemeClr val="accent6"/>
                </a:solidFill>
                <a:latin typeface="Arial" panose="020B0604020202020204" pitchFamily="34" charset="0"/>
                <a:cs typeface="Arial" panose="020B0604020202020204" pitchFamily="34" charset="0"/>
              </a:rPr>
              <a:t>DPWI</a:t>
            </a:r>
          </a:p>
          <a:p>
            <a:pPr marL="342897" lvl="0" indent="-342897" algn="just" defTabSz="914391">
              <a:spcBef>
                <a:spcPct val="20000"/>
              </a:spcBef>
              <a:buFont typeface="Arial" pitchFamily="34" charset="0"/>
              <a:buChar char="•"/>
            </a:pPr>
            <a:endParaRPr lang="en-US" dirty="0">
              <a:solidFill>
                <a:schemeClr val="accent6"/>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smtClean="0">
                <a:latin typeface="Arial" panose="020B0604020202020204" pitchFamily="34" charset="0"/>
                <a:cs typeface="Arial" panose="020B0604020202020204" pitchFamily="34" charset="0"/>
              </a:rPr>
              <a:t>Improved</a:t>
            </a:r>
            <a:r>
              <a:rPr lang="en-US" dirty="0" smtClean="0">
                <a:solidFill>
                  <a:schemeClr val="accent6"/>
                </a:solidFill>
                <a:latin typeface="Arial" panose="020B0604020202020204" pitchFamily="34" charset="0"/>
                <a:cs typeface="Arial" panose="020B0604020202020204" pitchFamily="34" charset="0"/>
              </a:rPr>
              <a:t> </a:t>
            </a:r>
            <a:r>
              <a:rPr lang="en-US" dirty="0">
                <a:solidFill>
                  <a:schemeClr val="accent6"/>
                </a:solidFill>
                <a:latin typeface="Arial" panose="020B0604020202020204" pitchFamily="34" charset="0"/>
                <a:cs typeface="Arial" panose="020B0604020202020204" pitchFamily="34" charset="0"/>
              </a:rPr>
              <a:t>consequence management </a:t>
            </a:r>
            <a:r>
              <a:rPr lang="en-US" dirty="0">
                <a:solidFill>
                  <a:prstClr val="black"/>
                </a:solidFill>
                <a:latin typeface="Arial" panose="020B0604020202020204" pitchFamily="34" charset="0"/>
                <a:cs typeface="Arial" panose="020B0604020202020204" pitchFamily="34" charset="0"/>
              </a:rPr>
              <a:t>within the Department which serves as a deterrence to fraud and corruption. </a:t>
            </a:r>
          </a:p>
          <a:p>
            <a:pPr marL="342897" lvl="0" indent="-342897" algn="just" defTabSz="914391">
              <a:spcBef>
                <a:spcPct val="20000"/>
              </a:spcBef>
              <a:buFont typeface="Arial" pitchFamily="34" charset="0"/>
              <a:buChar char="•"/>
            </a:pPr>
            <a:endParaRPr lang="en-US" dirty="0">
              <a:solidFill>
                <a:schemeClr val="accent6"/>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35370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74</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a:solidFill>
                  <a:schemeClr val="bg1"/>
                </a:solidFill>
                <a:ea typeface="Tahoma" pitchFamily="34" charset="0"/>
              </a:rPr>
              <a:t>Achievements</a:t>
            </a:r>
            <a:endParaRPr lang="en-ZA" sz="2800" b="1" dirty="0">
              <a:solidFill>
                <a:schemeClr val="bg1">
                  <a:lumMod val="95000"/>
                </a:schemeClr>
              </a:solidFill>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52400" y="782280"/>
            <a:ext cx="11887200" cy="6463308"/>
          </a:xfrm>
          <a:prstGeom prst="rect">
            <a:avLst/>
          </a:prstGeom>
        </p:spPr>
        <p:txBody>
          <a:bodyPr wrap="square">
            <a:spAutoFit/>
          </a:bodyPr>
          <a:lstStyle/>
          <a:p>
            <a:pPr marL="285750" lvl="0" indent="-285750" algn="just" defTabSz="914391">
              <a:spcBef>
                <a:spcPct val="20000"/>
              </a:spcBef>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Introduced </a:t>
            </a:r>
            <a:r>
              <a:rPr lang="en-US" dirty="0">
                <a:solidFill>
                  <a:prstClr val="black"/>
                </a:solidFill>
                <a:latin typeface="Arial" panose="020B0604020202020204" pitchFamily="34" charset="0"/>
                <a:cs typeface="Arial" panose="020B0604020202020204" pitchFamily="34" charset="0"/>
              </a:rPr>
              <a:t>the </a:t>
            </a:r>
            <a:r>
              <a:rPr lang="en-US" dirty="0">
                <a:solidFill>
                  <a:schemeClr val="accent6"/>
                </a:solidFill>
                <a:latin typeface="Arial" panose="020B0604020202020204" pitchFamily="34" charset="0"/>
                <a:cs typeface="Arial" panose="020B0604020202020204" pitchFamily="34" charset="0"/>
              </a:rPr>
              <a:t>fraud risk management as the preeminent component of the anti-corruption </a:t>
            </a:r>
            <a:r>
              <a:rPr lang="en-US" dirty="0" smtClean="0">
                <a:solidFill>
                  <a:schemeClr val="accent6"/>
                </a:solidFill>
                <a:latin typeface="Arial" panose="020B0604020202020204" pitchFamily="34" charset="0"/>
                <a:cs typeface="Arial" panose="020B0604020202020204" pitchFamily="34" charset="0"/>
              </a:rPr>
              <a:t>strategy</a:t>
            </a:r>
            <a:endParaRPr lang="en-US" b="1" dirty="0">
              <a:solidFill>
                <a:srgbClr val="FF0000"/>
              </a:solidFill>
              <a:latin typeface="Arial" panose="020B0604020202020204" pitchFamily="34" charset="0"/>
              <a:cs typeface="Arial" panose="020B0604020202020204" pitchFamily="34" charset="0"/>
            </a:endParaRPr>
          </a:p>
          <a:p>
            <a:pPr lvl="0" algn="just" defTabSz="914391"/>
            <a:endParaRPr lang="en-US" b="1" dirty="0">
              <a:solidFill>
                <a:srgbClr val="FF0000"/>
              </a:solidFill>
              <a:latin typeface="Arial" panose="020B0604020202020204" pitchFamily="34" charset="0"/>
              <a:cs typeface="Arial" panose="020B0604020202020204" pitchFamily="34" charset="0"/>
            </a:endParaRPr>
          </a:p>
          <a:p>
            <a:pPr marL="285750" lvl="0" indent="-285750" algn="just" defTabSz="914391">
              <a:spcBef>
                <a:spcPct val="20000"/>
              </a:spcBef>
              <a:buFont typeface="Arial" panose="020B0604020202020204" pitchFamily="34" charset="0"/>
              <a:buChar char="•"/>
            </a:pPr>
            <a:r>
              <a:rPr lang="en-ZA" dirty="0" smtClean="0">
                <a:solidFill>
                  <a:schemeClr val="accent6"/>
                </a:solidFill>
                <a:latin typeface="Arial" panose="020B0604020202020204" pitchFamily="34" charset="0"/>
                <a:cs typeface="Arial" panose="020B0604020202020204" pitchFamily="34" charset="0"/>
              </a:rPr>
              <a:t>More </a:t>
            </a:r>
            <a:r>
              <a:rPr lang="en-ZA" dirty="0">
                <a:solidFill>
                  <a:schemeClr val="accent6"/>
                </a:solidFill>
                <a:latin typeface="Arial" panose="020B0604020202020204" pitchFamily="34" charset="0"/>
                <a:cs typeface="Arial" panose="020B0604020202020204" pitchFamily="34" charset="0"/>
              </a:rPr>
              <a:t>emphasis on Fraud Prevention through implementat</a:t>
            </a:r>
            <a:r>
              <a:rPr lang="en-ZA" b="1" dirty="0">
                <a:solidFill>
                  <a:schemeClr val="accent6"/>
                </a:solidFill>
                <a:latin typeface="Arial" panose="020B0604020202020204" pitchFamily="34" charset="0"/>
                <a:cs typeface="Arial" panose="020B0604020202020204" pitchFamily="34" charset="0"/>
              </a:rPr>
              <a:t>ion</a:t>
            </a:r>
            <a:r>
              <a:rPr lang="en-ZA" dirty="0">
                <a:solidFill>
                  <a:schemeClr val="accent6"/>
                </a:solidFill>
                <a:latin typeface="Arial" panose="020B0604020202020204" pitchFamily="34" charset="0"/>
                <a:cs typeface="Arial" panose="020B0604020202020204" pitchFamily="34" charset="0"/>
              </a:rPr>
              <a:t> </a:t>
            </a:r>
            <a:r>
              <a:rPr lang="en-ZA" dirty="0">
                <a:solidFill>
                  <a:prstClr val="black"/>
                </a:solidFill>
                <a:latin typeface="Arial" panose="020B0604020202020204" pitchFamily="34" charset="0"/>
                <a:cs typeface="Arial" panose="020B0604020202020204" pitchFamily="34" charset="0"/>
              </a:rPr>
              <a:t>of a robust and responsive fraud risk management process. </a:t>
            </a:r>
            <a:endParaRPr lang="en-US" b="1" dirty="0">
              <a:solidFill>
                <a:srgbClr val="FF0000"/>
              </a:solidFill>
              <a:latin typeface="Arial" panose="020B0604020202020204" pitchFamily="34" charset="0"/>
              <a:cs typeface="Arial" panose="020B0604020202020204" pitchFamily="34" charset="0"/>
            </a:endParaRPr>
          </a:p>
          <a:p>
            <a:pPr lvl="0" algn="just" defTabSz="914391"/>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Implemented pro-active measures to combating fraud, such as the </a:t>
            </a:r>
            <a:r>
              <a:rPr lang="en-US" dirty="0">
                <a:solidFill>
                  <a:schemeClr val="accent6"/>
                </a:solidFill>
                <a:latin typeface="Arial" panose="020B0604020202020204" pitchFamily="34" charset="0"/>
                <a:cs typeface="Arial" panose="020B0604020202020204" pitchFamily="34" charset="0"/>
              </a:rPr>
              <a:t>use of data analytics </a:t>
            </a:r>
            <a:r>
              <a:rPr lang="en-US" dirty="0">
                <a:solidFill>
                  <a:prstClr val="black"/>
                </a:solidFill>
                <a:latin typeface="Arial" panose="020B0604020202020204" pitchFamily="34" charset="0"/>
                <a:cs typeface="Arial" panose="020B0604020202020204" pitchFamily="34" charset="0"/>
              </a:rPr>
              <a:t>as value adding initiatives e.g. unscheduled maintenance interventions</a:t>
            </a:r>
          </a:p>
          <a:p>
            <a:pPr lvl="0" algn="just" defTabSz="914391"/>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schemeClr val="accent6"/>
                </a:solidFill>
                <a:latin typeface="Arial" panose="020B0604020202020204" pitchFamily="34" charset="0"/>
                <a:cs typeface="Arial" panose="020B0604020202020204" pitchFamily="34" charset="0"/>
              </a:rPr>
              <a:t>Improved consequence management </a:t>
            </a:r>
            <a:r>
              <a:rPr lang="en-US" dirty="0">
                <a:solidFill>
                  <a:prstClr val="black"/>
                </a:solidFill>
                <a:latin typeface="Arial" panose="020B0604020202020204" pitchFamily="34" charset="0"/>
                <a:cs typeface="Arial" panose="020B0604020202020204" pitchFamily="34" charset="0"/>
              </a:rPr>
              <a:t>within the Department which serves as a deterrence to fraud and corruption. </a:t>
            </a:r>
          </a:p>
          <a:p>
            <a:pPr lvl="0" algn="just" defTabSz="914391"/>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schemeClr val="accent6"/>
                </a:solidFill>
                <a:latin typeface="Arial" panose="020B0604020202020204" pitchFamily="34" charset="0"/>
                <a:cs typeface="Arial" panose="020B0604020202020204" pitchFamily="34" charset="0"/>
              </a:rPr>
              <a:t>Fraud Risk Management incorporated </a:t>
            </a:r>
            <a:r>
              <a:rPr lang="en-US" dirty="0">
                <a:solidFill>
                  <a:prstClr val="black"/>
                </a:solidFill>
                <a:latin typeface="Arial" panose="020B0604020202020204" pitchFamily="34" charset="0"/>
                <a:cs typeface="Arial" panose="020B0604020202020204" pitchFamily="34" charset="0"/>
              </a:rPr>
              <a:t>into the </a:t>
            </a:r>
            <a:r>
              <a:rPr lang="en-US" dirty="0">
                <a:solidFill>
                  <a:schemeClr val="accent6"/>
                </a:solidFill>
                <a:latin typeface="Arial" panose="020B0604020202020204" pitchFamily="34" charset="0"/>
                <a:cs typeface="Arial" panose="020B0604020202020204" pitchFamily="34" charset="0"/>
              </a:rPr>
              <a:t>Business Plans and Performance Agreements </a:t>
            </a:r>
            <a:r>
              <a:rPr lang="en-US" dirty="0">
                <a:solidFill>
                  <a:prstClr val="black"/>
                </a:solidFill>
                <a:latin typeface="Arial" panose="020B0604020202020204" pitchFamily="34" charset="0"/>
                <a:cs typeface="Arial" panose="020B0604020202020204" pitchFamily="34" charset="0"/>
              </a:rPr>
              <a:t>of Senior Managers </a:t>
            </a:r>
          </a:p>
          <a:p>
            <a:pPr lvl="0" algn="just" defTabSz="914391"/>
            <a:endParaRPr lang="en-US" dirty="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The GRC further plays an </a:t>
            </a:r>
            <a:r>
              <a:rPr lang="en-US" dirty="0">
                <a:solidFill>
                  <a:schemeClr val="accent6"/>
                </a:solidFill>
                <a:latin typeface="Arial" panose="020B0604020202020204" pitchFamily="34" charset="0"/>
                <a:cs typeface="Arial" panose="020B0604020202020204" pitchFamily="34" charset="0"/>
              </a:rPr>
              <a:t>active role in Management structures </a:t>
            </a:r>
            <a:r>
              <a:rPr lang="en-US" dirty="0">
                <a:solidFill>
                  <a:prstClr val="black"/>
                </a:solidFill>
                <a:latin typeface="Arial" panose="020B0604020202020204" pitchFamily="34" charset="0"/>
                <a:cs typeface="Arial" panose="020B0604020202020204" pitchFamily="34" charset="0"/>
              </a:rPr>
              <a:t>established within the DPW to promote accountability </a:t>
            </a:r>
            <a:r>
              <a:rPr lang="en-US" dirty="0" smtClean="0">
                <a:solidFill>
                  <a:prstClr val="black"/>
                </a:solidFill>
                <a:latin typeface="Arial" panose="020B0604020202020204" pitchFamily="34" charset="0"/>
                <a:cs typeface="Arial" panose="020B0604020202020204" pitchFamily="34" charset="0"/>
              </a:rPr>
              <a:t>e.g. </a:t>
            </a:r>
            <a:r>
              <a:rPr lang="en-US" dirty="0">
                <a:solidFill>
                  <a:prstClr val="black"/>
                </a:solidFill>
                <a:latin typeface="Arial" panose="020B0604020202020204" pitchFamily="34" charset="0"/>
                <a:cs typeface="Arial" panose="020B0604020202020204" pitchFamily="34" charset="0"/>
              </a:rPr>
              <a:t>AMC, </a:t>
            </a:r>
            <a:r>
              <a:rPr lang="en-US" dirty="0" smtClean="0">
                <a:solidFill>
                  <a:prstClr val="black"/>
                </a:solidFill>
                <a:latin typeface="Arial" panose="020B0604020202020204" pitchFamily="34" charset="0"/>
                <a:cs typeface="Arial" panose="020B0604020202020204" pitchFamily="34" charset="0"/>
              </a:rPr>
              <a:t>RMC</a:t>
            </a:r>
          </a:p>
          <a:p>
            <a:pPr lvl="0" algn="just" defTabSz="914391">
              <a:spcBef>
                <a:spcPct val="20000"/>
              </a:spcBef>
            </a:pPr>
            <a:endParaRPr lang="en-US" dirty="0" smtClean="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r>
              <a:rPr lang="en-US" dirty="0" smtClean="0">
                <a:solidFill>
                  <a:prstClr val="black"/>
                </a:solidFill>
                <a:latin typeface="Arial" panose="020B0604020202020204" pitchFamily="34" charset="0"/>
                <a:cs typeface="Arial" panose="020B0604020202020204" pitchFamily="34" charset="0"/>
              </a:rPr>
              <a:t>Closer working relationship with </a:t>
            </a:r>
            <a:r>
              <a:rPr lang="en-US" dirty="0">
                <a:solidFill>
                  <a:prstClr val="black"/>
                </a:solidFill>
                <a:latin typeface="Arial" panose="020B0604020202020204" pitchFamily="34" charset="0"/>
                <a:cs typeface="Arial" panose="020B0604020202020204" pitchFamily="34" charset="0"/>
              </a:rPr>
              <a:t>the </a:t>
            </a:r>
            <a:r>
              <a:rPr lang="en-US" dirty="0">
                <a:solidFill>
                  <a:schemeClr val="accent6"/>
                </a:solidFill>
                <a:latin typeface="Arial" panose="020B0604020202020204" pitchFamily="34" charset="0"/>
                <a:cs typeface="Arial" panose="020B0604020202020204" pitchFamily="34" charset="0"/>
              </a:rPr>
              <a:t>(JCPS) Cluster </a:t>
            </a:r>
            <a:r>
              <a:rPr lang="en-US" dirty="0" smtClean="0">
                <a:solidFill>
                  <a:schemeClr val="accent6"/>
                </a:solidFill>
                <a:latin typeface="Arial" panose="020B0604020202020204" pitchFamily="34" charset="0"/>
                <a:cs typeface="Arial" panose="020B0604020202020204" pitchFamily="34" charset="0"/>
              </a:rPr>
              <a:t>and other law enforcement Agencies</a:t>
            </a:r>
          </a:p>
          <a:p>
            <a:pPr lvl="0" algn="just" defTabSz="914391">
              <a:spcBef>
                <a:spcPct val="20000"/>
              </a:spcBef>
            </a:pPr>
            <a:endParaRPr lang="en-US" dirty="0" smtClean="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342897" lvl="0" indent="-342897" algn="just" defTabSz="914391">
              <a:spcBef>
                <a:spcPct val="20000"/>
              </a:spcBef>
              <a:buFont typeface="Arial" pitchFamily="34" charset="0"/>
              <a:buChar char="•"/>
            </a:pP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14340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75</a:t>
            </a:fld>
            <a:endParaRPr lang="en-ZA"/>
          </a:p>
        </p:txBody>
      </p:sp>
      <p:pic>
        <p:nvPicPr>
          <p:cNvPr id="5" name="Content Placeholder 5"/>
          <p:cNvPicPr>
            <a:picLocks noChangeAspect="1"/>
          </p:cNvPicPr>
          <p:nvPr/>
        </p:nvPicPr>
        <p:blipFill>
          <a:blip r:embed="rId2" cstate="print"/>
          <a:stretch>
            <a:fillRect/>
          </a:stretch>
        </p:blipFill>
        <p:spPr>
          <a:xfrm>
            <a:off x="0" y="762211"/>
            <a:ext cx="12192000" cy="2438189"/>
          </a:xfrm>
          <a:prstGeom prst="rect">
            <a:avLst/>
          </a:prstGeom>
        </p:spPr>
      </p:pic>
      <p:sp>
        <p:nvSpPr>
          <p:cNvPr id="6" name="Title 2"/>
          <p:cNvSpPr txBox="1">
            <a:spLocks/>
          </p:cNvSpPr>
          <p:nvPr/>
        </p:nvSpPr>
        <p:spPr>
          <a:xfrm>
            <a:off x="152400" y="1448011"/>
            <a:ext cx="9829800" cy="681318"/>
          </a:xfrm>
          <a:prstGeom prst="rect">
            <a:avLst/>
          </a:prstGeom>
        </p:spPr>
        <p:txBody>
          <a:bodyPr vert="horz" lIns="91440" tIns="45720" rIns="91440" bIns="45720" rtlCol="0" anchor="ctr">
            <a:norm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pPr>
              <a:lnSpc>
                <a:spcPct val="115000"/>
              </a:lnSpc>
              <a:spcAft>
                <a:spcPts val="1000"/>
              </a:spcAft>
            </a:pPr>
            <a:r>
              <a:rPr lang="en-ZA" sz="2800" b="1" dirty="0" smtClean="0">
                <a:solidFill>
                  <a:schemeClr val="bg1"/>
                </a:solidFill>
                <a:ea typeface="Tahoma" pitchFamily="34" charset="0"/>
              </a:rPr>
              <a:t>Thank You </a:t>
            </a:r>
            <a:endParaRPr lang="en-ZA" sz="2800" b="1" dirty="0">
              <a:solidFill>
                <a:schemeClr val="bg1"/>
              </a:solidFill>
              <a:ea typeface="Tahoma" pitchFamily="34" charset="0"/>
            </a:endParaRPr>
          </a:p>
        </p:txBody>
      </p:sp>
      <p:pic>
        <p:nvPicPr>
          <p:cNvPr id="8"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6974" y="4052548"/>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4"/>
          <p:cNvSpPr txBox="1">
            <a:spLocks/>
          </p:cNvSpPr>
          <p:nvPr/>
        </p:nvSpPr>
        <p:spPr>
          <a:xfrm>
            <a:off x="4800600" y="3886200"/>
            <a:ext cx="5486400" cy="235346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b="1" dirty="0" smtClean="0"/>
              <a:t>National Department of Public Works (NDPW)</a:t>
            </a:r>
          </a:p>
          <a:p>
            <a:pPr marL="0" indent="0">
              <a:lnSpc>
                <a:spcPct val="100000"/>
              </a:lnSpc>
              <a:spcBef>
                <a:spcPts val="0"/>
              </a:spcBef>
              <a:buFont typeface="Arial" panose="020B0604020202020204" pitchFamily="34" charset="0"/>
              <a:buNone/>
            </a:pPr>
            <a:r>
              <a:rPr lang="en-US" sz="1400" b="1" dirty="0" smtClean="0"/>
              <a:t>Head Office: Public Works</a:t>
            </a:r>
            <a:r>
              <a:rPr lang="en-US" sz="1400" dirty="0" smtClean="0"/>
              <a:t/>
            </a:r>
            <a:br>
              <a:rPr lang="en-US" sz="1400" dirty="0" smtClean="0"/>
            </a:br>
            <a:r>
              <a:rPr lang="en-US" sz="1400" b="1" dirty="0" smtClean="0"/>
              <a:t>CGO Building</a:t>
            </a:r>
            <a:r>
              <a:rPr lang="en-US" sz="1400" dirty="0" smtClean="0"/>
              <a:t/>
            </a:r>
            <a:br>
              <a:rPr lang="en-US" sz="1400" dirty="0" smtClean="0"/>
            </a:br>
            <a:r>
              <a:rPr lang="en-US" sz="1400" b="1" dirty="0" smtClean="0"/>
              <a:t>Cnr </a:t>
            </a:r>
            <a:r>
              <a:rPr lang="en-US" sz="1400" b="1" dirty="0" err="1" smtClean="0"/>
              <a:t>Bosman</a:t>
            </a:r>
            <a:r>
              <a:rPr lang="en-US" sz="1400" b="1" dirty="0" smtClean="0"/>
              <a:t> and </a:t>
            </a:r>
            <a:r>
              <a:rPr lang="en-US" sz="1400" b="1" dirty="0" err="1" smtClean="0"/>
              <a:t>Madiba</a:t>
            </a:r>
            <a:r>
              <a:rPr lang="en-US" sz="1400" dirty="0" smtClean="0"/>
              <a:t/>
            </a:r>
            <a:br>
              <a:rPr lang="en-US" sz="1400" dirty="0" smtClean="0"/>
            </a:br>
            <a:r>
              <a:rPr lang="en-US" sz="1400" b="1" dirty="0" smtClean="0"/>
              <a:t>Pretoria Central</a:t>
            </a:r>
            <a:r>
              <a:rPr lang="en-US" sz="1400" dirty="0" smtClean="0"/>
              <a:t/>
            </a:r>
            <a:br>
              <a:rPr lang="en-US" sz="1400" dirty="0" smtClean="0"/>
            </a:br>
            <a:r>
              <a:rPr lang="en-US" sz="1400" b="1" dirty="0" smtClean="0"/>
              <a:t>Private Bag</a:t>
            </a:r>
            <a:r>
              <a:rPr lang="en-US" sz="1400" dirty="0" smtClean="0"/>
              <a:t/>
            </a:r>
            <a:br>
              <a:rPr lang="en-US" sz="1400" dirty="0" smtClean="0"/>
            </a:br>
            <a:r>
              <a:rPr lang="en-US" sz="1400" b="1" dirty="0" smtClean="0"/>
              <a:t>X65</a:t>
            </a:r>
            <a:r>
              <a:rPr lang="en-US" sz="1400" dirty="0" smtClean="0"/>
              <a:t/>
            </a:r>
            <a:br>
              <a:rPr lang="en-US" sz="1400" dirty="0" smtClean="0"/>
            </a:br>
            <a:r>
              <a:rPr lang="en-US" sz="1400" b="1" dirty="0" smtClean="0"/>
              <a:t>Pretoria</a:t>
            </a:r>
            <a:r>
              <a:rPr lang="en-US" sz="1400" dirty="0" smtClean="0"/>
              <a:t/>
            </a:r>
            <a:br>
              <a:rPr lang="en-US" sz="1400" dirty="0" smtClean="0"/>
            </a:br>
            <a:r>
              <a:rPr lang="en-US" sz="1400" b="1" dirty="0" smtClean="0"/>
              <a:t>0001</a:t>
            </a:r>
          </a:p>
          <a:p>
            <a:pPr marL="0" indent="0">
              <a:buFont typeface="Arial" panose="020B0604020202020204" pitchFamily="34" charset="0"/>
              <a:buNone/>
            </a:pPr>
            <a:r>
              <a:rPr lang="en-US" sz="1400" b="1" dirty="0" smtClean="0"/>
              <a:t>Website: </a:t>
            </a:r>
            <a:r>
              <a:rPr lang="en-US" sz="1400" b="1" dirty="0" smtClean="0">
                <a:hlinkClick r:id="rId4"/>
              </a:rPr>
              <a:t>http://www.publicworks.gov.za</a:t>
            </a:r>
            <a:r>
              <a:rPr lang="en-US" sz="1400" b="1" dirty="0" smtClean="0"/>
              <a:t> </a:t>
            </a:r>
            <a:endParaRPr lang="en-US" sz="1400" dirty="0"/>
          </a:p>
        </p:txBody>
      </p:sp>
    </p:spTree>
    <p:extLst>
      <p:ext uri="{BB962C8B-B14F-4D97-AF65-F5344CB8AC3E}">
        <p14:creationId xmlns:p14="http://schemas.microsoft.com/office/powerpoint/2010/main" xmlns="" val="190322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8</a:t>
            </a:fld>
            <a:endParaRPr lang="en-ZA"/>
          </a:p>
        </p:txBody>
      </p:sp>
      <p:pic>
        <p:nvPicPr>
          <p:cNvPr id="5" name="Content Placeholder 5"/>
          <p:cNvPicPr>
            <a:picLocks noChangeAspect="1"/>
          </p:cNvPicPr>
          <p:nvPr/>
        </p:nvPicPr>
        <p:blipFill>
          <a:blip r:embed="rId2" cstate="print"/>
          <a:stretch>
            <a:fillRect/>
          </a:stretch>
        </p:blipFill>
        <p:spPr>
          <a:xfrm>
            <a:off x="0" y="0"/>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800" b="1" dirty="0">
                <a:solidFill>
                  <a:schemeClr val="bg1"/>
                </a:solidFill>
                <a:latin typeface="+mn-lt"/>
                <a:ea typeface="Tahoma" pitchFamily="34" charset="0"/>
              </a:rPr>
              <a:t>Review of the National Anti-Corruption Strategy </a:t>
            </a:r>
          </a:p>
          <a:p>
            <a:r>
              <a:rPr lang="en-ZA" sz="2800" b="1" dirty="0">
                <a:solidFill>
                  <a:schemeClr val="bg1"/>
                </a:solidFill>
                <a:latin typeface="+mn-lt"/>
                <a:ea typeface="Tahoma" pitchFamily="34" charset="0"/>
              </a:rPr>
              <a:t>2014-2019</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ontent Placeholder 1"/>
          <p:cNvSpPr txBox="1">
            <a:spLocks/>
          </p:cNvSpPr>
          <p:nvPr/>
        </p:nvSpPr>
        <p:spPr>
          <a:xfrm>
            <a:off x="228600" y="856208"/>
            <a:ext cx="11734800" cy="56969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sz="1800" dirty="0">
                <a:latin typeface="Arial" pitchFamily="34" charset="0"/>
                <a:cs typeface="Arial" pitchFamily="34" charset="0"/>
              </a:rPr>
              <a:t>NACS built around </a:t>
            </a:r>
            <a:r>
              <a:rPr lang="en-US" sz="1800" dirty="0">
                <a:solidFill>
                  <a:schemeClr val="accent6"/>
                </a:solidFill>
                <a:latin typeface="Arial" pitchFamily="34" charset="0"/>
                <a:cs typeface="Arial" pitchFamily="34" charset="0"/>
              </a:rPr>
              <a:t>6 </a:t>
            </a:r>
            <a:r>
              <a:rPr lang="en-US" sz="1800" dirty="0" smtClean="0">
                <a:solidFill>
                  <a:schemeClr val="accent6"/>
                </a:solidFill>
                <a:latin typeface="Arial" pitchFamily="34" charset="0"/>
                <a:cs typeface="Arial" pitchFamily="34" charset="0"/>
              </a:rPr>
              <a:t>Strategic Pillars</a:t>
            </a:r>
            <a:r>
              <a:rPr lang="en-US" sz="1800" dirty="0" smtClean="0">
                <a:latin typeface="Arial" pitchFamily="34" charset="0"/>
                <a:cs typeface="Arial" pitchFamily="34" charset="0"/>
              </a:rPr>
              <a:t>  </a:t>
            </a:r>
            <a:r>
              <a:rPr lang="en-US" sz="1800" dirty="0">
                <a:latin typeface="Arial" pitchFamily="34" charset="0"/>
                <a:cs typeface="Arial" pitchFamily="34" charset="0"/>
              </a:rPr>
              <a:t>namely:</a:t>
            </a:r>
          </a:p>
          <a:p>
            <a:pPr marL="0" indent="0" algn="just">
              <a:lnSpc>
                <a:spcPct val="120000"/>
              </a:lnSpc>
              <a:spcBef>
                <a:spcPts val="0"/>
              </a:spcBef>
              <a:buNone/>
            </a:pPr>
            <a:endParaRPr lang="en-US" sz="19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smtClean="0">
                <a:solidFill>
                  <a:schemeClr val="accent6"/>
                </a:solidFill>
                <a:latin typeface="Arial" panose="020B0604020202020204" pitchFamily="34" charset="0"/>
                <a:cs typeface="Arial" pitchFamily="34" charset="0"/>
              </a:rPr>
              <a:t>Promote </a:t>
            </a:r>
            <a:r>
              <a:rPr lang="en-US" sz="1800" dirty="0">
                <a:solidFill>
                  <a:schemeClr val="accent6"/>
                </a:solidFill>
                <a:latin typeface="Arial" pitchFamily="34" charset="0"/>
                <a:cs typeface="Arial" pitchFamily="34" charset="0"/>
              </a:rPr>
              <a:t>citizen empowerment </a:t>
            </a:r>
            <a:r>
              <a:rPr lang="en-US" sz="1800" dirty="0">
                <a:latin typeface="Arial" pitchFamily="34" charset="0"/>
                <a:cs typeface="Arial" pitchFamily="34" charset="0"/>
              </a:rPr>
              <a:t>and sustainable partnerships between all stakeholders in building </a:t>
            </a:r>
            <a:r>
              <a:rPr lang="en-US" sz="1800" dirty="0">
                <a:solidFill>
                  <a:schemeClr val="accent6"/>
                </a:solidFill>
                <a:latin typeface="Arial" pitchFamily="34" charset="0"/>
                <a:cs typeface="Arial" pitchFamily="34" charset="0"/>
              </a:rPr>
              <a:t>a values-based culture of integrity, transparency and accountability </a:t>
            </a:r>
            <a:r>
              <a:rPr lang="en-US" sz="1800" dirty="0">
                <a:latin typeface="Arial" pitchFamily="34" charset="0"/>
                <a:cs typeface="Arial" pitchFamily="34" charset="0"/>
              </a:rPr>
              <a:t>in all spheres of </a:t>
            </a:r>
            <a:r>
              <a:rPr lang="en-US" sz="1800" dirty="0" smtClean="0">
                <a:latin typeface="Arial" pitchFamily="34" charset="0"/>
                <a:cs typeface="Arial" pitchFamily="34" charset="0"/>
              </a:rPr>
              <a:t>society.</a:t>
            </a:r>
          </a:p>
          <a:p>
            <a:pPr marL="457200" indent="-457200" algn="just">
              <a:lnSpc>
                <a:spcPct val="100000"/>
              </a:lnSpc>
              <a:spcBef>
                <a:spcPts val="0"/>
              </a:spcBef>
              <a:buFont typeface="+mj-lt"/>
              <a:buAutoNum type="arabicPeriod"/>
            </a:pPr>
            <a:endParaRPr lang="en-US" sz="18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smtClean="0">
                <a:latin typeface="Arial" pitchFamily="34" charset="0"/>
                <a:cs typeface="Arial" pitchFamily="34" charset="0"/>
              </a:rPr>
              <a:t>Advance </a:t>
            </a:r>
            <a:r>
              <a:rPr lang="en-US" sz="1800" dirty="0">
                <a:latin typeface="Arial" pitchFamily="34" charset="0"/>
                <a:cs typeface="Arial" pitchFamily="34" charset="0"/>
              </a:rPr>
              <a:t>the </a:t>
            </a:r>
            <a:r>
              <a:rPr lang="en-US" sz="1800" dirty="0" smtClean="0">
                <a:solidFill>
                  <a:schemeClr val="accent6"/>
                </a:solidFill>
                <a:latin typeface="Arial" pitchFamily="34" charset="0"/>
                <a:cs typeface="Arial" pitchFamily="34" charset="0"/>
              </a:rPr>
              <a:t>professionalization </a:t>
            </a:r>
            <a:r>
              <a:rPr lang="en-US" sz="1800" dirty="0">
                <a:solidFill>
                  <a:schemeClr val="accent6"/>
                </a:solidFill>
                <a:latin typeface="Arial" pitchFamily="34" charset="0"/>
                <a:cs typeface="Arial" pitchFamily="34" charset="0"/>
              </a:rPr>
              <a:t>and enhance the performance management of employees </a:t>
            </a:r>
            <a:r>
              <a:rPr lang="en-US" sz="1800" dirty="0">
                <a:latin typeface="Arial" pitchFamily="34" charset="0"/>
                <a:cs typeface="Arial" pitchFamily="34" charset="0"/>
              </a:rPr>
              <a:t>to optimise their contribution to </a:t>
            </a:r>
            <a:r>
              <a:rPr lang="en-US" sz="1800" dirty="0">
                <a:solidFill>
                  <a:schemeClr val="accent6"/>
                </a:solidFill>
                <a:latin typeface="Arial" pitchFamily="34" charset="0"/>
                <a:cs typeface="Arial" pitchFamily="34" charset="0"/>
              </a:rPr>
              <a:t>create corrupt-free </a:t>
            </a:r>
            <a:r>
              <a:rPr lang="en-US" sz="1800" dirty="0" smtClean="0">
                <a:solidFill>
                  <a:schemeClr val="accent6"/>
                </a:solidFill>
                <a:latin typeface="Arial" pitchFamily="34" charset="0"/>
                <a:cs typeface="Arial" pitchFamily="34" charset="0"/>
              </a:rPr>
              <a:t>workplaces.</a:t>
            </a:r>
          </a:p>
          <a:p>
            <a:pPr marL="457200" indent="-457200" algn="just">
              <a:lnSpc>
                <a:spcPct val="100000"/>
              </a:lnSpc>
              <a:spcBef>
                <a:spcPts val="0"/>
              </a:spcBef>
              <a:buFont typeface="+mj-lt"/>
              <a:buAutoNum type="arabicPeriod"/>
            </a:pPr>
            <a:endParaRPr lang="en-US" sz="19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smtClean="0">
                <a:solidFill>
                  <a:schemeClr val="accent6"/>
                </a:solidFill>
                <a:latin typeface="Arial" pitchFamily="34" charset="0"/>
                <a:cs typeface="Arial" pitchFamily="34" charset="0"/>
              </a:rPr>
              <a:t>Enhance </a:t>
            </a:r>
            <a:r>
              <a:rPr lang="en-US" sz="1800" dirty="0">
                <a:solidFill>
                  <a:schemeClr val="accent6"/>
                </a:solidFill>
                <a:latin typeface="Arial" pitchFamily="34" charset="0"/>
                <a:cs typeface="Arial" pitchFamily="34" charset="0"/>
              </a:rPr>
              <a:t>and capacitate governance, oversight and compliance functions </a:t>
            </a:r>
            <a:r>
              <a:rPr lang="en-US" sz="1800" dirty="0">
                <a:latin typeface="Arial" pitchFamily="34" charset="0"/>
                <a:cs typeface="Arial" pitchFamily="34" charset="0"/>
              </a:rPr>
              <a:t>and processes and enforce timeous </a:t>
            </a:r>
            <a:r>
              <a:rPr lang="en-US" sz="1800" dirty="0">
                <a:solidFill>
                  <a:schemeClr val="accent6"/>
                </a:solidFill>
                <a:latin typeface="Arial" pitchFamily="34" charset="0"/>
                <a:cs typeface="Arial" pitchFamily="34" charset="0"/>
              </a:rPr>
              <a:t>consequence management for all acts of </a:t>
            </a:r>
            <a:r>
              <a:rPr lang="en-US" sz="1800" dirty="0" smtClean="0">
                <a:solidFill>
                  <a:schemeClr val="accent6"/>
                </a:solidFill>
                <a:latin typeface="Arial" pitchFamily="34" charset="0"/>
                <a:cs typeface="Arial" pitchFamily="34" charset="0"/>
              </a:rPr>
              <a:t>transgression</a:t>
            </a:r>
            <a:r>
              <a:rPr lang="en-US" sz="1800" dirty="0" smtClean="0">
                <a:latin typeface="Arial" pitchFamily="34" charset="0"/>
                <a:cs typeface="Arial" pitchFamily="34" charset="0"/>
              </a:rPr>
              <a:t>.</a:t>
            </a:r>
          </a:p>
          <a:p>
            <a:pPr marL="457200" indent="-457200" algn="just">
              <a:lnSpc>
                <a:spcPct val="100000"/>
              </a:lnSpc>
              <a:spcBef>
                <a:spcPts val="0"/>
              </a:spcBef>
              <a:buFont typeface="+mj-lt"/>
              <a:buAutoNum type="arabicPeriod"/>
            </a:pPr>
            <a:endParaRPr lang="en-US" sz="18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smtClean="0">
                <a:solidFill>
                  <a:schemeClr val="accent6"/>
                </a:solidFill>
                <a:latin typeface="Arial" pitchFamily="34" charset="0"/>
                <a:cs typeface="Arial" pitchFamily="34" charset="0"/>
              </a:rPr>
              <a:t>Improve </a:t>
            </a:r>
            <a:r>
              <a:rPr lang="en-US" sz="1800" dirty="0">
                <a:solidFill>
                  <a:schemeClr val="accent6"/>
                </a:solidFill>
                <a:latin typeface="Arial" pitchFamily="34" charset="0"/>
                <a:cs typeface="Arial" pitchFamily="34" charset="0"/>
              </a:rPr>
              <a:t>the integrity and credibility of the public procurement system </a:t>
            </a:r>
            <a:r>
              <a:rPr lang="en-US" sz="1800" dirty="0">
                <a:latin typeface="Arial" pitchFamily="34" charset="0"/>
                <a:cs typeface="Arial" pitchFamily="34" charset="0"/>
              </a:rPr>
              <a:t>and administrative processes to maximise the effective and </a:t>
            </a:r>
            <a:r>
              <a:rPr lang="en-US" sz="1800" dirty="0">
                <a:solidFill>
                  <a:schemeClr val="accent6"/>
                </a:solidFill>
                <a:latin typeface="Arial" pitchFamily="34" charset="0"/>
                <a:cs typeface="Arial" pitchFamily="34" charset="0"/>
              </a:rPr>
              <a:t>efficient utilisation of resources for enhanced service </a:t>
            </a:r>
            <a:r>
              <a:rPr lang="en-US" sz="1800" dirty="0" smtClean="0">
                <a:solidFill>
                  <a:schemeClr val="accent6"/>
                </a:solidFill>
                <a:latin typeface="Arial" pitchFamily="34" charset="0"/>
                <a:cs typeface="Arial" pitchFamily="34" charset="0"/>
              </a:rPr>
              <a:t>delivery</a:t>
            </a:r>
            <a:r>
              <a:rPr lang="en-US" sz="1800" dirty="0" smtClean="0">
                <a:latin typeface="Arial" pitchFamily="34" charset="0"/>
                <a:cs typeface="Arial" pitchFamily="34" charset="0"/>
              </a:rPr>
              <a:t>.</a:t>
            </a:r>
          </a:p>
          <a:p>
            <a:pPr marL="457200" indent="-457200" algn="just">
              <a:lnSpc>
                <a:spcPct val="100000"/>
              </a:lnSpc>
              <a:spcBef>
                <a:spcPts val="0"/>
              </a:spcBef>
              <a:buFont typeface="+mj-lt"/>
              <a:buAutoNum type="arabicPeriod"/>
            </a:pPr>
            <a:endParaRPr lang="en-US" sz="18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a:latin typeface="Arial" pitchFamily="34" charset="0"/>
                <a:cs typeface="Arial" pitchFamily="34" charset="0"/>
              </a:rPr>
              <a:t>Strengthen the </a:t>
            </a:r>
            <a:r>
              <a:rPr lang="en-US" sz="1800" dirty="0">
                <a:solidFill>
                  <a:schemeClr val="accent6"/>
                </a:solidFill>
                <a:latin typeface="Arial" pitchFamily="34" charset="0"/>
                <a:cs typeface="Arial" pitchFamily="34" charset="0"/>
              </a:rPr>
              <a:t>resourcing, coordination, performance and independence of dedicated anti-corruption agencies</a:t>
            </a:r>
            <a:r>
              <a:rPr lang="en-US" sz="1800" dirty="0">
                <a:latin typeface="Arial" pitchFamily="34" charset="0"/>
                <a:cs typeface="Arial" pitchFamily="34" charset="0"/>
              </a:rPr>
              <a:t>.</a:t>
            </a:r>
          </a:p>
          <a:p>
            <a:pPr marL="457200" indent="-457200" algn="just">
              <a:lnSpc>
                <a:spcPct val="100000"/>
              </a:lnSpc>
              <a:spcBef>
                <a:spcPts val="0"/>
              </a:spcBef>
              <a:buFont typeface="+mj-lt"/>
              <a:buAutoNum type="arabicPeriod"/>
            </a:pPr>
            <a:endParaRPr lang="en-US" sz="1800" dirty="0">
              <a:latin typeface="Arial" pitchFamily="34" charset="0"/>
              <a:cs typeface="Arial" pitchFamily="34" charset="0"/>
            </a:endParaRPr>
          </a:p>
          <a:p>
            <a:pPr marL="457200" indent="-457200" algn="just">
              <a:lnSpc>
                <a:spcPct val="100000"/>
              </a:lnSpc>
              <a:spcBef>
                <a:spcPts val="0"/>
              </a:spcBef>
              <a:buFont typeface="+mj-lt"/>
              <a:buAutoNum type="arabicPeriod"/>
            </a:pPr>
            <a:r>
              <a:rPr lang="en-US" sz="1800" dirty="0" smtClean="0">
                <a:solidFill>
                  <a:schemeClr val="accent6"/>
                </a:solidFill>
                <a:latin typeface="Arial" pitchFamily="34" charset="0"/>
                <a:cs typeface="Arial" pitchFamily="34" charset="0"/>
              </a:rPr>
              <a:t>Protect </a:t>
            </a:r>
            <a:r>
              <a:rPr lang="en-US" sz="1800" dirty="0">
                <a:solidFill>
                  <a:schemeClr val="accent6"/>
                </a:solidFill>
                <a:latin typeface="Arial" pitchFamily="34" charset="0"/>
                <a:cs typeface="Arial" pitchFamily="34" charset="0"/>
              </a:rPr>
              <a:t>vulnerable sectors that are most prone to corruption </a:t>
            </a:r>
            <a:r>
              <a:rPr lang="en-US" sz="1800" dirty="0">
                <a:latin typeface="Arial" pitchFamily="34" charset="0"/>
                <a:cs typeface="Arial" pitchFamily="34" charset="0"/>
              </a:rPr>
              <a:t>and unethical practices with effective risk management</a:t>
            </a:r>
          </a:p>
          <a:p>
            <a:pPr marL="0" indent="0" algn="just">
              <a:buFont typeface="Arial" panose="020B0604020202020204" pitchFamily="34" charset="0"/>
              <a:buNone/>
            </a:pPr>
            <a:endParaRPr lang="en-ZA" sz="1800" dirty="0">
              <a:latin typeface="Arial" pitchFamily="34" charset="0"/>
              <a:cs typeface="Arial" pitchFamily="34" charset="0"/>
            </a:endParaRPr>
          </a:p>
        </p:txBody>
      </p:sp>
    </p:spTree>
    <p:extLst>
      <p:ext uri="{BB962C8B-B14F-4D97-AF65-F5344CB8AC3E}">
        <p14:creationId xmlns:p14="http://schemas.microsoft.com/office/powerpoint/2010/main" xmlns="" val="275653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9A93D-5CEA-4D48-9486-D96C1148843F}" type="slidenum">
              <a:rPr lang="en-ZA" smtClean="0"/>
              <a:pPr/>
              <a:t>9</a:t>
            </a:fld>
            <a:endParaRPr lang="en-ZA"/>
          </a:p>
        </p:txBody>
      </p:sp>
      <p:pic>
        <p:nvPicPr>
          <p:cNvPr id="5" name="Content Placeholder 5"/>
          <p:cNvPicPr>
            <a:picLocks noChangeAspect="1"/>
          </p:cNvPicPr>
          <p:nvPr/>
        </p:nvPicPr>
        <p:blipFill>
          <a:blip r:embed="rId2" cstate="print"/>
          <a:stretch>
            <a:fillRect/>
          </a:stretch>
        </p:blipFill>
        <p:spPr>
          <a:xfrm>
            <a:off x="0" y="-11723"/>
            <a:ext cx="12192000" cy="805727"/>
          </a:xfrm>
          <a:prstGeom prst="rect">
            <a:avLst/>
          </a:prstGeom>
        </p:spPr>
      </p:pic>
      <p:sp>
        <p:nvSpPr>
          <p:cNvPr id="6" name="Title 2"/>
          <p:cNvSpPr txBox="1">
            <a:spLocks/>
          </p:cNvSpPr>
          <p:nvPr/>
        </p:nvSpPr>
        <p:spPr>
          <a:xfrm>
            <a:off x="26377" y="50481"/>
            <a:ext cx="9829800" cy="681318"/>
          </a:xfrm>
          <a:prstGeom prst="rect">
            <a:avLst/>
          </a:prstGeom>
        </p:spPr>
        <p:txBody>
          <a:bodyPr vert="horz" lIns="91440" tIns="45720" rIns="91440" bIns="45720" rtlCol="0" anchor="ctr">
            <a:noAutofit/>
          </a:bodyPr>
          <a:lstStyle>
            <a:lvl1pPr algn="l" defTabSz="914391" rtl="0" eaLnBrk="1" latinLnBrk="0" hangingPunct="1">
              <a:spcBef>
                <a:spcPct val="0"/>
              </a:spcBef>
              <a:buNone/>
              <a:defRPr sz="2000" kern="1200">
                <a:solidFill>
                  <a:schemeClr val="accent6">
                    <a:lumMod val="50000"/>
                  </a:schemeClr>
                </a:solidFill>
                <a:latin typeface="Arial" pitchFamily="34" charset="0"/>
                <a:ea typeface="+mj-ea"/>
                <a:cs typeface="Arial" pitchFamily="34" charset="0"/>
              </a:defRPr>
            </a:lvl1pPr>
          </a:lstStyle>
          <a:p>
            <a:r>
              <a:rPr lang="en-ZA" sz="2400" b="1" dirty="0" smtClean="0">
                <a:solidFill>
                  <a:schemeClr val="bg1"/>
                </a:solidFill>
                <a:latin typeface="+mn-lt"/>
                <a:ea typeface="Tahoma" pitchFamily="34" charset="0"/>
              </a:rPr>
              <a:t>Guiding Principles (Legislative And </a:t>
            </a:r>
          </a:p>
          <a:p>
            <a:r>
              <a:rPr lang="en-ZA" sz="2400" b="1" dirty="0" smtClean="0">
                <a:solidFill>
                  <a:schemeClr val="bg1"/>
                </a:solidFill>
                <a:latin typeface="+mn-lt"/>
                <a:ea typeface="Tahoma" pitchFamily="34" charset="0"/>
              </a:rPr>
              <a:t>Regulatory Environment)</a:t>
            </a:r>
            <a:endParaRPr lang="en-ZA" sz="2400" b="1" dirty="0">
              <a:solidFill>
                <a:schemeClr val="bg1"/>
              </a:solidFill>
              <a:latin typeface="+mn-lt"/>
              <a:ea typeface="Tahoma"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 name="Group 25"/>
          <p:cNvGrpSpPr/>
          <p:nvPr/>
        </p:nvGrpSpPr>
        <p:grpSpPr>
          <a:xfrm>
            <a:off x="199639" y="1013859"/>
            <a:ext cx="11796770" cy="5161925"/>
            <a:chOff x="0" y="0"/>
            <a:chExt cx="11201402" cy="5323082"/>
          </a:xfrm>
        </p:grpSpPr>
        <p:sp>
          <p:nvSpPr>
            <p:cNvPr id="45" name="Rounded Rectangle 44"/>
            <p:cNvSpPr/>
            <p:nvPr/>
          </p:nvSpPr>
          <p:spPr>
            <a:xfrm>
              <a:off x="0" y="0"/>
              <a:ext cx="11201402" cy="5323082"/>
            </a:xfrm>
            <a:prstGeom prst="roundRect">
              <a:avLst>
                <a:gd name="adj" fmla="val 85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6" name="Rounded Rectangle 4"/>
            <p:cNvSpPr/>
            <p:nvPr/>
          </p:nvSpPr>
          <p:spPr>
            <a:xfrm>
              <a:off x="132522" y="132522"/>
              <a:ext cx="10936358" cy="5058038"/>
            </a:xfrm>
            <a:prstGeom prst="rect">
              <a:avLst/>
            </a:prstGeom>
            <a:noFill/>
            <a:ln>
              <a:noFill/>
            </a:ln>
            <a:effectLst/>
          </p:spPr>
          <p:txBody>
            <a:bodyPr spcFirstLastPara="0" vert="horz" wrap="square" lIns="205740" tIns="205740" rIns="205740" bIns="4131303" numCol="1" spcCol="1270" anchor="t" anchorCtr="0">
              <a:noAutofit/>
            </a:bodyPr>
            <a:lstStyle/>
            <a:p>
              <a:pPr marL="0" marR="0" lvl="0" indent="0" algn="l" defTabSz="2400300" eaLnBrk="1" fontAlgn="auto" latinLnBrk="0" hangingPunct="1">
                <a:lnSpc>
                  <a:spcPct val="90000"/>
                </a:lnSpc>
                <a:spcBef>
                  <a:spcPct val="0"/>
                </a:spcBef>
                <a:spcAft>
                  <a:spcPct val="35000"/>
                </a:spcAft>
                <a:buClrTx/>
                <a:buSzTx/>
                <a:buFontTx/>
                <a:buNone/>
                <a:tabLst/>
                <a:defRPr/>
              </a:pPr>
              <a:endParaRPr kumimoji="0" lang="en-ZA" sz="5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grpSp>
        <p:nvGrpSpPr>
          <p:cNvPr id="27" name="Group 26"/>
          <p:cNvGrpSpPr/>
          <p:nvPr/>
        </p:nvGrpSpPr>
        <p:grpSpPr>
          <a:xfrm>
            <a:off x="2155620" y="1128692"/>
            <a:ext cx="8817180" cy="5007803"/>
            <a:chOff x="2483264" y="341308"/>
            <a:chExt cx="8681086" cy="5435457"/>
          </a:xfrm>
        </p:grpSpPr>
        <p:sp>
          <p:nvSpPr>
            <p:cNvPr id="43" name="Rounded Rectangle 42"/>
            <p:cNvSpPr/>
            <p:nvPr/>
          </p:nvSpPr>
          <p:spPr>
            <a:xfrm>
              <a:off x="2483264" y="341308"/>
              <a:ext cx="8681086" cy="5435457"/>
            </a:xfrm>
            <a:prstGeom prst="roundRect">
              <a:avLst>
                <a:gd name="adj" fmla="val 105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p:spPr>
        </p:sp>
        <p:sp>
          <p:nvSpPr>
            <p:cNvPr id="44" name="Rounded Rectangle 6"/>
            <p:cNvSpPr/>
            <p:nvPr/>
          </p:nvSpPr>
          <p:spPr>
            <a:xfrm>
              <a:off x="2650423" y="508467"/>
              <a:ext cx="8346768" cy="5101139"/>
            </a:xfrm>
            <a:prstGeom prst="rect">
              <a:avLst/>
            </a:prstGeom>
            <a:noFill/>
            <a:ln>
              <a:noFill/>
            </a:ln>
            <a:effectLst/>
          </p:spPr>
          <p:txBody>
            <a:bodyPr spcFirstLastPara="0" vert="horz" wrap="square" lIns="91440" tIns="91440" rIns="91440" bIns="2366110" numCol="1" spcCol="1270" anchor="t"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Public Finance Management </a:t>
              </a: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Act (S 38 (b) (h, II): Procurement)</a:t>
              </a:r>
            </a:p>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Prevention and Combating of Corrupt Activities Act</a:t>
              </a:r>
            </a:p>
            <a:p>
              <a:pPr marL="0" marR="0" lvl="0" indent="0" algn="l" defTabSz="106680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smtClean="0">
                  <a:ln>
                    <a:noFill/>
                  </a:ln>
                  <a:solidFill>
                    <a:sysClr val="window" lastClr="FFFFFF"/>
                  </a:solidFill>
                  <a:effectLst/>
                  <a:uLnTx/>
                  <a:uFillTx/>
                  <a:latin typeface="Arial" pitchFamily="34" charset="0"/>
                  <a:ea typeface="+mn-ea"/>
                  <a:cs typeface="Arial" pitchFamily="34" charset="0"/>
                </a:rPr>
                <a:t>Protected Disclosure Act</a:t>
              </a:r>
              <a:endParaRPr kumimoji="0" lang="en-ZA" sz="24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grpSp>
      <p:grpSp>
        <p:nvGrpSpPr>
          <p:cNvPr id="28" name="Group 27"/>
          <p:cNvGrpSpPr/>
          <p:nvPr/>
        </p:nvGrpSpPr>
        <p:grpSpPr>
          <a:xfrm>
            <a:off x="3712846" y="3258337"/>
            <a:ext cx="8143998" cy="2917447"/>
            <a:chOff x="2743237" y="2259818"/>
            <a:chExt cx="8284898" cy="3063263"/>
          </a:xfrm>
        </p:grpSpPr>
        <p:sp>
          <p:nvSpPr>
            <p:cNvPr id="41" name="Rounded Rectangle 40"/>
            <p:cNvSpPr/>
            <p:nvPr/>
          </p:nvSpPr>
          <p:spPr>
            <a:xfrm>
              <a:off x="2743237" y="2259818"/>
              <a:ext cx="8284898" cy="3063263"/>
            </a:xfrm>
            <a:prstGeom prst="roundRect">
              <a:avLst>
                <a:gd name="adj" fmla="val 105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p:spPr>
        </p:sp>
        <p:sp>
          <p:nvSpPr>
            <p:cNvPr id="42" name="Rounded Rectangle 8"/>
            <p:cNvSpPr/>
            <p:nvPr/>
          </p:nvSpPr>
          <p:spPr>
            <a:xfrm>
              <a:off x="2837443" y="2354024"/>
              <a:ext cx="8096486" cy="2874851"/>
            </a:xfrm>
            <a:prstGeom prst="rect">
              <a:avLst/>
            </a:prstGeom>
            <a:noFill/>
            <a:ln>
              <a:noFill/>
            </a:ln>
            <a:effectLst/>
          </p:spPr>
          <p:txBody>
            <a:bodyPr spcFirstLastPara="0" vert="horz" wrap="square" lIns="137160" tIns="137160" rIns="137160" bIns="1201834" numCol="1" spcCol="1270" anchor="t" anchorCtr="0">
              <a:noAutofit/>
            </a:bodyPr>
            <a:lstStyle/>
            <a:p>
              <a:pPr marL="0" marR="0" lvl="0" indent="0" algn="l" defTabSz="1600200" eaLnBrk="1" fontAlgn="auto" latinLnBrk="0" hangingPunct="1">
                <a:lnSpc>
                  <a:spcPct val="90000"/>
                </a:lnSpc>
                <a:spcBef>
                  <a:spcPct val="0"/>
                </a:spcBef>
                <a:spcAft>
                  <a:spcPct val="35000"/>
                </a:spcAft>
                <a:buClrTx/>
                <a:buSzTx/>
                <a:buFontTx/>
                <a:buNone/>
                <a:tabLst/>
                <a:defRPr/>
              </a:pPr>
              <a:r>
                <a:rPr kumimoji="0" lang="en-ZA" sz="36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Additional legislation, policies &amp; regulations</a:t>
              </a:r>
            </a:p>
          </p:txBody>
        </p:sp>
      </p:grpSp>
      <p:grpSp>
        <p:nvGrpSpPr>
          <p:cNvPr id="29" name="Group 28"/>
          <p:cNvGrpSpPr/>
          <p:nvPr/>
        </p:nvGrpSpPr>
        <p:grpSpPr>
          <a:xfrm>
            <a:off x="3988857" y="4973825"/>
            <a:ext cx="1884120" cy="912545"/>
            <a:chOff x="3129164" y="4114803"/>
            <a:chExt cx="1916717" cy="958154"/>
          </a:xfrm>
        </p:grpSpPr>
        <p:sp>
          <p:nvSpPr>
            <p:cNvPr id="39" name="Rounded Rectangle 38"/>
            <p:cNvSpPr/>
            <p:nvPr/>
          </p:nvSpPr>
          <p:spPr>
            <a:xfrm>
              <a:off x="3129164" y="4114803"/>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7875184"/>
                  <a:satOff val="-11816"/>
                  <a:lumOff val="-1922"/>
                  <a:alphaOff val="0"/>
                </a:srgbClr>
              </a:solidFill>
              <a:prstDash val="solid"/>
            </a:ln>
            <a:effectLst/>
          </p:spPr>
        </p:sp>
        <p:sp>
          <p:nvSpPr>
            <p:cNvPr id="40" name="Rounded Rectangle 10"/>
            <p:cNvSpPr/>
            <p:nvPr/>
          </p:nvSpPr>
          <p:spPr>
            <a:xfrm>
              <a:off x="3158631" y="4144270"/>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Public Service Anti-Corruption Strategy</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grpSp>
        <p:nvGrpSpPr>
          <p:cNvPr id="30" name="Group 29"/>
          <p:cNvGrpSpPr/>
          <p:nvPr/>
        </p:nvGrpSpPr>
        <p:grpSpPr>
          <a:xfrm>
            <a:off x="5812080" y="4973825"/>
            <a:ext cx="1884120" cy="912545"/>
            <a:chOff x="4952387" y="4114803"/>
            <a:chExt cx="1916717" cy="958154"/>
          </a:xfrm>
        </p:grpSpPr>
        <p:sp>
          <p:nvSpPr>
            <p:cNvPr id="37" name="Rounded Rectangle 36"/>
            <p:cNvSpPr/>
            <p:nvPr/>
          </p:nvSpPr>
          <p:spPr>
            <a:xfrm>
              <a:off x="4952387" y="4114803"/>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9000211"/>
                  <a:satOff val="-13504"/>
                  <a:lumOff val="-2196"/>
                  <a:alphaOff val="0"/>
                </a:srgbClr>
              </a:solidFill>
              <a:prstDash val="solid"/>
            </a:ln>
            <a:effectLst/>
          </p:spPr>
        </p:sp>
        <p:sp>
          <p:nvSpPr>
            <p:cNvPr id="38" name="Rounded Rectangle 12"/>
            <p:cNvSpPr/>
            <p:nvPr/>
          </p:nvSpPr>
          <p:spPr>
            <a:xfrm>
              <a:off x="4981854" y="4144270"/>
              <a:ext cx="1857783" cy="89922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ZA" sz="1200" b="1" dirty="0">
                  <a:solidFill>
                    <a:sysClr val="windowText" lastClr="000000">
                      <a:hueOff val="0"/>
                      <a:satOff val="0"/>
                      <a:lumOff val="0"/>
                      <a:alphaOff val="0"/>
                    </a:sysClr>
                  </a:solidFill>
                  <a:latin typeface="Arial" pitchFamily="34" charset="0"/>
                  <a:cs typeface="Arial" pitchFamily="34" charset="0"/>
                </a:rPr>
                <a:t>Code of Conduct for the Public Service</a:t>
              </a:r>
            </a:p>
          </p:txBody>
        </p:sp>
      </p:grpSp>
      <p:grpSp>
        <p:nvGrpSpPr>
          <p:cNvPr id="31" name="Group 30"/>
          <p:cNvGrpSpPr/>
          <p:nvPr/>
        </p:nvGrpSpPr>
        <p:grpSpPr>
          <a:xfrm>
            <a:off x="7932109" y="4038600"/>
            <a:ext cx="1884120" cy="912545"/>
            <a:chOff x="6908918" y="3156648"/>
            <a:chExt cx="1916717" cy="958154"/>
          </a:xfrm>
        </p:grpSpPr>
        <p:sp>
          <p:nvSpPr>
            <p:cNvPr id="35" name="Rounded Rectangle 34"/>
            <p:cNvSpPr/>
            <p:nvPr/>
          </p:nvSpPr>
          <p:spPr>
            <a:xfrm>
              <a:off x="6908918" y="3156648"/>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10125237"/>
                  <a:satOff val="-15192"/>
                  <a:lumOff val="-2471"/>
                  <a:alphaOff val="0"/>
                </a:srgbClr>
              </a:solidFill>
              <a:prstDash val="solid"/>
            </a:ln>
            <a:effectLst/>
          </p:spPr>
        </p:sp>
        <p:sp>
          <p:nvSpPr>
            <p:cNvPr id="36" name="Rounded Rectangle 14"/>
            <p:cNvSpPr/>
            <p:nvPr/>
          </p:nvSpPr>
          <p:spPr>
            <a:xfrm>
              <a:off x="6938385" y="3186115"/>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DPW Fraud Prevention Strategy </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grpSp>
        <p:nvGrpSpPr>
          <p:cNvPr id="32" name="Group 31"/>
          <p:cNvGrpSpPr/>
          <p:nvPr/>
        </p:nvGrpSpPr>
        <p:grpSpPr>
          <a:xfrm>
            <a:off x="9850680" y="4038600"/>
            <a:ext cx="1884120" cy="912545"/>
            <a:chOff x="8827489" y="3156648"/>
            <a:chExt cx="1916717" cy="958154"/>
          </a:xfrm>
        </p:grpSpPr>
        <p:sp>
          <p:nvSpPr>
            <p:cNvPr id="33" name="Rounded Rectangle 32"/>
            <p:cNvSpPr/>
            <p:nvPr/>
          </p:nvSpPr>
          <p:spPr>
            <a:xfrm>
              <a:off x="8827489" y="3156648"/>
              <a:ext cx="1916717" cy="958154"/>
            </a:xfrm>
            <a:prstGeom prst="roundRect">
              <a:avLst>
                <a:gd name="adj" fmla="val 10500"/>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p:spPr>
        </p:sp>
        <p:sp>
          <p:nvSpPr>
            <p:cNvPr id="34" name="Rounded Rectangle 16"/>
            <p:cNvSpPr/>
            <p:nvPr/>
          </p:nvSpPr>
          <p:spPr>
            <a:xfrm>
              <a:off x="8856956" y="3186115"/>
              <a:ext cx="1857783" cy="899220"/>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ZA"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Arial" pitchFamily="34" charset="0"/>
                  <a:ea typeface="+mn-ea"/>
                  <a:cs typeface="Arial" pitchFamily="34" charset="0"/>
                </a:rPr>
                <a:t>DPW Whistle-Blowing Policy</a:t>
              </a:r>
              <a:endParaRPr kumimoji="0" lang="en-ZA" sz="1200" b="1" i="0" u="none" strike="noStrike" kern="1200" cap="none" spc="0" normalizeH="0" baseline="0" noProof="0" dirty="0">
                <a:ln>
                  <a:noFill/>
                </a:ln>
                <a:solidFill>
                  <a:sysClr val="windowText" lastClr="000000">
                    <a:hueOff val="0"/>
                    <a:satOff val="0"/>
                    <a:lumOff val="0"/>
                    <a:alphaOff val="0"/>
                  </a:sysClr>
                </a:solidFill>
                <a:effectLst/>
                <a:uLnTx/>
                <a:uFillTx/>
                <a:latin typeface="Arial" pitchFamily="34" charset="0"/>
                <a:ea typeface="+mn-ea"/>
                <a:cs typeface="Arial" pitchFamily="34" charset="0"/>
              </a:endParaRPr>
            </a:p>
          </p:txBody>
        </p:sp>
      </p:grpSp>
      <p:sp>
        <p:nvSpPr>
          <p:cNvPr id="3" name="TextBox 2"/>
          <p:cNvSpPr txBox="1"/>
          <p:nvPr/>
        </p:nvSpPr>
        <p:spPr>
          <a:xfrm>
            <a:off x="476828" y="2300083"/>
            <a:ext cx="738664" cy="3130014"/>
          </a:xfrm>
          <a:prstGeom prst="rect">
            <a:avLst/>
          </a:prstGeom>
          <a:noFill/>
        </p:spPr>
        <p:txBody>
          <a:bodyPr vert="vert270" wrap="square" rtlCol="0">
            <a:spAutoFit/>
          </a:bodyPr>
          <a:lstStyle/>
          <a:p>
            <a:pPr lvl="0" defTabSz="2400300">
              <a:lnSpc>
                <a:spcPct val="90000"/>
              </a:lnSpc>
              <a:spcBef>
                <a:spcPct val="0"/>
              </a:spcBef>
              <a:spcAft>
                <a:spcPct val="35000"/>
              </a:spcAft>
              <a:defRPr/>
            </a:pPr>
            <a:r>
              <a:rPr lang="en-ZA" sz="4000" dirty="0">
                <a:solidFill>
                  <a:sysClr val="window" lastClr="FFFFFF"/>
                </a:solidFill>
                <a:latin typeface="Arial" pitchFamily="34" charset="0"/>
                <a:cs typeface="Arial" pitchFamily="34" charset="0"/>
              </a:rPr>
              <a:t>Constitution </a:t>
            </a:r>
          </a:p>
        </p:txBody>
      </p:sp>
    </p:spTree>
    <p:extLst>
      <p:ext uri="{BB962C8B-B14F-4D97-AF65-F5344CB8AC3E}">
        <p14:creationId xmlns:p14="http://schemas.microsoft.com/office/powerpoint/2010/main" xmlns="" val="2769541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26531</TotalTime>
  <Words>9255</Words>
  <Application>Microsoft Office PowerPoint</Application>
  <PresentationFormat>Custom</PresentationFormat>
  <Paragraphs>2003</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Lwazi Mahlangu</dc:creator>
  <cp:lastModifiedBy>PUMZA</cp:lastModifiedBy>
  <cp:revision>1983</cp:revision>
  <cp:lastPrinted>2020-03-09T12:50:49Z</cp:lastPrinted>
  <dcterms:created xsi:type="dcterms:W3CDTF">2013-02-07T08:05:38Z</dcterms:created>
  <dcterms:modified xsi:type="dcterms:W3CDTF">2020-03-13T12:36:01Z</dcterms:modified>
</cp:coreProperties>
</file>