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833" r:id="rId2"/>
  </p:sldMasterIdLst>
  <p:notesMasterIdLst>
    <p:notesMasterId r:id="rId36"/>
  </p:notesMasterIdLst>
  <p:handoutMasterIdLst>
    <p:handoutMasterId r:id="rId37"/>
  </p:handoutMasterIdLst>
  <p:sldIdLst>
    <p:sldId id="861" r:id="rId3"/>
    <p:sldId id="1172" r:id="rId4"/>
    <p:sldId id="1199" r:id="rId5"/>
    <p:sldId id="1184" r:id="rId6"/>
    <p:sldId id="1186" r:id="rId7"/>
    <p:sldId id="1187" r:id="rId8"/>
    <p:sldId id="1188" r:id="rId9"/>
    <p:sldId id="1189" r:id="rId10"/>
    <p:sldId id="1190" r:id="rId11"/>
    <p:sldId id="1191" r:id="rId12"/>
    <p:sldId id="1193" r:id="rId13"/>
    <p:sldId id="1194" r:id="rId14"/>
    <p:sldId id="1196" r:id="rId15"/>
    <p:sldId id="1197" r:id="rId16"/>
    <p:sldId id="1198" r:id="rId17"/>
    <p:sldId id="1182" r:id="rId18"/>
    <p:sldId id="1175" r:id="rId19"/>
    <p:sldId id="1160" r:id="rId20"/>
    <p:sldId id="1174" r:id="rId21"/>
    <p:sldId id="1162" r:id="rId22"/>
    <p:sldId id="1167" r:id="rId23"/>
    <p:sldId id="1168" r:id="rId24"/>
    <p:sldId id="1169" r:id="rId25"/>
    <p:sldId id="1176" r:id="rId26"/>
    <p:sldId id="1183" r:id="rId27"/>
    <p:sldId id="1177" r:id="rId28"/>
    <p:sldId id="1178" r:id="rId29"/>
    <p:sldId id="1179" r:id="rId30"/>
    <p:sldId id="1200" r:id="rId31"/>
    <p:sldId id="1180" r:id="rId32"/>
    <p:sldId id="1181" r:id="rId33"/>
    <p:sldId id="1173" r:id="rId34"/>
    <p:sldId id="871" r:id="rId35"/>
  </p:sldIdLst>
  <p:sldSz cx="12192000" cy="6858000"/>
  <p:notesSz cx="6808788" cy="9940925"/>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a Nkhahle" initials="SN"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3B477"/>
    <a:srgbClr val="006600"/>
    <a:srgbClr val="E8D7A0"/>
    <a:srgbClr val="000000"/>
    <a:srgbClr val="D4A97E"/>
    <a:srgbClr val="D9BD65"/>
    <a:srgbClr val="FEF3EC"/>
    <a:srgbClr val="F4E294"/>
    <a:srgbClr val="F4E8C8"/>
    <a:srgbClr val="EDE0B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89698" autoAdjust="0"/>
  </p:normalViewPr>
  <p:slideViewPr>
    <p:cSldViewPr>
      <p:cViewPr varScale="1">
        <p:scale>
          <a:sx n="104" d="100"/>
          <a:sy n="104" d="100"/>
        </p:scale>
        <p:origin x="-972"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18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12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E1F0BC-DF9E-4D91-906C-2DD2C461483C}" type="doc">
      <dgm:prSet loTypeId="urn:microsoft.com/office/officeart/2005/8/layout/venn3" loCatId="relationship" qsTypeId="urn:microsoft.com/office/officeart/2005/8/quickstyle/simple1" qsCatId="simple" csTypeId="urn:microsoft.com/office/officeart/2005/8/colors/colorful2" csCatId="colorful" phldr="1"/>
      <dgm:spPr/>
      <dgm:t>
        <a:bodyPr/>
        <a:lstStyle/>
        <a:p>
          <a:endParaRPr lang="en-ZA"/>
        </a:p>
      </dgm:t>
    </dgm:pt>
    <dgm:pt modelId="{00E5D1A2-7B17-48B4-B331-C6D5A7002319}">
      <dgm:prSet phldrT="[Text]" custT="1"/>
      <dgm:spPr/>
      <dgm:t>
        <a:bodyPr/>
        <a:lstStyle/>
        <a:p>
          <a:r>
            <a:rPr lang="en-ZA" sz="1050" b="1" dirty="0">
              <a:solidFill>
                <a:schemeClr val="accent6"/>
              </a:solidFill>
            </a:rPr>
            <a:t>Responsive</a:t>
          </a:r>
        </a:p>
      </dgm:t>
    </dgm:pt>
    <dgm:pt modelId="{8ED1158B-6F47-496B-AAA1-BC2E65DF9738}" type="parTrans" cxnId="{1968ADBA-DADB-4DCA-B25C-333DFA3B64D0}">
      <dgm:prSet/>
      <dgm:spPr/>
      <dgm:t>
        <a:bodyPr/>
        <a:lstStyle/>
        <a:p>
          <a:endParaRPr lang="en-ZA"/>
        </a:p>
      </dgm:t>
    </dgm:pt>
    <dgm:pt modelId="{C8F761C5-4E7F-473E-98D8-122C20661E24}" type="sibTrans" cxnId="{1968ADBA-DADB-4DCA-B25C-333DFA3B64D0}">
      <dgm:prSet/>
      <dgm:spPr/>
      <dgm:t>
        <a:bodyPr/>
        <a:lstStyle/>
        <a:p>
          <a:endParaRPr lang="en-ZA"/>
        </a:p>
      </dgm:t>
    </dgm:pt>
    <dgm:pt modelId="{7B3BA1AC-A74B-43CD-B7AF-93BABC6053B8}">
      <dgm:prSet phldrT="[Text]" custT="1"/>
      <dgm:spPr/>
      <dgm:t>
        <a:bodyPr/>
        <a:lstStyle/>
        <a:p>
          <a:r>
            <a:rPr lang="en-ZA" sz="1050" b="1" dirty="0">
              <a:solidFill>
                <a:schemeClr val="accent6"/>
              </a:solidFill>
            </a:rPr>
            <a:t>Innovative</a:t>
          </a:r>
        </a:p>
      </dgm:t>
    </dgm:pt>
    <dgm:pt modelId="{1D42373B-DBB3-4EEF-9B7F-DE9C4AD45D0E}" type="parTrans" cxnId="{7B7DCE3E-36B2-442C-B547-8A8B10BB548F}">
      <dgm:prSet/>
      <dgm:spPr/>
      <dgm:t>
        <a:bodyPr/>
        <a:lstStyle/>
        <a:p>
          <a:endParaRPr lang="en-ZA"/>
        </a:p>
      </dgm:t>
    </dgm:pt>
    <dgm:pt modelId="{BC26E386-CB62-4600-97E6-E84CC5BD788C}" type="sibTrans" cxnId="{7B7DCE3E-36B2-442C-B547-8A8B10BB548F}">
      <dgm:prSet/>
      <dgm:spPr/>
      <dgm:t>
        <a:bodyPr/>
        <a:lstStyle/>
        <a:p>
          <a:endParaRPr lang="en-ZA"/>
        </a:p>
      </dgm:t>
    </dgm:pt>
    <dgm:pt modelId="{777A2DAA-E9F4-46F0-BADE-3FF75DCCDD1F}">
      <dgm:prSet phldrT="[Text]" custT="1"/>
      <dgm:spPr/>
      <dgm:t>
        <a:bodyPr/>
        <a:lstStyle/>
        <a:p>
          <a:r>
            <a:rPr lang="en-ZA" sz="1050" b="1" dirty="0">
              <a:solidFill>
                <a:schemeClr val="accent6"/>
              </a:solidFill>
            </a:rPr>
            <a:t>Dynamic</a:t>
          </a:r>
        </a:p>
      </dgm:t>
    </dgm:pt>
    <dgm:pt modelId="{115BB764-FC95-4F02-B1AA-5BCF432919FE}" type="parTrans" cxnId="{3726BA0E-BBA2-4771-A869-CB0202F44D27}">
      <dgm:prSet/>
      <dgm:spPr/>
      <dgm:t>
        <a:bodyPr/>
        <a:lstStyle/>
        <a:p>
          <a:endParaRPr lang="en-ZA"/>
        </a:p>
      </dgm:t>
    </dgm:pt>
    <dgm:pt modelId="{6D00AC7E-DC3E-495A-BAC5-E073F413935D}" type="sibTrans" cxnId="{3726BA0E-BBA2-4771-A869-CB0202F44D27}">
      <dgm:prSet/>
      <dgm:spPr/>
      <dgm:t>
        <a:bodyPr/>
        <a:lstStyle/>
        <a:p>
          <a:endParaRPr lang="en-ZA"/>
        </a:p>
      </dgm:t>
    </dgm:pt>
    <dgm:pt modelId="{1CAB58B1-AAF4-499E-BF1D-7738AA8A0894}">
      <dgm:prSet phldrT="[Text]" custT="1"/>
      <dgm:spPr/>
      <dgm:t>
        <a:bodyPr/>
        <a:lstStyle/>
        <a:p>
          <a:r>
            <a:rPr lang="en-ZA" sz="1050" b="1" dirty="0">
              <a:solidFill>
                <a:schemeClr val="accent6"/>
              </a:solidFill>
            </a:rPr>
            <a:t>Excellence</a:t>
          </a:r>
        </a:p>
      </dgm:t>
    </dgm:pt>
    <dgm:pt modelId="{7CA9527B-ED9E-4C10-A5EF-9A0C60CBC86D}" type="parTrans" cxnId="{0543B08F-7926-45CC-B661-6947BAAC3B61}">
      <dgm:prSet/>
      <dgm:spPr/>
      <dgm:t>
        <a:bodyPr/>
        <a:lstStyle/>
        <a:p>
          <a:endParaRPr lang="en-ZA"/>
        </a:p>
      </dgm:t>
    </dgm:pt>
    <dgm:pt modelId="{E6EC4EB7-81CA-481A-835A-09ACC1B8B50D}" type="sibTrans" cxnId="{0543B08F-7926-45CC-B661-6947BAAC3B61}">
      <dgm:prSet/>
      <dgm:spPr/>
      <dgm:t>
        <a:bodyPr/>
        <a:lstStyle/>
        <a:p>
          <a:endParaRPr lang="en-ZA"/>
        </a:p>
      </dgm:t>
    </dgm:pt>
    <dgm:pt modelId="{9429F654-8EF7-472E-8A32-DC813C19A3A7}" type="pres">
      <dgm:prSet presAssocID="{36E1F0BC-DF9E-4D91-906C-2DD2C461483C}" presName="Name0" presStyleCnt="0">
        <dgm:presLayoutVars>
          <dgm:dir/>
          <dgm:resizeHandles val="exact"/>
        </dgm:presLayoutVars>
      </dgm:prSet>
      <dgm:spPr/>
      <dgm:t>
        <a:bodyPr/>
        <a:lstStyle/>
        <a:p>
          <a:endParaRPr lang="en-GB"/>
        </a:p>
      </dgm:t>
    </dgm:pt>
    <dgm:pt modelId="{5934E6E9-8E5D-4D5C-9723-262DF8202AB2}" type="pres">
      <dgm:prSet presAssocID="{00E5D1A2-7B17-48B4-B331-C6D5A7002319}" presName="Name5" presStyleLbl="vennNode1" presStyleIdx="0" presStyleCnt="4" custScaleX="173938" custLinFactX="-29493" custLinFactNeighborX="-100000">
        <dgm:presLayoutVars>
          <dgm:bulletEnabled val="1"/>
        </dgm:presLayoutVars>
      </dgm:prSet>
      <dgm:spPr/>
      <dgm:t>
        <a:bodyPr/>
        <a:lstStyle/>
        <a:p>
          <a:endParaRPr lang="en-GB"/>
        </a:p>
      </dgm:t>
    </dgm:pt>
    <dgm:pt modelId="{F8B0DF09-BBDD-4BC1-8DA7-5DCFEF96E6B2}" type="pres">
      <dgm:prSet presAssocID="{C8F761C5-4E7F-473E-98D8-122C20661E24}" presName="space" presStyleCnt="0"/>
      <dgm:spPr/>
    </dgm:pt>
    <dgm:pt modelId="{A683EAD7-A178-4BEB-85D6-5E477E898DE2}" type="pres">
      <dgm:prSet presAssocID="{7B3BA1AC-A74B-43CD-B7AF-93BABC6053B8}" presName="Name5" presStyleLbl="vennNode1" presStyleIdx="1" presStyleCnt="4" custScaleX="129508" custLinFactNeighborX="-65099">
        <dgm:presLayoutVars>
          <dgm:bulletEnabled val="1"/>
        </dgm:presLayoutVars>
      </dgm:prSet>
      <dgm:spPr/>
      <dgm:t>
        <a:bodyPr/>
        <a:lstStyle/>
        <a:p>
          <a:endParaRPr lang="en-GB"/>
        </a:p>
      </dgm:t>
    </dgm:pt>
    <dgm:pt modelId="{24C1F52B-E3D7-40F1-A872-01034A1C6AD6}" type="pres">
      <dgm:prSet presAssocID="{BC26E386-CB62-4600-97E6-E84CC5BD788C}" presName="space" presStyleCnt="0"/>
      <dgm:spPr/>
    </dgm:pt>
    <dgm:pt modelId="{9ABCB508-103F-4408-B8CE-E65B829F1495}" type="pres">
      <dgm:prSet presAssocID="{777A2DAA-E9F4-46F0-BADE-3FF75DCCDD1F}" presName="Name5" presStyleLbl="vennNode1" presStyleIdx="2" presStyleCnt="4" custScaleX="136818" custLinFactNeighborX="46143">
        <dgm:presLayoutVars>
          <dgm:bulletEnabled val="1"/>
        </dgm:presLayoutVars>
      </dgm:prSet>
      <dgm:spPr/>
      <dgm:t>
        <a:bodyPr/>
        <a:lstStyle/>
        <a:p>
          <a:endParaRPr lang="en-GB"/>
        </a:p>
      </dgm:t>
    </dgm:pt>
    <dgm:pt modelId="{3223DFBC-0516-45E0-AEE7-9FBBFE1B0B50}" type="pres">
      <dgm:prSet presAssocID="{6D00AC7E-DC3E-495A-BAC5-E073F413935D}" presName="space" presStyleCnt="0"/>
      <dgm:spPr/>
    </dgm:pt>
    <dgm:pt modelId="{FEA3DADC-C3CB-4499-8B18-0782EF79B3DA}" type="pres">
      <dgm:prSet presAssocID="{1CAB58B1-AAF4-499E-BF1D-7738AA8A0894}" presName="Name5" presStyleLbl="vennNode1" presStyleIdx="3" presStyleCnt="4" custScaleX="127162" custLinFactX="13407" custLinFactNeighborX="100000">
        <dgm:presLayoutVars>
          <dgm:bulletEnabled val="1"/>
        </dgm:presLayoutVars>
      </dgm:prSet>
      <dgm:spPr/>
      <dgm:t>
        <a:bodyPr/>
        <a:lstStyle/>
        <a:p>
          <a:endParaRPr lang="en-GB"/>
        </a:p>
      </dgm:t>
    </dgm:pt>
  </dgm:ptLst>
  <dgm:cxnLst>
    <dgm:cxn modelId="{9B720DE1-3D03-49D6-B77E-7AFCF316FCE7}" type="presOf" srcId="{36E1F0BC-DF9E-4D91-906C-2DD2C461483C}" destId="{9429F654-8EF7-472E-8A32-DC813C19A3A7}" srcOrd="0" destOrd="0" presId="urn:microsoft.com/office/officeart/2005/8/layout/venn3"/>
    <dgm:cxn modelId="{02C4D64B-A194-4A2C-8252-2913DE65DB82}" type="presOf" srcId="{00E5D1A2-7B17-48B4-B331-C6D5A7002319}" destId="{5934E6E9-8E5D-4D5C-9723-262DF8202AB2}" srcOrd="0" destOrd="0" presId="urn:microsoft.com/office/officeart/2005/8/layout/venn3"/>
    <dgm:cxn modelId="{20C7507B-2F14-4802-B19A-278173FB9ADF}" type="presOf" srcId="{1CAB58B1-AAF4-499E-BF1D-7738AA8A0894}" destId="{FEA3DADC-C3CB-4499-8B18-0782EF79B3DA}" srcOrd="0" destOrd="0" presId="urn:microsoft.com/office/officeart/2005/8/layout/venn3"/>
    <dgm:cxn modelId="{FBC96820-0DA0-43DA-8E62-7F9C54EAFE5D}" type="presOf" srcId="{7B3BA1AC-A74B-43CD-B7AF-93BABC6053B8}" destId="{A683EAD7-A178-4BEB-85D6-5E477E898DE2}" srcOrd="0" destOrd="0" presId="urn:microsoft.com/office/officeart/2005/8/layout/venn3"/>
    <dgm:cxn modelId="{0543B08F-7926-45CC-B661-6947BAAC3B61}" srcId="{36E1F0BC-DF9E-4D91-906C-2DD2C461483C}" destId="{1CAB58B1-AAF4-499E-BF1D-7738AA8A0894}" srcOrd="3" destOrd="0" parTransId="{7CA9527B-ED9E-4C10-A5EF-9A0C60CBC86D}" sibTransId="{E6EC4EB7-81CA-481A-835A-09ACC1B8B50D}"/>
    <dgm:cxn modelId="{3726BA0E-BBA2-4771-A869-CB0202F44D27}" srcId="{36E1F0BC-DF9E-4D91-906C-2DD2C461483C}" destId="{777A2DAA-E9F4-46F0-BADE-3FF75DCCDD1F}" srcOrd="2" destOrd="0" parTransId="{115BB764-FC95-4F02-B1AA-5BCF432919FE}" sibTransId="{6D00AC7E-DC3E-495A-BAC5-E073F413935D}"/>
    <dgm:cxn modelId="{8F0C3CE8-D288-4ED7-A79C-5034E5B87D71}" type="presOf" srcId="{777A2DAA-E9F4-46F0-BADE-3FF75DCCDD1F}" destId="{9ABCB508-103F-4408-B8CE-E65B829F1495}" srcOrd="0" destOrd="0" presId="urn:microsoft.com/office/officeart/2005/8/layout/venn3"/>
    <dgm:cxn modelId="{1968ADBA-DADB-4DCA-B25C-333DFA3B64D0}" srcId="{36E1F0BC-DF9E-4D91-906C-2DD2C461483C}" destId="{00E5D1A2-7B17-48B4-B331-C6D5A7002319}" srcOrd="0" destOrd="0" parTransId="{8ED1158B-6F47-496B-AAA1-BC2E65DF9738}" sibTransId="{C8F761C5-4E7F-473E-98D8-122C20661E24}"/>
    <dgm:cxn modelId="{7B7DCE3E-36B2-442C-B547-8A8B10BB548F}" srcId="{36E1F0BC-DF9E-4D91-906C-2DD2C461483C}" destId="{7B3BA1AC-A74B-43CD-B7AF-93BABC6053B8}" srcOrd="1" destOrd="0" parTransId="{1D42373B-DBB3-4EEF-9B7F-DE9C4AD45D0E}" sibTransId="{BC26E386-CB62-4600-97E6-E84CC5BD788C}"/>
    <dgm:cxn modelId="{0BA6659A-B21E-40D1-A740-3CC00CC7E361}" type="presParOf" srcId="{9429F654-8EF7-472E-8A32-DC813C19A3A7}" destId="{5934E6E9-8E5D-4D5C-9723-262DF8202AB2}" srcOrd="0" destOrd="0" presId="urn:microsoft.com/office/officeart/2005/8/layout/venn3"/>
    <dgm:cxn modelId="{0894BAE3-6EBF-4679-AEA8-42291D47B453}" type="presParOf" srcId="{9429F654-8EF7-472E-8A32-DC813C19A3A7}" destId="{F8B0DF09-BBDD-4BC1-8DA7-5DCFEF96E6B2}" srcOrd="1" destOrd="0" presId="urn:microsoft.com/office/officeart/2005/8/layout/venn3"/>
    <dgm:cxn modelId="{6B671CD4-DEBD-42C7-96FE-F50B73E2D8EC}" type="presParOf" srcId="{9429F654-8EF7-472E-8A32-DC813C19A3A7}" destId="{A683EAD7-A178-4BEB-85D6-5E477E898DE2}" srcOrd="2" destOrd="0" presId="urn:microsoft.com/office/officeart/2005/8/layout/venn3"/>
    <dgm:cxn modelId="{0F12F40F-5085-4203-9CAC-74F67C70312A}" type="presParOf" srcId="{9429F654-8EF7-472E-8A32-DC813C19A3A7}" destId="{24C1F52B-E3D7-40F1-A872-01034A1C6AD6}" srcOrd="3" destOrd="0" presId="urn:microsoft.com/office/officeart/2005/8/layout/venn3"/>
    <dgm:cxn modelId="{7DCFEFC5-2BA8-4BCC-B292-6948E5ED7501}" type="presParOf" srcId="{9429F654-8EF7-472E-8A32-DC813C19A3A7}" destId="{9ABCB508-103F-4408-B8CE-E65B829F1495}" srcOrd="4" destOrd="0" presId="urn:microsoft.com/office/officeart/2005/8/layout/venn3"/>
    <dgm:cxn modelId="{D0FEF0E5-EB7F-4352-96D3-2B48F5784BFF}" type="presParOf" srcId="{9429F654-8EF7-472E-8A32-DC813C19A3A7}" destId="{3223DFBC-0516-45E0-AEE7-9FBBFE1B0B50}" srcOrd="5" destOrd="0" presId="urn:microsoft.com/office/officeart/2005/8/layout/venn3"/>
    <dgm:cxn modelId="{5CF7D497-B4DB-4119-9695-CDE32086107F}" type="presParOf" srcId="{9429F654-8EF7-472E-8A32-DC813C19A3A7}" destId="{FEA3DADC-C3CB-4499-8B18-0782EF79B3DA}" srcOrd="6" destOrd="0" presId="urn:microsoft.com/office/officeart/2005/8/layout/venn3"/>
  </dgm:cxnLst>
  <dgm:bg>
    <a:solidFill>
      <a:schemeClr val="bg1"/>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2AA3B6-0C4C-427D-9440-177896B02E5E}"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en-ZA"/>
        </a:p>
      </dgm:t>
    </dgm:pt>
    <dgm:pt modelId="{BAEFD56E-5271-41AE-8F0F-7D8C8A32E455}">
      <dgm:prSet phldrT="[Text]" custT="1"/>
      <dgm:spPr/>
      <dgm:t>
        <a:bodyPr/>
        <a:lstStyle/>
        <a:p>
          <a:r>
            <a:rPr lang="en-ZA" sz="2800" dirty="0" smtClean="0">
              <a:solidFill>
                <a:schemeClr val="accent2">
                  <a:lumMod val="75000"/>
                </a:schemeClr>
              </a:solidFill>
            </a:rPr>
            <a:t>Capacity Building</a:t>
          </a:r>
          <a:endParaRPr lang="en-ZA" sz="2800" dirty="0">
            <a:solidFill>
              <a:schemeClr val="accent2">
                <a:lumMod val="75000"/>
              </a:schemeClr>
            </a:solidFill>
          </a:endParaRPr>
        </a:p>
      </dgm:t>
    </dgm:pt>
    <dgm:pt modelId="{6B0A2677-D830-4E44-8053-41D6EAB7E5F4}" type="parTrans" cxnId="{5340E59E-E365-48B8-A3DC-0F2D15732626}">
      <dgm:prSet/>
      <dgm:spPr/>
      <dgm:t>
        <a:bodyPr/>
        <a:lstStyle/>
        <a:p>
          <a:endParaRPr lang="en-ZA">
            <a:solidFill>
              <a:schemeClr val="accent5">
                <a:lumMod val="50000"/>
              </a:schemeClr>
            </a:solidFill>
          </a:endParaRPr>
        </a:p>
      </dgm:t>
    </dgm:pt>
    <dgm:pt modelId="{461924A9-155C-42B6-80C6-A9F17044485D}" type="sibTrans" cxnId="{5340E59E-E365-48B8-A3DC-0F2D15732626}">
      <dgm:prSet/>
      <dgm:spPr/>
      <dgm:t>
        <a:bodyPr/>
        <a:lstStyle/>
        <a:p>
          <a:endParaRPr lang="en-ZA">
            <a:solidFill>
              <a:schemeClr val="accent5">
                <a:lumMod val="50000"/>
              </a:schemeClr>
            </a:solidFill>
          </a:endParaRPr>
        </a:p>
      </dgm:t>
    </dgm:pt>
    <dgm:pt modelId="{D12C7DBF-C2FA-4DD6-A461-A2C013854B45}">
      <dgm:prSet phldrT="[Text]"/>
      <dgm:spPr/>
      <dgm:t>
        <a:bodyPr/>
        <a:lstStyle/>
        <a:p>
          <a:r>
            <a:rPr lang="en-ZA" dirty="0" smtClean="0">
              <a:solidFill>
                <a:schemeClr val="bg2">
                  <a:lumMod val="50000"/>
                </a:schemeClr>
              </a:solidFill>
            </a:rPr>
            <a:t>Handbooks</a:t>
          </a:r>
        </a:p>
        <a:p>
          <a:r>
            <a:rPr lang="en-ZA" dirty="0" smtClean="0">
              <a:solidFill>
                <a:schemeClr val="bg2">
                  <a:lumMod val="50000"/>
                </a:schemeClr>
              </a:solidFill>
            </a:rPr>
            <a:t>Guides</a:t>
          </a:r>
        </a:p>
        <a:p>
          <a:endParaRPr lang="en-ZA" dirty="0" smtClean="0">
            <a:solidFill>
              <a:schemeClr val="bg2">
                <a:lumMod val="50000"/>
              </a:schemeClr>
            </a:solidFill>
          </a:endParaRPr>
        </a:p>
        <a:p>
          <a:r>
            <a:rPr lang="en-ZA" dirty="0" smtClean="0">
              <a:solidFill>
                <a:schemeClr val="bg2">
                  <a:lumMod val="50000"/>
                </a:schemeClr>
              </a:solidFill>
            </a:rPr>
            <a:t>Accountability and Consequence Management Framework</a:t>
          </a:r>
        </a:p>
        <a:p>
          <a:endParaRPr lang="en-ZA" dirty="0" smtClean="0">
            <a:solidFill>
              <a:schemeClr val="bg2">
                <a:lumMod val="50000"/>
              </a:schemeClr>
            </a:solidFill>
          </a:endParaRPr>
        </a:p>
      </dgm:t>
    </dgm:pt>
    <dgm:pt modelId="{09F75D7C-5599-4070-9FC7-5C9DFF2488E5}" type="parTrans" cxnId="{4FC05137-989E-4DB8-A276-0279EAE168C7}">
      <dgm:prSet/>
      <dgm:spPr/>
      <dgm:t>
        <a:bodyPr/>
        <a:lstStyle/>
        <a:p>
          <a:endParaRPr lang="en-ZA">
            <a:solidFill>
              <a:schemeClr val="accent5">
                <a:lumMod val="50000"/>
              </a:schemeClr>
            </a:solidFill>
          </a:endParaRPr>
        </a:p>
      </dgm:t>
    </dgm:pt>
    <dgm:pt modelId="{62A78BB0-7248-450F-8B95-D69394E8253F}" type="sibTrans" cxnId="{4FC05137-989E-4DB8-A276-0279EAE168C7}">
      <dgm:prSet/>
      <dgm:spPr/>
      <dgm:t>
        <a:bodyPr/>
        <a:lstStyle/>
        <a:p>
          <a:endParaRPr lang="en-ZA">
            <a:solidFill>
              <a:schemeClr val="accent5">
                <a:lumMod val="50000"/>
              </a:schemeClr>
            </a:solidFill>
          </a:endParaRPr>
        </a:p>
      </dgm:t>
    </dgm:pt>
    <dgm:pt modelId="{DDE73F53-EE9C-4787-AF90-2C08E1FF5BCB}">
      <dgm:prSet phldrT="[Text]"/>
      <dgm:spPr/>
      <dgm:t>
        <a:bodyPr/>
        <a:lstStyle/>
        <a:p>
          <a:r>
            <a:rPr lang="en-ZA" dirty="0" smtClean="0">
              <a:solidFill>
                <a:schemeClr val="bg2">
                  <a:lumMod val="50000"/>
                </a:schemeClr>
              </a:solidFill>
            </a:rPr>
            <a:t>Peer Learning</a:t>
          </a:r>
        </a:p>
        <a:p>
          <a:endParaRPr lang="en-ZA" dirty="0" smtClean="0">
            <a:solidFill>
              <a:schemeClr val="bg2">
                <a:lumMod val="50000"/>
              </a:schemeClr>
            </a:solidFill>
          </a:endParaRPr>
        </a:p>
        <a:p>
          <a:r>
            <a:rPr lang="en-ZA" dirty="0" smtClean="0">
              <a:solidFill>
                <a:schemeClr val="bg2">
                  <a:lumMod val="50000"/>
                </a:schemeClr>
              </a:solidFill>
            </a:rPr>
            <a:t>Workshops</a:t>
          </a:r>
        </a:p>
        <a:p>
          <a:endParaRPr lang="en-ZA" dirty="0" smtClean="0">
            <a:solidFill>
              <a:schemeClr val="bg2">
                <a:lumMod val="50000"/>
              </a:schemeClr>
            </a:solidFill>
          </a:endParaRPr>
        </a:p>
        <a:p>
          <a:r>
            <a:rPr lang="en-ZA" dirty="0" smtClean="0">
              <a:solidFill>
                <a:schemeClr val="bg2">
                  <a:lumMod val="50000"/>
                </a:schemeClr>
              </a:solidFill>
            </a:rPr>
            <a:t>Accredited</a:t>
          </a:r>
        </a:p>
        <a:p>
          <a:r>
            <a:rPr lang="en-ZA" dirty="0" smtClean="0">
              <a:solidFill>
                <a:schemeClr val="bg2">
                  <a:lumMod val="50000"/>
                </a:schemeClr>
              </a:solidFill>
            </a:rPr>
            <a:t>Training</a:t>
          </a:r>
          <a:endParaRPr lang="en-ZA" dirty="0">
            <a:solidFill>
              <a:schemeClr val="bg2">
                <a:lumMod val="50000"/>
              </a:schemeClr>
            </a:solidFill>
          </a:endParaRPr>
        </a:p>
      </dgm:t>
    </dgm:pt>
    <dgm:pt modelId="{3B72CC39-5BA0-4CBC-A0CE-2EFBCA5B32ED}" type="parTrans" cxnId="{4B527ED7-A5A6-48FF-8B02-701A3BCA8549}">
      <dgm:prSet/>
      <dgm:spPr/>
      <dgm:t>
        <a:bodyPr/>
        <a:lstStyle/>
        <a:p>
          <a:endParaRPr lang="en-ZA">
            <a:solidFill>
              <a:schemeClr val="accent5">
                <a:lumMod val="50000"/>
              </a:schemeClr>
            </a:solidFill>
          </a:endParaRPr>
        </a:p>
      </dgm:t>
    </dgm:pt>
    <dgm:pt modelId="{48FFAF8E-63A5-40D5-ADE1-4C993C62446B}" type="sibTrans" cxnId="{4B527ED7-A5A6-48FF-8B02-701A3BCA8549}">
      <dgm:prSet/>
      <dgm:spPr/>
      <dgm:t>
        <a:bodyPr/>
        <a:lstStyle/>
        <a:p>
          <a:endParaRPr lang="en-ZA">
            <a:solidFill>
              <a:schemeClr val="accent5">
                <a:lumMod val="50000"/>
              </a:schemeClr>
            </a:solidFill>
          </a:endParaRPr>
        </a:p>
      </dgm:t>
    </dgm:pt>
    <dgm:pt modelId="{C2EF8D54-9DFB-447C-B4B3-A12366DBA286}">
      <dgm:prSet phldrT="[Text]"/>
      <dgm:spPr/>
      <dgm:t>
        <a:bodyPr/>
        <a:lstStyle/>
        <a:p>
          <a:r>
            <a:rPr lang="en-ZA" dirty="0" smtClean="0"/>
            <a:t>Support &amp; Advice </a:t>
          </a:r>
          <a:endParaRPr lang="en-ZA" dirty="0"/>
        </a:p>
      </dgm:t>
    </dgm:pt>
    <dgm:pt modelId="{F5D8799A-ABA2-4FD6-AA01-F0E4BF71F422}" type="parTrans" cxnId="{362284B9-9CE5-4CF1-8F71-E1938FAA11F2}">
      <dgm:prSet/>
      <dgm:spPr/>
      <dgm:t>
        <a:bodyPr/>
        <a:lstStyle/>
        <a:p>
          <a:endParaRPr lang="en-ZA">
            <a:solidFill>
              <a:schemeClr val="accent5">
                <a:lumMod val="50000"/>
              </a:schemeClr>
            </a:solidFill>
          </a:endParaRPr>
        </a:p>
      </dgm:t>
    </dgm:pt>
    <dgm:pt modelId="{4D41BF4D-27C2-4BAB-A086-1D6CC021C0E8}" type="sibTrans" cxnId="{362284B9-9CE5-4CF1-8F71-E1938FAA11F2}">
      <dgm:prSet/>
      <dgm:spPr/>
      <dgm:t>
        <a:bodyPr/>
        <a:lstStyle/>
        <a:p>
          <a:endParaRPr lang="en-ZA">
            <a:solidFill>
              <a:schemeClr val="accent5">
                <a:lumMod val="50000"/>
              </a:schemeClr>
            </a:solidFill>
          </a:endParaRPr>
        </a:p>
      </dgm:t>
    </dgm:pt>
    <dgm:pt modelId="{859197C6-856D-41CE-B56F-0A40162BE327}">
      <dgm:prSet phldrT="[Text]" custT="1"/>
      <dgm:spPr/>
      <dgm:t>
        <a:bodyPr/>
        <a:lstStyle/>
        <a:p>
          <a:r>
            <a:rPr lang="en-ZA" sz="2800" dirty="0" smtClean="0">
              <a:solidFill>
                <a:schemeClr val="accent3">
                  <a:lumMod val="75000"/>
                </a:schemeClr>
              </a:solidFill>
            </a:rPr>
            <a:t>Advocacy, Profiling and Lobbying </a:t>
          </a:r>
          <a:endParaRPr lang="en-ZA" sz="2800" dirty="0">
            <a:solidFill>
              <a:schemeClr val="accent3">
                <a:lumMod val="75000"/>
              </a:schemeClr>
            </a:solidFill>
          </a:endParaRPr>
        </a:p>
      </dgm:t>
    </dgm:pt>
    <dgm:pt modelId="{08604DC1-7CFD-414D-8E2F-9580C1C53D3B}" type="parTrans" cxnId="{E2B0C5AC-6FD6-469E-8896-4CCF6A08C73D}">
      <dgm:prSet/>
      <dgm:spPr/>
      <dgm:t>
        <a:bodyPr/>
        <a:lstStyle/>
        <a:p>
          <a:endParaRPr lang="en-ZA">
            <a:solidFill>
              <a:schemeClr val="accent5">
                <a:lumMod val="50000"/>
              </a:schemeClr>
            </a:solidFill>
          </a:endParaRPr>
        </a:p>
      </dgm:t>
    </dgm:pt>
    <dgm:pt modelId="{6A0BD632-BAE2-4E06-8B65-BA4E16D28F69}" type="sibTrans" cxnId="{E2B0C5AC-6FD6-469E-8896-4CCF6A08C73D}">
      <dgm:prSet/>
      <dgm:spPr/>
      <dgm:t>
        <a:bodyPr/>
        <a:lstStyle/>
        <a:p>
          <a:endParaRPr lang="en-ZA">
            <a:solidFill>
              <a:schemeClr val="accent5">
                <a:lumMod val="50000"/>
              </a:schemeClr>
            </a:solidFill>
          </a:endParaRPr>
        </a:p>
      </dgm:t>
    </dgm:pt>
    <dgm:pt modelId="{27669C69-731E-4ED6-A581-D5982063F467}">
      <dgm:prSet phldrT="[Text]"/>
      <dgm:spPr/>
      <dgm:t>
        <a:bodyPr/>
        <a:lstStyle/>
        <a:p>
          <a:r>
            <a:rPr lang="en-ZA" dirty="0" smtClean="0">
              <a:solidFill>
                <a:schemeClr val="bg2">
                  <a:lumMod val="50000"/>
                </a:schemeClr>
              </a:solidFill>
            </a:rPr>
            <a:t>Accountability</a:t>
          </a:r>
        </a:p>
        <a:p>
          <a:endParaRPr lang="en-ZA" dirty="0" smtClean="0">
            <a:solidFill>
              <a:schemeClr val="bg2">
                <a:lumMod val="50000"/>
              </a:schemeClr>
            </a:solidFill>
          </a:endParaRPr>
        </a:p>
        <a:p>
          <a:r>
            <a:rPr lang="en-ZA" dirty="0" smtClean="0">
              <a:solidFill>
                <a:schemeClr val="bg2">
                  <a:lumMod val="50000"/>
                </a:schemeClr>
              </a:solidFill>
            </a:rPr>
            <a:t>The Voice</a:t>
          </a:r>
          <a:endParaRPr lang="en-ZA" dirty="0">
            <a:solidFill>
              <a:schemeClr val="bg2">
                <a:lumMod val="50000"/>
              </a:schemeClr>
            </a:solidFill>
          </a:endParaRPr>
        </a:p>
      </dgm:t>
    </dgm:pt>
    <dgm:pt modelId="{169EB401-050E-4CCD-9345-7190FA93F654}" type="parTrans" cxnId="{219FFDFE-9E03-4D39-90C8-12EEBE68B44A}">
      <dgm:prSet/>
      <dgm:spPr/>
      <dgm:t>
        <a:bodyPr/>
        <a:lstStyle/>
        <a:p>
          <a:endParaRPr lang="en-ZA">
            <a:solidFill>
              <a:schemeClr val="accent5">
                <a:lumMod val="50000"/>
              </a:schemeClr>
            </a:solidFill>
          </a:endParaRPr>
        </a:p>
      </dgm:t>
    </dgm:pt>
    <dgm:pt modelId="{E2C211F6-2747-43C0-B08B-303CBC142BD3}" type="sibTrans" cxnId="{219FFDFE-9E03-4D39-90C8-12EEBE68B44A}">
      <dgm:prSet/>
      <dgm:spPr/>
      <dgm:t>
        <a:bodyPr/>
        <a:lstStyle/>
        <a:p>
          <a:endParaRPr lang="en-ZA">
            <a:solidFill>
              <a:schemeClr val="accent5">
                <a:lumMod val="50000"/>
              </a:schemeClr>
            </a:solidFill>
          </a:endParaRPr>
        </a:p>
      </dgm:t>
    </dgm:pt>
    <dgm:pt modelId="{AA2B40AF-AED4-4F6D-953D-C9D6DE1210AF}">
      <dgm:prSet phldrT="[Text]"/>
      <dgm:spPr/>
      <dgm:t>
        <a:bodyPr/>
        <a:lstStyle/>
        <a:p>
          <a:endParaRPr lang="en-ZA" dirty="0" smtClean="0">
            <a:solidFill>
              <a:schemeClr val="bg2">
                <a:lumMod val="50000"/>
              </a:schemeClr>
            </a:solidFill>
          </a:endParaRPr>
        </a:p>
        <a:p>
          <a:endParaRPr lang="en-ZA" dirty="0" smtClean="0">
            <a:solidFill>
              <a:schemeClr val="bg2">
                <a:lumMod val="50000"/>
              </a:schemeClr>
            </a:solidFill>
          </a:endParaRPr>
        </a:p>
        <a:p>
          <a:r>
            <a:rPr lang="en-ZA" dirty="0" smtClean="0">
              <a:solidFill>
                <a:schemeClr val="bg2">
                  <a:lumMod val="50000"/>
                </a:schemeClr>
              </a:solidFill>
            </a:rPr>
            <a:t>Knowledge Sharing</a:t>
          </a:r>
        </a:p>
        <a:p>
          <a:endParaRPr lang="en-ZA" dirty="0" smtClean="0">
            <a:solidFill>
              <a:schemeClr val="bg2">
                <a:lumMod val="50000"/>
              </a:schemeClr>
            </a:solidFill>
          </a:endParaRPr>
        </a:p>
        <a:p>
          <a:r>
            <a:rPr lang="en-ZA" dirty="0" smtClean="0">
              <a:solidFill>
                <a:schemeClr val="bg2">
                  <a:lumMod val="50000"/>
                </a:schemeClr>
              </a:solidFill>
            </a:rPr>
            <a:t>Reform advocacy and  lobbying</a:t>
          </a:r>
        </a:p>
        <a:p>
          <a:endParaRPr lang="en-ZA" dirty="0" smtClean="0">
            <a:solidFill>
              <a:schemeClr val="bg2">
                <a:lumMod val="50000"/>
              </a:schemeClr>
            </a:solidFill>
          </a:endParaRPr>
        </a:p>
        <a:p>
          <a:r>
            <a:rPr lang="en-ZA" dirty="0" smtClean="0">
              <a:solidFill>
                <a:schemeClr val="bg2">
                  <a:lumMod val="50000"/>
                </a:schemeClr>
              </a:solidFill>
            </a:rPr>
            <a:t>Collaboration</a:t>
          </a:r>
          <a:endParaRPr lang="en-ZA" dirty="0">
            <a:solidFill>
              <a:schemeClr val="bg2">
                <a:lumMod val="50000"/>
              </a:schemeClr>
            </a:solidFill>
          </a:endParaRPr>
        </a:p>
      </dgm:t>
    </dgm:pt>
    <dgm:pt modelId="{6514E9BF-6C79-4FEA-8176-9EC7C7886006}" type="parTrans" cxnId="{F1579F09-395F-4A2E-B613-AC1B737E4339}">
      <dgm:prSet/>
      <dgm:spPr/>
      <dgm:t>
        <a:bodyPr/>
        <a:lstStyle/>
        <a:p>
          <a:endParaRPr lang="en-ZA">
            <a:solidFill>
              <a:schemeClr val="accent5">
                <a:lumMod val="50000"/>
              </a:schemeClr>
            </a:solidFill>
          </a:endParaRPr>
        </a:p>
      </dgm:t>
    </dgm:pt>
    <dgm:pt modelId="{DCFA63D7-A875-4635-BF9E-0CCD23767EF0}" type="sibTrans" cxnId="{F1579F09-395F-4A2E-B613-AC1B737E4339}">
      <dgm:prSet/>
      <dgm:spPr/>
      <dgm:t>
        <a:bodyPr/>
        <a:lstStyle/>
        <a:p>
          <a:endParaRPr lang="en-ZA">
            <a:solidFill>
              <a:schemeClr val="accent5">
                <a:lumMod val="50000"/>
              </a:schemeClr>
            </a:solidFill>
          </a:endParaRPr>
        </a:p>
      </dgm:t>
    </dgm:pt>
    <dgm:pt modelId="{4DB40244-078A-4806-9239-2EC42BFCCAE9}">
      <dgm:prSet phldrT="[Text]"/>
      <dgm:spPr/>
      <dgm:t>
        <a:bodyPr/>
        <a:lstStyle/>
        <a:p>
          <a:r>
            <a:rPr lang="en-ZA" dirty="0" smtClean="0"/>
            <a:t>Municipal secondments </a:t>
          </a:r>
          <a:endParaRPr lang="en-ZA" dirty="0"/>
        </a:p>
      </dgm:t>
    </dgm:pt>
    <dgm:pt modelId="{1953B0E5-38A7-48CF-B6DF-914E1A50A1DF}" type="sibTrans" cxnId="{CE4E5217-1AD2-4E7F-9AAA-98D17600605D}">
      <dgm:prSet/>
      <dgm:spPr/>
      <dgm:t>
        <a:bodyPr/>
        <a:lstStyle/>
        <a:p>
          <a:endParaRPr lang="en-ZA">
            <a:solidFill>
              <a:schemeClr val="accent5">
                <a:lumMod val="50000"/>
              </a:schemeClr>
            </a:solidFill>
          </a:endParaRPr>
        </a:p>
      </dgm:t>
    </dgm:pt>
    <dgm:pt modelId="{98AFE353-FB79-4F83-8C71-BFCDF8961F07}" type="parTrans" cxnId="{CE4E5217-1AD2-4E7F-9AAA-98D17600605D}">
      <dgm:prSet/>
      <dgm:spPr/>
      <dgm:t>
        <a:bodyPr/>
        <a:lstStyle/>
        <a:p>
          <a:endParaRPr lang="en-ZA">
            <a:solidFill>
              <a:schemeClr val="accent5">
                <a:lumMod val="50000"/>
              </a:schemeClr>
            </a:solidFill>
          </a:endParaRPr>
        </a:p>
      </dgm:t>
    </dgm:pt>
    <dgm:pt modelId="{D362F1EE-B9AB-497B-B091-6DB7BB389C2C}">
      <dgm:prSet phldrT="[Text]" custT="1"/>
      <dgm:spPr/>
      <dgm:t>
        <a:bodyPr/>
        <a:lstStyle/>
        <a:p>
          <a:r>
            <a:rPr lang="en-ZA" sz="2800" smtClean="0"/>
            <a:t>Hands-on Support</a:t>
          </a:r>
          <a:endParaRPr lang="en-ZA" sz="2800" dirty="0"/>
        </a:p>
      </dgm:t>
    </dgm:pt>
    <dgm:pt modelId="{1D4E19DD-40A3-48DB-BEEB-470410E86DA1}" type="sibTrans" cxnId="{2047D795-A16E-4EB1-A2FF-4FAFBCE970FD}">
      <dgm:prSet/>
      <dgm:spPr/>
      <dgm:t>
        <a:bodyPr/>
        <a:lstStyle/>
        <a:p>
          <a:endParaRPr lang="en-ZA">
            <a:solidFill>
              <a:schemeClr val="accent5">
                <a:lumMod val="50000"/>
              </a:schemeClr>
            </a:solidFill>
          </a:endParaRPr>
        </a:p>
      </dgm:t>
    </dgm:pt>
    <dgm:pt modelId="{4BF6138E-BD3F-4503-9863-F2C4E5043C96}" type="parTrans" cxnId="{2047D795-A16E-4EB1-A2FF-4FAFBCE970FD}">
      <dgm:prSet/>
      <dgm:spPr/>
      <dgm:t>
        <a:bodyPr/>
        <a:lstStyle/>
        <a:p>
          <a:endParaRPr lang="en-ZA">
            <a:solidFill>
              <a:schemeClr val="accent5">
                <a:lumMod val="50000"/>
              </a:schemeClr>
            </a:solidFill>
          </a:endParaRPr>
        </a:p>
      </dgm:t>
    </dgm:pt>
    <dgm:pt modelId="{268B4D9B-B680-44D2-8F5A-0130FBA39FEC}" type="pres">
      <dgm:prSet presAssocID="{002AA3B6-0C4C-427D-9440-177896B02E5E}" presName="Name0" presStyleCnt="0">
        <dgm:presLayoutVars>
          <dgm:chPref val="1"/>
          <dgm:dir/>
          <dgm:animOne val="branch"/>
          <dgm:animLvl val="lvl"/>
          <dgm:resizeHandles/>
        </dgm:presLayoutVars>
      </dgm:prSet>
      <dgm:spPr/>
      <dgm:t>
        <a:bodyPr/>
        <a:lstStyle/>
        <a:p>
          <a:endParaRPr lang="en-GB"/>
        </a:p>
      </dgm:t>
    </dgm:pt>
    <dgm:pt modelId="{0D0BC2B0-EB66-49EF-A25E-EABD515EF2B3}" type="pres">
      <dgm:prSet presAssocID="{BAEFD56E-5271-41AE-8F0F-7D8C8A32E455}" presName="vertOne" presStyleCnt="0"/>
      <dgm:spPr/>
    </dgm:pt>
    <dgm:pt modelId="{02ABC09F-B32B-4C1B-A49C-76A53BE4C712}" type="pres">
      <dgm:prSet presAssocID="{BAEFD56E-5271-41AE-8F0F-7D8C8A32E455}" presName="txOne" presStyleLbl="node0" presStyleIdx="0" presStyleCnt="3">
        <dgm:presLayoutVars>
          <dgm:chPref val="3"/>
        </dgm:presLayoutVars>
      </dgm:prSet>
      <dgm:spPr/>
      <dgm:t>
        <a:bodyPr/>
        <a:lstStyle/>
        <a:p>
          <a:endParaRPr lang="en-GB"/>
        </a:p>
      </dgm:t>
    </dgm:pt>
    <dgm:pt modelId="{696CCD43-494D-45C4-BAF7-9377C0D31F8C}" type="pres">
      <dgm:prSet presAssocID="{BAEFD56E-5271-41AE-8F0F-7D8C8A32E455}" presName="parTransOne" presStyleCnt="0"/>
      <dgm:spPr/>
    </dgm:pt>
    <dgm:pt modelId="{7287FEF5-AACD-44C1-ACC4-2036DDF1FCBF}" type="pres">
      <dgm:prSet presAssocID="{BAEFD56E-5271-41AE-8F0F-7D8C8A32E455}" presName="horzOne" presStyleCnt="0"/>
      <dgm:spPr/>
    </dgm:pt>
    <dgm:pt modelId="{3B5CAF76-5B97-4829-B73D-3FAEB24E39A2}" type="pres">
      <dgm:prSet presAssocID="{D12C7DBF-C2FA-4DD6-A461-A2C013854B45}" presName="vertTwo" presStyleCnt="0"/>
      <dgm:spPr/>
    </dgm:pt>
    <dgm:pt modelId="{A9D62175-EA0F-4462-B458-D25505A888B3}" type="pres">
      <dgm:prSet presAssocID="{D12C7DBF-C2FA-4DD6-A461-A2C013854B45}" presName="txTwo" presStyleLbl="node2" presStyleIdx="0" presStyleCnt="6">
        <dgm:presLayoutVars>
          <dgm:chPref val="3"/>
        </dgm:presLayoutVars>
      </dgm:prSet>
      <dgm:spPr/>
      <dgm:t>
        <a:bodyPr/>
        <a:lstStyle/>
        <a:p>
          <a:endParaRPr lang="en-GB"/>
        </a:p>
      </dgm:t>
    </dgm:pt>
    <dgm:pt modelId="{587D5104-2224-475C-95AA-50B1EDE72FAC}" type="pres">
      <dgm:prSet presAssocID="{D12C7DBF-C2FA-4DD6-A461-A2C013854B45}" presName="horzTwo" presStyleCnt="0"/>
      <dgm:spPr/>
    </dgm:pt>
    <dgm:pt modelId="{5D3CEC77-79DA-44FD-B000-355C15B00927}" type="pres">
      <dgm:prSet presAssocID="{62A78BB0-7248-450F-8B95-D69394E8253F}" presName="sibSpaceTwo" presStyleCnt="0"/>
      <dgm:spPr/>
    </dgm:pt>
    <dgm:pt modelId="{D335F59A-6A1B-4AED-9325-18B1A6C6957A}" type="pres">
      <dgm:prSet presAssocID="{DDE73F53-EE9C-4787-AF90-2C08E1FF5BCB}" presName="vertTwo" presStyleCnt="0"/>
      <dgm:spPr/>
    </dgm:pt>
    <dgm:pt modelId="{F83FFDDA-CD00-4AB3-9D4A-80C3D166EF95}" type="pres">
      <dgm:prSet presAssocID="{DDE73F53-EE9C-4787-AF90-2C08E1FF5BCB}" presName="txTwo" presStyleLbl="node2" presStyleIdx="1" presStyleCnt="6">
        <dgm:presLayoutVars>
          <dgm:chPref val="3"/>
        </dgm:presLayoutVars>
      </dgm:prSet>
      <dgm:spPr/>
      <dgm:t>
        <a:bodyPr/>
        <a:lstStyle/>
        <a:p>
          <a:endParaRPr lang="en-GB"/>
        </a:p>
      </dgm:t>
    </dgm:pt>
    <dgm:pt modelId="{9D3E96BF-FCF6-411A-8A10-F38AA388A8CE}" type="pres">
      <dgm:prSet presAssocID="{DDE73F53-EE9C-4787-AF90-2C08E1FF5BCB}" presName="horzTwo" presStyleCnt="0"/>
      <dgm:spPr/>
    </dgm:pt>
    <dgm:pt modelId="{FF06FDAC-AE85-44C0-9E66-5902AA503CFA}" type="pres">
      <dgm:prSet presAssocID="{461924A9-155C-42B6-80C6-A9F17044485D}" presName="sibSpaceOne" presStyleCnt="0"/>
      <dgm:spPr/>
    </dgm:pt>
    <dgm:pt modelId="{0AEECCE7-09FE-4B2E-9613-D727ABD88A96}" type="pres">
      <dgm:prSet presAssocID="{D362F1EE-B9AB-497B-B091-6DB7BB389C2C}" presName="vertOne" presStyleCnt="0"/>
      <dgm:spPr/>
    </dgm:pt>
    <dgm:pt modelId="{37D7D210-D352-4338-A729-7B8F1E00A8F1}" type="pres">
      <dgm:prSet presAssocID="{D362F1EE-B9AB-497B-B091-6DB7BB389C2C}" presName="txOne" presStyleLbl="node0" presStyleIdx="1" presStyleCnt="3">
        <dgm:presLayoutVars>
          <dgm:chPref val="3"/>
        </dgm:presLayoutVars>
      </dgm:prSet>
      <dgm:spPr/>
      <dgm:t>
        <a:bodyPr/>
        <a:lstStyle/>
        <a:p>
          <a:endParaRPr lang="en-GB"/>
        </a:p>
      </dgm:t>
    </dgm:pt>
    <dgm:pt modelId="{3EDEA0F5-ECE3-42A5-A623-E01B855A6EA0}" type="pres">
      <dgm:prSet presAssocID="{D362F1EE-B9AB-497B-B091-6DB7BB389C2C}" presName="parTransOne" presStyleCnt="0"/>
      <dgm:spPr/>
    </dgm:pt>
    <dgm:pt modelId="{A4BF7B2C-915C-4E7C-BB2A-2D2C94E16AB1}" type="pres">
      <dgm:prSet presAssocID="{D362F1EE-B9AB-497B-B091-6DB7BB389C2C}" presName="horzOne" presStyleCnt="0"/>
      <dgm:spPr/>
    </dgm:pt>
    <dgm:pt modelId="{D959A9EA-5161-43D6-81D2-1F37954C8B02}" type="pres">
      <dgm:prSet presAssocID="{4DB40244-078A-4806-9239-2EC42BFCCAE9}" presName="vertTwo" presStyleCnt="0"/>
      <dgm:spPr/>
    </dgm:pt>
    <dgm:pt modelId="{3E010AB2-0531-4A6D-838B-F8BA2F8E22FD}" type="pres">
      <dgm:prSet presAssocID="{4DB40244-078A-4806-9239-2EC42BFCCAE9}" presName="txTwo" presStyleLbl="node2" presStyleIdx="2" presStyleCnt="6">
        <dgm:presLayoutVars>
          <dgm:chPref val="3"/>
        </dgm:presLayoutVars>
      </dgm:prSet>
      <dgm:spPr/>
      <dgm:t>
        <a:bodyPr/>
        <a:lstStyle/>
        <a:p>
          <a:endParaRPr lang="en-GB"/>
        </a:p>
      </dgm:t>
    </dgm:pt>
    <dgm:pt modelId="{F2699526-3712-4562-B8EC-775D38DA0037}" type="pres">
      <dgm:prSet presAssocID="{4DB40244-078A-4806-9239-2EC42BFCCAE9}" presName="horzTwo" presStyleCnt="0"/>
      <dgm:spPr/>
    </dgm:pt>
    <dgm:pt modelId="{D1BD5082-55F6-4301-92F8-5D9854146FE6}" type="pres">
      <dgm:prSet presAssocID="{1953B0E5-38A7-48CF-B6DF-914E1A50A1DF}" presName="sibSpaceTwo" presStyleCnt="0"/>
      <dgm:spPr/>
    </dgm:pt>
    <dgm:pt modelId="{E8C3E346-78A2-4CBA-9A62-E4E7BF302432}" type="pres">
      <dgm:prSet presAssocID="{C2EF8D54-9DFB-447C-B4B3-A12366DBA286}" presName="vertTwo" presStyleCnt="0"/>
      <dgm:spPr/>
    </dgm:pt>
    <dgm:pt modelId="{7B9C444D-69FA-44CD-A744-91C3247599B7}" type="pres">
      <dgm:prSet presAssocID="{C2EF8D54-9DFB-447C-B4B3-A12366DBA286}" presName="txTwo" presStyleLbl="node2" presStyleIdx="3" presStyleCnt="6">
        <dgm:presLayoutVars>
          <dgm:chPref val="3"/>
        </dgm:presLayoutVars>
      </dgm:prSet>
      <dgm:spPr/>
      <dgm:t>
        <a:bodyPr/>
        <a:lstStyle/>
        <a:p>
          <a:endParaRPr lang="en-GB"/>
        </a:p>
      </dgm:t>
    </dgm:pt>
    <dgm:pt modelId="{4DDDD515-5531-4EFC-B167-94A289D172E6}" type="pres">
      <dgm:prSet presAssocID="{C2EF8D54-9DFB-447C-B4B3-A12366DBA286}" presName="horzTwo" presStyleCnt="0"/>
      <dgm:spPr/>
    </dgm:pt>
    <dgm:pt modelId="{1695B029-A046-4D55-A9A3-12434EC854E5}" type="pres">
      <dgm:prSet presAssocID="{1D4E19DD-40A3-48DB-BEEB-470410E86DA1}" presName="sibSpaceOne" presStyleCnt="0"/>
      <dgm:spPr/>
    </dgm:pt>
    <dgm:pt modelId="{7C03BB30-E297-4E9F-9DA3-B926980E38F8}" type="pres">
      <dgm:prSet presAssocID="{859197C6-856D-41CE-B56F-0A40162BE327}" presName="vertOne" presStyleCnt="0"/>
      <dgm:spPr/>
    </dgm:pt>
    <dgm:pt modelId="{B31A6493-725E-4E5F-B7D3-14DBB71AFB2B}" type="pres">
      <dgm:prSet presAssocID="{859197C6-856D-41CE-B56F-0A40162BE327}" presName="txOne" presStyleLbl="node0" presStyleIdx="2" presStyleCnt="3">
        <dgm:presLayoutVars>
          <dgm:chPref val="3"/>
        </dgm:presLayoutVars>
      </dgm:prSet>
      <dgm:spPr/>
      <dgm:t>
        <a:bodyPr/>
        <a:lstStyle/>
        <a:p>
          <a:endParaRPr lang="en-GB"/>
        </a:p>
      </dgm:t>
    </dgm:pt>
    <dgm:pt modelId="{120353B0-56BB-4718-9144-C4C505E4FA20}" type="pres">
      <dgm:prSet presAssocID="{859197C6-856D-41CE-B56F-0A40162BE327}" presName="parTransOne" presStyleCnt="0"/>
      <dgm:spPr/>
    </dgm:pt>
    <dgm:pt modelId="{E44621CF-D1A8-453C-A4B6-B9EA95E339AD}" type="pres">
      <dgm:prSet presAssocID="{859197C6-856D-41CE-B56F-0A40162BE327}" presName="horzOne" presStyleCnt="0"/>
      <dgm:spPr/>
    </dgm:pt>
    <dgm:pt modelId="{C6A7ACF0-78DD-4169-A271-E651821BF81A}" type="pres">
      <dgm:prSet presAssocID="{27669C69-731E-4ED6-A581-D5982063F467}" presName="vertTwo" presStyleCnt="0"/>
      <dgm:spPr/>
    </dgm:pt>
    <dgm:pt modelId="{4D4F9780-124D-4EBC-A86B-1CEC6CD8A1A5}" type="pres">
      <dgm:prSet presAssocID="{27669C69-731E-4ED6-A581-D5982063F467}" presName="txTwo" presStyleLbl="node2" presStyleIdx="4" presStyleCnt="6">
        <dgm:presLayoutVars>
          <dgm:chPref val="3"/>
        </dgm:presLayoutVars>
      </dgm:prSet>
      <dgm:spPr/>
      <dgm:t>
        <a:bodyPr/>
        <a:lstStyle/>
        <a:p>
          <a:endParaRPr lang="en-ZA"/>
        </a:p>
      </dgm:t>
    </dgm:pt>
    <dgm:pt modelId="{A26A5421-EBDA-497D-91D8-512965646EBA}" type="pres">
      <dgm:prSet presAssocID="{27669C69-731E-4ED6-A581-D5982063F467}" presName="horzTwo" presStyleCnt="0"/>
      <dgm:spPr/>
    </dgm:pt>
    <dgm:pt modelId="{04EBF6BE-5349-472F-A7A9-93416D392261}" type="pres">
      <dgm:prSet presAssocID="{E2C211F6-2747-43C0-B08B-303CBC142BD3}" presName="sibSpaceTwo" presStyleCnt="0"/>
      <dgm:spPr/>
    </dgm:pt>
    <dgm:pt modelId="{C77E16B5-CAE3-42BC-8F50-933F57721B64}" type="pres">
      <dgm:prSet presAssocID="{AA2B40AF-AED4-4F6D-953D-C9D6DE1210AF}" presName="vertTwo" presStyleCnt="0"/>
      <dgm:spPr/>
    </dgm:pt>
    <dgm:pt modelId="{4FFD5B5C-6CB5-4A34-A3A1-72D3CD1435D8}" type="pres">
      <dgm:prSet presAssocID="{AA2B40AF-AED4-4F6D-953D-C9D6DE1210AF}" presName="txTwo" presStyleLbl="node2" presStyleIdx="5" presStyleCnt="6">
        <dgm:presLayoutVars>
          <dgm:chPref val="3"/>
        </dgm:presLayoutVars>
      </dgm:prSet>
      <dgm:spPr/>
      <dgm:t>
        <a:bodyPr/>
        <a:lstStyle/>
        <a:p>
          <a:endParaRPr lang="en-ZA"/>
        </a:p>
      </dgm:t>
    </dgm:pt>
    <dgm:pt modelId="{A98B558B-77EB-45BE-B48F-B0E44688B9E6}" type="pres">
      <dgm:prSet presAssocID="{AA2B40AF-AED4-4F6D-953D-C9D6DE1210AF}" presName="horzTwo" presStyleCnt="0"/>
      <dgm:spPr/>
    </dgm:pt>
  </dgm:ptLst>
  <dgm:cxnLst>
    <dgm:cxn modelId="{7AC42BFD-471D-401C-AAD8-BEE1D24C393A}" type="presOf" srcId="{D12C7DBF-C2FA-4DD6-A461-A2C013854B45}" destId="{A9D62175-EA0F-4462-B458-D25505A888B3}" srcOrd="0" destOrd="0" presId="urn:microsoft.com/office/officeart/2005/8/layout/hierarchy4"/>
    <dgm:cxn modelId="{131716C9-A2E6-4875-BAB7-9943E8316E9C}" type="presOf" srcId="{D362F1EE-B9AB-497B-B091-6DB7BB389C2C}" destId="{37D7D210-D352-4338-A729-7B8F1E00A8F1}" srcOrd="0" destOrd="0" presId="urn:microsoft.com/office/officeart/2005/8/layout/hierarchy4"/>
    <dgm:cxn modelId="{4AD6986B-0B50-47E6-A0D7-5017DB9810EC}" type="presOf" srcId="{AA2B40AF-AED4-4F6D-953D-C9D6DE1210AF}" destId="{4FFD5B5C-6CB5-4A34-A3A1-72D3CD1435D8}" srcOrd="0" destOrd="0" presId="urn:microsoft.com/office/officeart/2005/8/layout/hierarchy4"/>
    <dgm:cxn modelId="{218D570B-4311-47D0-9ACE-167DF2897A64}" type="presOf" srcId="{859197C6-856D-41CE-B56F-0A40162BE327}" destId="{B31A6493-725E-4E5F-B7D3-14DBB71AFB2B}" srcOrd="0" destOrd="0" presId="urn:microsoft.com/office/officeart/2005/8/layout/hierarchy4"/>
    <dgm:cxn modelId="{CE4E5217-1AD2-4E7F-9AAA-98D17600605D}" srcId="{D362F1EE-B9AB-497B-B091-6DB7BB389C2C}" destId="{4DB40244-078A-4806-9239-2EC42BFCCAE9}" srcOrd="0" destOrd="0" parTransId="{98AFE353-FB79-4F83-8C71-BFCDF8961F07}" sibTransId="{1953B0E5-38A7-48CF-B6DF-914E1A50A1DF}"/>
    <dgm:cxn modelId="{4DE2C2D4-A07F-4828-BAF6-2B64109466E5}" type="presOf" srcId="{BAEFD56E-5271-41AE-8F0F-7D8C8A32E455}" destId="{02ABC09F-B32B-4C1B-A49C-76A53BE4C712}" srcOrd="0" destOrd="0" presId="urn:microsoft.com/office/officeart/2005/8/layout/hierarchy4"/>
    <dgm:cxn modelId="{3A2E8B74-37E0-42C8-BA92-4AEAFA679499}" type="presOf" srcId="{4DB40244-078A-4806-9239-2EC42BFCCAE9}" destId="{3E010AB2-0531-4A6D-838B-F8BA2F8E22FD}" srcOrd="0" destOrd="0" presId="urn:microsoft.com/office/officeart/2005/8/layout/hierarchy4"/>
    <dgm:cxn modelId="{362284B9-9CE5-4CF1-8F71-E1938FAA11F2}" srcId="{D362F1EE-B9AB-497B-B091-6DB7BB389C2C}" destId="{C2EF8D54-9DFB-447C-B4B3-A12366DBA286}" srcOrd="1" destOrd="0" parTransId="{F5D8799A-ABA2-4FD6-AA01-F0E4BF71F422}" sibTransId="{4D41BF4D-27C2-4BAB-A086-1D6CC021C0E8}"/>
    <dgm:cxn modelId="{5340E59E-E365-48B8-A3DC-0F2D15732626}" srcId="{002AA3B6-0C4C-427D-9440-177896B02E5E}" destId="{BAEFD56E-5271-41AE-8F0F-7D8C8A32E455}" srcOrd="0" destOrd="0" parTransId="{6B0A2677-D830-4E44-8053-41D6EAB7E5F4}" sibTransId="{461924A9-155C-42B6-80C6-A9F17044485D}"/>
    <dgm:cxn modelId="{28A92904-D362-45A3-8448-DF09F3AAE2B6}" type="presOf" srcId="{DDE73F53-EE9C-4787-AF90-2C08E1FF5BCB}" destId="{F83FFDDA-CD00-4AB3-9D4A-80C3D166EF95}" srcOrd="0" destOrd="0" presId="urn:microsoft.com/office/officeart/2005/8/layout/hierarchy4"/>
    <dgm:cxn modelId="{14B44D12-053B-4F46-A587-4756642B43E6}" type="presOf" srcId="{002AA3B6-0C4C-427D-9440-177896B02E5E}" destId="{268B4D9B-B680-44D2-8F5A-0130FBA39FEC}" srcOrd="0" destOrd="0" presId="urn:microsoft.com/office/officeart/2005/8/layout/hierarchy4"/>
    <dgm:cxn modelId="{219FFDFE-9E03-4D39-90C8-12EEBE68B44A}" srcId="{859197C6-856D-41CE-B56F-0A40162BE327}" destId="{27669C69-731E-4ED6-A581-D5982063F467}" srcOrd="0" destOrd="0" parTransId="{169EB401-050E-4CCD-9345-7190FA93F654}" sibTransId="{E2C211F6-2747-43C0-B08B-303CBC142BD3}"/>
    <dgm:cxn modelId="{D130734D-EFD0-4B22-B8C4-D600EC1590FA}" type="presOf" srcId="{27669C69-731E-4ED6-A581-D5982063F467}" destId="{4D4F9780-124D-4EBC-A86B-1CEC6CD8A1A5}" srcOrd="0" destOrd="0" presId="urn:microsoft.com/office/officeart/2005/8/layout/hierarchy4"/>
    <dgm:cxn modelId="{2047D795-A16E-4EB1-A2FF-4FAFBCE970FD}" srcId="{002AA3B6-0C4C-427D-9440-177896B02E5E}" destId="{D362F1EE-B9AB-497B-B091-6DB7BB389C2C}" srcOrd="1" destOrd="0" parTransId="{4BF6138E-BD3F-4503-9863-F2C4E5043C96}" sibTransId="{1D4E19DD-40A3-48DB-BEEB-470410E86DA1}"/>
    <dgm:cxn modelId="{4B527ED7-A5A6-48FF-8B02-701A3BCA8549}" srcId="{BAEFD56E-5271-41AE-8F0F-7D8C8A32E455}" destId="{DDE73F53-EE9C-4787-AF90-2C08E1FF5BCB}" srcOrd="1" destOrd="0" parTransId="{3B72CC39-5BA0-4CBC-A0CE-2EFBCA5B32ED}" sibTransId="{48FFAF8E-63A5-40D5-ADE1-4C993C62446B}"/>
    <dgm:cxn modelId="{F1579F09-395F-4A2E-B613-AC1B737E4339}" srcId="{859197C6-856D-41CE-B56F-0A40162BE327}" destId="{AA2B40AF-AED4-4F6D-953D-C9D6DE1210AF}" srcOrd="1" destOrd="0" parTransId="{6514E9BF-6C79-4FEA-8176-9EC7C7886006}" sibTransId="{DCFA63D7-A875-4635-BF9E-0CCD23767EF0}"/>
    <dgm:cxn modelId="{4FC05137-989E-4DB8-A276-0279EAE168C7}" srcId="{BAEFD56E-5271-41AE-8F0F-7D8C8A32E455}" destId="{D12C7DBF-C2FA-4DD6-A461-A2C013854B45}" srcOrd="0" destOrd="0" parTransId="{09F75D7C-5599-4070-9FC7-5C9DFF2488E5}" sibTransId="{62A78BB0-7248-450F-8B95-D69394E8253F}"/>
    <dgm:cxn modelId="{6675243D-DD3E-4E39-9A5E-B8BBE97F8EC5}" type="presOf" srcId="{C2EF8D54-9DFB-447C-B4B3-A12366DBA286}" destId="{7B9C444D-69FA-44CD-A744-91C3247599B7}" srcOrd="0" destOrd="0" presId="urn:microsoft.com/office/officeart/2005/8/layout/hierarchy4"/>
    <dgm:cxn modelId="{E2B0C5AC-6FD6-469E-8896-4CCF6A08C73D}" srcId="{002AA3B6-0C4C-427D-9440-177896B02E5E}" destId="{859197C6-856D-41CE-B56F-0A40162BE327}" srcOrd="2" destOrd="0" parTransId="{08604DC1-7CFD-414D-8E2F-9580C1C53D3B}" sibTransId="{6A0BD632-BAE2-4E06-8B65-BA4E16D28F69}"/>
    <dgm:cxn modelId="{C7D5FA75-B0E4-4EF6-A1FC-FA1683ED34EB}" type="presParOf" srcId="{268B4D9B-B680-44D2-8F5A-0130FBA39FEC}" destId="{0D0BC2B0-EB66-49EF-A25E-EABD515EF2B3}" srcOrd="0" destOrd="0" presId="urn:microsoft.com/office/officeart/2005/8/layout/hierarchy4"/>
    <dgm:cxn modelId="{05505AF0-0EBE-4F5E-B1E3-C6A68AEAC488}" type="presParOf" srcId="{0D0BC2B0-EB66-49EF-A25E-EABD515EF2B3}" destId="{02ABC09F-B32B-4C1B-A49C-76A53BE4C712}" srcOrd="0" destOrd="0" presId="urn:microsoft.com/office/officeart/2005/8/layout/hierarchy4"/>
    <dgm:cxn modelId="{FA610737-6483-4CDE-8F0D-9B0885DD4DC6}" type="presParOf" srcId="{0D0BC2B0-EB66-49EF-A25E-EABD515EF2B3}" destId="{696CCD43-494D-45C4-BAF7-9377C0D31F8C}" srcOrd="1" destOrd="0" presId="urn:microsoft.com/office/officeart/2005/8/layout/hierarchy4"/>
    <dgm:cxn modelId="{F5263CDD-906E-40CC-874D-84C6F5F727C5}" type="presParOf" srcId="{0D0BC2B0-EB66-49EF-A25E-EABD515EF2B3}" destId="{7287FEF5-AACD-44C1-ACC4-2036DDF1FCBF}" srcOrd="2" destOrd="0" presId="urn:microsoft.com/office/officeart/2005/8/layout/hierarchy4"/>
    <dgm:cxn modelId="{6501309A-83CA-4BF2-9026-DA1CEDAE5C3F}" type="presParOf" srcId="{7287FEF5-AACD-44C1-ACC4-2036DDF1FCBF}" destId="{3B5CAF76-5B97-4829-B73D-3FAEB24E39A2}" srcOrd="0" destOrd="0" presId="urn:microsoft.com/office/officeart/2005/8/layout/hierarchy4"/>
    <dgm:cxn modelId="{CE99904D-62D0-40CD-8595-402ACCEF83BE}" type="presParOf" srcId="{3B5CAF76-5B97-4829-B73D-3FAEB24E39A2}" destId="{A9D62175-EA0F-4462-B458-D25505A888B3}" srcOrd="0" destOrd="0" presId="urn:microsoft.com/office/officeart/2005/8/layout/hierarchy4"/>
    <dgm:cxn modelId="{DC00D795-9B0E-47F1-AE85-2BD12EAD1720}" type="presParOf" srcId="{3B5CAF76-5B97-4829-B73D-3FAEB24E39A2}" destId="{587D5104-2224-475C-95AA-50B1EDE72FAC}" srcOrd="1" destOrd="0" presId="urn:microsoft.com/office/officeart/2005/8/layout/hierarchy4"/>
    <dgm:cxn modelId="{C491B51E-FEE8-436F-AE6C-3FADC98F3F29}" type="presParOf" srcId="{7287FEF5-AACD-44C1-ACC4-2036DDF1FCBF}" destId="{5D3CEC77-79DA-44FD-B000-355C15B00927}" srcOrd="1" destOrd="0" presId="urn:microsoft.com/office/officeart/2005/8/layout/hierarchy4"/>
    <dgm:cxn modelId="{AFD9432E-9729-461E-BE2A-7145A616C9B4}" type="presParOf" srcId="{7287FEF5-AACD-44C1-ACC4-2036DDF1FCBF}" destId="{D335F59A-6A1B-4AED-9325-18B1A6C6957A}" srcOrd="2" destOrd="0" presId="urn:microsoft.com/office/officeart/2005/8/layout/hierarchy4"/>
    <dgm:cxn modelId="{29BAF41B-46EA-42D4-B09C-CF3F45FD84F0}" type="presParOf" srcId="{D335F59A-6A1B-4AED-9325-18B1A6C6957A}" destId="{F83FFDDA-CD00-4AB3-9D4A-80C3D166EF95}" srcOrd="0" destOrd="0" presId="urn:microsoft.com/office/officeart/2005/8/layout/hierarchy4"/>
    <dgm:cxn modelId="{CE95178F-88DE-49B4-B9B7-84386A23294A}" type="presParOf" srcId="{D335F59A-6A1B-4AED-9325-18B1A6C6957A}" destId="{9D3E96BF-FCF6-411A-8A10-F38AA388A8CE}" srcOrd="1" destOrd="0" presId="urn:microsoft.com/office/officeart/2005/8/layout/hierarchy4"/>
    <dgm:cxn modelId="{665AF003-6495-43C2-BD6A-6924BB12FC37}" type="presParOf" srcId="{268B4D9B-B680-44D2-8F5A-0130FBA39FEC}" destId="{FF06FDAC-AE85-44C0-9E66-5902AA503CFA}" srcOrd="1" destOrd="0" presId="urn:microsoft.com/office/officeart/2005/8/layout/hierarchy4"/>
    <dgm:cxn modelId="{2495592E-99C6-4FA5-B453-6DEEF9FA4107}" type="presParOf" srcId="{268B4D9B-B680-44D2-8F5A-0130FBA39FEC}" destId="{0AEECCE7-09FE-4B2E-9613-D727ABD88A96}" srcOrd="2" destOrd="0" presId="urn:microsoft.com/office/officeart/2005/8/layout/hierarchy4"/>
    <dgm:cxn modelId="{53B0F521-FB99-4D35-90EC-3B7297BE179C}" type="presParOf" srcId="{0AEECCE7-09FE-4B2E-9613-D727ABD88A96}" destId="{37D7D210-D352-4338-A729-7B8F1E00A8F1}" srcOrd="0" destOrd="0" presId="urn:microsoft.com/office/officeart/2005/8/layout/hierarchy4"/>
    <dgm:cxn modelId="{AD07715D-B8C8-4F7F-94EE-268DA5356AC8}" type="presParOf" srcId="{0AEECCE7-09FE-4B2E-9613-D727ABD88A96}" destId="{3EDEA0F5-ECE3-42A5-A623-E01B855A6EA0}" srcOrd="1" destOrd="0" presId="urn:microsoft.com/office/officeart/2005/8/layout/hierarchy4"/>
    <dgm:cxn modelId="{2BE10A18-54C1-41DF-A532-10172054A6E8}" type="presParOf" srcId="{0AEECCE7-09FE-4B2E-9613-D727ABD88A96}" destId="{A4BF7B2C-915C-4E7C-BB2A-2D2C94E16AB1}" srcOrd="2" destOrd="0" presId="urn:microsoft.com/office/officeart/2005/8/layout/hierarchy4"/>
    <dgm:cxn modelId="{49D18F30-BA41-4C94-B544-1AA1CDF7DD3E}" type="presParOf" srcId="{A4BF7B2C-915C-4E7C-BB2A-2D2C94E16AB1}" destId="{D959A9EA-5161-43D6-81D2-1F37954C8B02}" srcOrd="0" destOrd="0" presId="urn:microsoft.com/office/officeart/2005/8/layout/hierarchy4"/>
    <dgm:cxn modelId="{E547B34B-8251-4CA7-9FC2-DAB577D8808E}" type="presParOf" srcId="{D959A9EA-5161-43D6-81D2-1F37954C8B02}" destId="{3E010AB2-0531-4A6D-838B-F8BA2F8E22FD}" srcOrd="0" destOrd="0" presId="urn:microsoft.com/office/officeart/2005/8/layout/hierarchy4"/>
    <dgm:cxn modelId="{11C7EF40-E8C4-49F4-911B-23CE32D6DD61}" type="presParOf" srcId="{D959A9EA-5161-43D6-81D2-1F37954C8B02}" destId="{F2699526-3712-4562-B8EC-775D38DA0037}" srcOrd="1" destOrd="0" presId="urn:microsoft.com/office/officeart/2005/8/layout/hierarchy4"/>
    <dgm:cxn modelId="{2BCE6122-9CD0-4E51-A4FD-77521C83D730}" type="presParOf" srcId="{A4BF7B2C-915C-4E7C-BB2A-2D2C94E16AB1}" destId="{D1BD5082-55F6-4301-92F8-5D9854146FE6}" srcOrd="1" destOrd="0" presId="urn:microsoft.com/office/officeart/2005/8/layout/hierarchy4"/>
    <dgm:cxn modelId="{5D90187B-8873-4934-8627-7161A54766BF}" type="presParOf" srcId="{A4BF7B2C-915C-4E7C-BB2A-2D2C94E16AB1}" destId="{E8C3E346-78A2-4CBA-9A62-E4E7BF302432}" srcOrd="2" destOrd="0" presId="urn:microsoft.com/office/officeart/2005/8/layout/hierarchy4"/>
    <dgm:cxn modelId="{6505C08E-B7D4-4B35-8989-22B531F30496}" type="presParOf" srcId="{E8C3E346-78A2-4CBA-9A62-E4E7BF302432}" destId="{7B9C444D-69FA-44CD-A744-91C3247599B7}" srcOrd="0" destOrd="0" presId="urn:microsoft.com/office/officeart/2005/8/layout/hierarchy4"/>
    <dgm:cxn modelId="{DD428723-A3A5-49D9-9011-4DD59196E12B}" type="presParOf" srcId="{E8C3E346-78A2-4CBA-9A62-E4E7BF302432}" destId="{4DDDD515-5531-4EFC-B167-94A289D172E6}" srcOrd="1" destOrd="0" presId="urn:microsoft.com/office/officeart/2005/8/layout/hierarchy4"/>
    <dgm:cxn modelId="{C5E9644C-7AF9-4F7F-B964-78EDB1FD55FE}" type="presParOf" srcId="{268B4D9B-B680-44D2-8F5A-0130FBA39FEC}" destId="{1695B029-A046-4D55-A9A3-12434EC854E5}" srcOrd="3" destOrd="0" presId="urn:microsoft.com/office/officeart/2005/8/layout/hierarchy4"/>
    <dgm:cxn modelId="{229B00B0-06F1-4A11-9460-C6F86029FAC9}" type="presParOf" srcId="{268B4D9B-B680-44D2-8F5A-0130FBA39FEC}" destId="{7C03BB30-E297-4E9F-9DA3-B926980E38F8}" srcOrd="4" destOrd="0" presId="urn:microsoft.com/office/officeart/2005/8/layout/hierarchy4"/>
    <dgm:cxn modelId="{2411E1AD-DFA8-4DE5-B79A-873DC0C10BE3}" type="presParOf" srcId="{7C03BB30-E297-4E9F-9DA3-B926980E38F8}" destId="{B31A6493-725E-4E5F-B7D3-14DBB71AFB2B}" srcOrd="0" destOrd="0" presId="urn:microsoft.com/office/officeart/2005/8/layout/hierarchy4"/>
    <dgm:cxn modelId="{56DD1B22-D967-4452-8836-91E6F3B113ED}" type="presParOf" srcId="{7C03BB30-E297-4E9F-9DA3-B926980E38F8}" destId="{120353B0-56BB-4718-9144-C4C505E4FA20}" srcOrd="1" destOrd="0" presId="urn:microsoft.com/office/officeart/2005/8/layout/hierarchy4"/>
    <dgm:cxn modelId="{D13C5AC9-F3D9-45D8-8401-AD97D1A5321D}" type="presParOf" srcId="{7C03BB30-E297-4E9F-9DA3-B926980E38F8}" destId="{E44621CF-D1A8-453C-A4B6-B9EA95E339AD}" srcOrd="2" destOrd="0" presId="urn:microsoft.com/office/officeart/2005/8/layout/hierarchy4"/>
    <dgm:cxn modelId="{4C594643-72FC-4000-AFB5-740A3D95A15D}" type="presParOf" srcId="{E44621CF-D1A8-453C-A4B6-B9EA95E339AD}" destId="{C6A7ACF0-78DD-4169-A271-E651821BF81A}" srcOrd="0" destOrd="0" presId="urn:microsoft.com/office/officeart/2005/8/layout/hierarchy4"/>
    <dgm:cxn modelId="{7C612C30-B91D-4BF6-80F1-C80FF6480C84}" type="presParOf" srcId="{C6A7ACF0-78DD-4169-A271-E651821BF81A}" destId="{4D4F9780-124D-4EBC-A86B-1CEC6CD8A1A5}" srcOrd="0" destOrd="0" presId="urn:microsoft.com/office/officeart/2005/8/layout/hierarchy4"/>
    <dgm:cxn modelId="{E32E8378-8528-4F3B-95DB-05C01D3EBF59}" type="presParOf" srcId="{C6A7ACF0-78DD-4169-A271-E651821BF81A}" destId="{A26A5421-EBDA-497D-91D8-512965646EBA}" srcOrd="1" destOrd="0" presId="urn:microsoft.com/office/officeart/2005/8/layout/hierarchy4"/>
    <dgm:cxn modelId="{0A1012B0-FEC3-401B-9F73-D36617E0E5B8}" type="presParOf" srcId="{E44621CF-D1A8-453C-A4B6-B9EA95E339AD}" destId="{04EBF6BE-5349-472F-A7A9-93416D392261}" srcOrd="1" destOrd="0" presId="urn:microsoft.com/office/officeart/2005/8/layout/hierarchy4"/>
    <dgm:cxn modelId="{FC5E8F99-1D22-481B-926A-A75C926DAE23}" type="presParOf" srcId="{E44621CF-D1A8-453C-A4B6-B9EA95E339AD}" destId="{C77E16B5-CAE3-42BC-8F50-933F57721B64}" srcOrd="2" destOrd="0" presId="urn:microsoft.com/office/officeart/2005/8/layout/hierarchy4"/>
    <dgm:cxn modelId="{8DFDCB06-2C42-4E97-B964-AAA0FE443231}" type="presParOf" srcId="{C77E16B5-CAE3-42BC-8F50-933F57721B64}" destId="{4FFD5B5C-6CB5-4A34-A3A1-72D3CD1435D8}" srcOrd="0" destOrd="0" presId="urn:microsoft.com/office/officeart/2005/8/layout/hierarchy4"/>
    <dgm:cxn modelId="{E24F522A-2FBD-4D00-9231-07CC6D2B8462}" type="presParOf" srcId="{C77E16B5-CAE3-42BC-8F50-933F57721B64}" destId="{A98B558B-77EB-45BE-B48F-B0E44688B9E6}"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E602E7-ABD8-4CDA-B9AB-4AEBC2BFE0B6}" type="doc">
      <dgm:prSet loTypeId="urn:microsoft.com/office/officeart/2005/8/layout/radial1" loCatId="relationship" qsTypeId="urn:microsoft.com/office/officeart/2005/8/quickstyle/simple5" qsCatId="simple" csTypeId="urn:microsoft.com/office/officeart/2005/8/colors/accent2_1" csCatId="accent2" phldr="1"/>
      <dgm:spPr/>
      <dgm:t>
        <a:bodyPr/>
        <a:lstStyle/>
        <a:p>
          <a:endParaRPr lang="en-ZA"/>
        </a:p>
      </dgm:t>
    </dgm:pt>
    <dgm:pt modelId="{788A7D5B-B0FC-45C4-A78B-63AFCE9E0362}">
      <dgm:prSet phldrT="[Text]" custT="1"/>
      <dgm:spPr/>
      <dgm:t>
        <a:bodyPr/>
        <a:lstStyle/>
        <a:p>
          <a:r>
            <a:rPr lang="en-ZA" sz="2400" b="1" dirty="0" smtClean="0">
              <a:solidFill>
                <a:schemeClr val="accent2">
                  <a:lumMod val="50000"/>
                </a:schemeClr>
              </a:solidFill>
            </a:rPr>
            <a:t>MASP</a:t>
          </a:r>
          <a:endParaRPr lang="en-ZA" sz="2400" b="1" dirty="0">
            <a:solidFill>
              <a:schemeClr val="accent2">
                <a:lumMod val="50000"/>
              </a:schemeClr>
            </a:solidFill>
          </a:endParaRPr>
        </a:p>
      </dgm:t>
    </dgm:pt>
    <dgm:pt modelId="{334B8A84-AEC9-4846-9E79-E191A282785C}" type="parTrans" cxnId="{95FB623F-57DB-4CA1-A670-24AFB0BB42D7}">
      <dgm:prSet/>
      <dgm:spPr/>
      <dgm:t>
        <a:bodyPr/>
        <a:lstStyle/>
        <a:p>
          <a:endParaRPr lang="en-ZA" sz="2800" b="1"/>
        </a:p>
      </dgm:t>
    </dgm:pt>
    <dgm:pt modelId="{0458FB23-5CC3-4C74-A376-299D8E1F670D}" type="sibTrans" cxnId="{95FB623F-57DB-4CA1-A670-24AFB0BB42D7}">
      <dgm:prSet/>
      <dgm:spPr/>
      <dgm:t>
        <a:bodyPr/>
        <a:lstStyle/>
        <a:p>
          <a:endParaRPr lang="en-ZA" sz="2800" b="1"/>
        </a:p>
      </dgm:t>
    </dgm:pt>
    <dgm:pt modelId="{5F24C3EA-D91D-4E86-9432-D9F7C3D9337F}">
      <dgm:prSet phldrT="[Text]" custT="1"/>
      <dgm:spPr/>
      <dgm:t>
        <a:bodyPr/>
        <a:lstStyle/>
        <a:p>
          <a:r>
            <a:rPr lang="en-ZA" sz="1100" b="1" dirty="0" smtClean="0"/>
            <a:t>Treasury and COGTA</a:t>
          </a:r>
          <a:endParaRPr lang="en-ZA" sz="1100" b="1" dirty="0"/>
        </a:p>
      </dgm:t>
    </dgm:pt>
    <dgm:pt modelId="{14FCE471-2565-457B-AD1A-35B1B05AA1A7}" type="parTrans" cxnId="{8935EAEC-0401-409D-873E-057C6605271D}">
      <dgm:prSet custT="1"/>
      <dgm:spPr/>
      <dgm:t>
        <a:bodyPr/>
        <a:lstStyle/>
        <a:p>
          <a:endParaRPr lang="en-ZA" sz="800" b="1"/>
        </a:p>
      </dgm:t>
    </dgm:pt>
    <dgm:pt modelId="{368689E2-2067-4F95-BC9E-C7C5543DC647}" type="sibTrans" cxnId="{8935EAEC-0401-409D-873E-057C6605271D}">
      <dgm:prSet/>
      <dgm:spPr/>
      <dgm:t>
        <a:bodyPr/>
        <a:lstStyle/>
        <a:p>
          <a:endParaRPr lang="en-ZA" sz="2800" b="1"/>
        </a:p>
      </dgm:t>
    </dgm:pt>
    <dgm:pt modelId="{8A1D01D0-5EF2-4B62-A212-8A5071C03F2D}">
      <dgm:prSet phldrT="[Text]" custT="1"/>
      <dgm:spPr/>
      <dgm:t>
        <a:bodyPr/>
        <a:lstStyle/>
        <a:p>
          <a:r>
            <a:rPr lang="en-ZA" sz="1100" b="1" dirty="0" smtClean="0"/>
            <a:t>Professional Bodies (SAICA, CIGFARO etc.)</a:t>
          </a:r>
          <a:endParaRPr lang="en-ZA" sz="1100" b="1" dirty="0"/>
        </a:p>
      </dgm:t>
    </dgm:pt>
    <dgm:pt modelId="{6CB95C34-5D88-43E9-AA1A-7348B22A0124}" type="parTrans" cxnId="{5373B03D-634A-444B-8542-C64C4A8A0C82}">
      <dgm:prSet custT="1"/>
      <dgm:spPr/>
      <dgm:t>
        <a:bodyPr/>
        <a:lstStyle/>
        <a:p>
          <a:endParaRPr lang="en-ZA" sz="800" b="1"/>
        </a:p>
      </dgm:t>
    </dgm:pt>
    <dgm:pt modelId="{20DD01E3-BF22-4EF6-BBFE-6D72B2AF5C7C}" type="sibTrans" cxnId="{5373B03D-634A-444B-8542-C64C4A8A0C82}">
      <dgm:prSet/>
      <dgm:spPr/>
      <dgm:t>
        <a:bodyPr/>
        <a:lstStyle/>
        <a:p>
          <a:endParaRPr lang="en-ZA" sz="2800" b="1"/>
        </a:p>
      </dgm:t>
    </dgm:pt>
    <dgm:pt modelId="{E3018A1A-3EB3-4786-AD8D-7662CDF59F0A}">
      <dgm:prSet phldrT="[Text]" custT="1"/>
      <dgm:spPr/>
      <dgm:t>
        <a:bodyPr/>
        <a:lstStyle/>
        <a:p>
          <a:r>
            <a:rPr lang="en-ZA" sz="1100" b="1" dirty="0" smtClean="0"/>
            <a:t>Auditor-General SA</a:t>
          </a:r>
          <a:endParaRPr lang="en-ZA" sz="1100" b="1" dirty="0"/>
        </a:p>
      </dgm:t>
    </dgm:pt>
    <dgm:pt modelId="{CF6F8427-68F3-4284-8811-BBFDF502484B}" type="parTrans" cxnId="{6567E4C4-46E5-43DC-852B-A653435BF92E}">
      <dgm:prSet custT="1"/>
      <dgm:spPr/>
      <dgm:t>
        <a:bodyPr/>
        <a:lstStyle/>
        <a:p>
          <a:endParaRPr lang="en-ZA" sz="800" b="1"/>
        </a:p>
      </dgm:t>
    </dgm:pt>
    <dgm:pt modelId="{C09F8789-3FC4-492B-84BE-66B0CD4BE33B}" type="sibTrans" cxnId="{6567E4C4-46E5-43DC-852B-A653435BF92E}">
      <dgm:prSet/>
      <dgm:spPr/>
      <dgm:t>
        <a:bodyPr/>
        <a:lstStyle/>
        <a:p>
          <a:endParaRPr lang="en-ZA" sz="2800" b="1"/>
        </a:p>
      </dgm:t>
    </dgm:pt>
    <dgm:pt modelId="{A32A9D86-0890-450F-9736-E54836E7D83A}">
      <dgm:prSet phldrT="[Text]" custT="1"/>
      <dgm:spPr/>
      <dgm:t>
        <a:bodyPr/>
        <a:lstStyle/>
        <a:p>
          <a:r>
            <a:rPr lang="en-ZA" sz="1100" b="1" dirty="0" smtClean="0"/>
            <a:t>Audit/ Consulting Firms</a:t>
          </a:r>
          <a:endParaRPr lang="en-ZA" sz="1100" b="1" dirty="0"/>
        </a:p>
      </dgm:t>
    </dgm:pt>
    <dgm:pt modelId="{34E75154-D53C-4713-A121-0A0BF60E5C74}" type="parTrans" cxnId="{6C577AA0-2E65-49D1-A632-3CAAFB3F6F46}">
      <dgm:prSet custT="1"/>
      <dgm:spPr/>
      <dgm:t>
        <a:bodyPr/>
        <a:lstStyle/>
        <a:p>
          <a:endParaRPr lang="en-ZA" sz="800" b="1"/>
        </a:p>
      </dgm:t>
    </dgm:pt>
    <dgm:pt modelId="{F97E88D9-4743-41CE-8085-0D605B6E8FBE}" type="sibTrans" cxnId="{6C577AA0-2E65-49D1-A632-3CAAFB3F6F46}">
      <dgm:prSet/>
      <dgm:spPr/>
      <dgm:t>
        <a:bodyPr/>
        <a:lstStyle/>
        <a:p>
          <a:endParaRPr lang="en-ZA" sz="2800" b="1"/>
        </a:p>
      </dgm:t>
    </dgm:pt>
    <dgm:pt modelId="{2AA6E9B9-7ED0-42A1-B190-61CF72903D47}">
      <dgm:prSet custT="1"/>
      <dgm:spPr/>
      <dgm:t>
        <a:bodyPr/>
        <a:lstStyle/>
        <a:p>
          <a:r>
            <a:rPr lang="en-ZA" sz="1100" b="1" dirty="0" smtClean="0"/>
            <a:t>Accounting Standards Board (ASB)</a:t>
          </a:r>
          <a:endParaRPr lang="en-ZA" sz="1100" b="1" dirty="0"/>
        </a:p>
      </dgm:t>
    </dgm:pt>
    <dgm:pt modelId="{F16786E2-54AE-4F6A-A24A-010A9FD813CA}" type="parTrans" cxnId="{93092979-69B6-4B6D-AF71-3BEDEB39601A}">
      <dgm:prSet custT="1"/>
      <dgm:spPr/>
      <dgm:t>
        <a:bodyPr/>
        <a:lstStyle/>
        <a:p>
          <a:endParaRPr lang="en-ZA" sz="800" b="1"/>
        </a:p>
      </dgm:t>
    </dgm:pt>
    <dgm:pt modelId="{B0D9F203-A0D6-4ADC-B649-7975E5617DE4}" type="sibTrans" cxnId="{93092979-69B6-4B6D-AF71-3BEDEB39601A}">
      <dgm:prSet/>
      <dgm:spPr/>
      <dgm:t>
        <a:bodyPr/>
        <a:lstStyle/>
        <a:p>
          <a:endParaRPr lang="en-ZA" sz="2800" b="1"/>
        </a:p>
      </dgm:t>
    </dgm:pt>
    <dgm:pt modelId="{76A41072-0814-4CE6-8DB1-B46950F11E1E}">
      <dgm:prSet custT="1"/>
      <dgm:spPr/>
      <dgm:t>
        <a:bodyPr/>
        <a:lstStyle/>
        <a:p>
          <a:r>
            <a:rPr lang="en-ZA" sz="1100" b="1" dirty="0" smtClean="0"/>
            <a:t>LGSETA</a:t>
          </a:r>
          <a:r>
            <a:rPr lang="en-ZA" sz="1100" b="1" smtClean="0"/>
            <a:t>, Sponsors </a:t>
          </a:r>
          <a:r>
            <a:rPr lang="en-ZA" sz="1100" b="1" dirty="0" smtClean="0"/>
            <a:t>and Donor agencies</a:t>
          </a:r>
          <a:endParaRPr lang="en-ZA" sz="1100" b="1" dirty="0"/>
        </a:p>
      </dgm:t>
    </dgm:pt>
    <dgm:pt modelId="{245A519D-CAF6-4653-A32F-CD790FEC62BA}" type="parTrans" cxnId="{48D04D75-9257-4DF5-83D0-D8D842EB567F}">
      <dgm:prSet custT="1"/>
      <dgm:spPr/>
      <dgm:t>
        <a:bodyPr/>
        <a:lstStyle/>
        <a:p>
          <a:endParaRPr lang="en-ZA" sz="800" b="1"/>
        </a:p>
      </dgm:t>
    </dgm:pt>
    <dgm:pt modelId="{40E226C7-DD47-41B4-8D34-3ED4A2CB38DC}" type="sibTrans" cxnId="{48D04D75-9257-4DF5-83D0-D8D842EB567F}">
      <dgm:prSet/>
      <dgm:spPr/>
      <dgm:t>
        <a:bodyPr/>
        <a:lstStyle/>
        <a:p>
          <a:endParaRPr lang="en-ZA" sz="2800" b="1"/>
        </a:p>
      </dgm:t>
    </dgm:pt>
    <dgm:pt modelId="{60E70E1F-E774-48F7-8F92-4CA03B2731B5}" type="pres">
      <dgm:prSet presAssocID="{C1E602E7-ABD8-4CDA-B9AB-4AEBC2BFE0B6}" presName="cycle" presStyleCnt="0">
        <dgm:presLayoutVars>
          <dgm:chMax val="1"/>
          <dgm:dir/>
          <dgm:animLvl val="ctr"/>
          <dgm:resizeHandles val="exact"/>
        </dgm:presLayoutVars>
      </dgm:prSet>
      <dgm:spPr/>
      <dgm:t>
        <a:bodyPr/>
        <a:lstStyle/>
        <a:p>
          <a:endParaRPr lang="en-GB"/>
        </a:p>
      </dgm:t>
    </dgm:pt>
    <dgm:pt modelId="{92D830EF-5C79-4307-8B86-0E398054AEAA}" type="pres">
      <dgm:prSet presAssocID="{788A7D5B-B0FC-45C4-A78B-63AFCE9E0362}" presName="centerShape" presStyleLbl="node0" presStyleIdx="0" presStyleCnt="1"/>
      <dgm:spPr/>
      <dgm:t>
        <a:bodyPr/>
        <a:lstStyle/>
        <a:p>
          <a:endParaRPr lang="en-ZA"/>
        </a:p>
      </dgm:t>
    </dgm:pt>
    <dgm:pt modelId="{76F0175B-7737-4B06-9954-1DE30CC2050E}" type="pres">
      <dgm:prSet presAssocID="{14FCE471-2565-457B-AD1A-35B1B05AA1A7}" presName="Name9" presStyleLbl="parChTrans1D2" presStyleIdx="0" presStyleCnt="6"/>
      <dgm:spPr/>
      <dgm:t>
        <a:bodyPr/>
        <a:lstStyle/>
        <a:p>
          <a:endParaRPr lang="en-GB"/>
        </a:p>
      </dgm:t>
    </dgm:pt>
    <dgm:pt modelId="{94EE6273-38A7-4174-9E6D-D5C16F0A149B}" type="pres">
      <dgm:prSet presAssocID="{14FCE471-2565-457B-AD1A-35B1B05AA1A7}" presName="connTx" presStyleLbl="parChTrans1D2" presStyleIdx="0" presStyleCnt="6"/>
      <dgm:spPr/>
      <dgm:t>
        <a:bodyPr/>
        <a:lstStyle/>
        <a:p>
          <a:endParaRPr lang="en-GB"/>
        </a:p>
      </dgm:t>
    </dgm:pt>
    <dgm:pt modelId="{2657C5A3-3752-4B6F-BE45-7F8D5C158B90}" type="pres">
      <dgm:prSet presAssocID="{5F24C3EA-D91D-4E86-9432-D9F7C3D9337F}" presName="node" presStyleLbl="node1" presStyleIdx="0" presStyleCnt="6">
        <dgm:presLayoutVars>
          <dgm:bulletEnabled val="1"/>
        </dgm:presLayoutVars>
      </dgm:prSet>
      <dgm:spPr/>
      <dgm:t>
        <a:bodyPr/>
        <a:lstStyle/>
        <a:p>
          <a:endParaRPr lang="en-ZA"/>
        </a:p>
      </dgm:t>
    </dgm:pt>
    <dgm:pt modelId="{C172975D-27FA-4775-AF5D-B642EE14D417}" type="pres">
      <dgm:prSet presAssocID="{6CB95C34-5D88-43E9-AA1A-7348B22A0124}" presName="Name9" presStyleLbl="parChTrans1D2" presStyleIdx="1" presStyleCnt="6"/>
      <dgm:spPr/>
      <dgm:t>
        <a:bodyPr/>
        <a:lstStyle/>
        <a:p>
          <a:endParaRPr lang="en-GB"/>
        </a:p>
      </dgm:t>
    </dgm:pt>
    <dgm:pt modelId="{735CEC1C-0AA8-443C-9BC1-4C121A4DD8E3}" type="pres">
      <dgm:prSet presAssocID="{6CB95C34-5D88-43E9-AA1A-7348B22A0124}" presName="connTx" presStyleLbl="parChTrans1D2" presStyleIdx="1" presStyleCnt="6"/>
      <dgm:spPr/>
      <dgm:t>
        <a:bodyPr/>
        <a:lstStyle/>
        <a:p>
          <a:endParaRPr lang="en-GB"/>
        </a:p>
      </dgm:t>
    </dgm:pt>
    <dgm:pt modelId="{74C7579D-09A7-4E91-B65D-E08A9E52965B}" type="pres">
      <dgm:prSet presAssocID="{8A1D01D0-5EF2-4B62-A212-8A5071C03F2D}" presName="node" presStyleLbl="node1" presStyleIdx="1" presStyleCnt="6">
        <dgm:presLayoutVars>
          <dgm:bulletEnabled val="1"/>
        </dgm:presLayoutVars>
      </dgm:prSet>
      <dgm:spPr/>
      <dgm:t>
        <a:bodyPr/>
        <a:lstStyle/>
        <a:p>
          <a:endParaRPr lang="en-ZA"/>
        </a:p>
      </dgm:t>
    </dgm:pt>
    <dgm:pt modelId="{F370E336-AD94-4FD5-B8EF-9B88686B6488}" type="pres">
      <dgm:prSet presAssocID="{245A519D-CAF6-4653-A32F-CD790FEC62BA}" presName="Name9" presStyleLbl="parChTrans1D2" presStyleIdx="2" presStyleCnt="6"/>
      <dgm:spPr/>
      <dgm:t>
        <a:bodyPr/>
        <a:lstStyle/>
        <a:p>
          <a:endParaRPr lang="en-GB"/>
        </a:p>
      </dgm:t>
    </dgm:pt>
    <dgm:pt modelId="{891EA139-D616-4981-B05B-CCC2374F0E11}" type="pres">
      <dgm:prSet presAssocID="{245A519D-CAF6-4653-A32F-CD790FEC62BA}" presName="connTx" presStyleLbl="parChTrans1D2" presStyleIdx="2" presStyleCnt="6"/>
      <dgm:spPr/>
      <dgm:t>
        <a:bodyPr/>
        <a:lstStyle/>
        <a:p>
          <a:endParaRPr lang="en-GB"/>
        </a:p>
      </dgm:t>
    </dgm:pt>
    <dgm:pt modelId="{EACE8612-52FD-4361-B0DF-AEC12A2657F4}" type="pres">
      <dgm:prSet presAssocID="{76A41072-0814-4CE6-8DB1-B46950F11E1E}" presName="node" presStyleLbl="node1" presStyleIdx="2" presStyleCnt="6">
        <dgm:presLayoutVars>
          <dgm:bulletEnabled val="1"/>
        </dgm:presLayoutVars>
      </dgm:prSet>
      <dgm:spPr/>
      <dgm:t>
        <a:bodyPr/>
        <a:lstStyle/>
        <a:p>
          <a:endParaRPr lang="en-GB"/>
        </a:p>
      </dgm:t>
    </dgm:pt>
    <dgm:pt modelId="{CC5BFBE3-065B-486C-8144-E2261A76C933}" type="pres">
      <dgm:prSet presAssocID="{F16786E2-54AE-4F6A-A24A-010A9FD813CA}" presName="Name9" presStyleLbl="parChTrans1D2" presStyleIdx="3" presStyleCnt="6"/>
      <dgm:spPr/>
      <dgm:t>
        <a:bodyPr/>
        <a:lstStyle/>
        <a:p>
          <a:endParaRPr lang="en-GB"/>
        </a:p>
      </dgm:t>
    </dgm:pt>
    <dgm:pt modelId="{B1CFCA80-EE97-408C-92C8-C85BDD9C59AA}" type="pres">
      <dgm:prSet presAssocID="{F16786E2-54AE-4F6A-A24A-010A9FD813CA}" presName="connTx" presStyleLbl="parChTrans1D2" presStyleIdx="3" presStyleCnt="6"/>
      <dgm:spPr/>
      <dgm:t>
        <a:bodyPr/>
        <a:lstStyle/>
        <a:p>
          <a:endParaRPr lang="en-GB"/>
        </a:p>
      </dgm:t>
    </dgm:pt>
    <dgm:pt modelId="{340B80CA-29C0-4987-A39E-55ED9F8396AC}" type="pres">
      <dgm:prSet presAssocID="{2AA6E9B9-7ED0-42A1-B190-61CF72903D47}" presName="node" presStyleLbl="node1" presStyleIdx="3" presStyleCnt="6">
        <dgm:presLayoutVars>
          <dgm:bulletEnabled val="1"/>
        </dgm:presLayoutVars>
      </dgm:prSet>
      <dgm:spPr/>
      <dgm:t>
        <a:bodyPr/>
        <a:lstStyle/>
        <a:p>
          <a:endParaRPr lang="en-ZA"/>
        </a:p>
      </dgm:t>
    </dgm:pt>
    <dgm:pt modelId="{C6C97C41-CD79-4116-AE3F-57BB64164595}" type="pres">
      <dgm:prSet presAssocID="{CF6F8427-68F3-4284-8811-BBFDF502484B}" presName="Name9" presStyleLbl="parChTrans1D2" presStyleIdx="4" presStyleCnt="6"/>
      <dgm:spPr/>
      <dgm:t>
        <a:bodyPr/>
        <a:lstStyle/>
        <a:p>
          <a:endParaRPr lang="en-GB"/>
        </a:p>
      </dgm:t>
    </dgm:pt>
    <dgm:pt modelId="{287BE0A3-40B1-4139-9625-10981E1C87F0}" type="pres">
      <dgm:prSet presAssocID="{CF6F8427-68F3-4284-8811-BBFDF502484B}" presName="connTx" presStyleLbl="parChTrans1D2" presStyleIdx="4" presStyleCnt="6"/>
      <dgm:spPr/>
      <dgm:t>
        <a:bodyPr/>
        <a:lstStyle/>
        <a:p>
          <a:endParaRPr lang="en-GB"/>
        </a:p>
      </dgm:t>
    </dgm:pt>
    <dgm:pt modelId="{F1F79FA7-5947-42BC-86C0-4ECEF4FAB3DC}" type="pres">
      <dgm:prSet presAssocID="{E3018A1A-3EB3-4786-AD8D-7662CDF59F0A}" presName="node" presStyleLbl="node1" presStyleIdx="4" presStyleCnt="6">
        <dgm:presLayoutVars>
          <dgm:bulletEnabled val="1"/>
        </dgm:presLayoutVars>
      </dgm:prSet>
      <dgm:spPr/>
      <dgm:t>
        <a:bodyPr/>
        <a:lstStyle/>
        <a:p>
          <a:endParaRPr lang="en-ZA"/>
        </a:p>
      </dgm:t>
    </dgm:pt>
    <dgm:pt modelId="{13F8A465-21DA-45AE-AD65-BA01D939B98A}" type="pres">
      <dgm:prSet presAssocID="{34E75154-D53C-4713-A121-0A0BF60E5C74}" presName="Name9" presStyleLbl="parChTrans1D2" presStyleIdx="5" presStyleCnt="6"/>
      <dgm:spPr/>
      <dgm:t>
        <a:bodyPr/>
        <a:lstStyle/>
        <a:p>
          <a:endParaRPr lang="en-GB"/>
        </a:p>
      </dgm:t>
    </dgm:pt>
    <dgm:pt modelId="{2AA43DF4-DDA6-4DA1-9882-F8C41758B943}" type="pres">
      <dgm:prSet presAssocID="{34E75154-D53C-4713-A121-0A0BF60E5C74}" presName="connTx" presStyleLbl="parChTrans1D2" presStyleIdx="5" presStyleCnt="6"/>
      <dgm:spPr/>
      <dgm:t>
        <a:bodyPr/>
        <a:lstStyle/>
        <a:p>
          <a:endParaRPr lang="en-GB"/>
        </a:p>
      </dgm:t>
    </dgm:pt>
    <dgm:pt modelId="{B5F54255-8074-413C-BD3F-AE378C13DD45}" type="pres">
      <dgm:prSet presAssocID="{A32A9D86-0890-450F-9736-E54836E7D83A}" presName="node" presStyleLbl="node1" presStyleIdx="5" presStyleCnt="6">
        <dgm:presLayoutVars>
          <dgm:bulletEnabled val="1"/>
        </dgm:presLayoutVars>
      </dgm:prSet>
      <dgm:spPr/>
      <dgm:t>
        <a:bodyPr/>
        <a:lstStyle/>
        <a:p>
          <a:endParaRPr lang="en-GB"/>
        </a:p>
      </dgm:t>
    </dgm:pt>
  </dgm:ptLst>
  <dgm:cxnLst>
    <dgm:cxn modelId="{46DDD4FF-F779-49FF-A783-93680D000634}" type="presOf" srcId="{788A7D5B-B0FC-45C4-A78B-63AFCE9E0362}" destId="{92D830EF-5C79-4307-8B86-0E398054AEAA}" srcOrd="0" destOrd="0" presId="urn:microsoft.com/office/officeart/2005/8/layout/radial1"/>
    <dgm:cxn modelId="{1B8530B5-CDDD-4A06-93DF-7654E366A986}" type="presOf" srcId="{245A519D-CAF6-4653-A32F-CD790FEC62BA}" destId="{F370E336-AD94-4FD5-B8EF-9B88686B6488}" srcOrd="0" destOrd="0" presId="urn:microsoft.com/office/officeart/2005/8/layout/radial1"/>
    <dgm:cxn modelId="{D7A6D574-DE5A-4652-9FFF-00BD23735B45}" type="presOf" srcId="{A32A9D86-0890-450F-9736-E54836E7D83A}" destId="{B5F54255-8074-413C-BD3F-AE378C13DD45}" srcOrd="0" destOrd="0" presId="urn:microsoft.com/office/officeart/2005/8/layout/radial1"/>
    <dgm:cxn modelId="{83ACDCDE-7590-4125-99E3-E4AFC21D58EF}" type="presOf" srcId="{245A519D-CAF6-4653-A32F-CD790FEC62BA}" destId="{891EA139-D616-4981-B05B-CCC2374F0E11}" srcOrd="1" destOrd="0" presId="urn:microsoft.com/office/officeart/2005/8/layout/radial1"/>
    <dgm:cxn modelId="{93092979-69B6-4B6D-AF71-3BEDEB39601A}" srcId="{788A7D5B-B0FC-45C4-A78B-63AFCE9E0362}" destId="{2AA6E9B9-7ED0-42A1-B190-61CF72903D47}" srcOrd="3" destOrd="0" parTransId="{F16786E2-54AE-4F6A-A24A-010A9FD813CA}" sibTransId="{B0D9F203-A0D6-4ADC-B649-7975E5617DE4}"/>
    <dgm:cxn modelId="{849A228A-1AF6-4F12-8BAC-DD79FDF1EAA8}" type="presOf" srcId="{34E75154-D53C-4713-A121-0A0BF60E5C74}" destId="{13F8A465-21DA-45AE-AD65-BA01D939B98A}" srcOrd="0" destOrd="0" presId="urn:microsoft.com/office/officeart/2005/8/layout/radial1"/>
    <dgm:cxn modelId="{4F7FDD92-1422-4DD6-8D46-A9FB683AB3AB}" type="presOf" srcId="{CF6F8427-68F3-4284-8811-BBFDF502484B}" destId="{C6C97C41-CD79-4116-AE3F-57BB64164595}" srcOrd="0" destOrd="0" presId="urn:microsoft.com/office/officeart/2005/8/layout/radial1"/>
    <dgm:cxn modelId="{7750A12B-54C8-4106-87B0-537B1DADC0FB}" type="presOf" srcId="{76A41072-0814-4CE6-8DB1-B46950F11E1E}" destId="{EACE8612-52FD-4361-B0DF-AEC12A2657F4}" srcOrd="0" destOrd="0" presId="urn:microsoft.com/office/officeart/2005/8/layout/radial1"/>
    <dgm:cxn modelId="{58F578CA-4C2D-4AEF-88B5-4F9E0F1AD080}" type="presOf" srcId="{6CB95C34-5D88-43E9-AA1A-7348B22A0124}" destId="{C172975D-27FA-4775-AF5D-B642EE14D417}" srcOrd="0" destOrd="0" presId="urn:microsoft.com/office/officeart/2005/8/layout/radial1"/>
    <dgm:cxn modelId="{29937CC7-CBD2-47FA-B108-DA3E1E384D36}" type="presOf" srcId="{14FCE471-2565-457B-AD1A-35B1B05AA1A7}" destId="{76F0175B-7737-4B06-9954-1DE30CC2050E}" srcOrd="0" destOrd="0" presId="urn:microsoft.com/office/officeart/2005/8/layout/radial1"/>
    <dgm:cxn modelId="{FBD01E42-77A4-42F8-8E25-3E121416BFB8}" type="presOf" srcId="{C1E602E7-ABD8-4CDA-B9AB-4AEBC2BFE0B6}" destId="{60E70E1F-E774-48F7-8F92-4CA03B2731B5}" srcOrd="0" destOrd="0" presId="urn:microsoft.com/office/officeart/2005/8/layout/radial1"/>
    <dgm:cxn modelId="{95FB623F-57DB-4CA1-A670-24AFB0BB42D7}" srcId="{C1E602E7-ABD8-4CDA-B9AB-4AEBC2BFE0B6}" destId="{788A7D5B-B0FC-45C4-A78B-63AFCE9E0362}" srcOrd="0" destOrd="0" parTransId="{334B8A84-AEC9-4846-9E79-E191A282785C}" sibTransId="{0458FB23-5CC3-4C74-A376-299D8E1F670D}"/>
    <dgm:cxn modelId="{A7872946-0BDA-4986-83E5-7B4C4FD5B2F4}" type="presOf" srcId="{E3018A1A-3EB3-4786-AD8D-7662CDF59F0A}" destId="{F1F79FA7-5947-42BC-86C0-4ECEF4FAB3DC}" srcOrd="0" destOrd="0" presId="urn:microsoft.com/office/officeart/2005/8/layout/radial1"/>
    <dgm:cxn modelId="{DCDAEE11-2BBD-4419-92B5-D1FC660F0D7D}" type="presOf" srcId="{14FCE471-2565-457B-AD1A-35B1B05AA1A7}" destId="{94EE6273-38A7-4174-9E6D-D5C16F0A149B}" srcOrd="1" destOrd="0" presId="urn:microsoft.com/office/officeart/2005/8/layout/radial1"/>
    <dgm:cxn modelId="{5373B03D-634A-444B-8542-C64C4A8A0C82}" srcId="{788A7D5B-B0FC-45C4-A78B-63AFCE9E0362}" destId="{8A1D01D0-5EF2-4B62-A212-8A5071C03F2D}" srcOrd="1" destOrd="0" parTransId="{6CB95C34-5D88-43E9-AA1A-7348B22A0124}" sibTransId="{20DD01E3-BF22-4EF6-BBFE-6D72B2AF5C7C}"/>
    <dgm:cxn modelId="{B5534038-F891-4FB4-9A54-84B3E3ED9A38}" type="presOf" srcId="{6CB95C34-5D88-43E9-AA1A-7348B22A0124}" destId="{735CEC1C-0AA8-443C-9BC1-4C121A4DD8E3}" srcOrd="1" destOrd="0" presId="urn:microsoft.com/office/officeart/2005/8/layout/radial1"/>
    <dgm:cxn modelId="{CADD1D2E-6E69-4689-B3F3-D002D306FA14}" type="presOf" srcId="{CF6F8427-68F3-4284-8811-BBFDF502484B}" destId="{287BE0A3-40B1-4139-9625-10981E1C87F0}" srcOrd="1" destOrd="0" presId="urn:microsoft.com/office/officeart/2005/8/layout/radial1"/>
    <dgm:cxn modelId="{B8051CFB-3733-40D9-B698-633A04EFCF2D}" type="presOf" srcId="{5F24C3EA-D91D-4E86-9432-D9F7C3D9337F}" destId="{2657C5A3-3752-4B6F-BE45-7F8D5C158B90}" srcOrd="0" destOrd="0" presId="urn:microsoft.com/office/officeart/2005/8/layout/radial1"/>
    <dgm:cxn modelId="{6567E4C4-46E5-43DC-852B-A653435BF92E}" srcId="{788A7D5B-B0FC-45C4-A78B-63AFCE9E0362}" destId="{E3018A1A-3EB3-4786-AD8D-7662CDF59F0A}" srcOrd="4" destOrd="0" parTransId="{CF6F8427-68F3-4284-8811-BBFDF502484B}" sibTransId="{C09F8789-3FC4-492B-84BE-66B0CD4BE33B}"/>
    <dgm:cxn modelId="{7E172CBF-2AE6-433C-8C6E-490508AC76AC}" type="presOf" srcId="{8A1D01D0-5EF2-4B62-A212-8A5071C03F2D}" destId="{74C7579D-09A7-4E91-B65D-E08A9E52965B}" srcOrd="0" destOrd="0" presId="urn:microsoft.com/office/officeart/2005/8/layout/radial1"/>
    <dgm:cxn modelId="{B64E3DCB-9F4B-4125-90A0-0808506D32B3}" type="presOf" srcId="{F16786E2-54AE-4F6A-A24A-010A9FD813CA}" destId="{B1CFCA80-EE97-408C-92C8-C85BDD9C59AA}" srcOrd="1" destOrd="0" presId="urn:microsoft.com/office/officeart/2005/8/layout/radial1"/>
    <dgm:cxn modelId="{35E52FEC-6E9C-4D09-8792-69CAFB311E13}" type="presOf" srcId="{F16786E2-54AE-4F6A-A24A-010A9FD813CA}" destId="{CC5BFBE3-065B-486C-8144-E2261A76C933}" srcOrd="0" destOrd="0" presId="urn:microsoft.com/office/officeart/2005/8/layout/radial1"/>
    <dgm:cxn modelId="{DB866126-59D8-4CB4-9DB5-17F29D61343C}" type="presOf" srcId="{2AA6E9B9-7ED0-42A1-B190-61CF72903D47}" destId="{340B80CA-29C0-4987-A39E-55ED9F8396AC}" srcOrd="0" destOrd="0" presId="urn:microsoft.com/office/officeart/2005/8/layout/radial1"/>
    <dgm:cxn modelId="{8935EAEC-0401-409D-873E-057C6605271D}" srcId="{788A7D5B-B0FC-45C4-A78B-63AFCE9E0362}" destId="{5F24C3EA-D91D-4E86-9432-D9F7C3D9337F}" srcOrd="0" destOrd="0" parTransId="{14FCE471-2565-457B-AD1A-35B1B05AA1A7}" sibTransId="{368689E2-2067-4F95-BC9E-C7C5543DC647}"/>
    <dgm:cxn modelId="{47E2A13D-A337-4E4D-B2F2-F3EA50298690}" type="presOf" srcId="{34E75154-D53C-4713-A121-0A0BF60E5C74}" destId="{2AA43DF4-DDA6-4DA1-9882-F8C41758B943}" srcOrd="1" destOrd="0" presId="urn:microsoft.com/office/officeart/2005/8/layout/radial1"/>
    <dgm:cxn modelId="{6C577AA0-2E65-49D1-A632-3CAAFB3F6F46}" srcId="{788A7D5B-B0FC-45C4-A78B-63AFCE9E0362}" destId="{A32A9D86-0890-450F-9736-E54836E7D83A}" srcOrd="5" destOrd="0" parTransId="{34E75154-D53C-4713-A121-0A0BF60E5C74}" sibTransId="{F97E88D9-4743-41CE-8085-0D605B6E8FBE}"/>
    <dgm:cxn modelId="{48D04D75-9257-4DF5-83D0-D8D842EB567F}" srcId="{788A7D5B-B0FC-45C4-A78B-63AFCE9E0362}" destId="{76A41072-0814-4CE6-8DB1-B46950F11E1E}" srcOrd="2" destOrd="0" parTransId="{245A519D-CAF6-4653-A32F-CD790FEC62BA}" sibTransId="{40E226C7-DD47-41B4-8D34-3ED4A2CB38DC}"/>
    <dgm:cxn modelId="{1F5C3018-B787-4DB2-8148-2735AD09B1FD}" type="presParOf" srcId="{60E70E1F-E774-48F7-8F92-4CA03B2731B5}" destId="{92D830EF-5C79-4307-8B86-0E398054AEAA}" srcOrd="0" destOrd="0" presId="urn:microsoft.com/office/officeart/2005/8/layout/radial1"/>
    <dgm:cxn modelId="{15532F09-50C4-4315-98F9-EE602CA9E827}" type="presParOf" srcId="{60E70E1F-E774-48F7-8F92-4CA03B2731B5}" destId="{76F0175B-7737-4B06-9954-1DE30CC2050E}" srcOrd="1" destOrd="0" presId="urn:microsoft.com/office/officeart/2005/8/layout/radial1"/>
    <dgm:cxn modelId="{FD173E85-3CD0-4900-B191-E3A4FCCCF5B5}" type="presParOf" srcId="{76F0175B-7737-4B06-9954-1DE30CC2050E}" destId="{94EE6273-38A7-4174-9E6D-D5C16F0A149B}" srcOrd="0" destOrd="0" presId="urn:microsoft.com/office/officeart/2005/8/layout/radial1"/>
    <dgm:cxn modelId="{067ABEBC-B433-4EB8-B66C-67EBC3A02710}" type="presParOf" srcId="{60E70E1F-E774-48F7-8F92-4CA03B2731B5}" destId="{2657C5A3-3752-4B6F-BE45-7F8D5C158B90}" srcOrd="2" destOrd="0" presId="urn:microsoft.com/office/officeart/2005/8/layout/radial1"/>
    <dgm:cxn modelId="{157959C3-5AAF-4897-AACF-612D48945611}" type="presParOf" srcId="{60E70E1F-E774-48F7-8F92-4CA03B2731B5}" destId="{C172975D-27FA-4775-AF5D-B642EE14D417}" srcOrd="3" destOrd="0" presId="urn:microsoft.com/office/officeart/2005/8/layout/radial1"/>
    <dgm:cxn modelId="{C7AB4B8B-42AE-40AE-AD54-59C02A673123}" type="presParOf" srcId="{C172975D-27FA-4775-AF5D-B642EE14D417}" destId="{735CEC1C-0AA8-443C-9BC1-4C121A4DD8E3}" srcOrd="0" destOrd="0" presId="urn:microsoft.com/office/officeart/2005/8/layout/radial1"/>
    <dgm:cxn modelId="{43529459-BC51-4FAA-AD8A-C8B62A2DD93E}" type="presParOf" srcId="{60E70E1F-E774-48F7-8F92-4CA03B2731B5}" destId="{74C7579D-09A7-4E91-B65D-E08A9E52965B}" srcOrd="4" destOrd="0" presId="urn:microsoft.com/office/officeart/2005/8/layout/radial1"/>
    <dgm:cxn modelId="{4D40982C-E3CA-445F-9E6E-8826C672DD08}" type="presParOf" srcId="{60E70E1F-E774-48F7-8F92-4CA03B2731B5}" destId="{F370E336-AD94-4FD5-B8EF-9B88686B6488}" srcOrd="5" destOrd="0" presId="urn:microsoft.com/office/officeart/2005/8/layout/radial1"/>
    <dgm:cxn modelId="{017F7872-E86E-4937-85B3-AC98AD98B9F6}" type="presParOf" srcId="{F370E336-AD94-4FD5-B8EF-9B88686B6488}" destId="{891EA139-D616-4981-B05B-CCC2374F0E11}" srcOrd="0" destOrd="0" presId="urn:microsoft.com/office/officeart/2005/8/layout/radial1"/>
    <dgm:cxn modelId="{A847D3E8-59C7-4038-A42E-3A44F4CD51C5}" type="presParOf" srcId="{60E70E1F-E774-48F7-8F92-4CA03B2731B5}" destId="{EACE8612-52FD-4361-B0DF-AEC12A2657F4}" srcOrd="6" destOrd="0" presId="urn:microsoft.com/office/officeart/2005/8/layout/radial1"/>
    <dgm:cxn modelId="{CACBCE51-FD8C-4025-94AA-EA3DD116E79F}" type="presParOf" srcId="{60E70E1F-E774-48F7-8F92-4CA03B2731B5}" destId="{CC5BFBE3-065B-486C-8144-E2261A76C933}" srcOrd="7" destOrd="0" presId="urn:microsoft.com/office/officeart/2005/8/layout/radial1"/>
    <dgm:cxn modelId="{C32D39CE-1C80-4627-98EA-B0E9762BD1A4}" type="presParOf" srcId="{CC5BFBE3-065B-486C-8144-E2261A76C933}" destId="{B1CFCA80-EE97-408C-92C8-C85BDD9C59AA}" srcOrd="0" destOrd="0" presId="urn:microsoft.com/office/officeart/2005/8/layout/radial1"/>
    <dgm:cxn modelId="{6DC64506-5F3A-42D0-BC7C-1AE629C5E7B8}" type="presParOf" srcId="{60E70E1F-E774-48F7-8F92-4CA03B2731B5}" destId="{340B80CA-29C0-4987-A39E-55ED9F8396AC}" srcOrd="8" destOrd="0" presId="urn:microsoft.com/office/officeart/2005/8/layout/radial1"/>
    <dgm:cxn modelId="{4F5E8F0C-FC36-4215-87EF-BE03E2A09684}" type="presParOf" srcId="{60E70E1F-E774-48F7-8F92-4CA03B2731B5}" destId="{C6C97C41-CD79-4116-AE3F-57BB64164595}" srcOrd="9" destOrd="0" presId="urn:microsoft.com/office/officeart/2005/8/layout/radial1"/>
    <dgm:cxn modelId="{74DFDCA6-0F47-4A18-8D5E-FA21669D18C6}" type="presParOf" srcId="{C6C97C41-CD79-4116-AE3F-57BB64164595}" destId="{287BE0A3-40B1-4139-9625-10981E1C87F0}" srcOrd="0" destOrd="0" presId="urn:microsoft.com/office/officeart/2005/8/layout/radial1"/>
    <dgm:cxn modelId="{163ECED0-2BD8-4CA7-9CA7-7EBE1FE9D683}" type="presParOf" srcId="{60E70E1F-E774-48F7-8F92-4CA03B2731B5}" destId="{F1F79FA7-5947-42BC-86C0-4ECEF4FAB3DC}" srcOrd="10" destOrd="0" presId="urn:microsoft.com/office/officeart/2005/8/layout/radial1"/>
    <dgm:cxn modelId="{5BBA55E9-7E11-41C3-980D-ED2AAAE60BF5}" type="presParOf" srcId="{60E70E1F-E774-48F7-8F92-4CA03B2731B5}" destId="{13F8A465-21DA-45AE-AD65-BA01D939B98A}" srcOrd="11" destOrd="0" presId="urn:microsoft.com/office/officeart/2005/8/layout/radial1"/>
    <dgm:cxn modelId="{4A3A63DB-1626-47DB-B430-5961C4111804}" type="presParOf" srcId="{13F8A465-21DA-45AE-AD65-BA01D939B98A}" destId="{2AA43DF4-DDA6-4DA1-9882-F8C41758B943}" srcOrd="0" destOrd="0" presId="urn:microsoft.com/office/officeart/2005/8/layout/radial1"/>
    <dgm:cxn modelId="{9D985D63-ED9B-4BF1-8EFC-BB954E23D521}" type="presParOf" srcId="{60E70E1F-E774-48F7-8F92-4CA03B2731B5}" destId="{B5F54255-8074-413C-BD3F-AE378C13DD45}"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34E6E9-8E5D-4D5C-9723-262DF8202AB2}">
      <dsp:nvSpPr>
        <dsp:cNvPr id="0" name=""/>
        <dsp:cNvSpPr/>
      </dsp:nvSpPr>
      <dsp:spPr>
        <a:xfrm>
          <a:off x="0" y="637"/>
          <a:ext cx="1520845" cy="874360"/>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8119" tIns="13970" rIns="48119" bIns="13970" numCol="1" spcCol="1270" anchor="ctr" anchorCtr="0">
          <a:noAutofit/>
        </a:bodyPr>
        <a:lstStyle/>
        <a:p>
          <a:pPr lvl="0" algn="ctr" defTabSz="466725">
            <a:lnSpc>
              <a:spcPct val="90000"/>
            </a:lnSpc>
            <a:spcBef>
              <a:spcPct val="0"/>
            </a:spcBef>
            <a:spcAft>
              <a:spcPct val="35000"/>
            </a:spcAft>
          </a:pPr>
          <a:r>
            <a:rPr lang="en-ZA" sz="1050" b="1" kern="1200" dirty="0">
              <a:solidFill>
                <a:schemeClr val="accent6"/>
              </a:solidFill>
            </a:rPr>
            <a:t>Responsive</a:t>
          </a:r>
        </a:p>
      </dsp:txBody>
      <dsp:txXfrm>
        <a:off x="0" y="637"/>
        <a:ext cx="1520845" cy="874360"/>
      </dsp:txXfrm>
    </dsp:sp>
    <dsp:sp modelId="{A683EAD7-A178-4BEB-85D6-5E477E898DE2}">
      <dsp:nvSpPr>
        <dsp:cNvPr id="0" name=""/>
        <dsp:cNvSpPr/>
      </dsp:nvSpPr>
      <dsp:spPr>
        <a:xfrm>
          <a:off x="1627913" y="637"/>
          <a:ext cx="1132366" cy="874360"/>
        </a:xfrm>
        <a:prstGeom prst="ellipse">
          <a:avLst/>
        </a:prstGeom>
        <a:solidFill>
          <a:schemeClr val="accent2">
            <a:alpha val="50000"/>
            <a:hueOff val="-904760"/>
            <a:satOff val="-20044"/>
            <a:lumOff val="-111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8119" tIns="13970" rIns="48119" bIns="13970" numCol="1" spcCol="1270" anchor="ctr" anchorCtr="0">
          <a:noAutofit/>
        </a:bodyPr>
        <a:lstStyle/>
        <a:p>
          <a:pPr lvl="0" algn="ctr" defTabSz="466725">
            <a:lnSpc>
              <a:spcPct val="90000"/>
            </a:lnSpc>
            <a:spcBef>
              <a:spcPct val="0"/>
            </a:spcBef>
            <a:spcAft>
              <a:spcPct val="35000"/>
            </a:spcAft>
          </a:pPr>
          <a:r>
            <a:rPr lang="en-ZA" sz="1050" b="1" kern="1200" dirty="0">
              <a:solidFill>
                <a:schemeClr val="accent6"/>
              </a:solidFill>
            </a:rPr>
            <a:t>Innovative</a:t>
          </a:r>
        </a:p>
      </dsp:txBody>
      <dsp:txXfrm>
        <a:off x="1627913" y="637"/>
        <a:ext cx="1132366" cy="874360"/>
      </dsp:txXfrm>
    </dsp:sp>
    <dsp:sp modelId="{9ABCB508-103F-4408-B8CE-E65B829F1495}">
      <dsp:nvSpPr>
        <dsp:cNvPr id="0" name=""/>
        <dsp:cNvSpPr/>
      </dsp:nvSpPr>
      <dsp:spPr>
        <a:xfrm>
          <a:off x="2779939" y="637"/>
          <a:ext cx="1196282" cy="874360"/>
        </a:xfrm>
        <a:prstGeom prst="ellipse">
          <a:avLst/>
        </a:prstGeom>
        <a:solidFill>
          <a:schemeClr val="accent2">
            <a:alpha val="50000"/>
            <a:hueOff val="-1809520"/>
            <a:satOff val="-40088"/>
            <a:lumOff val="-22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8119" tIns="13970" rIns="48119" bIns="13970" numCol="1" spcCol="1270" anchor="ctr" anchorCtr="0">
          <a:noAutofit/>
        </a:bodyPr>
        <a:lstStyle/>
        <a:p>
          <a:pPr lvl="0" algn="ctr" defTabSz="466725">
            <a:lnSpc>
              <a:spcPct val="90000"/>
            </a:lnSpc>
            <a:spcBef>
              <a:spcPct val="0"/>
            </a:spcBef>
            <a:spcAft>
              <a:spcPct val="35000"/>
            </a:spcAft>
          </a:pPr>
          <a:r>
            <a:rPr lang="en-ZA" sz="1050" b="1" kern="1200" dirty="0">
              <a:solidFill>
                <a:schemeClr val="accent6"/>
              </a:solidFill>
            </a:rPr>
            <a:t>Dynamic</a:t>
          </a:r>
        </a:p>
      </dsp:txBody>
      <dsp:txXfrm>
        <a:off x="2779939" y="637"/>
        <a:ext cx="1196282" cy="874360"/>
      </dsp:txXfrm>
    </dsp:sp>
    <dsp:sp modelId="{FEA3DADC-C3CB-4499-8B18-0782EF79B3DA}">
      <dsp:nvSpPr>
        <dsp:cNvPr id="0" name=""/>
        <dsp:cNvSpPr/>
      </dsp:nvSpPr>
      <dsp:spPr>
        <a:xfrm>
          <a:off x="4012756" y="637"/>
          <a:ext cx="1111854" cy="874360"/>
        </a:xfrm>
        <a:prstGeom prst="ellipse">
          <a:avLst/>
        </a:prstGeom>
        <a:solidFill>
          <a:schemeClr val="accent2">
            <a:alpha val="50000"/>
            <a:hueOff val="-2714280"/>
            <a:satOff val="-60132"/>
            <a:lumOff val="-33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8119" tIns="13970" rIns="48119" bIns="13970" numCol="1" spcCol="1270" anchor="ctr" anchorCtr="0">
          <a:noAutofit/>
        </a:bodyPr>
        <a:lstStyle/>
        <a:p>
          <a:pPr lvl="0" algn="ctr" defTabSz="466725">
            <a:lnSpc>
              <a:spcPct val="90000"/>
            </a:lnSpc>
            <a:spcBef>
              <a:spcPct val="0"/>
            </a:spcBef>
            <a:spcAft>
              <a:spcPct val="35000"/>
            </a:spcAft>
          </a:pPr>
          <a:r>
            <a:rPr lang="en-ZA" sz="1050" b="1" kern="1200" dirty="0">
              <a:solidFill>
                <a:schemeClr val="accent6"/>
              </a:solidFill>
            </a:rPr>
            <a:t>Excellence</a:t>
          </a:r>
        </a:p>
      </dsp:txBody>
      <dsp:txXfrm>
        <a:off x="4012756" y="637"/>
        <a:ext cx="1111854" cy="8743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6783297-AD43-4B9E-A0DB-5126FDD044C7}"/>
              </a:ext>
            </a:extLst>
          </p:cNvPr>
          <p:cNvSpPr>
            <a:spLocks noGrp="1"/>
          </p:cNvSpPr>
          <p:nvPr>
            <p:ph type="hdr" sz="quarter"/>
          </p:nvPr>
        </p:nvSpPr>
        <p:spPr>
          <a:xfrm>
            <a:off x="2" y="3"/>
            <a:ext cx="2951217" cy="499113"/>
          </a:xfrm>
          <a:prstGeom prst="rect">
            <a:avLst/>
          </a:prstGeom>
        </p:spPr>
        <p:txBody>
          <a:bodyPr vert="horz" lIns="91546" tIns="45775" rIns="91546" bIns="45775"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0A3C82B8-70C0-4575-8C16-739AAE0C91BB}"/>
              </a:ext>
            </a:extLst>
          </p:cNvPr>
          <p:cNvSpPr>
            <a:spLocks noGrp="1"/>
          </p:cNvSpPr>
          <p:nvPr>
            <p:ph type="dt" sz="quarter" idx="1"/>
          </p:nvPr>
        </p:nvSpPr>
        <p:spPr>
          <a:xfrm>
            <a:off x="3855982" y="3"/>
            <a:ext cx="2951217" cy="499113"/>
          </a:xfrm>
          <a:prstGeom prst="rect">
            <a:avLst/>
          </a:prstGeom>
        </p:spPr>
        <p:txBody>
          <a:bodyPr vert="horz" lIns="91546" tIns="45775" rIns="91546" bIns="45775" rtlCol="0"/>
          <a:lstStyle>
            <a:lvl1pPr algn="r">
              <a:defRPr sz="1200"/>
            </a:lvl1pPr>
          </a:lstStyle>
          <a:p>
            <a:fld id="{91561ED2-D356-4E66-AB1D-14FF5216A8C3}" type="datetimeFigureOut">
              <a:rPr lang="en-ZA" smtClean="0"/>
              <a:pPr/>
              <a:t>2020/03/12</a:t>
            </a:fld>
            <a:endParaRPr lang="en-ZA" dirty="0"/>
          </a:p>
        </p:txBody>
      </p:sp>
      <p:sp>
        <p:nvSpPr>
          <p:cNvPr id="4" name="Footer Placeholder 3">
            <a:extLst>
              <a:ext uri="{FF2B5EF4-FFF2-40B4-BE49-F238E27FC236}">
                <a16:creationId xmlns:a16="http://schemas.microsoft.com/office/drawing/2014/main" xmlns="" id="{A719A360-38AB-4864-B818-63D13E60CECF}"/>
              </a:ext>
            </a:extLst>
          </p:cNvPr>
          <p:cNvSpPr>
            <a:spLocks noGrp="1"/>
          </p:cNvSpPr>
          <p:nvPr>
            <p:ph type="ftr" sz="quarter" idx="2"/>
          </p:nvPr>
        </p:nvSpPr>
        <p:spPr>
          <a:xfrm>
            <a:off x="2" y="9441813"/>
            <a:ext cx="2951217" cy="499113"/>
          </a:xfrm>
          <a:prstGeom prst="rect">
            <a:avLst/>
          </a:prstGeom>
        </p:spPr>
        <p:txBody>
          <a:bodyPr vert="horz" lIns="91546" tIns="45775" rIns="91546" bIns="45775"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6BCCD7F3-001F-46D2-9E63-6305D2E11974}"/>
              </a:ext>
            </a:extLst>
          </p:cNvPr>
          <p:cNvSpPr>
            <a:spLocks noGrp="1"/>
          </p:cNvSpPr>
          <p:nvPr>
            <p:ph type="sldNum" sz="quarter" idx="3"/>
          </p:nvPr>
        </p:nvSpPr>
        <p:spPr>
          <a:xfrm>
            <a:off x="3855982" y="9441813"/>
            <a:ext cx="2951217" cy="499113"/>
          </a:xfrm>
          <a:prstGeom prst="rect">
            <a:avLst/>
          </a:prstGeom>
        </p:spPr>
        <p:txBody>
          <a:bodyPr vert="horz" lIns="91546" tIns="45775" rIns="91546" bIns="45775" rtlCol="0" anchor="b"/>
          <a:lstStyle>
            <a:lvl1pPr algn="r">
              <a:defRPr sz="1200"/>
            </a:lvl1pPr>
          </a:lstStyle>
          <a:p>
            <a:fld id="{68B6CE7C-56A5-462A-AFD1-EE0331777EAF}" type="slidenum">
              <a:rPr lang="en-ZA" smtClean="0"/>
              <a:pPr/>
              <a:t>‹#›</a:t>
            </a:fld>
            <a:endParaRPr lang="en-ZA" dirty="0"/>
          </a:p>
        </p:txBody>
      </p:sp>
    </p:spTree>
    <p:extLst>
      <p:ext uri="{BB962C8B-B14F-4D97-AF65-F5344CB8AC3E}">
        <p14:creationId xmlns:p14="http://schemas.microsoft.com/office/powerpoint/2010/main" xmlns="" val="3037005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50474" cy="497047"/>
          </a:xfrm>
          <a:prstGeom prst="rect">
            <a:avLst/>
          </a:prstGeom>
        </p:spPr>
        <p:txBody>
          <a:bodyPr vert="horz" lIns="91546" tIns="45775" rIns="91546" bIns="45775" rtlCol="0"/>
          <a:lstStyle>
            <a:lvl1pPr algn="l">
              <a:defRPr sz="1200"/>
            </a:lvl1pPr>
          </a:lstStyle>
          <a:p>
            <a:endParaRPr lang="en-ZA" dirty="0"/>
          </a:p>
        </p:txBody>
      </p:sp>
      <p:sp>
        <p:nvSpPr>
          <p:cNvPr id="3" name="Date Placeholder 2"/>
          <p:cNvSpPr>
            <a:spLocks noGrp="1"/>
          </p:cNvSpPr>
          <p:nvPr>
            <p:ph type="dt" idx="1"/>
          </p:nvPr>
        </p:nvSpPr>
        <p:spPr>
          <a:xfrm>
            <a:off x="3856742" y="0"/>
            <a:ext cx="2950474" cy="497047"/>
          </a:xfrm>
          <a:prstGeom prst="rect">
            <a:avLst/>
          </a:prstGeom>
        </p:spPr>
        <p:txBody>
          <a:bodyPr vert="horz" lIns="91546" tIns="45775" rIns="91546" bIns="45775" rtlCol="0"/>
          <a:lstStyle>
            <a:lvl1pPr algn="r">
              <a:defRPr sz="1200"/>
            </a:lvl1pPr>
          </a:lstStyle>
          <a:p>
            <a:fld id="{AAF80E3F-1674-41BC-B5D8-CE9AD9D7B37F}" type="datetimeFigureOut">
              <a:rPr lang="en-ZA" smtClean="0"/>
              <a:pPr/>
              <a:t>2020/03/12</a:t>
            </a:fld>
            <a:endParaRPr lang="en-ZA" dirty="0"/>
          </a:p>
        </p:txBody>
      </p:sp>
      <p:sp>
        <p:nvSpPr>
          <p:cNvPr id="4" name="Slide Image Placeholder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546" tIns="45775" rIns="91546" bIns="45775" rtlCol="0" anchor="ctr"/>
          <a:lstStyle/>
          <a:p>
            <a:endParaRPr lang="en-ZA" dirty="0"/>
          </a:p>
        </p:txBody>
      </p:sp>
      <p:sp>
        <p:nvSpPr>
          <p:cNvPr id="5" name="Notes Placeholder 4"/>
          <p:cNvSpPr>
            <a:spLocks noGrp="1"/>
          </p:cNvSpPr>
          <p:nvPr>
            <p:ph type="body" sz="quarter" idx="3"/>
          </p:nvPr>
        </p:nvSpPr>
        <p:spPr>
          <a:xfrm>
            <a:off x="680880" y="4721943"/>
            <a:ext cx="5447030" cy="4473416"/>
          </a:xfrm>
          <a:prstGeom prst="rect">
            <a:avLst/>
          </a:prstGeom>
        </p:spPr>
        <p:txBody>
          <a:bodyPr vert="horz" lIns="91546" tIns="45775" rIns="91546" bIns="457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5" y="9442155"/>
            <a:ext cx="2950474" cy="497047"/>
          </a:xfrm>
          <a:prstGeom prst="rect">
            <a:avLst/>
          </a:prstGeom>
        </p:spPr>
        <p:txBody>
          <a:bodyPr vert="horz" lIns="91546" tIns="45775" rIns="91546" bIns="45775"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42" y="9442155"/>
            <a:ext cx="2950474" cy="497047"/>
          </a:xfrm>
          <a:prstGeom prst="rect">
            <a:avLst/>
          </a:prstGeom>
        </p:spPr>
        <p:txBody>
          <a:bodyPr vert="horz" lIns="91546" tIns="45775" rIns="91546" bIns="45775" rtlCol="0" anchor="b"/>
          <a:lstStyle>
            <a:lvl1pPr algn="r">
              <a:defRPr sz="1200"/>
            </a:lvl1pPr>
          </a:lstStyle>
          <a:p>
            <a:fld id="{A46F6689-3CDF-4478-BD30-CB3091E4878F}" type="slidenum">
              <a:rPr lang="en-ZA" smtClean="0"/>
              <a:pPr/>
              <a:t>‹#›</a:t>
            </a:fld>
            <a:endParaRPr lang="en-ZA" dirty="0"/>
          </a:p>
        </p:txBody>
      </p:sp>
    </p:spTree>
    <p:extLst>
      <p:ext uri="{BB962C8B-B14F-4D97-AF65-F5344CB8AC3E}">
        <p14:creationId xmlns:p14="http://schemas.microsoft.com/office/powerpoint/2010/main" xmlns="" val="113471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7732">
              <a:defRPr/>
            </a:pPr>
            <a:fld id="{2CA4E83C-54B5-4004-B2B4-F92A2C1511FD}" type="slidenum">
              <a:rPr lang="en-ZA">
                <a:solidFill>
                  <a:prstClr val="black"/>
                </a:solidFill>
                <a:latin typeface="Calibri" panose="020F0502020204030204"/>
              </a:rPr>
              <a:pPr defTabSz="457732">
                <a:defRPr/>
              </a:pPr>
              <a:t>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xmlns="" val="280688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178AF90-A261-45ED-874A-66B4C51451FC}" type="slidenum">
              <a:rPr lang="en-ZA" smtClean="0">
                <a:solidFill>
                  <a:prstClr val="black"/>
                </a:solidFill>
              </a:rPr>
              <a:pPr/>
              <a:t>8</a:t>
            </a:fld>
            <a:endParaRPr lang="en-ZA" dirty="0">
              <a:solidFill>
                <a:prstClr val="black"/>
              </a:solidFill>
            </a:endParaRPr>
          </a:p>
        </p:txBody>
      </p:sp>
    </p:spTree>
    <p:extLst>
      <p:ext uri="{BB962C8B-B14F-4D97-AF65-F5344CB8AC3E}">
        <p14:creationId xmlns:p14="http://schemas.microsoft.com/office/powerpoint/2010/main" xmlns="" val="1836538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Indicate that the main reason for cuts to infrastructure grants is poor spending</a:t>
            </a:r>
            <a:r>
              <a:rPr lang="en-GB" sz="1200" baseline="0" dirty="0" smtClean="0"/>
              <a:t> prior year. </a:t>
            </a:r>
            <a:endParaRPr lang="en-US" sz="1200" dirty="0" smtClean="0"/>
          </a:p>
          <a:p>
            <a:endParaRPr lang="en-GB" dirty="0"/>
          </a:p>
        </p:txBody>
      </p:sp>
      <p:sp>
        <p:nvSpPr>
          <p:cNvPr id="4" name="Slide Number Placeholder 3"/>
          <p:cNvSpPr>
            <a:spLocks noGrp="1"/>
          </p:cNvSpPr>
          <p:nvPr>
            <p:ph type="sldNum" sz="quarter" idx="10"/>
          </p:nvPr>
        </p:nvSpPr>
        <p:spPr/>
        <p:txBody>
          <a:bodyPr/>
          <a:lstStyle/>
          <a:p>
            <a:fld id="{C49F894D-4CC0-478C-8081-8D6FAA04EED1}" type="slidenum">
              <a:rPr lang="en-GB" smtClean="0"/>
              <a:pPr/>
              <a:t>26</a:t>
            </a:fld>
            <a:endParaRPr lang="en-GB" dirty="0"/>
          </a:p>
        </p:txBody>
      </p:sp>
    </p:spTree>
    <p:extLst>
      <p:ext uri="{BB962C8B-B14F-4D97-AF65-F5344CB8AC3E}">
        <p14:creationId xmlns:p14="http://schemas.microsoft.com/office/powerpoint/2010/main" xmlns="" val="338819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D11E862-867B-9F42-8201-405B19740C4A}" type="slidenum">
              <a:rPr lang="en-US" smtClean="0"/>
              <a:pPr/>
              <a:t>28</a:t>
            </a:fld>
            <a:endParaRPr lang="en-US" dirty="0"/>
          </a:p>
        </p:txBody>
      </p:sp>
    </p:spTree>
    <p:extLst>
      <p:ext uri="{BB962C8B-B14F-4D97-AF65-F5344CB8AC3E}">
        <p14:creationId xmlns:p14="http://schemas.microsoft.com/office/powerpoint/2010/main" xmlns="" val="3212805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4472EEAB-FBB9-4BC2-8288-E67837AB3FF4}"/>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382234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3568851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912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xmlns="" id="{22DEC5FB-D05F-4816-90BB-358A484FB747}"/>
              </a:ext>
            </a:extLst>
          </p:cNvPr>
          <p:cNvSpPr>
            <a:spLocks noGrp="1"/>
          </p:cNvSpPr>
          <p:nvPr>
            <p:ph idx="1"/>
          </p:nvPr>
        </p:nvSpPr>
        <p:spPr>
          <a:xfrm>
            <a:off x="6096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xmlns="" id="{297FEE1D-46E4-499E-A7BA-14A4482C4985}"/>
              </a:ext>
            </a:extLst>
          </p:cNvPr>
          <p:cNvSpPr>
            <a:spLocks noGrp="1"/>
          </p:cNvSpPr>
          <p:nvPr>
            <p:ph idx="10"/>
          </p:nvPr>
        </p:nvSpPr>
        <p:spPr>
          <a:xfrm>
            <a:off x="62904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xmlns="" id="{C87A72FC-4B47-4E62-BBAC-70FB58EB5C97}"/>
              </a:ext>
            </a:extLst>
          </p:cNvPr>
          <p:cNvSpPr>
            <a:spLocks noGrp="1"/>
          </p:cNvSpPr>
          <p:nvPr>
            <p:ph type="sldNum" sz="quarter" idx="11"/>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27782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xmlns="" id="{22DEC5FB-D05F-4816-90BB-358A484FB747}"/>
              </a:ext>
            </a:extLst>
          </p:cNvPr>
          <p:cNvSpPr>
            <a:spLocks noGrp="1"/>
          </p:cNvSpPr>
          <p:nvPr>
            <p:ph idx="1"/>
          </p:nvPr>
        </p:nvSpPr>
        <p:spPr>
          <a:xfrm>
            <a:off x="6096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xmlns="" id="{297FEE1D-46E4-499E-A7BA-14A4482C4985}"/>
              </a:ext>
            </a:extLst>
          </p:cNvPr>
          <p:cNvSpPr>
            <a:spLocks noGrp="1"/>
          </p:cNvSpPr>
          <p:nvPr>
            <p:ph idx="10"/>
          </p:nvPr>
        </p:nvSpPr>
        <p:spPr>
          <a:xfrm>
            <a:off x="62904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xmlns=""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xmlns="" id="{3D3CAAB4-CFAE-42BB-86C0-557668F2187E}"/>
              </a:ext>
            </a:extLst>
          </p:cNvPr>
          <p:cNvSpPr>
            <a:spLocks noGrp="1"/>
          </p:cNvSpPr>
          <p:nvPr>
            <p:ph type="sldNum" sz="quarter" idx="12"/>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312122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xmlns=""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34349" y="264914"/>
            <a:ext cx="2687497" cy="1283968"/>
          </a:xfrm>
          <a:prstGeom prst="rect">
            <a:avLst/>
          </a:prstGeom>
        </p:spPr>
      </p:pic>
      <p:grpSp>
        <p:nvGrpSpPr>
          <p:cNvPr id="4" name="Gruppo 3">
            <a:extLst>
              <a:ext uri="{FF2B5EF4-FFF2-40B4-BE49-F238E27FC236}">
                <a16:creationId xmlns:a16="http://schemas.microsoft.com/office/drawing/2014/main" xmlns="" id="{766F196A-11F3-477E-88F7-2165ECB16592}"/>
              </a:ext>
            </a:extLst>
          </p:cNvPr>
          <p:cNvGrpSpPr/>
          <p:nvPr userDrawn="1"/>
        </p:nvGrpSpPr>
        <p:grpSpPr>
          <a:xfrm>
            <a:off x="3576014" y="966264"/>
            <a:ext cx="5039973" cy="4901184"/>
            <a:chOff x="2447291" y="966264"/>
            <a:chExt cx="5039973" cy="4901184"/>
          </a:xfrm>
        </p:grpSpPr>
        <p:pic>
          <p:nvPicPr>
            <p:cNvPr id="15" name="Picture 8" descr="speech buble 2.png">
              <a:extLst>
                <a:ext uri="{FF2B5EF4-FFF2-40B4-BE49-F238E27FC236}">
                  <a16:creationId xmlns:a16="http://schemas.microsoft.com/office/drawing/2014/main" xmlns=""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xmlns=""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xmlns="" id="{EFB50638-C027-453A-84AC-A31E4E8CD4BB}"/>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8" name="Rectangle 11">
            <a:extLst>
              <a:ext uri="{FF2B5EF4-FFF2-40B4-BE49-F238E27FC236}">
                <a16:creationId xmlns:a16="http://schemas.microsoft.com/office/drawing/2014/main" xmlns="" id="{762605C6-16E8-42B7-9960-89DE81BA183D}"/>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9" name="TextBox 12">
            <a:extLst>
              <a:ext uri="{FF2B5EF4-FFF2-40B4-BE49-F238E27FC236}">
                <a16:creationId xmlns:a16="http://schemas.microsoft.com/office/drawing/2014/main" xmlns="" id="{3B175534-A241-4F42-BF43-87B293C6F776}"/>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23" name="Title 1">
            <a:extLst>
              <a:ext uri="{FF2B5EF4-FFF2-40B4-BE49-F238E27FC236}">
                <a16:creationId xmlns:a16="http://schemas.microsoft.com/office/drawing/2014/main" xmlns="" id="{6A440AEC-A6A4-47C7-974C-CE960518EFF8}"/>
              </a:ext>
            </a:extLst>
          </p:cNvPr>
          <p:cNvSpPr>
            <a:spLocks noGrp="1"/>
          </p:cNvSpPr>
          <p:nvPr>
            <p:ph type="ctrTitle" hasCustomPrompt="1"/>
          </p:nvPr>
        </p:nvSpPr>
        <p:spPr>
          <a:xfrm>
            <a:off x="4796446" y="1969837"/>
            <a:ext cx="3357605" cy="1023013"/>
          </a:xfrm>
        </p:spPr>
        <p:txBody>
          <a:bodyPr>
            <a:normAutofit/>
          </a:bodyPr>
          <a:lstStyle>
            <a:lvl1pPr>
              <a:defRPr sz="2400"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xmlns="" id="{CB152338-C302-4002-9CCE-79CBA984BD93}"/>
              </a:ext>
            </a:extLst>
          </p:cNvPr>
          <p:cNvSpPr>
            <a:spLocks noGrp="1"/>
          </p:cNvSpPr>
          <p:nvPr>
            <p:ph type="subTitle" idx="1"/>
          </p:nvPr>
        </p:nvSpPr>
        <p:spPr>
          <a:xfrm>
            <a:off x="479644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xmlns="" id="{C1F56F5F-3520-4096-AD09-C2A6A0A5CC69}"/>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37201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5794" y="264914"/>
            <a:ext cx="3583329" cy="1283968"/>
          </a:xfrm>
          <a:prstGeom prst="rect">
            <a:avLst/>
          </a:prstGeom>
        </p:spPr>
      </p:pic>
      <p:pic>
        <p:nvPicPr>
          <p:cNvPr id="9" name="Picture 8" descr="speech buble 2.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3"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4"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xmlns="" val="23997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xmlns="" val="36071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defTabSz="457200"/>
            <a:fld id="{22DE3D06-4437-4F43-807B-2CE4A49B76C4}" type="slidenum">
              <a:rPr lang="en-ZA" smtClean="0">
                <a:solidFill>
                  <a:srgbClr val="F06D19">
                    <a:tint val="75000"/>
                  </a:srgbClr>
                </a:solidFill>
              </a:rPr>
              <a:pPr defTabSz="457200"/>
              <a:t>‹#›</a:t>
            </a:fld>
            <a:endParaRPr lang="en-ZA" dirty="0">
              <a:solidFill>
                <a:srgbClr val="F06D19">
                  <a:tint val="75000"/>
                </a:srgbClr>
              </a:solidFill>
            </a:endParaRPr>
          </a:p>
        </p:txBody>
      </p:sp>
    </p:spTree>
    <p:extLst>
      <p:ext uri="{BB962C8B-B14F-4D97-AF65-F5344CB8AC3E}">
        <p14:creationId xmlns:p14="http://schemas.microsoft.com/office/powerpoint/2010/main" xmlns="" val="54842803"/>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457200"/>
            <a:fld id="{22DE3D06-4437-4F43-807B-2CE4A49B76C4}" type="slidenum">
              <a:rPr lang="en-ZA" smtClean="0">
                <a:solidFill>
                  <a:srgbClr val="F06D19">
                    <a:tint val="75000"/>
                  </a:srgbClr>
                </a:solidFill>
              </a:rPr>
              <a:pPr defTabSz="457200"/>
              <a:t>‹#›</a:t>
            </a:fld>
            <a:endParaRPr lang="en-ZA" dirty="0">
              <a:solidFill>
                <a:srgbClr val="F06D19">
                  <a:tint val="75000"/>
                </a:srgbClr>
              </a:solidFill>
            </a:endParaRPr>
          </a:p>
        </p:txBody>
      </p:sp>
    </p:spTree>
    <p:extLst>
      <p:ext uri="{BB962C8B-B14F-4D97-AF65-F5344CB8AC3E}">
        <p14:creationId xmlns:p14="http://schemas.microsoft.com/office/powerpoint/2010/main" xmlns="" val="1420030829"/>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xmlns="" id="{7B12DD73-BDC6-4F18-9B01-D92EBFDD49F8}"/>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11">
            <a:extLst>
              <a:ext uri="{FF2B5EF4-FFF2-40B4-BE49-F238E27FC236}">
                <a16:creationId xmlns:a16="http://schemas.microsoft.com/office/drawing/2014/main" xmlns="" id="{24A36FE4-6EF5-41A2-AABF-5AD2C5501F6C}"/>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TextBox 12">
            <a:extLst>
              <a:ext uri="{FF2B5EF4-FFF2-40B4-BE49-F238E27FC236}">
                <a16:creationId xmlns:a16="http://schemas.microsoft.com/office/drawing/2014/main" xmlns="" id="{CBBDE14E-5987-4B6B-8EEF-C821E048A123}"/>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4" name="Segnaposto numero diapositiva 3">
            <a:extLst>
              <a:ext uri="{FF2B5EF4-FFF2-40B4-BE49-F238E27FC236}">
                <a16:creationId xmlns:a16="http://schemas.microsoft.com/office/drawing/2014/main" xmlns="" id="{396644E0-6F1B-4048-AD0A-61BD9E52A055}"/>
              </a:ext>
            </a:extLst>
          </p:cNvPr>
          <p:cNvSpPr>
            <a:spLocks noGrp="1"/>
          </p:cNvSpPr>
          <p:nvPr>
            <p:ph type="sldNum" sz="quarter" idx="4"/>
          </p:nvPr>
        </p:nvSpPr>
        <p:spPr>
          <a:xfrm>
            <a:off x="11582400" y="6331760"/>
            <a:ext cx="649288" cy="365125"/>
          </a:xfrm>
          <a:prstGeom prst="rect">
            <a:avLst/>
          </a:prstGeom>
        </p:spPr>
        <p:txBody>
          <a:bodyPr vert="horz" lIns="91440" tIns="45720" rIns="91440" bIns="45720" rtlCol="0" anchor="ctr"/>
          <a:lstStyle>
            <a:lvl1pPr algn="r">
              <a:defRPr sz="1200">
                <a:solidFill>
                  <a:schemeClr val="bg1"/>
                </a:solidFill>
              </a:defRPr>
            </a:lvl1p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783738240"/>
      </p:ext>
    </p:extLst>
  </p:cSld>
  <p:clrMap bg1="lt1" tx1="dk1" bg2="lt2" tx2="dk2" accent1="accent1" accent2="accent2" accent3="accent3" accent4="accent4" accent5="accent5" accent6="accent6" hlink="hlink" folHlink="folHlink"/>
  <p:sldLayoutIdLst>
    <p:sldLayoutId id="2147483826" r:id="rId1"/>
    <p:sldLayoutId id="2147483825" r:id="rId2"/>
    <p:sldLayoutId id="2147483827" r:id="rId3"/>
    <p:sldLayoutId id="2147483828" r:id="rId4"/>
    <p:sldLayoutId id="2147483670" r:id="rId5"/>
  </p:sldLayoutIdLst>
  <p:hf hdr="0" ftr="0" dt="0"/>
  <p:txStyles>
    <p:titleStyle>
      <a:lvl1pPr algn="ctr" defTabSz="457200" rtl="0" eaLnBrk="1" latinLnBrk="0" hangingPunct="1">
        <a:spcBef>
          <a:spcPct val="0"/>
        </a:spcBef>
        <a:buNone/>
        <a:defRPr sz="4000" kern="1200" cap="all" baseline="0">
          <a:solidFill>
            <a:schemeClr val="tx1"/>
          </a:solidFill>
          <a:latin typeface="+mj-lt"/>
          <a:ea typeface="+mj-ea"/>
          <a:cs typeface="+mj-cs"/>
        </a:defRPr>
      </a:lvl1pPr>
    </p:titleStyle>
    <p:bodyStyle>
      <a:lvl1pPr marL="342900" indent="-342900" algn="l" defTabSz="457200" rtl="0" eaLnBrk="1" latinLnBrk="0" hangingPunct="1">
        <a:spcBef>
          <a:spcPts val="1200"/>
        </a:spcBef>
        <a:buFont typeface="Arial"/>
        <a:buChar char="•"/>
        <a:defRPr sz="3200" kern="1200">
          <a:solidFill>
            <a:schemeClr val="accent6"/>
          </a:solidFill>
          <a:latin typeface="+mn-lt"/>
          <a:ea typeface="+mn-ea"/>
          <a:cs typeface="+mn-cs"/>
        </a:defRPr>
      </a:lvl1pPr>
      <a:lvl2pPr marL="742950" indent="-285750" algn="l" defTabSz="457200" rtl="0" eaLnBrk="1" latinLnBrk="0" hangingPunct="1">
        <a:spcBef>
          <a:spcPts val="1200"/>
        </a:spcBef>
        <a:buFont typeface="Arial"/>
        <a:buChar char="–"/>
        <a:defRPr sz="2800" kern="1200">
          <a:solidFill>
            <a:schemeClr val="accent6"/>
          </a:solidFill>
          <a:latin typeface="+mn-lt"/>
          <a:ea typeface="+mn-ea"/>
          <a:cs typeface="+mn-cs"/>
        </a:defRPr>
      </a:lvl2pPr>
      <a:lvl3pPr marL="1143000" indent="-228600" algn="l" defTabSz="457200" rtl="0" eaLnBrk="1" latinLnBrk="0" hangingPunct="1">
        <a:spcBef>
          <a:spcPts val="1200"/>
        </a:spcBef>
        <a:buFont typeface="Arial"/>
        <a:buChar char="•"/>
        <a:defRPr sz="2400" kern="1200">
          <a:solidFill>
            <a:schemeClr val="accent6"/>
          </a:solidFill>
          <a:latin typeface="+mn-lt"/>
          <a:ea typeface="+mn-ea"/>
          <a:cs typeface="+mn-cs"/>
        </a:defRPr>
      </a:lvl3pPr>
      <a:lvl4pPr marL="1600200" indent="-228600" algn="l" defTabSz="457200" rtl="0" eaLnBrk="1" latinLnBrk="0" hangingPunct="1">
        <a:spcBef>
          <a:spcPts val="1200"/>
        </a:spcBef>
        <a:buFont typeface="Arial"/>
        <a:buChar char="–"/>
        <a:defRPr sz="2000" kern="1200">
          <a:solidFill>
            <a:schemeClr val="accent6"/>
          </a:solidFill>
          <a:latin typeface="+mn-lt"/>
          <a:ea typeface="+mn-ea"/>
          <a:cs typeface="+mn-cs"/>
        </a:defRPr>
      </a:lvl4pPr>
      <a:lvl5pPr marL="2057400" indent="-228600" algn="l" defTabSz="457200" rtl="0" eaLnBrk="1" latinLnBrk="0" hangingPunct="1">
        <a:spcBef>
          <a:spcPts val="1200"/>
        </a:spcBef>
        <a:buFont typeface="Arial"/>
        <a:buChar char="»"/>
        <a:defRPr sz="20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6C2CDB-A538-AA4E-87C3-EB7CD954E69E}" type="slidenum">
              <a:rPr lang="en-US" smtClean="0">
                <a:solidFill>
                  <a:srgbClr val="F06D19">
                    <a:tint val="75000"/>
                  </a:srgbClr>
                </a:solidFill>
              </a:rPr>
              <a:pPr defTabSz="457200"/>
              <a:t>‹#›</a:t>
            </a:fld>
            <a:endParaRPr lang="en-US" dirty="0">
              <a:solidFill>
                <a:srgbClr val="F06D19">
                  <a:tint val="75000"/>
                </a:srgbClr>
              </a:solidFill>
            </a:endParaRPr>
          </a:p>
        </p:txBody>
      </p:sp>
    </p:spTree>
    <p:extLst>
      <p:ext uri="{BB962C8B-B14F-4D97-AF65-F5344CB8AC3E}">
        <p14:creationId xmlns:p14="http://schemas.microsoft.com/office/powerpoint/2010/main" xmlns="" val="22527283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8" r:id="rId3"/>
    <p:sldLayoutId id="2147483839" r:id="rId4"/>
    <p:sldLayoutId id="2147483840"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1824" y="908720"/>
            <a:ext cx="5112568" cy="3384376"/>
          </a:xfrm>
        </p:spPr>
        <p:txBody>
          <a:bodyPr>
            <a:normAutofit fontScale="90000"/>
          </a:bodyPr>
          <a:lstStyle/>
          <a:p>
            <a:pPr>
              <a:spcAft>
                <a:spcPts val="1200"/>
              </a:spcAft>
            </a:pPr>
            <a:r>
              <a:rPr lang="en-ZA" sz="3000" dirty="0" smtClean="0">
                <a:solidFill>
                  <a:schemeClr val="tx1"/>
                </a:solidFill>
              </a:rPr>
              <a:t> </a:t>
            </a:r>
            <a:br>
              <a:rPr lang="en-ZA" sz="3000" dirty="0" smtClean="0">
                <a:solidFill>
                  <a:schemeClr val="tx1"/>
                </a:solidFill>
              </a:rPr>
            </a:br>
            <a:r>
              <a:rPr lang="en-ZA" sz="3000" dirty="0" smtClean="0">
                <a:solidFill>
                  <a:schemeClr val="tx1"/>
                </a:solidFill>
              </a:rPr>
              <a:t/>
            </a:r>
            <a:br>
              <a:rPr lang="en-ZA" sz="3000" dirty="0" smtClean="0">
                <a:solidFill>
                  <a:schemeClr val="tx1"/>
                </a:solidFill>
              </a:rPr>
            </a:br>
            <a:r>
              <a:rPr lang="en-ZA" sz="4400" dirty="0" smtClean="0">
                <a:solidFill>
                  <a:schemeClr val="tx1"/>
                </a:solidFill>
              </a:rPr>
              <a:t>SELECT COMMITTEE ON APPROPRIATIONS </a:t>
            </a:r>
            <a:br>
              <a:rPr lang="en-ZA" sz="4400" dirty="0" smtClean="0">
                <a:solidFill>
                  <a:schemeClr val="tx1"/>
                </a:solidFill>
              </a:rPr>
            </a:br>
            <a:r>
              <a:rPr lang="en-ZA" sz="4400" dirty="0" smtClean="0">
                <a:solidFill>
                  <a:schemeClr val="tx1"/>
                </a:solidFill>
              </a:rPr>
              <a:t>(SCOA)</a:t>
            </a:r>
            <a:br>
              <a:rPr lang="en-ZA" sz="4400" dirty="0" smtClean="0">
                <a:solidFill>
                  <a:schemeClr val="tx1"/>
                </a:solidFill>
              </a:rPr>
            </a:br>
            <a:r>
              <a:rPr lang="en-ZA" sz="4400" dirty="0" smtClean="0">
                <a:solidFill>
                  <a:schemeClr val="tx1"/>
                </a:solidFill>
              </a:rPr>
              <a:t>INDUCTION WORKSHOP</a:t>
            </a:r>
            <a:br>
              <a:rPr lang="en-ZA" sz="4400" dirty="0" smtClean="0">
                <a:solidFill>
                  <a:schemeClr val="tx1"/>
                </a:solidFill>
              </a:rPr>
            </a:br>
            <a:r>
              <a:rPr lang="en-ZA" sz="4400" dirty="0" smtClean="0">
                <a:solidFill>
                  <a:schemeClr val="tx1"/>
                </a:solidFill>
              </a:rPr>
              <a:t>2020</a:t>
            </a:r>
            <a:br>
              <a:rPr lang="en-ZA" sz="4400" dirty="0" smtClean="0">
                <a:solidFill>
                  <a:schemeClr val="tx1"/>
                </a:solidFill>
              </a:rPr>
            </a:br>
            <a:r>
              <a:rPr lang="en-ZA" sz="3000" dirty="0" smtClean="0">
                <a:solidFill>
                  <a:schemeClr val="tx1"/>
                </a:solidFill>
              </a:rPr>
              <a:t> </a:t>
            </a:r>
            <a:endParaRPr lang="en-US" sz="2200" i="1" u="sng" dirty="0"/>
          </a:p>
        </p:txBody>
      </p:sp>
    </p:spTree>
    <p:extLst>
      <p:ext uri="{BB962C8B-B14F-4D97-AF65-F5344CB8AC3E}">
        <p14:creationId xmlns:p14="http://schemas.microsoft.com/office/powerpoint/2010/main" xmlns="" val="1243807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920" y="397189"/>
            <a:ext cx="6400800" cy="794815"/>
          </a:xfrm>
        </p:spPr>
        <p:txBody>
          <a:bodyPr/>
          <a:lstStyle/>
          <a:p>
            <a:r>
              <a:rPr lang="en-US" dirty="0" smtClean="0"/>
              <a:t>Proposed Bulk Water Tariffs 2020/21</a:t>
            </a:r>
            <a:endParaRPr lang="en-US" dirty="0"/>
          </a:p>
        </p:txBody>
      </p:sp>
      <p:graphicFrame>
        <p:nvGraphicFramePr>
          <p:cNvPr id="4" name="Table 3"/>
          <p:cNvGraphicFramePr>
            <a:graphicFrameLocks noGrp="1"/>
          </p:cNvGraphicFramePr>
          <p:nvPr>
            <p:extLst/>
          </p:nvPr>
        </p:nvGraphicFramePr>
        <p:xfrm>
          <a:off x="2166938" y="1261328"/>
          <a:ext cx="8043862" cy="3504686"/>
        </p:xfrm>
        <a:graphic>
          <a:graphicData uri="http://schemas.openxmlformats.org/drawingml/2006/table">
            <a:tbl>
              <a:tblPr firstRow="1" firstCol="1" bandRow="1">
                <a:tableStyleId>{69012ECD-51FC-41F1-AA8D-1B2483CD663E}</a:tableStyleId>
              </a:tblPr>
              <a:tblGrid>
                <a:gridCol w="2903546">
                  <a:extLst>
                    <a:ext uri="{9D8B030D-6E8A-4147-A177-3AD203B41FA5}">
                      <a16:colId xmlns:a16="http://schemas.microsoft.com/office/drawing/2014/main" xmlns="" val="4006653495"/>
                    </a:ext>
                  </a:extLst>
                </a:gridCol>
                <a:gridCol w="1693653">
                  <a:extLst>
                    <a:ext uri="{9D8B030D-6E8A-4147-A177-3AD203B41FA5}">
                      <a16:colId xmlns:a16="http://schemas.microsoft.com/office/drawing/2014/main" xmlns="" val="2843456417"/>
                    </a:ext>
                  </a:extLst>
                </a:gridCol>
                <a:gridCol w="3446663">
                  <a:extLst>
                    <a:ext uri="{9D8B030D-6E8A-4147-A177-3AD203B41FA5}">
                      <a16:colId xmlns:a16="http://schemas.microsoft.com/office/drawing/2014/main" xmlns="" val="1575073393"/>
                    </a:ext>
                  </a:extLst>
                </a:gridCol>
              </a:tblGrid>
              <a:tr h="407215">
                <a:tc>
                  <a:txBody>
                    <a:bodyPr/>
                    <a:lstStyle/>
                    <a:p>
                      <a:pPr algn="l">
                        <a:spcAft>
                          <a:spcPts val="0"/>
                        </a:spcAft>
                      </a:pPr>
                      <a:r>
                        <a:rPr lang="en-GB" sz="1000" dirty="0">
                          <a:effectLst/>
                        </a:rPr>
                        <a:t>Water Board</a:t>
                      </a:r>
                      <a:endParaRPr lang="en-GB"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000">
                          <a:effectLst/>
                        </a:rPr>
                        <a:t>% Increase</a:t>
                      </a:r>
                    </a:p>
                    <a:p>
                      <a:pPr algn="ctr">
                        <a:spcAft>
                          <a:spcPts val="0"/>
                        </a:spcAft>
                      </a:pPr>
                      <a:r>
                        <a:rPr lang="en-GB" sz="1000">
                          <a:effectLst/>
                        </a:rPr>
                        <a:t>Proposed</a:t>
                      </a:r>
                      <a:endParaRPr lang="en-GB" sz="10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Aft>
                          <a:spcPts val="0"/>
                        </a:spcAft>
                      </a:pPr>
                      <a:r>
                        <a:rPr lang="en-GB" sz="1000" dirty="0">
                          <a:effectLst/>
                        </a:rPr>
                        <a:t>Recommendation</a:t>
                      </a:r>
                      <a:endParaRPr lang="en-GB" sz="10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10796408"/>
                  </a:ext>
                </a:extLst>
              </a:tr>
              <a:tr h="301898">
                <a:tc>
                  <a:txBody>
                    <a:bodyPr/>
                    <a:lstStyle/>
                    <a:p>
                      <a:pPr algn="l">
                        <a:spcBef>
                          <a:spcPts val="200"/>
                        </a:spcBef>
                        <a:spcAft>
                          <a:spcPts val="200"/>
                        </a:spcAft>
                      </a:pPr>
                      <a:r>
                        <a:rPr lang="en-GB" sz="1000" dirty="0" err="1">
                          <a:solidFill>
                            <a:schemeClr val="accent6"/>
                          </a:solidFill>
                          <a:effectLst/>
                        </a:rPr>
                        <a:t>Amatola</a:t>
                      </a:r>
                      <a:r>
                        <a:rPr lang="en-GB" sz="1000" dirty="0">
                          <a:solidFill>
                            <a:schemeClr val="accent6"/>
                          </a:solidFill>
                          <a:effectLst/>
                        </a:rPr>
                        <a:t> Water (Average)</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a:solidFill>
                            <a:schemeClr val="accent6"/>
                          </a:solidFill>
                          <a:effectLst/>
                        </a:rPr>
                        <a:t>8.28%</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25648341"/>
                  </a:ext>
                </a:extLst>
              </a:tr>
              <a:tr h="382142">
                <a:tc>
                  <a:txBody>
                    <a:bodyPr/>
                    <a:lstStyle/>
                    <a:p>
                      <a:pPr algn="l">
                        <a:spcBef>
                          <a:spcPts val="200"/>
                        </a:spcBef>
                        <a:spcAft>
                          <a:spcPts val="200"/>
                        </a:spcAft>
                      </a:pPr>
                      <a:r>
                        <a:rPr lang="en-GB" sz="1000" dirty="0" err="1">
                          <a:solidFill>
                            <a:schemeClr val="accent6"/>
                          </a:solidFill>
                          <a:effectLst/>
                        </a:rPr>
                        <a:t>Bloem</a:t>
                      </a:r>
                      <a:r>
                        <a:rPr lang="en-GB" sz="1000" dirty="0">
                          <a:solidFill>
                            <a:schemeClr val="accent6"/>
                          </a:solidFill>
                          <a:effectLst/>
                        </a:rPr>
                        <a:t> Water</a:t>
                      </a:r>
                    </a:p>
                    <a:p>
                      <a:pPr algn="l">
                        <a:spcBef>
                          <a:spcPts val="200"/>
                        </a:spcBef>
                        <a:spcAft>
                          <a:spcPts val="200"/>
                        </a:spcAft>
                      </a:pPr>
                      <a:r>
                        <a:rPr lang="en-GB" sz="1000" dirty="0">
                          <a:solidFill>
                            <a:schemeClr val="accent6"/>
                          </a:solidFill>
                          <a:effectLst/>
                        </a:rPr>
                        <a:t>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a:solidFill>
                            <a:schemeClr val="accent6"/>
                          </a:solidFill>
                          <a:effectLst/>
                        </a:rPr>
                        <a:t>9%</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972631071"/>
                  </a:ext>
                </a:extLst>
              </a:tr>
              <a:tr h="371399">
                <a:tc>
                  <a:txBody>
                    <a:bodyPr/>
                    <a:lstStyle/>
                    <a:p>
                      <a:pPr algn="l">
                        <a:spcBef>
                          <a:spcPts val="200"/>
                        </a:spcBef>
                        <a:spcAft>
                          <a:spcPts val="200"/>
                        </a:spcAft>
                      </a:pPr>
                      <a:r>
                        <a:rPr lang="en-GB" sz="1000" dirty="0" err="1">
                          <a:solidFill>
                            <a:schemeClr val="accent6"/>
                          </a:solidFill>
                          <a:effectLst/>
                        </a:rPr>
                        <a:t>Lepelle</a:t>
                      </a:r>
                      <a:r>
                        <a:rPr lang="en-GB" sz="1000" dirty="0">
                          <a:solidFill>
                            <a:schemeClr val="accent6"/>
                          </a:solidFill>
                          <a:effectLst/>
                        </a:rPr>
                        <a:t> Northern (Average)</a:t>
                      </a:r>
                    </a:p>
                    <a:p>
                      <a:pPr algn="l">
                        <a:spcBef>
                          <a:spcPts val="200"/>
                        </a:spcBef>
                        <a:spcAft>
                          <a:spcPts val="200"/>
                        </a:spcAft>
                      </a:pPr>
                      <a:r>
                        <a:rPr lang="en-GB" sz="1000" dirty="0">
                          <a:solidFill>
                            <a:schemeClr val="accent6"/>
                          </a:solidFill>
                          <a:effectLst/>
                        </a:rPr>
                        <a:t>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a:solidFill>
                            <a:schemeClr val="accent6"/>
                          </a:solidFill>
                          <a:effectLst/>
                        </a:rPr>
                        <a:t>8.5%</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72749375"/>
                  </a:ext>
                </a:extLst>
              </a:tr>
              <a:tr h="489735">
                <a:tc>
                  <a:txBody>
                    <a:bodyPr/>
                    <a:lstStyle/>
                    <a:p>
                      <a:pPr algn="l">
                        <a:spcBef>
                          <a:spcPts val="200"/>
                        </a:spcBef>
                        <a:spcAft>
                          <a:spcPts val="200"/>
                        </a:spcAft>
                      </a:pPr>
                      <a:r>
                        <a:rPr lang="en-GB" sz="1000" dirty="0" err="1">
                          <a:solidFill>
                            <a:schemeClr val="accent6"/>
                          </a:solidFill>
                          <a:effectLst/>
                        </a:rPr>
                        <a:t>Magalies</a:t>
                      </a:r>
                      <a:r>
                        <a:rPr lang="en-GB" sz="1000" dirty="0">
                          <a:solidFill>
                            <a:schemeClr val="accent6"/>
                          </a:solidFill>
                          <a:effectLst/>
                        </a:rPr>
                        <a:t> Water (Average)</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a:solidFill>
                            <a:schemeClr val="accent6"/>
                          </a:solidFill>
                          <a:effectLst/>
                        </a:rPr>
                        <a:t>12%</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Bef>
                          <a:spcPts val="200"/>
                        </a:spcBef>
                        <a:spcAft>
                          <a:spcPts val="200"/>
                        </a:spcAft>
                      </a:pPr>
                      <a:r>
                        <a:rPr lang="en-GB" sz="1000" dirty="0">
                          <a:solidFill>
                            <a:schemeClr val="accent6"/>
                          </a:solidFill>
                          <a:effectLst/>
                        </a:rPr>
                        <a:t>Not Supported – an application of a uniform tariff that compromises the equitable distribution of costs. Unsustainable revision of staff costs</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17039405"/>
                  </a:ext>
                </a:extLst>
              </a:tr>
              <a:tr h="275207">
                <a:tc>
                  <a:txBody>
                    <a:bodyPr/>
                    <a:lstStyle/>
                    <a:p>
                      <a:pPr algn="l">
                        <a:spcBef>
                          <a:spcPts val="200"/>
                        </a:spcBef>
                        <a:spcAft>
                          <a:spcPts val="200"/>
                        </a:spcAft>
                      </a:pPr>
                      <a:r>
                        <a:rPr lang="en-GB" sz="1000">
                          <a:solidFill>
                            <a:schemeClr val="accent6"/>
                          </a:solidFill>
                          <a:effectLst/>
                        </a:rPr>
                        <a:t>Mhlathuze Water </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dirty="0">
                          <a:solidFill>
                            <a:schemeClr val="accent6"/>
                          </a:solidFill>
                          <a:effectLst/>
                        </a:rPr>
                        <a:t>7.18 - 9.37%</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a:t>
                      </a:r>
                    </a:p>
                    <a:p>
                      <a:pPr algn="just">
                        <a:spcAft>
                          <a:spcPts val="0"/>
                        </a:spcAft>
                      </a:pPr>
                      <a:r>
                        <a:rPr lang="en-GB" sz="1000" dirty="0">
                          <a:solidFill>
                            <a:schemeClr val="accent6"/>
                          </a:solidFill>
                          <a:effectLst/>
                        </a:rPr>
                        <a:t>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85361504"/>
                  </a:ext>
                </a:extLst>
              </a:tr>
              <a:tr h="301898">
                <a:tc>
                  <a:txBody>
                    <a:bodyPr/>
                    <a:lstStyle/>
                    <a:p>
                      <a:pPr algn="l">
                        <a:spcBef>
                          <a:spcPts val="200"/>
                        </a:spcBef>
                        <a:spcAft>
                          <a:spcPts val="200"/>
                        </a:spcAft>
                      </a:pPr>
                      <a:r>
                        <a:rPr lang="en-GB" sz="1000">
                          <a:solidFill>
                            <a:schemeClr val="accent6"/>
                          </a:solidFill>
                          <a:effectLst/>
                        </a:rPr>
                        <a:t>Overberg Water </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dirty="0">
                          <a:solidFill>
                            <a:schemeClr val="accent6"/>
                          </a:solidFill>
                          <a:effectLst/>
                        </a:rPr>
                        <a:t>8%</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603247375"/>
                  </a:ext>
                </a:extLst>
              </a:tr>
              <a:tr h="301898">
                <a:tc>
                  <a:txBody>
                    <a:bodyPr/>
                    <a:lstStyle/>
                    <a:p>
                      <a:pPr algn="l">
                        <a:spcBef>
                          <a:spcPts val="200"/>
                        </a:spcBef>
                        <a:spcAft>
                          <a:spcPts val="200"/>
                        </a:spcAft>
                      </a:pPr>
                      <a:r>
                        <a:rPr lang="en-GB" sz="1000">
                          <a:solidFill>
                            <a:schemeClr val="accent6"/>
                          </a:solidFill>
                          <a:effectLst/>
                        </a:rPr>
                        <a:t>Rand Water</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dirty="0">
                          <a:solidFill>
                            <a:schemeClr val="accent6"/>
                          </a:solidFill>
                          <a:effectLst/>
                        </a:rPr>
                        <a:t>6.6%</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00107923"/>
                  </a:ext>
                </a:extLst>
              </a:tr>
              <a:tr h="316403">
                <a:tc>
                  <a:txBody>
                    <a:bodyPr/>
                    <a:lstStyle/>
                    <a:p>
                      <a:pPr algn="l">
                        <a:spcBef>
                          <a:spcPts val="200"/>
                        </a:spcBef>
                        <a:spcAft>
                          <a:spcPts val="200"/>
                        </a:spcAft>
                      </a:pPr>
                      <a:r>
                        <a:rPr lang="en-GB" sz="1000">
                          <a:solidFill>
                            <a:schemeClr val="accent6"/>
                          </a:solidFill>
                          <a:effectLst/>
                        </a:rPr>
                        <a:t>Sedibeng Water (Average)</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dirty="0">
                          <a:solidFill>
                            <a:schemeClr val="accent6"/>
                          </a:solidFill>
                          <a:effectLst/>
                        </a:rPr>
                        <a:t>0 – 7.5%</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203498822"/>
                  </a:ext>
                </a:extLst>
              </a:tr>
              <a:tr h="301898">
                <a:tc>
                  <a:txBody>
                    <a:bodyPr/>
                    <a:lstStyle/>
                    <a:p>
                      <a:pPr algn="l">
                        <a:spcBef>
                          <a:spcPts val="200"/>
                        </a:spcBef>
                        <a:spcAft>
                          <a:spcPts val="200"/>
                        </a:spcAft>
                      </a:pPr>
                      <a:r>
                        <a:rPr lang="en-GB" sz="1000">
                          <a:solidFill>
                            <a:schemeClr val="accent6"/>
                          </a:solidFill>
                          <a:effectLst/>
                        </a:rPr>
                        <a:t>Umgeni Water </a:t>
                      </a:r>
                      <a:endParaRPr lang="en-GB" sz="100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lang="en-GB" sz="1000" dirty="0">
                          <a:solidFill>
                            <a:schemeClr val="accent6"/>
                          </a:solidFill>
                          <a:effectLst/>
                        </a:rPr>
                        <a:t>9.6%</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a:spcBef>
                          <a:spcPts val="200"/>
                        </a:spcBef>
                        <a:spcAft>
                          <a:spcPts val="200"/>
                        </a:spcAft>
                      </a:pPr>
                      <a:r>
                        <a:rPr lang="en-GB" sz="1000" dirty="0">
                          <a:solidFill>
                            <a:schemeClr val="accent6"/>
                          </a:solidFill>
                          <a:effectLst/>
                        </a:rPr>
                        <a:t>Not Supported </a:t>
                      </a:r>
                      <a:endParaRPr lang="en-GB" sz="1000" dirty="0">
                        <a:solidFill>
                          <a:schemeClr val="accent6"/>
                        </a:solidFill>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413974592"/>
                  </a:ext>
                </a:extLst>
              </a:tr>
            </a:tbl>
          </a:graphicData>
        </a:graphic>
      </p:graphicFrame>
      <p:sp>
        <p:nvSpPr>
          <p:cNvPr id="5" name="Rectangle 4"/>
          <p:cNvSpPr/>
          <p:nvPr/>
        </p:nvSpPr>
        <p:spPr>
          <a:xfrm>
            <a:off x="2047191" y="4870688"/>
            <a:ext cx="8163610" cy="1732782"/>
          </a:xfrm>
          <a:prstGeom prst="rect">
            <a:avLst/>
          </a:prstGeom>
        </p:spPr>
        <p:txBody>
          <a:bodyPr wrap="square">
            <a:spAutoFit/>
          </a:bodyPr>
          <a:lstStyle/>
          <a:p>
            <a:pPr lvl="0" algn="just">
              <a:spcBef>
                <a:spcPct val="20000"/>
              </a:spcBef>
            </a:pPr>
            <a:r>
              <a:rPr lang="en-GB" sz="1100" dirty="0">
                <a:solidFill>
                  <a:srgbClr val="000000"/>
                </a:solidFill>
              </a:rPr>
              <a:t>The only tariffs supported are those from the Rand Water tariff proposal. The water utility considered the possible effect of the tariff to its customers. </a:t>
            </a:r>
          </a:p>
          <a:p>
            <a:pPr lvl="0" algn="just">
              <a:spcBef>
                <a:spcPct val="20000"/>
              </a:spcBef>
            </a:pPr>
            <a:r>
              <a:rPr lang="en-GB" sz="1100" dirty="0">
                <a:solidFill>
                  <a:srgbClr val="000000"/>
                </a:solidFill>
              </a:rPr>
              <a:t>The outcomes of the NERSA approval of the proposed tariff by ESKOM tariff as per the Multi-Year Price Determination 4 and Regulatory Clearing Account will have an impact on the tariffs approved for water boards. </a:t>
            </a:r>
          </a:p>
          <a:p>
            <a:pPr algn="just">
              <a:spcBef>
                <a:spcPct val="20000"/>
              </a:spcBef>
            </a:pPr>
            <a:r>
              <a:rPr lang="en-GB" sz="1100" dirty="0"/>
              <a:t>For the 2020/21 Medium Term Revenue and Expenditure Framework, this comparison between WB Tariff increase and Municipal Tariff increase will be conducted for all municipalities that are water board customers.. </a:t>
            </a:r>
          </a:p>
          <a:p>
            <a:pPr algn="just">
              <a:spcBef>
                <a:spcPct val="20000"/>
              </a:spcBef>
            </a:pPr>
            <a:r>
              <a:rPr lang="en-GB" sz="1100" dirty="0"/>
              <a:t>For the 2019/2020 FY, from a sample of 9 municipalities, 5 increased tariffs by smaller margins than WB’s to them, one was equal and 3 transferred the cost pressure upon their customers.</a:t>
            </a:r>
          </a:p>
          <a:p>
            <a:pPr lvl="0" algn="just">
              <a:spcBef>
                <a:spcPct val="20000"/>
              </a:spcBef>
            </a:pPr>
            <a:r>
              <a:rPr lang="en-GB" sz="1000" dirty="0">
                <a:solidFill>
                  <a:srgbClr val="000000"/>
                </a:solidFill>
              </a:rPr>
              <a:t> </a:t>
            </a:r>
          </a:p>
        </p:txBody>
      </p:sp>
    </p:spTree>
    <p:extLst>
      <p:ext uri="{BB962C8B-B14F-4D97-AF65-F5344CB8AC3E}">
        <p14:creationId xmlns:p14="http://schemas.microsoft.com/office/powerpoint/2010/main" xmlns="" val="3843900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505462"/>
            <a:ext cx="6400800" cy="79481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dirty="0"/>
              <a:t>SALGA’s Position on Division of Revenue: Municipal Own Revenue and LGES </a:t>
            </a:r>
          </a:p>
        </p:txBody>
      </p:sp>
      <p:sp>
        <p:nvSpPr>
          <p:cNvPr id="5" name="Content Placeholder 2"/>
          <p:cNvSpPr txBox="1">
            <a:spLocks/>
          </p:cNvSpPr>
          <p:nvPr/>
        </p:nvSpPr>
        <p:spPr>
          <a:xfrm>
            <a:off x="2015971" y="1444529"/>
            <a:ext cx="8296923" cy="49705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1900" dirty="0">
                <a:solidFill>
                  <a:schemeClr val="accent6"/>
                </a:solidFill>
              </a:rPr>
              <a:t>The “LG funding gap” can be filled by a combination of:</a:t>
            </a:r>
          </a:p>
          <a:p>
            <a:pPr lvl="1"/>
            <a:r>
              <a:rPr lang="en-GB" sz="1900" dirty="0">
                <a:solidFill>
                  <a:schemeClr val="accent6"/>
                </a:solidFill>
              </a:rPr>
              <a:t>A higher allocation of nationally raised revenue to LG</a:t>
            </a:r>
          </a:p>
          <a:p>
            <a:pPr lvl="1"/>
            <a:r>
              <a:rPr lang="en-GB" sz="1900" dirty="0">
                <a:solidFill>
                  <a:schemeClr val="accent6"/>
                </a:solidFill>
              </a:rPr>
              <a:t>Restructuring conditional grants (flexibility and maintenance)</a:t>
            </a:r>
          </a:p>
          <a:p>
            <a:pPr lvl="1"/>
            <a:r>
              <a:rPr lang="en-GB" sz="1900" dirty="0">
                <a:solidFill>
                  <a:schemeClr val="accent6"/>
                </a:solidFill>
              </a:rPr>
              <a:t>Review of municipal demarcation to focus on financial viability</a:t>
            </a:r>
          </a:p>
          <a:p>
            <a:pPr lvl="1"/>
            <a:r>
              <a:rPr lang="en-GB" sz="1900" dirty="0">
                <a:solidFill>
                  <a:schemeClr val="accent6"/>
                </a:solidFill>
              </a:rPr>
              <a:t>Concerted campaign to reduce distribution losses</a:t>
            </a:r>
          </a:p>
          <a:p>
            <a:pPr lvl="1"/>
            <a:r>
              <a:rPr lang="en-GB" sz="1900" dirty="0">
                <a:solidFill>
                  <a:schemeClr val="accent6"/>
                </a:solidFill>
              </a:rPr>
              <a:t>National incentives to enforce commercial customers to settle their debt</a:t>
            </a:r>
          </a:p>
          <a:p>
            <a:pPr lvl="1"/>
            <a:r>
              <a:rPr lang="en-ZA" sz="1900" dirty="0">
                <a:solidFill>
                  <a:schemeClr val="accent6"/>
                </a:solidFill>
              </a:rPr>
              <a:t>The reduction of the reporting/compliance burden</a:t>
            </a:r>
          </a:p>
          <a:p>
            <a:pPr lvl="1"/>
            <a:r>
              <a:rPr lang="en-ZA" sz="1900" dirty="0">
                <a:solidFill>
                  <a:schemeClr val="accent6"/>
                </a:solidFill>
              </a:rPr>
              <a:t>Removing Eskom from the municipal electricity distribution market</a:t>
            </a:r>
          </a:p>
          <a:p>
            <a:pPr lvl="1"/>
            <a:r>
              <a:rPr lang="en-ZA" sz="1900" dirty="0">
                <a:solidFill>
                  <a:schemeClr val="accent6"/>
                </a:solidFill>
              </a:rPr>
              <a:t>Addressing confusion over the respective powers and functions between local government and other parts of government; and</a:t>
            </a:r>
          </a:p>
          <a:p>
            <a:pPr lvl="1"/>
            <a:r>
              <a:rPr lang="en-ZA" sz="1900" dirty="0">
                <a:solidFill>
                  <a:schemeClr val="accent6"/>
                </a:solidFill>
              </a:rPr>
              <a:t>Requiring other parts of government to settle their outstanding accounts with local government, and to pay their accounts timeously </a:t>
            </a:r>
            <a:endParaRPr lang="en-US" sz="1900" dirty="0">
              <a:solidFill>
                <a:schemeClr val="accent6"/>
              </a:solidFill>
            </a:endParaRPr>
          </a:p>
          <a:p>
            <a:endParaRPr lang="en-ZA" sz="1200" dirty="0">
              <a:solidFill>
                <a:schemeClr val="accent6"/>
              </a:solidFill>
            </a:endParaRPr>
          </a:p>
          <a:p>
            <a:pPr algn="just">
              <a:defRPr/>
            </a:pPr>
            <a:endParaRPr lang="en-US" sz="1800" b="1" dirty="0">
              <a:solidFill>
                <a:sysClr val="windowText" lastClr="000000"/>
              </a:solidFill>
            </a:endParaRPr>
          </a:p>
          <a:p>
            <a:pPr>
              <a:defRPr/>
            </a:pPr>
            <a:endParaRPr lang="en-US" sz="1800" dirty="0">
              <a:solidFill>
                <a:sysClr val="windowText" lastClr="000000"/>
              </a:solidFill>
              <a:latin typeface="Calibri" panose="020F0502020204030204"/>
            </a:endParaRPr>
          </a:p>
          <a:p>
            <a:pPr marL="0" indent="0" algn="ctr">
              <a:buNone/>
              <a:defRPr/>
            </a:pPr>
            <a:endParaRPr lang="en-GB" sz="1800" dirty="0">
              <a:solidFill>
                <a:sysClr val="windowText" lastClr="000000"/>
              </a:solidFill>
              <a:latin typeface="Calibri" panose="020F0502020204030204"/>
            </a:endParaRPr>
          </a:p>
          <a:p>
            <a:pPr>
              <a:defRPr/>
            </a:pPr>
            <a:endParaRPr lang="en-US" sz="1800" dirty="0">
              <a:solidFill>
                <a:sysClr val="windowText" lastClr="000000"/>
              </a:solidFill>
              <a:latin typeface="Calibri" panose="020F0502020204030204"/>
            </a:endParaRPr>
          </a:p>
        </p:txBody>
      </p:sp>
      <p:sp>
        <p:nvSpPr>
          <p:cNvPr id="6" name="Title 1"/>
          <p:cNvSpPr txBox="1">
            <a:spLocks/>
          </p:cNvSpPr>
          <p:nvPr/>
        </p:nvSpPr>
        <p:spPr>
          <a:xfrm>
            <a:off x="2177989" y="4492108"/>
            <a:ext cx="4654858" cy="16601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defRPr/>
            </a:pPr>
            <a:endParaRPr lang="en-US" sz="4500" i="1" dirty="0">
              <a:latin typeface="+mn-lt"/>
            </a:endParaRPr>
          </a:p>
          <a:p>
            <a:pPr lvl="0" algn="l">
              <a:defRPr/>
            </a:pPr>
            <a:endParaRPr lang="en-US" dirty="0">
              <a:solidFill>
                <a:sysClr val="windowText" lastClr="000000"/>
              </a:solidFill>
              <a:latin typeface="Calibri" panose="020F0502020204030204"/>
            </a:endParaRPr>
          </a:p>
          <a:p>
            <a:pPr algn="l"/>
            <a:endParaRPr lang="en-ZA" dirty="0"/>
          </a:p>
        </p:txBody>
      </p:sp>
      <p:sp>
        <p:nvSpPr>
          <p:cNvPr id="7" name="Title 1"/>
          <p:cNvSpPr txBox="1">
            <a:spLocks/>
          </p:cNvSpPr>
          <p:nvPr/>
        </p:nvSpPr>
        <p:spPr>
          <a:xfrm>
            <a:off x="6930501" y="3666479"/>
            <a:ext cx="3382393" cy="230080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defRPr/>
            </a:pPr>
            <a:endParaRPr lang="en-US" sz="1400" i="1" dirty="0">
              <a:latin typeface="+mn-lt"/>
            </a:endParaRPr>
          </a:p>
        </p:txBody>
      </p:sp>
    </p:spTree>
    <p:extLst>
      <p:ext uri="{BB962C8B-B14F-4D97-AF65-F5344CB8AC3E}">
        <p14:creationId xmlns:p14="http://schemas.microsoft.com/office/powerpoint/2010/main" xmlns="" val="1812511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981200" y="1342746"/>
            <a:ext cx="8229600" cy="4907132"/>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GB" sz="1600" dirty="0">
                <a:solidFill>
                  <a:schemeClr val="accent6"/>
                </a:solidFill>
              </a:rPr>
              <a:t>SALGA has for a considerable amount of time lobbied for and is appreciative of the opportunity to participate  in the BF </a:t>
            </a:r>
            <a:r>
              <a:rPr lang="en-GB" sz="1600" dirty="0" err="1">
                <a:solidFill>
                  <a:schemeClr val="accent6"/>
                </a:solidFill>
              </a:rPr>
              <a:t>Lekgotla</a:t>
            </a:r>
            <a:r>
              <a:rPr lang="en-GB" sz="1600" dirty="0">
                <a:solidFill>
                  <a:schemeClr val="accent6"/>
                </a:solidFill>
              </a:rPr>
              <a:t> as mentioned by the Minister of Finance.</a:t>
            </a:r>
          </a:p>
          <a:p>
            <a:pPr marL="0" indent="0" algn="just">
              <a:buNone/>
            </a:pPr>
            <a:endParaRPr lang="en-GB" sz="1600" dirty="0">
              <a:solidFill>
                <a:schemeClr val="accent6"/>
              </a:solidFill>
            </a:endParaRPr>
          </a:p>
          <a:p>
            <a:pPr marL="0" indent="0" algn="just">
              <a:buNone/>
            </a:pPr>
            <a:r>
              <a:rPr lang="en-GB" sz="1600" dirty="0">
                <a:solidFill>
                  <a:schemeClr val="accent6"/>
                </a:solidFill>
              </a:rPr>
              <a:t>SALGA, together with NT, COGTA and the FFC will:</a:t>
            </a:r>
          </a:p>
          <a:p>
            <a:pPr marL="400050" indent="-400050" algn="just">
              <a:buFont typeface="+mj-lt"/>
              <a:buAutoNum type="romanLcPeriod"/>
            </a:pPr>
            <a:r>
              <a:rPr lang="en-GB" sz="1600" dirty="0">
                <a:solidFill>
                  <a:schemeClr val="accent6"/>
                </a:solidFill>
              </a:rPr>
              <a:t>review the structure of the local government fiscal framework, </a:t>
            </a:r>
          </a:p>
          <a:p>
            <a:pPr marL="400050" indent="-400050" algn="just">
              <a:buFont typeface="+mj-lt"/>
              <a:buAutoNum type="romanLcPeriod"/>
            </a:pPr>
            <a:r>
              <a:rPr lang="en-GB" sz="1600" dirty="0">
                <a:solidFill>
                  <a:schemeClr val="accent6"/>
                </a:solidFill>
              </a:rPr>
              <a:t>identify areas in the fiscal framework that require  reform over the next 5 years, </a:t>
            </a:r>
          </a:p>
          <a:p>
            <a:pPr marL="400050" indent="-400050" algn="just">
              <a:buFont typeface="+mj-lt"/>
              <a:buAutoNum type="romanLcPeriod"/>
            </a:pPr>
            <a:r>
              <a:rPr lang="en-GB" sz="1600" dirty="0">
                <a:solidFill>
                  <a:schemeClr val="accent6"/>
                </a:solidFill>
              </a:rPr>
              <a:t>address complimentary reforms in other aspects of local government financial management, structures and systems and  </a:t>
            </a:r>
          </a:p>
          <a:p>
            <a:pPr marL="400050" indent="-400050" algn="just">
              <a:buFont typeface="+mj-lt"/>
              <a:buAutoNum type="romanLcPeriod"/>
            </a:pPr>
            <a:r>
              <a:rPr lang="en-GB" sz="1600" dirty="0">
                <a:solidFill>
                  <a:schemeClr val="accent6"/>
                </a:solidFill>
              </a:rPr>
              <a:t>build a stronger working relationship between treasuries, cooperative governance departments and SALGA on local government issues.</a:t>
            </a:r>
          </a:p>
          <a:p>
            <a:pPr marL="0" indent="0" algn="just">
              <a:buNone/>
            </a:pPr>
            <a:endParaRPr lang="en-GB" sz="1600" dirty="0">
              <a:solidFill>
                <a:schemeClr val="accent6"/>
              </a:solidFill>
            </a:endParaRPr>
          </a:p>
          <a:p>
            <a:pPr marL="0" indent="0" algn="just">
              <a:buNone/>
            </a:pPr>
            <a:r>
              <a:rPr lang="en-GB" sz="1600" dirty="0">
                <a:solidFill>
                  <a:schemeClr val="accent6"/>
                </a:solidFill>
              </a:rPr>
              <a:t>Topics for Consideration include amongst others:</a:t>
            </a:r>
            <a:endParaRPr lang="en-ZA" sz="1600" dirty="0">
              <a:solidFill>
                <a:schemeClr val="accent6"/>
              </a:solidFill>
            </a:endParaRPr>
          </a:p>
          <a:p>
            <a:pPr marL="400050" indent="-400050" algn="just">
              <a:buFont typeface="+mj-lt"/>
              <a:buAutoNum type="romanLcPeriod"/>
            </a:pPr>
            <a:r>
              <a:rPr lang="en-ZA" sz="1600" dirty="0">
                <a:solidFill>
                  <a:schemeClr val="accent6"/>
                </a:solidFill>
              </a:rPr>
              <a:t>White Paper assumptions on Municipal revenue and a review of the current architecture and funding model for local government </a:t>
            </a:r>
          </a:p>
          <a:p>
            <a:pPr marL="400050" indent="-400050" algn="just">
              <a:buFont typeface="+mj-lt"/>
              <a:buAutoNum type="romanLcPeriod"/>
            </a:pPr>
            <a:r>
              <a:rPr lang="en-ZA" sz="1600" dirty="0">
                <a:solidFill>
                  <a:schemeClr val="accent6"/>
                </a:solidFill>
              </a:rPr>
              <a:t>LGES formula and its costing methodology</a:t>
            </a:r>
          </a:p>
          <a:p>
            <a:pPr marL="400050" indent="-400050" algn="just">
              <a:buFont typeface="+mj-lt"/>
              <a:buAutoNum type="romanLcPeriod"/>
            </a:pPr>
            <a:r>
              <a:rPr lang="en-ZA" sz="1600" dirty="0">
                <a:solidFill>
                  <a:schemeClr val="accent6"/>
                </a:solidFill>
              </a:rPr>
              <a:t>P&amp;F in an Ideal municipality</a:t>
            </a:r>
          </a:p>
          <a:p>
            <a:pPr marL="400050" indent="-400050" algn="just">
              <a:buFont typeface="+mj-lt"/>
              <a:buAutoNum type="romanLcPeriod"/>
            </a:pPr>
            <a:r>
              <a:rPr lang="en-ZA" sz="1600" dirty="0">
                <a:solidFill>
                  <a:schemeClr val="accent6"/>
                </a:solidFill>
              </a:rPr>
              <a:t>Conditional grant framework review to make it more flexible, cost-effective and efficient coupled with the correct capacity building initiatives by National and Provincial structures. </a:t>
            </a:r>
          </a:p>
          <a:p>
            <a:endParaRPr lang="en-ZA" sz="1300" dirty="0"/>
          </a:p>
          <a:p>
            <a:endParaRPr lang="en-ZA" dirty="0"/>
          </a:p>
        </p:txBody>
      </p:sp>
      <p:sp>
        <p:nvSpPr>
          <p:cNvPr id="5" name="Title 1"/>
          <p:cNvSpPr>
            <a:spLocks noGrp="1"/>
          </p:cNvSpPr>
          <p:nvPr>
            <p:ph type="title"/>
          </p:nvPr>
        </p:nvSpPr>
        <p:spPr>
          <a:xfrm>
            <a:off x="-340305" y="398930"/>
            <a:ext cx="8229600" cy="1143000"/>
          </a:xfrm>
        </p:spPr>
        <p:txBody>
          <a:bodyPr>
            <a:normAutofit/>
          </a:bodyPr>
          <a:lstStyle/>
          <a:p>
            <a:r>
              <a:rPr lang="en-ZA" dirty="0"/>
              <a:t>Budget Forum </a:t>
            </a:r>
            <a:r>
              <a:rPr lang="en-ZA" dirty="0" err="1"/>
              <a:t>Lekgotla</a:t>
            </a:r>
            <a:r>
              <a:rPr lang="en-ZA" dirty="0"/>
              <a:t> 2020</a:t>
            </a:r>
            <a:br>
              <a:rPr lang="en-ZA" dirty="0"/>
            </a:br>
            <a:endParaRPr lang="en-ZA" dirty="0"/>
          </a:p>
        </p:txBody>
      </p:sp>
    </p:spTree>
    <p:extLst>
      <p:ext uri="{BB962C8B-B14F-4D97-AF65-F5344CB8AC3E}">
        <p14:creationId xmlns:p14="http://schemas.microsoft.com/office/powerpoint/2010/main" xmlns="" val="857953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166938" y="1415244"/>
            <a:ext cx="8043862" cy="4540250"/>
          </a:xfrm>
        </p:spPr>
        <p:txBody>
          <a:bodyPr/>
          <a:lstStyle/>
          <a:p>
            <a:pPr marL="914400" lvl="2" indent="-914400">
              <a:buNone/>
            </a:pPr>
            <a:r>
              <a:rPr lang="en-ZA" b="1" dirty="0"/>
              <a:t>NATIONAL REVENUE STEERING COMMITTEE</a:t>
            </a:r>
          </a:p>
          <a:p>
            <a:pPr marL="0" indent="0">
              <a:buNone/>
            </a:pPr>
            <a:r>
              <a:rPr lang="en-ZA" dirty="0" err="1" smtClean="0"/>
              <a:t>Salga</a:t>
            </a:r>
            <a:r>
              <a:rPr lang="en-ZA" dirty="0" smtClean="0"/>
              <a:t> is an active member of the NRSC responsible </a:t>
            </a:r>
            <a:r>
              <a:rPr lang="en-ZA" dirty="0"/>
              <a:t>for developing the integrated revenue framework </a:t>
            </a:r>
            <a:r>
              <a:rPr lang="en-ZA" dirty="0" smtClean="0"/>
              <a:t>through which future revenue interventions will be executed in a collaborative manner between SALGA, COGTA, NT and their provincial counterparts. </a:t>
            </a:r>
            <a:endParaRPr lang="en-ZA" dirty="0"/>
          </a:p>
        </p:txBody>
      </p:sp>
      <p:sp>
        <p:nvSpPr>
          <p:cNvPr id="4" name="Title 1"/>
          <p:cNvSpPr>
            <a:spLocks noGrp="1"/>
          </p:cNvSpPr>
          <p:nvPr>
            <p:ph type="title"/>
          </p:nvPr>
        </p:nvSpPr>
        <p:spPr>
          <a:xfrm>
            <a:off x="1688237" y="496581"/>
            <a:ext cx="6400800" cy="794815"/>
          </a:xfrm>
        </p:spPr>
        <p:txBody>
          <a:bodyPr/>
          <a:lstStyle/>
          <a:p>
            <a:r>
              <a:rPr lang="en-ZA" dirty="0" smtClean="0"/>
              <a:t>Target 36 – Participation in Revenue and Debt Management  Structures &amp; Projects</a:t>
            </a:r>
            <a:endParaRPr lang="en-ZA" dirty="0"/>
          </a:p>
        </p:txBody>
      </p:sp>
      <p:sp>
        <p:nvSpPr>
          <p:cNvPr id="5" name="Rectangle 4"/>
          <p:cNvSpPr/>
          <p:nvPr/>
        </p:nvSpPr>
        <p:spPr>
          <a:xfrm>
            <a:off x="2166939" y="2473338"/>
            <a:ext cx="8208099" cy="3348609"/>
          </a:xfrm>
          <a:prstGeom prst="rect">
            <a:avLst/>
          </a:prstGeom>
        </p:spPr>
        <p:txBody>
          <a:bodyPr wrap="square">
            <a:spAutoFit/>
          </a:bodyPr>
          <a:lstStyle/>
          <a:p>
            <a:r>
              <a:rPr lang="en-GB" sz="1200" b="1" dirty="0">
                <a:solidFill>
                  <a:schemeClr val="accent6"/>
                </a:solidFill>
              </a:rPr>
              <a:t>INTER MINISTERIAL TASK TEAM ON DEBT</a:t>
            </a:r>
          </a:p>
          <a:p>
            <a:r>
              <a:rPr lang="en-GB" sz="1200" dirty="0">
                <a:solidFill>
                  <a:schemeClr val="accent6"/>
                </a:solidFill>
              </a:rPr>
              <a:t>SALGA  as part of the technical team that supports the IMTT was tasked with finding sustainable solutions to the debt problem for both electricity and water debt owed to and by </a:t>
            </a:r>
            <a:r>
              <a:rPr lang="en-GB" sz="1200" dirty="0" err="1">
                <a:solidFill>
                  <a:schemeClr val="accent6"/>
                </a:solidFill>
              </a:rPr>
              <a:t>municipaliies</a:t>
            </a:r>
            <a:r>
              <a:rPr lang="en-GB" sz="1200" dirty="0">
                <a:solidFill>
                  <a:schemeClr val="accent6"/>
                </a:solidFill>
              </a:rPr>
              <a:t> </a:t>
            </a:r>
          </a:p>
          <a:p>
            <a:endParaRPr lang="en-GB" sz="1200" dirty="0">
              <a:solidFill>
                <a:prstClr val="black"/>
              </a:solidFill>
              <a:cs typeface="Arial" panose="020B0604020202020204" pitchFamily="34" charset="0"/>
            </a:endParaRPr>
          </a:p>
          <a:p>
            <a:r>
              <a:rPr lang="en-GB" sz="1200" dirty="0">
                <a:solidFill>
                  <a:prstClr val="black"/>
                </a:solidFill>
                <a:cs typeface="Arial" panose="020B0604020202020204" pitchFamily="34" charset="0"/>
              </a:rPr>
              <a:t>The IMTT recommended the following work streams to resolve debt:</a:t>
            </a:r>
          </a:p>
          <a:p>
            <a:pPr algn="just" defTabSz="514350" eaLnBrk="0" fontAlgn="base" hangingPunct="0">
              <a:lnSpc>
                <a:spcPct val="90000"/>
              </a:lnSpc>
            </a:pPr>
            <a:r>
              <a:rPr lang="en-GB" sz="1200" dirty="0">
                <a:solidFill>
                  <a:prstClr val="black"/>
                </a:solidFill>
                <a:cs typeface="Arial" panose="020B0604020202020204" pitchFamily="34" charset="0"/>
              </a:rPr>
              <a:t> </a:t>
            </a:r>
          </a:p>
          <a:p>
            <a:pPr lvl="1" algn="just" defTabSz="514350" eaLnBrk="0" fontAlgn="base" hangingPunct="0">
              <a:lnSpc>
                <a:spcPct val="90000"/>
              </a:lnSpc>
              <a:buFont typeface="+mj-lt"/>
              <a:buAutoNum type="arabicPeriod"/>
            </a:pPr>
            <a:r>
              <a:rPr lang="en-GB" sz="1200" dirty="0">
                <a:solidFill>
                  <a:prstClr val="black"/>
                </a:solidFill>
                <a:cs typeface="Arial" panose="020B0604020202020204" pitchFamily="34" charset="0"/>
              </a:rPr>
              <a:t>Installation of prepaid/smart meters for both Electricity and Water;</a:t>
            </a:r>
          </a:p>
          <a:p>
            <a:pPr lvl="1" algn="just" defTabSz="514350" eaLnBrk="0" fontAlgn="base" hangingPunct="0">
              <a:lnSpc>
                <a:spcPct val="90000"/>
              </a:lnSpc>
              <a:buFont typeface="+mj-lt"/>
              <a:buAutoNum type="arabicPeriod"/>
            </a:pPr>
            <a:r>
              <a:rPr lang="en-ZA" sz="1200" dirty="0">
                <a:solidFill>
                  <a:prstClr val="black"/>
                </a:solidFill>
                <a:cs typeface="Arial" panose="020B0604020202020204" pitchFamily="34" charset="0"/>
              </a:rPr>
              <a:t>The appointment of independent revenue collectors for municipalities;</a:t>
            </a:r>
          </a:p>
          <a:p>
            <a:pPr lvl="1" algn="just" defTabSz="514350" eaLnBrk="0" fontAlgn="base" hangingPunct="0">
              <a:lnSpc>
                <a:spcPct val="90000"/>
              </a:lnSpc>
              <a:buFont typeface="+mj-lt"/>
              <a:buAutoNum type="arabicPeriod"/>
            </a:pPr>
            <a:r>
              <a:rPr lang="en-ZA" sz="1200" dirty="0">
                <a:solidFill>
                  <a:prstClr val="black"/>
                </a:solidFill>
                <a:cs typeface="Arial" panose="020B0604020202020204" pitchFamily="34" charset="0"/>
              </a:rPr>
              <a:t>A Government wide campaign to encourage a culture of payment for municipal services;</a:t>
            </a:r>
            <a:endParaRPr lang="en-GB" sz="1200" dirty="0">
              <a:solidFill>
                <a:prstClr val="black"/>
              </a:solidFill>
              <a:cs typeface="Arial" panose="020B0604020202020204" pitchFamily="34" charset="0"/>
            </a:endParaRPr>
          </a:p>
          <a:p>
            <a:pPr lvl="1" algn="just" defTabSz="514350" eaLnBrk="0" fontAlgn="base" hangingPunct="0">
              <a:lnSpc>
                <a:spcPct val="110000"/>
              </a:lnSpc>
              <a:buFont typeface="+mj-lt"/>
              <a:buAutoNum type="arabicPeriod"/>
            </a:pPr>
            <a:r>
              <a:rPr lang="en-ZA" sz="1200" dirty="0">
                <a:solidFill>
                  <a:prstClr val="black"/>
                </a:solidFill>
                <a:cs typeface="Arial" panose="020B0604020202020204" pitchFamily="34" charset="0"/>
              </a:rPr>
              <a:t>Strict management of payment default with firm actions by government before the court process come to effect;</a:t>
            </a:r>
          </a:p>
          <a:p>
            <a:pPr lvl="1" algn="just" defTabSz="514350" eaLnBrk="0" fontAlgn="base" hangingPunct="0">
              <a:lnSpc>
                <a:spcPct val="110000"/>
              </a:lnSpc>
              <a:buFont typeface="+mj-lt"/>
              <a:buAutoNum type="arabicPeriod"/>
            </a:pPr>
            <a:r>
              <a:rPr lang="en-ZA" sz="1200" dirty="0">
                <a:solidFill>
                  <a:prstClr val="black"/>
                </a:solidFill>
                <a:cs typeface="Arial" panose="020B0604020202020204" pitchFamily="34" charset="0"/>
              </a:rPr>
              <a:t>Fixing the municipalities to ensure the sustainability of services and finances; and</a:t>
            </a:r>
          </a:p>
          <a:p>
            <a:pPr lvl="1" algn="just" defTabSz="514350" eaLnBrk="0" fontAlgn="base" hangingPunct="0">
              <a:lnSpc>
                <a:spcPct val="110000"/>
              </a:lnSpc>
              <a:buFont typeface="+mj-lt"/>
              <a:buAutoNum type="arabicPeriod"/>
            </a:pPr>
            <a:r>
              <a:rPr lang="en-ZA" sz="1200" dirty="0">
                <a:solidFill>
                  <a:prstClr val="black"/>
                </a:solidFill>
                <a:cs typeface="Arial" panose="020B0604020202020204" pitchFamily="34" charset="0"/>
              </a:rPr>
              <a:t>The restructuring of debts.</a:t>
            </a:r>
          </a:p>
          <a:p>
            <a:pPr algn="just" defTabSz="514350" eaLnBrk="0" fontAlgn="base" hangingPunct="0">
              <a:lnSpc>
                <a:spcPct val="110000"/>
              </a:lnSpc>
              <a:buFont typeface="+mj-lt"/>
              <a:buAutoNum type="arabicPeriod"/>
            </a:pPr>
            <a:endParaRPr lang="en-ZA" sz="1200" dirty="0">
              <a:solidFill>
                <a:prstClr val="black"/>
              </a:solidFill>
              <a:cs typeface="Arial" panose="020B0604020202020204" pitchFamily="34" charset="0"/>
            </a:endParaRPr>
          </a:p>
          <a:p>
            <a:pPr algn="just" defTabSz="514350" eaLnBrk="0" fontAlgn="base" hangingPunct="0">
              <a:lnSpc>
                <a:spcPct val="90000"/>
              </a:lnSpc>
              <a:spcBef>
                <a:spcPts val="563"/>
              </a:spcBef>
              <a:spcAft>
                <a:spcPct val="0"/>
              </a:spcAft>
              <a:buFont typeface="Arial" panose="020B0604020202020204" pitchFamily="34" charset="0"/>
              <a:buChar char="•"/>
            </a:pPr>
            <a:r>
              <a:rPr lang="en-GB" sz="1200" dirty="0">
                <a:solidFill>
                  <a:prstClr val="black"/>
                </a:solidFill>
                <a:cs typeface="Arial" panose="020B0604020202020204" pitchFamily="34" charset="0"/>
              </a:rPr>
              <a:t>Currently, the IMTT is finalising the Implementation Plans on work streams that will be submitted to Cabinet for approval and implementation.</a:t>
            </a:r>
          </a:p>
          <a:p>
            <a:pPr algn="just" defTabSz="514350" eaLnBrk="0" fontAlgn="base" hangingPunct="0">
              <a:lnSpc>
                <a:spcPct val="90000"/>
              </a:lnSpc>
              <a:spcBef>
                <a:spcPts val="563"/>
              </a:spcBef>
              <a:spcAft>
                <a:spcPct val="0"/>
              </a:spcAft>
              <a:buFont typeface="Arial" panose="020B0604020202020204" pitchFamily="34" charset="0"/>
              <a:buChar char="•"/>
            </a:pPr>
            <a:r>
              <a:rPr lang="en-GB" sz="1200" dirty="0">
                <a:solidFill>
                  <a:prstClr val="black"/>
                </a:solidFill>
                <a:cs typeface="Arial" panose="020B0604020202020204" pitchFamily="34" charset="0"/>
              </a:rPr>
              <a:t>Principles that apply to electricity debt also largely applies to Water debts</a:t>
            </a:r>
          </a:p>
        </p:txBody>
      </p:sp>
    </p:spTree>
    <p:extLst>
      <p:ext uri="{BB962C8B-B14F-4D97-AF65-F5344CB8AC3E}">
        <p14:creationId xmlns:p14="http://schemas.microsoft.com/office/powerpoint/2010/main" xmlns="" val="1634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721515" y="1411938"/>
            <a:ext cx="8316171" cy="2742810"/>
          </a:xfrm>
        </p:spPr>
        <p:txBody>
          <a:bodyPr>
            <a:noAutofit/>
          </a:bodyPr>
          <a:lstStyle/>
          <a:p>
            <a:pPr marL="0" indent="0" algn="just" defTabSz="514350" eaLnBrk="0" fontAlgn="base" hangingPunct="0">
              <a:lnSpc>
                <a:spcPct val="90000"/>
              </a:lnSpc>
              <a:spcBef>
                <a:spcPts val="563"/>
              </a:spcBef>
              <a:spcAft>
                <a:spcPct val="0"/>
              </a:spcAft>
              <a:buNone/>
            </a:pPr>
            <a:r>
              <a:rPr lang="en-GB" b="1" dirty="0" smtClean="0">
                <a:solidFill>
                  <a:prstClr val="black"/>
                </a:solidFill>
                <a:cs typeface="Arial" panose="020B0604020202020204" pitchFamily="34" charset="0"/>
              </a:rPr>
              <a:t>NATIONAL INTERGOVERNMENTAL DEBT FORUM</a:t>
            </a:r>
          </a:p>
          <a:p>
            <a:pPr marL="0" indent="0" algn="just" defTabSz="514350" eaLnBrk="0" fontAlgn="base" hangingPunct="0">
              <a:lnSpc>
                <a:spcPct val="90000"/>
              </a:lnSpc>
              <a:spcBef>
                <a:spcPts val="563"/>
              </a:spcBef>
              <a:spcAft>
                <a:spcPct val="0"/>
              </a:spcAft>
              <a:buNone/>
            </a:pPr>
            <a:r>
              <a:rPr lang="en-GB" dirty="0" smtClean="0">
                <a:solidFill>
                  <a:prstClr val="black"/>
                </a:solidFill>
                <a:cs typeface="Arial" panose="020B0604020202020204" pitchFamily="34" charset="0"/>
              </a:rPr>
              <a:t>2015 Project was kick started to resolve IG Debt by reconciling Municipal Valuation Rolls to Departmental Asset registers</a:t>
            </a:r>
          </a:p>
          <a:p>
            <a:pPr marL="0" indent="0" algn="just" defTabSz="514350" eaLnBrk="0" fontAlgn="base" hangingPunct="0">
              <a:lnSpc>
                <a:spcPct val="90000"/>
              </a:lnSpc>
              <a:spcBef>
                <a:spcPts val="563"/>
              </a:spcBef>
              <a:spcAft>
                <a:spcPct val="0"/>
              </a:spcAft>
              <a:buNone/>
            </a:pPr>
            <a:r>
              <a:rPr lang="en-GB" dirty="0" smtClean="0">
                <a:solidFill>
                  <a:prstClr val="black"/>
                </a:solidFill>
                <a:cs typeface="Arial" panose="020B0604020202020204" pitchFamily="34" charset="0"/>
              </a:rPr>
              <a:t>Municipalities participated and 90% signed off verified valuation rolls</a:t>
            </a:r>
            <a:endParaRPr lang="en-GB" dirty="0">
              <a:solidFill>
                <a:prstClr val="black"/>
              </a:solidFill>
              <a:cs typeface="Arial" panose="020B0604020202020204" pitchFamily="34" charset="0"/>
            </a:endParaRPr>
          </a:p>
          <a:p>
            <a:pPr marL="0" indent="0" algn="just" defTabSz="514350" eaLnBrk="0" fontAlgn="base" hangingPunct="0">
              <a:lnSpc>
                <a:spcPct val="90000"/>
              </a:lnSpc>
              <a:spcBef>
                <a:spcPts val="563"/>
              </a:spcBef>
              <a:spcAft>
                <a:spcPct val="0"/>
              </a:spcAft>
              <a:buNone/>
            </a:pPr>
            <a:r>
              <a:rPr lang="en-GB" dirty="0" smtClean="0">
                <a:solidFill>
                  <a:prstClr val="black"/>
                </a:solidFill>
                <a:cs typeface="Arial" panose="020B0604020202020204" pitchFamily="34" charset="0"/>
              </a:rPr>
              <a:t>Departments refused to sign valuation rolls due to disputes in ownership of property. </a:t>
            </a:r>
          </a:p>
          <a:p>
            <a:pPr marL="0" indent="0" algn="just" defTabSz="514350" eaLnBrk="0" fontAlgn="base" hangingPunct="0">
              <a:lnSpc>
                <a:spcPct val="90000"/>
              </a:lnSpc>
              <a:spcBef>
                <a:spcPts val="563"/>
              </a:spcBef>
              <a:spcAft>
                <a:spcPct val="0"/>
              </a:spcAft>
              <a:buNone/>
            </a:pPr>
            <a:r>
              <a:rPr lang="en-GB" dirty="0" smtClean="0">
                <a:solidFill>
                  <a:prstClr val="black"/>
                </a:solidFill>
                <a:cs typeface="Arial" panose="020B0604020202020204" pitchFamily="34" charset="0"/>
              </a:rPr>
              <a:t>Very </a:t>
            </a:r>
            <a:r>
              <a:rPr lang="en-GB" dirty="0">
                <a:solidFill>
                  <a:prstClr val="black"/>
                </a:solidFill>
                <a:cs typeface="Arial" panose="020B0604020202020204" pitchFamily="34" charset="0"/>
              </a:rPr>
              <a:t>little commitment from National and Provincial </a:t>
            </a:r>
            <a:r>
              <a:rPr lang="en-GB" dirty="0" smtClean="0">
                <a:solidFill>
                  <a:prstClr val="black"/>
                </a:solidFill>
                <a:cs typeface="Arial" panose="020B0604020202020204" pitchFamily="34" charset="0"/>
              </a:rPr>
              <a:t>Gov. </a:t>
            </a:r>
            <a:r>
              <a:rPr lang="en-GB" dirty="0">
                <a:solidFill>
                  <a:prstClr val="black"/>
                </a:solidFill>
                <a:cs typeface="Arial" panose="020B0604020202020204" pitchFamily="34" charset="0"/>
              </a:rPr>
              <a:t>to settle </a:t>
            </a:r>
            <a:r>
              <a:rPr lang="en-GB" dirty="0" smtClean="0">
                <a:solidFill>
                  <a:prstClr val="black"/>
                </a:solidFill>
                <a:cs typeface="Arial" panose="020B0604020202020204" pitchFamily="34" charset="0"/>
              </a:rPr>
              <a:t>debts.</a:t>
            </a:r>
          </a:p>
          <a:p>
            <a:pPr marL="0" indent="0" algn="just" defTabSz="514350" eaLnBrk="0" fontAlgn="base" hangingPunct="0">
              <a:lnSpc>
                <a:spcPct val="90000"/>
              </a:lnSpc>
              <a:spcBef>
                <a:spcPts val="563"/>
              </a:spcBef>
              <a:spcAft>
                <a:spcPct val="0"/>
              </a:spcAft>
              <a:buNone/>
            </a:pPr>
            <a:r>
              <a:rPr lang="en-US" dirty="0" smtClean="0"/>
              <a:t>Limpopo pilot project, </a:t>
            </a:r>
            <a:r>
              <a:rPr lang="en-US" dirty="0"/>
              <a:t>the Terms of Reference (</a:t>
            </a:r>
            <a:r>
              <a:rPr lang="en-US" dirty="0" err="1"/>
              <a:t>ToR</a:t>
            </a:r>
            <a:r>
              <a:rPr lang="en-US" dirty="0"/>
              <a:t>) provides for the appointment of a service provider to assist the National Department of Public Works (DPW) and Limpopo Provincial Public Works to survey and vest SDFs acquired before 27 April 1994 and verify R293 properties to confirm custodianship to ensure consequent liability for the settlement of property rates. </a:t>
            </a:r>
            <a:endParaRPr lang="en-ZA" dirty="0">
              <a:solidFill>
                <a:prstClr val="black"/>
              </a:solidFill>
              <a:cs typeface="Arial" panose="020B0604020202020204" pitchFamily="34" charset="0"/>
            </a:endParaRPr>
          </a:p>
          <a:p>
            <a:pPr algn="just" defTabSz="514350" eaLnBrk="0" fontAlgn="base" hangingPunct="0">
              <a:lnSpc>
                <a:spcPct val="110000"/>
              </a:lnSpc>
              <a:spcBef>
                <a:spcPts val="0"/>
              </a:spcBef>
            </a:pPr>
            <a:endParaRPr lang="en-GB" dirty="0"/>
          </a:p>
          <a:p>
            <a:pPr marL="0" indent="0">
              <a:buNone/>
            </a:pPr>
            <a:r>
              <a:rPr lang="en-GB" b="1" dirty="0">
                <a:solidFill>
                  <a:prstClr val="black"/>
                </a:solidFill>
                <a:cs typeface="Arial" panose="020B0604020202020204" pitchFamily="34" charset="0"/>
              </a:rPr>
              <a:t>SARS DATABASE EXCHANGE PROJECT (ENHANCEMENT AND CLEANING OF DATA FOR REVENUE PURPOSES)</a:t>
            </a:r>
          </a:p>
          <a:p>
            <a:pPr marL="0" indent="0">
              <a:buNone/>
            </a:pPr>
            <a:r>
              <a:rPr lang="en-GB" dirty="0">
                <a:solidFill>
                  <a:prstClr val="black"/>
                </a:solidFill>
                <a:cs typeface="Arial" panose="020B0604020202020204" pitchFamily="34" charset="0"/>
              </a:rPr>
              <a:t>Salga, as project coordinator developed the BRS, Technical and Functional Specifications for the data exchange project.</a:t>
            </a:r>
          </a:p>
          <a:p>
            <a:pPr marL="0" indent="0">
              <a:buNone/>
            </a:pPr>
            <a:r>
              <a:rPr lang="en-GB" dirty="0">
                <a:solidFill>
                  <a:prstClr val="black"/>
                </a:solidFill>
                <a:cs typeface="Arial" panose="020B0604020202020204" pitchFamily="34" charset="0"/>
              </a:rPr>
              <a:t>Hardware and software requirements were met by SARS and </a:t>
            </a:r>
            <a:r>
              <a:rPr lang="en-GB" dirty="0" err="1">
                <a:solidFill>
                  <a:prstClr val="black"/>
                </a:solidFill>
                <a:cs typeface="Arial" panose="020B0604020202020204" pitchFamily="34" charset="0"/>
              </a:rPr>
              <a:t>Ethekwini</a:t>
            </a:r>
            <a:r>
              <a:rPr lang="en-GB" dirty="0">
                <a:solidFill>
                  <a:prstClr val="black"/>
                </a:solidFill>
                <a:cs typeface="Arial" panose="020B0604020202020204" pitchFamily="34" charset="0"/>
              </a:rPr>
              <a:t> MM</a:t>
            </a:r>
          </a:p>
          <a:p>
            <a:pPr marL="0" indent="0">
              <a:buNone/>
            </a:pPr>
            <a:r>
              <a:rPr lang="en-GB" dirty="0">
                <a:solidFill>
                  <a:prstClr val="black"/>
                </a:solidFill>
                <a:cs typeface="Arial" panose="020B0604020202020204" pitchFamily="34" charset="0"/>
              </a:rPr>
              <a:t>Data currently in process of exchange, continuous monitoring and evaluation</a:t>
            </a:r>
          </a:p>
          <a:p>
            <a:pPr marL="0" indent="0">
              <a:buNone/>
            </a:pPr>
            <a:endParaRPr lang="en-ZA" sz="1400" dirty="0"/>
          </a:p>
          <a:p>
            <a:endParaRPr lang="en-ZA" sz="1400" dirty="0"/>
          </a:p>
        </p:txBody>
      </p:sp>
      <p:sp>
        <p:nvSpPr>
          <p:cNvPr id="6" name="Title 1"/>
          <p:cNvSpPr>
            <a:spLocks noGrp="1"/>
          </p:cNvSpPr>
          <p:nvPr>
            <p:ph type="title"/>
          </p:nvPr>
        </p:nvSpPr>
        <p:spPr>
          <a:xfrm>
            <a:off x="1626093" y="368549"/>
            <a:ext cx="6400800" cy="794815"/>
          </a:xfrm>
        </p:spPr>
        <p:txBody>
          <a:bodyPr/>
          <a:lstStyle/>
          <a:p>
            <a:r>
              <a:rPr lang="en-ZA" dirty="0" smtClean="0"/>
              <a:t>Target 36 – Participation in Revenue and Debt Management Structures &amp; Projects</a:t>
            </a:r>
            <a:endParaRPr lang="en-ZA" dirty="0"/>
          </a:p>
        </p:txBody>
      </p:sp>
    </p:spTree>
    <p:extLst>
      <p:ext uri="{BB962C8B-B14F-4D97-AF65-F5344CB8AC3E}">
        <p14:creationId xmlns:p14="http://schemas.microsoft.com/office/powerpoint/2010/main" xmlns="" val="2614498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166938" y="1628311"/>
            <a:ext cx="8043862" cy="4540250"/>
          </a:xfrm>
        </p:spPr>
        <p:txBody>
          <a:bodyPr/>
          <a:lstStyle/>
          <a:p>
            <a:pPr marL="0" indent="0">
              <a:buNone/>
            </a:pPr>
            <a:r>
              <a:rPr lang="en-GB" b="1" dirty="0" smtClean="0">
                <a:solidFill>
                  <a:prstClr val="black"/>
                </a:solidFill>
                <a:cs typeface="Arial" panose="020B0604020202020204" pitchFamily="34" charset="0"/>
              </a:rPr>
              <a:t>SARS DATABASE EXCHANGE PROJECT (ENHANCEMENT AND CLEANING OF DATA FOR REVENUE PURPOSES)</a:t>
            </a:r>
          </a:p>
          <a:p>
            <a:pPr marL="0" indent="0">
              <a:buNone/>
            </a:pPr>
            <a:r>
              <a:rPr lang="en-GB" dirty="0" smtClean="0">
                <a:solidFill>
                  <a:prstClr val="black"/>
                </a:solidFill>
                <a:cs typeface="Arial" panose="020B0604020202020204" pitchFamily="34" charset="0"/>
              </a:rPr>
              <a:t>Salga, as project coordinator developed the BRS, Technical and Functional Specifications for the data exchange project.</a:t>
            </a:r>
          </a:p>
          <a:p>
            <a:pPr marL="0" indent="0">
              <a:buNone/>
            </a:pPr>
            <a:r>
              <a:rPr lang="en-GB" dirty="0" smtClean="0">
                <a:solidFill>
                  <a:prstClr val="black"/>
                </a:solidFill>
                <a:cs typeface="Arial" panose="020B0604020202020204" pitchFamily="34" charset="0"/>
              </a:rPr>
              <a:t>Hardware and software requirements were met by SARS and </a:t>
            </a:r>
            <a:r>
              <a:rPr lang="en-GB" dirty="0" err="1" smtClean="0">
                <a:solidFill>
                  <a:prstClr val="black"/>
                </a:solidFill>
                <a:cs typeface="Arial" panose="020B0604020202020204" pitchFamily="34" charset="0"/>
              </a:rPr>
              <a:t>Ethekwini</a:t>
            </a:r>
            <a:r>
              <a:rPr lang="en-GB" dirty="0" smtClean="0">
                <a:solidFill>
                  <a:prstClr val="black"/>
                </a:solidFill>
                <a:cs typeface="Arial" panose="020B0604020202020204" pitchFamily="34" charset="0"/>
              </a:rPr>
              <a:t> MM</a:t>
            </a:r>
          </a:p>
          <a:p>
            <a:pPr marL="0" indent="0">
              <a:buNone/>
            </a:pPr>
            <a:r>
              <a:rPr lang="en-GB" dirty="0" smtClean="0">
                <a:solidFill>
                  <a:prstClr val="black"/>
                </a:solidFill>
                <a:cs typeface="Arial" panose="020B0604020202020204" pitchFamily="34" charset="0"/>
              </a:rPr>
              <a:t>Data currently in process of exchange, continuous monitoring and evaluation</a:t>
            </a:r>
          </a:p>
          <a:p>
            <a:pPr marL="0" indent="0">
              <a:buNone/>
            </a:pPr>
            <a:endParaRPr lang="en-ZA" dirty="0" smtClean="0"/>
          </a:p>
          <a:p>
            <a:pPr marL="0" indent="0">
              <a:buNone/>
            </a:pPr>
            <a:r>
              <a:rPr lang="en-ZA" b="1" dirty="0">
                <a:solidFill>
                  <a:prstClr val="black"/>
                </a:solidFill>
                <a:cs typeface="Arial" panose="020B0604020202020204" pitchFamily="34" charset="0"/>
              </a:rPr>
              <a:t>BUDGET BENCHMARKING AND CREDIBILITY </a:t>
            </a:r>
            <a:r>
              <a:rPr lang="en-ZA" b="1" dirty="0" smtClean="0">
                <a:solidFill>
                  <a:prstClr val="black"/>
                </a:solidFill>
                <a:cs typeface="Arial" panose="020B0604020202020204" pitchFamily="34" charset="0"/>
              </a:rPr>
              <a:t>ASSESSMENTS</a:t>
            </a:r>
          </a:p>
          <a:p>
            <a:pPr marL="0" indent="0">
              <a:buNone/>
            </a:pPr>
            <a:r>
              <a:rPr lang="en-ZA" dirty="0">
                <a:solidFill>
                  <a:prstClr val="black"/>
                </a:solidFill>
                <a:cs typeface="Arial" panose="020B0604020202020204" pitchFamily="34" charset="0"/>
              </a:rPr>
              <a:t>Participation in NT mid year budget benchmarking</a:t>
            </a:r>
          </a:p>
          <a:p>
            <a:pPr marL="0" indent="0">
              <a:buNone/>
            </a:pPr>
            <a:r>
              <a:rPr lang="en-ZA" dirty="0">
                <a:solidFill>
                  <a:prstClr val="black"/>
                </a:solidFill>
                <a:cs typeface="Arial" panose="020B0604020202020204" pitchFamily="34" charset="0"/>
              </a:rPr>
              <a:t>Continuous budget credibility assessments</a:t>
            </a:r>
          </a:p>
          <a:p>
            <a:pPr marL="0" indent="0">
              <a:buNone/>
            </a:pPr>
            <a:endParaRPr lang="en-ZA" b="1" dirty="0">
              <a:solidFill>
                <a:prstClr val="black"/>
              </a:solidFill>
              <a:cs typeface="Arial" panose="020B0604020202020204" pitchFamily="34" charset="0"/>
            </a:endParaRPr>
          </a:p>
          <a:p>
            <a:pPr marL="0" indent="0">
              <a:buNone/>
            </a:pPr>
            <a:r>
              <a:rPr lang="en-ZA" b="1" dirty="0" smtClean="0">
                <a:solidFill>
                  <a:prstClr val="black"/>
                </a:solidFill>
                <a:cs typeface="Arial" panose="020B0604020202020204" pitchFamily="34" charset="0"/>
              </a:rPr>
              <a:t>AD HOC REVENUE MANAGEMENT AWARENESS AND TRAINING</a:t>
            </a:r>
          </a:p>
          <a:p>
            <a:pPr marL="0" indent="0">
              <a:buNone/>
            </a:pPr>
            <a:r>
              <a:rPr lang="en-ZA" dirty="0">
                <a:solidFill>
                  <a:prstClr val="black"/>
                </a:solidFill>
                <a:cs typeface="Arial" panose="020B0604020202020204" pitchFamily="34" charset="0"/>
              </a:rPr>
              <a:t>On Provincial </a:t>
            </a:r>
            <a:r>
              <a:rPr lang="en-ZA" dirty="0" smtClean="0">
                <a:solidFill>
                  <a:prstClr val="black"/>
                </a:solidFill>
                <a:cs typeface="Arial" panose="020B0604020202020204" pitchFamily="34" charset="0"/>
              </a:rPr>
              <a:t>or </a:t>
            </a:r>
            <a:r>
              <a:rPr lang="en-ZA" dirty="0">
                <a:solidFill>
                  <a:prstClr val="black"/>
                </a:solidFill>
                <a:cs typeface="Arial" panose="020B0604020202020204" pitchFamily="34" charset="0"/>
              </a:rPr>
              <a:t>Municipal </a:t>
            </a:r>
            <a:r>
              <a:rPr lang="en-ZA" dirty="0" smtClean="0">
                <a:solidFill>
                  <a:prstClr val="black"/>
                </a:solidFill>
                <a:cs typeface="Arial" panose="020B0604020202020204" pitchFamily="34" charset="0"/>
              </a:rPr>
              <a:t>request</a:t>
            </a:r>
          </a:p>
          <a:p>
            <a:pPr marL="0" indent="0">
              <a:buNone/>
            </a:pPr>
            <a:endParaRPr lang="en-ZA" dirty="0">
              <a:solidFill>
                <a:prstClr val="black"/>
              </a:solidFill>
              <a:cs typeface="Arial" panose="020B0604020202020204" pitchFamily="34" charset="0"/>
            </a:endParaRPr>
          </a:p>
          <a:p>
            <a:pPr marL="0" indent="0">
              <a:buNone/>
            </a:pPr>
            <a:r>
              <a:rPr lang="en-ZA" b="1" dirty="0" smtClean="0">
                <a:solidFill>
                  <a:prstClr val="black"/>
                </a:solidFill>
                <a:cs typeface="Arial" panose="020B0604020202020204" pitchFamily="34" charset="0"/>
              </a:rPr>
              <a:t>RESEARCH AND LEGAL OPINIONS</a:t>
            </a:r>
          </a:p>
          <a:p>
            <a:pPr marL="0" indent="0">
              <a:buNone/>
            </a:pPr>
            <a:r>
              <a:rPr lang="en-ZA" dirty="0" smtClean="0">
                <a:solidFill>
                  <a:prstClr val="black"/>
                </a:solidFill>
                <a:cs typeface="Arial" panose="020B0604020202020204" pitchFamily="34" charset="0"/>
              </a:rPr>
              <a:t>Legal Opinion on amendment of MSA Section 10 Schedule 2 (Extension to all PS employees)</a:t>
            </a:r>
          </a:p>
          <a:p>
            <a:pPr marL="0" indent="0">
              <a:buNone/>
            </a:pPr>
            <a:r>
              <a:rPr lang="en-ZA" dirty="0" smtClean="0">
                <a:solidFill>
                  <a:prstClr val="black"/>
                </a:solidFill>
                <a:cs typeface="Arial" panose="020B0604020202020204" pitchFamily="34" charset="0"/>
              </a:rPr>
              <a:t>Legal Opinion on Bill to repeal historical HH debt</a:t>
            </a:r>
          </a:p>
          <a:p>
            <a:pPr marL="0" indent="0">
              <a:buNone/>
            </a:pPr>
            <a:r>
              <a:rPr lang="en-ZA" dirty="0" smtClean="0">
                <a:solidFill>
                  <a:prstClr val="black"/>
                </a:solidFill>
                <a:cs typeface="Arial" panose="020B0604020202020204" pitchFamily="34" charset="0"/>
              </a:rPr>
              <a:t>SCM amendments to curb debt (doing business with state)</a:t>
            </a:r>
          </a:p>
          <a:p>
            <a:pPr marL="0" indent="0">
              <a:buNone/>
            </a:pPr>
            <a:r>
              <a:rPr lang="en-ZA" dirty="0" smtClean="0">
                <a:solidFill>
                  <a:prstClr val="black"/>
                </a:solidFill>
                <a:cs typeface="Arial" panose="020B0604020202020204" pitchFamily="34" charset="0"/>
              </a:rPr>
              <a:t>TAA (Tax refunds held back for outstanding municipal accounts)</a:t>
            </a:r>
            <a:endParaRPr lang="en-ZA" dirty="0">
              <a:solidFill>
                <a:prstClr val="black"/>
              </a:solidFill>
              <a:cs typeface="Arial" panose="020B0604020202020204" pitchFamily="34" charset="0"/>
            </a:endParaRPr>
          </a:p>
        </p:txBody>
      </p:sp>
      <p:sp>
        <p:nvSpPr>
          <p:cNvPr id="4" name="Title 1"/>
          <p:cNvSpPr>
            <a:spLocks noGrp="1"/>
          </p:cNvSpPr>
          <p:nvPr>
            <p:ph type="title"/>
          </p:nvPr>
        </p:nvSpPr>
        <p:spPr>
          <a:xfrm>
            <a:off x="1626093" y="368549"/>
            <a:ext cx="6400800" cy="794815"/>
          </a:xfrm>
        </p:spPr>
        <p:txBody>
          <a:bodyPr/>
          <a:lstStyle/>
          <a:p>
            <a:r>
              <a:rPr lang="en-ZA" dirty="0" smtClean="0"/>
              <a:t>Target 36 – Participation in Revenue and Debt Management  Structures &amp; Projects</a:t>
            </a:r>
            <a:endParaRPr lang="en-ZA" dirty="0"/>
          </a:p>
        </p:txBody>
      </p:sp>
    </p:spTree>
    <p:extLst>
      <p:ext uri="{BB962C8B-B14F-4D97-AF65-F5344CB8AC3E}">
        <p14:creationId xmlns:p14="http://schemas.microsoft.com/office/powerpoint/2010/main" xmlns="" val="2781296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Text Placeholder 2"/>
          <p:cNvSpPr>
            <a:spLocks noGrp="1"/>
          </p:cNvSpPr>
          <p:nvPr>
            <p:ph type="body" sz="quarter" idx="10"/>
          </p:nvPr>
        </p:nvSpPr>
        <p:spPr/>
        <p:txBody>
          <a:bodyPr/>
          <a:lstStyle/>
          <a:p>
            <a:pPr marL="0" indent="0">
              <a:buNone/>
            </a:pPr>
            <a:r>
              <a:rPr lang="en-GB" dirty="0"/>
              <a:t> </a:t>
            </a:r>
          </a:p>
        </p:txBody>
      </p:sp>
      <p:sp>
        <p:nvSpPr>
          <p:cNvPr id="4" name="Rectangle 3"/>
          <p:cNvSpPr/>
          <p:nvPr/>
        </p:nvSpPr>
        <p:spPr>
          <a:xfrm>
            <a:off x="1805861" y="2996952"/>
            <a:ext cx="8571577" cy="2585323"/>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MUNICIPAL AUDIT </a:t>
            </a:r>
          </a:p>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SUPPORT PROGRAMME </a:t>
            </a:r>
          </a:p>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(MASP)</a:t>
            </a:r>
          </a:p>
        </p:txBody>
      </p:sp>
    </p:spTree>
    <p:extLst>
      <p:ext uri="{BB962C8B-B14F-4D97-AF65-F5344CB8AC3E}">
        <p14:creationId xmlns:p14="http://schemas.microsoft.com/office/powerpoint/2010/main" xmlns="" val="769123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smtClean="0"/>
              <a:t>MUNICIPAL AUDIT SUPPORT PROGRAMME (MASP)</a:t>
            </a:r>
            <a:endParaRPr lang="en-ZA" sz="2400" dirty="0"/>
          </a:p>
        </p:txBody>
      </p:sp>
      <p:sp>
        <p:nvSpPr>
          <p:cNvPr id="3" name="Text Placeholder 2"/>
          <p:cNvSpPr>
            <a:spLocks noGrp="1"/>
          </p:cNvSpPr>
          <p:nvPr>
            <p:ph type="body" sz="quarter" idx="10"/>
          </p:nvPr>
        </p:nvSpPr>
        <p:spPr>
          <a:xfrm>
            <a:off x="407369" y="1268760"/>
            <a:ext cx="4176463" cy="5024090"/>
          </a:xfrm>
        </p:spPr>
        <p:txBody>
          <a:bodyPr/>
          <a:lstStyle/>
          <a:p>
            <a:pPr algn="just"/>
            <a:r>
              <a:rPr lang="en-ZA" sz="1600" dirty="0" smtClean="0"/>
              <a:t>Auditor-General identified root causes leading to poor audit outcomes in municipalities – Slow or no response by leadership, Inadequate Consequence Management, Instability, vacancies and competencies of key personnel.</a:t>
            </a:r>
          </a:p>
          <a:p>
            <a:pPr marL="0" indent="0">
              <a:buNone/>
            </a:pPr>
            <a:endParaRPr lang="en-ZA" sz="1600" dirty="0" smtClean="0"/>
          </a:p>
          <a:p>
            <a:pPr algn="just"/>
            <a:r>
              <a:rPr lang="en-ZA" sz="1600" dirty="0" smtClean="0"/>
              <a:t>In </a:t>
            </a:r>
            <a:r>
              <a:rPr lang="en-ZA" sz="1600" dirty="0"/>
              <a:t>responding to the challenge, SALGA has conceptualised the MASP programme, a multi-disciplinary approach founded on four basic pillars of </a:t>
            </a:r>
            <a:r>
              <a:rPr lang="en-ZA" sz="1600" dirty="0" smtClean="0"/>
              <a:t>support</a:t>
            </a:r>
            <a:r>
              <a:rPr lang="en-ZA" sz="1600" dirty="0"/>
              <a:t> </a:t>
            </a:r>
            <a:r>
              <a:rPr lang="en-ZA" sz="1600" dirty="0" smtClean="0"/>
              <a:t>i.e. Leadership, Governance, Institutional Capacity and Financial Management. MASP </a:t>
            </a:r>
            <a:r>
              <a:rPr lang="en-ZA" sz="1600" dirty="0"/>
              <a:t>aimed at supporting municipalities that have obtained poor audit </a:t>
            </a:r>
            <a:r>
              <a:rPr lang="en-ZA" sz="1600" dirty="0" smtClean="0"/>
              <a:t>outcomes based on the Auditor-General report.</a:t>
            </a:r>
            <a:endParaRPr lang="en-ZA" sz="1600" dirty="0"/>
          </a:p>
          <a:p>
            <a:pPr marL="0" indent="0">
              <a:buNone/>
            </a:pPr>
            <a:endParaRPr lang="en-ZA" sz="1400" dirty="0"/>
          </a:p>
        </p:txBody>
      </p:sp>
      <p:pic>
        <p:nvPicPr>
          <p:cNvPr id="6150"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90385" y="1412777"/>
            <a:ext cx="1154088" cy="100811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51"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020851" y="1412777"/>
            <a:ext cx="1091374" cy="10081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52"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27848" y="1412777"/>
            <a:ext cx="1164273" cy="108012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TextBox 6"/>
          <p:cNvSpPr txBox="1"/>
          <p:nvPr/>
        </p:nvSpPr>
        <p:spPr>
          <a:xfrm>
            <a:off x="5853805" y="1418634"/>
            <a:ext cx="1167046" cy="1061829"/>
          </a:xfrm>
          <a:prstGeom prst="rect">
            <a:avLst/>
          </a:prstGeom>
          <a:noFill/>
        </p:spPr>
        <p:txBody>
          <a:bodyPr wrap="square" rtlCol="0">
            <a:spAutoFit/>
          </a:bodyPr>
          <a:lstStyle/>
          <a:p>
            <a:pPr algn="just"/>
            <a:r>
              <a:rPr lang="en-ZA" sz="1050" dirty="0" smtClean="0">
                <a:solidFill>
                  <a:schemeClr val="accent1">
                    <a:lumMod val="75000"/>
                  </a:schemeClr>
                </a:solidFill>
              </a:rPr>
              <a:t>Lack of urgency to address risks and improve internal controls Disregard for compliance</a:t>
            </a:r>
            <a:endParaRPr lang="en-ZA" sz="1050" dirty="0">
              <a:solidFill>
                <a:schemeClr val="accent1">
                  <a:lumMod val="75000"/>
                </a:schemeClr>
              </a:solidFill>
            </a:endParaRPr>
          </a:p>
        </p:txBody>
      </p:sp>
      <p:sp>
        <p:nvSpPr>
          <p:cNvPr id="8" name="TextBox 7"/>
          <p:cNvSpPr txBox="1"/>
          <p:nvPr/>
        </p:nvSpPr>
        <p:spPr>
          <a:xfrm>
            <a:off x="8112225" y="1418634"/>
            <a:ext cx="1135850" cy="1015663"/>
          </a:xfrm>
          <a:prstGeom prst="rect">
            <a:avLst/>
          </a:prstGeom>
          <a:noFill/>
        </p:spPr>
        <p:txBody>
          <a:bodyPr wrap="square" rtlCol="0">
            <a:spAutoFit/>
          </a:bodyPr>
          <a:lstStyle/>
          <a:p>
            <a:r>
              <a:rPr lang="en-ZA" sz="1000" dirty="0" smtClean="0">
                <a:solidFill>
                  <a:schemeClr val="accent1">
                    <a:lumMod val="75000"/>
                  </a:schemeClr>
                </a:solidFill>
              </a:rPr>
              <a:t>Inaction due to lack or poor performance management – culture of no consequences</a:t>
            </a:r>
            <a:endParaRPr lang="en-ZA" sz="1000" dirty="0">
              <a:solidFill>
                <a:schemeClr val="accent1">
                  <a:lumMod val="75000"/>
                </a:schemeClr>
              </a:solidFill>
            </a:endParaRPr>
          </a:p>
        </p:txBody>
      </p:sp>
      <p:sp>
        <p:nvSpPr>
          <p:cNvPr id="9" name="TextBox 8"/>
          <p:cNvSpPr txBox="1"/>
          <p:nvPr/>
        </p:nvSpPr>
        <p:spPr>
          <a:xfrm>
            <a:off x="10344473" y="1412777"/>
            <a:ext cx="1080120" cy="1015663"/>
          </a:xfrm>
          <a:prstGeom prst="rect">
            <a:avLst/>
          </a:prstGeom>
          <a:noFill/>
        </p:spPr>
        <p:txBody>
          <a:bodyPr wrap="square" rtlCol="0">
            <a:spAutoFit/>
          </a:bodyPr>
          <a:lstStyle/>
          <a:p>
            <a:r>
              <a:rPr lang="en-ZA" sz="1000" dirty="0" smtClean="0">
                <a:solidFill>
                  <a:schemeClr val="accent1">
                    <a:lumMod val="75000"/>
                  </a:schemeClr>
                </a:solidFill>
              </a:rPr>
              <a:t>Political instability, high vacancy rate and dependency on consultants</a:t>
            </a:r>
          </a:p>
        </p:txBody>
      </p:sp>
      <p:pic>
        <p:nvPicPr>
          <p:cNvPr id="6155" name="Picture 1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63953" y="2708920"/>
            <a:ext cx="4824536" cy="34563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84239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r>
              <a:rPr lang="en-ZA" sz="2400" cap="all" dirty="0" smtClean="0"/>
              <a:t>KEY OR EMERGING RISKS</a:t>
            </a:r>
            <a:endParaRPr lang="en-ZA" sz="2400" cap="all" dirty="0"/>
          </a:p>
        </p:txBody>
      </p:sp>
      <p:sp>
        <p:nvSpPr>
          <p:cNvPr id="5" name="Text Placeholder 4"/>
          <p:cNvSpPr>
            <a:spLocks noGrp="1"/>
          </p:cNvSpPr>
          <p:nvPr>
            <p:ph type="body" sz="quarter" idx="10"/>
          </p:nvPr>
        </p:nvSpPr>
        <p:spPr>
          <a:xfrm>
            <a:off x="479376" y="1268760"/>
            <a:ext cx="11161240" cy="4828282"/>
          </a:xfrm>
        </p:spPr>
        <p:txBody>
          <a:bodyPr>
            <a:normAutofit/>
          </a:bodyPr>
          <a:lstStyle/>
          <a:p>
            <a:pPr lvl="0" algn="just">
              <a:buFont typeface="Wingdings" pitchFamily="2" charset="2"/>
              <a:buChar char="§"/>
            </a:pPr>
            <a:r>
              <a:rPr lang="en-ZA" sz="2000" dirty="0" smtClean="0">
                <a:solidFill>
                  <a:schemeClr val="accent6">
                    <a:lumMod val="65000"/>
                    <a:lumOff val="35000"/>
                  </a:schemeClr>
                </a:solidFill>
              </a:rPr>
              <a:t>Non-compliance with SCM policies and SCM regulations giving rise to Unauthorised, Irregular, Fruitless &amp; Wasteful Expenditure </a:t>
            </a:r>
          </a:p>
          <a:p>
            <a:pPr marL="0" lvl="0" indent="0" algn="just">
              <a:buNone/>
            </a:pPr>
            <a:endParaRPr lang="en-ZA" sz="2000" dirty="0">
              <a:solidFill>
                <a:schemeClr val="accent6">
                  <a:lumMod val="65000"/>
                  <a:lumOff val="35000"/>
                </a:schemeClr>
              </a:solidFill>
            </a:endParaRPr>
          </a:p>
          <a:p>
            <a:pPr lvl="0" algn="just">
              <a:buFont typeface="Wingdings" pitchFamily="2" charset="2"/>
              <a:buChar char="§"/>
            </a:pPr>
            <a:r>
              <a:rPr lang="en-ZA" sz="2000" dirty="0" smtClean="0">
                <a:solidFill>
                  <a:schemeClr val="accent6">
                    <a:lumMod val="65000"/>
                    <a:lumOff val="35000"/>
                  </a:schemeClr>
                </a:solidFill>
              </a:rPr>
              <a:t>Records management</a:t>
            </a:r>
          </a:p>
          <a:p>
            <a:pPr lvl="0" algn="just">
              <a:buFont typeface="Wingdings" pitchFamily="2" charset="2"/>
              <a:buChar char="§"/>
            </a:pPr>
            <a:endParaRPr lang="en-ZA" sz="2000" dirty="0">
              <a:solidFill>
                <a:schemeClr val="accent6">
                  <a:lumMod val="65000"/>
                  <a:lumOff val="35000"/>
                </a:schemeClr>
              </a:solidFill>
            </a:endParaRPr>
          </a:p>
          <a:p>
            <a:pPr lvl="0" algn="just">
              <a:buFont typeface="Wingdings" pitchFamily="2" charset="2"/>
              <a:buChar char="§"/>
            </a:pPr>
            <a:r>
              <a:rPr lang="en-ZA" sz="2000" dirty="0" smtClean="0">
                <a:solidFill>
                  <a:schemeClr val="accent6">
                    <a:lumMod val="65000"/>
                    <a:lumOff val="35000"/>
                  </a:schemeClr>
                </a:solidFill>
              </a:rPr>
              <a:t>Poor to no Consequence </a:t>
            </a:r>
            <a:r>
              <a:rPr lang="en-ZA" sz="2000" dirty="0">
                <a:solidFill>
                  <a:schemeClr val="accent6">
                    <a:lumMod val="65000"/>
                    <a:lumOff val="35000"/>
                  </a:schemeClr>
                </a:solidFill>
              </a:rPr>
              <a:t>M</a:t>
            </a:r>
            <a:r>
              <a:rPr lang="en-ZA" sz="2000" dirty="0" smtClean="0">
                <a:solidFill>
                  <a:schemeClr val="accent6">
                    <a:lumMod val="65000"/>
                    <a:lumOff val="35000"/>
                  </a:schemeClr>
                </a:solidFill>
              </a:rPr>
              <a:t>anagement and Accountability</a:t>
            </a:r>
          </a:p>
          <a:p>
            <a:pPr marL="0" lvl="0" indent="0" algn="just">
              <a:buNone/>
            </a:pPr>
            <a:endParaRPr lang="en-ZA" sz="2000" dirty="0">
              <a:solidFill>
                <a:schemeClr val="accent6">
                  <a:lumMod val="65000"/>
                  <a:lumOff val="35000"/>
                </a:schemeClr>
              </a:solidFill>
            </a:endParaRPr>
          </a:p>
          <a:p>
            <a:pPr lvl="0" algn="just">
              <a:buFont typeface="Wingdings" pitchFamily="2" charset="2"/>
              <a:buChar char="§"/>
            </a:pPr>
            <a:r>
              <a:rPr lang="en-ZA" sz="2000" dirty="0" smtClean="0">
                <a:solidFill>
                  <a:schemeClr val="accent6">
                    <a:lumMod val="65000"/>
                    <a:lumOff val="35000"/>
                  </a:schemeClr>
                </a:solidFill>
              </a:rPr>
              <a:t>Municipal Standard Chart of Accounts (</a:t>
            </a:r>
            <a:r>
              <a:rPr lang="en-ZA" sz="2000" dirty="0" err="1" smtClean="0">
                <a:solidFill>
                  <a:schemeClr val="accent6">
                    <a:lumMod val="65000"/>
                    <a:lumOff val="35000"/>
                  </a:schemeClr>
                </a:solidFill>
              </a:rPr>
              <a:t>mSCOA</a:t>
            </a:r>
            <a:r>
              <a:rPr lang="en-ZA" sz="2000" dirty="0" smtClean="0">
                <a:solidFill>
                  <a:schemeClr val="accent6">
                    <a:lumMod val="65000"/>
                    <a:lumOff val="35000"/>
                  </a:schemeClr>
                </a:solidFill>
              </a:rPr>
              <a:t>) implementation</a:t>
            </a:r>
          </a:p>
          <a:p>
            <a:pPr lvl="0" algn="just">
              <a:buFont typeface="Wingdings" pitchFamily="2" charset="2"/>
              <a:buChar char="§"/>
            </a:pPr>
            <a:endParaRPr lang="en-ZA" sz="2000" dirty="0">
              <a:solidFill>
                <a:schemeClr val="accent6">
                  <a:lumMod val="65000"/>
                  <a:lumOff val="35000"/>
                </a:schemeClr>
              </a:solidFill>
            </a:endParaRPr>
          </a:p>
          <a:p>
            <a:pPr lvl="0" algn="just">
              <a:buFont typeface="Wingdings" pitchFamily="2" charset="2"/>
              <a:buChar char="§"/>
            </a:pPr>
            <a:r>
              <a:rPr lang="en-ZA" sz="2000" dirty="0" smtClean="0">
                <a:solidFill>
                  <a:schemeClr val="accent6">
                    <a:lumMod val="65000"/>
                    <a:lumOff val="35000"/>
                  </a:schemeClr>
                </a:solidFill>
              </a:rPr>
              <a:t>Financial Health indicators; Unfunded budgets; Debts owed to Municipalities; Debts owed by municipalities to ESKOM and Water Boards</a:t>
            </a:r>
          </a:p>
          <a:p>
            <a:pPr lvl="0" algn="just">
              <a:buFont typeface="Wingdings" pitchFamily="2" charset="2"/>
              <a:buChar char="§"/>
            </a:pPr>
            <a:endParaRPr lang="en-ZA" sz="2000" dirty="0">
              <a:solidFill>
                <a:schemeClr val="accent6">
                  <a:lumMod val="65000"/>
                  <a:lumOff val="35000"/>
                </a:schemeClr>
              </a:solidFill>
            </a:endParaRPr>
          </a:p>
          <a:p>
            <a:pPr lvl="0" algn="just">
              <a:buFont typeface="Wingdings" pitchFamily="2" charset="2"/>
              <a:buChar char="§"/>
            </a:pPr>
            <a:r>
              <a:rPr lang="en-ZA" sz="2000" dirty="0" smtClean="0">
                <a:solidFill>
                  <a:schemeClr val="accent6">
                    <a:lumMod val="65000"/>
                    <a:lumOff val="35000"/>
                  </a:schemeClr>
                </a:solidFill>
              </a:rPr>
              <a:t>MFMA non-compliance</a:t>
            </a:r>
            <a:endParaRPr lang="en-ZA" sz="2000" dirty="0">
              <a:solidFill>
                <a:schemeClr val="accent6">
                  <a:lumMod val="65000"/>
                  <a:lumOff val="35000"/>
                </a:schemeClr>
              </a:solidFill>
            </a:endParaRPr>
          </a:p>
          <a:p>
            <a:pPr marL="0" indent="0" algn="just">
              <a:buNone/>
            </a:pPr>
            <a:endParaRPr lang="en-ZA" sz="2800" dirty="0"/>
          </a:p>
        </p:txBody>
      </p:sp>
      <p:sp>
        <p:nvSpPr>
          <p:cNvPr id="3" name="Slide Number Placeholder 2"/>
          <p:cNvSpPr>
            <a:spLocks noGrp="1"/>
          </p:cNvSpPr>
          <p:nvPr>
            <p:ph type="sldNum" sz="quarter" idx="4294967295"/>
          </p:nvPr>
        </p:nvSpPr>
        <p:spPr>
          <a:xfrm>
            <a:off x="11542713" y="6332538"/>
            <a:ext cx="649287" cy="365125"/>
          </a:xfrm>
        </p:spPr>
        <p:txBody>
          <a:bodyPr/>
          <a:lstStyle/>
          <a:p>
            <a:fld id="{85E4C5A4-68AA-419A-9EB9-20F6985B147C}" type="slidenum">
              <a:rPr lang="en-GB" smtClean="0"/>
              <a:pPr/>
              <a:t>18</a:t>
            </a:fld>
            <a:endParaRPr lang="en-GB" dirty="0"/>
          </a:p>
        </p:txBody>
      </p:sp>
    </p:spTree>
    <p:extLst>
      <p:ext uri="{BB962C8B-B14F-4D97-AF65-F5344CB8AC3E}">
        <p14:creationId xmlns:p14="http://schemas.microsoft.com/office/powerpoint/2010/main" xmlns="" val="7623729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r>
              <a:rPr lang="en-ZA" sz="2400" cap="all" dirty="0" smtClean="0"/>
              <a:t>PROVINCES WITH HIGHEST PROPORTION OF POOR AUDIT OUTCOMES</a:t>
            </a:r>
            <a:endParaRPr lang="en-ZA" sz="2400" cap="all" dirty="0"/>
          </a:p>
        </p:txBody>
      </p:sp>
      <p:sp>
        <p:nvSpPr>
          <p:cNvPr id="5" name="Text Placeholder 4"/>
          <p:cNvSpPr>
            <a:spLocks noGrp="1"/>
          </p:cNvSpPr>
          <p:nvPr>
            <p:ph type="body" sz="quarter" idx="10"/>
          </p:nvPr>
        </p:nvSpPr>
        <p:spPr>
          <a:xfrm>
            <a:off x="479376" y="1268760"/>
            <a:ext cx="11161240" cy="4828282"/>
          </a:xfrm>
        </p:spPr>
        <p:txBody>
          <a:bodyPr>
            <a:normAutofit/>
          </a:bodyPr>
          <a:lstStyle/>
          <a:p>
            <a:pPr lvl="0" algn="just">
              <a:buFont typeface="Wingdings" pitchFamily="2" charset="2"/>
              <a:buChar char="§"/>
            </a:pPr>
            <a:r>
              <a:rPr lang="en-ZA" sz="2800" dirty="0" smtClean="0">
                <a:solidFill>
                  <a:schemeClr val="accent6">
                    <a:lumMod val="65000"/>
                    <a:lumOff val="35000"/>
                  </a:schemeClr>
                </a:solidFill>
              </a:rPr>
              <a:t>North West</a:t>
            </a:r>
          </a:p>
          <a:p>
            <a:pPr lvl="0" algn="just">
              <a:buFont typeface="Wingdings" pitchFamily="2" charset="2"/>
              <a:buChar char="§"/>
            </a:pPr>
            <a:endParaRPr lang="en-ZA" sz="2800" dirty="0">
              <a:solidFill>
                <a:schemeClr val="accent6">
                  <a:lumMod val="65000"/>
                  <a:lumOff val="35000"/>
                </a:schemeClr>
              </a:solidFill>
            </a:endParaRPr>
          </a:p>
          <a:p>
            <a:pPr lvl="0" algn="just">
              <a:buFont typeface="Wingdings" pitchFamily="2" charset="2"/>
              <a:buChar char="§"/>
            </a:pPr>
            <a:r>
              <a:rPr lang="en-ZA" sz="2800" dirty="0" smtClean="0">
                <a:solidFill>
                  <a:schemeClr val="accent6">
                    <a:lumMod val="65000"/>
                    <a:lumOff val="35000"/>
                  </a:schemeClr>
                </a:solidFill>
              </a:rPr>
              <a:t>Free State</a:t>
            </a:r>
          </a:p>
          <a:p>
            <a:pPr lvl="0" algn="just">
              <a:buFont typeface="Wingdings" pitchFamily="2" charset="2"/>
              <a:buChar char="§"/>
            </a:pPr>
            <a:endParaRPr lang="en-ZA" sz="2800" dirty="0">
              <a:solidFill>
                <a:schemeClr val="accent6">
                  <a:lumMod val="65000"/>
                  <a:lumOff val="35000"/>
                </a:schemeClr>
              </a:solidFill>
            </a:endParaRPr>
          </a:p>
          <a:p>
            <a:pPr lvl="0" algn="just">
              <a:buFont typeface="Wingdings" pitchFamily="2" charset="2"/>
              <a:buChar char="§"/>
            </a:pPr>
            <a:r>
              <a:rPr lang="en-ZA" sz="2800" dirty="0" smtClean="0">
                <a:solidFill>
                  <a:schemeClr val="accent6">
                    <a:lumMod val="65000"/>
                    <a:lumOff val="35000"/>
                  </a:schemeClr>
                </a:solidFill>
              </a:rPr>
              <a:t>Northern Cape</a:t>
            </a:r>
          </a:p>
          <a:p>
            <a:pPr lvl="0" algn="just">
              <a:buFont typeface="Wingdings" pitchFamily="2" charset="2"/>
              <a:buChar char="§"/>
            </a:pPr>
            <a:endParaRPr lang="en-ZA" sz="2800" dirty="0">
              <a:solidFill>
                <a:schemeClr val="accent6">
                  <a:lumMod val="65000"/>
                  <a:lumOff val="35000"/>
                </a:schemeClr>
              </a:solidFill>
            </a:endParaRPr>
          </a:p>
          <a:p>
            <a:pPr lvl="0" algn="just">
              <a:buFont typeface="Wingdings" pitchFamily="2" charset="2"/>
              <a:buChar char="§"/>
            </a:pPr>
            <a:r>
              <a:rPr lang="en-ZA" sz="2800" dirty="0" smtClean="0">
                <a:solidFill>
                  <a:schemeClr val="accent6">
                    <a:lumMod val="65000"/>
                    <a:lumOff val="35000"/>
                  </a:schemeClr>
                </a:solidFill>
              </a:rPr>
              <a:t>Limpopo</a:t>
            </a:r>
          </a:p>
          <a:p>
            <a:pPr lvl="0" algn="just">
              <a:buFont typeface="Wingdings" pitchFamily="2" charset="2"/>
              <a:buChar char="§"/>
            </a:pPr>
            <a:endParaRPr lang="en-ZA" sz="2800" dirty="0">
              <a:solidFill>
                <a:schemeClr val="accent6">
                  <a:lumMod val="65000"/>
                  <a:lumOff val="35000"/>
                </a:schemeClr>
              </a:solidFill>
            </a:endParaRPr>
          </a:p>
          <a:p>
            <a:pPr lvl="0" algn="just">
              <a:buFont typeface="Wingdings" pitchFamily="2" charset="2"/>
              <a:buChar char="§"/>
            </a:pPr>
            <a:r>
              <a:rPr lang="en-ZA" sz="2800" dirty="0" smtClean="0">
                <a:solidFill>
                  <a:schemeClr val="accent6">
                    <a:lumMod val="65000"/>
                    <a:lumOff val="35000"/>
                  </a:schemeClr>
                </a:solidFill>
              </a:rPr>
              <a:t>Eastern Cape</a:t>
            </a:r>
          </a:p>
          <a:p>
            <a:pPr marL="0" lvl="0" indent="0" algn="just">
              <a:buNone/>
            </a:pPr>
            <a:endParaRPr lang="en-ZA" sz="2000" dirty="0">
              <a:solidFill>
                <a:schemeClr val="accent6">
                  <a:lumMod val="65000"/>
                  <a:lumOff val="35000"/>
                </a:schemeClr>
              </a:solidFill>
            </a:endParaRPr>
          </a:p>
          <a:p>
            <a:pPr marL="0" indent="0" algn="just">
              <a:buNone/>
            </a:pPr>
            <a:endParaRPr lang="en-ZA" sz="2800" dirty="0"/>
          </a:p>
        </p:txBody>
      </p:sp>
      <p:sp>
        <p:nvSpPr>
          <p:cNvPr id="3" name="Slide Number Placeholder 2"/>
          <p:cNvSpPr>
            <a:spLocks noGrp="1"/>
          </p:cNvSpPr>
          <p:nvPr>
            <p:ph type="sldNum" sz="quarter" idx="4294967295"/>
          </p:nvPr>
        </p:nvSpPr>
        <p:spPr>
          <a:xfrm>
            <a:off x="11542713" y="6332538"/>
            <a:ext cx="649287" cy="365125"/>
          </a:xfrm>
        </p:spPr>
        <p:txBody>
          <a:bodyPr/>
          <a:lstStyle/>
          <a:p>
            <a:fld id="{85E4C5A4-68AA-419A-9EB9-20F6985B147C}" type="slidenum">
              <a:rPr lang="en-GB" smtClean="0"/>
              <a:pPr/>
              <a:t>19</a:t>
            </a:fld>
            <a:endParaRPr lang="en-GB" dirty="0"/>
          </a:p>
        </p:txBody>
      </p:sp>
    </p:spTree>
    <p:extLst>
      <p:ext uri="{BB962C8B-B14F-4D97-AF65-F5344CB8AC3E}">
        <p14:creationId xmlns:p14="http://schemas.microsoft.com/office/powerpoint/2010/main" xmlns="" val="543726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85E4C5A4-68AA-419A-9EB9-20F6985B147C}" type="slidenum">
              <a:rPr lang="en-GB" smtClean="0"/>
              <a:pPr/>
              <a:t>2</a:t>
            </a:fld>
            <a:endParaRPr lang="en-GB" dirty="0"/>
          </a:p>
        </p:txBody>
      </p:sp>
      <p:sp>
        <p:nvSpPr>
          <p:cNvPr id="27" name="Rectangle 26"/>
          <p:cNvSpPr/>
          <p:nvPr/>
        </p:nvSpPr>
        <p:spPr>
          <a:xfrm>
            <a:off x="8418089" y="718384"/>
            <a:ext cx="1575091" cy="327828"/>
          </a:xfrm>
          <a:prstGeom prst="rect">
            <a:avLst/>
          </a:prstGeom>
        </p:spPr>
        <p:txBody>
          <a:bodyPr wrap="square">
            <a:noAutofit/>
          </a:bodyPr>
          <a:lstStyle/>
          <a:p>
            <a:pPr algn="ctr"/>
            <a:endParaRPr lang="en-ZA" sz="1100" dirty="0">
              <a:solidFill>
                <a:srgbClr val="000000"/>
              </a:solidFill>
              <a:ea typeface="Times New Roman" panose="02020603050405020304" pitchFamily="18" charset="0"/>
              <a:cs typeface="Arial" pitchFamily="34" charset="0"/>
            </a:endParaRPr>
          </a:p>
        </p:txBody>
      </p:sp>
      <p:sp>
        <p:nvSpPr>
          <p:cNvPr id="31" name="Rectangle 30"/>
          <p:cNvSpPr/>
          <p:nvPr/>
        </p:nvSpPr>
        <p:spPr>
          <a:xfrm>
            <a:off x="7806973" y="3863655"/>
            <a:ext cx="3966310" cy="1043287"/>
          </a:xfrm>
          <a:prstGeom prst="rect">
            <a:avLst/>
          </a:prstGeom>
        </p:spPr>
        <p:txBody>
          <a:bodyPr wrap="square">
            <a:noAutofit/>
          </a:bodyPr>
          <a:lstStyle/>
          <a:p>
            <a:pPr algn="ctr"/>
            <a:endParaRPr lang="en-ZA" sz="1600" dirty="0">
              <a:solidFill>
                <a:prstClr val="white"/>
              </a:solidFill>
              <a:ea typeface="Calibri" panose="020F0502020204030204" pitchFamily="34" charset="0"/>
              <a:cs typeface="Arial" pitchFamily="34" charset="0"/>
            </a:endParaRPr>
          </a:p>
        </p:txBody>
      </p:sp>
      <p:grpSp>
        <p:nvGrpSpPr>
          <p:cNvPr id="35" name="Group 34"/>
          <p:cNvGrpSpPr/>
          <p:nvPr/>
        </p:nvGrpSpPr>
        <p:grpSpPr>
          <a:xfrm>
            <a:off x="6421323" y="1151047"/>
            <a:ext cx="2225068" cy="2741707"/>
            <a:chOff x="440959" y="-1628139"/>
            <a:chExt cx="2313165" cy="3308082"/>
          </a:xfrm>
        </p:grpSpPr>
        <p:sp>
          <p:nvSpPr>
            <p:cNvPr id="37" name="Rectangle 36"/>
            <p:cNvSpPr/>
            <p:nvPr/>
          </p:nvSpPr>
          <p:spPr>
            <a:xfrm>
              <a:off x="576065" y="376729"/>
              <a:ext cx="2178059" cy="130321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Rectangle 37"/>
            <p:cNvSpPr/>
            <p:nvPr/>
          </p:nvSpPr>
          <p:spPr>
            <a:xfrm>
              <a:off x="440959" y="-1628139"/>
              <a:ext cx="2306691" cy="130321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0960" tIns="60960" rIns="60960" bIns="60960" numCol="1" spcCol="1270" anchor="t" anchorCtr="0">
              <a:noAutofit/>
            </a:bodyPr>
            <a:lstStyle/>
            <a:p>
              <a:pPr defTabSz="711200">
                <a:lnSpc>
                  <a:spcPct val="90000"/>
                </a:lnSpc>
                <a:spcBef>
                  <a:spcPct val="0"/>
                </a:spcBef>
                <a:spcAft>
                  <a:spcPct val="35000"/>
                </a:spcAft>
              </a:pPr>
              <a:endParaRPr lang="en-ZA" sz="1400" dirty="0">
                <a:solidFill>
                  <a:srgbClr val="000000"/>
                </a:solidFill>
              </a:endParaRPr>
            </a:p>
          </p:txBody>
        </p:sp>
      </p:grpSp>
      <p:grpSp>
        <p:nvGrpSpPr>
          <p:cNvPr id="4" name="Group 3"/>
          <p:cNvGrpSpPr/>
          <p:nvPr/>
        </p:nvGrpSpPr>
        <p:grpSpPr>
          <a:xfrm>
            <a:off x="119336" y="0"/>
            <a:ext cx="11867554" cy="6858000"/>
            <a:chOff x="116392" y="20204"/>
            <a:chExt cx="11867554" cy="6858000"/>
          </a:xfrm>
        </p:grpSpPr>
        <p:sp>
          <p:nvSpPr>
            <p:cNvPr id="47" name="Right Arrow Callout 46"/>
            <p:cNvSpPr/>
            <p:nvPr/>
          </p:nvSpPr>
          <p:spPr>
            <a:xfrm>
              <a:off x="116393" y="97477"/>
              <a:ext cx="3151898" cy="6227079"/>
            </a:xfrm>
            <a:prstGeom prst="rightArrowCallout">
              <a:avLst>
                <a:gd name="adj1" fmla="val 19406"/>
                <a:gd name="adj2" fmla="val 21779"/>
                <a:gd name="adj3" fmla="val 30552"/>
                <a:gd name="adj4" fmla="val 64977"/>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ZA" b="1" dirty="0">
                  <a:solidFill>
                    <a:schemeClr val="accent6"/>
                  </a:solidFill>
                </a:rPr>
                <a:t>MANDATES</a:t>
              </a:r>
            </a:p>
            <a:p>
              <a:endParaRPr lang="en-ZA" dirty="0">
                <a:solidFill>
                  <a:schemeClr val="accent6"/>
                </a:solidFill>
              </a:endParaRPr>
            </a:p>
            <a:p>
              <a:pPr marL="342900" indent="-342900">
                <a:buFont typeface="+mj-lt"/>
                <a:buAutoNum type="arabicPeriod"/>
              </a:pPr>
              <a:r>
                <a:rPr lang="en-ZA" dirty="0">
                  <a:solidFill>
                    <a:schemeClr val="accent6"/>
                  </a:solidFill>
                </a:rPr>
                <a:t>Lobbying, Advocacy &amp; Represent</a:t>
              </a:r>
            </a:p>
            <a:p>
              <a:pPr marL="342900" indent="-342900">
                <a:buFont typeface="+mj-lt"/>
                <a:buAutoNum type="arabicPeriod"/>
              </a:pPr>
              <a:endParaRPr lang="en-ZA" dirty="0" smtClean="0">
                <a:solidFill>
                  <a:schemeClr val="accent6"/>
                </a:solidFill>
              </a:endParaRPr>
            </a:p>
            <a:p>
              <a:pPr marL="342900" indent="-342900">
                <a:buFont typeface="+mj-lt"/>
                <a:buAutoNum type="arabicPeriod"/>
              </a:pPr>
              <a:r>
                <a:rPr lang="en-ZA" dirty="0" smtClean="0">
                  <a:solidFill>
                    <a:schemeClr val="accent6"/>
                  </a:solidFill>
                </a:rPr>
                <a:t>Employer </a:t>
              </a:r>
              <a:r>
                <a:rPr lang="en-ZA" sz="1700" dirty="0">
                  <a:solidFill>
                    <a:schemeClr val="accent6"/>
                  </a:solidFill>
                </a:rPr>
                <a:t>Representation</a:t>
              </a:r>
            </a:p>
            <a:p>
              <a:pPr marL="342900" indent="-342900">
                <a:buFont typeface="+mj-lt"/>
                <a:buAutoNum type="arabicPeriod"/>
              </a:pPr>
              <a:endParaRPr lang="en-ZA" dirty="0" smtClean="0">
                <a:solidFill>
                  <a:schemeClr val="accent6"/>
                </a:solidFill>
              </a:endParaRPr>
            </a:p>
            <a:p>
              <a:pPr marL="342900" indent="-342900">
                <a:buFont typeface="+mj-lt"/>
                <a:buAutoNum type="arabicPeriod"/>
              </a:pPr>
              <a:r>
                <a:rPr lang="en-ZA" dirty="0" smtClean="0">
                  <a:solidFill>
                    <a:schemeClr val="accent6"/>
                  </a:solidFill>
                </a:rPr>
                <a:t>Capacity </a:t>
              </a:r>
              <a:r>
                <a:rPr lang="en-ZA" dirty="0">
                  <a:solidFill>
                    <a:schemeClr val="accent6"/>
                  </a:solidFill>
                </a:rPr>
                <a:t>Building </a:t>
              </a:r>
            </a:p>
            <a:p>
              <a:pPr marL="342900" indent="-342900">
                <a:buFont typeface="+mj-lt"/>
                <a:buAutoNum type="arabicPeriod"/>
              </a:pPr>
              <a:endParaRPr lang="en-ZA" dirty="0" smtClean="0">
                <a:solidFill>
                  <a:schemeClr val="accent6"/>
                </a:solidFill>
              </a:endParaRPr>
            </a:p>
            <a:p>
              <a:pPr marL="342900" indent="-342900">
                <a:buFont typeface="+mj-lt"/>
                <a:buAutoNum type="arabicPeriod"/>
              </a:pPr>
              <a:r>
                <a:rPr lang="en-ZA" dirty="0" smtClean="0">
                  <a:solidFill>
                    <a:schemeClr val="accent6"/>
                  </a:solidFill>
                </a:rPr>
                <a:t>Support </a:t>
              </a:r>
              <a:r>
                <a:rPr lang="en-ZA" dirty="0">
                  <a:solidFill>
                    <a:schemeClr val="accent6"/>
                  </a:solidFill>
                </a:rPr>
                <a:t>and Advice </a:t>
              </a:r>
            </a:p>
            <a:p>
              <a:pPr marL="342900" indent="-342900">
                <a:buFont typeface="+mj-lt"/>
                <a:buAutoNum type="arabicPeriod"/>
              </a:pPr>
              <a:endParaRPr lang="en-ZA" dirty="0" smtClean="0">
                <a:solidFill>
                  <a:schemeClr val="accent6"/>
                </a:solidFill>
              </a:endParaRPr>
            </a:p>
            <a:p>
              <a:pPr marL="342900" indent="-342900">
                <a:buFont typeface="+mj-lt"/>
                <a:buAutoNum type="arabicPeriod"/>
              </a:pPr>
              <a:r>
                <a:rPr lang="en-ZA" dirty="0" smtClean="0">
                  <a:solidFill>
                    <a:schemeClr val="accent6"/>
                  </a:solidFill>
                </a:rPr>
                <a:t>Strategic </a:t>
              </a:r>
              <a:r>
                <a:rPr lang="en-ZA" dirty="0">
                  <a:solidFill>
                    <a:schemeClr val="accent6"/>
                  </a:solidFill>
                </a:rPr>
                <a:t>Profiling</a:t>
              </a:r>
            </a:p>
            <a:p>
              <a:pPr marL="342900" indent="-342900">
                <a:buFont typeface="+mj-lt"/>
                <a:buAutoNum type="arabicPeriod"/>
              </a:pPr>
              <a:endParaRPr lang="en-ZA" dirty="0" smtClean="0">
                <a:solidFill>
                  <a:schemeClr val="accent6"/>
                </a:solidFill>
              </a:endParaRPr>
            </a:p>
            <a:p>
              <a:pPr marL="342900" indent="-342900">
                <a:buFont typeface="+mj-lt"/>
                <a:buAutoNum type="arabicPeriod"/>
              </a:pPr>
              <a:r>
                <a:rPr lang="en-ZA" dirty="0" smtClean="0">
                  <a:solidFill>
                    <a:schemeClr val="accent6"/>
                  </a:solidFill>
                </a:rPr>
                <a:t>Knowledge </a:t>
              </a:r>
              <a:r>
                <a:rPr lang="en-ZA" dirty="0">
                  <a:solidFill>
                    <a:schemeClr val="accent6"/>
                  </a:solidFill>
                </a:rPr>
                <a:t>and Information </a:t>
              </a:r>
              <a:r>
                <a:rPr lang="en-ZA" dirty="0" smtClean="0">
                  <a:solidFill>
                    <a:schemeClr val="accent6"/>
                  </a:solidFill>
                </a:rPr>
                <a:t>Sharing</a:t>
              </a:r>
            </a:p>
          </p:txBody>
        </p:sp>
        <p:sp>
          <p:nvSpPr>
            <p:cNvPr id="55" name="Flowchart: Process 54"/>
            <p:cNvSpPr/>
            <p:nvPr/>
          </p:nvSpPr>
          <p:spPr>
            <a:xfrm>
              <a:off x="3308441" y="2209469"/>
              <a:ext cx="2637980" cy="1337073"/>
            </a:xfrm>
            <a:prstGeom prst="flowChartProcess">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rgbClr val="0070C0"/>
                  </a:solidFill>
                  <a:ea typeface="Times New Roman" panose="02020603050405020304" pitchFamily="18" charset="0"/>
                  <a:cs typeface="Arial" pitchFamily="34" charset="0"/>
                </a:rPr>
                <a:t>GOAL 1:</a:t>
              </a:r>
              <a:r>
                <a:rPr lang="en-GB" sz="1600" b="1" dirty="0">
                  <a:solidFill>
                    <a:srgbClr val="70AD47"/>
                  </a:solidFill>
                  <a:ea typeface="Times New Roman" panose="02020603050405020304" pitchFamily="18" charset="0"/>
                  <a:cs typeface="Arial" pitchFamily="34" charset="0"/>
                </a:rPr>
                <a:t> </a:t>
              </a:r>
            </a:p>
            <a:p>
              <a:pPr algn="ctr"/>
              <a:r>
                <a:rPr lang="en-GB" sz="1600" b="1" dirty="0">
                  <a:solidFill>
                    <a:srgbClr val="000000"/>
                  </a:solidFill>
                  <a:ea typeface="Times New Roman" panose="02020603050405020304" pitchFamily="18" charset="0"/>
                  <a:cs typeface="Arial" pitchFamily="34" charset="0"/>
                </a:rPr>
                <a:t>Sustainable, Inclusive Economic Growth </a:t>
              </a:r>
              <a:r>
                <a:rPr lang="en-GB" sz="1600" b="1" dirty="0" smtClean="0">
                  <a:solidFill>
                    <a:srgbClr val="000000"/>
                  </a:solidFill>
                  <a:ea typeface="Times New Roman" panose="02020603050405020304" pitchFamily="18" charset="0"/>
                  <a:cs typeface="Arial" pitchFamily="34" charset="0"/>
                </a:rPr>
                <a:t>Underpinned by  </a:t>
              </a:r>
              <a:r>
                <a:rPr lang="en-GB" sz="1600" b="1" dirty="0">
                  <a:solidFill>
                    <a:srgbClr val="000000"/>
                  </a:solidFill>
                  <a:ea typeface="Times New Roman" panose="02020603050405020304" pitchFamily="18" charset="0"/>
                  <a:cs typeface="Arial" pitchFamily="34" charset="0"/>
                </a:rPr>
                <a:t>Spatial Transformation</a:t>
              </a:r>
              <a:endParaRPr lang="en-ZA" sz="1600" dirty="0">
                <a:solidFill>
                  <a:srgbClr val="000000"/>
                </a:solidFill>
                <a:ea typeface="Times New Roman" panose="02020603050405020304" pitchFamily="18" charset="0"/>
                <a:cs typeface="Arial" pitchFamily="34" charset="0"/>
              </a:endParaRPr>
            </a:p>
          </p:txBody>
        </p:sp>
        <p:graphicFrame>
          <p:nvGraphicFramePr>
            <p:cNvPr id="57" name="Diagram 56"/>
            <p:cNvGraphicFramePr/>
            <p:nvPr>
              <p:extLst>
                <p:ext uri="{D42A27DB-BD31-4B8C-83A1-F6EECF244321}">
                  <p14:modId xmlns:p14="http://schemas.microsoft.com/office/powerpoint/2010/main" xmlns="" val="829145089"/>
                </p:ext>
              </p:extLst>
            </p:nvPr>
          </p:nvGraphicFramePr>
          <p:xfrm>
            <a:off x="5007914" y="6002569"/>
            <a:ext cx="5228293" cy="875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8" name="Right Arrow 57"/>
            <p:cNvSpPr/>
            <p:nvPr/>
          </p:nvSpPr>
          <p:spPr>
            <a:xfrm>
              <a:off x="116392" y="6251068"/>
              <a:ext cx="4320480" cy="54078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100" b="1" dirty="0">
                  <a:solidFill>
                    <a:srgbClr val="000000"/>
                  </a:solidFill>
                </a:rPr>
                <a:t>VALUES</a:t>
              </a:r>
            </a:p>
          </p:txBody>
        </p:sp>
        <p:sp>
          <p:nvSpPr>
            <p:cNvPr id="62" name="Title 1"/>
            <p:cNvSpPr txBox="1">
              <a:spLocks/>
            </p:cNvSpPr>
            <p:nvPr/>
          </p:nvSpPr>
          <p:spPr>
            <a:xfrm>
              <a:off x="5007914" y="20204"/>
              <a:ext cx="5405622" cy="838580"/>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000" kern="1200" cap="all" baseline="0">
                  <a:solidFill>
                    <a:schemeClr val="tx1"/>
                  </a:solidFill>
                  <a:latin typeface="+mj-lt"/>
                  <a:ea typeface="+mj-ea"/>
                  <a:cs typeface="+mj-cs"/>
                </a:defRPr>
              </a:lvl1pPr>
            </a:lstStyle>
            <a:p>
              <a:r>
                <a:rPr lang="en-ZA" sz="2800" b="1" dirty="0" smtClean="0"/>
                <a:t>SALGA STRATEGY at a glance (2017-2022)</a:t>
              </a:r>
              <a:endParaRPr lang="en-ZA" sz="2800" b="1" dirty="0"/>
            </a:p>
          </p:txBody>
        </p:sp>
        <p:sp>
          <p:nvSpPr>
            <p:cNvPr id="63" name="Flowchart: Process 62"/>
            <p:cNvSpPr/>
            <p:nvPr/>
          </p:nvSpPr>
          <p:spPr>
            <a:xfrm>
              <a:off x="9271082" y="2169914"/>
              <a:ext cx="2712864" cy="1337073"/>
            </a:xfrm>
            <a:prstGeom prst="flowChartProcess">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rgbClr val="0070C0"/>
                  </a:solidFill>
                  <a:ea typeface="Times New Roman" panose="02020603050405020304" pitchFamily="18" charset="0"/>
                  <a:cs typeface="Arial" pitchFamily="34" charset="0"/>
                </a:rPr>
                <a:t>GOAL 3: </a:t>
              </a:r>
              <a:endParaRPr lang="en-ZA" sz="1600" dirty="0">
                <a:solidFill>
                  <a:srgbClr val="0070C0"/>
                </a:solidFill>
                <a:ea typeface="Times New Roman" panose="02020603050405020304" pitchFamily="18" charset="0"/>
                <a:cs typeface="Arial" pitchFamily="34" charset="0"/>
              </a:endParaRPr>
            </a:p>
            <a:p>
              <a:pPr algn="ctr"/>
              <a:r>
                <a:rPr lang="en-GB" sz="1600" b="1" dirty="0">
                  <a:solidFill>
                    <a:srgbClr val="000000"/>
                  </a:solidFill>
                  <a:ea typeface="Times New Roman" panose="02020603050405020304" pitchFamily="18" charset="0"/>
                  <a:cs typeface="Arial" pitchFamily="34" charset="0"/>
                </a:rPr>
                <a:t>Financial Sustainability of Local Government &amp; Greater Fiscal Equity </a:t>
              </a:r>
              <a:endParaRPr lang="en-ZA" sz="1600" dirty="0">
                <a:solidFill>
                  <a:srgbClr val="000000"/>
                </a:solidFill>
                <a:ea typeface="Times New Roman" panose="02020603050405020304" pitchFamily="18" charset="0"/>
                <a:cs typeface="Arial" pitchFamily="34" charset="0"/>
              </a:endParaRPr>
            </a:p>
          </p:txBody>
        </p:sp>
        <p:grpSp>
          <p:nvGrpSpPr>
            <p:cNvPr id="64" name="Group 63"/>
            <p:cNvGrpSpPr/>
            <p:nvPr/>
          </p:nvGrpSpPr>
          <p:grpSpPr>
            <a:xfrm>
              <a:off x="5946421" y="1092893"/>
              <a:ext cx="3303195" cy="2741707"/>
              <a:chOff x="4410338" y="772525"/>
              <a:chExt cx="3433977" cy="3308082"/>
            </a:xfrm>
          </p:grpSpPr>
          <p:grpSp>
            <p:nvGrpSpPr>
              <p:cNvPr id="65" name="Group 64"/>
              <p:cNvGrpSpPr/>
              <p:nvPr/>
            </p:nvGrpSpPr>
            <p:grpSpPr>
              <a:xfrm>
                <a:off x="4871865" y="772525"/>
                <a:ext cx="2313165" cy="3308082"/>
                <a:chOff x="440959" y="-1628139"/>
                <a:chExt cx="2313165" cy="3308082"/>
              </a:xfrm>
            </p:grpSpPr>
            <p:sp>
              <p:nvSpPr>
                <p:cNvPr id="67" name="Rectangle 66"/>
                <p:cNvSpPr/>
                <p:nvPr/>
              </p:nvSpPr>
              <p:spPr>
                <a:xfrm>
                  <a:off x="576065" y="376729"/>
                  <a:ext cx="2178059" cy="130321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8" name="Rectangle 67"/>
                <p:cNvSpPr/>
                <p:nvPr/>
              </p:nvSpPr>
              <p:spPr>
                <a:xfrm>
                  <a:off x="440959" y="-1628139"/>
                  <a:ext cx="2306691" cy="130321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60960" tIns="60960" rIns="60960" bIns="60960" numCol="1" spcCol="1270" anchor="t" anchorCtr="0">
                  <a:noAutofit/>
                </a:bodyPr>
                <a:lstStyle/>
                <a:p>
                  <a:pPr defTabSz="711200">
                    <a:lnSpc>
                      <a:spcPct val="90000"/>
                    </a:lnSpc>
                    <a:spcBef>
                      <a:spcPct val="0"/>
                    </a:spcBef>
                    <a:spcAft>
                      <a:spcPct val="35000"/>
                    </a:spcAft>
                  </a:pPr>
                  <a:endParaRPr lang="en-ZA" sz="1400" dirty="0">
                    <a:solidFill>
                      <a:srgbClr val="000000"/>
                    </a:solidFill>
                  </a:endParaRPr>
                </a:p>
              </p:txBody>
            </p:sp>
          </p:grpSp>
          <p:sp>
            <p:nvSpPr>
              <p:cNvPr id="66" name="Oval 65"/>
              <p:cNvSpPr/>
              <p:nvPr/>
            </p:nvSpPr>
            <p:spPr>
              <a:xfrm>
                <a:off x="4410338" y="2165682"/>
                <a:ext cx="3433977" cy="1623682"/>
              </a:xfrm>
              <a:prstGeom prst="ellipse">
                <a:avLst/>
              </a:prstGeom>
              <a:solidFill>
                <a:schemeClr val="bg1"/>
              </a:solidFill>
              <a:ln w="19050">
                <a:solidFill>
                  <a:srgbClr val="F06D1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sz="1400" b="1" dirty="0" smtClean="0">
                    <a:solidFill>
                      <a:schemeClr val="accent6"/>
                    </a:solidFill>
                  </a:rPr>
                  <a:t>Inspiring Spatial Justice &amp; Social Justice through Integrated Management of Space, Economies &amp; People</a:t>
                </a:r>
                <a:r>
                  <a:rPr lang="en-ZA" sz="1600" b="1" dirty="0" smtClean="0">
                    <a:solidFill>
                      <a:schemeClr val="accent6"/>
                    </a:solidFill>
                  </a:rPr>
                  <a:t> </a:t>
                </a:r>
                <a:endParaRPr lang="en-ZA" sz="1600" b="1" dirty="0">
                  <a:solidFill>
                    <a:schemeClr val="accent6"/>
                  </a:solidFill>
                </a:endParaRPr>
              </a:p>
            </p:txBody>
          </p:sp>
        </p:grpSp>
        <p:sp>
          <p:nvSpPr>
            <p:cNvPr id="69" name="Flowchart: Process 68"/>
            <p:cNvSpPr/>
            <p:nvPr/>
          </p:nvSpPr>
          <p:spPr>
            <a:xfrm>
              <a:off x="6000585" y="980488"/>
              <a:ext cx="3208396" cy="1307469"/>
            </a:xfrm>
            <a:prstGeom prst="flowChartProcess">
              <a:avLst/>
            </a:prstGeom>
            <a:solidFill>
              <a:schemeClr val="accent3">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600" b="1" dirty="0">
                  <a:solidFill>
                    <a:srgbClr val="0070C0"/>
                  </a:solidFill>
                  <a:ea typeface="Times New Roman" panose="02020603050405020304" pitchFamily="18" charset="0"/>
                  <a:cs typeface="Arial" pitchFamily="34" charset="0"/>
                </a:rPr>
                <a:t>GOAL 2: </a:t>
              </a:r>
              <a:endParaRPr lang="en-ZA" sz="1600" dirty="0">
                <a:solidFill>
                  <a:srgbClr val="0070C0"/>
                </a:solidFill>
                <a:ea typeface="Times New Roman" panose="02020603050405020304" pitchFamily="18" charset="0"/>
                <a:cs typeface="Arial" pitchFamily="34" charset="0"/>
              </a:endParaRPr>
            </a:p>
            <a:p>
              <a:pPr algn="ctr"/>
              <a:r>
                <a:rPr lang="en-GB" sz="1600" b="1" dirty="0">
                  <a:solidFill>
                    <a:srgbClr val="000000"/>
                  </a:solidFill>
                  <a:ea typeface="Times New Roman" panose="02020603050405020304" pitchFamily="18" charset="0"/>
                  <a:cs typeface="Arial" pitchFamily="34" charset="0"/>
                </a:rPr>
                <a:t>Good Governance &amp; Resilient Municipal Institutions </a:t>
              </a:r>
              <a:endParaRPr lang="en-ZA" sz="1600" dirty="0">
                <a:solidFill>
                  <a:srgbClr val="000000"/>
                </a:solidFill>
                <a:ea typeface="Times New Roman" panose="02020603050405020304" pitchFamily="18" charset="0"/>
                <a:cs typeface="Arial" pitchFamily="34" charset="0"/>
              </a:endParaRPr>
            </a:p>
          </p:txBody>
        </p:sp>
        <p:sp>
          <p:nvSpPr>
            <p:cNvPr id="70" name="Rounded Rectangle 69"/>
            <p:cNvSpPr/>
            <p:nvPr/>
          </p:nvSpPr>
          <p:spPr>
            <a:xfrm>
              <a:off x="3308441" y="3593220"/>
              <a:ext cx="8575508" cy="235365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222250">
                <a:spcBef>
                  <a:spcPct val="0"/>
                </a:spcBef>
                <a:spcAft>
                  <a:spcPts val="200"/>
                </a:spcAft>
              </a:pPr>
              <a:endParaRPr lang="en-ZA" sz="1200" dirty="0">
                <a:solidFill>
                  <a:srgbClr val="000000"/>
                </a:solidFill>
                <a:cs typeface="Arial" pitchFamily="34" charset="0"/>
              </a:endParaRPr>
            </a:p>
          </p:txBody>
        </p:sp>
        <p:sp>
          <p:nvSpPr>
            <p:cNvPr id="71" name="TextBox 70"/>
            <p:cNvSpPr txBox="1"/>
            <p:nvPr/>
          </p:nvSpPr>
          <p:spPr>
            <a:xfrm>
              <a:off x="3756597" y="3736883"/>
              <a:ext cx="3413256" cy="1831271"/>
            </a:xfrm>
            <a:prstGeom prst="rect">
              <a:avLst/>
            </a:prstGeom>
            <a:noFill/>
          </p:spPr>
          <p:txBody>
            <a:bodyPr wrap="square" rtlCol="0">
              <a:spAutoFit/>
            </a:bodyPr>
            <a:lstStyle/>
            <a:p>
              <a:pPr marL="171450" indent="-171450" defTabSz="222250">
                <a:spcBef>
                  <a:spcPct val="0"/>
                </a:spcBef>
                <a:spcAft>
                  <a:spcPts val="200"/>
                </a:spcAft>
                <a:buFont typeface="Arial" panose="020B0604020202020204" pitchFamily="34" charset="0"/>
                <a:buChar char="•"/>
              </a:pPr>
              <a:r>
                <a:rPr lang="en-GB" b="1" dirty="0">
                  <a:solidFill>
                    <a:schemeClr val="bg1"/>
                  </a:solidFill>
                  <a:ea typeface="Calibri" panose="020F0502020204030204" pitchFamily="34" charset="0"/>
                  <a:cs typeface="Arial" pitchFamily="34" charset="0"/>
                </a:rPr>
                <a:t>Information </a:t>
              </a:r>
              <a:r>
                <a:rPr lang="en-GB" b="1" dirty="0" smtClean="0">
                  <a:solidFill>
                    <a:schemeClr val="bg1"/>
                  </a:solidFill>
                  <a:ea typeface="Calibri" panose="020F0502020204030204" pitchFamily="34" charset="0"/>
                  <a:cs typeface="Arial" pitchFamily="34" charset="0"/>
                </a:rPr>
                <a:t>and Communication </a:t>
              </a:r>
              <a:r>
                <a:rPr lang="en-GB" b="1" dirty="0">
                  <a:solidFill>
                    <a:schemeClr val="bg1"/>
                  </a:solidFill>
                  <a:ea typeface="Calibri" panose="020F0502020204030204" pitchFamily="34" charset="0"/>
                  <a:cs typeface="Arial" pitchFamily="34" charset="0"/>
                </a:rPr>
                <a:t>Technology  </a:t>
              </a:r>
            </a:p>
            <a:p>
              <a:pPr marL="171450" indent="-171450" defTabSz="222250">
                <a:spcBef>
                  <a:spcPct val="0"/>
                </a:spcBef>
                <a:spcAft>
                  <a:spcPts val="200"/>
                </a:spcAft>
                <a:buFont typeface="Arial" panose="020B0604020202020204" pitchFamily="34" charset="0"/>
                <a:buChar char="•"/>
              </a:pPr>
              <a:r>
                <a:rPr lang="en-GB" b="1" dirty="0">
                  <a:solidFill>
                    <a:schemeClr val="bg1"/>
                  </a:solidFill>
                  <a:ea typeface="Calibri" panose="020F0502020204030204" pitchFamily="34" charset="0"/>
                  <a:cs typeface="Arial" pitchFamily="34" charset="0"/>
                </a:rPr>
                <a:t>Data Intelligence </a:t>
              </a:r>
            </a:p>
            <a:p>
              <a:pPr marL="171450" indent="-171450" defTabSz="222250">
                <a:spcBef>
                  <a:spcPct val="0"/>
                </a:spcBef>
                <a:spcAft>
                  <a:spcPts val="200"/>
                </a:spcAft>
                <a:buFont typeface="Arial" panose="020B0604020202020204" pitchFamily="34" charset="0"/>
                <a:buChar char="•"/>
              </a:pPr>
              <a:r>
                <a:rPr lang="en-GB" b="1" dirty="0">
                  <a:solidFill>
                    <a:schemeClr val="bg1"/>
                  </a:solidFill>
                  <a:ea typeface="Calibri" panose="020F0502020204030204" pitchFamily="34" charset="0"/>
                  <a:cs typeface="Arial" pitchFamily="34" charset="0"/>
                </a:rPr>
                <a:t>Innovation </a:t>
              </a:r>
            </a:p>
            <a:p>
              <a:pPr marL="171450" indent="-171450" defTabSz="222250">
                <a:spcBef>
                  <a:spcPct val="0"/>
                </a:spcBef>
                <a:spcAft>
                  <a:spcPts val="200"/>
                </a:spcAft>
                <a:buFont typeface="Arial" panose="020B0604020202020204" pitchFamily="34" charset="0"/>
                <a:buChar char="•"/>
              </a:pPr>
              <a:r>
                <a:rPr lang="en-GB" b="1" dirty="0">
                  <a:solidFill>
                    <a:schemeClr val="bg1"/>
                  </a:solidFill>
                  <a:ea typeface="Calibri" panose="020F0502020204030204" pitchFamily="34" charset="0"/>
                  <a:cs typeface="Arial" pitchFamily="34" charset="0"/>
                </a:rPr>
                <a:t>Research and Knowledge </a:t>
              </a:r>
              <a:r>
                <a:rPr lang="en-GB" b="1" dirty="0" smtClean="0">
                  <a:solidFill>
                    <a:schemeClr val="bg1"/>
                  </a:solidFill>
                  <a:ea typeface="Calibri" panose="020F0502020204030204" pitchFamily="34" charset="0"/>
                  <a:cs typeface="Arial" pitchFamily="34" charset="0"/>
                </a:rPr>
                <a:t>Management </a:t>
              </a:r>
              <a:endParaRPr lang="en-ZA" sz="1400" b="1" dirty="0">
                <a:solidFill>
                  <a:schemeClr val="bg1"/>
                </a:solidFill>
                <a:cs typeface="Arial" pitchFamily="34" charset="0"/>
              </a:endParaRPr>
            </a:p>
          </p:txBody>
        </p:sp>
        <p:sp>
          <p:nvSpPr>
            <p:cNvPr id="72" name="TextBox 71"/>
            <p:cNvSpPr txBox="1"/>
            <p:nvPr/>
          </p:nvSpPr>
          <p:spPr>
            <a:xfrm>
              <a:off x="8032338" y="4012766"/>
              <a:ext cx="3722799" cy="1251625"/>
            </a:xfrm>
            <a:prstGeom prst="rect">
              <a:avLst/>
            </a:prstGeom>
            <a:noFill/>
          </p:spPr>
          <p:txBody>
            <a:bodyPr wrap="square" rtlCol="0">
              <a:spAutoFit/>
            </a:bodyPr>
            <a:lstStyle/>
            <a:p>
              <a:pPr marL="171450" indent="-171450" defTabSz="222250">
                <a:spcBef>
                  <a:spcPct val="0"/>
                </a:spcBef>
                <a:spcAft>
                  <a:spcPts val="200"/>
                </a:spcAft>
                <a:buFont typeface="Arial" panose="020B0604020202020204" pitchFamily="34" charset="0"/>
                <a:buChar char="•"/>
              </a:pPr>
              <a:r>
                <a:rPr lang="en-GB" b="1" dirty="0" smtClean="0">
                  <a:solidFill>
                    <a:schemeClr val="bg1"/>
                  </a:solidFill>
                  <a:ea typeface="Calibri" panose="020F0502020204030204" pitchFamily="34" charset="0"/>
                  <a:cs typeface="Arial" pitchFamily="34" charset="0"/>
                </a:rPr>
                <a:t>Effective and Efficient Administration</a:t>
              </a:r>
            </a:p>
            <a:p>
              <a:pPr marL="171450" indent="-171450" defTabSz="222250">
                <a:spcBef>
                  <a:spcPct val="0"/>
                </a:spcBef>
                <a:spcAft>
                  <a:spcPts val="200"/>
                </a:spcAft>
                <a:buFont typeface="Arial" panose="020B0604020202020204" pitchFamily="34" charset="0"/>
                <a:buChar char="•"/>
              </a:pPr>
              <a:r>
                <a:rPr lang="en-GB" b="1" dirty="0" smtClean="0">
                  <a:solidFill>
                    <a:schemeClr val="bg1"/>
                  </a:solidFill>
                  <a:ea typeface="Calibri" panose="020F0502020204030204" pitchFamily="34" charset="0"/>
                  <a:cs typeface="Arial" pitchFamily="34" charset="0"/>
                </a:rPr>
                <a:t>Marketing and Communication </a:t>
              </a:r>
            </a:p>
            <a:p>
              <a:pPr marL="171450" indent="-171450" defTabSz="222250">
                <a:spcBef>
                  <a:spcPct val="0"/>
                </a:spcBef>
                <a:spcAft>
                  <a:spcPts val="200"/>
                </a:spcAft>
                <a:buFont typeface="Arial" panose="020B0604020202020204" pitchFamily="34" charset="0"/>
                <a:buChar char="•"/>
              </a:pPr>
              <a:r>
                <a:rPr lang="en-GB" b="1" dirty="0" smtClean="0">
                  <a:solidFill>
                    <a:schemeClr val="bg1"/>
                  </a:solidFill>
                  <a:ea typeface="Calibri" panose="020F0502020204030204" pitchFamily="34" charset="0"/>
                  <a:cs typeface="Arial" pitchFamily="34" charset="0"/>
                </a:rPr>
                <a:t>Strategic Partnerships</a:t>
              </a:r>
              <a:endParaRPr lang="en-GB" b="1" dirty="0">
                <a:solidFill>
                  <a:schemeClr val="bg1"/>
                </a:solidFill>
                <a:ea typeface="Calibri" panose="020F0502020204030204" pitchFamily="34" charset="0"/>
                <a:cs typeface="Arial" pitchFamily="34" charset="0"/>
              </a:endParaRPr>
            </a:p>
          </p:txBody>
        </p:sp>
      </p:grpSp>
    </p:spTree>
    <p:extLst>
      <p:ext uri="{BB962C8B-B14F-4D97-AF65-F5344CB8AC3E}">
        <p14:creationId xmlns:p14="http://schemas.microsoft.com/office/powerpoint/2010/main" xmlns="" val="2341359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ZA" sz="2800" cap="all" dirty="0"/>
              <a:t>Findings on specific risk areas</a:t>
            </a:r>
          </a:p>
        </p:txBody>
      </p:sp>
      <p:sp>
        <p:nvSpPr>
          <p:cNvPr id="3" name="Text Placeholder 2"/>
          <p:cNvSpPr>
            <a:spLocks noGrp="1"/>
          </p:cNvSpPr>
          <p:nvPr>
            <p:ph type="body" sz="quarter" idx="10"/>
          </p:nvPr>
        </p:nvSpPr>
        <p:spPr>
          <a:xfrm>
            <a:off x="479377" y="1752600"/>
            <a:ext cx="11103024" cy="4540250"/>
          </a:xfrm>
        </p:spPr>
        <p:txBody>
          <a:bodyPr/>
          <a:lstStyle/>
          <a:p>
            <a:pPr lvl="0" algn="just"/>
            <a:r>
              <a:rPr lang="en-ZA" sz="2400" dirty="0">
                <a:solidFill>
                  <a:schemeClr val="accent6">
                    <a:lumMod val="65000"/>
                    <a:lumOff val="35000"/>
                  </a:schemeClr>
                </a:solidFill>
              </a:rPr>
              <a:t>The </a:t>
            </a:r>
            <a:r>
              <a:rPr lang="en-ZA" sz="2400" b="1" dirty="0">
                <a:solidFill>
                  <a:schemeClr val="accent6">
                    <a:lumMod val="65000"/>
                    <a:lumOff val="35000"/>
                  </a:schemeClr>
                </a:solidFill>
              </a:rPr>
              <a:t>quality of performance </a:t>
            </a:r>
            <a:r>
              <a:rPr lang="en-ZA" sz="2400" b="1" dirty="0" smtClean="0">
                <a:solidFill>
                  <a:schemeClr val="accent6">
                    <a:lumMod val="65000"/>
                    <a:lumOff val="35000"/>
                  </a:schemeClr>
                </a:solidFill>
              </a:rPr>
              <a:t>reports </a:t>
            </a:r>
            <a:r>
              <a:rPr lang="en-ZA" sz="2400" dirty="0">
                <a:solidFill>
                  <a:schemeClr val="accent6">
                    <a:lumMod val="65000"/>
                    <a:lumOff val="35000"/>
                  </a:schemeClr>
                </a:solidFill>
              </a:rPr>
              <a:t>was highlighted as a </a:t>
            </a:r>
            <a:r>
              <a:rPr lang="en-ZA" sz="2400" b="1" dirty="0">
                <a:solidFill>
                  <a:schemeClr val="accent6">
                    <a:lumMod val="65000"/>
                    <a:lumOff val="35000"/>
                  </a:schemeClr>
                </a:solidFill>
              </a:rPr>
              <a:t>risk area </a:t>
            </a:r>
            <a:r>
              <a:rPr lang="en-ZA" sz="2400" dirty="0">
                <a:solidFill>
                  <a:schemeClr val="accent6">
                    <a:lumMod val="65000"/>
                    <a:lumOff val="35000"/>
                  </a:schemeClr>
                </a:solidFill>
              </a:rPr>
              <a:t>for </a:t>
            </a:r>
            <a:r>
              <a:rPr lang="en-ZA" sz="2400" b="1" dirty="0" smtClean="0">
                <a:solidFill>
                  <a:schemeClr val="accent6">
                    <a:lumMod val="65000"/>
                    <a:lumOff val="35000"/>
                  </a:schemeClr>
                </a:solidFill>
              </a:rPr>
              <a:t>numerous </a:t>
            </a:r>
            <a:r>
              <a:rPr lang="en-ZA" sz="2400" b="1" dirty="0">
                <a:solidFill>
                  <a:schemeClr val="accent6">
                    <a:lumMod val="65000"/>
                    <a:lumOff val="35000"/>
                  </a:schemeClr>
                </a:solidFill>
              </a:rPr>
              <a:t>municipalities</a:t>
            </a:r>
            <a:r>
              <a:rPr lang="en-ZA" sz="2400" dirty="0">
                <a:solidFill>
                  <a:schemeClr val="accent6">
                    <a:lumMod val="65000"/>
                    <a:lumOff val="35000"/>
                  </a:schemeClr>
                </a:solidFill>
              </a:rPr>
              <a:t>. </a:t>
            </a:r>
            <a:endParaRPr lang="en-ZA" sz="2400" dirty="0" smtClean="0">
              <a:solidFill>
                <a:schemeClr val="accent6">
                  <a:lumMod val="65000"/>
                  <a:lumOff val="35000"/>
                </a:schemeClr>
              </a:solidFill>
            </a:endParaRPr>
          </a:p>
          <a:p>
            <a:pPr marL="0" lvl="0" indent="0" algn="just">
              <a:buNone/>
            </a:pPr>
            <a:endParaRPr lang="en-ZA" sz="2400" dirty="0">
              <a:solidFill>
                <a:schemeClr val="accent6">
                  <a:lumMod val="65000"/>
                  <a:lumOff val="35000"/>
                </a:schemeClr>
              </a:solidFill>
            </a:endParaRPr>
          </a:p>
          <a:p>
            <a:pPr lvl="0" algn="just"/>
            <a:r>
              <a:rPr lang="en-ZA" sz="2400" dirty="0" smtClean="0">
                <a:solidFill>
                  <a:schemeClr val="accent6">
                    <a:lumMod val="65000"/>
                    <a:lumOff val="35000"/>
                  </a:schemeClr>
                </a:solidFill>
              </a:rPr>
              <a:t>Majority of </a:t>
            </a:r>
            <a:r>
              <a:rPr lang="en-ZA" sz="2400" dirty="0">
                <a:solidFill>
                  <a:schemeClr val="accent6">
                    <a:lumMod val="65000"/>
                    <a:lumOff val="35000"/>
                  </a:schemeClr>
                </a:solidFill>
              </a:rPr>
              <a:t>municipalities </a:t>
            </a:r>
            <a:r>
              <a:rPr lang="en-ZA" sz="2400" dirty="0" smtClean="0">
                <a:solidFill>
                  <a:schemeClr val="accent6">
                    <a:lumMod val="65000"/>
                    <a:lumOff val="35000"/>
                  </a:schemeClr>
                </a:solidFill>
              </a:rPr>
              <a:t>had </a:t>
            </a:r>
            <a:r>
              <a:rPr lang="en-ZA" sz="2400" dirty="0">
                <a:solidFill>
                  <a:schemeClr val="accent6">
                    <a:lumMod val="65000"/>
                    <a:lumOff val="35000"/>
                  </a:schemeClr>
                </a:solidFill>
              </a:rPr>
              <a:t>repeat findings on </a:t>
            </a:r>
            <a:r>
              <a:rPr lang="en-ZA" sz="2400" b="1" dirty="0">
                <a:solidFill>
                  <a:schemeClr val="accent6">
                    <a:lumMod val="65000"/>
                    <a:lumOff val="35000"/>
                  </a:schemeClr>
                </a:solidFill>
              </a:rPr>
              <a:t>Supply Chain </a:t>
            </a:r>
            <a:r>
              <a:rPr lang="en-ZA" sz="2400" b="1" dirty="0" smtClean="0">
                <a:solidFill>
                  <a:schemeClr val="accent6">
                    <a:lumMod val="65000"/>
                    <a:lumOff val="35000"/>
                  </a:schemeClr>
                </a:solidFill>
              </a:rPr>
              <a:t>Management and Asset Management</a:t>
            </a:r>
            <a:r>
              <a:rPr lang="en-ZA" sz="2400" dirty="0" smtClean="0">
                <a:solidFill>
                  <a:schemeClr val="accent6">
                    <a:lumMod val="65000"/>
                    <a:lumOff val="35000"/>
                  </a:schemeClr>
                </a:solidFill>
              </a:rPr>
              <a:t>.</a:t>
            </a:r>
          </a:p>
          <a:p>
            <a:pPr marL="0" lvl="0" indent="0" algn="just">
              <a:buNone/>
            </a:pPr>
            <a:endParaRPr lang="en-ZA" sz="2400" dirty="0">
              <a:solidFill>
                <a:schemeClr val="accent6">
                  <a:lumMod val="65000"/>
                  <a:lumOff val="35000"/>
                </a:schemeClr>
              </a:solidFill>
            </a:endParaRPr>
          </a:p>
          <a:p>
            <a:pPr lvl="0" algn="just"/>
            <a:r>
              <a:rPr lang="en-ZA" sz="2400" dirty="0">
                <a:solidFill>
                  <a:schemeClr val="accent6">
                    <a:lumMod val="65000"/>
                    <a:lumOff val="35000"/>
                  </a:schemeClr>
                </a:solidFill>
              </a:rPr>
              <a:t>The </a:t>
            </a:r>
            <a:r>
              <a:rPr lang="en-ZA" sz="2400" b="1" dirty="0">
                <a:solidFill>
                  <a:schemeClr val="accent6">
                    <a:lumMod val="65000"/>
                    <a:lumOff val="35000"/>
                  </a:schemeClr>
                </a:solidFill>
              </a:rPr>
              <a:t>Financial Health </a:t>
            </a:r>
            <a:r>
              <a:rPr lang="en-ZA" sz="2400" dirty="0">
                <a:solidFill>
                  <a:schemeClr val="accent6">
                    <a:lumMod val="65000"/>
                    <a:lumOff val="35000"/>
                  </a:schemeClr>
                </a:solidFill>
              </a:rPr>
              <a:t>of </a:t>
            </a:r>
            <a:r>
              <a:rPr lang="en-ZA" sz="2400" dirty="0" smtClean="0">
                <a:solidFill>
                  <a:schemeClr val="accent6">
                    <a:lumMod val="65000"/>
                    <a:lumOff val="35000"/>
                  </a:schemeClr>
                </a:solidFill>
              </a:rPr>
              <a:t>a large number of municipalities was </a:t>
            </a:r>
            <a:r>
              <a:rPr lang="en-ZA" sz="2400" dirty="0">
                <a:solidFill>
                  <a:schemeClr val="accent6">
                    <a:lumMod val="65000"/>
                    <a:lumOff val="35000"/>
                  </a:schemeClr>
                </a:solidFill>
              </a:rPr>
              <a:t>highlighted as a risk area</a:t>
            </a:r>
            <a:r>
              <a:rPr lang="en-ZA" sz="2400" dirty="0" smtClean="0">
                <a:solidFill>
                  <a:schemeClr val="accent6">
                    <a:lumMod val="65000"/>
                    <a:lumOff val="35000"/>
                  </a:schemeClr>
                </a:solidFill>
              </a:rPr>
              <a:t>. This indicator of financial health has shown a trend of deterioration over the last few years.</a:t>
            </a:r>
            <a:endParaRPr lang="en-ZA" sz="2400" dirty="0">
              <a:solidFill>
                <a:schemeClr val="accent6">
                  <a:lumMod val="65000"/>
                  <a:lumOff val="35000"/>
                </a:schemeClr>
              </a:solidFill>
            </a:endParaRPr>
          </a:p>
          <a:p>
            <a:endParaRPr lang="en-ZA" dirty="0"/>
          </a:p>
        </p:txBody>
      </p:sp>
    </p:spTree>
    <p:extLst>
      <p:ext uri="{BB962C8B-B14F-4D97-AF65-F5344CB8AC3E}">
        <p14:creationId xmlns:p14="http://schemas.microsoft.com/office/powerpoint/2010/main" xmlns="" val="3680304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MASP SUPPORT PLAN</a:t>
            </a:r>
            <a:endParaRPr lang="en-ZA" sz="3200" dirty="0"/>
          </a:p>
        </p:txBody>
      </p:sp>
      <p:sp>
        <p:nvSpPr>
          <p:cNvPr id="3" name="Text Placeholder 2"/>
          <p:cNvSpPr>
            <a:spLocks noGrp="1"/>
          </p:cNvSpPr>
          <p:nvPr>
            <p:ph type="body" sz="quarter" idx="10"/>
          </p:nvPr>
        </p:nvSpPr>
        <p:spPr>
          <a:xfrm>
            <a:off x="263352" y="1268760"/>
            <a:ext cx="11521280" cy="5024090"/>
          </a:xfrm>
        </p:spPr>
        <p:txBody>
          <a:bodyPr>
            <a:noAutofit/>
          </a:bodyPr>
          <a:lstStyle/>
          <a:p>
            <a:r>
              <a:rPr lang="en-GB" sz="2100" dirty="0" smtClean="0">
                <a:solidFill>
                  <a:schemeClr val="accent6">
                    <a:lumMod val="65000"/>
                    <a:lumOff val="35000"/>
                  </a:schemeClr>
                </a:solidFill>
              </a:rPr>
              <a:t>Developing </a:t>
            </a:r>
            <a:r>
              <a:rPr lang="en-GB" sz="2100" dirty="0">
                <a:solidFill>
                  <a:schemeClr val="accent6">
                    <a:lumMod val="65000"/>
                    <a:lumOff val="35000"/>
                  </a:schemeClr>
                </a:solidFill>
              </a:rPr>
              <a:t>customised support plans for </a:t>
            </a:r>
            <a:r>
              <a:rPr lang="en-GB" sz="2100" dirty="0" smtClean="0">
                <a:solidFill>
                  <a:schemeClr val="accent6">
                    <a:lumMod val="65000"/>
                    <a:lumOff val="35000"/>
                  </a:schemeClr>
                </a:solidFill>
              </a:rPr>
              <a:t>municipalities </a:t>
            </a:r>
            <a:r>
              <a:rPr lang="en-GB" sz="2100" dirty="0">
                <a:solidFill>
                  <a:schemeClr val="accent6">
                    <a:lumMod val="65000"/>
                    <a:lumOff val="35000"/>
                  </a:schemeClr>
                </a:solidFill>
              </a:rPr>
              <a:t>that covers all 4 pillars of the MASP by considering the following documents:</a:t>
            </a:r>
            <a:endParaRPr lang="en-ZA" sz="2100" dirty="0">
              <a:solidFill>
                <a:schemeClr val="accent6">
                  <a:lumMod val="65000"/>
                  <a:lumOff val="35000"/>
                </a:schemeClr>
              </a:solidFill>
            </a:endParaRPr>
          </a:p>
          <a:p>
            <a:pPr lvl="1"/>
            <a:r>
              <a:rPr lang="en-GB" sz="2100" dirty="0">
                <a:solidFill>
                  <a:schemeClr val="accent6">
                    <a:lumMod val="65000"/>
                    <a:lumOff val="35000"/>
                  </a:schemeClr>
                </a:solidFill>
              </a:rPr>
              <a:t>Audit Action Plan or Audit Improvement Plan of the municipality</a:t>
            </a:r>
            <a:endParaRPr lang="en-ZA" sz="2100" dirty="0">
              <a:solidFill>
                <a:schemeClr val="accent6">
                  <a:lumMod val="65000"/>
                  <a:lumOff val="35000"/>
                </a:schemeClr>
              </a:solidFill>
            </a:endParaRPr>
          </a:p>
          <a:p>
            <a:pPr lvl="1"/>
            <a:r>
              <a:rPr lang="en-GB" sz="2100" dirty="0">
                <a:solidFill>
                  <a:schemeClr val="accent6">
                    <a:lumMod val="65000"/>
                    <a:lumOff val="35000"/>
                  </a:schemeClr>
                </a:solidFill>
              </a:rPr>
              <a:t>Audit Report of the municipality</a:t>
            </a:r>
            <a:endParaRPr lang="en-ZA" sz="2100" dirty="0">
              <a:solidFill>
                <a:schemeClr val="accent6">
                  <a:lumMod val="65000"/>
                  <a:lumOff val="35000"/>
                </a:schemeClr>
              </a:solidFill>
            </a:endParaRPr>
          </a:p>
          <a:p>
            <a:pPr lvl="1"/>
            <a:r>
              <a:rPr lang="en-GB" sz="2100" dirty="0">
                <a:solidFill>
                  <a:schemeClr val="accent6">
                    <a:lumMod val="65000"/>
                    <a:lumOff val="35000"/>
                  </a:schemeClr>
                </a:solidFill>
              </a:rPr>
              <a:t>Management Report of the </a:t>
            </a:r>
            <a:r>
              <a:rPr lang="en-GB" sz="2100" dirty="0" smtClean="0">
                <a:solidFill>
                  <a:schemeClr val="accent6">
                    <a:lumMod val="65000"/>
                    <a:lumOff val="35000"/>
                  </a:schemeClr>
                </a:solidFill>
              </a:rPr>
              <a:t>municipality</a:t>
            </a:r>
          </a:p>
          <a:p>
            <a:pPr marL="514350" lvl="1" indent="0">
              <a:buNone/>
            </a:pPr>
            <a:endParaRPr lang="en-ZA" sz="2100" dirty="0">
              <a:solidFill>
                <a:schemeClr val="accent6">
                  <a:lumMod val="65000"/>
                  <a:lumOff val="35000"/>
                </a:schemeClr>
              </a:solidFill>
            </a:endParaRPr>
          </a:p>
          <a:p>
            <a:pPr algn="just"/>
            <a:r>
              <a:rPr lang="en-GB" sz="2100" dirty="0" smtClean="0">
                <a:solidFill>
                  <a:schemeClr val="accent6">
                    <a:lumMod val="65000"/>
                    <a:lumOff val="35000"/>
                  </a:schemeClr>
                </a:solidFill>
              </a:rPr>
              <a:t>Engaging key </a:t>
            </a:r>
            <a:r>
              <a:rPr lang="en-GB" sz="2100" dirty="0">
                <a:solidFill>
                  <a:schemeClr val="accent6">
                    <a:lumMod val="65000"/>
                    <a:lumOff val="35000"/>
                  </a:schemeClr>
                </a:solidFill>
              </a:rPr>
              <a:t>stakeholders to </a:t>
            </a:r>
            <a:r>
              <a:rPr lang="en-GB" sz="2100" dirty="0" smtClean="0">
                <a:solidFill>
                  <a:schemeClr val="accent6">
                    <a:lumMod val="65000"/>
                    <a:lumOff val="35000"/>
                  </a:schemeClr>
                </a:solidFill>
              </a:rPr>
              <a:t>discuss </a:t>
            </a:r>
            <a:r>
              <a:rPr lang="en-GB" sz="2100" dirty="0">
                <a:solidFill>
                  <a:schemeClr val="accent6">
                    <a:lumMod val="65000"/>
                    <a:lumOff val="35000"/>
                  </a:schemeClr>
                </a:solidFill>
              </a:rPr>
              <a:t>and share support plans in order to agree on an integrated multi-stakeholder support plan for a municipality setting out clear responsibilities per </a:t>
            </a:r>
            <a:r>
              <a:rPr lang="en-GB" sz="2100" dirty="0" smtClean="0">
                <a:solidFill>
                  <a:schemeClr val="accent6">
                    <a:lumMod val="65000"/>
                    <a:lumOff val="35000"/>
                  </a:schemeClr>
                </a:solidFill>
              </a:rPr>
              <a:t>stakeholder.</a:t>
            </a:r>
          </a:p>
          <a:p>
            <a:pPr marL="57150" indent="0" algn="just">
              <a:buNone/>
            </a:pPr>
            <a:endParaRPr lang="en-ZA" sz="2100" dirty="0">
              <a:solidFill>
                <a:schemeClr val="accent6">
                  <a:lumMod val="65000"/>
                  <a:lumOff val="35000"/>
                </a:schemeClr>
              </a:solidFill>
            </a:endParaRPr>
          </a:p>
          <a:p>
            <a:r>
              <a:rPr lang="en-GB" sz="2100" dirty="0" smtClean="0">
                <a:solidFill>
                  <a:schemeClr val="accent6">
                    <a:lumMod val="65000"/>
                    <a:lumOff val="35000"/>
                  </a:schemeClr>
                </a:solidFill>
              </a:rPr>
              <a:t>Implementing MASP through a multi-disciplinary approach with key stakeholders.</a:t>
            </a:r>
          </a:p>
          <a:p>
            <a:pPr marL="57150" indent="0">
              <a:buNone/>
            </a:pPr>
            <a:endParaRPr lang="en-GB" sz="2100" dirty="0" smtClean="0">
              <a:solidFill>
                <a:schemeClr val="accent6">
                  <a:lumMod val="65000"/>
                  <a:lumOff val="35000"/>
                </a:schemeClr>
              </a:solidFill>
            </a:endParaRPr>
          </a:p>
          <a:p>
            <a:r>
              <a:rPr lang="en-GB" sz="2100" dirty="0" smtClean="0">
                <a:solidFill>
                  <a:schemeClr val="accent6">
                    <a:lumMod val="65000"/>
                    <a:lumOff val="35000"/>
                  </a:schemeClr>
                </a:solidFill>
              </a:rPr>
              <a:t>Reporting </a:t>
            </a:r>
            <a:r>
              <a:rPr lang="en-ZA" sz="2100" dirty="0" smtClean="0">
                <a:solidFill>
                  <a:schemeClr val="accent6">
                    <a:lumMod val="65000"/>
                    <a:lumOff val="35000"/>
                  </a:schemeClr>
                </a:solidFill>
              </a:rPr>
              <a:t>progress to SALGA governance structures and other stakeholders.</a:t>
            </a:r>
            <a:endParaRPr lang="en-ZA" sz="2100" dirty="0">
              <a:solidFill>
                <a:schemeClr val="accent6">
                  <a:lumMod val="65000"/>
                  <a:lumOff val="35000"/>
                </a:schemeClr>
              </a:solidFill>
            </a:endParaRPr>
          </a:p>
          <a:p>
            <a:pPr marL="0" lvl="0" indent="0">
              <a:buNone/>
            </a:pPr>
            <a:endParaRPr lang="en-ZA" sz="2000" dirty="0"/>
          </a:p>
          <a:p>
            <a:endParaRPr lang="en-ZA" sz="2000" dirty="0"/>
          </a:p>
        </p:txBody>
      </p:sp>
    </p:spTree>
    <p:extLst>
      <p:ext uri="{BB962C8B-B14F-4D97-AF65-F5344CB8AC3E}">
        <p14:creationId xmlns:p14="http://schemas.microsoft.com/office/powerpoint/2010/main" xmlns="" val="4212852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MASP DELIVERY MODEL</a:t>
            </a:r>
            <a:endParaRPr lang="en-ZA" sz="2800" dirty="0"/>
          </a:p>
        </p:txBody>
      </p:sp>
      <p:graphicFrame>
        <p:nvGraphicFramePr>
          <p:cNvPr id="4" name="Diagram 3"/>
          <p:cNvGraphicFramePr/>
          <p:nvPr>
            <p:extLst>
              <p:ext uri="{D42A27DB-BD31-4B8C-83A1-F6EECF244321}">
                <p14:modId xmlns:p14="http://schemas.microsoft.com/office/powerpoint/2010/main" xmlns="" val="597494310"/>
              </p:ext>
            </p:extLst>
          </p:nvPr>
        </p:nvGraphicFramePr>
        <p:xfrm>
          <a:off x="1055440" y="1340768"/>
          <a:ext cx="972108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495981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t>STAKEHOLDER MATRIX</a:t>
            </a:r>
            <a:endParaRPr lang="en-ZA" sz="2800" dirty="0"/>
          </a:p>
        </p:txBody>
      </p:sp>
      <p:graphicFrame>
        <p:nvGraphicFramePr>
          <p:cNvPr id="5" name="Diagram 4"/>
          <p:cNvGraphicFramePr/>
          <p:nvPr>
            <p:extLst>
              <p:ext uri="{D42A27DB-BD31-4B8C-83A1-F6EECF244321}">
                <p14:modId xmlns:p14="http://schemas.microsoft.com/office/powerpoint/2010/main" xmlns="" val="290197187"/>
              </p:ext>
            </p:extLst>
          </p:nvPr>
        </p:nvGraphicFramePr>
        <p:xfrm>
          <a:off x="1199456" y="1268760"/>
          <a:ext cx="81280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1209470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MSCOA SUPPORT and ASSISTANCE</a:t>
            </a:r>
            <a:endParaRPr lang="en-ZA" sz="3200" dirty="0"/>
          </a:p>
        </p:txBody>
      </p:sp>
      <p:sp>
        <p:nvSpPr>
          <p:cNvPr id="3" name="Text Placeholder 2"/>
          <p:cNvSpPr>
            <a:spLocks noGrp="1"/>
          </p:cNvSpPr>
          <p:nvPr>
            <p:ph type="body" sz="quarter" idx="10"/>
          </p:nvPr>
        </p:nvSpPr>
        <p:spPr>
          <a:xfrm>
            <a:off x="263352" y="1268760"/>
            <a:ext cx="11521280" cy="5024090"/>
          </a:xfrm>
        </p:spPr>
        <p:txBody>
          <a:bodyPr>
            <a:noAutofit/>
          </a:bodyPr>
          <a:lstStyle/>
          <a:p>
            <a:r>
              <a:rPr lang="en-GB" sz="2100" dirty="0" smtClean="0">
                <a:solidFill>
                  <a:schemeClr val="accent6">
                    <a:lumMod val="65000"/>
                    <a:lumOff val="35000"/>
                  </a:schemeClr>
                </a:solidFill>
              </a:rPr>
              <a:t>MSCOA is a reform that is driven by National Treasury and they take the lead in driving the support and assistance with regards to implementation.</a:t>
            </a:r>
          </a:p>
          <a:p>
            <a:r>
              <a:rPr lang="en-GB" sz="2100" dirty="0" smtClean="0">
                <a:solidFill>
                  <a:schemeClr val="accent6">
                    <a:lumMod val="65000"/>
                    <a:lumOff val="35000"/>
                  </a:schemeClr>
                </a:solidFill>
              </a:rPr>
              <a:t>The Provincial Treasuries per province have a dedicated MSCOA champion that drives the support and assistance per province. There is also support and assistance that is provided from National Treasury for Non-Delegated municipalities (Metros and Secondary Cities)</a:t>
            </a:r>
          </a:p>
          <a:p>
            <a:r>
              <a:rPr lang="en-GB" sz="2100" dirty="0" smtClean="0">
                <a:solidFill>
                  <a:schemeClr val="accent6">
                    <a:lumMod val="65000"/>
                    <a:lumOff val="35000"/>
                  </a:schemeClr>
                </a:solidFill>
              </a:rPr>
              <a:t>Accredited MSCOA training is also provided at a fee by CIGFARO and most municipalities attend these sessions</a:t>
            </a:r>
          </a:p>
          <a:p>
            <a:r>
              <a:rPr lang="en-GB" sz="2100" dirty="0" smtClean="0">
                <a:solidFill>
                  <a:schemeClr val="accent6">
                    <a:lumMod val="65000"/>
                    <a:lumOff val="35000"/>
                  </a:schemeClr>
                </a:solidFill>
              </a:rPr>
              <a:t>SALGA works closely with NT and PTs in assisting and supporting municipalities on MSCOA in line with the ethos of collaboration. SALGA also monitors compliance status on MSCOA.</a:t>
            </a:r>
          </a:p>
          <a:p>
            <a:r>
              <a:rPr lang="en-GB" sz="2100" dirty="0" smtClean="0">
                <a:solidFill>
                  <a:schemeClr val="accent6">
                    <a:lumMod val="65000"/>
                    <a:lumOff val="35000"/>
                  </a:schemeClr>
                </a:solidFill>
              </a:rPr>
              <a:t>There are some MSCOA workshops that SALGA offer where we use NT accredited presenters or service providers however these are very limited and are usually done when we receive a specific request.</a:t>
            </a:r>
          </a:p>
          <a:p>
            <a:r>
              <a:rPr lang="en-GB" sz="2100" dirty="0" smtClean="0">
                <a:solidFill>
                  <a:schemeClr val="accent6">
                    <a:lumMod val="65000"/>
                    <a:lumOff val="35000"/>
                  </a:schemeClr>
                </a:solidFill>
              </a:rPr>
              <a:t>SALGA also notes issues raised with regards to MSCOA implementation challenges faced by municipalities and engages NT/PTs on these.</a:t>
            </a:r>
            <a:endParaRPr lang="en-ZA" sz="2100" dirty="0">
              <a:solidFill>
                <a:schemeClr val="accent6">
                  <a:lumMod val="65000"/>
                  <a:lumOff val="35000"/>
                </a:schemeClr>
              </a:solidFill>
            </a:endParaRPr>
          </a:p>
          <a:p>
            <a:pPr marL="0" lvl="0" indent="0">
              <a:buNone/>
            </a:pPr>
            <a:endParaRPr lang="en-ZA" sz="2000" dirty="0"/>
          </a:p>
          <a:p>
            <a:endParaRPr lang="en-ZA" sz="2000" dirty="0"/>
          </a:p>
        </p:txBody>
      </p:sp>
    </p:spTree>
    <p:extLst>
      <p:ext uri="{BB962C8B-B14F-4D97-AF65-F5344CB8AC3E}">
        <p14:creationId xmlns:p14="http://schemas.microsoft.com/office/powerpoint/2010/main" xmlns="" val="2283922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4" name="Text Placeholder 3"/>
          <p:cNvSpPr>
            <a:spLocks noGrp="1"/>
          </p:cNvSpPr>
          <p:nvPr>
            <p:ph type="body" sz="quarter" idx="10"/>
          </p:nvPr>
        </p:nvSpPr>
        <p:spPr>
          <a:xfrm>
            <a:off x="2838139" y="1752600"/>
            <a:ext cx="6763390" cy="2917722"/>
          </a:xfrm>
          <a:prstGeom prst="rect">
            <a:avLst/>
          </a:prstGeom>
          <a:noFill/>
        </p:spPr>
        <p:txBody>
          <a:bodyPr wrap="none" lIns="91440" tIns="45720" rIns="91440" bIns="45720">
            <a:spAutoFit/>
          </a:bodyPr>
          <a:lstStyle/>
          <a:p>
            <a:pPr marL="0" indent="0" algn="ctr">
              <a:buNone/>
            </a:pP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MUNICIPAL </a:t>
            </a:r>
          </a:p>
          <a:p>
            <a:pPr marL="0" indent="0" algn="ctr">
              <a:buNone/>
            </a:pP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INFRASTRUCTURE </a:t>
            </a:r>
          </a:p>
          <a:p>
            <a:pPr marL="0" indent="0" algn="ctr">
              <a:buNone/>
            </a:pP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GRANTS </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xmlns="" val="3372252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Municipal Reliance on Diminishing Infrastructure Grants</a:t>
            </a:r>
            <a:endParaRPr lang="en-US" dirty="0"/>
          </a:p>
        </p:txBody>
      </p:sp>
      <p:sp>
        <p:nvSpPr>
          <p:cNvPr id="3" name="Text Placeholder 2"/>
          <p:cNvSpPr>
            <a:spLocks noGrp="1"/>
          </p:cNvSpPr>
          <p:nvPr>
            <p:ph type="body" sz="quarter" idx="10"/>
          </p:nvPr>
        </p:nvSpPr>
        <p:spPr>
          <a:xfrm>
            <a:off x="609600" y="1295400"/>
            <a:ext cx="11031016" cy="5562600"/>
          </a:xfrm>
        </p:spPr>
        <p:txBody>
          <a:bodyPr>
            <a:noAutofit/>
          </a:bodyPr>
          <a:lstStyle/>
          <a:p>
            <a:pPr marL="274320">
              <a:lnSpc>
                <a:spcPct val="150000"/>
              </a:lnSpc>
              <a:spcBef>
                <a:spcPts val="600"/>
              </a:spcBef>
              <a:spcAft>
                <a:spcPts val="600"/>
              </a:spcAft>
              <a:buClr>
                <a:srgbClr val="D4711A"/>
              </a:buClr>
            </a:pPr>
            <a:r>
              <a:rPr lang="en-GB" sz="1700" dirty="0"/>
              <a:t>Own revenue sources and infrastructure grants to local government are not sufficient to cover the current capital expenditure needs </a:t>
            </a:r>
          </a:p>
          <a:p>
            <a:pPr marL="274320">
              <a:lnSpc>
                <a:spcPct val="150000"/>
              </a:lnSpc>
              <a:spcBef>
                <a:spcPts val="600"/>
              </a:spcBef>
              <a:spcAft>
                <a:spcPts val="600"/>
              </a:spcAft>
              <a:buClr>
                <a:srgbClr val="D4711A"/>
              </a:buClr>
            </a:pPr>
            <a:r>
              <a:rPr lang="en-US" sz="1700" dirty="0"/>
              <a:t>Big portion of </a:t>
            </a:r>
            <a:r>
              <a:rPr lang="en-US" sz="1700" dirty="0" smtClean="0"/>
              <a:t>capital expenditure (capex) </a:t>
            </a:r>
            <a:r>
              <a:rPr lang="en-US" sz="1700" dirty="0"/>
              <a:t>(53%) is financed from grant transfers.  </a:t>
            </a:r>
          </a:p>
          <a:p>
            <a:pPr marL="274320">
              <a:lnSpc>
                <a:spcPct val="150000"/>
              </a:lnSpc>
              <a:spcBef>
                <a:spcPts val="600"/>
              </a:spcBef>
              <a:spcAft>
                <a:spcPts val="600"/>
              </a:spcAft>
              <a:buClr>
                <a:srgbClr val="D4711A"/>
              </a:buClr>
            </a:pPr>
            <a:r>
              <a:rPr lang="en-US" sz="1700" dirty="0"/>
              <a:t>Borrowing finances about 10% of capex, on the decline for the last five years. </a:t>
            </a:r>
          </a:p>
          <a:p>
            <a:pPr marL="274320">
              <a:lnSpc>
                <a:spcPct val="150000"/>
              </a:lnSpc>
              <a:spcBef>
                <a:spcPts val="600"/>
              </a:spcBef>
              <a:spcAft>
                <a:spcPts val="600"/>
              </a:spcAft>
              <a:buClr>
                <a:srgbClr val="D4711A"/>
              </a:buClr>
            </a:pPr>
            <a:r>
              <a:rPr lang="en-US" sz="1700" dirty="0"/>
              <a:t>The Infrastructure Grants that have grown gradually over the past 12 years are now envisioned to gradually decline. Infrastructure grants have declined by R13.5 Billion over the </a:t>
            </a:r>
            <a:r>
              <a:rPr lang="en-US" sz="1700" dirty="0" smtClean="0"/>
              <a:t>2018 Medium Term Revenue and Expenditure Framework (MTREF) </a:t>
            </a:r>
            <a:r>
              <a:rPr lang="en-US" sz="1700" dirty="0"/>
              <a:t>as announced in 2018 Budget Speech. (mainly stripped from the Municipal Infrastructure Grants).   </a:t>
            </a:r>
          </a:p>
          <a:p>
            <a:pPr marL="274320">
              <a:lnSpc>
                <a:spcPct val="150000"/>
              </a:lnSpc>
              <a:spcBef>
                <a:spcPts val="600"/>
              </a:spcBef>
              <a:spcAft>
                <a:spcPts val="600"/>
              </a:spcAft>
              <a:buClr>
                <a:srgbClr val="D4711A"/>
              </a:buClr>
            </a:pPr>
            <a:r>
              <a:rPr lang="en-US" sz="1700" dirty="0"/>
              <a:t>The 2020 MTREF there is an intention to drastically cut down infrastructure grants (Specifically the Public Transport Network Grant and Urban Settlement Development Grants, MIG losing R 2,8 Billion)</a:t>
            </a:r>
          </a:p>
          <a:p>
            <a:pPr marL="0" indent="0">
              <a:buNone/>
            </a:pPr>
            <a:endParaRPr lang="en-GB" sz="1700" dirty="0"/>
          </a:p>
        </p:txBody>
      </p:sp>
      <p:sp>
        <p:nvSpPr>
          <p:cNvPr id="4" name="Content Placeholder 2"/>
          <p:cNvSpPr txBox="1">
            <a:spLocks/>
          </p:cNvSpPr>
          <p:nvPr/>
        </p:nvSpPr>
        <p:spPr>
          <a:xfrm>
            <a:off x="1524000" y="1542535"/>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b="1" dirty="0">
              <a:solidFill>
                <a:prstClr val="black"/>
              </a:solidFill>
            </a:endParaRPr>
          </a:p>
          <a:p>
            <a:pPr marL="0" indent="0">
              <a:buNone/>
            </a:pPr>
            <a:endParaRPr lang="en-ZA" sz="2000" dirty="0">
              <a:solidFill>
                <a:schemeClr val="accent6"/>
              </a:solidFill>
            </a:endParaRPr>
          </a:p>
          <a:p>
            <a:pPr marL="349250" lvl="1" indent="0" algn="just">
              <a:spcBef>
                <a:spcPts val="0"/>
              </a:spcBef>
              <a:buNone/>
            </a:pPr>
            <a:endParaRPr lang="en-US" sz="2000" dirty="0">
              <a:solidFill>
                <a:prstClr val="black"/>
              </a:solidFill>
            </a:endParaRPr>
          </a:p>
          <a:p>
            <a:pPr marL="39688" indent="0" algn="just">
              <a:buNone/>
            </a:pPr>
            <a:endParaRPr lang="en-ZA" sz="2000" dirty="0">
              <a:solidFill>
                <a:srgbClr val="000000"/>
              </a:solidFill>
            </a:endParaRPr>
          </a:p>
        </p:txBody>
      </p:sp>
    </p:spTree>
    <p:extLst>
      <p:ext uri="{BB962C8B-B14F-4D97-AF65-F5344CB8AC3E}">
        <p14:creationId xmlns:p14="http://schemas.microsoft.com/office/powerpoint/2010/main" xmlns="" val="24189462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Infrastructure Grants to Supplement Private Finance and Infrastructure Maintenance</a:t>
            </a:r>
            <a:endParaRPr lang="en-US" dirty="0"/>
          </a:p>
        </p:txBody>
      </p:sp>
      <p:sp>
        <p:nvSpPr>
          <p:cNvPr id="3" name="Text Placeholder 2"/>
          <p:cNvSpPr>
            <a:spLocks noGrp="1"/>
          </p:cNvSpPr>
          <p:nvPr>
            <p:ph type="body" sz="quarter" idx="10"/>
          </p:nvPr>
        </p:nvSpPr>
        <p:spPr>
          <a:xfrm>
            <a:off x="0" y="1267691"/>
            <a:ext cx="11712623" cy="5160818"/>
          </a:xfrm>
        </p:spPr>
        <p:txBody>
          <a:bodyPr>
            <a:noAutofit/>
          </a:bodyPr>
          <a:lstStyle/>
          <a:p>
            <a:endParaRPr lang="en-GB" sz="1800" dirty="0" smtClean="0">
              <a:ea typeface="Calibri" panose="020F0502020204030204" pitchFamily="34" charset="0"/>
              <a:cs typeface="Times New Roman" panose="02020603050405020304" pitchFamily="18" charset="0"/>
            </a:endParaRPr>
          </a:p>
          <a:p>
            <a:r>
              <a:rPr lang="en-GB" sz="1800" dirty="0" smtClean="0">
                <a:ea typeface="Calibri" panose="020F0502020204030204" pitchFamily="34" charset="0"/>
                <a:cs typeface="Times New Roman" panose="02020603050405020304" pitchFamily="18" charset="0"/>
              </a:rPr>
              <a:t>Conditions </a:t>
            </a:r>
            <a:r>
              <a:rPr lang="en-GB" sz="1800" dirty="0">
                <a:ea typeface="Calibri" panose="020F0502020204030204" pitchFamily="34" charset="0"/>
                <a:cs typeface="Times New Roman" panose="02020603050405020304" pitchFamily="18" charset="0"/>
              </a:rPr>
              <a:t>imposed on municipalities in terms of how they can spend their infrastructure grants are rigid. SALGA has been advocating for consolidation of grants, few reporting lines and more flexibility to explore innovation when planning for their capex. Greater freedom to prioritise green infrastructure and respond to sectoral changes. </a:t>
            </a:r>
          </a:p>
          <a:p>
            <a:endParaRPr lang="en-GB" sz="1800" dirty="0">
              <a:ea typeface="Calibri" panose="020F0502020204030204" pitchFamily="34" charset="0"/>
              <a:cs typeface="Times New Roman" panose="02020603050405020304" pitchFamily="18" charset="0"/>
            </a:endParaRPr>
          </a:p>
          <a:p>
            <a:r>
              <a:rPr lang="en-GB" sz="1800" dirty="0">
                <a:ea typeface="Calibri" panose="020F0502020204030204" pitchFamily="34" charset="0"/>
                <a:cs typeface="Times New Roman" panose="02020603050405020304" pitchFamily="18" charset="0"/>
              </a:rPr>
              <a:t>SALGA also supports legislative reforms by central government to reduce red tape around pledging of infrastructure grants to augment private finance. National Treasury no longer has a say to any pledging arrangements a municipality wants to undertake with a finance institution. Training to make effective use of this reform is being provided to municipalities.  </a:t>
            </a:r>
          </a:p>
          <a:p>
            <a:endParaRPr lang="en-GB" sz="1800" dirty="0">
              <a:ea typeface="Calibri" panose="020F0502020204030204" pitchFamily="34" charset="0"/>
              <a:cs typeface="Times New Roman" panose="02020603050405020304" pitchFamily="18" charset="0"/>
            </a:endParaRPr>
          </a:p>
          <a:p>
            <a:r>
              <a:rPr lang="en-GB" sz="1800" dirty="0">
                <a:ea typeface="Calibri" panose="020F0502020204030204" pitchFamily="34" charset="0"/>
                <a:cs typeface="Times New Roman" panose="02020603050405020304" pitchFamily="18" charset="0"/>
              </a:rPr>
              <a:t>SALGA supports the Minister’s of Finance’s pronouncements in his 2020 budget speech to allocate more of the infrastructure grants for prioritisation of asset management and infrastructure maintenance. </a:t>
            </a:r>
          </a:p>
          <a:p>
            <a:endParaRPr lang="en-GB" sz="1800" dirty="0">
              <a:ea typeface="Calibri" panose="020F0502020204030204" pitchFamily="34" charset="0"/>
              <a:cs typeface="Times New Roman" panose="02020603050405020304" pitchFamily="18" charset="0"/>
            </a:endParaRPr>
          </a:p>
          <a:p>
            <a:pPr marL="0" indent="0">
              <a:buNone/>
            </a:pPr>
            <a:endParaRPr lang="en-ZA" sz="1800" dirty="0">
              <a:ea typeface="Calibri" panose="020F0502020204030204" pitchFamily="34" charset="0"/>
              <a:cs typeface="Times New Roman" panose="02020603050405020304" pitchFamily="18" charset="0"/>
            </a:endParaRPr>
          </a:p>
          <a:p>
            <a:pPr marL="0" indent="0">
              <a:buNone/>
            </a:pPr>
            <a:endParaRPr lang="en-GB" sz="1500" dirty="0"/>
          </a:p>
          <a:p>
            <a:pPr marL="0" indent="0">
              <a:buNone/>
            </a:pPr>
            <a:endParaRPr lang="en-GB" sz="1500" dirty="0"/>
          </a:p>
        </p:txBody>
      </p:sp>
      <p:sp>
        <p:nvSpPr>
          <p:cNvPr id="4" name="Content Placeholder 2"/>
          <p:cNvSpPr txBox="1">
            <a:spLocks/>
          </p:cNvSpPr>
          <p:nvPr/>
        </p:nvSpPr>
        <p:spPr>
          <a:xfrm>
            <a:off x="1524000" y="1542535"/>
            <a:ext cx="9036496" cy="464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9250" lvl="1" indent="0" algn="just">
              <a:spcBef>
                <a:spcPts val="0"/>
              </a:spcBef>
              <a:buNone/>
            </a:pPr>
            <a:endParaRPr lang="en-US" sz="2000" b="1" dirty="0">
              <a:solidFill>
                <a:prstClr val="black"/>
              </a:solidFill>
            </a:endParaRPr>
          </a:p>
          <a:p>
            <a:pPr marL="0" indent="0">
              <a:buNone/>
            </a:pPr>
            <a:endParaRPr lang="en-ZA" sz="2000" dirty="0">
              <a:solidFill>
                <a:schemeClr val="accent6"/>
              </a:solidFill>
            </a:endParaRPr>
          </a:p>
          <a:p>
            <a:pPr marL="349250" lvl="1" indent="0" algn="just">
              <a:spcBef>
                <a:spcPts val="0"/>
              </a:spcBef>
              <a:buNone/>
            </a:pPr>
            <a:endParaRPr lang="en-US" sz="2000" dirty="0">
              <a:solidFill>
                <a:prstClr val="black"/>
              </a:solidFill>
            </a:endParaRPr>
          </a:p>
          <a:p>
            <a:pPr marL="39688" indent="0" algn="just">
              <a:buNone/>
            </a:pPr>
            <a:endParaRPr lang="en-ZA" sz="2000" dirty="0">
              <a:solidFill>
                <a:srgbClr val="000000"/>
              </a:solidFill>
            </a:endParaRPr>
          </a:p>
        </p:txBody>
      </p:sp>
    </p:spTree>
    <p:extLst>
      <p:ext uri="{BB962C8B-B14F-4D97-AF65-F5344CB8AC3E}">
        <p14:creationId xmlns:p14="http://schemas.microsoft.com/office/powerpoint/2010/main" xmlns="" val="2867394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318" y="260679"/>
            <a:ext cx="6400800" cy="596111"/>
          </a:xfrm>
        </p:spPr>
        <p:txBody>
          <a:bodyPr>
            <a:noAutofit/>
          </a:bodyPr>
          <a:lstStyle/>
          <a:p>
            <a:r>
              <a:rPr lang="en-ZA" dirty="0" smtClean="0">
                <a:cs typeface="Calibri" panose="020F0502020204030204" pitchFamily="34" charset="0"/>
              </a:rPr>
              <a:t>Infrastructure Grants Towards Climate Change Agenda</a:t>
            </a:r>
            <a:endParaRPr lang="en-ZA" dirty="0">
              <a:cs typeface="Calibri" panose="020F0502020204030204" pitchFamily="34" charset="0"/>
            </a:endParaRPr>
          </a:p>
        </p:txBody>
      </p:sp>
      <p:sp>
        <p:nvSpPr>
          <p:cNvPr id="3" name="Text Placeholder 2"/>
          <p:cNvSpPr>
            <a:spLocks noGrp="1"/>
          </p:cNvSpPr>
          <p:nvPr>
            <p:ph type="body" sz="quarter" idx="10"/>
          </p:nvPr>
        </p:nvSpPr>
        <p:spPr>
          <a:xfrm>
            <a:off x="191344" y="1307050"/>
            <a:ext cx="11593287" cy="5550951"/>
          </a:xfrm>
        </p:spPr>
        <p:txBody>
          <a:bodyPr>
            <a:noAutofit/>
          </a:bodyPr>
          <a:lstStyle/>
          <a:p>
            <a:pPr marL="0" indent="0">
              <a:buNone/>
            </a:pPr>
            <a:endParaRPr lang="en-ZA" sz="1800" dirty="0">
              <a:latin typeface="+mj-lt"/>
              <a:cs typeface="Calibri" panose="020F0502020204030204" pitchFamily="34" charset="0"/>
            </a:endParaRPr>
          </a:p>
          <a:p>
            <a:r>
              <a:rPr lang="en-ZA" sz="1800" dirty="0">
                <a:latin typeface="+mj-lt"/>
                <a:cs typeface="Calibri" panose="020F0502020204030204" pitchFamily="34" charset="0"/>
              </a:rPr>
              <a:t>Conditions of infrastructure grants limit the ability of municipalities to respond to climate change </a:t>
            </a:r>
            <a:r>
              <a:rPr lang="en-ZA" sz="1800" dirty="0" smtClean="0">
                <a:latin typeface="+mj-lt"/>
                <a:cs typeface="Calibri" panose="020F0502020204030204" pitchFamily="34" charset="0"/>
              </a:rPr>
              <a:t>programmes</a:t>
            </a:r>
          </a:p>
          <a:p>
            <a:pPr marL="0" indent="0">
              <a:buNone/>
            </a:pPr>
            <a:endParaRPr lang="en-ZA" sz="1800" dirty="0">
              <a:latin typeface="+mj-lt"/>
              <a:cs typeface="Calibri" panose="020F0502020204030204" pitchFamily="34" charset="0"/>
            </a:endParaRPr>
          </a:p>
          <a:p>
            <a:r>
              <a:rPr lang="en-ZA" sz="1800" dirty="0">
                <a:latin typeface="+mj-lt"/>
                <a:cs typeface="Calibri" panose="020F0502020204030204" pitchFamily="34" charset="0"/>
              </a:rPr>
              <a:t>Infrastructure grants should make provision for capital expenditure on environmental functions with climate benefits – i.e. air quality monitoring stations </a:t>
            </a:r>
            <a:endParaRPr lang="en-ZA" sz="1800" dirty="0" smtClean="0">
              <a:latin typeface="+mj-lt"/>
              <a:cs typeface="Calibri" panose="020F0502020204030204" pitchFamily="34" charset="0"/>
            </a:endParaRPr>
          </a:p>
          <a:p>
            <a:pPr marL="0" indent="0">
              <a:buNone/>
            </a:pPr>
            <a:endParaRPr lang="en-ZA" sz="1800" dirty="0">
              <a:latin typeface="+mj-lt"/>
              <a:cs typeface="Calibri" panose="020F0502020204030204" pitchFamily="34" charset="0"/>
            </a:endParaRPr>
          </a:p>
          <a:p>
            <a:r>
              <a:rPr lang="en-ZA" sz="1800" dirty="0">
                <a:latin typeface="+mj-lt"/>
                <a:cs typeface="Calibri" panose="020F0502020204030204" pitchFamily="34" charset="0"/>
              </a:rPr>
              <a:t>Grant conditions for development in high-emitting sectors (energy, transport, waste) should have requisite conditions for green house gasses (GHG) measurement/tracking and reduction – GHG inventories </a:t>
            </a:r>
          </a:p>
          <a:p>
            <a:pPr lvl="1"/>
            <a:r>
              <a:rPr lang="en-ZA" sz="1800" dirty="0">
                <a:latin typeface="+mj-lt"/>
                <a:cs typeface="Calibri" panose="020F0502020204030204" pitchFamily="34" charset="0"/>
              </a:rPr>
              <a:t>Linked to Sectoral Emissions Targets (SETs) as outlined in the Climate Change </a:t>
            </a:r>
            <a:r>
              <a:rPr lang="en-ZA" sz="1800" dirty="0" smtClean="0">
                <a:latin typeface="+mj-lt"/>
                <a:cs typeface="Calibri" panose="020F0502020204030204" pitchFamily="34" charset="0"/>
              </a:rPr>
              <a:t>Bill</a:t>
            </a:r>
          </a:p>
          <a:p>
            <a:pPr lvl="1"/>
            <a:endParaRPr lang="en-ZA" sz="1800" dirty="0">
              <a:latin typeface="+mj-lt"/>
              <a:cs typeface="Calibri" panose="020F0502020204030204" pitchFamily="34" charset="0"/>
            </a:endParaRPr>
          </a:p>
          <a:p>
            <a:r>
              <a:rPr lang="en-ZA" sz="1800" dirty="0">
                <a:latin typeface="+mj-lt"/>
                <a:cs typeface="Calibri" panose="020F0502020204030204" pitchFamily="34" charset="0"/>
              </a:rPr>
              <a:t>Maintenance of infrastructure/assets –there are huge funding deficits for maintenance, rehabilitation/renewal</a:t>
            </a:r>
          </a:p>
          <a:p>
            <a:pPr lvl="1"/>
            <a:r>
              <a:rPr lang="en-ZA" sz="1800" dirty="0">
                <a:latin typeface="+mj-lt"/>
                <a:cs typeface="Calibri" panose="020F0502020204030204" pitchFamily="34" charset="0"/>
              </a:rPr>
              <a:t>Exacerbates risk exposure to impacts of climate change </a:t>
            </a:r>
          </a:p>
        </p:txBody>
      </p:sp>
    </p:spTree>
    <p:extLst>
      <p:ext uri="{BB962C8B-B14F-4D97-AF65-F5344CB8AC3E}">
        <p14:creationId xmlns:p14="http://schemas.microsoft.com/office/powerpoint/2010/main" xmlns="" val="1347905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668" y="407804"/>
            <a:ext cx="6400800" cy="794815"/>
          </a:xfrm>
        </p:spPr>
        <p:txBody>
          <a:bodyPr/>
          <a:lstStyle/>
          <a:p>
            <a:r>
              <a:rPr lang="en-ZA" dirty="0" smtClean="0"/>
              <a:t>Current reality in terms of Conditional Grants and the difficulty to spend</a:t>
            </a:r>
            <a:endParaRPr lang="en-ZA" dirty="0"/>
          </a:p>
        </p:txBody>
      </p:sp>
      <p:sp>
        <p:nvSpPr>
          <p:cNvPr id="4" name="Content Placeholder 2"/>
          <p:cNvSpPr txBox="1">
            <a:spLocks/>
          </p:cNvSpPr>
          <p:nvPr/>
        </p:nvSpPr>
        <p:spPr>
          <a:xfrm>
            <a:off x="1981201" y="1240343"/>
            <a:ext cx="7835283" cy="5384346"/>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solidFill>
                  <a:schemeClr val="accent6"/>
                </a:solidFill>
              </a:rPr>
              <a:t>Conditional Grants reduced in part due to underspending</a:t>
            </a:r>
          </a:p>
          <a:p>
            <a:pPr marL="0" indent="0">
              <a:buNone/>
            </a:pPr>
            <a:r>
              <a:rPr lang="en-US" sz="1600" dirty="0">
                <a:solidFill>
                  <a:schemeClr val="accent6"/>
                </a:solidFill>
              </a:rPr>
              <a:t>Current structure of the conditional grants is extremely counterproductive leading to amongst others Underspending:</a:t>
            </a:r>
          </a:p>
          <a:p>
            <a:pPr lvl="1"/>
            <a:r>
              <a:rPr lang="en-US" sz="1600" dirty="0">
                <a:solidFill>
                  <a:schemeClr val="accent6"/>
                </a:solidFill>
              </a:rPr>
              <a:t>It is costly, particularly for smaller municipalities</a:t>
            </a:r>
          </a:p>
          <a:p>
            <a:pPr lvl="1"/>
            <a:r>
              <a:rPr lang="en-US" sz="1600" dirty="0">
                <a:solidFill>
                  <a:schemeClr val="accent6"/>
                </a:solidFill>
              </a:rPr>
              <a:t>Unpredictability of funding and the withdrawal of grants to “punish” municipalities </a:t>
            </a:r>
          </a:p>
          <a:p>
            <a:pPr lvl="1"/>
            <a:r>
              <a:rPr lang="en-US" sz="1600" dirty="0">
                <a:solidFill>
                  <a:schemeClr val="accent6"/>
                </a:solidFill>
              </a:rPr>
              <a:t>It fails to address the actual needs in municipalities, forcing them to </a:t>
            </a:r>
            <a:r>
              <a:rPr lang="en-US" sz="1600" dirty="0" err="1">
                <a:solidFill>
                  <a:schemeClr val="accent6"/>
                </a:solidFill>
              </a:rPr>
              <a:t>prioritise</a:t>
            </a:r>
            <a:r>
              <a:rPr lang="en-US" sz="1600" dirty="0">
                <a:solidFill>
                  <a:schemeClr val="accent6"/>
                </a:solidFill>
              </a:rPr>
              <a:t> </a:t>
            </a:r>
            <a:r>
              <a:rPr lang="en-US" sz="1600" dirty="0" err="1">
                <a:solidFill>
                  <a:schemeClr val="accent6"/>
                </a:solidFill>
              </a:rPr>
              <a:t>programmes</a:t>
            </a:r>
            <a:r>
              <a:rPr lang="en-US" sz="1600" dirty="0">
                <a:solidFill>
                  <a:schemeClr val="accent6"/>
                </a:solidFill>
              </a:rPr>
              <a:t> that do not reflect local priorities. This is in direct conflict with the basic assumptions behind </a:t>
            </a:r>
            <a:r>
              <a:rPr lang="en-US" sz="1600" dirty="0" err="1">
                <a:solidFill>
                  <a:schemeClr val="accent6"/>
                </a:solidFill>
              </a:rPr>
              <a:t>decentralisation</a:t>
            </a:r>
            <a:r>
              <a:rPr lang="en-US" sz="1600" dirty="0">
                <a:solidFill>
                  <a:schemeClr val="accent6"/>
                </a:solidFill>
              </a:rPr>
              <a:t>:  to bring government closer to the people so that development would reflect local priorities resulting in further service delivery backlogs</a:t>
            </a:r>
          </a:p>
          <a:p>
            <a:pPr lvl="1"/>
            <a:r>
              <a:rPr lang="en-US" sz="1600" dirty="0">
                <a:solidFill>
                  <a:schemeClr val="accent6"/>
                </a:solidFill>
              </a:rPr>
              <a:t>Infrastructure dynamics have changed markedly since 1998, and the focus now has to be on maintenance</a:t>
            </a:r>
          </a:p>
          <a:p>
            <a:pPr lvl="1"/>
            <a:r>
              <a:rPr lang="en-US" sz="1600" dirty="0">
                <a:solidFill>
                  <a:schemeClr val="accent6"/>
                </a:solidFill>
              </a:rPr>
              <a:t>Poor maintenance is creating a huge contingent liability, and undermining current service delivery efforts.</a:t>
            </a:r>
          </a:p>
          <a:p>
            <a:pPr lvl="1"/>
            <a:r>
              <a:rPr lang="en-US" sz="1600" dirty="0">
                <a:solidFill>
                  <a:schemeClr val="accent6"/>
                </a:solidFill>
              </a:rPr>
              <a:t>It is also undermining the revenue model through growing distribution losses, and dis-</a:t>
            </a:r>
            <a:r>
              <a:rPr lang="en-US" sz="1600" dirty="0" err="1">
                <a:solidFill>
                  <a:schemeClr val="accent6"/>
                </a:solidFill>
              </a:rPr>
              <a:t>incentivising</a:t>
            </a:r>
            <a:r>
              <a:rPr lang="en-US" sz="1600" dirty="0">
                <a:solidFill>
                  <a:schemeClr val="accent6"/>
                </a:solidFill>
              </a:rPr>
              <a:t> account payments</a:t>
            </a:r>
          </a:p>
          <a:p>
            <a:pPr lvl="1"/>
            <a:r>
              <a:rPr lang="en-US" sz="1600" dirty="0">
                <a:solidFill>
                  <a:schemeClr val="accent6"/>
                </a:solidFill>
              </a:rPr>
              <a:t>Fiscal dumping</a:t>
            </a:r>
          </a:p>
          <a:p>
            <a:pPr lvl="1"/>
            <a:r>
              <a:rPr lang="en-US" sz="1600" dirty="0">
                <a:solidFill>
                  <a:schemeClr val="accent6"/>
                </a:solidFill>
              </a:rPr>
              <a:t>Capacity building failures by National and Provincial government</a:t>
            </a:r>
          </a:p>
          <a:p>
            <a:pPr lvl="1"/>
            <a:endParaRPr lang="en-US" sz="1600" dirty="0">
              <a:solidFill>
                <a:schemeClr val="accent6"/>
              </a:solidFill>
            </a:endParaRPr>
          </a:p>
        </p:txBody>
      </p:sp>
    </p:spTree>
    <p:extLst>
      <p:ext uri="{BB962C8B-B14F-4D97-AF65-F5344CB8AC3E}">
        <p14:creationId xmlns:p14="http://schemas.microsoft.com/office/powerpoint/2010/main" xmlns="" val="335720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Text Placeholder 2"/>
          <p:cNvSpPr>
            <a:spLocks noGrp="1"/>
          </p:cNvSpPr>
          <p:nvPr>
            <p:ph type="body" sz="quarter" idx="10"/>
          </p:nvPr>
        </p:nvSpPr>
        <p:spPr/>
        <p:txBody>
          <a:bodyPr/>
          <a:lstStyle/>
          <a:p>
            <a:pPr marL="0" indent="0">
              <a:buNone/>
            </a:pPr>
            <a:r>
              <a:rPr lang="en-GB" dirty="0"/>
              <a:t> </a:t>
            </a:r>
          </a:p>
        </p:txBody>
      </p:sp>
      <p:sp>
        <p:nvSpPr>
          <p:cNvPr id="4" name="Rectangle 3"/>
          <p:cNvSpPr/>
          <p:nvPr/>
        </p:nvSpPr>
        <p:spPr>
          <a:xfrm>
            <a:off x="3370223" y="2996952"/>
            <a:ext cx="5442837"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effectLst>
                  <a:outerShdw blurRad="12700" dist="38100" dir="2700000" algn="tl" rotWithShape="0">
                    <a:schemeClr val="bg1">
                      <a:lumMod val="50000"/>
                    </a:schemeClr>
                  </a:outerShdw>
                </a:effectLst>
              </a:rPr>
              <a:t>FISCAL </a:t>
            </a: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POLICY</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xmlns="" val="2627663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Poor Infrastructure Grants Spending – The Reasons</a:t>
            </a:r>
            <a:endParaRPr lang="en-GB" dirty="0"/>
          </a:p>
        </p:txBody>
      </p:sp>
      <p:sp>
        <p:nvSpPr>
          <p:cNvPr id="3" name="Text Placeholder 2"/>
          <p:cNvSpPr>
            <a:spLocks noGrp="1"/>
          </p:cNvSpPr>
          <p:nvPr>
            <p:ph type="body" sz="quarter" idx="10"/>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1484813750"/>
              </p:ext>
            </p:extLst>
          </p:nvPr>
        </p:nvGraphicFramePr>
        <p:xfrm>
          <a:off x="857250" y="1513368"/>
          <a:ext cx="10725150" cy="4779482"/>
        </p:xfrm>
        <a:graphic>
          <a:graphicData uri="http://schemas.openxmlformats.org/drawingml/2006/table">
            <a:tbl>
              <a:tblPr firstRow="1" bandRow="1">
                <a:tableStyleId>{5C22544A-7EE6-4342-B048-85BDC9FD1C3A}</a:tableStyleId>
              </a:tblPr>
              <a:tblGrid>
                <a:gridCol w="5362575">
                  <a:extLst>
                    <a:ext uri="{9D8B030D-6E8A-4147-A177-3AD203B41FA5}">
                      <a16:colId xmlns:a16="http://schemas.microsoft.com/office/drawing/2014/main" xmlns="" val="2188512968"/>
                    </a:ext>
                  </a:extLst>
                </a:gridCol>
                <a:gridCol w="5362575">
                  <a:extLst>
                    <a:ext uri="{9D8B030D-6E8A-4147-A177-3AD203B41FA5}">
                      <a16:colId xmlns:a16="http://schemas.microsoft.com/office/drawing/2014/main" xmlns="" val="2398875277"/>
                    </a:ext>
                  </a:extLst>
                </a:gridCol>
              </a:tblGrid>
              <a:tr h="928432">
                <a:tc>
                  <a:txBody>
                    <a:bodyPr/>
                    <a:lstStyle/>
                    <a:p>
                      <a:pPr algn="ctr"/>
                      <a:r>
                        <a:rPr lang="en-GB" dirty="0" smtClean="0"/>
                        <a:t>Environmental</a:t>
                      </a:r>
                      <a:r>
                        <a:rPr lang="en-GB" baseline="0" dirty="0" smtClean="0"/>
                        <a:t> </a:t>
                      </a:r>
                      <a:endParaRPr lang="en-GB" dirty="0"/>
                    </a:p>
                  </a:txBody>
                  <a:tcPr/>
                </a:tc>
                <a:tc>
                  <a:txBody>
                    <a:bodyPr/>
                    <a:lstStyle/>
                    <a:p>
                      <a:pPr algn="ctr"/>
                      <a:r>
                        <a:rPr lang="en-GB" dirty="0" smtClean="0"/>
                        <a:t>Institutional</a:t>
                      </a:r>
                      <a:r>
                        <a:rPr lang="en-GB" baseline="0" dirty="0" smtClean="0"/>
                        <a:t> </a:t>
                      </a:r>
                      <a:endParaRPr lang="en-GB" dirty="0"/>
                    </a:p>
                  </a:txBody>
                  <a:tcPr/>
                </a:tc>
                <a:extLst>
                  <a:ext uri="{0D108BD9-81ED-4DB2-BD59-A6C34878D82A}">
                    <a16:rowId xmlns:a16="http://schemas.microsoft.com/office/drawing/2014/main" xmlns="" val="3451361660"/>
                  </a:ext>
                </a:extLst>
              </a:tr>
              <a:tr h="928432">
                <a:tc>
                  <a:txBody>
                    <a:bodyPr/>
                    <a:lstStyle/>
                    <a:p>
                      <a:r>
                        <a:rPr lang="en-GB" dirty="0" smtClean="0">
                          <a:solidFill>
                            <a:schemeClr val="accent6"/>
                          </a:solidFill>
                        </a:rPr>
                        <a:t>Community</a:t>
                      </a:r>
                      <a:r>
                        <a:rPr lang="en-GB" baseline="0" dirty="0" smtClean="0">
                          <a:solidFill>
                            <a:schemeClr val="accent6"/>
                          </a:solidFill>
                        </a:rPr>
                        <a:t> disruptions of projects</a:t>
                      </a:r>
                      <a:endParaRPr lang="en-GB" dirty="0">
                        <a:solidFill>
                          <a:schemeClr val="accent6"/>
                        </a:solidFill>
                      </a:endParaRPr>
                    </a:p>
                  </a:txBody>
                  <a:tcPr/>
                </a:tc>
                <a:tc>
                  <a:txBody>
                    <a:bodyPr/>
                    <a:lstStyle/>
                    <a:p>
                      <a:r>
                        <a:rPr lang="en-GB" dirty="0" smtClean="0">
                          <a:solidFill>
                            <a:schemeClr val="accent6"/>
                          </a:solidFill>
                        </a:rPr>
                        <a:t>Lack of project preparation capabilities</a:t>
                      </a:r>
                      <a:endParaRPr lang="en-GB" dirty="0">
                        <a:solidFill>
                          <a:schemeClr val="accent6"/>
                        </a:solidFill>
                      </a:endParaRPr>
                    </a:p>
                  </a:txBody>
                  <a:tcPr/>
                </a:tc>
                <a:extLst>
                  <a:ext uri="{0D108BD9-81ED-4DB2-BD59-A6C34878D82A}">
                    <a16:rowId xmlns:a16="http://schemas.microsoft.com/office/drawing/2014/main" xmlns="" val="662300280"/>
                  </a:ext>
                </a:extLst>
              </a:tr>
              <a:tr h="928432">
                <a:tc>
                  <a:txBody>
                    <a:bodyPr/>
                    <a:lstStyle/>
                    <a:p>
                      <a:r>
                        <a:rPr lang="en-GB" dirty="0" smtClean="0">
                          <a:solidFill>
                            <a:schemeClr val="accent6"/>
                          </a:solidFill>
                        </a:rPr>
                        <a:t>Informal business chambers</a:t>
                      </a:r>
                      <a:r>
                        <a:rPr lang="en-GB" baseline="0" dirty="0" smtClean="0">
                          <a:solidFill>
                            <a:schemeClr val="accent6"/>
                          </a:solidFill>
                        </a:rPr>
                        <a:t> project hijacks (Radical Economic Transformation) </a:t>
                      </a:r>
                      <a:endParaRPr lang="en-GB" dirty="0">
                        <a:solidFill>
                          <a:schemeClr val="accent6"/>
                        </a:solidFill>
                      </a:endParaRPr>
                    </a:p>
                  </a:txBody>
                  <a:tcPr/>
                </a:tc>
                <a:tc>
                  <a:txBody>
                    <a:bodyPr/>
                    <a:lstStyle/>
                    <a:p>
                      <a:r>
                        <a:rPr lang="en-GB" dirty="0" smtClean="0">
                          <a:solidFill>
                            <a:schemeClr val="accent6"/>
                          </a:solidFill>
                        </a:rPr>
                        <a:t>Poor contract management (litigation on a project) </a:t>
                      </a:r>
                      <a:endParaRPr lang="en-GB" dirty="0">
                        <a:solidFill>
                          <a:schemeClr val="accent6"/>
                        </a:solidFill>
                      </a:endParaRPr>
                    </a:p>
                  </a:txBody>
                  <a:tcPr/>
                </a:tc>
                <a:extLst>
                  <a:ext uri="{0D108BD9-81ED-4DB2-BD59-A6C34878D82A}">
                    <a16:rowId xmlns:a16="http://schemas.microsoft.com/office/drawing/2014/main" xmlns="" val="3054198420"/>
                  </a:ext>
                </a:extLst>
              </a:tr>
              <a:tr h="928432">
                <a:tc>
                  <a:txBody>
                    <a:bodyPr/>
                    <a:lstStyle/>
                    <a:p>
                      <a:r>
                        <a:rPr lang="en-GB" dirty="0" smtClean="0">
                          <a:solidFill>
                            <a:schemeClr val="accent6"/>
                          </a:solidFill>
                        </a:rPr>
                        <a:t>Land rights</a:t>
                      </a:r>
                      <a:r>
                        <a:rPr lang="en-GB" baseline="0" dirty="0" smtClean="0">
                          <a:solidFill>
                            <a:schemeClr val="accent6"/>
                          </a:solidFill>
                        </a:rPr>
                        <a:t> contestations (informal settlements on private land)</a:t>
                      </a:r>
                      <a:endParaRPr lang="en-GB" dirty="0">
                        <a:solidFill>
                          <a:schemeClr val="accent6"/>
                        </a:solidFill>
                      </a:endParaRPr>
                    </a:p>
                  </a:txBody>
                  <a:tcPr/>
                </a:tc>
                <a:tc>
                  <a:txBody>
                    <a:bodyPr/>
                    <a:lstStyle/>
                    <a:p>
                      <a:r>
                        <a:rPr lang="en-GB" dirty="0" smtClean="0">
                          <a:solidFill>
                            <a:schemeClr val="accent6"/>
                          </a:solidFill>
                        </a:rPr>
                        <a:t>Misalignment</a:t>
                      </a:r>
                      <a:r>
                        <a:rPr lang="en-GB" baseline="0" dirty="0" smtClean="0">
                          <a:solidFill>
                            <a:schemeClr val="accent6"/>
                          </a:solidFill>
                        </a:rPr>
                        <a:t> of planning and procurement process</a:t>
                      </a:r>
                      <a:endParaRPr lang="en-GB" dirty="0">
                        <a:solidFill>
                          <a:schemeClr val="accent6"/>
                        </a:solidFill>
                      </a:endParaRPr>
                    </a:p>
                  </a:txBody>
                  <a:tcPr/>
                </a:tc>
                <a:extLst>
                  <a:ext uri="{0D108BD9-81ED-4DB2-BD59-A6C34878D82A}">
                    <a16:rowId xmlns:a16="http://schemas.microsoft.com/office/drawing/2014/main" xmlns="" val="1417175835"/>
                  </a:ext>
                </a:extLst>
              </a:tr>
              <a:tr h="1065754">
                <a:tc>
                  <a:txBody>
                    <a:bodyPr/>
                    <a:lstStyle/>
                    <a:p>
                      <a:r>
                        <a:rPr lang="en-GB" dirty="0" smtClean="0">
                          <a:solidFill>
                            <a:schemeClr val="accent6"/>
                          </a:solidFill>
                        </a:rPr>
                        <a:t>Conditions of grant</a:t>
                      </a:r>
                      <a:r>
                        <a:rPr lang="en-GB" baseline="0" dirty="0" smtClean="0">
                          <a:solidFill>
                            <a:schemeClr val="accent6"/>
                          </a:solidFill>
                        </a:rPr>
                        <a:t> frameworks (30% sub-contracting PPPFA clause piloted through the USDG)</a:t>
                      </a:r>
                      <a:endParaRPr lang="en-GB" dirty="0">
                        <a:solidFill>
                          <a:schemeClr val="accent6"/>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solidFill>
                            <a:schemeClr val="accent6"/>
                          </a:solidFill>
                        </a:rPr>
                        <a:t>Inability to cash-back roll overs</a:t>
                      </a:r>
                      <a:r>
                        <a:rPr lang="en-GB" baseline="0" dirty="0" smtClean="0">
                          <a:solidFill>
                            <a:schemeClr val="accent6"/>
                          </a:solidFill>
                        </a:rPr>
                        <a:t> applications</a:t>
                      </a:r>
                      <a:endParaRPr lang="en-GB" dirty="0" smtClean="0">
                        <a:solidFill>
                          <a:schemeClr val="accent6"/>
                        </a:solidFill>
                      </a:endParaRPr>
                    </a:p>
                    <a:p>
                      <a:endParaRPr lang="en-GB" dirty="0">
                        <a:solidFill>
                          <a:schemeClr val="accent6"/>
                        </a:solidFill>
                      </a:endParaRPr>
                    </a:p>
                  </a:txBody>
                  <a:tcPr/>
                </a:tc>
                <a:extLst>
                  <a:ext uri="{0D108BD9-81ED-4DB2-BD59-A6C34878D82A}">
                    <a16:rowId xmlns:a16="http://schemas.microsoft.com/office/drawing/2014/main" xmlns="" val="1812343089"/>
                  </a:ext>
                </a:extLst>
              </a:tr>
            </a:tbl>
          </a:graphicData>
        </a:graphic>
      </p:graphicFrame>
    </p:spTree>
    <p:extLst>
      <p:ext uri="{BB962C8B-B14F-4D97-AF65-F5344CB8AC3E}">
        <p14:creationId xmlns:p14="http://schemas.microsoft.com/office/powerpoint/2010/main" xmlns="" val="326721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SALGA Planned Programmes for Infrastructure Grant Performance Improvement </a:t>
            </a:r>
            <a:endParaRPr lang="en-GB" dirty="0"/>
          </a:p>
        </p:txBody>
      </p:sp>
      <p:sp>
        <p:nvSpPr>
          <p:cNvPr id="3" name="Text Placeholder 2"/>
          <p:cNvSpPr>
            <a:spLocks noGrp="1"/>
          </p:cNvSpPr>
          <p:nvPr>
            <p:ph type="body" sz="quarter" idx="10"/>
          </p:nvPr>
        </p:nvSpPr>
        <p:spPr/>
        <p:txBody>
          <a:bodyPr>
            <a:normAutofit lnSpcReduction="10000"/>
          </a:bodyPr>
          <a:lstStyle/>
          <a:p>
            <a:r>
              <a:rPr lang="en-ZA" sz="1800" dirty="0">
                <a:cs typeface="Calibri" panose="020F0502020204030204" pitchFamily="34" charset="0"/>
              </a:rPr>
              <a:t>Design an infrastructure grant oversight matrix for councillors to have better oversight of grant spending</a:t>
            </a:r>
          </a:p>
          <a:p>
            <a:endParaRPr lang="en-ZA" sz="1800" dirty="0">
              <a:cs typeface="Calibri" panose="020F0502020204030204" pitchFamily="34" charset="0"/>
            </a:endParaRPr>
          </a:p>
          <a:p>
            <a:r>
              <a:rPr lang="en-ZA" sz="1800" dirty="0">
                <a:cs typeface="Calibri" panose="020F0502020204030204" pitchFamily="34" charset="0"/>
              </a:rPr>
              <a:t>Workshop councillors on the Asset Management Readiness Scale’s 5 competency areas in order to promote sustainable service delivery driven by competent infrastructure asset choices (as adopted from the FCM) </a:t>
            </a:r>
          </a:p>
          <a:p>
            <a:endParaRPr lang="en-ZA" sz="1800" dirty="0">
              <a:cs typeface="Calibri" panose="020F0502020204030204" pitchFamily="34" charset="0"/>
            </a:endParaRPr>
          </a:p>
          <a:p>
            <a:r>
              <a:rPr lang="en-ZA" sz="1800" dirty="0">
                <a:cs typeface="Calibri" panose="020F0502020204030204" pitchFamily="34" charset="0"/>
              </a:rPr>
              <a:t>Continue to lobby and to advocate at policy level for conditions of infrastructure grants that are more flexible in promoting efficient and value for money capital expenditure. </a:t>
            </a:r>
          </a:p>
          <a:p>
            <a:endParaRPr lang="en-ZA" sz="1800" dirty="0">
              <a:cs typeface="Calibri" panose="020F0502020204030204" pitchFamily="34" charset="0"/>
            </a:endParaRPr>
          </a:p>
          <a:p>
            <a:r>
              <a:rPr lang="en-ZA" sz="1800" dirty="0">
                <a:cs typeface="Calibri" panose="020F0502020204030204" pitchFamily="34" charset="0"/>
              </a:rPr>
              <a:t>Guide councillors into embedding climate change response components into their infrastructure programmes as outlined in their Integrated Development Plans (IDPs)</a:t>
            </a:r>
          </a:p>
          <a:p>
            <a:endParaRPr lang="en-ZA" sz="1800" dirty="0">
              <a:cs typeface="Calibri" panose="020F0502020204030204" pitchFamily="34" charset="0"/>
            </a:endParaRPr>
          </a:p>
          <a:p>
            <a:r>
              <a:rPr lang="en-ZA" sz="1800" dirty="0">
                <a:cs typeface="Calibri" panose="020F0502020204030204" pitchFamily="34" charset="0"/>
              </a:rPr>
              <a:t>Roll out project preparation training for Project Management Units (PMU’s) of municipalities (ideally with MISA) </a:t>
            </a:r>
          </a:p>
          <a:p>
            <a:endParaRPr lang="en-ZA" sz="1800" dirty="0">
              <a:cs typeface="Calibri" panose="020F0502020204030204" pitchFamily="34" charset="0"/>
            </a:endParaRPr>
          </a:p>
          <a:p>
            <a:endParaRPr lang="en-ZA" sz="1800" dirty="0">
              <a:cs typeface="Calibri" panose="020F0502020204030204" pitchFamily="34" charset="0"/>
            </a:endParaRPr>
          </a:p>
          <a:p>
            <a:endParaRPr lang="en-ZA" sz="1800" dirty="0">
              <a:cs typeface="Calibri" panose="020F0502020204030204" pitchFamily="34" charset="0"/>
            </a:endParaRPr>
          </a:p>
          <a:p>
            <a:endParaRPr lang="en-GB" sz="1800" dirty="0"/>
          </a:p>
        </p:txBody>
      </p:sp>
    </p:spTree>
    <p:extLst>
      <p:ext uri="{BB962C8B-B14F-4D97-AF65-F5344CB8AC3E}">
        <p14:creationId xmlns:p14="http://schemas.microsoft.com/office/powerpoint/2010/main" xmlns="" val="36339184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smtClean="0"/>
              <a:t>CONCLUSION	</a:t>
            </a:r>
            <a:endParaRPr lang="en-ZA" sz="3200" dirty="0"/>
          </a:p>
        </p:txBody>
      </p:sp>
      <p:sp>
        <p:nvSpPr>
          <p:cNvPr id="3" name="Text Placeholder 2"/>
          <p:cNvSpPr>
            <a:spLocks noGrp="1"/>
          </p:cNvSpPr>
          <p:nvPr>
            <p:ph type="body" sz="quarter" idx="10"/>
          </p:nvPr>
        </p:nvSpPr>
        <p:spPr>
          <a:xfrm>
            <a:off x="407368" y="1412776"/>
            <a:ext cx="11305255" cy="4464496"/>
          </a:xfrm>
        </p:spPr>
        <p:txBody>
          <a:bodyPr>
            <a:normAutofit/>
          </a:bodyPr>
          <a:lstStyle/>
          <a:p>
            <a:pPr marL="0" indent="0" algn="ctr">
              <a:buNone/>
            </a:pPr>
            <a:r>
              <a:rPr lang="en-ZA" sz="4400" b="1" dirty="0" smtClean="0">
                <a:solidFill>
                  <a:schemeClr val="accent6">
                    <a:lumMod val="65000"/>
                    <a:lumOff val="35000"/>
                  </a:schemeClr>
                </a:solidFill>
              </a:rPr>
              <a:t>Local Government is everybody’s business. If it works then the country works.</a:t>
            </a:r>
          </a:p>
          <a:p>
            <a:pPr marL="0" indent="0" algn="ctr">
              <a:buNone/>
            </a:pPr>
            <a:endParaRPr lang="en-ZA" sz="4400" b="1" dirty="0" smtClean="0">
              <a:solidFill>
                <a:schemeClr val="accent6">
                  <a:lumMod val="65000"/>
                  <a:lumOff val="35000"/>
                </a:schemeClr>
              </a:solidFill>
            </a:endParaRPr>
          </a:p>
          <a:p>
            <a:pPr marL="0" indent="0" algn="ctr">
              <a:buNone/>
            </a:pPr>
            <a:r>
              <a:rPr lang="en-ZA" sz="4400" b="1" dirty="0" smtClean="0">
                <a:solidFill>
                  <a:schemeClr val="accent6">
                    <a:lumMod val="65000"/>
                    <a:lumOff val="35000"/>
                  </a:schemeClr>
                </a:solidFill>
              </a:rPr>
              <a:t>We need your support and assistance in order to make this work.</a:t>
            </a:r>
          </a:p>
          <a:p>
            <a:pPr marL="514350" indent="-514350" algn="just">
              <a:buFont typeface="+mj-lt"/>
              <a:buAutoNum type="arabicPeriod"/>
            </a:pPr>
            <a:endParaRPr lang="en-ZA" sz="2000" dirty="0" smtClean="0">
              <a:solidFill>
                <a:schemeClr val="accent6">
                  <a:lumMod val="65000"/>
                  <a:lumOff val="35000"/>
                </a:schemeClr>
              </a:solidFill>
            </a:endParaRPr>
          </a:p>
        </p:txBody>
      </p:sp>
    </p:spTree>
    <p:extLst>
      <p:ext uri="{BB962C8B-B14F-4D97-AF65-F5344CB8AC3E}">
        <p14:creationId xmlns:p14="http://schemas.microsoft.com/office/powerpoint/2010/main" xmlns="" val="38091317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C850B-2127-4DE6-9B1F-8A5197D3B9FB}"/>
              </a:ext>
            </a:extLst>
          </p:cNvPr>
          <p:cNvSpPr>
            <a:spLocks noGrp="1"/>
          </p:cNvSpPr>
          <p:nvPr>
            <p:ph type="title"/>
          </p:nvPr>
        </p:nvSpPr>
        <p:spPr>
          <a:xfrm>
            <a:off x="681608" y="1700808"/>
            <a:ext cx="10900792" cy="2650306"/>
          </a:xfrm>
        </p:spPr>
        <p:txBody>
          <a:bodyPr>
            <a:noAutofit/>
          </a:bodyPr>
          <a:lstStyle/>
          <a:p>
            <a:r>
              <a:rPr lang="en-ZA" sz="4400" b="1" dirty="0" smtClean="0"/>
              <a:t>Thank you!</a:t>
            </a:r>
            <a:br>
              <a:rPr lang="en-ZA" sz="4400" b="1" dirty="0" smtClean="0"/>
            </a:br>
            <a:r>
              <a:rPr lang="en-ZA" sz="4400" b="1" dirty="0"/>
              <a:t/>
            </a:r>
            <a:br>
              <a:rPr lang="en-ZA" sz="4400" b="1" dirty="0"/>
            </a:br>
            <a:r>
              <a:rPr lang="en-ZA" sz="1600" b="1" i="1" dirty="0" smtClean="0"/>
              <a:t>Inspiring service delivery!</a:t>
            </a:r>
            <a:endParaRPr lang="en-ZA" sz="1600" b="1" i="1" dirty="0"/>
          </a:p>
        </p:txBody>
      </p:sp>
      <p:sp>
        <p:nvSpPr>
          <p:cNvPr id="3" name="Slide Number Placeholder 2">
            <a:extLst>
              <a:ext uri="{FF2B5EF4-FFF2-40B4-BE49-F238E27FC236}">
                <a16:creationId xmlns:a16="http://schemas.microsoft.com/office/drawing/2014/main" xmlns="" id="{4E594142-CCAB-49DA-B77B-26F7891AF5CA}"/>
              </a:ext>
            </a:extLst>
          </p:cNvPr>
          <p:cNvSpPr>
            <a:spLocks noGrp="1"/>
          </p:cNvSpPr>
          <p:nvPr>
            <p:ph type="sldNum" sz="quarter" idx="10"/>
          </p:nvPr>
        </p:nvSpPr>
        <p:spPr/>
        <p:txBody>
          <a:bodyPr/>
          <a:lstStyle/>
          <a:p>
            <a:fld id="{85E4C5A4-68AA-419A-9EB9-20F6985B147C}" type="slidenum">
              <a:rPr lang="en-GB" smtClean="0"/>
              <a:pPr/>
              <a:t>33</a:t>
            </a:fld>
            <a:endParaRPr lang="en-GB" dirty="0"/>
          </a:p>
        </p:txBody>
      </p:sp>
    </p:spTree>
    <p:extLst>
      <p:ext uri="{BB962C8B-B14F-4D97-AF65-F5344CB8AC3E}">
        <p14:creationId xmlns:p14="http://schemas.microsoft.com/office/powerpoint/2010/main" xmlns="" val="3240317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48" y="424412"/>
            <a:ext cx="6400800" cy="794815"/>
          </a:xfrm>
        </p:spPr>
        <p:txBody>
          <a:bodyPr/>
          <a:lstStyle/>
          <a:p>
            <a:r>
              <a:rPr lang="en-ZA" dirty="0" smtClean="0"/>
              <a:t>Fiscal Policy Unit</a:t>
            </a:r>
            <a:endParaRPr lang="en-ZA" dirty="0"/>
          </a:p>
        </p:txBody>
      </p:sp>
      <p:sp>
        <p:nvSpPr>
          <p:cNvPr id="3" name="Text Placeholder 2"/>
          <p:cNvSpPr>
            <a:spLocks noGrp="1"/>
          </p:cNvSpPr>
          <p:nvPr>
            <p:ph type="body" sz="quarter" idx="10"/>
          </p:nvPr>
        </p:nvSpPr>
        <p:spPr>
          <a:xfrm>
            <a:off x="1980503" y="1148916"/>
            <a:ext cx="8043862" cy="4540250"/>
          </a:xfrm>
        </p:spPr>
        <p:txBody>
          <a:bodyPr>
            <a:noAutofit/>
          </a:bodyPr>
          <a:lstStyle/>
          <a:p>
            <a:pPr marL="0" indent="0">
              <a:buNone/>
            </a:pPr>
            <a:r>
              <a:rPr lang="en-GB" sz="1600" b="1" dirty="0"/>
              <a:t>Scope of Work-</a:t>
            </a:r>
          </a:p>
          <a:p>
            <a:pPr marL="0" indent="0">
              <a:buNone/>
            </a:pPr>
            <a:endParaRPr lang="en-GB" sz="1600" dirty="0"/>
          </a:p>
          <a:p>
            <a:pPr marL="0" indent="0">
              <a:buNone/>
            </a:pPr>
            <a:r>
              <a:rPr lang="en-GB" sz="1600" dirty="0"/>
              <a:t>The Municipal Finance Fiscal Policy scope of work is mainly aimed at achieving the following outputs (Annual Performance Plan Targets 36&amp;37)-</a:t>
            </a:r>
          </a:p>
          <a:p>
            <a:pPr marL="0" indent="0">
              <a:buNone/>
            </a:pPr>
            <a:endParaRPr lang="en-GB" sz="1600" dirty="0"/>
          </a:p>
          <a:p>
            <a:pPr>
              <a:buFont typeface="+mj-lt"/>
              <a:buAutoNum type="arabicPeriod"/>
            </a:pPr>
            <a:r>
              <a:rPr lang="en-GB" sz="1600" dirty="0"/>
              <a:t>Developing a SALGA Position on Policy related matters affecting the Division of Revenue and broader LG Fiscal Architecture (Target 37)</a:t>
            </a:r>
          </a:p>
          <a:p>
            <a:pPr>
              <a:buFont typeface="+mj-lt"/>
              <a:buAutoNum type="arabicPeriod"/>
            </a:pPr>
            <a:endParaRPr lang="en-GB" sz="1600" dirty="0"/>
          </a:p>
          <a:p>
            <a:pPr>
              <a:buFont typeface="+mj-lt"/>
              <a:buAutoNum type="arabicPeriod"/>
            </a:pPr>
            <a:r>
              <a:rPr lang="en-GB" sz="1600" dirty="0"/>
              <a:t>Support to Municipalities on debt owed by and to Municipalities (Target 36)</a:t>
            </a:r>
          </a:p>
          <a:p>
            <a:pPr marL="0" indent="0">
              <a:buNone/>
            </a:pPr>
            <a:endParaRPr lang="en-GB" sz="1600" dirty="0"/>
          </a:p>
          <a:p>
            <a:pPr marL="0" indent="0">
              <a:buNone/>
            </a:pPr>
            <a:r>
              <a:rPr lang="en-ZA" sz="1600" b="1" dirty="0"/>
              <a:t>Resources-</a:t>
            </a:r>
          </a:p>
          <a:p>
            <a:pPr marL="0" indent="0">
              <a:buNone/>
            </a:pPr>
            <a:endParaRPr lang="en-ZA" sz="1600" dirty="0"/>
          </a:p>
          <a:p>
            <a:pPr marL="0" indent="0">
              <a:buNone/>
            </a:pPr>
            <a:r>
              <a:rPr lang="en-ZA" sz="1600" dirty="0"/>
              <a:t>Core team consists Nationally of three people-</a:t>
            </a:r>
          </a:p>
          <a:p>
            <a:endParaRPr lang="en-ZA" sz="1600" dirty="0"/>
          </a:p>
          <a:p>
            <a:pPr marL="0" indent="0">
              <a:buNone/>
            </a:pPr>
            <a:r>
              <a:rPr lang="en-ZA" sz="1600" dirty="0"/>
              <a:t>Billy Coetzee</a:t>
            </a:r>
          </a:p>
          <a:p>
            <a:pPr marL="0" indent="0">
              <a:buNone/>
            </a:pPr>
            <a:r>
              <a:rPr lang="en-ZA" sz="1600" dirty="0"/>
              <a:t>Kgomotso Pitso</a:t>
            </a:r>
          </a:p>
          <a:p>
            <a:pPr marL="0" indent="0">
              <a:buNone/>
            </a:pPr>
            <a:r>
              <a:rPr lang="en-ZA" sz="1600" dirty="0"/>
              <a:t>Thakane Lekhera</a:t>
            </a:r>
          </a:p>
        </p:txBody>
      </p:sp>
    </p:spTree>
    <p:extLst>
      <p:ext uri="{BB962C8B-B14F-4D97-AF65-F5344CB8AC3E}">
        <p14:creationId xmlns:p14="http://schemas.microsoft.com/office/powerpoint/2010/main" xmlns="" val="246145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981201" y="1184868"/>
            <a:ext cx="8229599" cy="4782835"/>
          </a:xfrm>
        </p:spPr>
        <p:txBody>
          <a:bodyPr>
            <a:noAutofit/>
          </a:bodyPr>
          <a:lstStyle/>
          <a:p>
            <a:pPr marL="0" indent="0">
              <a:buNone/>
            </a:pPr>
            <a:r>
              <a:rPr lang="en-ZA" dirty="0" err="1" smtClean="0"/>
              <a:t>Salga’s</a:t>
            </a:r>
            <a:r>
              <a:rPr lang="en-ZA" dirty="0" smtClean="0"/>
              <a:t> position on Division of Revenue and LG Fiscal Architecture is articulated and documented on an annual basis through various legislative (and other) platforms including but not limited to the following-</a:t>
            </a:r>
          </a:p>
          <a:p>
            <a:pPr marL="0" indent="0">
              <a:buNone/>
            </a:pPr>
            <a:endParaRPr lang="en-ZA" dirty="0"/>
          </a:p>
          <a:p>
            <a:pPr marL="1082675">
              <a:buFont typeface="Arial" panose="020B0604020202020204" pitchFamily="34" charset="0"/>
              <a:buChar char="•"/>
            </a:pPr>
            <a:r>
              <a:rPr lang="en-ZA" dirty="0" smtClean="0"/>
              <a:t>Winter and Spring Budget Forums</a:t>
            </a:r>
          </a:p>
          <a:p>
            <a:pPr marL="1082675">
              <a:buFont typeface="Arial" panose="020B0604020202020204" pitchFamily="34" charset="0"/>
              <a:buChar char="•"/>
            </a:pPr>
            <a:r>
              <a:rPr lang="en-ZA" dirty="0" smtClean="0"/>
              <a:t>Technical Budget Forum Meetings</a:t>
            </a:r>
          </a:p>
          <a:p>
            <a:pPr marL="1082675">
              <a:buFont typeface="Arial" panose="020B0604020202020204" pitchFamily="34" charset="0"/>
              <a:buChar char="•"/>
            </a:pPr>
            <a:r>
              <a:rPr lang="en-ZA" dirty="0" smtClean="0"/>
              <a:t>Presentation of </a:t>
            </a:r>
            <a:r>
              <a:rPr lang="en-ZA" dirty="0" err="1" smtClean="0"/>
              <a:t>Salga’s</a:t>
            </a:r>
            <a:r>
              <a:rPr lang="en-ZA" dirty="0" smtClean="0"/>
              <a:t> views on the Medium Term Budget Policy Statement</a:t>
            </a:r>
            <a:endParaRPr lang="en-ZA" dirty="0"/>
          </a:p>
          <a:p>
            <a:pPr marL="1082675">
              <a:buFont typeface="Arial" panose="020B0604020202020204" pitchFamily="34" charset="0"/>
              <a:buChar char="•"/>
            </a:pPr>
            <a:r>
              <a:rPr lang="en-ZA" dirty="0"/>
              <a:t>Presentation of </a:t>
            </a:r>
            <a:r>
              <a:rPr lang="en-ZA" dirty="0" err="1"/>
              <a:t>Salga’s</a:t>
            </a:r>
            <a:r>
              <a:rPr lang="en-ZA" dirty="0"/>
              <a:t> views on the </a:t>
            </a:r>
            <a:r>
              <a:rPr lang="en-ZA" dirty="0" smtClean="0"/>
              <a:t>Tabled Budget</a:t>
            </a:r>
          </a:p>
          <a:p>
            <a:pPr marL="1082675">
              <a:buFont typeface="Arial" panose="020B0604020202020204" pitchFamily="34" charset="0"/>
              <a:buChar char="•"/>
            </a:pPr>
            <a:r>
              <a:rPr lang="en-ZA" dirty="0" err="1" smtClean="0"/>
              <a:t>Salga</a:t>
            </a:r>
            <a:r>
              <a:rPr lang="en-ZA" dirty="0" smtClean="0"/>
              <a:t> Comments on the FFC recommendations on </a:t>
            </a:r>
            <a:r>
              <a:rPr lang="en-ZA" dirty="0" err="1" smtClean="0"/>
              <a:t>DoR</a:t>
            </a:r>
            <a:endParaRPr lang="en-ZA" dirty="0" smtClean="0"/>
          </a:p>
          <a:p>
            <a:pPr marL="1082675">
              <a:buFont typeface="Arial" panose="020B0604020202020204" pitchFamily="34" charset="0"/>
              <a:buChar char="•"/>
            </a:pPr>
            <a:r>
              <a:rPr lang="en-ZA" dirty="0" err="1" smtClean="0"/>
              <a:t>Salga</a:t>
            </a:r>
            <a:r>
              <a:rPr lang="en-ZA" dirty="0" smtClean="0"/>
              <a:t> presentations to various parliamentary platforms on an ad hoc basis (SCOPA, Select and Standing Committee on Appropriations </a:t>
            </a:r>
            <a:r>
              <a:rPr lang="en-ZA" dirty="0" err="1" smtClean="0"/>
              <a:t>ect</a:t>
            </a:r>
            <a:r>
              <a:rPr lang="en-ZA" dirty="0" smtClean="0"/>
              <a:t>.)</a:t>
            </a:r>
          </a:p>
          <a:p>
            <a:pPr marL="1082675">
              <a:buFont typeface="Arial" panose="020B0604020202020204" pitchFamily="34" charset="0"/>
              <a:buChar char="•"/>
            </a:pPr>
            <a:r>
              <a:rPr lang="en-ZA" dirty="0" smtClean="0"/>
              <a:t>Various internal and external Working Groups</a:t>
            </a:r>
            <a:endParaRPr lang="en-ZA" dirty="0"/>
          </a:p>
          <a:p>
            <a:pPr marL="0" indent="0">
              <a:buNone/>
            </a:pPr>
            <a:endParaRPr lang="en-ZA" dirty="0" smtClean="0"/>
          </a:p>
          <a:p>
            <a:pPr marL="0" indent="0">
              <a:buNone/>
            </a:pPr>
            <a:r>
              <a:rPr lang="en-ZA" dirty="0" err="1" smtClean="0"/>
              <a:t>Salga</a:t>
            </a:r>
            <a:r>
              <a:rPr lang="en-ZA" dirty="0" smtClean="0"/>
              <a:t> positions are canvassed from member municipalities through Provincial Working Groups, the merits are tested and selected proposals are further researched to provide the necessary empirical evidence.</a:t>
            </a:r>
            <a:r>
              <a:rPr lang="en-ZA" dirty="0"/>
              <a:t> </a:t>
            </a:r>
            <a:endParaRPr lang="en-ZA" dirty="0" smtClean="0"/>
          </a:p>
          <a:p>
            <a:pPr marL="0" indent="0">
              <a:buNone/>
            </a:pPr>
            <a:endParaRPr lang="en-ZA" dirty="0"/>
          </a:p>
          <a:p>
            <a:pPr marL="0" indent="0">
              <a:buNone/>
            </a:pPr>
            <a:r>
              <a:rPr lang="en-ZA" dirty="0" smtClean="0"/>
              <a:t>Positions are then fed back and tested at Provincial and National Working Groups and ultimately endorsed by the respective PEC’s and NEC. Only after this consultative process is concluded a position/policy stance is considered to be official.</a:t>
            </a:r>
          </a:p>
          <a:p>
            <a:pPr marL="0" indent="0">
              <a:buNone/>
            </a:pPr>
            <a:endParaRPr lang="en-ZA" dirty="0"/>
          </a:p>
          <a:p>
            <a:pPr marL="0" indent="0">
              <a:buNone/>
            </a:pPr>
            <a:r>
              <a:rPr lang="en-ZA" dirty="0" smtClean="0"/>
              <a:t>In the current Financial year SALGA’s </a:t>
            </a:r>
            <a:r>
              <a:rPr lang="en-ZA" dirty="0"/>
              <a:t>study, “Critical Review on the LGES and Fiscal </a:t>
            </a:r>
            <a:r>
              <a:rPr lang="en-ZA" dirty="0" smtClean="0"/>
              <a:t>Architecture” </a:t>
            </a:r>
            <a:r>
              <a:rPr lang="en-ZA" dirty="0"/>
              <a:t>was used as a base for consultation (internally and externally with various stakeholders) </a:t>
            </a:r>
            <a:r>
              <a:rPr lang="en-ZA" dirty="0" smtClean="0"/>
              <a:t>for </a:t>
            </a:r>
            <a:r>
              <a:rPr lang="en-ZA" dirty="0"/>
              <a:t>an increased funding dispensation for LG</a:t>
            </a:r>
            <a:r>
              <a:rPr lang="en-ZA" dirty="0" smtClean="0"/>
              <a:t>. </a:t>
            </a:r>
          </a:p>
          <a:p>
            <a:pPr marL="0" indent="0">
              <a:buNone/>
            </a:pPr>
            <a:endParaRPr lang="en-ZA" dirty="0"/>
          </a:p>
          <a:p>
            <a:pPr marL="0" indent="0">
              <a:buNone/>
            </a:pPr>
            <a:r>
              <a:rPr lang="en-ZA" dirty="0" smtClean="0"/>
              <a:t>Key messages from this study are briefly detailed in the following slides. These messages and policy proposals were presented at above mentioned platforms and very well accepted.</a:t>
            </a:r>
            <a:endParaRPr lang="en-ZA" dirty="0"/>
          </a:p>
          <a:p>
            <a:pPr marL="0" indent="0">
              <a:buNone/>
            </a:pPr>
            <a:endParaRPr lang="en-ZA" dirty="0" smtClean="0"/>
          </a:p>
        </p:txBody>
      </p:sp>
      <p:sp>
        <p:nvSpPr>
          <p:cNvPr id="4" name="Title 1"/>
          <p:cNvSpPr>
            <a:spLocks noGrp="1"/>
          </p:cNvSpPr>
          <p:nvPr>
            <p:ph type="title"/>
          </p:nvPr>
        </p:nvSpPr>
        <p:spPr>
          <a:xfrm>
            <a:off x="1981200" y="390053"/>
            <a:ext cx="6400800" cy="794815"/>
          </a:xfrm>
        </p:spPr>
        <p:txBody>
          <a:bodyPr>
            <a:normAutofit/>
          </a:bodyPr>
          <a:lstStyle/>
          <a:p>
            <a:pPr algn="l"/>
            <a:r>
              <a:rPr lang="en-GB" dirty="0" smtClean="0"/>
              <a:t>Target 37 – Salga position on Division of Revenue and Local Government Fiscal Architecture </a:t>
            </a:r>
            <a:endParaRPr lang="en-GB" dirty="0"/>
          </a:p>
        </p:txBody>
      </p:sp>
    </p:spTree>
    <p:extLst>
      <p:ext uri="{BB962C8B-B14F-4D97-AF65-F5344CB8AC3E}">
        <p14:creationId xmlns:p14="http://schemas.microsoft.com/office/powerpoint/2010/main" xmlns="" val="1260030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825" y="274639"/>
            <a:ext cx="6400800" cy="794815"/>
          </a:xfrm>
        </p:spPr>
        <p:txBody>
          <a:bodyPr/>
          <a:lstStyle/>
          <a:p>
            <a:r>
              <a:rPr lang="en-ZA" dirty="0" smtClean="0"/>
              <a:t>SALGA Position on the Division of Revenue </a:t>
            </a:r>
            <a:endParaRPr lang="en-ZA" dirty="0"/>
          </a:p>
        </p:txBody>
      </p:sp>
      <p:sp>
        <p:nvSpPr>
          <p:cNvPr id="4" name="Content Placeholder 2"/>
          <p:cNvSpPr txBox="1">
            <a:spLocks/>
          </p:cNvSpPr>
          <p:nvPr/>
        </p:nvSpPr>
        <p:spPr>
          <a:xfrm>
            <a:off x="1763698" y="1031407"/>
            <a:ext cx="8265111" cy="5384346"/>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en-GB" sz="1500" dirty="0">
                <a:solidFill>
                  <a:schemeClr val="accent6"/>
                </a:solidFill>
              </a:rPr>
              <a:t>Local government is underfunded through the 2020 DORB.</a:t>
            </a:r>
            <a:r>
              <a:rPr lang="en-ZA" sz="1500" dirty="0">
                <a:solidFill>
                  <a:schemeClr val="accent6"/>
                </a:solidFill>
              </a:rPr>
              <a:t> </a:t>
            </a:r>
          </a:p>
          <a:p>
            <a:pPr lvl="0"/>
            <a:r>
              <a:rPr lang="en-ZA" sz="1500" dirty="0">
                <a:solidFill>
                  <a:schemeClr val="accent6"/>
                </a:solidFill>
              </a:rPr>
              <a:t>The 1998 White Paper envisaged a situation of long-term equilibrium facilitated by the notion of the equitable share, in other words municipal own revenue would be supplemented by Government transfers </a:t>
            </a:r>
          </a:p>
          <a:p>
            <a:r>
              <a:rPr lang="en-ZA" sz="1500" dirty="0">
                <a:solidFill>
                  <a:schemeClr val="accent6"/>
                </a:solidFill>
              </a:rPr>
              <a:t>The current LGES formula, based on a very loose assumption of costs of providing services at a horizontal level, affects the vertical distribution to such an extent that LG is completely underfunded for Basic services. </a:t>
            </a:r>
          </a:p>
          <a:p>
            <a:r>
              <a:rPr lang="en-ZA" sz="1500" dirty="0">
                <a:solidFill>
                  <a:schemeClr val="accent6"/>
                </a:solidFill>
              </a:rPr>
              <a:t>The problem is further amplified by the influence of current state of the economy on normal citizens and the subsequent ability for municipalities to collect “own revenue” sources.</a:t>
            </a:r>
          </a:p>
          <a:p>
            <a:pPr lvl="0"/>
            <a:r>
              <a:rPr lang="en-ZA" sz="1500" dirty="0">
                <a:solidFill>
                  <a:schemeClr val="accent6"/>
                </a:solidFill>
              </a:rPr>
              <a:t>Household poverty rates are increasing notably in most municipalities. According to newest published numbers used to determine the LGES  (Community HH Survey of 2016 and 2011 Census income data) 10, 3 million households in SA earn less than two old age pensions as income on a monthly basis. </a:t>
            </a:r>
          </a:p>
          <a:p>
            <a:r>
              <a:rPr lang="en-ZA" sz="1500" dirty="0">
                <a:solidFill>
                  <a:schemeClr val="accent6"/>
                </a:solidFill>
              </a:rPr>
              <a:t>Although the dominant narrative is that ‘households can afford to pay, “they just choose not to”, current economic reality in South Africa suggest that this is might not be true for 70-80% of Households. </a:t>
            </a:r>
          </a:p>
          <a:p>
            <a:pPr marL="0" indent="0">
              <a:buNone/>
            </a:pPr>
            <a:endParaRPr lang="en-ZA" sz="1500" b="1" i="1" dirty="0"/>
          </a:p>
          <a:p>
            <a:pPr marL="0" indent="0" algn="just">
              <a:buNone/>
            </a:pPr>
            <a:r>
              <a:rPr lang="en-ZA" sz="1500" b="1" i="1" dirty="0"/>
              <a:t>SALGA believes that local government in aggregate has in fact been in long-term state of disequilibrium, due in large part to a mismatch between the assumptions of the 1998 White Paper in respect of local government’s own revenue raising abilities, and a steady (and unforeseen) increase in the functions of local government, the cost of providing services, and rising household poverty. </a:t>
            </a:r>
          </a:p>
          <a:p>
            <a:pPr lvl="1"/>
            <a:endParaRPr lang="en-GB" sz="1900" dirty="0">
              <a:solidFill>
                <a:schemeClr val="accent6"/>
              </a:solidFill>
            </a:endParaRPr>
          </a:p>
          <a:p>
            <a:pPr lvl="1"/>
            <a:endParaRPr lang="en-GB" sz="2000" dirty="0">
              <a:solidFill>
                <a:schemeClr val="accent6"/>
              </a:solidFill>
            </a:endParaRPr>
          </a:p>
          <a:p>
            <a:endParaRPr lang="en-US" sz="2000" dirty="0">
              <a:solidFill>
                <a:schemeClr val="accent6"/>
              </a:solidFill>
            </a:endParaRPr>
          </a:p>
          <a:p>
            <a:endParaRPr lang="en-US" sz="2000" dirty="0">
              <a:solidFill>
                <a:schemeClr val="accent6"/>
              </a:solidFill>
            </a:endParaRPr>
          </a:p>
        </p:txBody>
      </p:sp>
    </p:spTree>
    <p:extLst>
      <p:ext uri="{BB962C8B-B14F-4D97-AF65-F5344CB8AC3E}">
        <p14:creationId xmlns:p14="http://schemas.microsoft.com/office/powerpoint/2010/main" xmlns="" val="931919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81200" y="425559"/>
            <a:ext cx="6400800" cy="794815"/>
          </a:xfrm>
        </p:spPr>
        <p:txBody>
          <a:bodyPr/>
          <a:lstStyle/>
          <a:p>
            <a:pPr algn="l"/>
            <a:r>
              <a:rPr lang="en-ZA" dirty="0" smtClean="0"/>
              <a:t>Current Reality in terms of Local Government Own Revenue Sources &amp; Dependence on LGES </a:t>
            </a:r>
            <a:endParaRPr lang="en-ZA" dirty="0"/>
          </a:p>
        </p:txBody>
      </p:sp>
      <p:sp>
        <p:nvSpPr>
          <p:cNvPr id="5" name="Content Placeholder 2"/>
          <p:cNvSpPr txBox="1">
            <a:spLocks/>
          </p:cNvSpPr>
          <p:nvPr/>
        </p:nvSpPr>
        <p:spPr>
          <a:xfrm>
            <a:off x="1981200" y="1220373"/>
            <a:ext cx="8005482" cy="508978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lnSpc>
                <a:spcPct val="115000"/>
              </a:lnSpc>
              <a:buFont typeface="Arial" panose="020B0604020202020204" pitchFamily="34" charset="0"/>
              <a:buChar char="•"/>
            </a:pPr>
            <a:r>
              <a:rPr lang="en-ZA" sz="1600" b="1" dirty="0">
                <a:solidFill>
                  <a:schemeClr val="accent6"/>
                </a:solidFill>
                <a:ea typeface="MS PGothic" panose="020B0600070205080204" pitchFamily="34" charset="-128"/>
                <a:cs typeface="Arial" panose="020B0604020202020204" pitchFamily="34" charset="0"/>
              </a:rPr>
              <a:t>Own revenue – both potential and actual (i.e. revenue collected) - falls far short </a:t>
            </a:r>
            <a:r>
              <a:rPr lang="en-ZA" sz="1600" dirty="0">
                <a:solidFill>
                  <a:schemeClr val="accent6"/>
                </a:solidFill>
                <a:ea typeface="MS PGothic" panose="020B0600070205080204" pitchFamily="34" charset="-128"/>
                <a:cs typeface="Arial" panose="020B0604020202020204" pitchFamily="34" charset="0"/>
              </a:rPr>
              <a:t>of the assumptions of the 1998 White Paper. Most municipalities not close to funding 90% of </a:t>
            </a:r>
            <a:r>
              <a:rPr lang="en-ZA" sz="1600" dirty="0" err="1">
                <a:solidFill>
                  <a:schemeClr val="accent6"/>
                </a:solidFill>
                <a:ea typeface="MS PGothic" panose="020B0600070205080204" pitchFamily="34" charset="-128"/>
                <a:cs typeface="Arial" panose="020B0604020202020204" pitchFamily="34" charset="0"/>
              </a:rPr>
              <a:t>Opex</a:t>
            </a:r>
            <a:r>
              <a:rPr lang="en-ZA" sz="1600" dirty="0">
                <a:solidFill>
                  <a:schemeClr val="accent6"/>
                </a:solidFill>
                <a:ea typeface="MS PGothic" panose="020B0600070205080204" pitchFamily="34" charset="-128"/>
                <a:cs typeface="Arial" panose="020B0604020202020204" pitchFamily="34" charset="0"/>
              </a:rPr>
              <a:t> through Own revenue.</a:t>
            </a:r>
          </a:p>
          <a:p>
            <a:pPr algn="just">
              <a:lnSpc>
                <a:spcPct val="115000"/>
              </a:lnSpc>
              <a:buFont typeface="Arial" panose="020B0604020202020204" pitchFamily="34" charset="0"/>
              <a:buChar char="•"/>
            </a:pPr>
            <a:r>
              <a:rPr lang="en-ZA" sz="1600" dirty="0">
                <a:solidFill>
                  <a:schemeClr val="accent6"/>
                </a:solidFill>
                <a:ea typeface="Calibri" panose="020F0502020204030204" pitchFamily="34" charset="0"/>
                <a:cs typeface="Arial" panose="020B0604020202020204" pitchFamily="34" charset="0"/>
              </a:rPr>
              <a:t>The relative share and respective value of service charges income also differs from the assumptions made in the White Paper. </a:t>
            </a:r>
          </a:p>
          <a:p>
            <a:pPr algn="just">
              <a:lnSpc>
                <a:spcPct val="115000"/>
              </a:lnSpc>
              <a:buFont typeface="Arial" panose="020B0604020202020204" pitchFamily="34" charset="0"/>
              <a:buChar char="•"/>
            </a:pPr>
            <a:r>
              <a:rPr lang="en-ZA" sz="1600" dirty="0">
                <a:solidFill>
                  <a:schemeClr val="accent6"/>
                </a:solidFill>
                <a:ea typeface="Calibri" panose="020F0502020204030204" pitchFamily="34" charset="0"/>
                <a:cs typeface="Arial" panose="020B0604020202020204" pitchFamily="34" charset="0"/>
              </a:rPr>
              <a:t>The most outstanding feature here is the contribution of electricity given that </a:t>
            </a:r>
            <a:r>
              <a:rPr lang="en-ZA" sz="1600" b="1" dirty="0">
                <a:solidFill>
                  <a:schemeClr val="accent6"/>
                </a:solidFill>
                <a:ea typeface="Calibri" panose="020F0502020204030204" pitchFamily="34" charset="0"/>
                <a:cs typeface="Arial" panose="020B0604020202020204" pitchFamily="34" charset="0"/>
              </a:rPr>
              <a:t>Eskom supplies electricity directly to 50% of households </a:t>
            </a:r>
            <a:r>
              <a:rPr lang="en-ZA" sz="1600" dirty="0">
                <a:solidFill>
                  <a:schemeClr val="accent6"/>
                </a:solidFill>
                <a:ea typeface="Calibri" panose="020F0502020204030204" pitchFamily="34" charset="0"/>
                <a:cs typeface="Arial" panose="020B0604020202020204" pitchFamily="34" charset="0"/>
              </a:rPr>
              <a:t>despite this being constitutionally a municipal function. </a:t>
            </a:r>
          </a:p>
          <a:p>
            <a:pPr algn="just">
              <a:lnSpc>
                <a:spcPct val="115000"/>
              </a:lnSpc>
              <a:buFont typeface="Arial" panose="020B0604020202020204" pitchFamily="34" charset="0"/>
              <a:buChar char="•"/>
            </a:pPr>
            <a:r>
              <a:rPr lang="en-ZA" sz="1600" dirty="0">
                <a:solidFill>
                  <a:schemeClr val="accent6"/>
                </a:solidFill>
                <a:ea typeface="MS PGothic" panose="020B0600070205080204" pitchFamily="34" charset="-128"/>
                <a:cs typeface="Arial" panose="020B0604020202020204" pitchFamily="34" charset="0"/>
              </a:rPr>
              <a:t>LG sector wide </a:t>
            </a:r>
            <a:r>
              <a:rPr lang="en-ZA" sz="1600" b="1" dirty="0">
                <a:solidFill>
                  <a:schemeClr val="accent6"/>
                </a:solidFill>
                <a:ea typeface="MS PGothic" panose="020B0600070205080204" pitchFamily="34" charset="-128"/>
                <a:cs typeface="Arial" panose="020B0604020202020204" pitchFamily="34" charset="0"/>
              </a:rPr>
              <a:t>net revenue foregone</a:t>
            </a:r>
            <a:r>
              <a:rPr lang="en-ZA" sz="1600" b="1" dirty="0">
                <a:solidFill>
                  <a:schemeClr val="accent6"/>
                </a:solidFill>
                <a:ea typeface="Calibri" panose="020F0502020204030204" pitchFamily="34" charset="0"/>
                <a:cs typeface="Arial" panose="020B0604020202020204" pitchFamily="34" charset="0"/>
              </a:rPr>
              <a:t> </a:t>
            </a:r>
            <a:r>
              <a:rPr lang="en-ZA" sz="1600" dirty="0">
                <a:solidFill>
                  <a:schemeClr val="accent6"/>
                </a:solidFill>
                <a:ea typeface="Calibri" panose="020F0502020204030204" pitchFamily="34" charset="0"/>
                <a:cs typeface="Arial" panose="020B0604020202020204" pitchFamily="34" charset="0"/>
              </a:rPr>
              <a:t>by local government to Eskom aggregates to billions of </a:t>
            </a:r>
            <a:r>
              <a:rPr lang="en-ZA" sz="1600" dirty="0" err="1">
                <a:solidFill>
                  <a:schemeClr val="accent6"/>
                </a:solidFill>
                <a:ea typeface="Calibri" panose="020F0502020204030204" pitchFamily="34" charset="0"/>
                <a:cs typeface="Arial" panose="020B0604020202020204" pitchFamily="34" charset="0"/>
              </a:rPr>
              <a:t>Rands</a:t>
            </a:r>
            <a:r>
              <a:rPr lang="en-ZA" sz="1600" dirty="0">
                <a:solidFill>
                  <a:schemeClr val="accent6"/>
                </a:solidFill>
                <a:ea typeface="Calibri" panose="020F0502020204030204" pitchFamily="34" charset="0"/>
                <a:cs typeface="Arial" panose="020B0604020202020204" pitchFamily="34" charset="0"/>
              </a:rPr>
              <a:t> </a:t>
            </a:r>
            <a:r>
              <a:rPr lang="en-ZA" sz="1600" i="1" dirty="0">
                <a:solidFill>
                  <a:schemeClr val="accent6"/>
                </a:solidFill>
                <a:ea typeface="Calibri" panose="020F0502020204030204" pitchFamily="34" charset="0"/>
                <a:cs typeface="Arial" panose="020B0604020202020204" pitchFamily="34" charset="0"/>
              </a:rPr>
              <a:t>per </a:t>
            </a:r>
            <a:r>
              <a:rPr lang="en-ZA" sz="1600" i="1" dirty="0">
                <a:solidFill>
                  <a:schemeClr val="accent6"/>
                </a:solidFill>
                <a:ea typeface="MS PGothic" panose="020B0600070205080204" pitchFamily="34" charset="-128"/>
                <a:cs typeface="Arial" panose="020B0604020202020204" pitchFamily="34" charset="0"/>
              </a:rPr>
              <a:t>annum.</a:t>
            </a:r>
          </a:p>
          <a:p>
            <a:pPr algn="just">
              <a:lnSpc>
                <a:spcPct val="115000"/>
              </a:lnSpc>
              <a:buFont typeface="Arial" panose="020B0604020202020204" pitchFamily="34" charset="0"/>
              <a:buChar char="•"/>
            </a:pPr>
            <a:r>
              <a:rPr lang="en-ZA" sz="1600" dirty="0">
                <a:solidFill>
                  <a:schemeClr val="accent6"/>
                </a:solidFill>
                <a:ea typeface="MS PGothic" panose="020B0600070205080204" pitchFamily="34" charset="-128"/>
                <a:cs typeface="Arial" panose="020B0604020202020204" pitchFamily="34" charset="0"/>
              </a:rPr>
              <a:t>A rising debtors’ book of </a:t>
            </a:r>
            <a:r>
              <a:rPr lang="en-ZA" sz="1600" b="1" dirty="0">
                <a:solidFill>
                  <a:schemeClr val="accent6"/>
                </a:solidFill>
                <a:ea typeface="MS PGothic" panose="020B0600070205080204" pitchFamily="34" charset="-128"/>
                <a:cs typeface="Arial" panose="020B0604020202020204" pitchFamily="34" charset="0"/>
              </a:rPr>
              <a:t>R164</a:t>
            </a:r>
            <a:r>
              <a:rPr lang="en-ZA" sz="1600" b="1" dirty="0">
                <a:solidFill>
                  <a:schemeClr val="accent6"/>
                </a:solidFill>
                <a:ea typeface="Calibri" panose="020F0502020204030204" pitchFamily="34" charset="0"/>
                <a:cs typeface="Arial" panose="020B0604020202020204" pitchFamily="34" charset="0"/>
              </a:rPr>
              <a:t> billion upwards </a:t>
            </a:r>
            <a:r>
              <a:rPr lang="en-ZA" sz="1600" dirty="0">
                <a:solidFill>
                  <a:schemeClr val="accent6"/>
                </a:solidFill>
                <a:ea typeface="Calibri" panose="020F0502020204030204" pitchFamily="34" charset="0"/>
                <a:cs typeface="Arial" panose="020B0604020202020204" pitchFamily="34" charset="0"/>
              </a:rPr>
              <a:t>reflects the challenges of revenue collection. (S71 Q1)</a:t>
            </a:r>
          </a:p>
          <a:p>
            <a:pPr algn="just">
              <a:lnSpc>
                <a:spcPct val="115000"/>
              </a:lnSpc>
              <a:buFont typeface="Arial" panose="020B0604020202020204" pitchFamily="34" charset="0"/>
              <a:buChar char="•"/>
            </a:pPr>
            <a:r>
              <a:rPr lang="en-ZA" sz="1600" b="1" dirty="0">
                <a:solidFill>
                  <a:schemeClr val="accent6"/>
                </a:solidFill>
                <a:ea typeface="MS PGothic" panose="020B0600070205080204" pitchFamily="34" charset="-128"/>
                <a:cs typeface="Arial" panose="020B0604020202020204" pitchFamily="34" charset="0"/>
              </a:rPr>
              <a:t>Many households simply cannot afford to pay </a:t>
            </a:r>
            <a:r>
              <a:rPr lang="en-ZA" sz="1600" dirty="0">
                <a:solidFill>
                  <a:schemeClr val="accent6"/>
                </a:solidFill>
                <a:ea typeface="MS PGothic" panose="020B0600070205080204" pitchFamily="34" charset="-128"/>
                <a:cs typeface="Arial" panose="020B0604020202020204" pitchFamily="34" charset="0"/>
              </a:rPr>
              <a:t>their municipal accounts. </a:t>
            </a:r>
          </a:p>
          <a:p>
            <a:pPr lvl="0" algn="just">
              <a:lnSpc>
                <a:spcPct val="115000"/>
              </a:lnSpc>
              <a:buFont typeface="Arial" panose="020B0604020202020204" pitchFamily="34" charset="0"/>
              <a:buChar char="•"/>
            </a:pPr>
            <a:r>
              <a:rPr lang="en-ZA" sz="1600" b="1" dirty="0">
                <a:solidFill>
                  <a:schemeClr val="accent6"/>
                </a:solidFill>
                <a:ea typeface="Calibri" panose="020F0502020204030204" pitchFamily="34" charset="0"/>
                <a:cs typeface="Arial" panose="020B0604020202020204" pitchFamily="34" charset="0"/>
              </a:rPr>
              <a:t>Organs of State Debt to Municipalities is at R12 billion upwards</a:t>
            </a:r>
            <a:r>
              <a:rPr lang="en-ZA" sz="1600" dirty="0">
                <a:solidFill>
                  <a:schemeClr val="accent6"/>
                </a:solidFill>
                <a:ea typeface="Calibri" panose="020F0502020204030204" pitchFamily="34" charset="0"/>
                <a:cs typeface="Arial" panose="020B0604020202020204" pitchFamily="34" charset="0"/>
              </a:rPr>
              <a:t>.(S71 Q1)</a:t>
            </a:r>
          </a:p>
          <a:p>
            <a:pPr algn="just">
              <a:lnSpc>
                <a:spcPct val="115000"/>
              </a:lnSpc>
              <a:buFont typeface="Arial" panose="020B0604020202020204" pitchFamily="34" charset="0"/>
              <a:buChar char="•"/>
            </a:pPr>
            <a:r>
              <a:rPr lang="en-ZA" sz="1600" dirty="0">
                <a:solidFill>
                  <a:schemeClr val="accent6"/>
                </a:solidFill>
                <a:ea typeface="MS PGothic" panose="020B0600070205080204" pitchFamily="34" charset="-128"/>
                <a:cs typeface="Arial" panose="020B0604020202020204" pitchFamily="34" charset="0"/>
              </a:rPr>
              <a:t>The potential of the </a:t>
            </a:r>
            <a:r>
              <a:rPr lang="en-ZA" sz="1600" b="1" dirty="0">
                <a:solidFill>
                  <a:schemeClr val="accent6"/>
                </a:solidFill>
                <a:ea typeface="MS PGothic" panose="020B0600070205080204" pitchFamily="34" charset="-128"/>
                <a:cs typeface="Arial" panose="020B0604020202020204" pitchFamily="34" charset="0"/>
              </a:rPr>
              <a:t>municipal debt market </a:t>
            </a:r>
            <a:r>
              <a:rPr lang="en-ZA" sz="1600" dirty="0">
                <a:solidFill>
                  <a:schemeClr val="accent6"/>
                </a:solidFill>
                <a:ea typeface="MS PGothic" panose="020B0600070205080204" pitchFamily="34" charset="-128"/>
                <a:cs typeface="Arial" panose="020B0604020202020204" pitchFamily="34" charset="0"/>
              </a:rPr>
              <a:t>to provide a meaningful source of funding as anticipated in the White Paper is limited.</a:t>
            </a:r>
            <a:endParaRPr lang="en-US" sz="1600" b="1" dirty="0">
              <a:solidFill>
                <a:schemeClr val="accent6"/>
              </a:solidFill>
            </a:endParaRPr>
          </a:p>
          <a:p>
            <a:pPr marL="0" indent="0" algn="just">
              <a:lnSpc>
                <a:spcPct val="115000"/>
              </a:lnSpc>
              <a:buNone/>
            </a:pPr>
            <a:endParaRPr lang="en-ZA" sz="2000" dirty="0">
              <a:solidFill>
                <a:schemeClr val="accent6"/>
              </a:solidFill>
              <a:latin typeface="Calibri" panose="020F0502020204030204" pitchFamily="34" charset="0"/>
              <a:ea typeface="MS PGothic" panose="020B0600070205080204" pitchFamily="34" charset="-128"/>
              <a:cs typeface="Times New Roman" panose="02020603050405020304" pitchFamily="18" charset="0"/>
            </a:endParaRPr>
          </a:p>
          <a:p>
            <a:pPr marL="457200"/>
            <a:endParaRPr lang="en-ZA" sz="2000" dirty="0">
              <a:solidFill>
                <a:schemeClr val="accent6"/>
              </a:solidFill>
              <a:latin typeface="Calibri" panose="020F0502020204030204" pitchFamily="34" charset="0"/>
              <a:ea typeface="Times New Roman" panose="02020603050405020304" pitchFamily="18" charset="0"/>
            </a:endParaRPr>
          </a:p>
          <a:p>
            <a:pPr marL="0" indent="0">
              <a:buNone/>
              <a:defRPr/>
            </a:pPr>
            <a:endParaRPr lang="en-US" sz="1800" dirty="0">
              <a:solidFill>
                <a:schemeClr val="accent6"/>
              </a:solidFill>
              <a:latin typeface="Calibri" panose="020F0502020204030204" pitchFamily="34" charset="0"/>
            </a:endParaRPr>
          </a:p>
        </p:txBody>
      </p:sp>
    </p:spTree>
    <p:extLst>
      <p:ext uri="{BB962C8B-B14F-4D97-AF65-F5344CB8AC3E}">
        <p14:creationId xmlns:p14="http://schemas.microsoft.com/office/powerpoint/2010/main" xmlns="" val="374842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744173" y="1768794"/>
            <a:ext cx="4644517" cy="3540543"/>
            <a:chOff x="5663952" y="1700808"/>
            <a:chExt cx="2448272" cy="4968552"/>
          </a:xfrm>
        </p:grpSpPr>
        <p:sp>
          <p:nvSpPr>
            <p:cNvPr id="4" name="Rounded Rectangle 3"/>
            <p:cNvSpPr/>
            <p:nvPr/>
          </p:nvSpPr>
          <p:spPr bwMode="auto">
            <a:xfrm>
              <a:off x="5663952" y="1700808"/>
              <a:ext cx="2448272" cy="4968552"/>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a:p>
              <a:pPr algn="ctr" defTabSz="685800"/>
              <a:endParaRPr lang="en-ZA" sz="1200" dirty="0">
                <a:solidFill>
                  <a:srgbClr val="000000"/>
                </a:solidFill>
              </a:endParaRP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07968" y="1844824"/>
              <a:ext cx="1113707" cy="11086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ounded Rectangle 5"/>
            <p:cNvSpPr/>
            <p:nvPr/>
          </p:nvSpPr>
          <p:spPr>
            <a:xfrm>
              <a:off x="5868182" y="2953445"/>
              <a:ext cx="993582" cy="963448"/>
            </a:xfrm>
            <a:prstGeom prst="roundRect">
              <a:avLst>
                <a:gd name="adj" fmla="val 10000"/>
              </a:avLst>
            </a:prstGeom>
            <a:blipFill rotWithShape="0">
              <a:blip r:embed="rId4" cstate="print"/>
              <a:stretch>
                <a:fillRect/>
              </a:stretch>
            </a:blipFill>
            <a:ln w="10000" cap="flat" cmpd="sng" algn="ctr">
              <a:solidFill>
                <a:sysClr val="window" lastClr="FFFFFF">
                  <a:hueOff val="0"/>
                  <a:satOff val="0"/>
                  <a:lumOff val="0"/>
                  <a:alphaOff val="0"/>
                </a:sysClr>
              </a:solidFill>
              <a:prstDash val="solid"/>
            </a:ln>
            <a:effectLst>
              <a:outerShdw blurRad="38100" dist="30000" dir="5400000" rotWithShape="0">
                <a:srgbClr val="000000">
                  <a:alpha val="45000"/>
                </a:srgbClr>
              </a:outerShdw>
            </a:effectLst>
          </p:spPr>
          <p:style>
            <a:lnRef idx="1">
              <a:scrgbClr r="0" g="0" b="0"/>
            </a:lnRef>
            <a:fillRef idx="1">
              <a:scrgbClr r="0" g="0" b="0"/>
            </a:fillRef>
            <a:effectRef idx="1">
              <a:scrgbClr r="0" g="0" b="0"/>
            </a:effectRef>
            <a:fontRef idx="minor">
              <a:schemeClr val="lt1">
                <a:hueOff val="0"/>
                <a:satOff val="0"/>
                <a:lumOff val="0"/>
                <a:alphaOff val="0"/>
              </a:schemeClr>
            </a:fontRef>
          </p:style>
        </p:sp>
        <p:sp>
          <p:nvSpPr>
            <p:cNvPr id="7" name="Rounded Rectangle 6"/>
            <p:cNvSpPr/>
            <p:nvPr/>
          </p:nvSpPr>
          <p:spPr>
            <a:xfrm>
              <a:off x="6922407" y="2953444"/>
              <a:ext cx="993582" cy="963448"/>
            </a:xfrm>
            <a:prstGeom prst="roundRect">
              <a:avLst>
                <a:gd name="adj" fmla="val 10000"/>
              </a:avLst>
            </a:prstGeom>
            <a:blipFill rotWithShape="0">
              <a:blip r:embed="rId5" cstate="print"/>
              <a:stretch>
                <a:fillRect/>
              </a:stretch>
            </a:blipFill>
            <a:ln w="10000" cap="flat" cmpd="sng" algn="ctr">
              <a:solidFill>
                <a:sysClr val="window" lastClr="FFFFFF">
                  <a:hueOff val="0"/>
                  <a:satOff val="0"/>
                  <a:lumOff val="0"/>
                  <a:alphaOff val="0"/>
                </a:sysClr>
              </a:solidFill>
              <a:prstDash val="solid"/>
            </a:ln>
            <a:effectLst>
              <a:outerShdw blurRad="38100" dist="30000" dir="5400000" rotWithShape="0">
                <a:srgbClr val="000000">
                  <a:alpha val="45000"/>
                </a:srgbClr>
              </a:outerShdw>
            </a:effectLst>
          </p:spPr>
          <p:style>
            <a:lnRef idx="1">
              <a:scrgbClr r="0" g="0" b="0"/>
            </a:lnRef>
            <a:fillRef idx="1">
              <a:scrgbClr r="0" g="0" b="0"/>
            </a:fillRef>
            <a:effectRef idx="1">
              <a:scrgbClr r="0" g="0" b="0"/>
            </a:effectRef>
            <a:fontRef idx="minor">
              <a:schemeClr val="lt1">
                <a:hueOff val="0"/>
                <a:satOff val="0"/>
                <a:lumOff val="0"/>
                <a:alphaOff val="0"/>
              </a:schemeClr>
            </a:fontRef>
          </p:style>
        </p:sp>
        <p:sp>
          <p:nvSpPr>
            <p:cNvPr id="8" name="Rounded Rectangle 7"/>
            <p:cNvSpPr/>
            <p:nvPr/>
          </p:nvSpPr>
          <p:spPr>
            <a:xfrm>
              <a:off x="6961782" y="1846654"/>
              <a:ext cx="993583" cy="1021376"/>
            </a:xfrm>
            <a:prstGeom prst="roundRect">
              <a:avLst>
                <a:gd name="adj" fmla="val 10000"/>
              </a:avLst>
            </a:prstGeom>
            <a:blipFill rotWithShape="0">
              <a:blip r:embed="rId6" cstate="print"/>
              <a:stretch>
                <a:fillRect/>
              </a:stretch>
            </a:blipFill>
            <a:ln w="10000" cap="flat" cmpd="sng" algn="ctr">
              <a:solidFill>
                <a:sysClr val="window" lastClr="FFFFFF">
                  <a:hueOff val="0"/>
                  <a:satOff val="0"/>
                  <a:lumOff val="0"/>
                  <a:alphaOff val="0"/>
                </a:sysClr>
              </a:solidFill>
              <a:prstDash val="solid"/>
            </a:ln>
            <a:effectLst>
              <a:outerShdw blurRad="38100" dist="30000" dir="5400000" rotWithShape="0">
                <a:srgbClr val="000000">
                  <a:alpha val="45000"/>
                </a:srgbClr>
              </a:outerShdw>
            </a:effectLst>
          </p:spPr>
        </p:sp>
      </p:grpSp>
      <p:sp>
        <p:nvSpPr>
          <p:cNvPr id="19" name="Title 1"/>
          <p:cNvSpPr>
            <a:spLocks noGrp="1"/>
          </p:cNvSpPr>
          <p:nvPr>
            <p:ph type="title"/>
          </p:nvPr>
        </p:nvSpPr>
        <p:spPr>
          <a:xfrm>
            <a:off x="381292" y="1055492"/>
            <a:ext cx="6398923" cy="800100"/>
          </a:xfrm>
          <a:noFill/>
        </p:spPr>
        <p:txBody>
          <a:bodyPr>
            <a:normAutofit/>
          </a:bodyPr>
          <a:lstStyle/>
          <a:p>
            <a:pPr algn="ctr"/>
            <a:r>
              <a:rPr lang="en-US" sz="1800" dirty="0"/>
              <a:t>         </a:t>
            </a:r>
            <a:r>
              <a:rPr lang="en-US" sz="1800" dirty="0">
                <a:solidFill>
                  <a:schemeClr val="accent6"/>
                </a:solidFill>
              </a:rPr>
              <a:t> Cost of Service vs Equitable Share </a:t>
            </a:r>
            <a:endParaRPr lang="en-ZA" sz="1800" dirty="0">
              <a:solidFill>
                <a:schemeClr val="accent6"/>
              </a:solidFill>
            </a:endParaRPr>
          </a:p>
        </p:txBody>
      </p:sp>
      <p:sp>
        <p:nvSpPr>
          <p:cNvPr id="3" name="Rectangle 2"/>
          <p:cNvSpPr/>
          <p:nvPr/>
        </p:nvSpPr>
        <p:spPr>
          <a:xfrm>
            <a:off x="6205450" y="3493161"/>
            <a:ext cx="3622087" cy="1546577"/>
          </a:xfrm>
          <a:prstGeom prst="rect">
            <a:avLst/>
          </a:prstGeom>
        </p:spPr>
        <p:txBody>
          <a:bodyPr wrap="square">
            <a:spAutoFit/>
          </a:bodyPr>
          <a:lstStyle/>
          <a:p>
            <a:pPr algn="ctr" defTabSz="685800"/>
            <a:r>
              <a:rPr lang="en-ZA" sz="1350" b="1" u="sng" dirty="0">
                <a:solidFill>
                  <a:srgbClr val="000000"/>
                </a:solidFill>
              </a:rPr>
              <a:t>BS: R435,03</a:t>
            </a:r>
            <a:r>
              <a:rPr lang="en-ZA" sz="1350" b="1" dirty="0">
                <a:solidFill>
                  <a:srgbClr val="000000"/>
                </a:solidFill>
              </a:rPr>
              <a:t> per household per month for a package of free basic services</a:t>
            </a:r>
            <a:r>
              <a:rPr lang="en-ZA" sz="1350" dirty="0">
                <a:solidFill>
                  <a:srgbClr val="000000"/>
                </a:solidFill>
              </a:rPr>
              <a:t> </a:t>
            </a:r>
          </a:p>
          <a:p>
            <a:pPr algn="ctr" defTabSz="685800"/>
            <a:r>
              <a:rPr lang="en-ZA" sz="1350" dirty="0">
                <a:solidFill>
                  <a:srgbClr val="000000"/>
                </a:solidFill>
              </a:rPr>
              <a:t>Free basic services</a:t>
            </a:r>
          </a:p>
          <a:p>
            <a:pPr algn="ctr" defTabSz="685800"/>
            <a:r>
              <a:rPr lang="en-ZA" sz="1350" b="1" u="sng" dirty="0">
                <a:solidFill>
                  <a:srgbClr val="000000"/>
                </a:solidFill>
              </a:rPr>
              <a:t>R54 billion</a:t>
            </a:r>
          </a:p>
          <a:p>
            <a:pPr algn="ctr" defTabSz="685800"/>
            <a:r>
              <a:rPr lang="en-ZA" sz="1350" b="1" u="sng" dirty="0">
                <a:solidFill>
                  <a:srgbClr val="000000"/>
                </a:solidFill>
              </a:rPr>
              <a:t>I: R7,4m base allocation</a:t>
            </a:r>
          </a:p>
          <a:p>
            <a:pPr algn="ctr" defTabSz="685800"/>
            <a:r>
              <a:rPr lang="en-ZA" sz="1350" b="1" u="sng" dirty="0">
                <a:solidFill>
                  <a:srgbClr val="000000"/>
                </a:solidFill>
              </a:rPr>
              <a:t>CS: R10,39 for MHS and R122,78 for other services</a:t>
            </a:r>
          </a:p>
        </p:txBody>
      </p:sp>
      <p:sp>
        <p:nvSpPr>
          <p:cNvPr id="12" name="Text Placeholder 2"/>
          <p:cNvSpPr>
            <a:spLocks noGrp="1"/>
          </p:cNvSpPr>
          <p:nvPr>
            <p:ph type="body" sz="quarter" idx="10"/>
          </p:nvPr>
        </p:nvSpPr>
        <p:spPr>
          <a:xfrm>
            <a:off x="1671897" y="1698711"/>
            <a:ext cx="3946573" cy="3405188"/>
          </a:xfrm>
        </p:spPr>
        <p:txBody>
          <a:bodyPr>
            <a:noAutofit/>
          </a:bodyPr>
          <a:lstStyle/>
          <a:p>
            <a:pPr algn="just"/>
            <a:r>
              <a:rPr lang="en-GB" sz="1100" dirty="0"/>
              <a:t>In many instances Cost of providing basic services exceeds Equitable share based on the following key factors </a:t>
            </a:r>
          </a:p>
          <a:p>
            <a:pPr lvl="1" algn="just"/>
            <a:r>
              <a:rPr lang="en-ZA" sz="1100" dirty="0"/>
              <a:t>Topography (flat, rolling or mountainous terrain) – this dataset was obtained from the Agricultural Research Council (ARC), 25 November 2013; </a:t>
            </a:r>
          </a:p>
          <a:p>
            <a:pPr lvl="1" algn="just"/>
            <a:r>
              <a:rPr lang="en-ZA" sz="1100" dirty="0"/>
              <a:t>Location (coastal or inland); </a:t>
            </a:r>
          </a:p>
          <a:p>
            <a:pPr lvl="1" algn="just"/>
            <a:r>
              <a:rPr lang="en-ZA" sz="1100" dirty="0"/>
              <a:t>Distance from economic </a:t>
            </a:r>
            <a:r>
              <a:rPr lang="en-ZA" sz="1100" dirty="0" err="1"/>
              <a:t>centers</a:t>
            </a:r>
            <a:r>
              <a:rPr lang="en-ZA" sz="1100" dirty="0"/>
              <a:t>; </a:t>
            </a:r>
          </a:p>
          <a:p>
            <a:pPr lvl="1" algn="just"/>
            <a:r>
              <a:rPr lang="en-ZA" sz="1100" dirty="0"/>
              <a:t>Development status referring to number of settlements and densities; and </a:t>
            </a:r>
          </a:p>
          <a:p>
            <a:pPr lvl="1" algn="just"/>
            <a:r>
              <a:rPr lang="en-ZA" sz="1100" dirty="0"/>
              <a:t> Loss of economy of scale </a:t>
            </a:r>
          </a:p>
          <a:p>
            <a:pPr algn="just"/>
            <a:endParaRPr lang="en-GB" sz="1100" dirty="0"/>
          </a:p>
          <a:p>
            <a:pPr algn="just"/>
            <a:r>
              <a:rPr lang="en-GB" sz="1100" dirty="0"/>
              <a:t>Further in some instances consumption of indigents exceeds  basic services – particularly in instances of yard connections.</a:t>
            </a:r>
          </a:p>
          <a:p>
            <a:pPr algn="just"/>
            <a:endParaRPr lang="en-GB" sz="1100" dirty="0"/>
          </a:p>
          <a:p>
            <a:pPr algn="just"/>
            <a:r>
              <a:rPr lang="en-GB" sz="1100" b="1" dirty="0"/>
              <a:t>Costing Methodology doesn’t support differentiated circumstances faced by each municipality.</a:t>
            </a:r>
          </a:p>
          <a:p>
            <a:pPr marL="0" indent="0" algn="just">
              <a:buNone/>
            </a:pPr>
            <a:endParaRPr lang="en-GB" sz="1100" b="1" dirty="0"/>
          </a:p>
          <a:p>
            <a:pPr algn="just"/>
            <a:r>
              <a:rPr lang="en-GB" sz="1100" b="1" i="1" dirty="0">
                <a:solidFill>
                  <a:schemeClr val="tx1"/>
                </a:solidFill>
              </a:rPr>
              <a:t>“South Africa’s 257 municipalities are also diverse, ranging from cities with large revenue-raising potential from property rates and the sale of services, to rural municipalities where most residents are very poor and the municipal budget is primarily funded from transfers.”</a:t>
            </a:r>
            <a:endParaRPr lang="en-ZA" sz="1100" b="1" i="1" dirty="0">
              <a:solidFill>
                <a:schemeClr val="tx1"/>
              </a:solidFill>
            </a:endParaRPr>
          </a:p>
          <a:p>
            <a:endParaRPr lang="en-GB" sz="1350" b="1" dirty="0"/>
          </a:p>
          <a:p>
            <a:endParaRPr lang="en-GB" sz="1350" dirty="0"/>
          </a:p>
          <a:p>
            <a:pPr algn="just" defTabSz="514350" eaLnBrk="0" fontAlgn="base" hangingPunct="0">
              <a:lnSpc>
                <a:spcPct val="110000"/>
              </a:lnSpc>
              <a:spcBef>
                <a:spcPts val="0"/>
              </a:spcBef>
            </a:pPr>
            <a:endParaRPr lang="en-GB" sz="1350" dirty="0"/>
          </a:p>
          <a:p>
            <a:endParaRPr lang="en-ZA" sz="1350" dirty="0"/>
          </a:p>
        </p:txBody>
      </p:sp>
      <p:sp>
        <p:nvSpPr>
          <p:cNvPr id="11" name="TextBox 10"/>
          <p:cNvSpPr txBox="1"/>
          <p:nvPr/>
        </p:nvSpPr>
        <p:spPr>
          <a:xfrm>
            <a:off x="1887170" y="476541"/>
            <a:ext cx="5011308" cy="400110"/>
          </a:xfrm>
          <a:prstGeom prst="rect">
            <a:avLst/>
          </a:prstGeom>
          <a:noFill/>
        </p:spPr>
        <p:txBody>
          <a:bodyPr wrap="none" rtlCol="0">
            <a:spAutoFit/>
          </a:bodyPr>
          <a:lstStyle/>
          <a:p>
            <a:pPr algn="ctr"/>
            <a:r>
              <a:rPr lang="en-ZA" sz="2000" b="1" dirty="0">
                <a:latin typeface="+mj-lt"/>
              </a:rPr>
              <a:t>LGES and lack of differentiated Costing</a:t>
            </a:r>
          </a:p>
        </p:txBody>
      </p:sp>
    </p:spTree>
    <p:extLst>
      <p:ext uri="{BB962C8B-B14F-4D97-AF65-F5344CB8AC3E}">
        <p14:creationId xmlns:p14="http://schemas.microsoft.com/office/powerpoint/2010/main" xmlns="" val="36656118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947" y="274639"/>
            <a:ext cx="6400800" cy="794815"/>
          </a:xfrm>
        </p:spPr>
        <p:txBody>
          <a:bodyPr/>
          <a:lstStyle/>
          <a:p>
            <a:r>
              <a:rPr lang="en-ZA" dirty="0" smtClean="0"/>
              <a:t>SALGA Strategic relationship with FFC-</a:t>
            </a:r>
            <a:br>
              <a:rPr lang="en-ZA" dirty="0" smtClean="0"/>
            </a:br>
            <a:r>
              <a:rPr lang="en-ZA" dirty="0" smtClean="0"/>
              <a:t>Costing Model developed to improve LGES</a:t>
            </a:r>
            <a:endParaRPr lang="en-ZA" dirty="0"/>
          </a:p>
        </p:txBody>
      </p:sp>
      <p:sp>
        <p:nvSpPr>
          <p:cNvPr id="3" name="Text Placeholder 2"/>
          <p:cNvSpPr>
            <a:spLocks noGrp="1"/>
          </p:cNvSpPr>
          <p:nvPr>
            <p:ph type="body" sz="quarter" idx="10"/>
          </p:nvPr>
        </p:nvSpPr>
        <p:spPr>
          <a:xfrm>
            <a:off x="1524000" y="1211687"/>
            <a:ext cx="9002332" cy="5098961"/>
          </a:xfrm>
        </p:spPr>
        <p:txBody>
          <a:bodyPr>
            <a:normAutofit/>
          </a:bodyPr>
          <a:lstStyle/>
          <a:p>
            <a:pPr algn="just">
              <a:spcBef>
                <a:spcPts val="0"/>
              </a:spcBef>
            </a:pPr>
            <a:r>
              <a:rPr lang="en-US" sz="1600" b="1" dirty="0"/>
              <a:t>Costing model developed:</a:t>
            </a:r>
          </a:p>
          <a:p>
            <a:pPr lvl="1" algn="just">
              <a:spcBef>
                <a:spcPts val="0"/>
              </a:spcBef>
              <a:buFont typeface="+mj-lt"/>
              <a:buAutoNum type="arabicPeriod"/>
            </a:pPr>
            <a:r>
              <a:rPr lang="en-ZA" sz="1600" dirty="0"/>
              <a:t>Comprehensive municipal-specific profiling (e.g. </a:t>
            </a:r>
            <a:r>
              <a:rPr lang="en-ZA" sz="1600" dirty="0" err="1"/>
              <a:t>nr</a:t>
            </a:r>
            <a:r>
              <a:rPr lang="en-ZA" sz="1600" dirty="0"/>
              <a:t> of households in a particular municipality located on mountainous terrain).</a:t>
            </a:r>
          </a:p>
          <a:p>
            <a:pPr lvl="1" algn="just">
              <a:spcBef>
                <a:spcPts val="0"/>
              </a:spcBef>
              <a:buFont typeface="+mj-lt"/>
              <a:buAutoNum type="arabicPeriod"/>
            </a:pPr>
            <a:r>
              <a:rPr lang="en-ZA" sz="1600" dirty="0"/>
              <a:t>The costs of municipal basic services can be moderated individually, per category or in total, based on exogenous cost-influencing factors such as spatial characteristics, topography and geology.</a:t>
            </a:r>
          </a:p>
          <a:p>
            <a:pPr lvl="1" algn="just">
              <a:spcBef>
                <a:spcPts val="0"/>
              </a:spcBef>
              <a:buFont typeface="+mj-lt"/>
              <a:buAutoNum type="arabicPeriod"/>
            </a:pPr>
            <a:r>
              <a:rPr lang="en-ZA" sz="1600" dirty="0"/>
              <a:t>Ability to establish the cost of municipal services based on actual costs, benchmarked costs, average costs or some combination of these</a:t>
            </a:r>
          </a:p>
          <a:p>
            <a:pPr lvl="1" algn="just">
              <a:spcBef>
                <a:spcPts val="0"/>
              </a:spcBef>
              <a:buFont typeface="+mj-lt"/>
              <a:buAutoNum type="arabicPeriod"/>
            </a:pPr>
            <a:r>
              <a:rPr lang="en-ZA" sz="1600" dirty="0"/>
              <a:t>The model allows for temporal adjustments to variable base datasets (e.g. population size and </a:t>
            </a:r>
            <a:r>
              <a:rPr lang="en-ZA" sz="1600" dirty="0" err="1"/>
              <a:t>nr</a:t>
            </a:r>
            <a:r>
              <a:rPr lang="en-ZA" sz="1600" dirty="0"/>
              <a:t> of households).</a:t>
            </a:r>
          </a:p>
          <a:p>
            <a:pPr lvl="1" algn="just">
              <a:spcBef>
                <a:spcPts val="0"/>
              </a:spcBef>
              <a:buFont typeface="+mj-lt"/>
              <a:buAutoNum type="arabicPeriod"/>
            </a:pPr>
            <a:r>
              <a:rPr lang="en-ZA" sz="1600" dirty="0"/>
              <a:t>The model discourages municipal inefficiencies.</a:t>
            </a:r>
          </a:p>
          <a:p>
            <a:pPr marL="457200" lvl="1" indent="0" algn="just">
              <a:spcBef>
                <a:spcPts val="0"/>
              </a:spcBef>
              <a:buNone/>
            </a:pPr>
            <a:endParaRPr lang="en-ZA" sz="1600" dirty="0"/>
          </a:p>
          <a:p>
            <a:pPr algn="just">
              <a:spcBef>
                <a:spcPts val="0"/>
              </a:spcBef>
            </a:pPr>
            <a:r>
              <a:rPr lang="en-US" sz="1600" b="1" dirty="0"/>
              <a:t>FFC &amp; SALGA would therefore approach the adequacy/inadequacy of the LGES by:</a:t>
            </a:r>
          </a:p>
          <a:p>
            <a:pPr lvl="1" algn="just">
              <a:spcBef>
                <a:spcPts val="0"/>
              </a:spcBef>
            </a:pPr>
            <a:r>
              <a:rPr lang="en-US" sz="1600" dirty="0"/>
              <a:t>Assessing the implications of the  cost of basic services model on the LGES</a:t>
            </a:r>
          </a:p>
          <a:p>
            <a:pPr lvl="1" algn="just">
              <a:spcBef>
                <a:spcPts val="0"/>
              </a:spcBef>
            </a:pPr>
            <a:r>
              <a:rPr lang="en-US" sz="1600" dirty="0"/>
              <a:t>Assessing the gap between the current LGES provisions and the LGES that would be driven by the new basic costs </a:t>
            </a:r>
          </a:p>
          <a:p>
            <a:pPr lvl="1" algn="just">
              <a:spcBef>
                <a:spcPts val="0"/>
              </a:spcBef>
            </a:pPr>
            <a:r>
              <a:rPr lang="en-US" sz="1600" dirty="0"/>
              <a:t>Incorporating some facets of the model into the LGES and LGFF at large.</a:t>
            </a:r>
          </a:p>
          <a:p>
            <a:pPr marL="457200" lvl="1" indent="0" algn="just">
              <a:spcBef>
                <a:spcPts val="0"/>
              </a:spcBef>
              <a:buNone/>
            </a:pPr>
            <a:endParaRPr lang="en-US" sz="1600" dirty="0"/>
          </a:p>
          <a:p>
            <a:pPr algn="just">
              <a:spcBef>
                <a:spcPts val="0"/>
              </a:spcBef>
            </a:pPr>
            <a:r>
              <a:rPr lang="en-US" sz="1600" dirty="0"/>
              <a:t>This will inform the IGFR fraternity on the adequacy or inadequacy of the LGES both vertically and horizontally. </a:t>
            </a:r>
          </a:p>
        </p:txBody>
      </p:sp>
    </p:spTree>
    <p:extLst>
      <p:ext uri="{BB962C8B-B14F-4D97-AF65-F5344CB8AC3E}">
        <p14:creationId xmlns:p14="http://schemas.microsoft.com/office/powerpoint/2010/main" xmlns="" val="22482829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SBP Key Focus Areas_ 11 July 2016 [Read-Only]" id="{756A072A-2630-4E26-A94B-B0BEED7BB4EC}" vid="{AE62CCC5-3FA7-4DAC-8C7B-7225B3C0125F}"/>
    </a:ext>
  </a:extLst>
</a:theme>
</file>

<file path=ppt/theme/theme2.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49351</TotalTime>
  <Words>3785</Words>
  <Application>Microsoft Office PowerPoint</Application>
  <PresentationFormat>Custom</PresentationFormat>
  <Paragraphs>425</Paragraphs>
  <Slides>33</Slides>
  <Notes>4</Notes>
  <HiddenSlides>0</HiddenSlides>
  <MMClips>0</MMClips>
  <ScaleCrop>false</ScaleCrop>
  <HeadingPairs>
    <vt:vector size="6" baseType="variant">
      <vt:variant>
        <vt:lpstr>Theme</vt:lpstr>
      </vt:variant>
      <vt:variant>
        <vt:i4>2</vt:i4>
      </vt:variant>
      <vt:variant>
        <vt:lpstr>Slide Titles</vt:lpstr>
      </vt:variant>
      <vt:variant>
        <vt:i4>33</vt:i4>
      </vt:variant>
      <vt:variant>
        <vt:lpstr>Custom Shows</vt:lpstr>
      </vt:variant>
      <vt:variant>
        <vt:i4>1</vt:i4>
      </vt:variant>
    </vt:vector>
  </HeadingPairs>
  <TitlesOfParts>
    <vt:vector size="36" baseType="lpstr">
      <vt:lpstr>Default Theme</vt:lpstr>
      <vt:lpstr>1_Default Theme</vt:lpstr>
      <vt:lpstr>   SELECT COMMITTEE ON APPROPRIATIONS  (SCOA) INDUCTION WORKSHOP 2020  </vt:lpstr>
      <vt:lpstr>Slide 2</vt:lpstr>
      <vt:lpstr> </vt:lpstr>
      <vt:lpstr>Fiscal Policy Unit</vt:lpstr>
      <vt:lpstr>Target 37 – Salga position on Division of Revenue and Local Government Fiscal Architecture </vt:lpstr>
      <vt:lpstr>SALGA Position on the Division of Revenue </vt:lpstr>
      <vt:lpstr>Current Reality in terms of Local Government Own Revenue Sources &amp; Dependence on LGES </vt:lpstr>
      <vt:lpstr>          Cost of Service vs Equitable Share </vt:lpstr>
      <vt:lpstr>SALGA Strategic relationship with FFC- Costing Model developed to improve LGES</vt:lpstr>
      <vt:lpstr>Proposed Bulk Water Tariffs 2020/21</vt:lpstr>
      <vt:lpstr>Slide 11</vt:lpstr>
      <vt:lpstr>Budget Forum Lekgotla 2020 </vt:lpstr>
      <vt:lpstr>Target 36 – Participation in Revenue and Debt Management  Structures &amp; Projects</vt:lpstr>
      <vt:lpstr>Target 36 – Participation in Revenue and Debt Management Structures &amp; Projects</vt:lpstr>
      <vt:lpstr>Target 36 – Participation in Revenue and Debt Management  Structures &amp; Projects</vt:lpstr>
      <vt:lpstr> </vt:lpstr>
      <vt:lpstr>MUNICIPAL AUDIT SUPPORT PROGRAMME (MASP)</vt:lpstr>
      <vt:lpstr>KEY OR EMERGING RISKS</vt:lpstr>
      <vt:lpstr>PROVINCES WITH HIGHEST PROPORTION OF POOR AUDIT OUTCOMES</vt:lpstr>
      <vt:lpstr>Findings on specific risk areas</vt:lpstr>
      <vt:lpstr>MASP SUPPORT PLAN</vt:lpstr>
      <vt:lpstr>MASP DELIVERY MODEL</vt:lpstr>
      <vt:lpstr>STAKEHOLDER MATRIX</vt:lpstr>
      <vt:lpstr>MSCOA SUPPORT and ASSISTANCE</vt:lpstr>
      <vt:lpstr> </vt:lpstr>
      <vt:lpstr>Municipal Reliance on Diminishing Infrastructure Grants</vt:lpstr>
      <vt:lpstr>Infrastructure Grants to Supplement Private Finance and Infrastructure Maintenance</vt:lpstr>
      <vt:lpstr>Infrastructure Grants Towards Climate Change Agenda</vt:lpstr>
      <vt:lpstr>Current reality in terms of Conditional Grants and the difficulty to spend</vt:lpstr>
      <vt:lpstr>Poor Infrastructure Grants Spending – The Reasons</vt:lpstr>
      <vt:lpstr>SALGA Planned Programmes for Infrastructure Grant Performance Improvement </vt:lpstr>
      <vt:lpstr>CONCLUSION </vt:lpstr>
      <vt:lpstr>Thank you!  Inspiring service delivery!</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DRAFT HIGH LEVEL STRUCTURAL DESIGN</dc:title>
  <dc:creator>pmatsaung@salga.org.za</dc:creator>
  <cp:lastModifiedBy>PUMZA</cp:lastModifiedBy>
  <cp:revision>1659</cp:revision>
  <cp:lastPrinted>2019-05-15T07:06:36Z</cp:lastPrinted>
  <dcterms:created xsi:type="dcterms:W3CDTF">2017-06-06T12:35:51Z</dcterms:created>
  <dcterms:modified xsi:type="dcterms:W3CDTF">2020-03-12T10:52:39Z</dcterms:modified>
</cp:coreProperties>
</file>