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4"/>
  </p:sldMasterIdLst>
  <p:notesMasterIdLst>
    <p:notesMasterId r:id="rId24"/>
  </p:notesMasterIdLst>
  <p:handoutMasterIdLst>
    <p:handoutMasterId r:id="rId25"/>
  </p:handoutMasterIdLst>
  <p:sldIdLst>
    <p:sldId id="256" r:id="rId5"/>
    <p:sldId id="285" r:id="rId6"/>
    <p:sldId id="287" r:id="rId7"/>
    <p:sldId id="288" r:id="rId8"/>
    <p:sldId id="289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295" r:id="rId21"/>
    <p:sldId id="296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D15CFB1C-E48F-4618-B09E-457B63F0C69F}">
          <p14:sldIdLst>
            <p14:sldId id="256"/>
            <p14:sldId id="285"/>
            <p14:sldId id="287"/>
            <p14:sldId id="288"/>
            <p14:sldId id="289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C9823-49F7-422E-B9DE-3CCEA3CAF7FD}" v="32" dt="2020-03-04T19:52:35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1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11279-5E94-4EAF-85AC-DB931A193287}" type="datetimeFigureOut">
              <a:rPr lang="en-ZA" smtClean="0"/>
              <a:pPr/>
              <a:t>2020/03/12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04F89-7994-4BA1-8B38-3B59C81F0F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74631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ED45-89AE-41CF-B449-55376A7BCA8C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C9009-A731-473D-858B-AA05C8286B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4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7730692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68123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43777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098205730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xmlns="" val="3336672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243279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4842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73877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5867619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42A54C80-263E-416B-A8E0-580EDEADCBDC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7129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xmlns="" val="2980275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747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7978"/>
            <a:ext cx="10363200" cy="45763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Portfolio Committee on Higher Education, Training, Science and Technology Presentation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State of Affairs - Tshwane North TVET College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PARLIAMENT OF THE REPUBLIC OF SOUTH AFRICA, 11 March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50" y="5818164"/>
            <a:ext cx="2834886" cy="9693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514" y="5802049"/>
            <a:ext cx="2367507" cy="98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2344322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323703" y="2713038"/>
          <a:ext cx="9830072" cy="243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036">
                  <a:extLst>
                    <a:ext uri="{9D8B030D-6E8A-4147-A177-3AD203B41FA5}">
                      <a16:colId xmlns:a16="http://schemas.microsoft.com/office/drawing/2014/main" xmlns="" val="1060465"/>
                    </a:ext>
                  </a:extLst>
                </a:gridCol>
                <a:gridCol w="4915036">
                  <a:extLst>
                    <a:ext uri="{9D8B030D-6E8A-4147-A177-3AD203B41FA5}">
                      <a16:colId xmlns:a16="http://schemas.microsoft.com/office/drawing/2014/main" xmlns="" val="549082642"/>
                    </a:ext>
                  </a:extLst>
                </a:gridCol>
              </a:tblGrid>
              <a:tr h="694417">
                <a:tc>
                  <a:txBody>
                    <a:bodyPr/>
                    <a:lstStyle/>
                    <a:p>
                      <a:r>
                        <a:rPr lang="en-ZA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278707"/>
                  </a:ext>
                </a:extLst>
              </a:tr>
              <a:tr h="1736045">
                <a:tc>
                  <a:txBody>
                    <a:bodyPr/>
                    <a:lstStyle/>
                    <a:p>
                      <a:r>
                        <a:rPr lang="en-ZA" dirty="0"/>
                        <a:t>GCRA withheld payments due to Tax Clearance that the College did not have due to historical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The College cleared the debt with SARS and did provide a Tax </a:t>
                      </a:r>
                      <a:r>
                        <a:rPr lang="en-ZA" dirty="0" smtClean="0"/>
                        <a:t>Clearance.</a:t>
                      </a:r>
                      <a:r>
                        <a:rPr lang="en-ZA" baseline="0" dirty="0" smtClean="0"/>
                        <a:t> The college received a commitment via an email from the new CEO to settle outstanding bursaries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094367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323703" y="1570038"/>
          <a:ext cx="9830072" cy="754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0072">
                  <a:extLst>
                    <a:ext uri="{9D8B030D-6E8A-4147-A177-3AD203B41FA5}">
                      <a16:colId xmlns:a16="http://schemas.microsoft.com/office/drawing/2014/main" xmlns="" val="818571366"/>
                    </a:ext>
                  </a:extLst>
                </a:gridCol>
              </a:tblGrid>
              <a:tr h="754062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No</a:t>
                      </a:r>
                      <a:r>
                        <a:rPr lang="en-ZA" baseline="0" dirty="0"/>
                        <a:t> challenges with other funders, except for Gauteng City Region Academy. (GCRA)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725470"/>
                  </a:ext>
                </a:extLst>
              </a:tr>
            </a:tbl>
          </a:graphicData>
        </a:graphic>
      </p:graphicFrame>
      <p:sp>
        <p:nvSpPr>
          <p:cNvPr id="10" name="Title 2">
            <a:extLst>
              <a:ext uri="{FF2B5EF4-FFF2-40B4-BE49-F238E27FC236}">
                <a16:creationId xmlns:a16="http://schemas.microsoft.com/office/drawing/2014/main" xmlns="" id="{4BFB56E0-4D6A-443B-B5C3-2C3311220532}"/>
              </a:ext>
            </a:extLst>
          </p:cNvPr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ZA" dirty="0"/>
              <a:t>OTHER FINANCIAL AID SUPPORT </a:t>
            </a:r>
          </a:p>
        </p:txBody>
      </p:sp>
    </p:spTree>
    <p:extLst>
      <p:ext uri="{BB962C8B-B14F-4D97-AF65-F5344CB8AC3E}">
        <p14:creationId xmlns:p14="http://schemas.microsoft.com/office/powerpoint/2010/main" xmlns="" val="1193837376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0728" y="1453242"/>
            <a:ext cx="10651671" cy="3893821"/>
          </a:xfrm>
        </p:spPr>
        <p:txBody>
          <a:bodyPr>
            <a:normAutofit/>
          </a:bodyPr>
          <a:lstStyle/>
          <a:p>
            <a:r>
              <a:rPr lang="en-US" b="1" dirty="0"/>
              <a:t>Learning &amp; Teaching Support Material (LTSM):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Textbooks procured, delivered and distributed to all campuses in January </a:t>
            </a:r>
            <a:r>
              <a:rPr lang="en-ZA" dirty="0" smtClean="0"/>
              <a:t>2020 (shortages </a:t>
            </a:r>
            <a:r>
              <a:rPr lang="en-ZA" dirty="0"/>
              <a:t>addressed and delivery will be undertaken before the end of March 2020.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Personal Protective Equipment (PPE) was distributed to  </a:t>
            </a:r>
            <a:r>
              <a:rPr lang="en-ZA" dirty="0" smtClean="0"/>
              <a:t>students at the beginning of this year, </a:t>
            </a:r>
            <a:r>
              <a:rPr lang="en-ZA" dirty="0"/>
              <a:t>in exception of two campuses </a:t>
            </a:r>
            <a:r>
              <a:rPr lang="en-ZA" dirty="0" smtClean="0"/>
              <a:t>still awaiting delivery. (Clothing factory manufactures PPEs in-house)</a:t>
            </a:r>
            <a:endParaRPr lang="en-ZA" dirty="0"/>
          </a:p>
          <a:p>
            <a:pPr>
              <a:buFont typeface="Wingdings" panose="05000000000000000000" pitchFamily="2" charset="2"/>
              <a:buChar char="q"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2642"/>
          </a:xfrm>
        </p:spPr>
        <p:txBody>
          <a:bodyPr/>
          <a:lstStyle/>
          <a:p>
            <a:pPr algn="ctr"/>
            <a:r>
              <a:rPr lang="en-ZA" dirty="0"/>
              <a:t>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xmlns="" val="1815291222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ZA" b="1" dirty="0" smtClean="0"/>
              <a:t>HUMAN RESOURCES</a:t>
            </a:r>
          </a:p>
          <a:p>
            <a:r>
              <a:rPr lang="en-ZA" b="1" dirty="0" smtClean="0"/>
              <a:t>Total </a:t>
            </a:r>
            <a:r>
              <a:rPr lang="en-ZA" b="1" dirty="0"/>
              <a:t>staff compliment of </a:t>
            </a:r>
            <a:r>
              <a:rPr lang="en-ZA" b="1" dirty="0" smtClean="0"/>
              <a:t>511</a:t>
            </a:r>
            <a:endParaRPr lang="en-ZA" b="1" dirty="0"/>
          </a:p>
          <a:p>
            <a:pPr marL="109728" indent="0">
              <a:buNone/>
            </a:pPr>
            <a:r>
              <a:rPr lang="en-ZA" b="1" dirty="0"/>
              <a:t>  ( 333 Lecturers and 178 Support staff )</a:t>
            </a:r>
          </a:p>
          <a:p>
            <a:pPr fontAlgn="t">
              <a:buFont typeface="Wingdings" panose="05000000000000000000" pitchFamily="2" charset="2"/>
              <a:buChar char="§"/>
            </a:pPr>
            <a:r>
              <a:rPr lang="en-ZA" dirty="0"/>
              <a:t>223 = Qualified</a:t>
            </a:r>
          </a:p>
          <a:p>
            <a:pPr fontAlgn="t">
              <a:buFont typeface="Wingdings" panose="05000000000000000000" pitchFamily="2" charset="2"/>
              <a:buChar char="§"/>
            </a:pPr>
            <a:r>
              <a:rPr lang="en-ZA" dirty="0"/>
              <a:t>86   = Professionally qualified without Teacher Qualification</a:t>
            </a:r>
          </a:p>
          <a:p>
            <a:pPr fontAlgn="t">
              <a:buFont typeface="Wingdings" panose="05000000000000000000" pitchFamily="2" charset="2"/>
              <a:buChar char="§"/>
            </a:pPr>
            <a:r>
              <a:rPr lang="en-ZA" dirty="0"/>
              <a:t>24   = Underqualified (with N3-N6 and those with Artisan </a:t>
            </a:r>
          </a:p>
          <a:p>
            <a:pPr marL="109728" indent="0" fontAlgn="t">
              <a:buNone/>
            </a:pPr>
            <a:r>
              <a:rPr lang="en-ZA" dirty="0"/>
              <a:t>             Status only )</a:t>
            </a:r>
          </a:p>
          <a:p>
            <a:pPr marL="109728" indent="0" fontAlgn="t">
              <a:buNone/>
            </a:pPr>
            <a:r>
              <a:rPr lang="en-ZA" dirty="0"/>
              <a:t> NB. 32 = of the unqualified and under qualified, are currently  </a:t>
            </a:r>
          </a:p>
          <a:p>
            <a:pPr marL="109728" indent="0" fontAlgn="t">
              <a:buNone/>
            </a:pPr>
            <a:r>
              <a:rPr lang="en-ZA" dirty="0"/>
              <a:t>                registered with the Nelson Mandela University Project </a:t>
            </a:r>
          </a:p>
          <a:p>
            <a:pPr marL="109728" indent="0" fontAlgn="t">
              <a:buNone/>
            </a:pPr>
            <a:r>
              <a:rPr lang="en-ZA" dirty="0"/>
              <a:t>                sponsored by </a:t>
            </a:r>
            <a:r>
              <a:rPr lang="en-ZA" dirty="0" err="1"/>
              <a:t>Merseta</a:t>
            </a:r>
            <a:endParaRPr lang="en-ZA" dirty="0"/>
          </a:p>
          <a:p>
            <a:pPr marL="109728" indent="0">
              <a:buNone/>
            </a:pPr>
            <a:endParaRPr lang="en-Z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xmlns="" val="2847589730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ZA" dirty="0" smtClean="0"/>
          </a:p>
          <a:p>
            <a:r>
              <a:rPr lang="en-ZA" dirty="0" smtClean="0"/>
              <a:t>HUMAN RESOURCES Continued…</a:t>
            </a:r>
            <a:endParaRPr lang="en-ZA" dirty="0"/>
          </a:p>
          <a:p>
            <a:r>
              <a:rPr lang="en-ZA" dirty="0" smtClean="0"/>
              <a:t>25 </a:t>
            </a:r>
            <a:r>
              <a:rPr lang="en-ZA" dirty="0"/>
              <a:t>Lecturers are currently pursuing different academic </a:t>
            </a:r>
          </a:p>
          <a:p>
            <a:pPr marL="109728" indent="0">
              <a:buNone/>
            </a:pPr>
            <a:r>
              <a:rPr lang="en-ZA" dirty="0" smtClean="0"/>
              <a:t>qualifications</a:t>
            </a:r>
            <a:r>
              <a:rPr lang="en-ZA" dirty="0"/>
              <a:t>. </a:t>
            </a:r>
            <a:endParaRPr lang="en-ZA" dirty="0" smtClean="0"/>
          </a:p>
          <a:p>
            <a:pPr marL="109728" indent="0">
              <a:buNone/>
            </a:pPr>
            <a:endParaRPr lang="en-ZA" dirty="0" smtClean="0"/>
          </a:p>
          <a:p>
            <a:r>
              <a:rPr lang="en-ZA" dirty="0" smtClean="0"/>
              <a:t>30 </a:t>
            </a:r>
            <a:r>
              <a:rPr lang="en-ZA" dirty="0"/>
              <a:t>Lecturers completed teacher qualification through college </a:t>
            </a:r>
          </a:p>
          <a:p>
            <a:pPr marL="109728" indent="0">
              <a:buNone/>
            </a:pPr>
            <a:r>
              <a:rPr lang="en-ZA" dirty="0"/>
              <a:t>       bursary in </a:t>
            </a:r>
            <a:r>
              <a:rPr lang="en-ZA" dirty="0" smtClean="0"/>
              <a:t>2019</a:t>
            </a:r>
          </a:p>
          <a:p>
            <a:pPr marL="109728" indent="0">
              <a:buNone/>
            </a:pPr>
            <a:endParaRPr lang="en-ZA" dirty="0"/>
          </a:p>
          <a:p>
            <a:r>
              <a:rPr lang="en-ZA" dirty="0" smtClean="0"/>
              <a:t>Laptops have </a:t>
            </a:r>
            <a:r>
              <a:rPr lang="en-ZA" dirty="0"/>
              <a:t>b</a:t>
            </a:r>
            <a:r>
              <a:rPr lang="en-ZA" dirty="0" smtClean="0"/>
              <a:t>een provided in 2019 to National </a:t>
            </a:r>
            <a:r>
              <a:rPr lang="en-ZA" dirty="0"/>
              <a:t>Certificate Vocational (NCV) </a:t>
            </a:r>
            <a:r>
              <a:rPr lang="en-ZA" dirty="0" smtClean="0"/>
              <a:t>lecturers to enhance teaching and learning as an intervention to improve performance.</a:t>
            </a:r>
            <a:endParaRPr lang="en-ZA" dirty="0"/>
          </a:p>
          <a:p>
            <a:r>
              <a:rPr lang="en-ZA" dirty="0" smtClean="0"/>
              <a:t>Procurement for Lecturers’ Laptops </a:t>
            </a:r>
            <a:r>
              <a:rPr lang="en-ZA" dirty="0"/>
              <a:t>for Report 191(NATED) </a:t>
            </a:r>
            <a:r>
              <a:rPr lang="en-ZA" dirty="0" smtClean="0"/>
              <a:t> is in </a:t>
            </a:r>
            <a:r>
              <a:rPr lang="en-ZA" dirty="0"/>
              <a:t>progress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xmlns="" val="2351934672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393371"/>
            <a:ext cx="10972800" cy="4692033"/>
          </a:xfrm>
        </p:spPr>
        <p:txBody>
          <a:bodyPr>
            <a:normAutofit fontScale="77500" lnSpcReduction="20000"/>
          </a:bodyPr>
          <a:lstStyle/>
          <a:p>
            <a:r>
              <a:rPr lang="en-ZA" b="1" dirty="0" smtClean="0"/>
              <a:t>STATUS OF WORKSHOPS</a:t>
            </a:r>
          </a:p>
          <a:p>
            <a:pPr marL="109728" indent="0">
              <a:buNone/>
            </a:pPr>
            <a:r>
              <a:rPr lang="en-ZA" b="1" dirty="0" smtClean="0"/>
              <a:t>Due to management instability accreditation status of workshops lapsed – the College then established a dedicated team to focus on accreditation </a:t>
            </a:r>
            <a:r>
              <a:rPr lang="en-ZA" b="1" dirty="0"/>
              <a:t>of all TNC workshops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Accreditation plans are in place</a:t>
            </a:r>
          </a:p>
          <a:p>
            <a:pPr marL="109728" indent="0">
              <a:buNone/>
            </a:pPr>
            <a:endParaRPr lang="en-ZA" dirty="0"/>
          </a:p>
          <a:p>
            <a:pPr marL="109728" indent="0">
              <a:buNone/>
            </a:pPr>
            <a:r>
              <a:rPr lang="en-ZA" b="1" dirty="0"/>
              <a:t>Accreditation </a:t>
            </a:r>
            <a:r>
              <a:rPr lang="en-ZA" b="1" dirty="0" smtClean="0"/>
              <a:t>Status to date:</a:t>
            </a:r>
            <a:endParaRPr lang="en-ZA" b="1" dirty="0"/>
          </a:p>
          <a:p>
            <a:r>
              <a:rPr lang="en-ZA" dirty="0"/>
              <a:t>Electrical Workshops were accredited in </a:t>
            </a:r>
            <a:r>
              <a:rPr lang="en-ZA" dirty="0" smtClean="0"/>
              <a:t>December 2019</a:t>
            </a:r>
            <a:endParaRPr lang="en-ZA" dirty="0"/>
          </a:p>
          <a:p>
            <a:r>
              <a:rPr lang="en-ZA" dirty="0"/>
              <a:t>End user </a:t>
            </a:r>
            <a:r>
              <a:rPr lang="en-ZA" dirty="0" smtClean="0"/>
              <a:t>computing (MICSETA)</a:t>
            </a:r>
          </a:p>
          <a:p>
            <a:r>
              <a:rPr lang="en-ZA" dirty="0" smtClean="0"/>
              <a:t>Services SETA programmes (Beauty &amp; Nail Technology)</a:t>
            </a:r>
          </a:p>
          <a:p>
            <a:r>
              <a:rPr lang="en-ZA" smtClean="0"/>
              <a:t>Fibre processing </a:t>
            </a:r>
            <a:r>
              <a:rPr lang="en-ZA" dirty="0" smtClean="0"/>
              <a:t>&amp; </a:t>
            </a:r>
            <a:r>
              <a:rPr lang="en-ZA" smtClean="0"/>
              <a:t>Manufacturing Seta </a:t>
            </a:r>
            <a:endParaRPr lang="en-ZA" dirty="0"/>
          </a:p>
          <a:p>
            <a:pPr marL="109728" indent="0">
              <a:buNone/>
            </a:pPr>
            <a:endParaRPr lang="en-ZA" dirty="0"/>
          </a:p>
          <a:p>
            <a:pPr marL="109728" indent="0">
              <a:buNone/>
            </a:pPr>
            <a:r>
              <a:rPr lang="en-ZA" b="1" dirty="0"/>
              <a:t>Awaiting Confirmation:</a:t>
            </a:r>
          </a:p>
          <a:p>
            <a:r>
              <a:rPr lang="en-ZA" dirty="0" smtClean="0"/>
              <a:t>Spray-painting </a:t>
            </a:r>
            <a:r>
              <a:rPr lang="en-ZA" dirty="0"/>
              <a:t>and </a:t>
            </a:r>
            <a:r>
              <a:rPr lang="en-ZA" dirty="0" smtClean="0"/>
              <a:t>Panel beating</a:t>
            </a:r>
            <a:endParaRPr lang="en-ZA" dirty="0"/>
          </a:p>
          <a:p>
            <a:r>
              <a:rPr lang="en-ZA" dirty="0"/>
              <a:t>Refrigeration and Air </a:t>
            </a:r>
            <a:r>
              <a:rPr lang="en-ZA" dirty="0" smtClean="0"/>
              <a:t>Conditioning </a:t>
            </a:r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ZA" smtClean="0"/>
              <a:t>TEACHING AND LEARNING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54891336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2549" y="1152525"/>
            <a:ext cx="11564982" cy="504797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ZA" b="1" dirty="0"/>
              <a:t>Ablution Facilities</a:t>
            </a:r>
          </a:p>
          <a:p>
            <a:pPr marL="109728" indent="0">
              <a:buNone/>
            </a:pPr>
            <a:r>
              <a:rPr lang="en-ZA" dirty="0"/>
              <a:t>The college has 461 toilets across 7 sites </a:t>
            </a:r>
          </a:p>
          <a:p>
            <a:pPr marL="109728" indent="0">
              <a:buNone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363931"/>
            <a:ext cx="10972800" cy="744265"/>
          </a:xfrm>
        </p:spPr>
        <p:txBody>
          <a:bodyPr/>
          <a:lstStyle/>
          <a:p>
            <a:pPr algn="ctr"/>
            <a:r>
              <a:rPr lang="en-ZA" dirty="0"/>
              <a:t>TEACHING AND LEARNING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EBA04A2-5FB7-4B0B-9708-652E2B77F6C1}"/>
              </a:ext>
            </a:extLst>
          </p:cNvPr>
          <p:cNvGraphicFramePr>
            <a:graphicFrameLocks noGrp="1"/>
          </p:cNvGraphicFramePr>
          <p:nvPr/>
        </p:nvGraphicFramePr>
        <p:xfrm>
          <a:off x="376518" y="2182265"/>
          <a:ext cx="10673122" cy="269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166">
                  <a:extLst>
                    <a:ext uri="{9D8B030D-6E8A-4147-A177-3AD203B41FA5}">
                      <a16:colId xmlns:a16="http://schemas.microsoft.com/office/drawing/2014/main" xmlns="" val="1060465"/>
                    </a:ext>
                  </a:extLst>
                </a:gridCol>
                <a:gridCol w="5319956">
                  <a:extLst>
                    <a:ext uri="{9D8B030D-6E8A-4147-A177-3AD203B41FA5}">
                      <a16:colId xmlns:a16="http://schemas.microsoft.com/office/drawing/2014/main" xmlns="" val="549082642"/>
                    </a:ext>
                  </a:extLst>
                </a:gridCol>
              </a:tblGrid>
              <a:tr h="404930">
                <a:tc>
                  <a:txBody>
                    <a:bodyPr/>
                    <a:lstStyle/>
                    <a:p>
                      <a:r>
                        <a:rPr lang="en-ZA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278707"/>
                  </a:ext>
                </a:extLst>
              </a:tr>
              <a:tr h="21502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94 toilets not functional</a:t>
                      </a:r>
                      <a:endParaRPr lang="en-GB" baseline="0" dirty="0"/>
                    </a:p>
                    <a:p>
                      <a:endParaRPr lang="en-GB" baseline="0" dirty="0"/>
                    </a:p>
                    <a:p>
                      <a:endParaRPr lang="en-GB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 smtClean="0"/>
                        <a:t>Tender </a:t>
                      </a:r>
                      <a:r>
                        <a:rPr lang="en-GB" dirty="0"/>
                        <a:t>processes and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 requirements to comply with CIDB standards </a:t>
                      </a:r>
                      <a:r>
                        <a:rPr lang="en-GB" dirty="0" smtClean="0"/>
                        <a:t>contribute to delays 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/>
                        <a:t>Process to rent out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smtClean="0"/>
                        <a:t>semi permanent m</a:t>
                      </a:r>
                      <a:r>
                        <a:rPr lang="en-GB" dirty="0" smtClean="0"/>
                        <a:t>obile </a:t>
                      </a:r>
                      <a:r>
                        <a:rPr lang="en-GB" dirty="0"/>
                        <a:t>toilets has concluded</a:t>
                      </a:r>
                      <a:r>
                        <a:rPr lang="en-GB" baseline="0" dirty="0"/>
                        <a:t> awaiting delivery </a:t>
                      </a:r>
                      <a:r>
                        <a:rPr lang="en-GB" dirty="0"/>
                        <a:t>whilst </a:t>
                      </a:r>
                      <a:r>
                        <a:rPr lang="en-GB" dirty="0" smtClean="0"/>
                        <a:t>work is underway to revamp </a:t>
                      </a:r>
                      <a:r>
                        <a:rPr lang="en-GB" dirty="0"/>
                        <a:t>the existing </a:t>
                      </a:r>
                      <a:r>
                        <a:rPr lang="en-GB" dirty="0" smtClean="0"/>
                        <a:t>ones.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 smtClean="0"/>
                        <a:t>The department offered training to colleges on CIDB</a:t>
                      </a:r>
                      <a:r>
                        <a:rPr lang="en-GB" baseline="0" dirty="0" smtClean="0"/>
                        <a:t> processes and this has since improved procurement processes.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8216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2601935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LIBRARIES</a:t>
            </a:r>
          </a:p>
          <a:p>
            <a:pPr marL="109728" indent="0">
              <a:buNone/>
            </a:pPr>
            <a:r>
              <a:rPr lang="en-ZA" dirty="0" smtClean="0"/>
              <a:t>Only three campuses have library structures however, only one is fully functional. </a:t>
            </a:r>
            <a:endParaRPr lang="en-ZA" dirty="0"/>
          </a:p>
          <a:p>
            <a:pPr marL="109728" indent="0">
              <a:buNone/>
            </a:pPr>
            <a:r>
              <a:rPr lang="en-ZA" b="1" dirty="0" smtClean="0"/>
              <a:t>Interventions</a:t>
            </a:r>
            <a:r>
              <a:rPr lang="en-ZA" b="1" dirty="0"/>
              <a:t>:</a:t>
            </a:r>
          </a:p>
          <a:p>
            <a:r>
              <a:rPr lang="en-ZA" dirty="0" smtClean="0"/>
              <a:t>A Task Team has been established through the Academic Board to assess and make recommendations for improvement of library facilities with </a:t>
            </a:r>
            <a:r>
              <a:rPr lang="en-ZA" dirty="0"/>
              <a:t>modern technology and study material</a:t>
            </a:r>
          </a:p>
          <a:p>
            <a:r>
              <a:rPr lang="en-ZA" dirty="0" err="1"/>
              <a:t>EBSCohost</a:t>
            </a:r>
            <a:r>
              <a:rPr lang="en-ZA" dirty="0"/>
              <a:t> resources for Library has been secured </a:t>
            </a:r>
            <a:r>
              <a:rPr lang="en-ZA" dirty="0" smtClean="0"/>
              <a:t>(online </a:t>
            </a:r>
            <a:r>
              <a:rPr lang="en-ZA" dirty="0"/>
              <a:t>library 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xmlns="" val="3155181627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74846"/>
            <a:ext cx="10972800" cy="4855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STATUS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Finalization of the 2018/19 outstanding audits</a:t>
            </a:r>
            <a:endParaRPr lang="en-ZA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xmlns="" id="{29158161-32D4-4DAA-BD38-EC06F42567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274686"/>
              </p:ext>
            </p:extLst>
          </p:nvPr>
        </p:nvGraphicFramePr>
        <p:xfrm>
          <a:off x="609600" y="1966913"/>
          <a:ext cx="8229600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98107024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55090549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4079846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dirty="0"/>
                        <a:t>ACADEMIC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COMPLETED AFS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AUDIT OPINION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822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2014 AFS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Disclaimer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6173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2018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2015 &amp; 2016 AFSs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Disclaimer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57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2019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2017 &amp; 2018 AFSs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Disclaimer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8535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2019</a:t>
                      </a:r>
                      <a:r>
                        <a:rPr lang="en-ZA" baseline="0" dirty="0" smtClean="0"/>
                        <a:t> I</a:t>
                      </a:r>
                      <a:r>
                        <a:rPr lang="en-ZA" dirty="0" smtClean="0"/>
                        <a:t>n </a:t>
                      </a:r>
                      <a:r>
                        <a:rPr lang="en-ZA" dirty="0"/>
                        <a:t>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7236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647200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&amp; INTERVENTIONS TO IMPROVE AUDIT OPINION</a:t>
            </a:r>
          </a:p>
          <a:p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ZA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Finalization of the 2018/19 outstanding audits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4170316"/>
              </p:ext>
            </p:extLst>
          </p:nvPr>
        </p:nvGraphicFramePr>
        <p:xfrm>
          <a:off x="792480" y="1956283"/>
          <a:ext cx="10589622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4811">
                  <a:extLst>
                    <a:ext uri="{9D8B030D-6E8A-4147-A177-3AD203B41FA5}">
                      <a16:colId xmlns:a16="http://schemas.microsoft.com/office/drawing/2014/main" xmlns="" val="42246997"/>
                    </a:ext>
                  </a:extLst>
                </a:gridCol>
                <a:gridCol w="5294811">
                  <a:extLst>
                    <a:ext uri="{9D8B030D-6E8A-4147-A177-3AD203B41FA5}">
                      <a16:colId xmlns:a16="http://schemas.microsoft.com/office/drawing/2014/main" xmlns="" val="3552991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INTERVENTIONS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882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Inability to implement some recommendations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due to restrictive</a:t>
                      </a:r>
                      <a:r>
                        <a:rPr lang="en-US" baseline="0" dirty="0"/>
                        <a:t> timelines between audits.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draft </a:t>
                      </a:r>
                      <a:r>
                        <a:rPr lang="en-US" baseline="0" dirty="0"/>
                        <a:t>Audit Action Plan has been developed with a tracking tool to improve on findings. Still to be presented to relevant committees of council for further input (</a:t>
                      </a:r>
                      <a:r>
                        <a:rPr lang="en-US" b="1" baseline="0" dirty="0"/>
                        <a:t>Annexure </a:t>
                      </a:r>
                      <a:r>
                        <a:rPr lang="en-US" b="1" baseline="0" dirty="0" smtClean="0"/>
                        <a:t>J</a:t>
                      </a:r>
                      <a:r>
                        <a:rPr lang="en-US" baseline="0" dirty="0" smtClean="0"/>
                        <a:t>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024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  <a:r>
                        <a:rPr lang="en-US" baseline="0" dirty="0"/>
                        <a:t> issues and breakdown of internal controls dating back to administration period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Finance Team with the support of I</a:t>
                      </a:r>
                      <a:r>
                        <a:rPr lang="en-US" dirty="0"/>
                        <a:t>TS is aligning /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setting up the system; training of staff in procurement and finance is continuous for optimal utilization of the ITS System; </a:t>
                      </a:r>
                      <a:r>
                        <a:rPr lang="en-US" dirty="0" smtClean="0"/>
                        <a:t>Interfacing</a:t>
                      </a:r>
                      <a:r>
                        <a:rPr lang="en-US" baseline="0" dirty="0" smtClean="0"/>
                        <a:t> with ABSA Bank </a:t>
                      </a:r>
                      <a:r>
                        <a:rPr lang="en-US" baseline="0" smtClean="0"/>
                        <a:t>completed and </a:t>
                      </a:r>
                      <a:r>
                        <a:rPr lang="en-US" smtClean="0"/>
                        <a:t>critical </a:t>
                      </a:r>
                      <a:r>
                        <a:rPr lang="en-US" dirty="0"/>
                        <a:t>vacancies </a:t>
                      </a:r>
                      <a:r>
                        <a:rPr lang="en-US" baseline="0" dirty="0"/>
                        <a:t>are being filled to address capacity challenges;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8298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9602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1470930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 algn="ctr">
              <a:buNone/>
            </a:pPr>
            <a:r>
              <a:rPr lang="en-US" sz="5400" dirty="0"/>
              <a:t>THANK YOU</a:t>
            </a:r>
            <a:endParaRPr lang="en-ZA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and Answers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6568074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7116199"/>
              </p:ext>
            </p:extLst>
          </p:nvPr>
        </p:nvGraphicFramePr>
        <p:xfrm>
          <a:off x="2908663" y="157163"/>
          <a:ext cx="5608320" cy="6295888"/>
        </p:xfrm>
        <a:graphic>
          <a:graphicData uri="http://schemas.openxmlformats.org/presentationml/2006/ole">
            <p:oleObj spid="_x0000_s1064" name="Acrobat Document" r:id="rId3" imgW="3837600" imgH="5410080" progId="AcroExch.Document.DC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1572058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THE MEETING:</a:t>
            </a:r>
          </a:p>
          <a:p>
            <a:pPr marL="109728" indent="0">
              <a:buNone/>
            </a:pPr>
            <a:r>
              <a:rPr lang="en-US" dirty="0"/>
              <a:t>To make a presentation on the state of affairs at TNC with respect to:</a:t>
            </a:r>
          </a:p>
          <a:p>
            <a:pPr marL="624078" indent="-514350">
              <a:buAutoNum type="arabicPeriod"/>
            </a:pPr>
            <a:r>
              <a:rPr lang="en-US" dirty="0"/>
              <a:t>Registration and  Enrolments in 2020;</a:t>
            </a:r>
          </a:p>
          <a:p>
            <a:pPr marL="624078" indent="-514350">
              <a:buAutoNum type="arabicPeriod"/>
            </a:pPr>
            <a:r>
              <a:rPr lang="en-US" dirty="0"/>
              <a:t>Teaching and Learning; and </a:t>
            </a:r>
          </a:p>
          <a:p>
            <a:pPr marL="624078" indent="-514350">
              <a:buAutoNum type="arabicPeriod"/>
            </a:pPr>
            <a:r>
              <a:rPr lang="en-US" dirty="0"/>
              <a:t>Progress with finalization of the 2018/19 outstanding audit</a:t>
            </a:r>
          </a:p>
          <a:p>
            <a:pPr marL="624078" indent="-514350">
              <a:buAutoNum type="arabicPeriod"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76871266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58240"/>
            <a:ext cx="10972800" cy="5024846"/>
          </a:xfrm>
        </p:spPr>
        <p:txBody>
          <a:bodyPr>
            <a:normAutofit/>
          </a:bodyPr>
          <a:lstStyle/>
          <a:p>
            <a:r>
              <a:rPr lang="en-US" dirty="0"/>
              <a:t>The current management has been with the college for the past three years (between April 2017 – July 2019)</a:t>
            </a:r>
          </a:p>
          <a:p>
            <a:r>
              <a:rPr lang="en-US" dirty="0"/>
              <a:t>Positions of </a:t>
            </a:r>
            <a:r>
              <a:rPr lang="en-US" dirty="0" smtClean="0"/>
              <a:t>Senior Management filled </a:t>
            </a:r>
            <a:r>
              <a:rPr lang="en-US" dirty="0"/>
              <a:t>as follows:</a:t>
            </a:r>
          </a:p>
          <a:p>
            <a:pPr marL="109728" indent="0">
              <a:buNone/>
            </a:pPr>
            <a:r>
              <a:rPr lang="en-US" dirty="0"/>
              <a:t>- April 2017 – Reinstatement of Principal;</a:t>
            </a:r>
          </a:p>
          <a:p>
            <a:pPr>
              <a:buFontTx/>
              <a:buChar char="-"/>
            </a:pPr>
            <a:r>
              <a:rPr lang="en-US" dirty="0" smtClean="0"/>
              <a:t>August </a:t>
            </a:r>
            <a:r>
              <a:rPr lang="en-US" dirty="0"/>
              <a:t>2017 – DP: Corporate Services; </a:t>
            </a:r>
          </a:p>
          <a:p>
            <a:pPr>
              <a:buFontTx/>
              <a:buChar char="-"/>
            </a:pPr>
            <a:r>
              <a:rPr lang="en-US" dirty="0" smtClean="0"/>
              <a:t>September 2018 </a:t>
            </a:r>
            <a:r>
              <a:rPr lang="en-US" dirty="0"/>
              <a:t>– DP: Academic Services; and </a:t>
            </a:r>
          </a:p>
          <a:p>
            <a:pPr>
              <a:buFontTx/>
              <a:buChar char="-"/>
            </a:pPr>
            <a:r>
              <a:rPr lang="en-US" dirty="0"/>
              <a:t>July 2019 – Acting DP: Financial </a:t>
            </a:r>
            <a:r>
              <a:rPr lang="en-US" dirty="0" smtClean="0"/>
              <a:t>Services (CFO).</a:t>
            </a:r>
            <a:endParaRPr lang="en-US" dirty="0"/>
          </a:p>
          <a:p>
            <a:r>
              <a:rPr lang="en-US" dirty="0" smtClean="0"/>
              <a:t>The College </a:t>
            </a:r>
            <a:r>
              <a:rPr lang="en-US" dirty="0"/>
              <a:t>had seven different CFO’s between 2012 and 2019 (some deployed through the SAICA P</a:t>
            </a:r>
            <a:r>
              <a:rPr lang="en-US" dirty="0" smtClean="0"/>
              <a:t>roject partnership </a:t>
            </a:r>
            <a:r>
              <a:rPr lang="en-US" dirty="0"/>
              <a:t>with the </a:t>
            </a:r>
            <a:r>
              <a:rPr lang="en-US" dirty="0" smtClean="0"/>
              <a:t>DHET)</a:t>
            </a:r>
            <a:endParaRPr lang="en-US" dirty="0"/>
          </a:p>
          <a:p>
            <a:endParaRPr lang="en-US" dirty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7491501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14697"/>
            <a:ext cx="10972800" cy="4892595"/>
          </a:xfrm>
        </p:spPr>
        <p:txBody>
          <a:bodyPr>
            <a:normAutofit/>
          </a:bodyPr>
          <a:lstStyle/>
          <a:p>
            <a:r>
              <a:rPr lang="en-US" dirty="0"/>
              <a:t>The DHET provides Academic Calendars to all TVET colleges around October annually for </a:t>
            </a:r>
            <a:r>
              <a:rPr lang="en-US" dirty="0" smtClean="0"/>
              <a:t>implementation in the </a:t>
            </a:r>
            <a:r>
              <a:rPr lang="en-US" dirty="0"/>
              <a:t>ensuing year;</a:t>
            </a:r>
          </a:p>
          <a:p>
            <a:r>
              <a:rPr lang="en-US" dirty="0"/>
              <a:t>Colleges develop enrolment plans aligned to the </a:t>
            </a:r>
            <a:r>
              <a:rPr lang="en-US" dirty="0" smtClean="0"/>
              <a:t>Departments’ Academic </a:t>
            </a:r>
            <a:r>
              <a:rPr lang="en-US" dirty="0"/>
              <a:t>Calendar</a:t>
            </a:r>
            <a:r>
              <a:rPr lang="en-US" dirty="0" smtClean="0"/>
              <a:t>; </a:t>
            </a:r>
          </a:p>
          <a:p>
            <a:r>
              <a:rPr lang="en-US" dirty="0" smtClean="0"/>
              <a:t>The College has established Campus Enrolment Committees comprising of staff at various levels and the Campus SRC;</a:t>
            </a:r>
            <a:endParaRPr lang="en-US" dirty="0"/>
          </a:p>
          <a:p>
            <a:r>
              <a:rPr lang="en-US" dirty="0" smtClean="0"/>
              <a:t>Management conduct enrolment monitoring and support visit at </a:t>
            </a:r>
            <a:r>
              <a:rPr lang="en-US" dirty="0"/>
              <a:t>different intervals </a:t>
            </a:r>
            <a:r>
              <a:rPr lang="en-US" dirty="0" smtClean="0"/>
              <a:t>during registration; and</a:t>
            </a:r>
            <a:endParaRPr lang="en-US" dirty="0"/>
          </a:p>
          <a:p>
            <a:r>
              <a:rPr lang="en-US" dirty="0"/>
              <a:t>The student leadership across campuses </a:t>
            </a:r>
            <a:r>
              <a:rPr lang="en-US" dirty="0" smtClean="0"/>
              <a:t>plays </a:t>
            </a:r>
            <a:r>
              <a:rPr lang="en-US" dirty="0"/>
              <a:t>a pivotal role in assisting with enrolment </a:t>
            </a:r>
            <a:r>
              <a:rPr lang="en-US" dirty="0" smtClean="0"/>
              <a:t>processes. 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059"/>
          </a:xfrm>
        </p:spPr>
        <p:txBody>
          <a:bodyPr/>
          <a:lstStyle/>
          <a:p>
            <a:r>
              <a:rPr lang="en-US" dirty="0"/>
              <a:t>Registration and  Enrolments in 2020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7090029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49910" y="1053738"/>
          <a:ext cx="9489205" cy="1804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521">
                  <a:extLst>
                    <a:ext uri="{9D8B030D-6E8A-4147-A177-3AD203B41FA5}">
                      <a16:colId xmlns:a16="http://schemas.microsoft.com/office/drawing/2014/main" xmlns="" val="570107180"/>
                    </a:ext>
                  </a:extLst>
                </a:gridCol>
                <a:gridCol w="1223554">
                  <a:extLst>
                    <a:ext uri="{9D8B030D-6E8A-4147-A177-3AD203B41FA5}">
                      <a16:colId xmlns:a16="http://schemas.microsoft.com/office/drawing/2014/main" xmlns="" val="23595935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56059143"/>
                    </a:ext>
                  </a:extLst>
                </a:gridCol>
                <a:gridCol w="1395730">
                  <a:extLst>
                    <a:ext uri="{9D8B030D-6E8A-4147-A177-3AD203B41FA5}">
                      <a16:colId xmlns:a16="http://schemas.microsoft.com/office/drawing/2014/main" xmlns="" val="3538798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59030211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64267646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343820905"/>
                    </a:ext>
                  </a:extLst>
                </a:gridCol>
              </a:tblGrid>
              <a:tr h="827689">
                <a:tc>
                  <a:txBody>
                    <a:bodyPr/>
                    <a:lstStyle/>
                    <a:p>
                      <a:r>
                        <a:rPr lang="en-ZA" sz="1400" dirty="0"/>
                        <a:t>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/>
                        <a:t>2018 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/>
                        <a:t>2018 Actuals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/>
                        <a:t>2019 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/>
                        <a:t>2019 Actuals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/>
                        <a:t>2020 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/>
                        <a:t>2020 Actuals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694712"/>
                  </a:ext>
                </a:extLst>
              </a:tr>
              <a:tr h="486876">
                <a:tc>
                  <a:txBody>
                    <a:bodyPr/>
                    <a:lstStyle/>
                    <a:p>
                      <a:r>
                        <a:rPr lang="en-ZA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21264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20722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20653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19548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/>
                        <a:t>21395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10702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8680459"/>
                  </a:ext>
                </a:extLst>
              </a:tr>
              <a:tr h="489744">
                <a:tc gridSpan="7">
                  <a:txBody>
                    <a:bodyPr/>
                    <a:lstStyle/>
                    <a:p>
                      <a:r>
                        <a:rPr lang="en-ZA" sz="1800" dirty="0"/>
                        <a:t>Under-enrolments in 2018 and 2019 found in NC(V) programmes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264828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5062" y="174171"/>
            <a:ext cx="10242125" cy="879567"/>
          </a:xfrm>
        </p:spPr>
        <p:txBody>
          <a:bodyPr>
            <a:noAutofit/>
          </a:bodyPr>
          <a:lstStyle/>
          <a:p>
            <a:pPr algn="ctr"/>
            <a:r>
              <a:rPr lang="en-ZA" sz="3200" dirty="0"/>
              <a:t>ENROLMENT AND REGISTRATION </a:t>
            </a:r>
            <a:r>
              <a:rPr lang="en-ZA" sz="3200" dirty="0" smtClean="0"/>
              <a:t>2018 - 2020</a:t>
            </a:r>
            <a:endParaRPr lang="en-ZA" sz="3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F1CAA41-01AB-4D0E-89A5-458659AC6B3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9910" y="3055694"/>
          <a:ext cx="9489205" cy="3192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907">
                  <a:extLst>
                    <a:ext uri="{9D8B030D-6E8A-4147-A177-3AD203B41FA5}">
                      <a16:colId xmlns:a16="http://schemas.microsoft.com/office/drawing/2014/main" xmlns="" val="1060465"/>
                    </a:ext>
                  </a:extLst>
                </a:gridCol>
                <a:gridCol w="4616298">
                  <a:extLst>
                    <a:ext uri="{9D8B030D-6E8A-4147-A177-3AD203B41FA5}">
                      <a16:colId xmlns:a16="http://schemas.microsoft.com/office/drawing/2014/main" xmlns="" val="549082642"/>
                    </a:ext>
                  </a:extLst>
                </a:gridCol>
              </a:tblGrid>
              <a:tr h="419026">
                <a:tc>
                  <a:txBody>
                    <a:bodyPr/>
                    <a:lstStyle/>
                    <a:p>
                      <a:r>
                        <a:rPr lang="en-ZA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278707"/>
                  </a:ext>
                </a:extLst>
              </a:tr>
              <a:tr h="16090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/>
                        <a:t>Most students had already obtained grade 12 qualification which is equivalent to NCV Level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/>
                        <a:t>Low pass rates found in the NC(V) programmes due to the gap between schooling experience and TVET </a:t>
                      </a:r>
                      <a:r>
                        <a:rPr lang="en-ZA" sz="1600" dirty="0" smtClean="0"/>
                        <a:t>sector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/>
                        <a:t>The culture</a:t>
                      </a:r>
                      <a:r>
                        <a:rPr lang="en-ZA" sz="1600" baseline="0" dirty="0" smtClean="0"/>
                        <a:t> of last minute registrations through walk-ins</a:t>
                      </a:r>
                      <a:r>
                        <a:rPr lang="en-ZA" sz="1600" dirty="0" smtClean="0"/>
                        <a:t>.</a:t>
                      </a:r>
                      <a:endParaRPr lang="en-ZA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/>
                        <a:t>The Pre-Vocational Learning Programme (PLP) introduced by the </a:t>
                      </a:r>
                      <a:r>
                        <a:rPr lang="en-ZA" sz="1600" dirty="0" smtClean="0"/>
                        <a:t>DHET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/>
                        <a:t>Introduced selection committees to strengthen selection criteria to improve progression</a:t>
                      </a:r>
                      <a:r>
                        <a:rPr lang="en-ZA" sz="1600" dirty="0" smtClean="0"/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600" dirty="0" smtClean="0"/>
                        <a:t> </a:t>
                      </a:r>
                      <a:endParaRPr lang="en-ZA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/>
                        <a:t>The college introduced an online application system which is convenient for students.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0943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085609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F9B978B-CD1B-4242-8994-9D2844F956E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72106" y="1429305"/>
          <a:ext cx="10247789" cy="2515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748">
                  <a:extLst>
                    <a:ext uri="{9D8B030D-6E8A-4147-A177-3AD203B41FA5}">
                      <a16:colId xmlns:a16="http://schemas.microsoft.com/office/drawing/2014/main" xmlns="" val="615792658"/>
                    </a:ext>
                  </a:extLst>
                </a:gridCol>
                <a:gridCol w="1892347">
                  <a:extLst>
                    <a:ext uri="{9D8B030D-6E8A-4147-A177-3AD203B41FA5}">
                      <a16:colId xmlns:a16="http://schemas.microsoft.com/office/drawing/2014/main" xmlns="" val="1857363961"/>
                    </a:ext>
                  </a:extLst>
                </a:gridCol>
                <a:gridCol w="1892347">
                  <a:extLst>
                    <a:ext uri="{9D8B030D-6E8A-4147-A177-3AD203B41FA5}">
                      <a16:colId xmlns:a16="http://schemas.microsoft.com/office/drawing/2014/main" xmlns="" val="1411662038"/>
                    </a:ext>
                  </a:extLst>
                </a:gridCol>
                <a:gridCol w="1892347">
                  <a:extLst>
                    <a:ext uri="{9D8B030D-6E8A-4147-A177-3AD203B41FA5}">
                      <a16:colId xmlns:a16="http://schemas.microsoft.com/office/drawing/2014/main" xmlns="" val="3332337306"/>
                    </a:ext>
                  </a:extLst>
                </a:gridCol>
              </a:tblGrid>
              <a:tr h="537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Special</a:t>
                      </a:r>
                      <a:r>
                        <a:rPr lang="en-US" sz="1100" baseline="0" dirty="0">
                          <a:effectLst/>
                        </a:rPr>
                        <a:t> Needs Education (SNE) </a:t>
                      </a:r>
                      <a:r>
                        <a:rPr lang="en-US" sz="1100" dirty="0">
                          <a:effectLst/>
                        </a:rPr>
                        <a:t>Categories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Actuals 2018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Actuals 2019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Actuals 2020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5926559"/>
                  </a:ext>
                </a:extLst>
              </a:tr>
              <a:tr h="2689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effectLst/>
                        </a:rPr>
                        <a:t>Physical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15535377"/>
                  </a:ext>
                </a:extLst>
              </a:tr>
              <a:tr h="2689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effectLst/>
                        </a:rPr>
                        <a:t>Hearing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9794800"/>
                  </a:ext>
                </a:extLst>
              </a:tr>
              <a:tr h="3178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effectLst/>
                        </a:rPr>
                        <a:t>Intellectual/Learning/Dyslexia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40946250"/>
                  </a:ext>
                </a:extLst>
              </a:tr>
              <a:tr h="2689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effectLst/>
                        </a:rPr>
                        <a:t>Visual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6885535"/>
                  </a:ext>
                </a:extLst>
              </a:tr>
              <a:tr h="3009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effectLst/>
                        </a:rPr>
                        <a:t>Psychosocial(Schizophrenia)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0432063"/>
                  </a:ext>
                </a:extLst>
              </a:tr>
              <a:tr h="2823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effectLst/>
                        </a:rPr>
                        <a:t>Epilepsy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1008887"/>
                  </a:ext>
                </a:extLst>
              </a:tr>
              <a:tr h="2689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57770102"/>
                  </a:ext>
                </a:extLst>
              </a:tr>
            </a:tbl>
          </a:graphicData>
        </a:graphic>
      </p:graphicFrame>
      <p:sp>
        <p:nvSpPr>
          <p:cNvPr id="7" name="Title 2">
            <a:extLst>
              <a:ext uri="{FF2B5EF4-FFF2-40B4-BE49-F238E27FC236}">
                <a16:creationId xmlns:a16="http://schemas.microsoft.com/office/drawing/2014/main" xmlns="" id="{EAB3CF85-780D-46C1-BEAF-E561948F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105" y="567982"/>
            <a:ext cx="10247790" cy="861323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ENROLMENT AND REGISTRATION IN 2020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3F857786-BCD8-456F-A1D6-59360B7C08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2105" y="3944349"/>
          <a:ext cx="10247789" cy="2083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2456">
                  <a:extLst>
                    <a:ext uri="{9D8B030D-6E8A-4147-A177-3AD203B41FA5}">
                      <a16:colId xmlns:a16="http://schemas.microsoft.com/office/drawing/2014/main" xmlns="" val="1060465"/>
                    </a:ext>
                  </a:extLst>
                </a:gridCol>
                <a:gridCol w="4985333">
                  <a:extLst>
                    <a:ext uri="{9D8B030D-6E8A-4147-A177-3AD203B41FA5}">
                      <a16:colId xmlns:a16="http://schemas.microsoft.com/office/drawing/2014/main" xmlns="" val="549082642"/>
                    </a:ext>
                  </a:extLst>
                </a:gridCol>
              </a:tblGrid>
              <a:tr h="499322">
                <a:tc>
                  <a:txBody>
                    <a:bodyPr/>
                    <a:lstStyle/>
                    <a:p>
                      <a:r>
                        <a:rPr lang="en-ZA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278707"/>
                  </a:ext>
                </a:extLst>
              </a:tr>
              <a:tr h="158426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/>
                        <a:t>Majority of students are not covered through medical </a:t>
                      </a:r>
                      <a:r>
                        <a:rPr lang="en-ZA" sz="1600" dirty="0" smtClean="0"/>
                        <a:t>aid schemes </a:t>
                      </a:r>
                      <a:r>
                        <a:rPr lang="en-ZA" sz="1600" dirty="0"/>
                        <a:t>where such medical interventions are too expensive for the students and normally require medical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/>
                        <a:t>The college took a resolution to cover the medical assessment costs for the students through the Special Needs Education (SNE) funding.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0943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9253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488272"/>
            <a:ext cx="10550013" cy="929366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COLLEGE CERTIFICATION RATE 2018 – 2019: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5238"/>
          <a:stretch/>
        </p:blipFill>
        <p:spPr>
          <a:xfrm>
            <a:off x="1169696" y="1284473"/>
            <a:ext cx="9616673" cy="83729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BD3BA22-0DE8-40E6-8632-6DDE419F60B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69696" y="4031268"/>
          <a:ext cx="9517721" cy="1955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3773">
                  <a:extLst>
                    <a:ext uri="{9D8B030D-6E8A-4147-A177-3AD203B41FA5}">
                      <a16:colId xmlns:a16="http://schemas.microsoft.com/office/drawing/2014/main" xmlns="" val="1060465"/>
                    </a:ext>
                  </a:extLst>
                </a:gridCol>
                <a:gridCol w="4763948">
                  <a:extLst>
                    <a:ext uri="{9D8B030D-6E8A-4147-A177-3AD203B41FA5}">
                      <a16:colId xmlns:a16="http://schemas.microsoft.com/office/drawing/2014/main" xmlns="" val="549082642"/>
                    </a:ext>
                  </a:extLst>
                </a:gridCol>
              </a:tblGrid>
              <a:tr h="492869">
                <a:tc>
                  <a:txBody>
                    <a:bodyPr/>
                    <a:lstStyle/>
                    <a:p>
                      <a:r>
                        <a:rPr lang="en-ZA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278707"/>
                  </a:ext>
                </a:extLst>
              </a:tr>
              <a:tr h="13653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/>
                        <a:t>Continuous disruptions of classes by student unrests and 2019 </a:t>
                      </a:r>
                      <a:r>
                        <a:rPr lang="en-ZA" dirty="0" smtClean="0"/>
                        <a:t>NEHAWU strike.</a:t>
                      </a:r>
                      <a:endParaRPr lang="en-ZA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The College has developed an intervention strategy document which could not be implemented due to </a:t>
                      </a:r>
                      <a:r>
                        <a:rPr lang="en-ZA" dirty="0" smtClean="0"/>
                        <a:t>sustained </a:t>
                      </a:r>
                      <a:r>
                        <a:rPr lang="en-ZA" dirty="0"/>
                        <a:t>disruptions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0943673"/>
                  </a:ext>
                </a:extLst>
              </a:tr>
            </a:tbl>
          </a:graphicData>
        </a:graphic>
      </p:graphicFrame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xmlns="" id="{55197333-62BA-4DD7-BFEF-0C13742EFA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878"/>
          <a:stretch/>
        </p:blipFill>
        <p:spPr>
          <a:xfrm>
            <a:off x="1169696" y="2121763"/>
            <a:ext cx="9616673" cy="53294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A4DDF75-73C6-40DB-A8A0-7D20FB8AB0D9}"/>
              </a:ext>
            </a:extLst>
          </p:cNvPr>
          <p:cNvSpPr/>
          <p:nvPr/>
        </p:nvSpPr>
        <p:spPr>
          <a:xfrm>
            <a:off x="1081260" y="2672944"/>
            <a:ext cx="9655631" cy="12599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dirty="0">
                <a:solidFill>
                  <a:schemeClr val="tx1"/>
                </a:solidFill>
              </a:rPr>
              <a:t>Targets were not achieved</a:t>
            </a:r>
          </a:p>
          <a:p>
            <a:endParaRPr lang="en-ZA" sz="1200" dirty="0">
              <a:solidFill>
                <a:schemeClr val="tx1"/>
              </a:solidFill>
            </a:endParaRPr>
          </a:p>
          <a:p>
            <a:r>
              <a:rPr lang="en-ZA" dirty="0">
                <a:solidFill>
                  <a:schemeClr val="tx1"/>
                </a:solidFill>
              </a:rPr>
              <a:t>For the Oct/Nov 2019 Examinations the college was ranked number 19 nationally, 5</a:t>
            </a:r>
            <a:r>
              <a:rPr lang="en-ZA" baseline="30000" dirty="0">
                <a:solidFill>
                  <a:schemeClr val="tx1"/>
                </a:solidFill>
              </a:rPr>
              <a:t>th</a:t>
            </a:r>
            <a:r>
              <a:rPr lang="en-ZA" dirty="0">
                <a:solidFill>
                  <a:schemeClr val="tx1"/>
                </a:solidFill>
              </a:rPr>
              <a:t> in the region and 4</a:t>
            </a:r>
            <a:r>
              <a:rPr lang="en-ZA" baseline="30000" dirty="0">
                <a:solidFill>
                  <a:schemeClr val="tx1"/>
                </a:solidFill>
              </a:rPr>
              <a:t>th</a:t>
            </a:r>
            <a:r>
              <a:rPr lang="en-ZA" dirty="0">
                <a:solidFill>
                  <a:schemeClr val="tx1"/>
                </a:solidFill>
              </a:rPr>
              <a:t> in the province.</a:t>
            </a:r>
          </a:p>
        </p:txBody>
      </p:sp>
    </p:spTree>
    <p:extLst>
      <p:ext uri="{BB962C8B-B14F-4D97-AF65-F5344CB8AC3E}">
        <p14:creationId xmlns:p14="http://schemas.microsoft.com/office/powerpoint/2010/main" xmlns="" val="2339569472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FINANCIAL AID SUPPORT - NSFAS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09600" y="3568318"/>
          <a:ext cx="10717162" cy="2264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8581">
                  <a:extLst>
                    <a:ext uri="{9D8B030D-6E8A-4147-A177-3AD203B41FA5}">
                      <a16:colId xmlns:a16="http://schemas.microsoft.com/office/drawing/2014/main" xmlns="" val="1060465"/>
                    </a:ext>
                  </a:extLst>
                </a:gridCol>
                <a:gridCol w="5358581">
                  <a:extLst>
                    <a:ext uri="{9D8B030D-6E8A-4147-A177-3AD203B41FA5}">
                      <a16:colId xmlns:a16="http://schemas.microsoft.com/office/drawing/2014/main" xmlns="" val="549082642"/>
                    </a:ext>
                  </a:extLst>
                </a:gridCol>
              </a:tblGrid>
              <a:tr h="288085">
                <a:tc>
                  <a:txBody>
                    <a:bodyPr/>
                    <a:lstStyle/>
                    <a:p>
                      <a:r>
                        <a:rPr lang="en-ZA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278707"/>
                  </a:ext>
                </a:extLst>
              </a:tr>
              <a:tr h="923450">
                <a:tc>
                  <a:txBody>
                    <a:bodyPr/>
                    <a:lstStyle/>
                    <a:p>
                      <a:r>
                        <a:rPr lang="en-ZA" dirty="0"/>
                        <a:t>Backlog of allowance payments relating to 2016, 2017 and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Campus Task Teams were established to assist with clearing backlogs followed by a meeting with NSFAS and SRC to address some of the </a:t>
                      </a:r>
                      <a:r>
                        <a:rPr lang="en-ZA" dirty="0" smtClean="0"/>
                        <a:t>issues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0943673"/>
                  </a:ext>
                </a:extLst>
              </a:tr>
              <a:tr h="710346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The college requested to be part of </a:t>
                      </a:r>
                      <a:r>
                        <a:rPr lang="en-ZA" dirty="0" err="1"/>
                        <a:t>myNSFAS</a:t>
                      </a:r>
                      <a:r>
                        <a:rPr lang="en-ZA" dirty="0"/>
                        <a:t> Wallet in February 2020 and that was granted.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044697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/>
          </p:nvPr>
        </p:nvGraphicFramePr>
        <p:xfrm>
          <a:off x="609601" y="1070268"/>
          <a:ext cx="10717161" cy="2498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4058">
                  <a:extLst>
                    <a:ext uri="{9D8B030D-6E8A-4147-A177-3AD203B41FA5}">
                      <a16:colId xmlns:a16="http://schemas.microsoft.com/office/drawing/2014/main" xmlns="" val="3692055254"/>
                    </a:ext>
                  </a:extLst>
                </a:gridCol>
                <a:gridCol w="1474638">
                  <a:extLst>
                    <a:ext uri="{9D8B030D-6E8A-4147-A177-3AD203B41FA5}">
                      <a16:colId xmlns:a16="http://schemas.microsoft.com/office/drawing/2014/main" xmlns="" val="748641377"/>
                    </a:ext>
                  </a:extLst>
                </a:gridCol>
                <a:gridCol w="2192030">
                  <a:extLst>
                    <a:ext uri="{9D8B030D-6E8A-4147-A177-3AD203B41FA5}">
                      <a16:colId xmlns:a16="http://schemas.microsoft.com/office/drawing/2014/main" xmlns="" val="2223752091"/>
                    </a:ext>
                  </a:extLst>
                </a:gridCol>
                <a:gridCol w="2101559">
                  <a:extLst>
                    <a:ext uri="{9D8B030D-6E8A-4147-A177-3AD203B41FA5}">
                      <a16:colId xmlns:a16="http://schemas.microsoft.com/office/drawing/2014/main" xmlns="" val="1394325190"/>
                    </a:ext>
                  </a:extLst>
                </a:gridCol>
                <a:gridCol w="1942011">
                  <a:extLst>
                    <a:ext uri="{9D8B030D-6E8A-4147-A177-3AD203B41FA5}">
                      <a16:colId xmlns:a16="http://schemas.microsoft.com/office/drawing/2014/main" xmlns="" val="53055738"/>
                    </a:ext>
                  </a:extLst>
                </a:gridCol>
                <a:gridCol w="1372865">
                  <a:extLst>
                    <a:ext uri="{9D8B030D-6E8A-4147-A177-3AD203B41FA5}">
                      <a16:colId xmlns:a16="http://schemas.microsoft.com/office/drawing/2014/main" xmlns="" val="229494679"/>
                    </a:ext>
                  </a:extLst>
                </a:gridCol>
              </a:tblGrid>
              <a:tr h="753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ACADEMIC YEAR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DECLARED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ALLOCATION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DISBURSED ALLOWANCES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OUTSTANDING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ALLOWANCES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8797550"/>
                  </a:ext>
                </a:extLst>
              </a:tr>
              <a:tr h="436138">
                <a:tc>
                  <a:txBody>
                    <a:bodyPr/>
                    <a:lstStyle/>
                    <a:p>
                      <a:endParaRPr lang="en-ZA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Tuition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Allowances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3784670"/>
                  </a:ext>
                </a:extLst>
              </a:tr>
              <a:tr h="436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2018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10 288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43 913 833.00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31 712 989.00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37 364 757.39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0.00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42220"/>
                  </a:ext>
                </a:extLst>
              </a:tr>
              <a:tr h="436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2019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10 759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44 209 134.00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78 134 354.00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84 025 597.43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0.00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8978882"/>
                  </a:ext>
                </a:extLst>
              </a:tr>
              <a:tr h="436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2020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3249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42 918 875.00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2 826 630.00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2 585 640.00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240 990.00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0342794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-10842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38788223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A26955D3ECE4468E3C3B21B6A7BC08" ma:contentTypeVersion="10" ma:contentTypeDescription="Create a new document." ma:contentTypeScope="" ma:versionID="715c0e122eb4946ce4bf66a6e10b6306">
  <xsd:schema xmlns:xsd="http://www.w3.org/2001/XMLSchema" xmlns:xs="http://www.w3.org/2001/XMLSchema" xmlns:p="http://schemas.microsoft.com/office/2006/metadata/properties" xmlns:ns3="d0f8a272-8452-431e-8d65-55a842c82980" xmlns:ns4="b6664507-4440-40b3-904a-d49a135e2ed9" targetNamespace="http://schemas.microsoft.com/office/2006/metadata/properties" ma:root="true" ma:fieldsID="82c66253a72a0d89e1b106a72fae0f8e" ns3:_="" ns4:_="">
    <xsd:import namespace="d0f8a272-8452-431e-8d65-55a842c82980"/>
    <xsd:import namespace="b6664507-4440-40b3-904a-d49a135e2e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8a272-8452-431e-8d65-55a842c829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664507-4440-40b3-904a-d49a135e2ed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5F1256-2655-4DD6-83D9-81BCF3C5D2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5C01BA-CEBA-4A5C-AF6B-4AFC88AA5E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f8a272-8452-431e-8d65-55a842c82980"/>
    <ds:schemaRef ds:uri="b6664507-4440-40b3-904a-d49a135e2e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D9BA10-BB93-466F-AA44-E63A9E256ADB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b6664507-4440-40b3-904a-d49a135e2ed9"/>
    <ds:schemaRef ds:uri="http://schemas.microsoft.com/office/2006/metadata/properties"/>
    <ds:schemaRef ds:uri="http://purl.org/dc/dcmitype/"/>
    <ds:schemaRef ds:uri="http://schemas.openxmlformats.org/package/2006/metadata/core-properties"/>
    <ds:schemaRef ds:uri="d0f8a272-8452-431e-8d65-55a842c8298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</TotalTime>
  <Words>1250</Words>
  <Application>Microsoft Office PowerPoint</Application>
  <PresentationFormat>Custom</PresentationFormat>
  <Paragraphs>220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Concourse</vt:lpstr>
      <vt:lpstr>Acrobat Document</vt:lpstr>
      <vt:lpstr>Portfolio Committee on Higher Education, Training, Science and Technology Presentation  State of Affairs - Tshwane North TVET College  PARLIAMENT OF THE REPUBLIC OF SOUTH AFRICA, 11 March 2020</vt:lpstr>
      <vt:lpstr>Slide 2</vt:lpstr>
      <vt:lpstr>INTRODUCTION</vt:lpstr>
      <vt:lpstr>BACKGROUND</vt:lpstr>
      <vt:lpstr>Registration and  Enrolments in 2020</vt:lpstr>
      <vt:lpstr>ENROLMENT AND REGISTRATION 2018 - 2020</vt:lpstr>
      <vt:lpstr>ENROLMENT AND REGISTRATION IN 2020</vt:lpstr>
      <vt:lpstr>COLLEGE CERTIFICATION RATE 2018 – 2019: </vt:lpstr>
      <vt:lpstr>FINANCIAL AID SUPPORT - NSFAS</vt:lpstr>
      <vt:lpstr>Slide 10</vt:lpstr>
      <vt:lpstr>TEACHING AND LEARNING</vt:lpstr>
      <vt:lpstr>TEACHING AND LEARNING</vt:lpstr>
      <vt:lpstr>TEACHING AND LEARNING</vt:lpstr>
      <vt:lpstr>Slide 14</vt:lpstr>
      <vt:lpstr>TEACHING AND LEARNING</vt:lpstr>
      <vt:lpstr>TEACHING AND LEARNING</vt:lpstr>
      <vt:lpstr>Finalization of the 2018/19 outstanding audits</vt:lpstr>
      <vt:lpstr>Finalization of the 2018/19 outstanding audits</vt:lpstr>
      <vt:lpstr>Questions and 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SRC Induction</dc:title>
  <dc:creator>Joseph Toba</dc:creator>
  <cp:lastModifiedBy>PUMZA</cp:lastModifiedBy>
  <cp:revision>163</cp:revision>
  <cp:lastPrinted>2020-03-05T10:21:44Z</cp:lastPrinted>
  <dcterms:created xsi:type="dcterms:W3CDTF">2019-09-25T18:42:23Z</dcterms:created>
  <dcterms:modified xsi:type="dcterms:W3CDTF">2020-03-12T10:57:58Z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0x010100A7A26955D3ECE4468E3C3B21B6A7BC08</vt:lpwstr>
  </property>
</Properties>
</file>