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27" r:id="rId2"/>
    <p:sldId id="579" r:id="rId3"/>
    <p:sldId id="662" r:id="rId4"/>
    <p:sldId id="634" r:id="rId5"/>
    <p:sldId id="642" r:id="rId6"/>
    <p:sldId id="664" r:id="rId7"/>
    <p:sldId id="643" r:id="rId8"/>
    <p:sldId id="644" r:id="rId9"/>
    <p:sldId id="645" r:id="rId10"/>
    <p:sldId id="646" r:id="rId11"/>
    <p:sldId id="647" r:id="rId12"/>
    <p:sldId id="648" r:id="rId13"/>
    <p:sldId id="665" r:id="rId14"/>
    <p:sldId id="649" r:id="rId15"/>
    <p:sldId id="650" r:id="rId16"/>
    <p:sldId id="638" r:id="rId17"/>
    <p:sldId id="667" r:id="rId18"/>
    <p:sldId id="652" r:id="rId19"/>
    <p:sldId id="653" r:id="rId20"/>
    <p:sldId id="654" r:id="rId21"/>
    <p:sldId id="655" r:id="rId22"/>
    <p:sldId id="657" r:id="rId23"/>
    <p:sldId id="668" r:id="rId24"/>
    <p:sldId id="659" r:id="rId25"/>
    <p:sldId id="660" r:id="rId26"/>
    <p:sldId id="661" r:id="rId27"/>
    <p:sldId id="666" r:id="rId28"/>
    <p:sldId id="669" r:id="rId29"/>
    <p:sldId id="640" r:id="rId30"/>
  </p:sldIdLst>
  <p:sldSz cx="9144000" cy="6858000" type="screen4x3"/>
  <p:notesSz cx="6797675" cy="9926638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CC0000"/>
    <a:srgbClr val="000000"/>
    <a:srgbClr val="FF9900"/>
    <a:srgbClr val="CC6600"/>
    <a:srgbClr val="800000"/>
    <a:srgbClr val="FFFFA3"/>
    <a:srgbClr val="CCCC00"/>
    <a:srgbClr val="333333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0" autoAdjust="0"/>
    <p:restoredTop sz="92007" autoAdjust="0"/>
  </p:normalViewPr>
  <p:slideViewPr>
    <p:cSldViewPr>
      <p:cViewPr>
        <p:scale>
          <a:sx n="75" d="100"/>
          <a:sy n="75" d="100"/>
        </p:scale>
        <p:origin x="-2958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7" y="3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8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F6EA2C-89E7-48FA-8420-9CC9D7F155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2515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7" y="3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81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8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A4D6E59-5702-48A2-922A-9D354E1BA8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11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C0294-F4B5-4CAF-B2AB-24C53F2C733B}" type="slidenum">
              <a:rPr lang="en-GB" smtClean="0">
                <a:cs typeface="Arial" charset="0"/>
              </a:rPr>
              <a:pPr/>
              <a:t>1</a:t>
            </a:fld>
            <a:endParaRPr lang="en-GB" dirty="0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11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12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13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14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15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17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21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22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23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24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25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26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27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28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29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9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-100013"/>
            <a:ext cx="7772400" cy="1152526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2375" y="1341438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91CA-A0C2-491C-8F49-E13BE0EDF85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2E46-865F-44B4-BDB6-435F07183716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17475"/>
            <a:ext cx="2178050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7475"/>
            <a:ext cx="6383338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3AF0-DC8B-4085-B452-179C8278EA0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908050"/>
            <a:ext cx="8785225" cy="4897438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7EF0-94A7-41F2-B819-0086D1ED4D3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BCE4B-6FDA-4C07-BC1B-4FA611C4160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799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4281488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645C-C7A3-4EAF-ABB5-F21CE7F6F74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B42A-BF8E-49C9-9A97-9463841229C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6BF4-758F-4CDC-8E5C-D7F1A6DD2DFE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99ACB-8360-4E70-A001-AC17C8B4681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C1A02-CE21-4D8B-B216-A312D430986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5F9DA-636B-4C40-9ACC-0DD6E6B415C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17475"/>
            <a:ext cx="7345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71378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58317C-B603-473B-82E9-4C16C46E83A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90000"/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85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143000"/>
            <a:ext cx="8339138" cy="1311275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RATIFICATION OF THE EXTRADITION AND MUTUAL LEGAL ASSISTANCE IN CRIMINAL MATTERS TREATIES WITH THE PEOPLE’S REPUBLIC OF BANGLADESH</a:t>
            </a:r>
            <a: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84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10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11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Waiver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extradition of the person sought may be granted not withstanding that the requirements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of article 7 have not been complied with, provided that the person sought consents.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12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Provisional arrest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In urgent cases the </a:t>
            </a:r>
            <a:r>
              <a:rPr lang="en-ZA" sz="1600" dirty="0" smtClean="0"/>
              <a:t>requesting state may </a:t>
            </a:r>
            <a:r>
              <a:rPr lang="en-ZA" sz="1600" dirty="0"/>
              <a:t>apply for provisional arrest of the person sought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pending the presentation of the formal request for extradition.  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Request shall be in writing and communicated </a:t>
            </a:r>
            <a:r>
              <a:rPr lang="en-ZA" sz="1600" dirty="0" smtClean="0"/>
              <a:t>by any means including through </a:t>
            </a:r>
            <a:r>
              <a:rPr lang="en-ZA" sz="1600" dirty="0"/>
              <a:t>INTERPOL.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Information to be submitted for provisional arrest is set out in sub-article </a:t>
            </a:r>
            <a:r>
              <a:rPr lang="en-ZA" sz="1600" dirty="0" smtClean="0"/>
              <a:t>2.</a:t>
            </a:r>
            <a:endParaRPr lang="en-ZA" sz="1600" dirty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Person provisionally arrested may be discharged from custody if request for extradition is not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received within 60 days from the date of the request for provisional arrest</a:t>
            </a:r>
            <a:r>
              <a:rPr lang="en-ZA" sz="1600" dirty="0" smtClean="0"/>
              <a:t>.</a:t>
            </a:r>
            <a:endParaRPr lang="en-ZA" sz="1600" dirty="0"/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9735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11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13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Competing requests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If the extradition of the same person is concurrently requested by one of the states and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a third state or more for the same offence or different offences, the requested state shall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determine to which state it will extradite a person, considering the existence of  and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extradition treaty, the seriousness, place of commission of the offences, respective dates of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the request and nationality of the person sought.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14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Surrender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requested state shall as soon as possible inform the requesting state regarding its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decision to extradite.  Reasons shall be given for complete or partial refusal.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requested state shall surrender the person in accordance with the arrangements agreed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between the respective authorities and the requesting state shall receive the person within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a reasonable period.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1444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12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15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Postponed or Temporary surrender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If permitted by the laws of the </a:t>
            </a:r>
            <a:r>
              <a:rPr lang="en-ZA" sz="1600" dirty="0" smtClean="0"/>
              <a:t>requested state, </a:t>
            </a:r>
            <a:r>
              <a:rPr lang="en-ZA" sz="1600" dirty="0"/>
              <a:t>a person being prosecuted or serving a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sentence may be temporarily surrendered to the </a:t>
            </a:r>
            <a:r>
              <a:rPr lang="en-ZA" sz="1600" dirty="0" smtClean="0"/>
              <a:t>requesting state for </a:t>
            </a:r>
            <a:r>
              <a:rPr lang="en-ZA" sz="1600" dirty="0"/>
              <a:t>the purposes of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prosecution</a:t>
            </a:r>
            <a:r>
              <a:rPr lang="en-ZA" sz="1600" dirty="0" smtClean="0"/>
              <a:t>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16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Surrender of Property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To the extend permitted by the laws of the </a:t>
            </a:r>
            <a:r>
              <a:rPr lang="en-ZA" sz="1600" dirty="0" smtClean="0"/>
              <a:t>states and </a:t>
            </a:r>
            <a:r>
              <a:rPr lang="en-ZA" sz="1600" dirty="0"/>
              <a:t>without prejudice to the rights of third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Parties, the </a:t>
            </a:r>
            <a:r>
              <a:rPr lang="en-ZA" sz="1600" dirty="0" smtClean="0"/>
              <a:t>requested state may </a:t>
            </a:r>
            <a:r>
              <a:rPr lang="en-ZA" sz="1600" dirty="0"/>
              <a:t>seize and surrender to the </a:t>
            </a:r>
            <a:r>
              <a:rPr lang="en-ZA" sz="1600" dirty="0" smtClean="0"/>
              <a:t>requesting state, property</a:t>
            </a:r>
            <a:r>
              <a:rPr lang="en-ZA" sz="1600" dirty="0"/>
              <a:t>,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articles or documents that may be found in the territory of the </a:t>
            </a:r>
            <a:r>
              <a:rPr lang="en-ZA" sz="1600" dirty="0" smtClean="0"/>
              <a:t>requested state that </a:t>
            </a:r>
            <a:r>
              <a:rPr lang="en-ZA" sz="1600" dirty="0"/>
              <a:t>is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connected with the offence for which extradition is sought.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Return of such property may be requested within a fixed period of time. </a:t>
            </a:r>
            <a:endParaRPr lang="en-ZA" sz="1600" dirty="0" smtClean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20248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13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17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Rule of Speciality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A person who has been extradited, shall not be prosecuted, sentenced, detained or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re-extradited to a third state for any other offence as the offence for which extradition is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requested unless the </a:t>
            </a:r>
            <a:r>
              <a:rPr lang="en-ZA" sz="1600" dirty="0" smtClean="0"/>
              <a:t>requested state consents </a:t>
            </a:r>
            <a:r>
              <a:rPr lang="en-ZA" sz="1600" dirty="0"/>
              <a:t>or the person had the opportunity to leave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the territory of the </a:t>
            </a:r>
            <a:r>
              <a:rPr lang="en-ZA" sz="1600" dirty="0" smtClean="0"/>
              <a:t>requesting state and </a:t>
            </a:r>
            <a:r>
              <a:rPr lang="en-ZA" sz="1600" dirty="0"/>
              <a:t>did not do so. 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18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Re-extradition to a Third State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Where a person has been extradited to the requesting state, that state shall not extradite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the person to any third state for an offence committed before that person’s surrender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unless:</a:t>
            </a:r>
          </a:p>
          <a:p>
            <a:pPr marL="990600" indent="-3683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requested state consents</a:t>
            </a:r>
          </a:p>
          <a:p>
            <a:pPr marL="990600" indent="-3683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person had an opportunity to leave the requesting state and has not done so within</a:t>
            </a:r>
          </a:p>
          <a:p>
            <a:pPr marL="990600" indent="-368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30 days or the person voluntarily returned to the requesting state. 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40039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14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19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Transit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States may </a:t>
            </a:r>
            <a:r>
              <a:rPr lang="en-ZA" sz="1600" dirty="0"/>
              <a:t>authorize transit through its territory of a person surrendered to the other </a:t>
            </a:r>
            <a:r>
              <a:rPr lang="en-ZA" sz="1600" dirty="0" smtClean="0"/>
              <a:t>state</a:t>
            </a: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by a third state.  </a:t>
            </a:r>
            <a:endParaRPr lang="en-ZA" sz="1600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20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Expenses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requested state shall make all necessary arrangements for and meet the cost of any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proceedings arising out of a request for extradition, the arrest of the person and the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maintenance in custody of the person sought. 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requesting state shall bear the expenses incurred in conveying the person from the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requested state.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33645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15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</a:t>
            </a:r>
            <a:r>
              <a:rPr lang="en-ZA" sz="1600" b="1" dirty="0"/>
              <a:t>21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International Obligations under Conventions and Treaties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treaty </a:t>
            </a:r>
            <a:r>
              <a:rPr lang="en-ZA" sz="1600" dirty="0"/>
              <a:t>shall not exempt either </a:t>
            </a:r>
            <a:r>
              <a:rPr lang="en-ZA" sz="1600" dirty="0" smtClean="0"/>
              <a:t>state from </a:t>
            </a:r>
            <a:r>
              <a:rPr lang="en-ZA" sz="1600" dirty="0"/>
              <a:t>its international obligations</a:t>
            </a:r>
            <a:r>
              <a:rPr lang="en-ZA" sz="1600" dirty="0" smtClean="0"/>
              <a:t>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22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Consultations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 The </a:t>
            </a:r>
            <a:r>
              <a:rPr lang="en-ZA" sz="1600" dirty="0"/>
              <a:t>interpretation and implementation of this treaty shall be resolved </a:t>
            </a:r>
          </a:p>
          <a:p>
            <a:pPr marL="723900" indent="-368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through the diplomatic </a:t>
            </a:r>
            <a:r>
              <a:rPr lang="en-ZA" sz="1600" dirty="0" smtClean="0"/>
              <a:t>channel</a:t>
            </a:r>
          </a:p>
          <a:p>
            <a:pPr marL="723900" indent="-3683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723900" indent="-368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23</a:t>
            </a:r>
          </a:p>
          <a:p>
            <a:pPr marL="723900" indent="-368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Entry into Force, Amendment and Termination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subject to ratification and instruments of ratification shall be exchanged </a:t>
            </a:r>
            <a:r>
              <a:rPr lang="en-ZA" sz="1600" dirty="0" smtClean="0"/>
              <a:t>as soon as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possible.</a:t>
            </a: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shall enter into force </a:t>
            </a:r>
            <a:r>
              <a:rPr lang="en-ZA" sz="1600" dirty="0" smtClean="0"/>
              <a:t>on the date of the </a:t>
            </a:r>
            <a:r>
              <a:rPr lang="en-ZA" sz="1600" dirty="0"/>
              <a:t>exchange of instruments of </a:t>
            </a:r>
            <a:r>
              <a:rPr lang="en-ZA" sz="1600" dirty="0" smtClean="0"/>
              <a:t>ratification</a:t>
            </a:r>
            <a:r>
              <a:rPr lang="en-ZA" sz="1600" dirty="0"/>
              <a:t>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may be amended through the mutual written consent of the Parties.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may be terminated upon written notice and shall take effect </a:t>
            </a:r>
            <a:r>
              <a:rPr lang="en-ZA" sz="1600" dirty="0" smtClean="0"/>
              <a:t>3 </a:t>
            </a:r>
            <a:r>
              <a:rPr lang="en-ZA" sz="1600" dirty="0"/>
              <a:t>months following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notification.</a:t>
            </a: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11315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16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332656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 indent="-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4"/>
              <a:defRPr/>
            </a:pPr>
            <a:endParaRPr lang="en-ZA" sz="1600" b="1" dirty="0" smtClean="0"/>
          </a:p>
          <a:p>
            <a:pPr marL="355600" indent="-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4"/>
              <a:defRPr/>
            </a:pPr>
            <a:r>
              <a:rPr lang="en-ZA" sz="1600" b="1" dirty="0" smtClean="0"/>
              <a:t>MUTUAL </a:t>
            </a:r>
            <a:r>
              <a:rPr lang="en-ZA" sz="1600" b="1" dirty="0"/>
              <a:t>LEGAL ASSISTANCE </a:t>
            </a:r>
            <a:r>
              <a:rPr lang="en-ZA" sz="1600" b="1" dirty="0" smtClean="0"/>
              <a:t>TREATY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Article 1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Scope of Application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Treaty provides for various forms of assistance such as taking of evidence or statements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from persons, proving information, documents, records and articles of evidence, locating or </a:t>
            </a:r>
          </a:p>
          <a:p>
            <a:pPr marL="622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identifying persons or items, serving documents or any other form of legal assistance not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prohibited by the laws of the </a:t>
            </a:r>
            <a:r>
              <a:rPr lang="en-ZA" sz="1600" dirty="0" smtClean="0"/>
              <a:t>requested state.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Retrospective application.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Duel criminality not a requirement. </a:t>
            </a: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7466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17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332656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Article 2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Definitions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See definitions of “Criminal Matters” and “Mutual Legal Assistance” or “Assistance”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Article 3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Central Authorities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South Africa: Director-General Justice and Constitutional Development.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Bangladesh:  Ministry </a:t>
            </a:r>
            <a:r>
              <a:rPr lang="en-ZA" sz="1600" dirty="0"/>
              <a:t>of Home </a:t>
            </a:r>
            <a:r>
              <a:rPr lang="en-ZA" sz="1600" dirty="0" smtClean="0"/>
              <a:t>Affairs</a:t>
            </a:r>
            <a:r>
              <a:rPr lang="en-ZA" sz="1600" dirty="0">
                <a:solidFill>
                  <a:srgbClr val="000000"/>
                </a:solidFill>
              </a:rPr>
              <a:t>	</a:t>
            </a: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/>
              <a:t>Article 4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/>
              <a:t>Execution of Requests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Executed promptly in accordance with the law of the requested state and if not prohibited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 smtClean="0"/>
              <a:t>	by the law, in the manner specified by the requesting state.  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Requested state shall not refuse to execute a request on the ground of bank secrecy. </a:t>
            </a:r>
          </a:p>
        </p:txBody>
      </p:sp>
    </p:spTree>
    <p:extLst>
      <p:ext uri="{BB962C8B-B14F-4D97-AF65-F5344CB8AC3E}">
        <p14:creationId xmlns:p14="http://schemas.microsoft.com/office/powerpoint/2010/main" xmlns="" val="18434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18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5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Contents of Requests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 shall be made in writing and shall include information contained in </a:t>
            </a:r>
            <a:r>
              <a:rPr lang="en-ZA" sz="1600" dirty="0" smtClean="0">
                <a:solidFill>
                  <a:srgbClr val="000000"/>
                </a:solidFill>
              </a:rPr>
              <a:t>sub-articles 1</a:t>
            </a:r>
          </a:p>
          <a:p>
            <a:pPr marL="6223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to 5. </a:t>
            </a:r>
            <a:endParaRPr lang="en-ZA" sz="1600" dirty="0">
              <a:solidFill>
                <a:srgbClr val="000000"/>
              </a:solidFill>
            </a:endParaRP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6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Refusal of Postponement of Assistance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Although various grounds for refusal exist, the </a:t>
            </a:r>
            <a:r>
              <a:rPr lang="en-ZA" sz="1600" dirty="0" smtClean="0">
                <a:solidFill>
                  <a:srgbClr val="000000"/>
                </a:solidFill>
              </a:rPr>
              <a:t>requested state may </a:t>
            </a:r>
            <a:r>
              <a:rPr lang="en-ZA" sz="1600" dirty="0">
                <a:solidFill>
                  <a:srgbClr val="000000"/>
                </a:solidFill>
              </a:rPr>
              <a:t>refuse assistance if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the execution of the request would impair its sovereignty, security, public order, or other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essential public interests.  See also grounds for refusal under Extradition Treaty.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Conditions may be set for the execution of the request.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38166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19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-17462" y="548679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7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Service of Documents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</a:t>
            </a:r>
            <a:r>
              <a:rPr lang="en-ZA" sz="1600" dirty="0" smtClean="0">
                <a:solidFill>
                  <a:srgbClr val="000000"/>
                </a:solidFill>
              </a:rPr>
              <a:t>requested state shall </a:t>
            </a:r>
            <a:r>
              <a:rPr lang="en-ZA" sz="1600" dirty="0">
                <a:solidFill>
                  <a:srgbClr val="000000"/>
                </a:solidFill>
              </a:rPr>
              <a:t>use its best efforts to effect service of any document.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</a:t>
            </a:r>
            <a:r>
              <a:rPr lang="en-ZA" sz="1600" dirty="0" smtClean="0">
                <a:solidFill>
                  <a:srgbClr val="000000"/>
                </a:solidFill>
              </a:rPr>
              <a:t>requested state shall </a:t>
            </a:r>
            <a:r>
              <a:rPr lang="en-ZA" sz="1600" dirty="0">
                <a:solidFill>
                  <a:srgbClr val="000000"/>
                </a:solidFill>
              </a:rPr>
              <a:t>return a proof of service. 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8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Provision of Information, Documents, Records and Objects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Requested </a:t>
            </a:r>
            <a:r>
              <a:rPr lang="en-ZA" sz="1600" dirty="0" smtClean="0">
                <a:solidFill>
                  <a:srgbClr val="000000"/>
                </a:solidFill>
              </a:rPr>
              <a:t>state shall </a:t>
            </a:r>
            <a:r>
              <a:rPr lang="en-ZA" sz="1600" dirty="0">
                <a:solidFill>
                  <a:srgbClr val="000000"/>
                </a:solidFill>
              </a:rPr>
              <a:t>provide the </a:t>
            </a:r>
            <a:r>
              <a:rPr lang="en-ZA" sz="1600" dirty="0" smtClean="0">
                <a:solidFill>
                  <a:srgbClr val="000000"/>
                </a:solidFill>
              </a:rPr>
              <a:t>requesting state with </a:t>
            </a:r>
            <a:r>
              <a:rPr lang="en-ZA" sz="1600" dirty="0">
                <a:solidFill>
                  <a:srgbClr val="000000"/>
                </a:solidFill>
              </a:rPr>
              <a:t>copies of publicly available records,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including information that are in the possession of government departments and agencies.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Requested </a:t>
            </a:r>
            <a:r>
              <a:rPr lang="en-ZA" sz="1600" dirty="0" smtClean="0">
                <a:solidFill>
                  <a:srgbClr val="000000"/>
                </a:solidFill>
              </a:rPr>
              <a:t>state may </a:t>
            </a:r>
            <a:r>
              <a:rPr lang="en-ZA" sz="1600" dirty="0">
                <a:solidFill>
                  <a:srgbClr val="000000"/>
                </a:solidFill>
              </a:rPr>
              <a:t>provide the </a:t>
            </a:r>
            <a:r>
              <a:rPr lang="en-ZA" sz="1600" dirty="0" smtClean="0">
                <a:solidFill>
                  <a:srgbClr val="000000"/>
                </a:solidFill>
              </a:rPr>
              <a:t>requesting state with </a:t>
            </a:r>
            <a:r>
              <a:rPr lang="en-ZA" sz="1600" dirty="0">
                <a:solidFill>
                  <a:srgbClr val="000000"/>
                </a:solidFill>
              </a:rPr>
              <a:t>any records in any form, including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documents and information that are in the possession of a government department or agency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which are publicly available unless those materials or information relate to the national security.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records produced shall be authenticated pursuant to the prescribed legal procedures in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the </a:t>
            </a:r>
            <a:r>
              <a:rPr lang="en-ZA" sz="1600" dirty="0" smtClean="0">
                <a:solidFill>
                  <a:srgbClr val="000000"/>
                </a:solidFill>
              </a:rPr>
              <a:t>requested state. </a:t>
            </a: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0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3274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1.	PURPOSE OF THE TREATIES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To underscore that South Africa will not be a safe haven for criminals by providing for the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extradition of fugitives and to facilitate the effectiveness of law enforcement authorities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in the prevention, investigation and prosecution of crime.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Ratification of </a:t>
            </a:r>
            <a:r>
              <a:rPr lang="en-ZA" sz="1600" dirty="0"/>
              <a:t>the abovementioned Treaties will assist the Government’s Programme of </a:t>
            </a:r>
            <a:endParaRPr lang="en-ZA" sz="1600" dirty="0" smtClean="0"/>
          </a:p>
          <a:p>
            <a:pPr marL="355600">
              <a:spcBef>
                <a:spcPts val="0"/>
              </a:spcBef>
              <a:spcAft>
                <a:spcPts val="600"/>
              </a:spcAft>
              <a:tabLst>
                <a:tab pos="622300" algn="l"/>
              </a:tabLst>
              <a:defRPr/>
            </a:pPr>
            <a:r>
              <a:rPr lang="en-ZA" sz="1600" dirty="0"/>
              <a:t>	</a:t>
            </a:r>
            <a:r>
              <a:rPr lang="en-ZA" sz="1600" dirty="0" smtClean="0"/>
              <a:t>Action and </a:t>
            </a:r>
            <a:r>
              <a:rPr lang="en-ZA" sz="1600" dirty="0"/>
              <a:t>inspire public confidence in the criminal justice system to prevent crime and </a:t>
            </a:r>
            <a:endParaRPr lang="en-ZA" sz="1600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increase levels </a:t>
            </a:r>
            <a:r>
              <a:rPr lang="en-ZA" sz="1600" dirty="0"/>
              <a:t>of safety.</a:t>
            </a:r>
            <a:endParaRPr lang="en-ZA" sz="1600" dirty="0" smtClean="0"/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2.	BACKGROUND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During 2017, the Department provided the Bangladesh authorities with draft treaties for their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consideration and comments.  Various consultations with the Bangladesh High Commission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in Pretoria took place.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On 26 February 2019, the Bangladesh High Commission indicated that the Bangladesh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authorities agree with the contents of the two Treaties. 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20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0" y="692696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9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Search and Seizure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</a:t>
            </a:r>
            <a:r>
              <a:rPr lang="en-ZA" sz="1600" dirty="0" smtClean="0">
                <a:solidFill>
                  <a:srgbClr val="000000"/>
                </a:solidFill>
              </a:rPr>
              <a:t>requested state shall </a:t>
            </a:r>
            <a:r>
              <a:rPr lang="en-ZA" sz="1600" dirty="0">
                <a:solidFill>
                  <a:srgbClr val="000000"/>
                </a:solidFill>
              </a:rPr>
              <a:t>in accordance with its national laws execute a request for search,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seizure and transfer of any article related to the offence which is subject to investigation in the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requesting state. </a:t>
            </a: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</a:t>
            </a:r>
            <a:r>
              <a:rPr lang="en-ZA" sz="1600" b="1" dirty="0">
                <a:solidFill>
                  <a:srgbClr val="000000"/>
                </a:solidFill>
              </a:rPr>
              <a:t>10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Taking Evidence in the Requested </a:t>
            </a:r>
            <a:r>
              <a:rPr lang="en-ZA" sz="1600" b="1" dirty="0" smtClean="0">
                <a:solidFill>
                  <a:srgbClr val="000000"/>
                </a:solidFill>
              </a:rPr>
              <a:t>State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A person requested to testify and produce records, documents or objects in the requested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	state may be compelled if necessary in accordance with the law of the requested state.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Subject to the law of the requested state, officials of the requesting state shall be permitted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to be present when evidence is taken and participate in the taking of such evidence including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the right to pose questions.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6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21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-1860" y="476672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11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Presence of Persons at the Execution of Requests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To the extent permitted by the law of the requested state, persons specified in the request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shall be permitted to be present at the execution of the request.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12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Making Detained Persons Available to Give Evidence or Assist in Investigations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 person in the custody of the </a:t>
            </a:r>
            <a:r>
              <a:rPr lang="en-ZA" sz="1600" dirty="0" smtClean="0">
                <a:solidFill>
                  <a:srgbClr val="000000"/>
                </a:solidFill>
              </a:rPr>
              <a:t>requested state may</a:t>
            </a:r>
            <a:r>
              <a:rPr lang="en-ZA" sz="1600" dirty="0">
                <a:solidFill>
                  <a:srgbClr val="000000"/>
                </a:solidFill>
              </a:rPr>
              <a:t>, upon request, be provisionally transferred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to the custody of the </a:t>
            </a:r>
            <a:r>
              <a:rPr lang="en-ZA" sz="1600" dirty="0" smtClean="0">
                <a:solidFill>
                  <a:srgbClr val="000000"/>
                </a:solidFill>
              </a:rPr>
              <a:t>requesting state for </a:t>
            </a:r>
            <a:r>
              <a:rPr lang="en-ZA" sz="1600" dirty="0">
                <a:solidFill>
                  <a:srgbClr val="000000"/>
                </a:solidFill>
              </a:rPr>
              <a:t>the purpose of giving evidence or assisting in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investigations in relation to a criminal matter if the </a:t>
            </a:r>
            <a:r>
              <a:rPr lang="en-ZA" sz="1600" dirty="0" smtClean="0">
                <a:solidFill>
                  <a:srgbClr val="000000"/>
                </a:solidFill>
              </a:rPr>
              <a:t>requested state and </a:t>
            </a:r>
            <a:r>
              <a:rPr lang="en-ZA" sz="1600" dirty="0">
                <a:solidFill>
                  <a:srgbClr val="000000"/>
                </a:solidFill>
              </a:rPr>
              <a:t>the person sought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consent.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3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22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-186580" y="476672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13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Providing evidence or Assisting in Investigations in the Requesting State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requested state may invite a person identified by the requesting state to assist in the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investigation or to appear as a witness.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14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Safe Conduct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Requesting </a:t>
            </a:r>
            <a:r>
              <a:rPr lang="en-ZA" sz="1600" dirty="0" smtClean="0">
                <a:solidFill>
                  <a:srgbClr val="000000"/>
                </a:solidFill>
              </a:rPr>
              <a:t>state shall </a:t>
            </a:r>
            <a:r>
              <a:rPr lang="en-ZA" sz="1600" dirty="0">
                <a:solidFill>
                  <a:srgbClr val="000000"/>
                </a:solidFill>
              </a:rPr>
              <a:t>not subject the person to the service of process, detention or any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restriction of personal liberty, by reason of any offence or conviction that preceded his or her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departure from the </a:t>
            </a:r>
            <a:r>
              <a:rPr lang="en-ZA" sz="1600" dirty="0" smtClean="0">
                <a:solidFill>
                  <a:srgbClr val="000000"/>
                </a:solidFill>
              </a:rPr>
              <a:t>requested state. </a:t>
            </a:r>
            <a:endParaRPr lang="en-ZA" sz="1600" dirty="0">
              <a:solidFill>
                <a:srgbClr val="000000"/>
              </a:solidFill>
            </a:endParaRP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 person made available shall not without his or her consent be required to give evidence in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any proceedings or assist in any investigation other than proceedings or investigations to which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the request relates. </a:t>
            </a:r>
          </a:p>
        </p:txBody>
      </p:sp>
    </p:spTree>
    <p:extLst>
      <p:ext uri="{BB962C8B-B14F-4D97-AF65-F5344CB8AC3E}">
        <p14:creationId xmlns:p14="http://schemas.microsoft.com/office/powerpoint/2010/main" xmlns="" val="16551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-186580" y="476672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If </a:t>
            </a:r>
            <a:r>
              <a:rPr lang="en-ZA" sz="1600" dirty="0">
                <a:solidFill>
                  <a:srgbClr val="000000"/>
                </a:solidFill>
              </a:rPr>
              <a:t>the person had the liberty and the means to leave the </a:t>
            </a:r>
            <a:r>
              <a:rPr lang="en-ZA" sz="1600" dirty="0" smtClean="0">
                <a:solidFill>
                  <a:srgbClr val="000000"/>
                </a:solidFill>
              </a:rPr>
              <a:t>requesting state and </a:t>
            </a:r>
            <a:r>
              <a:rPr lang="en-ZA" sz="1600" dirty="0">
                <a:solidFill>
                  <a:srgbClr val="000000"/>
                </a:solidFill>
              </a:rPr>
              <a:t>did not leave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within the subsequent thirty (30) days after being notified that his or her presence is no longer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required or when the person having left it and voluntarily returns within the said period, he or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she may be prosecuted, tried or serve a sentence for any offence</a:t>
            </a:r>
            <a:r>
              <a:rPr lang="en-ZA" sz="1600" dirty="0" smtClean="0">
                <a:solidFill>
                  <a:srgbClr val="000000"/>
                </a:solidFill>
              </a:rPr>
              <a:t>.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15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Proceeds and Instruments of Crime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requested state shall upon request ascertain whether any proceeds of crime are located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within jurisdiction and shall notify the requesting state of the outcome.  If proceeds of crime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are found, measures should be taken to restrain and forfeit those proceeds. 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Proceeds forfeited shall accrue to the requested state unless otherwise agreed. </a:t>
            </a:r>
          </a:p>
        </p:txBody>
      </p:sp>
    </p:spTree>
    <p:extLst>
      <p:ext uri="{BB962C8B-B14F-4D97-AF65-F5344CB8AC3E}">
        <p14:creationId xmlns:p14="http://schemas.microsoft.com/office/powerpoint/2010/main" xmlns="" val="11123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24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32296" y="217092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16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Restitution and Fine Enforcement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requested state shall to the extent permitted by its law provide assistance concerning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restitution to the victims of crime and the collection of fines imposed as a sentence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in a criminal prosecution.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17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Confidentiality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requested state may require that information or evidence furnished be kept confidential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or used only subject to such terms and conditions as it may specify. 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requesting state may require that the request be kept confidential. </a:t>
            </a: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1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25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476672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</a:t>
            </a:r>
            <a:r>
              <a:rPr lang="en-ZA" sz="1600" b="1" dirty="0">
                <a:solidFill>
                  <a:srgbClr val="000000"/>
                </a:solidFill>
              </a:rPr>
              <a:t>18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Limitation of Use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</a:t>
            </a:r>
            <a:r>
              <a:rPr lang="en-ZA" sz="1600" dirty="0" smtClean="0">
                <a:solidFill>
                  <a:srgbClr val="000000"/>
                </a:solidFill>
              </a:rPr>
              <a:t>requesting state may </a:t>
            </a:r>
            <a:r>
              <a:rPr lang="en-ZA" sz="1600" dirty="0">
                <a:solidFill>
                  <a:srgbClr val="000000"/>
                </a:solidFill>
              </a:rPr>
              <a:t>be requested not to use any information or evidence obtained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in any other proceedings other than that described in the request without the consent of the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requested state.</a:t>
            </a: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19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Authentication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Documents and other objects transmitted pursuant to this treaty shall not require any form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of authentication except as specified in Article 8 or as required by the requesting state.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6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26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404663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</a:t>
            </a:r>
            <a:r>
              <a:rPr lang="en-ZA" sz="1600" b="1" dirty="0">
                <a:solidFill>
                  <a:srgbClr val="000000"/>
                </a:solidFill>
              </a:rPr>
              <a:t>20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Language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See Extradition Treaty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21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Expenses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Requested </a:t>
            </a:r>
            <a:r>
              <a:rPr lang="en-ZA" sz="1600" dirty="0" smtClean="0">
                <a:solidFill>
                  <a:srgbClr val="000000"/>
                </a:solidFill>
              </a:rPr>
              <a:t>state shall </a:t>
            </a:r>
            <a:r>
              <a:rPr lang="en-ZA" sz="1600" dirty="0">
                <a:solidFill>
                  <a:srgbClr val="000000"/>
                </a:solidFill>
              </a:rPr>
              <a:t>bear all costs relating to the execution of a request.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Requesting </a:t>
            </a:r>
            <a:r>
              <a:rPr lang="en-ZA" sz="1600" dirty="0" smtClean="0">
                <a:solidFill>
                  <a:srgbClr val="000000"/>
                </a:solidFill>
              </a:rPr>
              <a:t>state shall </a:t>
            </a:r>
            <a:r>
              <a:rPr lang="en-ZA" sz="1600" dirty="0">
                <a:solidFill>
                  <a:srgbClr val="000000"/>
                </a:solidFill>
              </a:rPr>
              <a:t>pay the fees of experts, translation, transcription, allowances and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expenses to travel.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In the event of expenses of an extraordinary nature, the </a:t>
            </a:r>
            <a:r>
              <a:rPr lang="en-ZA" sz="1600" dirty="0" smtClean="0">
                <a:solidFill>
                  <a:srgbClr val="000000"/>
                </a:solidFill>
              </a:rPr>
              <a:t>states shall </a:t>
            </a:r>
            <a:r>
              <a:rPr lang="en-ZA" sz="1600" dirty="0">
                <a:solidFill>
                  <a:srgbClr val="000000"/>
                </a:solidFill>
              </a:rPr>
              <a:t>consult.  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9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27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404663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22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Compatibility with other Treaties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Assistance set forth in this treaty shall not prevent assistance to a state through the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provisions of other applicable conventions or agreements or though the provisions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of its domestic law.  </a:t>
            </a: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23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Consultation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Central Authorities shall consult to promote the most effective implementation of this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r>
              <a:rPr lang="en-ZA" sz="1600" dirty="0" smtClean="0">
                <a:solidFill>
                  <a:srgbClr val="000000"/>
                </a:solidFill>
              </a:rPr>
              <a:t>treaty.</a:t>
            </a: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2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28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13196" y="404663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24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Entry into Force, Amendment and Termination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See Extradition Treaty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6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29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85725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3600" b="1" dirty="0" smtClean="0"/>
              <a:t>THANK YOU</a:t>
            </a:r>
          </a:p>
          <a:p>
            <a:pPr marL="622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 indent="-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23560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3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3274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Treaties were submitted to the State Law Advisers in the Department of Justice and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Constitutional Development as well as in the Department of International Relations and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Cooperation.  The State Law Advisors have indicated that the treaties are compatible with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South Africa’s domestic law and international obligations,  respectively.  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</a:t>
            </a:r>
            <a:r>
              <a:rPr lang="en-ZA" sz="1600" dirty="0">
                <a:solidFill>
                  <a:srgbClr val="000000"/>
                </a:solidFill>
              </a:rPr>
              <a:t>President 30 April 2019 authorized the Minister of Justice and Correctional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Services to sign the Treaties on behalf of the Government. 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Minister signed the Treaties on 1 October 2019 in Dhaka, Bangladesh.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16568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4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r>
              <a:rPr lang="en-ZA" sz="1600" b="1" dirty="0" smtClean="0"/>
              <a:t>3.	EXTRADITION </a:t>
            </a:r>
            <a:r>
              <a:rPr lang="en-ZA" sz="1600" b="1" dirty="0"/>
              <a:t>TREATY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Obligation to Extradite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Undertake to extradite persons to the requesting state who have been charged</a:t>
            </a:r>
            <a:r>
              <a:rPr lang="en-ZA" sz="1600" b="1" dirty="0"/>
              <a:t> </a:t>
            </a:r>
            <a:r>
              <a:rPr lang="en-ZA" sz="1600" dirty="0" smtClean="0"/>
              <a:t>with or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convicted of an extraditable offence or the imposition or enforcement of a sentence. </a:t>
            </a: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2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Extraditable offences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An extraditable offence is an offence which is punishable under the laws of both </a:t>
            </a:r>
            <a:r>
              <a:rPr lang="en-ZA" sz="1600" dirty="0" smtClean="0">
                <a:solidFill>
                  <a:srgbClr val="000000"/>
                </a:solidFill>
              </a:rPr>
              <a:t>states by </a:t>
            </a:r>
            <a:endParaRPr lang="en-ZA" sz="1600" dirty="0">
              <a:solidFill>
                <a:srgbClr val="000000"/>
              </a:solidFill>
            </a:endParaRP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the deprivation of liberty for a period of at least one year or by a more severe penalty</a:t>
            </a:r>
            <a:r>
              <a:rPr lang="en-ZA" sz="1600" dirty="0" smtClean="0">
                <a:solidFill>
                  <a:srgbClr val="000000"/>
                </a:solidFill>
              </a:rPr>
              <a:t>.</a:t>
            </a:r>
            <a:endParaRPr lang="en-ZA" sz="1600" dirty="0">
              <a:solidFill>
                <a:srgbClr val="000000"/>
              </a:solidFill>
            </a:endParaRP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/>
              <a:t>Where a request for extradition relates to a person sentenced to deprivation of liberty by a </a:t>
            </a:r>
          </a:p>
          <a:p>
            <a:pPr marL="622300" indent="-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court  of the </a:t>
            </a:r>
            <a:r>
              <a:rPr lang="en-ZA" sz="1600" dirty="0" smtClean="0"/>
              <a:t>requesting state for </a:t>
            </a:r>
            <a:r>
              <a:rPr lang="en-ZA" sz="1600" dirty="0"/>
              <a:t>any extraditable offence, extradition shall be granted only if </a:t>
            </a:r>
          </a:p>
          <a:p>
            <a:pPr marL="622300" indent="-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a period of at least six months of the sentence remains to be served.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Extraditable offence whether or not the laws of the </a:t>
            </a:r>
            <a:r>
              <a:rPr lang="en-ZA" sz="1600" dirty="0" smtClean="0"/>
              <a:t>states place </a:t>
            </a:r>
            <a:r>
              <a:rPr lang="en-ZA" sz="1600" dirty="0"/>
              <a:t>the offence within the same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category of offences or describe by the same terminology.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An offence of a fiscal character including and offence </a:t>
            </a:r>
            <a:r>
              <a:rPr lang="en-ZA" sz="1600" dirty="0"/>
              <a:t>relating </a:t>
            </a:r>
            <a:r>
              <a:rPr lang="en-ZA" sz="1600" dirty="0" smtClean="0"/>
              <a:t>to taxation</a:t>
            </a:r>
            <a:r>
              <a:rPr lang="en-ZA" sz="1600" dirty="0"/>
              <a:t>, customs duties, </a:t>
            </a:r>
            <a:endParaRPr lang="en-ZA" sz="1600" dirty="0" smtClean="0"/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exchange control is an extraditable offence despite </a:t>
            </a:r>
            <a:r>
              <a:rPr lang="en-ZA" sz="1600" dirty="0"/>
              <a:t>the fact that the requested </a:t>
            </a:r>
            <a:r>
              <a:rPr lang="en-ZA" sz="1600" dirty="0" smtClean="0"/>
              <a:t>state does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not </a:t>
            </a:r>
            <a:r>
              <a:rPr lang="en-ZA" sz="1600" dirty="0"/>
              <a:t>impose the same kind of taxes or duties.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533400" indent="-5334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27381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5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32668" y="18864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3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Mandatory refusal of Extradition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Offence of a political nature.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Offences not to be considered as a offence of a political nature: 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Assault / murder against the President or Head of Government, Deputy President or </a:t>
            </a:r>
          </a:p>
          <a:p>
            <a:pPr marL="901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Deputy Head of Government or a member of  such persons family.</a:t>
            </a:r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An offence mentioned in a multi-lateral convention or agreement to which both states are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parties and are obliged to extradite the person or submit the matter to the relevant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authorities for prosecution.</a:t>
            </a:r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Offences such as murder, inflicting serious bodily harm, sexual assault, kidnapping,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abduction and hostage taking.</a:t>
            </a:r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Using explosives, devices or substances which would endanger human life, serious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bodily harm or substantial property damage.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6513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6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32668" y="18864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A </a:t>
            </a:r>
            <a:r>
              <a:rPr lang="en-ZA" sz="1600" dirty="0"/>
              <a:t>request </a:t>
            </a:r>
            <a:r>
              <a:rPr lang="en-ZA" sz="1600" dirty="0" smtClean="0"/>
              <a:t>made </a:t>
            </a:r>
            <a:r>
              <a:rPr lang="en-ZA" sz="1600" dirty="0"/>
              <a:t>for the purpose of prosecuting a person on account of that person’s race,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religion, </a:t>
            </a:r>
            <a:r>
              <a:rPr lang="en-ZA" sz="1600" dirty="0" smtClean="0"/>
              <a:t>nationality, gender </a:t>
            </a:r>
            <a:r>
              <a:rPr lang="en-ZA" sz="1600" dirty="0"/>
              <a:t>or </a:t>
            </a:r>
            <a:r>
              <a:rPr lang="en-ZA" sz="1600" dirty="0" smtClean="0"/>
              <a:t>ethnic origin.</a:t>
            </a: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Offence under military law which is also not an offence under criminal law.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Person finally been acquitted or convicted in the </a:t>
            </a:r>
            <a:r>
              <a:rPr lang="en-ZA" sz="1600" dirty="0" smtClean="0"/>
              <a:t>requested state for </a:t>
            </a:r>
            <a:r>
              <a:rPr lang="en-ZA" sz="1600" dirty="0"/>
              <a:t>the offence for which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extradition is requested or the </a:t>
            </a:r>
            <a:r>
              <a:rPr lang="en-ZA" sz="1600" dirty="0" smtClean="0"/>
              <a:t>sentence imposed has </a:t>
            </a:r>
            <a:r>
              <a:rPr lang="en-ZA" sz="1600" dirty="0"/>
              <a:t>been fully enforced or is no longer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enforceable.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Request for extradition is barred by lapse of time.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18264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7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4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Discretionary refusal of Extradition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Extradition may be refused: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Requested state has jurisdiction to prosecute.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Death penalty possible sentence unless assurances is provided that the death penalty will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not be imposed or if imposed will not be carried out.  </a:t>
            </a:r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Humanitarian grounds such as age, mental or physical ability of the person sought. </a:t>
            </a:r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Person has been finally acquitted or convicted in a third state for the same offence or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sentence imposed has been fully enforced or is not longer enforceable. </a:t>
            </a:r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Requesting state undertakes to give assurances that the person will not be:</a:t>
            </a:r>
          </a:p>
          <a:p>
            <a:pPr marL="1257300" indent="-355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Detained without trial;</a:t>
            </a:r>
          </a:p>
          <a:p>
            <a:pPr marL="1257300" indent="-355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Tortured in any way; or</a:t>
            </a:r>
          </a:p>
          <a:p>
            <a:pPr marL="1257300" indent="-355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Treated or punished in a cruel, inhuman or degrading way.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probable penalty that may be imposed is in conflict with the fundamental principles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of the laws of the requested state. </a:t>
            </a:r>
          </a:p>
          <a:p>
            <a:pPr marL="1257300" indent="-355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39869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8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5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Nationality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Extradition shall not be refused on the ground of the nationality of the person sought.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Article 6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Central Authorities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South Africa: Director-General Justice and Constitutional Development.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Bangladesh:  The Public Security Division, Ministry of Home Affairs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Communication between Central Authorities through the Diplomatic Channel. </a:t>
            </a:r>
            <a:endParaRPr lang="en-ZA" sz="1600" dirty="0" smtClean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7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Documents to be submitted </a:t>
            </a:r>
            <a:endParaRPr lang="en-ZA" sz="1600" b="1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Information about the description, identity, location and nationality of the person sought.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Statement describing the conduct constituting the offence including sub-articles (aa) – (cc).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Information contained in sub-article (b) and (c). </a:t>
            </a: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37211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9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8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Authentication of supporting documents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Where the requested state required authentication, documents to be authenticated by a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statement by the person making the request under the seal of that office. 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9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Language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All documents to be submitted in the English language. 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10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Additional information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Additional information may be requested before a decision is taken on the extradition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request and a time limit may be set for the receipt thereof.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xmlns="" val="33193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43511</TotalTime>
  <Words>807</Words>
  <Application>Microsoft Office PowerPoint</Application>
  <PresentationFormat>On-screen Show (4:3)</PresentationFormat>
  <Paragraphs>465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       THE RATIFICATION OF THE EXTRADITION AND MUTUAL LEGAL ASSISTANCE IN CRIMINAL MATTERS TREATIES WITH THE PEOPLE’S REPUBLIC OF BANGLADESH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Dept. of Justice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maridupreez</dc:creator>
  <cp:lastModifiedBy>PUMZA</cp:lastModifiedBy>
  <cp:revision>1653</cp:revision>
  <cp:lastPrinted>2020-02-10T12:33:10Z</cp:lastPrinted>
  <dcterms:created xsi:type="dcterms:W3CDTF">2006-06-20T08:12:14Z</dcterms:created>
  <dcterms:modified xsi:type="dcterms:W3CDTF">2020-03-13T11:02:09Z</dcterms:modified>
</cp:coreProperties>
</file>