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</p:sldMasterIdLst>
  <p:notesMasterIdLst>
    <p:notesMasterId r:id="rId14"/>
  </p:notesMasterIdLst>
  <p:sldIdLst>
    <p:sldId id="312" r:id="rId2"/>
    <p:sldId id="340" r:id="rId3"/>
    <p:sldId id="341" r:id="rId4"/>
    <p:sldId id="342" r:id="rId5"/>
    <p:sldId id="350" r:id="rId6"/>
    <p:sldId id="343" r:id="rId7"/>
    <p:sldId id="344" r:id="rId8"/>
    <p:sldId id="345" r:id="rId9"/>
    <p:sldId id="351" r:id="rId10"/>
    <p:sldId id="353" r:id="rId11"/>
    <p:sldId id="354" r:id="rId12"/>
    <p:sldId id="348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76" y="84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F508A-3E54-4BF3-B247-8CFE54BB8430}" type="datetimeFigureOut">
              <a:rPr lang="en-ZA" smtClean="0"/>
              <a:t>2020/03/10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513B-1656-4BC0-8228-DEF27F65380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886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BADABB3-19E6-41A0-A844-5E1484F531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7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9556FB49-FCC5-4C31-80CB-A5CEBAE499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8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4BF2AE6D-A8C1-4652-A4AC-79EC384EE3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9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01BE5DA6-4AF9-407C-813B-FE5C8666F6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7E7AD473-DF13-4733-A3BD-9CD5FBA3BB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6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0F0FB5D4-D115-44AE-B78D-4F5AC59A46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1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D32AB133-F56A-49CB-B4AD-66C007CEE9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2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09FAF89E-9D62-4F0C-900F-BFCBFF3838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9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12AA4CD1-4A05-4EAD-812E-3019963F7D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1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D8DB313D-4887-4C38-B13F-F5DF23FCD7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D2A1DC2E-E4A3-40C4-8EC7-FD3AEF316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5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fld id="{D7B80D6D-1FFA-4649-A15C-9D5743157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6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68785" y="5399533"/>
            <a:ext cx="3142211" cy="16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000" dirty="0" smtClean="0">
                <a:cs typeface="Arial" panose="020B0604020202020204" pitchFamily="34" charset="0"/>
              </a:rPr>
              <a:t/>
            </a:r>
            <a:br>
              <a:rPr lang="en-ZA" altLang="en-US" sz="2000" dirty="0" smtClean="0">
                <a:cs typeface="Arial" panose="020B0604020202020204" pitchFamily="34" charset="0"/>
              </a:rPr>
            </a:br>
            <a:r>
              <a:rPr lang="en-ZA" altLang="en-US" sz="2000" dirty="0">
                <a:cs typeface="Arial" panose="020B0604020202020204" pitchFamily="34" charset="0"/>
              </a:rPr>
              <a:t/>
            </a:r>
            <a:br>
              <a:rPr lang="en-ZA" altLang="en-US" sz="2000" dirty="0">
                <a:cs typeface="Arial" panose="020B0604020202020204" pitchFamily="34" charset="0"/>
              </a:rPr>
            </a:br>
            <a:r>
              <a:rPr lang="en-ZA" altLang="en-US" sz="2000" dirty="0" smtClean="0">
                <a:cs typeface="Arial" panose="020B0604020202020204" pitchFamily="34" charset="0"/>
              </a:rPr>
              <a:t/>
            </a:r>
            <a:br>
              <a:rPr lang="en-ZA" altLang="en-US" sz="2000" dirty="0" smtClean="0">
                <a:cs typeface="Arial" panose="020B0604020202020204" pitchFamily="34" charset="0"/>
              </a:rPr>
            </a:br>
            <a:r>
              <a:rPr lang="en-ZA" altLang="en-US" sz="1400" b="1" dirty="0" smtClean="0">
                <a:cs typeface="Arial" panose="020B0604020202020204" pitchFamily="34" charset="0"/>
              </a:rPr>
              <a:t>10 March 2019</a:t>
            </a:r>
            <a:r>
              <a:rPr lang="en-ZA" altLang="en-US" sz="2000" dirty="0">
                <a:cs typeface="Arial" panose="020B0604020202020204" pitchFamily="34" charset="0"/>
              </a:rPr>
              <a:t/>
            </a:r>
            <a:br>
              <a:rPr lang="en-ZA" altLang="en-US" sz="2000" dirty="0">
                <a:cs typeface="Arial" panose="020B0604020202020204" pitchFamily="34" charset="0"/>
              </a:rPr>
            </a:br>
            <a:r>
              <a:rPr lang="en-ZA" altLang="en-US" sz="2000" dirty="0">
                <a:cs typeface="Arial" panose="020B0604020202020204" pitchFamily="34" charset="0"/>
              </a:rPr>
              <a:t/>
            </a:r>
            <a:br>
              <a:rPr lang="en-ZA" altLang="en-US" sz="2000" dirty="0">
                <a:cs typeface="Arial" panose="020B0604020202020204" pitchFamily="34" charset="0"/>
              </a:rPr>
            </a:br>
            <a:endParaRPr lang="en-ZA" altLang="en-US" sz="2000" dirty="0">
              <a:cs typeface="Arial" panose="020B060402020202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sz="half" idx="1"/>
          </p:nvPr>
        </p:nvSpPr>
        <p:spPr>
          <a:xfrm>
            <a:off x="2452255" y="5917721"/>
            <a:ext cx="3416530" cy="8488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en-ZA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ZA" sz="1400" b="1" dirty="0" smtClean="0">
                <a:ea typeface="Arial" charset="0"/>
                <a:cs typeface="Arial" charset="0"/>
              </a:rPr>
              <a:t>MUSA ZAMISA </a:t>
            </a:r>
            <a:endParaRPr lang="en-ZA" sz="1400" b="1" dirty="0"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ZA" sz="1400" b="1" dirty="0" smtClean="0">
                <a:ea typeface="Arial" charset="0"/>
                <a:cs typeface="Arial" charset="0"/>
              </a:rPr>
              <a:t>Parliamentary Research Unit</a:t>
            </a:r>
            <a:endParaRPr lang="en-US" sz="1400" b="1" dirty="0"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6109" y="1897677"/>
            <a:ext cx="2386031" cy="5104013"/>
            <a:chOff x="0" y="0"/>
            <a:chExt cx="2010404" cy="5297248"/>
          </a:xfrm>
          <a:solidFill>
            <a:schemeClr val="accent6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2010404" cy="5297248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58883" y="58883"/>
              <a:ext cx="1892638" cy="517948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 smtClean="0">
                  <a:solidFill>
                    <a:srgbClr val="FF0000"/>
                  </a:solidFill>
                </a:rPr>
                <a:t>3</a:t>
              </a:r>
              <a:r>
                <a:rPr lang="en-ZA" b="1" baseline="30000" dirty="0" smtClean="0">
                  <a:solidFill>
                    <a:srgbClr val="FF0000"/>
                  </a:solidFill>
                </a:rPr>
                <a:t>RD</a:t>
              </a:r>
              <a:r>
                <a:rPr lang="en-ZA" b="1" dirty="0" smtClean="0">
                  <a:solidFill>
                    <a:srgbClr val="FF0000"/>
                  </a:solidFill>
                </a:rPr>
                <a:t> QUARTER EXPENDITURE PERFORMANCE: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 smtClean="0">
                  <a:solidFill>
                    <a:srgbClr val="FF0000"/>
                  </a:solidFill>
                </a:rPr>
                <a:t>PROPOSED DEPARTMENTS FOR PRIORITISATION BY SCOA</a:t>
              </a:r>
              <a:r>
                <a:rPr lang="en-ZA" sz="1800" b="1" kern="1200" dirty="0" smtClean="0"/>
                <a:t/>
              </a:r>
              <a:br>
                <a:rPr lang="en-ZA" sz="1800" b="1" kern="1200" dirty="0" smtClean="0"/>
              </a:br>
              <a:endParaRPr lang="en-US" sz="1800" b="1" kern="1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87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3961" y="1031679"/>
            <a:ext cx="885371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ZA" b="1" u="sng" dirty="0"/>
              <a:t>Main reasons for </a:t>
            </a:r>
            <a:r>
              <a:rPr lang="en-ZA" b="1" u="sng" dirty="0" smtClean="0"/>
              <a:t>Underspending </a:t>
            </a:r>
            <a:r>
              <a:rPr lang="en-ZA" b="1" u="sng" dirty="0"/>
              <a:t>and Rational for Selection</a:t>
            </a:r>
            <a:endParaRPr lang="en-ZA" dirty="0"/>
          </a:p>
          <a:p>
            <a:pPr marL="285750" lvl="0" indent="-285750">
              <a:buFontTx/>
              <a:buChar char="-"/>
            </a:pPr>
            <a:endParaRPr lang="en-ZA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dirty="0">
                <a:solidFill>
                  <a:srgbClr val="FF0000"/>
                </a:solidFill>
              </a:rPr>
              <a:t>Delays in filling critical positions in the following areas:</a:t>
            </a:r>
          </a:p>
          <a:p>
            <a:pPr lvl="0"/>
            <a:r>
              <a:rPr lang="en-ZA" dirty="0">
                <a:solidFill>
                  <a:srgbClr val="FF0000"/>
                </a:solidFill>
              </a:rPr>
              <a:t>Skills Development </a:t>
            </a:r>
            <a:r>
              <a:rPr lang="en-ZA" dirty="0" smtClean="0">
                <a:solidFill>
                  <a:srgbClr val="FF0000"/>
                </a:solidFill>
              </a:rPr>
              <a:t>Programme</a:t>
            </a:r>
          </a:p>
          <a:p>
            <a:pPr lvl="0"/>
            <a:endParaRPr lang="en-ZA" dirty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ZA" dirty="0" smtClean="0">
                <a:solidFill>
                  <a:srgbClr val="FF0000"/>
                </a:solidFill>
              </a:rPr>
              <a:t>TVET </a:t>
            </a:r>
            <a:r>
              <a:rPr lang="en-ZA" dirty="0">
                <a:solidFill>
                  <a:srgbClr val="FF0000"/>
                </a:solidFill>
              </a:rPr>
              <a:t>and Community Education &amp; Training (CET) Colleges in Programmes </a:t>
            </a:r>
            <a:r>
              <a:rPr lang="en-ZA" dirty="0" smtClean="0">
                <a:solidFill>
                  <a:srgbClr val="FF0000"/>
                </a:solidFill>
              </a:rPr>
              <a:t>4</a:t>
            </a:r>
          </a:p>
          <a:p>
            <a:pPr marL="285750" lvl="0" indent="-285750">
              <a:buFontTx/>
              <a:buChar char="-"/>
            </a:pPr>
            <a:r>
              <a:rPr lang="en-ZA" dirty="0" smtClean="0">
                <a:solidFill>
                  <a:srgbClr val="FF0000"/>
                </a:solidFill>
              </a:rPr>
              <a:t>These </a:t>
            </a:r>
            <a:r>
              <a:rPr lang="en-ZA" dirty="0">
                <a:solidFill>
                  <a:srgbClr val="FF0000"/>
                </a:solidFill>
              </a:rPr>
              <a:t>include critical post of the Deputy Director-Generals</a:t>
            </a:r>
          </a:p>
          <a:p>
            <a:pPr lvl="0"/>
            <a:r>
              <a:rPr lang="en-ZA" i="1" dirty="0" smtClean="0">
                <a:solidFill>
                  <a:srgbClr val="FF0000"/>
                </a:solidFill>
              </a:rPr>
              <a:t>- NB</a:t>
            </a:r>
            <a:r>
              <a:rPr lang="en-ZA" i="1" dirty="0">
                <a:solidFill>
                  <a:srgbClr val="FF0000"/>
                </a:solidFill>
              </a:rPr>
              <a:t>: this issue is not new and the Committee discussed this with the </a:t>
            </a:r>
            <a:r>
              <a:rPr lang="en-ZA" i="1" dirty="0" smtClean="0">
                <a:solidFill>
                  <a:srgbClr val="FF0000"/>
                </a:solidFill>
              </a:rPr>
              <a:t>Department</a:t>
            </a:r>
          </a:p>
          <a:p>
            <a:pPr lvl="0"/>
            <a:endParaRPr lang="en-ZA" dirty="0">
              <a:solidFill>
                <a:srgbClr val="FF0000"/>
              </a:solidFill>
            </a:endParaRPr>
          </a:p>
          <a:p>
            <a:pPr lvl="0"/>
            <a:r>
              <a:rPr lang="en-ZA" i="1" dirty="0" smtClean="0">
                <a:solidFill>
                  <a:srgbClr val="FF0000"/>
                </a:solidFill>
              </a:rPr>
              <a:t>- The </a:t>
            </a:r>
            <a:r>
              <a:rPr lang="en-ZA" i="1" dirty="0">
                <a:solidFill>
                  <a:srgbClr val="FF0000"/>
                </a:solidFill>
              </a:rPr>
              <a:t>Committee is aware of the need for capacity in TVET colleges</a:t>
            </a:r>
            <a:endParaRPr lang="en-ZA" dirty="0">
              <a:solidFill>
                <a:srgbClr val="FF0000"/>
              </a:solidFill>
            </a:endParaRPr>
          </a:p>
          <a:p>
            <a:pPr lvl="0"/>
            <a:r>
              <a:rPr lang="en-ZA" i="1" dirty="0" smtClean="0">
                <a:solidFill>
                  <a:srgbClr val="FF0000"/>
                </a:solidFill>
              </a:rPr>
              <a:t>- The </a:t>
            </a:r>
            <a:r>
              <a:rPr lang="en-ZA" i="1" dirty="0">
                <a:solidFill>
                  <a:srgbClr val="FF0000"/>
                </a:solidFill>
              </a:rPr>
              <a:t>Committee is also aware of the importance of TVET colleges given the need for technical </a:t>
            </a:r>
            <a:r>
              <a:rPr lang="en-ZA" i="1" dirty="0" smtClean="0">
                <a:solidFill>
                  <a:srgbClr val="FF0000"/>
                </a:solidFill>
              </a:rPr>
              <a:t>- skills </a:t>
            </a:r>
            <a:r>
              <a:rPr lang="en-ZA" i="1" dirty="0">
                <a:solidFill>
                  <a:srgbClr val="FF0000"/>
                </a:solidFill>
              </a:rPr>
              <a:t>in the South African economy.</a:t>
            </a:r>
            <a:endParaRPr lang="en-ZA" dirty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endParaRPr lang="en-ZA" dirty="0">
              <a:solidFill>
                <a:srgbClr val="FF0000"/>
              </a:solidFill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410" y="135855"/>
            <a:ext cx="730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defTabSz="914400">
              <a:defRPr/>
            </a:pPr>
            <a:r>
              <a:rPr lang="en-ZA" sz="2800" b="1" kern="0" dirty="0" smtClean="0">
                <a:solidFill>
                  <a:prstClr val="black"/>
                </a:solidFill>
              </a:rPr>
              <a:t>  Higher Education &amp; Training (Continued) </a:t>
            </a:r>
            <a:endParaRPr lang="en-ZA" sz="2800" b="1" kern="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945682"/>
            <a:ext cx="8853715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ZA" b="1" u="sng" dirty="0"/>
              <a:t>Main reasons for </a:t>
            </a:r>
            <a:r>
              <a:rPr lang="en-ZA" b="1" u="sng" dirty="0" smtClean="0"/>
              <a:t>Underspending </a:t>
            </a:r>
            <a:r>
              <a:rPr lang="en-ZA" b="1" u="sng" dirty="0"/>
              <a:t>and Rational for Selection</a:t>
            </a:r>
            <a:endParaRPr lang="en-ZA" dirty="0"/>
          </a:p>
          <a:p>
            <a:pPr lvl="0"/>
            <a:endParaRPr lang="en-ZA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dirty="0" smtClean="0"/>
              <a:t>Overall </a:t>
            </a:r>
            <a:r>
              <a:rPr lang="en-ZA" dirty="0"/>
              <a:t>underspending of R4.5 billion is a cause for </a:t>
            </a:r>
            <a:r>
              <a:rPr lang="en-ZA" dirty="0" smtClean="0"/>
              <a:t>concern</a:t>
            </a:r>
          </a:p>
          <a:p>
            <a:pPr lvl="0"/>
            <a:endParaRPr lang="en-ZA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dirty="0"/>
              <a:t>Underspending by R3.6 billion in the Institutional Development programme due to:</a:t>
            </a:r>
          </a:p>
          <a:p>
            <a:pPr lvl="0"/>
            <a:r>
              <a:rPr lang="en-ZA" dirty="0" smtClean="0"/>
              <a:t>- </a:t>
            </a:r>
            <a:r>
              <a:rPr lang="en-ZA" dirty="0" smtClean="0">
                <a:solidFill>
                  <a:srgbClr val="FF0000"/>
                </a:solidFill>
              </a:rPr>
              <a:t>Withholding </a:t>
            </a:r>
            <a:r>
              <a:rPr lang="en-ZA" dirty="0">
                <a:solidFill>
                  <a:srgbClr val="FF0000"/>
                </a:solidFill>
              </a:rPr>
              <a:t>of the Equitable Share from municipalities with unfunded budgets and persistent underspending on conditional grants</a:t>
            </a:r>
          </a:p>
          <a:p>
            <a:pPr lvl="0"/>
            <a:r>
              <a:rPr lang="en-ZA" i="1" dirty="0">
                <a:solidFill>
                  <a:srgbClr val="FF0000"/>
                </a:solidFill>
              </a:rPr>
              <a:t>This occurs almost every financial year</a:t>
            </a:r>
            <a:endParaRPr lang="en-ZA" dirty="0">
              <a:solidFill>
                <a:srgbClr val="FF0000"/>
              </a:solidFill>
            </a:endParaRPr>
          </a:p>
          <a:p>
            <a:pPr lvl="0"/>
            <a:r>
              <a:rPr lang="en-ZA" dirty="0">
                <a:solidFill>
                  <a:srgbClr val="FF0000"/>
                </a:solidFill>
              </a:rPr>
              <a:t>The impact on service delivery and resultant societal frustration is huge</a:t>
            </a:r>
          </a:p>
          <a:p>
            <a:r>
              <a:rPr lang="en-ZA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dirty="0"/>
              <a:t>Underspending by R1.1 billion in the Local Government Support and Intervention Management programme, mainly due to:</a:t>
            </a:r>
          </a:p>
          <a:p>
            <a:pPr lvl="0"/>
            <a:r>
              <a:rPr lang="en-ZA" dirty="0" smtClean="0"/>
              <a:t>- </a:t>
            </a:r>
            <a:r>
              <a:rPr lang="en-ZA" dirty="0" smtClean="0">
                <a:solidFill>
                  <a:srgbClr val="FF0000"/>
                </a:solidFill>
              </a:rPr>
              <a:t>Withholding </a:t>
            </a:r>
            <a:r>
              <a:rPr lang="en-ZA" dirty="0">
                <a:solidFill>
                  <a:srgbClr val="FF0000"/>
                </a:solidFill>
              </a:rPr>
              <a:t>of funds from </a:t>
            </a:r>
            <a:r>
              <a:rPr lang="en-ZA" dirty="0" smtClean="0">
                <a:solidFill>
                  <a:srgbClr val="FF0000"/>
                </a:solidFill>
              </a:rPr>
              <a:t>the MIG </a:t>
            </a:r>
            <a:r>
              <a:rPr lang="en-ZA" dirty="0">
                <a:solidFill>
                  <a:srgbClr val="FF0000"/>
                </a:solidFill>
              </a:rPr>
              <a:t>for non-compliance</a:t>
            </a:r>
          </a:p>
          <a:p>
            <a:pPr lvl="0"/>
            <a:r>
              <a:rPr lang="en-ZA" dirty="0" smtClean="0">
                <a:solidFill>
                  <a:srgbClr val="FF0000"/>
                </a:solidFill>
              </a:rPr>
              <a:t>- This </a:t>
            </a:r>
            <a:r>
              <a:rPr lang="en-ZA" dirty="0">
                <a:solidFill>
                  <a:srgbClr val="FF0000"/>
                </a:solidFill>
              </a:rPr>
              <a:t>occurs almost every financial year</a:t>
            </a:r>
          </a:p>
          <a:p>
            <a:pPr lvl="0"/>
            <a:r>
              <a:rPr lang="en-ZA" dirty="0" smtClean="0">
                <a:solidFill>
                  <a:srgbClr val="FF0000"/>
                </a:solidFill>
              </a:rPr>
              <a:t>- MIG is a </a:t>
            </a:r>
            <a:r>
              <a:rPr lang="en-ZA" dirty="0">
                <a:solidFill>
                  <a:srgbClr val="FF0000"/>
                </a:solidFill>
              </a:rPr>
              <a:t>high impact </a:t>
            </a:r>
            <a:r>
              <a:rPr lang="en-ZA" dirty="0" smtClean="0">
                <a:solidFill>
                  <a:srgbClr val="FF0000"/>
                </a:solidFill>
              </a:rPr>
              <a:t>area, a </a:t>
            </a:r>
            <a:r>
              <a:rPr lang="en-ZA" dirty="0">
                <a:solidFill>
                  <a:srgbClr val="FF0000"/>
                </a:solidFill>
              </a:rPr>
              <a:t>catalyst for </a:t>
            </a:r>
            <a:r>
              <a:rPr lang="en-ZA" dirty="0" smtClean="0">
                <a:solidFill>
                  <a:srgbClr val="FF0000"/>
                </a:solidFill>
              </a:rPr>
              <a:t>economic growth and job creation</a:t>
            </a:r>
            <a:endParaRPr lang="en-ZA" dirty="0">
              <a:solidFill>
                <a:srgbClr val="FF0000"/>
              </a:solidFill>
            </a:endParaRPr>
          </a:p>
          <a:p>
            <a:pPr lvl="0"/>
            <a:r>
              <a:rPr lang="en-ZA" dirty="0" smtClean="0">
                <a:solidFill>
                  <a:srgbClr val="FF0000"/>
                </a:solidFill>
              </a:rPr>
              <a:t>- MIG underspends persistently and almost always subject to budget cuts</a:t>
            </a:r>
            <a:endParaRPr lang="en-ZA" dirty="0">
              <a:solidFill>
                <a:srgbClr val="FF0000"/>
              </a:solidFill>
            </a:endParaRPr>
          </a:p>
          <a:p>
            <a:pPr lvl="0"/>
            <a:r>
              <a:rPr lang="en-ZA" dirty="0" smtClean="0">
                <a:solidFill>
                  <a:srgbClr val="FF0000"/>
                </a:solidFill>
              </a:rPr>
              <a:t>- planned </a:t>
            </a:r>
            <a:r>
              <a:rPr lang="en-ZA" dirty="0">
                <a:solidFill>
                  <a:srgbClr val="FF0000"/>
                </a:solidFill>
              </a:rPr>
              <a:t>R2.8 billion baseline reduction over the 2020 MTEF</a:t>
            </a:r>
          </a:p>
          <a:p>
            <a:r>
              <a:rPr lang="en-ZA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dirty="0"/>
              <a:t>Delays in </a:t>
            </a:r>
            <a:r>
              <a:rPr lang="en-ZA" dirty="0" smtClean="0"/>
              <a:t>filling </a:t>
            </a:r>
            <a:r>
              <a:rPr lang="en-ZA" dirty="0"/>
              <a:t>vacant positions across all </a:t>
            </a:r>
            <a:r>
              <a:rPr lang="en-ZA" dirty="0" smtClean="0"/>
              <a:t>programmes (vacancy </a:t>
            </a:r>
            <a:r>
              <a:rPr lang="en-ZA" dirty="0"/>
              <a:t>rate of </a:t>
            </a:r>
            <a:r>
              <a:rPr lang="en-ZA" dirty="0" smtClean="0"/>
              <a:t>13.2 % </a:t>
            </a:r>
            <a:r>
              <a:rPr lang="en-ZA" dirty="0"/>
              <a:t>is </a:t>
            </a:r>
            <a:r>
              <a:rPr lang="en-ZA" dirty="0" smtClean="0"/>
              <a:t>high)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313410" y="135855"/>
            <a:ext cx="7306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ZA" b="1" dirty="0" smtClean="0"/>
          </a:p>
          <a:p>
            <a:pPr lvl="1" algn="ctr"/>
            <a:r>
              <a:rPr lang="en-ZA" sz="2800" b="1" dirty="0" smtClean="0"/>
              <a:t>Cooperative</a:t>
            </a:r>
            <a:r>
              <a:rPr lang="en-ZA" b="1" dirty="0" smtClean="0"/>
              <a:t> </a:t>
            </a:r>
            <a:r>
              <a:rPr lang="en-ZA" sz="2800" b="1" dirty="0"/>
              <a:t>Governance (Vote 4)</a:t>
            </a:r>
            <a:endParaRPr lang="en-Z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6743" y="1388576"/>
            <a:ext cx="88972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Z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346" y="2701316"/>
            <a:ext cx="8238654" cy="12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ZA" altLang="en-US" sz="5539" b="1" dirty="0" smtClean="0">
                <a:solidFill>
                  <a:prstClr val="black"/>
                </a:solidFill>
              </a:rPr>
              <a:t>THANK YOU!</a:t>
            </a:r>
            <a:endParaRPr lang="en-ZA" altLang="en-US" sz="5539" b="1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295" y="1517669"/>
            <a:ext cx="89477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ZA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en-Z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 List of </a:t>
            </a: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better 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</a:t>
            </a: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en-ZA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List 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department that did not perform </a:t>
            </a: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en-ZA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List 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proposed departments for invitation by </a:t>
            </a: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SCOA</a:t>
            </a: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en-ZA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ZA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r</a:t>
            </a:r>
            <a:r>
              <a:rPr lang="en-ZA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easons </a:t>
            </a:r>
            <a:r>
              <a:rPr lang="en-ZA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ZA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endParaRPr lang="en-Z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346" y="183356"/>
            <a:ext cx="567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r" defTabSz="914400">
              <a:defRPr/>
            </a:pPr>
            <a:r>
              <a:rPr lang="en-US" sz="2800" b="1" dirty="0"/>
              <a:t>Presentation Outline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2387" y="381607"/>
            <a:ext cx="628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kern="0" dirty="0" smtClean="0">
                <a:solidFill>
                  <a:prstClr val="black"/>
                </a:solidFill>
              </a:rPr>
              <a:t>List of Better </a:t>
            </a:r>
            <a:r>
              <a:rPr lang="en-ZA" sz="2800" kern="0" dirty="0">
                <a:solidFill>
                  <a:prstClr val="black"/>
                </a:solidFill>
              </a:rPr>
              <a:t>P</a:t>
            </a:r>
            <a:r>
              <a:rPr lang="en-ZA" sz="2800" kern="0" dirty="0" smtClean="0">
                <a:solidFill>
                  <a:prstClr val="black"/>
                </a:solidFill>
              </a:rPr>
              <a:t>erforming Departments</a:t>
            </a:r>
            <a:endParaRPr kumimoji="0" lang="en-ZA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8631" y="5129349"/>
            <a:ext cx="894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dirty="0">
                <a:solidFill>
                  <a:srgbClr val="FF0000"/>
                </a:solidFill>
              </a:rPr>
              <a:t>All the listed departments underspent or deviated by less than 1 percent from their projections </a:t>
            </a:r>
            <a:r>
              <a:rPr lang="en-ZA" b="1" dirty="0">
                <a:solidFill>
                  <a:srgbClr val="FF0000"/>
                </a:solidFill>
              </a:rPr>
              <a:t>. </a:t>
            </a:r>
            <a:endParaRPr lang="en-ZA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interrogation of the quality of spending remains vital, and this is where the work of DPME would assist</a:t>
            </a: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0" y="1550126"/>
            <a:ext cx="8203475" cy="37621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4960" y="183356"/>
            <a:ext cx="714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u="sng" kern="0" noProof="0" dirty="0" smtClean="0">
                <a:solidFill>
                  <a:prstClr val="black"/>
                </a:solidFill>
              </a:rPr>
              <a:t>List of Departments that Did Not Perform Well</a:t>
            </a:r>
            <a:r>
              <a:rPr kumimoji="0" lang="en-ZA" sz="2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3168" y="1374387"/>
            <a:ext cx="89477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3" y="1234905"/>
            <a:ext cx="8834450" cy="4504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31" y="5369617"/>
            <a:ext cx="870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Z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rgbClr val="FF0000"/>
                </a:solidFill>
              </a:rPr>
              <a:t>The </a:t>
            </a:r>
            <a:r>
              <a:rPr lang="en-ZA" dirty="0">
                <a:solidFill>
                  <a:srgbClr val="FF0000"/>
                </a:solidFill>
              </a:rPr>
              <a:t>criterion considers the size of </a:t>
            </a:r>
            <a:r>
              <a:rPr lang="en-ZA" dirty="0" smtClean="0">
                <a:solidFill>
                  <a:srgbClr val="FF0000"/>
                </a:solidFill>
              </a:rPr>
              <a:t>underspending/deviation </a:t>
            </a:r>
            <a:r>
              <a:rPr lang="en-ZA" dirty="0">
                <a:solidFill>
                  <a:srgbClr val="FF0000"/>
                </a:solidFill>
              </a:rPr>
              <a:t>from projected </a:t>
            </a:r>
            <a:r>
              <a:rPr lang="en-ZA" dirty="0" smtClean="0">
                <a:solidFill>
                  <a:srgbClr val="FF0000"/>
                </a:solidFill>
              </a:rPr>
              <a:t>spending as well as the critical nature of underspending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4960" y="183356"/>
            <a:ext cx="580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u="sng" kern="0" noProof="0" dirty="0" smtClean="0">
                <a:solidFill>
                  <a:prstClr val="black"/>
                </a:solidFill>
              </a:rPr>
              <a:t>List of 4 Proposed Departments</a:t>
            </a:r>
            <a:r>
              <a:rPr kumimoji="0" lang="en-ZA" sz="2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6" name="Slide Number Placeholder 14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57" name="Table 14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11671"/>
              </p:ext>
            </p:extLst>
          </p:nvPr>
        </p:nvGraphicFramePr>
        <p:xfrm>
          <a:off x="552450" y="1352441"/>
          <a:ext cx="7705898" cy="3987100"/>
        </p:xfrm>
        <a:graphic>
          <a:graphicData uri="http://schemas.openxmlformats.org/drawingml/2006/table">
            <a:tbl>
              <a:tblPr firstRow="1" firstCol="1" bandRow="1"/>
              <a:tblGrid>
                <a:gridCol w="320702">
                  <a:extLst>
                    <a:ext uri="{9D8B030D-6E8A-4147-A177-3AD203B41FA5}">
                      <a16:colId xmlns:a16="http://schemas.microsoft.com/office/drawing/2014/main" val="132558455"/>
                    </a:ext>
                  </a:extLst>
                </a:gridCol>
                <a:gridCol w="3316434">
                  <a:extLst>
                    <a:ext uri="{9D8B030D-6E8A-4147-A177-3AD203B41FA5}">
                      <a16:colId xmlns:a16="http://schemas.microsoft.com/office/drawing/2014/main" val="128679834"/>
                    </a:ext>
                  </a:extLst>
                </a:gridCol>
                <a:gridCol w="3208527">
                  <a:extLst>
                    <a:ext uri="{9D8B030D-6E8A-4147-A177-3AD203B41FA5}">
                      <a16:colId xmlns:a16="http://schemas.microsoft.com/office/drawing/2014/main" val="1632893253"/>
                    </a:ext>
                  </a:extLst>
                </a:gridCol>
                <a:gridCol w="860235">
                  <a:extLst>
                    <a:ext uri="{9D8B030D-6E8A-4147-A177-3AD203B41FA5}">
                      <a16:colId xmlns:a16="http://schemas.microsoft.com/office/drawing/2014/main" val="349530255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Department/Vote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Mandate/Purpose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12149"/>
                  </a:ext>
                </a:extLst>
              </a:tr>
              <a:tr h="435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Settlements (Vote 38)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Providing sustainable human settlements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39043"/>
                  </a:ext>
                </a:extLst>
              </a:tr>
              <a:tr h="1194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</a:t>
                      </a: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&amp; Training (Vote 15)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</a:t>
                      </a: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support a quality higher and vocational education sector.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Promote access to higher education, vocational education and skills development training opportunities.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21931"/>
                  </a:ext>
                </a:extLst>
              </a:tr>
              <a:tr h="850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Agriculture Fisheries &amp; Forestry (Vote 24)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a united and transformed agriculture, forestry and fisheries sector that ensures food security for all and economic prosperity.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02028"/>
                  </a:ext>
                </a:extLst>
              </a:tr>
              <a:tr h="859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Cooperative </a:t>
                      </a: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Governance (Vote 4)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Improving cooperative governance across the three government spheres.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Enabling </a:t>
                      </a: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accelerated service delivery.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25136"/>
                  </a:ext>
                </a:extLst>
              </a:tr>
            </a:tbl>
          </a:graphicData>
        </a:graphic>
      </p:graphicFrame>
      <p:pic>
        <p:nvPicPr>
          <p:cNvPr id="1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68" y="1713312"/>
            <a:ext cx="485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9" y="2534365"/>
            <a:ext cx="5524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9" y="3548858"/>
            <a:ext cx="5143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56" y="4550507"/>
            <a:ext cx="5238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2" name="Rectangle 300"/>
          <p:cNvSpPr>
            <a:spLocks noChangeArrowheads="1"/>
          </p:cNvSpPr>
          <p:nvPr/>
        </p:nvSpPr>
        <p:spPr bwMode="auto">
          <a:xfrm>
            <a:off x="1333500" y="2198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5346" y="135855"/>
            <a:ext cx="616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defTabSz="914400">
              <a:defRPr/>
            </a:pPr>
            <a:r>
              <a:rPr lang="en-ZA" sz="2800" u="sng" kern="0" dirty="0">
                <a:solidFill>
                  <a:prstClr val="black"/>
                </a:solidFill>
              </a:rPr>
              <a:t>Human Settlements (Vote 38)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0286" y="1189715"/>
            <a:ext cx="86791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dirty="0" smtClean="0"/>
          </a:p>
          <a:p>
            <a:r>
              <a:rPr lang="en-ZA" b="1" u="sng" dirty="0" smtClean="0"/>
              <a:t>Main </a:t>
            </a:r>
            <a:r>
              <a:rPr lang="en-ZA" b="1" u="sng" dirty="0"/>
              <a:t>reasons for Underspending and Rationale for Selection</a:t>
            </a:r>
            <a:endParaRPr lang="en-ZA" u="sng" dirty="0"/>
          </a:p>
          <a:p>
            <a:pPr lvl="0"/>
            <a:endParaRPr lang="en-ZA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dirty="0" smtClean="0"/>
              <a:t>98</a:t>
            </a:r>
            <a:r>
              <a:rPr lang="en-ZA" dirty="0"/>
              <a:t>% of the overall R1.7 billion underspending occurred in the Housing Development Finance programme, mainly due to withholding of funds in the:</a:t>
            </a:r>
          </a:p>
          <a:p>
            <a:r>
              <a:rPr lang="en-ZA" dirty="0"/>
              <a:t> </a:t>
            </a:r>
          </a:p>
          <a:p>
            <a:pPr marL="285750" lvl="0" indent="-285750">
              <a:buFontTx/>
              <a:buChar char="-"/>
            </a:pPr>
            <a:r>
              <a:rPr lang="en-ZA" dirty="0" smtClean="0">
                <a:solidFill>
                  <a:srgbClr val="FF0000"/>
                </a:solidFill>
              </a:rPr>
              <a:t>Social </a:t>
            </a:r>
            <a:r>
              <a:rPr lang="en-ZA" dirty="0">
                <a:solidFill>
                  <a:srgbClr val="FF0000"/>
                </a:solidFill>
              </a:rPr>
              <a:t>Housing Regulatory Authority (</a:t>
            </a:r>
            <a:r>
              <a:rPr lang="en-ZA" dirty="0" smtClean="0">
                <a:solidFill>
                  <a:srgbClr val="FF0000"/>
                </a:solidFill>
              </a:rPr>
              <a:t>SHRA)</a:t>
            </a:r>
          </a:p>
          <a:p>
            <a:pPr marL="285750" lvl="0" indent="-285750">
              <a:buFontTx/>
              <a:buChar char="-"/>
            </a:pPr>
            <a:r>
              <a:rPr lang="en-ZA" dirty="0" smtClean="0">
                <a:solidFill>
                  <a:srgbClr val="FF0000"/>
                </a:solidFill>
              </a:rPr>
              <a:t>Human </a:t>
            </a:r>
            <a:r>
              <a:rPr lang="en-ZA" dirty="0">
                <a:solidFill>
                  <a:srgbClr val="FF0000"/>
                </a:solidFill>
              </a:rPr>
              <a:t>Settlements Development Grant (</a:t>
            </a:r>
            <a:r>
              <a:rPr lang="en-ZA" dirty="0" smtClean="0">
                <a:solidFill>
                  <a:srgbClr val="FF0000"/>
                </a:solidFill>
              </a:rPr>
              <a:t>HSDG)</a:t>
            </a:r>
          </a:p>
          <a:p>
            <a:pPr marL="285750" lvl="0" indent="-285750">
              <a:buFontTx/>
              <a:buChar char="-"/>
            </a:pPr>
            <a:r>
              <a:rPr lang="en-ZA" dirty="0" smtClean="0">
                <a:solidFill>
                  <a:srgbClr val="FF0000"/>
                </a:solidFill>
              </a:rPr>
              <a:t>Urban </a:t>
            </a:r>
            <a:r>
              <a:rPr lang="en-ZA" dirty="0">
                <a:solidFill>
                  <a:srgbClr val="FF0000"/>
                </a:solidFill>
              </a:rPr>
              <a:t>Settlements Development Grant (USDG)</a:t>
            </a:r>
          </a:p>
          <a:p>
            <a:r>
              <a:rPr lang="en-ZA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dirty="0"/>
              <a:t>Underspending </a:t>
            </a:r>
            <a:r>
              <a:rPr lang="en-ZA" dirty="0" smtClean="0"/>
              <a:t>by R16.5 </a:t>
            </a:r>
            <a:r>
              <a:rPr lang="en-ZA" dirty="0"/>
              <a:t>billion </a:t>
            </a:r>
            <a:r>
              <a:rPr lang="en-ZA" dirty="0" smtClean="0"/>
              <a:t>in </a:t>
            </a:r>
            <a:r>
              <a:rPr lang="en-ZA" dirty="0"/>
              <a:t>the Administration programme, </a:t>
            </a:r>
            <a:r>
              <a:rPr lang="en-ZA" dirty="0" smtClean="0"/>
              <a:t>mainly </a:t>
            </a:r>
            <a:r>
              <a:rPr lang="en-ZA" dirty="0"/>
              <a:t>due to:</a:t>
            </a:r>
          </a:p>
          <a:p>
            <a:pPr lvl="0"/>
            <a:r>
              <a:rPr lang="en-ZA" dirty="0" smtClean="0"/>
              <a:t>- </a:t>
            </a:r>
            <a:r>
              <a:rPr lang="en-ZA" dirty="0" smtClean="0">
                <a:solidFill>
                  <a:srgbClr val="FF0000"/>
                </a:solidFill>
              </a:rPr>
              <a:t>Delays </a:t>
            </a:r>
            <a:r>
              <a:rPr lang="en-ZA" dirty="0">
                <a:solidFill>
                  <a:srgbClr val="FF0000"/>
                </a:solidFill>
              </a:rPr>
              <a:t>in appointing service providers for capacitating Internal Audit, Risk Management and Investigations Unit in the Administration Programme.</a:t>
            </a:r>
          </a:p>
          <a:p>
            <a:r>
              <a:rPr lang="en-ZA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dirty="0"/>
              <a:t>Underspending of R15.2 billion is in the Human Settlements Delivery Support Programme</a:t>
            </a:r>
          </a:p>
          <a:p>
            <a:pPr lvl="1"/>
            <a:endParaRPr lang="en-ZA" b="1" u="sng" dirty="0"/>
          </a:p>
          <a:p>
            <a:pPr lvl="1"/>
            <a:endParaRPr lang="en-ZA" b="1" u="sng" dirty="0" smtClean="0"/>
          </a:p>
          <a:p>
            <a:pPr lvl="1"/>
            <a:endParaRPr lang="en-ZA" b="1" u="sng" dirty="0"/>
          </a:p>
          <a:p>
            <a:pPr lvl="1"/>
            <a:endParaRPr lang="en-ZA" b="1" u="sng" dirty="0" smtClean="0"/>
          </a:p>
          <a:p>
            <a:pPr lvl="1"/>
            <a:endParaRPr lang="en-ZA" b="1" u="sng" dirty="0"/>
          </a:p>
          <a:p>
            <a:pPr lvl="1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5346" y="135855"/>
            <a:ext cx="661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defTabSz="914400">
              <a:defRPr/>
            </a:pPr>
            <a:r>
              <a:rPr lang="en-ZA" sz="2800" b="1" kern="0" dirty="0">
                <a:solidFill>
                  <a:prstClr val="black"/>
                </a:solidFill>
              </a:rPr>
              <a:t>H</a:t>
            </a:r>
            <a:r>
              <a:rPr lang="en-ZA" sz="2800" b="1" kern="0" dirty="0" smtClean="0">
                <a:solidFill>
                  <a:prstClr val="black"/>
                </a:solidFill>
              </a:rPr>
              <a:t>uman Settlements (</a:t>
            </a:r>
            <a:r>
              <a:rPr lang="en-ZA" sz="2800" b="1" kern="0" dirty="0" err="1" smtClean="0">
                <a:solidFill>
                  <a:prstClr val="black"/>
                </a:solidFill>
              </a:rPr>
              <a:t>Conitued</a:t>
            </a:r>
            <a:r>
              <a:rPr lang="en-ZA" sz="2800" b="1" kern="0" dirty="0" smtClean="0">
                <a:solidFill>
                  <a:prstClr val="black"/>
                </a:solidFill>
              </a:rPr>
              <a:t>)  </a:t>
            </a:r>
            <a:endParaRPr lang="en-ZA" sz="2800" b="1" kern="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8" y="1155859"/>
            <a:ext cx="8171411" cy="50703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3961" y="1031679"/>
            <a:ext cx="885371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ZA" b="1" u="sng" dirty="0"/>
              <a:t>Main reasons for </a:t>
            </a:r>
            <a:r>
              <a:rPr lang="en-ZA" b="1" u="sng" dirty="0" smtClean="0"/>
              <a:t>Underspending </a:t>
            </a:r>
            <a:r>
              <a:rPr lang="en-ZA" b="1" u="sng" dirty="0"/>
              <a:t>and Rational for Selection</a:t>
            </a:r>
            <a:endParaRPr lang="en-ZA" dirty="0"/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 </a:t>
            </a:r>
            <a:r>
              <a:rPr lang="en-ZA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R360 million to the Land Bank under the blended finance programme </a:t>
            </a:r>
          </a:p>
          <a:p>
            <a:pPr marL="0" lvl="1" algn="just">
              <a:lnSpc>
                <a:spcPct val="150000"/>
              </a:lnSpc>
            </a:pPr>
            <a:r>
              <a:rPr lang="en-Z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occurred in the Agricultural Production, Health and Food Safety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Programme.</a:t>
            </a:r>
          </a:p>
          <a:p>
            <a:pPr marL="0" lvl="1" algn="just">
              <a:lnSpc>
                <a:spcPct val="150000"/>
              </a:lnSpc>
            </a:pP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reach an agreement between the Land Bank, Department of Rural Development and Land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Reform.</a:t>
            </a:r>
          </a:p>
          <a:p>
            <a:pPr marL="171450" lvl="1" indent="-171450" algn="just">
              <a:lnSpc>
                <a:spcPct val="150000"/>
              </a:lnSpc>
              <a:buFontTx/>
              <a:buChar char="-"/>
            </a:pP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vital for poverty alleviation, job creation and economic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growth.</a:t>
            </a:r>
          </a:p>
          <a:p>
            <a:pPr marL="171450" lvl="1" indent="-171450" algn="just">
              <a:lnSpc>
                <a:spcPct val="150000"/>
              </a:lnSpc>
              <a:buFontTx/>
              <a:buChar char="-"/>
            </a:pP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integral part of economic transformation and inclusive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marL="171450" lvl="1" indent="-171450" algn="just">
              <a:lnSpc>
                <a:spcPct val="150000"/>
              </a:lnSpc>
              <a:buFontTx/>
              <a:buChar char="-"/>
            </a:pP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 concerning that intergovernmental disagreements delay progress in such a high-impact spending area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ZA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fill funded positions under across 4 of the 6 departmental programmes</a:t>
            </a:r>
            <a:r>
              <a:rPr lang="en-Z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lvl="1" indent="-171450" algn="just">
              <a:lnSpc>
                <a:spcPct val="150000"/>
              </a:lnSpc>
              <a:buFontTx/>
              <a:buChar char="-"/>
            </a:pP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(Administration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171450" lvl="1" indent="-171450" algn="just">
              <a:lnSpc>
                <a:spcPct val="150000"/>
              </a:lnSpc>
              <a:buFontTx/>
              <a:buChar char="-"/>
            </a:pP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(Trade Promotion and Market Access), </a:t>
            </a:r>
            <a:endParaRPr lang="en-ZA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just">
              <a:lnSpc>
                <a:spcPct val="150000"/>
              </a:lnSpc>
              <a:buFontTx/>
              <a:buChar char="-"/>
            </a:pP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(Forestry and Natural Resources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Management)</a:t>
            </a:r>
          </a:p>
          <a:p>
            <a:pPr marL="171450" lvl="1" indent="-171450" algn="just">
              <a:lnSpc>
                <a:spcPct val="150000"/>
              </a:lnSpc>
              <a:buFontTx/>
              <a:buChar char="-"/>
            </a:pP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(Fisheries)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Missing a target of filling funded positions by 326 positions is a cause for concern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Capacity constraints heightens concerns about the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optimally </a:t>
            </a: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job creation and economic growth. 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Why does the Department request funding for vacant positions if it will not use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8071" y="217029"/>
            <a:ext cx="674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defTabSz="914400">
              <a:defRPr/>
            </a:pPr>
            <a:r>
              <a:rPr lang="en-ZA" sz="2800" b="1" kern="0" dirty="0" smtClean="0">
                <a:solidFill>
                  <a:prstClr val="black"/>
                </a:solidFill>
              </a:rPr>
              <a:t>  Agriculture, Fisheries &amp; Forestry (Vote 24) </a:t>
            </a:r>
            <a:endParaRPr lang="en-ZA" sz="2800" b="1" kern="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16663" y="969443"/>
            <a:ext cx="7927337" cy="259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3961" y="1031679"/>
            <a:ext cx="88537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ZA" b="1" u="sng" dirty="0"/>
              <a:t>Main reasons for </a:t>
            </a:r>
            <a:r>
              <a:rPr lang="en-ZA" b="1" u="sng" dirty="0" smtClean="0"/>
              <a:t>Underspending </a:t>
            </a:r>
            <a:r>
              <a:rPr lang="en-ZA" b="1" u="sng" dirty="0"/>
              <a:t>and Rational for </a:t>
            </a:r>
            <a:r>
              <a:rPr lang="en-ZA" b="1" u="sng" dirty="0" smtClean="0"/>
              <a:t>Selection</a:t>
            </a:r>
          </a:p>
          <a:p>
            <a:pPr marL="0" lvl="1" algn="ctr">
              <a:lnSpc>
                <a:spcPct val="150000"/>
              </a:lnSpc>
            </a:pPr>
            <a:endParaRPr lang="en-ZA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dirty="0"/>
              <a:t>High underspending of R2.8 billion in the University Education Programme</a:t>
            </a:r>
          </a:p>
          <a:p>
            <a:pPr marL="285750" lvl="0" indent="-285750">
              <a:buFontTx/>
              <a:buChar char="-"/>
            </a:pPr>
            <a:r>
              <a:rPr lang="en-ZA" dirty="0" smtClean="0"/>
              <a:t>mainly </a:t>
            </a:r>
            <a:r>
              <a:rPr lang="en-ZA" dirty="0"/>
              <a:t>due to delays in the transfer payments to Higher Education Institutions for the following earmarked grants</a:t>
            </a:r>
            <a:r>
              <a:rPr lang="en-ZA" dirty="0" smtClean="0"/>
              <a:t>:</a:t>
            </a:r>
          </a:p>
          <a:p>
            <a:pPr lvl="0"/>
            <a:endParaRPr lang="en-ZA" dirty="0"/>
          </a:p>
          <a:p>
            <a:pPr lvl="0"/>
            <a:r>
              <a:rPr lang="en-ZA" dirty="0" smtClean="0">
                <a:solidFill>
                  <a:srgbClr val="FF0000"/>
                </a:solidFill>
              </a:rPr>
              <a:t>- University </a:t>
            </a:r>
            <a:r>
              <a:rPr lang="en-ZA" dirty="0">
                <a:solidFill>
                  <a:srgbClr val="FF0000"/>
                </a:solidFill>
              </a:rPr>
              <a:t>Capacity Development Grant,</a:t>
            </a:r>
          </a:p>
          <a:p>
            <a:pPr lvl="0"/>
            <a:r>
              <a:rPr lang="en-ZA" dirty="0" smtClean="0">
                <a:solidFill>
                  <a:srgbClr val="FF0000"/>
                </a:solidFill>
              </a:rPr>
              <a:t>- Historically </a:t>
            </a:r>
            <a:r>
              <a:rPr lang="en-ZA" dirty="0">
                <a:solidFill>
                  <a:srgbClr val="FF0000"/>
                </a:solidFill>
              </a:rPr>
              <a:t>Disadvantaged Institutions Development Grant,</a:t>
            </a:r>
          </a:p>
          <a:p>
            <a:pPr lvl="0"/>
            <a:r>
              <a:rPr lang="en-ZA" dirty="0" smtClean="0">
                <a:solidFill>
                  <a:srgbClr val="FF0000"/>
                </a:solidFill>
              </a:rPr>
              <a:t>- University </a:t>
            </a:r>
            <a:r>
              <a:rPr lang="en-ZA" dirty="0">
                <a:solidFill>
                  <a:srgbClr val="FF0000"/>
                </a:solidFill>
              </a:rPr>
              <a:t>Infrastructure and Efficiency Grant,</a:t>
            </a:r>
          </a:p>
          <a:p>
            <a:pPr lvl="0"/>
            <a:r>
              <a:rPr lang="en-ZA" dirty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</a:rPr>
              <a:t>- And </a:t>
            </a:r>
            <a:r>
              <a:rPr lang="en-ZA" dirty="0">
                <a:solidFill>
                  <a:srgbClr val="FF0000"/>
                </a:solidFill>
              </a:rPr>
              <a:t>the Student Housing Infrastructure programme</a:t>
            </a:r>
            <a:r>
              <a:rPr lang="en-ZA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en-ZA" dirty="0">
              <a:solidFill>
                <a:srgbClr val="FF0000"/>
              </a:solidFill>
            </a:endParaRPr>
          </a:p>
          <a:p>
            <a:r>
              <a:rPr lang="en-ZA" dirty="0">
                <a:solidFill>
                  <a:srgbClr val="FF0000"/>
                </a:solidFill>
              </a:rPr>
              <a:t>NB: The Committee is aware of the critical nature of these grants.</a:t>
            </a:r>
          </a:p>
          <a:p>
            <a:pPr lvl="0"/>
            <a:r>
              <a:rPr lang="en-ZA" dirty="0" smtClean="0">
                <a:solidFill>
                  <a:srgbClr val="FF0000"/>
                </a:solidFill>
              </a:rPr>
              <a:t>- Countrywide</a:t>
            </a:r>
            <a:r>
              <a:rPr lang="en-ZA" dirty="0">
                <a:solidFill>
                  <a:srgbClr val="FF0000"/>
                </a:solidFill>
              </a:rPr>
              <a:t>, government is facing destructive student protest centred on insufficient capacity and lack of student housing infrastructure.</a:t>
            </a:r>
          </a:p>
          <a:p>
            <a:pPr marL="285750" lvl="0" indent="-285750">
              <a:buFontTx/>
              <a:buChar char="-"/>
            </a:pPr>
            <a:r>
              <a:rPr lang="en-ZA" dirty="0" smtClean="0">
                <a:solidFill>
                  <a:srgbClr val="FF0000"/>
                </a:solidFill>
              </a:rPr>
              <a:t>Historically </a:t>
            </a:r>
            <a:r>
              <a:rPr lang="en-ZA" dirty="0">
                <a:solidFill>
                  <a:srgbClr val="FF0000"/>
                </a:solidFill>
              </a:rPr>
              <a:t>disadvantaged universities (e.g. University of Zululand) are worse </a:t>
            </a:r>
            <a:r>
              <a:rPr lang="en-ZA" dirty="0" smtClean="0">
                <a:solidFill>
                  <a:srgbClr val="FF0000"/>
                </a:solidFill>
              </a:rPr>
              <a:t>affected</a:t>
            </a:r>
          </a:p>
          <a:p>
            <a:pPr marL="285750" lvl="0" indent="-285750">
              <a:buFontTx/>
              <a:buChar char="-"/>
            </a:pPr>
            <a:endParaRPr lang="en-ZA" dirty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endParaRPr lang="en-ZA" dirty="0" smtClean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endParaRPr lang="en-ZA" dirty="0">
              <a:solidFill>
                <a:srgbClr val="FF0000"/>
              </a:solidFill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ZA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410" y="135855"/>
            <a:ext cx="599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defTabSz="914400">
              <a:defRPr/>
            </a:pPr>
            <a:r>
              <a:rPr lang="en-ZA" sz="2800" b="1" kern="0" dirty="0" smtClean="0">
                <a:solidFill>
                  <a:prstClr val="black"/>
                </a:solidFill>
              </a:rPr>
              <a:t>  Higher Education &amp; Training (Vote 15) </a:t>
            </a:r>
            <a:endParaRPr lang="en-ZA" sz="2800" b="1" kern="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BC72CB22-D7A4-7547-B048-02B7C821F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4083"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40617</TotalTime>
  <Words>645</Words>
  <Application>Microsoft Office PowerPoint</Application>
  <PresentationFormat>On-screen Show (4:3)</PresentationFormat>
  <Paragraphs>205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Times New Roman</vt:lpstr>
      <vt:lpstr>Wingdings</vt:lpstr>
      <vt:lpstr>1_Office Theme</vt:lpstr>
      <vt:lpstr>   10 March 2019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Parliament of 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Morrison</dc:creator>
  <cp:lastModifiedBy>Nosipho Bavuma</cp:lastModifiedBy>
  <cp:revision>783</cp:revision>
  <cp:lastPrinted>2019-06-04T07:13:21Z</cp:lastPrinted>
  <dcterms:created xsi:type="dcterms:W3CDTF">2015-09-16T07:45:23Z</dcterms:created>
  <dcterms:modified xsi:type="dcterms:W3CDTF">2020-03-10T12:39:52Z</dcterms:modified>
</cp:coreProperties>
</file>