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4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5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279" r:id="rId14"/>
    <p:sldId id="300" r:id="rId15"/>
    <p:sldId id="287" r:id="rId16"/>
    <p:sldId id="303" r:id="rId17"/>
    <p:sldId id="301" r:id="rId18"/>
    <p:sldId id="302" r:id="rId19"/>
    <p:sldId id="288" r:id="rId20"/>
    <p:sldId id="286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 snapToObjects="1"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BB12F-F809-2F42-A015-1A2FFF3C058B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CFF78-5CD1-9743-9255-630D08D7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397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21865-BA5F-C446-9431-BB7A7D2D7569}" type="datetimeFigureOut">
              <a:rPr lang="de-DE" smtClean="0"/>
              <a:pPr/>
              <a:t>13.03.2020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A59C7-DD24-B446-BAA3-43A1B504FE45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5679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A59C7-DD24-B446-BAA3-43A1B504FE45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283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A59C7-DD24-B446-BAA3-43A1B504FE45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283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A59C7-DD24-B446-BAA3-43A1B504FE45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283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A59C7-DD24-B446-BAA3-43A1B504FE45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283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A59C7-DD24-B446-BAA3-43A1B504FE45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44366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A59C7-DD24-B446-BAA3-43A1B504FE45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283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A59C7-DD24-B446-BAA3-43A1B504FE45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283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A59C7-DD24-B446-BAA3-43A1B504FE45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283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A59C7-DD24-B446-BAA3-43A1B504FE45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283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A59C7-DD24-B446-BAA3-43A1B504FE45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283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A59C7-DD24-B446-BAA3-43A1B504FE45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283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A59C7-DD24-B446-BAA3-43A1B504FE45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283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A59C7-DD24-B446-BAA3-43A1B504FE45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283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de-DE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5620-F5FD-914B-A574-8E340A2E273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1E53-D984-BB4F-809A-42C21D78B1D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5620-F5FD-914B-A574-8E340A2E273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1E53-D984-BB4F-809A-42C21D78B1D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5620-F5FD-914B-A574-8E340A2E273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1E53-D984-BB4F-809A-42C21D78B1D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5620-F5FD-914B-A574-8E340A2E273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1E53-D984-BB4F-809A-42C21D78B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de-DE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5620-F5FD-914B-A574-8E340A2E273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1E53-D984-BB4F-809A-42C21D78B1D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de-DE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5620-F5FD-914B-A574-8E340A2E273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1E53-D984-BB4F-809A-42C21D78B1D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de-DE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5620-F5FD-914B-A574-8E340A2E273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1E53-D984-BB4F-809A-42C21D78B1D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5620-F5FD-914B-A574-8E340A2E273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1E53-D984-BB4F-809A-42C21D78B1D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de-DE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5620-F5FD-914B-A574-8E340A2E273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1E53-D984-BB4F-809A-42C21D78B1D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de-D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5620-F5FD-914B-A574-8E340A2E273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1E53-D984-BB4F-809A-42C21D78B1D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5620-F5FD-914B-A574-8E340A2E273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1E53-D984-BB4F-809A-42C21D78B1D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5620-F5FD-914B-A574-8E340A2E273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1E53-D984-BB4F-809A-42C21D78B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5620-F5FD-914B-A574-8E340A2E273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1E53-D984-BB4F-809A-42C21D78B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de-D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5620-F5FD-914B-A574-8E340A2E273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F7A5620-F5FD-914B-A574-8E340A2E273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51401E53-D984-BB4F-809A-42C21D78B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  <p:sldLayoutId id="2147484455" r:id="rId8"/>
    <p:sldLayoutId id="2147484456" r:id="rId9"/>
    <p:sldLayoutId id="2147484457" r:id="rId10"/>
    <p:sldLayoutId id="2147484458" r:id="rId11"/>
    <p:sldLayoutId id="2147484459" r:id="rId12"/>
    <p:sldLayoutId id="2147484460" r:id="rId13"/>
    <p:sldLayoutId id="2147484461" r:id="rId14"/>
    <p:sldLayoutId id="2147484462" r:id="rId15"/>
    <p:sldLayoutId id="2147484463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/>
              <a:t>International Institute for Religious Freedom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5244" y="5807724"/>
            <a:ext cx="1487138" cy="379945"/>
          </a:xfrm>
        </p:spPr>
        <p:txBody>
          <a:bodyPr>
            <a:noAutofit/>
          </a:bodyPr>
          <a:lstStyle/>
          <a:p>
            <a:r>
              <a:rPr lang="de-DE" sz="1800" dirty="0" err="1">
                <a:latin typeface="Arial"/>
                <a:cs typeface="Arial"/>
              </a:rPr>
              <a:t>www.iirf.eu</a:t>
            </a:r>
            <a:r>
              <a:rPr lang="en-ZA" sz="2000" dirty="0"/>
              <a:t>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50261" y="937737"/>
            <a:ext cx="3158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Christof Sauer</a:t>
            </a:r>
          </a:p>
          <a:p>
            <a:pPr algn="ctr"/>
            <a:r>
              <a:rPr lang="en-US" dirty="0" err="1" smtClean="0"/>
              <a:t>christof</a:t>
            </a:r>
            <a:r>
              <a:rPr lang="en-US" dirty="0" err="1"/>
              <a:t>@iirf.eu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90708" y="4419600"/>
            <a:ext cx="1892300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7244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0FEEC72-3ED8-B243-93D6-AA544372F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630362"/>
          </a:xfrm>
        </p:spPr>
        <p:txBody>
          <a:bodyPr/>
          <a:lstStyle/>
          <a:p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should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considered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4800" dirty="0" err="1" smtClean="0"/>
              <a:t>Harmful</a:t>
            </a:r>
            <a:r>
              <a:rPr lang="de-DE" sz="4800" dirty="0" smtClean="0"/>
              <a:t> </a:t>
            </a:r>
            <a:r>
              <a:rPr lang="de-DE" sz="4800" dirty="0" err="1" smtClean="0"/>
              <a:t>Religious</a:t>
            </a:r>
            <a:r>
              <a:rPr lang="de-DE" sz="4800" dirty="0" smtClean="0"/>
              <a:t> Practices</a:t>
            </a:r>
            <a:r>
              <a:rPr lang="de-DE" b="1" cap="small" dirty="0" smtClean="0"/>
              <a:t>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9FD3F26B-465F-424E-8F60-32CD9C981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4624469"/>
            <a:ext cx="8001000" cy="1953999"/>
          </a:xfrm>
        </p:spPr>
        <p:txBody>
          <a:bodyPr>
            <a:normAutofit/>
          </a:bodyPr>
          <a:lstStyle/>
          <a:p>
            <a:pPr lvl="1">
              <a:buFont typeface="Wingdings" charset="2"/>
              <a:buChar char="u"/>
            </a:pPr>
            <a:endParaRPr lang="en-GB" dirty="0" smtClean="0"/>
          </a:p>
          <a:p>
            <a:endParaRPr lang="de-D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9287285"/>
              </p:ext>
            </p:extLst>
          </p:nvPr>
        </p:nvGraphicFramePr>
        <p:xfrm>
          <a:off x="188832" y="7183013"/>
          <a:ext cx="208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1076561"/>
              </p:ext>
            </p:extLst>
          </p:nvPr>
        </p:nvGraphicFramePr>
        <p:xfrm>
          <a:off x="9213427" y="1793537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88832" y="2551837"/>
            <a:ext cx="877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ZA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3125260"/>
              </p:ext>
            </p:extLst>
          </p:nvPr>
        </p:nvGraphicFramePr>
        <p:xfrm>
          <a:off x="188832" y="1905000"/>
          <a:ext cx="8770858" cy="4793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5429"/>
                <a:gridCol w="4385429"/>
              </a:tblGrid>
              <a:tr h="2385652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+ </a:t>
                      </a:r>
                    </a:p>
                    <a:p>
                      <a:r>
                        <a:rPr lang="en-US" sz="4000" dirty="0" smtClean="0"/>
                        <a:t>Criminal or</a:t>
                      </a:r>
                      <a:r>
                        <a:rPr lang="en-US" sz="4000" baseline="0" dirty="0" smtClean="0"/>
                        <a:t> illegal acts</a:t>
                      </a:r>
                      <a:endParaRPr lang="en-US" sz="4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0 </a:t>
                      </a:r>
                    </a:p>
                    <a:p>
                      <a:r>
                        <a:rPr lang="en-US" sz="4000" dirty="0" smtClean="0"/>
                        <a:t>Fantastical claims </a:t>
                      </a:r>
                      <a:r>
                        <a:rPr lang="en-US" sz="2400" dirty="0" smtClean="0"/>
                        <a:t>or promises</a:t>
                      </a:r>
                      <a:r>
                        <a:rPr lang="en-US" sz="2400" baseline="0" dirty="0" smtClean="0"/>
                        <a:t> amounting to advertisement</a:t>
                      </a:r>
                    </a:p>
                    <a:p>
                      <a:r>
                        <a:rPr lang="en-US" sz="2400" baseline="0" dirty="0" smtClean="0"/>
                        <a:t>(sometimes /possibly harmful)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85652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0 </a:t>
                      </a:r>
                    </a:p>
                    <a:p>
                      <a:r>
                        <a:rPr lang="en-US" sz="4000" dirty="0" smtClean="0"/>
                        <a:t>Strange things</a:t>
                      </a:r>
                    </a:p>
                    <a:p>
                      <a:r>
                        <a:rPr lang="en-US" sz="2800" dirty="0" smtClean="0"/>
                        <a:t>(Exceptionally)</a:t>
                      </a:r>
                      <a:endParaRPr lang="en-US" sz="2800" dirty="0"/>
                    </a:p>
                  </a:txBody>
                  <a:tcPr>
                    <a:solidFill>
                      <a:srgbClr val="EDB3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--</a:t>
                      </a:r>
                    </a:p>
                    <a:p>
                      <a:r>
                        <a:rPr lang="en-US" sz="4000" dirty="0" smtClean="0"/>
                        <a:t>Lack of good governance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22617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0FEEC72-3ED8-B243-93D6-AA544372F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630362"/>
          </a:xfrm>
        </p:spPr>
        <p:txBody>
          <a:bodyPr/>
          <a:lstStyle/>
          <a:p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should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considered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4800" dirty="0" err="1" smtClean="0"/>
              <a:t>Harmful</a:t>
            </a:r>
            <a:r>
              <a:rPr lang="de-DE" sz="4800" dirty="0" smtClean="0"/>
              <a:t> </a:t>
            </a:r>
            <a:r>
              <a:rPr lang="de-DE" sz="4800" dirty="0" err="1" smtClean="0"/>
              <a:t>Religious</a:t>
            </a:r>
            <a:r>
              <a:rPr lang="de-DE" sz="4800" dirty="0" smtClean="0"/>
              <a:t> Practices</a:t>
            </a:r>
            <a:r>
              <a:rPr lang="de-DE" b="1" cap="small" dirty="0" smtClean="0"/>
              <a:t>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9FD3F26B-465F-424E-8F60-32CD9C981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4624469"/>
            <a:ext cx="8001000" cy="1953999"/>
          </a:xfrm>
        </p:spPr>
        <p:txBody>
          <a:bodyPr>
            <a:normAutofit/>
          </a:bodyPr>
          <a:lstStyle/>
          <a:p>
            <a:pPr lvl="1">
              <a:buFont typeface="Wingdings" charset="2"/>
              <a:buChar char="u"/>
            </a:pPr>
            <a:endParaRPr lang="en-GB" dirty="0" smtClean="0"/>
          </a:p>
          <a:p>
            <a:endParaRPr lang="de-D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8300558"/>
              </p:ext>
            </p:extLst>
          </p:nvPr>
        </p:nvGraphicFramePr>
        <p:xfrm>
          <a:off x="188832" y="7183013"/>
          <a:ext cx="208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9738129"/>
              </p:ext>
            </p:extLst>
          </p:nvPr>
        </p:nvGraphicFramePr>
        <p:xfrm>
          <a:off x="9213427" y="1793537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88832" y="2551837"/>
            <a:ext cx="877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Z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8833" y="2019134"/>
            <a:ext cx="89560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Harm and limitations of freedom or religion or belief</a:t>
            </a:r>
          </a:p>
          <a:p>
            <a:r>
              <a:rPr lang="en-US" sz="2000" b="1" dirty="0" smtClean="0"/>
              <a:t>Lori </a:t>
            </a:r>
            <a:r>
              <a:rPr lang="en-US" sz="2000" b="1" dirty="0" err="1" smtClean="0"/>
              <a:t>Beaman</a:t>
            </a:r>
            <a:r>
              <a:rPr lang="en-US" sz="2000" b="1" dirty="0" smtClean="0"/>
              <a:t>: Defining Harm: Religious freedom and the limits of the law, 2008.</a:t>
            </a:r>
          </a:p>
          <a:p>
            <a:pPr marL="342900" indent="-342900">
              <a:buFont typeface="Wingdings" charset="2"/>
              <a:buChar char="Ø"/>
            </a:pPr>
            <a:r>
              <a:rPr lang="en-GB" sz="2400" dirty="0"/>
              <a:t>Where should we set the boundaries of religious freedom? </a:t>
            </a:r>
            <a:endParaRPr lang="en-GB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en-GB" sz="2400" dirty="0" smtClean="0"/>
              <a:t>On </a:t>
            </a:r>
            <a:r>
              <a:rPr lang="en-GB" sz="2400" dirty="0"/>
              <a:t>what basis? </a:t>
            </a:r>
            <a:endParaRPr lang="en-GB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en-GB" sz="2400" dirty="0" smtClean="0"/>
              <a:t>Who </a:t>
            </a:r>
            <a:r>
              <a:rPr lang="en-GB" sz="2400" dirty="0"/>
              <a:t>should decide</a:t>
            </a:r>
            <a:r>
              <a:rPr lang="en-GB" sz="2400" dirty="0" smtClean="0"/>
              <a:t>?</a:t>
            </a:r>
            <a:endParaRPr lang="en-ZA" sz="2400" dirty="0" smtClean="0"/>
          </a:p>
          <a:p>
            <a:pPr marL="800100" lvl="1" indent="-342900">
              <a:buFont typeface="Wingdings" charset="2"/>
              <a:buChar char="ü"/>
            </a:pPr>
            <a:r>
              <a:rPr lang="en-ZA" sz="2400" dirty="0" smtClean="0"/>
              <a:t>Be aware of power relations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400" dirty="0" smtClean="0"/>
              <a:t>Distinguish harm and risk of harm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400" dirty="0" smtClean="0"/>
              <a:t>Avoid risk and fear driven perspective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400" dirty="0" smtClean="0"/>
              <a:t>Don’t make mainstream normative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400" dirty="0" smtClean="0"/>
              <a:t>Don’t demonize minority groups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691484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0FEEC72-3ED8-B243-93D6-AA544372F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630362"/>
          </a:xfrm>
        </p:spPr>
        <p:txBody>
          <a:bodyPr/>
          <a:lstStyle/>
          <a:p>
            <a:r>
              <a:rPr lang="de-DE" sz="4000" dirty="0" smtClean="0"/>
              <a:t>Codes </a:t>
            </a:r>
            <a:r>
              <a:rPr lang="de-DE" sz="4000" dirty="0" err="1" smtClean="0"/>
              <a:t>of</a:t>
            </a:r>
            <a:r>
              <a:rPr lang="de-DE" sz="4000" dirty="0" smtClean="0"/>
              <a:t> </a:t>
            </a:r>
            <a:r>
              <a:rPr lang="de-DE" sz="4000" dirty="0" err="1" smtClean="0"/>
              <a:t>Conduct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9FD3F26B-465F-424E-8F60-32CD9C981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4624469"/>
            <a:ext cx="8001000" cy="1953999"/>
          </a:xfrm>
        </p:spPr>
        <p:txBody>
          <a:bodyPr>
            <a:normAutofit/>
          </a:bodyPr>
          <a:lstStyle/>
          <a:p>
            <a:pPr lvl="1">
              <a:buFont typeface="Wingdings" charset="2"/>
              <a:buChar char="u"/>
            </a:pPr>
            <a:endParaRPr lang="en-GB" dirty="0" smtClean="0"/>
          </a:p>
          <a:p>
            <a:endParaRPr lang="de-D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0435980"/>
              </p:ext>
            </p:extLst>
          </p:nvPr>
        </p:nvGraphicFramePr>
        <p:xfrm>
          <a:off x="188832" y="7183013"/>
          <a:ext cx="208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4884198"/>
              </p:ext>
            </p:extLst>
          </p:nvPr>
        </p:nvGraphicFramePr>
        <p:xfrm>
          <a:off x="9213427" y="1793537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88832" y="1905780"/>
            <a:ext cx="877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charset="2"/>
              <a:buChar char="ü"/>
            </a:pPr>
            <a:r>
              <a:rPr lang="en-ZA" sz="2800" b="1" dirty="0" smtClean="0">
                <a:solidFill>
                  <a:srgbClr val="FF0000"/>
                </a:solidFill>
              </a:rPr>
              <a:t>Feasible &amp; practical</a:t>
            </a:r>
            <a:endParaRPr lang="en-ZA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8833" y="2617904"/>
            <a:ext cx="8770857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GB" dirty="0"/>
              <a:t>Codes of Conduct for religious communities must be </a:t>
            </a:r>
            <a:r>
              <a:rPr lang="en-GB" sz="3200" b="1" dirty="0"/>
              <a:t>voluntary</a:t>
            </a:r>
            <a:r>
              <a:rPr lang="en-GB" dirty="0"/>
              <a:t> and </a:t>
            </a:r>
            <a:r>
              <a:rPr lang="en-GB" sz="3200" b="1" dirty="0"/>
              <a:t>emanate from the respective communities </a:t>
            </a:r>
            <a:r>
              <a:rPr lang="en-GB" dirty="0"/>
              <a:t>due to the nature of freedom of religion or belief. </a:t>
            </a:r>
            <a:endParaRPr lang="en-ZA" dirty="0"/>
          </a:p>
          <a:p>
            <a:pPr marL="285750" lvl="0" indent="-285750">
              <a:buFont typeface="Arial"/>
              <a:buChar char="•"/>
            </a:pPr>
            <a:r>
              <a:rPr lang="en-GB" dirty="0"/>
              <a:t>Such a code </a:t>
            </a:r>
            <a:r>
              <a:rPr lang="en-GB" sz="3200" b="1" dirty="0"/>
              <a:t>cannot be imposed </a:t>
            </a:r>
            <a:r>
              <a:rPr lang="en-GB" dirty="0"/>
              <a:t>by the state or any of its organs. </a:t>
            </a:r>
            <a:endParaRPr lang="en-ZA" dirty="0"/>
          </a:p>
          <a:p>
            <a:pPr marL="285750" lvl="0" indent="-285750">
              <a:buFont typeface="Arial"/>
              <a:buChar char="•"/>
            </a:pPr>
            <a:r>
              <a:rPr lang="en-GB" dirty="0"/>
              <a:t>The development of such a Code by an organ of the state can already be regarded as an imposition and an overreach of the state.</a:t>
            </a:r>
            <a:endParaRPr lang="en-ZA" dirty="0"/>
          </a:p>
          <a:p>
            <a:pPr marL="285750" lvl="0" indent="-285750">
              <a:buFont typeface="Arial"/>
              <a:buChar char="•"/>
            </a:pPr>
            <a:r>
              <a:rPr lang="en-GB" dirty="0"/>
              <a:t>Its adoption may be recommended and encouraged by government and its arms, but such codes of conduct must always remain voluntary and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b="1" dirty="0" smtClean="0"/>
              <a:t>must</a:t>
            </a:r>
            <a:r>
              <a:rPr lang="en-GB" dirty="0" smtClean="0"/>
              <a:t> </a:t>
            </a:r>
            <a:r>
              <a:rPr lang="en-GB" sz="3200" b="1" dirty="0" smtClean="0"/>
              <a:t>never </a:t>
            </a:r>
            <a:r>
              <a:rPr lang="en-GB" sz="3200" b="1" dirty="0"/>
              <a:t>be enforced by law.</a:t>
            </a:r>
            <a:endParaRPr lang="en-ZA" sz="3200" b="1" dirty="0"/>
          </a:p>
        </p:txBody>
      </p:sp>
    </p:spTree>
    <p:extLst>
      <p:ext uri="{BB962C8B-B14F-4D97-AF65-F5344CB8AC3E}">
        <p14:creationId xmlns:p14="http://schemas.microsoft.com/office/powerpoint/2010/main" xmlns="" val="2078979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732745"/>
            <a:ext cx="8001000" cy="1062356"/>
          </a:xfrm>
        </p:spPr>
        <p:txBody>
          <a:bodyPr/>
          <a:lstStyle/>
          <a:p>
            <a:r>
              <a:rPr lang="en-US" sz="3600" dirty="0"/>
              <a:t>Competing </a:t>
            </a:r>
            <a:r>
              <a:rPr lang="en-US" sz="3600" dirty="0" smtClean="0"/>
              <a:t>Codes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2804411"/>
              </p:ext>
            </p:extLst>
          </p:nvPr>
        </p:nvGraphicFramePr>
        <p:xfrm>
          <a:off x="571500" y="1795463"/>
          <a:ext cx="8001000" cy="4721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69607">
                <a:tc>
                  <a:txBody>
                    <a:bodyPr/>
                    <a:lstStyle/>
                    <a:p>
                      <a:r>
                        <a:rPr lang="af-Z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 African Council for Religious Rights and Freedoms </a:t>
                      </a:r>
                      <a:r>
                        <a:rPr lang="af-Z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(SACRRF</a:t>
                      </a:r>
                      <a:r>
                        <a:rPr lang="af-Z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ZA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CRL Rights Commission</a:t>
                      </a:r>
                      <a:r>
                        <a:rPr lang="en-US" b="1" baseline="0" dirty="0"/>
                        <a:t> / National Religious Leaders Council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1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Code of Conduct for Religions in South Africa (Draft 3)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Code of best practice for Religious</a:t>
                      </a:r>
                      <a:r>
                        <a:rPr lang="en-US" sz="2400" b="1" baseline="0" dirty="0"/>
                        <a:t> Organizations (Version 1)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1904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/>
                        <a:t>Extensive, mandated consensus process with broadest support, complementary to the South African Charter for Religious Right and Freedoms</a:t>
                      </a:r>
                      <a:r>
                        <a:rPr lang="en-US" dirty="0" smtClean="0"/>
                        <a:t>.</a:t>
                      </a:r>
                    </a:p>
                    <a:p>
                      <a:endParaRPr lang="en-US" dirty="0"/>
                    </a:p>
                    <a:p>
                      <a:pPr marL="285750" indent="-285750">
                        <a:buFont typeface="Wingdings" charset="2"/>
                        <a:buChar char="ü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Best fit for purpose</a:t>
                      </a:r>
                    </a:p>
                    <a:p>
                      <a:pPr marL="285750" indent="-285750">
                        <a:buFont typeface="Wingdings" charset="2"/>
                        <a:buChar char="ü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Comprehensible terminology</a:t>
                      </a:r>
                    </a:p>
                    <a:p>
                      <a:pPr marL="285750" indent="-285750">
                        <a:buFont typeface="Wingdings" charset="2"/>
                        <a:buChar char="ü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Comprehensive of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issues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/>
                        <a:t>Drafted by one CRL commissioner, based on Kings </a:t>
                      </a:r>
                      <a:r>
                        <a:rPr lang="en-US" baseline="0" dirty="0" smtClean="0"/>
                        <a:t>Report </a:t>
                      </a:r>
                      <a:r>
                        <a:rPr lang="en-US" baseline="0" dirty="0"/>
                        <a:t>#4 on corporate governance.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Tabled </a:t>
                      </a:r>
                      <a:r>
                        <a:rPr lang="en-US" baseline="0" dirty="0"/>
                        <a:t>at Religious Summit </a:t>
                      </a:r>
                      <a:r>
                        <a:rPr lang="en-US" baseline="0" dirty="0" smtClean="0"/>
                        <a:t>as code </a:t>
                      </a:r>
                      <a:r>
                        <a:rPr lang="en-US" baseline="0" dirty="0"/>
                        <a:t>of best practice and principles of good governance, but not adopted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endParaRPr lang="en-US" baseline="0" dirty="0" smtClean="0"/>
                    </a:p>
                    <a:p>
                      <a:pPr marL="285750" indent="-285750">
                        <a:buFont typeface="Wingdings" charset="2"/>
                        <a:buChar char="ü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Principles possibly basis for a CRL training guide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51364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0FEEC72-3ED8-B243-93D6-AA544372F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630362"/>
          </a:xfrm>
        </p:spPr>
        <p:txBody>
          <a:bodyPr/>
          <a:lstStyle/>
          <a:p>
            <a:r>
              <a:rPr lang="de-DE" sz="4000" dirty="0" smtClean="0"/>
              <a:t>Codes </a:t>
            </a:r>
            <a:r>
              <a:rPr lang="de-DE" sz="4000" dirty="0" err="1" smtClean="0"/>
              <a:t>of</a:t>
            </a:r>
            <a:r>
              <a:rPr lang="de-DE" sz="4000" dirty="0" smtClean="0"/>
              <a:t> </a:t>
            </a:r>
            <a:r>
              <a:rPr lang="de-DE" sz="4000" dirty="0" err="1" smtClean="0"/>
              <a:t>Conduct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9FD3F26B-465F-424E-8F60-32CD9C981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4624469"/>
            <a:ext cx="8001000" cy="1953999"/>
          </a:xfrm>
        </p:spPr>
        <p:txBody>
          <a:bodyPr>
            <a:normAutofit/>
          </a:bodyPr>
          <a:lstStyle/>
          <a:p>
            <a:pPr lvl="1">
              <a:buFont typeface="Wingdings" charset="2"/>
              <a:buChar char="u"/>
            </a:pPr>
            <a:endParaRPr lang="en-GB" dirty="0" smtClean="0"/>
          </a:p>
          <a:p>
            <a:endParaRPr lang="de-D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8559800"/>
              </p:ext>
            </p:extLst>
          </p:nvPr>
        </p:nvGraphicFramePr>
        <p:xfrm>
          <a:off x="188832" y="7183013"/>
          <a:ext cx="208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4921974"/>
              </p:ext>
            </p:extLst>
          </p:nvPr>
        </p:nvGraphicFramePr>
        <p:xfrm>
          <a:off x="9213427" y="1793537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88832" y="1905780"/>
            <a:ext cx="877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charset="2"/>
              <a:buChar char="ü"/>
            </a:pPr>
            <a:r>
              <a:rPr lang="en-ZA" sz="2800" b="1" dirty="0" smtClean="0">
                <a:solidFill>
                  <a:srgbClr val="FF0000"/>
                </a:solidFill>
              </a:rPr>
              <a:t>International experience</a:t>
            </a:r>
            <a:endParaRPr lang="en-ZA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8833" y="2617904"/>
            <a:ext cx="8770857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de-DE" sz="2400" b="1" dirty="0" smtClean="0"/>
              <a:t>Major Study 2010: </a:t>
            </a:r>
            <a:r>
              <a:rPr lang="de-DE" sz="2400" dirty="0" smtClean="0"/>
              <a:t>Codes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conduct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b="1" dirty="0" err="1" smtClean="0"/>
              <a:t>religious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persuasion</a:t>
            </a:r>
            <a:r>
              <a:rPr lang="de-DE" sz="2400" dirty="0" smtClean="0"/>
              <a:t>: </a:t>
            </a:r>
            <a:r>
              <a:rPr lang="de-DE" sz="2400" dirty="0" err="1" smtClean="0"/>
              <a:t>the</a:t>
            </a:r>
            <a:r>
              <a:rPr lang="de-DE" sz="2400" dirty="0" smtClean="0"/>
              <a:t> legal </a:t>
            </a:r>
            <a:r>
              <a:rPr lang="de-DE" sz="2400" dirty="0" err="1" smtClean="0"/>
              <a:t>framework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best</a:t>
            </a:r>
            <a:r>
              <a:rPr lang="de-DE" sz="2400" dirty="0" smtClean="0"/>
              <a:t> </a:t>
            </a:r>
            <a:r>
              <a:rPr lang="de-DE" sz="2400" dirty="0" err="1" smtClean="0"/>
              <a:t>practices</a:t>
            </a:r>
            <a:r>
              <a:rPr lang="de-DE" sz="2400" dirty="0" smtClean="0"/>
              <a:t> (Richards/</a:t>
            </a:r>
            <a:r>
              <a:rPr lang="de-DE" sz="2400" dirty="0" err="1" smtClean="0"/>
              <a:t>Svendsen</a:t>
            </a:r>
            <a:r>
              <a:rPr lang="de-DE" sz="2400" dirty="0" smtClean="0"/>
              <a:t>/</a:t>
            </a:r>
            <a:r>
              <a:rPr lang="de-DE" sz="2400" dirty="0" err="1" smtClean="0"/>
              <a:t>Bless</a:t>
            </a:r>
            <a:r>
              <a:rPr lang="de-DE" sz="2400" dirty="0" smtClean="0"/>
              <a:t>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de-DE" sz="2400" b="1" dirty="0" smtClean="0"/>
              <a:t>2011</a:t>
            </a:r>
            <a:r>
              <a:rPr lang="de-DE" sz="2400" dirty="0" smtClean="0"/>
              <a:t>: Christian </a:t>
            </a:r>
            <a:r>
              <a:rPr lang="de-DE" sz="2400" dirty="0" err="1"/>
              <a:t>witness</a:t>
            </a:r>
            <a:r>
              <a:rPr lang="de-DE" sz="2400" dirty="0"/>
              <a:t> in a multi-</a:t>
            </a:r>
            <a:r>
              <a:rPr lang="de-DE" sz="2400" dirty="0" err="1"/>
              <a:t>religious</a:t>
            </a:r>
            <a:r>
              <a:rPr lang="de-DE" sz="2400" dirty="0"/>
              <a:t> </a:t>
            </a:r>
            <a:r>
              <a:rPr lang="de-DE" sz="2400" dirty="0" err="1"/>
              <a:t>world</a:t>
            </a:r>
            <a:r>
              <a:rPr lang="de-DE" sz="2400" dirty="0"/>
              <a:t> </a:t>
            </a:r>
            <a:r>
              <a:rPr lang="de-DE" sz="2400" b="1" dirty="0"/>
              <a:t>(</a:t>
            </a:r>
            <a:r>
              <a:rPr lang="de-DE" sz="2400" b="1" dirty="0" err="1"/>
              <a:t>Vatican</a:t>
            </a:r>
            <a:r>
              <a:rPr lang="de-DE" sz="2400" b="1" dirty="0"/>
              <a:t> / WCC / WEA</a:t>
            </a:r>
            <a:r>
              <a:rPr lang="de-DE" sz="2400" b="1" dirty="0" smtClean="0"/>
              <a:t>)</a:t>
            </a:r>
            <a:endParaRPr lang="de-DE" sz="2400" dirty="0" smtClean="0"/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de-DE" sz="2400" b="1" dirty="0" smtClean="0"/>
              <a:t>August 2019: (</a:t>
            </a:r>
            <a:r>
              <a:rPr lang="de-DE" sz="2400" b="1" dirty="0" err="1" smtClean="0"/>
              <a:t>Proposed</a:t>
            </a:r>
            <a:r>
              <a:rPr lang="de-DE" sz="2400" b="1" dirty="0" smtClean="0"/>
              <a:t>) Charta </a:t>
            </a:r>
            <a:r>
              <a:rPr lang="de-DE" sz="2400" b="1" dirty="0" err="1" smtClean="0"/>
              <a:t>of</a:t>
            </a:r>
            <a:r>
              <a:rPr lang="de-DE" sz="2400" b="1" dirty="0"/>
              <a:t> </a:t>
            </a:r>
            <a:r>
              <a:rPr lang="de-DE" sz="2400" b="1" dirty="0" err="1" smtClean="0"/>
              <a:t>Religious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Communites</a:t>
            </a:r>
            <a:r>
              <a:rPr lang="de-DE" sz="2400" b="1" dirty="0" smtClean="0"/>
              <a:t>: </a:t>
            </a:r>
            <a:r>
              <a:rPr lang="de-DE" sz="2400" dirty="0" smtClean="0"/>
              <a:t>Guidelines </a:t>
            </a:r>
            <a:r>
              <a:rPr lang="de-DE" sz="2400" dirty="0" err="1" smtClean="0"/>
              <a:t>for</a:t>
            </a:r>
            <a:r>
              <a:rPr lang="de-DE" sz="2400" dirty="0" smtClean="0"/>
              <a:t> a </a:t>
            </a:r>
            <a:r>
              <a:rPr lang="de-DE" sz="2400" dirty="0" err="1" smtClean="0"/>
              <a:t>peaceful</a:t>
            </a:r>
            <a:r>
              <a:rPr lang="de-DE" sz="2400" dirty="0" smtClean="0"/>
              <a:t> </a:t>
            </a:r>
            <a:r>
              <a:rPr lang="de-DE" sz="2400" dirty="0" err="1" smtClean="0"/>
              <a:t>living</a:t>
            </a:r>
            <a:r>
              <a:rPr lang="de-DE" sz="2400" dirty="0" smtClean="0"/>
              <a:t> </a:t>
            </a:r>
            <a:r>
              <a:rPr lang="de-DE" sz="2400" dirty="0" err="1" smtClean="0"/>
              <a:t>together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religious</a:t>
            </a:r>
            <a:r>
              <a:rPr lang="de-DE" sz="2400" dirty="0" smtClean="0"/>
              <a:t> </a:t>
            </a:r>
            <a:r>
              <a:rPr lang="de-DE" sz="2400" dirty="0" err="1" smtClean="0"/>
              <a:t>communites</a:t>
            </a:r>
            <a:r>
              <a:rPr lang="de-DE" sz="2400" dirty="0" smtClean="0"/>
              <a:t> in </a:t>
            </a:r>
            <a:r>
              <a:rPr lang="de-DE" sz="2400" b="1" dirty="0" err="1" smtClean="0"/>
              <a:t>Switzerland</a:t>
            </a:r>
            <a:r>
              <a:rPr lang="de-DE" sz="2400" b="1" dirty="0" smtClean="0"/>
              <a:t> </a:t>
            </a:r>
            <a:r>
              <a:rPr lang="de-DE" sz="2400" dirty="0" smtClean="0"/>
              <a:t>(Evangelische Volkspartei der Schweiz)</a:t>
            </a:r>
          </a:p>
          <a:p>
            <a:pPr marL="285750" lvl="0" indent="-285750">
              <a:buFont typeface="Arial"/>
              <a:buChar char="•"/>
            </a:pPr>
            <a:endParaRPr lang="de-DE" sz="3200" dirty="0" smtClean="0"/>
          </a:p>
          <a:p>
            <a:pPr marL="285750" lvl="0" indent="-285750">
              <a:buFont typeface="Arial"/>
              <a:buChar char="•"/>
            </a:pPr>
            <a:endParaRPr lang="en-ZA" sz="3200" b="1" dirty="0"/>
          </a:p>
        </p:txBody>
      </p:sp>
    </p:spTree>
    <p:extLst>
      <p:ext uri="{BB962C8B-B14F-4D97-AF65-F5344CB8AC3E}">
        <p14:creationId xmlns:p14="http://schemas.microsoft.com/office/powerpoint/2010/main" xmlns="" val="2101797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76D4BB6-0C97-3249-A168-B3909D33B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 err="1" smtClean="0"/>
              <a:t>Role</a:t>
            </a:r>
            <a:r>
              <a:rPr lang="de-DE" sz="4400" dirty="0" smtClean="0"/>
              <a:t> </a:t>
            </a:r>
            <a:r>
              <a:rPr lang="de-DE" sz="4400" dirty="0" err="1"/>
              <a:t>of</a:t>
            </a:r>
            <a:r>
              <a:rPr lang="de-DE" sz="4400" dirty="0"/>
              <a:t> </a:t>
            </a:r>
            <a:r>
              <a:rPr lang="de-DE" sz="4400" dirty="0" err="1" smtClean="0"/>
              <a:t>religious</a:t>
            </a:r>
            <a:r>
              <a:rPr lang="de-DE" sz="4400" dirty="0" smtClean="0"/>
              <a:t> </a:t>
            </a:r>
            <a:r>
              <a:rPr lang="de-DE" sz="4400" dirty="0" err="1" smtClean="0"/>
              <a:t>bodies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sz="2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8E5964F6-4244-DA41-8068-50D7E0FDC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597480"/>
          </a:xfrm>
        </p:spPr>
        <p:txBody>
          <a:bodyPr>
            <a:normAutofit/>
          </a:bodyPr>
          <a:lstStyle/>
          <a:p>
            <a:pPr lvl="0">
              <a:buFont typeface="Wingdings" charset="2"/>
              <a:buChar char="ü"/>
            </a:pPr>
            <a:r>
              <a:rPr lang="en-GB" dirty="0" smtClean="0"/>
              <a:t>mainly </a:t>
            </a:r>
            <a:r>
              <a:rPr lang="en-GB" dirty="0"/>
              <a:t>responsible for themselves.</a:t>
            </a:r>
            <a:endParaRPr lang="en-ZA" dirty="0"/>
          </a:p>
          <a:p>
            <a:pPr lvl="0">
              <a:buFont typeface="Wingdings" charset="2"/>
              <a:buChar char="ü"/>
            </a:pPr>
            <a:r>
              <a:rPr lang="en-GB" dirty="0" smtClean="0"/>
              <a:t>can </a:t>
            </a:r>
            <a:r>
              <a:rPr lang="en-GB" dirty="0"/>
              <a:t>discipline </a:t>
            </a:r>
            <a:r>
              <a:rPr lang="en-GB" dirty="0" smtClean="0"/>
              <a:t>only those </a:t>
            </a:r>
            <a:r>
              <a:rPr lang="en-GB" dirty="0"/>
              <a:t>in their own ranks.</a:t>
            </a:r>
            <a:endParaRPr lang="en-ZA" dirty="0"/>
          </a:p>
          <a:p>
            <a:pPr lvl="0">
              <a:buFont typeface="Wingdings" charset="2"/>
              <a:buChar char="ü"/>
            </a:pPr>
            <a:r>
              <a:rPr lang="en-ZA" dirty="0"/>
              <a:t>f</a:t>
            </a:r>
            <a:r>
              <a:rPr lang="en-GB" dirty="0" err="1" smtClean="0"/>
              <a:t>oster</a:t>
            </a:r>
            <a:r>
              <a:rPr lang="en-GB" dirty="0" smtClean="0"/>
              <a:t> local </a:t>
            </a:r>
            <a:r>
              <a:rPr lang="en-GB" dirty="0"/>
              <a:t>and mutual accountability. </a:t>
            </a:r>
          </a:p>
          <a:p>
            <a:pPr lvl="0">
              <a:buFont typeface="Wingdings" charset="2"/>
              <a:buChar char="ü"/>
            </a:pPr>
            <a:r>
              <a:rPr lang="en-GB" dirty="0"/>
              <a:t>p</a:t>
            </a:r>
            <a:r>
              <a:rPr lang="en-GB" dirty="0" smtClean="0"/>
              <a:t>rovide contact points for community complaints.</a:t>
            </a:r>
          </a:p>
          <a:p>
            <a:pPr lvl="0">
              <a:buFont typeface="Wingdings" charset="2"/>
              <a:buChar char="ü"/>
            </a:pPr>
            <a:r>
              <a:rPr lang="de-DE" dirty="0" smtClean="0"/>
              <a:t>must </a:t>
            </a:r>
            <a:r>
              <a:rPr lang="de-DE" dirty="0" err="1"/>
              <a:t>report</a:t>
            </a:r>
            <a:r>
              <a:rPr lang="de-DE" dirty="0"/>
              <a:t> </a:t>
            </a:r>
            <a:r>
              <a:rPr lang="de-DE" dirty="0" err="1"/>
              <a:t>criminal</a:t>
            </a:r>
            <a:r>
              <a:rPr lang="de-DE" dirty="0"/>
              <a:t> </a:t>
            </a:r>
            <a:r>
              <a:rPr lang="de-DE" dirty="0" err="1"/>
              <a:t>acts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 smtClean="0"/>
              <a:t>respective</a:t>
            </a:r>
            <a:r>
              <a:rPr lang="de-DE" dirty="0" smtClean="0"/>
              <a:t>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organs</a:t>
            </a:r>
            <a:r>
              <a:rPr lang="de-DE" dirty="0" smtClean="0"/>
              <a:t>.</a:t>
            </a:r>
          </a:p>
          <a:p>
            <a:pPr marL="0" lvl="0" indent="0">
              <a:buNone/>
            </a:pPr>
            <a:endParaRPr lang="de-DE" dirty="0" smtClean="0"/>
          </a:p>
          <a:p>
            <a:pPr lvl="0"/>
            <a:r>
              <a:rPr lang="de-DE" dirty="0" err="1" smtClean="0">
                <a:solidFill>
                  <a:srgbClr val="FF0000"/>
                </a:solidFill>
              </a:rPr>
              <a:t>It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is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the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state’s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responsibility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to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sanction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crimes</a:t>
            </a:r>
            <a:r>
              <a:rPr lang="de-DE" dirty="0">
                <a:solidFill>
                  <a:srgbClr val="FF0000"/>
                </a:solidFill>
              </a:rPr>
              <a:t>.</a:t>
            </a:r>
            <a:r>
              <a:rPr lang="en-ZA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01430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76D4BB6-0C97-3249-A168-B3909D33B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smtClean="0"/>
              <a:t>State</a:t>
            </a:r>
            <a:br>
              <a:rPr lang="de-DE" dirty="0" smtClean="0"/>
            </a:br>
            <a:r>
              <a:rPr lang="de-DE" sz="2400" dirty="0" smtClean="0"/>
              <a:t>(in </a:t>
            </a:r>
            <a:r>
              <a:rPr lang="de-DE" sz="2400" dirty="0" err="1" smtClean="0"/>
              <a:t>general</a:t>
            </a:r>
            <a:r>
              <a:rPr lang="de-DE" sz="2400" dirty="0" smtClean="0"/>
              <a:t>)</a:t>
            </a:r>
            <a:endParaRPr lang="de-DE" sz="2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8E5964F6-4244-DA41-8068-50D7E0FDC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597480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Do no harm when trying to engage problems.</a:t>
            </a:r>
          </a:p>
          <a:p>
            <a:pPr lvl="0"/>
            <a:r>
              <a:rPr lang="en-GB" dirty="0" smtClean="0"/>
              <a:t>Uphold </a:t>
            </a:r>
            <a:r>
              <a:rPr lang="en-GB" dirty="0"/>
              <a:t>rule of law. Enforce laws. </a:t>
            </a:r>
            <a:endParaRPr lang="en-ZA" dirty="0"/>
          </a:p>
          <a:p>
            <a:pPr lvl="0"/>
            <a:r>
              <a:rPr lang="en-GB" dirty="0"/>
              <a:t>Respect, protect and </a:t>
            </a:r>
            <a:r>
              <a:rPr lang="en-GB" dirty="0" smtClean="0"/>
              <a:t>promote freedom of </a:t>
            </a:r>
            <a:r>
              <a:rPr lang="en-GB" dirty="0"/>
              <a:t>religion or belief of all.</a:t>
            </a:r>
            <a:endParaRPr lang="en-ZA" dirty="0"/>
          </a:p>
          <a:p>
            <a:pPr lvl="0"/>
            <a:r>
              <a:rPr lang="en-GB" dirty="0" smtClean="0"/>
              <a:t>Positive </a:t>
            </a:r>
            <a:r>
              <a:rPr lang="en-GB" dirty="0"/>
              <a:t>neutrality and objectivity. </a:t>
            </a:r>
            <a:endParaRPr lang="en-ZA" dirty="0"/>
          </a:p>
          <a:p>
            <a:pPr lvl="0"/>
            <a:r>
              <a:rPr lang="en-GB" dirty="0"/>
              <a:t>No predefined and particularly accepted religious groups</a:t>
            </a:r>
            <a:r>
              <a:rPr lang="en-GB" dirty="0" smtClean="0"/>
              <a:t>.</a:t>
            </a:r>
          </a:p>
          <a:p>
            <a:r>
              <a:rPr lang="en-GB" dirty="0"/>
              <a:t>No mandatory reporting of religious organizations in general to the state</a:t>
            </a:r>
            <a:r>
              <a:rPr lang="en-GB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699355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76D4BB6-0C97-3249-A168-B3909D33B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Parliament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400" dirty="0" smtClean="0"/>
              <a:t>(in </a:t>
            </a:r>
            <a:r>
              <a:rPr lang="de-DE" sz="2400" dirty="0" err="1" smtClean="0"/>
              <a:t>particular</a:t>
            </a:r>
            <a:r>
              <a:rPr lang="de-DE" sz="2400" dirty="0" smtClean="0"/>
              <a:t>)</a:t>
            </a:r>
            <a:endParaRPr lang="de-DE" sz="2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8E5964F6-4244-DA41-8068-50D7E0FDC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Only make new laws and regulations after assessing the function and enforcement of existing laws and regulations</a:t>
            </a:r>
            <a:r>
              <a:rPr lang="en-GB" dirty="0" smtClean="0"/>
              <a:t>.</a:t>
            </a:r>
          </a:p>
          <a:p>
            <a:pPr lvl="0"/>
            <a:r>
              <a:rPr lang="en-GB" dirty="0" smtClean="0"/>
              <a:t>Engage various organs of State about (non)-enforcement of existing laws</a:t>
            </a:r>
            <a:endParaRPr lang="en-ZA" dirty="0"/>
          </a:p>
          <a:p>
            <a:pPr lvl="0"/>
            <a:r>
              <a:rPr lang="en-GB" dirty="0"/>
              <a:t>Watch over CRL Rights Commission that it properly fulfils its mandate.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38981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76D4BB6-0C97-3249-A168-B3909D33B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684" y="665439"/>
            <a:ext cx="8001000" cy="1143000"/>
          </a:xfrm>
        </p:spPr>
        <p:txBody>
          <a:bodyPr/>
          <a:lstStyle/>
          <a:p>
            <a:r>
              <a:rPr lang="de-DE" sz="4000" dirty="0" err="1" smtClean="0"/>
              <a:t>Role</a:t>
            </a:r>
            <a:r>
              <a:rPr lang="de-DE" sz="4000" dirty="0" smtClean="0"/>
              <a:t> </a:t>
            </a:r>
            <a:r>
              <a:rPr lang="de-DE" sz="4000" dirty="0" err="1"/>
              <a:t>of</a:t>
            </a:r>
            <a:r>
              <a:rPr lang="de-DE" sz="4000" dirty="0"/>
              <a:t> </a:t>
            </a:r>
            <a:r>
              <a:rPr lang="de-DE" sz="4000" dirty="0" smtClean="0"/>
              <a:t>CRL </a:t>
            </a:r>
            <a:r>
              <a:rPr lang="de-DE" sz="4000" dirty="0" err="1" smtClean="0"/>
              <a:t>Rights</a:t>
            </a:r>
            <a:r>
              <a:rPr lang="de-DE" sz="4000" dirty="0" smtClean="0"/>
              <a:t> </a:t>
            </a:r>
            <a:r>
              <a:rPr lang="de-DE" sz="4000" dirty="0" err="1"/>
              <a:t>C</a:t>
            </a:r>
            <a:r>
              <a:rPr lang="de-DE" sz="4000" dirty="0" err="1" smtClean="0"/>
              <a:t>ommission</a:t>
            </a:r>
            <a:r>
              <a:rPr lang="de-DE" sz="4000" dirty="0" smtClean="0"/>
              <a:t/>
            </a:r>
            <a:br>
              <a:rPr lang="de-DE" sz="4000" dirty="0" smtClean="0"/>
            </a:br>
            <a:r>
              <a:rPr lang="de-DE" sz="2400" dirty="0" smtClean="0"/>
              <a:t>(in </a:t>
            </a:r>
            <a:r>
              <a:rPr lang="de-DE" sz="2400" dirty="0" err="1" smtClean="0"/>
              <a:t>particular</a:t>
            </a:r>
            <a:r>
              <a:rPr lang="de-DE" sz="2400" dirty="0" smtClean="0"/>
              <a:t>)</a:t>
            </a:r>
            <a:endParaRPr lang="de-DE" sz="2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8E5964F6-4244-DA41-8068-50D7E0FDC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480345"/>
            <a:ext cx="8001000" cy="4114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Train and empower religious organizations and their </a:t>
            </a:r>
            <a:r>
              <a:rPr lang="en-GB" dirty="0" smtClean="0"/>
              <a:t>leaders (particularly re good governance).</a:t>
            </a:r>
          </a:p>
          <a:p>
            <a:r>
              <a:rPr lang="en-GB" dirty="0"/>
              <a:t>Examine complaints and refer criminal abuse or illegalities to relevant organs of state</a:t>
            </a:r>
            <a:r>
              <a:rPr lang="en-GB" dirty="0" smtClean="0"/>
              <a:t>.</a:t>
            </a:r>
          </a:p>
          <a:p>
            <a:pPr lvl="0"/>
            <a:r>
              <a:rPr lang="en-GB" dirty="0" smtClean="0"/>
              <a:t>Protect religious minorities against overreach and insensitivity of the State (or majority groups) and promote their equality and non-discrimination.</a:t>
            </a:r>
          </a:p>
          <a:p>
            <a:pPr lvl="0"/>
            <a:r>
              <a:rPr lang="en-GB" dirty="0" smtClean="0"/>
              <a:t>CRL </a:t>
            </a:r>
            <a:r>
              <a:rPr lang="en-GB" dirty="0"/>
              <a:t>Act emerged in a context of protection of minorities. CRL Rights Commission is not a suitable instrument to defend freedom of religion or belief for all, due to its limited </a:t>
            </a:r>
            <a:r>
              <a:rPr lang="en-GB" dirty="0" smtClean="0"/>
              <a:t>and mixed mandate</a:t>
            </a:r>
            <a:r>
              <a:rPr lang="en-GB" dirty="0"/>
              <a:t>.</a:t>
            </a:r>
            <a:endParaRPr lang="en-ZA" dirty="0"/>
          </a:p>
          <a:p>
            <a:pPr lvl="0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683682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547DC72-9543-614F-AD16-544B441B8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Recommendations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DD02FB53-4F31-5041-9655-E01F73EAF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b="1" dirty="0">
                <a:solidFill>
                  <a:srgbClr val="FF0000"/>
                </a:solidFill>
              </a:rPr>
              <a:t>not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/>
              <a:t>to</a:t>
            </a:r>
            <a:r>
              <a:rPr lang="de-DE" dirty="0"/>
              <a:t> do: </a:t>
            </a:r>
            <a:r>
              <a:rPr lang="de-DE" dirty="0" err="1"/>
              <a:t>special</a:t>
            </a:r>
            <a:r>
              <a:rPr lang="de-DE" dirty="0"/>
              <a:t> </a:t>
            </a:r>
            <a:r>
              <a:rPr lang="de-DE" dirty="0" err="1"/>
              <a:t>religious</a:t>
            </a:r>
            <a:r>
              <a:rPr lang="de-DE" dirty="0"/>
              <a:t> </a:t>
            </a:r>
            <a:r>
              <a:rPr lang="de-DE" dirty="0" err="1"/>
              <a:t>legislation</a:t>
            </a:r>
            <a:r>
              <a:rPr lang="de-DE" dirty="0"/>
              <a:t>, </a:t>
            </a:r>
            <a:r>
              <a:rPr lang="de-DE" dirty="0" err="1"/>
              <a:t>general</a:t>
            </a:r>
            <a:r>
              <a:rPr lang="de-DE" dirty="0"/>
              <a:t> </a:t>
            </a:r>
            <a:r>
              <a:rPr lang="de-DE" dirty="0" err="1"/>
              <a:t>restrictions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limitations</a:t>
            </a:r>
            <a:r>
              <a:rPr lang="de-DE" dirty="0"/>
              <a:t>, </a:t>
            </a:r>
            <a:r>
              <a:rPr lang="de-DE" dirty="0" err="1"/>
              <a:t>government</a:t>
            </a:r>
            <a:r>
              <a:rPr lang="de-DE" dirty="0"/>
              <a:t> </a:t>
            </a:r>
            <a:r>
              <a:rPr lang="de-DE" dirty="0" err="1"/>
              <a:t>interference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 smtClean="0"/>
              <a:t>control</a:t>
            </a:r>
            <a:r>
              <a:rPr lang="de-DE" dirty="0" smtClean="0"/>
              <a:t>, </a:t>
            </a:r>
            <a:r>
              <a:rPr lang="de-DE" dirty="0" err="1" smtClean="0"/>
              <a:t>compulsory</a:t>
            </a:r>
            <a:r>
              <a:rPr lang="de-DE" dirty="0" smtClean="0"/>
              <a:t> </a:t>
            </a:r>
            <a:r>
              <a:rPr lang="de-DE" dirty="0" err="1" smtClean="0"/>
              <a:t>reporting</a:t>
            </a:r>
            <a:endParaRPr lang="de-DE" dirty="0" smtClean="0"/>
          </a:p>
          <a:p>
            <a:pPr>
              <a:buFont typeface="Wingdings" charset="2"/>
              <a:buChar char="ü"/>
            </a:pPr>
            <a:r>
              <a:rPr lang="de-DE" dirty="0" smtClean="0"/>
              <a:t>Information-Registry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Religious</a:t>
            </a:r>
            <a:r>
              <a:rPr lang="de-DE" dirty="0"/>
              <a:t> </a:t>
            </a:r>
            <a:r>
              <a:rPr lang="de-DE" dirty="0" err="1"/>
              <a:t>Organizations</a:t>
            </a:r>
            <a:r>
              <a:rPr lang="de-DE" dirty="0"/>
              <a:t>/</a:t>
            </a:r>
            <a:r>
              <a:rPr lang="de-DE" dirty="0" err="1"/>
              <a:t>Religious</a:t>
            </a:r>
            <a:r>
              <a:rPr lang="de-DE" dirty="0"/>
              <a:t> </a:t>
            </a:r>
            <a:r>
              <a:rPr lang="de-DE" dirty="0" err="1"/>
              <a:t>Practitioners</a:t>
            </a:r>
            <a:endParaRPr lang="de-DE" dirty="0"/>
          </a:p>
          <a:p>
            <a:pPr>
              <a:buFont typeface="Wingdings" charset="2"/>
              <a:buChar char="ü"/>
            </a:pPr>
            <a:r>
              <a:rPr lang="de-DE" dirty="0" err="1" smtClean="0"/>
              <a:t>Encourage</a:t>
            </a:r>
            <a:r>
              <a:rPr lang="de-DE" dirty="0" smtClean="0"/>
              <a:t> </a:t>
            </a:r>
            <a:r>
              <a:rPr lang="de-DE" dirty="0" err="1" smtClean="0"/>
              <a:t>voluntary</a:t>
            </a:r>
            <a:r>
              <a:rPr lang="de-DE" dirty="0" smtClean="0"/>
              <a:t> Code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Conduct</a:t>
            </a:r>
            <a:endParaRPr lang="de-DE" dirty="0"/>
          </a:p>
          <a:p>
            <a:pPr>
              <a:buFont typeface="Wingdings" charset="2"/>
              <a:buChar char="ü"/>
            </a:pP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education</a:t>
            </a:r>
            <a:r>
              <a:rPr lang="de-DE" dirty="0" smtClean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upliftment</a:t>
            </a:r>
            <a:endParaRPr lang="de-DE" dirty="0"/>
          </a:p>
          <a:p>
            <a:pPr>
              <a:buFont typeface="Wingdings" charset="2"/>
              <a:buChar char="ü"/>
            </a:pPr>
            <a:r>
              <a:rPr lang="de-DE" dirty="0" err="1"/>
              <a:t>Empowering</a:t>
            </a:r>
            <a:r>
              <a:rPr lang="de-DE" dirty="0"/>
              <a:t> </a:t>
            </a:r>
            <a:r>
              <a:rPr lang="de-DE" dirty="0" err="1"/>
              <a:t>police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organs</a:t>
            </a:r>
            <a:r>
              <a:rPr lang="de-DE" dirty="0"/>
              <a:t>,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civil</a:t>
            </a:r>
            <a:r>
              <a:rPr lang="de-DE" dirty="0"/>
              <a:t> </a:t>
            </a:r>
            <a:r>
              <a:rPr lang="de-DE" dirty="0" err="1"/>
              <a:t>society</a:t>
            </a:r>
            <a:r>
              <a:rPr lang="de-DE" dirty="0"/>
              <a:t> </a:t>
            </a:r>
            <a:r>
              <a:rPr lang="de-DE" dirty="0" err="1"/>
              <a:t>vigilance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5689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0FEEC72-3ED8-B243-93D6-AA544372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Introduction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9FD3F26B-465F-424E-8F60-32CD9C981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b="1" cap="small" dirty="0" err="1" smtClean="0"/>
              <a:t>Clarifications</a:t>
            </a:r>
            <a:endParaRPr lang="de-DE" sz="3200" b="1" cap="small" dirty="0" smtClean="0"/>
          </a:p>
          <a:p>
            <a:r>
              <a:rPr lang="de-DE" sz="3200" b="1" dirty="0" smtClean="0"/>
              <a:t>Problems </a:t>
            </a:r>
            <a:r>
              <a:rPr lang="de-DE" sz="3200" b="1" dirty="0" err="1" smtClean="0"/>
              <a:t>identified</a:t>
            </a:r>
            <a:endParaRPr lang="de-DE" sz="3200" b="1" dirty="0" smtClean="0"/>
          </a:p>
          <a:p>
            <a:pPr>
              <a:buFont typeface="Wingdings" charset="2"/>
              <a:buChar char="Ø"/>
            </a:pPr>
            <a:r>
              <a:rPr lang="en-GB" i="1" dirty="0"/>
              <a:t>clearly distinguish different types of problems </a:t>
            </a:r>
            <a:endParaRPr lang="en-GB" i="1" dirty="0" smtClean="0"/>
          </a:p>
          <a:p>
            <a:pPr lvl="1">
              <a:buFont typeface="+mj-lt"/>
              <a:buAutoNum type="arabicPeriod"/>
            </a:pPr>
            <a:r>
              <a:rPr lang="en-GB" b="1" dirty="0"/>
              <a:t>Criminal</a:t>
            </a:r>
            <a:r>
              <a:rPr lang="en-GB" dirty="0"/>
              <a:t> or illegal acts</a:t>
            </a:r>
            <a:endParaRPr lang="en-ZA" dirty="0"/>
          </a:p>
          <a:p>
            <a:pPr lvl="1">
              <a:buFont typeface="+mj-lt"/>
              <a:buAutoNum type="arabicPeriod"/>
            </a:pPr>
            <a:r>
              <a:rPr lang="en-GB" b="1" dirty="0"/>
              <a:t>Fantastical</a:t>
            </a:r>
            <a:r>
              <a:rPr lang="en-GB" dirty="0"/>
              <a:t> claims or promises</a:t>
            </a:r>
            <a:endParaRPr lang="en-ZA" dirty="0"/>
          </a:p>
          <a:p>
            <a:pPr lvl="1">
              <a:buFont typeface="+mj-lt"/>
              <a:buAutoNum type="arabicPeriod"/>
            </a:pPr>
            <a:r>
              <a:rPr lang="en-GB" b="1" dirty="0"/>
              <a:t>Strange</a:t>
            </a:r>
            <a:r>
              <a:rPr lang="en-GB" dirty="0"/>
              <a:t> things that are neither harmful nor unlawful</a:t>
            </a:r>
            <a:endParaRPr lang="en-ZA" dirty="0"/>
          </a:p>
          <a:p>
            <a:pPr lvl="1">
              <a:buFont typeface="+mj-lt"/>
              <a:buAutoNum type="arabicPeriod"/>
            </a:pPr>
            <a:r>
              <a:rPr lang="de-DE" b="1" dirty="0"/>
              <a:t>Lack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governance</a:t>
            </a:r>
            <a:r>
              <a:rPr lang="en-ZA" dirty="0"/>
              <a:t> 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618723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B35801A-EF56-5A43-8C87-5BAB143BE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b="1" dirty="0" smtClean="0"/>
              <a:t>International </a:t>
            </a:r>
            <a:r>
              <a:rPr lang="de-DE" sz="4800" b="1" dirty="0"/>
              <a:t>Standards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7C93A889-E002-9A44-8EF8-D13FB5146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de-DE" dirty="0"/>
          </a:p>
          <a:p>
            <a:r>
              <a:rPr lang="de-DE" dirty="0"/>
              <a:t>South </a:t>
            </a:r>
            <a:r>
              <a:rPr lang="de-DE" dirty="0" err="1"/>
              <a:t>Africa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an </a:t>
            </a:r>
            <a:r>
              <a:rPr lang="de-DE" dirty="0" err="1"/>
              <a:t>island</a:t>
            </a:r>
            <a:r>
              <a:rPr lang="de-DE" dirty="0"/>
              <a:t>. Human </a:t>
            </a:r>
            <a:r>
              <a:rPr lang="de-DE" dirty="0" err="1"/>
              <a:t>dignity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human </a:t>
            </a:r>
            <a:r>
              <a:rPr lang="de-DE" dirty="0" err="1"/>
              <a:t>rights</a:t>
            </a:r>
            <a:r>
              <a:rPr lang="de-DE" dirty="0"/>
              <a:t> must not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interpreted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 </a:t>
            </a:r>
            <a:r>
              <a:rPr lang="de-DE" dirty="0" err="1"/>
              <a:t>constitution</a:t>
            </a:r>
            <a:r>
              <a:rPr lang="de-DE" dirty="0"/>
              <a:t> but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international human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.</a:t>
            </a:r>
          </a:p>
          <a:p>
            <a:r>
              <a:rPr lang="de-DE" dirty="0"/>
              <a:t>SA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bound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standards</a:t>
            </a:r>
            <a:r>
              <a:rPr lang="de-DE" dirty="0"/>
              <a:t>.</a:t>
            </a:r>
          </a:p>
          <a:p>
            <a:r>
              <a:rPr lang="de-DE" dirty="0" err="1"/>
              <a:t>Role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international </a:t>
            </a:r>
            <a:r>
              <a:rPr lang="de-DE" dirty="0" err="1"/>
              <a:t>standards</a:t>
            </a:r>
            <a:endParaRPr lang="de-DE" dirty="0"/>
          </a:p>
          <a:p>
            <a:pPr lvl="1"/>
            <a:r>
              <a:rPr lang="de-DE" dirty="0"/>
              <a:t>Normative </a:t>
            </a:r>
            <a:r>
              <a:rPr lang="de-DE" dirty="0" err="1"/>
              <a:t>Importance</a:t>
            </a:r>
            <a:endParaRPr lang="de-DE" dirty="0"/>
          </a:p>
          <a:p>
            <a:pPr lvl="1"/>
            <a:r>
              <a:rPr lang="de-DE" dirty="0"/>
              <a:t>Interpretation / </a:t>
            </a:r>
            <a:r>
              <a:rPr lang="de-DE" dirty="0" err="1"/>
              <a:t>Unfolding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meaning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application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080135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B35801A-EF56-5A43-8C87-5BAB143BE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b="1" dirty="0" smtClean="0"/>
              <a:t>International </a:t>
            </a:r>
            <a:r>
              <a:rPr lang="de-DE" sz="4800" b="1" dirty="0"/>
              <a:t>Standards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7C93A889-E002-9A44-8EF8-D13FB5146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AutoNum type="alphaUcPeriod"/>
            </a:pPr>
            <a:r>
              <a:rPr lang="de-DE" b="1" dirty="0" err="1"/>
              <a:t>Authorities</a:t>
            </a:r>
            <a:r>
              <a:rPr lang="de-DE" b="1" dirty="0"/>
              <a:t> on Freedom </a:t>
            </a:r>
            <a:r>
              <a:rPr lang="de-DE" b="1" dirty="0" err="1"/>
              <a:t>of</a:t>
            </a:r>
            <a:r>
              <a:rPr lang="de-DE" b="1" dirty="0"/>
              <a:t> Religion </a:t>
            </a:r>
            <a:r>
              <a:rPr lang="de-DE" b="1" dirty="0" err="1"/>
              <a:t>or</a:t>
            </a:r>
            <a:r>
              <a:rPr lang="de-DE" b="1" dirty="0"/>
              <a:t> Belief</a:t>
            </a:r>
          </a:p>
          <a:p>
            <a:pPr>
              <a:buFont typeface="+mj-lt"/>
              <a:buAutoNum type="arabicPeriod"/>
            </a:pPr>
            <a:r>
              <a:rPr lang="de-DE" dirty="0"/>
              <a:t>Universal </a:t>
            </a:r>
            <a:r>
              <a:rPr lang="de-DE" dirty="0" err="1"/>
              <a:t>Declaration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Human </a:t>
            </a:r>
            <a:r>
              <a:rPr lang="de-DE" dirty="0" err="1"/>
              <a:t>Rights</a:t>
            </a:r>
            <a:endParaRPr lang="de-DE" dirty="0"/>
          </a:p>
          <a:p>
            <a:pPr>
              <a:buFont typeface="+mj-lt"/>
              <a:buAutoNum type="arabicPeriod"/>
            </a:pPr>
            <a:r>
              <a:rPr lang="de-DE" dirty="0"/>
              <a:t>International </a:t>
            </a:r>
            <a:r>
              <a:rPr lang="de-DE" dirty="0" err="1"/>
              <a:t>Covenant</a:t>
            </a:r>
            <a:r>
              <a:rPr lang="de-DE" dirty="0"/>
              <a:t> on Cultural </a:t>
            </a:r>
            <a:r>
              <a:rPr lang="de-DE" dirty="0" err="1"/>
              <a:t>and</a:t>
            </a:r>
            <a:r>
              <a:rPr lang="de-DE" dirty="0"/>
              <a:t> Political </a:t>
            </a:r>
            <a:r>
              <a:rPr lang="de-DE" dirty="0" err="1"/>
              <a:t>Rights</a:t>
            </a:r>
            <a:r>
              <a:rPr lang="de-DE" dirty="0"/>
              <a:t> (ICCPR)</a:t>
            </a:r>
          </a:p>
          <a:p>
            <a:pPr>
              <a:buFont typeface="+mj-lt"/>
              <a:buAutoNum type="arabicPeriod"/>
            </a:pPr>
            <a:r>
              <a:rPr lang="de-DE" dirty="0"/>
              <a:t>General Comment 22</a:t>
            </a:r>
          </a:p>
          <a:p>
            <a:pPr>
              <a:buFont typeface="+mj-lt"/>
              <a:buAutoNum type="arabicPeriod"/>
            </a:pPr>
            <a:r>
              <a:rPr lang="de-DE" dirty="0"/>
              <a:t>Report </a:t>
            </a:r>
            <a:r>
              <a:rPr lang="de-DE" dirty="0" err="1"/>
              <a:t>of</a:t>
            </a:r>
            <a:r>
              <a:rPr lang="de-DE" dirty="0"/>
              <a:t> UN Special </a:t>
            </a:r>
            <a:r>
              <a:rPr lang="de-DE" dirty="0" err="1"/>
              <a:t>Rapporteur</a:t>
            </a:r>
            <a:r>
              <a:rPr lang="de-DE" dirty="0"/>
              <a:t> on </a:t>
            </a:r>
            <a:r>
              <a:rPr lang="de-DE" dirty="0" err="1"/>
              <a:t>FoRB</a:t>
            </a:r>
            <a:endParaRPr lang="de-DE" dirty="0"/>
          </a:p>
          <a:p>
            <a:pPr>
              <a:buFont typeface="+mj-lt"/>
              <a:buAutoNum type="arabicPeriod"/>
            </a:pPr>
            <a:r>
              <a:rPr lang="de-DE" dirty="0" smtClean="0"/>
              <a:t>OSCE Guidelines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registration</a:t>
            </a:r>
            <a:r>
              <a:rPr lang="de-DE" dirty="0" smtClean="0"/>
              <a:t> ...</a:t>
            </a:r>
            <a:endParaRPr lang="de-DE" dirty="0"/>
          </a:p>
          <a:p>
            <a:pPr>
              <a:buFont typeface="+mj-lt"/>
              <a:buAutoNum type="arabicPeriod"/>
            </a:pPr>
            <a:r>
              <a:rPr lang="de-DE" dirty="0"/>
              <a:t>European Court </a:t>
            </a:r>
            <a:r>
              <a:rPr lang="de-DE" dirty="0" err="1"/>
              <a:t>of</a:t>
            </a:r>
            <a:r>
              <a:rPr lang="de-DE" dirty="0"/>
              <a:t> Human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DE" dirty="0"/>
          </a:p>
          <a:p>
            <a:pPr>
              <a:buFont typeface="+mj-lt"/>
              <a:buAutoNum type="arabicPeriod"/>
            </a:pPr>
            <a:r>
              <a:rPr lang="de-DE" dirty="0"/>
              <a:t>International Law </a:t>
            </a:r>
            <a:r>
              <a:rPr lang="de-DE" dirty="0" err="1"/>
              <a:t>commentary</a:t>
            </a:r>
            <a:r>
              <a:rPr lang="de-DE" dirty="0"/>
              <a:t> on </a:t>
            </a:r>
            <a:r>
              <a:rPr lang="de-DE" dirty="0" err="1"/>
              <a:t>FoRB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612123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B35801A-EF56-5A43-8C87-5BAB143BE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b="1" dirty="0" smtClean="0"/>
              <a:t>International </a:t>
            </a:r>
            <a:r>
              <a:rPr lang="de-DE" sz="4800" b="1" dirty="0"/>
              <a:t>Standards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7C93A889-E002-9A44-8EF8-D13FB5146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err="1" smtClean="0"/>
              <a:t>Foundational</a:t>
            </a:r>
            <a:r>
              <a:rPr lang="de-DE" b="1" dirty="0" smtClean="0"/>
              <a:t> </a:t>
            </a:r>
            <a:r>
              <a:rPr lang="de-DE" b="1" dirty="0" err="1"/>
              <a:t>issues</a:t>
            </a:r>
            <a:endParaRPr lang="de-DE" b="1" dirty="0"/>
          </a:p>
          <a:p>
            <a:pPr>
              <a:buFont typeface="+mj-lt"/>
              <a:buAutoNum type="arabicPeriod"/>
            </a:pPr>
            <a:r>
              <a:rPr lang="de-DE" dirty="0" err="1"/>
              <a:t>Dignity</a:t>
            </a:r>
            <a:r>
              <a:rPr lang="de-DE" dirty="0"/>
              <a:t>, human </a:t>
            </a:r>
            <a:r>
              <a:rPr lang="de-DE" dirty="0" err="1"/>
              <a:t>rights</a:t>
            </a:r>
            <a:r>
              <a:rPr lang="de-DE" dirty="0"/>
              <a:t>, </a:t>
            </a:r>
            <a:r>
              <a:rPr lang="de-DE" dirty="0" err="1"/>
              <a:t>freedom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religion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belief</a:t>
            </a:r>
          </a:p>
          <a:p>
            <a:pPr>
              <a:buFont typeface="+mj-lt"/>
              <a:buAutoNum type="arabicPeriod"/>
            </a:pPr>
            <a:r>
              <a:rPr lang="de-DE" dirty="0"/>
              <a:t>Additional </a:t>
            </a:r>
            <a:r>
              <a:rPr lang="de-DE" dirty="0" err="1"/>
              <a:t>community</a:t>
            </a:r>
            <a:r>
              <a:rPr lang="de-DE" dirty="0"/>
              <a:t>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minority</a:t>
            </a:r>
            <a:r>
              <a:rPr lang="de-DE" dirty="0"/>
              <a:t> </a:t>
            </a:r>
            <a:r>
              <a:rPr lang="de-DE" dirty="0" err="1"/>
              <a:t>rights</a:t>
            </a:r>
            <a:endParaRPr lang="de-DE" dirty="0"/>
          </a:p>
          <a:p>
            <a:pPr>
              <a:buFont typeface="+mj-lt"/>
              <a:buAutoNum type="arabicPeriod"/>
            </a:pPr>
            <a:r>
              <a:rPr lang="de-DE" dirty="0" smtClean="0"/>
              <a:t>Other </a:t>
            </a:r>
            <a:r>
              <a:rPr lang="de-DE" dirty="0" err="1"/>
              <a:t>freedoms</a:t>
            </a:r>
            <a:r>
              <a:rPr lang="de-DE" dirty="0"/>
              <a:t>: </a:t>
            </a:r>
            <a:r>
              <a:rPr lang="de-DE" dirty="0" err="1"/>
              <a:t>association</a:t>
            </a:r>
            <a:r>
              <a:rPr lang="de-DE" dirty="0"/>
              <a:t>/</a:t>
            </a:r>
            <a:r>
              <a:rPr lang="de-DE" dirty="0" err="1"/>
              <a:t>assembly</a:t>
            </a:r>
            <a:r>
              <a:rPr lang="de-DE" dirty="0"/>
              <a:t>; press; etc.</a:t>
            </a:r>
          </a:p>
          <a:p>
            <a:pPr>
              <a:buFont typeface="+mj-lt"/>
              <a:buAutoNum type="arabicPeriod"/>
            </a:pPr>
            <a:r>
              <a:rPr lang="de-DE" dirty="0"/>
              <a:t>The </a:t>
            </a:r>
            <a:r>
              <a:rPr lang="de-DE" dirty="0" err="1"/>
              <a:t>narrow</a:t>
            </a:r>
            <a:r>
              <a:rPr lang="de-DE" dirty="0"/>
              <a:t> </a:t>
            </a:r>
            <a:r>
              <a:rPr lang="de-DE" dirty="0" err="1"/>
              <a:t>confines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permissible</a:t>
            </a:r>
            <a:r>
              <a:rPr lang="de-DE" dirty="0"/>
              <a:t> </a:t>
            </a:r>
            <a:r>
              <a:rPr lang="de-DE" dirty="0" err="1"/>
              <a:t>limitations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FoRB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37857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0FEEC72-3ED8-B243-93D6-AA544372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Introduction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9FD3F26B-465F-424E-8F60-32CD9C981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3500" b="1" cap="small" dirty="0" err="1" smtClean="0"/>
              <a:t>Clarifications</a:t>
            </a:r>
            <a:endParaRPr lang="de-DE" sz="3500" b="1" cap="small" dirty="0" smtClean="0"/>
          </a:p>
          <a:p>
            <a:r>
              <a:rPr lang="de-DE" sz="3500" b="1" dirty="0" err="1" smtClean="0"/>
              <a:t>Terminology</a:t>
            </a:r>
            <a:r>
              <a:rPr lang="de-DE" b="1" dirty="0" smtClean="0"/>
              <a:t>: </a:t>
            </a:r>
            <a:r>
              <a:rPr lang="de-DE" b="1" dirty="0" err="1" smtClean="0"/>
              <a:t>confusion</a:t>
            </a:r>
            <a:r>
              <a:rPr lang="de-DE" b="1" dirty="0" smtClean="0"/>
              <a:t>/ </a:t>
            </a:r>
            <a:r>
              <a:rPr lang="de-DE" b="1" dirty="0" err="1" smtClean="0"/>
              <a:t>competition</a:t>
            </a:r>
            <a:r>
              <a:rPr lang="de-DE" b="1" dirty="0" smtClean="0"/>
              <a:t> /different </a:t>
            </a:r>
            <a:r>
              <a:rPr lang="de-DE" b="1" dirty="0" err="1" smtClean="0"/>
              <a:t>meanings</a:t>
            </a:r>
            <a:r>
              <a:rPr lang="de-DE" b="1" dirty="0" smtClean="0"/>
              <a:t> / non-</a:t>
            </a:r>
            <a:r>
              <a:rPr lang="de-DE" b="1" dirty="0" err="1" smtClean="0"/>
              <a:t>inclusive</a:t>
            </a:r>
            <a:endParaRPr lang="de-DE" b="1" dirty="0" smtClean="0"/>
          </a:p>
          <a:p>
            <a:pPr>
              <a:buFont typeface="Wingdings" charset="2"/>
              <a:buChar char="Ø"/>
            </a:pPr>
            <a:r>
              <a:rPr lang="en-GB" i="1" dirty="0"/>
              <a:t>clearly defined, inclusive, </a:t>
            </a:r>
            <a:r>
              <a:rPr lang="en-GB" i="1" dirty="0" smtClean="0"/>
              <a:t>unemotional, factual terminology</a:t>
            </a:r>
          </a:p>
          <a:p>
            <a:pPr>
              <a:buFont typeface="Wingdings" charset="2"/>
              <a:buChar char="ü"/>
            </a:pPr>
            <a:r>
              <a:rPr lang="en-GB" b="1" dirty="0" smtClean="0"/>
              <a:t>Churches</a:t>
            </a:r>
            <a:r>
              <a:rPr lang="en-GB" dirty="0" smtClean="0"/>
              <a:t> </a:t>
            </a:r>
            <a:r>
              <a:rPr lang="de-DE" dirty="0" err="1" smtClean="0"/>
              <a:t>instead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GB" dirty="0" smtClean="0"/>
              <a:t>“the church”</a:t>
            </a:r>
          </a:p>
          <a:p>
            <a:pPr>
              <a:buFont typeface="Wingdings" charset="2"/>
              <a:buChar char="ü"/>
            </a:pPr>
            <a:r>
              <a:rPr lang="en-GB" b="1" dirty="0" smtClean="0"/>
              <a:t>Religious organizations/communities </a:t>
            </a:r>
            <a:r>
              <a:rPr lang="de-DE" dirty="0" err="1" smtClean="0"/>
              <a:t>instead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GB" dirty="0" smtClean="0"/>
              <a:t>churches/ “the religious sector”</a:t>
            </a:r>
          </a:p>
          <a:p>
            <a:pPr>
              <a:buFont typeface="Wingdings" charset="2"/>
              <a:buChar char="ü"/>
            </a:pPr>
            <a:r>
              <a:rPr lang="en-GB" b="1" dirty="0" smtClean="0"/>
              <a:t>Religious practitioners </a:t>
            </a:r>
            <a:r>
              <a:rPr lang="en-GB" dirty="0" smtClean="0"/>
              <a:t>instead of pastors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9668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0FEEC72-3ED8-B243-93D6-AA544372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Introduction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9FD3F26B-465F-424E-8F60-32CD9C981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b="1" cap="small" dirty="0" err="1" smtClean="0"/>
              <a:t>Clarifications</a:t>
            </a:r>
            <a:endParaRPr lang="de-DE" sz="3200" b="1" cap="small" dirty="0" smtClean="0"/>
          </a:p>
          <a:p>
            <a:r>
              <a:rPr lang="de-DE" sz="3200" b="1" dirty="0" smtClean="0"/>
              <a:t>Narratives </a:t>
            </a:r>
            <a:r>
              <a:rPr lang="de-DE" sz="3200" b="1" dirty="0" err="1" smtClean="0"/>
              <a:t>and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presuppositions</a:t>
            </a:r>
            <a:endParaRPr lang="de-DE" sz="3200" b="1" dirty="0" smtClean="0"/>
          </a:p>
          <a:p>
            <a:pPr>
              <a:buFont typeface="Wingdings" charset="2"/>
              <a:buChar char="Ø"/>
            </a:pPr>
            <a:r>
              <a:rPr lang="de-DE" i="1" dirty="0" smtClean="0"/>
              <a:t>C</a:t>
            </a:r>
            <a:r>
              <a:rPr lang="en-GB" i="1" dirty="0" err="1" smtClean="0"/>
              <a:t>ritically</a:t>
            </a:r>
            <a:r>
              <a:rPr lang="en-GB" i="1" dirty="0" smtClean="0"/>
              <a:t> assess / avoid triggering fears</a:t>
            </a:r>
          </a:p>
          <a:p>
            <a:pPr lvl="1">
              <a:buFont typeface="Wingdings" charset="2"/>
              <a:buChar char="u"/>
            </a:pPr>
            <a:r>
              <a:rPr lang="en-GB" dirty="0"/>
              <a:t>“The church” has failed?</a:t>
            </a:r>
          </a:p>
          <a:p>
            <a:pPr lvl="1">
              <a:buFont typeface="Wingdings" charset="2"/>
              <a:buChar char="u"/>
            </a:pPr>
            <a:r>
              <a:rPr lang="en-GB" dirty="0" smtClean="0"/>
              <a:t>Peer review as panacea?</a:t>
            </a:r>
          </a:p>
          <a:p>
            <a:pPr lvl="1">
              <a:buFont typeface="Wingdings" charset="2"/>
              <a:buChar char="u"/>
            </a:pPr>
            <a:r>
              <a:rPr lang="en-GB" dirty="0" smtClean="0"/>
              <a:t>New laws as the solution?</a:t>
            </a:r>
          </a:p>
          <a:p>
            <a:pPr lvl="1">
              <a:buFont typeface="Wingdings" charset="2"/>
              <a:buChar char="u"/>
            </a:pPr>
            <a:r>
              <a:rPr lang="en-GB" dirty="0" smtClean="0"/>
              <a:t>Human dignity against religious freedom?</a:t>
            </a:r>
          </a:p>
          <a:p>
            <a:pPr lvl="1">
              <a:buFont typeface="Wingdings" charset="2"/>
              <a:buChar char="u"/>
            </a:pPr>
            <a:endParaRPr lang="en-GB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84312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0FEEC72-3ED8-B243-93D6-AA544372F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630362"/>
          </a:xfrm>
        </p:spPr>
        <p:txBody>
          <a:bodyPr/>
          <a:lstStyle/>
          <a:p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should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considered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4800" dirty="0" err="1" smtClean="0"/>
              <a:t>Harmful</a:t>
            </a:r>
            <a:r>
              <a:rPr lang="de-DE" sz="4800" dirty="0" smtClean="0"/>
              <a:t> </a:t>
            </a:r>
            <a:r>
              <a:rPr lang="de-DE" sz="4800" dirty="0" err="1" smtClean="0"/>
              <a:t>Religious</a:t>
            </a:r>
            <a:r>
              <a:rPr lang="de-DE" sz="4800" dirty="0" smtClean="0"/>
              <a:t> Practices</a:t>
            </a:r>
            <a:r>
              <a:rPr lang="de-DE" b="1" cap="small" dirty="0" smtClean="0"/>
              <a:t>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9FD3F26B-465F-424E-8F60-32CD9C981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4624469"/>
            <a:ext cx="8001000" cy="1953999"/>
          </a:xfrm>
        </p:spPr>
        <p:txBody>
          <a:bodyPr>
            <a:normAutofit/>
          </a:bodyPr>
          <a:lstStyle/>
          <a:p>
            <a:pPr lvl="1">
              <a:buFont typeface="Wingdings" charset="2"/>
              <a:buChar char="u"/>
            </a:pPr>
            <a:endParaRPr lang="en-GB" dirty="0" smtClean="0"/>
          </a:p>
          <a:p>
            <a:endParaRPr lang="de-D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7956711"/>
              </p:ext>
            </p:extLst>
          </p:nvPr>
        </p:nvGraphicFramePr>
        <p:xfrm>
          <a:off x="188832" y="7183013"/>
          <a:ext cx="208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1638632"/>
              </p:ext>
            </p:extLst>
          </p:nvPr>
        </p:nvGraphicFramePr>
        <p:xfrm>
          <a:off x="9213427" y="1793537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1483112"/>
              </p:ext>
            </p:extLst>
          </p:nvPr>
        </p:nvGraphicFramePr>
        <p:xfrm>
          <a:off x="781562" y="2222022"/>
          <a:ext cx="7790938" cy="47702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95469"/>
                <a:gridCol w="3895469"/>
              </a:tblGrid>
              <a:tr h="2261324">
                <a:tc>
                  <a:txBody>
                    <a:bodyPr/>
                    <a:lstStyle/>
                    <a:p>
                      <a:pPr marL="457200" indent="-457200">
                        <a:buFont typeface="Arial"/>
                        <a:buChar char="•"/>
                      </a:pPr>
                      <a:r>
                        <a:rPr lang="en-US" sz="2800" b="1" i="0" dirty="0" smtClean="0"/>
                        <a:t>Human sacrifice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800" b="1" i="0" dirty="0" smtClean="0"/>
                        <a:t>Female genital mutilation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/>
                        <a:buChar char="•"/>
                      </a:pPr>
                      <a:r>
                        <a:rPr lang="en-US" sz="2800" b="1" i="0" dirty="0" smtClean="0"/>
                        <a:t>Self-</a:t>
                      </a:r>
                      <a:r>
                        <a:rPr lang="en-US" sz="2800" b="1" i="0" dirty="0" err="1" smtClean="0"/>
                        <a:t>flaggelation</a:t>
                      </a:r>
                      <a:endParaRPr lang="en-US" sz="2800" b="1" i="0" dirty="0" smtClean="0"/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800" b="1" i="0" dirty="0" smtClean="0"/>
                        <a:t>Piercing oneself</a:t>
                      </a:r>
                      <a:r>
                        <a:rPr lang="en-US" sz="2800" b="1" i="0" baseline="0" dirty="0" smtClean="0"/>
                        <a:t> with sharp objects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800" b="1" i="0" dirty="0" smtClean="0"/>
                        <a:t>Finger amputation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800" b="1" i="0" dirty="0" err="1" smtClean="0"/>
                        <a:t>Firewalking</a:t>
                      </a:r>
                      <a:endParaRPr lang="en-US" sz="2800" b="1" i="0" dirty="0" smtClean="0"/>
                    </a:p>
                  </a:txBody>
                  <a:tcPr/>
                </a:tc>
              </a:tr>
              <a:tr h="963407">
                <a:tc>
                  <a:txBody>
                    <a:bodyPr/>
                    <a:lstStyle/>
                    <a:p>
                      <a:pPr marL="457200" indent="-457200">
                        <a:buFont typeface="Wingdings" charset="2"/>
                        <a:buChar char="q"/>
                      </a:pPr>
                      <a:r>
                        <a:rPr lang="en-US" sz="2800" b="1" i="0" dirty="0" smtClean="0"/>
                        <a:t>Harm to others</a:t>
                      </a:r>
                    </a:p>
                    <a:p>
                      <a:pPr marL="457200" indent="-457200">
                        <a:buFont typeface="Wingdings" charset="2"/>
                        <a:buChar char="q"/>
                      </a:pPr>
                      <a:r>
                        <a:rPr lang="en-US" sz="2800" b="1" i="0" dirty="0" smtClean="0"/>
                        <a:t>Ultimate / long lasting harm</a:t>
                      </a:r>
                      <a:endParaRPr lang="en-US" sz="28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charset="2"/>
                        <a:buChar char="q"/>
                      </a:pPr>
                      <a:r>
                        <a:rPr lang="de-DE" sz="2800" b="1" i="0" dirty="0" smtClean="0"/>
                        <a:t>Harm </a:t>
                      </a:r>
                      <a:r>
                        <a:rPr lang="de-DE" sz="2800" b="1" i="0" dirty="0" err="1" smtClean="0"/>
                        <a:t>to</a:t>
                      </a:r>
                      <a:r>
                        <a:rPr lang="de-DE" sz="2800" b="1" i="0" dirty="0" smtClean="0"/>
                        <a:t> </a:t>
                      </a:r>
                      <a:r>
                        <a:rPr lang="de-DE" sz="2800" b="1" i="0" dirty="0" err="1" smtClean="0"/>
                        <a:t>self</a:t>
                      </a:r>
                      <a:endParaRPr lang="de-DE" sz="2800" b="1" i="0" dirty="0" smtClean="0"/>
                    </a:p>
                  </a:txBody>
                  <a:tcPr/>
                </a:tc>
              </a:tr>
              <a:tr h="558164">
                <a:tc>
                  <a:txBody>
                    <a:bodyPr/>
                    <a:lstStyle/>
                    <a:p>
                      <a:pPr marL="457200" indent="-457200">
                        <a:buFont typeface="Wingdings" charset="2"/>
                        <a:buChar char="ü"/>
                      </a:pPr>
                      <a:r>
                        <a:rPr lang="en-US" sz="2800" b="1" i="0" dirty="0" smtClean="0"/>
                        <a:t>Banning</a:t>
                      </a:r>
                      <a:endParaRPr lang="en-US" sz="28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charset="2"/>
                        <a:buChar char="ü"/>
                      </a:pPr>
                      <a:r>
                        <a:rPr lang="en-US" sz="2800" b="1" i="0" dirty="0" smtClean="0"/>
                        <a:t>Warning?</a:t>
                      </a:r>
                      <a:endParaRPr lang="en-US" sz="2800" b="1" i="0" dirty="0"/>
                    </a:p>
                  </a:txBody>
                  <a:tcPr/>
                </a:tc>
              </a:tr>
              <a:tr h="558164">
                <a:tc>
                  <a:txBody>
                    <a:bodyPr/>
                    <a:lstStyle/>
                    <a:p>
                      <a:endParaRPr lang="en-US" sz="3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508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0FEEC72-3ED8-B243-93D6-AA544372F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630362"/>
          </a:xfrm>
        </p:spPr>
        <p:txBody>
          <a:bodyPr/>
          <a:lstStyle/>
          <a:p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should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considered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4800" dirty="0" err="1" smtClean="0"/>
              <a:t>Harmful</a:t>
            </a:r>
            <a:r>
              <a:rPr lang="de-DE" sz="4800" dirty="0" smtClean="0"/>
              <a:t> </a:t>
            </a:r>
            <a:r>
              <a:rPr lang="de-DE" sz="4800" dirty="0" err="1" smtClean="0"/>
              <a:t>Religious</a:t>
            </a:r>
            <a:r>
              <a:rPr lang="de-DE" sz="4800" dirty="0" smtClean="0"/>
              <a:t> Practices</a:t>
            </a:r>
            <a:r>
              <a:rPr lang="de-DE" b="1" cap="small" dirty="0" smtClean="0"/>
              <a:t>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9FD3F26B-465F-424E-8F60-32CD9C981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4624469"/>
            <a:ext cx="8001000" cy="1953999"/>
          </a:xfrm>
        </p:spPr>
        <p:txBody>
          <a:bodyPr>
            <a:normAutofit/>
          </a:bodyPr>
          <a:lstStyle/>
          <a:p>
            <a:pPr lvl="1">
              <a:buFont typeface="Wingdings" charset="2"/>
              <a:buChar char="u"/>
            </a:pPr>
            <a:endParaRPr lang="en-GB" dirty="0" smtClean="0"/>
          </a:p>
          <a:p>
            <a:endParaRPr lang="de-D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4866508"/>
              </p:ext>
            </p:extLst>
          </p:nvPr>
        </p:nvGraphicFramePr>
        <p:xfrm>
          <a:off x="188832" y="7183013"/>
          <a:ext cx="208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9135929"/>
              </p:ext>
            </p:extLst>
          </p:nvPr>
        </p:nvGraphicFramePr>
        <p:xfrm>
          <a:off x="9213427" y="1793537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9347891"/>
              </p:ext>
            </p:extLst>
          </p:nvPr>
        </p:nvGraphicFramePr>
        <p:xfrm>
          <a:off x="188832" y="2488552"/>
          <a:ext cx="8777417" cy="41066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9204"/>
                <a:gridCol w="5428213"/>
              </a:tblGrid>
              <a:tr h="466543">
                <a:tc>
                  <a:txBody>
                    <a:bodyPr/>
                    <a:lstStyle/>
                    <a:p>
                      <a:r>
                        <a:rPr lang="en-US" dirty="0" smtClean="0"/>
                        <a:t>Harm to </a:t>
                      </a:r>
                      <a:r>
                        <a:rPr lang="en-US" b="1" i="0" dirty="0" smtClean="0"/>
                        <a:t>life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Stopping medicine</a:t>
                      </a:r>
                      <a:endParaRPr lang="en-US" dirty="0"/>
                    </a:p>
                  </a:txBody>
                  <a:tcPr/>
                </a:tc>
              </a:tr>
              <a:tr h="466543">
                <a:tc>
                  <a:txBody>
                    <a:bodyPr/>
                    <a:lstStyle/>
                    <a:p>
                      <a:r>
                        <a:rPr lang="en-US" dirty="0" smtClean="0"/>
                        <a:t>Harm to </a:t>
                      </a:r>
                      <a:r>
                        <a:rPr lang="en-US" b="1" dirty="0" smtClean="0"/>
                        <a:t>liberty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 trafficking</a:t>
                      </a:r>
                      <a:endParaRPr lang="en-US" dirty="0"/>
                    </a:p>
                  </a:txBody>
                  <a:tcPr/>
                </a:tc>
              </a:tr>
              <a:tr h="312675">
                <a:tc>
                  <a:txBody>
                    <a:bodyPr/>
                    <a:lstStyle/>
                    <a:p>
                      <a:r>
                        <a:rPr lang="en-US" dirty="0" smtClean="0"/>
                        <a:t>Harm to </a:t>
                      </a:r>
                      <a:r>
                        <a:rPr lang="en-US" b="1" dirty="0" smtClean="0"/>
                        <a:t>health</a:t>
                      </a:r>
                      <a:r>
                        <a:rPr lang="en-US" dirty="0" smtClean="0"/>
                        <a:t>/ physical</a:t>
                      </a:r>
                      <a:r>
                        <a:rPr lang="en-US" baseline="0" dirty="0" smtClean="0"/>
                        <a:t> integrity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(sexual) assault, rape, abuse, administering poison</a:t>
                      </a:r>
                      <a:endParaRPr lang="en-US" dirty="0"/>
                    </a:p>
                  </a:txBody>
                  <a:tcPr/>
                </a:tc>
              </a:tr>
              <a:tr h="49377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Psychological</a:t>
                      </a:r>
                      <a:r>
                        <a:rPr lang="en-US" dirty="0" smtClean="0"/>
                        <a:t> harm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Rape, sexual assault, abuse,</a:t>
                      </a:r>
                      <a:r>
                        <a:rPr lang="en-US" baseline="0" dirty="0" smtClean="0"/>
                        <a:t> intimidation</a:t>
                      </a:r>
                      <a:endParaRPr lang="en-US" dirty="0"/>
                    </a:p>
                  </a:txBody>
                  <a:tcPr/>
                </a:tc>
              </a:tr>
              <a:tr h="466543">
                <a:tc>
                  <a:txBody>
                    <a:bodyPr/>
                    <a:lstStyle/>
                    <a:p>
                      <a:r>
                        <a:rPr lang="en-US" dirty="0" smtClean="0"/>
                        <a:t>Harm to </a:t>
                      </a:r>
                      <a:r>
                        <a:rPr lang="en-US" b="1" dirty="0" smtClean="0"/>
                        <a:t>personal development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Keeping children from school w/o home-schooling</a:t>
                      </a:r>
                      <a:endParaRPr lang="en-US" dirty="0"/>
                    </a:p>
                  </a:txBody>
                  <a:tcPr/>
                </a:tc>
              </a:tr>
              <a:tr h="466543">
                <a:tc>
                  <a:txBody>
                    <a:bodyPr/>
                    <a:lstStyle/>
                    <a:p>
                      <a:r>
                        <a:rPr lang="en-US" dirty="0" smtClean="0"/>
                        <a:t>Harm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public peace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Collectively disturbing </a:t>
                      </a:r>
                      <a:r>
                        <a:rPr lang="mr-IN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466543">
                <a:tc>
                  <a:txBody>
                    <a:bodyPr/>
                    <a:lstStyle/>
                    <a:p>
                      <a:r>
                        <a:rPr lang="en-US" dirty="0" smtClean="0"/>
                        <a:t>Harm to </a:t>
                      </a:r>
                      <a:r>
                        <a:rPr lang="en-US" b="1" dirty="0" smtClean="0"/>
                        <a:t>animals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Eating live animals</a:t>
                      </a:r>
                      <a:endParaRPr lang="en-US" dirty="0"/>
                    </a:p>
                  </a:txBody>
                  <a:tcPr/>
                </a:tc>
              </a:tr>
              <a:tr h="4665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Economic</a:t>
                      </a:r>
                      <a:r>
                        <a:rPr lang="en-US" dirty="0" smtClean="0"/>
                        <a:t> harm to society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Commercial</a:t>
                      </a:r>
                      <a:r>
                        <a:rPr lang="en-US" baseline="0" dirty="0" smtClean="0"/>
                        <a:t> crimes: money laundering, income tax evasion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88832" y="1693467"/>
            <a:ext cx="87774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Criminal or illegal acts </a:t>
            </a:r>
            <a:r>
              <a:rPr lang="en-GB" b="1" dirty="0">
                <a:solidFill>
                  <a:srgbClr val="FF0000"/>
                </a:solidFill>
              </a:rPr>
              <a:t>that are already </a:t>
            </a:r>
            <a:r>
              <a:rPr lang="en-GB" b="1" dirty="0" smtClean="0">
                <a:solidFill>
                  <a:srgbClr val="FF0000"/>
                </a:solidFill>
              </a:rPr>
              <a:t>criminal/ 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otherwise </a:t>
            </a:r>
            <a:r>
              <a:rPr lang="en-GB" b="1" dirty="0">
                <a:solidFill>
                  <a:srgbClr val="FF0000"/>
                </a:solidFill>
              </a:rPr>
              <a:t>illegal </a:t>
            </a:r>
            <a:r>
              <a:rPr lang="en-GB" sz="1600" b="1" dirty="0">
                <a:solidFill>
                  <a:srgbClr val="FF0000"/>
                </a:solidFill>
              </a:rPr>
              <a:t>in terms of existing law</a:t>
            </a:r>
            <a:r>
              <a:rPr lang="en-ZA" sz="1600" b="1" dirty="0">
                <a:solidFill>
                  <a:srgbClr val="FF0000"/>
                </a:solidFill>
              </a:rPr>
              <a:t> 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334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0FEEC72-3ED8-B243-93D6-AA544372F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630362"/>
          </a:xfrm>
        </p:spPr>
        <p:txBody>
          <a:bodyPr/>
          <a:lstStyle/>
          <a:p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should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considered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4800" dirty="0" err="1" smtClean="0"/>
              <a:t>Harmful</a:t>
            </a:r>
            <a:r>
              <a:rPr lang="de-DE" sz="4800" dirty="0" smtClean="0"/>
              <a:t> </a:t>
            </a:r>
            <a:r>
              <a:rPr lang="de-DE" sz="4800" dirty="0" err="1" smtClean="0"/>
              <a:t>Religious</a:t>
            </a:r>
            <a:r>
              <a:rPr lang="de-DE" sz="4800" dirty="0" smtClean="0"/>
              <a:t> Practices</a:t>
            </a:r>
            <a:r>
              <a:rPr lang="de-DE" b="1" cap="small" dirty="0" smtClean="0"/>
              <a:t>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9FD3F26B-465F-424E-8F60-32CD9C981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4624469"/>
            <a:ext cx="8001000" cy="1953999"/>
          </a:xfrm>
        </p:spPr>
        <p:txBody>
          <a:bodyPr>
            <a:normAutofit/>
          </a:bodyPr>
          <a:lstStyle/>
          <a:p>
            <a:pPr lvl="1">
              <a:buFont typeface="Wingdings" charset="2"/>
              <a:buChar char="u"/>
            </a:pPr>
            <a:endParaRPr lang="en-GB" dirty="0" smtClean="0"/>
          </a:p>
          <a:p>
            <a:endParaRPr lang="de-D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2973718"/>
              </p:ext>
            </p:extLst>
          </p:nvPr>
        </p:nvGraphicFramePr>
        <p:xfrm>
          <a:off x="188832" y="7183013"/>
          <a:ext cx="208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9787368"/>
              </p:ext>
            </p:extLst>
          </p:nvPr>
        </p:nvGraphicFramePr>
        <p:xfrm>
          <a:off x="9213427" y="1793537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82274" y="1905000"/>
            <a:ext cx="8777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 err="1" smtClean="0">
                <a:solidFill>
                  <a:srgbClr val="FF0000"/>
                </a:solidFill>
              </a:rPr>
              <a:t>Fantastical</a:t>
            </a:r>
            <a:r>
              <a:rPr lang="de-DE" sz="2400" b="1" dirty="0" smtClean="0">
                <a:solidFill>
                  <a:srgbClr val="FF0000"/>
                </a:solidFill>
              </a:rPr>
              <a:t> </a:t>
            </a:r>
            <a:r>
              <a:rPr lang="de-DE" sz="2400" b="1" dirty="0" err="1" smtClean="0">
                <a:solidFill>
                  <a:srgbClr val="FF0000"/>
                </a:solidFill>
              </a:rPr>
              <a:t>claims</a:t>
            </a:r>
            <a:r>
              <a:rPr lang="de-DE" sz="2400" b="1" dirty="0" smtClean="0">
                <a:solidFill>
                  <a:srgbClr val="FF0000"/>
                </a:solidFill>
              </a:rPr>
              <a:t> </a:t>
            </a:r>
            <a:r>
              <a:rPr lang="de-DE" sz="2400" b="1" dirty="0" err="1" smtClean="0">
                <a:solidFill>
                  <a:srgbClr val="FF0000"/>
                </a:solidFill>
              </a:rPr>
              <a:t>or</a:t>
            </a:r>
            <a:r>
              <a:rPr lang="de-DE" sz="2400" b="1" dirty="0" smtClean="0">
                <a:solidFill>
                  <a:srgbClr val="FF0000"/>
                </a:solidFill>
              </a:rPr>
              <a:t> </a:t>
            </a:r>
            <a:r>
              <a:rPr lang="de-DE" sz="2400" b="1" dirty="0" err="1" smtClean="0">
                <a:solidFill>
                  <a:srgbClr val="FF0000"/>
                </a:solidFill>
              </a:rPr>
              <a:t>promises</a:t>
            </a:r>
            <a:endParaRPr lang="de-DE" sz="2400" b="1" dirty="0" smtClean="0">
              <a:solidFill>
                <a:srgbClr val="FF0000"/>
              </a:solidFill>
            </a:endParaRPr>
          </a:p>
          <a:p>
            <a:pPr algn="ctr"/>
            <a:r>
              <a:rPr lang="de-DE" sz="2400" dirty="0" err="1" smtClean="0">
                <a:solidFill>
                  <a:srgbClr val="FF0000"/>
                </a:solidFill>
              </a:rPr>
              <a:t>amounting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to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advertisement</a:t>
            </a:r>
            <a:endParaRPr lang="en-US" sz="16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9838782"/>
              </p:ext>
            </p:extLst>
          </p:nvPr>
        </p:nvGraphicFramePr>
        <p:xfrm>
          <a:off x="188832" y="2985278"/>
          <a:ext cx="8777416" cy="34871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56820"/>
                <a:gridCol w="5720596"/>
              </a:tblGrid>
              <a:tr h="1118124">
                <a:tc>
                  <a:txBody>
                    <a:bodyPr/>
                    <a:lstStyle/>
                    <a:p>
                      <a:r>
                        <a:rPr lang="en-US" dirty="0" smtClean="0"/>
                        <a:t>Psychological harm?</a:t>
                      </a:r>
                    </a:p>
                    <a:p>
                      <a:r>
                        <a:rPr lang="en-US" dirty="0" smtClean="0"/>
                        <a:t>(possibly)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False,</a:t>
                      </a:r>
                      <a:r>
                        <a:rPr lang="en-US" baseline="0" dirty="0" smtClean="0"/>
                        <a:t> misleading or deceptive representations in advertisement</a:t>
                      </a:r>
                    </a:p>
                    <a:p>
                      <a:r>
                        <a:rPr lang="en-US" baseline="0" dirty="0" smtClean="0"/>
                        <a:t>fraud</a:t>
                      </a:r>
                      <a:endParaRPr lang="en-US" dirty="0"/>
                    </a:p>
                  </a:txBody>
                  <a:tcPr/>
                </a:tc>
              </a:tr>
              <a:tr h="1042134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 harm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Fraud</a:t>
                      </a:r>
                    </a:p>
                    <a:p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promises in exchange for money</a:t>
                      </a:r>
                      <a:endParaRPr lang="en-US" dirty="0"/>
                    </a:p>
                  </a:txBody>
                  <a:tcPr/>
                </a:tc>
              </a:tr>
              <a:tr h="1326874">
                <a:tc>
                  <a:txBody>
                    <a:bodyPr/>
                    <a:lstStyle/>
                    <a:p>
                      <a:r>
                        <a:rPr lang="en-US" dirty="0" smtClean="0"/>
                        <a:t>Harm to public peace?</a:t>
                      </a:r>
                    </a:p>
                    <a:p>
                      <a:r>
                        <a:rPr lang="en-US" dirty="0" smtClean="0"/>
                        <a:t>(possibly)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Fake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ressurrection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95704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0FEEC72-3ED8-B243-93D6-AA544372F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630362"/>
          </a:xfrm>
        </p:spPr>
        <p:txBody>
          <a:bodyPr/>
          <a:lstStyle/>
          <a:p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should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considered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4800" dirty="0" err="1" smtClean="0"/>
              <a:t>Harmful</a:t>
            </a:r>
            <a:r>
              <a:rPr lang="de-DE" sz="4800" dirty="0" smtClean="0"/>
              <a:t> </a:t>
            </a:r>
            <a:r>
              <a:rPr lang="de-DE" sz="4800" dirty="0" err="1" smtClean="0"/>
              <a:t>Religious</a:t>
            </a:r>
            <a:r>
              <a:rPr lang="de-DE" sz="4800" dirty="0" smtClean="0"/>
              <a:t> Practices</a:t>
            </a:r>
            <a:r>
              <a:rPr lang="de-DE" b="1" cap="small" dirty="0" smtClean="0"/>
              <a:t>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9FD3F26B-465F-424E-8F60-32CD9C981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4624469"/>
            <a:ext cx="8001000" cy="1953999"/>
          </a:xfrm>
        </p:spPr>
        <p:txBody>
          <a:bodyPr>
            <a:normAutofit/>
          </a:bodyPr>
          <a:lstStyle/>
          <a:p>
            <a:pPr lvl="1">
              <a:buFont typeface="Wingdings" charset="2"/>
              <a:buChar char="u"/>
            </a:pPr>
            <a:endParaRPr lang="en-GB" dirty="0" smtClean="0"/>
          </a:p>
          <a:p>
            <a:endParaRPr lang="de-D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0788805"/>
              </p:ext>
            </p:extLst>
          </p:nvPr>
        </p:nvGraphicFramePr>
        <p:xfrm>
          <a:off x="188832" y="7183013"/>
          <a:ext cx="208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1930129"/>
              </p:ext>
            </p:extLst>
          </p:nvPr>
        </p:nvGraphicFramePr>
        <p:xfrm>
          <a:off x="9213427" y="1793537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82274" y="1905000"/>
            <a:ext cx="877741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</a:rPr>
              <a:t>=/= </a:t>
            </a:r>
            <a:r>
              <a:rPr lang="de-DE" sz="3200" b="1" dirty="0" smtClean="0">
                <a:solidFill>
                  <a:srgbClr val="FF0000"/>
                </a:solidFill>
              </a:rPr>
              <a:t>Strange </a:t>
            </a:r>
            <a:r>
              <a:rPr lang="de-DE" sz="3200" b="1" dirty="0" err="1" smtClean="0">
                <a:solidFill>
                  <a:srgbClr val="FF0000"/>
                </a:solidFill>
              </a:rPr>
              <a:t>things</a:t>
            </a:r>
            <a:r>
              <a:rPr lang="de-DE" sz="3200" b="1" dirty="0" smtClean="0">
                <a:solidFill>
                  <a:srgbClr val="FF0000"/>
                </a:solidFill>
              </a:rPr>
              <a:t> </a:t>
            </a:r>
            <a:r>
              <a:rPr lang="de-DE" sz="2400" b="1" dirty="0" err="1" smtClean="0">
                <a:solidFill>
                  <a:srgbClr val="FF0000"/>
                </a:solidFill>
              </a:rPr>
              <a:t>that</a:t>
            </a:r>
            <a:r>
              <a:rPr lang="de-DE" sz="2400" b="1" dirty="0" smtClean="0">
                <a:solidFill>
                  <a:srgbClr val="FF0000"/>
                </a:solidFill>
              </a:rPr>
              <a:t> </a:t>
            </a:r>
            <a:r>
              <a:rPr lang="de-DE" sz="2400" b="1" dirty="0" err="1" smtClean="0">
                <a:solidFill>
                  <a:srgbClr val="FF0000"/>
                </a:solidFill>
              </a:rPr>
              <a:t>are</a:t>
            </a:r>
            <a:r>
              <a:rPr lang="de-DE" sz="2400" b="1" dirty="0" smtClean="0">
                <a:solidFill>
                  <a:srgbClr val="FF0000"/>
                </a:solidFill>
              </a:rPr>
              <a:t> </a:t>
            </a:r>
            <a:r>
              <a:rPr lang="de-DE" sz="2400" b="1" dirty="0" err="1" smtClean="0">
                <a:solidFill>
                  <a:srgbClr val="FF0000"/>
                </a:solidFill>
              </a:rPr>
              <a:t>neither</a:t>
            </a:r>
            <a:r>
              <a:rPr lang="de-DE" sz="2400" b="1" dirty="0" smtClean="0">
                <a:solidFill>
                  <a:srgbClr val="FF0000"/>
                </a:solidFill>
              </a:rPr>
              <a:t> </a:t>
            </a:r>
            <a:r>
              <a:rPr lang="de-DE" sz="2400" b="1" dirty="0" err="1" smtClean="0">
                <a:solidFill>
                  <a:srgbClr val="FF0000"/>
                </a:solidFill>
              </a:rPr>
              <a:t>harmful</a:t>
            </a:r>
            <a:r>
              <a:rPr lang="de-DE" sz="2400" b="1" dirty="0" smtClean="0">
                <a:solidFill>
                  <a:srgbClr val="FF0000"/>
                </a:solidFill>
              </a:rPr>
              <a:t> </a:t>
            </a:r>
            <a:r>
              <a:rPr lang="de-DE" sz="2400" b="1" dirty="0" err="1" smtClean="0">
                <a:solidFill>
                  <a:srgbClr val="FF0000"/>
                </a:solidFill>
              </a:rPr>
              <a:t>nor</a:t>
            </a:r>
            <a:r>
              <a:rPr lang="de-DE" sz="2400" b="1" dirty="0" smtClean="0">
                <a:solidFill>
                  <a:srgbClr val="FF0000"/>
                </a:solidFill>
              </a:rPr>
              <a:t> </a:t>
            </a:r>
            <a:r>
              <a:rPr lang="de-DE" sz="2400" b="1" dirty="0" err="1" smtClean="0">
                <a:solidFill>
                  <a:srgbClr val="FF0000"/>
                </a:solidFill>
              </a:rPr>
              <a:t>unlawful</a:t>
            </a:r>
            <a:endParaRPr lang="de-DE" sz="24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5638652"/>
              </p:ext>
            </p:extLst>
          </p:nvPr>
        </p:nvGraphicFramePr>
        <p:xfrm>
          <a:off x="182274" y="5330080"/>
          <a:ext cx="8764526" cy="77074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91603"/>
                <a:gridCol w="5572923"/>
              </a:tblGrid>
              <a:tr h="77074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Exception</a:t>
                      </a:r>
                    </a:p>
                    <a:p>
                      <a:r>
                        <a:rPr lang="en-US" dirty="0" smtClean="0"/>
                        <a:t>Harm to public peace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Extremely</a:t>
                      </a:r>
                      <a:r>
                        <a:rPr lang="en-US" baseline="0" dirty="0" smtClean="0"/>
                        <a:t> indecent </a:t>
                      </a:r>
                      <a:r>
                        <a:rPr lang="en-US" baseline="0" dirty="0" err="1" smtClean="0"/>
                        <a:t>behaviour</a:t>
                      </a:r>
                      <a:r>
                        <a:rPr lang="en-US" baseline="0" dirty="0" smtClean="0"/>
                        <a:t> that sparks the public’s moral outrage such as going on rampage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88832" y="2551837"/>
            <a:ext cx="87708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GB" sz="2800" dirty="0"/>
              <a:t>Beliefs that are “bizarre, illogical or irrational”, such as eating grass or flowers are not necessarily harmful</a:t>
            </a:r>
            <a:r>
              <a:rPr lang="en-GB" sz="2800" dirty="0" smtClean="0"/>
              <a:t>.</a:t>
            </a:r>
          </a:p>
          <a:p>
            <a:pPr lvl="0"/>
            <a:endParaRPr lang="en-ZA" sz="2800" dirty="0"/>
          </a:p>
          <a:p>
            <a:pPr marL="285750" lvl="0" indent="-285750">
              <a:buFont typeface="Arial"/>
              <a:buChar char="•"/>
            </a:pPr>
            <a:r>
              <a:rPr lang="en-GB" sz="2800" dirty="0"/>
              <a:t>There is an overlap with practices that are unlawful, potentially dangerous and/or harmful. 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xmlns="" val="2055051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0FEEC72-3ED8-B243-93D6-AA544372F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630362"/>
          </a:xfrm>
        </p:spPr>
        <p:txBody>
          <a:bodyPr/>
          <a:lstStyle/>
          <a:p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should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considered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4800" dirty="0" err="1" smtClean="0"/>
              <a:t>Harmful</a:t>
            </a:r>
            <a:r>
              <a:rPr lang="de-DE" sz="4800" dirty="0" smtClean="0"/>
              <a:t> </a:t>
            </a:r>
            <a:r>
              <a:rPr lang="de-DE" sz="4800" dirty="0" err="1" smtClean="0"/>
              <a:t>Religious</a:t>
            </a:r>
            <a:r>
              <a:rPr lang="de-DE" sz="4800" dirty="0" smtClean="0"/>
              <a:t> Practices</a:t>
            </a:r>
            <a:r>
              <a:rPr lang="de-DE" b="1" cap="small" dirty="0" smtClean="0"/>
              <a:t>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9FD3F26B-465F-424E-8F60-32CD9C981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4624469"/>
            <a:ext cx="8001000" cy="1953999"/>
          </a:xfrm>
        </p:spPr>
        <p:txBody>
          <a:bodyPr>
            <a:normAutofit/>
          </a:bodyPr>
          <a:lstStyle/>
          <a:p>
            <a:pPr lvl="1">
              <a:buFont typeface="Wingdings" charset="2"/>
              <a:buChar char="u"/>
            </a:pPr>
            <a:endParaRPr lang="en-GB" dirty="0" smtClean="0"/>
          </a:p>
          <a:p>
            <a:endParaRPr lang="de-D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0972739"/>
              </p:ext>
            </p:extLst>
          </p:nvPr>
        </p:nvGraphicFramePr>
        <p:xfrm>
          <a:off x="188832" y="7183013"/>
          <a:ext cx="208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0032229"/>
              </p:ext>
            </p:extLst>
          </p:nvPr>
        </p:nvGraphicFramePr>
        <p:xfrm>
          <a:off x="9213427" y="1793537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82274" y="1905000"/>
            <a:ext cx="877741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</a:rPr>
              <a:t>=/= </a:t>
            </a:r>
            <a:r>
              <a:rPr lang="de-DE" sz="3200" b="1" dirty="0" smtClean="0">
                <a:solidFill>
                  <a:srgbClr val="FF0000"/>
                </a:solidFill>
              </a:rPr>
              <a:t>Lack </a:t>
            </a:r>
            <a:r>
              <a:rPr lang="de-DE" sz="3200" b="1" dirty="0" err="1" smtClean="0">
                <a:solidFill>
                  <a:srgbClr val="FF0000"/>
                </a:solidFill>
              </a:rPr>
              <a:t>of</a:t>
            </a:r>
            <a:r>
              <a:rPr lang="de-DE" sz="3200" b="1" dirty="0" smtClean="0">
                <a:solidFill>
                  <a:srgbClr val="FF0000"/>
                </a:solidFill>
              </a:rPr>
              <a:t> </a:t>
            </a:r>
            <a:r>
              <a:rPr lang="de-DE" sz="3200" b="1" dirty="0" err="1" smtClean="0">
                <a:solidFill>
                  <a:srgbClr val="FF0000"/>
                </a:solidFill>
              </a:rPr>
              <a:t>good</a:t>
            </a:r>
            <a:r>
              <a:rPr lang="de-DE" sz="3200" b="1" dirty="0" smtClean="0">
                <a:solidFill>
                  <a:srgbClr val="FF0000"/>
                </a:solidFill>
              </a:rPr>
              <a:t> </a:t>
            </a:r>
            <a:r>
              <a:rPr lang="de-DE" sz="3200" b="1" dirty="0" err="1" smtClean="0">
                <a:solidFill>
                  <a:srgbClr val="FF0000"/>
                </a:solidFill>
              </a:rPr>
              <a:t>governance</a:t>
            </a:r>
            <a:endParaRPr lang="de-DE" sz="24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6722551"/>
              </p:ext>
            </p:extLst>
          </p:nvPr>
        </p:nvGraphicFramePr>
        <p:xfrm>
          <a:off x="182274" y="5330080"/>
          <a:ext cx="8764526" cy="77074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91603"/>
                <a:gridCol w="5572923"/>
              </a:tblGrid>
              <a:tr h="77074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Exception</a:t>
                      </a:r>
                    </a:p>
                    <a:p>
                      <a:r>
                        <a:rPr lang="en-US" dirty="0" smtClean="0"/>
                        <a:t>Economic harm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exploitation and mismanagement of collective funds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8536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220</TotalTime>
  <Words>1219</Words>
  <Application>Microsoft Office PowerPoint</Application>
  <PresentationFormat>On-screen Show (4:3)</PresentationFormat>
  <Paragraphs>196</Paragraphs>
  <Slides>22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Travelogue</vt:lpstr>
      <vt:lpstr>International Institute for Religious Freedom</vt:lpstr>
      <vt:lpstr>Introduction</vt:lpstr>
      <vt:lpstr>Introduction</vt:lpstr>
      <vt:lpstr>Introduction</vt:lpstr>
      <vt:lpstr>What should be considered as  Harmful Religious Practices?</vt:lpstr>
      <vt:lpstr>What should be considered as  Harmful Religious Practices?</vt:lpstr>
      <vt:lpstr>What should be considered as  Harmful Religious Practices?</vt:lpstr>
      <vt:lpstr>What should be considered as  Harmful Religious Practices?</vt:lpstr>
      <vt:lpstr>What should be considered as  Harmful Religious Practices?</vt:lpstr>
      <vt:lpstr>What should be considered as  Harmful Religious Practices?</vt:lpstr>
      <vt:lpstr>What should be considered as  Harmful Religious Practices?</vt:lpstr>
      <vt:lpstr>Codes of Conduct</vt:lpstr>
      <vt:lpstr>Competing Codes</vt:lpstr>
      <vt:lpstr>Codes of Conduct</vt:lpstr>
      <vt:lpstr>Role of religious bodies </vt:lpstr>
      <vt:lpstr>Role of State (in general)</vt:lpstr>
      <vt:lpstr>Role of Parliament (in particular)</vt:lpstr>
      <vt:lpstr>Role of CRL Rights Commission (in particular)</vt:lpstr>
      <vt:lpstr>Recommendations</vt:lpstr>
      <vt:lpstr>International Standards</vt:lpstr>
      <vt:lpstr>International Standards</vt:lpstr>
      <vt:lpstr>International Standards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Registrierbar?</dc:title>
  <dc:creator>Christof Sauer</dc:creator>
  <cp:lastModifiedBy>PUMZA</cp:lastModifiedBy>
  <cp:revision>59</cp:revision>
  <cp:lastPrinted>2017-11-21T11:00:47Z</cp:lastPrinted>
  <dcterms:created xsi:type="dcterms:W3CDTF">2017-11-21T08:49:32Z</dcterms:created>
  <dcterms:modified xsi:type="dcterms:W3CDTF">2020-03-13T07:34:58Z</dcterms:modified>
</cp:coreProperties>
</file>