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3"/>
  </p:notesMasterIdLst>
  <p:sldIdLst>
    <p:sldId id="260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49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FFCC00"/>
    <a:srgbClr val="E7F622"/>
    <a:srgbClr val="FFCC66"/>
    <a:srgbClr val="008000"/>
    <a:srgbClr val="0066FF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C65210-5EAF-4AB4-9590-5076C3FE7EFA}" type="datetimeFigureOut">
              <a:rPr lang="en-ZA" smtClean="0"/>
              <a:pPr/>
              <a:t>2020/03/12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2409B6-B495-4FFB-9A9B-659334A273F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6923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14000">
              <a:srgbClr val="FFCC00">
                <a:alpha val="60000"/>
              </a:srgbClr>
            </a:gs>
            <a:gs pos="100000">
              <a:schemeClr val="accent5">
                <a:lumMod val="50000"/>
              </a:schemeClr>
            </a:gs>
            <a:gs pos="37000">
              <a:srgbClr val="008000">
                <a:alpha val="42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767321" y="2507478"/>
            <a:ext cx="8991600" cy="164592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74320" rIns="274320" anchor="ctr" anchorCtr="1">
            <a:normAutofit/>
          </a:bodyPr>
          <a:lstStyle>
            <a:lvl1pPr algn="ctr">
              <a:defRPr sz="4400" b="1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9745" y="4583283"/>
            <a:ext cx="6801612" cy="925054"/>
          </a:xfrm>
          <a:noFill/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274320" tIns="182880" rIns="274320" bIns="182880" rtlCol="0" anchor="ctr" anchorCtr="1">
            <a:noAutofit/>
          </a:bodyPr>
          <a:lstStyle>
            <a:lvl1pPr>
              <a:defRPr lang="en-US" sz="2800" b="1" cap="none" spc="0" baseline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13640" y="6238816"/>
            <a:ext cx="1057688" cy="323968"/>
          </a:xfrm>
        </p:spPr>
        <p:txBody>
          <a:bodyPr/>
          <a:lstStyle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5B88767-8FF0-40C1-B2AC-78EF2BAB283D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15469" y="6231622"/>
            <a:ext cx="3895304" cy="320040"/>
          </a:xfrm>
        </p:spPr>
        <p:txBody>
          <a:bodyPr/>
          <a:lstStyle>
            <a:lvl1pPr>
              <a:defRPr sz="1200" b="1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62121" y="6149664"/>
            <a:ext cx="767671" cy="483956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B911708-445D-49C5-B5E9-6CBB8D9219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7755" y="5640223"/>
            <a:ext cx="2992888" cy="1074767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0643" y="206893"/>
            <a:ext cx="5598302" cy="2187841"/>
          </a:xfrm>
          <a:prstGeom prst="rect">
            <a:avLst/>
          </a:prstGeom>
          <a:effectLst/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7321" y="2394734"/>
            <a:ext cx="9703020" cy="1371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321337" y="5508337"/>
            <a:ext cx="7376914" cy="9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6984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5" y="1854613"/>
            <a:ext cx="10158767" cy="33974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8D8-ACBD-4146-A514-A5450191FCBB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324182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5916" y="2034016"/>
            <a:ext cx="4887768" cy="37060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034016"/>
            <a:ext cx="4676688" cy="37060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EB8F-39FA-4AE0-9ADD-38A24EA3F57C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582279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5915" y="2313433"/>
            <a:ext cx="4887769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5915" y="3143250"/>
            <a:ext cx="4887769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78636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78636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F8D5-0B55-4FD4-B806-4A8FF2EB8B32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250679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E24E-CF20-49A7-BF60-3236944FB367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010758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950C-4BD3-81B3-93D8579C09D4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974" y="5637945"/>
            <a:ext cx="2651990" cy="952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65" t="13878" r="13265" b="10613"/>
          <a:stretch/>
        </p:blipFill>
        <p:spPr>
          <a:xfrm>
            <a:off x="10701671" y="5637945"/>
            <a:ext cx="988521" cy="10159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24" y="378822"/>
            <a:ext cx="12164576" cy="15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075493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4828" y="0"/>
            <a:ext cx="6096000" cy="6858000"/>
          </a:xfrm>
          <a:prstGeom prst="rect">
            <a:avLst/>
          </a:prstGeom>
          <a:gradFill flip="none" rotWithShape="1">
            <a:gsLst>
              <a:gs pos="8000">
                <a:srgbClr val="FFCC66">
                  <a:lumMod val="94000"/>
                  <a:lumOff val="6000"/>
                  <a:alpha val="96000"/>
                </a:srgbClr>
              </a:gs>
              <a:gs pos="50000">
                <a:srgbClr val="008000">
                  <a:alpha val="62000"/>
                </a:srgbClr>
              </a:gs>
              <a:gs pos="100000">
                <a:srgbClr val="0033CC"/>
              </a:gs>
            </a:gsLst>
            <a:lin ang="81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noFill/>
          <a:ln>
            <a:noFill/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03952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  <a:ln>
            <a:noFill/>
          </a:ln>
        </p:spPr>
        <p:txBody>
          <a:bodyPr anchor="t" anchorCtr="1">
            <a:normAutofit/>
          </a:bodyPr>
          <a:lstStyle>
            <a:lvl1pPr marL="0" indent="0" algn="ctr">
              <a:buNone/>
              <a:defRPr sz="15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208928" y="6268642"/>
            <a:ext cx="1057688" cy="323968"/>
          </a:xfrm>
        </p:spPr>
        <p:txBody>
          <a:bodyPr/>
          <a:lstStyle/>
          <a:p>
            <a:fld id="{04AE4C4B-B6A6-44EA-A538-1A5BAAE55B4A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702389" y="6268642"/>
            <a:ext cx="4207940" cy="323968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234781" y="6079182"/>
            <a:ext cx="535850" cy="479094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65" t="13878" r="13265" b="10613"/>
          <a:stretch/>
        </p:blipFill>
        <p:spPr>
          <a:xfrm>
            <a:off x="10904273" y="6131869"/>
            <a:ext cx="471939" cy="485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24" y="640079"/>
            <a:ext cx="12164576" cy="1513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6080" y="6079182"/>
            <a:ext cx="1493520" cy="56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639074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D735-4664-4D27-A611-F8519DBB1272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468720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9463" y="6329957"/>
            <a:ext cx="1057688" cy="323968"/>
          </a:xfrm>
        </p:spPr>
        <p:txBody>
          <a:bodyPr/>
          <a:lstStyle/>
          <a:p>
            <a:fld id="{3038B28A-ACF6-4BEF-9171-4E89E819FCF1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1136" y="6313514"/>
            <a:ext cx="370837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6107" y="6174831"/>
            <a:ext cx="535850" cy="479094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733795" y="3310629"/>
            <a:ext cx="6858001" cy="2367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65" t="13878" r="13265" b="10613"/>
          <a:stretch/>
        </p:blipFill>
        <p:spPr>
          <a:xfrm>
            <a:off x="10003812" y="6101919"/>
            <a:ext cx="537086" cy="5520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368" y="6101920"/>
            <a:ext cx="1493520" cy="56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281268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965915" y="346506"/>
            <a:ext cx="10158767" cy="1188720"/>
          </a:xfrm>
          <a:prstGeom prst="rect">
            <a:avLst/>
          </a:prstGeom>
          <a:noFill/>
          <a:ln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5915" y="1694330"/>
            <a:ext cx="10158767" cy="4343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62213" y="6187151"/>
            <a:ext cx="1057688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7E24C11-F4F8-45A4-A0E4-3C6D6E8F36BA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0591" y="6191079"/>
            <a:ext cx="370837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accent2">
                    <a:lumMod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19315" y="6079762"/>
            <a:ext cx="535850" cy="479094"/>
          </a:xfrm>
          <a:prstGeom prst="ellipse">
            <a:avLst/>
          </a:prstGeom>
          <a:solidFill>
            <a:srgbClr val="008000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200" b="1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65" t="13878" r="13265" b="10613"/>
          <a:stretch/>
        </p:blipFill>
        <p:spPr>
          <a:xfrm>
            <a:off x="10701672" y="6043572"/>
            <a:ext cx="593857" cy="6103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965915" y="1399561"/>
            <a:ext cx="10907838" cy="1303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690" y="6055231"/>
            <a:ext cx="1582452" cy="59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446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9" r:id="rId8"/>
    <p:sldLayoutId id="2147483680" r:id="rId9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solidFill>
              <a:schemeClr val="bg1"/>
            </a:solidFill>
            <a:prstDash val="solid"/>
          </a:ln>
          <a:solidFill>
            <a:schemeClr val="tx1"/>
          </a:solidFill>
          <a:effectLst>
            <a:outerShdw blurRad="12700" dist="38100" dir="2700000" algn="tl" rotWithShape="0">
              <a:schemeClr val="bg1">
                <a:lumMod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000"/>
        </a:spcBef>
        <a:buClr>
          <a:srgbClr val="0033CC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FFC000"/>
        </a:buClr>
        <a:buFont typeface="Wingdings" panose="05000000000000000000" pitchFamily="2" charset="2"/>
        <a:buChar char="Ø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00CC00"/>
        </a:buClr>
        <a:buFont typeface="Wingdings" panose="05000000000000000000" pitchFamily="2" charset="2"/>
        <a:buChar char="v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0070C0"/>
        </a:buClr>
        <a:buFont typeface="Courier New" panose="02070309020205020404" pitchFamily="49" charset="0"/>
        <a:buChar char="o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FFC000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SRC PRESENTATION</a:t>
            </a:r>
            <a:endParaRPr lang="en-Z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289917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               STUDENT ACTIVITIES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Funded student activities:</a:t>
            </a:r>
          </a:p>
          <a:p>
            <a:pPr marL="0" indent="0">
              <a:buNone/>
            </a:pPr>
            <a:r>
              <a:rPr lang="en-ZA" dirty="0" smtClean="0"/>
              <a:t> - College sports day and athletics (campuses and college)</a:t>
            </a:r>
          </a:p>
          <a:p>
            <a:pPr marL="0" indent="0">
              <a:buNone/>
            </a:pPr>
            <a:r>
              <a:rPr lang="en-ZA" dirty="0" smtClean="0"/>
              <a:t> - SRC Induction and camp &amp; SRC </a:t>
            </a:r>
            <a:r>
              <a:rPr lang="en-ZA" dirty="0" err="1" smtClean="0"/>
              <a:t>Lekgotla</a:t>
            </a:r>
            <a:r>
              <a:rPr lang="en-ZA" dirty="0" smtClean="0"/>
              <a:t> and Peer educators/health and wellness</a:t>
            </a:r>
            <a:endParaRPr lang="en-ZA" dirty="0"/>
          </a:p>
          <a:p>
            <a:pPr marL="0" indent="0">
              <a:buNone/>
            </a:pPr>
            <a:r>
              <a:rPr lang="en-ZA" dirty="0" smtClean="0"/>
              <a:t> - College and campus academic days</a:t>
            </a:r>
          </a:p>
          <a:p>
            <a:pPr marL="0" indent="0">
              <a:buNone/>
            </a:pPr>
            <a:r>
              <a:rPr lang="en-ZA" dirty="0" smtClean="0"/>
              <a:t> - Regional Quiz competition, community outreach projects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- National and college debate</a:t>
            </a:r>
          </a:p>
          <a:p>
            <a:pPr marL="0" indent="0">
              <a:buNone/>
            </a:pPr>
            <a:r>
              <a:rPr lang="en-ZA" dirty="0" smtClean="0"/>
              <a:t> - TVET month activities, Youth day, Gender based Violence activities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- Women and male dialogues &amp; Women month activities for students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355260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799909" y="2239065"/>
            <a:ext cx="4486656" cy="11414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quality meets potential in creating your tomorrow today</a:t>
            </a:r>
            <a:endParaRPr lang="en-ZA" dirty="0"/>
          </a:p>
        </p:txBody>
      </p:sp>
      <p:pic>
        <p:nvPicPr>
          <p:cNvPr id="9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7866" y="1622866"/>
            <a:ext cx="3602743" cy="3602743"/>
          </a:xfrm>
        </p:spPr>
      </p:pic>
      <p:sp>
        <p:nvSpPr>
          <p:cNvPr id="10" name="Text Placeholder 7"/>
          <p:cNvSpPr>
            <a:spLocks noGrp="1"/>
          </p:cNvSpPr>
          <p:nvPr>
            <p:ph type="body" sz="half" idx="2"/>
          </p:nvPr>
        </p:nvSpPr>
        <p:spPr>
          <a:xfrm>
            <a:off x="1110805" y="3545155"/>
            <a:ext cx="3794760" cy="2194036"/>
          </a:xfrm>
        </p:spPr>
        <p:txBody>
          <a:bodyPr/>
          <a:lstStyle/>
          <a:p>
            <a:r>
              <a:rPr lang="en-US" dirty="0" smtClean="0"/>
              <a:t>Our Vision</a:t>
            </a:r>
          </a:p>
          <a:p>
            <a:endParaRPr lang="en-US" dirty="0"/>
          </a:p>
          <a:p>
            <a:r>
              <a:rPr lang="en-US" dirty="0" smtClean="0"/>
              <a:t>To be a leading College Brand In South Africa.</a:t>
            </a:r>
            <a:endParaRPr lang="en-ZA" dirty="0"/>
          </a:p>
        </p:txBody>
      </p:sp>
      <p:pic>
        <p:nvPicPr>
          <p:cNvPr id="11" name="Picture 1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3667" y="802597"/>
            <a:ext cx="2916942" cy="113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03041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             QUARTER 1 STUDENT ACTIVITIES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ZA" sz="5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ZA" sz="5600" dirty="0" smtClean="0"/>
              <a:t>COLLEGE INDUCTION SESSIONS: 23 – 30/01/2020 (all campuses) New students receive induction packs and diaries (Returning students receive college diaries)</a:t>
            </a:r>
            <a:endParaRPr lang="en-ZA" sz="5600" dirty="0"/>
          </a:p>
          <a:p>
            <a:pPr marL="0" indent="0">
              <a:buNone/>
            </a:pPr>
            <a:r>
              <a:rPr lang="en-ZA" sz="5600" dirty="0" smtClean="0"/>
              <a:t>    SRC ELECTIONS AND INDUCTION CAMP</a:t>
            </a:r>
          </a:p>
          <a:p>
            <a:r>
              <a:rPr lang="en-ZA" sz="5600" dirty="0" smtClean="0"/>
              <a:t>SRC </a:t>
            </a:r>
            <a:r>
              <a:rPr lang="en-ZA" sz="5600" dirty="0"/>
              <a:t>Induction: </a:t>
            </a:r>
            <a:r>
              <a:rPr lang="en-ZA" sz="5600" dirty="0" smtClean="0"/>
              <a:t>21</a:t>
            </a:r>
            <a:r>
              <a:rPr lang="en-ZA" sz="5600" baseline="30000" dirty="0" smtClean="0"/>
              <a:t>st</a:t>
            </a:r>
            <a:r>
              <a:rPr lang="en-ZA" sz="5600" dirty="0" smtClean="0"/>
              <a:t>  </a:t>
            </a:r>
            <a:r>
              <a:rPr lang="en-ZA" sz="5600" dirty="0"/>
              <a:t>– </a:t>
            </a:r>
            <a:r>
              <a:rPr lang="en-ZA" sz="5600" dirty="0" smtClean="0"/>
              <a:t>23</a:t>
            </a:r>
            <a:r>
              <a:rPr lang="en-ZA" sz="5600" baseline="30000" dirty="0" smtClean="0"/>
              <a:t>rd</a:t>
            </a:r>
            <a:r>
              <a:rPr lang="en-ZA" sz="5600" dirty="0" smtClean="0"/>
              <a:t>  </a:t>
            </a:r>
            <a:r>
              <a:rPr lang="en-ZA" sz="5600" dirty="0"/>
              <a:t>February </a:t>
            </a:r>
            <a:r>
              <a:rPr lang="en-ZA" sz="5600" dirty="0" smtClean="0"/>
              <a:t>2020 and the following SRC members and portfolios are serving at Central level: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sz="5600" dirty="0" smtClean="0"/>
              <a:t> President: NP Ngwenya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sz="5600" dirty="0"/>
              <a:t> </a:t>
            </a:r>
            <a:r>
              <a:rPr lang="en-ZA" sz="5600" dirty="0" smtClean="0"/>
              <a:t>Deputy </a:t>
            </a:r>
            <a:r>
              <a:rPr lang="en-ZA" sz="5600" dirty="0" err="1" smtClean="0"/>
              <a:t>President:BB</a:t>
            </a:r>
            <a:r>
              <a:rPr lang="en-ZA" sz="5600" dirty="0" smtClean="0"/>
              <a:t> </a:t>
            </a:r>
            <a:r>
              <a:rPr lang="en-ZA" sz="5600" dirty="0" err="1" smtClean="0"/>
              <a:t>Motha</a:t>
            </a:r>
            <a:endParaRPr lang="en-ZA" sz="5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ZA" sz="5600" dirty="0" smtClean="0"/>
              <a:t>Secretary:  NS. </a:t>
            </a:r>
            <a:r>
              <a:rPr lang="en-ZA" sz="5600" dirty="0" err="1" smtClean="0"/>
              <a:t>Mcube</a:t>
            </a:r>
            <a:r>
              <a:rPr lang="en-ZA" sz="5600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sz="5600" dirty="0" smtClean="0"/>
              <a:t>Deputy Secretary: M </a:t>
            </a:r>
            <a:r>
              <a:rPr lang="en-ZA" sz="5600" dirty="0" err="1" smtClean="0"/>
              <a:t>Mokudubeta</a:t>
            </a:r>
            <a:endParaRPr lang="en-ZA" sz="5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ZA" sz="5600" dirty="0" smtClean="0"/>
              <a:t>Treasurer: B Maseko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sz="5600" dirty="0" smtClean="0"/>
              <a:t>Director of Public Affairs and community outreach: L </a:t>
            </a:r>
            <a:r>
              <a:rPr lang="en-ZA" sz="5600" dirty="0" err="1" smtClean="0"/>
              <a:t>Mosia</a:t>
            </a:r>
            <a:endParaRPr lang="en-ZA" sz="5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ZA" sz="5600" dirty="0" smtClean="0"/>
              <a:t>Director of Academic Affairs: D </a:t>
            </a:r>
            <a:r>
              <a:rPr lang="en-ZA" sz="5600" dirty="0" err="1" smtClean="0"/>
              <a:t>Mokoena</a:t>
            </a:r>
            <a:endParaRPr lang="en-ZA" sz="5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ZA" sz="5600" dirty="0" smtClean="0"/>
              <a:t>Director of Sports, Art and Culture: T </a:t>
            </a:r>
            <a:r>
              <a:rPr lang="en-ZA" sz="5600" dirty="0" err="1" smtClean="0"/>
              <a:t>Mtshali</a:t>
            </a:r>
            <a:endParaRPr lang="en-ZA" sz="5600" dirty="0" smtClean="0"/>
          </a:p>
          <a:p>
            <a:pPr marL="0" indent="0">
              <a:buNone/>
            </a:pPr>
            <a:endParaRPr lang="en-ZA" sz="5600" dirty="0"/>
          </a:p>
          <a:p>
            <a:pPr marL="0" indent="0">
              <a:buNone/>
            </a:pPr>
            <a:endParaRPr lang="en-ZA" sz="64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ZA" sz="1800" dirty="0"/>
          </a:p>
          <a:p>
            <a:endParaRPr lang="en-ZA" sz="7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1060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dirty="0"/>
              <a:t> </a:t>
            </a:r>
            <a:r>
              <a:rPr lang="en-ZA" dirty="0" smtClean="0"/>
              <a:t>            2020 REGISTRATION AND ENROLMENT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Challenges:</a:t>
            </a:r>
          </a:p>
          <a:p>
            <a:r>
              <a:rPr lang="en-US" dirty="0" smtClean="0"/>
              <a:t>Admission policy</a:t>
            </a:r>
          </a:p>
          <a:p>
            <a:r>
              <a:rPr lang="en-US" dirty="0" smtClean="0"/>
              <a:t>Long term process of registration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Recommendation:</a:t>
            </a:r>
          </a:p>
          <a:p>
            <a:r>
              <a:rPr lang="en-US" dirty="0" smtClean="0"/>
              <a:t>Every policy must be firstly be given to the students so that they can make inputs and that policy must be communicated to the students population.</a:t>
            </a:r>
          </a:p>
          <a:p>
            <a:r>
              <a:rPr lang="en-US" dirty="0" smtClean="0"/>
              <a:t>Registration must commence earlier so that classes can start on time.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2200102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915" y="328033"/>
            <a:ext cx="10158767" cy="1188720"/>
          </a:xfrm>
        </p:spPr>
        <p:txBody>
          <a:bodyPr/>
          <a:lstStyle/>
          <a:p>
            <a:r>
              <a:rPr lang="en-ZA" dirty="0" smtClean="0"/>
              <a:t>ENROLMENT TARGETS PER CAMPUS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65912" y="1699491"/>
          <a:ext cx="10158771" cy="4239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7611">
                  <a:extLst>
                    <a:ext uri="{9D8B030D-6E8A-4147-A177-3AD203B41FA5}">
                      <a16:colId xmlns:a16="http://schemas.microsoft.com/office/drawing/2014/main" xmlns="" val="3289242941"/>
                    </a:ext>
                  </a:extLst>
                </a:gridCol>
                <a:gridCol w="995145">
                  <a:extLst>
                    <a:ext uri="{9D8B030D-6E8A-4147-A177-3AD203B41FA5}">
                      <a16:colId xmlns:a16="http://schemas.microsoft.com/office/drawing/2014/main" xmlns="" val="3840317241"/>
                    </a:ext>
                  </a:extLst>
                </a:gridCol>
                <a:gridCol w="995145">
                  <a:extLst>
                    <a:ext uri="{9D8B030D-6E8A-4147-A177-3AD203B41FA5}">
                      <a16:colId xmlns:a16="http://schemas.microsoft.com/office/drawing/2014/main" xmlns="" val="1406692220"/>
                    </a:ext>
                  </a:extLst>
                </a:gridCol>
                <a:gridCol w="995145">
                  <a:extLst>
                    <a:ext uri="{9D8B030D-6E8A-4147-A177-3AD203B41FA5}">
                      <a16:colId xmlns:a16="http://schemas.microsoft.com/office/drawing/2014/main" xmlns="" val="2578381030"/>
                    </a:ext>
                  </a:extLst>
                </a:gridCol>
                <a:gridCol w="995145">
                  <a:extLst>
                    <a:ext uri="{9D8B030D-6E8A-4147-A177-3AD203B41FA5}">
                      <a16:colId xmlns:a16="http://schemas.microsoft.com/office/drawing/2014/main" xmlns="" val="1811346658"/>
                    </a:ext>
                  </a:extLst>
                </a:gridCol>
                <a:gridCol w="995145">
                  <a:extLst>
                    <a:ext uri="{9D8B030D-6E8A-4147-A177-3AD203B41FA5}">
                      <a16:colId xmlns:a16="http://schemas.microsoft.com/office/drawing/2014/main" xmlns="" val="2936438434"/>
                    </a:ext>
                  </a:extLst>
                </a:gridCol>
                <a:gridCol w="995145">
                  <a:extLst>
                    <a:ext uri="{9D8B030D-6E8A-4147-A177-3AD203B41FA5}">
                      <a16:colId xmlns:a16="http://schemas.microsoft.com/office/drawing/2014/main" xmlns="" val="3191840769"/>
                    </a:ext>
                  </a:extLst>
                </a:gridCol>
                <a:gridCol w="995145">
                  <a:extLst>
                    <a:ext uri="{9D8B030D-6E8A-4147-A177-3AD203B41FA5}">
                      <a16:colId xmlns:a16="http://schemas.microsoft.com/office/drawing/2014/main" xmlns="" val="3734748078"/>
                    </a:ext>
                  </a:extLst>
                </a:gridCol>
                <a:gridCol w="995145">
                  <a:extLst>
                    <a:ext uri="{9D8B030D-6E8A-4147-A177-3AD203B41FA5}">
                      <a16:colId xmlns:a16="http://schemas.microsoft.com/office/drawing/2014/main" xmlns="" val="2271202390"/>
                    </a:ext>
                  </a:extLst>
                </a:gridCol>
              </a:tblGrid>
              <a:tr h="4239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 dirty="0">
                          <a:effectLst/>
                        </a:rPr>
                        <a:t>Campus </a:t>
                      </a:r>
                      <a:endParaRPr lang="en-ZA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NCV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T1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S1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PLP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7380307"/>
                  </a:ext>
                </a:extLst>
              </a:tr>
              <a:tr h="42394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Target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Actual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Target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Actual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Target 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Actual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Target 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u="none" strike="noStrike">
                          <a:effectLst/>
                        </a:rPr>
                        <a:t>Actual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534485566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 dirty="0">
                          <a:effectLst/>
                        </a:rPr>
                        <a:t>Ermelo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1055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1045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564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564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358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352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076063719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Evander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1275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1189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1331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670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775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538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 dirty="0">
                          <a:effectLst/>
                        </a:rPr>
                        <a:t> 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790056847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Sibanesetfu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1052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1062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125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161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305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271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 dirty="0">
                          <a:effectLst/>
                        </a:rPr>
                        <a:t> 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880331356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Standerton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1003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959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220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223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345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324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 dirty="0">
                          <a:effectLst/>
                        </a:rPr>
                        <a:t> 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568750728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Balfour 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340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328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80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19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165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199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 dirty="0">
                          <a:effectLst/>
                        </a:rPr>
                        <a:t> 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625541761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Perdekop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392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404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 dirty="0">
                          <a:effectLst/>
                        </a:rPr>
                        <a:t> 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65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45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 dirty="0">
                          <a:effectLst/>
                        </a:rPr>
                        <a:t> 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532997428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Skills Academy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 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95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83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100</a:t>
                      </a:r>
                      <a:endParaRPr lang="en-ZA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116</a:t>
                      </a:r>
                      <a:endParaRPr lang="en-ZA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351233531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u="none" strike="noStrike">
                          <a:effectLst/>
                        </a:rPr>
                        <a:t>TOTAL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5117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4987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2320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>
                          <a:effectLst/>
                        </a:rPr>
                        <a:t>1637</a:t>
                      </a:r>
                      <a:endParaRPr lang="en-ZA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2108</a:t>
                      </a:r>
                      <a:endParaRPr lang="en-ZA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1812</a:t>
                      </a:r>
                      <a:endParaRPr lang="en-ZA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100</a:t>
                      </a:r>
                      <a:endParaRPr lang="en-ZA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2000" u="none" strike="noStrike" dirty="0">
                          <a:effectLst/>
                        </a:rPr>
                        <a:t>116</a:t>
                      </a:r>
                      <a:endParaRPr lang="en-ZA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65872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7055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AND LEARNING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5" y="1685109"/>
            <a:ext cx="10387884" cy="41670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Challenges</a:t>
            </a:r>
          </a:p>
          <a:p>
            <a:r>
              <a:rPr lang="en-US" dirty="0" smtClean="0"/>
              <a:t>One lecturer teaching more that 3 subjects</a:t>
            </a:r>
          </a:p>
          <a:p>
            <a:r>
              <a:rPr lang="en-US" dirty="0" smtClean="0"/>
              <a:t>Effectiveness of teaching and learning</a:t>
            </a:r>
          </a:p>
          <a:p>
            <a:r>
              <a:rPr lang="en-US" dirty="0" smtClean="0"/>
              <a:t>Shortage of classes or venues</a:t>
            </a:r>
          </a:p>
          <a:p>
            <a:r>
              <a:rPr lang="en-US" dirty="0" smtClean="0"/>
              <a:t>Not enough Practical</a:t>
            </a:r>
          </a:p>
          <a:p>
            <a:r>
              <a:rPr lang="en-US" dirty="0" smtClean="0"/>
              <a:t>Not enough Computer Labs</a:t>
            </a:r>
          </a:p>
          <a:p>
            <a:r>
              <a:rPr lang="en-US" dirty="0" smtClean="0"/>
              <a:t>Relevance of the courses to the community/ industry needs</a:t>
            </a:r>
          </a:p>
          <a:p>
            <a:r>
              <a:rPr lang="en-US" dirty="0" smtClean="0"/>
              <a:t>Supplementary students having to write 2 subjects in one day</a:t>
            </a:r>
          </a:p>
          <a:p>
            <a:pPr marL="0" indent="0">
              <a:buNone/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Hire more lecturers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Lecturers to attend trainings on effective teaching , learning and professionalism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prioritization in terms of the projects and build more classes.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more practical's for students to be acquainted with the demands of  the 4IR era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Computers must be regularly maintained and where there is a need also procure more computers.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college must offer progrmmes that will speak to the work environment.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Students supplementing must at least write one subject per day.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21521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649" y="875339"/>
            <a:ext cx="1168113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ZA" sz="1400" dirty="0" smtClean="0"/>
              <a:t>Disbursement of NSFAS Bursaries</a:t>
            </a:r>
            <a:endParaRPr lang="en-ZA" sz="1400" dirty="0"/>
          </a:p>
          <a:p>
            <a:pPr algn="just"/>
            <a:r>
              <a:rPr lang="en-ZA" sz="1400" b="1" dirty="0" smtClean="0"/>
              <a:t>Challenges</a:t>
            </a:r>
            <a:endParaRPr lang="en-ZA" sz="1400" b="1" dirty="0"/>
          </a:p>
          <a:p>
            <a:pPr algn="just"/>
            <a:endParaRPr lang="en-ZA" sz="1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NSFAS officials and their presence on FAC meetings</a:t>
            </a:r>
            <a:endParaRPr lang="en-ZA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Outstanding Documents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Delay in payment of allowances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Delay of funding decision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My NSFAS portal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E-wallet </a:t>
            </a:r>
            <a:endParaRPr lang="en-ZA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Outstanding payments/  top ups and wrong allocation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1400" dirty="0"/>
          </a:p>
          <a:p>
            <a:pPr algn="just"/>
            <a:r>
              <a:rPr lang="en-ZA" sz="1400" b="1" dirty="0" smtClean="0"/>
              <a:t>Solutions and recommendations</a:t>
            </a:r>
            <a:endParaRPr lang="en-ZA" sz="1400" b="1" dirty="0"/>
          </a:p>
          <a:p>
            <a:pPr algn="just"/>
            <a:endParaRPr lang="en-ZA" sz="1400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 Request for NSFAS officials to be present in all FAC meetings as per the 2020 Bursary guidelines.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 NSFAS create a system that will enable TVET students to be able to upload all documents online to avoid some students being told the college didn’t sent their documents particularly proof of registration.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NSFAS to communicate with students directly regarding the payment of allowances.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NSFAS must make it point that funding decisions are communicated with colleges and students on time as per the 2020 Bursary guidelines.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 NSFAS officials to be available to respond to all Technical challenges with regards to MYNSFAS portal.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Payment of students allowances to be done through  bank accounts.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1400" dirty="0"/>
              <a:t>I</a:t>
            </a:r>
            <a:r>
              <a:rPr lang="en-ZA" sz="1400" dirty="0" smtClean="0"/>
              <a:t>mplementation of  a feeding scheme programme across all campuses.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dirty="0" smtClean="0"/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854983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40564" y="1678972"/>
            <a:ext cx="4887769" cy="704087"/>
          </a:xfrm>
        </p:spPr>
        <p:txBody>
          <a:bodyPr>
            <a:normAutofit fontScale="85000" lnSpcReduction="20000"/>
          </a:bodyPr>
          <a:lstStyle/>
          <a:p>
            <a:pPr marL="285750" indent="-285750" algn="just"/>
            <a:endParaRPr lang="en-ZA" sz="5600" dirty="0"/>
          </a:p>
          <a:p>
            <a:endParaRPr lang="en-Z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85750" indent="-285750" algn="just"/>
            <a:r>
              <a:rPr lang="en-US" sz="1200" dirty="0"/>
              <a:t>NSFAS officials and their presence on FAC meetings</a:t>
            </a:r>
            <a:endParaRPr lang="en-ZA" sz="1200" dirty="0"/>
          </a:p>
          <a:p>
            <a:pPr marL="285750" indent="-285750" algn="just"/>
            <a:r>
              <a:rPr lang="en-US" sz="1200" dirty="0"/>
              <a:t>Outstanding Documents</a:t>
            </a:r>
          </a:p>
          <a:p>
            <a:pPr marL="285750" indent="-285750" algn="just"/>
            <a:r>
              <a:rPr lang="en-US" sz="1200" dirty="0"/>
              <a:t>Delay in payment of allowances</a:t>
            </a:r>
          </a:p>
          <a:p>
            <a:pPr marL="285750" indent="-285750" algn="just"/>
            <a:r>
              <a:rPr lang="en-US" sz="1200" dirty="0"/>
              <a:t>Delay of funding decision </a:t>
            </a:r>
          </a:p>
          <a:p>
            <a:pPr marL="285750" indent="-285750" algn="just"/>
            <a:r>
              <a:rPr lang="en-US" sz="1200" dirty="0"/>
              <a:t>My NSFAS portal</a:t>
            </a:r>
          </a:p>
          <a:p>
            <a:pPr marL="285750" indent="-285750" algn="just"/>
            <a:r>
              <a:rPr lang="en-US" sz="1200" dirty="0"/>
              <a:t>E-wallet </a:t>
            </a:r>
            <a:endParaRPr lang="en-ZA" sz="1200" dirty="0"/>
          </a:p>
          <a:p>
            <a:pPr marL="285750" indent="-285750" algn="just"/>
            <a:r>
              <a:rPr lang="en-US" sz="1200" dirty="0"/>
              <a:t>Outstanding payments/  top ups and wrong allocation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338316" y="2916730"/>
            <a:ext cx="4786366" cy="2823296"/>
          </a:xfrm>
        </p:spPr>
        <p:txBody>
          <a:bodyPr>
            <a:normAutofit fontScale="47500" lnSpcReduction="20000"/>
          </a:bodyPr>
          <a:lstStyle/>
          <a:p>
            <a:pPr marL="285750" indent="-285750" algn="just"/>
            <a:r>
              <a:rPr lang="en-US" dirty="0"/>
              <a:t>Request for NSFAS officials to be present in all FAC meetings as per the 2020 Bursary guidelines.</a:t>
            </a:r>
          </a:p>
          <a:p>
            <a:pPr marL="285750" indent="-285750" algn="just"/>
            <a:r>
              <a:rPr lang="en-US" dirty="0"/>
              <a:t> NSFAS create a system that will enable TVET students to be able to upload all documents online to avoid some students being told the college didn’t sent their documents particularly proof of registration.</a:t>
            </a:r>
          </a:p>
          <a:p>
            <a:pPr marL="285750" indent="-285750" algn="just"/>
            <a:r>
              <a:rPr lang="en-US" dirty="0"/>
              <a:t>NSFAS to communicate with students directly regarding the payment of allowances.</a:t>
            </a:r>
          </a:p>
          <a:p>
            <a:pPr marL="285750" indent="-285750" algn="just"/>
            <a:r>
              <a:rPr lang="en-US" dirty="0"/>
              <a:t>NSFAS must make it point that funding decisions are communicated with colleges and students on time as per the 2020 Bursary guidelines.</a:t>
            </a:r>
          </a:p>
          <a:p>
            <a:pPr marL="285750" indent="-285750" algn="just"/>
            <a:r>
              <a:rPr lang="en-US" dirty="0"/>
              <a:t> NSFAS officials to be available to respond to all Technical challenges with regards to MYNSFAS portal.</a:t>
            </a:r>
          </a:p>
          <a:p>
            <a:pPr marL="285750" indent="-285750" algn="just"/>
            <a:r>
              <a:rPr lang="en-US" dirty="0"/>
              <a:t>Payment of students allowances to be done through  bank accounts.</a:t>
            </a:r>
          </a:p>
          <a:p>
            <a:pPr marL="285750" indent="-285750" algn="just"/>
            <a:r>
              <a:rPr lang="en-ZA" dirty="0"/>
              <a:t>Implementation of  a feeding scheme programme across all campuses</a:t>
            </a:r>
            <a:r>
              <a:rPr lang="en-ZA" dirty="0" smtClean="0"/>
              <a:t>.</a:t>
            </a:r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38316" y="1878682"/>
            <a:ext cx="4786366" cy="704087"/>
          </a:xfrm>
        </p:spPr>
        <p:txBody>
          <a:bodyPr/>
          <a:lstStyle/>
          <a:p>
            <a:r>
              <a:rPr lang="en-ZA" sz="2000" dirty="0"/>
              <a:t>Solutions and recommendations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915" y="346506"/>
            <a:ext cx="10158767" cy="1012031"/>
          </a:xfrm>
        </p:spPr>
        <p:txBody>
          <a:bodyPr>
            <a:normAutofit fontScale="90000"/>
          </a:bodyPr>
          <a:lstStyle/>
          <a:p>
            <a:r>
              <a:rPr lang="en-ZA" dirty="0"/>
              <a:t>Disbursement of NSFAS Bursaries</a:t>
            </a:r>
            <a:br>
              <a:rPr lang="en-ZA" dirty="0"/>
            </a:br>
            <a:endParaRPr lang="en-ZA" dirty="0"/>
          </a:p>
        </p:txBody>
      </p:sp>
      <p:sp>
        <p:nvSpPr>
          <p:cNvPr id="12" name="Text Placeholder 10"/>
          <p:cNvSpPr txBox="1">
            <a:spLocks/>
          </p:cNvSpPr>
          <p:nvPr/>
        </p:nvSpPr>
        <p:spPr>
          <a:xfrm>
            <a:off x="6490716" y="2465833"/>
            <a:ext cx="4786366" cy="704087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33CC"/>
              </a:buClr>
              <a:buFont typeface="Wingdings" panose="05000000000000000000" pitchFamily="2" charset="2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C000"/>
              </a:buClr>
              <a:buFont typeface="Wingdings" panose="05000000000000000000" pitchFamily="2" charset="2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CC00"/>
              </a:buClr>
              <a:buFont typeface="Wingdings" panose="05000000000000000000" pitchFamily="2" charset="2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70C0"/>
              </a:buClr>
              <a:buFont typeface="Courier New" panose="02070309020205020404" pitchFamily="49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C000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dirty="0"/>
          </a:p>
        </p:txBody>
      </p:sp>
      <p:sp>
        <p:nvSpPr>
          <p:cNvPr id="13" name="Text Placeholder 10"/>
          <p:cNvSpPr txBox="1">
            <a:spLocks/>
          </p:cNvSpPr>
          <p:nvPr/>
        </p:nvSpPr>
        <p:spPr>
          <a:xfrm>
            <a:off x="1016616" y="2212643"/>
            <a:ext cx="4786366" cy="704087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33CC"/>
              </a:buClr>
              <a:buFont typeface="Wingdings" panose="05000000000000000000" pitchFamily="2" charset="2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C000"/>
              </a:buClr>
              <a:buFont typeface="Wingdings" panose="05000000000000000000" pitchFamily="2" charset="2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CC00"/>
              </a:buClr>
              <a:buFont typeface="Wingdings" panose="05000000000000000000" pitchFamily="2" charset="2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70C0"/>
              </a:buClr>
              <a:buFont typeface="Courier New" panose="02070309020205020404" pitchFamily="49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C000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dirty="0"/>
          </a:p>
        </p:txBody>
      </p:sp>
      <p:sp>
        <p:nvSpPr>
          <p:cNvPr id="14" name="Text Placeholder 10"/>
          <p:cNvSpPr txBox="1">
            <a:spLocks/>
          </p:cNvSpPr>
          <p:nvPr/>
        </p:nvSpPr>
        <p:spPr>
          <a:xfrm>
            <a:off x="1029292" y="1766684"/>
            <a:ext cx="4786366" cy="704087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33CC"/>
              </a:buClr>
              <a:buFont typeface="Wingdings" panose="05000000000000000000" pitchFamily="2" charset="2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C000"/>
              </a:buClr>
              <a:buFont typeface="Wingdings" panose="05000000000000000000" pitchFamily="2" charset="2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CC00"/>
              </a:buClr>
              <a:buFont typeface="Wingdings" panose="05000000000000000000" pitchFamily="2" charset="2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70C0"/>
              </a:buClr>
              <a:buFont typeface="Courier New" panose="02070309020205020404" pitchFamily="49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C000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 err="1" smtClean="0"/>
              <a:t>cHALLENGES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4718130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    CURRENT STATISTICS ON NSFAS     DISBURSEMENTS AND FUNDING DECISIONS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4575856"/>
              </p:ext>
            </p:extLst>
          </p:nvPr>
        </p:nvGraphicFramePr>
        <p:xfrm>
          <a:off x="838196" y="1825624"/>
          <a:ext cx="10781148" cy="3070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858">
                  <a:extLst>
                    <a:ext uri="{9D8B030D-6E8A-4147-A177-3AD203B41FA5}">
                      <a16:colId xmlns:a16="http://schemas.microsoft.com/office/drawing/2014/main" xmlns="" val="43379037"/>
                    </a:ext>
                  </a:extLst>
                </a:gridCol>
                <a:gridCol w="1796858">
                  <a:extLst>
                    <a:ext uri="{9D8B030D-6E8A-4147-A177-3AD203B41FA5}">
                      <a16:colId xmlns:a16="http://schemas.microsoft.com/office/drawing/2014/main" xmlns="" val="4202527699"/>
                    </a:ext>
                  </a:extLst>
                </a:gridCol>
                <a:gridCol w="1796858">
                  <a:extLst>
                    <a:ext uri="{9D8B030D-6E8A-4147-A177-3AD203B41FA5}">
                      <a16:colId xmlns:a16="http://schemas.microsoft.com/office/drawing/2014/main" xmlns="" val="433640801"/>
                    </a:ext>
                  </a:extLst>
                </a:gridCol>
                <a:gridCol w="1796858">
                  <a:extLst>
                    <a:ext uri="{9D8B030D-6E8A-4147-A177-3AD203B41FA5}">
                      <a16:colId xmlns:a16="http://schemas.microsoft.com/office/drawing/2014/main" xmlns="" val="2622498180"/>
                    </a:ext>
                  </a:extLst>
                </a:gridCol>
                <a:gridCol w="1796858">
                  <a:extLst>
                    <a:ext uri="{9D8B030D-6E8A-4147-A177-3AD203B41FA5}">
                      <a16:colId xmlns:a16="http://schemas.microsoft.com/office/drawing/2014/main" xmlns="" val="882603846"/>
                    </a:ext>
                  </a:extLst>
                </a:gridCol>
                <a:gridCol w="1796858">
                  <a:extLst>
                    <a:ext uri="{9D8B030D-6E8A-4147-A177-3AD203B41FA5}">
                      <a16:colId xmlns:a16="http://schemas.microsoft.com/office/drawing/2014/main" xmlns="" val="3276310499"/>
                    </a:ext>
                  </a:extLst>
                </a:gridCol>
              </a:tblGrid>
              <a:tr h="1136202">
                <a:tc>
                  <a:txBody>
                    <a:bodyPr/>
                    <a:lstStyle/>
                    <a:p>
                      <a:r>
                        <a:rPr lang="en-GB" dirty="0" smtClean="0"/>
                        <a:t>Programme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No: Students declared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Fees Declared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Allowance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No: Students on Wallet disbursed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wallet</a:t>
                      </a:r>
                      <a:r>
                        <a:rPr lang="en-GB" baseline="0" dirty="0" smtClean="0"/>
                        <a:t> Disbursed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2357517"/>
                  </a:ext>
                </a:extLst>
              </a:tr>
              <a:tr h="372501">
                <a:tc>
                  <a:txBody>
                    <a:bodyPr/>
                    <a:lstStyle/>
                    <a:p>
                      <a:r>
                        <a:rPr lang="en-GB" b="0" dirty="0" smtClean="0"/>
                        <a:t>NCV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 smtClean="0"/>
                        <a:t>3145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</a:t>
                      </a: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39 412 612,00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</a:t>
                      </a: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552 550,00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2165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R 8 641 410,00</a:t>
                      </a:r>
                      <a:endParaRPr lang="en-ZA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3124886"/>
                  </a:ext>
                </a:extLst>
              </a:tr>
              <a:tr h="460793">
                <a:tc>
                  <a:txBody>
                    <a:bodyPr/>
                    <a:lstStyle/>
                    <a:p>
                      <a:r>
                        <a:rPr lang="en-GB" b="0" dirty="0" smtClean="0"/>
                        <a:t>Report</a:t>
                      </a:r>
                      <a:r>
                        <a:rPr lang="en-GB" b="0" baseline="0" dirty="0" smtClean="0"/>
                        <a:t> 191 S1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880 070,00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8 775 850,00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769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R1 828 908,00</a:t>
                      </a:r>
                      <a:endParaRPr lang="en-ZA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8090086"/>
                  </a:ext>
                </a:extLst>
              </a:tr>
              <a:tr h="460793">
                <a:tc>
                  <a:txBody>
                    <a:bodyPr/>
                    <a:lstStyle/>
                    <a:p>
                      <a:r>
                        <a:rPr lang="en-GB" b="0" dirty="0" smtClean="0"/>
                        <a:t>Report 191 T1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</a:t>
                      </a: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1 273 744,00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 </a:t>
                      </a: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3 970 988,00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258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R 677 632,00</a:t>
                      </a:r>
                      <a:endParaRPr lang="en-ZA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565827"/>
                  </a:ext>
                </a:extLst>
              </a:tr>
              <a:tr h="46079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Totals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4788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R 43 566 426,00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R 68</a:t>
                      </a:r>
                      <a:r>
                        <a:rPr lang="en-GB" b="1" baseline="0" dirty="0" smtClean="0"/>
                        <a:t> 299 388,00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3192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R 11 612 080,00</a:t>
                      </a:r>
                      <a:endParaRPr lang="en-Z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5812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20482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ACCOMMODATION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Challenges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viction of students in their rented apartments</a:t>
            </a:r>
          </a:p>
          <a:p>
            <a:r>
              <a:rPr lang="en-US" sz="3600" dirty="0" smtClean="0"/>
              <a:t>High Renting fees</a:t>
            </a:r>
          </a:p>
          <a:p>
            <a:r>
              <a:rPr lang="en-US" sz="3600" dirty="0" smtClean="0"/>
              <a:t>Staff accommodation in campuses to be given to needy students</a:t>
            </a:r>
          </a:p>
          <a:p>
            <a:r>
              <a:rPr lang="en-US" sz="3600" dirty="0" smtClean="0"/>
              <a:t>Safety of students on campus and in private students’ accommodation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Recommendations</a:t>
            </a:r>
          </a:p>
          <a:p>
            <a:r>
              <a:rPr lang="en-US" sz="3600" dirty="0" smtClean="0"/>
              <a:t>We are appealing to the college and the Department of </a:t>
            </a:r>
            <a:r>
              <a:rPr lang="en-US" sz="3600" dirty="0"/>
              <a:t>H</a:t>
            </a:r>
            <a:r>
              <a:rPr lang="en-US" sz="3600" dirty="0" smtClean="0"/>
              <a:t>igher Education , all other Governments organs and stakeholders to facilitate and see the urgency of the need of building students accommodation for our TVET sector. Particularly in our GS college.</a:t>
            </a:r>
          </a:p>
          <a:p>
            <a:r>
              <a:rPr lang="en-US" sz="3600" dirty="0" smtClean="0"/>
              <a:t>The college must have a progressive strategy of trying to assist students with renting fees whilst they are still waiting for their allowances</a:t>
            </a:r>
          </a:p>
          <a:p>
            <a:r>
              <a:rPr lang="en-US" sz="3600" dirty="0" smtClean="0"/>
              <a:t>We are also urging the college to see the need of strengthening safety across all campuses by installing advanced turnstile gates.</a:t>
            </a:r>
          </a:p>
          <a:p>
            <a:r>
              <a:rPr lang="en-US" sz="3600" dirty="0" smtClean="0"/>
              <a:t>The few  residence already available in our campuses must at least be given to needy students instead of being occupied by college staff members.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96884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Custom 8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70FF70"/>
      </a:accent1>
      <a:accent2>
        <a:srgbClr val="005390"/>
      </a:accent2>
      <a:accent3>
        <a:srgbClr val="E47420"/>
      </a:accent3>
      <a:accent4>
        <a:srgbClr val="9CA383"/>
      </a:accent4>
      <a:accent5>
        <a:srgbClr val="0099FF"/>
      </a:accent5>
      <a:accent6>
        <a:srgbClr val="4A4222"/>
      </a:accent6>
      <a:hlink>
        <a:srgbClr val="00B0F0"/>
      </a:hlink>
      <a:folHlink>
        <a:srgbClr val="738F9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SC PP TEMPLATE" id="{D751A629-CCB7-4E79-8F1B-F63A69FAF307}" vid="{A4A04A4B-6ADE-42E7-BC0C-323806BDD8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GSC PP TEMPLATE (1)</Template>
  <TotalTime>1534</TotalTime>
  <Words>1043</Words>
  <Application>Microsoft Office PowerPoint</Application>
  <PresentationFormat>Custom</PresentationFormat>
  <Paragraphs>228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Parcel</vt:lpstr>
      <vt:lpstr>SRC PRESENTATION</vt:lpstr>
      <vt:lpstr>             QUARTER 1 STUDENT ACTIVITIES</vt:lpstr>
      <vt:lpstr>             2020 REGISTRATION AND ENROLMENT</vt:lpstr>
      <vt:lpstr>ENROLMENT TARGETS PER CAMPUS</vt:lpstr>
      <vt:lpstr>TEACHING AND LEARNING</vt:lpstr>
      <vt:lpstr>Slide 6</vt:lpstr>
      <vt:lpstr>Disbursement of NSFAS Bursaries </vt:lpstr>
      <vt:lpstr>    CURRENT STATISTICS ON NSFAS     DISBURSEMENTS AND FUNDING DECISIONS</vt:lpstr>
      <vt:lpstr>STUDENTS ACCOMMODATION</vt:lpstr>
      <vt:lpstr>                 STUDENT ACTIVITIES</vt:lpstr>
      <vt:lpstr>Where quality meets potential in creating your tomorrow today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Board Meeting</dc:title>
  <dc:creator>Pheko G</dc:creator>
  <cp:lastModifiedBy>PUMZA</cp:lastModifiedBy>
  <cp:revision>43</cp:revision>
  <cp:lastPrinted>2020-03-05T07:06:20Z</cp:lastPrinted>
  <dcterms:created xsi:type="dcterms:W3CDTF">2020-03-03T13:52:56Z</dcterms:created>
  <dcterms:modified xsi:type="dcterms:W3CDTF">2020-03-12T10:56:52Z</dcterms:modified>
</cp:coreProperties>
</file>