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349" r:id="rId2"/>
    <p:sldId id="366" r:id="rId3"/>
    <p:sldId id="403" r:id="rId4"/>
    <p:sldId id="407" r:id="rId5"/>
    <p:sldId id="408" r:id="rId6"/>
    <p:sldId id="414" r:id="rId7"/>
    <p:sldId id="435" r:id="rId8"/>
    <p:sldId id="411" r:id="rId9"/>
    <p:sldId id="412" r:id="rId10"/>
    <p:sldId id="397" r:id="rId11"/>
    <p:sldId id="433" r:id="rId12"/>
    <p:sldId id="416" r:id="rId13"/>
    <p:sldId id="417" r:id="rId14"/>
    <p:sldId id="401" r:id="rId15"/>
    <p:sldId id="434" r:id="rId16"/>
    <p:sldId id="421" r:id="rId17"/>
    <p:sldId id="420" r:id="rId18"/>
    <p:sldId id="422" r:id="rId19"/>
    <p:sldId id="406" r:id="rId20"/>
    <p:sldId id="429" r:id="rId21"/>
    <p:sldId id="431" r:id="rId22"/>
    <p:sldId id="402" r:id="rId23"/>
    <p:sldId id="393" r:id="rId24"/>
    <p:sldId id="394" r:id="rId25"/>
    <p:sldId id="395" r:id="rId26"/>
    <p:sldId id="396" r:id="rId27"/>
    <p:sldId id="398" r:id="rId28"/>
    <p:sldId id="399" r:id="rId29"/>
    <p:sldId id="432" r:id="rId30"/>
    <p:sldId id="425" r:id="rId31"/>
    <p:sldId id="426" r:id="rId32"/>
    <p:sldId id="427" r:id="rId33"/>
    <p:sldId id="364" r:id="rId34"/>
    <p:sldId id="392"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3068168-9788-44A0-919F-5D1C9BD873D3}">
          <p14:sldIdLst>
            <p14:sldId id="349"/>
            <p14:sldId id="366"/>
            <p14:sldId id="403"/>
            <p14:sldId id="407"/>
            <p14:sldId id="408"/>
            <p14:sldId id="414"/>
            <p14:sldId id="435"/>
            <p14:sldId id="411"/>
            <p14:sldId id="412"/>
            <p14:sldId id="397"/>
            <p14:sldId id="433"/>
            <p14:sldId id="416"/>
            <p14:sldId id="417"/>
            <p14:sldId id="401"/>
            <p14:sldId id="434"/>
            <p14:sldId id="421"/>
            <p14:sldId id="420"/>
            <p14:sldId id="422"/>
            <p14:sldId id="406"/>
            <p14:sldId id="429"/>
            <p14:sldId id="431"/>
            <p14:sldId id="402"/>
            <p14:sldId id="393"/>
            <p14:sldId id="394"/>
            <p14:sldId id="395"/>
            <p14:sldId id="396"/>
            <p14:sldId id="398"/>
            <p14:sldId id="399"/>
            <p14:sldId id="432"/>
            <p14:sldId id="425"/>
            <p14:sldId id="426"/>
            <p14:sldId id="427"/>
            <p14:sldId id="364"/>
            <p14:sldId id="392"/>
          </p14:sldIdLst>
        </p14:section>
        <p14:section name="Untitled Section" id="{38EB5CEA-E446-4E9C-8452-3636BDE691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54F7C"/>
    <a:srgbClr val="236289"/>
    <a:srgbClr val="6691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44" autoAdjust="0"/>
    <p:restoredTop sz="94638" autoAdjust="0"/>
  </p:normalViewPr>
  <p:slideViewPr>
    <p:cSldViewPr>
      <p:cViewPr varScale="1">
        <p:scale>
          <a:sx n="110" d="100"/>
          <a:sy n="110" d="100"/>
        </p:scale>
        <p:origin x="-1644" y="-84"/>
      </p:cViewPr>
      <p:guideLst>
        <p:guide orient="horz" pos="2160"/>
        <p:guide pos="2880"/>
      </p:guideLst>
    </p:cSldViewPr>
  </p:slideViewPr>
  <p:notesTextViewPr>
    <p:cViewPr>
      <p:scale>
        <a:sx n="3" d="2"/>
        <a:sy n="3" d="2"/>
      </p:scale>
      <p:origin x="0" y="0"/>
    </p:cViewPr>
  </p:notesTextViewPr>
  <p:sorterViewPr>
    <p:cViewPr>
      <p:scale>
        <a:sx n="100" d="100"/>
        <a:sy n="100" d="100"/>
      </p:scale>
      <p:origin x="0" y="1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ie\Documents\EXAMS\NOV%202019\NOV%202019%20NCV%20SUBJECT%20PASS%20RAT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arie\Documents\EXAMS\NOV%202019\NOV%202019%20NCV%20PROGRESSION%20RAT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Marie\Documents\EXAMS\NOV%202019\2019%20REPORT%20191%20SUBJECT%20PASS%20RAT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Marie\Documents\EXAMS\NOV%202019\2019%20REPORT%20191%20progression%20rate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Marie\Documents\EXAMS\NOV%202019\2019%20REPORT%20191%20SUBJECT%20PASS%20RATE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Marie\Documents\EXAMS\NOV%202019\2019%20REPORT%20191%20progression%20rates.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Sheet1!$B$1</c:f>
              <c:strCache>
                <c:ptCount val="1"/>
                <c:pt idx="0">
                  <c:v>Subject Pass Rate</c:v>
                </c:pt>
              </c:strCache>
            </c:strRef>
          </c:tx>
          <c:spPr>
            <a:ln>
              <a:solidFill>
                <a:srgbClr val="FF0000"/>
              </a:solidFill>
            </a:ln>
          </c:spPr>
          <c:dPt>
            <c:idx val="5"/>
            <c:spPr>
              <a:solidFill>
                <a:srgbClr val="FF0000"/>
              </a:solidFill>
              <a:ln>
                <a:solidFill>
                  <a:srgbClr val="FF0000"/>
                </a:solidFill>
              </a:ln>
            </c:spPr>
            <c:extLst xmlns:c16r2="http://schemas.microsoft.com/office/drawing/2015/06/chart">
              <c:ext xmlns:c16="http://schemas.microsoft.com/office/drawing/2014/chart" uri="{C3380CC4-5D6E-409C-BE32-E72D297353CC}">
                <c16:uniqueId val="{00000000-AC8C-4C99-B4BD-8968B050A60E}"/>
              </c:ext>
            </c:extLst>
          </c:dPt>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2015</c:v>
                </c:pt>
                <c:pt idx="1">
                  <c:v>2016</c:v>
                </c:pt>
                <c:pt idx="2">
                  <c:v>2017</c:v>
                </c:pt>
                <c:pt idx="3">
                  <c:v>2018</c:v>
                </c:pt>
                <c:pt idx="4">
                  <c:v>2019</c:v>
                </c:pt>
                <c:pt idx="5">
                  <c:v>TARGET 2020</c:v>
                </c:pt>
              </c:strCache>
            </c:strRef>
          </c:cat>
          <c:val>
            <c:numRef>
              <c:f>Sheet1!$B$2:$B$7</c:f>
              <c:numCache>
                <c:formatCode>0%</c:formatCode>
                <c:ptCount val="6"/>
                <c:pt idx="0">
                  <c:v>0.89</c:v>
                </c:pt>
                <c:pt idx="1">
                  <c:v>0.89</c:v>
                </c:pt>
                <c:pt idx="2">
                  <c:v>0.92</c:v>
                </c:pt>
                <c:pt idx="3">
                  <c:v>0.9</c:v>
                </c:pt>
                <c:pt idx="4">
                  <c:v>0.91</c:v>
                </c:pt>
                <c:pt idx="5">
                  <c:v>0.93</c:v>
                </c:pt>
              </c:numCache>
            </c:numRef>
          </c:val>
          <c:extLst xmlns:c16r2="http://schemas.microsoft.com/office/drawing/2015/06/chart">
            <c:ext xmlns:c16="http://schemas.microsoft.com/office/drawing/2014/chart" uri="{C3380CC4-5D6E-409C-BE32-E72D297353CC}">
              <c16:uniqueId val="{00000000-60EE-498D-AF71-6B2157D1D71C}"/>
            </c:ext>
          </c:extLst>
        </c:ser>
        <c:dLbls/>
        <c:axId val="112415104"/>
        <c:axId val="112416640"/>
      </c:barChart>
      <c:catAx>
        <c:axId val="112415104"/>
        <c:scaling>
          <c:orientation val="minMax"/>
        </c:scaling>
        <c:axPos val="b"/>
        <c:numFmt formatCode="General" sourceLinked="1"/>
        <c:tickLblPos val="nextTo"/>
        <c:crossAx val="112416640"/>
        <c:crosses val="autoZero"/>
        <c:auto val="1"/>
        <c:lblAlgn val="ctr"/>
        <c:lblOffset val="100"/>
      </c:catAx>
      <c:valAx>
        <c:axId val="112416640"/>
        <c:scaling>
          <c:orientation val="minMax"/>
          <c:max val="1"/>
          <c:min val="0"/>
        </c:scaling>
        <c:axPos val="l"/>
        <c:majorGridlines/>
        <c:numFmt formatCode="0%" sourceLinked="0"/>
        <c:tickLblPos val="nextTo"/>
        <c:crossAx val="112415104"/>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NCV NOVEMBER 2019 EXAM - SUBJECT PASS RATE</a:t>
            </a:r>
          </a:p>
        </c:rich>
      </c:tx>
    </c:title>
    <c:plotArea>
      <c:layout>
        <c:manualLayout>
          <c:layoutTarget val="inner"/>
          <c:xMode val="edge"/>
          <c:yMode val="edge"/>
          <c:x val="5.204889915221525E-2"/>
          <c:y val="8.7872816314019969E-2"/>
          <c:w val="0.84825074001697121"/>
          <c:h val="0.78254139790763411"/>
        </c:manualLayout>
      </c:layout>
      <c:barChart>
        <c:barDir val="col"/>
        <c:grouping val="clustered"/>
        <c:ser>
          <c:idx val="0"/>
          <c:order val="0"/>
          <c:tx>
            <c:v>LEVEL 2</c:v>
          </c:tx>
          <c:spPr>
            <a:solidFill>
              <a:srgbClr val="0070C0"/>
            </a:solidFill>
          </c:spPr>
          <c:dLbls>
            <c:dLbl>
              <c:idx val="5"/>
              <c:layout>
                <c:manualLayout>
                  <c:x val="-1.0007845266488605E-16"/>
                  <c:y val="6.2695924764890098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F36-4FA6-AD3C-6822AB6C01BF}"/>
                </c:ext>
              </c:extLst>
            </c:dLbl>
            <c:spPr>
              <a:noFill/>
              <a:ln>
                <a:noFill/>
              </a:ln>
              <a:effectLst/>
            </c:spPr>
            <c:txPr>
              <a:bodyPr/>
              <a:lstStyle/>
              <a:p>
                <a:pPr>
                  <a:defRPr sz="1000"/>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strRef>
              <c:f>Sheet1!$A$4:$A$10</c:f>
              <c:strCache>
                <c:ptCount val="7"/>
                <c:pt idx="0">
                  <c:v>STANDERTON</c:v>
                </c:pt>
                <c:pt idx="1">
                  <c:v>ERMELO</c:v>
                </c:pt>
                <c:pt idx="2">
                  <c:v>EVANDER</c:v>
                </c:pt>
                <c:pt idx="3">
                  <c:v>SIBANESETFU</c:v>
                </c:pt>
                <c:pt idx="4">
                  <c:v>BALFOUR</c:v>
                </c:pt>
                <c:pt idx="5">
                  <c:v>PERDEKOP</c:v>
                </c:pt>
                <c:pt idx="6">
                  <c:v>GSC</c:v>
                </c:pt>
              </c:strCache>
            </c:strRef>
          </c:cat>
          <c:val>
            <c:numRef>
              <c:f>Sheet1!$D$4:$D$10</c:f>
              <c:numCache>
                <c:formatCode>0%</c:formatCode>
                <c:ptCount val="7"/>
                <c:pt idx="0">
                  <c:v>0.93457497612225393</c:v>
                </c:pt>
                <c:pt idx="1">
                  <c:v>0.89259796806966618</c:v>
                </c:pt>
                <c:pt idx="2">
                  <c:v>0.88900203665987809</c:v>
                </c:pt>
                <c:pt idx="3">
                  <c:v>0.87564991334488784</c:v>
                </c:pt>
                <c:pt idx="4">
                  <c:v>0.91970802919708039</c:v>
                </c:pt>
                <c:pt idx="5">
                  <c:v>0.94204545454545474</c:v>
                </c:pt>
                <c:pt idx="6">
                  <c:v>0.90150327400165997</c:v>
                </c:pt>
              </c:numCache>
            </c:numRef>
          </c:val>
          <c:extLst xmlns:c16r2="http://schemas.microsoft.com/office/drawing/2015/06/chart">
            <c:ext xmlns:c16="http://schemas.microsoft.com/office/drawing/2014/chart" uri="{C3380CC4-5D6E-409C-BE32-E72D297353CC}">
              <c16:uniqueId val="{00000001-AF36-4FA6-AD3C-6822AB6C01BF}"/>
            </c:ext>
          </c:extLst>
        </c:ser>
        <c:ser>
          <c:idx val="1"/>
          <c:order val="1"/>
          <c:tx>
            <c:v>LEVEL 3</c:v>
          </c:tx>
          <c:spPr>
            <a:solidFill>
              <a:srgbClr val="C00000"/>
            </a:solidFill>
          </c:spPr>
          <c:dLbls>
            <c:dLbl>
              <c:idx val="6"/>
              <c:layout>
                <c:manualLayout>
                  <c:x val="0"/>
                  <c:y val="6.2695924764890098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F36-4FA6-AD3C-6822AB6C01BF}"/>
                </c:ext>
              </c:extLst>
            </c:dLbl>
            <c:spPr>
              <a:noFill/>
              <a:ln>
                <a:noFill/>
              </a:ln>
              <a:effectLst/>
            </c:spPr>
            <c:txPr>
              <a:bodyPr/>
              <a:lstStyle/>
              <a:p>
                <a:pPr>
                  <a:defRPr sz="1000"/>
                </a:pPr>
                <a:endParaRPr lang="en-US"/>
              </a:p>
            </c:txPr>
            <c:showVal val="1"/>
            <c:extLst xmlns:c16r2="http://schemas.microsoft.com/office/drawing/2015/06/chart">
              <c:ext xmlns:c15="http://schemas.microsoft.com/office/drawing/2012/chart" uri="{CE6537A1-D6FC-4f65-9D91-7224C49458BB}">
                <c15:showLeaderLines val="0"/>
              </c:ext>
            </c:extLst>
          </c:dLbls>
          <c:cat>
            <c:strRef>
              <c:f>Sheet1!$A$4:$A$10</c:f>
              <c:strCache>
                <c:ptCount val="7"/>
                <c:pt idx="0">
                  <c:v>STANDERTON</c:v>
                </c:pt>
                <c:pt idx="1">
                  <c:v>ERMELO</c:v>
                </c:pt>
                <c:pt idx="2">
                  <c:v>EVANDER</c:v>
                </c:pt>
                <c:pt idx="3">
                  <c:v>SIBANESETFU</c:v>
                </c:pt>
                <c:pt idx="4">
                  <c:v>BALFOUR</c:v>
                </c:pt>
                <c:pt idx="5">
                  <c:v>PERDEKOP</c:v>
                </c:pt>
                <c:pt idx="6">
                  <c:v>GSC</c:v>
                </c:pt>
              </c:strCache>
            </c:strRef>
          </c:cat>
          <c:val>
            <c:numRef>
              <c:f>Sheet1!$G$4:$G$10</c:f>
              <c:numCache>
                <c:formatCode>0%</c:formatCode>
                <c:ptCount val="7"/>
                <c:pt idx="0">
                  <c:v>0.95837897042716325</c:v>
                </c:pt>
                <c:pt idx="1">
                  <c:v>0.91131041355256603</c:v>
                </c:pt>
                <c:pt idx="2">
                  <c:v>0.87666666666666671</c:v>
                </c:pt>
                <c:pt idx="3">
                  <c:v>0.85249343832021007</c:v>
                </c:pt>
                <c:pt idx="4">
                  <c:v>0.86492374727668853</c:v>
                </c:pt>
                <c:pt idx="5">
                  <c:v>0.94474153297682728</c:v>
                </c:pt>
                <c:pt idx="6">
                  <c:v>0.90067772844122451</c:v>
                </c:pt>
              </c:numCache>
            </c:numRef>
          </c:val>
          <c:extLst xmlns:c16r2="http://schemas.microsoft.com/office/drawing/2015/06/chart">
            <c:ext xmlns:c16="http://schemas.microsoft.com/office/drawing/2014/chart" uri="{C3380CC4-5D6E-409C-BE32-E72D297353CC}">
              <c16:uniqueId val="{00000003-AF36-4FA6-AD3C-6822AB6C01BF}"/>
            </c:ext>
          </c:extLst>
        </c:ser>
        <c:ser>
          <c:idx val="2"/>
          <c:order val="2"/>
          <c:tx>
            <c:v>LEVEL 4</c:v>
          </c:tx>
          <c:spPr>
            <a:solidFill>
              <a:srgbClr val="00B050"/>
            </a:solidFill>
          </c:spPr>
          <c:dLbls>
            <c:spPr>
              <a:noFill/>
              <a:ln>
                <a:noFill/>
              </a:ln>
              <a:effectLst/>
            </c:spPr>
            <c:txPr>
              <a:bodyPr/>
              <a:lstStyle/>
              <a:p>
                <a:pPr>
                  <a:defRPr sz="1000"/>
                </a:pPr>
                <a:endParaRPr lang="en-US"/>
              </a:p>
            </c:txPr>
            <c:showVal val="1"/>
            <c:extLst xmlns:c16r2="http://schemas.microsoft.com/office/drawing/2015/06/chart">
              <c:ext xmlns:c15="http://schemas.microsoft.com/office/drawing/2012/chart" uri="{CE6537A1-D6FC-4f65-9D91-7224C49458BB}">
                <c15:showLeaderLines val="0"/>
              </c:ext>
            </c:extLst>
          </c:dLbls>
          <c:cat>
            <c:strRef>
              <c:f>Sheet1!$A$4:$A$10</c:f>
              <c:strCache>
                <c:ptCount val="7"/>
                <c:pt idx="0">
                  <c:v>STANDERTON</c:v>
                </c:pt>
                <c:pt idx="1">
                  <c:v>ERMELO</c:v>
                </c:pt>
                <c:pt idx="2">
                  <c:v>EVANDER</c:v>
                </c:pt>
                <c:pt idx="3">
                  <c:v>SIBANESETFU</c:v>
                </c:pt>
                <c:pt idx="4">
                  <c:v>BALFOUR</c:v>
                </c:pt>
                <c:pt idx="5">
                  <c:v>PERDEKOP</c:v>
                </c:pt>
                <c:pt idx="6">
                  <c:v>GSC</c:v>
                </c:pt>
              </c:strCache>
            </c:strRef>
          </c:cat>
          <c:val>
            <c:numRef>
              <c:f>Sheet1!$J$4:$J$10</c:f>
              <c:numCache>
                <c:formatCode>0%</c:formatCode>
                <c:ptCount val="7"/>
                <c:pt idx="0">
                  <c:v>0.92402597402597408</c:v>
                </c:pt>
                <c:pt idx="1">
                  <c:v>0.93652937204591491</c:v>
                </c:pt>
                <c:pt idx="2">
                  <c:v>0.94190140845070436</c:v>
                </c:pt>
                <c:pt idx="3">
                  <c:v>0.90856814261069574</c:v>
                </c:pt>
                <c:pt idx="4">
                  <c:v>0.96391752577319589</c:v>
                </c:pt>
                <c:pt idx="5">
                  <c:v>0.94011976047904189</c:v>
                </c:pt>
                <c:pt idx="6">
                  <c:v>0.92931973739349083</c:v>
                </c:pt>
              </c:numCache>
            </c:numRef>
          </c:val>
          <c:extLst xmlns:c16r2="http://schemas.microsoft.com/office/drawing/2015/06/chart">
            <c:ext xmlns:c16="http://schemas.microsoft.com/office/drawing/2014/chart" uri="{C3380CC4-5D6E-409C-BE32-E72D297353CC}">
              <c16:uniqueId val="{00000004-AF36-4FA6-AD3C-6822AB6C01BF}"/>
            </c:ext>
          </c:extLst>
        </c:ser>
        <c:ser>
          <c:idx val="3"/>
          <c:order val="3"/>
          <c:tx>
            <c:v>GSC</c:v>
          </c:tx>
          <c:spPr>
            <a:solidFill>
              <a:srgbClr val="7030A0"/>
            </a:solidFill>
          </c:spPr>
          <c:dLbls>
            <c:dLbl>
              <c:idx val="0"/>
              <c:layout>
                <c:manualLayout>
                  <c:x val="2.7304963547873421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F36-4FA6-AD3C-6822AB6C01BF}"/>
                </c:ext>
              </c:extLst>
            </c:dLbl>
            <c:dLbl>
              <c:idx val="1"/>
              <c:layout>
                <c:manualLayout>
                  <c:x val="-5.0058521557455741E-17"/>
                  <c:y val="1.254582436438604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F36-4FA6-AD3C-6822AB6C01BF}"/>
                </c:ext>
              </c:extLst>
            </c:dLbl>
            <c:dLbl>
              <c:idx val="2"/>
              <c:layout>
                <c:manualLayout>
                  <c:x val="-5.0058521557455741E-17"/>
                  <c:y val="1.04581465042756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F36-4FA6-AD3C-6822AB6C01BF}"/>
                </c:ext>
              </c:extLst>
            </c:dLbl>
            <c:dLbl>
              <c:idx val="3"/>
              <c:layout>
                <c:manualLayout>
                  <c:x val="0"/>
                  <c:y val="1.045485363698838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F36-4FA6-AD3C-6822AB6C01BF}"/>
                </c:ext>
              </c:extLst>
            </c:dLbl>
            <c:dLbl>
              <c:idx val="4"/>
              <c:layout>
                <c:manualLayout>
                  <c:x val="1.3647106781112454E-3"/>
                  <c:y val="4.1875393291836626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F36-4FA6-AD3C-6822AB6C01BF}"/>
                </c:ext>
              </c:extLst>
            </c:dLbl>
            <c:dLbl>
              <c:idx val="5"/>
              <c:layout>
                <c:manualLayout>
                  <c:x val="2.7304963547872671E-3"/>
                  <c:y val="1.046374437866391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F36-4FA6-AD3C-6822AB6C01BF}"/>
                </c:ext>
              </c:extLst>
            </c:dLbl>
            <c:dLbl>
              <c:idx val="6"/>
              <c:layout>
                <c:manualLayout>
                  <c:x val="1.3652481773936836E-3"/>
                  <c:y val="8.3638829095907096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F36-4FA6-AD3C-6822AB6C01BF}"/>
                </c:ext>
              </c:extLst>
            </c:dLbl>
            <c:spPr>
              <a:noFill/>
              <a:ln>
                <a:noFill/>
              </a:ln>
              <a:effectLst/>
            </c:spPr>
            <c:txPr>
              <a:bodyPr/>
              <a:lstStyle/>
              <a:p>
                <a:pPr>
                  <a:defRPr sz="1000"/>
                </a:pPr>
                <a:endParaRPr lang="en-US"/>
              </a:p>
            </c:txPr>
            <c:showVal val="1"/>
            <c:extLst xmlns:c16r2="http://schemas.microsoft.com/office/drawing/2015/06/chart">
              <c:ext xmlns:c15="http://schemas.microsoft.com/office/drawing/2012/chart" uri="{CE6537A1-D6FC-4f65-9D91-7224C49458BB}">
                <c15:showLeaderLines val="0"/>
              </c:ext>
            </c:extLst>
          </c:dLbls>
          <c:cat>
            <c:strRef>
              <c:f>Sheet1!$A$4:$A$10</c:f>
              <c:strCache>
                <c:ptCount val="7"/>
                <c:pt idx="0">
                  <c:v>STANDERTON</c:v>
                </c:pt>
                <c:pt idx="1">
                  <c:v>ERMELO</c:v>
                </c:pt>
                <c:pt idx="2">
                  <c:v>EVANDER</c:v>
                </c:pt>
                <c:pt idx="3">
                  <c:v>SIBANESETFU</c:v>
                </c:pt>
                <c:pt idx="4">
                  <c:v>BALFOUR</c:v>
                </c:pt>
                <c:pt idx="5">
                  <c:v>PERDEKOP</c:v>
                </c:pt>
                <c:pt idx="6">
                  <c:v>GSC</c:v>
                </c:pt>
              </c:strCache>
            </c:strRef>
          </c:cat>
          <c:val>
            <c:numRef>
              <c:f>Sheet1!$M$4:$M$10</c:f>
              <c:numCache>
                <c:formatCode>0.0%</c:formatCode>
                <c:ptCount val="7"/>
                <c:pt idx="0">
                  <c:v>0.93956043956043955</c:v>
                </c:pt>
                <c:pt idx="1">
                  <c:v>0.91107110711071104</c:v>
                </c:pt>
                <c:pt idx="2">
                  <c:v>0.89953488372093027</c:v>
                </c:pt>
                <c:pt idx="3">
                  <c:v>0.87785618279569888</c:v>
                </c:pt>
                <c:pt idx="4">
                  <c:v>0.90591174021648624</c:v>
                </c:pt>
                <c:pt idx="5">
                  <c:v>0.94232749742533473</c:v>
                </c:pt>
                <c:pt idx="6">
                  <c:v>0.90873493975903619</c:v>
                </c:pt>
              </c:numCache>
            </c:numRef>
          </c:val>
          <c:extLst xmlns:c16r2="http://schemas.microsoft.com/office/drawing/2015/06/chart">
            <c:ext xmlns:c16="http://schemas.microsoft.com/office/drawing/2014/chart" uri="{C3380CC4-5D6E-409C-BE32-E72D297353CC}">
              <c16:uniqueId val="{0000000C-AF36-4FA6-AD3C-6822AB6C01BF}"/>
            </c:ext>
          </c:extLst>
        </c:ser>
        <c:dLbls/>
        <c:axId val="68253952"/>
        <c:axId val="68276224"/>
      </c:barChart>
      <c:catAx>
        <c:axId val="68253952"/>
        <c:scaling>
          <c:orientation val="minMax"/>
        </c:scaling>
        <c:axPos val="b"/>
        <c:numFmt formatCode="General" sourceLinked="0"/>
        <c:majorTickMark val="none"/>
        <c:tickLblPos val="nextTo"/>
        <c:txPr>
          <a:bodyPr/>
          <a:lstStyle/>
          <a:p>
            <a:pPr>
              <a:defRPr sz="1200"/>
            </a:pPr>
            <a:endParaRPr lang="en-US"/>
          </a:p>
        </c:txPr>
        <c:crossAx val="68276224"/>
        <c:crosses val="autoZero"/>
        <c:auto val="1"/>
        <c:lblAlgn val="ctr"/>
        <c:lblOffset val="100"/>
      </c:catAx>
      <c:valAx>
        <c:axId val="68276224"/>
        <c:scaling>
          <c:orientation val="minMax"/>
          <c:max val="1"/>
          <c:min val="0.75000000000000022"/>
        </c:scaling>
        <c:axPos val="l"/>
        <c:majorGridlines/>
        <c:numFmt formatCode="0%" sourceLinked="1"/>
        <c:majorTickMark val="none"/>
        <c:tickLblPos val="nextTo"/>
        <c:txPr>
          <a:bodyPr/>
          <a:lstStyle/>
          <a:p>
            <a:pPr>
              <a:defRPr sz="1200"/>
            </a:pPr>
            <a:endParaRPr lang="en-US"/>
          </a:p>
        </c:txPr>
        <c:crossAx val="68253952"/>
        <c:crosses val="autoZero"/>
        <c:crossBetween val="between"/>
      </c:valAx>
    </c:plotArea>
    <c:legend>
      <c:legendPos val="r"/>
      <c:txPr>
        <a:bodyPr/>
        <a:lstStyle/>
        <a:p>
          <a:pPr>
            <a:defRPr sz="1200"/>
          </a:pPr>
          <a:endParaRPr lang="en-US"/>
        </a:p>
      </c:txP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NCV</a:t>
            </a:r>
            <a:r>
              <a:rPr lang="en-ZA" baseline="0"/>
              <a:t> NOVEMBER 2019 EXAM - PROGRESSION</a:t>
            </a:r>
            <a:r>
              <a:rPr lang="en-ZA"/>
              <a:t> RATE</a:t>
            </a:r>
          </a:p>
        </c:rich>
      </c:tx>
      <c:layout>
        <c:manualLayout>
          <c:xMode val="edge"/>
          <c:yMode val="edge"/>
          <c:x val="0.2204637717962325"/>
          <c:y val="1.2920827274787949E-2"/>
        </c:manualLayout>
      </c:layout>
    </c:title>
    <c:plotArea>
      <c:layout>
        <c:manualLayout>
          <c:layoutTarget val="inner"/>
          <c:xMode val="edge"/>
          <c:yMode val="edge"/>
          <c:x val="5.5701770426704371E-2"/>
          <c:y val="0.11131953999413167"/>
          <c:w val="0.85233835301943672"/>
          <c:h val="0.82652700778464572"/>
        </c:manualLayout>
      </c:layout>
      <c:barChart>
        <c:barDir val="col"/>
        <c:grouping val="clustered"/>
        <c:ser>
          <c:idx val="0"/>
          <c:order val="0"/>
          <c:tx>
            <c:v>Level 2</c:v>
          </c:tx>
          <c:spPr>
            <a:solidFill>
              <a:srgbClr val="0070C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Sheet1!$A$12:$A$18</c:f>
              <c:strCache>
                <c:ptCount val="7"/>
                <c:pt idx="0">
                  <c:v>STANDERTON</c:v>
                </c:pt>
                <c:pt idx="1">
                  <c:v>ERMELO</c:v>
                </c:pt>
                <c:pt idx="2">
                  <c:v>EVANDER</c:v>
                </c:pt>
                <c:pt idx="3">
                  <c:v>SIBANESETFU</c:v>
                </c:pt>
                <c:pt idx="4">
                  <c:v>BALFOUR</c:v>
                </c:pt>
                <c:pt idx="5">
                  <c:v>PERDEKOP</c:v>
                </c:pt>
                <c:pt idx="6">
                  <c:v>GSC</c:v>
                </c:pt>
              </c:strCache>
            </c:strRef>
          </c:cat>
          <c:val>
            <c:numRef>
              <c:f>Sheet1!$E$12:$E$18</c:f>
              <c:numCache>
                <c:formatCode>0%</c:formatCode>
                <c:ptCount val="7"/>
                <c:pt idx="0">
                  <c:v>0.85567010309278368</c:v>
                </c:pt>
                <c:pt idx="1">
                  <c:v>0.73015873015873023</c:v>
                </c:pt>
                <c:pt idx="2">
                  <c:v>0.78368794326241131</c:v>
                </c:pt>
                <c:pt idx="3">
                  <c:v>0.65126050420168069</c:v>
                </c:pt>
                <c:pt idx="4">
                  <c:v>0.76000000000000012</c:v>
                </c:pt>
                <c:pt idx="5">
                  <c:v>0.89010989010989028</c:v>
                </c:pt>
                <c:pt idx="6">
                  <c:v>0.76532567049808464</c:v>
                </c:pt>
              </c:numCache>
            </c:numRef>
          </c:val>
          <c:extLst xmlns:c16r2="http://schemas.microsoft.com/office/drawing/2015/06/chart">
            <c:ext xmlns:c16="http://schemas.microsoft.com/office/drawing/2014/chart" uri="{C3380CC4-5D6E-409C-BE32-E72D297353CC}">
              <c16:uniqueId val="{00000000-E3FE-467D-B0F3-0E22422A04B6}"/>
            </c:ext>
          </c:extLst>
        </c:ser>
        <c:ser>
          <c:idx val="1"/>
          <c:order val="1"/>
          <c:tx>
            <c:v>Level 3</c:v>
          </c:tx>
          <c:spPr>
            <a:solidFill>
              <a:srgbClr val="C00000"/>
            </a:solidFill>
          </c:spPr>
          <c:dLbls>
            <c:spPr>
              <a:noFill/>
              <a:ln>
                <a:noFill/>
              </a:ln>
              <a:effectLst/>
            </c:spPr>
            <c:txPr>
              <a:bodyPr wrap="square" lIns="38100" tIns="19050" rIns="38100" bIns="19050" anchor="ctr">
                <a:spAutoFit/>
              </a:bodyPr>
              <a:lstStyle/>
              <a:p>
                <a:pPr>
                  <a:defRPr sz="1050"/>
                </a:pPr>
                <a:endParaRPr lang="en-US"/>
              </a:p>
            </c:txPr>
            <c:showVal val="1"/>
            <c:extLst xmlns:c16r2="http://schemas.microsoft.com/office/drawing/2015/06/chart">
              <c:ext xmlns:c15="http://schemas.microsoft.com/office/drawing/2012/chart" uri="{CE6537A1-D6FC-4f65-9D91-7224C49458BB}">
                <c15:showLeaderLines val="0"/>
              </c:ext>
            </c:extLst>
          </c:dLbls>
          <c:cat>
            <c:strRef>
              <c:f>Sheet1!$A$12:$A$18</c:f>
              <c:strCache>
                <c:ptCount val="7"/>
                <c:pt idx="0">
                  <c:v>STANDERTON</c:v>
                </c:pt>
                <c:pt idx="1">
                  <c:v>ERMELO</c:v>
                </c:pt>
                <c:pt idx="2">
                  <c:v>EVANDER</c:v>
                </c:pt>
                <c:pt idx="3">
                  <c:v>SIBANESETFU</c:v>
                </c:pt>
                <c:pt idx="4">
                  <c:v>BALFOUR</c:v>
                </c:pt>
                <c:pt idx="5">
                  <c:v>PERDEKOP</c:v>
                </c:pt>
                <c:pt idx="6">
                  <c:v>GSC</c:v>
                </c:pt>
              </c:strCache>
            </c:strRef>
          </c:cat>
          <c:val>
            <c:numRef>
              <c:f>Sheet1!$I$12:$I$18</c:f>
              <c:numCache>
                <c:formatCode>0%</c:formatCode>
                <c:ptCount val="7"/>
                <c:pt idx="0">
                  <c:v>0.94148936170212749</c:v>
                </c:pt>
                <c:pt idx="1">
                  <c:v>0.96644295302013439</c:v>
                </c:pt>
                <c:pt idx="2">
                  <c:v>0.69642857142857162</c:v>
                </c:pt>
                <c:pt idx="3">
                  <c:v>0.62051282051282053</c:v>
                </c:pt>
                <c:pt idx="4">
                  <c:v>0.51219512195121941</c:v>
                </c:pt>
                <c:pt idx="5">
                  <c:v>0.86206896551724121</c:v>
                </c:pt>
                <c:pt idx="6">
                  <c:v>0.78848560700876091</c:v>
                </c:pt>
              </c:numCache>
            </c:numRef>
          </c:val>
          <c:extLst xmlns:c16r2="http://schemas.microsoft.com/office/drawing/2015/06/chart">
            <c:ext xmlns:c16="http://schemas.microsoft.com/office/drawing/2014/chart" uri="{C3380CC4-5D6E-409C-BE32-E72D297353CC}">
              <c16:uniqueId val="{00000001-E3FE-467D-B0F3-0E22422A04B6}"/>
            </c:ext>
          </c:extLst>
        </c:ser>
        <c:ser>
          <c:idx val="2"/>
          <c:order val="2"/>
          <c:tx>
            <c:v>Level 4</c:v>
          </c:tx>
          <c:spPr>
            <a:solidFill>
              <a:srgbClr val="00B050"/>
            </a:solidFill>
          </c:spPr>
          <c:dLbls>
            <c:dLbl>
              <c:idx val="5"/>
              <c:layout>
                <c:manualLayout>
                  <c:x val="0"/>
                  <c:y val="8.320000314456706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3FE-467D-B0F3-0E22422A04B6}"/>
                </c:ext>
              </c:extLst>
            </c:dLbl>
            <c:spPr>
              <a:noFill/>
              <a:ln>
                <a:noFill/>
              </a:ln>
              <a:effectLst/>
            </c:spPr>
            <c:txPr>
              <a:bodyPr wrap="square" lIns="38100" tIns="19050" rIns="38100" bIns="19050" anchor="ctr">
                <a:spAutoFit/>
              </a:bodyPr>
              <a:lstStyle/>
              <a:p>
                <a:pPr>
                  <a:defRPr sz="1050"/>
                </a:pPr>
                <a:endParaRPr lang="en-US"/>
              </a:p>
            </c:txPr>
            <c:showVal val="1"/>
            <c:extLst xmlns:c16r2="http://schemas.microsoft.com/office/drawing/2015/06/chart">
              <c:ext xmlns:c15="http://schemas.microsoft.com/office/drawing/2012/chart" uri="{CE6537A1-D6FC-4f65-9D91-7224C49458BB}">
                <c15:showLeaderLines val="0"/>
              </c:ext>
            </c:extLst>
          </c:dLbls>
          <c:cat>
            <c:strRef>
              <c:f>Sheet1!$A$12:$A$18</c:f>
              <c:strCache>
                <c:ptCount val="7"/>
                <c:pt idx="0">
                  <c:v>STANDERTON</c:v>
                </c:pt>
                <c:pt idx="1">
                  <c:v>ERMELO</c:v>
                </c:pt>
                <c:pt idx="2">
                  <c:v>EVANDER</c:v>
                </c:pt>
                <c:pt idx="3">
                  <c:v>SIBANESETFU</c:v>
                </c:pt>
                <c:pt idx="4">
                  <c:v>BALFOUR</c:v>
                </c:pt>
                <c:pt idx="5">
                  <c:v>PERDEKOP</c:v>
                </c:pt>
                <c:pt idx="6">
                  <c:v>GSC</c:v>
                </c:pt>
              </c:strCache>
            </c:strRef>
          </c:cat>
          <c:val>
            <c:numRef>
              <c:f>Sheet1!$M$12:$M$18</c:f>
              <c:numCache>
                <c:formatCode>0%</c:formatCode>
                <c:ptCount val="7"/>
                <c:pt idx="0">
                  <c:v>0.79503105590062106</c:v>
                </c:pt>
                <c:pt idx="1">
                  <c:v>0.9716981132075474</c:v>
                </c:pt>
                <c:pt idx="2">
                  <c:v>0.87755102040816335</c:v>
                </c:pt>
                <c:pt idx="3">
                  <c:v>0.70000000000000007</c:v>
                </c:pt>
                <c:pt idx="4">
                  <c:v>0.90909090909090906</c:v>
                </c:pt>
                <c:pt idx="5">
                  <c:v>0.76595744680851074</c:v>
                </c:pt>
                <c:pt idx="6">
                  <c:v>0.81749622926093501</c:v>
                </c:pt>
              </c:numCache>
            </c:numRef>
          </c:val>
          <c:extLst xmlns:c16r2="http://schemas.microsoft.com/office/drawing/2015/06/chart">
            <c:ext xmlns:c16="http://schemas.microsoft.com/office/drawing/2014/chart" uri="{C3380CC4-5D6E-409C-BE32-E72D297353CC}">
              <c16:uniqueId val="{00000003-E3FE-467D-B0F3-0E22422A04B6}"/>
            </c:ext>
          </c:extLst>
        </c:ser>
        <c:ser>
          <c:idx val="3"/>
          <c:order val="3"/>
          <c:tx>
            <c:v>Overall</c:v>
          </c:tx>
          <c:spPr>
            <a:solidFill>
              <a:srgbClr val="7030A0"/>
            </a:solidFill>
          </c:spPr>
          <c:dLbls>
            <c:dLbl>
              <c:idx val="5"/>
              <c:layout>
                <c:manualLayout>
                  <c:x val="0"/>
                  <c:y val="4.160000157228314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3FE-467D-B0F3-0E22422A04B6}"/>
                </c:ext>
              </c:extLst>
            </c:dLbl>
            <c:spPr>
              <a:noFill/>
              <a:ln>
                <a:noFill/>
              </a:ln>
              <a:effectLst/>
            </c:spPr>
            <c:txPr>
              <a:bodyPr wrap="square" lIns="38100" tIns="19050" rIns="38100" bIns="19050" anchor="ctr">
                <a:spAutoFit/>
              </a:bodyPr>
              <a:lstStyle/>
              <a:p>
                <a:pPr>
                  <a:defRPr sz="1050"/>
                </a:pPr>
                <a:endParaRPr lang="en-US"/>
              </a:p>
            </c:txPr>
            <c:showVal val="1"/>
            <c:extLst xmlns:c16r2="http://schemas.microsoft.com/office/drawing/2015/06/chart">
              <c:ext xmlns:c15="http://schemas.microsoft.com/office/drawing/2012/chart" uri="{CE6537A1-D6FC-4f65-9D91-7224C49458BB}">
                <c15:showLeaderLines val="0"/>
              </c:ext>
            </c:extLst>
          </c:dLbls>
          <c:cat>
            <c:strRef>
              <c:f>Sheet1!$A$12:$A$18</c:f>
              <c:strCache>
                <c:ptCount val="7"/>
                <c:pt idx="0">
                  <c:v>STANDERTON</c:v>
                </c:pt>
                <c:pt idx="1">
                  <c:v>ERMELO</c:v>
                </c:pt>
                <c:pt idx="2">
                  <c:v>EVANDER</c:v>
                </c:pt>
                <c:pt idx="3">
                  <c:v>SIBANESETFU</c:v>
                </c:pt>
                <c:pt idx="4">
                  <c:v>BALFOUR</c:v>
                </c:pt>
                <c:pt idx="5">
                  <c:v>PERDEKOP</c:v>
                </c:pt>
                <c:pt idx="6">
                  <c:v>GSC</c:v>
                </c:pt>
              </c:strCache>
            </c:strRef>
          </c:cat>
          <c:val>
            <c:numRef>
              <c:f>Sheet1!$Q$12:$Q$18</c:f>
              <c:numCache>
                <c:formatCode>0.0%</c:formatCode>
                <c:ptCount val="7"/>
                <c:pt idx="0">
                  <c:v>0.86740331491712708</c:v>
                </c:pt>
                <c:pt idx="1">
                  <c:v>0.86711711711711714</c:v>
                </c:pt>
                <c:pt idx="2">
                  <c:v>0.78224455611390298</c:v>
                </c:pt>
                <c:pt idx="3">
                  <c:v>0.65579119086460058</c:v>
                </c:pt>
                <c:pt idx="4">
                  <c:v>0.6991150442477877</c:v>
                </c:pt>
                <c:pt idx="5">
                  <c:v>0.85204081632653084</c:v>
                </c:pt>
                <c:pt idx="6">
                  <c:v>0.78651237031125276</c:v>
                </c:pt>
              </c:numCache>
            </c:numRef>
          </c:val>
          <c:extLst xmlns:c16r2="http://schemas.microsoft.com/office/drawing/2015/06/chart">
            <c:ext xmlns:c16="http://schemas.microsoft.com/office/drawing/2014/chart" uri="{C3380CC4-5D6E-409C-BE32-E72D297353CC}">
              <c16:uniqueId val="{00000005-E3FE-467D-B0F3-0E22422A04B6}"/>
            </c:ext>
          </c:extLst>
        </c:ser>
        <c:dLbls/>
        <c:axId val="68466944"/>
        <c:axId val="70070272"/>
      </c:barChart>
      <c:catAx>
        <c:axId val="68466944"/>
        <c:scaling>
          <c:orientation val="minMax"/>
        </c:scaling>
        <c:axPos val="b"/>
        <c:numFmt formatCode="General" sourceLinked="0"/>
        <c:majorTickMark val="none"/>
        <c:tickLblPos val="nextTo"/>
        <c:txPr>
          <a:bodyPr/>
          <a:lstStyle/>
          <a:p>
            <a:pPr>
              <a:defRPr sz="1100"/>
            </a:pPr>
            <a:endParaRPr lang="en-US"/>
          </a:p>
        </c:txPr>
        <c:crossAx val="70070272"/>
        <c:crosses val="autoZero"/>
        <c:auto val="1"/>
        <c:lblAlgn val="ctr"/>
        <c:lblOffset val="100"/>
      </c:catAx>
      <c:valAx>
        <c:axId val="70070272"/>
        <c:scaling>
          <c:orientation val="minMax"/>
          <c:max val="1"/>
          <c:min val="0.5"/>
        </c:scaling>
        <c:axPos val="l"/>
        <c:majorGridlines/>
        <c:numFmt formatCode="0%" sourceLinked="1"/>
        <c:majorTickMark val="none"/>
        <c:tickLblPos val="nextTo"/>
        <c:crossAx val="68466944"/>
        <c:crosses val="autoZero"/>
        <c:crossBetween val="between"/>
        <c:majorUnit val="0.1"/>
      </c:valAx>
    </c:plotArea>
    <c:legend>
      <c:legendPos val="r"/>
      <c:txPr>
        <a:bodyPr/>
        <a:lstStyle/>
        <a:p>
          <a:pPr>
            <a:defRPr sz="1200"/>
          </a:pPr>
          <a:endParaRPr lang="en-US"/>
        </a:p>
      </c:txPr>
    </c:legend>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algn="ctr">
              <a:defRPr/>
            </a:pPr>
            <a:r>
              <a:rPr lang="en-US" sz="1800" b="1" i="0" u="none" strike="noStrike" baseline="0">
                <a:effectLst/>
              </a:rPr>
              <a:t>REPORT 191 BUSINESS STUDIES - SUBJECT PASS RATE</a:t>
            </a:r>
            <a:endParaRPr lang="en-ZA">
              <a:effectLst/>
            </a:endParaRPr>
          </a:p>
          <a:p>
            <a:pPr algn="ctr">
              <a:defRPr/>
            </a:pPr>
            <a:r>
              <a:rPr lang="en-US" sz="1800" b="1" i="0" baseline="0">
                <a:effectLst/>
              </a:rPr>
              <a:t>NOVEMBER 2019 EXAMINATION (S2-2019)</a:t>
            </a:r>
            <a:endParaRPr lang="en-ZA">
              <a:effectLst/>
            </a:endParaRPr>
          </a:p>
        </c:rich>
      </c:tx>
      <c:layout>
        <c:manualLayout>
          <c:xMode val="edge"/>
          <c:yMode val="edge"/>
          <c:x val="0.19729230769230774"/>
          <c:y val="8.3660137607751532E-3"/>
        </c:manualLayout>
      </c:layout>
    </c:title>
    <c:plotArea>
      <c:layout/>
      <c:barChart>
        <c:barDir val="col"/>
        <c:grouping val="clustered"/>
        <c:ser>
          <c:idx val="0"/>
          <c:order val="0"/>
          <c:tx>
            <c:strRef>
              <c:f>'REP191-2019'!$AI$69</c:f>
              <c:strCache>
                <c:ptCount val="1"/>
                <c:pt idx="0">
                  <c:v>2015</c:v>
                </c:pt>
              </c:strCache>
            </c:strRef>
          </c:tx>
          <c:spPr>
            <a:solidFill>
              <a:schemeClr val="accent2"/>
            </a:solidFill>
          </c:spPr>
          <c:dLbls>
            <c:dLbl>
              <c:idx val="1"/>
              <c:layout>
                <c:manualLayout>
                  <c:x val="0"/>
                  <c:y val="-6.251993746037123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124-4739-A56E-BA22BA2C9E2B}"/>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'REP191-2019'!$W$70:$W$77</c:f>
              <c:strCache>
                <c:ptCount val="8"/>
                <c:pt idx="0">
                  <c:v>STANDERTON</c:v>
                </c:pt>
                <c:pt idx="1">
                  <c:v>ERMELO</c:v>
                </c:pt>
                <c:pt idx="2">
                  <c:v>EVANDER</c:v>
                </c:pt>
                <c:pt idx="3">
                  <c:v>SIBANESETFU</c:v>
                </c:pt>
                <c:pt idx="4">
                  <c:v>BALFOUR</c:v>
                </c:pt>
                <c:pt idx="5">
                  <c:v>PERDEKOP</c:v>
                </c:pt>
                <c:pt idx="6">
                  <c:v>SKILLS</c:v>
                </c:pt>
                <c:pt idx="7">
                  <c:v>GSC</c:v>
                </c:pt>
              </c:strCache>
            </c:strRef>
          </c:cat>
          <c:val>
            <c:numRef>
              <c:f>'REP191-2019'!$AI$70:$AI$77</c:f>
              <c:numCache>
                <c:formatCode>0%</c:formatCode>
                <c:ptCount val="8"/>
                <c:pt idx="0">
                  <c:v>0.83000000000000007</c:v>
                </c:pt>
                <c:pt idx="1">
                  <c:v>0.8600000000000001</c:v>
                </c:pt>
                <c:pt idx="2">
                  <c:v>0.82000000000000006</c:v>
                </c:pt>
                <c:pt idx="3">
                  <c:v>0.87000000000000011</c:v>
                </c:pt>
                <c:pt idx="7">
                  <c:v>0.85000000000000009</c:v>
                </c:pt>
              </c:numCache>
            </c:numRef>
          </c:val>
          <c:extLst xmlns:c16r2="http://schemas.microsoft.com/office/drawing/2015/06/chart">
            <c:ext xmlns:c16="http://schemas.microsoft.com/office/drawing/2014/chart" uri="{C3380CC4-5D6E-409C-BE32-E72D297353CC}">
              <c16:uniqueId val="{00000001-2124-4739-A56E-BA22BA2C9E2B}"/>
            </c:ext>
          </c:extLst>
        </c:ser>
        <c:ser>
          <c:idx val="1"/>
          <c:order val="1"/>
          <c:tx>
            <c:strRef>
              <c:f>'REP191-2019'!$AH$69</c:f>
              <c:strCache>
                <c:ptCount val="1"/>
                <c:pt idx="0">
                  <c:v>2016</c:v>
                </c:pt>
              </c:strCache>
            </c:strRef>
          </c:tx>
          <c:spPr>
            <a:solidFill>
              <a:srgbClr val="0070C0"/>
            </a:solidFill>
          </c:spPr>
          <c:dLbls>
            <c:dLbl>
              <c:idx val="1"/>
              <c:layout>
                <c:manualLayout>
                  <c:x val="1.3682373924196417E-3"/>
                  <c:y val="-1.041998957672853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124-4739-A56E-BA22BA2C9E2B}"/>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'REP191-2019'!$W$70:$W$77</c:f>
              <c:strCache>
                <c:ptCount val="8"/>
                <c:pt idx="0">
                  <c:v>STANDERTON</c:v>
                </c:pt>
                <c:pt idx="1">
                  <c:v>ERMELO</c:v>
                </c:pt>
                <c:pt idx="2">
                  <c:v>EVANDER</c:v>
                </c:pt>
                <c:pt idx="3">
                  <c:v>SIBANESETFU</c:v>
                </c:pt>
                <c:pt idx="4">
                  <c:v>BALFOUR</c:v>
                </c:pt>
                <c:pt idx="5">
                  <c:v>PERDEKOP</c:v>
                </c:pt>
                <c:pt idx="6">
                  <c:v>SKILLS</c:v>
                </c:pt>
                <c:pt idx="7">
                  <c:v>GSC</c:v>
                </c:pt>
              </c:strCache>
            </c:strRef>
          </c:cat>
          <c:val>
            <c:numRef>
              <c:f>'REP191-2019'!$AH$70:$AH$77</c:f>
              <c:numCache>
                <c:formatCode>0%</c:formatCode>
                <c:ptCount val="8"/>
                <c:pt idx="0">
                  <c:v>0.85000000000000009</c:v>
                </c:pt>
                <c:pt idx="1">
                  <c:v>0.92</c:v>
                </c:pt>
                <c:pt idx="2">
                  <c:v>0.89</c:v>
                </c:pt>
                <c:pt idx="3">
                  <c:v>0.9</c:v>
                </c:pt>
                <c:pt idx="4">
                  <c:v>0.84000000000000008</c:v>
                </c:pt>
                <c:pt idx="7">
                  <c:v>0.89</c:v>
                </c:pt>
              </c:numCache>
            </c:numRef>
          </c:val>
          <c:extLst xmlns:c16r2="http://schemas.microsoft.com/office/drawing/2015/06/chart">
            <c:ext xmlns:c16="http://schemas.microsoft.com/office/drawing/2014/chart" uri="{C3380CC4-5D6E-409C-BE32-E72D297353CC}">
              <c16:uniqueId val="{00000003-2124-4739-A56E-BA22BA2C9E2B}"/>
            </c:ext>
          </c:extLst>
        </c:ser>
        <c:ser>
          <c:idx val="2"/>
          <c:order val="2"/>
          <c:tx>
            <c:strRef>
              <c:f>'REP191-2019'!$AG$69</c:f>
              <c:strCache>
                <c:ptCount val="1"/>
                <c:pt idx="0">
                  <c:v>2017</c:v>
                </c:pt>
              </c:strCache>
            </c:strRef>
          </c:tx>
          <c:spPr>
            <a:solidFill>
              <a:srgbClr val="7030A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'REP191-2019'!$W$70:$W$77</c:f>
              <c:strCache>
                <c:ptCount val="8"/>
                <c:pt idx="0">
                  <c:v>STANDERTON</c:v>
                </c:pt>
                <c:pt idx="1">
                  <c:v>ERMELO</c:v>
                </c:pt>
                <c:pt idx="2">
                  <c:v>EVANDER</c:v>
                </c:pt>
                <c:pt idx="3">
                  <c:v>SIBANESETFU</c:v>
                </c:pt>
                <c:pt idx="4">
                  <c:v>BALFOUR</c:v>
                </c:pt>
                <c:pt idx="5">
                  <c:v>PERDEKOP</c:v>
                </c:pt>
                <c:pt idx="6">
                  <c:v>SKILLS</c:v>
                </c:pt>
                <c:pt idx="7">
                  <c:v>GSC</c:v>
                </c:pt>
              </c:strCache>
            </c:strRef>
          </c:cat>
          <c:val>
            <c:numRef>
              <c:f>'REP191-2019'!$AG$70:$AG$77</c:f>
              <c:numCache>
                <c:formatCode>0%</c:formatCode>
                <c:ptCount val="8"/>
                <c:pt idx="0">
                  <c:v>0.88</c:v>
                </c:pt>
                <c:pt idx="1">
                  <c:v>0.9</c:v>
                </c:pt>
                <c:pt idx="2">
                  <c:v>0.9</c:v>
                </c:pt>
                <c:pt idx="3">
                  <c:v>0.92</c:v>
                </c:pt>
                <c:pt idx="4">
                  <c:v>0.81</c:v>
                </c:pt>
                <c:pt idx="7">
                  <c:v>0.89</c:v>
                </c:pt>
              </c:numCache>
            </c:numRef>
          </c:val>
          <c:extLst xmlns:c16r2="http://schemas.microsoft.com/office/drawing/2015/06/chart">
            <c:ext xmlns:c16="http://schemas.microsoft.com/office/drawing/2014/chart" uri="{C3380CC4-5D6E-409C-BE32-E72D297353CC}">
              <c16:uniqueId val="{00000004-2124-4739-A56E-BA22BA2C9E2B}"/>
            </c:ext>
          </c:extLst>
        </c:ser>
        <c:ser>
          <c:idx val="5"/>
          <c:order val="3"/>
          <c:tx>
            <c:v>2018</c:v>
          </c:tx>
          <c:spPr>
            <a:solidFill>
              <a:srgbClr val="92D050"/>
            </a:solidFill>
          </c:spPr>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'REP191-2019'!$W$70:$W$77</c:f>
              <c:strCache>
                <c:ptCount val="8"/>
                <c:pt idx="0">
                  <c:v>STANDERTON</c:v>
                </c:pt>
                <c:pt idx="1">
                  <c:v>ERMELO</c:v>
                </c:pt>
                <c:pt idx="2">
                  <c:v>EVANDER</c:v>
                </c:pt>
                <c:pt idx="3">
                  <c:v>SIBANESETFU</c:v>
                </c:pt>
                <c:pt idx="4">
                  <c:v>BALFOUR</c:v>
                </c:pt>
                <c:pt idx="5">
                  <c:v>PERDEKOP</c:v>
                </c:pt>
                <c:pt idx="6">
                  <c:v>SKILLS</c:v>
                </c:pt>
                <c:pt idx="7">
                  <c:v>GSC</c:v>
                </c:pt>
              </c:strCache>
            </c:strRef>
          </c:cat>
          <c:val>
            <c:numRef>
              <c:f>'REP191-2019'!$AF$70:$AF$77</c:f>
              <c:numCache>
                <c:formatCode>0%</c:formatCode>
                <c:ptCount val="8"/>
                <c:pt idx="0">
                  <c:v>0.85000000000000009</c:v>
                </c:pt>
                <c:pt idx="1">
                  <c:v>0.91</c:v>
                </c:pt>
                <c:pt idx="2">
                  <c:v>0.87000000000000011</c:v>
                </c:pt>
                <c:pt idx="3">
                  <c:v>0.94000000000000006</c:v>
                </c:pt>
                <c:pt idx="4">
                  <c:v>0.81</c:v>
                </c:pt>
                <c:pt idx="7">
                  <c:v>0.88</c:v>
                </c:pt>
              </c:numCache>
            </c:numRef>
          </c:val>
          <c:extLst xmlns:c16r2="http://schemas.microsoft.com/office/drawing/2015/06/chart">
            <c:ext xmlns:c16="http://schemas.microsoft.com/office/drawing/2014/chart" uri="{C3380CC4-5D6E-409C-BE32-E72D297353CC}">
              <c16:uniqueId val="{00000005-2124-4739-A56E-BA22BA2C9E2B}"/>
            </c:ext>
          </c:extLst>
        </c:ser>
        <c:ser>
          <c:idx val="3"/>
          <c:order val="4"/>
          <c:tx>
            <c:strRef>
              <c:f>'REP191-2019'!$AE$69</c:f>
              <c:strCache>
                <c:ptCount val="1"/>
                <c:pt idx="0">
                  <c:v>S2-2019</c:v>
                </c:pt>
              </c:strCache>
            </c:strRef>
          </c:tx>
          <c:spPr>
            <a:solidFill>
              <a:schemeClr val="accent5">
                <a:lumMod val="60000"/>
                <a:lumOff val="40000"/>
              </a:schemeClr>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'REP191-2019'!$W$70:$W$77</c:f>
              <c:strCache>
                <c:ptCount val="8"/>
                <c:pt idx="0">
                  <c:v>STANDERTON</c:v>
                </c:pt>
                <c:pt idx="1">
                  <c:v>ERMELO</c:v>
                </c:pt>
                <c:pt idx="2">
                  <c:v>EVANDER</c:v>
                </c:pt>
                <c:pt idx="3">
                  <c:v>SIBANESETFU</c:v>
                </c:pt>
                <c:pt idx="4">
                  <c:v>BALFOUR</c:v>
                </c:pt>
                <c:pt idx="5">
                  <c:v>PERDEKOP</c:v>
                </c:pt>
                <c:pt idx="6">
                  <c:v>SKILLS</c:v>
                </c:pt>
                <c:pt idx="7">
                  <c:v>GSC</c:v>
                </c:pt>
              </c:strCache>
            </c:strRef>
          </c:cat>
          <c:val>
            <c:numRef>
              <c:f>'REP191-2019'!$AE$70:$AE$77</c:f>
              <c:numCache>
                <c:formatCode>0%</c:formatCode>
                <c:ptCount val="8"/>
                <c:pt idx="0">
                  <c:v>0.92</c:v>
                </c:pt>
                <c:pt idx="1">
                  <c:v>0.96000000000000008</c:v>
                </c:pt>
                <c:pt idx="2">
                  <c:v>0.88</c:v>
                </c:pt>
                <c:pt idx="3">
                  <c:v>0.9</c:v>
                </c:pt>
                <c:pt idx="4">
                  <c:v>0.88</c:v>
                </c:pt>
                <c:pt idx="5">
                  <c:v>1</c:v>
                </c:pt>
                <c:pt idx="6">
                  <c:v>0.8600000000000001</c:v>
                </c:pt>
                <c:pt idx="7">
                  <c:v>0.91</c:v>
                </c:pt>
              </c:numCache>
            </c:numRef>
          </c:val>
          <c:extLst xmlns:c16r2="http://schemas.microsoft.com/office/drawing/2015/06/chart">
            <c:ext xmlns:c16="http://schemas.microsoft.com/office/drawing/2014/chart" uri="{C3380CC4-5D6E-409C-BE32-E72D297353CC}">
              <c16:uniqueId val="{00000006-2124-4739-A56E-BA22BA2C9E2B}"/>
            </c:ext>
          </c:extLst>
        </c:ser>
        <c:dLbls/>
        <c:axId val="70126208"/>
        <c:axId val="70164864"/>
        <c:extLst xmlns:c16r2="http://schemas.microsoft.com/office/drawing/2015/06/chart">
          <c:ext xmlns:c15="http://schemas.microsoft.com/office/drawing/2012/chart" uri="{02D57815-91ED-43cb-92C2-25804820EDAC}">
            <c15:filteredBarSeries>
              <c15:ser>
                <c:idx val="4"/>
                <c:order val="0"/>
                <c:tx>
                  <c:strRef>
                    <c:extLst>
                      <c:ext uri="{02D57815-91ED-43cb-92C2-25804820EDAC}">
                        <c15:formulaRef>
                          <c15:sqref>'REP191-2019'!$AJ$110</c15:sqref>
                        </c15:formulaRef>
                      </c:ext>
                    </c:extLst>
                    <c:strCache>
                      <c:ptCount val="1"/>
                      <c:pt idx="0">
                        <c:v>2014</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'REP191-2019'!$W$70:$W$77</c15:sqref>
                        </c15:formulaRef>
                      </c:ext>
                    </c:extLst>
                    <c:strCache>
                      <c:ptCount val="8"/>
                      <c:pt idx="0">
                        <c:v>STANDERTON</c:v>
                      </c:pt>
                      <c:pt idx="1">
                        <c:v>ERMELO</c:v>
                      </c:pt>
                      <c:pt idx="2">
                        <c:v>EVANDER</c:v>
                      </c:pt>
                      <c:pt idx="3">
                        <c:v>SIBANESETFU</c:v>
                      </c:pt>
                      <c:pt idx="4">
                        <c:v>BALFOUR</c:v>
                      </c:pt>
                      <c:pt idx="5">
                        <c:v>PERDEKOP</c:v>
                      </c:pt>
                      <c:pt idx="6">
                        <c:v>SKILLS</c:v>
                      </c:pt>
                      <c:pt idx="7">
                        <c:v>GSC</c:v>
                      </c:pt>
                    </c:strCache>
                  </c:strRef>
                </c:cat>
                <c:val>
                  <c:numRef>
                    <c:extLst>
                      <c:ext uri="{02D57815-91ED-43cb-92C2-25804820EDAC}">
                        <c15:formulaRef>
                          <c15:sqref>'REP191-2019'!$AJ$111:$AJ$117</c15:sqref>
                        </c15:formulaRef>
                      </c:ext>
                    </c:extLst>
                    <c:numCache>
                      <c:formatCode>0%</c:formatCode>
                      <c:ptCount val="7"/>
                      <c:pt idx="0">
                        <c:v>0.82</c:v>
                      </c:pt>
                      <c:pt idx="1">
                        <c:v>0.83</c:v>
                      </c:pt>
                      <c:pt idx="2">
                        <c:v>0.74</c:v>
                      </c:pt>
                      <c:pt idx="3">
                        <c:v>0.81</c:v>
                      </c:pt>
                      <c:pt idx="6">
                        <c:v>0.81</c:v>
                      </c:pt>
                    </c:numCache>
                  </c:numRef>
                </c:val>
                <c:extLst>
                  <c:ext xmlns:c16="http://schemas.microsoft.com/office/drawing/2014/chart" uri="{C3380CC4-5D6E-409C-BE32-E72D297353CC}">
                    <c16:uniqueId val="{00000007-2124-4739-A56E-BA22BA2C9E2B}"/>
                  </c:ext>
                </c:extLst>
              </c15:ser>
            </c15:filteredBarSeries>
          </c:ext>
        </c:extLst>
      </c:barChart>
      <c:catAx>
        <c:axId val="70126208"/>
        <c:scaling>
          <c:orientation val="minMax"/>
        </c:scaling>
        <c:axPos val="b"/>
        <c:numFmt formatCode="General" sourceLinked="0"/>
        <c:majorTickMark val="none"/>
        <c:tickLblPos val="nextTo"/>
        <c:crossAx val="70164864"/>
        <c:crosses val="autoZero"/>
        <c:auto val="1"/>
        <c:lblAlgn val="ctr"/>
        <c:lblOffset val="100"/>
      </c:catAx>
      <c:valAx>
        <c:axId val="70164864"/>
        <c:scaling>
          <c:orientation val="minMax"/>
          <c:max val="1"/>
        </c:scaling>
        <c:axPos val="l"/>
        <c:majorGridlines/>
        <c:numFmt formatCode="0%" sourceLinked="1"/>
        <c:majorTickMark val="none"/>
        <c:tickLblPos val="nextTo"/>
        <c:crossAx val="70126208"/>
        <c:crosses val="autoZero"/>
        <c:crossBetween val="between"/>
      </c:valAx>
    </c:plotArea>
    <c:legend>
      <c:legendPos val="r"/>
    </c:legend>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sz="1800" b="1" i="0" baseline="0">
                <a:effectLst/>
              </a:rPr>
              <a:t>REPORT 191 BUSINESS STUDIES - PROGRESSION RATES</a:t>
            </a:r>
            <a:endParaRPr lang="en-ZA">
              <a:effectLst/>
            </a:endParaRPr>
          </a:p>
          <a:p>
            <a:pPr>
              <a:defRPr/>
            </a:pPr>
            <a:r>
              <a:rPr lang="en-US" sz="1800" b="1" i="0" baseline="0">
                <a:effectLst/>
              </a:rPr>
              <a:t>NOVEMBER 2019 EXAMINATION (S2-2019)</a:t>
            </a:r>
            <a:endParaRPr lang="en-ZA">
              <a:effectLst/>
            </a:endParaRPr>
          </a:p>
          <a:p>
            <a:pPr>
              <a:defRPr/>
            </a:pPr>
            <a:endParaRPr lang="en-ZA"/>
          </a:p>
        </c:rich>
      </c:tx>
    </c:title>
    <c:plotArea>
      <c:layout>
        <c:manualLayout>
          <c:layoutTarget val="inner"/>
          <c:xMode val="edge"/>
          <c:yMode val="edge"/>
          <c:x val="4.9320788747560407E-2"/>
          <c:y val="0.16946941851428493"/>
          <c:w val="0.86317216501783423"/>
          <c:h val="0.76767744471637656"/>
        </c:manualLayout>
      </c:layout>
      <c:barChart>
        <c:barDir val="col"/>
        <c:grouping val="clustered"/>
        <c:ser>
          <c:idx val="2"/>
          <c:order val="0"/>
          <c:tx>
            <c:v>2015</c:v>
          </c:tx>
          <c:spPr>
            <a:solidFill>
              <a:schemeClr val="accent2"/>
            </a:solidFill>
          </c:spPr>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'2019-PROGRES'!$AA$63:$AA$70</c:f>
              <c:strCache>
                <c:ptCount val="8"/>
                <c:pt idx="0">
                  <c:v>STANDERTON</c:v>
                </c:pt>
                <c:pt idx="1">
                  <c:v>ERMELO</c:v>
                </c:pt>
                <c:pt idx="2">
                  <c:v>EVANDER</c:v>
                </c:pt>
                <c:pt idx="3">
                  <c:v>SIBANESETFU</c:v>
                </c:pt>
                <c:pt idx="4">
                  <c:v>BALFOUR</c:v>
                </c:pt>
                <c:pt idx="5">
                  <c:v>PERDEKOP</c:v>
                </c:pt>
                <c:pt idx="6">
                  <c:v>SKILLS</c:v>
                </c:pt>
                <c:pt idx="7">
                  <c:v>GSC</c:v>
                </c:pt>
              </c:strCache>
            </c:strRef>
          </c:cat>
          <c:val>
            <c:numRef>
              <c:f>'2019-PROGRES'!$AN$63:$AN$70</c:f>
              <c:numCache>
                <c:formatCode>0%</c:formatCode>
                <c:ptCount val="8"/>
                <c:pt idx="0">
                  <c:v>0.56999999999999995</c:v>
                </c:pt>
                <c:pt idx="1">
                  <c:v>0.63000000000000012</c:v>
                </c:pt>
                <c:pt idx="2">
                  <c:v>0.55000000000000004</c:v>
                </c:pt>
                <c:pt idx="3">
                  <c:v>0.66000000000000014</c:v>
                </c:pt>
                <c:pt idx="7">
                  <c:v>0.62000000000000011</c:v>
                </c:pt>
              </c:numCache>
            </c:numRef>
          </c:val>
          <c:extLst xmlns:c16r2="http://schemas.microsoft.com/office/drawing/2015/06/chart">
            <c:ext xmlns:c16="http://schemas.microsoft.com/office/drawing/2014/chart" uri="{C3380CC4-5D6E-409C-BE32-E72D297353CC}">
              <c16:uniqueId val="{00000000-3ADB-45AF-8B49-DAA39FDECB6C}"/>
            </c:ext>
          </c:extLst>
        </c:ser>
        <c:ser>
          <c:idx val="0"/>
          <c:order val="1"/>
          <c:tx>
            <c:v>2016</c:v>
          </c:tx>
          <c:spPr>
            <a:solidFill>
              <a:srgbClr val="0070C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'2019-PROGRES'!$AA$63:$AA$70</c:f>
              <c:strCache>
                <c:ptCount val="8"/>
                <c:pt idx="0">
                  <c:v>STANDERTON</c:v>
                </c:pt>
                <c:pt idx="1">
                  <c:v>ERMELO</c:v>
                </c:pt>
                <c:pt idx="2">
                  <c:v>EVANDER</c:v>
                </c:pt>
                <c:pt idx="3">
                  <c:v>SIBANESETFU</c:v>
                </c:pt>
                <c:pt idx="4">
                  <c:v>BALFOUR</c:v>
                </c:pt>
                <c:pt idx="5">
                  <c:v>PERDEKOP</c:v>
                </c:pt>
                <c:pt idx="6">
                  <c:v>SKILLS</c:v>
                </c:pt>
                <c:pt idx="7">
                  <c:v>GSC</c:v>
                </c:pt>
              </c:strCache>
            </c:strRef>
          </c:cat>
          <c:val>
            <c:numRef>
              <c:f>'2019-PROGRES'!$AO$63:$AO$70</c:f>
              <c:numCache>
                <c:formatCode>0%</c:formatCode>
                <c:ptCount val="8"/>
                <c:pt idx="0">
                  <c:v>0.65000000000000013</c:v>
                </c:pt>
                <c:pt idx="1">
                  <c:v>0.7400000000000001</c:v>
                </c:pt>
                <c:pt idx="2">
                  <c:v>0.63000000000000012</c:v>
                </c:pt>
                <c:pt idx="3">
                  <c:v>0.73000000000000009</c:v>
                </c:pt>
                <c:pt idx="4">
                  <c:v>0.68</c:v>
                </c:pt>
                <c:pt idx="7">
                  <c:v>0.70000000000000007</c:v>
                </c:pt>
              </c:numCache>
            </c:numRef>
          </c:val>
          <c:extLst xmlns:c16r2="http://schemas.microsoft.com/office/drawing/2015/06/chart">
            <c:ext xmlns:c16="http://schemas.microsoft.com/office/drawing/2014/chart" uri="{C3380CC4-5D6E-409C-BE32-E72D297353CC}">
              <c16:uniqueId val="{00000001-3ADB-45AF-8B49-DAA39FDECB6C}"/>
            </c:ext>
          </c:extLst>
        </c:ser>
        <c:ser>
          <c:idx val="1"/>
          <c:order val="2"/>
          <c:tx>
            <c:v>2017</c:v>
          </c:tx>
          <c:spPr>
            <a:solidFill>
              <a:srgbClr val="7030A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'2019-PROGRES'!$AA$63:$AA$70</c:f>
              <c:strCache>
                <c:ptCount val="8"/>
                <c:pt idx="0">
                  <c:v>STANDERTON</c:v>
                </c:pt>
                <c:pt idx="1">
                  <c:v>ERMELO</c:v>
                </c:pt>
                <c:pt idx="2">
                  <c:v>EVANDER</c:v>
                </c:pt>
                <c:pt idx="3">
                  <c:v>SIBANESETFU</c:v>
                </c:pt>
                <c:pt idx="4">
                  <c:v>BALFOUR</c:v>
                </c:pt>
                <c:pt idx="5">
                  <c:v>PERDEKOP</c:v>
                </c:pt>
                <c:pt idx="6">
                  <c:v>SKILLS</c:v>
                </c:pt>
                <c:pt idx="7">
                  <c:v>GSC</c:v>
                </c:pt>
              </c:strCache>
            </c:strRef>
          </c:cat>
          <c:val>
            <c:numRef>
              <c:f>'2019-PROGRES'!$AP$63:$AP$70</c:f>
              <c:numCache>
                <c:formatCode>0%</c:formatCode>
                <c:ptCount val="8"/>
                <c:pt idx="0">
                  <c:v>0.79</c:v>
                </c:pt>
                <c:pt idx="1">
                  <c:v>0.84000000000000008</c:v>
                </c:pt>
                <c:pt idx="2">
                  <c:v>0.84000000000000008</c:v>
                </c:pt>
                <c:pt idx="3">
                  <c:v>0.8600000000000001</c:v>
                </c:pt>
                <c:pt idx="4">
                  <c:v>0.53</c:v>
                </c:pt>
                <c:pt idx="7">
                  <c:v>0.81</c:v>
                </c:pt>
              </c:numCache>
            </c:numRef>
          </c:val>
          <c:extLst xmlns:c16r2="http://schemas.microsoft.com/office/drawing/2015/06/chart">
            <c:ext xmlns:c16="http://schemas.microsoft.com/office/drawing/2014/chart" uri="{C3380CC4-5D6E-409C-BE32-E72D297353CC}">
              <c16:uniqueId val="{00000002-3ADB-45AF-8B49-DAA39FDECB6C}"/>
            </c:ext>
          </c:extLst>
        </c:ser>
        <c:ser>
          <c:idx val="4"/>
          <c:order val="3"/>
          <c:tx>
            <c:v>2018</c:v>
          </c:tx>
          <c:spPr>
            <a:solidFill>
              <a:srgbClr val="92D050"/>
            </a:solidFill>
          </c:spPr>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'2019-PROGRES'!$AA$63:$AA$70</c:f>
              <c:strCache>
                <c:ptCount val="8"/>
                <c:pt idx="0">
                  <c:v>STANDERTON</c:v>
                </c:pt>
                <c:pt idx="1">
                  <c:v>ERMELO</c:v>
                </c:pt>
                <c:pt idx="2">
                  <c:v>EVANDER</c:v>
                </c:pt>
                <c:pt idx="3">
                  <c:v>SIBANESETFU</c:v>
                </c:pt>
                <c:pt idx="4">
                  <c:v>BALFOUR</c:v>
                </c:pt>
                <c:pt idx="5">
                  <c:v>PERDEKOP</c:v>
                </c:pt>
                <c:pt idx="6">
                  <c:v>SKILLS</c:v>
                </c:pt>
                <c:pt idx="7">
                  <c:v>GSC</c:v>
                </c:pt>
              </c:strCache>
            </c:strRef>
          </c:cat>
          <c:val>
            <c:numRef>
              <c:f>'2019-PROGRES'!$AQ$63:$AQ$70</c:f>
              <c:numCache>
                <c:formatCode>0%</c:formatCode>
                <c:ptCount val="8"/>
                <c:pt idx="0">
                  <c:v>0.76000000000000012</c:v>
                </c:pt>
                <c:pt idx="1">
                  <c:v>0.9</c:v>
                </c:pt>
                <c:pt idx="2">
                  <c:v>0.78</c:v>
                </c:pt>
                <c:pt idx="3">
                  <c:v>0.85000000000000009</c:v>
                </c:pt>
                <c:pt idx="4">
                  <c:v>0.66000000000000014</c:v>
                </c:pt>
                <c:pt idx="7">
                  <c:v>0.81</c:v>
                </c:pt>
              </c:numCache>
            </c:numRef>
          </c:val>
          <c:extLst xmlns:c16r2="http://schemas.microsoft.com/office/drawing/2015/06/chart">
            <c:ext xmlns:c16="http://schemas.microsoft.com/office/drawing/2014/chart" uri="{C3380CC4-5D6E-409C-BE32-E72D297353CC}">
              <c16:uniqueId val="{00000003-3ADB-45AF-8B49-DAA39FDECB6C}"/>
            </c:ext>
          </c:extLst>
        </c:ser>
        <c:ser>
          <c:idx val="5"/>
          <c:order val="4"/>
          <c:tx>
            <c:v>S2-2019</c:v>
          </c:tx>
          <c:spPr>
            <a:solidFill>
              <a:schemeClr val="accent5">
                <a:lumMod val="60000"/>
                <a:lumOff val="40000"/>
              </a:schemeClr>
            </a:solidFill>
          </c:spPr>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'2019-PROGRES'!$AA$63:$AA$70</c:f>
              <c:strCache>
                <c:ptCount val="8"/>
                <c:pt idx="0">
                  <c:v>STANDERTON</c:v>
                </c:pt>
                <c:pt idx="1">
                  <c:v>ERMELO</c:v>
                </c:pt>
                <c:pt idx="2">
                  <c:v>EVANDER</c:v>
                </c:pt>
                <c:pt idx="3">
                  <c:v>SIBANESETFU</c:v>
                </c:pt>
                <c:pt idx="4">
                  <c:v>BALFOUR</c:v>
                </c:pt>
                <c:pt idx="5">
                  <c:v>PERDEKOP</c:v>
                </c:pt>
                <c:pt idx="6">
                  <c:v>SKILLS</c:v>
                </c:pt>
                <c:pt idx="7">
                  <c:v>GSC</c:v>
                </c:pt>
              </c:strCache>
            </c:strRef>
          </c:cat>
          <c:val>
            <c:numRef>
              <c:f>'2019-PROGRES'!$AJ$63:$AJ$70</c:f>
              <c:numCache>
                <c:formatCode>0%</c:formatCode>
                <c:ptCount val="8"/>
                <c:pt idx="0">
                  <c:v>0.89</c:v>
                </c:pt>
                <c:pt idx="1">
                  <c:v>0.93</c:v>
                </c:pt>
                <c:pt idx="2">
                  <c:v>0.83000000000000007</c:v>
                </c:pt>
                <c:pt idx="3">
                  <c:v>0.81</c:v>
                </c:pt>
                <c:pt idx="4">
                  <c:v>0.75000000000000011</c:v>
                </c:pt>
                <c:pt idx="5">
                  <c:v>1</c:v>
                </c:pt>
                <c:pt idx="6">
                  <c:v>0.79</c:v>
                </c:pt>
                <c:pt idx="7">
                  <c:v>0.85000000000000009</c:v>
                </c:pt>
              </c:numCache>
            </c:numRef>
          </c:val>
          <c:extLst xmlns:c16r2="http://schemas.microsoft.com/office/drawing/2015/06/chart">
            <c:ext xmlns:c16="http://schemas.microsoft.com/office/drawing/2014/chart" uri="{C3380CC4-5D6E-409C-BE32-E72D297353CC}">
              <c16:uniqueId val="{00000004-3ADB-45AF-8B49-DAA39FDECB6C}"/>
            </c:ext>
          </c:extLst>
        </c:ser>
        <c:dLbls/>
        <c:axId val="70565248"/>
        <c:axId val="70583424"/>
        <c:extLst xmlns:c16r2="http://schemas.microsoft.com/office/drawing/2015/06/chart">
          <c:ext xmlns:c15="http://schemas.microsoft.com/office/drawing/2012/chart" uri="{02D57815-91ED-43cb-92C2-25804820EDAC}">
            <c15:filteredBarSeries>
              <c15:ser>
                <c:idx val="3"/>
                <c:order val="0"/>
                <c:tx>
                  <c:strRef>
                    <c:extLst>
                      <c:ext uri="{02D57815-91ED-43cb-92C2-25804820EDAC}">
                        <c15:formulaRef>
                          <c15:sqref>'2019-PROGRES'!$AM$98</c15:sqref>
                        </c15:formulaRef>
                      </c:ext>
                    </c:extLst>
                    <c:strCache>
                      <c:ptCount val="1"/>
                      <c:pt idx="0">
                        <c:v>2014</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'2019-PROGRES'!$AA$63:$AA$70</c15:sqref>
                        </c15:formulaRef>
                      </c:ext>
                    </c:extLst>
                    <c:strCache>
                      <c:ptCount val="8"/>
                      <c:pt idx="0">
                        <c:v>STANDERTON</c:v>
                      </c:pt>
                      <c:pt idx="1">
                        <c:v>ERMELO</c:v>
                      </c:pt>
                      <c:pt idx="2">
                        <c:v>EVANDER</c:v>
                      </c:pt>
                      <c:pt idx="3">
                        <c:v>SIBANESETFU</c:v>
                      </c:pt>
                      <c:pt idx="4">
                        <c:v>BALFOUR</c:v>
                      </c:pt>
                      <c:pt idx="5">
                        <c:v>PERDEKOP</c:v>
                      </c:pt>
                      <c:pt idx="6">
                        <c:v>SKILLS</c:v>
                      </c:pt>
                      <c:pt idx="7">
                        <c:v>GSC</c:v>
                      </c:pt>
                    </c:strCache>
                  </c:strRef>
                </c:cat>
                <c:val>
                  <c:numRef>
                    <c:extLst>
                      <c:ext uri="{02D57815-91ED-43cb-92C2-25804820EDAC}">
                        <c15:formulaRef>
                          <c15:sqref>'2019-PROGRES'!$AM$99:$AM$105</c15:sqref>
                        </c15:formulaRef>
                      </c:ext>
                    </c:extLst>
                    <c:numCache>
                      <c:formatCode>0%</c:formatCode>
                      <c:ptCount val="7"/>
                      <c:pt idx="0">
                        <c:v>0.56999999999999995</c:v>
                      </c:pt>
                      <c:pt idx="1">
                        <c:v>0.54</c:v>
                      </c:pt>
                      <c:pt idx="2">
                        <c:v>0.5</c:v>
                      </c:pt>
                      <c:pt idx="3">
                        <c:v>0.54</c:v>
                      </c:pt>
                      <c:pt idx="6">
                        <c:v>0.54</c:v>
                      </c:pt>
                    </c:numCache>
                  </c:numRef>
                </c:val>
                <c:extLst>
                  <c:ext xmlns:c16="http://schemas.microsoft.com/office/drawing/2014/chart" uri="{C3380CC4-5D6E-409C-BE32-E72D297353CC}">
                    <c16:uniqueId val="{00000005-3ADB-45AF-8B49-DAA39FDECB6C}"/>
                  </c:ext>
                </c:extLst>
              </c15:ser>
            </c15:filteredBarSeries>
          </c:ext>
        </c:extLst>
      </c:barChart>
      <c:catAx>
        <c:axId val="70565248"/>
        <c:scaling>
          <c:orientation val="minMax"/>
        </c:scaling>
        <c:axPos val="b"/>
        <c:numFmt formatCode="General" sourceLinked="0"/>
        <c:majorTickMark val="none"/>
        <c:tickLblPos val="nextTo"/>
        <c:crossAx val="70583424"/>
        <c:crosses val="autoZero"/>
        <c:auto val="1"/>
        <c:lblAlgn val="ctr"/>
        <c:lblOffset val="100"/>
      </c:catAx>
      <c:valAx>
        <c:axId val="70583424"/>
        <c:scaling>
          <c:orientation val="minMax"/>
          <c:max val="1"/>
        </c:scaling>
        <c:axPos val="l"/>
        <c:majorGridlines/>
        <c:numFmt formatCode="0%" sourceLinked="1"/>
        <c:majorTickMark val="none"/>
        <c:tickLblPos val="nextTo"/>
        <c:crossAx val="70565248"/>
        <c:crosses val="autoZero"/>
        <c:crossBetween val="between"/>
      </c:valAx>
    </c:plotArea>
    <c:legend>
      <c:legendPos val="r"/>
    </c:legend>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a:lstStyle/>
          <a:p>
            <a:pPr algn="ctr">
              <a:defRPr/>
            </a:pPr>
            <a:r>
              <a:rPr lang="en-US" sz="1800" b="1" i="0" u="none" strike="noStrike" baseline="0">
                <a:effectLst/>
              </a:rPr>
              <a:t>REPORT 191 ENGINEERING STUDIES - SUBJECT PASS RATE</a:t>
            </a:r>
            <a:endParaRPr lang="en-ZA">
              <a:effectLst/>
            </a:endParaRPr>
          </a:p>
          <a:p>
            <a:pPr algn="ctr">
              <a:defRPr/>
            </a:pPr>
            <a:r>
              <a:rPr lang="en-US" sz="1800" b="1" i="0" baseline="0">
                <a:effectLst/>
              </a:rPr>
              <a:t>NOVEMBER 2019 EXAM (T3-2019)</a:t>
            </a:r>
            <a:endParaRPr lang="en-ZA">
              <a:effectLst/>
            </a:endParaRPr>
          </a:p>
        </c:rich>
      </c:tx>
    </c:title>
    <c:plotArea>
      <c:layout/>
      <c:barChart>
        <c:barDir val="col"/>
        <c:grouping val="clustered"/>
        <c:ser>
          <c:idx val="3"/>
          <c:order val="0"/>
          <c:tx>
            <c:strRef>
              <c:f>'REP191-2019'!$AB$142</c:f>
              <c:strCache>
                <c:ptCount val="1"/>
                <c:pt idx="0">
                  <c:v>2015</c:v>
                </c:pt>
              </c:strCache>
            </c:strRef>
          </c:tx>
          <c:spPr>
            <a:solidFill>
              <a:schemeClr val="accent2"/>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'REP191-2019'!$W$143:$W$148</c:f>
              <c:strCache>
                <c:ptCount val="6"/>
                <c:pt idx="0">
                  <c:v>STANDERTON</c:v>
                </c:pt>
                <c:pt idx="1">
                  <c:v>ERMELO</c:v>
                </c:pt>
                <c:pt idx="2">
                  <c:v>EVANDER</c:v>
                </c:pt>
                <c:pt idx="3">
                  <c:v>SIBANESETFU</c:v>
                </c:pt>
                <c:pt idx="4">
                  <c:v>BALFOUR</c:v>
                </c:pt>
                <c:pt idx="5">
                  <c:v>GSC</c:v>
                </c:pt>
              </c:strCache>
            </c:strRef>
          </c:cat>
          <c:val>
            <c:numRef>
              <c:f>'REP191-2019'!$AB$143:$AB$148</c:f>
              <c:numCache>
                <c:formatCode>0%</c:formatCode>
                <c:ptCount val="6"/>
                <c:pt idx="0">
                  <c:v>0.62000000000000011</c:v>
                </c:pt>
                <c:pt idx="1">
                  <c:v>0.71000000000000008</c:v>
                </c:pt>
                <c:pt idx="2">
                  <c:v>0.64000000000000012</c:v>
                </c:pt>
                <c:pt idx="3">
                  <c:v>0.73000000000000009</c:v>
                </c:pt>
                <c:pt idx="5">
                  <c:v>0.67000000000000015</c:v>
                </c:pt>
              </c:numCache>
            </c:numRef>
          </c:val>
          <c:extLst xmlns:c16r2="http://schemas.microsoft.com/office/drawing/2015/06/chart">
            <c:ext xmlns:c16="http://schemas.microsoft.com/office/drawing/2014/chart" uri="{C3380CC4-5D6E-409C-BE32-E72D297353CC}">
              <c16:uniqueId val="{00000000-71D6-43D1-B044-EA6E9FFED419}"/>
            </c:ext>
          </c:extLst>
        </c:ser>
        <c:ser>
          <c:idx val="2"/>
          <c:order val="1"/>
          <c:tx>
            <c:strRef>
              <c:f>'REP191-2019'!$AA$142</c:f>
              <c:strCache>
                <c:ptCount val="1"/>
                <c:pt idx="0">
                  <c:v>2016</c:v>
                </c:pt>
              </c:strCache>
            </c:strRef>
          </c:tx>
          <c:spPr>
            <a:solidFill>
              <a:srgbClr val="0070C0"/>
            </a:solidFill>
          </c:spPr>
          <c:dLbls>
            <c:spPr>
              <a:noFill/>
              <a:ln>
                <a:noFill/>
              </a:ln>
              <a:effectLst/>
            </c:spPr>
            <c:txPr>
              <a:bodyPr wrap="square" lIns="38100" tIns="19050" rIns="38100" bIns="19050" anchor="ctr">
                <a:spAutoFit/>
              </a:bodyPr>
              <a:lstStyle/>
              <a:p>
                <a:pPr>
                  <a:defRPr sz="1050"/>
                </a:pPr>
                <a:endParaRPr lang="en-US"/>
              </a:p>
            </c:txPr>
            <c:showVal val="1"/>
            <c:extLst xmlns:c16r2="http://schemas.microsoft.com/office/drawing/2015/06/chart">
              <c:ext xmlns:c15="http://schemas.microsoft.com/office/drawing/2012/chart" uri="{CE6537A1-D6FC-4f65-9D91-7224C49458BB}">
                <c15:showLeaderLines val="0"/>
              </c:ext>
            </c:extLst>
          </c:dLbls>
          <c:cat>
            <c:strRef>
              <c:f>'REP191-2019'!$W$143:$W$148</c:f>
              <c:strCache>
                <c:ptCount val="6"/>
                <c:pt idx="0">
                  <c:v>STANDERTON</c:v>
                </c:pt>
                <c:pt idx="1">
                  <c:v>ERMELO</c:v>
                </c:pt>
                <c:pt idx="2">
                  <c:v>EVANDER</c:v>
                </c:pt>
                <c:pt idx="3">
                  <c:v>SIBANESETFU</c:v>
                </c:pt>
                <c:pt idx="4">
                  <c:v>BALFOUR</c:v>
                </c:pt>
                <c:pt idx="5">
                  <c:v>GSC</c:v>
                </c:pt>
              </c:strCache>
            </c:strRef>
          </c:cat>
          <c:val>
            <c:numRef>
              <c:f>'REP191-2019'!$AA$143:$AA$148</c:f>
              <c:numCache>
                <c:formatCode>0%</c:formatCode>
                <c:ptCount val="6"/>
                <c:pt idx="0">
                  <c:v>0.62000000000000011</c:v>
                </c:pt>
                <c:pt idx="1">
                  <c:v>0.71000000000000008</c:v>
                </c:pt>
                <c:pt idx="2">
                  <c:v>0.66000000000000014</c:v>
                </c:pt>
                <c:pt idx="3">
                  <c:v>0.67000000000000015</c:v>
                </c:pt>
                <c:pt idx="5">
                  <c:v>0.67000000000000015</c:v>
                </c:pt>
              </c:numCache>
            </c:numRef>
          </c:val>
          <c:extLst xmlns:c16r2="http://schemas.microsoft.com/office/drawing/2015/06/chart">
            <c:ext xmlns:c16="http://schemas.microsoft.com/office/drawing/2014/chart" uri="{C3380CC4-5D6E-409C-BE32-E72D297353CC}">
              <c16:uniqueId val="{00000001-71D6-43D1-B044-EA6E9FFED419}"/>
            </c:ext>
          </c:extLst>
        </c:ser>
        <c:ser>
          <c:idx val="1"/>
          <c:order val="2"/>
          <c:tx>
            <c:strRef>
              <c:f>'REP191-2019'!$Z$142</c:f>
              <c:strCache>
                <c:ptCount val="1"/>
                <c:pt idx="0">
                  <c:v>2017</c:v>
                </c:pt>
              </c:strCache>
            </c:strRef>
          </c:tx>
          <c:spPr>
            <a:solidFill>
              <a:srgbClr val="7030A0"/>
            </a:solidFill>
          </c:spPr>
          <c:dLbls>
            <c:dLbl>
              <c:idx val="1"/>
              <c:layout>
                <c:manualLayout>
                  <c:x val="1.3682373924196417E-3"/>
                  <c:y val="-1.041998957672853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1D6-43D1-B044-EA6E9FFED419}"/>
                </c:ext>
              </c:extLst>
            </c:dLbl>
            <c:spPr>
              <a:noFill/>
              <a:ln>
                <a:noFill/>
              </a:ln>
              <a:effectLst/>
            </c:spPr>
            <c:txPr>
              <a:bodyPr wrap="square" lIns="38100" tIns="19050" rIns="38100" bIns="19050" anchor="ctr">
                <a:spAutoFit/>
              </a:bodyPr>
              <a:lstStyle/>
              <a:p>
                <a:pPr>
                  <a:defRPr sz="1050"/>
                </a:pPr>
                <a:endParaRPr lang="en-US"/>
              </a:p>
            </c:txPr>
            <c:showVal val="1"/>
            <c:extLst xmlns:c16r2="http://schemas.microsoft.com/office/drawing/2015/06/chart">
              <c:ext xmlns:c15="http://schemas.microsoft.com/office/drawing/2012/chart" uri="{CE6537A1-D6FC-4f65-9D91-7224C49458BB}">
                <c15:showLeaderLines val="0"/>
              </c:ext>
            </c:extLst>
          </c:dLbls>
          <c:cat>
            <c:strRef>
              <c:f>'REP191-2019'!$W$143:$W$148</c:f>
              <c:strCache>
                <c:ptCount val="6"/>
                <c:pt idx="0">
                  <c:v>STANDERTON</c:v>
                </c:pt>
                <c:pt idx="1">
                  <c:v>ERMELO</c:v>
                </c:pt>
                <c:pt idx="2">
                  <c:v>EVANDER</c:v>
                </c:pt>
                <c:pt idx="3">
                  <c:v>SIBANESETFU</c:v>
                </c:pt>
                <c:pt idx="4">
                  <c:v>BALFOUR</c:v>
                </c:pt>
                <c:pt idx="5">
                  <c:v>GSC</c:v>
                </c:pt>
              </c:strCache>
            </c:strRef>
          </c:cat>
          <c:val>
            <c:numRef>
              <c:f>'REP191-2019'!$Z$143:$Z$148</c:f>
              <c:numCache>
                <c:formatCode>0%</c:formatCode>
                <c:ptCount val="6"/>
                <c:pt idx="0">
                  <c:v>0.73000000000000009</c:v>
                </c:pt>
                <c:pt idx="1">
                  <c:v>0.81</c:v>
                </c:pt>
                <c:pt idx="2">
                  <c:v>0.77000000000000013</c:v>
                </c:pt>
                <c:pt idx="3">
                  <c:v>0.7400000000000001</c:v>
                </c:pt>
                <c:pt idx="4">
                  <c:v>0.69000000000000006</c:v>
                </c:pt>
                <c:pt idx="5">
                  <c:v>0.77000000000000013</c:v>
                </c:pt>
              </c:numCache>
            </c:numRef>
          </c:val>
          <c:extLst xmlns:c16r2="http://schemas.microsoft.com/office/drawing/2015/06/chart">
            <c:ext xmlns:c16="http://schemas.microsoft.com/office/drawing/2014/chart" uri="{C3380CC4-5D6E-409C-BE32-E72D297353CC}">
              <c16:uniqueId val="{00000003-71D6-43D1-B044-EA6E9FFED419}"/>
            </c:ext>
          </c:extLst>
        </c:ser>
        <c:ser>
          <c:idx val="5"/>
          <c:order val="3"/>
          <c:tx>
            <c:v>2018</c:v>
          </c:tx>
          <c:spPr>
            <a:solidFill>
              <a:schemeClr val="accent1"/>
            </a:solidFill>
          </c:spPr>
          <c:dLbls>
            <c:spPr>
              <a:noFill/>
              <a:ln>
                <a:noFill/>
              </a:ln>
              <a:effectLst/>
            </c:spPr>
            <c:showVal val="1"/>
            <c:extLst xmlns:c16r2="http://schemas.microsoft.com/office/drawing/2015/06/chart">
              <c:ext xmlns:c15="http://schemas.microsoft.com/office/drawing/2012/chart" uri="{CE6537A1-D6FC-4f65-9D91-7224C49458BB}">
                <c15:showLeaderLines val="1"/>
              </c:ext>
            </c:extLst>
          </c:dLbls>
          <c:val>
            <c:numRef>
              <c:f>'REP191-2019'!$Y$143:$Y$148</c:f>
              <c:numCache>
                <c:formatCode>0%</c:formatCode>
                <c:ptCount val="6"/>
                <c:pt idx="0">
                  <c:v>0.71000000000000008</c:v>
                </c:pt>
                <c:pt idx="1">
                  <c:v>0.73000000000000009</c:v>
                </c:pt>
                <c:pt idx="2">
                  <c:v>0.65000000000000013</c:v>
                </c:pt>
                <c:pt idx="3">
                  <c:v>0.79</c:v>
                </c:pt>
                <c:pt idx="4">
                  <c:v>0.54</c:v>
                </c:pt>
                <c:pt idx="5">
                  <c:v>0.68</c:v>
                </c:pt>
              </c:numCache>
            </c:numRef>
          </c:val>
          <c:extLst xmlns:c16r2="http://schemas.microsoft.com/office/drawing/2015/06/chart">
            <c:ext xmlns:c16="http://schemas.microsoft.com/office/drawing/2014/chart" uri="{C3380CC4-5D6E-409C-BE32-E72D297353CC}">
              <c16:uniqueId val="{00000004-71D6-43D1-B044-EA6E9FFED419}"/>
            </c:ext>
          </c:extLst>
        </c:ser>
        <c:ser>
          <c:idx val="0"/>
          <c:order val="4"/>
          <c:tx>
            <c:strRef>
              <c:f>'REP191-2019'!$X$69</c:f>
              <c:strCache>
                <c:ptCount val="1"/>
                <c:pt idx="0">
                  <c:v>T3-2019</c:v>
                </c:pt>
              </c:strCache>
            </c:strRef>
          </c:tx>
          <c:spPr>
            <a:solidFill>
              <a:schemeClr val="accent5">
                <a:lumMod val="60000"/>
                <a:lumOff val="40000"/>
              </a:schemeClr>
            </a:solidFill>
          </c:spPr>
          <c:dLbls>
            <c:dLbl>
              <c:idx val="1"/>
              <c:layout>
                <c:manualLayout>
                  <c:x val="0"/>
                  <c:y val="-6.251993746037123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1D6-43D1-B044-EA6E9FFED419}"/>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'REP191-2019'!$W$143:$W$148</c:f>
              <c:strCache>
                <c:ptCount val="6"/>
                <c:pt idx="0">
                  <c:v>STANDERTON</c:v>
                </c:pt>
                <c:pt idx="1">
                  <c:v>ERMELO</c:v>
                </c:pt>
                <c:pt idx="2">
                  <c:v>EVANDER</c:v>
                </c:pt>
                <c:pt idx="3">
                  <c:v>SIBANESETFU</c:v>
                </c:pt>
                <c:pt idx="4">
                  <c:v>BALFOUR</c:v>
                </c:pt>
                <c:pt idx="5">
                  <c:v>GSC</c:v>
                </c:pt>
              </c:strCache>
            </c:strRef>
          </c:cat>
          <c:val>
            <c:numRef>
              <c:f>('REP191-2019'!$X$70:$X$74,'REP191-2019'!$X$77)</c:f>
              <c:numCache>
                <c:formatCode>0%</c:formatCode>
                <c:ptCount val="6"/>
                <c:pt idx="0">
                  <c:v>0.67000000000000015</c:v>
                </c:pt>
                <c:pt idx="1">
                  <c:v>0.70000000000000007</c:v>
                </c:pt>
                <c:pt idx="2">
                  <c:v>0.71000000000000008</c:v>
                </c:pt>
                <c:pt idx="3">
                  <c:v>0.73000000000000009</c:v>
                </c:pt>
                <c:pt idx="4">
                  <c:v>0.41000000000000003</c:v>
                </c:pt>
                <c:pt idx="5">
                  <c:v>0.70000000000000007</c:v>
                </c:pt>
              </c:numCache>
            </c:numRef>
          </c:val>
          <c:extLst xmlns:c16r2="http://schemas.microsoft.com/office/drawing/2015/06/chart">
            <c:ext xmlns:c16="http://schemas.microsoft.com/office/drawing/2014/chart" uri="{C3380CC4-5D6E-409C-BE32-E72D297353CC}">
              <c16:uniqueId val="{00000006-71D6-43D1-B044-EA6E9FFED419}"/>
            </c:ext>
          </c:extLst>
        </c:ser>
        <c:dLbls/>
        <c:axId val="70646016"/>
        <c:axId val="70672384"/>
        <c:extLst xmlns:c16r2="http://schemas.microsoft.com/office/drawing/2015/06/chart">
          <c:ext xmlns:c15="http://schemas.microsoft.com/office/drawing/2012/chart" uri="{02D57815-91ED-43cb-92C2-25804820EDAC}">
            <c15:filteredBarSeries>
              <c15:ser>
                <c:idx val="4"/>
                <c:order val="0"/>
                <c:tx>
                  <c:strRef>
                    <c:extLst>
                      <c:ext uri="{02D57815-91ED-43cb-92C2-25804820EDAC}">
                        <c15:formulaRef>
                          <c15:sqref>'REP191-2019'!$AC$142</c15:sqref>
                        </c15:formulaRef>
                      </c:ext>
                    </c:extLst>
                    <c:strCache>
                      <c:ptCount val="1"/>
                      <c:pt idx="0">
                        <c:v>2014</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'REP191-2019'!$W$143:$W$148</c15:sqref>
                        </c15:formulaRef>
                      </c:ext>
                    </c:extLst>
                    <c:strCache>
                      <c:ptCount val="6"/>
                      <c:pt idx="0">
                        <c:v>STANDERTON</c:v>
                      </c:pt>
                      <c:pt idx="1">
                        <c:v>ERMELO</c:v>
                      </c:pt>
                      <c:pt idx="2">
                        <c:v>EVANDER</c:v>
                      </c:pt>
                      <c:pt idx="3">
                        <c:v>SIBANESETFU</c:v>
                      </c:pt>
                      <c:pt idx="4">
                        <c:v>BALFOUR</c:v>
                      </c:pt>
                      <c:pt idx="5">
                        <c:v>GSC</c:v>
                      </c:pt>
                    </c:strCache>
                  </c:strRef>
                </c:cat>
                <c:val>
                  <c:numRef>
                    <c:extLst>
                      <c:ext uri="{02D57815-91ED-43cb-92C2-25804820EDAC}">
                        <c15:formulaRef>
                          <c15:sqref>'REP191-2019'!$AC$143:$AC$148</c15:sqref>
                        </c15:formulaRef>
                      </c:ext>
                    </c:extLst>
                    <c:numCache>
                      <c:formatCode>0%</c:formatCode>
                      <c:ptCount val="6"/>
                      <c:pt idx="0">
                        <c:v>0.63</c:v>
                      </c:pt>
                      <c:pt idx="1">
                        <c:v>0.73</c:v>
                      </c:pt>
                      <c:pt idx="2">
                        <c:v>0.6</c:v>
                      </c:pt>
                      <c:pt idx="3">
                        <c:v>0.75</c:v>
                      </c:pt>
                      <c:pt idx="5">
                        <c:v>0.67</c:v>
                      </c:pt>
                    </c:numCache>
                  </c:numRef>
                </c:val>
                <c:extLst>
                  <c:ext xmlns:c16="http://schemas.microsoft.com/office/drawing/2014/chart" uri="{C3380CC4-5D6E-409C-BE32-E72D297353CC}">
                    <c16:uniqueId val="{00000007-71D6-43D1-B044-EA6E9FFED419}"/>
                  </c:ext>
                </c:extLst>
              </c15:ser>
            </c15:filteredBarSeries>
          </c:ext>
        </c:extLst>
      </c:barChart>
      <c:catAx>
        <c:axId val="70646016"/>
        <c:scaling>
          <c:orientation val="minMax"/>
        </c:scaling>
        <c:axPos val="b"/>
        <c:numFmt formatCode="General" sourceLinked="0"/>
        <c:majorTickMark val="none"/>
        <c:tickLblPos val="nextTo"/>
        <c:crossAx val="70672384"/>
        <c:crosses val="autoZero"/>
        <c:auto val="1"/>
        <c:lblAlgn val="ctr"/>
        <c:lblOffset val="100"/>
      </c:catAx>
      <c:valAx>
        <c:axId val="70672384"/>
        <c:scaling>
          <c:orientation val="minMax"/>
          <c:max val="0.9"/>
        </c:scaling>
        <c:axPos val="l"/>
        <c:majorGridlines/>
        <c:numFmt formatCode="0%" sourceLinked="1"/>
        <c:majorTickMark val="none"/>
        <c:tickLblPos val="nextTo"/>
        <c:crossAx val="70646016"/>
        <c:crosses val="autoZero"/>
        <c:crossBetween val="between"/>
      </c:valAx>
    </c:plotArea>
    <c:legend>
      <c:legendPos val="r"/>
    </c:legend>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sz="1800" b="1" i="0" baseline="0">
                <a:effectLst/>
              </a:rPr>
              <a:t>REPORT 191 ENGINEERING STUDIES - PROGRESSION RATES</a:t>
            </a:r>
            <a:endParaRPr lang="en-ZA">
              <a:effectLst/>
            </a:endParaRPr>
          </a:p>
          <a:p>
            <a:pPr>
              <a:defRPr/>
            </a:pPr>
            <a:r>
              <a:rPr lang="en-US" sz="1800" b="1" i="0" baseline="0">
                <a:effectLst/>
              </a:rPr>
              <a:t>NOVEMBER 2019 EXAM (T3-2019)</a:t>
            </a:r>
            <a:endParaRPr lang="en-ZA"/>
          </a:p>
        </c:rich>
      </c:tx>
    </c:title>
    <c:plotArea>
      <c:layout>
        <c:manualLayout>
          <c:layoutTarget val="inner"/>
          <c:xMode val="edge"/>
          <c:yMode val="edge"/>
          <c:x val="4.2483181909953573E-2"/>
          <c:y val="0.1444235824753092"/>
          <c:w val="0.86278925903492842"/>
          <c:h val="0.81363831515729013"/>
        </c:manualLayout>
      </c:layout>
      <c:barChart>
        <c:barDir val="col"/>
        <c:grouping val="clustered"/>
        <c:ser>
          <c:idx val="3"/>
          <c:order val="0"/>
          <c:tx>
            <c:strRef>
              <c:f>'2019-PROGRES'!$AF$114</c:f>
              <c:strCache>
                <c:ptCount val="1"/>
                <c:pt idx="0">
                  <c:v>2015</c:v>
                </c:pt>
              </c:strCache>
            </c:strRef>
          </c:tx>
          <c:spPr>
            <a:solidFill>
              <a:schemeClr val="accent2"/>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'2019-PROGRES'!$AA$63:$AA$68</c:f>
              <c:strCache>
                <c:ptCount val="6"/>
                <c:pt idx="0">
                  <c:v>STANDERTON</c:v>
                </c:pt>
                <c:pt idx="1">
                  <c:v>ERMELO</c:v>
                </c:pt>
                <c:pt idx="2">
                  <c:v>EVANDER</c:v>
                </c:pt>
                <c:pt idx="3">
                  <c:v>SIBANESETFU</c:v>
                </c:pt>
                <c:pt idx="4">
                  <c:v>BALFOUR</c:v>
                </c:pt>
                <c:pt idx="5">
                  <c:v>PERDEKOP</c:v>
                </c:pt>
              </c:strCache>
            </c:strRef>
          </c:cat>
          <c:val>
            <c:numRef>
              <c:f>'2019-PROGRES'!$AF$115:$AF$120</c:f>
              <c:numCache>
                <c:formatCode>0%</c:formatCode>
                <c:ptCount val="6"/>
                <c:pt idx="0">
                  <c:v>0.34</c:v>
                </c:pt>
                <c:pt idx="1">
                  <c:v>0.4</c:v>
                </c:pt>
                <c:pt idx="2">
                  <c:v>0.37000000000000005</c:v>
                </c:pt>
                <c:pt idx="3">
                  <c:v>0.42000000000000004</c:v>
                </c:pt>
                <c:pt idx="5">
                  <c:v>0.39000000000000007</c:v>
                </c:pt>
              </c:numCache>
            </c:numRef>
          </c:val>
          <c:extLst xmlns:c16r2="http://schemas.microsoft.com/office/drawing/2015/06/chart">
            <c:ext xmlns:c16="http://schemas.microsoft.com/office/drawing/2014/chart" uri="{C3380CC4-5D6E-409C-BE32-E72D297353CC}">
              <c16:uniqueId val="{00000000-CC20-4C45-9C1F-D8D85FBC4CDB}"/>
            </c:ext>
          </c:extLst>
        </c:ser>
        <c:ser>
          <c:idx val="1"/>
          <c:order val="1"/>
          <c:tx>
            <c:v>2016</c:v>
          </c:tx>
          <c:spPr>
            <a:solidFill>
              <a:srgbClr val="0070C0"/>
            </a:solidFill>
          </c:spPr>
          <c:dLbls>
            <c:spPr>
              <a:noFill/>
              <a:ln>
                <a:noFill/>
              </a:ln>
              <a:effectLst/>
            </c:spPr>
            <c:showVal val="1"/>
            <c:extLst xmlns:c16r2="http://schemas.microsoft.com/office/drawing/2015/06/chart">
              <c:ext xmlns:c15="http://schemas.microsoft.com/office/drawing/2012/chart" uri="{CE6537A1-D6FC-4f65-9D91-7224C49458BB}">
                <c15:showLeaderLines val="1"/>
              </c:ext>
            </c:extLst>
          </c:dLbls>
          <c:val>
            <c:numRef>
              <c:f>'2019-PROGRES'!$AG$115:$AG$120</c:f>
              <c:numCache>
                <c:formatCode>0%</c:formatCode>
                <c:ptCount val="6"/>
                <c:pt idx="0">
                  <c:v>0.35000000000000003</c:v>
                </c:pt>
                <c:pt idx="1">
                  <c:v>0.38000000000000006</c:v>
                </c:pt>
                <c:pt idx="2">
                  <c:v>0.43000000000000005</c:v>
                </c:pt>
                <c:pt idx="3">
                  <c:v>0.38000000000000006</c:v>
                </c:pt>
                <c:pt idx="5">
                  <c:v>0.4</c:v>
                </c:pt>
              </c:numCache>
            </c:numRef>
          </c:val>
          <c:extLst xmlns:c16r2="http://schemas.microsoft.com/office/drawing/2015/06/chart">
            <c:ext xmlns:c16="http://schemas.microsoft.com/office/drawing/2014/chart" uri="{C3380CC4-5D6E-409C-BE32-E72D297353CC}">
              <c16:uniqueId val="{00000001-CC20-4C45-9C1F-D8D85FBC4CDB}"/>
            </c:ext>
          </c:extLst>
        </c:ser>
        <c:ser>
          <c:idx val="0"/>
          <c:order val="2"/>
          <c:tx>
            <c:v>2017</c:v>
          </c:tx>
          <c:spPr>
            <a:solidFill>
              <a:srgbClr val="7030A0"/>
            </a:solidFill>
          </c:spPr>
          <c:dLbls>
            <c:spPr>
              <a:noFill/>
              <a:ln>
                <a:noFill/>
              </a:ln>
              <a:effectLst/>
            </c:spPr>
            <c:txPr>
              <a:bodyPr wrap="square" lIns="38100" tIns="19050" rIns="38100" bIns="19050" anchor="ctr">
                <a:spAutoFit/>
              </a:bodyPr>
              <a:lstStyle/>
              <a:p>
                <a:pPr>
                  <a:defRPr sz="1100"/>
                </a:pPr>
                <a:endParaRPr lang="en-US"/>
              </a:p>
            </c:txPr>
            <c:showVal val="1"/>
            <c:extLst xmlns:c16r2="http://schemas.microsoft.com/office/drawing/2015/06/chart">
              <c:ext xmlns:c15="http://schemas.microsoft.com/office/drawing/2012/chart" uri="{CE6537A1-D6FC-4f65-9D91-7224C49458BB}">
                <c15:showLeaderLines val="0"/>
              </c:ext>
            </c:extLst>
          </c:dLbls>
          <c:cat>
            <c:strRef>
              <c:f>'2019-PROGRES'!$AA$63:$AA$68</c:f>
              <c:strCache>
                <c:ptCount val="6"/>
                <c:pt idx="0">
                  <c:v>STANDERTON</c:v>
                </c:pt>
                <c:pt idx="1">
                  <c:v>ERMELO</c:v>
                </c:pt>
                <c:pt idx="2">
                  <c:v>EVANDER</c:v>
                </c:pt>
                <c:pt idx="3">
                  <c:v>SIBANESETFU</c:v>
                </c:pt>
                <c:pt idx="4">
                  <c:v>BALFOUR</c:v>
                </c:pt>
                <c:pt idx="5">
                  <c:v>PERDEKOP</c:v>
                </c:pt>
              </c:strCache>
            </c:strRef>
          </c:cat>
          <c:val>
            <c:numRef>
              <c:f>'2019-PROGRES'!$AH$115:$AH$120</c:f>
              <c:numCache>
                <c:formatCode>0%</c:formatCode>
                <c:ptCount val="6"/>
                <c:pt idx="0">
                  <c:v>0.71000000000000008</c:v>
                </c:pt>
                <c:pt idx="1">
                  <c:v>0.69000000000000006</c:v>
                </c:pt>
                <c:pt idx="2">
                  <c:v>0.75000000000000011</c:v>
                </c:pt>
                <c:pt idx="3">
                  <c:v>0.59</c:v>
                </c:pt>
                <c:pt idx="4">
                  <c:v>0.54</c:v>
                </c:pt>
                <c:pt idx="5">
                  <c:v>0.70000000000000007</c:v>
                </c:pt>
              </c:numCache>
            </c:numRef>
          </c:val>
          <c:extLst xmlns:c16r2="http://schemas.microsoft.com/office/drawing/2015/06/chart">
            <c:ext xmlns:c16="http://schemas.microsoft.com/office/drawing/2014/chart" uri="{C3380CC4-5D6E-409C-BE32-E72D297353CC}">
              <c16:uniqueId val="{00000002-CC20-4C45-9C1F-D8D85FBC4CDB}"/>
            </c:ext>
          </c:extLst>
        </c:ser>
        <c:ser>
          <c:idx val="4"/>
          <c:order val="3"/>
          <c:tx>
            <c:strRef>
              <c:f>'2019-PROGRES'!$AI$114</c:f>
              <c:strCache>
                <c:ptCount val="1"/>
                <c:pt idx="0">
                  <c:v>2018</c:v>
                </c:pt>
              </c:strCache>
            </c:strRef>
          </c:tx>
          <c:spPr>
            <a:solidFill>
              <a:srgbClr val="92D050"/>
            </a:solidFill>
          </c:spPr>
          <c:dLbls>
            <c:spPr>
              <a:noFill/>
              <a:ln>
                <a:noFill/>
              </a:ln>
              <a:effectLst/>
            </c:spPr>
            <c:txPr>
              <a:bodyPr wrap="square" lIns="38100" tIns="19050" rIns="38100" bIns="19050" anchor="ctr">
                <a:spAutoFit/>
              </a:bodyPr>
              <a:lstStyle/>
              <a:p>
                <a:pPr>
                  <a:defRPr sz="1100"/>
                </a:pPr>
                <a:endParaRPr lang="en-US"/>
              </a:p>
            </c:txPr>
            <c:showVal val="1"/>
            <c:extLst xmlns:c16r2="http://schemas.microsoft.com/office/drawing/2015/06/chart">
              <c:ext xmlns:c15="http://schemas.microsoft.com/office/drawing/2012/chart" uri="{CE6537A1-D6FC-4f65-9D91-7224C49458BB}">
                <c15:showLeaderLines val="1"/>
              </c:ext>
            </c:extLst>
          </c:dLbls>
          <c:cat>
            <c:strRef>
              <c:f>'2019-PROGRES'!$AA$63:$AA$68</c:f>
              <c:strCache>
                <c:ptCount val="6"/>
                <c:pt idx="0">
                  <c:v>STANDERTON</c:v>
                </c:pt>
                <c:pt idx="1">
                  <c:v>ERMELO</c:v>
                </c:pt>
                <c:pt idx="2">
                  <c:v>EVANDER</c:v>
                </c:pt>
                <c:pt idx="3">
                  <c:v>SIBANESETFU</c:v>
                </c:pt>
                <c:pt idx="4">
                  <c:v>BALFOUR</c:v>
                </c:pt>
                <c:pt idx="5">
                  <c:v>PERDEKOP</c:v>
                </c:pt>
              </c:strCache>
            </c:strRef>
          </c:cat>
          <c:val>
            <c:numRef>
              <c:f>'2019-PROGRES'!$AI$115:$AI$120</c:f>
              <c:numCache>
                <c:formatCode>0%</c:formatCode>
                <c:ptCount val="6"/>
                <c:pt idx="0">
                  <c:v>0.73000000000000009</c:v>
                </c:pt>
                <c:pt idx="1">
                  <c:v>0.68</c:v>
                </c:pt>
                <c:pt idx="2">
                  <c:v>0.71000000000000008</c:v>
                </c:pt>
                <c:pt idx="3">
                  <c:v>0.82000000000000006</c:v>
                </c:pt>
                <c:pt idx="4">
                  <c:v>0.42000000000000004</c:v>
                </c:pt>
                <c:pt idx="5">
                  <c:v>0.68</c:v>
                </c:pt>
              </c:numCache>
            </c:numRef>
          </c:val>
          <c:extLst xmlns:c16r2="http://schemas.microsoft.com/office/drawing/2015/06/chart">
            <c:ext xmlns:c16="http://schemas.microsoft.com/office/drawing/2014/chart" uri="{C3380CC4-5D6E-409C-BE32-E72D297353CC}">
              <c16:uniqueId val="{00000003-CC20-4C45-9C1F-D8D85FBC4CDB}"/>
            </c:ext>
          </c:extLst>
        </c:ser>
        <c:ser>
          <c:idx val="2"/>
          <c:order val="4"/>
          <c:tx>
            <c:v>T3-2019</c:v>
          </c:tx>
          <c:spPr>
            <a:solidFill>
              <a:schemeClr val="accent5">
                <a:lumMod val="40000"/>
                <a:lumOff val="60000"/>
              </a:schemeClr>
            </a:solidFill>
          </c:spPr>
          <c:dLbls>
            <c:spPr>
              <a:noFill/>
              <a:ln>
                <a:noFill/>
              </a:ln>
              <a:effectLst/>
            </c:spPr>
            <c:txPr>
              <a:bodyPr wrap="square" lIns="38100" tIns="19050" rIns="38100" bIns="19050" anchor="ctr">
                <a:spAutoFit/>
              </a:bodyPr>
              <a:lstStyle/>
              <a:p>
                <a:pPr>
                  <a:defRPr sz="1100"/>
                </a:pPr>
                <a:endParaRPr lang="en-US"/>
              </a:p>
            </c:txPr>
            <c:showVal val="1"/>
            <c:extLst xmlns:c16r2="http://schemas.microsoft.com/office/drawing/2015/06/chart">
              <c:ext xmlns:c15="http://schemas.microsoft.com/office/drawing/2012/chart" uri="{CE6537A1-D6FC-4f65-9D91-7224C49458BB}">
                <c15:showLeaderLines val="1"/>
              </c:ext>
            </c:extLst>
          </c:dLbls>
          <c:val>
            <c:numRef>
              <c:f>('2019-PROGRES'!$AB$63:$AB$67,'2019-PROGRES'!$AB$70)</c:f>
              <c:numCache>
                <c:formatCode>0%</c:formatCode>
                <c:ptCount val="6"/>
                <c:pt idx="0">
                  <c:v>0.69000000000000006</c:v>
                </c:pt>
                <c:pt idx="1">
                  <c:v>0.43000000000000005</c:v>
                </c:pt>
                <c:pt idx="2">
                  <c:v>0.58000000000000007</c:v>
                </c:pt>
                <c:pt idx="3">
                  <c:v>0.54</c:v>
                </c:pt>
                <c:pt idx="4">
                  <c:v>0</c:v>
                </c:pt>
                <c:pt idx="5">
                  <c:v>0.51</c:v>
                </c:pt>
              </c:numCache>
            </c:numRef>
          </c:val>
          <c:extLst xmlns:c16r2="http://schemas.microsoft.com/office/drawing/2015/06/chart">
            <c:ext xmlns:c16="http://schemas.microsoft.com/office/drawing/2014/chart" uri="{C3380CC4-5D6E-409C-BE32-E72D297353CC}">
              <c16:uniqueId val="{00000004-CC20-4C45-9C1F-D8D85FBC4CDB}"/>
            </c:ext>
          </c:extLst>
        </c:ser>
        <c:dLbls/>
        <c:axId val="70736896"/>
        <c:axId val="70742784"/>
      </c:barChart>
      <c:catAx>
        <c:axId val="70736896"/>
        <c:scaling>
          <c:orientation val="minMax"/>
        </c:scaling>
        <c:axPos val="b"/>
        <c:numFmt formatCode="General" sourceLinked="0"/>
        <c:majorTickMark val="none"/>
        <c:tickLblPos val="nextTo"/>
        <c:txPr>
          <a:bodyPr/>
          <a:lstStyle/>
          <a:p>
            <a:pPr>
              <a:defRPr sz="1100"/>
            </a:pPr>
            <a:endParaRPr lang="en-US"/>
          </a:p>
        </c:txPr>
        <c:crossAx val="70742784"/>
        <c:crosses val="autoZero"/>
        <c:auto val="1"/>
        <c:lblAlgn val="ctr"/>
        <c:lblOffset val="100"/>
      </c:catAx>
      <c:valAx>
        <c:axId val="70742784"/>
        <c:scaling>
          <c:orientation val="minMax"/>
          <c:max val="1"/>
        </c:scaling>
        <c:axPos val="l"/>
        <c:majorGridlines/>
        <c:numFmt formatCode="0%" sourceLinked="1"/>
        <c:majorTickMark val="none"/>
        <c:tickLblPos val="nextTo"/>
        <c:txPr>
          <a:bodyPr/>
          <a:lstStyle/>
          <a:p>
            <a:pPr>
              <a:defRPr sz="1100"/>
            </a:pPr>
            <a:endParaRPr lang="en-US"/>
          </a:p>
        </c:txPr>
        <c:crossAx val="70736896"/>
        <c:crosses val="autoZero"/>
        <c:crossBetween val="between"/>
      </c:valAx>
    </c:plotArea>
    <c:legend>
      <c:legendPos val="r"/>
      <c:txPr>
        <a:bodyPr/>
        <a:lstStyle/>
        <a:p>
          <a:pPr>
            <a:defRPr sz="1100"/>
          </a:pPr>
          <a:endParaRPr lang="en-US"/>
        </a:p>
      </c:txPr>
    </c:legend>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b="1" dirty="0" smtClean="0"/>
              <a:t>Actual</a:t>
            </a:r>
            <a:r>
              <a:rPr lang="en-ZA" b="1" baseline="0" dirty="0" smtClean="0"/>
              <a:t> Vs Target</a:t>
            </a:r>
            <a:endParaRPr lang="en-ZA" b="1" dirty="0"/>
          </a:p>
        </c:rich>
      </c:tx>
      <c:spPr>
        <a:noFill/>
        <a:ln>
          <a:noFill/>
        </a:ln>
        <a:effectLst/>
      </c:spPr>
    </c:title>
    <c:plotArea>
      <c:layout/>
      <c:barChart>
        <c:barDir val="col"/>
        <c:grouping val="clustered"/>
        <c:ser>
          <c:idx val="0"/>
          <c:order val="0"/>
          <c:tx>
            <c:strRef>
              <c:f>Sheet1!$B$1</c:f>
              <c:strCache>
                <c:ptCount val="1"/>
                <c:pt idx="0">
                  <c:v>Actual</c:v>
                </c:pt>
              </c:strCache>
            </c:strRef>
          </c:tx>
          <c:spPr>
            <a:solidFill>
              <a:schemeClr val="accent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2603</c:v>
                </c:pt>
                <c:pt idx="1">
                  <c:v>3251</c:v>
                </c:pt>
                <c:pt idx="2">
                  <c:v>3129</c:v>
                </c:pt>
                <c:pt idx="3">
                  <c:v>1983</c:v>
                </c:pt>
                <c:pt idx="4">
                  <c:v>2260</c:v>
                </c:pt>
              </c:numCache>
            </c:numRef>
          </c:val>
          <c:extLst xmlns:c16r2="http://schemas.microsoft.com/office/drawing/2015/06/chart">
            <c:ext xmlns:c16="http://schemas.microsoft.com/office/drawing/2014/chart" uri="{C3380CC4-5D6E-409C-BE32-E72D297353CC}">
              <c16:uniqueId val="{00000000-DF4E-4429-8314-9D25BBFAB714}"/>
            </c:ext>
          </c:extLst>
        </c:ser>
        <c:ser>
          <c:idx val="1"/>
          <c:order val="1"/>
          <c:tx>
            <c:strRef>
              <c:f>Sheet1!$C$1</c:f>
              <c:strCache>
                <c:ptCount val="1"/>
                <c:pt idx="0">
                  <c:v>Target</c:v>
                </c:pt>
              </c:strCache>
            </c:strRef>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1800</c:v>
                </c:pt>
                <c:pt idx="1">
                  <c:v>2000</c:v>
                </c:pt>
                <c:pt idx="2">
                  <c:v>2000</c:v>
                </c:pt>
                <c:pt idx="3">
                  <c:v>2000</c:v>
                </c:pt>
                <c:pt idx="4">
                  <c:v>2500</c:v>
                </c:pt>
              </c:numCache>
            </c:numRef>
          </c:val>
          <c:extLst xmlns:c16r2="http://schemas.microsoft.com/office/drawing/2015/06/chart">
            <c:ext xmlns:c16="http://schemas.microsoft.com/office/drawing/2014/chart" uri="{C3380CC4-5D6E-409C-BE32-E72D297353CC}">
              <c16:uniqueId val="{00000001-DF4E-4429-8314-9D25BBFAB714}"/>
            </c:ext>
          </c:extLst>
        </c:ser>
        <c:dLbls/>
        <c:gapWidth val="219"/>
        <c:overlap val="-27"/>
        <c:axId val="112467328"/>
        <c:axId val="112481408"/>
      </c:barChart>
      <c:catAx>
        <c:axId val="1124673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81408"/>
        <c:crosses val="autoZero"/>
        <c:auto val="1"/>
        <c:lblAlgn val="ctr"/>
        <c:lblOffset val="100"/>
      </c:catAx>
      <c:valAx>
        <c:axId val="1124814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6732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0.20997</cdr:x>
      <cdr:y>0.97992</cdr:y>
    </cdr:from>
    <cdr:to>
      <cdr:x>0.77034</cdr:x>
      <cdr:y>1</cdr:y>
    </cdr:to>
    <cdr:sp macro="" textlink="">
      <cdr:nvSpPr>
        <cdr:cNvPr id="2" name="TextBox 1"/>
        <cdr:cNvSpPr txBox="1"/>
      </cdr:nvSpPr>
      <cdr:spPr>
        <a:xfrm xmlns:a="http://schemas.openxmlformats.org/drawingml/2006/main">
          <a:off x="1953846" y="5983654"/>
          <a:ext cx="5214327" cy="1221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0.0509</cdr:x>
      <cdr:y>0.31061</cdr:y>
    </cdr:from>
    <cdr:to>
      <cdr:x>0.89998</cdr:x>
      <cdr:y>0.31061</cdr:y>
    </cdr:to>
    <cdr:cxnSp macro="">
      <cdr:nvCxnSpPr>
        <cdr:cNvPr id="9" name="Straight Connector 8"/>
        <cdr:cNvCxnSpPr/>
      </cdr:nvCxnSpPr>
      <cdr:spPr>
        <a:xfrm xmlns:a="http://schemas.openxmlformats.org/drawingml/2006/main">
          <a:off x="456292" y="1945877"/>
          <a:ext cx="7611568" cy="0"/>
        </a:xfrm>
        <a:prstGeom xmlns:a="http://schemas.openxmlformats.org/drawingml/2006/main" prst="line">
          <a:avLst/>
        </a:prstGeom>
        <a:ln xmlns:a="http://schemas.openxmlformats.org/drawingml/2006/main" w="19050">
          <a:solidFill>
            <a:srgbClr val="FF0000"/>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0.06892</cdr:x>
      <cdr:y>0.93799</cdr:y>
    </cdr:from>
    <cdr:to>
      <cdr:x>0.93178</cdr:x>
      <cdr:y>0.98044</cdr:y>
    </cdr:to>
    <cdr:sp macro="" textlink="">
      <cdr:nvSpPr>
        <cdr:cNvPr id="5" name="TextBox 2"/>
        <cdr:cNvSpPr txBox="1"/>
      </cdr:nvSpPr>
      <cdr:spPr>
        <a:xfrm xmlns:a="http://schemas.openxmlformats.org/drawingml/2006/main">
          <a:off x="617832" y="6120680"/>
          <a:ext cx="773509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ZA" sz="1200" dirty="0" smtClean="0"/>
            <a:t>Balfour</a:t>
          </a:r>
          <a:r>
            <a:rPr lang="en-ZA" sz="1200" kern="1200" dirty="0">
              <a:solidFill>
                <a:schemeClr val="tx1"/>
              </a:solidFill>
              <a:effectLst/>
              <a:latin typeface="+mn-lt"/>
              <a:ea typeface="+mn-ea"/>
              <a:cs typeface="+mn-cs"/>
            </a:rPr>
            <a:t> – </a:t>
          </a:r>
          <a:r>
            <a:rPr lang="en-ZA" sz="1200" kern="1200" dirty="0" smtClean="0">
              <a:solidFill>
                <a:schemeClr val="tx1"/>
              </a:solidFill>
              <a:effectLst/>
              <a:latin typeface="+mn-lt"/>
              <a:ea typeface="+mn-ea"/>
              <a:cs typeface="+mn-cs"/>
            </a:rPr>
            <a:t>54</a:t>
          </a:r>
          <a:r>
            <a:rPr lang="en-ZA" sz="1200" kern="1200" baseline="0" dirty="0" smtClean="0">
              <a:solidFill>
                <a:schemeClr val="tx1"/>
              </a:solidFill>
              <a:effectLst/>
              <a:latin typeface="+mn-lt"/>
              <a:ea typeface="+mn-ea"/>
              <a:cs typeface="+mn-cs"/>
            </a:rPr>
            <a:t>     </a:t>
          </a:r>
          <a:r>
            <a:rPr lang="en-ZA" sz="1200" dirty="0" smtClean="0"/>
            <a:t>Ermelo – 261     Evander – 377     Perdekop – 94     Sibanesetfu – 203     Standerton – 305    GSC</a:t>
          </a:r>
          <a:r>
            <a:rPr lang="en-ZA" sz="1200" kern="1200" dirty="0">
              <a:solidFill>
                <a:schemeClr val="tx1"/>
              </a:solidFill>
              <a:effectLst/>
              <a:latin typeface="+mn-lt"/>
              <a:ea typeface="+mn-ea"/>
              <a:cs typeface="+mn-cs"/>
            </a:rPr>
            <a:t> – </a:t>
          </a:r>
          <a:r>
            <a:rPr lang="en-ZA" sz="1200" kern="1200" dirty="0" smtClean="0">
              <a:solidFill>
                <a:schemeClr val="tx1"/>
              </a:solidFill>
              <a:effectLst/>
              <a:latin typeface="+mn-lt"/>
              <a:ea typeface="+mn-ea"/>
              <a:cs typeface="+mn-cs"/>
            </a:rPr>
            <a:t>1294</a:t>
          </a:r>
          <a:r>
            <a:rPr lang="en-ZA" sz="1200" dirty="0" smtClean="0"/>
            <a:t>  </a:t>
          </a:r>
          <a:endParaRPr lang="en-ZA"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0.04969</cdr:x>
      <cdr:y>0.46154</cdr:y>
    </cdr:from>
    <cdr:to>
      <cdr:x>0.91715</cdr:x>
      <cdr:y>0.46355</cdr:y>
    </cdr:to>
    <cdr:cxnSp macro="">
      <cdr:nvCxnSpPr>
        <cdr:cNvPr id="3" name="Straight Connector 2"/>
        <cdr:cNvCxnSpPr/>
      </cdr:nvCxnSpPr>
      <cdr:spPr>
        <a:xfrm xmlns:a="http://schemas.openxmlformats.org/drawingml/2006/main">
          <a:off x="576064" y="3024336"/>
          <a:ext cx="10056714" cy="13171"/>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0.04321</cdr:x>
      <cdr:y>0.20455</cdr:y>
    </cdr:from>
    <cdr:to>
      <cdr:x>0.90184</cdr:x>
      <cdr:y>0.20614</cdr:y>
    </cdr:to>
    <cdr:cxnSp macro="">
      <cdr:nvCxnSpPr>
        <cdr:cNvPr id="3" name="Straight Connector 2"/>
        <cdr:cNvCxnSpPr/>
      </cdr:nvCxnSpPr>
      <cdr:spPr>
        <a:xfrm xmlns:a="http://schemas.openxmlformats.org/drawingml/2006/main">
          <a:off x="504056" y="1296144"/>
          <a:ext cx="10016173" cy="10075"/>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0.04823</cdr:x>
      <cdr:y>0.30095</cdr:y>
    </cdr:from>
    <cdr:to>
      <cdr:x>0.91144</cdr:x>
      <cdr:y>0.30154</cdr:y>
    </cdr:to>
    <cdr:cxnSp macro="">
      <cdr:nvCxnSpPr>
        <cdr:cNvPr id="3" name="Straight Connector 2"/>
        <cdr:cNvCxnSpPr/>
      </cdr:nvCxnSpPr>
      <cdr:spPr>
        <a:xfrm xmlns:a="http://schemas.openxmlformats.org/drawingml/2006/main" flipV="1">
          <a:off x="447744" y="1832975"/>
          <a:ext cx="8013628" cy="3594"/>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0.03704</cdr:x>
      <cdr:y>0.28571</cdr:y>
    </cdr:from>
    <cdr:to>
      <cdr:x>0.89567</cdr:x>
      <cdr:y>0.2873</cdr:y>
    </cdr:to>
    <cdr:cxnSp macro="">
      <cdr:nvCxnSpPr>
        <cdr:cNvPr id="3" name="Straight Connector 2"/>
        <cdr:cNvCxnSpPr/>
      </cdr:nvCxnSpPr>
      <cdr:spPr>
        <a:xfrm xmlns:a="http://schemas.openxmlformats.org/drawingml/2006/main">
          <a:off x="432048" y="1872208"/>
          <a:ext cx="10016173" cy="10419"/>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0.14501</cdr:x>
      <cdr:y>0.58785</cdr:y>
    </cdr:from>
    <cdr:to>
      <cdr:x>0.20167</cdr:x>
      <cdr:y>0.6413</cdr:y>
    </cdr:to>
    <cdr:sp macro="" textlink="">
      <cdr:nvSpPr>
        <cdr:cNvPr id="4" name="Text Box 2"/>
        <cdr:cNvSpPr txBox="1">
          <a:spLocks xmlns:a="http://schemas.openxmlformats.org/drawingml/2006/main" noChangeArrowheads="1"/>
        </cdr:cNvSpPr>
      </cdr:nvSpPr>
      <cdr:spPr bwMode="auto">
        <a:xfrm xmlns:a="http://schemas.openxmlformats.org/drawingml/2006/main">
          <a:off x="1346166" y="3559470"/>
          <a:ext cx="525991" cy="323641"/>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ZA" sz="1400">
              <a:effectLst/>
              <a:latin typeface="Calibri" panose="020F0502020204030204" pitchFamily="34" charset="0"/>
              <a:ea typeface="Calibri" panose="020F0502020204030204" pitchFamily="34" charset="0"/>
              <a:cs typeface="Times New Roman" panose="02020603050405020304" pitchFamily="18" charset="0"/>
            </a:rPr>
            <a:t>54%</a:t>
          </a:r>
        </a:p>
      </cdr:txBody>
    </cdr:sp>
  </cdr:relSizeAnchor>
  <cdr:relSizeAnchor xmlns:cdr="http://schemas.openxmlformats.org/drawingml/2006/chartDrawing">
    <cdr:from>
      <cdr:x>0.29216</cdr:x>
      <cdr:y>0.58785</cdr:y>
    </cdr:from>
    <cdr:to>
      <cdr:x>0.34883</cdr:x>
      <cdr:y>0.6413</cdr:y>
    </cdr:to>
    <cdr:sp macro="" textlink="">
      <cdr:nvSpPr>
        <cdr:cNvPr id="5" name="Text Box 2"/>
        <cdr:cNvSpPr txBox="1">
          <a:spLocks xmlns:a="http://schemas.openxmlformats.org/drawingml/2006/main" noChangeArrowheads="1"/>
        </cdr:cNvSpPr>
      </cdr:nvSpPr>
      <cdr:spPr bwMode="auto">
        <a:xfrm xmlns:a="http://schemas.openxmlformats.org/drawingml/2006/main">
          <a:off x="2712182" y="3559470"/>
          <a:ext cx="526084" cy="323641"/>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ZA" sz="1400">
              <a:effectLst/>
              <a:latin typeface="Calibri" panose="020F0502020204030204" pitchFamily="34" charset="0"/>
              <a:ea typeface="Calibri" panose="020F0502020204030204" pitchFamily="34" charset="0"/>
              <a:cs typeface="Times New Roman" panose="02020603050405020304" pitchFamily="18" charset="0"/>
            </a:rPr>
            <a:t>62%</a:t>
          </a:r>
        </a:p>
      </cdr:txBody>
    </cdr:sp>
  </cdr:relSizeAnchor>
  <cdr:relSizeAnchor xmlns:cdr="http://schemas.openxmlformats.org/drawingml/2006/chartDrawing">
    <cdr:from>
      <cdr:x>0.43635</cdr:x>
      <cdr:y>0.58785</cdr:y>
    </cdr:from>
    <cdr:to>
      <cdr:x>0.49301</cdr:x>
      <cdr:y>0.6413</cdr:y>
    </cdr:to>
    <cdr:sp macro="" textlink="">
      <cdr:nvSpPr>
        <cdr:cNvPr id="6" name="Text Box 2"/>
        <cdr:cNvSpPr txBox="1">
          <a:spLocks xmlns:a="http://schemas.openxmlformats.org/drawingml/2006/main" noChangeArrowheads="1"/>
        </cdr:cNvSpPr>
      </cdr:nvSpPr>
      <cdr:spPr bwMode="auto">
        <a:xfrm xmlns:a="http://schemas.openxmlformats.org/drawingml/2006/main">
          <a:off x="4050784" y="3559470"/>
          <a:ext cx="525992" cy="323641"/>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ZA" sz="1400">
              <a:effectLst/>
              <a:latin typeface="Calibri" panose="020F0502020204030204" pitchFamily="34" charset="0"/>
              <a:ea typeface="Calibri" panose="020F0502020204030204" pitchFamily="34" charset="0"/>
              <a:cs typeface="Times New Roman" panose="02020603050405020304" pitchFamily="18" charset="0"/>
            </a:rPr>
            <a:t>64%</a:t>
          </a:r>
        </a:p>
      </cdr:txBody>
    </cdr:sp>
  </cdr:relSizeAnchor>
  <cdr:relSizeAnchor xmlns:cdr="http://schemas.openxmlformats.org/drawingml/2006/chartDrawing">
    <cdr:from>
      <cdr:x>0.58985</cdr:x>
      <cdr:y>0.58701</cdr:y>
    </cdr:from>
    <cdr:to>
      <cdr:x>0.64652</cdr:x>
      <cdr:y>0.64046</cdr:y>
    </cdr:to>
    <cdr:sp macro="" textlink="">
      <cdr:nvSpPr>
        <cdr:cNvPr id="7" name="Text Box 2"/>
        <cdr:cNvSpPr txBox="1">
          <a:spLocks xmlns:a="http://schemas.openxmlformats.org/drawingml/2006/main" noChangeArrowheads="1"/>
        </cdr:cNvSpPr>
      </cdr:nvSpPr>
      <cdr:spPr bwMode="auto">
        <a:xfrm xmlns:a="http://schemas.openxmlformats.org/drawingml/2006/main">
          <a:off x="5475724" y="3554343"/>
          <a:ext cx="526084" cy="323641"/>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ZA" sz="1400">
              <a:effectLst/>
              <a:latin typeface="Calibri" panose="020F0502020204030204" pitchFamily="34" charset="0"/>
              <a:ea typeface="Calibri" panose="020F0502020204030204" pitchFamily="34" charset="0"/>
              <a:cs typeface="Times New Roman" panose="02020603050405020304" pitchFamily="18" charset="0"/>
            </a:rPr>
            <a:t>26%</a:t>
          </a:r>
        </a:p>
      </cdr:txBody>
    </cdr:sp>
  </cdr:relSizeAnchor>
</c:userShapes>
</file>

<file path=ppt/drawings/drawing6.xml><?xml version="1.0" encoding="utf-8"?>
<c:userShapes xmlns:c="http://schemas.openxmlformats.org/drawingml/2006/chart">
  <cdr:relSizeAnchor xmlns:cdr="http://schemas.openxmlformats.org/drawingml/2006/chartDrawing">
    <cdr:from>
      <cdr:x>0.04402</cdr:x>
      <cdr:y>0.37786</cdr:y>
    </cdr:from>
    <cdr:to>
      <cdr:x>0.90723</cdr:x>
      <cdr:y>0.37845</cdr:y>
    </cdr:to>
    <cdr:cxnSp macro="">
      <cdr:nvCxnSpPr>
        <cdr:cNvPr id="3" name="Straight Connector 2"/>
        <cdr:cNvCxnSpPr/>
      </cdr:nvCxnSpPr>
      <cdr:spPr>
        <a:xfrm xmlns:a="http://schemas.openxmlformats.org/drawingml/2006/main" flipV="1">
          <a:off x="410189" y="2300325"/>
          <a:ext cx="8043335" cy="3592"/>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7A07308-6BCE-46F5-AF65-1F335AE44F20}" type="datetimeFigureOut">
              <a:rPr lang="en-ZA" smtClean="0"/>
              <a:pPr/>
              <a:t>2020/03/12</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F0867C1-B80D-4661-A360-5788612F03A4}" type="slidenum">
              <a:rPr lang="en-ZA" smtClean="0"/>
              <a:pPr/>
              <a:t>‹#›</a:t>
            </a:fld>
            <a:endParaRPr lang="en-ZA"/>
          </a:p>
        </p:txBody>
      </p:sp>
    </p:spTree>
    <p:extLst>
      <p:ext uri="{BB962C8B-B14F-4D97-AF65-F5344CB8AC3E}">
        <p14:creationId xmlns:p14="http://schemas.microsoft.com/office/powerpoint/2010/main" xmlns="" val="78899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182358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248816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775734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 name="Picture 9"/>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2443" y="842373"/>
            <a:ext cx="7509812" cy="45719"/>
          </a:xfrm>
          <a:prstGeom prst="rect">
            <a:avLst/>
          </a:prstGeom>
        </p:spPr>
      </p:pic>
      <p:pic>
        <p:nvPicPr>
          <p:cNvPr id="11" name="Picture 10"/>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2443" y="6591405"/>
            <a:ext cx="7509812" cy="47014"/>
          </a:xfrm>
          <a:prstGeom prst="rect">
            <a:avLst/>
          </a:prstGeom>
        </p:spPr>
      </p:pic>
      <p:pic>
        <p:nvPicPr>
          <p:cNvPr id="6" name="Picture 5"/>
          <p:cNvPicPr/>
          <p:nvPr userDrawn="1"/>
        </p:nvPicPr>
        <p:blipFill>
          <a:blip r:embed="rId5" cstate="print">
            <a:extLst>
              <a:ext uri="{28A0092B-C50C-407E-A947-70E740481C1C}">
                <a14:useLocalDpi xmlns:a14="http://schemas.microsoft.com/office/drawing/2010/main" xmlns="" val="0"/>
              </a:ext>
            </a:extLst>
          </a:blip>
          <a:stretch>
            <a:fillRect/>
          </a:stretch>
        </p:blipFill>
        <p:spPr>
          <a:xfrm>
            <a:off x="6926474" y="134983"/>
            <a:ext cx="995363" cy="707390"/>
          </a:xfrm>
          <a:prstGeom prst="rect">
            <a:avLst/>
          </a:prstGeom>
        </p:spPr>
      </p:pic>
      <p:pic>
        <p:nvPicPr>
          <p:cNvPr id="7" name="Picture 6"/>
          <p:cNvPicPr/>
          <p:nvPr userDrawn="1"/>
        </p:nvPicPr>
        <p:blipFill>
          <a:blip r:embed="rId6" cstate="print">
            <a:extLst>
              <a:ext uri="{28A0092B-C50C-407E-A947-70E740481C1C}">
                <a14:useLocalDpi xmlns:a14="http://schemas.microsoft.com/office/drawing/2010/main" xmlns="" val="0"/>
              </a:ext>
            </a:extLst>
          </a:blip>
          <a:stretch>
            <a:fillRect/>
          </a:stretch>
        </p:blipFill>
        <p:spPr>
          <a:xfrm>
            <a:off x="722443" y="81195"/>
            <a:ext cx="1218248" cy="612140"/>
          </a:xfrm>
          <a:prstGeom prst="rect">
            <a:avLst/>
          </a:prstGeom>
        </p:spPr>
      </p:pic>
    </p:spTree>
    <p:custDataLst>
      <p:tags r:id="rId1"/>
    </p:custDataLst>
    <p:extLst>
      <p:ext uri="{BB962C8B-B14F-4D97-AF65-F5344CB8AC3E}">
        <p14:creationId xmlns:p14="http://schemas.microsoft.com/office/powerpoint/2010/main" xmlns="" val="2910013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430" cy="1325160"/>
          </a:xfrm>
          <a:prstGeom prst="rect">
            <a:avLst/>
          </a:prstGeom>
        </p:spPr>
        <p:txBody>
          <a:bodyPr lIns="0" tIns="0" rIns="0" bIns="0" anchor="ctr"/>
          <a:lstStyle/>
          <a:p>
            <a:endParaRPr lang="en-US" sz="1350" b="0" strike="noStrike" spc="-1">
              <a:solidFill>
                <a:srgbClr val="000000"/>
              </a:solidFill>
              <a:latin typeface="Calibri"/>
            </a:endParaRPr>
          </a:p>
        </p:txBody>
      </p:sp>
      <p:sp>
        <p:nvSpPr>
          <p:cNvPr id="6" name="PlaceHolder 2"/>
          <p:cNvSpPr>
            <a:spLocks noGrp="1"/>
          </p:cNvSpPr>
          <p:nvPr>
            <p:ph type="subTitle"/>
          </p:nvPr>
        </p:nvSpPr>
        <p:spPr>
          <a:xfrm>
            <a:off x="628560" y="1825560"/>
            <a:ext cx="7886430" cy="4350960"/>
          </a:xfrm>
          <a:prstGeom prst="rect">
            <a:avLst/>
          </a:prstGeom>
        </p:spPr>
        <p:txBody>
          <a:bodyPr lIns="0" tIns="0" rIns="0" bIns="0" anchor="ctr"/>
          <a:lstStyle/>
          <a:p>
            <a:pPr algn="ctr"/>
            <a:endParaRPr lang="en-ZA" sz="2400" b="0" strike="noStrike" spc="-1">
              <a:latin typeface="Arial"/>
            </a:endParaRPr>
          </a:p>
        </p:txBody>
      </p:sp>
    </p:spTree>
    <p:extLst>
      <p:ext uri="{BB962C8B-B14F-4D97-AF65-F5344CB8AC3E}">
        <p14:creationId xmlns:p14="http://schemas.microsoft.com/office/powerpoint/2010/main" xmlns="" val="88182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311269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3382911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25663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23214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82783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343581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109704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E5B6EC4-81C2-44DD-92C2-C340FB0E256D}" type="datetimeFigureOut">
              <a:rPr lang="en-ZA" smtClean="0"/>
              <a:pPr/>
              <a:t>2020/03/12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199918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E5B6EC4-81C2-44DD-92C2-C340FB0E256D}" type="datetimeFigureOut">
              <a:rPr lang="en-ZA" smtClean="0"/>
              <a:pPr/>
              <a:t>2020/03/12</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8A743F-0B55-4E5F-B2A7-6B3D727E1FAB}" type="slidenum">
              <a:rPr lang="en-ZA" smtClean="0"/>
              <a:pPr/>
              <a:t>‹#›</a:t>
            </a:fld>
            <a:endParaRPr lang="en-ZA"/>
          </a:p>
        </p:txBody>
      </p:sp>
    </p:spTree>
    <p:extLst>
      <p:ext uri="{BB962C8B-B14F-4D97-AF65-F5344CB8AC3E}">
        <p14:creationId xmlns:p14="http://schemas.microsoft.com/office/powerpoint/2010/main" xmlns="" val="1947319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1.xml"/><Relationship Id="rId1" Type="http://schemas.openxmlformats.org/officeDocument/2006/relationships/video" Target="../media/media1.wmv"/><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za/url?sa=i&amp;rct=j&amp;q=&amp;esrc=s&amp;source=images&amp;cd=&amp;ved=2ahUKEwjxq6zH-sHlAhUR1xoKHd1MBqUQjRx6BAgBEAQ&amp;url=https://en.wikipedia.org/wiki/Flag_of_South_Africa_(1928%E2%80%931994)&amp;psig=AOvVaw31hjjr_pK7WXTa0iAb7hyp&amp;ust=1572455275926896" TargetMode="Externa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VID-20200308-WA0001.mp4"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1752600"/>
          </a:xfrm>
        </p:spPr>
        <p:txBody>
          <a:bodyPr>
            <a:normAutofit fontScale="90000"/>
          </a:bodyPr>
          <a:lstStyle/>
          <a:p>
            <a:pPr algn="ctr"/>
            <a:r>
              <a:rPr lang="en-US" sz="1800" dirty="0" smtClean="0">
                <a:solidFill>
                  <a:schemeClr val="tx2">
                    <a:lumMod val="60000"/>
                    <a:lumOff val="40000"/>
                  </a:schemeClr>
                </a:solidFill>
              </a:rPr>
              <a:t/>
            </a:r>
            <a:br>
              <a:rPr lang="en-US" sz="1800" dirty="0" smtClean="0">
                <a:solidFill>
                  <a:schemeClr val="tx2">
                    <a:lumMod val="60000"/>
                    <a:lumOff val="40000"/>
                  </a:schemeClr>
                </a:solidFill>
              </a:rPr>
            </a:br>
            <a:r>
              <a:rPr lang="en-US" sz="1800" dirty="0" smtClean="0">
                <a:solidFill>
                  <a:schemeClr val="tx2">
                    <a:lumMod val="60000"/>
                    <a:lumOff val="40000"/>
                  </a:schemeClr>
                </a:solidFill>
              </a:rPr>
              <a:t/>
            </a:r>
            <a:br>
              <a:rPr lang="en-US" sz="1800" dirty="0" smtClean="0">
                <a:solidFill>
                  <a:schemeClr val="tx2">
                    <a:lumMod val="60000"/>
                    <a:lumOff val="40000"/>
                  </a:schemeClr>
                </a:solidFill>
              </a:rPr>
            </a:br>
            <a:r>
              <a:rPr lang="en-US" sz="1800" dirty="0" smtClean="0">
                <a:solidFill>
                  <a:schemeClr val="tx2">
                    <a:lumMod val="60000"/>
                    <a:lumOff val="40000"/>
                  </a:schemeClr>
                </a:solidFill>
              </a:rPr>
              <a:t/>
            </a:r>
            <a:br>
              <a:rPr lang="en-US" sz="1800" dirty="0" smtClean="0">
                <a:solidFill>
                  <a:schemeClr val="tx2">
                    <a:lumMod val="60000"/>
                    <a:lumOff val="40000"/>
                  </a:schemeClr>
                </a:solidFill>
              </a:rPr>
            </a:br>
            <a:r>
              <a:rPr lang="en-US" sz="1800" dirty="0" smtClean="0">
                <a:solidFill>
                  <a:schemeClr val="tx2">
                    <a:lumMod val="60000"/>
                    <a:lumOff val="40000"/>
                  </a:schemeClr>
                </a:solidFill>
              </a:rPr>
              <a:t/>
            </a:r>
            <a:br>
              <a:rPr lang="en-US" sz="1800" dirty="0" smtClean="0">
                <a:solidFill>
                  <a:schemeClr val="tx2">
                    <a:lumMod val="60000"/>
                    <a:lumOff val="40000"/>
                  </a:schemeClr>
                </a:solidFill>
              </a:rPr>
            </a:br>
            <a:r>
              <a:rPr lang="en-US" sz="2000" dirty="0" smtClean="0">
                <a:solidFill>
                  <a:schemeClr val="tx2">
                    <a:lumMod val="60000"/>
                    <a:lumOff val="40000"/>
                  </a:schemeClr>
                </a:solidFill>
              </a:rPr>
              <a:t> </a:t>
            </a:r>
            <a:br>
              <a:rPr lang="en-US" sz="2000" dirty="0" smtClean="0">
                <a:solidFill>
                  <a:schemeClr val="tx2">
                    <a:lumMod val="60000"/>
                    <a:lumOff val="40000"/>
                  </a:schemeClr>
                </a:solidFill>
              </a:rPr>
            </a:br>
            <a:r>
              <a:rPr lang="en-US" sz="2000" dirty="0" smtClean="0">
                <a:solidFill>
                  <a:schemeClr val="tx2">
                    <a:lumMod val="60000"/>
                    <a:lumOff val="40000"/>
                  </a:schemeClr>
                </a:solidFill>
              </a:rPr>
              <a:t/>
            </a:r>
            <a:br>
              <a:rPr lang="en-US" sz="2000" dirty="0" smtClean="0">
                <a:solidFill>
                  <a:schemeClr val="tx2">
                    <a:lumMod val="60000"/>
                    <a:lumOff val="40000"/>
                  </a:schemeClr>
                </a:solidFill>
              </a:rPr>
            </a:br>
            <a:r>
              <a:rPr lang="en-US" sz="2000" dirty="0" smtClean="0">
                <a:solidFill>
                  <a:schemeClr val="tx2">
                    <a:lumMod val="60000"/>
                    <a:lumOff val="40000"/>
                  </a:schemeClr>
                </a:solidFill>
              </a:rPr>
              <a:t/>
            </a:r>
            <a:br>
              <a:rPr lang="en-US" sz="2000" dirty="0" smtClean="0">
                <a:solidFill>
                  <a:schemeClr val="tx2">
                    <a:lumMod val="60000"/>
                    <a:lumOff val="40000"/>
                  </a:schemeClr>
                </a:solidFill>
              </a:rPr>
            </a:br>
            <a:r>
              <a:rPr lang="en-US" sz="2000" dirty="0" smtClean="0">
                <a:solidFill>
                  <a:schemeClr val="tx2">
                    <a:lumMod val="60000"/>
                    <a:lumOff val="40000"/>
                  </a:schemeClr>
                </a:solidFill>
              </a:rPr>
              <a:t/>
            </a:r>
            <a:br>
              <a:rPr lang="en-US" sz="2000" dirty="0" smtClean="0">
                <a:solidFill>
                  <a:schemeClr val="tx2">
                    <a:lumMod val="60000"/>
                    <a:lumOff val="40000"/>
                  </a:schemeClr>
                </a:solidFill>
              </a:rPr>
            </a:br>
            <a:r>
              <a:rPr lang="en-US" sz="1800" dirty="0" smtClean="0">
                <a:solidFill>
                  <a:schemeClr val="tx2">
                    <a:lumMod val="60000"/>
                    <a:lumOff val="40000"/>
                  </a:schemeClr>
                </a:solidFill>
              </a:rPr>
              <a:t/>
            </a:r>
            <a:br>
              <a:rPr lang="en-US" sz="1800" dirty="0" smtClean="0">
                <a:solidFill>
                  <a:schemeClr val="tx2">
                    <a:lumMod val="60000"/>
                    <a:lumOff val="40000"/>
                  </a:schemeClr>
                </a:solidFill>
              </a:rPr>
            </a:br>
            <a:r>
              <a:rPr lang="en-US" sz="3600" dirty="0" smtClean="0">
                <a:solidFill>
                  <a:schemeClr val="tx2">
                    <a:lumMod val="60000"/>
                    <a:lumOff val="40000"/>
                  </a:schemeClr>
                </a:solidFill>
              </a:rPr>
              <a:t/>
            </a:r>
            <a:br>
              <a:rPr lang="en-US" sz="3600" dirty="0" smtClean="0">
                <a:solidFill>
                  <a:schemeClr val="tx2">
                    <a:lumMod val="60000"/>
                    <a:lumOff val="40000"/>
                  </a:schemeClr>
                </a:solidFill>
              </a:rPr>
            </a:br>
            <a:endParaRPr lang="en-US" sz="3600" dirty="0">
              <a:solidFill>
                <a:schemeClr val="tx2">
                  <a:lumMod val="60000"/>
                  <a:lumOff val="40000"/>
                </a:schemeClr>
              </a:solidFill>
            </a:endParaRPr>
          </a:p>
        </p:txBody>
      </p:sp>
      <p:sp>
        <p:nvSpPr>
          <p:cNvPr id="17" name="Subtitle 16"/>
          <p:cNvSpPr>
            <a:spLocks noGrp="1"/>
          </p:cNvSpPr>
          <p:nvPr>
            <p:ph type="subTitle" idx="1"/>
          </p:nvPr>
        </p:nvSpPr>
        <p:spPr/>
        <p:txBody>
          <a:bodyPr>
            <a:normAutofit/>
          </a:bodyPr>
          <a:lstStyle/>
          <a:p>
            <a:endParaRPr lang="en-ZA" smtClean="0"/>
          </a:p>
          <a:p>
            <a:r>
              <a:rPr lang="en-ZA" smtClean="0"/>
              <a:t>TPP MASEMOLA</a:t>
            </a:r>
            <a:endParaRPr lang="en-ZA" dirty="0"/>
          </a:p>
        </p:txBody>
      </p:sp>
      <p:pic>
        <p:nvPicPr>
          <p:cNvPr id="4" name="world_screens_scrolling_HD.mo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190500"/>
            <a:ext cx="9144000" cy="4914900"/>
          </a:xfrm>
          <a:prstGeom prst="rect">
            <a:avLst/>
          </a:prstGeom>
        </p:spPr>
      </p:pic>
      <p:sp>
        <p:nvSpPr>
          <p:cNvPr id="6" name="Rectangle 5"/>
          <p:cNvSpPr/>
          <p:nvPr/>
        </p:nvSpPr>
        <p:spPr>
          <a:xfrm>
            <a:off x="1907704" y="4221088"/>
            <a:ext cx="6093296" cy="1015663"/>
          </a:xfrm>
          <a:prstGeom prst="rect">
            <a:avLst/>
          </a:prstGeom>
        </p:spPr>
        <p:txBody>
          <a:bodyPr wrap="square">
            <a:spAutoFit/>
          </a:bodyPr>
          <a:lstStyle/>
          <a:p>
            <a:pPr algn="ctr"/>
            <a:r>
              <a:rPr lang="en-US" sz="2000" dirty="0" smtClean="0">
                <a:solidFill>
                  <a:schemeClr val="accent1">
                    <a:lumMod val="50000"/>
                  </a:schemeClr>
                </a:solidFill>
                <a:latin typeface="Arial" panose="020B0604020202020204" pitchFamily="34" charset="0"/>
                <a:cs typeface="Arial" panose="020B0604020202020204" pitchFamily="34" charset="0"/>
              </a:rPr>
              <a:t>PORTFOLIO COMMITTEE ON HIGHER EDUCATION, SCIENCE &amp; TECHNOLOGY</a:t>
            </a:r>
          </a:p>
          <a:p>
            <a:pPr algn="ctr"/>
            <a:r>
              <a:rPr lang="en-US" sz="2000" dirty="0" smtClean="0">
                <a:solidFill>
                  <a:schemeClr val="accent1">
                    <a:lumMod val="50000"/>
                  </a:schemeClr>
                </a:solidFill>
                <a:latin typeface="Arial" panose="020B0604020202020204" pitchFamily="34" charset="0"/>
                <a:cs typeface="Arial" panose="020B0604020202020204" pitchFamily="34" charset="0"/>
              </a:rPr>
              <a:t>NATIONAL ASSEMBLY</a:t>
            </a:r>
            <a:endParaRPr lang="en-ZA" sz="2000" dirty="0">
              <a:solidFill>
                <a:schemeClr val="accent1">
                  <a:lumMod val="50000"/>
                </a:schemeClr>
              </a:solidFill>
              <a:latin typeface="Arial" panose="020B0604020202020204" pitchFamily="34" charset="0"/>
              <a:cs typeface="Arial" panose="020B0604020202020204" pitchFamily="34" charset="0"/>
            </a:endParaRPr>
          </a:p>
        </p:txBody>
      </p:sp>
      <p:pic>
        <p:nvPicPr>
          <p:cNvPr id="205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67881" y="5308388"/>
            <a:ext cx="2408238" cy="11811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
          <p:cNvSpPr>
            <a:spLocks noChangeArrowheads="1"/>
          </p:cNvSpPr>
          <p:nvPr/>
        </p:nvSpPr>
        <p:spPr bwMode="auto">
          <a:xfrm>
            <a:off x="323528" y="5046032"/>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323528" y="668433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329576652"/>
      </p:ext>
    </p:extLst>
  </p:cSld>
  <p:clrMapOvr>
    <a:masterClrMapping/>
  </p:clrMapOvr>
  <p:transition spd="med"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3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437" y="836712"/>
            <a:ext cx="8096034" cy="761894"/>
          </a:xfrm>
          <a:solidFill>
            <a:schemeClr val="accent1">
              <a:lumMod val="60000"/>
              <a:lumOff val="40000"/>
            </a:schemeClr>
          </a:solidFill>
        </p:spPr>
        <p:txBody>
          <a:bodyPr vert="horz" lIns="91440" tIns="45720" rIns="91440" bIns="45720" rtlCol="0" anchor="ctr">
            <a:normAutofit/>
          </a:bodyPr>
          <a:lstStyle/>
          <a:p>
            <a:pPr algn="ctr"/>
            <a:r>
              <a:rPr lang="en-ZA" b="1" dirty="0"/>
              <a:t>Enrolment Targets per Campus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74657050"/>
              </p:ext>
            </p:extLst>
          </p:nvPr>
        </p:nvGraphicFramePr>
        <p:xfrm>
          <a:off x="849573" y="2132856"/>
          <a:ext cx="8096034" cy="3803464"/>
        </p:xfrm>
        <a:graphic>
          <a:graphicData uri="http://schemas.openxmlformats.org/drawingml/2006/table">
            <a:tbl>
              <a:tblPr>
                <a:tableStyleId>{5C22544A-7EE6-4342-B048-85BDC9FD1C3A}</a:tableStyleId>
              </a:tblPr>
              <a:tblGrid>
                <a:gridCol w="1751386">
                  <a:extLst>
                    <a:ext uri="{9D8B030D-6E8A-4147-A177-3AD203B41FA5}">
                      <a16:colId xmlns:a16="http://schemas.microsoft.com/office/drawing/2014/main" xmlns="" val="3289242941"/>
                    </a:ext>
                  </a:extLst>
                </a:gridCol>
                <a:gridCol w="793081">
                  <a:extLst>
                    <a:ext uri="{9D8B030D-6E8A-4147-A177-3AD203B41FA5}">
                      <a16:colId xmlns:a16="http://schemas.microsoft.com/office/drawing/2014/main" xmlns="" val="3840317241"/>
                    </a:ext>
                  </a:extLst>
                </a:gridCol>
                <a:gridCol w="793081">
                  <a:extLst>
                    <a:ext uri="{9D8B030D-6E8A-4147-A177-3AD203B41FA5}">
                      <a16:colId xmlns:a16="http://schemas.microsoft.com/office/drawing/2014/main" xmlns="" val="1406692220"/>
                    </a:ext>
                  </a:extLst>
                </a:gridCol>
                <a:gridCol w="793081">
                  <a:extLst>
                    <a:ext uri="{9D8B030D-6E8A-4147-A177-3AD203B41FA5}">
                      <a16:colId xmlns:a16="http://schemas.microsoft.com/office/drawing/2014/main" xmlns="" val="2578381030"/>
                    </a:ext>
                  </a:extLst>
                </a:gridCol>
                <a:gridCol w="793081">
                  <a:extLst>
                    <a:ext uri="{9D8B030D-6E8A-4147-A177-3AD203B41FA5}">
                      <a16:colId xmlns:a16="http://schemas.microsoft.com/office/drawing/2014/main" xmlns="" val="1811346658"/>
                    </a:ext>
                  </a:extLst>
                </a:gridCol>
                <a:gridCol w="793081">
                  <a:extLst>
                    <a:ext uri="{9D8B030D-6E8A-4147-A177-3AD203B41FA5}">
                      <a16:colId xmlns:a16="http://schemas.microsoft.com/office/drawing/2014/main" xmlns="" val="2936438434"/>
                    </a:ext>
                  </a:extLst>
                </a:gridCol>
                <a:gridCol w="793081">
                  <a:extLst>
                    <a:ext uri="{9D8B030D-6E8A-4147-A177-3AD203B41FA5}">
                      <a16:colId xmlns:a16="http://schemas.microsoft.com/office/drawing/2014/main" xmlns="" val="3191840769"/>
                    </a:ext>
                  </a:extLst>
                </a:gridCol>
                <a:gridCol w="793081">
                  <a:extLst>
                    <a:ext uri="{9D8B030D-6E8A-4147-A177-3AD203B41FA5}">
                      <a16:colId xmlns:a16="http://schemas.microsoft.com/office/drawing/2014/main" xmlns="" val="3734748078"/>
                    </a:ext>
                  </a:extLst>
                </a:gridCol>
                <a:gridCol w="793081">
                  <a:extLst>
                    <a:ext uri="{9D8B030D-6E8A-4147-A177-3AD203B41FA5}">
                      <a16:colId xmlns:a16="http://schemas.microsoft.com/office/drawing/2014/main" xmlns="" val="2271202390"/>
                    </a:ext>
                  </a:extLst>
                </a:gridCol>
              </a:tblGrid>
              <a:tr h="379459">
                <a:tc rowSpan="2">
                  <a:txBody>
                    <a:bodyPr/>
                    <a:lstStyle/>
                    <a:p>
                      <a:pPr marL="0" algn="ctr" defTabSz="685800" rtl="0" eaLnBrk="1" fontAlgn="ctr" latinLnBrk="0" hangingPunct="1"/>
                      <a:r>
                        <a:rPr lang="en-ZA" sz="1350" b="1" kern="1200" dirty="0">
                          <a:solidFill>
                            <a:schemeClr val="dk1"/>
                          </a:solidFill>
                          <a:latin typeface="+mn-lt"/>
                          <a:ea typeface="+mn-ea"/>
                          <a:cs typeface="+mn-cs"/>
                        </a:rPr>
                        <a:t>Campus </a:t>
                      </a:r>
                    </a:p>
                  </a:txBody>
                  <a:tcPr marL="4763" marR="4763" marT="4763" marB="0" anchor="ctr">
                    <a:solidFill>
                      <a:srgbClr val="00B0F0"/>
                    </a:solidFill>
                  </a:tcPr>
                </a:tc>
                <a:tc gridSpan="2">
                  <a:txBody>
                    <a:bodyPr/>
                    <a:lstStyle/>
                    <a:p>
                      <a:pPr marL="0" algn="ctr" defTabSz="685800" rtl="0" eaLnBrk="1" fontAlgn="ctr" latinLnBrk="0" hangingPunct="1"/>
                      <a:r>
                        <a:rPr lang="en-ZA" sz="1350" b="1" kern="1200" dirty="0">
                          <a:solidFill>
                            <a:schemeClr val="dk1"/>
                          </a:solidFill>
                          <a:latin typeface="+mn-lt"/>
                          <a:ea typeface="+mn-ea"/>
                          <a:cs typeface="+mn-cs"/>
                        </a:rPr>
                        <a:t>NCV</a:t>
                      </a:r>
                    </a:p>
                  </a:txBody>
                  <a:tcPr marL="4763" marR="4763" marT="4763" marB="0" anchor="ctr">
                    <a:solidFill>
                      <a:srgbClr val="00B0F0"/>
                    </a:solidFill>
                  </a:tcPr>
                </a:tc>
                <a:tc hMerge="1">
                  <a:txBody>
                    <a:bodyPr/>
                    <a:lstStyle/>
                    <a:p>
                      <a:endParaRPr lang="en-ZA"/>
                    </a:p>
                  </a:txBody>
                  <a:tcPr/>
                </a:tc>
                <a:tc gridSpan="2">
                  <a:txBody>
                    <a:bodyPr/>
                    <a:lstStyle/>
                    <a:p>
                      <a:pPr marL="0" algn="ctr" defTabSz="685800" rtl="0" eaLnBrk="1" fontAlgn="ctr" latinLnBrk="0" hangingPunct="1"/>
                      <a:r>
                        <a:rPr lang="en-ZA" sz="1350" b="1" kern="1200" dirty="0">
                          <a:solidFill>
                            <a:schemeClr val="dk1"/>
                          </a:solidFill>
                          <a:latin typeface="+mn-lt"/>
                          <a:ea typeface="+mn-ea"/>
                          <a:cs typeface="+mn-cs"/>
                        </a:rPr>
                        <a:t>T1</a:t>
                      </a:r>
                    </a:p>
                  </a:txBody>
                  <a:tcPr marL="4763" marR="4763" marT="4763" marB="0" anchor="ctr">
                    <a:solidFill>
                      <a:srgbClr val="00B0F0"/>
                    </a:solidFill>
                  </a:tcPr>
                </a:tc>
                <a:tc hMerge="1">
                  <a:txBody>
                    <a:bodyPr/>
                    <a:lstStyle/>
                    <a:p>
                      <a:endParaRPr lang="en-ZA"/>
                    </a:p>
                  </a:txBody>
                  <a:tcPr/>
                </a:tc>
                <a:tc gridSpan="2">
                  <a:txBody>
                    <a:bodyPr/>
                    <a:lstStyle/>
                    <a:p>
                      <a:pPr marL="0" algn="ctr" defTabSz="685800" rtl="0" eaLnBrk="1" fontAlgn="ctr" latinLnBrk="0" hangingPunct="1"/>
                      <a:r>
                        <a:rPr lang="en-ZA" sz="1350" b="1" kern="1200" dirty="0">
                          <a:solidFill>
                            <a:schemeClr val="dk1"/>
                          </a:solidFill>
                          <a:latin typeface="+mn-lt"/>
                          <a:ea typeface="+mn-ea"/>
                          <a:cs typeface="+mn-cs"/>
                        </a:rPr>
                        <a:t>S1</a:t>
                      </a:r>
                    </a:p>
                  </a:txBody>
                  <a:tcPr marL="4763" marR="4763" marT="4763" marB="0" anchor="ctr">
                    <a:solidFill>
                      <a:srgbClr val="00B0F0"/>
                    </a:solidFill>
                  </a:tcPr>
                </a:tc>
                <a:tc hMerge="1">
                  <a:txBody>
                    <a:bodyPr/>
                    <a:lstStyle/>
                    <a:p>
                      <a:endParaRPr lang="en-ZA"/>
                    </a:p>
                  </a:txBody>
                  <a:tcPr/>
                </a:tc>
                <a:tc gridSpan="2">
                  <a:txBody>
                    <a:bodyPr/>
                    <a:lstStyle/>
                    <a:p>
                      <a:pPr marL="0" algn="ctr" defTabSz="685800" rtl="0" eaLnBrk="1" fontAlgn="ctr" latinLnBrk="0" hangingPunct="1"/>
                      <a:r>
                        <a:rPr lang="en-ZA" sz="1350" b="1" kern="1200">
                          <a:solidFill>
                            <a:schemeClr val="dk1"/>
                          </a:solidFill>
                          <a:latin typeface="+mn-lt"/>
                          <a:ea typeface="+mn-ea"/>
                          <a:cs typeface="+mn-cs"/>
                        </a:rPr>
                        <a:t>PLP</a:t>
                      </a:r>
                    </a:p>
                  </a:txBody>
                  <a:tcPr marL="4763" marR="4763" marT="4763" marB="0" anchor="ctr">
                    <a:solidFill>
                      <a:srgbClr val="00B0F0"/>
                    </a:solidFill>
                  </a:tcPr>
                </a:tc>
                <a:tc hMerge="1">
                  <a:txBody>
                    <a:bodyPr/>
                    <a:lstStyle/>
                    <a:p>
                      <a:endParaRPr lang="en-ZA"/>
                    </a:p>
                  </a:txBody>
                  <a:tcPr/>
                </a:tc>
                <a:extLst>
                  <a:ext uri="{0D108BD9-81ED-4DB2-BD59-A6C34878D82A}">
                    <a16:rowId xmlns:a16="http://schemas.microsoft.com/office/drawing/2014/main" xmlns="" val="3327380307"/>
                  </a:ext>
                </a:extLst>
              </a:tr>
              <a:tr h="380445">
                <a:tc vMerge="1">
                  <a:txBody>
                    <a:bodyPr/>
                    <a:lstStyle/>
                    <a:p>
                      <a:endParaRPr lang="en-ZA"/>
                    </a:p>
                  </a:txBody>
                  <a:tcPr/>
                </a:tc>
                <a:tc>
                  <a:txBody>
                    <a:bodyPr/>
                    <a:lstStyle/>
                    <a:p>
                      <a:pPr marL="0" algn="ctr" defTabSz="685800" rtl="0" eaLnBrk="1" fontAlgn="ctr" latinLnBrk="0" hangingPunct="1"/>
                      <a:r>
                        <a:rPr lang="en-ZA" sz="1350" b="1" kern="1200">
                          <a:solidFill>
                            <a:schemeClr val="dk1"/>
                          </a:solidFill>
                          <a:latin typeface="+mn-lt"/>
                          <a:ea typeface="+mn-ea"/>
                          <a:cs typeface="+mn-cs"/>
                        </a:rPr>
                        <a:t>Target</a:t>
                      </a:r>
                    </a:p>
                  </a:txBody>
                  <a:tcPr marL="4763" marR="4763" marT="4763" marB="0" anchor="ctr">
                    <a:solidFill>
                      <a:srgbClr val="00B0F0"/>
                    </a:solidFill>
                  </a:tcPr>
                </a:tc>
                <a:tc>
                  <a:txBody>
                    <a:bodyPr/>
                    <a:lstStyle/>
                    <a:p>
                      <a:pPr marL="0" algn="ctr" defTabSz="685800" rtl="0" eaLnBrk="1" fontAlgn="ctr" latinLnBrk="0" hangingPunct="1"/>
                      <a:r>
                        <a:rPr lang="en-ZA" sz="1350" b="1" kern="1200">
                          <a:solidFill>
                            <a:schemeClr val="dk1"/>
                          </a:solidFill>
                          <a:latin typeface="+mn-lt"/>
                          <a:ea typeface="+mn-ea"/>
                          <a:cs typeface="+mn-cs"/>
                        </a:rPr>
                        <a:t>Actual</a:t>
                      </a:r>
                    </a:p>
                  </a:txBody>
                  <a:tcPr marL="4763" marR="4763" marT="4763" marB="0" anchor="ctr">
                    <a:solidFill>
                      <a:srgbClr val="FFC000"/>
                    </a:solidFill>
                  </a:tcPr>
                </a:tc>
                <a:tc>
                  <a:txBody>
                    <a:bodyPr/>
                    <a:lstStyle/>
                    <a:p>
                      <a:pPr marL="0" algn="ctr" defTabSz="685800" rtl="0" eaLnBrk="1" fontAlgn="ctr" latinLnBrk="0" hangingPunct="1"/>
                      <a:r>
                        <a:rPr lang="en-ZA" sz="1350" b="1" kern="1200">
                          <a:solidFill>
                            <a:schemeClr val="dk1"/>
                          </a:solidFill>
                          <a:latin typeface="+mn-lt"/>
                          <a:ea typeface="+mn-ea"/>
                          <a:cs typeface="+mn-cs"/>
                        </a:rPr>
                        <a:t>Target</a:t>
                      </a:r>
                    </a:p>
                  </a:txBody>
                  <a:tcPr marL="4763" marR="4763" marT="4763" marB="0" anchor="ctr">
                    <a:solidFill>
                      <a:srgbClr val="00B0F0"/>
                    </a:solidFill>
                  </a:tcPr>
                </a:tc>
                <a:tc>
                  <a:txBody>
                    <a:bodyPr/>
                    <a:lstStyle/>
                    <a:p>
                      <a:pPr marL="0" algn="ctr" defTabSz="685800" rtl="0" eaLnBrk="1" fontAlgn="ctr" latinLnBrk="0" hangingPunct="1"/>
                      <a:r>
                        <a:rPr lang="en-ZA" sz="1350" b="1" kern="1200">
                          <a:solidFill>
                            <a:schemeClr val="dk1"/>
                          </a:solidFill>
                          <a:latin typeface="+mn-lt"/>
                          <a:ea typeface="+mn-ea"/>
                          <a:cs typeface="+mn-cs"/>
                        </a:rPr>
                        <a:t>Actual</a:t>
                      </a:r>
                    </a:p>
                  </a:txBody>
                  <a:tcPr marL="4763" marR="4763" marT="4763" marB="0" anchor="ctr">
                    <a:solidFill>
                      <a:srgbClr val="FFC000"/>
                    </a:solidFill>
                  </a:tcPr>
                </a:tc>
                <a:tc>
                  <a:txBody>
                    <a:bodyPr/>
                    <a:lstStyle/>
                    <a:p>
                      <a:pPr marL="0" algn="ctr" defTabSz="685800" rtl="0" eaLnBrk="1" fontAlgn="ctr" latinLnBrk="0" hangingPunct="1"/>
                      <a:r>
                        <a:rPr lang="en-ZA" sz="1350" b="1" kern="1200" dirty="0">
                          <a:solidFill>
                            <a:schemeClr val="dk1"/>
                          </a:solidFill>
                          <a:latin typeface="+mn-lt"/>
                          <a:ea typeface="+mn-ea"/>
                          <a:cs typeface="+mn-cs"/>
                        </a:rPr>
                        <a:t>Target </a:t>
                      </a:r>
                    </a:p>
                  </a:txBody>
                  <a:tcPr marL="4763" marR="4763" marT="4763" marB="0" anchor="ctr">
                    <a:solidFill>
                      <a:srgbClr val="00B0F0"/>
                    </a:solidFill>
                  </a:tcPr>
                </a:tc>
                <a:tc>
                  <a:txBody>
                    <a:bodyPr/>
                    <a:lstStyle/>
                    <a:p>
                      <a:pPr marL="0" algn="ctr" defTabSz="685800" rtl="0" eaLnBrk="1" fontAlgn="ctr" latinLnBrk="0" hangingPunct="1"/>
                      <a:r>
                        <a:rPr lang="en-ZA" sz="1350" b="1" kern="1200" dirty="0">
                          <a:solidFill>
                            <a:schemeClr val="dk1"/>
                          </a:solidFill>
                          <a:latin typeface="+mn-lt"/>
                          <a:ea typeface="+mn-ea"/>
                          <a:cs typeface="+mn-cs"/>
                        </a:rPr>
                        <a:t>Actual</a:t>
                      </a:r>
                    </a:p>
                  </a:txBody>
                  <a:tcPr marL="4763" marR="4763" marT="4763" marB="0" anchor="ctr">
                    <a:solidFill>
                      <a:srgbClr val="FFC000"/>
                    </a:solidFill>
                  </a:tcPr>
                </a:tc>
                <a:tc>
                  <a:txBody>
                    <a:bodyPr/>
                    <a:lstStyle/>
                    <a:p>
                      <a:pPr marL="0" algn="ctr" defTabSz="685800" rtl="0" eaLnBrk="1" fontAlgn="ctr" latinLnBrk="0" hangingPunct="1"/>
                      <a:r>
                        <a:rPr lang="en-ZA" sz="1350" b="1" kern="1200" dirty="0">
                          <a:solidFill>
                            <a:schemeClr val="dk1"/>
                          </a:solidFill>
                          <a:latin typeface="+mn-lt"/>
                          <a:ea typeface="+mn-ea"/>
                          <a:cs typeface="+mn-cs"/>
                        </a:rPr>
                        <a:t>Target </a:t>
                      </a:r>
                    </a:p>
                  </a:txBody>
                  <a:tcPr marL="4763" marR="4763" marT="4763" marB="0" anchor="ctr">
                    <a:solidFill>
                      <a:srgbClr val="00B0F0"/>
                    </a:solidFill>
                  </a:tcPr>
                </a:tc>
                <a:tc>
                  <a:txBody>
                    <a:bodyPr/>
                    <a:lstStyle/>
                    <a:p>
                      <a:pPr marL="0" algn="ctr" defTabSz="685800" rtl="0" eaLnBrk="1" fontAlgn="ctr" latinLnBrk="0" hangingPunct="1"/>
                      <a:r>
                        <a:rPr lang="en-ZA" sz="1350" b="1" kern="1200" dirty="0">
                          <a:solidFill>
                            <a:schemeClr val="dk1"/>
                          </a:solidFill>
                          <a:latin typeface="+mn-lt"/>
                          <a:ea typeface="+mn-ea"/>
                          <a:cs typeface="+mn-cs"/>
                        </a:rPr>
                        <a:t>Actual</a:t>
                      </a:r>
                    </a:p>
                  </a:txBody>
                  <a:tcPr marL="4763" marR="4763" marT="4763" marB="0" anchor="ctr">
                    <a:solidFill>
                      <a:srgbClr val="FFC000"/>
                    </a:solidFill>
                  </a:tcPr>
                </a:tc>
                <a:extLst>
                  <a:ext uri="{0D108BD9-81ED-4DB2-BD59-A6C34878D82A}">
                    <a16:rowId xmlns:a16="http://schemas.microsoft.com/office/drawing/2014/main" xmlns="" val="3534485566"/>
                  </a:ext>
                </a:extLst>
              </a:tr>
              <a:tr h="380445">
                <a:tc>
                  <a:txBody>
                    <a:bodyPr/>
                    <a:lstStyle/>
                    <a:p>
                      <a:pPr marL="0" algn="l" defTabSz="685800" rtl="0" eaLnBrk="1" fontAlgn="ctr" latinLnBrk="0" hangingPunct="1"/>
                      <a:r>
                        <a:rPr lang="en-ZA" sz="1350" kern="1200" dirty="0">
                          <a:solidFill>
                            <a:schemeClr val="tx1"/>
                          </a:solidFill>
                          <a:latin typeface="+mn-lt"/>
                          <a:ea typeface="+mn-ea"/>
                          <a:cs typeface="+mn-cs"/>
                        </a:rPr>
                        <a:t>Ermelo</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1055</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1045</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564</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564</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358</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352</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rgbClr val="FFC000"/>
                    </a:solidFill>
                  </a:tcPr>
                </a:tc>
                <a:extLst>
                  <a:ext uri="{0D108BD9-81ED-4DB2-BD59-A6C34878D82A}">
                    <a16:rowId xmlns:a16="http://schemas.microsoft.com/office/drawing/2014/main" xmlns="" val="3076063719"/>
                  </a:ext>
                </a:extLst>
              </a:tr>
              <a:tr h="380445">
                <a:tc>
                  <a:txBody>
                    <a:bodyPr/>
                    <a:lstStyle/>
                    <a:p>
                      <a:pPr marL="0" algn="l" defTabSz="685800" rtl="0" eaLnBrk="1" fontAlgn="ctr" latinLnBrk="0" hangingPunct="1"/>
                      <a:r>
                        <a:rPr lang="en-ZA" sz="1350" kern="1200">
                          <a:solidFill>
                            <a:schemeClr val="tx1"/>
                          </a:solidFill>
                          <a:latin typeface="+mn-lt"/>
                          <a:ea typeface="+mn-ea"/>
                          <a:cs typeface="+mn-cs"/>
                        </a:rPr>
                        <a:t>Evander</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1275</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1189</a:t>
                      </a:r>
                    </a:p>
                  </a:txBody>
                  <a:tcPr marL="4763" marR="4763" marT="4763" marB="0" anchor="ctr">
                    <a:solidFill>
                      <a:srgbClr val="FFC000"/>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1331</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670</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775</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538</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rgbClr val="FFC000"/>
                    </a:solidFill>
                  </a:tcPr>
                </a:tc>
                <a:extLst>
                  <a:ext uri="{0D108BD9-81ED-4DB2-BD59-A6C34878D82A}">
                    <a16:rowId xmlns:a16="http://schemas.microsoft.com/office/drawing/2014/main" xmlns="" val="790056847"/>
                  </a:ext>
                </a:extLst>
              </a:tr>
              <a:tr h="380445">
                <a:tc>
                  <a:txBody>
                    <a:bodyPr/>
                    <a:lstStyle/>
                    <a:p>
                      <a:pPr marL="0" algn="l" defTabSz="685800" rtl="0" eaLnBrk="1" fontAlgn="ctr" latinLnBrk="0" hangingPunct="1"/>
                      <a:r>
                        <a:rPr lang="en-ZA" sz="1350" kern="1200">
                          <a:solidFill>
                            <a:schemeClr val="tx1"/>
                          </a:solidFill>
                          <a:latin typeface="+mn-lt"/>
                          <a:ea typeface="+mn-ea"/>
                          <a:cs typeface="+mn-cs"/>
                        </a:rPr>
                        <a:t>Sibanesetfu</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1052</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1062</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125</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161</a:t>
                      </a:r>
                    </a:p>
                  </a:txBody>
                  <a:tcPr marL="4763" marR="4763" marT="4763" marB="0" anchor="ctr">
                    <a:solidFill>
                      <a:srgbClr val="FFC000"/>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305</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271</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rgbClr val="FFC000"/>
                    </a:solidFill>
                  </a:tcPr>
                </a:tc>
                <a:extLst>
                  <a:ext uri="{0D108BD9-81ED-4DB2-BD59-A6C34878D82A}">
                    <a16:rowId xmlns:a16="http://schemas.microsoft.com/office/drawing/2014/main" xmlns="" val="3880331356"/>
                  </a:ext>
                </a:extLst>
              </a:tr>
              <a:tr h="380445">
                <a:tc>
                  <a:txBody>
                    <a:bodyPr/>
                    <a:lstStyle/>
                    <a:p>
                      <a:pPr marL="0" algn="l" defTabSz="685800" rtl="0" eaLnBrk="1" fontAlgn="ctr" latinLnBrk="0" hangingPunct="1"/>
                      <a:r>
                        <a:rPr lang="en-ZA" sz="1350" kern="1200">
                          <a:solidFill>
                            <a:schemeClr val="tx1"/>
                          </a:solidFill>
                          <a:latin typeface="+mn-lt"/>
                          <a:ea typeface="+mn-ea"/>
                          <a:cs typeface="+mn-cs"/>
                        </a:rPr>
                        <a:t>Standerton</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1003</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959</a:t>
                      </a:r>
                    </a:p>
                  </a:txBody>
                  <a:tcPr marL="4763" marR="4763" marT="4763" marB="0" anchor="ctr">
                    <a:solidFill>
                      <a:srgbClr val="FFC000"/>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220</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223</a:t>
                      </a:r>
                    </a:p>
                  </a:txBody>
                  <a:tcPr marL="4763" marR="4763" marT="4763" marB="0" anchor="ctr">
                    <a:solidFill>
                      <a:srgbClr val="FFC000"/>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345</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324</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rgbClr val="FFC000"/>
                    </a:solidFill>
                  </a:tcPr>
                </a:tc>
                <a:extLst>
                  <a:ext uri="{0D108BD9-81ED-4DB2-BD59-A6C34878D82A}">
                    <a16:rowId xmlns:a16="http://schemas.microsoft.com/office/drawing/2014/main" xmlns="" val="568750728"/>
                  </a:ext>
                </a:extLst>
              </a:tr>
              <a:tr h="380445">
                <a:tc>
                  <a:txBody>
                    <a:bodyPr/>
                    <a:lstStyle/>
                    <a:p>
                      <a:pPr marL="0" algn="l" defTabSz="685800" rtl="0" eaLnBrk="1" fontAlgn="ctr" latinLnBrk="0" hangingPunct="1"/>
                      <a:r>
                        <a:rPr lang="en-ZA" sz="1350" kern="1200">
                          <a:solidFill>
                            <a:schemeClr val="tx1"/>
                          </a:solidFill>
                          <a:latin typeface="+mn-lt"/>
                          <a:ea typeface="+mn-ea"/>
                          <a:cs typeface="+mn-cs"/>
                        </a:rPr>
                        <a:t>Balfour </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340</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328</a:t>
                      </a:r>
                    </a:p>
                  </a:txBody>
                  <a:tcPr marL="4763" marR="4763" marT="4763" marB="0" anchor="ctr">
                    <a:solidFill>
                      <a:srgbClr val="FFC000"/>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80</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19</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165</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199</a:t>
                      </a:r>
                    </a:p>
                  </a:txBody>
                  <a:tcPr marL="4763" marR="4763" marT="4763" marB="0" anchor="ctr">
                    <a:solidFill>
                      <a:srgbClr val="FFC000"/>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 </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rgbClr val="FFC000"/>
                    </a:solidFill>
                  </a:tcPr>
                </a:tc>
                <a:extLst>
                  <a:ext uri="{0D108BD9-81ED-4DB2-BD59-A6C34878D82A}">
                    <a16:rowId xmlns:a16="http://schemas.microsoft.com/office/drawing/2014/main" xmlns="" val="1625541761"/>
                  </a:ext>
                </a:extLst>
              </a:tr>
              <a:tr h="380445">
                <a:tc>
                  <a:txBody>
                    <a:bodyPr/>
                    <a:lstStyle/>
                    <a:p>
                      <a:pPr marL="0" algn="l" defTabSz="685800" rtl="0" eaLnBrk="1" fontAlgn="ctr" latinLnBrk="0" hangingPunct="1"/>
                      <a:r>
                        <a:rPr lang="en-ZA" sz="1350" kern="1200">
                          <a:solidFill>
                            <a:schemeClr val="tx1"/>
                          </a:solidFill>
                          <a:latin typeface="+mn-lt"/>
                          <a:ea typeface="+mn-ea"/>
                          <a:cs typeface="+mn-cs"/>
                        </a:rPr>
                        <a:t>Perdekop</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392</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404</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 </a:t>
                      </a:r>
                    </a:p>
                  </a:txBody>
                  <a:tcPr marL="4763" marR="4763" marT="4763" marB="0" anchor="ctr">
                    <a:solidFill>
                      <a:srgbClr val="FFC000"/>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65</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45</a:t>
                      </a:r>
                    </a:p>
                  </a:txBody>
                  <a:tcPr marL="4763" marR="4763" marT="4763" marB="0" anchor="ctr">
                    <a:solidFill>
                      <a:srgbClr val="FFC000"/>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 </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rgbClr val="FFC000"/>
                    </a:solidFill>
                  </a:tcPr>
                </a:tc>
                <a:extLst>
                  <a:ext uri="{0D108BD9-81ED-4DB2-BD59-A6C34878D82A}">
                    <a16:rowId xmlns:a16="http://schemas.microsoft.com/office/drawing/2014/main" xmlns="" val="1532997428"/>
                  </a:ext>
                </a:extLst>
              </a:tr>
              <a:tr h="380445">
                <a:tc>
                  <a:txBody>
                    <a:bodyPr/>
                    <a:lstStyle/>
                    <a:p>
                      <a:pPr marL="0" algn="l" defTabSz="685800" rtl="0" eaLnBrk="1" fontAlgn="ctr" latinLnBrk="0" hangingPunct="1"/>
                      <a:r>
                        <a:rPr lang="en-ZA" sz="1350" kern="1200" dirty="0">
                          <a:solidFill>
                            <a:schemeClr val="tx1"/>
                          </a:solidFill>
                          <a:latin typeface="+mn-lt"/>
                          <a:ea typeface="+mn-ea"/>
                          <a:cs typeface="+mn-cs"/>
                        </a:rPr>
                        <a:t>Skills Academy</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 </a:t>
                      </a:r>
                    </a:p>
                  </a:txBody>
                  <a:tcPr marL="4763" marR="4763" marT="4763" marB="0" anchor="ctr">
                    <a:solidFill>
                      <a:srgbClr val="FFC000"/>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 </a:t>
                      </a:r>
                    </a:p>
                  </a:txBody>
                  <a:tcPr marL="4763" marR="4763" marT="4763" marB="0" anchor="ctr">
                    <a:solidFill>
                      <a:srgbClr val="FFC000"/>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95</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a:solidFill>
                            <a:schemeClr val="tx1"/>
                          </a:solidFill>
                          <a:latin typeface="+mn-lt"/>
                          <a:ea typeface="+mn-ea"/>
                          <a:cs typeface="+mn-cs"/>
                        </a:rPr>
                        <a:t>83</a:t>
                      </a:r>
                    </a:p>
                  </a:txBody>
                  <a:tcPr marL="4763" marR="4763" marT="4763" marB="0" anchor="ctr">
                    <a:solidFill>
                      <a:srgbClr val="FFC000"/>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100</a:t>
                      </a:r>
                    </a:p>
                  </a:txBody>
                  <a:tcPr marL="4763" marR="4763" marT="4763" marB="0" anchor="ctr">
                    <a:solidFill>
                      <a:schemeClr val="accent1">
                        <a:lumMod val="60000"/>
                        <a:lumOff val="40000"/>
                      </a:schemeClr>
                    </a:solidFill>
                  </a:tcPr>
                </a:tc>
                <a:tc>
                  <a:txBody>
                    <a:bodyPr/>
                    <a:lstStyle/>
                    <a:p>
                      <a:pPr marL="0" algn="ctr" defTabSz="685800" rtl="0" eaLnBrk="1" fontAlgn="ctr" latinLnBrk="0" hangingPunct="1"/>
                      <a:r>
                        <a:rPr lang="en-ZA" sz="1350" kern="1200" dirty="0">
                          <a:solidFill>
                            <a:schemeClr val="tx1"/>
                          </a:solidFill>
                          <a:latin typeface="+mn-lt"/>
                          <a:ea typeface="+mn-ea"/>
                          <a:cs typeface="+mn-cs"/>
                        </a:rPr>
                        <a:t>116</a:t>
                      </a:r>
                    </a:p>
                  </a:txBody>
                  <a:tcPr marL="4763" marR="4763" marT="4763" marB="0" anchor="ctr">
                    <a:solidFill>
                      <a:srgbClr val="FFC000"/>
                    </a:solidFill>
                  </a:tcPr>
                </a:tc>
                <a:extLst>
                  <a:ext uri="{0D108BD9-81ED-4DB2-BD59-A6C34878D82A}">
                    <a16:rowId xmlns:a16="http://schemas.microsoft.com/office/drawing/2014/main" xmlns="" val="1351233531"/>
                  </a:ext>
                </a:extLst>
              </a:tr>
              <a:tr h="380445">
                <a:tc>
                  <a:txBody>
                    <a:bodyPr/>
                    <a:lstStyle/>
                    <a:p>
                      <a:pPr marL="0" algn="l" defTabSz="685800" rtl="0" eaLnBrk="1" fontAlgn="ctr" latinLnBrk="0" hangingPunct="1"/>
                      <a:r>
                        <a:rPr lang="en-ZA" sz="1350" b="1" kern="1200">
                          <a:solidFill>
                            <a:schemeClr val="dk1"/>
                          </a:solidFill>
                          <a:latin typeface="+mn-lt"/>
                          <a:ea typeface="+mn-ea"/>
                          <a:cs typeface="+mn-cs"/>
                        </a:rPr>
                        <a:t>TOTAL</a:t>
                      </a:r>
                    </a:p>
                  </a:txBody>
                  <a:tcPr marL="4763" marR="4763" marT="4763" marB="0" anchor="ctr">
                    <a:solidFill>
                      <a:srgbClr val="00B0F0"/>
                    </a:solidFill>
                  </a:tcPr>
                </a:tc>
                <a:tc>
                  <a:txBody>
                    <a:bodyPr/>
                    <a:lstStyle/>
                    <a:p>
                      <a:pPr marL="0" algn="ctr" defTabSz="685800" rtl="0" eaLnBrk="1" fontAlgn="ctr" latinLnBrk="0" hangingPunct="1"/>
                      <a:r>
                        <a:rPr lang="en-ZA" sz="1350" b="1" kern="1200">
                          <a:solidFill>
                            <a:schemeClr val="dk1"/>
                          </a:solidFill>
                          <a:latin typeface="+mn-lt"/>
                          <a:ea typeface="+mn-ea"/>
                          <a:cs typeface="+mn-cs"/>
                        </a:rPr>
                        <a:t>5117</a:t>
                      </a:r>
                    </a:p>
                  </a:txBody>
                  <a:tcPr marL="4763" marR="4763" marT="4763" marB="0" anchor="ctr">
                    <a:solidFill>
                      <a:srgbClr val="00B0F0"/>
                    </a:solidFill>
                  </a:tcPr>
                </a:tc>
                <a:tc>
                  <a:txBody>
                    <a:bodyPr/>
                    <a:lstStyle/>
                    <a:p>
                      <a:pPr marL="0" algn="ctr" defTabSz="685800" rtl="0" eaLnBrk="1" fontAlgn="ctr" latinLnBrk="0" hangingPunct="1"/>
                      <a:r>
                        <a:rPr lang="en-ZA" sz="1350" b="1" kern="1200" dirty="0">
                          <a:solidFill>
                            <a:schemeClr val="dk1"/>
                          </a:solidFill>
                          <a:latin typeface="+mn-lt"/>
                          <a:ea typeface="+mn-ea"/>
                          <a:cs typeface="+mn-cs"/>
                        </a:rPr>
                        <a:t>4987</a:t>
                      </a:r>
                    </a:p>
                  </a:txBody>
                  <a:tcPr marL="4763" marR="4763" marT="4763" marB="0" anchor="ctr">
                    <a:solidFill>
                      <a:srgbClr val="FFC000"/>
                    </a:solidFill>
                  </a:tcPr>
                </a:tc>
                <a:tc>
                  <a:txBody>
                    <a:bodyPr/>
                    <a:lstStyle/>
                    <a:p>
                      <a:pPr marL="0" algn="ctr" defTabSz="685800" rtl="0" eaLnBrk="1" fontAlgn="ctr" latinLnBrk="0" hangingPunct="1"/>
                      <a:r>
                        <a:rPr lang="en-ZA" sz="1350" b="1" kern="1200">
                          <a:solidFill>
                            <a:schemeClr val="dk1"/>
                          </a:solidFill>
                          <a:latin typeface="+mn-lt"/>
                          <a:ea typeface="+mn-ea"/>
                          <a:cs typeface="+mn-cs"/>
                        </a:rPr>
                        <a:t>2320</a:t>
                      </a:r>
                    </a:p>
                  </a:txBody>
                  <a:tcPr marL="4763" marR="4763" marT="4763" marB="0" anchor="ctr">
                    <a:solidFill>
                      <a:srgbClr val="00B0F0"/>
                    </a:solidFill>
                  </a:tcPr>
                </a:tc>
                <a:tc>
                  <a:txBody>
                    <a:bodyPr/>
                    <a:lstStyle/>
                    <a:p>
                      <a:pPr marL="0" algn="ctr" defTabSz="685800" rtl="0" eaLnBrk="1" fontAlgn="ctr" latinLnBrk="0" hangingPunct="1"/>
                      <a:r>
                        <a:rPr lang="en-ZA" sz="1350" b="1" kern="1200" dirty="0">
                          <a:solidFill>
                            <a:schemeClr val="dk1"/>
                          </a:solidFill>
                          <a:latin typeface="+mn-lt"/>
                          <a:ea typeface="+mn-ea"/>
                          <a:cs typeface="+mn-cs"/>
                        </a:rPr>
                        <a:t>1637</a:t>
                      </a:r>
                    </a:p>
                  </a:txBody>
                  <a:tcPr marL="4763" marR="4763" marT="4763" marB="0" anchor="ctr">
                    <a:solidFill>
                      <a:srgbClr val="FFC000"/>
                    </a:solidFill>
                  </a:tcPr>
                </a:tc>
                <a:tc>
                  <a:txBody>
                    <a:bodyPr/>
                    <a:lstStyle/>
                    <a:p>
                      <a:pPr marL="0" algn="ctr" defTabSz="685800" rtl="0" eaLnBrk="1" fontAlgn="ctr" latinLnBrk="0" hangingPunct="1"/>
                      <a:r>
                        <a:rPr lang="en-ZA" sz="1350" b="1" kern="1200" dirty="0">
                          <a:solidFill>
                            <a:schemeClr val="dk1"/>
                          </a:solidFill>
                          <a:latin typeface="+mn-lt"/>
                          <a:ea typeface="+mn-ea"/>
                          <a:cs typeface="+mn-cs"/>
                        </a:rPr>
                        <a:t>2108</a:t>
                      </a:r>
                    </a:p>
                  </a:txBody>
                  <a:tcPr marL="4763" marR="4763" marT="4763" marB="0" anchor="ctr">
                    <a:solidFill>
                      <a:srgbClr val="00B0F0"/>
                    </a:solidFill>
                  </a:tcPr>
                </a:tc>
                <a:tc>
                  <a:txBody>
                    <a:bodyPr/>
                    <a:lstStyle/>
                    <a:p>
                      <a:pPr marL="0" algn="ctr" defTabSz="685800" rtl="0" eaLnBrk="1" fontAlgn="ctr" latinLnBrk="0" hangingPunct="1"/>
                      <a:r>
                        <a:rPr lang="en-ZA" sz="1350" b="1" kern="1200" dirty="0">
                          <a:solidFill>
                            <a:schemeClr val="dk1"/>
                          </a:solidFill>
                          <a:latin typeface="+mn-lt"/>
                          <a:ea typeface="+mn-ea"/>
                          <a:cs typeface="+mn-cs"/>
                        </a:rPr>
                        <a:t>1812</a:t>
                      </a:r>
                    </a:p>
                  </a:txBody>
                  <a:tcPr marL="4763" marR="4763" marT="4763" marB="0" anchor="ctr">
                    <a:solidFill>
                      <a:srgbClr val="FFC000"/>
                    </a:solidFill>
                  </a:tcPr>
                </a:tc>
                <a:tc>
                  <a:txBody>
                    <a:bodyPr/>
                    <a:lstStyle/>
                    <a:p>
                      <a:pPr marL="0" algn="ctr" defTabSz="685800" rtl="0" eaLnBrk="1" fontAlgn="ctr" latinLnBrk="0" hangingPunct="1"/>
                      <a:r>
                        <a:rPr lang="en-ZA" sz="1350" b="1" kern="1200" dirty="0">
                          <a:solidFill>
                            <a:schemeClr val="dk1"/>
                          </a:solidFill>
                          <a:latin typeface="+mn-lt"/>
                          <a:ea typeface="+mn-ea"/>
                          <a:cs typeface="+mn-cs"/>
                        </a:rPr>
                        <a:t>100</a:t>
                      </a:r>
                    </a:p>
                  </a:txBody>
                  <a:tcPr marL="4763" marR="4763" marT="4763" marB="0" anchor="ctr">
                    <a:solidFill>
                      <a:srgbClr val="00B0F0"/>
                    </a:solidFill>
                  </a:tcPr>
                </a:tc>
                <a:tc>
                  <a:txBody>
                    <a:bodyPr/>
                    <a:lstStyle/>
                    <a:p>
                      <a:pPr marL="0" algn="ctr" defTabSz="685800" rtl="0" eaLnBrk="1" fontAlgn="ctr" latinLnBrk="0" hangingPunct="1"/>
                      <a:r>
                        <a:rPr lang="en-ZA" sz="1350" b="1" kern="1200" dirty="0">
                          <a:solidFill>
                            <a:schemeClr val="dk1"/>
                          </a:solidFill>
                          <a:latin typeface="+mn-lt"/>
                          <a:ea typeface="+mn-ea"/>
                          <a:cs typeface="+mn-cs"/>
                        </a:rPr>
                        <a:t>116</a:t>
                      </a:r>
                    </a:p>
                  </a:txBody>
                  <a:tcPr marL="4763" marR="4763" marT="4763" marB="0" anchor="ctr">
                    <a:solidFill>
                      <a:srgbClr val="FFC000"/>
                    </a:solidFill>
                  </a:tcPr>
                </a:tc>
                <a:extLst>
                  <a:ext uri="{0D108BD9-81ED-4DB2-BD59-A6C34878D82A}">
                    <a16:rowId xmlns:a16="http://schemas.microsoft.com/office/drawing/2014/main" xmlns="" val="3658727376"/>
                  </a:ext>
                </a:extLst>
              </a:tr>
            </a:tbl>
          </a:graphicData>
        </a:graphic>
      </p:graphicFrame>
    </p:spTree>
    <p:extLst>
      <p:ext uri="{BB962C8B-B14F-4D97-AF65-F5344CB8AC3E}">
        <p14:creationId xmlns:p14="http://schemas.microsoft.com/office/powerpoint/2010/main" xmlns="" val="40778191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85584" cy="576064"/>
          </a:xfrm>
          <a:solidFill>
            <a:schemeClr val="accent1">
              <a:lumMod val="60000"/>
              <a:lumOff val="40000"/>
            </a:schemeClr>
          </a:solidFill>
        </p:spPr>
        <p:txBody>
          <a:bodyPr vert="horz" lIns="91440" tIns="45720" rIns="91440" bIns="45720" rtlCol="0" anchor="ctr">
            <a:normAutofit fontScale="90000"/>
          </a:bodyPr>
          <a:lstStyle/>
          <a:p>
            <a:pPr algn="ctr"/>
            <a:r>
              <a:rPr lang="en-ZA" b="1" dirty="0"/>
              <a:t>College: Governance, </a:t>
            </a:r>
            <a:r>
              <a:rPr lang="en-ZA" b="1" dirty="0" smtClean="0"/>
              <a:t>Strategy </a:t>
            </a:r>
            <a:r>
              <a:rPr lang="en-ZA" b="1" dirty="0"/>
              <a:t>and </a:t>
            </a:r>
            <a:r>
              <a:rPr lang="en-ZA" b="1" dirty="0" smtClean="0"/>
              <a:t>Communication</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52472081"/>
              </p:ext>
            </p:extLst>
          </p:nvPr>
        </p:nvGraphicFramePr>
        <p:xfrm>
          <a:off x="513892" y="980728"/>
          <a:ext cx="8136904" cy="5400040"/>
        </p:xfrm>
        <a:graphic>
          <a:graphicData uri="http://schemas.openxmlformats.org/drawingml/2006/table">
            <a:tbl>
              <a:tblPr firstRow="1" bandRow="1">
                <a:tableStyleId>{5C22544A-7EE6-4342-B048-85BDC9FD1C3A}</a:tableStyleId>
              </a:tblPr>
              <a:tblGrid>
                <a:gridCol w="2268908">
                  <a:extLst>
                    <a:ext uri="{9D8B030D-6E8A-4147-A177-3AD203B41FA5}">
                      <a16:colId xmlns:a16="http://schemas.microsoft.com/office/drawing/2014/main" xmlns="" val="20000"/>
                    </a:ext>
                  </a:extLst>
                </a:gridCol>
                <a:gridCol w="731905">
                  <a:extLst>
                    <a:ext uri="{9D8B030D-6E8A-4147-A177-3AD203B41FA5}">
                      <a16:colId xmlns:a16="http://schemas.microsoft.com/office/drawing/2014/main" xmlns="" val="20001"/>
                    </a:ext>
                  </a:extLst>
                </a:gridCol>
                <a:gridCol w="731905">
                  <a:extLst>
                    <a:ext uri="{9D8B030D-6E8A-4147-A177-3AD203B41FA5}">
                      <a16:colId xmlns:a16="http://schemas.microsoft.com/office/drawing/2014/main" xmlns="" val="1163966285"/>
                    </a:ext>
                  </a:extLst>
                </a:gridCol>
                <a:gridCol w="1091818">
                  <a:extLst>
                    <a:ext uri="{9D8B030D-6E8A-4147-A177-3AD203B41FA5}">
                      <a16:colId xmlns:a16="http://schemas.microsoft.com/office/drawing/2014/main" xmlns="" val="9322732"/>
                    </a:ext>
                  </a:extLst>
                </a:gridCol>
                <a:gridCol w="3312368">
                  <a:extLst>
                    <a:ext uri="{9D8B030D-6E8A-4147-A177-3AD203B41FA5}">
                      <a16:colId xmlns:a16="http://schemas.microsoft.com/office/drawing/2014/main" xmlns="" val="20005"/>
                    </a:ext>
                  </a:extLst>
                </a:gridCol>
              </a:tblGrid>
              <a:tr h="370840">
                <a:tc>
                  <a:txBody>
                    <a:bodyPr/>
                    <a:lstStyle/>
                    <a:p>
                      <a:r>
                        <a:rPr lang="en-ZA" sz="1400" dirty="0" smtClean="0">
                          <a:solidFill>
                            <a:schemeClr val="tx1"/>
                          </a:solidFill>
                        </a:rPr>
                        <a:t>ASPECT</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sz="1200" dirty="0" smtClean="0">
                          <a:solidFill>
                            <a:schemeClr val="tx1"/>
                          </a:solidFill>
                        </a:rPr>
                        <a:t>College</a:t>
                      </a:r>
                      <a:r>
                        <a:rPr lang="en-ZA" sz="1200" baseline="0" dirty="0" smtClean="0">
                          <a:solidFill>
                            <a:schemeClr val="tx1"/>
                          </a:solidFill>
                        </a:rPr>
                        <a:t> TARGET (Annual)</a:t>
                      </a:r>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sz="1200" dirty="0" smtClean="0">
                          <a:solidFill>
                            <a:schemeClr val="tx1"/>
                          </a:solidFill>
                        </a:rPr>
                        <a:t>College Target (</a:t>
                      </a:r>
                      <a:r>
                        <a:rPr lang="en-ZA" sz="1200" dirty="0" err="1" smtClean="0">
                          <a:solidFill>
                            <a:schemeClr val="tx1"/>
                          </a:solidFill>
                        </a:rPr>
                        <a:t>YtD</a:t>
                      </a:r>
                      <a:r>
                        <a:rPr lang="en-ZA" sz="1200" dirty="0" smtClean="0">
                          <a:solidFill>
                            <a:schemeClr val="tx1"/>
                          </a:solidFill>
                        </a:rPr>
                        <a:t>)</a:t>
                      </a:r>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sz="1200" dirty="0" smtClean="0">
                          <a:solidFill>
                            <a:schemeClr val="tx1"/>
                          </a:solidFill>
                        </a:rPr>
                        <a:t>College Actual (</a:t>
                      </a:r>
                      <a:r>
                        <a:rPr lang="en-ZA" sz="1200" dirty="0" err="1" smtClean="0">
                          <a:solidFill>
                            <a:schemeClr val="tx1"/>
                          </a:solidFill>
                        </a:rPr>
                        <a:t>YtD</a:t>
                      </a:r>
                      <a:r>
                        <a:rPr lang="en-ZA" sz="1200" dirty="0" smtClean="0">
                          <a:solidFill>
                            <a:schemeClr val="tx1"/>
                          </a:solidFill>
                        </a:rPr>
                        <a:t>)</a:t>
                      </a:r>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sz="1400" dirty="0" smtClean="0">
                          <a:solidFill>
                            <a:schemeClr val="tx1"/>
                          </a:solidFill>
                        </a:rPr>
                        <a:t>INTERVENTION/</a:t>
                      </a:r>
                    </a:p>
                    <a:p>
                      <a:r>
                        <a:rPr lang="en-ZA" sz="1400" dirty="0" smtClean="0">
                          <a:solidFill>
                            <a:schemeClr val="tx1"/>
                          </a:solidFill>
                        </a:rPr>
                        <a:t>REMARKS</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370840">
                <a:tc>
                  <a:txBody>
                    <a:bodyPr/>
                    <a:lstStyle/>
                    <a:p>
                      <a:r>
                        <a:rPr lang="en-ZA" sz="1600" dirty="0" smtClean="0">
                          <a:solidFill>
                            <a:schemeClr val="tx1"/>
                          </a:solidFill>
                        </a:rPr>
                        <a:t>College Council</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dirty="0" smtClean="0">
                          <a:solidFill>
                            <a:schemeClr val="tx1"/>
                          </a:solidFill>
                        </a:rPr>
                        <a:t>4</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kumimoji="0" lang="en-US" sz="1400" b="0" i="0" u="none" strike="noStrike" kern="1200" cap="none" spc="0" normalizeH="0" baseline="0" dirty="0" smtClean="0">
                          <a:ln>
                            <a:noFill/>
                          </a:ln>
                          <a:solidFill>
                            <a:prstClr val="black"/>
                          </a:solidFill>
                          <a:effectLst/>
                          <a:uLnTx/>
                          <a:uFillTx/>
                          <a:latin typeface="+mn-lt"/>
                          <a:ea typeface="+mn-ea"/>
                          <a:cs typeface="+mn-cs"/>
                        </a:rPr>
                        <a:t>30 March 2020 – CHAIRED BY EXTERNAL MEMBER – SRC part of the council</a:t>
                      </a:r>
                      <a:endParaRPr kumimoji="0" lang="en-ZA" sz="1400" b="0" i="0" u="none" strike="noStrike" kern="1200" cap="none" spc="0" normalizeH="0" baseline="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370840">
                <a:tc>
                  <a:txBody>
                    <a:bodyPr/>
                    <a:lstStyle/>
                    <a:p>
                      <a:r>
                        <a:rPr lang="en-ZA" sz="1600" dirty="0" smtClean="0">
                          <a:solidFill>
                            <a:schemeClr val="tx1"/>
                          </a:solidFill>
                        </a:rPr>
                        <a:t>EXCO</a:t>
                      </a:r>
                      <a:r>
                        <a:rPr lang="en-ZA" sz="1600" baseline="0" dirty="0" smtClean="0">
                          <a:solidFill>
                            <a:schemeClr val="tx1"/>
                          </a:solidFill>
                        </a:rPr>
                        <a:t> &amp; Finance Committee</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dirty="0" smtClean="0">
                          <a:solidFill>
                            <a:schemeClr val="tx1"/>
                          </a:solidFill>
                        </a:rPr>
                        <a:t>4</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ZA" dirty="0" smtClean="0">
                          <a:solidFill>
                            <a:schemeClr val="tx1"/>
                          </a:solidFill>
                        </a:rPr>
                        <a:t>1</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ZA" dirty="0" smtClean="0">
                          <a:solidFill>
                            <a:schemeClr val="tx1"/>
                          </a:solidFill>
                        </a:rPr>
                        <a:t>1</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CHAIRED BY EXTERNAL MEMBER</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601500547"/>
                  </a:ext>
                </a:extLst>
              </a:tr>
              <a:tr h="370840">
                <a:tc>
                  <a:txBody>
                    <a:bodyPr/>
                    <a:lstStyle/>
                    <a:p>
                      <a:r>
                        <a:rPr lang="en-ZA" sz="1600" dirty="0" smtClean="0">
                          <a:solidFill>
                            <a:schemeClr val="tx1"/>
                          </a:solidFill>
                        </a:rPr>
                        <a:t>Audit and Risk Committee</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dirty="0" smtClean="0">
                          <a:solidFill>
                            <a:schemeClr val="tx1"/>
                          </a:solidFill>
                        </a:rPr>
                        <a:t>4</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23 March 2020 – CHAIRED BY EXTERNAL MEMBER</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370840">
                <a:tc>
                  <a:txBody>
                    <a:bodyPr/>
                    <a:lstStyle/>
                    <a:p>
                      <a:r>
                        <a:rPr lang="en-ZA" sz="1600" dirty="0" smtClean="0">
                          <a:solidFill>
                            <a:schemeClr val="tx1"/>
                          </a:solidFill>
                        </a:rPr>
                        <a:t>Academic Board</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dirty="0" smtClean="0">
                          <a:solidFill>
                            <a:schemeClr val="tx1"/>
                          </a:solidFill>
                        </a:rPr>
                        <a:t>4</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dirty="0" smtClean="0">
                          <a:solidFill>
                            <a:schemeClr val="tx1"/>
                          </a:solidFill>
                        </a:rPr>
                        <a:t>1</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dirty="0" smtClean="0">
                          <a:solidFill>
                            <a:schemeClr val="tx1"/>
                          </a:solidFill>
                        </a:rPr>
                        <a:t>1</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CHAIRED BY THE ACTING PRINCIPAL – SRC part of the board</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925636318"/>
                  </a:ext>
                </a:extLst>
              </a:tr>
              <a:tr h="370840">
                <a:tc>
                  <a:txBody>
                    <a:bodyPr/>
                    <a:lstStyle/>
                    <a:p>
                      <a:r>
                        <a:rPr lang="en-ZA" sz="1600" dirty="0" smtClean="0">
                          <a:solidFill>
                            <a:schemeClr val="tx1"/>
                          </a:solidFill>
                        </a:rPr>
                        <a:t>SRC</a:t>
                      </a:r>
                      <a:r>
                        <a:rPr lang="en-ZA" sz="1400" dirty="0" smtClean="0">
                          <a:solidFill>
                            <a:schemeClr val="tx1"/>
                          </a:solidFill>
                        </a:rPr>
                        <a:t> (with Principal)</a:t>
                      </a:r>
                      <a:r>
                        <a:rPr lang="en-ZA" sz="1400" baseline="0" dirty="0" smtClean="0">
                          <a:solidFill>
                            <a:schemeClr val="tx1"/>
                          </a:solidFill>
                        </a:rPr>
                        <a:t> </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dirty="0" smtClean="0">
                          <a:solidFill>
                            <a:schemeClr val="tx1"/>
                          </a:solidFill>
                        </a:rPr>
                        <a:t>4</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dirty="0" smtClean="0">
                          <a:solidFill>
                            <a:schemeClr val="tx1"/>
                          </a:solidFill>
                        </a:rPr>
                        <a:t>1</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dirty="0" smtClean="0">
                          <a:solidFill>
                            <a:schemeClr val="tx1"/>
                          </a:solidFill>
                        </a:rPr>
                        <a:t>1</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Meet the President, the SG and Chairpersons of Campuses</a:t>
                      </a:r>
                      <a:endParaRPr kumimoji="0" lang="en-ZA" sz="14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370840">
                <a:tc>
                  <a:txBody>
                    <a:bodyPr/>
                    <a:lstStyle/>
                    <a:p>
                      <a:r>
                        <a:rPr lang="en-ZA" sz="1600" dirty="0" smtClean="0">
                          <a:solidFill>
                            <a:schemeClr val="tx1"/>
                          </a:solidFill>
                        </a:rPr>
                        <a:t>FAC meetings</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dirty="0" smtClean="0">
                          <a:solidFill>
                            <a:schemeClr val="tx1"/>
                          </a:solidFill>
                        </a:rPr>
                        <a:t>10</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dirty="0" smtClean="0">
                          <a:solidFill>
                            <a:schemeClr val="tx1"/>
                          </a:solidFill>
                        </a:rPr>
                        <a:t>2</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dirty="0" smtClean="0">
                          <a:solidFill>
                            <a:schemeClr val="tx1"/>
                          </a:solidFill>
                        </a:rPr>
                        <a:t>2</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CHAIRED BY THE ACTING DP: FINANCE and Head of SSS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370840">
                <a:tc>
                  <a:txBody>
                    <a:bodyPr/>
                    <a:lstStyle/>
                    <a:p>
                      <a:r>
                        <a:rPr lang="en-US" sz="1600" dirty="0" smtClean="0">
                          <a:solidFill>
                            <a:schemeClr val="tx1"/>
                          </a:solidFill>
                        </a:rPr>
                        <a:t>Condition</a:t>
                      </a:r>
                      <a:r>
                        <a:rPr lang="en-US" sz="1600" baseline="0" dirty="0" smtClean="0">
                          <a:solidFill>
                            <a:schemeClr val="tx1"/>
                          </a:solidFill>
                        </a:rPr>
                        <a:t> of Service Committee</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solidFill>
                            <a:schemeClr val="tx1"/>
                          </a:solidFill>
                        </a:rPr>
                        <a:t>4</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solidFill>
                            <a:schemeClr val="tx1"/>
                          </a:solidFill>
                        </a:rPr>
                        <a:t>CHAIRED</a:t>
                      </a:r>
                      <a:r>
                        <a:rPr lang="en-US" baseline="0" dirty="0" smtClean="0">
                          <a:solidFill>
                            <a:schemeClr val="tx1"/>
                          </a:solidFill>
                        </a:rPr>
                        <a:t> BY THE EXTERNAL COUNCIL MEMBER and DP Corp</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6"/>
                  </a:ext>
                </a:extLst>
              </a:tr>
              <a:tr h="370840">
                <a:tc>
                  <a:txBody>
                    <a:bodyPr/>
                    <a:lstStyle/>
                    <a:p>
                      <a:r>
                        <a:rPr lang="en-US" sz="1600" dirty="0" smtClean="0">
                          <a:solidFill>
                            <a:schemeClr val="tx1"/>
                          </a:solidFill>
                        </a:rPr>
                        <a:t>ICT Committee</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solidFill>
                            <a:schemeClr val="tx1"/>
                          </a:solidFill>
                        </a:rPr>
                        <a:t>4</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solidFill>
                            <a:schemeClr val="tx1"/>
                          </a:solidFill>
                        </a:rPr>
                        <a:t>CHAIRED BY EXTERNAL COUNCIL MEMBER</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92876039"/>
                  </a:ext>
                </a:extLst>
              </a:tr>
              <a:tr h="370840">
                <a:tc>
                  <a:txBody>
                    <a:bodyPr/>
                    <a:lstStyle/>
                    <a:p>
                      <a:r>
                        <a:rPr lang="en-US" sz="1600" dirty="0" smtClean="0">
                          <a:solidFill>
                            <a:schemeClr val="tx1"/>
                          </a:solidFill>
                        </a:rPr>
                        <a:t>Student Support Services Committee</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solidFill>
                            <a:schemeClr val="tx1"/>
                          </a:solidFill>
                        </a:rPr>
                        <a:t>4</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solidFill>
                            <a:schemeClr val="tx1"/>
                          </a:solidFill>
                        </a:rPr>
                        <a:t>CHAIRED BY EXTERNAL COUNCIL MEMBER</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892665485"/>
                  </a:ext>
                </a:extLst>
              </a:tr>
            </a:tbl>
          </a:graphicData>
        </a:graphic>
      </p:graphicFrame>
    </p:spTree>
    <p:extLst>
      <p:ext uri="{BB962C8B-B14F-4D97-AF65-F5344CB8AC3E}">
        <p14:creationId xmlns:p14="http://schemas.microsoft.com/office/powerpoint/2010/main" xmlns="" val="261585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a:solidFill>
            <a:schemeClr val="accent1">
              <a:lumMod val="60000"/>
              <a:lumOff val="40000"/>
            </a:schemeClr>
          </a:solidFill>
        </p:spPr>
        <p:txBody>
          <a:bodyPr/>
          <a:lstStyle/>
          <a:p>
            <a:pPr algn="ctr"/>
            <a:r>
              <a:rPr lang="en-US" b="1" dirty="0" smtClean="0"/>
              <a:t>Skills Academy &amp; Occupational </a:t>
            </a:r>
            <a:r>
              <a:rPr lang="en-US" b="1" dirty="0" err="1" smtClean="0"/>
              <a:t>Programmes</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75289722"/>
              </p:ext>
            </p:extLst>
          </p:nvPr>
        </p:nvGraphicFramePr>
        <p:xfrm>
          <a:off x="628650" y="1340768"/>
          <a:ext cx="7886700" cy="51841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1247347858"/>
                    </a:ext>
                  </a:extLst>
                </a:gridCol>
                <a:gridCol w="2628900">
                  <a:extLst>
                    <a:ext uri="{9D8B030D-6E8A-4147-A177-3AD203B41FA5}">
                      <a16:colId xmlns:a16="http://schemas.microsoft.com/office/drawing/2014/main" xmlns="" val="930625810"/>
                    </a:ext>
                  </a:extLst>
                </a:gridCol>
                <a:gridCol w="2628900">
                  <a:extLst>
                    <a:ext uri="{9D8B030D-6E8A-4147-A177-3AD203B41FA5}">
                      <a16:colId xmlns:a16="http://schemas.microsoft.com/office/drawing/2014/main" xmlns="" val="107593373"/>
                    </a:ext>
                  </a:extLst>
                </a:gridCol>
              </a:tblGrid>
              <a:tr h="370840">
                <a:tc>
                  <a:txBody>
                    <a:bodyPr/>
                    <a:lstStyle/>
                    <a:p>
                      <a:r>
                        <a:rPr lang="en-ZA" sz="1800" dirty="0" smtClean="0">
                          <a:solidFill>
                            <a:schemeClr val="tx1"/>
                          </a:solidFill>
                        </a:rPr>
                        <a:t>Engineering Programmes</a:t>
                      </a:r>
                      <a:endParaRPr lang="en-ZA" sz="1800" dirty="0">
                        <a:solidFill>
                          <a:schemeClr val="tx1"/>
                        </a:solidFill>
                      </a:endParaRPr>
                    </a:p>
                  </a:txBody>
                  <a:tcPr/>
                </a:tc>
                <a:tc>
                  <a:txBody>
                    <a:bodyPr/>
                    <a:lstStyle/>
                    <a:p>
                      <a:r>
                        <a:rPr lang="en-ZA" sz="1800" dirty="0" smtClean="0">
                          <a:solidFill>
                            <a:schemeClr val="tx1"/>
                          </a:solidFill>
                        </a:rPr>
                        <a:t>Funders</a:t>
                      </a:r>
                      <a:endParaRPr lang="en-ZA" sz="1800" dirty="0">
                        <a:solidFill>
                          <a:schemeClr val="tx1"/>
                        </a:solidFill>
                      </a:endParaRPr>
                    </a:p>
                  </a:txBody>
                  <a:tcPr/>
                </a:tc>
                <a:tc>
                  <a:txBody>
                    <a:bodyPr/>
                    <a:lstStyle/>
                    <a:p>
                      <a:r>
                        <a:rPr lang="en-ZA" sz="1800" dirty="0" smtClean="0">
                          <a:solidFill>
                            <a:schemeClr val="tx1"/>
                          </a:solidFill>
                        </a:rPr>
                        <a:t>Actual Students</a:t>
                      </a:r>
                      <a:endParaRPr lang="en-ZA" sz="1800" dirty="0">
                        <a:solidFill>
                          <a:schemeClr val="tx1"/>
                        </a:solidFill>
                      </a:endParaRPr>
                    </a:p>
                  </a:txBody>
                  <a:tcPr/>
                </a:tc>
                <a:extLst>
                  <a:ext uri="{0D108BD9-81ED-4DB2-BD59-A6C34878D82A}">
                    <a16:rowId xmlns:a16="http://schemas.microsoft.com/office/drawing/2014/main" xmlns="" val="834241075"/>
                  </a:ext>
                </a:extLst>
              </a:tr>
              <a:tr h="370840">
                <a:tc gridSpan="3">
                  <a:txBody>
                    <a:bodyPr/>
                    <a:lstStyle/>
                    <a:p>
                      <a:pPr algn="ctr"/>
                      <a:r>
                        <a:rPr lang="en-ZA" sz="1600" b="1" dirty="0" err="1" smtClean="0">
                          <a:solidFill>
                            <a:schemeClr val="tx1"/>
                          </a:solidFill>
                        </a:rPr>
                        <a:t>Learnerships</a:t>
                      </a:r>
                      <a:endParaRPr lang="en-ZA" sz="1600" b="1" dirty="0">
                        <a:solidFill>
                          <a:schemeClr val="tx1"/>
                        </a:solidFill>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763952479"/>
                  </a:ext>
                </a:extLst>
              </a:tr>
              <a:tr h="370840">
                <a:tc>
                  <a:txBody>
                    <a:bodyPr/>
                    <a:lstStyle/>
                    <a:p>
                      <a:r>
                        <a:rPr lang="en-ZA" dirty="0" smtClean="0">
                          <a:solidFill>
                            <a:schemeClr val="tx1"/>
                          </a:solidFill>
                        </a:rPr>
                        <a:t>Furniture</a:t>
                      </a:r>
                      <a:r>
                        <a:rPr lang="en-ZA" baseline="0" dirty="0" smtClean="0">
                          <a:solidFill>
                            <a:schemeClr val="tx1"/>
                          </a:solidFill>
                        </a:rPr>
                        <a:t> Making and Upholstery </a:t>
                      </a:r>
                    </a:p>
                    <a:p>
                      <a:r>
                        <a:rPr lang="en-ZA" baseline="0" dirty="0" smtClean="0">
                          <a:solidFill>
                            <a:schemeClr val="tx1"/>
                          </a:solidFill>
                        </a:rPr>
                        <a:t>Community House Building Level 2</a:t>
                      </a:r>
                      <a:endParaRPr lang="en-ZA" dirty="0">
                        <a:solidFill>
                          <a:schemeClr val="tx1"/>
                        </a:solidFill>
                      </a:endParaRPr>
                    </a:p>
                  </a:txBody>
                  <a:tcPr/>
                </a:tc>
                <a:tc>
                  <a:txBody>
                    <a:bodyPr/>
                    <a:lstStyle/>
                    <a:p>
                      <a:pPr algn="ctr"/>
                      <a:r>
                        <a:rPr lang="en-ZA" dirty="0" smtClean="0">
                          <a:solidFill>
                            <a:schemeClr val="tx1"/>
                          </a:solidFill>
                        </a:rPr>
                        <a:t>SACPO/CETA</a:t>
                      </a:r>
                      <a:endParaRPr lang="en-ZA" dirty="0">
                        <a:solidFill>
                          <a:schemeClr val="tx1"/>
                        </a:solidFill>
                      </a:endParaRPr>
                    </a:p>
                  </a:txBody>
                  <a:tcPr/>
                </a:tc>
                <a:tc>
                  <a:txBody>
                    <a:bodyPr/>
                    <a:lstStyle/>
                    <a:p>
                      <a:pPr algn="ctr"/>
                      <a:r>
                        <a:rPr lang="en-ZA" dirty="0" smtClean="0">
                          <a:solidFill>
                            <a:schemeClr val="tx1"/>
                          </a:solidFill>
                        </a:rPr>
                        <a:t>97</a:t>
                      </a:r>
                      <a:endParaRPr lang="en-ZA" dirty="0">
                        <a:solidFill>
                          <a:schemeClr val="tx1"/>
                        </a:solidFill>
                      </a:endParaRPr>
                    </a:p>
                  </a:txBody>
                  <a:tcPr/>
                </a:tc>
                <a:extLst>
                  <a:ext uri="{0D108BD9-81ED-4DB2-BD59-A6C34878D82A}">
                    <a16:rowId xmlns:a16="http://schemas.microsoft.com/office/drawing/2014/main" xmlns="" val="3530089310"/>
                  </a:ext>
                </a:extLst>
              </a:tr>
              <a:tr h="370840">
                <a:tc gridSpan="3">
                  <a:txBody>
                    <a:bodyPr/>
                    <a:lstStyle/>
                    <a:p>
                      <a:pPr algn="ctr"/>
                      <a:r>
                        <a:rPr lang="en-ZA" sz="1600" b="1" dirty="0" smtClean="0">
                          <a:solidFill>
                            <a:schemeClr val="tx1"/>
                          </a:solidFill>
                        </a:rPr>
                        <a:t>Apprenticeships</a:t>
                      </a:r>
                      <a:endParaRPr lang="en-ZA" sz="1600" b="1" dirty="0">
                        <a:solidFill>
                          <a:schemeClr val="tx1"/>
                        </a:solidFill>
                      </a:endParaRPr>
                    </a:p>
                  </a:txBody>
                  <a:tcPr/>
                </a:tc>
                <a:tc hMerge="1">
                  <a:txBody>
                    <a:bodyPr/>
                    <a:lstStyle/>
                    <a:p>
                      <a:pPr algn="ctr"/>
                      <a:endParaRPr lang="en-ZA" dirty="0"/>
                    </a:p>
                  </a:txBody>
                  <a:tcPr/>
                </a:tc>
                <a:tc hMerge="1">
                  <a:txBody>
                    <a:bodyPr/>
                    <a:lstStyle/>
                    <a:p>
                      <a:endParaRPr lang="en-ZA" dirty="0"/>
                    </a:p>
                  </a:txBody>
                  <a:tcPr/>
                </a:tc>
                <a:extLst>
                  <a:ext uri="{0D108BD9-81ED-4DB2-BD59-A6C34878D82A}">
                    <a16:rowId xmlns:a16="http://schemas.microsoft.com/office/drawing/2014/main" xmlns="" val="2473989902"/>
                  </a:ext>
                </a:extLst>
              </a:tr>
              <a:tr h="370840">
                <a:tc>
                  <a:txBody>
                    <a:bodyPr/>
                    <a:lstStyle/>
                    <a:p>
                      <a:r>
                        <a:rPr lang="en-ZA" dirty="0" smtClean="0">
                          <a:solidFill>
                            <a:schemeClr val="tx1"/>
                          </a:solidFill>
                        </a:rPr>
                        <a:t>Electrician</a:t>
                      </a:r>
                      <a:endParaRPr lang="en-ZA" dirty="0">
                        <a:solidFill>
                          <a:schemeClr val="tx1"/>
                        </a:solidFill>
                      </a:endParaRPr>
                    </a:p>
                  </a:txBody>
                  <a:tcPr/>
                </a:tc>
                <a:tc>
                  <a:txBody>
                    <a:bodyPr/>
                    <a:lstStyle/>
                    <a:p>
                      <a:pPr algn="ctr"/>
                      <a:r>
                        <a:rPr lang="en-ZA" dirty="0" smtClean="0">
                          <a:solidFill>
                            <a:schemeClr val="tx1"/>
                          </a:solidFill>
                        </a:rPr>
                        <a:t>CETA/</a:t>
                      </a:r>
                      <a:r>
                        <a:rPr lang="en-ZA" dirty="0" err="1" smtClean="0">
                          <a:solidFill>
                            <a:schemeClr val="tx1"/>
                          </a:solidFill>
                        </a:rPr>
                        <a:t>AgriSETA</a:t>
                      </a:r>
                      <a:r>
                        <a:rPr lang="en-ZA" dirty="0" smtClean="0">
                          <a:solidFill>
                            <a:schemeClr val="tx1"/>
                          </a:solidFill>
                        </a:rPr>
                        <a:t>/</a:t>
                      </a:r>
                      <a:r>
                        <a:rPr lang="en-ZA" dirty="0" err="1" smtClean="0">
                          <a:solidFill>
                            <a:schemeClr val="tx1"/>
                          </a:solidFill>
                        </a:rPr>
                        <a:t>MerSETA</a:t>
                      </a:r>
                      <a:r>
                        <a:rPr lang="en-ZA" dirty="0" smtClean="0">
                          <a:solidFill>
                            <a:schemeClr val="tx1"/>
                          </a:solidFill>
                        </a:rPr>
                        <a:t>/NSF/Air</a:t>
                      </a:r>
                      <a:r>
                        <a:rPr lang="en-ZA" baseline="0" dirty="0" smtClean="0">
                          <a:solidFill>
                            <a:schemeClr val="tx1"/>
                          </a:solidFill>
                        </a:rPr>
                        <a:t> Liquide/Silica Quartz/Sparrow/</a:t>
                      </a:r>
                      <a:r>
                        <a:rPr lang="en-ZA" baseline="0" dirty="0" err="1" smtClean="0">
                          <a:solidFill>
                            <a:schemeClr val="tx1"/>
                          </a:solidFill>
                        </a:rPr>
                        <a:t>Rula</a:t>
                      </a:r>
                      <a:endParaRPr lang="en-ZA" dirty="0">
                        <a:solidFill>
                          <a:schemeClr val="tx1"/>
                        </a:solidFill>
                      </a:endParaRPr>
                    </a:p>
                  </a:txBody>
                  <a:tcPr/>
                </a:tc>
                <a:tc>
                  <a:txBody>
                    <a:bodyPr/>
                    <a:lstStyle/>
                    <a:p>
                      <a:pPr algn="ctr"/>
                      <a:r>
                        <a:rPr lang="en-ZA" dirty="0" smtClean="0">
                          <a:solidFill>
                            <a:schemeClr val="tx1"/>
                          </a:solidFill>
                        </a:rPr>
                        <a:t>97</a:t>
                      </a:r>
                      <a:endParaRPr lang="en-ZA" dirty="0">
                        <a:solidFill>
                          <a:schemeClr val="tx1"/>
                        </a:solidFill>
                      </a:endParaRPr>
                    </a:p>
                  </a:txBody>
                  <a:tcPr/>
                </a:tc>
                <a:extLst>
                  <a:ext uri="{0D108BD9-81ED-4DB2-BD59-A6C34878D82A}">
                    <a16:rowId xmlns:a16="http://schemas.microsoft.com/office/drawing/2014/main" xmlns="" val="3577001496"/>
                  </a:ext>
                </a:extLst>
              </a:tr>
              <a:tr h="370840">
                <a:tc>
                  <a:txBody>
                    <a:bodyPr/>
                    <a:lstStyle/>
                    <a:p>
                      <a:r>
                        <a:rPr lang="en-ZA" dirty="0" smtClean="0">
                          <a:solidFill>
                            <a:schemeClr val="tx1"/>
                          </a:solidFill>
                        </a:rPr>
                        <a:t>Carpenter</a:t>
                      </a:r>
                      <a:endParaRPr lang="en-ZA" dirty="0">
                        <a:solidFill>
                          <a:schemeClr val="tx1"/>
                        </a:solidFill>
                      </a:endParaRPr>
                    </a:p>
                  </a:txBody>
                  <a:tcPr/>
                </a:tc>
                <a:tc>
                  <a:txBody>
                    <a:bodyPr/>
                    <a:lstStyle/>
                    <a:p>
                      <a:pPr algn="ctr"/>
                      <a:r>
                        <a:rPr lang="en-ZA" dirty="0" smtClean="0">
                          <a:solidFill>
                            <a:schemeClr val="tx1"/>
                          </a:solidFill>
                        </a:rPr>
                        <a:t>CETA/NSF</a:t>
                      </a:r>
                      <a:endParaRPr lang="en-ZA" dirty="0">
                        <a:solidFill>
                          <a:schemeClr val="tx1"/>
                        </a:solidFill>
                      </a:endParaRPr>
                    </a:p>
                  </a:txBody>
                  <a:tcPr/>
                </a:tc>
                <a:tc>
                  <a:txBody>
                    <a:bodyPr/>
                    <a:lstStyle/>
                    <a:p>
                      <a:pPr algn="ctr"/>
                      <a:r>
                        <a:rPr lang="en-ZA" dirty="0" smtClean="0">
                          <a:solidFill>
                            <a:schemeClr val="tx1"/>
                          </a:solidFill>
                        </a:rPr>
                        <a:t>27</a:t>
                      </a:r>
                      <a:endParaRPr lang="en-ZA" dirty="0">
                        <a:solidFill>
                          <a:schemeClr val="tx1"/>
                        </a:solidFill>
                      </a:endParaRPr>
                    </a:p>
                  </a:txBody>
                  <a:tcPr/>
                </a:tc>
                <a:extLst>
                  <a:ext uri="{0D108BD9-81ED-4DB2-BD59-A6C34878D82A}">
                    <a16:rowId xmlns:a16="http://schemas.microsoft.com/office/drawing/2014/main" xmlns="" val="2744294960"/>
                  </a:ext>
                </a:extLst>
              </a:tr>
              <a:tr h="370840">
                <a:tc>
                  <a:txBody>
                    <a:bodyPr/>
                    <a:lstStyle/>
                    <a:p>
                      <a:r>
                        <a:rPr lang="en-ZA" dirty="0" smtClean="0">
                          <a:solidFill>
                            <a:schemeClr val="tx1"/>
                          </a:solidFill>
                        </a:rPr>
                        <a:t>Bricklayer</a:t>
                      </a:r>
                      <a:endParaRPr lang="en-ZA" dirty="0">
                        <a:solidFill>
                          <a:schemeClr val="tx1"/>
                        </a:solidFill>
                      </a:endParaRPr>
                    </a:p>
                  </a:txBody>
                  <a:tcPr/>
                </a:tc>
                <a:tc>
                  <a:txBody>
                    <a:bodyPr/>
                    <a:lstStyle/>
                    <a:p>
                      <a:pPr algn="ctr"/>
                      <a:r>
                        <a:rPr lang="en-ZA" dirty="0" smtClean="0">
                          <a:solidFill>
                            <a:schemeClr val="tx1"/>
                          </a:solidFill>
                        </a:rPr>
                        <a:t>CETA/NSF</a:t>
                      </a:r>
                      <a:endParaRPr lang="en-ZA" dirty="0">
                        <a:solidFill>
                          <a:schemeClr val="tx1"/>
                        </a:solidFill>
                      </a:endParaRPr>
                    </a:p>
                  </a:txBody>
                  <a:tcPr/>
                </a:tc>
                <a:tc>
                  <a:txBody>
                    <a:bodyPr/>
                    <a:lstStyle/>
                    <a:p>
                      <a:pPr algn="ctr"/>
                      <a:r>
                        <a:rPr lang="en-ZA" dirty="0" smtClean="0">
                          <a:solidFill>
                            <a:schemeClr val="tx1"/>
                          </a:solidFill>
                        </a:rPr>
                        <a:t>40</a:t>
                      </a:r>
                      <a:endParaRPr lang="en-ZA" dirty="0">
                        <a:solidFill>
                          <a:schemeClr val="tx1"/>
                        </a:solidFill>
                      </a:endParaRPr>
                    </a:p>
                  </a:txBody>
                  <a:tcPr/>
                </a:tc>
                <a:extLst>
                  <a:ext uri="{0D108BD9-81ED-4DB2-BD59-A6C34878D82A}">
                    <a16:rowId xmlns:a16="http://schemas.microsoft.com/office/drawing/2014/main" xmlns="" val="3902618794"/>
                  </a:ext>
                </a:extLst>
              </a:tr>
              <a:tr h="370840">
                <a:tc>
                  <a:txBody>
                    <a:bodyPr/>
                    <a:lstStyle/>
                    <a:p>
                      <a:r>
                        <a:rPr lang="en-ZA" dirty="0" smtClean="0">
                          <a:solidFill>
                            <a:schemeClr val="tx1"/>
                          </a:solidFill>
                        </a:rPr>
                        <a:t>Plumber</a:t>
                      </a:r>
                      <a:endParaRPr lang="en-ZA" dirty="0">
                        <a:solidFill>
                          <a:schemeClr val="tx1"/>
                        </a:solidFill>
                      </a:endParaRPr>
                    </a:p>
                  </a:txBody>
                  <a:tcPr/>
                </a:tc>
                <a:tc>
                  <a:txBody>
                    <a:bodyPr/>
                    <a:lstStyle/>
                    <a:p>
                      <a:pPr algn="ctr"/>
                      <a:r>
                        <a:rPr lang="en-ZA" dirty="0" smtClean="0">
                          <a:solidFill>
                            <a:schemeClr val="tx1"/>
                          </a:solidFill>
                        </a:rPr>
                        <a:t>CETA/Sparrow/NSF</a:t>
                      </a:r>
                      <a:endParaRPr lang="en-ZA" dirty="0">
                        <a:solidFill>
                          <a:schemeClr val="tx1"/>
                        </a:solidFill>
                      </a:endParaRPr>
                    </a:p>
                  </a:txBody>
                  <a:tcPr/>
                </a:tc>
                <a:tc>
                  <a:txBody>
                    <a:bodyPr/>
                    <a:lstStyle/>
                    <a:p>
                      <a:pPr algn="ctr"/>
                      <a:r>
                        <a:rPr lang="en-ZA" dirty="0" smtClean="0">
                          <a:solidFill>
                            <a:schemeClr val="tx1"/>
                          </a:solidFill>
                        </a:rPr>
                        <a:t>74</a:t>
                      </a:r>
                      <a:endParaRPr lang="en-ZA" dirty="0">
                        <a:solidFill>
                          <a:schemeClr val="tx1"/>
                        </a:solidFill>
                      </a:endParaRPr>
                    </a:p>
                  </a:txBody>
                  <a:tcPr/>
                </a:tc>
                <a:extLst>
                  <a:ext uri="{0D108BD9-81ED-4DB2-BD59-A6C34878D82A}">
                    <a16:rowId xmlns:a16="http://schemas.microsoft.com/office/drawing/2014/main" xmlns="" val="1884038537"/>
                  </a:ext>
                </a:extLst>
              </a:tr>
              <a:tr h="370840">
                <a:tc>
                  <a:txBody>
                    <a:bodyPr/>
                    <a:lstStyle/>
                    <a:p>
                      <a:r>
                        <a:rPr lang="en-ZA" dirty="0" smtClean="0">
                          <a:solidFill>
                            <a:schemeClr val="tx1"/>
                          </a:solidFill>
                        </a:rPr>
                        <a:t>Mechanical Fitter</a:t>
                      </a:r>
                      <a:endParaRPr lang="en-ZA" dirty="0">
                        <a:solidFill>
                          <a:schemeClr val="tx1"/>
                        </a:solidFill>
                      </a:endParaRPr>
                    </a:p>
                  </a:txBody>
                  <a:tcPr/>
                </a:tc>
                <a:tc>
                  <a:txBody>
                    <a:bodyPr/>
                    <a:lstStyle/>
                    <a:p>
                      <a:pPr algn="ctr"/>
                      <a:r>
                        <a:rPr lang="en-ZA" dirty="0" err="1" smtClean="0">
                          <a:solidFill>
                            <a:schemeClr val="tx1"/>
                          </a:solidFill>
                        </a:rPr>
                        <a:t>AgriSETA</a:t>
                      </a:r>
                      <a:r>
                        <a:rPr lang="en-ZA" dirty="0" smtClean="0">
                          <a:solidFill>
                            <a:schemeClr val="tx1"/>
                          </a:solidFill>
                        </a:rPr>
                        <a:t>/</a:t>
                      </a:r>
                      <a:r>
                        <a:rPr lang="en-ZA" dirty="0" err="1" smtClean="0">
                          <a:solidFill>
                            <a:schemeClr val="tx1"/>
                          </a:solidFill>
                        </a:rPr>
                        <a:t>MerSETA</a:t>
                      </a:r>
                      <a:r>
                        <a:rPr lang="en-ZA" dirty="0" smtClean="0">
                          <a:solidFill>
                            <a:schemeClr val="tx1"/>
                          </a:solidFill>
                        </a:rPr>
                        <a:t>/NSF/Air</a:t>
                      </a:r>
                      <a:r>
                        <a:rPr lang="en-ZA" baseline="0" dirty="0" smtClean="0">
                          <a:solidFill>
                            <a:schemeClr val="tx1"/>
                          </a:solidFill>
                        </a:rPr>
                        <a:t> Liquide/Silica Quartz/Sparrow</a:t>
                      </a:r>
                      <a:endParaRPr lang="en-ZA" dirty="0">
                        <a:solidFill>
                          <a:schemeClr val="tx1"/>
                        </a:solidFill>
                      </a:endParaRPr>
                    </a:p>
                  </a:txBody>
                  <a:tcPr/>
                </a:tc>
                <a:tc>
                  <a:txBody>
                    <a:bodyPr/>
                    <a:lstStyle/>
                    <a:p>
                      <a:pPr algn="ctr"/>
                      <a:r>
                        <a:rPr lang="en-ZA" dirty="0" smtClean="0">
                          <a:solidFill>
                            <a:schemeClr val="tx1"/>
                          </a:solidFill>
                        </a:rPr>
                        <a:t>60</a:t>
                      </a:r>
                      <a:endParaRPr lang="en-ZA" dirty="0">
                        <a:solidFill>
                          <a:schemeClr val="tx1"/>
                        </a:solidFill>
                      </a:endParaRPr>
                    </a:p>
                  </a:txBody>
                  <a:tcPr/>
                </a:tc>
                <a:extLst>
                  <a:ext uri="{0D108BD9-81ED-4DB2-BD59-A6C34878D82A}">
                    <a16:rowId xmlns:a16="http://schemas.microsoft.com/office/drawing/2014/main" xmlns="" val="2363952662"/>
                  </a:ext>
                </a:extLst>
              </a:tr>
              <a:tr h="370840">
                <a:tc>
                  <a:txBody>
                    <a:bodyPr/>
                    <a:lstStyle/>
                    <a:p>
                      <a:r>
                        <a:rPr lang="en-ZA" dirty="0" smtClean="0">
                          <a:solidFill>
                            <a:schemeClr val="tx1"/>
                          </a:solidFill>
                        </a:rPr>
                        <a:t>Welder</a:t>
                      </a:r>
                      <a:endParaRPr lang="en-ZA" dirty="0">
                        <a:solidFill>
                          <a:schemeClr val="tx1"/>
                        </a:solidFill>
                      </a:endParaRPr>
                    </a:p>
                  </a:txBody>
                  <a:tcPr/>
                </a:tc>
                <a:tc>
                  <a:txBody>
                    <a:bodyPr/>
                    <a:lstStyle/>
                    <a:p>
                      <a:pPr algn="ctr"/>
                      <a:r>
                        <a:rPr lang="en-ZA" dirty="0" smtClean="0">
                          <a:solidFill>
                            <a:schemeClr val="tx1"/>
                          </a:solidFill>
                        </a:rPr>
                        <a:t>CETA/</a:t>
                      </a:r>
                      <a:r>
                        <a:rPr lang="en-ZA" dirty="0" err="1" smtClean="0">
                          <a:solidFill>
                            <a:schemeClr val="tx1"/>
                          </a:solidFill>
                        </a:rPr>
                        <a:t>AgriSETA</a:t>
                      </a:r>
                      <a:r>
                        <a:rPr lang="en-ZA" dirty="0" smtClean="0">
                          <a:solidFill>
                            <a:schemeClr val="tx1"/>
                          </a:solidFill>
                        </a:rPr>
                        <a:t>/</a:t>
                      </a:r>
                      <a:r>
                        <a:rPr lang="en-ZA" dirty="0" err="1" smtClean="0">
                          <a:solidFill>
                            <a:schemeClr val="tx1"/>
                          </a:solidFill>
                        </a:rPr>
                        <a:t>MerSETA</a:t>
                      </a:r>
                      <a:r>
                        <a:rPr lang="en-ZA" dirty="0" smtClean="0">
                          <a:solidFill>
                            <a:schemeClr val="tx1"/>
                          </a:solidFill>
                        </a:rPr>
                        <a:t>/NSF/Sparrow</a:t>
                      </a:r>
                      <a:endParaRPr lang="en-ZA" dirty="0">
                        <a:solidFill>
                          <a:schemeClr val="tx1"/>
                        </a:solidFill>
                      </a:endParaRPr>
                    </a:p>
                  </a:txBody>
                  <a:tcPr/>
                </a:tc>
                <a:tc>
                  <a:txBody>
                    <a:bodyPr/>
                    <a:lstStyle/>
                    <a:p>
                      <a:pPr algn="ctr"/>
                      <a:r>
                        <a:rPr lang="en-ZA" dirty="0" smtClean="0">
                          <a:solidFill>
                            <a:schemeClr val="tx1"/>
                          </a:solidFill>
                        </a:rPr>
                        <a:t>60</a:t>
                      </a:r>
                      <a:endParaRPr lang="en-ZA" dirty="0">
                        <a:solidFill>
                          <a:schemeClr val="tx1"/>
                        </a:solidFill>
                      </a:endParaRPr>
                    </a:p>
                  </a:txBody>
                  <a:tcPr/>
                </a:tc>
                <a:extLst>
                  <a:ext uri="{0D108BD9-81ED-4DB2-BD59-A6C34878D82A}">
                    <a16:rowId xmlns:a16="http://schemas.microsoft.com/office/drawing/2014/main" xmlns="" val="1988463934"/>
                  </a:ext>
                </a:extLst>
              </a:tr>
              <a:tr h="370840">
                <a:tc>
                  <a:txBody>
                    <a:bodyPr/>
                    <a:lstStyle/>
                    <a:p>
                      <a:r>
                        <a:rPr lang="en-ZA" dirty="0" err="1" smtClean="0">
                          <a:solidFill>
                            <a:schemeClr val="tx1"/>
                          </a:solidFill>
                        </a:rPr>
                        <a:t>Milwright</a:t>
                      </a:r>
                      <a:endParaRPr lang="en-ZA" dirty="0">
                        <a:solidFill>
                          <a:schemeClr val="tx1"/>
                        </a:solidFill>
                      </a:endParaRPr>
                    </a:p>
                  </a:txBody>
                  <a:tcPr/>
                </a:tc>
                <a:tc>
                  <a:txBody>
                    <a:bodyPr/>
                    <a:lstStyle/>
                    <a:p>
                      <a:pPr algn="ctr"/>
                      <a:r>
                        <a:rPr lang="en-ZA" dirty="0" err="1" smtClean="0">
                          <a:solidFill>
                            <a:schemeClr val="tx1"/>
                          </a:solidFill>
                        </a:rPr>
                        <a:t>AgriSETA</a:t>
                      </a:r>
                      <a:r>
                        <a:rPr lang="en-ZA" dirty="0" smtClean="0">
                          <a:solidFill>
                            <a:schemeClr val="tx1"/>
                          </a:solidFill>
                        </a:rPr>
                        <a:t>/NSF/Silica</a:t>
                      </a:r>
                      <a:r>
                        <a:rPr lang="en-ZA" baseline="0" dirty="0" smtClean="0">
                          <a:solidFill>
                            <a:schemeClr val="tx1"/>
                          </a:solidFill>
                        </a:rPr>
                        <a:t> Quartz/</a:t>
                      </a:r>
                      <a:r>
                        <a:rPr lang="en-ZA" baseline="0" dirty="0" err="1" smtClean="0">
                          <a:solidFill>
                            <a:schemeClr val="tx1"/>
                          </a:solidFill>
                        </a:rPr>
                        <a:t>CoS</a:t>
                      </a:r>
                      <a:endParaRPr lang="en-ZA" dirty="0">
                        <a:solidFill>
                          <a:schemeClr val="tx1"/>
                        </a:solidFill>
                      </a:endParaRPr>
                    </a:p>
                  </a:txBody>
                  <a:tcPr/>
                </a:tc>
                <a:tc>
                  <a:txBody>
                    <a:bodyPr/>
                    <a:lstStyle/>
                    <a:p>
                      <a:pPr algn="ctr"/>
                      <a:r>
                        <a:rPr lang="en-ZA" dirty="0" smtClean="0">
                          <a:solidFill>
                            <a:schemeClr val="tx1"/>
                          </a:solidFill>
                        </a:rPr>
                        <a:t>72</a:t>
                      </a:r>
                    </a:p>
                  </a:txBody>
                  <a:tcPr/>
                </a:tc>
                <a:extLst>
                  <a:ext uri="{0D108BD9-81ED-4DB2-BD59-A6C34878D82A}">
                    <a16:rowId xmlns:a16="http://schemas.microsoft.com/office/drawing/2014/main" xmlns="" val="2714071081"/>
                  </a:ext>
                </a:extLst>
              </a:tr>
              <a:tr h="370840">
                <a:tc>
                  <a:txBody>
                    <a:bodyPr/>
                    <a:lstStyle/>
                    <a:p>
                      <a:r>
                        <a:rPr lang="en-ZA" dirty="0" smtClean="0">
                          <a:solidFill>
                            <a:schemeClr val="tx1"/>
                          </a:solidFill>
                        </a:rPr>
                        <a:t>Trade Test</a:t>
                      </a:r>
                      <a:endParaRPr lang="en-ZA" dirty="0">
                        <a:solidFill>
                          <a:schemeClr val="tx1"/>
                        </a:solidFill>
                      </a:endParaRPr>
                    </a:p>
                  </a:txBody>
                  <a:tcPr/>
                </a:tc>
                <a:tc>
                  <a:txBody>
                    <a:bodyPr/>
                    <a:lstStyle/>
                    <a:p>
                      <a:pPr algn="ctr"/>
                      <a:endParaRPr lang="en-ZA" dirty="0">
                        <a:solidFill>
                          <a:schemeClr val="tx1"/>
                        </a:solidFill>
                      </a:endParaRPr>
                    </a:p>
                  </a:txBody>
                  <a:tcPr/>
                </a:tc>
                <a:tc>
                  <a:txBody>
                    <a:bodyPr/>
                    <a:lstStyle/>
                    <a:p>
                      <a:pPr algn="ctr"/>
                      <a:r>
                        <a:rPr lang="en-ZA" dirty="0" smtClean="0">
                          <a:solidFill>
                            <a:schemeClr val="tx1"/>
                          </a:solidFill>
                        </a:rPr>
                        <a:t>54</a:t>
                      </a:r>
                      <a:endParaRPr lang="en-ZA" dirty="0">
                        <a:solidFill>
                          <a:schemeClr val="tx1"/>
                        </a:solidFill>
                      </a:endParaRPr>
                    </a:p>
                  </a:txBody>
                  <a:tcPr/>
                </a:tc>
                <a:extLst>
                  <a:ext uri="{0D108BD9-81ED-4DB2-BD59-A6C34878D82A}">
                    <a16:rowId xmlns:a16="http://schemas.microsoft.com/office/drawing/2014/main" xmlns="" val="3372428394"/>
                  </a:ext>
                </a:extLst>
              </a:tr>
            </a:tbl>
          </a:graphicData>
        </a:graphic>
      </p:graphicFrame>
    </p:spTree>
    <p:extLst>
      <p:ext uri="{BB962C8B-B14F-4D97-AF65-F5344CB8AC3E}">
        <p14:creationId xmlns:p14="http://schemas.microsoft.com/office/powerpoint/2010/main" xmlns="" val="1038715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19657"/>
          </a:xfrm>
          <a:solidFill>
            <a:schemeClr val="accent1">
              <a:lumMod val="60000"/>
              <a:lumOff val="40000"/>
            </a:schemeClr>
          </a:solidFill>
        </p:spPr>
        <p:txBody>
          <a:bodyPr>
            <a:normAutofit/>
          </a:bodyPr>
          <a:lstStyle/>
          <a:p>
            <a:pPr algn="ctr"/>
            <a:r>
              <a:rPr lang="en-US" b="1" dirty="0" smtClean="0"/>
              <a:t>Skills Academy &amp; Occupational </a:t>
            </a:r>
            <a:r>
              <a:rPr lang="en-US" b="1" dirty="0" err="1" smtClean="0"/>
              <a:t>Programmes</a:t>
            </a:r>
            <a:r>
              <a:rPr lang="en-US" b="1" dirty="0" smtClean="0"/>
              <a:t> (Cont.)</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41071568"/>
              </p:ext>
            </p:extLst>
          </p:nvPr>
        </p:nvGraphicFramePr>
        <p:xfrm>
          <a:off x="628650" y="1772816"/>
          <a:ext cx="7886700" cy="40538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1247347858"/>
                    </a:ext>
                  </a:extLst>
                </a:gridCol>
                <a:gridCol w="2628900">
                  <a:extLst>
                    <a:ext uri="{9D8B030D-6E8A-4147-A177-3AD203B41FA5}">
                      <a16:colId xmlns:a16="http://schemas.microsoft.com/office/drawing/2014/main" xmlns="" val="930625810"/>
                    </a:ext>
                  </a:extLst>
                </a:gridCol>
                <a:gridCol w="2628900">
                  <a:extLst>
                    <a:ext uri="{9D8B030D-6E8A-4147-A177-3AD203B41FA5}">
                      <a16:colId xmlns:a16="http://schemas.microsoft.com/office/drawing/2014/main" xmlns="" val="107593373"/>
                    </a:ext>
                  </a:extLst>
                </a:gridCol>
              </a:tblGrid>
              <a:tr h="370840">
                <a:tc>
                  <a:txBody>
                    <a:bodyPr/>
                    <a:lstStyle/>
                    <a:p>
                      <a:r>
                        <a:rPr lang="en-ZA" sz="1800" dirty="0" smtClean="0">
                          <a:solidFill>
                            <a:schemeClr val="tx1"/>
                          </a:solidFill>
                        </a:rPr>
                        <a:t>Soft Skills Programmes</a:t>
                      </a:r>
                      <a:endParaRPr lang="en-ZA" sz="1800" dirty="0">
                        <a:solidFill>
                          <a:schemeClr val="tx1"/>
                        </a:solidFill>
                      </a:endParaRPr>
                    </a:p>
                  </a:txBody>
                  <a:tcPr/>
                </a:tc>
                <a:tc>
                  <a:txBody>
                    <a:bodyPr/>
                    <a:lstStyle/>
                    <a:p>
                      <a:r>
                        <a:rPr lang="en-ZA" sz="1800" dirty="0" smtClean="0">
                          <a:solidFill>
                            <a:schemeClr val="tx1"/>
                          </a:solidFill>
                        </a:rPr>
                        <a:t>Funders</a:t>
                      </a:r>
                      <a:endParaRPr lang="en-ZA" sz="1800" dirty="0">
                        <a:solidFill>
                          <a:schemeClr val="tx1"/>
                        </a:solidFill>
                      </a:endParaRPr>
                    </a:p>
                  </a:txBody>
                  <a:tcPr/>
                </a:tc>
                <a:tc>
                  <a:txBody>
                    <a:bodyPr/>
                    <a:lstStyle/>
                    <a:p>
                      <a:r>
                        <a:rPr lang="en-ZA" sz="1800" dirty="0" smtClean="0">
                          <a:solidFill>
                            <a:schemeClr val="tx1"/>
                          </a:solidFill>
                        </a:rPr>
                        <a:t>Actual Students</a:t>
                      </a:r>
                      <a:endParaRPr lang="en-ZA" sz="1800" dirty="0">
                        <a:solidFill>
                          <a:schemeClr val="tx1"/>
                        </a:solidFill>
                      </a:endParaRPr>
                    </a:p>
                  </a:txBody>
                  <a:tcPr/>
                </a:tc>
                <a:extLst>
                  <a:ext uri="{0D108BD9-81ED-4DB2-BD59-A6C34878D82A}">
                    <a16:rowId xmlns:a16="http://schemas.microsoft.com/office/drawing/2014/main" xmlns="" val="834241075"/>
                  </a:ext>
                </a:extLst>
              </a:tr>
              <a:tr h="370840">
                <a:tc gridSpan="3">
                  <a:txBody>
                    <a:bodyPr/>
                    <a:lstStyle/>
                    <a:p>
                      <a:pPr algn="ctr"/>
                      <a:r>
                        <a:rPr lang="en-ZA" sz="1600" b="1" dirty="0" err="1" smtClean="0">
                          <a:solidFill>
                            <a:schemeClr val="tx1"/>
                          </a:solidFill>
                        </a:rPr>
                        <a:t>Learnerships</a:t>
                      </a:r>
                      <a:endParaRPr lang="en-ZA" sz="1600" b="1" dirty="0">
                        <a:solidFill>
                          <a:schemeClr val="tx1"/>
                        </a:solidFill>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763952479"/>
                  </a:ext>
                </a:extLst>
              </a:tr>
              <a:tr h="370840">
                <a:tc>
                  <a:txBody>
                    <a:bodyPr/>
                    <a:lstStyle/>
                    <a:p>
                      <a:r>
                        <a:rPr lang="en-ZA" dirty="0" smtClean="0">
                          <a:solidFill>
                            <a:schemeClr val="tx1"/>
                          </a:solidFill>
                        </a:rPr>
                        <a:t>Chemical Operations</a:t>
                      </a:r>
                    </a:p>
                    <a:p>
                      <a:r>
                        <a:rPr lang="en-ZA" dirty="0" smtClean="0">
                          <a:solidFill>
                            <a:schemeClr val="tx1"/>
                          </a:solidFill>
                        </a:rPr>
                        <a:t>Early</a:t>
                      </a:r>
                      <a:r>
                        <a:rPr lang="en-ZA" baseline="0" dirty="0" smtClean="0">
                          <a:solidFill>
                            <a:schemeClr val="tx1"/>
                          </a:solidFill>
                        </a:rPr>
                        <a:t> Childhood Development</a:t>
                      </a:r>
                    </a:p>
                    <a:p>
                      <a:r>
                        <a:rPr lang="en-ZA" baseline="0" dirty="0" smtClean="0">
                          <a:solidFill>
                            <a:schemeClr val="tx1"/>
                          </a:solidFill>
                        </a:rPr>
                        <a:t>End-user Computing</a:t>
                      </a:r>
                    </a:p>
                    <a:p>
                      <a:r>
                        <a:rPr lang="en-ZA" baseline="0" dirty="0" smtClean="0">
                          <a:solidFill>
                            <a:schemeClr val="tx1"/>
                          </a:solidFill>
                        </a:rPr>
                        <a:t>Wholesale &amp; Retail Operations</a:t>
                      </a:r>
                    </a:p>
                    <a:p>
                      <a:r>
                        <a:rPr lang="en-ZA" baseline="0" dirty="0" smtClean="0">
                          <a:solidFill>
                            <a:schemeClr val="tx1"/>
                          </a:solidFill>
                        </a:rPr>
                        <a:t>Mixed Farming</a:t>
                      </a:r>
                    </a:p>
                    <a:p>
                      <a:r>
                        <a:rPr lang="en-ZA" baseline="0" dirty="0" smtClean="0">
                          <a:solidFill>
                            <a:schemeClr val="tx1"/>
                          </a:solidFill>
                        </a:rPr>
                        <a:t>Accounting Technician</a:t>
                      </a:r>
                      <a:endParaRPr lang="en-ZA" dirty="0">
                        <a:solidFill>
                          <a:schemeClr val="tx1"/>
                        </a:solidFill>
                      </a:endParaRPr>
                    </a:p>
                  </a:txBody>
                  <a:tcPr/>
                </a:tc>
                <a:tc>
                  <a:txBody>
                    <a:bodyPr/>
                    <a:lstStyle/>
                    <a:p>
                      <a:pPr algn="ctr"/>
                      <a:r>
                        <a:rPr lang="en-ZA" dirty="0" smtClean="0">
                          <a:solidFill>
                            <a:schemeClr val="tx1"/>
                          </a:solidFill>
                        </a:rPr>
                        <a:t>CHIETA/</a:t>
                      </a:r>
                      <a:r>
                        <a:rPr lang="en-ZA" dirty="0" err="1" smtClean="0">
                          <a:solidFill>
                            <a:schemeClr val="tx1"/>
                          </a:solidFill>
                        </a:rPr>
                        <a:t>AgriSETA</a:t>
                      </a:r>
                      <a:r>
                        <a:rPr lang="en-ZA" baseline="0" dirty="0" smtClean="0">
                          <a:solidFill>
                            <a:schemeClr val="tx1"/>
                          </a:solidFill>
                        </a:rPr>
                        <a:t>/ </a:t>
                      </a:r>
                      <a:r>
                        <a:rPr lang="en-ZA" baseline="0" dirty="0" err="1" smtClean="0">
                          <a:solidFill>
                            <a:schemeClr val="tx1"/>
                          </a:solidFill>
                        </a:rPr>
                        <a:t>MDoE</a:t>
                      </a:r>
                      <a:r>
                        <a:rPr lang="en-ZA" baseline="0" dirty="0" smtClean="0">
                          <a:solidFill>
                            <a:schemeClr val="tx1"/>
                          </a:solidFill>
                        </a:rPr>
                        <a:t>/ETDPSETA/NSF/</a:t>
                      </a:r>
                      <a:r>
                        <a:rPr lang="en-ZA" baseline="0" dirty="0" err="1" smtClean="0">
                          <a:solidFill>
                            <a:schemeClr val="tx1"/>
                          </a:solidFill>
                        </a:rPr>
                        <a:t>ServicesSETA</a:t>
                      </a:r>
                      <a:r>
                        <a:rPr lang="en-ZA" baseline="0" dirty="0" smtClean="0">
                          <a:solidFill>
                            <a:schemeClr val="tx1"/>
                          </a:solidFill>
                        </a:rPr>
                        <a:t>/SASOL/W&amp;RSETA</a:t>
                      </a:r>
                      <a:endParaRPr lang="en-ZA" dirty="0">
                        <a:solidFill>
                          <a:schemeClr val="tx1"/>
                        </a:solidFill>
                      </a:endParaRPr>
                    </a:p>
                  </a:txBody>
                  <a:tcPr/>
                </a:tc>
                <a:tc>
                  <a:txBody>
                    <a:bodyPr/>
                    <a:lstStyle/>
                    <a:p>
                      <a:pPr algn="ctr"/>
                      <a:r>
                        <a:rPr lang="en-ZA" dirty="0" smtClean="0">
                          <a:solidFill>
                            <a:schemeClr val="tx1"/>
                          </a:solidFill>
                        </a:rPr>
                        <a:t>408</a:t>
                      </a:r>
                      <a:endParaRPr lang="en-ZA" dirty="0">
                        <a:solidFill>
                          <a:schemeClr val="tx1"/>
                        </a:solidFill>
                      </a:endParaRPr>
                    </a:p>
                  </a:txBody>
                  <a:tcPr/>
                </a:tc>
                <a:extLst>
                  <a:ext uri="{0D108BD9-81ED-4DB2-BD59-A6C34878D82A}">
                    <a16:rowId xmlns:a16="http://schemas.microsoft.com/office/drawing/2014/main" xmlns="" val="3530089310"/>
                  </a:ext>
                </a:extLst>
              </a:tr>
              <a:tr h="370840">
                <a:tc gridSpan="3">
                  <a:txBody>
                    <a:bodyPr/>
                    <a:lstStyle/>
                    <a:p>
                      <a:pPr algn="ctr"/>
                      <a:r>
                        <a:rPr lang="en-ZA" sz="1600" b="1" dirty="0" smtClean="0">
                          <a:solidFill>
                            <a:schemeClr val="tx1"/>
                          </a:solidFill>
                        </a:rPr>
                        <a:t>Vocational Programmes</a:t>
                      </a:r>
                      <a:endParaRPr lang="en-ZA" sz="1600" b="1" dirty="0">
                        <a:solidFill>
                          <a:schemeClr val="tx1"/>
                        </a:solidFill>
                      </a:endParaRPr>
                    </a:p>
                  </a:txBody>
                  <a:tcPr/>
                </a:tc>
                <a:tc hMerge="1">
                  <a:txBody>
                    <a:bodyPr/>
                    <a:lstStyle/>
                    <a:p>
                      <a:pPr algn="ctr"/>
                      <a:endParaRPr lang="en-ZA" dirty="0"/>
                    </a:p>
                  </a:txBody>
                  <a:tcPr/>
                </a:tc>
                <a:tc hMerge="1">
                  <a:txBody>
                    <a:bodyPr/>
                    <a:lstStyle/>
                    <a:p>
                      <a:endParaRPr lang="en-ZA" dirty="0"/>
                    </a:p>
                  </a:txBody>
                  <a:tcPr/>
                </a:tc>
                <a:extLst>
                  <a:ext uri="{0D108BD9-81ED-4DB2-BD59-A6C34878D82A}">
                    <a16:rowId xmlns:a16="http://schemas.microsoft.com/office/drawing/2014/main" xmlns="" val="2473989902"/>
                  </a:ext>
                </a:extLst>
              </a:tr>
              <a:tr h="370840">
                <a:tc>
                  <a:txBody>
                    <a:bodyPr/>
                    <a:lstStyle/>
                    <a:p>
                      <a:r>
                        <a:rPr lang="en-ZA" dirty="0" smtClean="0">
                          <a:solidFill>
                            <a:schemeClr val="tx1"/>
                          </a:solidFill>
                        </a:rPr>
                        <a:t>Prevocational</a:t>
                      </a:r>
                      <a:r>
                        <a:rPr lang="en-ZA" baseline="0" dirty="0" smtClean="0">
                          <a:solidFill>
                            <a:schemeClr val="tx1"/>
                          </a:solidFill>
                        </a:rPr>
                        <a:t> Learning Programme</a:t>
                      </a:r>
                      <a:endParaRPr lang="en-ZA" dirty="0">
                        <a:solidFill>
                          <a:schemeClr val="tx1"/>
                        </a:solidFill>
                      </a:endParaRPr>
                    </a:p>
                  </a:txBody>
                  <a:tcPr/>
                </a:tc>
                <a:tc>
                  <a:txBody>
                    <a:bodyPr/>
                    <a:lstStyle/>
                    <a:p>
                      <a:pPr algn="ctr"/>
                      <a:r>
                        <a:rPr lang="en-ZA" dirty="0" smtClean="0">
                          <a:solidFill>
                            <a:schemeClr val="tx1"/>
                          </a:solidFill>
                        </a:rPr>
                        <a:t>DHET</a:t>
                      </a:r>
                      <a:endParaRPr lang="en-ZA" dirty="0">
                        <a:solidFill>
                          <a:schemeClr val="tx1"/>
                        </a:solidFill>
                      </a:endParaRPr>
                    </a:p>
                  </a:txBody>
                  <a:tcPr/>
                </a:tc>
                <a:tc>
                  <a:txBody>
                    <a:bodyPr/>
                    <a:lstStyle/>
                    <a:p>
                      <a:pPr algn="ctr"/>
                      <a:r>
                        <a:rPr lang="en-ZA" dirty="0" smtClean="0">
                          <a:solidFill>
                            <a:schemeClr val="tx1"/>
                          </a:solidFill>
                        </a:rPr>
                        <a:t>116</a:t>
                      </a:r>
                      <a:endParaRPr lang="en-ZA" dirty="0">
                        <a:solidFill>
                          <a:schemeClr val="tx1"/>
                        </a:solidFill>
                      </a:endParaRPr>
                    </a:p>
                  </a:txBody>
                  <a:tcPr/>
                </a:tc>
                <a:extLst>
                  <a:ext uri="{0D108BD9-81ED-4DB2-BD59-A6C34878D82A}">
                    <a16:rowId xmlns:a16="http://schemas.microsoft.com/office/drawing/2014/main" xmlns="" val="3577001496"/>
                  </a:ext>
                </a:extLst>
              </a:tr>
              <a:tr h="370840">
                <a:tc>
                  <a:txBody>
                    <a:bodyPr/>
                    <a:lstStyle/>
                    <a:p>
                      <a:r>
                        <a:rPr lang="en-ZA" dirty="0" smtClean="0">
                          <a:solidFill>
                            <a:schemeClr val="tx1"/>
                          </a:solidFill>
                        </a:rPr>
                        <a:t>Clothing Production</a:t>
                      </a:r>
                      <a:endParaRPr lang="en-ZA" dirty="0">
                        <a:solidFill>
                          <a:schemeClr val="tx1"/>
                        </a:solidFill>
                      </a:endParaRPr>
                    </a:p>
                  </a:txBody>
                  <a:tcPr/>
                </a:tc>
                <a:tc>
                  <a:txBody>
                    <a:bodyPr/>
                    <a:lstStyle/>
                    <a:p>
                      <a:pPr algn="ctr"/>
                      <a:r>
                        <a:rPr lang="en-ZA" dirty="0" smtClean="0">
                          <a:solidFill>
                            <a:schemeClr val="tx1"/>
                          </a:solidFill>
                        </a:rPr>
                        <a:t>DHET</a:t>
                      </a:r>
                      <a:endParaRPr lang="en-ZA" dirty="0">
                        <a:solidFill>
                          <a:schemeClr val="tx1"/>
                        </a:solidFill>
                      </a:endParaRPr>
                    </a:p>
                  </a:txBody>
                  <a:tcPr/>
                </a:tc>
                <a:tc>
                  <a:txBody>
                    <a:bodyPr/>
                    <a:lstStyle/>
                    <a:p>
                      <a:pPr algn="ctr"/>
                      <a:r>
                        <a:rPr lang="en-ZA" dirty="0" smtClean="0">
                          <a:solidFill>
                            <a:schemeClr val="tx1"/>
                          </a:solidFill>
                        </a:rPr>
                        <a:t>25</a:t>
                      </a:r>
                      <a:endParaRPr lang="en-ZA" dirty="0">
                        <a:solidFill>
                          <a:schemeClr val="tx1"/>
                        </a:solidFill>
                      </a:endParaRPr>
                    </a:p>
                  </a:txBody>
                  <a:tcPr/>
                </a:tc>
                <a:extLst>
                  <a:ext uri="{0D108BD9-81ED-4DB2-BD59-A6C34878D82A}">
                    <a16:rowId xmlns:a16="http://schemas.microsoft.com/office/drawing/2014/main" xmlns="" val="2744294960"/>
                  </a:ext>
                </a:extLst>
              </a:tr>
              <a:tr h="370840">
                <a:tc gridSpan="3">
                  <a:txBody>
                    <a:bodyPr/>
                    <a:lstStyle/>
                    <a:p>
                      <a:pPr algn="ctr"/>
                      <a:r>
                        <a:rPr lang="en-ZA" sz="1600" b="1" kern="1200" dirty="0" smtClean="0">
                          <a:solidFill>
                            <a:schemeClr val="tx1"/>
                          </a:solidFill>
                          <a:latin typeface="+mn-lt"/>
                          <a:ea typeface="+mn-ea"/>
                          <a:cs typeface="+mn-cs"/>
                        </a:rPr>
                        <a:t>Apprenticeship</a:t>
                      </a:r>
                      <a:endParaRPr lang="en-ZA" sz="1600" b="1" kern="1200" dirty="0">
                        <a:solidFill>
                          <a:schemeClr val="tx1"/>
                        </a:solidFill>
                        <a:latin typeface="+mn-lt"/>
                        <a:ea typeface="+mn-ea"/>
                        <a:cs typeface="+mn-cs"/>
                      </a:endParaRPr>
                    </a:p>
                  </a:txBody>
                  <a:tcPr/>
                </a:tc>
                <a:tc hMerge="1">
                  <a:txBody>
                    <a:bodyPr/>
                    <a:lstStyle/>
                    <a:p>
                      <a:pPr algn="ctr"/>
                      <a:endParaRPr lang="en-ZA" dirty="0">
                        <a:solidFill>
                          <a:schemeClr val="tx1"/>
                        </a:solidFill>
                      </a:endParaRPr>
                    </a:p>
                  </a:txBody>
                  <a:tcPr/>
                </a:tc>
                <a:tc hMerge="1">
                  <a:txBody>
                    <a:bodyPr/>
                    <a:lstStyle/>
                    <a:p>
                      <a:pPr algn="ctr"/>
                      <a:endParaRPr lang="en-ZA" dirty="0">
                        <a:solidFill>
                          <a:schemeClr val="tx1"/>
                        </a:solidFill>
                      </a:endParaRPr>
                    </a:p>
                  </a:txBody>
                  <a:tcPr/>
                </a:tc>
                <a:extLst>
                  <a:ext uri="{0D108BD9-81ED-4DB2-BD59-A6C34878D82A}">
                    <a16:rowId xmlns:a16="http://schemas.microsoft.com/office/drawing/2014/main" xmlns="" val="1988463934"/>
                  </a:ext>
                </a:extLst>
              </a:tr>
              <a:tr h="370840">
                <a:tc>
                  <a:txBody>
                    <a:bodyPr/>
                    <a:lstStyle/>
                    <a:p>
                      <a:r>
                        <a:rPr lang="en-ZA" dirty="0" smtClean="0">
                          <a:solidFill>
                            <a:schemeClr val="tx1"/>
                          </a:solidFill>
                        </a:rPr>
                        <a:t>Hairdresser</a:t>
                      </a:r>
                      <a:endParaRPr lang="en-ZA" dirty="0">
                        <a:solidFill>
                          <a:schemeClr val="tx1"/>
                        </a:solidFill>
                      </a:endParaRPr>
                    </a:p>
                  </a:txBody>
                  <a:tcPr/>
                </a:tc>
                <a:tc>
                  <a:txBody>
                    <a:bodyPr/>
                    <a:lstStyle/>
                    <a:p>
                      <a:pPr algn="ctr"/>
                      <a:r>
                        <a:rPr lang="en-ZA" dirty="0" err="1" smtClean="0">
                          <a:solidFill>
                            <a:schemeClr val="tx1"/>
                          </a:solidFill>
                        </a:rPr>
                        <a:t>serviceSETA</a:t>
                      </a:r>
                      <a:r>
                        <a:rPr lang="en-ZA" dirty="0" smtClean="0">
                          <a:solidFill>
                            <a:schemeClr val="tx1"/>
                          </a:solidFill>
                        </a:rPr>
                        <a:t>/NSF</a:t>
                      </a:r>
                      <a:endParaRPr lang="en-ZA" dirty="0">
                        <a:solidFill>
                          <a:schemeClr val="tx1"/>
                        </a:solidFill>
                      </a:endParaRPr>
                    </a:p>
                  </a:txBody>
                  <a:tcPr/>
                </a:tc>
                <a:tc>
                  <a:txBody>
                    <a:bodyPr/>
                    <a:lstStyle/>
                    <a:p>
                      <a:pPr algn="ctr"/>
                      <a:r>
                        <a:rPr lang="en-ZA" dirty="0" smtClean="0">
                          <a:solidFill>
                            <a:schemeClr val="tx1"/>
                          </a:solidFill>
                        </a:rPr>
                        <a:t>20</a:t>
                      </a:r>
                    </a:p>
                  </a:txBody>
                  <a:tcPr/>
                </a:tc>
                <a:extLst>
                  <a:ext uri="{0D108BD9-81ED-4DB2-BD59-A6C34878D82A}">
                    <a16:rowId xmlns:a16="http://schemas.microsoft.com/office/drawing/2014/main" xmlns="" val="2714071081"/>
                  </a:ext>
                </a:extLst>
              </a:tr>
            </a:tbl>
          </a:graphicData>
        </a:graphic>
      </p:graphicFrame>
    </p:spTree>
    <p:extLst>
      <p:ext uri="{BB962C8B-B14F-4D97-AF65-F5344CB8AC3E}">
        <p14:creationId xmlns:p14="http://schemas.microsoft.com/office/powerpoint/2010/main" xmlns="" val="1852971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a:solidFill>
            <a:schemeClr val="accent1">
              <a:lumMod val="60000"/>
              <a:lumOff val="40000"/>
            </a:schemeClr>
          </a:solidFill>
        </p:spPr>
        <p:txBody>
          <a:bodyPr>
            <a:normAutofit fontScale="90000"/>
          </a:bodyPr>
          <a:lstStyle/>
          <a:p>
            <a:pPr algn="ctr"/>
            <a:r>
              <a:rPr lang="en-US" b="1" dirty="0" smtClean="0"/>
              <a:t>The State of Affairs at Gert Sibande TVET College  </a:t>
            </a:r>
            <a:endParaRPr lang="en-ZA" b="1" dirty="0"/>
          </a:p>
        </p:txBody>
      </p:sp>
      <p:sp>
        <p:nvSpPr>
          <p:cNvPr id="3" name="Content Placeholder 2"/>
          <p:cNvSpPr>
            <a:spLocks noGrp="1"/>
          </p:cNvSpPr>
          <p:nvPr>
            <p:ph idx="1"/>
          </p:nvPr>
        </p:nvSpPr>
        <p:spPr>
          <a:xfrm>
            <a:off x="215516" y="1196752"/>
            <a:ext cx="8712968" cy="5805264"/>
          </a:xfrm>
        </p:spPr>
        <p:txBody>
          <a:bodyPr>
            <a:normAutofit fontScale="25000" lnSpcReduction="20000"/>
          </a:bodyPr>
          <a:lstStyle/>
          <a:p>
            <a:r>
              <a:rPr lang="en-US" sz="5600" dirty="0" smtClean="0"/>
              <a:t>Student Registrations took place successfully across all campuses from 13 January 2020.</a:t>
            </a:r>
          </a:p>
          <a:p>
            <a:r>
              <a:rPr lang="en-US" sz="5600" dirty="0" smtClean="0"/>
              <a:t>The College developed  enrolment plans and implemented as planned.</a:t>
            </a:r>
          </a:p>
          <a:p>
            <a:r>
              <a:rPr lang="en-US" sz="5600" dirty="0" smtClean="0"/>
              <a:t>Teaching and learning has commenced on all sites form 20 January – 02 March 2020.  and all students received learning materials. </a:t>
            </a:r>
          </a:p>
          <a:p>
            <a:r>
              <a:rPr lang="en-US" sz="5600" dirty="0" smtClean="0"/>
              <a:t>Evander Campus experienced interruptions from 30 January – 17 February 2020 due to taxi and bus conflict</a:t>
            </a:r>
          </a:p>
          <a:p>
            <a:r>
              <a:rPr lang="en-US" sz="5600" dirty="0" smtClean="0"/>
              <a:t>From the 5</a:t>
            </a:r>
            <a:r>
              <a:rPr lang="en-US" sz="5600" baseline="30000" dirty="0" smtClean="0"/>
              <a:t>th</a:t>
            </a:r>
            <a:r>
              <a:rPr lang="en-US" sz="5600" dirty="0" smtClean="0"/>
              <a:t> of March 2020, there were interruptions at Ermelo and Sibanesetfu Campus due to NSFAS payment issues. This had an impact on Quarter one (1) assessments for the affected campuses.</a:t>
            </a:r>
          </a:p>
          <a:p>
            <a:r>
              <a:rPr lang="en-US" sz="5600" dirty="0" smtClean="0"/>
              <a:t>College Officials visited NSFAS to resolve bursary payment issues from the 04-06 March 2020.</a:t>
            </a:r>
          </a:p>
          <a:p>
            <a:r>
              <a:rPr lang="en-US" sz="5600" dirty="0" smtClean="0"/>
              <a:t>The College suspended two officials on the 21</a:t>
            </a:r>
            <a:r>
              <a:rPr lang="en-US" sz="5600" baseline="30000" dirty="0" smtClean="0"/>
              <a:t>st</a:t>
            </a:r>
            <a:r>
              <a:rPr lang="en-US" sz="5600" dirty="0" smtClean="0"/>
              <a:t> October 2019 on grounds of alleged fraud and investigations are underway.</a:t>
            </a:r>
          </a:p>
          <a:p>
            <a:r>
              <a:rPr lang="en-US" sz="5600" dirty="0" smtClean="0"/>
              <a:t>The college received an Unqualified audit opinion in the 2018/19 financial year.</a:t>
            </a:r>
          </a:p>
          <a:p>
            <a:r>
              <a:rPr lang="en-US" sz="5600" dirty="0" smtClean="0"/>
              <a:t>The Auditor General is on site for the 2019/20 financial year audit.</a:t>
            </a:r>
          </a:p>
          <a:p>
            <a:r>
              <a:rPr lang="en-US" sz="5600" dirty="0" smtClean="0"/>
              <a:t>The team is compiling Annual Financial Statements to be reviewed by the internal auditors and presented to Audit Committee and Council before submission to AG and DHET by 31 March 2020.</a:t>
            </a:r>
          </a:p>
          <a:p>
            <a:r>
              <a:rPr lang="en-US" sz="5600" dirty="0" smtClean="0"/>
              <a:t>The DHET approved R10,203,267.26 for </a:t>
            </a:r>
            <a:r>
              <a:rPr lang="en-US" sz="5600" dirty="0"/>
              <a:t>I</a:t>
            </a:r>
            <a:r>
              <a:rPr lang="en-US" sz="5600" dirty="0" smtClean="0"/>
              <a:t>nfrastructure &amp; </a:t>
            </a:r>
            <a:r>
              <a:rPr lang="en-US" sz="5600" dirty="0"/>
              <a:t>M</a:t>
            </a:r>
            <a:r>
              <a:rPr lang="en-US" sz="5600" dirty="0" smtClean="0"/>
              <a:t>aintenance, SCM processes are underway</a:t>
            </a:r>
            <a:r>
              <a:rPr lang="en-US" sz="5600" dirty="0"/>
              <a:t> </a:t>
            </a:r>
            <a:r>
              <a:rPr lang="en-US" sz="5600" dirty="0" smtClean="0"/>
              <a:t>(tender closed on the 3 March 2020 for Sibanesetfu Campus).</a:t>
            </a:r>
          </a:p>
          <a:p>
            <a:r>
              <a:rPr lang="en-US" sz="5600" dirty="0" smtClean="0"/>
              <a:t>The college is a Centre of specialization for Millwright Trade, the Construction of this Training Centre commenced in January 2020.</a:t>
            </a:r>
          </a:p>
          <a:p>
            <a:r>
              <a:rPr lang="en-US" sz="5600" dirty="0" smtClean="0"/>
              <a:t>The Construction of a new Campus in Balfour commenced on 11 October 2019</a:t>
            </a:r>
          </a:p>
          <a:p>
            <a:r>
              <a:rPr lang="en-US" sz="5600" dirty="0" smtClean="0"/>
              <a:t>The college unveiled a new logo and new corporate </a:t>
            </a:r>
            <a:r>
              <a:rPr lang="en-US" sz="5600" dirty="0" err="1" smtClean="0"/>
              <a:t>colours</a:t>
            </a:r>
            <a:r>
              <a:rPr lang="en-US" sz="5600" dirty="0" smtClean="0"/>
              <a:t> on the 13 November 2019</a:t>
            </a:r>
          </a:p>
          <a:p>
            <a:r>
              <a:rPr lang="en-US" sz="5600" dirty="0" smtClean="0"/>
              <a:t>The College Driving </a:t>
            </a:r>
            <a:r>
              <a:rPr lang="en-US" sz="5600" dirty="0"/>
              <a:t>A</a:t>
            </a:r>
            <a:r>
              <a:rPr lang="en-US" sz="5600" dirty="0" smtClean="0"/>
              <a:t>cademy and Mandarin class for the transport and logistic students commenced in February 2020.</a:t>
            </a:r>
          </a:p>
          <a:p>
            <a:r>
              <a:rPr lang="en-US" sz="5600" dirty="0" smtClean="0"/>
              <a:t>Gert Sibande TVET College has been nominated as a Centre of Excellence in ICT, this will bring alignment to the vision of becoming a leading college brand in the 4IR dispensation.</a:t>
            </a:r>
          </a:p>
          <a:p>
            <a:r>
              <a:rPr lang="en-US" sz="5600" dirty="0" smtClean="0"/>
              <a:t>University of Pretoria has been appointed to conduct a Program Qualification Mix Research on behalf of Gert Sibande TVET College – Final Report on 30 March 2020, finding to be evaluated and implemented in 2021.</a:t>
            </a:r>
          </a:p>
          <a:p>
            <a:endParaRPr lang="en-US" sz="2400" dirty="0" smtClean="0"/>
          </a:p>
        </p:txBody>
      </p:sp>
    </p:spTree>
    <p:extLst>
      <p:ext uri="{BB962C8B-B14F-4D97-AF65-F5344CB8AC3E}">
        <p14:creationId xmlns:p14="http://schemas.microsoft.com/office/powerpoint/2010/main" xmlns="" val="3993390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65127"/>
            <a:ext cx="7759774" cy="903634"/>
          </a:xfrm>
          <a:solidFill>
            <a:schemeClr val="accent1">
              <a:lumMod val="60000"/>
              <a:lumOff val="40000"/>
            </a:schemeClr>
          </a:solidFill>
        </p:spPr>
        <p:txBody>
          <a:bodyPr/>
          <a:lstStyle/>
          <a:p>
            <a:pPr algn="ctr"/>
            <a:r>
              <a:rPr lang="en-US" b="1" dirty="0" smtClean="0"/>
              <a:t>Structure of Teaching and Learning </a:t>
            </a:r>
            <a:endParaRPr lang="en-ZA" b="1" dirty="0"/>
          </a:p>
        </p:txBody>
      </p:sp>
      <p:sp>
        <p:nvSpPr>
          <p:cNvPr id="3" name="Content Placeholder 2"/>
          <p:cNvSpPr>
            <a:spLocks noGrp="1"/>
          </p:cNvSpPr>
          <p:nvPr>
            <p:ph idx="1"/>
          </p:nvPr>
        </p:nvSpPr>
        <p:spPr>
          <a:xfrm>
            <a:off x="628650" y="1340768"/>
            <a:ext cx="7886700" cy="4836195"/>
          </a:xfrm>
        </p:spPr>
        <p:txBody>
          <a:bodyPr>
            <a:normAutofit fontScale="85000" lnSpcReduction="10000"/>
          </a:bodyPr>
          <a:lstStyle/>
          <a:p>
            <a:r>
              <a:rPr lang="en-US" dirty="0" smtClean="0"/>
              <a:t>A six (06) day, six (06)  period time table is followed at all campuses</a:t>
            </a:r>
          </a:p>
          <a:p>
            <a:r>
              <a:rPr lang="en-US" dirty="0" smtClean="0"/>
              <a:t>36 Periods for NCV students and 32 periods for Report 191 students.</a:t>
            </a:r>
          </a:p>
          <a:p>
            <a:r>
              <a:rPr lang="en-US" dirty="0" smtClean="0"/>
              <a:t>NCV Lecturers teach 30 periods per cycle</a:t>
            </a:r>
          </a:p>
          <a:p>
            <a:r>
              <a:rPr lang="en-US" dirty="0" smtClean="0"/>
              <a:t>Report 191 lecturers teach 32 periods per cycle.</a:t>
            </a:r>
          </a:p>
          <a:p>
            <a:r>
              <a:rPr lang="en-US" dirty="0" smtClean="0"/>
              <a:t>The College has a Lecturer-in-training project.   Currently 16 Lecturers-in-training is involved in the project. (04 absorbed by college)</a:t>
            </a:r>
          </a:p>
          <a:p>
            <a:r>
              <a:rPr lang="en-US" dirty="0" smtClean="0"/>
              <a:t>The College is piloting a project where engineering lecturers in training will first qualify as artisans through our skills academy and then do the professional qualification to enhance the practical training of students.</a:t>
            </a:r>
          </a:p>
          <a:p>
            <a:r>
              <a:rPr lang="en-US" dirty="0" smtClean="0"/>
              <a:t>Each campus has 6 workshop/classroom assistants to assist with practical classes.</a:t>
            </a:r>
          </a:p>
          <a:p>
            <a:r>
              <a:rPr lang="en-US" dirty="0" smtClean="0"/>
              <a:t>An additional 4 interns per campus assist with administrative tasks.</a:t>
            </a:r>
          </a:p>
          <a:p>
            <a:r>
              <a:rPr lang="en-US" dirty="0" smtClean="0"/>
              <a:t>Number of class groups per campus is determined by available infrastructure.</a:t>
            </a:r>
          </a:p>
          <a:p>
            <a:r>
              <a:rPr lang="en-US" dirty="0" smtClean="0"/>
              <a:t>College has appointed Principal agents to develop 30 new classroom at Evander-, Ermelo- and Standerton campuses to allow increase in access.</a:t>
            </a:r>
          </a:p>
          <a:p>
            <a:r>
              <a:rPr lang="en-US" dirty="0" smtClean="0"/>
              <a:t>We installed motor gates, turnstiles and procured license scanner at Standerton Campus to control access as a pilot project, it will rolled over to all sites.</a:t>
            </a:r>
          </a:p>
        </p:txBody>
      </p:sp>
    </p:spTree>
    <p:extLst>
      <p:ext uri="{BB962C8B-B14F-4D97-AF65-F5344CB8AC3E}">
        <p14:creationId xmlns:p14="http://schemas.microsoft.com/office/powerpoint/2010/main" xmlns="" val="43989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886700" cy="1325563"/>
          </a:xfrm>
          <a:solidFill>
            <a:schemeClr val="accent1">
              <a:lumMod val="60000"/>
              <a:lumOff val="40000"/>
            </a:schemeClr>
          </a:solidFill>
        </p:spPr>
        <p:txBody>
          <a:bodyPr>
            <a:normAutofit/>
          </a:bodyPr>
          <a:lstStyle/>
          <a:p>
            <a:pPr algn="ctr"/>
            <a:r>
              <a:rPr lang="en-GB" sz="3600" b="1" dirty="0"/>
              <a:t>Mandela Day 18 July 2019</a:t>
            </a:r>
            <a:endParaRPr lang="en-ZA" b="1" dirty="0"/>
          </a:p>
        </p:txBody>
      </p:sp>
      <p:sp>
        <p:nvSpPr>
          <p:cNvPr id="4" name="Content Placeholder 3"/>
          <p:cNvSpPr>
            <a:spLocks noGrp="1"/>
          </p:cNvSpPr>
          <p:nvPr>
            <p:ph idx="1"/>
          </p:nvPr>
        </p:nvSpPr>
        <p:spPr>
          <a:xfrm>
            <a:off x="628650" y="1825625"/>
            <a:ext cx="7886700" cy="1171327"/>
          </a:xfrm>
        </p:spPr>
        <p:txBody>
          <a:bodyPr>
            <a:normAutofit fontScale="85000" lnSpcReduction="20000"/>
          </a:bodyPr>
          <a:lstStyle/>
          <a:p>
            <a:r>
              <a:rPr lang="en-GB" sz="2400" dirty="0"/>
              <a:t>Every year the college and students construct a house for an elderly needy </a:t>
            </a:r>
            <a:r>
              <a:rPr lang="en-GB" sz="2400" dirty="0" smtClean="0"/>
              <a:t>family, in the selected Municipality in our Region for that year.</a:t>
            </a:r>
            <a:endParaRPr lang="en-GB" sz="2400" dirty="0"/>
          </a:p>
          <a:p>
            <a:r>
              <a:rPr lang="en-GB" sz="2400" dirty="0"/>
              <a:t>House handover – Glenmore, </a:t>
            </a:r>
            <a:r>
              <a:rPr lang="en-GB" sz="2400" dirty="0" err="1"/>
              <a:t>Dundonald</a:t>
            </a:r>
            <a:r>
              <a:rPr lang="en-GB" sz="2400" dirty="0"/>
              <a:t> </a:t>
            </a:r>
          </a:p>
          <a:p>
            <a:pPr marL="0" indent="0">
              <a:buNone/>
            </a:pPr>
            <a:r>
              <a:rPr lang="en-GB" dirty="0"/>
              <a:t> </a:t>
            </a:r>
            <a:endParaRPr lang="en-ZA" dirty="0"/>
          </a:p>
          <a:p>
            <a:pPr marL="0" indent="0">
              <a:buNone/>
            </a:pPr>
            <a:endParaRPr lang="en-Z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106" y="3429000"/>
            <a:ext cx="2835293" cy="189019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67002" y="3014587"/>
            <a:ext cx="2642089" cy="35227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85694" y="3037577"/>
            <a:ext cx="3042158" cy="2281618"/>
          </a:xfrm>
          <a:prstGeom prst="rect">
            <a:avLst/>
          </a:prstGeom>
        </p:spPr>
      </p:pic>
    </p:spTree>
    <p:extLst>
      <p:ext uri="{BB962C8B-B14F-4D97-AF65-F5344CB8AC3E}">
        <p14:creationId xmlns:p14="http://schemas.microsoft.com/office/powerpoint/2010/main" xmlns="" val="1561609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93940611"/>
              </p:ext>
            </p:extLst>
          </p:nvPr>
        </p:nvGraphicFramePr>
        <p:xfrm>
          <a:off x="558465" y="1971528"/>
          <a:ext cx="7848873" cy="4325057"/>
        </p:xfrm>
        <a:graphic>
          <a:graphicData uri="http://schemas.openxmlformats.org/drawingml/2006/table">
            <a:tbl>
              <a:tblPr firstRow="1" firstCol="1" bandRow="1">
                <a:tableStyleId>{5C22544A-7EE6-4342-B048-85BDC9FD1C3A}</a:tableStyleId>
              </a:tblPr>
              <a:tblGrid>
                <a:gridCol w="3924052">
                  <a:extLst>
                    <a:ext uri="{9D8B030D-6E8A-4147-A177-3AD203B41FA5}">
                      <a16:colId xmlns:a16="http://schemas.microsoft.com/office/drawing/2014/main" xmlns="" val="1176702720"/>
                    </a:ext>
                  </a:extLst>
                </a:gridCol>
                <a:gridCol w="3924821">
                  <a:extLst>
                    <a:ext uri="{9D8B030D-6E8A-4147-A177-3AD203B41FA5}">
                      <a16:colId xmlns:a16="http://schemas.microsoft.com/office/drawing/2014/main" xmlns="" val="3198804298"/>
                    </a:ext>
                  </a:extLst>
                </a:gridCol>
              </a:tblGrid>
              <a:tr h="438337">
                <a:tc>
                  <a:txBody>
                    <a:bodyPr/>
                    <a:lstStyle/>
                    <a:p>
                      <a:pPr>
                        <a:lnSpc>
                          <a:spcPct val="115000"/>
                        </a:lnSpc>
                        <a:spcAft>
                          <a:spcPts val="1000"/>
                        </a:spcAft>
                      </a:pPr>
                      <a:r>
                        <a:rPr lang="en-ZA" sz="1200" dirty="0" smtClean="0">
                          <a:effectLst/>
                          <a:latin typeface="+mn-lt"/>
                          <a:ea typeface="+mn-ea"/>
                          <a:cs typeface="+mn-cs"/>
                        </a:rPr>
                        <a:t>OLD</a:t>
                      </a:r>
                      <a:r>
                        <a:rPr lang="en-ZA" sz="1200" baseline="0" dirty="0" smtClean="0">
                          <a:effectLst/>
                          <a:latin typeface="+mn-lt"/>
                          <a:ea typeface="+mn-ea"/>
                          <a:cs typeface="+mn-cs"/>
                        </a:rPr>
                        <a:t> COLLEGE LOGO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200" dirty="0">
                          <a:effectLst/>
                        </a:rPr>
                        <a:t>CURRENT COLLEGE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97417296"/>
                  </a:ext>
                </a:extLst>
              </a:tr>
              <a:tr h="3886720">
                <a:tc>
                  <a:txBody>
                    <a:bodyPr/>
                    <a:lstStyle/>
                    <a:p>
                      <a:pPr>
                        <a:lnSpc>
                          <a:spcPct val="115000"/>
                        </a:lnSpc>
                        <a:spcAft>
                          <a:spcPts val="1000"/>
                        </a:spcAft>
                      </a:pPr>
                      <a:r>
                        <a:rPr lang="en-ZA" sz="1200" dirty="0">
                          <a:effectLst/>
                        </a:rPr>
                        <a:t> </a:t>
                      </a:r>
                      <a:endParaRPr lang="en-ZA" sz="1100" dirty="0">
                        <a:effectLst/>
                      </a:endParaRPr>
                    </a:p>
                    <a:p>
                      <a:pPr>
                        <a:lnSpc>
                          <a:spcPct val="115000"/>
                        </a:lnSpc>
                        <a:spcAft>
                          <a:spcPts val="1000"/>
                        </a:spcAft>
                      </a:pPr>
                      <a:r>
                        <a:rPr lang="en-ZA" sz="12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2708092"/>
                  </a:ext>
                </a:extLst>
              </a:tr>
            </a:tbl>
          </a:graphicData>
        </a:graphic>
      </p:graphicFrame>
      <p:pic>
        <p:nvPicPr>
          <p:cNvPr id="3074" name="Picture 3" descr="Image result for APARTHEID FLA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3500" y="2778125"/>
            <a:ext cx="2628900" cy="16954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3" name="Picture 5" descr="IMG-20191029-WA00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2778125"/>
            <a:ext cx="3467102" cy="283007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p:nvPr/>
        </p:nvPicPr>
        <p:blipFill rotWithShape="1">
          <a:blip r:embed="rId5" cstate="print"/>
          <a:srcRect l="39224" t="45490" r="39390" b="40557"/>
          <a:stretch/>
        </p:blipFill>
        <p:spPr bwMode="auto">
          <a:xfrm>
            <a:off x="4800602" y="3501008"/>
            <a:ext cx="3416639" cy="1440160"/>
          </a:xfrm>
          <a:prstGeom prst="rect">
            <a:avLst/>
          </a:prstGeom>
          <a:ln>
            <a:noFill/>
          </a:ln>
          <a:extLst>
            <a:ext uri="{53640926-AAD7-44D8-BBD7-CCE9431645EC}">
              <a14:shadowObscured xmlns:a14="http://schemas.microsoft.com/office/drawing/2010/main" xmlns=""/>
            </a:ext>
          </a:extLst>
        </p:spPr>
      </p:pic>
      <p:sp>
        <p:nvSpPr>
          <p:cNvPr id="8" name="Title 1"/>
          <p:cNvSpPr>
            <a:spLocks noGrp="1"/>
          </p:cNvSpPr>
          <p:nvPr>
            <p:ph type="title"/>
          </p:nvPr>
        </p:nvSpPr>
        <p:spPr>
          <a:xfrm>
            <a:off x="520638" y="663404"/>
            <a:ext cx="7886700" cy="888746"/>
          </a:xfrm>
          <a:solidFill>
            <a:schemeClr val="accent1">
              <a:lumMod val="60000"/>
              <a:lumOff val="40000"/>
            </a:schemeClr>
          </a:solidFill>
        </p:spPr>
        <p:txBody>
          <a:bodyPr>
            <a:normAutofit/>
          </a:bodyPr>
          <a:lstStyle/>
          <a:p>
            <a:pPr algn="ctr"/>
            <a:r>
              <a:rPr lang="en-GB" sz="3600" b="1" dirty="0" smtClean="0"/>
              <a:t>Logo Unveiling</a:t>
            </a:r>
            <a:endParaRPr lang="en-ZA" b="1" dirty="0"/>
          </a:p>
        </p:txBody>
      </p:sp>
    </p:spTree>
    <p:extLst>
      <p:ext uri="{BB962C8B-B14F-4D97-AF65-F5344CB8AC3E}">
        <p14:creationId xmlns:p14="http://schemas.microsoft.com/office/powerpoint/2010/main" xmlns="" val="3119269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886700" cy="1325563"/>
          </a:xfrm>
          <a:solidFill>
            <a:schemeClr val="accent1">
              <a:lumMod val="60000"/>
              <a:lumOff val="40000"/>
            </a:schemeClr>
          </a:solidFill>
        </p:spPr>
        <p:txBody>
          <a:bodyPr>
            <a:normAutofit/>
          </a:bodyPr>
          <a:lstStyle/>
          <a:p>
            <a:pPr algn="ctr"/>
            <a:r>
              <a:rPr lang="en-GB" sz="3600" b="1" dirty="0" smtClean="0"/>
              <a:t>Driving Academy at Evander Campus</a:t>
            </a:r>
            <a:endParaRPr lang="en-ZA" b="1" dirty="0"/>
          </a:p>
        </p:txBody>
      </p:sp>
      <p:sp>
        <p:nvSpPr>
          <p:cNvPr id="4" name="Content Placeholder 3"/>
          <p:cNvSpPr>
            <a:spLocks noGrp="1"/>
          </p:cNvSpPr>
          <p:nvPr>
            <p:ph idx="1"/>
          </p:nvPr>
        </p:nvSpPr>
        <p:spPr>
          <a:xfrm>
            <a:off x="628650" y="1825625"/>
            <a:ext cx="7886700" cy="2683495"/>
          </a:xfrm>
        </p:spPr>
        <p:txBody>
          <a:bodyPr>
            <a:normAutofit/>
          </a:bodyPr>
          <a:lstStyle/>
          <a:p>
            <a:r>
              <a:rPr lang="en-GB" sz="2400" dirty="0" smtClean="0"/>
              <a:t>The Driving </a:t>
            </a:r>
            <a:r>
              <a:rPr lang="en-GB" sz="2400" dirty="0"/>
              <a:t>Academy is established at Evander Campus  from February </a:t>
            </a:r>
            <a:r>
              <a:rPr lang="en-GB" sz="2400" dirty="0" smtClean="0"/>
              <a:t>2020.</a:t>
            </a:r>
            <a:endParaRPr lang="en-GB" sz="2400" dirty="0"/>
          </a:p>
          <a:p>
            <a:r>
              <a:rPr lang="en-GB" sz="2400" dirty="0" smtClean="0"/>
              <a:t>The Driving </a:t>
            </a:r>
            <a:r>
              <a:rPr lang="en-GB" sz="2400" dirty="0"/>
              <a:t>simulator </a:t>
            </a:r>
            <a:r>
              <a:rPr lang="en-GB" sz="2400" dirty="0" smtClean="0"/>
              <a:t>has </a:t>
            </a:r>
            <a:r>
              <a:rPr lang="en-GB" sz="2400" dirty="0"/>
              <a:t>been procured and </a:t>
            </a:r>
            <a:r>
              <a:rPr lang="en-GB" sz="2400" dirty="0" smtClean="0"/>
              <a:t>delivered.</a:t>
            </a:r>
            <a:endParaRPr lang="en-GB" sz="2400" dirty="0"/>
          </a:p>
          <a:p>
            <a:r>
              <a:rPr lang="en-GB" sz="2400" dirty="0"/>
              <a:t>Forty (40) transport and logistics Graduates are </a:t>
            </a:r>
            <a:r>
              <a:rPr lang="en-GB" sz="2400" dirty="0" smtClean="0"/>
              <a:t>registered</a:t>
            </a:r>
            <a:r>
              <a:rPr lang="en-GB" sz="2400" dirty="0"/>
              <a:t>.</a:t>
            </a:r>
            <a:endParaRPr lang="en-ZA" sz="2400" dirty="0"/>
          </a:p>
          <a:p>
            <a:pPr marL="0" indent="0">
              <a:buNone/>
            </a:pPr>
            <a:r>
              <a:rPr lang="en-GB" dirty="0" smtClean="0"/>
              <a:t> </a:t>
            </a:r>
            <a:endParaRPr lang="en-ZA" dirty="0"/>
          </a:p>
          <a:p>
            <a:pPr marL="0" indent="0">
              <a:buNone/>
            </a:pPr>
            <a:endParaRPr lang="en-ZA" dirty="0"/>
          </a:p>
        </p:txBody>
      </p:sp>
      <p:pic>
        <p:nvPicPr>
          <p:cNvPr id="8" name="Picture 7"/>
          <p:cNvPicPr>
            <a:picLocks noChangeAspect="1"/>
          </p:cNvPicPr>
          <p:nvPr/>
        </p:nvPicPr>
        <p:blipFill>
          <a:blip r:embed="rId2" cstate="print"/>
          <a:stretch>
            <a:fillRect/>
          </a:stretch>
        </p:blipFill>
        <p:spPr>
          <a:xfrm>
            <a:off x="7421878" y="4024285"/>
            <a:ext cx="1638641" cy="2187003"/>
          </a:xfrm>
          <a:prstGeom prst="rect">
            <a:avLst/>
          </a:prstGeom>
        </p:spPr>
      </p:pic>
      <p:grpSp>
        <p:nvGrpSpPr>
          <p:cNvPr id="9" name="Group 8"/>
          <p:cNvGrpSpPr/>
          <p:nvPr/>
        </p:nvGrpSpPr>
        <p:grpSpPr>
          <a:xfrm>
            <a:off x="4405426" y="4149080"/>
            <a:ext cx="2748982" cy="2062208"/>
            <a:chOff x="195072" y="1417638"/>
            <a:chExt cx="6697910" cy="4356145"/>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xmlns="" val="0"/>
                </a:ext>
              </a:extLst>
            </a:blip>
            <a:srcRect t="24009" r="20769" b="52182"/>
            <a:stretch/>
          </p:blipFill>
          <p:spPr>
            <a:xfrm>
              <a:off x="195072" y="1417638"/>
              <a:ext cx="6697910" cy="4356145"/>
            </a:xfrm>
            <a:prstGeom prst="rect">
              <a:avLst/>
            </a:prstGeom>
          </p:spPr>
        </p:pic>
        <p:cxnSp>
          <p:nvCxnSpPr>
            <p:cNvPr id="11" name="Straight Connector 10"/>
            <p:cNvCxnSpPr/>
            <p:nvPr/>
          </p:nvCxnSpPr>
          <p:spPr>
            <a:xfrm flipV="1">
              <a:off x="5368835" y="4167052"/>
              <a:ext cx="705395" cy="10450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207727" y="3326675"/>
              <a:ext cx="705395" cy="10450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06423" y="3431182"/>
              <a:ext cx="162412" cy="87956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13994" y="3314161"/>
              <a:ext cx="162412" cy="87956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9227" y="2002977"/>
              <a:ext cx="2482305" cy="88391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83280" y="3529696"/>
              <a:ext cx="1794767" cy="22424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37923" y="2002977"/>
              <a:ext cx="145357" cy="1826073"/>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02771" y="2840907"/>
              <a:ext cx="41009" cy="47325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8258" y="4764328"/>
            <a:ext cx="1236422" cy="123642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47884" y="4764328"/>
            <a:ext cx="1213430" cy="121343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76834" y="4764328"/>
            <a:ext cx="1345631" cy="1177427"/>
          </a:xfrm>
          <a:prstGeom prst="rect">
            <a:avLst/>
          </a:prstGeom>
        </p:spPr>
      </p:pic>
    </p:spTree>
    <p:extLst>
      <p:ext uri="{BB962C8B-B14F-4D97-AF65-F5344CB8AC3E}">
        <p14:creationId xmlns:p14="http://schemas.microsoft.com/office/powerpoint/2010/main" xmlns="" val="4067483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48643" y="1628137"/>
            <a:ext cx="5373874" cy="615560"/>
          </a:xfrm>
        </p:spPr>
        <p:txBody>
          <a:bodyPr>
            <a:normAutofit fontScale="90000"/>
          </a:bodyPr>
          <a:lstStyle/>
          <a:p>
            <a:pPr algn="ctr"/>
            <a:r>
              <a:rPr lang="en-ZA" dirty="0" smtClean="0">
                <a:solidFill>
                  <a:srgbClr val="0070C0"/>
                </a:solidFill>
              </a:rPr>
              <a:t>College launched a GSC4ME Mobile App </a:t>
            </a:r>
            <a:endParaRPr lang="en-ZA" dirty="0">
              <a:solidFill>
                <a:srgbClr val="0070C0"/>
              </a:solidFill>
            </a:endParaRPr>
          </a:p>
        </p:txBody>
      </p:sp>
      <p:sp>
        <p:nvSpPr>
          <p:cNvPr id="3" name="Content Placeholder 2"/>
          <p:cNvSpPr>
            <a:spLocks noGrp="1"/>
          </p:cNvSpPr>
          <p:nvPr>
            <p:ph idx="4294967295"/>
          </p:nvPr>
        </p:nvSpPr>
        <p:spPr>
          <a:xfrm>
            <a:off x="3032555" y="2524391"/>
            <a:ext cx="2225864" cy="1450719"/>
          </a:xfrm>
        </p:spPr>
        <p:txBody>
          <a:bodyPr>
            <a:normAutofit/>
          </a:bodyPr>
          <a:lstStyle/>
          <a:p>
            <a:pPr marL="0" indent="0" algn="ctr">
              <a:buNone/>
            </a:pPr>
            <a:r>
              <a:rPr lang="en-ZA" sz="1800" b="1" dirty="0"/>
              <a:t>GSC4ME</a:t>
            </a:r>
            <a:r>
              <a:rPr lang="en-ZA" sz="1800" dirty="0"/>
              <a:t> is also available on a Mobile App for Android downloadable from Play Store</a:t>
            </a:r>
          </a:p>
        </p:txBody>
      </p:sp>
      <p:pic>
        <p:nvPicPr>
          <p:cNvPr id="4" name="Picture 3" descr="6gmBRoXjhQ4"/>
          <p:cNvPicPr/>
          <p:nvPr/>
        </p:nvPicPr>
        <p:blipFill rotWithShape="1">
          <a:blip r:embed="rId3" cstate="print">
            <a:extLst>
              <a:ext uri="{28A0092B-C50C-407E-A947-70E740481C1C}">
                <a14:useLocalDpi xmlns:a14="http://schemas.microsoft.com/office/drawing/2010/main" xmlns="" val="0"/>
              </a:ext>
            </a:extLst>
          </a:blip>
          <a:srcRect l="28462" t="10616" r="34102" b="3082"/>
          <a:stretch/>
        </p:blipFill>
        <p:spPr bwMode="auto">
          <a:xfrm>
            <a:off x="626784" y="2243697"/>
            <a:ext cx="2186759" cy="3436537"/>
          </a:xfrm>
          <a:prstGeom prst="rect">
            <a:avLst/>
          </a:prstGeom>
          <a:noFill/>
          <a:ln>
            <a:noFill/>
          </a:ln>
          <a:extLst>
            <a:ext uri="{53640926-AAD7-44D8-BBD7-CCE9431645EC}">
              <a14:shadowObscured xmlns:a14="http://schemas.microsoft.com/office/drawing/2010/main" xmlns=""/>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l="13845" t="5634" r="14944" b="14688"/>
          <a:stretch/>
        </p:blipFill>
        <p:spPr>
          <a:xfrm>
            <a:off x="3368161" y="4035111"/>
            <a:ext cx="1526147" cy="956257"/>
          </a:xfrm>
          <a:prstGeom prst="rect">
            <a:avLst/>
          </a:prstGeom>
        </p:spPr>
      </p:pic>
      <p:grpSp>
        <p:nvGrpSpPr>
          <p:cNvPr id="8" name="Group 7"/>
          <p:cNvGrpSpPr/>
          <p:nvPr/>
        </p:nvGrpSpPr>
        <p:grpSpPr>
          <a:xfrm>
            <a:off x="5547874" y="2316843"/>
            <a:ext cx="2186759" cy="3436537"/>
            <a:chOff x="6194804" y="1597316"/>
            <a:chExt cx="2915678" cy="4582049"/>
          </a:xfrm>
        </p:grpSpPr>
        <p:pic>
          <p:nvPicPr>
            <p:cNvPr id="7" name="Picture 6" descr="6gmBRoXjhQ4"/>
            <p:cNvPicPr/>
            <p:nvPr/>
          </p:nvPicPr>
          <p:blipFill rotWithShape="1">
            <a:blip r:embed="rId3" cstate="print">
              <a:extLst>
                <a:ext uri="{28A0092B-C50C-407E-A947-70E740481C1C}">
                  <a14:useLocalDpi xmlns:a14="http://schemas.microsoft.com/office/drawing/2010/main" xmlns="" val="0"/>
                </a:ext>
              </a:extLst>
            </a:blip>
            <a:srcRect l="28462" t="10616" r="34102" b="3082"/>
            <a:stretch/>
          </p:blipFill>
          <p:spPr bwMode="auto">
            <a:xfrm>
              <a:off x="6194804" y="1597316"/>
              <a:ext cx="2915678" cy="4582049"/>
            </a:xfrm>
            <a:prstGeom prst="rect">
              <a:avLst/>
            </a:prstGeom>
            <a:noFill/>
            <a:ln>
              <a:noFill/>
            </a:ln>
            <a:extLst>
              <a:ext uri="{53640926-AAD7-44D8-BBD7-CCE9431645EC}">
                <a14:shadowObscured xmlns:a14="http://schemas.microsoft.com/office/drawing/2010/main" xmlns=""/>
              </a:ext>
            </a:extLst>
          </p:spPr>
        </p:pic>
        <p:pic>
          <p:nvPicPr>
            <p:cNvPr id="6" name="Picture 5"/>
            <p:cNvPicPr>
              <a:picLocks noChangeAspect="1"/>
            </p:cNvPicPr>
            <p:nvPr/>
          </p:nvPicPr>
          <p:blipFill>
            <a:blip r:embed="rId5" cstate="print"/>
            <a:stretch>
              <a:fillRect/>
            </a:stretch>
          </p:blipFill>
          <p:spPr>
            <a:xfrm>
              <a:off x="6486820" y="2062714"/>
              <a:ext cx="2331646" cy="3480836"/>
            </a:xfrm>
            <a:prstGeom prst="rect">
              <a:avLst/>
            </a:prstGeom>
          </p:spPr>
        </p:pic>
      </p:grpSp>
    </p:spTree>
    <p:custDataLst>
      <p:tags r:id="rId1"/>
    </p:custDataLst>
    <p:extLst>
      <p:ext uri="{BB962C8B-B14F-4D97-AF65-F5344CB8AC3E}">
        <p14:creationId xmlns:p14="http://schemas.microsoft.com/office/powerpoint/2010/main" xmlns="" val="3640438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1040" y="271737"/>
            <a:ext cx="7056784" cy="2016224"/>
          </a:xfrm>
        </p:spPr>
        <p:txBody>
          <a:bodyPr>
            <a:normAutofit/>
          </a:bodyPr>
          <a:lstStyle/>
          <a:p>
            <a:r>
              <a:rPr lang="en-ZA" dirty="0" smtClean="0"/>
              <a:t/>
            </a:r>
            <a:br>
              <a:rPr lang="en-ZA" dirty="0" smtClean="0"/>
            </a:br>
            <a:endParaRPr lang="en-ZA" sz="2800" dirty="0"/>
          </a:p>
        </p:txBody>
      </p:sp>
      <p:sp>
        <p:nvSpPr>
          <p:cNvPr id="3" name="Subtitle 2"/>
          <p:cNvSpPr>
            <a:spLocks noGrp="1"/>
          </p:cNvSpPr>
          <p:nvPr>
            <p:ph type="subTitle" idx="1"/>
          </p:nvPr>
        </p:nvSpPr>
        <p:spPr>
          <a:xfrm>
            <a:off x="1371600" y="2063065"/>
            <a:ext cx="7232848" cy="3312368"/>
          </a:xfrm>
          <a:ln>
            <a:solidFill>
              <a:srgbClr val="6691AD"/>
            </a:solidFill>
          </a:ln>
        </p:spPr>
        <p:txBody>
          <a:bodyPr>
            <a:normAutofit fontScale="92500" lnSpcReduction="10000"/>
          </a:bodyPr>
          <a:lstStyle/>
          <a:p>
            <a:endParaRPr lang="en-ZA" sz="2100" b="1" dirty="0" smtClean="0">
              <a:solidFill>
                <a:srgbClr val="FF0000"/>
              </a:solidFill>
            </a:endParaRPr>
          </a:p>
          <a:p>
            <a:r>
              <a:rPr lang="en-ZA" sz="2800" b="1" dirty="0" smtClean="0">
                <a:solidFill>
                  <a:srgbClr val="054F7C"/>
                </a:solidFill>
              </a:rPr>
              <a:t>College:  GERT SIBANDE TVET COLLEGE </a:t>
            </a:r>
          </a:p>
          <a:p>
            <a:r>
              <a:rPr lang="en-US" sz="2100" b="1" dirty="0" smtClean="0">
                <a:solidFill>
                  <a:schemeClr val="accent1">
                    <a:lumMod val="50000"/>
                  </a:schemeClr>
                </a:solidFill>
              </a:rPr>
              <a:t>College Council Chairperson: Mr. BJ </a:t>
            </a:r>
            <a:r>
              <a:rPr lang="en-US" sz="2100" b="1" dirty="0" err="1" smtClean="0">
                <a:solidFill>
                  <a:schemeClr val="accent1">
                    <a:lumMod val="50000"/>
                  </a:schemeClr>
                </a:solidFill>
              </a:rPr>
              <a:t>Mwale</a:t>
            </a:r>
            <a:endParaRPr lang="en-ZA" sz="2100" b="1" dirty="0" smtClean="0">
              <a:solidFill>
                <a:schemeClr val="accent1">
                  <a:lumMod val="50000"/>
                </a:schemeClr>
              </a:solidFill>
            </a:endParaRPr>
          </a:p>
          <a:p>
            <a:r>
              <a:rPr lang="en-ZA" sz="2100" b="1" dirty="0" smtClean="0">
                <a:solidFill>
                  <a:schemeClr val="accent1">
                    <a:lumMod val="50000"/>
                  </a:schemeClr>
                </a:solidFill>
              </a:rPr>
              <a:t>Acting Principal: Ms. TPP Mange</a:t>
            </a:r>
          </a:p>
          <a:p>
            <a:r>
              <a:rPr lang="en-US" sz="2100" b="1" dirty="0" smtClean="0">
                <a:solidFill>
                  <a:schemeClr val="accent1">
                    <a:lumMod val="50000"/>
                  </a:schemeClr>
                </a:solidFill>
              </a:rPr>
              <a:t>SRC President: Mr. </a:t>
            </a:r>
            <a:r>
              <a:rPr lang="en-US" sz="2100" b="1" dirty="0" err="1" smtClean="0">
                <a:solidFill>
                  <a:schemeClr val="accent1">
                    <a:lumMod val="50000"/>
                  </a:schemeClr>
                </a:solidFill>
              </a:rPr>
              <a:t>Nkosinathi</a:t>
            </a:r>
            <a:r>
              <a:rPr lang="en-US" sz="2100" b="1" dirty="0" smtClean="0">
                <a:solidFill>
                  <a:schemeClr val="accent1">
                    <a:lumMod val="50000"/>
                  </a:schemeClr>
                </a:solidFill>
              </a:rPr>
              <a:t> Ngwenya</a:t>
            </a:r>
          </a:p>
          <a:p>
            <a:r>
              <a:rPr lang="en-US" sz="2100" b="1" dirty="0" smtClean="0">
                <a:solidFill>
                  <a:schemeClr val="accent1">
                    <a:lumMod val="50000"/>
                  </a:schemeClr>
                </a:solidFill>
              </a:rPr>
              <a:t>Secretary General: Mr. </a:t>
            </a:r>
            <a:r>
              <a:rPr lang="en-US" sz="2100" b="1" dirty="0" err="1" smtClean="0">
                <a:solidFill>
                  <a:schemeClr val="accent1">
                    <a:lumMod val="50000"/>
                  </a:schemeClr>
                </a:solidFill>
              </a:rPr>
              <a:t>Nduduzo</a:t>
            </a:r>
            <a:r>
              <a:rPr lang="en-US" sz="2100" b="1" dirty="0" smtClean="0">
                <a:solidFill>
                  <a:schemeClr val="accent1">
                    <a:lumMod val="50000"/>
                  </a:schemeClr>
                </a:solidFill>
              </a:rPr>
              <a:t> </a:t>
            </a:r>
            <a:r>
              <a:rPr lang="en-US" sz="2100" b="1" dirty="0" err="1" smtClean="0">
                <a:solidFill>
                  <a:schemeClr val="accent1">
                    <a:lumMod val="50000"/>
                  </a:schemeClr>
                </a:solidFill>
              </a:rPr>
              <a:t>Mncube</a:t>
            </a:r>
            <a:endParaRPr lang="en-ZA" sz="2100" b="1" dirty="0" smtClean="0">
              <a:solidFill>
                <a:schemeClr val="accent1">
                  <a:lumMod val="50000"/>
                </a:schemeClr>
              </a:solidFill>
            </a:endParaRPr>
          </a:p>
          <a:p>
            <a:r>
              <a:rPr lang="en-ZA" sz="2800" dirty="0" smtClean="0">
                <a:solidFill>
                  <a:schemeClr val="accent1">
                    <a:lumMod val="50000"/>
                  </a:schemeClr>
                </a:solidFill>
              </a:rPr>
              <a:t>Outcome 5: A </a:t>
            </a:r>
            <a:r>
              <a:rPr lang="en-ZA" sz="2800" dirty="0">
                <a:solidFill>
                  <a:schemeClr val="accent1">
                    <a:lumMod val="50000"/>
                  </a:schemeClr>
                </a:solidFill>
              </a:rPr>
              <a:t>skilled and capable workforce to support an inclusive growth </a:t>
            </a:r>
            <a:r>
              <a:rPr lang="en-ZA" sz="2800" dirty="0" smtClean="0">
                <a:solidFill>
                  <a:schemeClr val="accent1">
                    <a:lumMod val="50000"/>
                  </a:schemeClr>
                </a:solidFill>
              </a:rPr>
              <a:t>path</a:t>
            </a:r>
          </a:p>
          <a:p>
            <a:r>
              <a:rPr lang="en-US" dirty="0" smtClean="0">
                <a:solidFill>
                  <a:schemeClr val="accent1">
                    <a:lumMod val="50000"/>
                  </a:schemeClr>
                </a:solidFill>
              </a:rPr>
              <a:t>11 March 2020</a:t>
            </a:r>
            <a:endParaRPr lang="en-ZA" dirty="0">
              <a:solidFill>
                <a:schemeClr val="accent1">
                  <a:lumMod val="50000"/>
                </a:schemeClr>
              </a:solidFill>
            </a:endParaRPr>
          </a:p>
          <a:p>
            <a:endParaRPr lang="en-ZA" dirty="0" smtClean="0"/>
          </a:p>
          <a:p>
            <a:endParaRPr lang="en-ZA" dirty="0"/>
          </a:p>
        </p:txBody>
      </p:sp>
      <p:sp>
        <p:nvSpPr>
          <p:cNvPr id="5" name="Rectangle 3"/>
          <p:cNvSpPr>
            <a:spLocks noChangeArrowheads="1"/>
          </p:cNvSpPr>
          <p:nvPr/>
        </p:nvSpPr>
        <p:spPr bwMode="auto">
          <a:xfrm>
            <a:off x="2555776" y="9148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2555776" y="172978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5"/>
          <p:cNvSpPr>
            <a:spLocks noChangeArrowheads="1"/>
          </p:cNvSpPr>
          <p:nvPr/>
        </p:nvSpPr>
        <p:spPr bwMode="auto">
          <a:xfrm>
            <a:off x="2555776" y="172978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2050" name="Picture 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37623" y="705250"/>
            <a:ext cx="1266825" cy="680996"/>
          </a:xfrm>
          <a:prstGeom prst="rect">
            <a:avLst/>
          </a:prstGeom>
          <a:noFill/>
          <a:extLst>
            <a:ext uri="{909E8E84-426E-40DD-AFC4-6F175D3DCCD1}">
              <a14:hiddenFill xmlns:a14="http://schemas.microsoft.com/office/drawing/2010/main" xmlns="">
                <a:solidFill>
                  <a:srgbClr val="FFFFFF"/>
                </a:solidFill>
              </a14:hiddenFill>
            </a:ext>
          </a:extLst>
        </p:spPr>
      </p:pic>
      <p:pic>
        <p:nvPicPr>
          <p:cNvPr id="2049" name="Picture 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6931" y="1627349"/>
            <a:ext cx="8027517" cy="134377"/>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2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931" y="800734"/>
            <a:ext cx="1899499" cy="6840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p:cNvSpPr>
            <a:spLocks noChangeArrowheads="1"/>
          </p:cNvSpPr>
          <p:nvPr/>
        </p:nvSpPr>
        <p:spPr bwMode="auto">
          <a:xfrm>
            <a:off x="33358"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8" name="Rectangle 5"/>
          <p:cNvSpPr>
            <a:spLocks noChangeArrowheads="1"/>
          </p:cNvSpPr>
          <p:nvPr/>
        </p:nvSpPr>
        <p:spPr bwMode="auto">
          <a:xfrm>
            <a:off x="0" y="172978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1823301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6987"/>
            <a:ext cx="8712968" cy="759618"/>
          </a:xfrm>
          <a:solidFill>
            <a:schemeClr val="accent1">
              <a:lumMod val="60000"/>
              <a:lumOff val="40000"/>
            </a:schemeClr>
          </a:solidFill>
        </p:spPr>
        <p:txBody>
          <a:bodyPr/>
          <a:lstStyle/>
          <a:p>
            <a:pPr algn="ctr"/>
            <a:r>
              <a:rPr lang="en-US" b="1" dirty="0" smtClean="0"/>
              <a:t>State of Affairs Concerning NSFAS</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88216951"/>
              </p:ext>
            </p:extLst>
          </p:nvPr>
        </p:nvGraphicFramePr>
        <p:xfrm>
          <a:off x="251520" y="980728"/>
          <a:ext cx="8712968" cy="2823734"/>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1009194464"/>
                    </a:ext>
                  </a:extLst>
                </a:gridCol>
                <a:gridCol w="711541">
                  <a:extLst>
                    <a:ext uri="{9D8B030D-6E8A-4147-A177-3AD203B41FA5}">
                      <a16:colId xmlns:a16="http://schemas.microsoft.com/office/drawing/2014/main" xmlns="" val="2111246298"/>
                    </a:ext>
                  </a:extLst>
                </a:gridCol>
                <a:gridCol w="804161">
                  <a:extLst>
                    <a:ext uri="{9D8B030D-6E8A-4147-A177-3AD203B41FA5}">
                      <a16:colId xmlns:a16="http://schemas.microsoft.com/office/drawing/2014/main" xmlns="" val="1132572268"/>
                    </a:ext>
                  </a:extLst>
                </a:gridCol>
                <a:gridCol w="1292610">
                  <a:extLst>
                    <a:ext uri="{9D8B030D-6E8A-4147-A177-3AD203B41FA5}">
                      <a16:colId xmlns:a16="http://schemas.microsoft.com/office/drawing/2014/main" xmlns="" val="4194260361"/>
                    </a:ext>
                  </a:extLst>
                </a:gridCol>
                <a:gridCol w="1224136">
                  <a:extLst>
                    <a:ext uri="{9D8B030D-6E8A-4147-A177-3AD203B41FA5}">
                      <a16:colId xmlns:a16="http://schemas.microsoft.com/office/drawing/2014/main" xmlns="" val="3376101447"/>
                    </a:ext>
                  </a:extLst>
                </a:gridCol>
                <a:gridCol w="864096">
                  <a:extLst>
                    <a:ext uri="{9D8B030D-6E8A-4147-A177-3AD203B41FA5}">
                      <a16:colId xmlns:a16="http://schemas.microsoft.com/office/drawing/2014/main" xmlns="" val="1793780120"/>
                    </a:ext>
                  </a:extLst>
                </a:gridCol>
                <a:gridCol w="1152128">
                  <a:extLst>
                    <a:ext uri="{9D8B030D-6E8A-4147-A177-3AD203B41FA5}">
                      <a16:colId xmlns:a16="http://schemas.microsoft.com/office/drawing/2014/main" xmlns="" val="1786791877"/>
                    </a:ext>
                  </a:extLst>
                </a:gridCol>
                <a:gridCol w="1800200">
                  <a:extLst>
                    <a:ext uri="{9D8B030D-6E8A-4147-A177-3AD203B41FA5}">
                      <a16:colId xmlns:a16="http://schemas.microsoft.com/office/drawing/2014/main" xmlns="" val="234693469"/>
                    </a:ext>
                  </a:extLst>
                </a:gridCol>
              </a:tblGrid>
              <a:tr h="1179236">
                <a:tc>
                  <a:txBody>
                    <a:bodyPr/>
                    <a:lstStyle/>
                    <a:p>
                      <a:r>
                        <a:rPr lang="en-GB" sz="1100" dirty="0" smtClean="0"/>
                        <a:t>Programme</a:t>
                      </a:r>
                      <a:endParaRPr lang="en-ZA" sz="1100" dirty="0"/>
                    </a:p>
                  </a:txBody>
                  <a:tcPr/>
                </a:tc>
                <a:tc>
                  <a:txBody>
                    <a:bodyPr/>
                    <a:lstStyle/>
                    <a:p>
                      <a:r>
                        <a:rPr lang="en-ZA" sz="1100" dirty="0" smtClean="0"/>
                        <a:t>No. of students enrolled</a:t>
                      </a:r>
                      <a:endParaRPr lang="en-ZA" sz="1100" dirty="0"/>
                    </a:p>
                  </a:txBody>
                  <a:tcPr/>
                </a:tc>
                <a:tc>
                  <a:txBody>
                    <a:bodyPr/>
                    <a:lstStyle/>
                    <a:p>
                      <a:r>
                        <a:rPr lang="en-GB" sz="1100" dirty="0" smtClean="0"/>
                        <a:t>No: Students declared</a:t>
                      </a:r>
                      <a:endParaRPr lang="en-ZA" sz="1100" dirty="0"/>
                    </a:p>
                  </a:txBody>
                  <a:tcPr/>
                </a:tc>
                <a:tc>
                  <a:txBody>
                    <a:bodyPr/>
                    <a:lstStyle/>
                    <a:p>
                      <a:r>
                        <a:rPr lang="en-GB" sz="1100" dirty="0" smtClean="0"/>
                        <a:t>Tuition</a:t>
                      </a:r>
                      <a:r>
                        <a:rPr lang="en-GB" sz="1100" baseline="0" dirty="0" smtClean="0"/>
                        <a:t> </a:t>
                      </a:r>
                      <a:r>
                        <a:rPr lang="en-GB" sz="1100" dirty="0" smtClean="0"/>
                        <a:t> Fees Declared</a:t>
                      </a:r>
                      <a:endParaRPr lang="en-ZA" sz="1100" dirty="0"/>
                    </a:p>
                  </a:txBody>
                  <a:tcPr/>
                </a:tc>
                <a:tc>
                  <a:txBody>
                    <a:bodyPr/>
                    <a:lstStyle/>
                    <a:p>
                      <a:r>
                        <a:rPr lang="en-GB" sz="1100" dirty="0" smtClean="0"/>
                        <a:t>Total Allowance </a:t>
                      </a:r>
                      <a:endParaRPr lang="en-ZA" sz="1100" dirty="0"/>
                    </a:p>
                  </a:txBody>
                  <a:tcPr/>
                </a:tc>
                <a:tc>
                  <a:txBody>
                    <a:bodyPr/>
                    <a:lstStyle/>
                    <a:p>
                      <a:r>
                        <a:rPr lang="en-GB" sz="1100" dirty="0" smtClean="0"/>
                        <a:t>No: Students on Wallet disbursed</a:t>
                      </a:r>
                      <a:endParaRPr lang="en-ZA" sz="1100" dirty="0"/>
                    </a:p>
                  </a:txBody>
                  <a:tcPr/>
                </a:tc>
                <a:tc>
                  <a:txBody>
                    <a:bodyPr/>
                    <a:lstStyle/>
                    <a:p>
                      <a:pPr marL="0" algn="l" defTabSz="685800" rtl="0" eaLnBrk="1" latinLnBrk="0" hangingPunct="1"/>
                      <a:r>
                        <a:rPr lang="en-ZA" sz="1100" b="1" kern="1200" dirty="0" smtClean="0">
                          <a:solidFill>
                            <a:schemeClr val="lt1"/>
                          </a:solidFill>
                          <a:latin typeface="+mn-lt"/>
                          <a:ea typeface="+mn-ea"/>
                          <a:cs typeface="+mn-cs"/>
                        </a:rPr>
                        <a:t>Total Tuition fees received</a:t>
                      </a:r>
                      <a:endParaRPr lang="en-ZA" sz="1100" b="1" kern="1200" dirty="0">
                        <a:solidFill>
                          <a:schemeClr val="lt1"/>
                        </a:solidFill>
                        <a:latin typeface="+mn-lt"/>
                        <a:ea typeface="+mn-ea"/>
                        <a:cs typeface="+mn-cs"/>
                      </a:endParaRPr>
                    </a:p>
                  </a:txBody>
                  <a:tcPr/>
                </a:tc>
                <a:tc>
                  <a:txBody>
                    <a:bodyPr/>
                    <a:lstStyle/>
                    <a:p>
                      <a:r>
                        <a:rPr lang="en-GB" sz="1100" dirty="0" smtClean="0"/>
                        <a:t>Total wallet</a:t>
                      </a:r>
                      <a:r>
                        <a:rPr lang="en-GB" sz="1100" baseline="0" dirty="0" smtClean="0"/>
                        <a:t> Disbursed</a:t>
                      </a:r>
                      <a:endParaRPr lang="en-ZA" sz="1100" dirty="0"/>
                    </a:p>
                  </a:txBody>
                  <a:tcPr/>
                </a:tc>
                <a:extLst>
                  <a:ext uri="{0D108BD9-81ED-4DB2-BD59-A6C34878D82A}">
                    <a16:rowId xmlns:a16="http://schemas.microsoft.com/office/drawing/2014/main" xmlns="" val="585637522"/>
                  </a:ext>
                </a:extLst>
              </a:tr>
              <a:tr h="243659">
                <a:tc>
                  <a:txBody>
                    <a:bodyPr/>
                    <a:lstStyle/>
                    <a:p>
                      <a:r>
                        <a:rPr lang="en-GB" sz="1100" b="0" dirty="0" smtClean="0"/>
                        <a:t>NCV</a:t>
                      </a:r>
                      <a:endParaRPr lang="en-ZA" sz="1100" b="0" dirty="0"/>
                    </a:p>
                  </a:txBody>
                  <a:tcPr/>
                </a:tc>
                <a:tc>
                  <a:txBody>
                    <a:bodyPr/>
                    <a:lstStyle/>
                    <a:p>
                      <a:pPr marL="0" algn="ctr" defTabSz="685800" rtl="0" eaLnBrk="1" latinLnBrk="0" hangingPunct="1"/>
                      <a:r>
                        <a:rPr lang="en-ZA" sz="1100" b="0" kern="1200" dirty="0" smtClean="0">
                          <a:solidFill>
                            <a:schemeClr val="dk1"/>
                          </a:solidFill>
                          <a:latin typeface="+mn-lt"/>
                          <a:ea typeface="+mn-ea"/>
                          <a:cs typeface="+mn-cs"/>
                        </a:rPr>
                        <a:t>4967</a:t>
                      </a:r>
                      <a:endParaRPr lang="en-ZA" sz="1100" b="0" kern="1200" dirty="0">
                        <a:solidFill>
                          <a:schemeClr val="dk1"/>
                        </a:solidFill>
                        <a:latin typeface="+mn-lt"/>
                        <a:ea typeface="+mn-ea"/>
                        <a:cs typeface="+mn-cs"/>
                      </a:endParaRPr>
                    </a:p>
                  </a:txBody>
                  <a:tcPr/>
                </a:tc>
                <a:tc>
                  <a:txBody>
                    <a:bodyPr/>
                    <a:lstStyle/>
                    <a:p>
                      <a:pPr marL="0" algn="ctr" defTabSz="685800" rtl="0" eaLnBrk="1" latinLnBrk="0" hangingPunct="1"/>
                      <a:r>
                        <a:rPr lang="en-GB" sz="1100" b="0" kern="1200" dirty="0" smtClean="0">
                          <a:solidFill>
                            <a:schemeClr val="dk1"/>
                          </a:solidFill>
                          <a:latin typeface="+mn-lt"/>
                          <a:ea typeface="+mn-ea"/>
                          <a:cs typeface="+mn-cs"/>
                        </a:rPr>
                        <a:t>3145</a:t>
                      </a:r>
                      <a:endParaRPr lang="en-ZA" sz="1100" b="0" kern="1200" dirty="0">
                        <a:solidFill>
                          <a:schemeClr val="dk1"/>
                        </a:solidFill>
                        <a:latin typeface="+mn-lt"/>
                        <a:ea typeface="+mn-ea"/>
                        <a:cs typeface="+mn-cs"/>
                      </a:endParaRPr>
                    </a:p>
                  </a:txBody>
                  <a:tcPr/>
                </a:tc>
                <a:tc>
                  <a:txBody>
                    <a:bodyPr/>
                    <a:lstStyle/>
                    <a:p>
                      <a:pPr marL="0" algn="ctr" defTabSz="685800" rtl="0" eaLnBrk="1" fontAlgn="b" latinLnBrk="0" hangingPunct="1"/>
                      <a:r>
                        <a:rPr lang="en-ZA" sz="1100" b="0" kern="1200" dirty="0">
                          <a:solidFill>
                            <a:schemeClr val="dk1"/>
                          </a:solidFill>
                          <a:latin typeface="+mn-lt"/>
                          <a:ea typeface="+mn-ea"/>
                          <a:cs typeface="+mn-cs"/>
                        </a:rPr>
                        <a:t> </a:t>
                      </a:r>
                      <a:r>
                        <a:rPr lang="en-ZA" sz="1100" b="0" kern="1200" dirty="0" smtClean="0">
                          <a:solidFill>
                            <a:schemeClr val="dk1"/>
                          </a:solidFill>
                          <a:latin typeface="+mn-lt"/>
                          <a:ea typeface="+mn-ea"/>
                          <a:cs typeface="+mn-cs"/>
                        </a:rPr>
                        <a:t>R </a:t>
                      </a:r>
                      <a:r>
                        <a:rPr lang="en-ZA" sz="1100" b="0" kern="1200" dirty="0">
                          <a:solidFill>
                            <a:schemeClr val="dk1"/>
                          </a:solidFill>
                          <a:latin typeface="+mn-lt"/>
                          <a:ea typeface="+mn-ea"/>
                          <a:cs typeface="+mn-cs"/>
                        </a:rPr>
                        <a:t>39 412 612,00 </a:t>
                      </a:r>
                    </a:p>
                  </a:txBody>
                  <a:tcPr marL="6350" marR="6350" marT="6350" marB="0" anchor="b"/>
                </a:tc>
                <a:tc>
                  <a:txBody>
                    <a:bodyPr/>
                    <a:lstStyle/>
                    <a:p>
                      <a:pPr marL="0" algn="ctr" defTabSz="685800" rtl="0" eaLnBrk="1" fontAlgn="b" latinLnBrk="0" hangingPunct="1"/>
                      <a:r>
                        <a:rPr lang="en-ZA" sz="1100" b="0" kern="1200" dirty="0">
                          <a:solidFill>
                            <a:schemeClr val="dk1"/>
                          </a:solidFill>
                          <a:latin typeface="+mn-lt"/>
                          <a:ea typeface="+mn-ea"/>
                          <a:cs typeface="+mn-cs"/>
                        </a:rPr>
                        <a:t> R </a:t>
                      </a:r>
                      <a:r>
                        <a:rPr lang="en-ZA" sz="1100" b="0" kern="1200" dirty="0" smtClean="0">
                          <a:solidFill>
                            <a:schemeClr val="dk1"/>
                          </a:solidFill>
                          <a:latin typeface="+mn-lt"/>
                          <a:ea typeface="+mn-ea"/>
                          <a:cs typeface="+mn-cs"/>
                        </a:rPr>
                        <a:t>55 </a:t>
                      </a:r>
                      <a:r>
                        <a:rPr lang="en-ZA" sz="1100" b="0" kern="1200" dirty="0">
                          <a:solidFill>
                            <a:schemeClr val="dk1"/>
                          </a:solidFill>
                          <a:latin typeface="+mn-lt"/>
                          <a:ea typeface="+mn-ea"/>
                          <a:cs typeface="+mn-cs"/>
                        </a:rPr>
                        <a:t>552 550,00 </a:t>
                      </a:r>
                    </a:p>
                  </a:txBody>
                  <a:tcPr marL="6350" marR="6350" marT="6350" marB="0" anchor="b"/>
                </a:tc>
                <a:tc>
                  <a:txBody>
                    <a:bodyPr/>
                    <a:lstStyle/>
                    <a:p>
                      <a:pPr marL="0" algn="ctr" defTabSz="685800" rtl="0" eaLnBrk="1" latinLnBrk="0" hangingPunct="1"/>
                      <a:r>
                        <a:rPr lang="en-GB" sz="1100" b="0" kern="1200" dirty="0" smtClean="0">
                          <a:solidFill>
                            <a:schemeClr val="dk1"/>
                          </a:solidFill>
                          <a:latin typeface="+mn-lt"/>
                          <a:ea typeface="+mn-ea"/>
                          <a:cs typeface="+mn-cs"/>
                        </a:rPr>
                        <a:t>2165</a:t>
                      </a:r>
                      <a:endParaRPr lang="en-ZA" sz="1100" b="0" kern="1200" dirty="0">
                        <a:solidFill>
                          <a:schemeClr val="dk1"/>
                        </a:solidFill>
                        <a:latin typeface="+mn-lt"/>
                        <a:ea typeface="+mn-ea"/>
                        <a:cs typeface="+mn-cs"/>
                      </a:endParaRPr>
                    </a:p>
                  </a:txBody>
                  <a:tcPr/>
                </a:tc>
                <a:tc>
                  <a:txBody>
                    <a:bodyPr/>
                    <a:lstStyle/>
                    <a:p>
                      <a:pPr marL="0" algn="ctr" defTabSz="685800" rtl="0" eaLnBrk="1" latinLnBrk="0" hangingPunct="1"/>
                      <a:r>
                        <a:rPr lang="en-ZA" sz="1100" b="0" kern="1200" dirty="0" smtClean="0">
                          <a:solidFill>
                            <a:schemeClr val="tx1"/>
                          </a:solidFill>
                          <a:latin typeface="+mn-lt"/>
                          <a:ea typeface="+mn-ea"/>
                          <a:cs typeface="+mn-cs"/>
                        </a:rPr>
                        <a:t>R 29 900 950,00</a:t>
                      </a:r>
                      <a:endParaRPr lang="en-ZA" sz="1100" b="0" kern="1200" dirty="0">
                        <a:solidFill>
                          <a:schemeClr val="tx1"/>
                        </a:solidFill>
                        <a:latin typeface="+mn-lt"/>
                        <a:ea typeface="+mn-ea"/>
                        <a:cs typeface="+mn-cs"/>
                      </a:endParaRPr>
                    </a:p>
                  </a:txBody>
                  <a:tcPr/>
                </a:tc>
                <a:tc>
                  <a:txBody>
                    <a:bodyPr/>
                    <a:lstStyle/>
                    <a:p>
                      <a:pPr marL="0" algn="ctr" defTabSz="685800" rtl="0" eaLnBrk="1" latinLnBrk="0" hangingPunct="1"/>
                      <a:r>
                        <a:rPr lang="en-GB" sz="1100" b="0" kern="1200" dirty="0" smtClean="0">
                          <a:solidFill>
                            <a:schemeClr val="dk1"/>
                          </a:solidFill>
                          <a:latin typeface="+mn-lt"/>
                          <a:ea typeface="+mn-ea"/>
                          <a:cs typeface="+mn-cs"/>
                        </a:rPr>
                        <a:t>R 8 641 410,00</a:t>
                      </a:r>
                      <a:endParaRPr lang="en-ZA" sz="1100" b="0" kern="1200" dirty="0">
                        <a:solidFill>
                          <a:schemeClr val="dk1"/>
                        </a:solidFill>
                        <a:latin typeface="+mn-lt"/>
                        <a:ea typeface="+mn-ea"/>
                        <a:cs typeface="+mn-cs"/>
                      </a:endParaRPr>
                    </a:p>
                  </a:txBody>
                  <a:tcPr/>
                </a:tc>
                <a:extLst>
                  <a:ext uri="{0D108BD9-81ED-4DB2-BD59-A6C34878D82A}">
                    <a16:rowId xmlns:a16="http://schemas.microsoft.com/office/drawing/2014/main" xmlns="" val="3690118297"/>
                  </a:ext>
                </a:extLst>
              </a:tr>
              <a:tr h="461806">
                <a:tc>
                  <a:txBody>
                    <a:bodyPr/>
                    <a:lstStyle/>
                    <a:p>
                      <a:r>
                        <a:rPr lang="en-GB" sz="1100" b="0" dirty="0" smtClean="0"/>
                        <a:t>Report</a:t>
                      </a:r>
                      <a:r>
                        <a:rPr lang="en-GB" sz="1100" b="0" baseline="0" dirty="0" smtClean="0"/>
                        <a:t> 191 S1</a:t>
                      </a:r>
                      <a:endParaRPr lang="en-ZA" sz="1100" b="0" dirty="0"/>
                    </a:p>
                  </a:txBody>
                  <a:tcPr/>
                </a:tc>
                <a:tc>
                  <a:txBody>
                    <a:bodyPr/>
                    <a:lstStyle/>
                    <a:p>
                      <a:pPr marL="0" algn="ctr" defTabSz="685800" rtl="0" eaLnBrk="1" fontAlgn="b" latinLnBrk="0" hangingPunct="1"/>
                      <a:r>
                        <a:rPr lang="en-ZA" sz="1100" b="0" kern="1200" dirty="0" smtClean="0">
                          <a:solidFill>
                            <a:schemeClr val="dk1"/>
                          </a:solidFill>
                          <a:latin typeface="+mn-lt"/>
                          <a:ea typeface="+mn-ea"/>
                          <a:cs typeface="+mn-cs"/>
                        </a:rPr>
                        <a:t>1637</a:t>
                      </a:r>
                      <a:endParaRPr lang="en-ZA" sz="1100" b="0" kern="1200" dirty="0">
                        <a:solidFill>
                          <a:schemeClr val="dk1"/>
                        </a:solidFill>
                        <a:latin typeface="+mn-lt"/>
                        <a:ea typeface="+mn-ea"/>
                        <a:cs typeface="+mn-cs"/>
                      </a:endParaRPr>
                    </a:p>
                  </a:txBody>
                  <a:tcPr marL="6350" marR="6350" marT="6350" marB="0" anchor="b"/>
                </a:tc>
                <a:tc>
                  <a:txBody>
                    <a:bodyPr/>
                    <a:lstStyle/>
                    <a:p>
                      <a:pPr marL="0" algn="ctr" defTabSz="685800" rtl="0" eaLnBrk="1" fontAlgn="b" latinLnBrk="0" hangingPunct="1"/>
                      <a:r>
                        <a:rPr lang="en-ZA" sz="1100" b="0" kern="1200" dirty="0">
                          <a:solidFill>
                            <a:schemeClr val="dk1"/>
                          </a:solidFill>
                          <a:latin typeface="+mn-lt"/>
                          <a:ea typeface="+mn-ea"/>
                          <a:cs typeface="+mn-cs"/>
                        </a:rPr>
                        <a:t>1000</a:t>
                      </a:r>
                    </a:p>
                  </a:txBody>
                  <a:tcPr marL="6350" marR="6350" marT="6350" marB="0" anchor="b"/>
                </a:tc>
                <a:tc>
                  <a:txBody>
                    <a:bodyPr/>
                    <a:lstStyle/>
                    <a:p>
                      <a:pPr marL="0" algn="ctr" defTabSz="685800" rtl="0" eaLnBrk="1" fontAlgn="b" latinLnBrk="0" hangingPunct="1"/>
                      <a:r>
                        <a:rPr lang="en-ZA" sz="1100" b="0" kern="1200" dirty="0">
                          <a:solidFill>
                            <a:schemeClr val="dk1"/>
                          </a:solidFill>
                          <a:latin typeface="+mn-lt"/>
                          <a:ea typeface="+mn-ea"/>
                          <a:cs typeface="+mn-cs"/>
                        </a:rPr>
                        <a:t> </a:t>
                      </a:r>
                      <a:r>
                        <a:rPr lang="en-ZA" sz="1100" b="0" kern="1200" dirty="0" smtClean="0">
                          <a:solidFill>
                            <a:schemeClr val="dk1"/>
                          </a:solidFill>
                          <a:latin typeface="+mn-lt"/>
                          <a:ea typeface="+mn-ea"/>
                          <a:cs typeface="+mn-cs"/>
                        </a:rPr>
                        <a:t>R 2 </a:t>
                      </a:r>
                      <a:r>
                        <a:rPr lang="en-ZA" sz="1100" b="0" kern="1200" dirty="0">
                          <a:solidFill>
                            <a:schemeClr val="dk1"/>
                          </a:solidFill>
                          <a:latin typeface="+mn-lt"/>
                          <a:ea typeface="+mn-ea"/>
                          <a:cs typeface="+mn-cs"/>
                        </a:rPr>
                        <a:t>880 070,00 </a:t>
                      </a:r>
                    </a:p>
                  </a:txBody>
                  <a:tcPr marL="6350" marR="6350" marT="6350" marB="0" anchor="b"/>
                </a:tc>
                <a:tc>
                  <a:txBody>
                    <a:bodyPr/>
                    <a:lstStyle/>
                    <a:p>
                      <a:pPr marL="0" algn="ctr" defTabSz="685800" rtl="0" eaLnBrk="1" fontAlgn="b" latinLnBrk="0" hangingPunct="1"/>
                      <a:r>
                        <a:rPr lang="en-ZA" sz="1100" b="0" kern="1200" dirty="0">
                          <a:solidFill>
                            <a:schemeClr val="dk1"/>
                          </a:solidFill>
                          <a:latin typeface="+mn-lt"/>
                          <a:ea typeface="+mn-ea"/>
                          <a:cs typeface="+mn-cs"/>
                        </a:rPr>
                        <a:t> R </a:t>
                      </a:r>
                      <a:r>
                        <a:rPr lang="en-ZA" sz="1100" b="0" kern="1200" dirty="0" smtClean="0">
                          <a:solidFill>
                            <a:schemeClr val="dk1"/>
                          </a:solidFill>
                          <a:latin typeface="+mn-lt"/>
                          <a:ea typeface="+mn-ea"/>
                          <a:cs typeface="+mn-cs"/>
                        </a:rPr>
                        <a:t>  </a:t>
                      </a:r>
                      <a:r>
                        <a:rPr lang="en-ZA" sz="1100" b="0" kern="1200" dirty="0">
                          <a:solidFill>
                            <a:schemeClr val="dk1"/>
                          </a:solidFill>
                          <a:latin typeface="+mn-lt"/>
                          <a:ea typeface="+mn-ea"/>
                          <a:cs typeface="+mn-cs"/>
                        </a:rPr>
                        <a:t>8 775 850,00 </a:t>
                      </a:r>
                    </a:p>
                  </a:txBody>
                  <a:tcPr marL="6350" marR="6350" marT="6350" marB="0" anchor="b"/>
                </a:tc>
                <a:tc>
                  <a:txBody>
                    <a:bodyPr/>
                    <a:lstStyle/>
                    <a:p>
                      <a:pPr marL="0" algn="ctr" defTabSz="685800" rtl="0" eaLnBrk="1" latinLnBrk="0" hangingPunct="1"/>
                      <a:r>
                        <a:rPr lang="en-GB" sz="1100" b="0" kern="1200" dirty="0" smtClean="0">
                          <a:solidFill>
                            <a:schemeClr val="dk1"/>
                          </a:solidFill>
                          <a:latin typeface="+mn-lt"/>
                          <a:ea typeface="+mn-ea"/>
                          <a:cs typeface="+mn-cs"/>
                        </a:rPr>
                        <a:t>769</a:t>
                      </a:r>
                      <a:endParaRPr lang="en-ZA" sz="1100" b="0" kern="1200" dirty="0">
                        <a:solidFill>
                          <a:schemeClr val="dk1"/>
                        </a:solidFill>
                        <a:latin typeface="+mn-lt"/>
                        <a:ea typeface="+mn-ea"/>
                        <a:cs typeface="+mn-cs"/>
                      </a:endParaRPr>
                    </a:p>
                  </a:txBody>
                  <a:tcPr/>
                </a:tc>
                <a:tc>
                  <a:txBody>
                    <a:bodyPr/>
                    <a:lstStyle/>
                    <a:p>
                      <a:pPr marL="0" algn="ctr" defTabSz="685800" rtl="0" eaLnBrk="1" latinLnBrk="0" hangingPunct="1"/>
                      <a:r>
                        <a:rPr lang="en-ZA" sz="1100" b="0" kern="1200" dirty="0" smtClean="0">
                          <a:solidFill>
                            <a:schemeClr val="tx1"/>
                          </a:solidFill>
                          <a:latin typeface="+mn-lt"/>
                          <a:ea typeface="+mn-ea"/>
                          <a:cs typeface="+mn-cs"/>
                        </a:rPr>
                        <a:t>R</a:t>
                      </a:r>
                      <a:r>
                        <a:rPr lang="en-ZA" sz="1100" b="0" kern="1200" baseline="0" dirty="0" smtClean="0">
                          <a:solidFill>
                            <a:schemeClr val="tx1"/>
                          </a:solidFill>
                          <a:latin typeface="+mn-lt"/>
                          <a:ea typeface="+mn-ea"/>
                          <a:cs typeface="+mn-cs"/>
                        </a:rPr>
                        <a:t> 2 100 150,00</a:t>
                      </a:r>
                      <a:endParaRPr lang="en-ZA" sz="1100" b="0" kern="1200" dirty="0">
                        <a:solidFill>
                          <a:schemeClr val="tx1"/>
                        </a:solidFill>
                        <a:latin typeface="+mn-lt"/>
                        <a:ea typeface="+mn-ea"/>
                        <a:cs typeface="+mn-cs"/>
                      </a:endParaRPr>
                    </a:p>
                  </a:txBody>
                  <a:tcPr/>
                </a:tc>
                <a:tc>
                  <a:txBody>
                    <a:bodyPr/>
                    <a:lstStyle/>
                    <a:p>
                      <a:pPr marL="0" algn="ctr" defTabSz="685800" rtl="0" eaLnBrk="1" latinLnBrk="0" hangingPunct="1"/>
                      <a:r>
                        <a:rPr lang="en-GB" sz="1100" b="0" kern="1200" dirty="0" smtClean="0">
                          <a:solidFill>
                            <a:schemeClr val="dk1"/>
                          </a:solidFill>
                          <a:latin typeface="+mn-lt"/>
                          <a:ea typeface="+mn-ea"/>
                          <a:cs typeface="+mn-cs"/>
                        </a:rPr>
                        <a:t>R1 828 908,00</a:t>
                      </a:r>
                      <a:endParaRPr lang="en-ZA" sz="1100" b="0" kern="1200" dirty="0">
                        <a:solidFill>
                          <a:schemeClr val="dk1"/>
                        </a:solidFill>
                        <a:latin typeface="+mn-lt"/>
                        <a:ea typeface="+mn-ea"/>
                        <a:cs typeface="+mn-cs"/>
                      </a:endParaRPr>
                    </a:p>
                  </a:txBody>
                  <a:tcPr/>
                </a:tc>
                <a:extLst>
                  <a:ext uri="{0D108BD9-81ED-4DB2-BD59-A6C34878D82A}">
                    <a16:rowId xmlns:a16="http://schemas.microsoft.com/office/drawing/2014/main" xmlns="" val="1983720485"/>
                  </a:ext>
                </a:extLst>
              </a:tr>
              <a:tr h="461806">
                <a:tc>
                  <a:txBody>
                    <a:bodyPr/>
                    <a:lstStyle/>
                    <a:p>
                      <a:r>
                        <a:rPr lang="en-GB" sz="1100" b="0" dirty="0" smtClean="0"/>
                        <a:t>Report 191 T1</a:t>
                      </a:r>
                      <a:endParaRPr lang="en-ZA" sz="1100" b="0" dirty="0"/>
                    </a:p>
                  </a:txBody>
                  <a:tcPr/>
                </a:tc>
                <a:tc>
                  <a:txBody>
                    <a:bodyPr/>
                    <a:lstStyle/>
                    <a:p>
                      <a:pPr marL="0" algn="ctr" defTabSz="685800" rtl="0" eaLnBrk="1" fontAlgn="b" latinLnBrk="0" hangingPunct="1"/>
                      <a:r>
                        <a:rPr lang="en-ZA" sz="1100" b="0" kern="1200" dirty="0" smtClean="0">
                          <a:solidFill>
                            <a:schemeClr val="dk1"/>
                          </a:solidFill>
                          <a:latin typeface="+mn-lt"/>
                          <a:ea typeface="+mn-ea"/>
                          <a:cs typeface="+mn-cs"/>
                        </a:rPr>
                        <a:t>1812</a:t>
                      </a:r>
                      <a:endParaRPr lang="en-ZA" sz="1100" b="0" kern="1200" dirty="0">
                        <a:solidFill>
                          <a:schemeClr val="dk1"/>
                        </a:solidFill>
                        <a:latin typeface="+mn-lt"/>
                        <a:ea typeface="+mn-ea"/>
                        <a:cs typeface="+mn-cs"/>
                      </a:endParaRPr>
                    </a:p>
                  </a:txBody>
                  <a:tcPr marL="6350" marR="6350" marT="6350" marB="0" anchor="b"/>
                </a:tc>
                <a:tc>
                  <a:txBody>
                    <a:bodyPr/>
                    <a:lstStyle/>
                    <a:p>
                      <a:pPr marL="0" algn="ctr" defTabSz="685800" rtl="0" eaLnBrk="1" fontAlgn="b" latinLnBrk="0" hangingPunct="1"/>
                      <a:r>
                        <a:rPr lang="en-ZA" sz="1100" b="0" kern="1200" dirty="0">
                          <a:solidFill>
                            <a:schemeClr val="dk1"/>
                          </a:solidFill>
                          <a:latin typeface="+mn-lt"/>
                          <a:ea typeface="+mn-ea"/>
                          <a:cs typeface="+mn-cs"/>
                        </a:rPr>
                        <a:t>643</a:t>
                      </a:r>
                    </a:p>
                  </a:txBody>
                  <a:tcPr marL="6350" marR="6350" marT="6350" marB="0" anchor="b"/>
                </a:tc>
                <a:tc>
                  <a:txBody>
                    <a:bodyPr/>
                    <a:lstStyle/>
                    <a:p>
                      <a:pPr marL="0" algn="ctr" defTabSz="685800" rtl="0" eaLnBrk="1" fontAlgn="b" latinLnBrk="0" hangingPunct="1"/>
                      <a:r>
                        <a:rPr lang="en-ZA" sz="1100" b="0" kern="1200" dirty="0">
                          <a:solidFill>
                            <a:schemeClr val="dk1"/>
                          </a:solidFill>
                          <a:latin typeface="+mn-lt"/>
                          <a:ea typeface="+mn-ea"/>
                          <a:cs typeface="+mn-cs"/>
                        </a:rPr>
                        <a:t> </a:t>
                      </a:r>
                      <a:r>
                        <a:rPr lang="en-ZA" sz="1100" b="0" kern="1200" dirty="0" smtClean="0">
                          <a:solidFill>
                            <a:schemeClr val="dk1"/>
                          </a:solidFill>
                          <a:latin typeface="+mn-lt"/>
                          <a:ea typeface="+mn-ea"/>
                          <a:cs typeface="+mn-cs"/>
                        </a:rPr>
                        <a:t>R </a:t>
                      </a:r>
                      <a:r>
                        <a:rPr lang="en-ZA" sz="1100" b="0" kern="1200" dirty="0">
                          <a:solidFill>
                            <a:schemeClr val="dk1"/>
                          </a:solidFill>
                          <a:latin typeface="+mn-lt"/>
                          <a:ea typeface="+mn-ea"/>
                          <a:cs typeface="+mn-cs"/>
                        </a:rPr>
                        <a:t>1 273 744,00 </a:t>
                      </a:r>
                    </a:p>
                  </a:txBody>
                  <a:tcPr marL="6350" marR="6350" marT="6350" marB="0" anchor="b"/>
                </a:tc>
                <a:tc>
                  <a:txBody>
                    <a:bodyPr/>
                    <a:lstStyle/>
                    <a:p>
                      <a:pPr marL="0" algn="ctr" defTabSz="685800" rtl="0" eaLnBrk="1" fontAlgn="b" latinLnBrk="0" hangingPunct="1"/>
                      <a:r>
                        <a:rPr lang="en-ZA" sz="1100" b="0" kern="1200" dirty="0">
                          <a:solidFill>
                            <a:schemeClr val="dk1"/>
                          </a:solidFill>
                          <a:latin typeface="+mn-lt"/>
                          <a:ea typeface="+mn-ea"/>
                          <a:cs typeface="+mn-cs"/>
                        </a:rPr>
                        <a:t> </a:t>
                      </a:r>
                      <a:r>
                        <a:rPr lang="en-ZA" sz="1100" b="0" kern="1200" dirty="0" smtClean="0">
                          <a:solidFill>
                            <a:schemeClr val="dk1"/>
                          </a:solidFill>
                          <a:latin typeface="+mn-lt"/>
                          <a:ea typeface="+mn-ea"/>
                          <a:cs typeface="+mn-cs"/>
                        </a:rPr>
                        <a:t>R  </a:t>
                      </a:r>
                      <a:r>
                        <a:rPr lang="en-ZA" sz="1100" b="0" kern="1200" dirty="0">
                          <a:solidFill>
                            <a:schemeClr val="dk1"/>
                          </a:solidFill>
                          <a:latin typeface="+mn-lt"/>
                          <a:ea typeface="+mn-ea"/>
                          <a:cs typeface="+mn-cs"/>
                        </a:rPr>
                        <a:t>3 970 988,00 </a:t>
                      </a:r>
                    </a:p>
                  </a:txBody>
                  <a:tcPr marL="6350" marR="6350" marT="6350" marB="0" anchor="b"/>
                </a:tc>
                <a:tc>
                  <a:txBody>
                    <a:bodyPr/>
                    <a:lstStyle/>
                    <a:p>
                      <a:pPr marL="0" algn="ctr" defTabSz="685800" rtl="0" eaLnBrk="1" latinLnBrk="0" hangingPunct="1"/>
                      <a:r>
                        <a:rPr lang="en-GB" sz="1100" b="0" kern="1200" dirty="0" smtClean="0">
                          <a:solidFill>
                            <a:schemeClr val="dk1"/>
                          </a:solidFill>
                          <a:latin typeface="+mn-lt"/>
                          <a:ea typeface="+mn-ea"/>
                          <a:cs typeface="+mn-cs"/>
                        </a:rPr>
                        <a:t>258</a:t>
                      </a:r>
                      <a:endParaRPr lang="en-ZA" sz="1100" b="0" kern="1200" dirty="0">
                        <a:solidFill>
                          <a:schemeClr val="dk1"/>
                        </a:solidFill>
                        <a:latin typeface="+mn-lt"/>
                        <a:ea typeface="+mn-ea"/>
                        <a:cs typeface="+mn-cs"/>
                      </a:endParaRPr>
                    </a:p>
                  </a:txBody>
                  <a:tcPr/>
                </a:tc>
                <a:tc>
                  <a:txBody>
                    <a:bodyPr/>
                    <a:lstStyle/>
                    <a:p>
                      <a:pPr marL="0" algn="ctr" defTabSz="685800" rtl="0" eaLnBrk="1" latinLnBrk="0" hangingPunct="1"/>
                      <a:r>
                        <a:rPr lang="en-ZA" sz="1100" b="0" kern="1200" dirty="0" smtClean="0">
                          <a:solidFill>
                            <a:schemeClr val="tx1"/>
                          </a:solidFill>
                          <a:latin typeface="+mn-lt"/>
                          <a:ea typeface="+mn-ea"/>
                          <a:cs typeface="+mn-cs"/>
                        </a:rPr>
                        <a:t>R 713 324,00</a:t>
                      </a:r>
                      <a:endParaRPr lang="en-ZA" sz="1100" b="0" kern="1200" dirty="0">
                        <a:solidFill>
                          <a:schemeClr val="tx1"/>
                        </a:solidFill>
                        <a:latin typeface="+mn-lt"/>
                        <a:ea typeface="+mn-ea"/>
                        <a:cs typeface="+mn-cs"/>
                      </a:endParaRPr>
                    </a:p>
                  </a:txBody>
                  <a:tcPr/>
                </a:tc>
                <a:tc>
                  <a:txBody>
                    <a:bodyPr/>
                    <a:lstStyle/>
                    <a:p>
                      <a:pPr marL="0" algn="ctr" defTabSz="685800" rtl="0" eaLnBrk="1" latinLnBrk="0" hangingPunct="1"/>
                      <a:r>
                        <a:rPr lang="en-GB" sz="1100" b="0" kern="1200" dirty="0" smtClean="0">
                          <a:solidFill>
                            <a:schemeClr val="dk1"/>
                          </a:solidFill>
                          <a:latin typeface="+mn-lt"/>
                          <a:ea typeface="+mn-ea"/>
                          <a:cs typeface="+mn-cs"/>
                        </a:rPr>
                        <a:t>R 677 632,00</a:t>
                      </a:r>
                      <a:endParaRPr lang="en-ZA" sz="1100" b="0" kern="1200" dirty="0">
                        <a:solidFill>
                          <a:schemeClr val="dk1"/>
                        </a:solidFill>
                        <a:latin typeface="+mn-lt"/>
                        <a:ea typeface="+mn-ea"/>
                        <a:cs typeface="+mn-cs"/>
                      </a:endParaRPr>
                    </a:p>
                  </a:txBody>
                  <a:tcPr/>
                </a:tc>
                <a:extLst>
                  <a:ext uri="{0D108BD9-81ED-4DB2-BD59-A6C34878D82A}">
                    <a16:rowId xmlns:a16="http://schemas.microsoft.com/office/drawing/2014/main" xmlns="" val="3833097677"/>
                  </a:ext>
                </a:extLst>
              </a:tr>
              <a:tr h="461806">
                <a:tc>
                  <a:txBody>
                    <a:bodyPr/>
                    <a:lstStyle/>
                    <a:p>
                      <a:r>
                        <a:rPr lang="en-GB" sz="1100" b="1" dirty="0" smtClean="0"/>
                        <a:t>Totals</a:t>
                      </a:r>
                      <a:endParaRPr lang="en-ZA" sz="1100" b="1" dirty="0"/>
                    </a:p>
                  </a:txBody>
                  <a:tcPr>
                    <a:solidFill>
                      <a:srgbClr val="00B0F0"/>
                    </a:solidFill>
                  </a:tcPr>
                </a:tc>
                <a:tc>
                  <a:txBody>
                    <a:bodyPr/>
                    <a:lstStyle/>
                    <a:p>
                      <a:pPr marL="0" algn="ctr" defTabSz="685800" rtl="0" eaLnBrk="1" latinLnBrk="0" hangingPunct="1"/>
                      <a:r>
                        <a:rPr lang="en-ZA" sz="1100" b="1" kern="1200" dirty="0" smtClean="0">
                          <a:solidFill>
                            <a:schemeClr val="dk1"/>
                          </a:solidFill>
                          <a:latin typeface="+mn-lt"/>
                          <a:ea typeface="+mn-ea"/>
                          <a:cs typeface="+mn-cs"/>
                        </a:rPr>
                        <a:t>8416</a:t>
                      </a:r>
                      <a:endParaRPr lang="en-ZA" sz="1100" b="1" kern="1200" dirty="0">
                        <a:solidFill>
                          <a:schemeClr val="dk1"/>
                        </a:solidFill>
                        <a:latin typeface="+mn-lt"/>
                        <a:ea typeface="+mn-ea"/>
                        <a:cs typeface="+mn-cs"/>
                      </a:endParaRPr>
                    </a:p>
                  </a:txBody>
                  <a:tcPr>
                    <a:solidFill>
                      <a:srgbClr val="00B0F0"/>
                    </a:solidFill>
                  </a:tcPr>
                </a:tc>
                <a:tc>
                  <a:txBody>
                    <a:bodyPr/>
                    <a:lstStyle/>
                    <a:p>
                      <a:pPr marL="0" algn="ctr" defTabSz="685800" rtl="0" eaLnBrk="1" latinLnBrk="0" hangingPunct="1"/>
                      <a:r>
                        <a:rPr lang="en-GB" sz="1100" b="1" kern="1200" dirty="0" smtClean="0">
                          <a:solidFill>
                            <a:schemeClr val="dk1"/>
                          </a:solidFill>
                          <a:latin typeface="+mn-lt"/>
                          <a:ea typeface="+mn-ea"/>
                          <a:cs typeface="+mn-cs"/>
                        </a:rPr>
                        <a:t>4788</a:t>
                      </a:r>
                      <a:endParaRPr lang="en-ZA" sz="1100" b="1" kern="1200" dirty="0">
                        <a:solidFill>
                          <a:schemeClr val="dk1"/>
                        </a:solidFill>
                        <a:latin typeface="+mn-lt"/>
                        <a:ea typeface="+mn-ea"/>
                        <a:cs typeface="+mn-cs"/>
                      </a:endParaRPr>
                    </a:p>
                  </a:txBody>
                  <a:tcPr>
                    <a:solidFill>
                      <a:srgbClr val="00B0F0"/>
                    </a:solidFill>
                  </a:tcPr>
                </a:tc>
                <a:tc>
                  <a:txBody>
                    <a:bodyPr/>
                    <a:lstStyle/>
                    <a:p>
                      <a:pPr marL="0" algn="ctr" defTabSz="685800" rtl="0" eaLnBrk="1" latinLnBrk="0" hangingPunct="1"/>
                      <a:r>
                        <a:rPr lang="en-GB" sz="1100" b="1" kern="1200" dirty="0" smtClean="0">
                          <a:solidFill>
                            <a:schemeClr val="dk1"/>
                          </a:solidFill>
                          <a:latin typeface="+mn-lt"/>
                          <a:ea typeface="+mn-ea"/>
                          <a:cs typeface="+mn-cs"/>
                        </a:rPr>
                        <a:t>R 43 566 426,00</a:t>
                      </a:r>
                      <a:endParaRPr lang="en-ZA" sz="1100" b="1" kern="1200" dirty="0">
                        <a:solidFill>
                          <a:schemeClr val="dk1"/>
                        </a:solidFill>
                        <a:latin typeface="+mn-lt"/>
                        <a:ea typeface="+mn-ea"/>
                        <a:cs typeface="+mn-cs"/>
                      </a:endParaRPr>
                    </a:p>
                  </a:txBody>
                  <a:tcPr>
                    <a:solidFill>
                      <a:srgbClr val="00B0F0"/>
                    </a:solidFill>
                  </a:tcPr>
                </a:tc>
                <a:tc>
                  <a:txBody>
                    <a:bodyPr/>
                    <a:lstStyle/>
                    <a:p>
                      <a:pPr marL="0" algn="ctr" defTabSz="685800" rtl="0" eaLnBrk="1" latinLnBrk="0" hangingPunct="1"/>
                      <a:r>
                        <a:rPr lang="en-GB" sz="1100" b="1" kern="1200" dirty="0" smtClean="0">
                          <a:solidFill>
                            <a:schemeClr val="dk1"/>
                          </a:solidFill>
                          <a:latin typeface="+mn-lt"/>
                          <a:ea typeface="+mn-ea"/>
                          <a:cs typeface="+mn-cs"/>
                        </a:rPr>
                        <a:t>R 68 299 388,00</a:t>
                      </a:r>
                      <a:endParaRPr lang="en-ZA" sz="1100" b="1" kern="1200" dirty="0">
                        <a:solidFill>
                          <a:schemeClr val="dk1"/>
                        </a:solidFill>
                        <a:latin typeface="+mn-lt"/>
                        <a:ea typeface="+mn-ea"/>
                        <a:cs typeface="+mn-cs"/>
                      </a:endParaRPr>
                    </a:p>
                  </a:txBody>
                  <a:tcPr>
                    <a:solidFill>
                      <a:srgbClr val="00B0F0"/>
                    </a:solidFill>
                  </a:tcPr>
                </a:tc>
                <a:tc>
                  <a:txBody>
                    <a:bodyPr/>
                    <a:lstStyle/>
                    <a:p>
                      <a:pPr marL="0" algn="ctr" defTabSz="685800" rtl="0" eaLnBrk="1" latinLnBrk="0" hangingPunct="1"/>
                      <a:r>
                        <a:rPr lang="en-GB" sz="1100" b="1" kern="1200" dirty="0" smtClean="0">
                          <a:solidFill>
                            <a:schemeClr val="dk1"/>
                          </a:solidFill>
                          <a:latin typeface="+mn-lt"/>
                          <a:ea typeface="+mn-ea"/>
                          <a:cs typeface="+mn-cs"/>
                        </a:rPr>
                        <a:t>3192</a:t>
                      </a:r>
                      <a:endParaRPr lang="en-ZA" sz="1100" b="1" kern="1200" dirty="0">
                        <a:solidFill>
                          <a:schemeClr val="dk1"/>
                        </a:solidFill>
                        <a:latin typeface="+mn-lt"/>
                        <a:ea typeface="+mn-ea"/>
                        <a:cs typeface="+mn-cs"/>
                      </a:endParaRPr>
                    </a:p>
                  </a:txBody>
                  <a:tcPr>
                    <a:solidFill>
                      <a:srgbClr val="00B0F0"/>
                    </a:solidFill>
                  </a:tcPr>
                </a:tc>
                <a:tc>
                  <a:txBody>
                    <a:bodyPr/>
                    <a:lstStyle/>
                    <a:p>
                      <a:pPr marL="0" algn="ctr" defTabSz="685800" rtl="0" eaLnBrk="1" latinLnBrk="0" hangingPunct="1"/>
                      <a:r>
                        <a:rPr lang="en-ZA" sz="1100" b="1" kern="1200" dirty="0" smtClean="0">
                          <a:solidFill>
                            <a:schemeClr val="tx1"/>
                          </a:solidFill>
                          <a:latin typeface="+mn-lt"/>
                          <a:ea typeface="+mn-ea"/>
                          <a:cs typeface="+mn-cs"/>
                        </a:rPr>
                        <a:t>R 32 714 424,00</a:t>
                      </a:r>
                      <a:endParaRPr lang="en-ZA" sz="1100" b="1" kern="1200" dirty="0">
                        <a:solidFill>
                          <a:schemeClr val="tx1"/>
                        </a:solidFill>
                        <a:latin typeface="+mn-lt"/>
                        <a:ea typeface="+mn-ea"/>
                        <a:cs typeface="+mn-cs"/>
                      </a:endParaRPr>
                    </a:p>
                  </a:txBody>
                  <a:tcPr>
                    <a:solidFill>
                      <a:srgbClr val="00B0F0"/>
                    </a:solidFill>
                  </a:tcPr>
                </a:tc>
                <a:tc>
                  <a:txBody>
                    <a:bodyPr/>
                    <a:lstStyle/>
                    <a:p>
                      <a:pPr marL="0" algn="ctr" defTabSz="685800" rtl="0" eaLnBrk="1" latinLnBrk="0" hangingPunct="1"/>
                      <a:r>
                        <a:rPr lang="en-GB" sz="1100" b="1" kern="1200" dirty="0" smtClean="0">
                          <a:solidFill>
                            <a:schemeClr val="dk1"/>
                          </a:solidFill>
                          <a:latin typeface="+mn-lt"/>
                          <a:ea typeface="+mn-ea"/>
                          <a:cs typeface="+mn-cs"/>
                        </a:rPr>
                        <a:t>R 11 612 080,00</a:t>
                      </a:r>
                      <a:endParaRPr lang="en-ZA" sz="1100" b="1" kern="1200" dirty="0">
                        <a:solidFill>
                          <a:schemeClr val="dk1"/>
                        </a:solidFill>
                        <a:latin typeface="+mn-lt"/>
                        <a:ea typeface="+mn-ea"/>
                        <a:cs typeface="+mn-cs"/>
                      </a:endParaRPr>
                    </a:p>
                  </a:txBody>
                  <a:tcPr>
                    <a:solidFill>
                      <a:srgbClr val="00B0F0"/>
                    </a:solidFill>
                  </a:tcPr>
                </a:tc>
                <a:extLst>
                  <a:ext uri="{0D108BD9-81ED-4DB2-BD59-A6C34878D82A}">
                    <a16:rowId xmlns:a16="http://schemas.microsoft.com/office/drawing/2014/main" xmlns="" val="33193441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158989907"/>
              </p:ext>
            </p:extLst>
          </p:nvPr>
        </p:nvGraphicFramePr>
        <p:xfrm>
          <a:off x="251520" y="3958585"/>
          <a:ext cx="8352927" cy="2286000"/>
        </p:xfrm>
        <a:graphic>
          <a:graphicData uri="http://schemas.openxmlformats.org/drawingml/2006/table">
            <a:tbl>
              <a:tblPr firstRow="1" bandRow="1">
                <a:tableStyleId>{5C22544A-7EE6-4342-B048-85BDC9FD1C3A}</a:tableStyleId>
              </a:tblPr>
              <a:tblGrid>
                <a:gridCol w="8352927">
                  <a:extLst>
                    <a:ext uri="{9D8B030D-6E8A-4147-A177-3AD203B41FA5}">
                      <a16:colId xmlns:a16="http://schemas.microsoft.com/office/drawing/2014/main" xmlns="" val="839205797"/>
                    </a:ext>
                  </a:extLst>
                </a:gridCol>
              </a:tblGrid>
              <a:tr h="2216300">
                <a:tc>
                  <a:txBody>
                    <a:bodyPr/>
                    <a:lstStyle/>
                    <a:p>
                      <a:pPr marL="285750" indent="-285750">
                        <a:buFont typeface="Arial" panose="020B0604020202020204" pitchFamily="34" charset="0"/>
                        <a:buChar char="•"/>
                      </a:pPr>
                      <a:r>
                        <a:rPr lang="en-ZA" sz="1600" dirty="0" smtClean="0">
                          <a:solidFill>
                            <a:schemeClr val="tx1"/>
                          </a:solidFill>
                          <a:latin typeface="Arial" panose="020B0604020202020204" pitchFamily="34" charset="0"/>
                          <a:cs typeface="Arial" panose="020B0604020202020204" pitchFamily="34" charset="0"/>
                        </a:rPr>
                        <a:t>Challenges:</a:t>
                      </a:r>
                    </a:p>
                    <a:p>
                      <a:pPr marL="628650" lvl="1" indent="-285750">
                        <a:buFont typeface="Wingdings" panose="05000000000000000000" pitchFamily="2" charset="2"/>
                        <a:buChar char="Ø"/>
                      </a:pPr>
                      <a:r>
                        <a:rPr lang="en-ZA" sz="1600" b="0" dirty="0" smtClean="0">
                          <a:solidFill>
                            <a:schemeClr val="tx1"/>
                          </a:solidFill>
                          <a:latin typeface="Arial" panose="020B0604020202020204" pitchFamily="34" charset="0"/>
                          <a:cs typeface="Arial" panose="020B0604020202020204" pitchFamily="34" charset="0"/>
                        </a:rPr>
                        <a:t>My NSFAS</a:t>
                      </a:r>
                      <a:r>
                        <a:rPr lang="en-ZA" sz="1600" b="0" baseline="0" dirty="0" smtClean="0">
                          <a:solidFill>
                            <a:schemeClr val="tx1"/>
                          </a:solidFill>
                          <a:latin typeface="Arial" panose="020B0604020202020204" pitchFamily="34" charset="0"/>
                          <a:cs typeface="Arial" panose="020B0604020202020204" pitchFamily="34" charset="0"/>
                        </a:rPr>
                        <a:t> portal – students login/malfunction of the system</a:t>
                      </a:r>
                    </a:p>
                    <a:p>
                      <a:pPr marL="628650" lvl="1" indent="-285750">
                        <a:buFont typeface="Wingdings" panose="05000000000000000000" pitchFamily="2" charset="2"/>
                        <a:buChar char="Ø"/>
                      </a:pPr>
                      <a:r>
                        <a:rPr lang="en-ZA" sz="1600" b="0" baseline="0" dirty="0" smtClean="0">
                          <a:solidFill>
                            <a:schemeClr val="tx1"/>
                          </a:solidFill>
                          <a:latin typeface="Arial" panose="020B0604020202020204" pitchFamily="34" charset="0"/>
                          <a:cs typeface="Arial" panose="020B0604020202020204" pitchFamily="34" charset="0"/>
                        </a:rPr>
                        <a:t>Students Allowance payments</a:t>
                      </a:r>
                    </a:p>
                    <a:p>
                      <a:pPr marL="628650" lvl="1" indent="-285750">
                        <a:buFont typeface="Wingdings" panose="05000000000000000000" pitchFamily="2" charset="2"/>
                        <a:buChar char="Ø"/>
                      </a:pPr>
                      <a:r>
                        <a:rPr lang="en-ZA" sz="1600" b="0" baseline="0" dirty="0" smtClean="0">
                          <a:solidFill>
                            <a:schemeClr val="tx1"/>
                          </a:solidFill>
                          <a:latin typeface="Arial" panose="020B0604020202020204" pitchFamily="34" charset="0"/>
                          <a:cs typeface="Arial" panose="020B0604020202020204" pitchFamily="34" charset="0"/>
                        </a:rPr>
                        <a:t>Students Accommodation – one hostel (Standerton Campus)</a:t>
                      </a:r>
                    </a:p>
                    <a:p>
                      <a:pPr marL="628650" lvl="1" indent="-285750">
                        <a:buFont typeface="Wingdings" panose="05000000000000000000" pitchFamily="2" charset="2"/>
                        <a:buChar char="Ø"/>
                      </a:pPr>
                      <a:endParaRPr lang="en-ZA" sz="1600" baseline="0" dirty="0" smtClean="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600" baseline="0" dirty="0" smtClean="0">
                          <a:solidFill>
                            <a:schemeClr val="tx1"/>
                          </a:solidFill>
                          <a:latin typeface="Arial" panose="020B0604020202020204" pitchFamily="34" charset="0"/>
                          <a:cs typeface="Arial" panose="020B0604020202020204" pitchFamily="34" charset="0"/>
                        </a:rPr>
                        <a:t>Recommendations:</a:t>
                      </a:r>
                    </a:p>
                    <a:p>
                      <a:pPr marL="628650" lvl="1" indent="-285750">
                        <a:buFont typeface="Wingdings" panose="05000000000000000000" pitchFamily="2" charset="2"/>
                        <a:buChar char="Ø"/>
                      </a:pPr>
                      <a:r>
                        <a:rPr lang="en-ZA" sz="1600" b="0" baseline="0" dirty="0" smtClean="0">
                          <a:solidFill>
                            <a:schemeClr val="tx1"/>
                          </a:solidFill>
                          <a:latin typeface="Arial" panose="020B0604020202020204" pitchFamily="34" charset="0"/>
                          <a:cs typeface="Arial" panose="020B0604020202020204" pitchFamily="34" charset="0"/>
                        </a:rPr>
                        <a:t>NSFAS system be fixed</a:t>
                      </a:r>
                    </a:p>
                    <a:p>
                      <a:pPr marL="628650" lvl="1" indent="-285750">
                        <a:buFont typeface="Wingdings" panose="05000000000000000000" pitchFamily="2" charset="2"/>
                        <a:buChar char="Ø"/>
                      </a:pPr>
                      <a:r>
                        <a:rPr lang="en-ZA" sz="1600" b="0" baseline="0" dirty="0" smtClean="0">
                          <a:solidFill>
                            <a:schemeClr val="tx1"/>
                          </a:solidFill>
                          <a:latin typeface="Arial" panose="020B0604020202020204" pitchFamily="34" charset="0"/>
                          <a:cs typeface="Arial" panose="020B0604020202020204" pitchFamily="34" charset="0"/>
                        </a:rPr>
                        <a:t>Consider building students accommodation</a:t>
                      </a:r>
                    </a:p>
                    <a:p>
                      <a:pPr marL="628650" lvl="1" indent="-285750">
                        <a:buFont typeface="Wingdings" panose="05000000000000000000" pitchFamily="2" charset="2"/>
                        <a:buChar char="Ø"/>
                      </a:pPr>
                      <a:r>
                        <a:rPr lang="en-ZA" sz="1600" b="0" baseline="0" dirty="0" smtClean="0">
                          <a:solidFill>
                            <a:schemeClr val="tx1"/>
                          </a:solidFill>
                          <a:latin typeface="Arial" panose="020B0604020202020204" pitchFamily="34" charset="0"/>
                          <a:cs typeface="Arial" panose="020B0604020202020204" pitchFamily="34" charset="0"/>
                        </a:rPr>
                        <a:t>Find universal system to capture students attendance</a:t>
                      </a:r>
                    </a:p>
                  </a:txBody>
                  <a:tcPr>
                    <a:solidFill>
                      <a:schemeClr val="bg1"/>
                    </a:solidFill>
                  </a:tcPr>
                </a:tc>
                <a:extLst>
                  <a:ext uri="{0D108BD9-81ED-4DB2-BD59-A6C34878D82A}">
                    <a16:rowId xmlns:a16="http://schemas.microsoft.com/office/drawing/2014/main" xmlns="" val="120100522"/>
                  </a:ext>
                </a:extLst>
              </a:tr>
            </a:tbl>
          </a:graphicData>
        </a:graphic>
      </p:graphicFrame>
    </p:spTree>
    <p:extLst>
      <p:ext uri="{BB962C8B-B14F-4D97-AF65-F5344CB8AC3E}">
        <p14:creationId xmlns:p14="http://schemas.microsoft.com/office/powerpoint/2010/main" xmlns="" val="1112869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4833" y="5445224"/>
            <a:ext cx="7886430" cy="965120"/>
          </a:xfrm>
        </p:spPr>
        <p:txBody>
          <a:bodyPr>
            <a:normAutofit/>
          </a:bodyPr>
          <a:lstStyle/>
          <a:p>
            <a:r>
              <a:rPr lang="en-ZA" sz="3600" dirty="0"/>
              <a:t/>
            </a:r>
            <a:br>
              <a:rPr lang="en-ZA" sz="3600" dirty="0"/>
            </a:br>
            <a:endParaRPr lang="en-ZA" dirty="0"/>
          </a:p>
        </p:txBody>
      </p:sp>
      <p:sp>
        <p:nvSpPr>
          <p:cNvPr id="5" name="Subtitle 4"/>
          <p:cNvSpPr>
            <a:spLocks noGrp="1"/>
          </p:cNvSpPr>
          <p:nvPr>
            <p:ph type="subTitle"/>
          </p:nvPr>
        </p:nvSpPr>
        <p:spPr>
          <a:xfrm>
            <a:off x="210533" y="2204864"/>
            <a:ext cx="7886430" cy="955368"/>
          </a:xfrm>
        </p:spPr>
        <p:txBody>
          <a:bodyPr/>
          <a:lstStyle/>
          <a:p>
            <a:r>
              <a:rPr lang="en-ZA" dirty="0" smtClean="0">
                <a:hlinkClick r:id="rId2" action="ppaction://hlinkfile"/>
              </a:rPr>
              <a:t>VID-20200308-WA0001.mp4</a:t>
            </a:r>
            <a:endParaRPr lang="en-ZA" dirty="0"/>
          </a:p>
        </p:txBody>
      </p:sp>
      <p:sp>
        <p:nvSpPr>
          <p:cNvPr id="6" name="Title 1"/>
          <p:cNvSpPr txBox="1">
            <a:spLocks/>
          </p:cNvSpPr>
          <p:nvPr/>
        </p:nvSpPr>
        <p:spPr>
          <a:xfrm>
            <a:off x="210533" y="332656"/>
            <a:ext cx="8712968" cy="1039352"/>
          </a:xfrm>
          <a:prstGeom prst="rect">
            <a:avLst/>
          </a:prstGeom>
          <a:solidFill>
            <a:schemeClr val="accent1">
              <a:lumMod val="60000"/>
              <a:lumOff val="40000"/>
            </a:schemeClr>
          </a:solidFill>
        </p:spPr>
        <p:txBody>
          <a:bodyPr vert="horz" lIns="0" tIns="0" rIns="0" bIns="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t>Gert Sibande TVET College Digital Attendance App for NSFAS (Pilot)</a:t>
            </a:r>
            <a:endParaRPr lang="en-ZA" b="1" dirty="0"/>
          </a:p>
        </p:txBody>
      </p:sp>
    </p:spTree>
    <p:extLst>
      <p:ext uri="{BB962C8B-B14F-4D97-AF65-F5344CB8AC3E}">
        <p14:creationId xmlns:p14="http://schemas.microsoft.com/office/powerpoint/2010/main" xmlns="" val="181863243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36" y="1240868"/>
            <a:ext cx="8274889" cy="459940"/>
          </a:xfrm>
          <a:solidFill>
            <a:schemeClr val="accent2">
              <a:lumMod val="20000"/>
              <a:lumOff val="80000"/>
            </a:schemeClr>
          </a:solidFill>
          <a:ln>
            <a:solidFill>
              <a:schemeClr val="tx1"/>
            </a:solidFill>
          </a:ln>
        </p:spPr>
        <p:txBody>
          <a:bodyPr>
            <a:normAutofit/>
          </a:bodyPr>
          <a:lstStyle/>
          <a:p>
            <a:pPr algn="ctr"/>
            <a:r>
              <a:rPr lang="en-ZA" sz="2000" b="1" dirty="0" smtClean="0"/>
              <a:t>GERT SIBANDE TVET COLLEGE: NCV SUBJECT PASS RATES </a:t>
            </a:r>
            <a:r>
              <a:rPr lang="en-ZA" sz="2000" b="1" dirty="0"/>
              <a:t>2015 - </a:t>
            </a:r>
            <a:r>
              <a:rPr lang="en-ZA" sz="2000" b="1" dirty="0" smtClean="0"/>
              <a:t>2019</a:t>
            </a:r>
            <a:endParaRPr lang="en-ZA" sz="2000" b="1" dirty="0"/>
          </a:p>
        </p:txBody>
      </p:sp>
      <p:graphicFrame>
        <p:nvGraphicFramePr>
          <p:cNvPr id="5" name="Content Placeholder 4"/>
          <p:cNvGraphicFramePr>
            <a:graphicFrameLocks noGrp="1"/>
          </p:cNvGraphicFramePr>
          <p:nvPr>
            <p:ph idx="1"/>
            <p:extLst/>
          </p:nvPr>
        </p:nvGraphicFramePr>
        <p:xfrm>
          <a:off x="430242" y="1988819"/>
          <a:ext cx="8384875" cy="3456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31542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xmlns="" val="1692484621"/>
              </p:ext>
            </p:extLst>
          </p:nvPr>
        </p:nvGraphicFramePr>
        <p:xfrm>
          <a:off x="179512" y="332656"/>
          <a:ext cx="8964488" cy="652534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8165503" y="5460718"/>
            <a:ext cx="796616" cy="367949"/>
          </a:xfrm>
        </p:spPr>
        <p:txBody>
          <a:bodyPr/>
          <a:lstStyle/>
          <a:p>
            <a:pPr defTabSz="685800">
              <a:defRPr/>
            </a:pPr>
            <a:fld id="{ACF4D247-7526-476C-829B-CBF523225711}" type="slidenum">
              <a:rPr lang="en-ZA">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pPr defTabSz="685800">
                <a:defRPr/>
              </a:pPr>
              <a:t>23</a:t>
            </a:fld>
            <a:endParaRPr lang="en-ZA" sz="15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80242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xmlns="" val="518952700"/>
              </p:ext>
            </p:extLst>
          </p:nvPr>
        </p:nvGraphicFramePr>
        <p:xfrm>
          <a:off x="179512" y="548680"/>
          <a:ext cx="8820472"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8095864" y="5441124"/>
            <a:ext cx="796616" cy="367949"/>
          </a:xfrm>
          <a:noFill/>
        </p:spPr>
        <p:txBody>
          <a:bodyPr/>
          <a:lstStyle/>
          <a:p>
            <a:pPr defTabSz="685800">
              <a:defRPr/>
            </a:pPr>
            <a:fld id="{ACF4D247-7526-476C-829B-CBF523225711}" type="slidenum">
              <a:rPr lang="en-ZA">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pPr defTabSz="685800">
                <a:defRPr/>
              </a:pPr>
              <a:t>24</a:t>
            </a:fld>
            <a:endParaRPr lang="en-ZA"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81983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xmlns="" val="1029490175"/>
              </p:ext>
            </p:extLst>
          </p:nvPr>
        </p:nvGraphicFramePr>
        <p:xfrm>
          <a:off x="197514" y="1196752"/>
          <a:ext cx="8748972"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8149870" y="5460718"/>
            <a:ext cx="796616" cy="367949"/>
          </a:xfrm>
          <a:noFill/>
        </p:spPr>
        <p:txBody>
          <a:bodyPr/>
          <a:lstStyle/>
          <a:p>
            <a:pPr defTabSz="685800">
              <a:defRPr/>
            </a:pPr>
            <a:fld id="{26CB3B23-C70A-4551-863A-F17F6D0BF730}" type="slidenum">
              <a:rPr lang="en-ZA">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pPr defTabSz="685800">
                <a:defRPr/>
              </a:pPr>
              <a:t>25</a:t>
            </a:fld>
            <a:endParaRPr lang="en-ZA"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14747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nvPr>
        </p:nvGraphicFramePr>
        <p:xfrm>
          <a:off x="197514" y="998730"/>
          <a:ext cx="8748972" cy="491454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8149870" y="5545327"/>
            <a:ext cx="796616" cy="367949"/>
          </a:xfrm>
          <a:noFill/>
        </p:spPr>
        <p:txBody>
          <a:bodyPr/>
          <a:lstStyle/>
          <a:p>
            <a:pPr defTabSz="685800">
              <a:defRPr/>
            </a:pPr>
            <a:fld id="{26CB3B23-C70A-4551-863A-F17F6D0BF730}" type="slidenum">
              <a:rPr lang="en-ZA">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pPr defTabSz="685800">
                <a:defRPr/>
              </a:pPr>
              <a:t>26</a:t>
            </a:fld>
            <a:endParaRPr lang="en-ZA" dirty="0">
              <a:solidFill>
                <a:srgbClr val="9ECD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6303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xmlns="" val="976129015"/>
              </p:ext>
            </p:extLst>
          </p:nvPr>
        </p:nvGraphicFramePr>
        <p:xfrm>
          <a:off x="197514" y="998730"/>
          <a:ext cx="8748972" cy="491454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8149870" y="5545327"/>
            <a:ext cx="796616" cy="367949"/>
          </a:xfrm>
        </p:spPr>
        <p:txBody>
          <a:bodyPr/>
          <a:lstStyle/>
          <a:p>
            <a:pPr defTabSz="685800">
              <a:defRPr/>
            </a:pPr>
            <a:fld id="{26CB3B23-C70A-4551-863A-F17F6D0BF730}" type="slidenum">
              <a:rPr lang="en-ZA">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pPr defTabSz="685800">
                <a:defRPr/>
              </a:pPr>
              <a:t>27</a:t>
            </a:fld>
            <a:endParaRPr lang="en-ZA" dirty="0">
              <a:solidFill>
                <a:srgbClr val="9ECD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9671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xmlns="" val="398613819"/>
              </p:ext>
            </p:extLst>
          </p:nvPr>
        </p:nvGraphicFramePr>
        <p:xfrm>
          <a:off x="251520" y="620688"/>
          <a:ext cx="8892480" cy="536459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8095864" y="5545327"/>
            <a:ext cx="796616" cy="367949"/>
          </a:xfrm>
          <a:noFill/>
        </p:spPr>
        <p:txBody>
          <a:bodyPr/>
          <a:lstStyle/>
          <a:p>
            <a:pPr defTabSz="685800">
              <a:defRPr/>
            </a:pPr>
            <a:fld id="{26CB3B23-C70A-4551-863A-F17F6D0BF730}" type="slidenum">
              <a:rPr lang="en-ZA">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pPr defTabSz="685800">
                <a:defRPr/>
              </a:pPr>
              <a:t>28</a:t>
            </a:fld>
            <a:endParaRPr lang="en-ZA"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65282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6987"/>
            <a:ext cx="8496944" cy="759618"/>
          </a:xfrm>
          <a:solidFill>
            <a:schemeClr val="accent1">
              <a:lumMod val="60000"/>
              <a:lumOff val="40000"/>
            </a:schemeClr>
          </a:solidFill>
        </p:spPr>
        <p:txBody>
          <a:bodyPr/>
          <a:lstStyle/>
          <a:p>
            <a:pPr algn="ctr"/>
            <a:r>
              <a:rPr lang="en-US" b="1" dirty="0" smtClean="0"/>
              <a:t>Work </a:t>
            </a:r>
            <a:r>
              <a:rPr lang="en-US" b="1" smtClean="0"/>
              <a:t>Based Experience </a:t>
            </a:r>
            <a:r>
              <a:rPr lang="en-US" b="1" dirty="0" smtClean="0"/>
              <a:t>/ Job Placement</a:t>
            </a:r>
            <a:endParaRPr lang="en-ZA"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881841132"/>
              </p:ext>
            </p:extLst>
          </p:nvPr>
        </p:nvGraphicFramePr>
        <p:xfrm>
          <a:off x="251520" y="1124744"/>
          <a:ext cx="8496944" cy="50522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9147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6282" y="492920"/>
            <a:ext cx="7086118" cy="475562"/>
          </a:xfrm>
          <a:solidFill>
            <a:schemeClr val="tx2">
              <a:lumMod val="20000"/>
              <a:lumOff val="80000"/>
            </a:schemeClr>
          </a:solidFill>
          <a:ln>
            <a:solidFill>
              <a:srgbClr val="FF0000"/>
            </a:solidFill>
          </a:ln>
        </p:spPr>
        <p:txBody>
          <a:bodyPr>
            <a:noAutofit/>
          </a:bodyPr>
          <a:lstStyle/>
          <a:p>
            <a:pPr algn="ctr">
              <a:defRPr/>
            </a:pPr>
            <a:r>
              <a:rPr lang="en-ZA" sz="1800" b="1" dirty="0">
                <a:latin typeface="Century Gothic" panose="020B0502020202020204" pitchFamily="34" charset="0"/>
              </a:rPr>
              <a:t>LOCATION OF CAMPUSES AND TRAINING SITES </a:t>
            </a:r>
          </a:p>
        </p:txBody>
      </p:sp>
      <p:pic>
        <p:nvPicPr>
          <p:cNvPr id="11267" name="Content Placeholder 5" descr="http://www.gscollege.co.za/images/mpumalanga1.gif"/>
          <p:cNvPicPr>
            <a:picLocks noGrp="1"/>
          </p:cNvPicPr>
          <p:nvPr>
            <p:ph idx="1"/>
          </p:nvPr>
        </p:nvPicPr>
        <p:blipFill>
          <a:blip r:embed="rId2" cstate="print"/>
          <a:srcRect/>
          <a:stretch>
            <a:fillRect/>
          </a:stretch>
        </p:blipFill>
        <p:spPr>
          <a:xfrm>
            <a:off x="1086284" y="1124380"/>
            <a:ext cx="7086116" cy="5112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p:cNvSpPr/>
          <p:nvPr/>
        </p:nvSpPr>
        <p:spPr>
          <a:xfrm>
            <a:off x="4036219" y="4982766"/>
            <a:ext cx="214313" cy="1607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ZA" sz="1350" dirty="0">
              <a:solidFill>
                <a:prstClr val="white"/>
              </a:solidFill>
              <a:latin typeface="Calibri"/>
            </a:endParaRPr>
          </a:p>
        </p:txBody>
      </p:sp>
      <p:sp>
        <p:nvSpPr>
          <p:cNvPr id="13" name="Oval 12"/>
          <p:cNvSpPr/>
          <p:nvPr/>
        </p:nvSpPr>
        <p:spPr>
          <a:xfrm>
            <a:off x="2014722" y="4818401"/>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16" name="Oval 15"/>
          <p:cNvSpPr/>
          <p:nvPr/>
        </p:nvSpPr>
        <p:spPr>
          <a:xfrm>
            <a:off x="4644803" y="4205510"/>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17" name="Oval 16"/>
          <p:cNvSpPr/>
          <p:nvPr/>
        </p:nvSpPr>
        <p:spPr>
          <a:xfrm>
            <a:off x="4952740" y="4741226"/>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18" name="Oval 17"/>
          <p:cNvSpPr/>
          <p:nvPr/>
        </p:nvSpPr>
        <p:spPr>
          <a:xfrm>
            <a:off x="4034507" y="4962986"/>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19" name="Oval 18"/>
          <p:cNvSpPr/>
          <p:nvPr/>
        </p:nvSpPr>
        <p:spPr>
          <a:xfrm>
            <a:off x="3630938" y="5286257"/>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20" name="Oval 19"/>
          <p:cNvSpPr/>
          <p:nvPr/>
        </p:nvSpPr>
        <p:spPr>
          <a:xfrm>
            <a:off x="4362647" y="3758870"/>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21" name="Oval 20"/>
          <p:cNvSpPr/>
          <p:nvPr/>
        </p:nvSpPr>
        <p:spPr>
          <a:xfrm>
            <a:off x="3732682" y="3868883"/>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22" name="Oval 21"/>
          <p:cNvSpPr/>
          <p:nvPr/>
        </p:nvSpPr>
        <p:spPr>
          <a:xfrm>
            <a:off x="3549281" y="4440016"/>
            <a:ext cx="216024" cy="216024"/>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23" name="Oval 22"/>
          <p:cNvSpPr/>
          <p:nvPr/>
        </p:nvSpPr>
        <p:spPr>
          <a:xfrm>
            <a:off x="2090799" y="3968846"/>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24" name="Oval 23"/>
          <p:cNvSpPr/>
          <p:nvPr/>
        </p:nvSpPr>
        <p:spPr>
          <a:xfrm>
            <a:off x="3086499" y="4957249"/>
            <a:ext cx="324037" cy="289787"/>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25" name="Oval 24"/>
          <p:cNvSpPr/>
          <p:nvPr/>
        </p:nvSpPr>
        <p:spPr>
          <a:xfrm>
            <a:off x="4345861" y="5314289"/>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26" name="Oval 25"/>
          <p:cNvSpPr/>
          <p:nvPr/>
        </p:nvSpPr>
        <p:spPr>
          <a:xfrm>
            <a:off x="5268153" y="3866882"/>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2" name="Oval 1"/>
          <p:cNvSpPr/>
          <p:nvPr/>
        </p:nvSpPr>
        <p:spPr>
          <a:xfrm>
            <a:off x="1707767" y="4660643"/>
            <a:ext cx="266955" cy="21602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srgbClr val="7030A0"/>
              </a:solidFill>
              <a:latin typeface="Calibri"/>
            </a:endParaRPr>
          </a:p>
        </p:txBody>
      </p:sp>
      <p:sp>
        <p:nvSpPr>
          <p:cNvPr id="5" name="Oval 4"/>
          <p:cNvSpPr/>
          <p:nvPr/>
        </p:nvSpPr>
        <p:spPr>
          <a:xfrm>
            <a:off x="3467219" y="5124239"/>
            <a:ext cx="195525"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6" name="TextBox 5"/>
          <p:cNvSpPr txBox="1"/>
          <p:nvPr/>
        </p:nvSpPr>
        <p:spPr>
          <a:xfrm>
            <a:off x="2230746" y="5229295"/>
            <a:ext cx="1887633" cy="300082"/>
          </a:xfrm>
          <a:prstGeom prst="rect">
            <a:avLst/>
          </a:prstGeom>
          <a:noFill/>
        </p:spPr>
        <p:txBody>
          <a:bodyPr wrap="none" rtlCol="0">
            <a:spAutoFit/>
          </a:bodyPr>
          <a:lstStyle/>
          <a:p>
            <a:pPr defTabSz="685800"/>
            <a:r>
              <a:rPr lang="en-ZA" sz="1350" b="1" dirty="0">
                <a:solidFill>
                  <a:srgbClr val="FF0000"/>
                </a:solidFill>
                <a:latin typeface="Calibri"/>
              </a:rPr>
              <a:t>New Campus: </a:t>
            </a:r>
            <a:r>
              <a:rPr lang="en-ZA" sz="1350" b="1" dirty="0" err="1">
                <a:solidFill>
                  <a:srgbClr val="FF0000"/>
                </a:solidFill>
                <a:latin typeface="Calibri"/>
              </a:rPr>
              <a:t>Perdekop</a:t>
            </a:r>
            <a:endParaRPr lang="en-ZA" sz="1350" b="1" dirty="0">
              <a:solidFill>
                <a:srgbClr val="FF0000"/>
              </a:solidFill>
              <a:latin typeface="Calibri"/>
            </a:endParaRPr>
          </a:p>
        </p:txBody>
      </p:sp>
      <p:sp>
        <p:nvSpPr>
          <p:cNvPr id="27" name="Oval 26"/>
          <p:cNvSpPr/>
          <p:nvPr/>
        </p:nvSpPr>
        <p:spPr>
          <a:xfrm>
            <a:off x="5268153" y="5163312"/>
            <a:ext cx="216024" cy="216024"/>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latin typeface="Calibri"/>
            </a:endParaRPr>
          </a:p>
        </p:txBody>
      </p:sp>
      <p:sp>
        <p:nvSpPr>
          <p:cNvPr id="8" name="TextBox 7"/>
          <p:cNvSpPr txBox="1"/>
          <p:nvPr/>
        </p:nvSpPr>
        <p:spPr>
          <a:xfrm>
            <a:off x="1119732" y="1277385"/>
            <a:ext cx="1443024" cy="923330"/>
          </a:xfrm>
          <a:prstGeom prst="rect">
            <a:avLst/>
          </a:prstGeom>
          <a:noFill/>
        </p:spPr>
        <p:txBody>
          <a:bodyPr wrap="none" rtlCol="0">
            <a:spAutoFit/>
          </a:bodyPr>
          <a:lstStyle/>
          <a:p>
            <a:pPr defTabSz="685800"/>
            <a:r>
              <a:rPr lang="en-ZA" sz="1350" dirty="0">
                <a:solidFill>
                  <a:prstClr val="black"/>
                </a:solidFill>
                <a:latin typeface="Century Gothic" panose="020B0502020202020204" pitchFamily="34" charset="0"/>
              </a:rPr>
              <a:t>6 Campuses</a:t>
            </a:r>
          </a:p>
          <a:p>
            <a:pPr defTabSz="685800"/>
            <a:r>
              <a:rPr lang="en-ZA" sz="1350" dirty="0">
                <a:solidFill>
                  <a:prstClr val="black"/>
                </a:solidFill>
                <a:latin typeface="Century Gothic" panose="020B0502020202020204" pitchFamily="34" charset="0"/>
              </a:rPr>
              <a:t>Skills Academy</a:t>
            </a:r>
          </a:p>
          <a:p>
            <a:pPr defTabSz="685800"/>
            <a:r>
              <a:rPr lang="en-ZA" sz="1350" dirty="0">
                <a:solidFill>
                  <a:prstClr val="black"/>
                </a:solidFill>
                <a:latin typeface="Century Gothic" panose="020B0502020202020204" pitchFamily="34" charset="0"/>
              </a:rPr>
              <a:t>15 training sites</a:t>
            </a:r>
          </a:p>
          <a:p>
            <a:pPr defTabSz="685800"/>
            <a:endParaRPr lang="en-ZA" sz="1350" dirty="0">
              <a:solidFill>
                <a:prstClr val="black"/>
              </a:solidFill>
              <a:latin typeface="Calibri"/>
            </a:endParaRPr>
          </a:p>
        </p:txBody>
      </p:sp>
    </p:spTree>
    <p:extLst>
      <p:ext uri="{BB962C8B-B14F-4D97-AF65-F5344CB8AC3E}">
        <p14:creationId xmlns:p14="http://schemas.microsoft.com/office/powerpoint/2010/main" xmlns="" val="529616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sitting in chairs in front of a crowd&#10;&#10;Description automatically generated">
            <a:extLst>
              <a:ext uri="{FF2B5EF4-FFF2-40B4-BE49-F238E27FC236}">
                <a16:creationId xmlns:a16="http://schemas.microsoft.com/office/drawing/2014/main" xmlns="" id="{0A6D1101-9BF5-4A40-BC41-E4C4BC43A5C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2025" r="-2" b="19659"/>
          <a:stretch/>
        </p:blipFill>
        <p:spPr>
          <a:xfrm>
            <a:off x="2352292" y="857257"/>
            <a:ext cx="3734478" cy="2551169"/>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Picture 4" descr="A person posing for the camera&#10;&#10;Description automatically generated">
            <a:extLst>
              <a:ext uri="{FF2B5EF4-FFF2-40B4-BE49-F238E27FC236}">
                <a16:creationId xmlns:a16="http://schemas.microsoft.com/office/drawing/2014/main" xmlns="" id="{DE32F5DB-DA8A-477E-84D3-26EC465DE6E5}"/>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052" r="2555"/>
          <a:stretch/>
        </p:blipFill>
        <p:spPr>
          <a:xfrm>
            <a:off x="5536267" y="3449575"/>
            <a:ext cx="3607733" cy="2551176"/>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9" name="Picture 8" descr="A group of people standing in front of a crowd&#10;&#10;Description automatically generated">
            <a:extLst>
              <a:ext uri="{FF2B5EF4-FFF2-40B4-BE49-F238E27FC236}">
                <a16:creationId xmlns:a16="http://schemas.microsoft.com/office/drawing/2014/main" xmlns="" id="{0BA48DE5-C9B4-4EA1-8B04-B4AD4A593C4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719" r="2" b="13222"/>
          <a:stretch/>
        </p:blipFill>
        <p:spPr>
          <a:xfrm>
            <a:off x="2392072" y="3449574"/>
            <a:ext cx="3694109" cy="2551176"/>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itle 1">
            <a:extLst>
              <a:ext uri="{FF2B5EF4-FFF2-40B4-BE49-F238E27FC236}">
                <a16:creationId xmlns:a16="http://schemas.microsoft.com/office/drawing/2014/main" xmlns="" id="{626F6C18-1B28-47FF-8DB4-E0ED41886262}"/>
              </a:ext>
            </a:extLst>
          </p:cNvPr>
          <p:cNvSpPr>
            <a:spLocks noGrp="1"/>
          </p:cNvSpPr>
          <p:nvPr>
            <p:ph type="title"/>
          </p:nvPr>
        </p:nvSpPr>
        <p:spPr>
          <a:xfrm>
            <a:off x="336042" y="1371601"/>
            <a:ext cx="2105406" cy="994172"/>
          </a:xfrm>
        </p:spPr>
        <p:txBody>
          <a:bodyPr>
            <a:normAutofit/>
          </a:bodyPr>
          <a:lstStyle/>
          <a:p>
            <a:r>
              <a:rPr lang="en-US" sz="2100" b="1" dirty="0" smtClean="0"/>
              <a:t>MARITIME ACADEMY</a:t>
            </a:r>
            <a:endParaRPr lang="en-ZA" sz="2100" b="1" dirty="0"/>
          </a:p>
        </p:txBody>
      </p:sp>
      <p:sp>
        <p:nvSpPr>
          <p:cNvPr id="3" name="Content Placeholder 2">
            <a:extLst>
              <a:ext uri="{FF2B5EF4-FFF2-40B4-BE49-F238E27FC236}">
                <a16:creationId xmlns:a16="http://schemas.microsoft.com/office/drawing/2014/main" xmlns="" id="{7E4763ED-2855-408D-A84D-06C02E148A7B}"/>
              </a:ext>
            </a:extLst>
          </p:cNvPr>
          <p:cNvSpPr>
            <a:spLocks noGrp="1"/>
          </p:cNvSpPr>
          <p:nvPr>
            <p:ph idx="1"/>
          </p:nvPr>
        </p:nvSpPr>
        <p:spPr>
          <a:xfrm>
            <a:off x="159515" y="2564904"/>
            <a:ext cx="2544318" cy="2942082"/>
          </a:xfrm>
        </p:spPr>
        <p:txBody>
          <a:bodyPr>
            <a:normAutofit/>
          </a:bodyPr>
          <a:lstStyle/>
          <a:p>
            <a:r>
              <a:rPr lang="en-ZA" sz="1275" dirty="0"/>
              <a:t>24 October 2019: Maritime Career Awareness</a:t>
            </a:r>
          </a:p>
          <a:p>
            <a:pPr marL="0" indent="0">
              <a:buNone/>
            </a:pPr>
            <a:endParaRPr lang="en-ZA" sz="1275" dirty="0"/>
          </a:p>
        </p:txBody>
      </p:sp>
      <p:pic>
        <p:nvPicPr>
          <p:cNvPr id="7" name="Picture 6" descr="A screenshot of a cell phone&#10;&#10;Description automatically generated">
            <a:extLst>
              <a:ext uri="{FF2B5EF4-FFF2-40B4-BE49-F238E27FC236}">
                <a16:creationId xmlns:a16="http://schemas.microsoft.com/office/drawing/2014/main" xmlns="" id="{E1D09BF8-C08C-4DE5-B6BA-9CCC9352902A}"/>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2227" r="-1" b="26723"/>
          <a:stretch/>
        </p:blipFill>
        <p:spPr>
          <a:xfrm>
            <a:off x="5553279" y="857257"/>
            <a:ext cx="3590721" cy="2551169"/>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12" name="TextBox 11">
            <a:extLst>
              <a:ext uri="{FF2B5EF4-FFF2-40B4-BE49-F238E27FC236}">
                <a16:creationId xmlns:a16="http://schemas.microsoft.com/office/drawing/2014/main" xmlns="" id="{3CA90C20-EF7D-48F5-9B85-D7C307E26B5F}"/>
              </a:ext>
            </a:extLst>
          </p:cNvPr>
          <p:cNvSpPr txBox="1"/>
          <p:nvPr/>
        </p:nvSpPr>
        <p:spPr>
          <a:xfrm>
            <a:off x="73656" y="3394779"/>
            <a:ext cx="2630177" cy="1962076"/>
          </a:xfrm>
          <a:prstGeom prst="rect">
            <a:avLst/>
          </a:prstGeom>
          <a:noFill/>
        </p:spPr>
        <p:txBody>
          <a:bodyPr wrap="square" rtlCol="0">
            <a:spAutoFit/>
          </a:bodyPr>
          <a:lstStyle/>
          <a:p>
            <a:pPr marL="257175" indent="-257175">
              <a:buAutoNum type="alphaLcPeriod"/>
            </a:pPr>
            <a:r>
              <a:rPr lang="en-ZA" sz="1200" dirty="0" smtClean="0"/>
              <a:t>Gert Sibande </a:t>
            </a:r>
            <a:r>
              <a:rPr lang="en-ZA" sz="1200" dirty="0"/>
              <a:t>TVET College Hosted a 2 days Maritime Career Awareness workshop to promote maritime careers to the local youth.</a:t>
            </a:r>
          </a:p>
          <a:p>
            <a:pPr marL="257175" indent="-257175">
              <a:buAutoNum type="alphaLcPeriod"/>
            </a:pPr>
            <a:endParaRPr lang="en-ZA" sz="1200" dirty="0"/>
          </a:p>
          <a:p>
            <a:pPr marL="257175" indent="-257175">
              <a:buAutoNum type="alphaLcPeriod"/>
            </a:pPr>
            <a:r>
              <a:rPr lang="en-ZA" sz="1200" dirty="0"/>
              <a:t>This initiative  generated a lot of interest in the maritime and we started receiving a lot of enquiries.</a:t>
            </a:r>
          </a:p>
          <a:p>
            <a:pPr marL="257175" indent="-257175">
              <a:buAutoNum type="alphaLcPeriod"/>
            </a:pPr>
            <a:endParaRPr lang="en-ZA" sz="1350" dirty="0"/>
          </a:p>
        </p:txBody>
      </p:sp>
    </p:spTree>
    <p:extLst>
      <p:ext uri="{BB962C8B-B14F-4D97-AF65-F5344CB8AC3E}">
        <p14:creationId xmlns:p14="http://schemas.microsoft.com/office/powerpoint/2010/main" xmlns="" val="2969950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2C870-9165-455A-A07C-A0DFEFA9931D}"/>
              </a:ext>
            </a:extLst>
          </p:cNvPr>
          <p:cNvSpPr>
            <a:spLocks noGrp="1"/>
          </p:cNvSpPr>
          <p:nvPr>
            <p:ph type="title"/>
          </p:nvPr>
        </p:nvSpPr>
        <p:spPr>
          <a:xfrm>
            <a:off x="603504" y="1399934"/>
            <a:ext cx="2540330" cy="1234126"/>
          </a:xfrm>
        </p:spPr>
        <p:txBody>
          <a:bodyPr>
            <a:normAutofit/>
          </a:bodyPr>
          <a:lstStyle/>
          <a:p>
            <a:pPr algn="ctr"/>
            <a:r>
              <a:rPr lang="en-ZA" b="1" dirty="0"/>
              <a:t>Progress to Date</a:t>
            </a:r>
          </a:p>
        </p:txBody>
      </p:sp>
      <p:sp>
        <p:nvSpPr>
          <p:cNvPr id="3" name="Content Placeholder 2">
            <a:extLst>
              <a:ext uri="{FF2B5EF4-FFF2-40B4-BE49-F238E27FC236}">
                <a16:creationId xmlns:a16="http://schemas.microsoft.com/office/drawing/2014/main" xmlns="" id="{6ABA6283-0E7B-444A-B319-6858385BFEE3}"/>
              </a:ext>
            </a:extLst>
          </p:cNvPr>
          <p:cNvSpPr>
            <a:spLocks noGrp="1"/>
          </p:cNvSpPr>
          <p:nvPr>
            <p:ph idx="1"/>
          </p:nvPr>
        </p:nvSpPr>
        <p:spPr>
          <a:xfrm>
            <a:off x="603504" y="2768601"/>
            <a:ext cx="2540329" cy="2721371"/>
          </a:xfrm>
        </p:spPr>
        <p:txBody>
          <a:bodyPr>
            <a:normAutofit/>
          </a:bodyPr>
          <a:lstStyle/>
          <a:p>
            <a:r>
              <a:rPr lang="en-ZA" sz="1350"/>
              <a:t>Introduction to Maritime:</a:t>
            </a:r>
          </a:p>
          <a:p>
            <a:pPr lvl="1">
              <a:buFont typeface="Wingdings" panose="05000000000000000000" pitchFamily="2" charset="2"/>
              <a:buChar char="v"/>
            </a:pPr>
            <a:r>
              <a:rPr lang="en-ZA" sz="1350"/>
              <a:t> </a:t>
            </a:r>
            <a:r>
              <a:rPr lang="en-ZA" sz="1350" i="1" u="sng"/>
              <a:t>From July 2019 – September 2019: </a:t>
            </a:r>
            <a:r>
              <a:rPr lang="en-ZA" sz="1350"/>
              <a:t>a very informative program was conducted to the Staff members and facilitators that will be involved with the maritime training academy</a:t>
            </a:r>
          </a:p>
        </p:txBody>
      </p:sp>
      <p:pic>
        <p:nvPicPr>
          <p:cNvPr id="5" name="Picture 4" descr="A group of people posing for the camera&#10;&#10;Description automatically generated">
            <a:extLst>
              <a:ext uri="{FF2B5EF4-FFF2-40B4-BE49-F238E27FC236}">
                <a16:creationId xmlns:a16="http://schemas.microsoft.com/office/drawing/2014/main" xmlns="" id="{4EC3083E-8C86-4179-BD5A-04C8B109FBF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2466" y="1212850"/>
            <a:ext cx="2521187" cy="2521187"/>
          </a:xfrm>
          <a:prstGeom prst="rect">
            <a:avLst/>
          </a:prstGeom>
        </p:spPr>
      </p:pic>
      <p:pic>
        <p:nvPicPr>
          <p:cNvPr id="11" name="Picture 10" descr="A picture containing text, person, sitting, young&#10;&#10;Description automatically generated">
            <a:extLst>
              <a:ext uri="{FF2B5EF4-FFF2-40B4-BE49-F238E27FC236}">
                <a16:creationId xmlns:a16="http://schemas.microsoft.com/office/drawing/2014/main" xmlns="" id="{4AC366F7-5C6E-454E-98EF-D622546519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59730" y="1317586"/>
            <a:ext cx="1828877" cy="1828877"/>
          </a:xfrm>
          <a:prstGeom prst="rect">
            <a:avLst/>
          </a:prstGeom>
        </p:spPr>
      </p:pic>
      <p:pic>
        <p:nvPicPr>
          <p:cNvPr id="9" name="Picture 8">
            <a:extLst>
              <a:ext uri="{FF2B5EF4-FFF2-40B4-BE49-F238E27FC236}">
                <a16:creationId xmlns:a16="http://schemas.microsoft.com/office/drawing/2014/main" xmlns="" id="{8B9EBB55-F6A9-4061-BF05-2D45BE68F71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4398476" y="3928825"/>
            <a:ext cx="1549166" cy="1883483"/>
          </a:xfrm>
          <a:prstGeom prst="rect">
            <a:avLst/>
          </a:prstGeom>
        </p:spPr>
      </p:pic>
      <p:pic>
        <p:nvPicPr>
          <p:cNvPr id="7" name="Picture 6" descr="A person holding a sign&#10;&#10;Description automatically generated">
            <a:extLst>
              <a:ext uri="{FF2B5EF4-FFF2-40B4-BE49-F238E27FC236}">
                <a16:creationId xmlns:a16="http://schemas.microsoft.com/office/drawing/2014/main" xmlns="" id="{8311F7B9-142B-41B0-9645-898E709FC35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59730" y="3713122"/>
            <a:ext cx="1828877" cy="1828877"/>
          </a:xfrm>
          <a:prstGeom prst="rect">
            <a:avLst/>
          </a:prstGeom>
        </p:spPr>
      </p:pic>
    </p:spTree>
    <p:extLst>
      <p:ext uri="{BB962C8B-B14F-4D97-AF65-F5344CB8AC3E}">
        <p14:creationId xmlns:p14="http://schemas.microsoft.com/office/powerpoint/2010/main" xmlns="" val="2270941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F5AEE3-98AB-4C2B-965E-E1300FFE4282}"/>
              </a:ext>
            </a:extLst>
          </p:cNvPr>
          <p:cNvSpPr>
            <a:spLocks noGrp="1"/>
          </p:cNvSpPr>
          <p:nvPr>
            <p:ph type="title"/>
          </p:nvPr>
        </p:nvSpPr>
        <p:spPr>
          <a:xfrm>
            <a:off x="820571" y="1495888"/>
            <a:ext cx="3508833" cy="2137220"/>
          </a:xfrm>
        </p:spPr>
        <p:txBody>
          <a:bodyPr vert="horz" lIns="68580" tIns="34290" rIns="68580" bIns="34290" rtlCol="0" anchor="b">
            <a:normAutofit/>
          </a:bodyPr>
          <a:lstStyle/>
          <a:p>
            <a:pPr algn="ctr"/>
            <a:r>
              <a:rPr lang="en-US" sz="4500" b="1" dirty="0"/>
              <a:t>Progress to Date</a:t>
            </a:r>
          </a:p>
        </p:txBody>
      </p:sp>
      <p:sp>
        <p:nvSpPr>
          <p:cNvPr id="3" name="Content Placeholder 2">
            <a:extLst>
              <a:ext uri="{FF2B5EF4-FFF2-40B4-BE49-F238E27FC236}">
                <a16:creationId xmlns:a16="http://schemas.microsoft.com/office/drawing/2014/main" xmlns="" id="{6A682325-C909-4DAF-A98A-27D7052552D5}"/>
              </a:ext>
            </a:extLst>
          </p:cNvPr>
          <p:cNvSpPr>
            <a:spLocks noGrp="1"/>
          </p:cNvSpPr>
          <p:nvPr>
            <p:ph idx="1"/>
          </p:nvPr>
        </p:nvSpPr>
        <p:spPr>
          <a:xfrm>
            <a:off x="820573" y="3739450"/>
            <a:ext cx="2865603" cy="1622663"/>
          </a:xfrm>
        </p:spPr>
        <p:txBody>
          <a:bodyPr vert="horz" lIns="68580" tIns="34290" rIns="68580" bIns="34290" rtlCol="0" anchor="t">
            <a:normAutofit/>
          </a:bodyPr>
          <a:lstStyle/>
          <a:p>
            <a:pPr marL="0" indent="0">
              <a:buNone/>
            </a:pPr>
            <a:r>
              <a:rPr lang="en-US" sz="1800" dirty="0"/>
              <a:t>STCW Training (Sea Safety and Sea Survival Training): </a:t>
            </a:r>
          </a:p>
          <a:p>
            <a:pPr marL="0" indent="0">
              <a:buNone/>
            </a:pPr>
            <a:r>
              <a:rPr lang="en-US" sz="1800" dirty="0"/>
              <a:t>Date: 27</a:t>
            </a:r>
            <a:r>
              <a:rPr lang="en-US" sz="1800" baseline="30000" dirty="0"/>
              <a:t>th</a:t>
            </a:r>
            <a:r>
              <a:rPr lang="en-US" sz="1800" dirty="0"/>
              <a:t> February 2020 </a:t>
            </a:r>
          </a:p>
        </p:txBody>
      </p:sp>
      <p:pic>
        <p:nvPicPr>
          <p:cNvPr id="7" name="Picture 6" descr="A group of people posing for a photo&#10;&#10;Description automatically generated">
            <a:extLst>
              <a:ext uri="{FF2B5EF4-FFF2-40B4-BE49-F238E27FC236}">
                <a16:creationId xmlns:a16="http://schemas.microsoft.com/office/drawing/2014/main" xmlns="" id="{1BE4F0A4-FFA3-46D4-A156-3A438022D4E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4" b="9858"/>
          <a:stretch/>
        </p:blipFill>
        <p:spPr>
          <a:xfrm>
            <a:off x="4596169" y="1449531"/>
            <a:ext cx="1798136" cy="1620927"/>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5" name="Picture 4" descr="A group of people swimming in a pool of water&#10;&#10;Description automatically generated">
            <a:extLst>
              <a:ext uri="{FF2B5EF4-FFF2-40B4-BE49-F238E27FC236}">
                <a16:creationId xmlns:a16="http://schemas.microsoft.com/office/drawing/2014/main" xmlns="" id="{9016C532-7035-4221-A9EA-5C26A67F233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399" r="-2" b="5012"/>
          <a:stretch/>
        </p:blipFill>
        <p:spPr>
          <a:xfrm>
            <a:off x="4882398" y="1924518"/>
            <a:ext cx="3936991" cy="3448304"/>
          </a:xfrm>
          <a:custGeom>
            <a:avLst/>
            <a:gdLst/>
            <a:ahLst/>
            <a:cxnLst/>
            <a:rect l="l" t="t" r="r" b="b"/>
            <a:pathLst>
              <a:path w="5249321" h="4597738">
                <a:moveTo>
                  <a:pt x="1937803" y="0"/>
                </a:moveTo>
                <a:lnTo>
                  <a:pt x="2075306" y="0"/>
                </a:lnTo>
                <a:cubicBezTo>
                  <a:pt x="3756720" y="0"/>
                  <a:pt x="3756720" y="0"/>
                  <a:pt x="3756720" y="0"/>
                </a:cubicBezTo>
                <a:cubicBezTo>
                  <a:pt x="3871017" y="0"/>
                  <a:pt x="4018934" y="79730"/>
                  <a:pt x="4079444" y="179392"/>
                </a:cubicBezTo>
                <a:cubicBezTo>
                  <a:pt x="5208980" y="2112834"/>
                  <a:pt x="5208980" y="2112834"/>
                  <a:pt x="5208980" y="2112834"/>
                </a:cubicBezTo>
                <a:cubicBezTo>
                  <a:pt x="5262769" y="2219140"/>
                  <a:pt x="5262769" y="2378598"/>
                  <a:pt x="5208980" y="2484906"/>
                </a:cubicBezTo>
                <a:cubicBezTo>
                  <a:pt x="4079444" y="4418346"/>
                  <a:pt x="4079444" y="4418346"/>
                  <a:pt x="4079444" y="4418346"/>
                </a:cubicBezTo>
                <a:cubicBezTo>
                  <a:pt x="4018934" y="4518010"/>
                  <a:pt x="3871017" y="4597738"/>
                  <a:pt x="3756720" y="4597738"/>
                </a:cubicBezTo>
                <a:lnTo>
                  <a:pt x="1497645" y="4597738"/>
                </a:lnTo>
                <a:cubicBezTo>
                  <a:pt x="1376624" y="4597738"/>
                  <a:pt x="1228709" y="4518010"/>
                  <a:pt x="1174922" y="4418346"/>
                </a:cubicBezTo>
                <a:cubicBezTo>
                  <a:pt x="45385" y="2484906"/>
                  <a:pt x="45385" y="2484906"/>
                  <a:pt x="45385" y="2484906"/>
                </a:cubicBezTo>
                <a:cubicBezTo>
                  <a:pt x="-15128" y="2378598"/>
                  <a:pt x="-15128" y="2219140"/>
                  <a:pt x="45385" y="2112834"/>
                </a:cubicBezTo>
                <a:cubicBezTo>
                  <a:pt x="115981" y="1991994"/>
                  <a:pt x="182165" y="1878706"/>
                  <a:pt x="244212" y="1772499"/>
                </a:cubicBezTo>
                <a:lnTo>
                  <a:pt x="329190" y="1627041"/>
                </a:lnTo>
                <a:lnTo>
                  <a:pt x="1398074" y="1627041"/>
                </a:lnTo>
                <a:cubicBezTo>
                  <a:pt x="1456729" y="1627041"/>
                  <a:pt x="1532637" y="1586126"/>
                  <a:pt x="1563690" y="1534980"/>
                </a:cubicBezTo>
                <a:cubicBezTo>
                  <a:pt x="1563690" y="1534980"/>
                  <a:pt x="1563690" y="1534980"/>
                  <a:pt x="2143347" y="542774"/>
                </a:cubicBezTo>
                <a:cubicBezTo>
                  <a:pt x="2170950" y="488219"/>
                  <a:pt x="2170950" y="406388"/>
                  <a:pt x="2143347" y="351833"/>
                </a:cubicBezTo>
                <a:cubicBezTo>
                  <a:pt x="2143347" y="351833"/>
                  <a:pt x="2143347" y="351833"/>
                  <a:pt x="1954987" y="29414"/>
                </a:cubicBezTo>
                <a:close/>
              </a:path>
            </a:pathLst>
          </a:custGeom>
        </p:spPr>
      </p:pic>
      <p:pic>
        <p:nvPicPr>
          <p:cNvPr id="9" name="Picture 8" descr="A group of people posing for the camera&#10;&#10;Description automatically generated">
            <a:extLst>
              <a:ext uri="{FF2B5EF4-FFF2-40B4-BE49-F238E27FC236}">
                <a16:creationId xmlns:a16="http://schemas.microsoft.com/office/drawing/2014/main" xmlns="" id="{4B213E11-8435-4064-B60B-4390CBF0224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7" b="9861"/>
          <a:stretch/>
        </p:blipFill>
        <p:spPr>
          <a:xfrm>
            <a:off x="3761928" y="3761809"/>
            <a:ext cx="1367308" cy="1232558"/>
          </a:xfrm>
          <a:custGeom>
            <a:avLst/>
            <a:gdLst/>
            <a:ahLst/>
            <a:cxnLst/>
            <a:rect l="l" t="t" r="r" b="b"/>
            <a:pathLst>
              <a:path w="1823077" h="1643411">
                <a:moveTo>
                  <a:pt x="520128" y="0"/>
                </a:moveTo>
                <a:cubicBezTo>
                  <a:pt x="1304700" y="0"/>
                  <a:pt x="1304700" y="0"/>
                  <a:pt x="1304700" y="0"/>
                </a:cubicBezTo>
                <a:cubicBezTo>
                  <a:pt x="1344396" y="0"/>
                  <a:pt x="1395767" y="28499"/>
                  <a:pt x="1416781" y="64122"/>
                </a:cubicBezTo>
                <a:cubicBezTo>
                  <a:pt x="1809067" y="755209"/>
                  <a:pt x="1809067" y="755209"/>
                  <a:pt x="1809067" y="755209"/>
                </a:cubicBezTo>
                <a:cubicBezTo>
                  <a:pt x="1827748" y="793207"/>
                  <a:pt x="1827748" y="850204"/>
                  <a:pt x="1809067" y="888203"/>
                </a:cubicBezTo>
                <a:cubicBezTo>
                  <a:pt x="1416781" y="1579289"/>
                  <a:pt x="1416781" y="1579289"/>
                  <a:pt x="1416781" y="1579289"/>
                </a:cubicBezTo>
                <a:cubicBezTo>
                  <a:pt x="1395767" y="1614914"/>
                  <a:pt x="1344396" y="1643411"/>
                  <a:pt x="1304700" y="1643411"/>
                </a:cubicBezTo>
                <a:lnTo>
                  <a:pt x="520128" y="1643411"/>
                </a:lnTo>
                <a:cubicBezTo>
                  <a:pt x="478098" y="1643411"/>
                  <a:pt x="426728" y="1614914"/>
                  <a:pt x="408048" y="1579289"/>
                </a:cubicBezTo>
                <a:cubicBezTo>
                  <a:pt x="15762" y="888203"/>
                  <a:pt x="15762" y="888203"/>
                  <a:pt x="15762" y="888203"/>
                </a:cubicBezTo>
                <a:cubicBezTo>
                  <a:pt x="-5254" y="850204"/>
                  <a:pt x="-5254" y="793207"/>
                  <a:pt x="15762" y="755209"/>
                </a:cubicBezTo>
                <a:cubicBezTo>
                  <a:pt x="408048" y="64122"/>
                  <a:pt x="408048" y="64122"/>
                  <a:pt x="408048" y="64122"/>
                </a:cubicBezTo>
                <a:cubicBezTo>
                  <a:pt x="426728" y="28499"/>
                  <a:pt x="478098" y="0"/>
                  <a:pt x="520128" y="0"/>
                </a:cubicBezTo>
                <a:close/>
              </a:path>
            </a:pathLst>
          </a:custGeom>
        </p:spPr>
      </p:pic>
      <p:sp>
        <p:nvSpPr>
          <p:cNvPr id="10" name="TextBox 9">
            <a:extLst>
              <a:ext uri="{FF2B5EF4-FFF2-40B4-BE49-F238E27FC236}">
                <a16:creationId xmlns:a16="http://schemas.microsoft.com/office/drawing/2014/main" xmlns="" id="{7238810C-8930-4AA7-9C20-C748A3301378}"/>
              </a:ext>
            </a:extLst>
          </p:cNvPr>
          <p:cNvSpPr txBox="1"/>
          <p:nvPr/>
        </p:nvSpPr>
        <p:spPr>
          <a:xfrm>
            <a:off x="831520" y="5146550"/>
            <a:ext cx="4674869" cy="300082"/>
          </a:xfrm>
          <a:prstGeom prst="rect">
            <a:avLst/>
          </a:prstGeom>
          <a:noFill/>
        </p:spPr>
        <p:txBody>
          <a:bodyPr wrap="square" rtlCol="0">
            <a:spAutoFit/>
          </a:bodyPr>
          <a:lstStyle/>
          <a:p>
            <a:pPr marL="214313" indent="-214313">
              <a:spcAft>
                <a:spcPts val="450"/>
              </a:spcAft>
              <a:buFont typeface="Wingdings" panose="05000000000000000000" pitchFamily="2" charset="2"/>
              <a:buChar char="v"/>
            </a:pPr>
            <a:r>
              <a:rPr lang="en-ZA" sz="1350"/>
              <a:t>Junior Maritime Facilitators for the STCW programs</a:t>
            </a:r>
          </a:p>
        </p:txBody>
      </p:sp>
    </p:spTree>
    <p:extLst>
      <p:ext uri="{BB962C8B-B14F-4D97-AF65-F5344CB8AC3E}">
        <p14:creationId xmlns:p14="http://schemas.microsoft.com/office/powerpoint/2010/main" xmlns="" val="1332190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pPr algn="ctr"/>
            <a:r>
              <a:rPr lang="st-ZA" dirty="0" smtClean="0"/>
              <a:t/>
            </a:r>
            <a:br>
              <a:rPr lang="st-ZA" dirty="0" smtClean="0"/>
            </a:br>
            <a:r>
              <a:rPr lang="st-ZA" i="1" dirty="0" smtClean="0">
                <a:solidFill>
                  <a:srgbClr val="FF0000"/>
                </a:solidFill>
              </a:rPr>
              <a:t>I thank you</a:t>
            </a:r>
            <a:endParaRPr lang="en-US" i="1"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39752" y="1916832"/>
            <a:ext cx="4146376" cy="3244180"/>
          </a:xfrm>
        </p:spPr>
      </p:pic>
    </p:spTree>
    <p:extLst>
      <p:ext uri="{BB962C8B-B14F-4D97-AF65-F5344CB8AC3E}">
        <p14:creationId xmlns:p14="http://schemas.microsoft.com/office/powerpoint/2010/main" xmlns="" val="4061631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pPr algn="ctr"/>
            <a:r>
              <a:rPr lang="en-ZA" b="1" dirty="0" smtClean="0"/>
              <a:t>Declaration of Authenticity</a:t>
            </a:r>
            <a:endParaRPr lang="en-ZA" b="1" dirty="0"/>
          </a:p>
        </p:txBody>
      </p:sp>
      <p:sp>
        <p:nvSpPr>
          <p:cNvPr id="4" name="AutoShape 2" descr="https://mail.google.com/mail/u/0/?ui=2&amp;ik=a2d7b872ab&amp;view=fimg&amp;th=15ac6802175ae433&amp;attid=0.1&amp;disp=emb&amp;attbid=ANGjdJ_yTncC5An2otP1c0IFTm03r-tb4Pdo3BPOBsNrohguedgkzAMUG0mIfYAtOcNBPPwWWpm6pw8Crq2lIeIqchRyYuPliNBeq91YGUXnGRsmzlkmqX3_T7uvzCo&amp;sz=w342-h106&amp;ats=1489389755203&amp;rm=15ac6802175ae433&amp;zw&amp;atsh=1"/>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ZA" sz="1350"/>
          </a:p>
        </p:txBody>
      </p:sp>
      <p:sp>
        <p:nvSpPr>
          <p:cNvPr id="5" name="AutoShape 4" descr="https://mail.google.com/mail/u/0/?ui=2&amp;ik=a2d7b872ab&amp;view=fimg&amp;th=15ac6802175ae433&amp;attid=0.1&amp;disp=emb&amp;attbid=ANGjdJ_yTncC5An2otP1c0IFTm03r-tb4Pdo3BPOBsNrohguedgkzAMUG0mIfYAtOcNBPPwWWpm6pw8Crq2lIeIqchRyYuPliNBeq91YGUXnGRsmzlkmqX3_T7uvzCo&amp;sz=w342-h106&amp;ats=1489389755203&amp;rm=15ac6802175ae433&amp;zw&amp;atsh=1"/>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ZA" sz="1350"/>
          </a:p>
        </p:txBody>
      </p:sp>
      <p:sp>
        <p:nvSpPr>
          <p:cNvPr id="3" name="Content Placeholder 2"/>
          <p:cNvSpPr>
            <a:spLocks noGrp="1"/>
          </p:cNvSpPr>
          <p:nvPr>
            <p:ph idx="1"/>
          </p:nvPr>
        </p:nvSpPr>
        <p:spPr>
          <a:solidFill>
            <a:schemeClr val="accent1">
              <a:lumMod val="20000"/>
              <a:lumOff val="80000"/>
            </a:schemeClr>
          </a:solidFill>
          <a:ln>
            <a:solidFill>
              <a:schemeClr val="accent1"/>
            </a:solidFill>
          </a:ln>
        </p:spPr>
        <p:txBody>
          <a:bodyPr>
            <a:normAutofit/>
          </a:bodyPr>
          <a:lstStyle/>
          <a:p>
            <a:pPr marL="0" indent="0" algn="just">
              <a:buNone/>
            </a:pPr>
            <a:endParaRPr lang="en-ZA" sz="2100" dirty="0" smtClean="0"/>
          </a:p>
          <a:p>
            <a:pPr marL="0" indent="0" algn="just">
              <a:buNone/>
            </a:pPr>
            <a:r>
              <a:rPr lang="en-ZA" sz="2100" dirty="0" smtClean="0"/>
              <a:t>Hereby I, </a:t>
            </a:r>
            <a:r>
              <a:rPr lang="en-ZA" sz="2100" u="sng" dirty="0" smtClean="0"/>
              <a:t>MS TPP </a:t>
            </a:r>
            <a:r>
              <a:rPr lang="en-ZA" u="sng" dirty="0" smtClean="0"/>
              <a:t>MANGE</a:t>
            </a:r>
            <a:r>
              <a:rPr lang="en-ZA" sz="2100" dirty="0" smtClean="0"/>
              <a:t> College Acting Principal of </a:t>
            </a:r>
            <a:r>
              <a:rPr lang="en-ZA" sz="2100" u="sng" dirty="0" smtClean="0"/>
              <a:t>GERT SIBANDE TVET COLLEGE</a:t>
            </a:r>
            <a:r>
              <a:rPr lang="en-ZA" sz="2100" dirty="0" smtClean="0"/>
              <a:t>  </a:t>
            </a:r>
            <a:r>
              <a:rPr lang="en-ZA" sz="2100" dirty="0"/>
              <a:t>declares that the information supplied in the report </a:t>
            </a:r>
            <a:r>
              <a:rPr lang="en-ZA" sz="2100" dirty="0" smtClean="0"/>
              <a:t>has </a:t>
            </a:r>
            <a:r>
              <a:rPr lang="en-ZA" sz="2100" dirty="0"/>
              <a:t>been verified by me and </a:t>
            </a:r>
            <a:r>
              <a:rPr lang="en-ZA" sz="2100" dirty="0" smtClean="0"/>
              <a:t>is correct </a:t>
            </a:r>
            <a:r>
              <a:rPr lang="en-ZA" sz="2100" dirty="0"/>
              <a:t>to the best of my knowledge</a:t>
            </a:r>
            <a:r>
              <a:rPr lang="en-ZA" sz="2100" dirty="0" smtClean="0"/>
              <a:t>.</a:t>
            </a:r>
          </a:p>
          <a:p>
            <a:pPr marL="0" indent="0" algn="just">
              <a:buNone/>
            </a:pPr>
            <a:endParaRPr lang="en-ZA" sz="2100" dirty="0"/>
          </a:p>
          <a:p>
            <a:endParaRPr lang="en-ZA" sz="2100" dirty="0"/>
          </a:p>
          <a:p>
            <a:pPr marL="0" indent="0">
              <a:buNone/>
            </a:pPr>
            <a:r>
              <a:rPr lang="en-ZA" sz="2100" dirty="0" smtClean="0"/>
              <a:t>                                                                           </a:t>
            </a:r>
            <a:endParaRPr lang="en-ZA" sz="2100" dirty="0"/>
          </a:p>
          <a:p>
            <a:pPr marL="0" indent="0">
              <a:buNone/>
            </a:pPr>
            <a:r>
              <a:rPr lang="en-ZA" sz="2100" dirty="0" smtClean="0"/>
              <a:t> </a:t>
            </a:r>
            <a:endParaRPr lang="en-ZA" sz="2100" dirty="0"/>
          </a:p>
        </p:txBody>
      </p:sp>
      <p:pic>
        <p:nvPicPr>
          <p:cNvPr id="8" name="Picture 7"/>
          <p:cNvPicPr/>
          <p:nvPr/>
        </p:nvPicPr>
        <p:blipFill rotWithShape="1">
          <a:blip r:embed="rId2" cstate="print"/>
          <a:srcRect l="64870" t="59451" r="12271" b="24543"/>
          <a:stretch/>
        </p:blipFill>
        <p:spPr bwMode="auto">
          <a:xfrm>
            <a:off x="1043608" y="3573016"/>
            <a:ext cx="7128792" cy="165618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06419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19814" cy="1325563"/>
          </a:xfrm>
          <a:solidFill>
            <a:schemeClr val="accent1">
              <a:lumMod val="60000"/>
              <a:lumOff val="40000"/>
            </a:schemeClr>
          </a:solidFill>
        </p:spPr>
        <p:txBody>
          <a:bodyPr/>
          <a:lstStyle/>
          <a:p>
            <a:pPr algn="ctr"/>
            <a:r>
              <a:rPr lang="en-US" b="1" dirty="0" smtClean="0"/>
              <a:t>MANAGEMENT OF GERT SIBANDE TVET COLLEGE</a:t>
            </a:r>
            <a:endParaRPr lang="en-ZA" b="1" dirty="0"/>
          </a:p>
        </p:txBody>
      </p:sp>
      <p:sp>
        <p:nvSpPr>
          <p:cNvPr id="3" name="Content Placeholder 2"/>
          <p:cNvSpPr>
            <a:spLocks noGrp="1"/>
          </p:cNvSpPr>
          <p:nvPr>
            <p:ph idx="1"/>
          </p:nvPr>
        </p:nvSpPr>
        <p:spPr>
          <a:xfrm>
            <a:off x="628650" y="1988840"/>
            <a:ext cx="8119814" cy="4351338"/>
          </a:xfrm>
        </p:spPr>
        <p:txBody>
          <a:bodyPr>
            <a:normAutofit lnSpcReduction="10000"/>
          </a:bodyPr>
          <a:lstStyle/>
          <a:p>
            <a:r>
              <a:rPr lang="en-US" dirty="0" smtClean="0"/>
              <a:t>On the 1 September 2017, the Principal was seconded to the Regional Manager Position of NW &amp; MP and was permanently appointed in June 2019. </a:t>
            </a:r>
          </a:p>
          <a:p>
            <a:r>
              <a:rPr lang="en-US" dirty="0" smtClean="0"/>
              <a:t>The Acting Principal was appointed from 1 September 2017 to date. The process of filling the post is still underway: interviews were conducted on the 17 October 2019, and waiting for finalization from the Minister.</a:t>
            </a:r>
          </a:p>
          <a:p>
            <a:r>
              <a:rPr lang="en-US" dirty="0" smtClean="0"/>
              <a:t>The College has an Acting Deputy Principal Finance, Acting Deputy Principal Academic Affairs, Acting Registrar, Deputy Principal Corporate, five (5) appointed Campus Managers and two (2) acting campus managers for Standerton and Evander Campus.</a:t>
            </a:r>
          </a:p>
          <a:p>
            <a:r>
              <a:rPr lang="en-US" dirty="0" smtClean="0"/>
              <a:t>The College has six (6) </a:t>
            </a:r>
            <a:r>
              <a:rPr lang="en-US" dirty="0"/>
              <a:t>C</a:t>
            </a:r>
            <a:r>
              <a:rPr lang="en-US" dirty="0" smtClean="0"/>
              <a:t>ampuses, Skills </a:t>
            </a:r>
            <a:r>
              <a:rPr lang="en-US" dirty="0"/>
              <a:t>A</a:t>
            </a:r>
            <a:r>
              <a:rPr lang="en-US" dirty="0" smtClean="0"/>
              <a:t>cademy and Artisan development in Standerton, satellite </a:t>
            </a:r>
            <a:r>
              <a:rPr lang="en-US" dirty="0"/>
              <a:t>S</a:t>
            </a:r>
            <a:r>
              <a:rPr lang="en-US" dirty="0" smtClean="0"/>
              <a:t>kills Centre in </a:t>
            </a:r>
            <a:r>
              <a:rPr lang="en-US" dirty="0" err="1" smtClean="0"/>
              <a:t>Bethal</a:t>
            </a:r>
            <a:r>
              <a:rPr lang="en-US" dirty="0" smtClean="0"/>
              <a:t> and Piet Retief.</a:t>
            </a:r>
          </a:p>
          <a:p>
            <a:pPr marL="0" indent="0">
              <a:buNone/>
            </a:pPr>
            <a:endParaRPr lang="en-ZA" dirty="0"/>
          </a:p>
        </p:txBody>
      </p:sp>
    </p:spTree>
    <p:extLst>
      <p:ext uri="{BB962C8B-B14F-4D97-AF65-F5344CB8AC3E}">
        <p14:creationId xmlns:p14="http://schemas.microsoft.com/office/powerpoint/2010/main" xmlns="" val="4143207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5126"/>
            <a:ext cx="8136904" cy="1325563"/>
          </a:xfrm>
          <a:solidFill>
            <a:schemeClr val="accent1">
              <a:lumMod val="60000"/>
              <a:lumOff val="40000"/>
            </a:schemeClr>
          </a:solidFill>
        </p:spPr>
        <p:txBody>
          <a:bodyPr>
            <a:normAutofit fontScale="90000"/>
          </a:bodyPr>
          <a:lstStyle/>
          <a:p>
            <a:pPr algn="ctr"/>
            <a:r>
              <a:rPr lang="en-US" b="1" dirty="0" smtClean="0"/>
              <a:t>GOVERNANCE STRUCTURES </a:t>
            </a:r>
            <a:br>
              <a:rPr lang="en-US" b="1" dirty="0" smtClean="0"/>
            </a:br>
            <a:r>
              <a:rPr lang="en-US" b="1" dirty="0" smtClean="0"/>
              <a:t>ESTABLISHED IN TERMS OF THE CET ACT NO. 16 OF 2006</a:t>
            </a:r>
            <a:endParaRPr lang="en-ZA" b="1" dirty="0"/>
          </a:p>
        </p:txBody>
      </p:sp>
      <p:sp>
        <p:nvSpPr>
          <p:cNvPr id="3" name="Content Placeholder 2"/>
          <p:cNvSpPr>
            <a:spLocks noGrp="1"/>
          </p:cNvSpPr>
          <p:nvPr>
            <p:ph idx="1"/>
          </p:nvPr>
        </p:nvSpPr>
        <p:spPr>
          <a:xfrm>
            <a:off x="467544" y="1825625"/>
            <a:ext cx="8136904" cy="4351338"/>
          </a:xfrm>
        </p:spPr>
        <p:txBody>
          <a:bodyPr>
            <a:normAutofit lnSpcReduction="10000"/>
          </a:bodyPr>
          <a:lstStyle/>
          <a:p>
            <a:r>
              <a:rPr lang="en-US" dirty="0" smtClean="0"/>
              <a:t>The Minister of Higher Education and Training appointed five (05) Ministerial Council Appointees in April 2019 and granted concurrence  with council to appoint four (4) additional members and (1) donor council member in October 2019 as informed by the CET ACT section 10(4).</a:t>
            </a:r>
          </a:p>
          <a:p>
            <a:r>
              <a:rPr lang="en-US" dirty="0" smtClean="0"/>
              <a:t>The Council of the College is well constituted with sub-committees of council under the leadership of the Chairperson, </a:t>
            </a:r>
            <a:r>
              <a:rPr lang="en-US" dirty="0" err="1" smtClean="0"/>
              <a:t>Mr</a:t>
            </a:r>
            <a:r>
              <a:rPr lang="en-US" dirty="0" smtClean="0"/>
              <a:t> BJ </a:t>
            </a:r>
            <a:r>
              <a:rPr lang="en-US" dirty="0" err="1" smtClean="0"/>
              <a:t>Mwale</a:t>
            </a:r>
            <a:r>
              <a:rPr lang="en-US" dirty="0" smtClean="0"/>
              <a:t>.</a:t>
            </a:r>
          </a:p>
          <a:p>
            <a:r>
              <a:rPr lang="en-US" dirty="0" smtClean="0"/>
              <a:t>The quality and expertise of  council members is at a very high level with two SETA CEO’s, two advocates and members from industry appointed and already making an impact at Gert Sibande TVET College.</a:t>
            </a:r>
          </a:p>
          <a:p>
            <a:r>
              <a:rPr lang="en-US" dirty="0" smtClean="0"/>
              <a:t>Council conducts oversight through the various sub-committees, and all reports are presented at a Council meeting quarterly.</a:t>
            </a:r>
          </a:p>
          <a:p>
            <a:r>
              <a:rPr lang="en-US" dirty="0" smtClean="0"/>
              <a:t>Council is satisfied with the Management of the College, from the Academic, Financial Management, Inter-governmental </a:t>
            </a:r>
            <a:r>
              <a:rPr lang="en-US" dirty="0"/>
              <a:t>R</a:t>
            </a:r>
            <a:r>
              <a:rPr lang="en-US" dirty="0" smtClean="0"/>
              <a:t>elations, Stakeholder management.</a:t>
            </a:r>
          </a:p>
          <a:p>
            <a:endParaRPr lang="en-ZA" dirty="0"/>
          </a:p>
        </p:txBody>
      </p:sp>
    </p:spTree>
    <p:extLst>
      <p:ext uri="{BB962C8B-B14F-4D97-AF65-F5344CB8AC3E}">
        <p14:creationId xmlns:p14="http://schemas.microsoft.com/office/powerpoint/2010/main" xmlns="" val="3228724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47650"/>
          </a:xfrm>
          <a:solidFill>
            <a:schemeClr val="accent1">
              <a:lumMod val="60000"/>
              <a:lumOff val="40000"/>
            </a:schemeClr>
          </a:solidFill>
        </p:spPr>
        <p:txBody>
          <a:bodyPr/>
          <a:lstStyle/>
          <a:p>
            <a:pPr algn="ctr"/>
            <a:r>
              <a:rPr lang="en-ZA" b="1" dirty="0" smtClean="0"/>
              <a:t>Abridged Profile of Ministerial Appointees (Council Members) 2019-2024</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68393299"/>
              </p:ext>
            </p:extLst>
          </p:nvPr>
        </p:nvGraphicFramePr>
        <p:xfrm>
          <a:off x="628650" y="1628801"/>
          <a:ext cx="8263830" cy="4574544"/>
        </p:xfrm>
        <a:graphic>
          <a:graphicData uri="http://schemas.openxmlformats.org/drawingml/2006/table">
            <a:tbl>
              <a:tblPr firstRow="1" bandRow="1">
                <a:tableStyleId>{5C22544A-7EE6-4342-B048-85BDC9FD1C3A}</a:tableStyleId>
              </a:tblPr>
              <a:tblGrid>
                <a:gridCol w="2094730">
                  <a:extLst>
                    <a:ext uri="{9D8B030D-6E8A-4147-A177-3AD203B41FA5}">
                      <a16:colId xmlns:a16="http://schemas.microsoft.com/office/drawing/2014/main" xmlns="" val="1303286043"/>
                    </a:ext>
                  </a:extLst>
                </a:gridCol>
                <a:gridCol w="2414442">
                  <a:extLst>
                    <a:ext uri="{9D8B030D-6E8A-4147-A177-3AD203B41FA5}">
                      <a16:colId xmlns:a16="http://schemas.microsoft.com/office/drawing/2014/main" xmlns="" val="2636304813"/>
                    </a:ext>
                  </a:extLst>
                </a:gridCol>
                <a:gridCol w="3754658">
                  <a:extLst>
                    <a:ext uri="{9D8B030D-6E8A-4147-A177-3AD203B41FA5}">
                      <a16:colId xmlns:a16="http://schemas.microsoft.com/office/drawing/2014/main" xmlns="" val="2732954830"/>
                    </a:ext>
                  </a:extLst>
                </a:gridCol>
              </a:tblGrid>
              <a:tr h="360039">
                <a:tc>
                  <a:txBody>
                    <a:bodyPr/>
                    <a:lstStyle/>
                    <a:p>
                      <a:r>
                        <a:rPr lang="en-ZA" dirty="0" smtClean="0"/>
                        <a:t>Name of the Council</a:t>
                      </a:r>
                      <a:endParaRPr lang="en-ZA" dirty="0"/>
                    </a:p>
                  </a:txBody>
                  <a:tcPr/>
                </a:tc>
                <a:tc>
                  <a:txBody>
                    <a:bodyPr/>
                    <a:lstStyle/>
                    <a:p>
                      <a:r>
                        <a:rPr lang="en-ZA" dirty="0" smtClean="0"/>
                        <a:t>Position</a:t>
                      </a:r>
                      <a:endParaRPr lang="en-ZA" dirty="0"/>
                    </a:p>
                  </a:txBody>
                  <a:tcPr/>
                </a:tc>
                <a:tc>
                  <a:txBody>
                    <a:bodyPr/>
                    <a:lstStyle/>
                    <a:p>
                      <a:r>
                        <a:rPr lang="en-ZA" dirty="0" smtClean="0"/>
                        <a:t>Brief Profile</a:t>
                      </a:r>
                      <a:endParaRPr lang="en-ZA" dirty="0"/>
                    </a:p>
                  </a:txBody>
                  <a:tcPr/>
                </a:tc>
                <a:extLst>
                  <a:ext uri="{0D108BD9-81ED-4DB2-BD59-A6C34878D82A}">
                    <a16:rowId xmlns:a16="http://schemas.microsoft.com/office/drawing/2014/main" xmlns="" val="3107614220"/>
                  </a:ext>
                </a:extLst>
              </a:tr>
              <a:tr h="719237">
                <a:tc>
                  <a:txBody>
                    <a:bodyPr/>
                    <a:lstStyle/>
                    <a:p>
                      <a:r>
                        <a:rPr lang="en-ZA" dirty="0" smtClean="0"/>
                        <a:t>Mr. Bongani June Mwale</a:t>
                      </a:r>
                      <a:endParaRPr lang="en-ZA" dirty="0"/>
                    </a:p>
                  </a:txBody>
                  <a:tcPr/>
                </a:tc>
                <a:tc>
                  <a:txBody>
                    <a:bodyPr/>
                    <a:lstStyle/>
                    <a:p>
                      <a:r>
                        <a:rPr lang="en-ZA" dirty="0" smtClean="0"/>
                        <a:t>Chairperson of Council,</a:t>
                      </a:r>
                      <a:r>
                        <a:rPr lang="en-ZA" baseline="0" dirty="0" smtClean="0"/>
                        <a:t> and EXCO &amp; Finance</a:t>
                      </a:r>
                      <a:endParaRPr lang="en-ZA" dirty="0"/>
                    </a:p>
                  </a:txBody>
                  <a:tcPr/>
                </a:tc>
                <a:tc>
                  <a:txBody>
                    <a:bodyPr/>
                    <a:lstStyle/>
                    <a:p>
                      <a:r>
                        <a:rPr lang="en-ZA" dirty="0" smtClean="0"/>
                        <a:t>A PhD candidate with an MBA</a:t>
                      </a:r>
                    </a:p>
                    <a:p>
                      <a:r>
                        <a:rPr lang="en-ZA" dirty="0" smtClean="0"/>
                        <a:t>17 years</a:t>
                      </a:r>
                      <a:r>
                        <a:rPr lang="en-ZA" baseline="0" dirty="0" smtClean="0"/>
                        <a:t> public sector experience</a:t>
                      </a:r>
                    </a:p>
                    <a:p>
                      <a:r>
                        <a:rPr lang="en-ZA" baseline="0" dirty="0" smtClean="0"/>
                        <a:t>Currently a Technical Specialist to the MEC</a:t>
                      </a:r>
                      <a:endParaRPr lang="en-ZA" dirty="0"/>
                    </a:p>
                  </a:txBody>
                  <a:tcPr/>
                </a:tc>
                <a:extLst>
                  <a:ext uri="{0D108BD9-81ED-4DB2-BD59-A6C34878D82A}">
                    <a16:rowId xmlns:a16="http://schemas.microsoft.com/office/drawing/2014/main" xmlns="" val="640336272"/>
                  </a:ext>
                </a:extLst>
              </a:tr>
              <a:tr h="1152128">
                <a:tc>
                  <a:txBody>
                    <a:bodyPr/>
                    <a:lstStyle/>
                    <a:p>
                      <a:r>
                        <a:rPr lang="en-ZA" dirty="0" smtClean="0"/>
                        <a:t>Ms. </a:t>
                      </a:r>
                      <a:r>
                        <a:rPr lang="en-ZA" dirty="0" err="1" smtClean="0"/>
                        <a:t>Maphefo</a:t>
                      </a:r>
                      <a:r>
                        <a:rPr lang="en-ZA" baseline="0" dirty="0" smtClean="0"/>
                        <a:t> Anno-</a:t>
                      </a:r>
                      <a:r>
                        <a:rPr lang="en-ZA" baseline="0" dirty="0" err="1" smtClean="0"/>
                        <a:t>Frempong</a:t>
                      </a:r>
                      <a:endParaRPr lang="en-ZA" dirty="0"/>
                    </a:p>
                  </a:txBody>
                  <a:tcPr/>
                </a:tc>
                <a:tc>
                  <a:txBody>
                    <a:bodyPr/>
                    <a:lstStyle/>
                    <a:p>
                      <a:r>
                        <a:rPr lang="en-ZA" dirty="0" smtClean="0"/>
                        <a:t>Deputy Chairperson</a:t>
                      </a:r>
                      <a:r>
                        <a:rPr lang="en-ZA" baseline="0" dirty="0" smtClean="0"/>
                        <a:t> of Council and of EXCO and Finance</a:t>
                      </a:r>
                      <a:endParaRPr lang="en-ZA" dirty="0"/>
                    </a:p>
                  </a:txBody>
                  <a:tcPr/>
                </a:tc>
                <a:tc>
                  <a:txBody>
                    <a:bodyPr/>
                    <a:lstStyle/>
                    <a:p>
                      <a:r>
                        <a:rPr lang="en-ZA" dirty="0" smtClean="0"/>
                        <a:t>Master Degree</a:t>
                      </a:r>
                    </a:p>
                    <a:p>
                      <a:r>
                        <a:rPr lang="en-ZA" dirty="0" smtClean="0"/>
                        <a:t>12 years of experience in public service and 18</a:t>
                      </a:r>
                      <a:r>
                        <a:rPr lang="en-ZA" baseline="0" dirty="0" smtClean="0"/>
                        <a:t> </a:t>
                      </a:r>
                      <a:r>
                        <a:rPr lang="en-ZA" dirty="0" smtClean="0"/>
                        <a:t> in the SETA environment</a:t>
                      </a:r>
                    </a:p>
                    <a:p>
                      <a:r>
                        <a:rPr lang="en-ZA" dirty="0" smtClean="0"/>
                        <a:t>Serves in Presidential Advisory</a:t>
                      </a:r>
                      <a:r>
                        <a:rPr lang="en-ZA" baseline="0" dirty="0" smtClean="0"/>
                        <a:t> Boards</a:t>
                      </a:r>
                    </a:p>
                    <a:p>
                      <a:r>
                        <a:rPr lang="en-ZA" baseline="0" dirty="0" smtClean="0"/>
                        <a:t>CEO of Transport TETA</a:t>
                      </a:r>
                      <a:endParaRPr lang="en-ZA" dirty="0"/>
                    </a:p>
                  </a:txBody>
                  <a:tcPr/>
                </a:tc>
                <a:extLst>
                  <a:ext uri="{0D108BD9-81ED-4DB2-BD59-A6C34878D82A}">
                    <a16:rowId xmlns:a16="http://schemas.microsoft.com/office/drawing/2014/main" xmlns="" val="2562467410"/>
                  </a:ext>
                </a:extLst>
              </a:tr>
              <a:tr h="720080">
                <a:tc>
                  <a:txBody>
                    <a:bodyPr/>
                    <a:lstStyle/>
                    <a:p>
                      <a:r>
                        <a:rPr lang="en-US" dirty="0" smtClean="0"/>
                        <a:t>Mr. </a:t>
                      </a:r>
                      <a:r>
                        <a:rPr lang="en-US" dirty="0" err="1" smtClean="0"/>
                        <a:t>Marthinus</a:t>
                      </a:r>
                      <a:r>
                        <a:rPr lang="en-US" baseline="0" dirty="0" smtClean="0"/>
                        <a:t> </a:t>
                      </a:r>
                      <a:r>
                        <a:rPr lang="en-US" baseline="0" dirty="0" err="1" smtClean="0"/>
                        <a:t>Zacharius</a:t>
                      </a:r>
                      <a:r>
                        <a:rPr lang="en-US" baseline="0" dirty="0" smtClean="0"/>
                        <a:t> </a:t>
                      </a:r>
                      <a:r>
                        <a:rPr lang="en-US" dirty="0" smtClean="0"/>
                        <a:t>Loots</a:t>
                      </a:r>
                      <a:endParaRPr lang="en-ZA" dirty="0"/>
                    </a:p>
                  </a:txBody>
                  <a:tcPr/>
                </a:tc>
                <a:tc>
                  <a:txBody>
                    <a:bodyPr/>
                    <a:lstStyle/>
                    <a:p>
                      <a:r>
                        <a:rPr lang="en-US" dirty="0" smtClean="0"/>
                        <a:t>Chairperson of the Audit committee</a:t>
                      </a:r>
                      <a:endParaRPr lang="en-ZA" dirty="0"/>
                    </a:p>
                  </a:txBody>
                  <a:tcPr/>
                </a:tc>
                <a:tc>
                  <a:txBody>
                    <a:bodyPr/>
                    <a:lstStyle/>
                    <a:p>
                      <a:r>
                        <a:rPr lang="en-ZA" dirty="0" smtClean="0"/>
                        <a:t>Holds Degree in Accounting</a:t>
                      </a:r>
                    </a:p>
                    <a:p>
                      <a:r>
                        <a:rPr lang="en-ZA" dirty="0" smtClean="0"/>
                        <a:t>Former</a:t>
                      </a:r>
                      <a:r>
                        <a:rPr lang="en-ZA" baseline="0" dirty="0" smtClean="0"/>
                        <a:t> CFO and Administrator at Tshwane North TVET College</a:t>
                      </a:r>
                    </a:p>
                  </a:txBody>
                  <a:tcPr/>
                </a:tc>
                <a:extLst>
                  <a:ext uri="{0D108BD9-81ED-4DB2-BD59-A6C34878D82A}">
                    <a16:rowId xmlns:a16="http://schemas.microsoft.com/office/drawing/2014/main" xmlns="" val="2518538579"/>
                  </a:ext>
                </a:extLst>
              </a:tr>
              <a:tr h="863927">
                <a:tc>
                  <a:txBody>
                    <a:bodyPr/>
                    <a:lstStyle/>
                    <a:p>
                      <a:r>
                        <a:rPr lang="en-US" dirty="0" smtClean="0"/>
                        <a:t>Ms. Amanda </a:t>
                      </a:r>
                      <a:r>
                        <a:rPr lang="en-US" dirty="0" err="1" smtClean="0"/>
                        <a:t>Buzo-Gqoboka</a:t>
                      </a:r>
                      <a:endParaRPr lang="en-ZA" dirty="0"/>
                    </a:p>
                  </a:txBody>
                  <a:tcPr/>
                </a:tc>
                <a:tc>
                  <a:txBody>
                    <a:bodyPr/>
                    <a:lstStyle/>
                    <a:p>
                      <a:r>
                        <a:rPr lang="en-US" dirty="0" smtClean="0"/>
                        <a:t>CEO of</a:t>
                      </a:r>
                      <a:r>
                        <a:rPr lang="en-US" baseline="0" dirty="0" smtClean="0"/>
                        <a:t> Services SETA</a:t>
                      </a:r>
                    </a:p>
                    <a:p>
                      <a:r>
                        <a:rPr lang="en-US" baseline="0" dirty="0" smtClean="0"/>
                        <a:t>advocate</a:t>
                      </a:r>
                      <a:endParaRPr lang="en-ZA" dirty="0" smtClean="0"/>
                    </a:p>
                    <a:p>
                      <a:endParaRPr lang="en-ZA" dirty="0"/>
                    </a:p>
                  </a:txBody>
                  <a:tcPr/>
                </a:tc>
                <a:tc>
                  <a:txBody>
                    <a:bodyPr/>
                    <a:lstStyle/>
                    <a:p>
                      <a:r>
                        <a:rPr lang="en-ZA" dirty="0" smtClean="0"/>
                        <a:t>LLB</a:t>
                      </a:r>
                      <a:r>
                        <a:rPr lang="en-ZA" baseline="0" dirty="0" smtClean="0"/>
                        <a:t> &gt;&gt; B. </a:t>
                      </a:r>
                      <a:r>
                        <a:rPr lang="en-ZA" baseline="0" dirty="0" err="1" smtClean="0"/>
                        <a:t>Proc</a:t>
                      </a:r>
                      <a:r>
                        <a:rPr lang="en-ZA" baseline="0" dirty="0" smtClean="0"/>
                        <a:t>,  Admitted Attorney of the High Court of SA, Experienced Legal, Business and Governance Executive</a:t>
                      </a:r>
                    </a:p>
                    <a:p>
                      <a:r>
                        <a:rPr lang="en-ZA" baseline="0" dirty="0" smtClean="0"/>
                        <a:t>Member, Law Society of the Northern Provinces</a:t>
                      </a:r>
                      <a:endParaRPr lang="en-ZA" dirty="0"/>
                    </a:p>
                  </a:txBody>
                  <a:tcPr/>
                </a:tc>
                <a:extLst>
                  <a:ext uri="{0D108BD9-81ED-4DB2-BD59-A6C34878D82A}">
                    <a16:rowId xmlns:a16="http://schemas.microsoft.com/office/drawing/2014/main" xmlns="" val="2057960681"/>
                  </a:ext>
                </a:extLst>
              </a:tr>
              <a:tr h="613110">
                <a:tc>
                  <a:txBody>
                    <a:bodyPr/>
                    <a:lstStyle/>
                    <a:p>
                      <a:r>
                        <a:rPr lang="en-US" dirty="0" smtClean="0"/>
                        <a:t>Dr. </a:t>
                      </a:r>
                      <a:r>
                        <a:rPr lang="en-US" dirty="0" err="1" smtClean="0"/>
                        <a:t>Amratlal</a:t>
                      </a:r>
                      <a:r>
                        <a:rPr lang="en-US" dirty="0" smtClean="0"/>
                        <a:t> </a:t>
                      </a:r>
                      <a:r>
                        <a:rPr lang="en-US" dirty="0" err="1" smtClean="0"/>
                        <a:t>Beeka</a:t>
                      </a:r>
                      <a:endParaRPr lang="en-ZA" dirty="0"/>
                    </a:p>
                  </a:txBody>
                  <a:tcPr/>
                </a:tc>
                <a:tc>
                  <a:txBody>
                    <a:bodyPr/>
                    <a:lstStyle/>
                    <a:p>
                      <a:r>
                        <a:rPr lang="en-US" dirty="0" smtClean="0"/>
                        <a:t>Member of the Academic board</a:t>
                      </a:r>
                      <a:endParaRPr lang="en-ZA" dirty="0"/>
                    </a:p>
                  </a:txBody>
                  <a:tcPr/>
                </a:tc>
                <a:tc>
                  <a:txBody>
                    <a:bodyPr/>
                    <a:lstStyle/>
                    <a:p>
                      <a:r>
                        <a:rPr lang="en-US" dirty="0" smtClean="0"/>
                        <a:t>A PHD holder and advocate</a:t>
                      </a:r>
                    </a:p>
                    <a:p>
                      <a:r>
                        <a:rPr lang="en-US" dirty="0" smtClean="0"/>
                        <a:t>Former circuit Manager (Highveld Ridge West Circuit)</a:t>
                      </a:r>
                      <a:r>
                        <a:rPr lang="en-US" baseline="0" dirty="0" smtClean="0"/>
                        <a:t> </a:t>
                      </a:r>
                      <a:r>
                        <a:rPr lang="en-US" dirty="0" smtClean="0"/>
                        <a:t>Member, Law</a:t>
                      </a:r>
                      <a:r>
                        <a:rPr lang="en-US" baseline="0" dirty="0" smtClean="0"/>
                        <a:t> Society of South Africa</a:t>
                      </a:r>
                      <a:endParaRPr lang="en-ZA" dirty="0"/>
                    </a:p>
                  </a:txBody>
                  <a:tcPr/>
                </a:tc>
                <a:extLst>
                  <a:ext uri="{0D108BD9-81ED-4DB2-BD59-A6C34878D82A}">
                    <a16:rowId xmlns:a16="http://schemas.microsoft.com/office/drawing/2014/main" xmlns="" val="2602372"/>
                  </a:ext>
                </a:extLst>
              </a:tr>
            </a:tbl>
          </a:graphicData>
        </a:graphic>
      </p:graphicFrame>
    </p:spTree>
    <p:extLst>
      <p:ext uri="{BB962C8B-B14F-4D97-AF65-F5344CB8AC3E}">
        <p14:creationId xmlns:p14="http://schemas.microsoft.com/office/powerpoint/2010/main" xmlns="" val="2036038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8263830" cy="1047650"/>
          </a:xfrm>
          <a:solidFill>
            <a:schemeClr val="accent1">
              <a:lumMod val="60000"/>
              <a:lumOff val="40000"/>
            </a:schemeClr>
          </a:solidFill>
        </p:spPr>
        <p:txBody>
          <a:bodyPr/>
          <a:lstStyle/>
          <a:p>
            <a:pPr algn="ctr"/>
            <a:r>
              <a:rPr lang="en-ZA" b="1" dirty="0" smtClean="0"/>
              <a:t>Abridged Profile of Additional Council Members 2019-2024 (CET </a:t>
            </a:r>
            <a:r>
              <a:rPr lang="en-ZA" b="1" i="1" dirty="0" smtClean="0"/>
              <a:t>S10 (6))</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46994984"/>
              </p:ext>
            </p:extLst>
          </p:nvPr>
        </p:nvGraphicFramePr>
        <p:xfrm>
          <a:off x="628650" y="1340768"/>
          <a:ext cx="8263830" cy="5414833"/>
        </p:xfrm>
        <a:graphic>
          <a:graphicData uri="http://schemas.openxmlformats.org/drawingml/2006/table">
            <a:tbl>
              <a:tblPr firstRow="1" bandRow="1">
                <a:tableStyleId>{5C22544A-7EE6-4342-B048-85BDC9FD1C3A}</a:tableStyleId>
              </a:tblPr>
              <a:tblGrid>
                <a:gridCol w="1711102">
                  <a:extLst>
                    <a:ext uri="{9D8B030D-6E8A-4147-A177-3AD203B41FA5}">
                      <a16:colId xmlns:a16="http://schemas.microsoft.com/office/drawing/2014/main" xmlns="" val="1303286043"/>
                    </a:ext>
                  </a:extLst>
                </a:gridCol>
                <a:gridCol w="1872208">
                  <a:extLst>
                    <a:ext uri="{9D8B030D-6E8A-4147-A177-3AD203B41FA5}">
                      <a16:colId xmlns:a16="http://schemas.microsoft.com/office/drawing/2014/main" xmlns="" val="2636304813"/>
                    </a:ext>
                  </a:extLst>
                </a:gridCol>
                <a:gridCol w="4680520">
                  <a:extLst>
                    <a:ext uri="{9D8B030D-6E8A-4147-A177-3AD203B41FA5}">
                      <a16:colId xmlns:a16="http://schemas.microsoft.com/office/drawing/2014/main" xmlns="" val="2732954830"/>
                    </a:ext>
                  </a:extLst>
                </a:gridCol>
              </a:tblGrid>
              <a:tr h="339913">
                <a:tc>
                  <a:txBody>
                    <a:bodyPr/>
                    <a:lstStyle/>
                    <a:p>
                      <a:r>
                        <a:rPr lang="en-ZA" dirty="0" smtClean="0"/>
                        <a:t>Name of the Council</a:t>
                      </a:r>
                      <a:endParaRPr lang="en-ZA" dirty="0"/>
                    </a:p>
                  </a:txBody>
                  <a:tcPr/>
                </a:tc>
                <a:tc>
                  <a:txBody>
                    <a:bodyPr/>
                    <a:lstStyle/>
                    <a:p>
                      <a:r>
                        <a:rPr lang="en-ZA" dirty="0" smtClean="0"/>
                        <a:t>Position</a:t>
                      </a:r>
                      <a:endParaRPr lang="en-ZA" dirty="0"/>
                    </a:p>
                  </a:txBody>
                  <a:tcPr/>
                </a:tc>
                <a:tc>
                  <a:txBody>
                    <a:bodyPr/>
                    <a:lstStyle/>
                    <a:p>
                      <a:r>
                        <a:rPr lang="en-ZA" dirty="0" smtClean="0"/>
                        <a:t>Brief Profile</a:t>
                      </a:r>
                      <a:endParaRPr lang="en-ZA" dirty="0"/>
                    </a:p>
                  </a:txBody>
                  <a:tcPr/>
                </a:tc>
                <a:extLst>
                  <a:ext uri="{0D108BD9-81ED-4DB2-BD59-A6C34878D82A}">
                    <a16:rowId xmlns:a16="http://schemas.microsoft.com/office/drawing/2014/main" xmlns="" val="3107614220"/>
                  </a:ext>
                </a:extLst>
              </a:tr>
              <a:tr h="686562">
                <a:tc>
                  <a:txBody>
                    <a:bodyPr/>
                    <a:lstStyle/>
                    <a:p>
                      <a:r>
                        <a:rPr lang="en-ZA" dirty="0" smtClean="0"/>
                        <a:t>Mr. </a:t>
                      </a:r>
                      <a:r>
                        <a:rPr lang="en-ZA" dirty="0" err="1" smtClean="0"/>
                        <a:t>Tinyiko</a:t>
                      </a:r>
                      <a:r>
                        <a:rPr lang="en-ZA" dirty="0" smtClean="0"/>
                        <a:t> Lawrence </a:t>
                      </a:r>
                      <a:r>
                        <a:rPr lang="en-ZA" dirty="0" err="1" smtClean="0"/>
                        <a:t>Chauke</a:t>
                      </a:r>
                      <a:endParaRPr lang="en-ZA" dirty="0"/>
                    </a:p>
                  </a:txBody>
                  <a:tcPr/>
                </a:tc>
                <a:tc>
                  <a:txBody>
                    <a:bodyPr/>
                    <a:lstStyle/>
                    <a:p>
                      <a:r>
                        <a:rPr lang="en-ZA" dirty="0" smtClean="0"/>
                        <a:t>Member of</a:t>
                      </a:r>
                      <a:r>
                        <a:rPr lang="en-ZA" baseline="0" dirty="0" smtClean="0"/>
                        <a:t> the Academic Board</a:t>
                      </a:r>
                      <a:endParaRPr lang="en-ZA" dirty="0"/>
                    </a:p>
                  </a:txBody>
                  <a:tcPr/>
                </a:tc>
                <a:tc>
                  <a:txBody>
                    <a:bodyPr/>
                    <a:lstStyle/>
                    <a:p>
                      <a:r>
                        <a:rPr lang="en-ZA" dirty="0" smtClean="0"/>
                        <a:t>Holds MBA</a:t>
                      </a:r>
                      <a:r>
                        <a:rPr lang="en-ZA" baseline="0" dirty="0" smtClean="0"/>
                        <a:t> – Degree</a:t>
                      </a:r>
                    </a:p>
                    <a:p>
                      <a:r>
                        <a:rPr lang="en-ZA" baseline="0" dirty="0" smtClean="0"/>
                        <a:t>17 years of experience in engineering management</a:t>
                      </a:r>
                    </a:p>
                    <a:p>
                      <a:r>
                        <a:rPr lang="en-ZA" baseline="0" dirty="0" smtClean="0"/>
                        <a:t>Eskom – </a:t>
                      </a:r>
                      <a:r>
                        <a:rPr lang="en-ZA" baseline="0" dirty="0" err="1" smtClean="0"/>
                        <a:t>Grootvlei</a:t>
                      </a:r>
                      <a:r>
                        <a:rPr lang="en-ZA" baseline="0" dirty="0" smtClean="0"/>
                        <a:t> Power Station </a:t>
                      </a:r>
                      <a:endParaRPr lang="en-ZA" dirty="0"/>
                    </a:p>
                  </a:txBody>
                  <a:tcPr/>
                </a:tc>
                <a:extLst>
                  <a:ext uri="{0D108BD9-81ED-4DB2-BD59-A6C34878D82A}">
                    <a16:rowId xmlns:a16="http://schemas.microsoft.com/office/drawing/2014/main" xmlns="" val="640336272"/>
                  </a:ext>
                </a:extLst>
              </a:tr>
              <a:tr h="885887">
                <a:tc>
                  <a:txBody>
                    <a:bodyPr/>
                    <a:lstStyle/>
                    <a:p>
                      <a:r>
                        <a:rPr lang="en-ZA" dirty="0" smtClean="0"/>
                        <a:t>Mr.</a:t>
                      </a:r>
                      <a:r>
                        <a:rPr lang="en-ZA" baseline="0" dirty="0" smtClean="0"/>
                        <a:t> </a:t>
                      </a:r>
                      <a:r>
                        <a:rPr lang="en-ZA" baseline="0" dirty="0" err="1" smtClean="0"/>
                        <a:t>Tshepo</a:t>
                      </a:r>
                      <a:r>
                        <a:rPr lang="en-ZA" baseline="0" dirty="0" smtClean="0"/>
                        <a:t> Martin Tsotetsi</a:t>
                      </a:r>
                      <a:endParaRPr lang="en-ZA" dirty="0"/>
                    </a:p>
                  </a:txBody>
                  <a:tcPr/>
                </a:tc>
                <a:tc>
                  <a:txBody>
                    <a:bodyPr/>
                    <a:lstStyle/>
                    <a:p>
                      <a:r>
                        <a:rPr lang="en-ZA" dirty="0" smtClean="0"/>
                        <a:t>Member of the (ICT) Committee</a:t>
                      </a:r>
                      <a:endParaRPr lang="en-ZA" dirty="0"/>
                    </a:p>
                  </a:txBody>
                  <a:tcPr/>
                </a:tc>
                <a:tc>
                  <a:txBody>
                    <a:bodyPr/>
                    <a:lstStyle/>
                    <a:p>
                      <a:r>
                        <a:rPr lang="en-ZA" dirty="0" smtClean="0"/>
                        <a:t>Master Degree</a:t>
                      </a:r>
                    </a:p>
                    <a:p>
                      <a:r>
                        <a:rPr lang="en-ZA" dirty="0" smtClean="0"/>
                        <a:t>10 years of experience in mining sector</a:t>
                      </a:r>
                      <a:r>
                        <a:rPr lang="en-ZA" baseline="0" dirty="0" smtClean="0"/>
                        <a:t> </a:t>
                      </a:r>
                      <a:r>
                        <a:rPr lang="en-ZA" dirty="0" smtClean="0"/>
                        <a:t>and 11</a:t>
                      </a:r>
                      <a:r>
                        <a:rPr lang="en-ZA" baseline="0" dirty="0" smtClean="0"/>
                        <a:t> </a:t>
                      </a:r>
                      <a:r>
                        <a:rPr lang="en-ZA" dirty="0" smtClean="0"/>
                        <a:t> in Strategic</a:t>
                      </a:r>
                      <a:r>
                        <a:rPr lang="en-ZA" baseline="0" dirty="0" smtClean="0"/>
                        <a:t> Projects Specialist. </a:t>
                      </a:r>
                      <a:r>
                        <a:rPr lang="en-ZA" dirty="0" smtClean="0"/>
                        <a:t>Serves in Mpumalanga HRD Council and </a:t>
                      </a:r>
                      <a:r>
                        <a:rPr lang="en-ZA" dirty="0" err="1" smtClean="0"/>
                        <a:t>Mpumalaga</a:t>
                      </a:r>
                      <a:r>
                        <a:rPr lang="en-ZA" dirty="0" smtClean="0"/>
                        <a:t> Provincial</a:t>
                      </a:r>
                      <a:r>
                        <a:rPr lang="en-ZA" baseline="0" dirty="0" smtClean="0"/>
                        <a:t> Bursary Committee</a:t>
                      </a:r>
                      <a:endParaRPr lang="en-ZA" dirty="0"/>
                    </a:p>
                  </a:txBody>
                  <a:tcPr/>
                </a:tc>
                <a:extLst>
                  <a:ext uri="{0D108BD9-81ED-4DB2-BD59-A6C34878D82A}">
                    <a16:rowId xmlns:a16="http://schemas.microsoft.com/office/drawing/2014/main" xmlns="" val="2562467410"/>
                  </a:ext>
                </a:extLst>
              </a:tr>
              <a:tr h="885887">
                <a:tc>
                  <a:txBody>
                    <a:bodyPr/>
                    <a:lstStyle/>
                    <a:p>
                      <a:r>
                        <a:rPr lang="en-US" dirty="0" smtClean="0"/>
                        <a:t>Mrs. </a:t>
                      </a:r>
                      <a:r>
                        <a:rPr lang="en-US" dirty="0" err="1" smtClean="0"/>
                        <a:t>Ndou</a:t>
                      </a:r>
                      <a:r>
                        <a:rPr lang="en-US" dirty="0" smtClean="0"/>
                        <a:t> </a:t>
                      </a:r>
                      <a:r>
                        <a:rPr lang="en-US" dirty="0" err="1" smtClean="0"/>
                        <a:t>Mashudu</a:t>
                      </a:r>
                      <a:r>
                        <a:rPr lang="en-US" dirty="0" smtClean="0"/>
                        <a:t> Priscilla</a:t>
                      </a:r>
                      <a:endParaRPr lang="en-ZA" dirty="0"/>
                    </a:p>
                  </a:txBody>
                  <a:tcPr/>
                </a:tc>
                <a:tc>
                  <a:txBody>
                    <a:bodyPr/>
                    <a:lstStyle/>
                    <a:p>
                      <a:r>
                        <a:rPr lang="en-US" dirty="0" smtClean="0"/>
                        <a:t>Member of the Student</a:t>
                      </a:r>
                      <a:r>
                        <a:rPr lang="en-US" baseline="0" dirty="0" smtClean="0"/>
                        <a:t> Support Committee</a:t>
                      </a:r>
                      <a:endParaRPr lang="en-ZA" dirty="0"/>
                    </a:p>
                  </a:txBody>
                  <a:tcPr/>
                </a:tc>
                <a:tc>
                  <a:txBody>
                    <a:bodyPr/>
                    <a:lstStyle/>
                    <a:p>
                      <a:r>
                        <a:rPr lang="en-ZA" dirty="0" smtClean="0"/>
                        <a:t>Holds Management Degrees</a:t>
                      </a:r>
                    </a:p>
                    <a:p>
                      <a:r>
                        <a:rPr lang="en-ZA" baseline="0" dirty="0" smtClean="0"/>
                        <a:t>12 years of experience in Sasol Synfuels management</a:t>
                      </a:r>
                    </a:p>
                    <a:p>
                      <a:r>
                        <a:rPr lang="en-ZA" baseline="0" dirty="0" smtClean="0"/>
                        <a:t>Serves in different in Human Development Transformation Forum</a:t>
                      </a:r>
                    </a:p>
                  </a:txBody>
                  <a:tcPr/>
                </a:tc>
                <a:extLst>
                  <a:ext uri="{0D108BD9-81ED-4DB2-BD59-A6C34878D82A}">
                    <a16:rowId xmlns:a16="http://schemas.microsoft.com/office/drawing/2014/main" xmlns="" val="2518538579"/>
                  </a:ext>
                </a:extLst>
              </a:tr>
              <a:tr h="686562">
                <a:tc>
                  <a:txBody>
                    <a:bodyPr/>
                    <a:lstStyle/>
                    <a:p>
                      <a:r>
                        <a:rPr lang="en-US" dirty="0" smtClean="0"/>
                        <a:t>Mr. Albertus </a:t>
                      </a:r>
                      <a:r>
                        <a:rPr lang="en-US" dirty="0" err="1" smtClean="0"/>
                        <a:t>Meintjes</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dirty="0" smtClean="0"/>
                        <a:t>Member of the (ICT) Committee </a:t>
                      </a:r>
                    </a:p>
                    <a:p>
                      <a:endParaRPr lang="en-ZA" dirty="0"/>
                    </a:p>
                  </a:txBody>
                  <a:tcPr/>
                </a:tc>
                <a:tc>
                  <a:txBody>
                    <a:bodyPr/>
                    <a:lstStyle/>
                    <a:p>
                      <a:r>
                        <a:rPr lang="en-ZA" dirty="0" smtClean="0"/>
                        <a:t>Microsoft</a:t>
                      </a:r>
                      <a:r>
                        <a:rPr lang="en-ZA" baseline="0" dirty="0" smtClean="0"/>
                        <a:t> Certified Solutions Expert </a:t>
                      </a:r>
                      <a:r>
                        <a:rPr lang="en-ZA" dirty="0" smtClean="0"/>
                        <a:t>MCSE (15 years experience) </a:t>
                      </a:r>
                    </a:p>
                    <a:p>
                      <a:r>
                        <a:rPr lang="en-ZA" dirty="0" smtClean="0"/>
                        <a:t>IT specialist</a:t>
                      </a:r>
                      <a:r>
                        <a:rPr lang="en-ZA" baseline="0" dirty="0" smtClean="0"/>
                        <a:t> – ICT Infrastructure Design &amp; Implementation </a:t>
                      </a:r>
                      <a:endParaRPr lang="en-ZA" dirty="0"/>
                    </a:p>
                  </a:txBody>
                  <a:tcPr/>
                </a:tc>
                <a:extLst>
                  <a:ext uri="{0D108BD9-81ED-4DB2-BD59-A6C34878D82A}">
                    <a16:rowId xmlns:a16="http://schemas.microsoft.com/office/drawing/2014/main" xmlns="" val="2057960681"/>
                  </a:ext>
                </a:extLst>
              </a:tr>
              <a:tr h="686562">
                <a:tc>
                  <a:txBody>
                    <a:bodyPr/>
                    <a:lstStyle/>
                    <a:p>
                      <a:r>
                        <a:rPr lang="en-US" dirty="0" smtClean="0"/>
                        <a:t>Mr. </a:t>
                      </a:r>
                      <a:r>
                        <a:rPr lang="en-US" dirty="0" err="1" smtClean="0"/>
                        <a:t>Kgabo</a:t>
                      </a:r>
                      <a:r>
                        <a:rPr lang="en-US" baseline="0" dirty="0" smtClean="0"/>
                        <a:t> </a:t>
                      </a:r>
                      <a:r>
                        <a:rPr lang="en-US" baseline="0" dirty="0" err="1" smtClean="0"/>
                        <a:t>Maitsa</a:t>
                      </a:r>
                      <a:endParaRPr lang="en-ZA" dirty="0"/>
                    </a:p>
                  </a:txBody>
                  <a:tcPr/>
                </a:tc>
                <a:tc>
                  <a:txBody>
                    <a:bodyPr/>
                    <a:lstStyle/>
                    <a:p>
                      <a:r>
                        <a:rPr lang="en-US" dirty="0" smtClean="0"/>
                        <a:t>Member of the Condition of Service</a:t>
                      </a:r>
                      <a:r>
                        <a:rPr lang="en-US" baseline="0" dirty="0" smtClean="0"/>
                        <a:t> Committee</a:t>
                      </a:r>
                      <a:endParaRPr lang="en-ZA" dirty="0"/>
                    </a:p>
                  </a:txBody>
                  <a:tcPr/>
                </a:tc>
                <a:tc>
                  <a:txBody>
                    <a:bodyPr/>
                    <a:lstStyle/>
                    <a:p>
                      <a:r>
                        <a:rPr lang="en-US" dirty="0" err="1" smtClean="0"/>
                        <a:t>Msc</a:t>
                      </a:r>
                      <a:r>
                        <a:rPr lang="en-US" dirty="0" smtClean="0"/>
                        <a:t>: Masters</a:t>
                      </a:r>
                      <a:r>
                        <a:rPr lang="en-US" baseline="0" dirty="0" smtClean="0"/>
                        <a:t> Science in Construction (Project Management)</a:t>
                      </a:r>
                    </a:p>
                    <a:p>
                      <a:r>
                        <a:rPr lang="en-US" baseline="0" dirty="0" smtClean="0"/>
                        <a:t>LLB – Legal Specialist</a:t>
                      </a:r>
                      <a:endParaRPr lang="en-ZA" dirty="0"/>
                    </a:p>
                  </a:txBody>
                  <a:tcPr/>
                </a:tc>
                <a:extLst>
                  <a:ext uri="{0D108BD9-81ED-4DB2-BD59-A6C34878D82A}">
                    <a16:rowId xmlns:a16="http://schemas.microsoft.com/office/drawing/2014/main" xmlns="" val="2602372"/>
                  </a:ext>
                </a:extLst>
              </a:tr>
              <a:tr h="1085211">
                <a:tc>
                  <a:txBody>
                    <a:bodyPr/>
                    <a:lstStyle/>
                    <a:p>
                      <a:r>
                        <a:rPr lang="en-ZA" dirty="0" smtClean="0"/>
                        <a:t>Ms.</a:t>
                      </a:r>
                      <a:r>
                        <a:rPr lang="en-ZA" baseline="0" dirty="0" smtClean="0"/>
                        <a:t> </a:t>
                      </a:r>
                      <a:r>
                        <a:rPr lang="en-ZA" baseline="0" dirty="0" err="1" smtClean="0"/>
                        <a:t>Nosipho</a:t>
                      </a:r>
                      <a:r>
                        <a:rPr lang="en-ZA" baseline="0" dirty="0" smtClean="0"/>
                        <a:t> Makhubu</a:t>
                      </a:r>
                      <a:endParaRPr lang="en-ZA" dirty="0"/>
                    </a:p>
                  </a:txBody>
                  <a:tcPr/>
                </a:tc>
                <a:tc>
                  <a:txBody>
                    <a:bodyPr/>
                    <a:lstStyle/>
                    <a:p>
                      <a:r>
                        <a:rPr lang="en-ZA" dirty="0" smtClean="0"/>
                        <a:t>Member</a:t>
                      </a:r>
                      <a:r>
                        <a:rPr lang="en-ZA" baseline="0" dirty="0" smtClean="0"/>
                        <a:t> of the Audit and Risk Committee</a:t>
                      </a:r>
                      <a:endParaRPr lang="en-ZA" dirty="0"/>
                    </a:p>
                  </a:txBody>
                  <a:tcPr/>
                </a:tc>
                <a:tc>
                  <a:txBody>
                    <a:bodyPr/>
                    <a:lstStyle/>
                    <a:p>
                      <a:r>
                        <a:rPr lang="en-ZA" dirty="0" smtClean="0"/>
                        <a:t>Holds</a:t>
                      </a:r>
                      <a:r>
                        <a:rPr lang="en-ZA" baseline="0" dirty="0" smtClean="0"/>
                        <a:t> </a:t>
                      </a:r>
                      <a:r>
                        <a:rPr lang="en-ZA" baseline="0" dirty="0" err="1" smtClean="0"/>
                        <a:t>Bcom</a:t>
                      </a:r>
                      <a:r>
                        <a:rPr lang="en-ZA" baseline="0" dirty="0" smtClean="0"/>
                        <a:t>: Accounting – Financial Accounting, Auditing &amp; Taxation</a:t>
                      </a:r>
                    </a:p>
                    <a:p>
                      <a:r>
                        <a:rPr lang="en-ZA" baseline="0" dirty="0" smtClean="0"/>
                        <a:t>Certified Internal Auditor CIA (SA)</a:t>
                      </a:r>
                    </a:p>
                    <a:p>
                      <a:r>
                        <a:rPr lang="en-ZA" baseline="0" dirty="0" smtClean="0"/>
                        <a:t>Member of Associate General Accountant (AGA) SAICA</a:t>
                      </a:r>
                    </a:p>
                    <a:p>
                      <a:endParaRPr lang="en-ZA" dirty="0"/>
                    </a:p>
                  </a:txBody>
                  <a:tcPr/>
                </a:tc>
                <a:extLst>
                  <a:ext uri="{0D108BD9-81ED-4DB2-BD59-A6C34878D82A}">
                    <a16:rowId xmlns:a16="http://schemas.microsoft.com/office/drawing/2014/main" xmlns="" val="3754266157"/>
                  </a:ext>
                </a:extLst>
              </a:tr>
            </a:tbl>
          </a:graphicData>
        </a:graphic>
      </p:graphicFrame>
    </p:spTree>
    <p:extLst>
      <p:ext uri="{BB962C8B-B14F-4D97-AF65-F5344CB8AC3E}">
        <p14:creationId xmlns:p14="http://schemas.microsoft.com/office/powerpoint/2010/main" xmlns="" val="359033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pPr algn="ctr"/>
            <a:r>
              <a:rPr lang="en-ZA" b="1" dirty="0" smtClean="0"/>
              <a:t>Financial Controls Adopted by Council</a:t>
            </a:r>
            <a:endParaRPr lang="en-ZA" b="1" dirty="0"/>
          </a:p>
        </p:txBody>
      </p:sp>
      <p:sp>
        <p:nvSpPr>
          <p:cNvPr id="3" name="Content Placeholder 2"/>
          <p:cNvSpPr>
            <a:spLocks noGrp="1"/>
          </p:cNvSpPr>
          <p:nvPr>
            <p:ph idx="1"/>
          </p:nvPr>
        </p:nvSpPr>
        <p:spPr/>
        <p:txBody>
          <a:bodyPr>
            <a:normAutofit fontScale="92500" lnSpcReduction="10000"/>
          </a:bodyPr>
          <a:lstStyle/>
          <a:p>
            <a:pPr algn="just"/>
            <a:r>
              <a:rPr lang="en-ZA" sz="2400" dirty="0"/>
              <a:t>Council adopted a number of financial </a:t>
            </a:r>
            <a:r>
              <a:rPr lang="en-ZA" sz="2400" dirty="0" smtClean="0"/>
              <a:t>controls:</a:t>
            </a:r>
            <a:endParaRPr lang="en-ZA" sz="2400" dirty="0"/>
          </a:p>
          <a:p>
            <a:pPr marL="457200" indent="-457200" algn="just">
              <a:buFont typeface="+mj-lt"/>
              <a:buAutoNum type="alphaLcParenR"/>
            </a:pPr>
            <a:r>
              <a:rPr lang="en-ZA" sz="2400" dirty="0"/>
              <a:t>Reviewed the delegation </a:t>
            </a:r>
            <a:r>
              <a:rPr lang="en-ZA" sz="2400" dirty="0" smtClean="0"/>
              <a:t>of authority to </a:t>
            </a:r>
            <a:r>
              <a:rPr lang="en-ZA" sz="2400" dirty="0"/>
              <a:t>reinforce the separation of duties and powers.</a:t>
            </a:r>
          </a:p>
          <a:p>
            <a:pPr marL="457200" indent="-457200" algn="just">
              <a:buFont typeface="+mj-lt"/>
              <a:buAutoNum type="alphaLcParenR"/>
            </a:pPr>
            <a:r>
              <a:rPr lang="en-ZA" sz="2400" dirty="0"/>
              <a:t>Reviewed the financial structure to allow for segregation of duties:  </a:t>
            </a:r>
            <a:r>
              <a:rPr lang="en-ZA" sz="2400" dirty="0" smtClean="0"/>
              <a:t>appointment </a:t>
            </a:r>
            <a:r>
              <a:rPr lang="en-ZA" sz="2400" dirty="0"/>
              <a:t>of the qualified and experienced financial manager (with external audit background).</a:t>
            </a:r>
          </a:p>
          <a:p>
            <a:pPr marL="457200" indent="-457200" algn="just">
              <a:buFont typeface="+mj-lt"/>
              <a:buAutoNum type="alphaLcParenR"/>
            </a:pPr>
            <a:r>
              <a:rPr lang="en-ZA" sz="2400" dirty="0"/>
              <a:t>conducted </a:t>
            </a:r>
            <a:r>
              <a:rPr lang="en-ZA" sz="2400" dirty="0" smtClean="0"/>
              <a:t>a risk assessment, developed a risk register,  </a:t>
            </a:r>
            <a:r>
              <a:rPr lang="en-ZA" sz="2400" dirty="0"/>
              <a:t>Adopted a risk management process for business </a:t>
            </a:r>
            <a:r>
              <a:rPr lang="en-ZA" sz="2400" dirty="0" smtClean="0"/>
              <a:t>continuity</a:t>
            </a:r>
            <a:endParaRPr lang="en-ZA" sz="2400" dirty="0"/>
          </a:p>
          <a:p>
            <a:pPr marL="457200" indent="-457200" algn="just">
              <a:buFont typeface="+mj-lt"/>
              <a:buAutoNum type="alphaLcParenR"/>
            </a:pPr>
            <a:r>
              <a:rPr lang="en-ZA" sz="2400" dirty="0"/>
              <a:t>Introduced a model to track and monitor the contract register on a monthly </a:t>
            </a:r>
            <a:r>
              <a:rPr lang="en-ZA" sz="2400" dirty="0" smtClean="0"/>
              <a:t>bases</a:t>
            </a:r>
            <a:r>
              <a:rPr lang="en-ZA" sz="2400" dirty="0"/>
              <a:t> </a:t>
            </a:r>
            <a:r>
              <a:rPr lang="en-ZA" sz="2400" dirty="0" smtClean="0"/>
              <a:t>to reduce risk of duplication of service.</a:t>
            </a:r>
            <a:endParaRPr lang="en-ZA" sz="2400" dirty="0"/>
          </a:p>
          <a:p>
            <a:pPr marL="457200" indent="-457200" algn="just">
              <a:buFont typeface="+mj-lt"/>
              <a:buAutoNum type="alphaLcParenR"/>
            </a:pPr>
            <a:r>
              <a:rPr lang="en-ZA" sz="2400" dirty="0"/>
              <a:t>Monthly bank reconciliations to detect suspicious </a:t>
            </a:r>
            <a:r>
              <a:rPr lang="en-ZA" sz="2400" dirty="0" smtClean="0"/>
              <a:t>transactions </a:t>
            </a:r>
            <a:r>
              <a:rPr lang="en-ZA" sz="2400" dirty="0"/>
              <a:t>that do not reconcile with the finance </a:t>
            </a:r>
            <a:r>
              <a:rPr lang="en-ZA" sz="2400" dirty="0" smtClean="0"/>
              <a:t>records and CFO report to EXCO and Council quarterly.</a:t>
            </a:r>
            <a:endParaRPr lang="en-ZA" sz="2400" dirty="0"/>
          </a:p>
          <a:p>
            <a:endParaRPr lang="en-ZA" dirty="0"/>
          </a:p>
        </p:txBody>
      </p:sp>
    </p:spTree>
    <p:extLst>
      <p:ext uri="{BB962C8B-B14F-4D97-AF65-F5344CB8AC3E}">
        <p14:creationId xmlns:p14="http://schemas.microsoft.com/office/powerpoint/2010/main" xmlns="" val="1403692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pPr algn="ctr"/>
            <a:r>
              <a:rPr lang="en-ZA" b="1" dirty="0"/>
              <a:t>Financial Controls Adopted by Council</a:t>
            </a:r>
          </a:p>
        </p:txBody>
      </p:sp>
      <p:sp>
        <p:nvSpPr>
          <p:cNvPr id="3" name="Content Placeholder 2"/>
          <p:cNvSpPr>
            <a:spLocks noGrp="1"/>
          </p:cNvSpPr>
          <p:nvPr>
            <p:ph idx="1"/>
          </p:nvPr>
        </p:nvSpPr>
        <p:spPr/>
        <p:txBody>
          <a:bodyPr/>
          <a:lstStyle/>
          <a:p>
            <a:pPr algn="just"/>
            <a:r>
              <a:rPr lang="en-ZA" sz="2400" dirty="0"/>
              <a:t>Council adopted a number of financial controls to curb the recurrence of the abuse of funds, elements of fraud and corruption:</a:t>
            </a:r>
          </a:p>
          <a:p>
            <a:pPr marL="457200" indent="-457200" algn="just">
              <a:buFont typeface="+mj-lt"/>
              <a:buAutoNum type="alphaLcParenR" startAt="6"/>
            </a:pPr>
            <a:r>
              <a:rPr lang="en-ZA" sz="2400" dirty="0"/>
              <a:t>Stopped the use of electronic signatures to eradicate unauthorised transactions.</a:t>
            </a:r>
          </a:p>
          <a:p>
            <a:pPr marL="457200" indent="-457200" algn="just">
              <a:buFont typeface="+mj-lt"/>
              <a:buAutoNum type="alphaLcParenR" startAt="6"/>
            </a:pPr>
            <a:r>
              <a:rPr lang="en-ZA" sz="2400" dirty="0"/>
              <a:t>Conducted financial discipline review, audit on asset and fleet, fraud and ethics management.</a:t>
            </a:r>
          </a:p>
          <a:p>
            <a:pPr marL="457200" indent="-457200" algn="just">
              <a:buFont typeface="+mj-lt"/>
              <a:buAutoNum type="alphaLcParenR" startAt="6"/>
            </a:pPr>
            <a:r>
              <a:rPr lang="en-ZA" sz="2400" dirty="0"/>
              <a:t>Audit Committee monitor the audit action plan to address audit findings raised by AG for 2018-19.</a:t>
            </a:r>
          </a:p>
          <a:p>
            <a:pPr marL="457200" indent="-457200" algn="just">
              <a:buFont typeface="+mj-lt"/>
              <a:buAutoNum type="alphaLcParenR" startAt="6"/>
            </a:pPr>
            <a:r>
              <a:rPr lang="en-ZA" sz="2400" dirty="0"/>
              <a:t>Principal to implement consequence management and enforce accountability to a lowest level possible.</a:t>
            </a:r>
          </a:p>
          <a:p>
            <a:endParaRPr lang="en-ZA" dirty="0"/>
          </a:p>
        </p:txBody>
      </p:sp>
    </p:spTree>
    <p:extLst>
      <p:ext uri="{BB962C8B-B14F-4D97-AF65-F5344CB8AC3E}">
        <p14:creationId xmlns:p14="http://schemas.microsoft.com/office/powerpoint/2010/main" xmlns="" val="31793123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29444</TotalTime>
  <Words>2398</Words>
  <Application>Microsoft Office PowerPoint</Application>
  <PresentationFormat>On-screen Show (4:3)</PresentationFormat>
  <Paragraphs>432</Paragraphs>
  <Slides>34</Slides>
  <Notes>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vt:lpstr>
      <vt:lpstr> </vt:lpstr>
      <vt:lpstr>LOCATION OF CAMPUSES AND TRAINING SITES </vt:lpstr>
      <vt:lpstr>MANAGEMENT OF GERT SIBANDE TVET COLLEGE</vt:lpstr>
      <vt:lpstr>GOVERNANCE STRUCTURES  ESTABLISHED IN TERMS OF THE CET ACT NO. 16 OF 2006</vt:lpstr>
      <vt:lpstr>Abridged Profile of Ministerial Appointees (Council Members) 2019-2024</vt:lpstr>
      <vt:lpstr>Abridged Profile of Additional Council Members 2019-2024 (CET S10 (6))</vt:lpstr>
      <vt:lpstr>Financial Controls Adopted by Council</vt:lpstr>
      <vt:lpstr>Financial Controls Adopted by Council</vt:lpstr>
      <vt:lpstr>Enrolment Targets per Campus</vt:lpstr>
      <vt:lpstr>College: Governance, Strategy and Communication</vt:lpstr>
      <vt:lpstr>Skills Academy &amp; Occupational Programmes</vt:lpstr>
      <vt:lpstr>Skills Academy &amp; Occupational Programmes (Cont.)</vt:lpstr>
      <vt:lpstr>The State of Affairs at Gert Sibande TVET College  </vt:lpstr>
      <vt:lpstr>Structure of Teaching and Learning </vt:lpstr>
      <vt:lpstr>Mandela Day 18 July 2019</vt:lpstr>
      <vt:lpstr>Logo Unveiling</vt:lpstr>
      <vt:lpstr>Driving Academy at Evander Campus</vt:lpstr>
      <vt:lpstr>College launched a GSC4ME Mobile App </vt:lpstr>
      <vt:lpstr>State of Affairs Concerning NSFAS</vt:lpstr>
      <vt:lpstr> </vt:lpstr>
      <vt:lpstr>GERT SIBANDE TVET COLLEGE: NCV SUBJECT PASS RATES 2015 - 2019</vt:lpstr>
      <vt:lpstr>Slide 23</vt:lpstr>
      <vt:lpstr>Slide 24</vt:lpstr>
      <vt:lpstr>Slide 25</vt:lpstr>
      <vt:lpstr>Slide 26</vt:lpstr>
      <vt:lpstr>Slide 27</vt:lpstr>
      <vt:lpstr>Slide 28</vt:lpstr>
      <vt:lpstr>Work Based Experience / Job Placement</vt:lpstr>
      <vt:lpstr>MARITIME ACADEMY</vt:lpstr>
      <vt:lpstr>Progress to Date</vt:lpstr>
      <vt:lpstr>Progress to Date</vt:lpstr>
      <vt:lpstr> I thank you</vt:lpstr>
      <vt:lpstr>Declaration of Authenticity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GERT SIBANDE FET COLLEGE</dc:title>
  <dc:creator>David</dc:creator>
  <cp:lastModifiedBy>PUMZA</cp:lastModifiedBy>
  <cp:revision>244</cp:revision>
  <cp:lastPrinted>2012-11-02T05:28:29Z</cp:lastPrinted>
  <dcterms:created xsi:type="dcterms:W3CDTF">2012-04-26T07:36:52Z</dcterms:created>
  <dcterms:modified xsi:type="dcterms:W3CDTF">2020-03-12T10:56:13Z</dcterms:modified>
</cp:coreProperties>
</file>