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700B27-DE4C-4B9E-BB11-B9027034A00F}" type="datetimeFigureOut">
              <a:rPr lang="en-US" smtClean="0"/>
              <a:pPr/>
              <a:t>3/12/2020</a:t>
            </a:fld>
            <a:endParaRPr lang="en-US" dirty="0"/>
          </a:p>
        </p:txBody>
      </p:sp>
      <p:sp>
        <p:nvSpPr>
          <p:cNvPr id="19" name="Footer Placeholder 18"/>
          <p:cNvSpPr>
            <a:spLocks noGrp="1"/>
          </p:cNvSpPr>
          <p:nvPr>
            <p:ph type="ftr" sz="quarter" idx="11"/>
          </p:nvPr>
        </p:nvSpPr>
        <p:spPr/>
        <p:txBody>
          <a:bodyPr/>
          <a:lstStyle/>
          <a:p>
            <a:r>
              <a:rPr lang="en-US" smtClean="0"/>
              <a:t>
              </a:t>
            </a:r>
            <a:endParaRPr lang="en-US" dirty="0"/>
          </a:p>
        </p:txBody>
      </p:sp>
      <p:sp>
        <p:nvSpPr>
          <p:cNvPr id="27" name="Slide Number Placeholder 2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DBE609-F3F2-45E6-BD6A-E03A8C86C1AE}"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24AD68-089C-4467-A8F3-EA2BBCA6B44E}"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C51FCE-E4BB-4680-8E50-3C0E348D2609}"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91FA40-626B-4CA1-85D0-7A9016E395BA}"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F425EA-B9DC-48A7-991E-9A82573B1B21}" type="datetimeFigureOut">
              <a:rPr lang="en-US" smtClean="0"/>
              <a:pPr/>
              <a:t>3/12/2020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CB97F8-6CEB-469B-AFCC-889F2A2B1D5A}" type="datetimeFigureOut">
              <a:rPr lang="en-US" smtClean="0"/>
              <a:pPr/>
              <a:t>3/12/2020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pPr/>
              <a:t>3/12/2020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665CEB-0076-4E37-B880-BCEA9784DE0A}"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0D914D-B099-4142-A885-11F276715148}" type="datetimeFigureOut">
              <a:rPr lang="en-US" smtClean="0"/>
              <a:pPr/>
              <a:t>3/12/2020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
              </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STUDENT REPRESENTATIVE COUNCIL </a:t>
            </a:r>
            <a:endParaRPr lang="en-US" dirty="0">
              <a:solidFill>
                <a:schemeClr val="tx1"/>
              </a:solidFill>
            </a:endParaRPr>
          </a:p>
        </p:txBody>
      </p:sp>
      <p:sp>
        <p:nvSpPr>
          <p:cNvPr id="3" name="Subtitle 2"/>
          <p:cNvSpPr>
            <a:spLocks noGrp="1"/>
          </p:cNvSpPr>
          <p:nvPr>
            <p:ph type="subTitle" idx="1"/>
          </p:nvPr>
        </p:nvSpPr>
        <p:spPr>
          <a:xfrm>
            <a:off x="1154955" y="4777379"/>
            <a:ext cx="8825658" cy="1322975"/>
          </a:xfrm>
        </p:spPr>
        <p:txBody>
          <a:bodyPr>
            <a:normAutofit fontScale="85000" lnSpcReduction="20000"/>
          </a:bodyPr>
          <a:lstStyle/>
          <a:p>
            <a:r>
              <a:rPr lang="en-US" sz="2400" b="1" dirty="0"/>
              <a:t>STUDENT REPRESENTATIVE COUNCIL </a:t>
            </a:r>
            <a:r>
              <a:rPr lang="en-US" sz="2400" b="1" dirty="0" smtClean="0"/>
              <a:t>2020</a:t>
            </a:r>
          </a:p>
          <a:p>
            <a:r>
              <a:rPr lang="en-US" sz="2400" b="1" dirty="0" smtClean="0"/>
              <a:t>DOCUMENT PRESENTED BY </a:t>
            </a:r>
          </a:p>
          <a:p>
            <a:r>
              <a:rPr lang="en-US" sz="2400" b="1" dirty="0" smtClean="0"/>
              <a:t>SRC Deputy  President –</a:t>
            </a:r>
            <a:r>
              <a:rPr lang="en-US" sz="2400" b="1" dirty="0" err="1" smtClean="0"/>
              <a:t>Nyakallo</a:t>
            </a:r>
            <a:r>
              <a:rPr lang="en-US" sz="2400" b="1" dirty="0" smtClean="0"/>
              <a:t> </a:t>
            </a:r>
            <a:r>
              <a:rPr lang="en-US" sz="2400" b="1" dirty="0" err="1" smtClean="0"/>
              <a:t>Mokoena</a:t>
            </a:r>
            <a:endParaRPr lang="en-US" sz="2400" b="1" dirty="0" smtClean="0"/>
          </a:p>
          <a:p>
            <a:r>
              <a:rPr lang="en-US" sz="2400" b="1" dirty="0" smtClean="0"/>
              <a:t>SRC GHETTO Officer_- </a:t>
            </a:r>
            <a:r>
              <a:rPr lang="en-US" sz="2400" b="1" dirty="0" err="1" smtClean="0"/>
              <a:t>Khethelo</a:t>
            </a:r>
            <a:r>
              <a:rPr lang="en-US" sz="2400" b="1" dirty="0" smtClean="0"/>
              <a:t>  </a:t>
            </a:r>
            <a:endParaRPr lang="en-US" sz="2400" b="1" dirty="0"/>
          </a:p>
        </p:txBody>
      </p:sp>
      <p:pic>
        <p:nvPicPr>
          <p:cNvPr id="4" name="Picture 3"/>
          <p:cNvPicPr>
            <a:picLocks noChangeAspect="1"/>
          </p:cNvPicPr>
          <p:nvPr/>
        </p:nvPicPr>
        <p:blipFill>
          <a:blip r:embed="rId2"/>
          <a:stretch>
            <a:fillRect/>
          </a:stretch>
        </p:blipFill>
        <p:spPr>
          <a:xfrm>
            <a:off x="9625844" y="310851"/>
            <a:ext cx="1914310" cy="1208672"/>
          </a:xfrm>
          <a:prstGeom prst="rect">
            <a:avLst/>
          </a:prstGeom>
        </p:spPr>
      </p:pic>
    </p:spTree>
    <p:extLst>
      <p:ext uri="{BB962C8B-B14F-4D97-AF65-F5344CB8AC3E}">
        <p14:creationId xmlns:p14="http://schemas.microsoft.com/office/powerpoint/2010/main" xmlns="" val="254519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1) STUDENT GOVERNANCE</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The Student Representative Council has now been recognized as an important stakeholder in the College.</a:t>
            </a:r>
          </a:p>
          <a:p>
            <a:r>
              <a:rPr lang="en-US" dirty="0" smtClean="0"/>
              <a:t>The new changes/amendments in the Constitution For Student Governance have taken a more direct and just right approach for the requirements of Good Leadership.</a:t>
            </a:r>
          </a:p>
          <a:p>
            <a:r>
              <a:rPr lang="en-US" dirty="0" smtClean="0"/>
              <a:t>Students know feel as though the Student Representative Council will be held to account should they fail to execute their </a:t>
            </a:r>
            <a:r>
              <a:rPr lang="en-US" b="1" dirty="0" smtClean="0"/>
              <a:t>responsibilities</a:t>
            </a:r>
            <a:r>
              <a:rPr lang="en-US" dirty="0" smtClean="0"/>
              <a:t>.</a:t>
            </a:r>
            <a:endParaRPr lang="en-US" dirty="0"/>
          </a:p>
        </p:txBody>
      </p:sp>
      <p:pic>
        <p:nvPicPr>
          <p:cNvPr id="4" name="Picture 3"/>
          <p:cNvPicPr>
            <a:picLocks noChangeAspect="1"/>
          </p:cNvPicPr>
          <p:nvPr/>
        </p:nvPicPr>
        <p:blipFill>
          <a:blip r:embed="rId2"/>
          <a:stretch>
            <a:fillRect/>
          </a:stretch>
        </p:blipFill>
        <p:spPr>
          <a:xfrm>
            <a:off x="10553492" y="365760"/>
            <a:ext cx="1638508" cy="1031965"/>
          </a:xfrm>
          <a:prstGeom prst="rect">
            <a:avLst/>
          </a:prstGeom>
        </p:spPr>
      </p:pic>
      <p:sp>
        <p:nvSpPr>
          <p:cNvPr id="6" name="TextBox 5"/>
          <p:cNvSpPr txBox="1"/>
          <p:nvPr/>
        </p:nvSpPr>
        <p:spPr>
          <a:xfrm>
            <a:off x="1280159" y="5586107"/>
            <a:ext cx="9771017" cy="1708160"/>
          </a:xfrm>
          <a:prstGeom prst="rect">
            <a:avLst/>
          </a:prstGeom>
          <a:noFill/>
        </p:spPr>
        <p:txBody>
          <a:bodyPr wrap="square" rtlCol="0">
            <a:spAutoFit/>
          </a:bodyPr>
          <a:lstStyle/>
          <a:p>
            <a:r>
              <a:rPr lang="en-US" dirty="0" smtClean="0"/>
              <a:t>“</a:t>
            </a:r>
            <a:r>
              <a:rPr lang="en-US" sz="1100" b="1" dirty="0" smtClean="0"/>
              <a:t>Dispel the notion that  technical  and vocational  education is for students who cannot get into universities. Our TVET colleges must be  institutions that produce the technicians and leaders of the future.”</a:t>
            </a:r>
          </a:p>
          <a:p>
            <a:endParaRPr lang="en-US" sz="1100" b="1" dirty="0" smtClean="0"/>
          </a:p>
          <a:p>
            <a:r>
              <a:rPr lang="en-US" sz="1100" b="1" dirty="0" smtClean="0"/>
              <a:t>				Deputy Minister of DHET – </a:t>
            </a:r>
            <a:r>
              <a:rPr lang="en-US" sz="1100" b="1" dirty="0" err="1" smtClean="0"/>
              <a:t>Buti</a:t>
            </a:r>
            <a:r>
              <a:rPr lang="en-US" sz="1100" b="1" dirty="0" smtClean="0"/>
              <a:t> </a:t>
            </a:r>
            <a:r>
              <a:rPr lang="en-US" sz="1100" b="1" dirty="0" err="1" smtClean="0"/>
              <a:t>Manamela</a:t>
            </a:r>
            <a:endParaRPr lang="en-US" sz="1100" b="1" dirty="0" smtClean="0"/>
          </a:p>
          <a:p>
            <a:r>
              <a:rPr lang="en-US" b="1" dirty="0" smtClean="0"/>
              <a:t>								</a:t>
            </a:r>
          </a:p>
          <a:p>
            <a:r>
              <a:rPr lang="en-US" b="1" dirty="0" smtClean="0"/>
              <a:t>			</a:t>
            </a:r>
          </a:p>
          <a:p>
            <a:endParaRPr lang="en-US" dirty="0"/>
          </a:p>
        </p:txBody>
      </p:sp>
    </p:spTree>
    <p:extLst>
      <p:ext uri="{BB962C8B-B14F-4D97-AF65-F5344CB8AC3E}">
        <p14:creationId xmlns:p14="http://schemas.microsoft.com/office/powerpoint/2010/main" xmlns="" val="149298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2) ACCOMMODATION</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College needs to build or acquire more student residences as the current residences are either full or like currently, one is being renovated for future use.</a:t>
            </a:r>
          </a:p>
          <a:p>
            <a:r>
              <a:rPr lang="en-US" dirty="0" smtClean="0"/>
              <a:t>The main issue raised by students is the exorbitant fees charged by private accommodation owners which can only be afforded by University students, cash-paying students and also those students who are funded by different higher allowance bursaries.</a:t>
            </a:r>
          </a:p>
          <a:p>
            <a:r>
              <a:rPr lang="en-US" dirty="0" smtClean="0"/>
              <a:t>The state of some of these accommodations are so bad that we technically cannot be allowing students to be staying in them.</a:t>
            </a:r>
            <a:endParaRPr lang="en-US" dirty="0"/>
          </a:p>
        </p:txBody>
      </p:sp>
      <p:pic>
        <p:nvPicPr>
          <p:cNvPr id="4" name="Picture 3"/>
          <p:cNvPicPr>
            <a:picLocks noChangeAspect="1"/>
          </p:cNvPicPr>
          <p:nvPr/>
        </p:nvPicPr>
        <p:blipFill>
          <a:blip r:embed="rId2"/>
          <a:stretch>
            <a:fillRect/>
          </a:stretch>
        </p:blipFill>
        <p:spPr>
          <a:xfrm>
            <a:off x="10277690" y="376165"/>
            <a:ext cx="1914310" cy="1208672"/>
          </a:xfrm>
          <a:prstGeom prst="rect">
            <a:avLst/>
          </a:prstGeom>
        </p:spPr>
      </p:pic>
      <p:sp>
        <p:nvSpPr>
          <p:cNvPr id="6" name="TextBox 5"/>
          <p:cNvSpPr txBox="1"/>
          <p:nvPr/>
        </p:nvSpPr>
        <p:spPr>
          <a:xfrm>
            <a:off x="2390503" y="5995851"/>
            <a:ext cx="6035040" cy="1492716"/>
          </a:xfrm>
          <a:prstGeom prst="rect">
            <a:avLst/>
          </a:prstGeom>
          <a:noFill/>
        </p:spPr>
        <p:txBody>
          <a:bodyPr wrap="square" rtlCol="0">
            <a:spAutoFit/>
          </a:bodyPr>
          <a:lstStyle/>
          <a:p>
            <a:r>
              <a:rPr lang="en-US" sz="1000" dirty="0" smtClean="0"/>
              <a:t>“</a:t>
            </a:r>
            <a:r>
              <a:rPr lang="en-US" sz="900" b="1" dirty="0" smtClean="0"/>
              <a:t>Dispel the notion that  technical  and vocational  education is for students who cannot get into universities. Our TVET colleges must be  institutions that produce t technicians and leaders of the future.”</a:t>
            </a:r>
          </a:p>
          <a:p>
            <a:endParaRPr lang="en-US" sz="900" b="1" dirty="0" smtClean="0"/>
          </a:p>
          <a:p>
            <a:r>
              <a:rPr lang="en-US" sz="900" b="1" dirty="0" smtClean="0"/>
              <a:t>				Deputy Minister of DHET – </a:t>
            </a:r>
            <a:r>
              <a:rPr lang="en-US" sz="900" b="1" dirty="0" err="1" smtClean="0"/>
              <a:t>Buti</a:t>
            </a:r>
            <a:r>
              <a:rPr lang="en-US" sz="900" b="1" dirty="0" smtClean="0"/>
              <a:t> </a:t>
            </a:r>
            <a:r>
              <a:rPr lang="en-US" sz="900" b="1" dirty="0" err="1" smtClean="0"/>
              <a:t>Manamela</a:t>
            </a:r>
            <a:endParaRPr lang="en-US" sz="900" b="1" dirty="0" smtClean="0"/>
          </a:p>
          <a:p>
            <a:r>
              <a:rPr lang="en-US" b="1" dirty="0" smtClean="0"/>
              <a:t>								</a:t>
            </a:r>
          </a:p>
          <a:p>
            <a:r>
              <a:rPr lang="en-US" b="1" dirty="0" smtClean="0"/>
              <a:t>			</a:t>
            </a:r>
          </a:p>
          <a:p>
            <a:endParaRPr lang="en-US" dirty="0"/>
          </a:p>
        </p:txBody>
      </p:sp>
    </p:spTree>
    <p:extLst>
      <p:ext uri="{BB962C8B-B14F-4D97-AF65-F5344CB8AC3E}">
        <p14:creationId xmlns:p14="http://schemas.microsoft.com/office/powerpoint/2010/main" xmlns="" val="259745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rPr>
              <a:t>FINANCIAL AID</a:t>
            </a:r>
            <a:endParaRPr lang="en-US" b="1" dirty="0">
              <a:latin typeface="Arial Black" pitchFamily="34" charset="0"/>
            </a:endParaRPr>
          </a:p>
        </p:txBody>
      </p:sp>
      <p:sp>
        <p:nvSpPr>
          <p:cNvPr id="3" name="Content Placeholder 2"/>
          <p:cNvSpPr>
            <a:spLocks noGrp="1"/>
          </p:cNvSpPr>
          <p:nvPr>
            <p:ph sz="half" idx="1"/>
          </p:nvPr>
        </p:nvSpPr>
        <p:spPr>
          <a:xfrm>
            <a:off x="548641" y="2847703"/>
            <a:ext cx="9823268" cy="3507222"/>
          </a:xfrm>
        </p:spPr>
        <p:txBody>
          <a:bodyPr>
            <a:normAutofit/>
          </a:bodyPr>
          <a:lstStyle/>
          <a:p>
            <a:r>
              <a:rPr lang="en-US" dirty="0" smtClean="0"/>
              <a:t>Delayed </a:t>
            </a:r>
            <a:r>
              <a:rPr lang="en-US" dirty="0" err="1" smtClean="0"/>
              <a:t>Nsfas</a:t>
            </a:r>
            <a:r>
              <a:rPr lang="en-US" dirty="0" smtClean="0"/>
              <a:t> payments produce a poor </a:t>
            </a:r>
            <a:r>
              <a:rPr lang="en-US" dirty="0" err="1" smtClean="0"/>
              <a:t>perfomance</a:t>
            </a:r>
            <a:r>
              <a:rPr lang="en-US" dirty="0" smtClean="0"/>
              <a:t> on class attendance as </a:t>
            </a:r>
            <a:r>
              <a:rPr lang="en-US" dirty="0" err="1" smtClean="0"/>
              <a:t>Nsfas</a:t>
            </a:r>
            <a:r>
              <a:rPr lang="en-US" dirty="0" smtClean="0"/>
              <a:t> </a:t>
            </a:r>
            <a:r>
              <a:rPr lang="en-US" dirty="0" err="1" smtClean="0"/>
              <a:t>reciepient</a:t>
            </a:r>
            <a:r>
              <a:rPr lang="en-US" dirty="0" smtClean="0"/>
              <a:t> students use buses and taxis to commute to get to school, this consequently affects the 80% attendance policy </a:t>
            </a:r>
          </a:p>
          <a:p>
            <a:r>
              <a:rPr lang="en-US" dirty="0" smtClean="0"/>
              <a:t>Delayed </a:t>
            </a:r>
            <a:r>
              <a:rPr lang="en-US" dirty="0" err="1" smtClean="0"/>
              <a:t>Nsfas</a:t>
            </a:r>
            <a:r>
              <a:rPr lang="en-US" dirty="0" smtClean="0"/>
              <a:t> payments also have an adverse effect on student safety, students are forced to rely on other alternative measures to get to school, many of them walk to their respective campuses using unsafe routes and endangering roads on a daily basis.</a:t>
            </a:r>
          </a:p>
          <a:p>
            <a:endParaRPr lang="en-US" dirty="0"/>
          </a:p>
        </p:txBody>
      </p:sp>
      <p:sp>
        <p:nvSpPr>
          <p:cNvPr id="5" name="TextBox 4"/>
          <p:cNvSpPr txBox="1"/>
          <p:nvPr/>
        </p:nvSpPr>
        <p:spPr>
          <a:xfrm>
            <a:off x="692331" y="1894112"/>
            <a:ext cx="10202092"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solidFill>
                  <a:schemeClr val="tx1"/>
                </a:solidFill>
              </a:rPr>
              <a:t>The counter productivity of NSFAS Further Education and Training college attendance policy </a:t>
            </a:r>
            <a:endParaRPr lang="en-US" sz="2400" dirty="0">
              <a:solidFill>
                <a:schemeClr val="tx1"/>
              </a:solidFill>
            </a:endParaRPr>
          </a:p>
        </p:txBody>
      </p:sp>
      <p:pic>
        <p:nvPicPr>
          <p:cNvPr id="6" name="Picture 5"/>
          <p:cNvPicPr>
            <a:picLocks noChangeAspect="1"/>
          </p:cNvPicPr>
          <p:nvPr/>
        </p:nvPicPr>
        <p:blipFill>
          <a:blip r:embed="rId2"/>
          <a:stretch>
            <a:fillRect/>
          </a:stretch>
        </p:blipFill>
        <p:spPr>
          <a:xfrm>
            <a:off x="9887101" y="559045"/>
            <a:ext cx="1914310" cy="1208672"/>
          </a:xfrm>
          <a:prstGeom prst="rect">
            <a:avLst/>
          </a:prstGeom>
        </p:spPr>
      </p:pic>
      <p:sp>
        <p:nvSpPr>
          <p:cNvPr id="8" name="TextBox 7"/>
          <p:cNvSpPr txBox="1"/>
          <p:nvPr/>
        </p:nvSpPr>
        <p:spPr>
          <a:xfrm>
            <a:off x="1319349" y="6021977"/>
            <a:ext cx="9731827" cy="1708160"/>
          </a:xfrm>
          <a:prstGeom prst="rect">
            <a:avLst/>
          </a:prstGeom>
          <a:noFill/>
        </p:spPr>
        <p:txBody>
          <a:bodyPr wrap="square" rtlCol="0">
            <a:spAutoFit/>
          </a:bodyPr>
          <a:lstStyle/>
          <a:p>
            <a:r>
              <a:rPr lang="en-US" dirty="0" smtClean="0"/>
              <a:t>“</a:t>
            </a:r>
            <a:r>
              <a:rPr lang="en-US" sz="1100" b="1" dirty="0" smtClean="0"/>
              <a:t>Dispel the notion that  technical  and vocational  education is for students who cannot get into universities. Our TVET colleges must be  institutions that produce the technicians and leaders of the future.”</a:t>
            </a:r>
          </a:p>
          <a:p>
            <a:endParaRPr lang="en-US" sz="1100" b="1" dirty="0" smtClean="0"/>
          </a:p>
          <a:p>
            <a:r>
              <a:rPr lang="en-US" sz="1100" b="1" dirty="0" smtClean="0"/>
              <a:t>				Deputy Minister of DHET – </a:t>
            </a:r>
            <a:r>
              <a:rPr lang="en-US" sz="1100" b="1" dirty="0" err="1" smtClean="0"/>
              <a:t>Buti</a:t>
            </a:r>
            <a:r>
              <a:rPr lang="en-US" sz="1100" b="1" dirty="0" smtClean="0"/>
              <a:t> </a:t>
            </a:r>
            <a:r>
              <a:rPr lang="en-US" sz="1100" b="1" dirty="0" err="1" smtClean="0"/>
              <a:t>Manamela</a:t>
            </a:r>
            <a:endParaRPr lang="en-US" sz="1100" b="1" dirty="0" smtClean="0"/>
          </a:p>
          <a:p>
            <a:r>
              <a:rPr lang="en-US" b="1" dirty="0" smtClean="0"/>
              <a:t>								</a:t>
            </a:r>
          </a:p>
          <a:p>
            <a:r>
              <a:rPr lang="en-US" b="1" dirty="0" smtClean="0"/>
              <a:t>			</a:t>
            </a:r>
          </a:p>
          <a:p>
            <a:endParaRPr lang="en-US" dirty="0"/>
          </a:p>
        </p:txBody>
      </p:sp>
    </p:spTree>
    <p:extLst>
      <p:ext uri="{BB962C8B-B14F-4D97-AF65-F5344CB8AC3E}">
        <p14:creationId xmlns:p14="http://schemas.microsoft.com/office/powerpoint/2010/main" xmlns="" val="45771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TEACHING AND LEARNING</a:t>
            </a:r>
            <a:r>
              <a:rPr lang="en-US" b="1" dirty="0" smtClean="0"/>
              <a:t/>
            </a:r>
            <a:br>
              <a:rPr lang="en-US" b="1" dirty="0" smtClean="0"/>
            </a:br>
            <a:r>
              <a:rPr lang="en-US" sz="3600" b="1" dirty="0" smtClean="0"/>
              <a:t>The state of work readiness </a:t>
            </a:r>
            <a:endParaRPr lang="en-US" sz="3600" b="1" dirty="0"/>
          </a:p>
        </p:txBody>
      </p:sp>
      <p:sp>
        <p:nvSpPr>
          <p:cNvPr id="3" name="Content Placeholder 2"/>
          <p:cNvSpPr>
            <a:spLocks noGrp="1"/>
          </p:cNvSpPr>
          <p:nvPr>
            <p:ph idx="1"/>
          </p:nvPr>
        </p:nvSpPr>
        <p:spPr>
          <a:xfrm>
            <a:off x="570411" y="2468880"/>
            <a:ext cx="10972800" cy="4389120"/>
          </a:xfrm>
        </p:spPr>
        <p:txBody>
          <a:bodyPr/>
          <a:lstStyle/>
          <a:p>
            <a:r>
              <a:rPr lang="en-US" dirty="0" smtClean="0"/>
              <a:t>Irrelevant curricular disqualifies students from being employable, this also </a:t>
            </a:r>
            <a:r>
              <a:rPr lang="en-US" dirty="0" err="1" smtClean="0"/>
              <a:t>demotivates</a:t>
            </a:r>
            <a:r>
              <a:rPr lang="en-US" dirty="0" smtClean="0"/>
              <a:t> a great aspect of academic excellence in the TVET sector.</a:t>
            </a:r>
          </a:p>
          <a:p>
            <a:r>
              <a:rPr lang="en-US" dirty="0" smtClean="0"/>
              <a:t>Outdated textbooks discourage the quality of teaching mainly because of the standard of their content. </a:t>
            </a:r>
          </a:p>
          <a:p>
            <a:r>
              <a:rPr lang="en-US" dirty="0" smtClean="0"/>
              <a:t>TVET college lecturers are under skilled and this negatively impacts teaching  which furthermore increases the retention rate.</a:t>
            </a:r>
          </a:p>
          <a:p>
            <a:pPr>
              <a:buNone/>
            </a:pPr>
            <a:endParaRPr lang="en-US" dirty="0" smtClean="0"/>
          </a:p>
        </p:txBody>
      </p:sp>
      <p:pic>
        <p:nvPicPr>
          <p:cNvPr id="4" name="Picture 3"/>
          <p:cNvPicPr>
            <a:picLocks noChangeAspect="1"/>
          </p:cNvPicPr>
          <p:nvPr/>
        </p:nvPicPr>
        <p:blipFill>
          <a:blip r:embed="rId2"/>
          <a:stretch>
            <a:fillRect/>
          </a:stretch>
        </p:blipFill>
        <p:spPr>
          <a:xfrm>
            <a:off x="10277690" y="350039"/>
            <a:ext cx="1914310" cy="1208672"/>
          </a:xfrm>
          <a:prstGeom prst="rect">
            <a:avLst/>
          </a:prstGeom>
        </p:spPr>
      </p:pic>
      <p:sp>
        <p:nvSpPr>
          <p:cNvPr id="5" name="TextBox 4"/>
          <p:cNvSpPr txBox="1"/>
          <p:nvPr/>
        </p:nvSpPr>
        <p:spPr>
          <a:xfrm>
            <a:off x="1018903" y="1959427"/>
            <a:ext cx="9966959" cy="369332"/>
          </a:xfrm>
          <a:prstGeom prst="rect">
            <a:avLst/>
          </a:prstGeom>
          <a:noFill/>
        </p:spPr>
        <p:txBody>
          <a:bodyPr wrap="square" rtlCol="0">
            <a:spAutoFit/>
          </a:bodyPr>
          <a:lstStyle/>
          <a:p>
            <a:r>
              <a:rPr lang="en-US" b="1" dirty="0" smtClean="0">
                <a:solidFill>
                  <a:schemeClr val="tx1">
                    <a:lumMod val="75000"/>
                    <a:lumOff val="25000"/>
                  </a:schemeClr>
                </a:solidFill>
              </a:rPr>
              <a:t>OUTDATED COURSES AND OUTDATED TEXTBOOKS</a:t>
            </a:r>
          </a:p>
        </p:txBody>
      </p:sp>
      <p:sp>
        <p:nvSpPr>
          <p:cNvPr id="7" name="TextBox 6"/>
          <p:cNvSpPr txBox="1"/>
          <p:nvPr/>
        </p:nvSpPr>
        <p:spPr>
          <a:xfrm>
            <a:off x="1280159" y="5277394"/>
            <a:ext cx="10058401" cy="1708160"/>
          </a:xfrm>
          <a:prstGeom prst="rect">
            <a:avLst/>
          </a:prstGeom>
          <a:noFill/>
        </p:spPr>
        <p:txBody>
          <a:bodyPr wrap="square" rtlCol="0">
            <a:spAutoFit/>
          </a:bodyPr>
          <a:lstStyle/>
          <a:p>
            <a:r>
              <a:rPr lang="en-US" dirty="0" smtClean="0"/>
              <a:t>“</a:t>
            </a:r>
            <a:r>
              <a:rPr lang="en-US" sz="1100" b="1" dirty="0" smtClean="0"/>
              <a:t>Dispel the notion that  technical  and vocational  education is for students who cannot get into universities. Our TVET colleges must be  institutions that produce the technicians and leaders of the future.”</a:t>
            </a:r>
          </a:p>
          <a:p>
            <a:endParaRPr lang="en-US" sz="1100" b="1" dirty="0" smtClean="0"/>
          </a:p>
          <a:p>
            <a:r>
              <a:rPr lang="en-US" sz="1100" b="1" dirty="0" smtClean="0"/>
              <a:t>				Deputy Minister of DHET – </a:t>
            </a:r>
            <a:r>
              <a:rPr lang="en-US" sz="1100" b="1" dirty="0" err="1" smtClean="0"/>
              <a:t>Buti</a:t>
            </a:r>
            <a:r>
              <a:rPr lang="en-US" sz="1100" b="1" dirty="0" smtClean="0"/>
              <a:t> </a:t>
            </a:r>
            <a:r>
              <a:rPr lang="en-US" sz="1100" b="1" dirty="0" err="1" smtClean="0"/>
              <a:t>Manamela</a:t>
            </a:r>
            <a:endParaRPr lang="en-US" sz="1100" b="1" dirty="0" smtClean="0"/>
          </a:p>
          <a:p>
            <a:r>
              <a:rPr lang="en-US" b="1" dirty="0" smtClean="0"/>
              <a:t>								</a:t>
            </a:r>
          </a:p>
          <a:p>
            <a:r>
              <a:rPr lang="en-US" b="1"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OF ENROLLMENT</a:t>
            </a:r>
            <a:endParaRPr lang="en-US" b="1" dirty="0"/>
          </a:p>
        </p:txBody>
      </p:sp>
      <p:sp>
        <p:nvSpPr>
          <p:cNvPr id="3" name="Text Placeholder 2"/>
          <p:cNvSpPr>
            <a:spLocks noGrp="1"/>
          </p:cNvSpPr>
          <p:nvPr>
            <p:ph type="body" idx="1"/>
          </p:nvPr>
        </p:nvSpPr>
        <p:spPr/>
        <p:txBody>
          <a:bodyPr/>
          <a:lstStyle/>
          <a:p>
            <a:pPr algn="ctr"/>
            <a:r>
              <a:rPr lang="en-US" dirty="0" smtClean="0"/>
              <a:t>Before Enrollment</a:t>
            </a:r>
            <a:endParaRPr lang="en-US" dirty="0"/>
          </a:p>
        </p:txBody>
      </p:sp>
      <p:sp>
        <p:nvSpPr>
          <p:cNvPr id="4" name="Text Placeholder 3"/>
          <p:cNvSpPr>
            <a:spLocks noGrp="1"/>
          </p:cNvSpPr>
          <p:nvPr>
            <p:ph type="body" sz="half" idx="3"/>
          </p:nvPr>
        </p:nvSpPr>
        <p:spPr/>
        <p:txBody>
          <a:bodyPr/>
          <a:lstStyle/>
          <a:p>
            <a:pPr algn="ctr"/>
            <a:r>
              <a:rPr lang="en-US" dirty="0" smtClean="0"/>
              <a:t> After Enrollment</a:t>
            </a:r>
            <a:endParaRPr lang="en-US" dirty="0"/>
          </a:p>
        </p:txBody>
      </p:sp>
      <p:sp>
        <p:nvSpPr>
          <p:cNvPr id="5" name="Content Placeholder 4"/>
          <p:cNvSpPr>
            <a:spLocks noGrp="1"/>
          </p:cNvSpPr>
          <p:nvPr>
            <p:ph sz="quarter" idx="2"/>
          </p:nvPr>
        </p:nvSpPr>
        <p:spPr>
          <a:xfrm>
            <a:off x="609600" y="2514600"/>
            <a:ext cx="5386917" cy="3076303"/>
          </a:xfrm>
        </p:spPr>
        <p:txBody>
          <a:bodyPr/>
          <a:lstStyle/>
          <a:p>
            <a:r>
              <a:rPr lang="en-US" dirty="0" smtClean="0"/>
              <a:t>Limited online application access </a:t>
            </a:r>
          </a:p>
          <a:p>
            <a:r>
              <a:rPr lang="en-US" dirty="0" smtClean="0"/>
              <a:t> Walk-in enrollments which are time  consuming and straining for students under financial constraints.</a:t>
            </a:r>
          </a:p>
          <a:p>
            <a:r>
              <a:rPr lang="en-US" dirty="0" smtClean="0"/>
              <a:t>The  lack of information on P L P program which is not properly administered.</a:t>
            </a:r>
          </a:p>
          <a:p>
            <a:endParaRPr lang="en-US" dirty="0" smtClean="0"/>
          </a:p>
          <a:p>
            <a:endParaRPr lang="en-US" dirty="0" smtClean="0"/>
          </a:p>
          <a:p>
            <a:pPr>
              <a:buNone/>
            </a:pPr>
            <a:endParaRPr lang="en-US" dirty="0"/>
          </a:p>
        </p:txBody>
      </p:sp>
      <p:sp>
        <p:nvSpPr>
          <p:cNvPr id="6" name="Content Placeholder 5"/>
          <p:cNvSpPr>
            <a:spLocks noGrp="1"/>
          </p:cNvSpPr>
          <p:nvPr>
            <p:ph sz="quarter" idx="4"/>
          </p:nvPr>
        </p:nvSpPr>
        <p:spPr>
          <a:xfrm>
            <a:off x="6193368" y="2514600"/>
            <a:ext cx="5389033" cy="2841171"/>
          </a:xfrm>
        </p:spPr>
        <p:txBody>
          <a:bodyPr/>
          <a:lstStyle/>
          <a:p>
            <a:r>
              <a:rPr lang="en-US" dirty="0" smtClean="0"/>
              <a:t>Results and College Time table are  not updated on the ITS system.</a:t>
            </a:r>
          </a:p>
          <a:p>
            <a:r>
              <a:rPr lang="en-US" dirty="0" smtClean="0"/>
              <a:t>Pending results and certification back log.</a:t>
            </a:r>
          </a:p>
          <a:p>
            <a:r>
              <a:rPr lang="en-US" dirty="0" smtClean="0"/>
              <a:t>College under resourced ,shortage of  computers, </a:t>
            </a:r>
            <a:r>
              <a:rPr lang="en-US" dirty="0" err="1" smtClean="0"/>
              <a:t>labotories</a:t>
            </a:r>
            <a:r>
              <a:rPr lang="en-US" dirty="0" smtClean="0"/>
              <a:t>, </a:t>
            </a:r>
            <a:r>
              <a:rPr lang="en-US" dirty="0" err="1" smtClean="0"/>
              <a:t>wifi</a:t>
            </a:r>
            <a:r>
              <a:rPr lang="en-US" dirty="0" smtClean="0"/>
              <a:t> </a:t>
            </a:r>
            <a:r>
              <a:rPr lang="en-US" dirty="0" err="1" smtClean="0"/>
              <a:t>fibre</a:t>
            </a:r>
            <a:r>
              <a:rPr lang="en-US" dirty="0" smtClean="0"/>
              <a:t> and textbook</a:t>
            </a:r>
          </a:p>
          <a:p>
            <a:endParaRPr lang="en-US" dirty="0" smtClean="0"/>
          </a:p>
          <a:p>
            <a:endParaRPr lang="en-US" dirty="0"/>
          </a:p>
        </p:txBody>
      </p:sp>
      <p:pic>
        <p:nvPicPr>
          <p:cNvPr id="7" name="Picture 6"/>
          <p:cNvPicPr>
            <a:picLocks noChangeAspect="1"/>
          </p:cNvPicPr>
          <p:nvPr/>
        </p:nvPicPr>
        <p:blipFill>
          <a:blip r:embed="rId2"/>
          <a:stretch>
            <a:fillRect/>
          </a:stretch>
        </p:blipFill>
        <p:spPr>
          <a:xfrm>
            <a:off x="10515601" y="182880"/>
            <a:ext cx="1676399" cy="1031966"/>
          </a:xfrm>
          <a:prstGeom prst="rect">
            <a:avLst/>
          </a:prstGeom>
        </p:spPr>
      </p:pic>
      <p:sp>
        <p:nvSpPr>
          <p:cNvPr id="9" name="TextBox 8"/>
          <p:cNvSpPr txBox="1"/>
          <p:nvPr/>
        </p:nvSpPr>
        <p:spPr>
          <a:xfrm>
            <a:off x="1280159" y="5586107"/>
            <a:ext cx="9771017" cy="1708160"/>
          </a:xfrm>
          <a:prstGeom prst="rect">
            <a:avLst/>
          </a:prstGeom>
          <a:noFill/>
        </p:spPr>
        <p:txBody>
          <a:bodyPr wrap="square" rtlCol="0">
            <a:spAutoFit/>
          </a:bodyPr>
          <a:lstStyle/>
          <a:p>
            <a:r>
              <a:rPr lang="en-US" dirty="0" smtClean="0"/>
              <a:t>“</a:t>
            </a:r>
            <a:r>
              <a:rPr lang="en-US" sz="1100" b="1" dirty="0" smtClean="0"/>
              <a:t>Dispel the notion that  technical  and vocational  education is for students who cannot get into universities. Our TVET colleges must be  institutions that produce the technicians and leaders of the future.”</a:t>
            </a:r>
          </a:p>
          <a:p>
            <a:endParaRPr lang="en-US" sz="1100" b="1" dirty="0" smtClean="0"/>
          </a:p>
          <a:p>
            <a:r>
              <a:rPr lang="en-US" sz="1100" b="1" dirty="0" smtClean="0"/>
              <a:t>				Deputy Minister of DHET – </a:t>
            </a:r>
            <a:r>
              <a:rPr lang="en-US" sz="1100" b="1" dirty="0" err="1" smtClean="0"/>
              <a:t>Buti</a:t>
            </a:r>
            <a:r>
              <a:rPr lang="en-US" sz="1100" b="1" dirty="0" smtClean="0"/>
              <a:t> </a:t>
            </a:r>
            <a:r>
              <a:rPr lang="en-US" sz="1100" b="1" dirty="0" err="1" smtClean="0"/>
              <a:t>Manamela</a:t>
            </a:r>
            <a:endParaRPr lang="en-US" sz="1100" b="1" dirty="0" smtClean="0"/>
          </a:p>
          <a:p>
            <a:r>
              <a:rPr lang="en-US" b="1" dirty="0" smtClean="0"/>
              <a:t>								</a:t>
            </a:r>
          </a:p>
          <a:p>
            <a:r>
              <a:rPr lang="en-US" b="1"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TotalTime>
  <Words>583</Words>
  <Application>Microsoft Office PowerPoint</Application>
  <PresentationFormat>Custom</PresentationFormat>
  <Paragraphs>57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STUDENT REPRESENTATIVE COUNCIL </vt:lpstr>
      <vt:lpstr>1) STUDENT GOVERNANCE</vt:lpstr>
      <vt:lpstr>2) ACCOMMODATION</vt:lpstr>
      <vt:lpstr>FINANCIAL AID</vt:lpstr>
      <vt:lpstr>TEACHING AND LEARNING The state of work readiness </vt:lpstr>
      <vt:lpstr>CHALLENGES OF ENROLLMENT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REPRESENTATIVE COUNCIL</dc:title>
  <dc:creator>sss</dc:creator>
  <cp:lastModifiedBy>PUMZA</cp:lastModifiedBy>
  <cp:revision>51</cp:revision>
  <dcterms:created xsi:type="dcterms:W3CDTF">2020-03-06T11:46:35Z</dcterms:created>
  <dcterms:modified xsi:type="dcterms:W3CDTF">2020-03-12T10:54:40Z</dcterms:modified>
</cp:coreProperties>
</file>