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6"/>
  </p:notesMasterIdLst>
  <p:handoutMasterIdLst>
    <p:handoutMasterId r:id="rId47"/>
  </p:handoutMasterIdLst>
  <p:sldIdLst>
    <p:sldId id="599" r:id="rId6"/>
    <p:sldId id="664" r:id="rId7"/>
    <p:sldId id="641" r:id="rId8"/>
    <p:sldId id="665" r:id="rId9"/>
    <p:sldId id="657" r:id="rId10"/>
    <p:sldId id="661" r:id="rId11"/>
    <p:sldId id="666" r:id="rId12"/>
    <p:sldId id="667" r:id="rId13"/>
    <p:sldId id="702" r:id="rId14"/>
    <p:sldId id="675" r:id="rId15"/>
    <p:sldId id="676" r:id="rId16"/>
    <p:sldId id="699" r:id="rId17"/>
    <p:sldId id="677" r:id="rId18"/>
    <p:sldId id="669" r:id="rId19"/>
    <p:sldId id="670" r:id="rId20"/>
    <p:sldId id="678" r:id="rId21"/>
    <p:sldId id="714" r:id="rId22"/>
    <p:sldId id="687" r:id="rId23"/>
    <p:sldId id="688" r:id="rId24"/>
    <p:sldId id="689" r:id="rId25"/>
    <p:sldId id="704" r:id="rId26"/>
    <p:sldId id="706" r:id="rId27"/>
    <p:sldId id="707" r:id="rId28"/>
    <p:sldId id="681" r:id="rId29"/>
    <p:sldId id="682" r:id="rId30"/>
    <p:sldId id="693" r:id="rId31"/>
    <p:sldId id="686" r:id="rId32"/>
    <p:sldId id="712" r:id="rId33"/>
    <p:sldId id="713" r:id="rId34"/>
    <p:sldId id="691" r:id="rId35"/>
    <p:sldId id="708" r:id="rId36"/>
    <p:sldId id="697" r:id="rId37"/>
    <p:sldId id="709" r:id="rId38"/>
    <p:sldId id="671" r:id="rId39"/>
    <p:sldId id="703" r:id="rId40"/>
    <p:sldId id="672" r:id="rId41"/>
    <p:sldId id="692" r:id="rId42"/>
    <p:sldId id="710" r:id="rId43"/>
    <p:sldId id="711" r:id="rId44"/>
    <p:sldId id="499" r:id="rId45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1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  <a:srgbClr val="0066FF"/>
    <a:srgbClr val="006600"/>
    <a:srgbClr val="33CC33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7" autoAdjust="0"/>
    <p:restoredTop sz="95394" autoAdjust="0"/>
  </p:normalViewPr>
  <p:slideViewPr>
    <p:cSldViewPr>
      <p:cViewPr varScale="1">
        <p:scale>
          <a:sx n="116" d="100"/>
          <a:sy n="116" d="100"/>
        </p:scale>
        <p:origin x="-18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5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8F8176B-1CC5-465C-9A01-7C2947EC78C7}" type="datetimeFigureOut">
              <a:rPr lang="en-US"/>
              <a:pPr>
                <a:defRPr/>
              </a:pPr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A67D801-9C80-4B78-86F4-8AB5B4590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482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6"/>
            <a:ext cx="543814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7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7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BFCDE4E3-1E92-49F2-ADEE-83AF3CC53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4471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CD1C-62BE-4327-903A-EF45D18D450B}" type="slidenum">
              <a:rPr lang="en-ZA" altLang="en-US" smtClean="0"/>
              <a:pPr>
                <a:defRPr/>
              </a:pPr>
              <a:t>1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9267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428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DE4E3-1E92-49F2-ADEE-83AF3CC53B7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3750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13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186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837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333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860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483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402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16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DE4E3-1E92-49F2-ADEE-83AF3CC53B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0365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755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831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816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474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8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DE4E3-1E92-49F2-ADEE-83AF3CC53B7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142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DE4E3-1E92-49F2-ADEE-83AF3CC53B7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845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DE4E3-1E92-49F2-ADEE-83AF3CC53B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805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DE4E3-1E92-49F2-ADEE-83AF3CC53B7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47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DE4E3-1E92-49F2-ADEE-83AF3CC53B7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433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45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key interventions for SO1 that the college will implement over</a:t>
            </a:r>
            <a:r>
              <a:rPr lang="en-US" baseline="0" dirty="0"/>
              <a:t> the 5 year period.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DE4E3-1E92-49F2-ADEE-83AF3CC53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26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2D15-DA28-4CD1-884A-55178A534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F5D6-9CB8-41EC-864A-C8A8AA33F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4392-6F64-427E-94C7-2350A03B3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9B5E-6974-40CF-AD87-989A69B2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0C896-E679-41A6-B0EB-E9E94A212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646A8-6895-48F9-A304-1377D7A97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843F6-7212-4BC3-BD2E-93F9255C5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86D3-2E63-431E-B22F-3541680AA7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7A36-5B23-4764-989A-9012C6957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81190-D350-45FF-AA29-EA5D442E5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CA47-67E2-4C64-9E8B-CE22AE7A5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7D518-8202-46C1-8758-3CC59B278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5223E309-A705-4134-A5E0-2B3F7E2E2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LIDE THEM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4" y="-3569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8654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dirty="0"/>
              <a:t/>
            </a:r>
            <a:br>
              <a:rPr lang="en-US" sz="5300" dirty="0"/>
            </a:b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752600"/>
            <a:ext cx="8077200" cy="4495800"/>
          </a:xfrm>
          <a:prstGeom prst="rect">
            <a:avLst/>
          </a:prstGeom>
        </p:spPr>
        <p:txBody>
          <a:bodyPr/>
          <a:lstStyle/>
          <a:p>
            <a:pPr lvl="0" algn="ctr" defTabSz="457200">
              <a:defRPr/>
            </a:pPr>
            <a:endParaRPr lang="en-US" sz="3200" b="1" kern="0" dirty="0">
              <a:latin typeface="+mn-lt"/>
              <a:ea typeface="+mn-ea"/>
              <a:cs typeface="Arial" panose="020B0604020202020204" pitchFamily="34" charset="0"/>
            </a:endParaRPr>
          </a:p>
          <a:p>
            <a:pPr lvl="0" algn="ctr" defTabSz="457200">
              <a:defRPr/>
            </a:pPr>
            <a:r>
              <a:rPr lang="en-US" sz="3200" b="1" kern="0" dirty="0">
                <a:solidFill>
                  <a:srgbClr val="006600"/>
                </a:solidFill>
                <a:latin typeface="+mn-lt"/>
                <a:ea typeface="+mn-ea"/>
                <a:cs typeface="Arial" panose="020B0604020202020204" pitchFamily="34" charset="0"/>
              </a:rPr>
              <a:t>Central Johannesburg TVET </a:t>
            </a:r>
            <a:r>
              <a:rPr lang="en-US" sz="3200" b="1" kern="0" dirty="0">
                <a:latin typeface="+mn-lt"/>
                <a:ea typeface="+mn-ea"/>
                <a:cs typeface="Arial" panose="020B0604020202020204" pitchFamily="34" charset="0"/>
              </a:rPr>
              <a:t>College</a:t>
            </a:r>
          </a:p>
          <a:p>
            <a:pPr lvl="0" algn="ctr" defTabSz="457200">
              <a:defRPr/>
            </a:pPr>
            <a:endParaRPr lang="en-US" sz="3200" b="1" kern="0" dirty="0">
              <a:latin typeface="+mn-lt"/>
              <a:ea typeface="+mn-ea"/>
              <a:cs typeface="Arial" panose="020B0604020202020204" pitchFamily="34" charset="0"/>
            </a:endParaRPr>
          </a:p>
          <a:p>
            <a:pPr lvl="0" algn="ctr" defTabSz="457200">
              <a:defRPr/>
            </a:pPr>
            <a:r>
              <a:rPr lang="en-US" sz="3200" b="1" kern="0" dirty="0">
                <a:latin typeface="+mn-lt"/>
                <a:ea typeface="+mn-ea"/>
                <a:cs typeface="Arial" panose="020B0604020202020204" pitchFamily="34" charset="0"/>
              </a:rPr>
              <a:t>Strategic Plan 2020 – 2024</a:t>
            </a:r>
          </a:p>
          <a:p>
            <a:pPr lvl="0" algn="ctr" defTabSz="457200">
              <a:defRPr/>
            </a:pPr>
            <a:endParaRPr lang="en-US" sz="3200" b="1" kern="0" dirty="0">
              <a:latin typeface="+mn-lt"/>
              <a:ea typeface="+mn-ea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cs typeface="Arial" panose="020B0604020202020204" pitchFamily="34" charset="0"/>
              </a:rPr>
              <a:t>Focus on Strategies and Interventions</a:t>
            </a:r>
            <a:endParaRPr lang="en-US" sz="2800" b="1" kern="0" dirty="0">
              <a:latin typeface="+mn-lt"/>
              <a:ea typeface="+mn-ea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kern="0" dirty="0">
              <a:latin typeface="+mn-lt"/>
              <a:ea typeface="+mn-ea"/>
            </a:endParaRPr>
          </a:p>
        </p:txBody>
      </p:sp>
      <p:pic>
        <p:nvPicPr>
          <p:cNvPr id="5" name="Picture 4" descr="SLIDE LAYOU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:\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67600" cy="1494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38200" y="2161655"/>
            <a:ext cx="7467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Central Johannesburg TVET College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Presentation: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Parliament Portfolio Committee on Higher Education,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11">
            <a:extLst>
              <a:ext uri="{FF2B5EF4-FFF2-40B4-BE49-F238E27FC236}">
                <a16:creationId xmlns:a16="http://schemas.microsoft.com/office/drawing/2014/main" xmlns="" id="{19903D13-9E48-421C-A88E-9974E4A1D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164" y="5448301"/>
            <a:ext cx="5699038" cy="830263"/>
          </a:xfrm>
        </p:spPr>
        <p:txBody>
          <a:bodyPr/>
          <a:lstStyle/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11 March 2020 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Parliament of the Republic of South Africa Committee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Room E249</a:t>
            </a:r>
          </a:p>
        </p:txBody>
      </p:sp>
    </p:spTree>
    <p:extLst>
      <p:ext uri="{BB962C8B-B14F-4D97-AF65-F5344CB8AC3E}">
        <p14:creationId xmlns:p14="http://schemas.microsoft.com/office/powerpoint/2010/main" xmlns="" val="65066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-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Governance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419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latin typeface="Century Gothic" panose="020B0502020202020204" pitchFamily="34" charset="0"/>
              </a:rPr>
              <a:t>Governance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8927F-F51F-4BE6-AB48-CC556BA609F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320D64-BD86-40C0-8916-B6090EAEFC59}"/>
              </a:ext>
            </a:extLst>
          </p:cNvPr>
          <p:cNvSpPr txBox="1"/>
          <p:nvPr/>
        </p:nvSpPr>
        <p:spPr>
          <a:xfrm>
            <a:off x="506988" y="1219200"/>
            <a:ext cx="82534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As per the CET Act (Act 16 of 2006) (Chapter 3 – Clause 9)  any Public Technical and Vocational Education and Training College must have the following:</a:t>
            </a: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Council (i.e. Administrator in this instance)</a:t>
            </a:r>
          </a:p>
          <a:p>
            <a:pPr marL="228600" indent="-228600">
              <a:buAutoNum type="arabicPeriod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Academic Board</a:t>
            </a:r>
          </a:p>
          <a:p>
            <a:pPr marL="228600" indent="-228600">
              <a:buAutoNum type="arabicPeriod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Representative Council</a:t>
            </a: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Academic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established Board had its 1</a:t>
            </a:r>
            <a:r>
              <a:rPr lang="en-ZA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meeting on the 29</a:t>
            </a:r>
            <a:r>
              <a:rPr lang="en-ZA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of January 2020.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Comprised of external member from Wits University to strengthen academic delivery and forge partnerships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UJ also being approached for participation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4641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latin typeface="Century Gothic" panose="020B0502020202020204" pitchFamily="34" charset="0"/>
              </a:rPr>
              <a:t>Governance </a:t>
            </a:r>
            <a:r>
              <a:rPr lang="en-ZA" sz="2000" b="1" dirty="0">
                <a:latin typeface="Century Gothic" panose="020B0502020202020204" pitchFamily="34" charset="0"/>
              </a:rPr>
              <a:t>(Cont.)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8927F-F51F-4BE6-AB48-CC556BA609F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320D64-BD86-40C0-8916-B6090EAEFC59}"/>
              </a:ext>
            </a:extLst>
          </p:cNvPr>
          <p:cNvSpPr txBox="1"/>
          <p:nvPr/>
        </p:nvSpPr>
        <p:spPr>
          <a:xfrm>
            <a:off x="506988" y="1219200"/>
            <a:ext cx="82534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Representative Council (SRC)</a:t>
            </a: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SRC was established in July 2019, amidst strong resistance, given that previous attempts (before administration) had failed. </a:t>
            </a: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Inducted and worked well with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Improved communication with student population in the college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sz="1200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sz="1200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sz="1200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sz="1200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sz="1200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88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latin typeface="Century Gothic" panose="020B0502020202020204" pitchFamily="34" charset="0"/>
              </a:rPr>
              <a:t>Other Governance Structures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8927F-F51F-4BE6-AB48-CC556BA609F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320D64-BD86-40C0-8916-B6090EAEFC59}"/>
              </a:ext>
            </a:extLst>
          </p:cNvPr>
          <p:cNvSpPr txBox="1"/>
          <p:nvPr/>
        </p:nvSpPr>
        <p:spPr>
          <a:xfrm>
            <a:off x="381000" y="1136515"/>
            <a:ext cx="84915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Other Governance Structures that were established</a:t>
            </a: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697315"/>
              </p:ext>
            </p:extLst>
          </p:nvPr>
        </p:nvGraphicFramePr>
        <p:xfrm>
          <a:off x="586946" y="1670204"/>
          <a:ext cx="8034336" cy="457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9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Committee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Audit and Risk Committee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absence of a Council an Audit and Risk Committee was appointed to provide independent and objective oversight on governance</a:t>
                      </a:r>
                      <a:r>
                        <a:rPr lang="en-ZA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compliance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Labour</a:t>
                      </a:r>
                      <a:r>
                        <a:rPr lang="en-ZA" baseline="0" dirty="0"/>
                        <a:t> Forum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Promote engagement and consultations between College management and three unions (Nehawu, </a:t>
                      </a:r>
                      <a:r>
                        <a:rPr lang="en-ZA" dirty="0" err="1"/>
                        <a:t>Sadtu</a:t>
                      </a:r>
                      <a:r>
                        <a:rPr lang="en-ZA" dirty="0"/>
                        <a:t> and </a:t>
                      </a:r>
                      <a:r>
                        <a:rPr lang="en-ZA" dirty="0" err="1">
                          <a:solidFill>
                            <a:schemeClr val="tx1"/>
                          </a:solidFill>
                        </a:rPr>
                        <a:t>Naptos</a:t>
                      </a:r>
                      <a:r>
                        <a:rPr lang="en-ZA" dirty="0" err="1"/>
                        <a:t>a</a:t>
                      </a:r>
                      <a:r>
                        <a:rPr lang="en-ZA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Student</a:t>
                      </a:r>
                      <a:r>
                        <a:rPr lang="en-ZA" baseline="0" dirty="0"/>
                        <a:t> Financial Aid Committee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FAC was formerly constituted with regular meetings of all the stakeholder including SRC, Campus and Central representatives to enable</a:t>
                      </a:r>
                      <a:r>
                        <a:rPr lang="en-ZA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financial aid decision making required, in line with the DHET rules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Management structures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Management Executive: Administrator and DPs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College Management Committee: Executive and Campus Managers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Campus Management: CMs</a:t>
                      </a:r>
                      <a:r>
                        <a:rPr lang="en-ZA" baseline="0" dirty="0"/>
                        <a:t> and DPA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27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Management Structure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800" b="1"/>
          </a:p>
        </p:txBody>
      </p:sp>
      <p:sp>
        <p:nvSpPr>
          <p:cNvPr id="4101" name="Content Placeholder 1"/>
          <p:cNvSpPr>
            <a:spLocks noGrp="1"/>
          </p:cNvSpPr>
          <p:nvPr>
            <p:ph idx="1"/>
          </p:nvPr>
        </p:nvSpPr>
        <p:spPr>
          <a:xfrm>
            <a:off x="468313" y="1484313"/>
            <a:ext cx="8135937" cy="4641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816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597683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latin typeface="Century Gothic" panose="020B0502020202020204" pitchFamily="34" charset="0"/>
              </a:rPr>
              <a:t>Management Structure</a:t>
            </a:r>
            <a:endParaRPr lang="en-ZA" sz="2800" b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97" y="1558853"/>
            <a:ext cx="8143875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8927F-F51F-4BE6-AB48-CC556BA609F8}" type="slidenum">
              <a:rPr lang="en-US" altLang="en-US" sz="1400" b="1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8369B-7FB0-4A02-BA0A-80E442157C34}"/>
              </a:ext>
            </a:extLst>
          </p:cNvPr>
          <p:cNvSpPr/>
          <p:nvPr/>
        </p:nvSpPr>
        <p:spPr>
          <a:xfrm>
            <a:off x="3048000" y="1785608"/>
            <a:ext cx="3203820" cy="897467"/>
          </a:xfrm>
          <a:prstGeom prst="rect">
            <a:avLst/>
          </a:prstGeom>
          <a:solidFill>
            <a:srgbClr val="B2606E"/>
          </a:solidFill>
          <a:ln w="12700" cap="flat" cmpd="sng" algn="ctr">
            <a:solidFill>
              <a:srgbClr val="B260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349FD5-4B62-448C-9D53-BC55791F565E}"/>
              </a:ext>
            </a:extLst>
          </p:cNvPr>
          <p:cNvSpPr/>
          <p:nvPr/>
        </p:nvSpPr>
        <p:spPr>
          <a:xfrm>
            <a:off x="1161643" y="3165578"/>
            <a:ext cx="1862667" cy="889000"/>
          </a:xfrm>
          <a:prstGeom prst="rect">
            <a:avLst/>
          </a:prstGeom>
          <a:solidFill>
            <a:srgbClr val="B2606E"/>
          </a:solidFill>
          <a:ln w="12700" cap="flat" cmpd="sng" algn="ctr">
            <a:solidFill>
              <a:srgbClr val="B260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Principal: Corporate Services*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54E1040-583D-4F77-8692-A380FCC74022}"/>
              </a:ext>
            </a:extLst>
          </p:cNvPr>
          <p:cNvSpPr/>
          <p:nvPr/>
        </p:nvSpPr>
        <p:spPr>
          <a:xfrm>
            <a:off x="3728938" y="3165578"/>
            <a:ext cx="1862667" cy="889000"/>
          </a:xfrm>
          <a:prstGeom prst="rect">
            <a:avLst/>
          </a:prstGeom>
          <a:solidFill>
            <a:srgbClr val="B2606E"/>
          </a:solidFill>
          <a:ln w="12700" cap="flat" cmpd="sng" algn="ctr">
            <a:solidFill>
              <a:srgbClr val="B260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Principal: Finance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5669BE-94C9-4469-A4A8-A6F0120B7AC1}"/>
              </a:ext>
            </a:extLst>
          </p:cNvPr>
          <p:cNvSpPr/>
          <p:nvPr/>
        </p:nvSpPr>
        <p:spPr>
          <a:xfrm>
            <a:off x="6296234" y="3165578"/>
            <a:ext cx="1862667" cy="889000"/>
          </a:xfrm>
          <a:prstGeom prst="rect">
            <a:avLst/>
          </a:prstGeom>
          <a:solidFill>
            <a:srgbClr val="B2606E"/>
          </a:solidFill>
          <a:ln w="12700" cap="flat" cmpd="sng" algn="ctr">
            <a:solidFill>
              <a:srgbClr val="B260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Principal: Academic Affairs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58230D7-87D8-420B-95B0-7408E3D23861}"/>
              </a:ext>
            </a:extLst>
          </p:cNvPr>
          <p:cNvCxnSpPr/>
          <p:nvPr/>
        </p:nvCxnSpPr>
        <p:spPr>
          <a:xfrm>
            <a:off x="6251820" y="2683075"/>
            <a:ext cx="682380" cy="437878"/>
          </a:xfrm>
          <a:prstGeom prst="straightConnector1">
            <a:avLst/>
          </a:prstGeom>
          <a:noFill/>
          <a:ln w="6350" cap="flat" cmpd="sng" algn="ctr">
            <a:solidFill>
              <a:srgbClr val="B2606E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46EAAA2-1253-49EC-8BF4-5592F654BFCF}"/>
              </a:ext>
            </a:extLst>
          </p:cNvPr>
          <p:cNvCxnSpPr/>
          <p:nvPr/>
        </p:nvCxnSpPr>
        <p:spPr>
          <a:xfrm flipH="1">
            <a:off x="2178010" y="2683075"/>
            <a:ext cx="861589" cy="449575"/>
          </a:xfrm>
          <a:prstGeom prst="straightConnector1">
            <a:avLst/>
          </a:prstGeom>
          <a:noFill/>
          <a:ln w="6350" cap="flat" cmpd="sng" algn="ctr">
            <a:solidFill>
              <a:srgbClr val="B2606E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9AB90AF-AAAC-4F48-9BEC-2891F0769AA7}"/>
              </a:ext>
            </a:extLst>
          </p:cNvPr>
          <p:cNvCxnSpPr/>
          <p:nvPr/>
        </p:nvCxnSpPr>
        <p:spPr>
          <a:xfrm>
            <a:off x="4649910" y="2683075"/>
            <a:ext cx="0" cy="449575"/>
          </a:xfrm>
          <a:prstGeom prst="straightConnector1">
            <a:avLst/>
          </a:prstGeom>
          <a:noFill/>
          <a:ln w="6350" cap="flat" cmpd="sng" algn="ctr">
            <a:solidFill>
              <a:srgbClr val="B2606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5B643CF-0145-41C3-9655-14394286099F}"/>
              </a:ext>
            </a:extLst>
          </p:cNvPr>
          <p:cNvSpPr txBox="1"/>
          <p:nvPr/>
        </p:nvSpPr>
        <p:spPr>
          <a:xfrm>
            <a:off x="544165" y="4418161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The only permanently appointed Deputy Principal at start of Administration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464BF7-019A-4833-A484-75380B64DE43}"/>
              </a:ext>
            </a:extLst>
          </p:cNvPr>
          <p:cNvSpPr/>
          <p:nvPr/>
        </p:nvSpPr>
        <p:spPr>
          <a:xfrm>
            <a:off x="6241202" y="4541481"/>
            <a:ext cx="1972733" cy="956733"/>
          </a:xfrm>
          <a:prstGeom prst="rect">
            <a:avLst/>
          </a:prstGeom>
          <a:solidFill>
            <a:srgbClr val="7A9E56">
              <a:lumMod val="75000"/>
            </a:srgbClr>
          </a:solidFill>
          <a:ln w="12700" cap="flat" cmpd="sng" algn="ctr">
            <a:solidFill>
              <a:srgbClr val="B260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Campus Managers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0541BB9-2254-43BC-8C0B-52863CCB4E39}"/>
              </a:ext>
            </a:extLst>
          </p:cNvPr>
          <p:cNvCxnSpPr/>
          <p:nvPr/>
        </p:nvCxnSpPr>
        <p:spPr>
          <a:xfrm flipH="1">
            <a:off x="7245840" y="4092775"/>
            <a:ext cx="3944" cy="448706"/>
          </a:xfrm>
          <a:prstGeom prst="straightConnector1">
            <a:avLst/>
          </a:prstGeom>
          <a:noFill/>
          <a:ln w="6350" cap="flat" cmpd="sng" algn="ctr">
            <a:solidFill>
              <a:srgbClr val="B2606E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02066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-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Registration 2020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897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ZA" sz="2800" b="1" dirty="0">
                <a:latin typeface="Century Gothic" panose="020B0502020202020204" pitchFamily="34" charset="0"/>
              </a:rPr>
              <a:t>Registration 2020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2D5A96-9269-4303-BC72-C5478C909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1754644"/>
              </p:ext>
            </p:extLst>
          </p:nvPr>
        </p:nvGraphicFramePr>
        <p:xfrm>
          <a:off x="473479" y="1318795"/>
          <a:ext cx="8136893" cy="3723743"/>
        </p:xfrm>
        <a:graphic>
          <a:graphicData uri="http://schemas.openxmlformats.org/drawingml/2006/table">
            <a:tbl>
              <a:tblPr firstRow="1" firstCol="1" bandRow="1"/>
              <a:tblGrid>
                <a:gridCol w="1390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2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18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18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36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254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Grid Numbers (FTE)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254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Trimester 1 of 2020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254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Trimester 2 of 2020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254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Trimester 3 of 2020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254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Semester 1 of 2020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254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Semester 2 of 2020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254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2020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254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(Certificate Vocational)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1 694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mpd="sng">
                      <a:solidFill>
                        <a:srgbClr val="7A9E56"/>
                      </a:solidFill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191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(Engineering)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2 683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 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191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(Business)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Prevocational Learning Programme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43*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FTE’s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9359B6-A98B-4F12-92B5-790176EC4454}"/>
              </a:ext>
            </a:extLst>
          </p:cNvPr>
          <p:cNvSpPr txBox="1"/>
          <p:nvPr/>
        </p:nvSpPr>
        <p:spPr>
          <a:xfrm>
            <a:off x="457200" y="5105400"/>
            <a:ext cx="698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Certificate (Vocational) at 104%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191 (Engineering) 36% of total planned for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191 (Business Studies) 45% of total for 2020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PLP intake throughout year.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*TBC – To Be Completed during next cycle (Trimester/Semester)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80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-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Teaching and Learning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848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3913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461" y="583277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Teaching and Learning 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302507" y="94464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155260DC-BBF5-4F08-AFC7-EE16DDC89A84}"/>
              </a:ext>
            </a:extLst>
          </p:cNvPr>
          <p:cNvSpPr txBox="1">
            <a:spLocks/>
          </p:cNvSpPr>
          <p:nvPr/>
        </p:nvSpPr>
        <p:spPr>
          <a:xfrm>
            <a:off x="657643" y="608677"/>
            <a:ext cx="6891564" cy="10712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0F3A65FF-0ECD-4746-A60A-D9D1A63555BE}"/>
              </a:ext>
            </a:extLst>
          </p:cNvPr>
          <p:cNvSpPr txBox="1">
            <a:spLocks/>
          </p:cNvSpPr>
          <p:nvPr/>
        </p:nvSpPr>
        <p:spPr>
          <a:xfrm>
            <a:off x="762000" y="1527694"/>
            <a:ext cx="6891564" cy="10712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E2D5A96-9269-4303-BC72-C5478C909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9449795"/>
              </p:ext>
            </p:extLst>
          </p:nvPr>
        </p:nvGraphicFramePr>
        <p:xfrm>
          <a:off x="1524000" y="1679927"/>
          <a:ext cx="6257907" cy="3031192"/>
        </p:xfrm>
        <a:graphic>
          <a:graphicData uri="http://schemas.openxmlformats.org/drawingml/2006/table">
            <a:tbl>
              <a:tblPr firstRow="1" firstCol="1" bandRow="1"/>
              <a:tblGrid>
                <a:gridCol w="1520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9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3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7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254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Pass 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Rate Achieved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A9E56"/>
                      </a:solidFill>
                    </a:lnL>
                    <a:lnR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A9E56"/>
                      </a:solidFill>
                    </a:lnT>
                    <a:lnB w="254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1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mpd="sng">
                      <a:solidFill>
                        <a:srgbClr val="7A9E56"/>
                      </a:solidFill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254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A9E56"/>
                      </a:solidFill>
                    </a:lnR>
                    <a:lnT w="254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A9E56"/>
                      </a:solidFill>
                    </a:lnR>
                    <a:lnT w="254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59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National Certificate (Vocational)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7A9E56"/>
                      </a:solidFill>
                    </a:lnL>
                    <a:lnR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A9E56"/>
                      </a:solidFill>
                    </a:lnR>
                    <a:lnT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A9E56"/>
                      </a:solidFill>
                    </a:lnR>
                    <a:lnT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59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Report 191 Business &amp; General Studies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7A9E56"/>
                      </a:solidFill>
                    </a:lnL>
                    <a:lnR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A9E56"/>
                      </a:solidFill>
                    </a:lnR>
                    <a:lnT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A9E56"/>
                      </a:solidFill>
                    </a:lnR>
                    <a:lnT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E5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1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Report 191 Engineering Studies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7A9E56"/>
                      </a:solidFill>
                    </a:lnL>
                    <a:lnR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7A9E56"/>
                      </a:solidFill>
                    </a:lnL>
                    <a:lnR w="12700" cmpd="sng">
                      <a:solidFill>
                        <a:srgbClr val="7A9E56"/>
                      </a:solidFill>
                    </a:lnR>
                    <a:lnT w="12700" cmpd="sng">
                      <a:solidFill>
                        <a:srgbClr val="7A9E56"/>
                      </a:solidFill>
                    </a:lnT>
                    <a:lnB w="12700" cmpd="sng">
                      <a:solidFill>
                        <a:srgbClr val="7A9E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A9E56"/>
                      </a:solidFill>
                    </a:lnR>
                    <a:lnT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A9E56"/>
                      </a:solidFill>
                    </a:lnR>
                    <a:lnT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9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440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181" y="660314"/>
            <a:ext cx="8143875" cy="52387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cs typeface="Calibri" pitchFamily="34" charset="0"/>
              </a:rPr>
              <a:t>Contents</a:t>
            </a:r>
            <a:endParaRPr lang="en-ZA" sz="2800" b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143875" cy="502602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8927F-F51F-4BE6-AB48-CC556BA609F8}" type="slidenum">
              <a:rPr lang="en-US" altLang="en-US" sz="1400" b="1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275836"/>
              </p:ext>
            </p:extLst>
          </p:nvPr>
        </p:nvGraphicFramePr>
        <p:xfrm>
          <a:off x="685800" y="1235676"/>
          <a:ext cx="7543800" cy="484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1654"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5261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Background to Central Johannesburg TVET College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Names of Campuses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Geographical location of Campuses.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Status of Central Johannesburg TVET College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Governance Structure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Management Structure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Registration 2020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Teaching and Learning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Student Accommodation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Linkages</a:t>
                      </a:r>
                      <a:r>
                        <a:rPr lang="en-ZA" sz="1800" baseline="0" dirty="0"/>
                        <a:t> and Partnerships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State of Finances</a:t>
                      </a:r>
                      <a:endParaRPr lang="en-ZA" sz="1800" baseline="0" dirty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Disbursement of NSFAS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Achievements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Challenges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 Staff on Precautionary Transfer / Suspension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ZA" sz="1800" dirty="0"/>
                        <a:t>Conclusion </a:t>
                      </a:r>
                      <a:endParaRPr lang="en-ZA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466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-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ZA" b="1" dirty="0">
                <a:latin typeface="Century Gothic" panose="020B0502020202020204" pitchFamily="34" charset="0"/>
              </a:rPr>
              <a:t>Student Accommodation</a:t>
            </a: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986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5" y="20641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ZA" sz="2800" b="1" dirty="0">
                <a:latin typeface="Century Gothic" panose="020B0502020202020204" pitchFamily="34" charset="0"/>
              </a:rPr>
              <a:t>Student Accommodation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155260DC-BBF5-4F08-AFC7-EE16DDC89A84}"/>
              </a:ext>
            </a:extLst>
          </p:cNvPr>
          <p:cNvSpPr txBox="1">
            <a:spLocks/>
          </p:cNvSpPr>
          <p:nvPr/>
        </p:nvSpPr>
        <p:spPr>
          <a:xfrm>
            <a:off x="505243" y="638695"/>
            <a:ext cx="6891564" cy="10712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061" y="1234345"/>
            <a:ext cx="82629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Century Gothic" panose="020B0502020202020204" pitchFamily="34" charset="0"/>
              </a:rPr>
              <a:t>Central Johannesburg TVET College currently has 2 Student Residences.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ZA" sz="2400" dirty="0">
                <a:latin typeface="Century Gothic" panose="020B0502020202020204" pitchFamily="34" charset="0"/>
              </a:rPr>
              <a:t>Crown Mines Hostel 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GB" sz="2400" dirty="0">
                <a:latin typeface="Century Gothic" panose="020B0502020202020204" pitchFamily="34" charset="0"/>
              </a:rPr>
              <a:t>First phase renovations of The Crown Mines Campus Residence has been completed with students fully occupying the place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en-ZA" sz="24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ZA" sz="2400" dirty="0">
                <a:latin typeface="Century Gothic" panose="020B0502020202020204" pitchFamily="34" charset="0"/>
              </a:rPr>
              <a:t>Berea Hostel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GB" sz="2400" dirty="0">
                <a:latin typeface="Century Gothic" panose="020B0502020202020204" pitchFamily="34" charset="0"/>
              </a:rPr>
              <a:t>The hostel was reclaimed in December 2019 from students, staff &amp; other people who had hijacked it since 2016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ZA" sz="2400" dirty="0">
                <a:latin typeface="Century Gothic" panose="020B0502020202020204" pitchFamily="34" charset="0"/>
              </a:rPr>
              <a:t>The hostel will under-go significant renovations because it is in extremely poor condition - budget has now been approved. </a:t>
            </a:r>
          </a:p>
        </p:txBody>
      </p:sp>
    </p:spTree>
    <p:extLst>
      <p:ext uri="{BB962C8B-B14F-4D97-AF65-F5344CB8AC3E}">
        <p14:creationId xmlns:p14="http://schemas.microsoft.com/office/powerpoint/2010/main" xmlns="" val="250674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-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ZA" b="1" dirty="0">
                <a:latin typeface="Century Gothic" panose="020B0502020202020204" pitchFamily="34" charset="0"/>
              </a:rPr>
              <a:t>Linkages &amp; Partnerships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5816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5" y="20641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ZA" sz="2800" b="1" dirty="0">
                <a:latin typeface="Century Gothic" panose="020B0502020202020204" pitchFamily="34" charset="0"/>
              </a:rPr>
              <a:t>Linkages &amp; Partnerships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155260DC-BBF5-4F08-AFC7-EE16DDC89A84}"/>
              </a:ext>
            </a:extLst>
          </p:cNvPr>
          <p:cNvSpPr txBox="1">
            <a:spLocks/>
          </p:cNvSpPr>
          <p:nvPr/>
        </p:nvSpPr>
        <p:spPr>
          <a:xfrm>
            <a:off x="505243" y="638695"/>
            <a:ext cx="6891564" cy="10712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061" y="1234345"/>
            <a:ext cx="81105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Century Gothic" panose="020B0502020202020204" pitchFamily="34" charset="0"/>
              </a:rPr>
              <a:t>Various partnerships have been formed and established with a number of organisations, namely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ZA" sz="2400" dirty="0">
                <a:latin typeface="Century Gothic" panose="020B0502020202020204" pitchFamily="34" charset="0"/>
              </a:rPr>
              <a:t>CATHSSETA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ZA" sz="2400" dirty="0">
                <a:latin typeface="Century Gothic" panose="020B0502020202020204" pitchFamily="34" charset="0"/>
              </a:rPr>
              <a:t>FOODBEV SETA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ZA" sz="2400" dirty="0">
                <a:latin typeface="Century Gothic" panose="020B0502020202020204" pitchFamily="34" charset="0"/>
              </a:rPr>
              <a:t>W&amp;R SETA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ZA" sz="2400" dirty="0">
                <a:latin typeface="Century Gothic" panose="020B0502020202020204" pitchFamily="34" charset="0"/>
              </a:rPr>
              <a:t>NHBRC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>
              <a:latin typeface="Century Gothic" panose="020B0502020202020204" pitchFamily="34" charset="0"/>
            </a:endParaRPr>
          </a:p>
          <a:p>
            <a:r>
              <a:rPr lang="en-ZA" sz="2400" b="1" u="sng" dirty="0">
                <a:latin typeface="Century Gothic" panose="020B0502020202020204" pitchFamily="34" charset="0"/>
              </a:rPr>
              <a:t>Note</a:t>
            </a:r>
            <a:r>
              <a:rPr lang="en-ZA" sz="2400" dirty="0">
                <a:latin typeface="Century Gothic" panose="020B0502020202020204" pitchFamily="34" charset="0"/>
              </a:rPr>
              <a:t>: Employer organisations are being engaged for work integrated learning opportunities, especially for the learners’ practical's and job placements.</a:t>
            </a:r>
          </a:p>
        </p:txBody>
      </p:sp>
    </p:spTree>
    <p:extLst>
      <p:ext uri="{BB962C8B-B14F-4D97-AF65-F5344CB8AC3E}">
        <p14:creationId xmlns:p14="http://schemas.microsoft.com/office/powerpoint/2010/main" xmlns="" val="2757239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-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State of Finances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743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76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ZA" sz="2800" b="1" dirty="0">
                <a:latin typeface="Century Gothic" panose="020B0502020202020204" pitchFamily="34" charset="0"/>
              </a:rPr>
              <a:t>Financial Management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D0B2CB-2F23-4A7E-9A47-86AEA982E440}"/>
              </a:ext>
            </a:extLst>
          </p:cNvPr>
          <p:cNvSpPr txBox="1"/>
          <p:nvPr/>
        </p:nvSpPr>
        <p:spPr>
          <a:xfrm>
            <a:off x="381000" y="1143000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Sound financial management of finances in place</a:t>
            </a:r>
          </a:p>
          <a:p>
            <a:pPr marL="360363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363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is generated through Tuition from NSFAS and direct transfers from DHET. </a:t>
            </a:r>
          </a:p>
          <a:p>
            <a:pPr marL="360363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significant alternative revenue generating streams. Hence, the following was done</a:t>
            </a:r>
          </a:p>
          <a:p>
            <a:pPr marL="874713" lvl="2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Venue hire,</a:t>
            </a:r>
          </a:p>
          <a:p>
            <a:pPr marL="874713" lvl="2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Usage of parking by external stakeholders, etc.</a:t>
            </a:r>
          </a:p>
          <a:p>
            <a:pPr marL="874713" lvl="2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363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Expenditure management, is now done in line with approved budget, since the budget has been decentralised</a:t>
            </a:r>
          </a:p>
          <a:p>
            <a:pPr marL="360363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363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funds are well managed, and we are also tapping into reserves in 2020 to improve infrastructure, fleet, ICT, etc.</a:t>
            </a:r>
          </a:p>
          <a:p>
            <a:pPr marL="360363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363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capacity is being built as the finance unit, mainly consists of Interns / junior personnel.</a:t>
            </a:r>
          </a:p>
        </p:txBody>
      </p:sp>
    </p:spTree>
    <p:extLst>
      <p:ext uri="{BB962C8B-B14F-4D97-AF65-F5344CB8AC3E}">
        <p14:creationId xmlns:p14="http://schemas.microsoft.com/office/powerpoint/2010/main" xmlns="" val="1842804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76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ZA" sz="2800" b="1" dirty="0">
                <a:latin typeface="Century Gothic" panose="020B0502020202020204" pitchFamily="34" charset="0"/>
              </a:rPr>
              <a:t>Supply Chain Management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D0B2CB-2F23-4A7E-9A47-86AEA982E440}"/>
              </a:ext>
            </a:extLst>
          </p:cNvPr>
          <p:cNvSpPr txBox="1"/>
          <p:nvPr/>
        </p:nvSpPr>
        <p:spPr>
          <a:xfrm>
            <a:off x="200332" y="1143000"/>
            <a:ext cx="85626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part of internal capacity build, we insourced the procurement of goods &amp; services (previously outsourced)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 compliance structures in SCM namely; specifications committee, Bid Evaluation Committee, Bid Adjudication Committee.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ZA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Updated policies e.g. Admissions policy,  SCM policy (Incl. SOP) etc.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economic opportunities for entities within the area of jurisdiction of the campuses especially </a:t>
            </a:r>
            <a:r>
              <a:rPr lang="en-ZA" sz="20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SMMEs</a:t>
            </a: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providers are paid within 30 days.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311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5" y="20641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Major Controls Introduced &amp; Implemented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155260DC-BBF5-4F08-AFC7-EE16DDC89A84}"/>
              </a:ext>
            </a:extLst>
          </p:cNvPr>
          <p:cNvSpPr txBox="1">
            <a:spLocks/>
          </p:cNvSpPr>
          <p:nvPr/>
        </p:nvSpPr>
        <p:spPr>
          <a:xfrm>
            <a:off x="505243" y="638695"/>
            <a:ext cx="6891564" cy="10712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1FEDF-0FF0-4A6F-A97F-E8405929D3B7}"/>
              </a:ext>
            </a:extLst>
          </p:cNvPr>
          <p:cNvSpPr txBox="1"/>
          <p:nvPr/>
        </p:nvSpPr>
        <p:spPr>
          <a:xfrm>
            <a:off x="505243" y="1431703"/>
            <a:ext cx="78747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Approved delegation of authority for payments and procurement introduced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Approval process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spend requirements in place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Monthly reconciliations of all significant balance sheet items, introduced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Payment of suppliers within 30 days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and updated SCM policy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670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-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Disbursement of NSFAS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0405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5" y="20641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Disbursement of NSFAS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155260DC-BBF5-4F08-AFC7-EE16DDC89A84}"/>
              </a:ext>
            </a:extLst>
          </p:cNvPr>
          <p:cNvSpPr txBox="1">
            <a:spLocks/>
          </p:cNvSpPr>
          <p:nvPr/>
        </p:nvSpPr>
        <p:spPr>
          <a:xfrm>
            <a:off x="505243" y="638695"/>
            <a:ext cx="6891564" cy="10712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1FEDF-0FF0-4A6F-A97F-E8405929D3B7}"/>
              </a:ext>
            </a:extLst>
          </p:cNvPr>
          <p:cNvSpPr txBox="1"/>
          <p:nvPr/>
        </p:nvSpPr>
        <p:spPr>
          <a:xfrm>
            <a:off x="505242" y="1066800"/>
            <a:ext cx="825775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ZA" sz="1400" b="1" dirty="0">
              <a:latin typeface="Century Gothic" panose="020B0502020202020204" pitchFamily="34" charset="0"/>
            </a:endParaRPr>
          </a:p>
          <a:p>
            <a:pPr algn="just"/>
            <a:r>
              <a:rPr lang="en-ZA" sz="1400" b="1" dirty="0">
                <a:latin typeface="Century Gothic" panose="020B0502020202020204" pitchFamily="34" charset="0"/>
              </a:rPr>
              <a:t>Challenges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dirty="0">
                <a:latin typeface="Century Gothic" panose="020B0502020202020204" pitchFamily="34" charset="0"/>
              </a:rPr>
              <a:t>Delays in NSFAS remittance of Tuition,  resulting in long outstanding student debt, non-recoverability of the student debt and impacting cash flow.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dirty="0">
                <a:latin typeface="Century Gothic" panose="020B0502020202020204" pitchFamily="34" charset="0"/>
              </a:rPr>
              <a:t>Delays in NSFAS paying allowances to students for transport and accommodation increasing risk of protests and pressure on the college to assist students with alternative transport and living arrangements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dirty="0">
                <a:latin typeface="Century Gothic" panose="020B0502020202020204" pitchFamily="34" charset="0"/>
              </a:rPr>
              <a:t>Risk of fraud relating to NSFAS accommodation allowances identified. Student disciplinary processes initiated and expulsion of students who have brought disrepute to the college.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dirty="0">
              <a:latin typeface="Century Gothic" panose="020B0502020202020204" pitchFamily="34" charset="0"/>
            </a:endParaRPr>
          </a:p>
          <a:p>
            <a:pPr algn="just"/>
            <a:r>
              <a:rPr lang="en-ZA" sz="1400" b="1" dirty="0">
                <a:latin typeface="Century Gothic" panose="020B0502020202020204" pitchFamily="34" charset="0"/>
              </a:rPr>
              <a:t>Achievements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dirty="0">
                <a:latin typeface="Century Gothic" panose="020B0502020202020204" pitchFamily="34" charset="0"/>
              </a:rPr>
              <a:t>Better stakeholder management, i.e. students, SRC, campuses, central financial aid and NSFAS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dirty="0">
                <a:latin typeface="Century Gothic" panose="020B0502020202020204" pitchFamily="34" charset="0"/>
              </a:rPr>
              <a:t>Intervention by Administrator during crisis to have dedicated NSFAS team to assist to close out NSFAS queries, where approximately 500 students were assisted.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dirty="0">
                <a:latin typeface="Century Gothic" panose="020B0502020202020204" pitchFamily="34" charset="0"/>
              </a:rPr>
              <a:t>Fewer protests under the Administration which were non-violent and adequately managed.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dirty="0">
                <a:latin typeface="Century Gothic" panose="020B0502020202020204" pitchFamily="34" charset="0"/>
              </a:rPr>
              <a:t>Walk- in – applications process streamlined and managed </a:t>
            </a:r>
          </a:p>
        </p:txBody>
      </p:sp>
    </p:spTree>
    <p:extLst>
      <p:ext uri="{BB962C8B-B14F-4D97-AF65-F5344CB8AC3E}">
        <p14:creationId xmlns:p14="http://schemas.microsoft.com/office/powerpoint/2010/main" xmlns="" val="34263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597683"/>
            <a:ext cx="8143875" cy="954107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Background to the Central Johannesburg  TVET College</a:t>
            </a:r>
            <a:endParaRPr lang="en-ZA" sz="2800" b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89" y="1551790"/>
            <a:ext cx="8143875" cy="40870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Central Johannesburg TVET College was established through the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General Notice, 7311 of 2001 which enabled the merger of FIVE former Further Education and Training Colleges.</a:t>
            </a: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This was implemented with effect from 1 January 2002.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8927F-F51F-4BE6-AB48-CC556BA609F8}" type="slidenum">
              <a:rPr lang="en-US" altLang="en-US" sz="1400" b="1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651847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-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GB" b="1" dirty="0">
                <a:latin typeface="Century Gothic" panose="020B0502020202020204" pitchFamily="34" charset="0"/>
              </a:rPr>
              <a:t>Achievements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9121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5" y="20641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613295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Successes &amp; Achievements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155260DC-BBF5-4F08-AFC7-EE16DDC89A84}"/>
              </a:ext>
            </a:extLst>
          </p:cNvPr>
          <p:cNvSpPr txBox="1">
            <a:spLocks/>
          </p:cNvSpPr>
          <p:nvPr/>
        </p:nvSpPr>
        <p:spPr>
          <a:xfrm>
            <a:off x="505243" y="638695"/>
            <a:ext cx="6891564" cy="10712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1FEDF-0FF0-4A6F-A97F-E8405929D3B7}"/>
              </a:ext>
            </a:extLst>
          </p:cNvPr>
          <p:cNvSpPr txBox="1"/>
          <p:nvPr/>
        </p:nvSpPr>
        <p:spPr>
          <a:xfrm>
            <a:off x="505242" y="1066800"/>
            <a:ext cx="825775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CJC is currently stable with teaching and learning progressing satisfactorily, as various interventions (with the support of DHET &amp; NSFAS) appear to be bearing fruits – including the overall culture of doing things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Various internal controls introduced has allowed for better management of finances, improved planning / processes, etc.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or significant issues continue to be addressed with positive outcomes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and the working relationship with various stakeholders like DHET, AGSA, NSFAS, etc. is on a positive trajectory.</a:t>
            </a:r>
          </a:p>
        </p:txBody>
      </p:sp>
    </p:spTree>
    <p:extLst>
      <p:ext uri="{BB962C8B-B14F-4D97-AF65-F5344CB8AC3E}">
        <p14:creationId xmlns:p14="http://schemas.microsoft.com/office/powerpoint/2010/main" xmlns="" val="853473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-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GB" b="1" dirty="0">
                <a:latin typeface="Century Gothic" panose="020B0502020202020204" pitchFamily="34" charset="0"/>
              </a:rPr>
              <a:t>Challenges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518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5" y="20641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533400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Challenges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155260DC-BBF5-4F08-AFC7-EE16DDC89A84}"/>
              </a:ext>
            </a:extLst>
          </p:cNvPr>
          <p:cNvSpPr txBox="1">
            <a:spLocks/>
          </p:cNvSpPr>
          <p:nvPr/>
        </p:nvSpPr>
        <p:spPr>
          <a:xfrm>
            <a:off x="505243" y="638695"/>
            <a:ext cx="6891564" cy="10712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1FEDF-0FF0-4A6F-A97F-E8405929D3B7}"/>
              </a:ext>
            </a:extLst>
          </p:cNvPr>
          <p:cNvSpPr txBox="1"/>
          <p:nvPr/>
        </p:nvSpPr>
        <p:spPr>
          <a:xfrm>
            <a:off x="500062" y="1073289"/>
            <a:ext cx="833913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3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 payment of allowances by NSFAS remains a risk that could lead to sudden protests by students. This includes the slow progress in capturing registered ‘walk ins’ into the NSFAS system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Dilapidated infrastructure requires significant financial injection to address it and the College has very limited resources.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Outstanding student debt a threat to long term sustainability of the College, due to no financial exclusions of students being applied</a:t>
            </a:r>
            <a:r>
              <a:rPr lang="en-ZA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95168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Staff on Precautionary Transfer/Suspension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Content Placeholder 1"/>
          <p:cNvSpPr>
            <a:spLocks noGrp="1"/>
          </p:cNvSpPr>
          <p:nvPr>
            <p:ph idx="1"/>
          </p:nvPr>
        </p:nvSpPr>
        <p:spPr>
          <a:xfrm>
            <a:off x="468313" y="1484313"/>
            <a:ext cx="8135937" cy="4641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5424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597683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Status of Central Johannesburg TVET College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8927F-F51F-4BE6-AB48-CC556BA609F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414336" y="1219200"/>
            <a:ext cx="82296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On inception of administration the following management positions were vacant owing to staff suspensions and transfers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Principal – Precautionary Transferred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Deputy Principal: Finance – Precautionary Suspended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Human Resources Manager – Precautionary Suspended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Campus Manager: Ellispark Campus  - Precautionary Suspended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Student Financial Aid Manager – Precautionary Suspended</a:t>
            </a:r>
          </a:p>
          <a:p>
            <a:pPr marL="0" indent="0">
              <a:buNone/>
            </a:pPr>
            <a:r>
              <a:rPr lang="en-ZA" sz="2400" i="1" dirty="0">
                <a:latin typeface="Arial" panose="020B0604020202020204" pitchFamily="34" charset="0"/>
                <a:cs typeface="Arial" panose="020B0604020202020204" pitchFamily="34" charset="0"/>
              </a:rPr>
              <a:t>Many of these cases are concluded if not about to be concluded</a:t>
            </a:r>
          </a:p>
        </p:txBody>
      </p:sp>
    </p:spTree>
    <p:extLst>
      <p:ext uri="{BB962C8B-B14F-4D97-AF65-F5344CB8AC3E}">
        <p14:creationId xmlns:p14="http://schemas.microsoft.com/office/powerpoint/2010/main" xmlns="" val="608716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597683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Status of Central Johannesburg TVET College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8927F-F51F-4BE6-AB48-CC556BA609F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414336" y="1153854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During Administration a number of staff were placed under precautionary suspension: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Campus Manager: Crown Mines - Precautionary Suspended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IT Manager: Central Office: - Precautionary Suspended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Lecturers (PL1) : Alexandra Campus  x 4  - Precautionary Suspended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Lecturer (PL1): </a:t>
            </a: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Parktown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Campus x 1 - Precautionary Suspended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General Assistant: Alexandra Campus x 1 - Precautionary Suspended</a:t>
            </a:r>
          </a:p>
          <a:p>
            <a:pPr marL="0" indent="0">
              <a:buNone/>
            </a:pPr>
            <a:r>
              <a:rPr lang="en-ZA" sz="2400" i="1" dirty="0">
                <a:latin typeface="Arial" panose="020B0604020202020204" pitchFamily="34" charset="0"/>
                <a:cs typeface="Arial" panose="020B0604020202020204" pitchFamily="34" charset="0"/>
              </a:rPr>
              <a:t>Cases ranged from neglect of duties, abuse of property,  disrepute, etc.</a:t>
            </a:r>
          </a:p>
          <a:p>
            <a:endParaRPr lang="en-ZA" sz="1200" dirty="0">
              <a:latin typeface="Century Gothic" panose="020B0502020202020204" pitchFamily="34" charset="0"/>
            </a:endParaRPr>
          </a:p>
          <a:p>
            <a:endParaRPr lang="en-ZA" sz="1200" dirty="0">
              <a:latin typeface="Century Gothic" panose="020B0502020202020204" pitchFamily="34" charset="0"/>
            </a:endParaRPr>
          </a:p>
          <a:p>
            <a:endParaRPr lang="en-GB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77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-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GB" b="1" dirty="0">
                <a:latin typeface="Century Gothic" panose="020B0502020202020204" pitchFamily="34" charset="0"/>
              </a:rPr>
              <a:t>Conclusion</a:t>
            </a:r>
            <a:br>
              <a:rPr lang="en-GB" b="1" dirty="0">
                <a:latin typeface="Century Gothic" panose="020B0502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4504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0939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3828" y="311289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155260DC-BBF5-4F08-AFC7-EE16DDC89A84}"/>
              </a:ext>
            </a:extLst>
          </p:cNvPr>
          <p:cNvSpPr txBox="1">
            <a:spLocks/>
          </p:cNvSpPr>
          <p:nvPr/>
        </p:nvSpPr>
        <p:spPr>
          <a:xfrm>
            <a:off x="505243" y="638695"/>
            <a:ext cx="6891564" cy="10712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1FEDF-0FF0-4A6F-A97F-E8405929D3B7}"/>
              </a:ext>
            </a:extLst>
          </p:cNvPr>
          <p:cNvSpPr txBox="1"/>
          <p:nvPr/>
        </p:nvSpPr>
        <p:spPr>
          <a:xfrm>
            <a:off x="505242" y="914400"/>
            <a:ext cx="82577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Notwithstanding resistance, significant progress has been made since the start of the administration and there has not been a students or labour unrest since June 2019.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College is in a stable state, which has resulted in huge interest from students during the recent 2020 registration process (i.e. walk ins)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academic performance is gradually improving due to various interventions aimed at assisting students who are struggling particularly in maths, engineering related subjects, etc.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spend on infrastructure has improved and refurbishments of selected areas in all campuses are currently underway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new culture of compliance has been embraced by staff</a:t>
            </a:r>
          </a:p>
        </p:txBody>
      </p:sp>
    </p:spTree>
    <p:extLst>
      <p:ext uri="{BB962C8B-B14F-4D97-AF65-F5344CB8AC3E}">
        <p14:creationId xmlns:p14="http://schemas.microsoft.com/office/powerpoint/2010/main" xmlns="" val="380417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5" y="20641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533400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Conclusion </a:t>
            </a:r>
            <a:r>
              <a:rPr lang="en-US" sz="2000" b="1" dirty="0">
                <a:latin typeface="Century Gothic" panose="020B0502020202020204" pitchFamily="34" charset="0"/>
              </a:rPr>
              <a:t>(Cont.)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B9747838-2578-4210-A507-8308C70808F6}"/>
              </a:ext>
            </a:extLst>
          </p:cNvPr>
          <p:cNvSpPr txBox="1">
            <a:spLocks/>
          </p:cNvSpPr>
          <p:nvPr/>
        </p:nvSpPr>
        <p:spPr>
          <a:xfrm>
            <a:off x="150107" y="124482"/>
            <a:ext cx="4292497" cy="120141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155260DC-BBF5-4F08-AFC7-EE16DDC89A84}"/>
              </a:ext>
            </a:extLst>
          </p:cNvPr>
          <p:cNvSpPr txBox="1">
            <a:spLocks/>
          </p:cNvSpPr>
          <p:nvPr/>
        </p:nvSpPr>
        <p:spPr>
          <a:xfrm>
            <a:off x="505243" y="638695"/>
            <a:ext cx="6891564" cy="10712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1FEDF-0FF0-4A6F-A97F-E8405929D3B7}"/>
              </a:ext>
            </a:extLst>
          </p:cNvPr>
          <p:cNvSpPr txBox="1"/>
          <p:nvPr/>
        </p:nvSpPr>
        <p:spPr>
          <a:xfrm>
            <a:off x="505242" y="1073289"/>
            <a:ext cx="82577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Finances are in stable condition and supply chain management measures introduced are heading in the right direction – obviously, capacity &amp; skills challenges </a:t>
            </a: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still an issue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Notwithstanding progress to date, much more still needs  to be done to address some of the persistent challenges, which can be resolved, as follows: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move into an integrated management system, is already underway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Skilling and capacitating support staff &amp; lecturers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support for students so that we produce employable students and/or entrepreneurs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and utilisation of smart boards to infuse 21</a:t>
            </a:r>
            <a:r>
              <a:rPr lang="en-ZA" sz="2400" baseline="30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lang="en-ZA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century teaching &amp; learning, etc.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02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597683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Name of Campuses</a:t>
            </a:r>
            <a:endParaRPr lang="en-ZA" sz="2800" b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89" y="1219200"/>
            <a:ext cx="8143875" cy="4038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Alexandra Campus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Crown Mines Campus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Ellispark Campus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Langlaagte Campus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Parktown Campus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Riverlea Campus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Smit Street Campus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Troyeville Campus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8927F-F51F-4BE6-AB48-CC556BA609F8}" type="slidenum">
              <a:rPr lang="en-US" altLang="en-US" sz="1400" b="1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E05A7C4-0874-4018-A937-D98FE2C078A1}"/>
              </a:ext>
            </a:extLst>
          </p:cNvPr>
          <p:cNvSpPr/>
          <p:nvPr/>
        </p:nvSpPr>
        <p:spPr>
          <a:xfrm>
            <a:off x="1066800" y="5415639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All Campuses are within a 15km radius from the Central Office (5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Ubla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Road, Parktown).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151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LIDE LAYO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C:\Users\Lefifi.T\AppData\Local\Microsoft\Windows\Temporary Internet Files\Content.Outlook\XAEMJRW7\Higher Education LOGO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775" y="1557338"/>
            <a:ext cx="5695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2484438" y="4005263"/>
            <a:ext cx="4103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i="1" dirty="0">
                <a:latin typeface="Calibri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23373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Geographical Location of Campuses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800" b="1"/>
          </a:p>
        </p:txBody>
      </p:sp>
      <p:sp>
        <p:nvSpPr>
          <p:cNvPr id="4101" name="Content Placeholder 1"/>
          <p:cNvSpPr>
            <a:spLocks noGrp="1"/>
          </p:cNvSpPr>
          <p:nvPr>
            <p:ph idx="1"/>
          </p:nvPr>
        </p:nvSpPr>
        <p:spPr>
          <a:xfrm>
            <a:off x="468313" y="1484313"/>
            <a:ext cx="8135937" cy="4641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57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8096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3" y="500063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latin typeface="Century Gothic" panose="020B0502020202020204" pitchFamily="34" charset="0"/>
              </a:rPr>
              <a:t>Geographical Location of Campuses</a:t>
            </a:r>
            <a:endParaRPr lang="en-ZA" sz="2800" b="1" dirty="0">
              <a:cs typeface="Calibri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8927F-F51F-4BE6-AB48-CC556BA609F8}" type="slidenum">
              <a:rPr lang="en-US" altLang="en-US" sz="1400" b="1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4AF08C-EBBE-4A47-9C4D-F084352D487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5088" y="1591442"/>
            <a:ext cx="6613824" cy="423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74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024063"/>
            <a:ext cx="8362950" cy="2808287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Status of Central Johannesburg TVET College (CJC)</a:t>
            </a:r>
            <a:r>
              <a:rPr lang="en-US" altLang="en-US" sz="3600" b="1" dirty="0"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2800" b="1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43188" y="785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800" b="1"/>
          </a:p>
        </p:txBody>
      </p:sp>
      <p:sp>
        <p:nvSpPr>
          <p:cNvPr id="4101" name="Content Placeholder 1"/>
          <p:cNvSpPr>
            <a:spLocks noGrp="1"/>
          </p:cNvSpPr>
          <p:nvPr>
            <p:ph idx="1"/>
          </p:nvPr>
        </p:nvSpPr>
        <p:spPr>
          <a:xfrm>
            <a:off x="468313" y="1484313"/>
            <a:ext cx="8135937" cy="4641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4513"/>
            <a:ext cx="1500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6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597683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latin typeface="Century Gothic" panose="020B0502020202020204" pitchFamily="34" charset="0"/>
              </a:rPr>
              <a:t>Status of CJC</a:t>
            </a:r>
            <a:endParaRPr lang="en-ZA" sz="2800" b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97" y="1558852"/>
            <a:ext cx="8143875" cy="4232347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Central Johannesburg TVET College was officially placed under Administration by the former Minister of Higher Education and Training, Dr N </a:t>
            </a: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Pandor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PE Kedama assumed his responsibility as the Administrator on 06 May 2019. </a:t>
            </a: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This was done in line with the Continuing Education and Training Act (CET Act 16 of 2006) (as amended) clause 46 (1) – (6).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8927F-F51F-4BE6-AB48-CC556BA609F8}" type="slidenum">
              <a:rPr lang="en-US" altLang="en-US" sz="1400" b="1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b="1"/>
          </a:p>
        </p:txBody>
      </p:sp>
    </p:spTree>
    <p:extLst>
      <p:ext uri="{BB962C8B-B14F-4D97-AF65-F5344CB8AC3E}">
        <p14:creationId xmlns:p14="http://schemas.microsoft.com/office/powerpoint/2010/main" xmlns="" val="34135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1" y="597683"/>
            <a:ext cx="8143875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latin typeface="Century Gothic" panose="020B0502020202020204" pitchFamily="34" charset="0"/>
              </a:rPr>
              <a:t>Status of CJC </a:t>
            </a:r>
            <a:r>
              <a:rPr lang="en-ZA" sz="2000" b="1" dirty="0">
                <a:latin typeface="Century Gothic" panose="020B0502020202020204" pitchFamily="34" charset="0"/>
              </a:rPr>
              <a:t>(Cont.)</a:t>
            </a:r>
            <a:endParaRPr lang="en-ZA" sz="2800" b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15" y="1371600"/>
            <a:ext cx="8143875" cy="4572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of the reasons that led to the College being placed under administration, after the commissioned phase 1 investigation, amongst other things included:-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Poor governance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Lack of internal controls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Qualified audit outcomes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Continuous students and community protests that are disrupting teaching and learning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number of disruptions emanating from staff members due to various issues, etc.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8927F-F51F-4BE6-AB48-CC556BA609F8}" type="slidenum">
              <a:rPr lang="en-US" altLang="en-US" sz="1400" b="1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b="1"/>
          </a:p>
        </p:txBody>
      </p:sp>
    </p:spTree>
    <p:extLst>
      <p:ext uri="{BB962C8B-B14F-4D97-AF65-F5344CB8AC3E}">
        <p14:creationId xmlns:p14="http://schemas.microsoft.com/office/powerpoint/2010/main" xmlns="" val="8006082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4B287D9-588C-4DEB-B27C-70D050EC5BE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9474054-DB3C-4E6C-AB07-55BC88816A5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808DD44-4818-4706-97EA-971081F2551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8601BEE-ABA7-4F7B-89EB-7B6FA7FF2F3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24084</TotalTime>
  <Words>2260</Words>
  <Application>Microsoft Office PowerPoint</Application>
  <PresentationFormat>On-screen Show (4:3)</PresentationFormat>
  <Paragraphs>398</Paragraphs>
  <Slides>40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 </vt:lpstr>
      <vt:lpstr>Slide 2</vt:lpstr>
      <vt:lpstr>Slide 3</vt:lpstr>
      <vt:lpstr>Slide 4</vt:lpstr>
      <vt:lpstr> Geographical Location of Campuses   </vt:lpstr>
      <vt:lpstr>Slide 6</vt:lpstr>
      <vt:lpstr> Status of Central Johannesburg TVET College (CJC)   </vt:lpstr>
      <vt:lpstr>Slide 8</vt:lpstr>
      <vt:lpstr>Slide 9</vt:lpstr>
      <vt:lpstr> Governance   </vt:lpstr>
      <vt:lpstr>Slide 11</vt:lpstr>
      <vt:lpstr>Slide 12</vt:lpstr>
      <vt:lpstr>Slide 13</vt:lpstr>
      <vt:lpstr> Management Structure   </vt:lpstr>
      <vt:lpstr>Slide 15</vt:lpstr>
      <vt:lpstr> Registration 2020   </vt:lpstr>
      <vt:lpstr>Slide 17</vt:lpstr>
      <vt:lpstr> Teaching and Learning   </vt:lpstr>
      <vt:lpstr>Slide 19</vt:lpstr>
      <vt:lpstr> Student Accommodation  </vt:lpstr>
      <vt:lpstr>Slide 21</vt:lpstr>
      <vt:lpstr> Linkages &amp; Partnerships </vt:lpstr>
      <vt:lpstr>Slide 23</vt:lpstr>
      <vt:lpstr> State of Finances   </vt:lpstr>
      <vt:lpstr>Slide 25</vt:lpstr>
      <vt:lpstr>Slide 26</vt:lpstr>
      <vt:lpstr>Slide 27</vt:lpstr>
      <vt:lpstr> Disbursement of NSFAS   </vt:lpstr>
      <vt:lpstr>Slide 29</vt:lpstr>
      <vt:lpstr>Achievements   </vt:lpstr>
      <vt:lpstr>Slide 31</vt:lpstr>
      <vt:lpstr>Challenges   </vt:lpstr>
      <vt:lpstr>Slide 33</vt:lpstr>
      <vt:lpstr> Staff on Precautionary Transfer/Suspension   </vt:lpstr>
      <vt:lpstr>Slide 35</vt:lpstr>
      <vt:lpstr>Slide 36</vt:lpstr>
      <vt:lpstr>Conclusion    </vt:lpstr>
      <vt:lpstr>Slide 38</vt:lpstr>
      <vt:lpstr>Slide 39</vt:lpstr>
      <vt:lpstr>Slide 40</vt:lpstr>
    </vt:vector>
  </TitlesOfParts>
  <Company>Dept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BASIC EDUCATION</dc:title>
  <dc:creator>molalekoa.n</dc:creator>
  <cp:lastModifiedBy>PUMZA</cp:lastModifiedBy>
  <cp:revision>761</cp:revision>
  <cp:lastPrinted>2018-08-08T15:18:36Z</cp:lastPrinted>
  <dcterms:created xsi:type="dcterms:W3CDTF">2010-10-01T19:49:50Z</dcterms:created>
  <dcterms:modified xsi:type="dcterms:W3CDTF">2020-03-12T10:55:09Z</dcterms:modified>
</cp:coreProperties>
</file>