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Lst>
  <p:notesMasterIdLst>
    <p:notesMasterId r:id="rId54"/>
  </p:notesMasterIdLst>
  <p:handoutMasterIdLst>
    <p:handoutMasterId r:id="rId55"/>
  </p:handoutMasterIdLst>
  <p:sldIdLst>
    <p:sldId id="550" r:id="rId6"/>
    <p:sldId id="446" r:id="rId7"/>
    <p:sldId id="448" r:id="rId8"/>
    <p:sldId id="447" r:id="rId9"/>
    <p:sldId id="449" r:id="rId10"/>
    <p:sldId id="451" r:id="rId11"/>
    <p:sldId id="540" r:id="rId12"/>
    <p:sldId id="450" r:id="rId13"/>
    <p:sldId id="491" r:id="rId14"/>
    <p:sldId id="534" r:id="rId15"/>
    <p:sldId id="524" r:id="rId16"/>
    <p:sldId id="523" r:id="rId17"/>
    <p:sldId id="521" r:id="rId18"/>
    <p:sldId id="528" r:id="rId19"/>
    <p:sldId id="525" r:id="rId20"/>
    <p:sldId id="527" r:id="rId21"/>
    <p:sldId id="551" r:id="rId22"/>
    <p:sldId id="455" r:id="rId23"/>
    <p:sldId id="456" r:id="rId24"/>
    <p:sldId id="492" r:id="rId25"/>
    <p:sldId id="545" r:id="rId26"/>
    <p:sldId id="542" r:id="rId27"/>
    <p:sldId id="543" r:id="rId28"/>
    <p:sldId id="544" r:id="rId29"/>
    <p:sldId id="493" r:id="rId30"/>
    <p:sldId id="461" r:id="rId31"/>
    <p:sldId id="467" r:id="rId32"/>
    <p:sldId id="552" r:id="rId33"/>
    <p:sldId id="553" r:id="rId34"/>
    <p:sldId id="468" r:id="rId35"/>
    <p:sldId id="471" r:id="rId36"/>
    <p:sldId id="546" r:id="rId37"/>
    <p:sldId id="531" r:id="rId38"/>
    <p:sldId id="532" r:id="rId39"/>
    <p:sldId id="537" r:id="rId40"/>
    <p:sldId id="533" r:id="rId41"/>
    <p:sldId id="482" r:id="rId42"/>
    <p:sldId id="483" r:id="rId43"/>
    <p:sldId id="490" r:id="rId44"/>
    <p:sldId id="517" r:id="rId45"/>
    <p:sldId id="518" r:id="rId46"/>
    <p:sldId id="519" r:id="rId47"/>
    <p:sldId id="547" r:id="rId48"/>
    <p:sldId id="548" r:id="rId49"/>
    <p:sldId id="520" r:id="rId50"/>
    <p:sldId id="488" r:id="rId51"/>
    <p:sldId id="507" r:id="rId52"/>
    <p:sldId id="554" r:id="rId53"/>
  </p:sldIdLst>
  <p:sldSz cx="9144000" cy="6858000" type="screen4x3"/>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59" userDrawn="1">
          <p15:clr>
            <a:srgbClr val="A4A3A4"/>
          </p15:clr>
        </p15:guide>
        <p15:guide id="3" orient="horz" pos="3129" userDrawn="1">
          <p15:clr>
            <a:srgbClr val="A4A3A4"/>
          </p15:clr>
        </p15:guide>
        <p15:guide id="4"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disa Mandisa Tshikwatamba-NO" initials="MMT" lastIdx="6" clrIdx="0">
    <p:extLst/>
  </p:cmAuthor>
  <p:cmAuthor id="2" name="Thabang Mpalami - NO" initials="TM-N" lastIdx="3" clrIdx="1">
    <p:extLst>
      <p:ext uri="{19B8F6BF-5375-455C-9EA6-DF929625EA0E}">
        <p15:presenceInfo xmlns:p15="http://schemas.microsoft.com/office/powerpoint/2012/main" xmlns="" userId="S-1-5-21-1384904517-1471558128-49931551-90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9" autoAdjust="0"/>
    <p:restoredTop sz="89305" autoAdjust="0"/>
  </p:normalViewPr>
  <p:slideViewPr>
    <p:cSldViewPr>
      <p:cViewPr varScale="1">
        <p:scale>
          <a:sx n="104" d="100"/>
          <a:sy n="104" d="100"/>
        </p:scale>
        <p:origin x="-1824"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2880"/>
        <p:guide orient="horz" pos="3129"/>
        <p:guide pos="2159"/>
        <p:guide pos="214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lnjenge\AppData\Local\Microsoft\Windows\INetCache\Content.Outlook\2EXZFUU5\Provincial%20consolidation%20Q4%202017-2018.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b="0" dirty="0"/>
              <a:t>Total Number of SMMEs </a:t>
            </a:r>
            <a:r>
              <a:rPr lang="en-ZA" b="0" dirty="0" smtClean="0"/>
              <a:t>supported (excluding </a:t>
            </a:r>
            <a:r>
              <a:rPr lang="en-ZA" b="0" dirty="0" err="1" smtClean="0"/>
              <a:t>Stp</a:t>
            </a:r>
            <a:r>
              <a:rPr lang="en-ZA" b="0" dirty="0" smtClean="0"/>
              <a:t>)</a:t>
            </a:r>
            <a:endParaRPr lang="en-ZA" b="0" dirty="0"/>
          </a:p>
        </c:rich>
      </c:tx>
      <c:spPr>
        <a:noFill/>
        <a:ln>
          <a:noFill/>
        </a:ln>
        <a:effectLst/>
      </c:spPr>
    </c:title>
    <c:plotArea>
      <c:layout>
        <c:manualLayout>
          <c:layoutTarget val="inner"/>
          <c:xMode val="edge"/>
          <c:yMode val="edge"/>
          <c:x val="6.1305919974284431E-2"/>
          <c:y val="0.10223875617242761"/>
          <c:w val="0.90710919494759967"/>
          <c:h val="0.81890987143556215"/>
        </c:manualLayout>
      </c:layout>
      <c:barChart>
        <c:barDir val="col"/>
        <c:grouping val="clustered"/>
        <c:ser>
          <c:idx val="1"/>
          <c:order val="0"/>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Sheet1!$B$8:$J$8</c:f>
              <c:strCache>
                <c:ptCount val="9"/>
                <c:pt idx="0">
                  <c:v>EC</c:v>
                </c:pt>
                <c:pt idx="1">
                  <c:v>FS</c:v>
                </c:pt>
                <c:pt idx="2">
                  <c:v>GP</c:v>
                </c:pt>
                <c:pt idx="3">
                  <c:v>KZN</c:v>
                </c:pt>
                <c:pt idx="4">
                  <c:v>LP</c:v>
                </c:pt>
                <c:pt idx="5">
                  <c:v>MP</c:v>
                </c:pt>
                <c:pt idx="6">
                  <c:v>NC</c:v>
                </c:pt>
                <c:pt idx="7">
                  <c:v>NW</c:v>
                </c:pt>
                <c:pt idx="8">
                  <c:v>WC</c:v>
                </c:pt>
              </c:strCache>
            </c:strRef>
          </c:cat>
          <c:val>
            <c:numRef>
              <c:f>Sheet1!$B$9:$J$9</c:f>
              <c:numCache>
                <c:formatCode>General</c:formatCode>
                <c:ptCount val="9"/>
                <c:pt idx="0">
                  <c:v>1343</c:v>
                </c:pt>
                <c:pt idx="1">
                  <c:v>1579</c:v>
                </c:pt>
                <c:pt idx="2">
                  <c:v>888</c:v>
                </c:pt>
                <c:pt idx="3">
                  <c:v>1467</c:v>
                </c:pt>
                <c:pt idx="4">
                  <c:v>990</c:v>
                </c:pt>
                <c:pt idx="5">
                  <c:v>1172</c:v>
                </c:pt>
                <c:pt idx="6">
                  <c:v>1033</c:v>
                </c:pt>
                <c:pt idx="7">
                  <c:v>986</c:v>
                </c:pt>
                <c:pt idx="8">
                  <c:v>2623</c:v>
                </c:pt>
              </c:numCache>
            </c:numRef>
          </c:val>
          <c:extLst xmlns:c16r2="http://schemas.microsoft.com/office/drawing/2015/06/chart">
            <c:ext xmlns:c16="http://schemas.microsoft.com/office/drawing/2014/chart" uri="{C3380CC4-5D6E-409C-BE32-E72D297353CC}">
              <c16:uniqueId val="{00000000-64D0-4FB9-897B-1143C209FF45}"/>
            </c:ext>
          </c:extLst>
        </c:ser>
        <c:dLbls/>
        <c:gapWidth val="219"/>
        <c:overlap val="-27"/>
        <c:axId val="80936960"/>
        <c:axId val="80938496"/>
      </c:barChart>
      <c:catAx>
        <c:axId val="809369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0938496"/>
        <c:crosses val="autoZero"/>
        <c:auto val="1"/>
        <c:lblAlgn val="ctr"/>
        <c:lblOffset val="100"/>
      </c:catAx>
      <c:valAx>
        <c:axId val="809384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8093696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Quality &amp; Standards </a:t>
            </a:r>
            <a:r>
              <a:rPr lang="en-US" dirty="0" smtClean="0"/>
              <a:t>2018/19 </a:t>
            </a:r>
            <a:r>
              <a:rPr lang="en-US" dirty="0"/>
              <a:t>performance</a:t>
            </a:r>
          </a:p>
        </c:rich>
      </c:tx>
      <c:spPr>
        <a:noFill/>
        <a:ln>
          <a:noFill/>
        </a:ln>
        <a:effectLst/>
      </c:spPr>
    </c:title>
    <c:plotArea>
      <c:layout/>
      <c:pieChart>
        <c:varyColors val="1"/>
        <c:ser>
          <c:idx val="1"/>
          <c:order val="0"/>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Sheet1!$C$5:$C$9</c:f>
              <c:strCache>
                <c:ptCount val="5"/>
                <c:pt idx="0">
                  <c:v>Conformity assessments</c:v>
                </c:pt>
                <c:pt idx="1">
                  <c:v>Product Testing</c:v>
                </c:pt>
                <c:pt idx="2">
                  <c:v>Product &amp; Packaging Design</c:v>
                </c:pt>
                <c:pt idx="3">
                  <c:v>Management Systems</c:v>
                </c:pt>
                <c:pt idx="4">
                  <c:v>Other</c:v>
                </c:pt>
              </c:strCache>
            </c:strRef>
          </c:cat>
          <c:val>
            <c:numRef>
              <c:f>Sheet1!$D$5:$D$9</c:f>
              <c:numCache>
                <c:formatCode>0%</c:formatCode>
                <c:ptCount val="5"/>
                <c:pt idx="0">
                  <c:v>0.59</c:v>
                </c:pt>
                <c:pt idx="1">
                  <c:v>0.11</c:v>
                </c:pt>
                <c:pt idx="2">
                  <c:v>6.0000000000000005E-2</c:v>
                </c:pt>
                <c:pt idx="3">
                  <c:v>0.17</c:v>
                </c:pt>
                <c:pt idx="4">
                  <c:v>7.0000000000000021E-2</c:v>
                </c:pt>
              </c:numCache>
            </c:numRef>
          </c:val>
        </c:ser>
        <c:ser>
          <c:idx val="0"/>
          <c:order val="1"/>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Val val="1"/>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Sheet1!$C$5:$C$9</c:f>
              <c:strCache>
                <c:ptCount val="5"/>
                <c:pt idx="0">
                  <c:v>Conformity assessments</c:v>
                </c:pt>
                <c:pt idx="1">
                  <c:v>Product Testing</c:v>
                </c:pt>
                <c:pt idx="2">
                  <c:v>Product &amp; Packaging Design</c:v>
                </c:pt>
                <c:pt idx="3">
                  <c:v>Management Systems</c:v>
                </c:pt>
                <c:pt idx="4">
                  <c:v>Other</c:v>
                </c:pt>
              </c:strCache>
            </c:strRef>
          </c:cat>
          <c:val>
            <c:numRef>
              <c:f>Sheet1!$E$5:$E$9</c:f>
              <c:numCache>
                <c:formatCode>General</c:formatCode>
                <c:ptCount val="5"/>
                <c:pt idx="0">
                  <c:v>167</c:v>
                </c:pt>
                <c:pt idx="1">
                  <c:v>32</c:v>
                </c:pt>
                <c:pt idx="2">
                  <c:v>16</c:v>
                </c:pt>
                <c:pt idx="3">
                  <c:v>50</c:v>
                </c:pt>
                <c:pt idx="4">
                  <c:v>19</c:v>
                </c:pt>
              </c:numCache>
            </c:numRef>
          </c:val>
        </c:ser>
        <c:dLbls>
          <c:showVal val="1"/>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8645" y="1"/>
            <a:ext cx="2944283" cy="496570"/>
          </a:xfrm>
          <a:prstGeom prst="rect">
            <a:avLst/>
          </a:prstGeom>
        </p:spPr>
        <p:txBody>
          <a:bodyPr vert="horz" lIns="91440" tIns="45720" rIns="91440" bIns="45720" rtlCol="0"/>
          <a:lstStyle>
            <a:lvl1pPr algn="r">
              <a:defRPr sz="1200"/>
            </a:lvl1pPr>
          </a:lstStyle>
          <a:p>
            <a:fld id="{DC82F4AB-C701-4C42-9345-4B488262B209}" type="datetimeFigureOut">
              <a:rPr lang="en-ZA" smtClean="0"/>
              <a:pPr/>
              <a:t>2020/03/12</a:t>
            </a:fld>
            <a:endParaRPr lang="en-ZA" dirty="0"/>
          </a:p>
        </p:txBody>
      </p:sp>
      <p:sp>
        <p:nvSpPr>
          <p:cNvPr id="4" name="Footer Placeholder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8645" y="9433107"/>
            <a:ext cx="2944283" cy="496570"/>
          </a:xfrm>
          <a:prstGeom prst="rect">
            <a:avLst/>
          </a:prstGeom>
        </p:spPr>
        <p:txBody>
          <a:bodyPr vert="horz" lIns="91440" tIns="45720" rIns="91440" bIns="45720" rtlCol="0" anchor="b"/>
          <a:lstStyle>
            <a:lvl1pPr algn="r">
              <a:defRPr sz="1200"/>
            </a:lvl1pPr>
          </a:lstStyle>
          <a:p>
            <a:fld id="{5B9EB3A7-2CE7-460C-90D7-03F7EC7E69A3}" type="slidenum">
              <a:rPr lang="en-ZA" smtClean="0"/>
              <a:pPr/>
              <a:t>‹#›</a:t>
            </a:fld>
            <a:endParaRPr lang="en-ZA" dirty="0"/>
          </a:p>
        </p:txBody>
      </p:sp>
    </p:spTree>
    <p:extLst>
      <p:ext uri="{BB962C8B-B14F-4D97-AF65-F5344CB8AC3E}">
        <p14:creationId xmlns:p14="http://schemas.microsoft.com/office/powerpoint/2010/main" xmlns="" val="1010522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4283" cy="4965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1"/>
            <a:ext cx="2944283" cy="496570"/>
          </a:xfrm>
          <a:prstGeom prst="rect">
            <a:avLst/>
          </a:prstGeom>
        </p:spPr>
        <p:txBody>
          <a:bodyPr vert="horz" lIns="91440" tIns="45720" rIns="91440" bIns="45720" rtlCol="0"/>
          <a:lstStyle>
            <a:lvl1pPr algn="r">
              <a:defRPr sz="1200"/>
            </a:lvl1pPr>
          </a:lstStyle>
          <a:p>
            <a:fld id="{F5A28A62-3431-4DF4-B6C2-90D7D8A9967C}" type="datetimeFigureOut">
              <a:rPr lang="en-US" smtClean="0"/>
              <a:pPr/>
              <a:t>3/12/2020</a:t>
            </a:fld>
            <a:endParaRPr lang="en-US"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33107"/>
            <a:ext cx="2944283" cy="496570"/>
          </a:xfrm>
          <a:prstGeom prst="rect">
            <a:avLst/>
          </a:prstGeom>
        </p:spPr>
        <p:txBody>
          <a:bodyPr vert="horz" lIns="91440" tIns="45720" rIns="91440" bIns="45720" rtlCol="0" anchor="b"/>
          <a:lstStyle>
            <a:lvl1pPr algn="r">
              <a:defRPr sz="1200"/>
            </a:lvl1pPr>
          </a:lstStyle>
          <a:p>
            <a:fld id="{1F432BC9-667F-4DF5-BF07-DB3CA2EC41B8}" type="slidenum">
              <a:rPr lang="en-US" smtClean="0"/>
              <a:pPr/>
              <a:t>‹#›</a:t>
            </a:fld>
            <a:endParaRPr lang="en-US" dirty="0"/>
          </a:p>
        </p:txBody>
      </p:sp>
    </p:spTree>
    <p:extLst>
      <p:ext uri="{BB962C8B-B14F-4D97-AF65-F5344CB8AC3E}">
        <p14:creationId xmlns:p14="http://schemas.microsoft.com/office/powerpoint/2010/main" xmlns="" val="4060713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solidFill>
                  <a:prstClr val="black"/>
                </a:solidFill>
              </a:rPr>
              <a:pPr/>
              <a:t>2</a:t>
            </a:fld>
            <a:endParaRPr lang="en-ZA" dirty="0">
              <a:solidFill>
                <a:prstClr val="black"/>
              </a:solidFill>
            </a:endParaRPr>
          </a:p>
        </p:txBody>
      </p:sp>
    </p:spTree>
    <p:extLst>
      <p:ext uri="{BB962C8B-B14F-4D97-AF65-F5344CB8AC3E}">
        <p14:creationId xmlns:p14="http://schemas.microsoft.com/office/powerpoint/2010/main" xmlns="" val="975076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7B81220-3CB9-40B6-BDA4-0825C25B5974}" type="slidenum">
              <a:rPr lang="en-ZA" smtClean="0">
                <a:solidFill>
                  <a:prstClr val="black"/>
                </a:solidFill>
              </a:rPr>
              <a:pPr/>
              <a:t>3</a:t>
            </a:fld>
            <a:endParaRPr lang="en-ZA">
              <a:solidFill>
                <a:prstClr val="black"/>
              </a:solidFill>
            </a:endParaRPr>
          </a:p>
        </p:txBody>
      </p:sp>
    </p:spTree>
    <p:extLst>
      <p:ext uri="{BB962C8B-B14F-4D97-AF65-F5344CB8AC3E}">
        <p14:creationId xmlns:p14="http://schemas.microsoft.com/office/powerpoint/2010/main" xmlns="" val="1906825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7B81220-3CB9-40B6-BDA4-0825C25B5974}" type="slidenum">
              <a:rPr lang="en-ZA" smtClean="0">
                <a:solidFill>
                  <a:prstClr val="black"/>
                </a:solidFill>
              </a:rPr>
              <a:pPr/>
              <a:t>4</a:t>
            </a:fld>
            <a:endParaRPr lang="en-ZA" dirty="0">
              <a:solidFill>
                <a:prstClr val="black"/>
              </a:solidFill>
            </a:endParaRPr>
          </a:p>
        </p:txBody>
      </p:sp>
    </p:spTree>
    <p:extLst>
      <p:ext uri="{BB962C8B-B14F-4D97-AF65-F5344CB8AC3E}">
        <p14:creationId xmlns:p14="http://schemas.microsoft.com/office/powerpoint/2010/main" xmlns="" val="2021167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E7B81220-3CB9-40B6-BDA4-0825C25B5974}" type="slidenum">
              <a:rPr lang="en-ZA" smtClean="0">
                <a:solidFill>
                  <a:prstClr val="black"/>
                </a:solidFill>
              </a:rPr>
              <a:pPr/>
              <a:t>5</a:t>
            </a:fld>
            <a:endParaRPr lang="en-ZA">
              <a:solidFill>
                <a:prstClr val="black"/>
              </a:solidFill>
            </a:endParaRPr>
          </a:p>
        </p:txBody>
      </p:sp>
    </p:spTree>
    <p:extLst>
      <p:ext uri="{BB962C8B-B14F-4D97-AF65-F5344CB8AC3E}">
        <p14:creationId xmlns:p14="http://schemas.microsoft.com/office/powerpoint/2010/main" xmlns="" val="3622474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F432BC9-667F-4DF5-BF07-DB3CA2EC41B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xmlns="" val="2285788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F432BC9-667F-4DF5-BF07-DB3CA2EC41B8}"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xmlns="" val="49156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10"/>
          </p:nvPr>
        </p:nvSpPr>
        <p:spPr/>
        <p:txBody>
          <a:bodyPr/>
          <a:lstStyle/>
          <a:p>
            <a:endParaRPr lang="en-ZA" dirty="0">
              <a:solidFill>
                <a:prstClr val="black"/>
              </a:solidFill>
            </a:endParaRPr>
          </a:p>
        </p:txBody>
      </p:sp>
      <p:sp>
        <p:nvSpPr>
          <p:cNvPr id="5" name="Slide Number Placeholder 4"/>
          <p:cNvSpPr>
            <a:spLocks noGrp="1"/>
          </p:cNvSpPr>
          <p:nvPr>
            <p:ph type="sldNum" sz="quarter" idx="11"/>
          </p:nvPr>
        </p:nvSpPr>
        <p:spPr/>
        <p:txBody>
          <a:bodyPr/>
          <a:lstStyle/>
          <a:p>
            <a:fld id="{E7B81220-3CB9-40B6-BDA4-0825C25B5974}" type="slidenum">
              <a:rPr lang="en-ZA" smtClean="0">
                <a:solidFill>
                  <a:prstClr val="black"/>
                </a:solidFill>
              </a:rPr>
              <a:pPr/>
              <a:t>32</a:t>
            </a:fld>
            <a:endParaRPr lang="en-ZA" dirty="0">
              <a:solidFill>
                <a:prstClr val="black"/>
              </a:solidFill>
            </a:endParaRPr>
          </a:p>
        </p:txBody>
      </p:sp>
    </p:spTree>
    <p:extLst>
      <p:ext uri="{BB962C8B-B14F-4D97-AF65-F5344CB8AC3E}">
        <p14:creationId xmlns:p14="http://schemas.microsoft.com/office/powerpoint/2010/main" xmlns="" val="3691108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5EAA051-6DBA-4929-AC3C-6A55FB061694}"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xmlns="" val="1153235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7FC635-6C12-48E1-A3ED-0CEA87D3E451}"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15026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337401-B830-4740-AC7B-E94AFF93D9B8}"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675142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859203-6C1C-4D94-91FB-3F09C4A70D8B}"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044360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DC0564-56DD-4D6B-B2B2-A12F097747CE}"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065447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E575D4-35E0-47C1-8085-7B23C6F7C771}"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535527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C103A9-A8A2-430F-8212-D7641772FA2F}" type="datetime1">
              <a:rPr lang="en-US" smtClean="0">
                <a:solidFill>
                  <a:prstClr val="black">
                    <a:tint val="75000"/>
                  </a:prstClr>
                </a:solidFill>
              </a:rPr>
              <a:pPr/>
              <a:t>3/12/2020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551281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118247A-4088-4243-9E34-839D9EFF7C06}" type="datetime1">
              <a:rPr lang="en-US" smtClean="0">
                <a:solidFill>
                  <a:prstClr val="black">
                    <a:tint val="75000"/>
                  </a:prstClr>
                </a:solidFill>
              </a:rPr>
              <a:pPr/>
              <a:t>3/12/2020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772005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3DDE14-74E8-4A90-8660-EF24E98A3D34}" type="datetime1">
              <a:rPr lang="en-US" smtClean="0">
                <a:solidFill>
                  <a:prstClr val="black">
                    <a:tint val="75000"/>
                  </a:prstClr>
                </a:solidFill>
              </a:rPr>
              <a:pPr/>
              <a:t>3/12/2020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448290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175C9-2375-4B7E-B775-3B7D55D57686}" type="datetime1">
              <a:rPr lang="en-US" smtClean="0">
                <a:solidFill>
                  <a:prstClr val="black">
                    <a:tint val="75000"/>
                  </a:prstClr>
                </a:solidFill>
              </a:rPr>
              <a:pPr/>
              <a:t>3/12/2020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02064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A285B3-DFFB-492A-93F2-9D288B80D78F}" type="datetime1">
              <a:rPr lang="en-US" smtClean="0">
                <a:solidFill>
                  <a:prstClr val="black">
                    <a:tint val="75000"/>
                  </a:prstClr>
                </a:solidFill>
              </a:rPr>
              <a:pPr/>
              <a:t>3/12/2020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6034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B9442-BCCA-4723-B70F-64C279483313}"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780484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3DEFE-21FD-4FB2-8CAE-FB934672EA06}" type="datetime1">
              <a:rPr lang="en-US" smtClean="0">
                <a:solidFill>
                  <a:prstClr val="black">
                    <a:tint val="75000"/>
                  </a:prstClr>
                </a:solidFill>
              </a:rPr>
              <a:pPr/>
              <a:t>3/12/2020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388840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24861B-A8BB-473C-BEF7-8AFA1FAC06A3}"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5506878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962CF79-5B6F-44E8-B3A8-32FBA2E4400B}"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590060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C274C077-8269-4E11-B5D8-D5DF2D6E369A}"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423531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DBE468F-D38F-44DB-90F9-1098E7A2BD0F}"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58860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34B4F9-6CA0-43D9-B971-A7321AAC507C}"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656710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2793515A-23F0-45D3-96AE-546EA5FB8D74}"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993995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F55DA421-F8C4-4FFE-B8D4-4F6801A2A395}" type="datetime1">
              <a:rPr lang="en-ZA" smtClean="0">
                <a:solidFill>
                  <a:prstClr val="black">
                    <a:tint val="75000"/>
                  </a:prstClr>
                </a:solidFill>
              </a:rPr>
              <a:pPr/>
              <a:t>2020/03/12</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2164049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41EF1D27-9A7B-41F1-B628-5ED910A7A1FE}" type="datetime1">
              <a:rPr lang="en-ZA" smtClean="0">
                <a:solidFill>
                  <a:prstClr val="black">
                    <a:tint val="75000"/>
                  </a:prstClr>
                </a:solidFill>
              </a:rPr>
              <a:pPr/>
              <a:t>2020/03/12</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665339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0BB0A-F295-4AE7-ABAC-4D0D264051B3}" type="datetime1">
              <a:rPr lang="en-ZA" smtClean="0">
                <a:solidFill>
                  <a:prstClr val="black">
                    <a:tint val="75000"/>
                  </a:prstClr>
                </a:solidFill>
              </a:rPr>
              <a:pPr/>
              <a:t>2020/03/12</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25503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83EA74-179A-4FD9-8D0A-671813B3086F}"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7364943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2D43736-D440-4215-9FBA-CDBA5F26B6DD}"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1772287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623069C-A277-4992-8369-F50C55B37565}"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1700925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26311C6-D629-4950-95A1-6B32C7AB0F88}"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94155826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DE67C97F-767F-404B-AC32-0D0D37483BC6}"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477192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CC1F782-AD1B-4819-8CB1-AB6361FD4C6A}"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0232571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02B6FF0-09B7-4FA3-9D81-04F1DC91B213}"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5848220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D2497-CF60-45C6-A79D-E89708C2D7C5}"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6056031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D929C28-A1B6-401E-8535-3B3EB1802578}"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7293620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57120FD-0BEE-4AE5-92F5-BEEA7B211918}" type="datetime1">
              <a:rPr lang="en-ZA" smtClean="0">
                <a:solidFill>
                  <a:prstClr val="black">
                    <a:tint val="75000"/>
                  </a:prstClr>
                </a:solidFill>
              </a:rPr>
              <a:pPr/>
              <a:t>2020/03/12</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1149618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CD12C26-257C-4BBC-9040-86904194F3C7}" type="datetime1">
              <a:rPr lang="en-ZA" smtClean="0">
                <a:solidFill>
                  <a:prstClr val="black">
                    <a:tint val="75000"/>
                  </a:prstClr>
                </a:solidFill>
              </a:rPr>
              <a:pPr/>
              <a:t>2020/03/12</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03339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A5AB59-7044-4026-B473-F6BDDF4C40B2}" type="datetime1">
              <a:rPr lang="en-US" smtClean="0">
                <a:solidFill>
                  <a:prstClr val="black">
                    <a:tint val="75000"/>
                  </a:prstClr>
                </a:solidFill>
              </a:rPr>
              <a:pPr/>
              <a:t>3/12/2020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5389196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BBD14-7E93-4E84-9EC2-1E468B164E10}" type="datetime1">
              <a:rPr lang="en-ZA" smtClean="0">
                <a:solidFill>
                  <a:prstClr val="black">
                    <a:tint val="75000"/>
                  </a:prstClr>
                </a:solidFill>
              </a:rPr>
              <a:pPr/>
              <a:t>2020/03/12</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7598142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E35F8-ED9A-4AF3-AC00-8AA5D9DF4850}"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177580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329E6-152C-4BDF-977E-48343369A0B5}"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2929012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8BF287B-79B7-4384-B902-C0F8996E90A1}"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1320722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58ADEFE-3CEC-4F94-8A1B-C0C5A2A498E8}"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704517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0CC1F782-AD1B-4819-8CB1-AB6361FD4C6A}"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763342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102B6FF0-09B7-4FA3-9D81-04F1DC91B213}"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323465071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AD2497-CF60-45C6-A79D-E89708C2D7C5}"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9775392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D929C28-A1B6-401E-8535-3B3EB1802578}"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90589599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57120FD-0BEE-4AE5-92F5-BEEA7B211918}" type="datetime1">
              <a:rPr lang="en-ZA" smtClean="0">
                <a:solidFill>
                  <a:prstClr val="black">
                    <a:tint val="75000"/>
                  </a:prstClr>
                </a:solidFill>
              </a:rPr>
              <a:pPr/>
              <a:t>2020/03/12</a:t>
            </a:fld>
            <a:endParaRPr lang="en-ZA">
              <a:solidFill>
                <a:prstClr val="black">
                  <a:tint val="75000"/>
                </a:prstClr>
              </a:solidFill>
            </a:endParaRPr>
          </a:p>
        </p:txBody>
      </p:sp>
      <p:sp>
        <p:nvSpPr>
          <p:cNvPr id="8" name="Footer Placeholder 7"/>
          <p:cNvSpPr>
            <a:spLocks noGrp="1"/>
          </p:cNvSpPr>
          <p:nvPr>
            <p:ph type="ftr" sz="quarter" idx="11"/>
          </p:nvPr>
        </p:nvSpPr>
        <p:spPr/>
        <p:txBody>
          <a:bodyPr/>
          <a:lstStyle/>
          <a:p>
            <a:endParaRPr lang="en-ZA">
              <a:solidFill>
                <a:prstClr val="black">
                  <a:tint val="75000"/>
                </a:prstClr>
              </a:solidFill>
            </a:endParaRPr>
          </a:p>
        </p:txBody>
      </p:sp>
      <p:sp>
        <p:nvSpPr>
          <p:cNvPr id="9" name="Slide Number Placeholder 8"/>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635452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86677C-2D6F-4189-8F60-47BCF981600E}" type="datetime1">
              <a:rPr lang="en-US" smtClean="0">
                <a:solidFill>
                  <a:prstClr val="black">
                    <a:tint val="75000"/>
                  </a:prstClr>
                </a:solidFill>
              </a:rPr>
              <a:pPr/>
              <a:t>3/12/2020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19230788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4CD12C26-257C-4BBC-9040-86904194F3C7}" type="datetime1">
              <a:rPr lang="en-ZA" smtClean="0">
                <a:solidFill>
                  <a:prstClr val="black">
                    <a:tint val="75000"/>
                  </a:prstClr>
                </a:solidFill>
              </a:rPr>
              <a:pPr/>
              <a:t>2020/03/12</a:t>
            </a:fld>
            <a:endParaRPr lang="en-ZA">
              <a:solidFill>
                <a:prstClr val="black">
                  <a:tint val="75000"/>
                </a:prstClr>
              </a:solidFill>
            </a:endParaRPr>
          </a:p>
        </p:txBody>
      </p:sp>
      <p:sp>
        <p:nvSpPr>
          <p:cNvPr id="4" name="Footer Placeholder 3"/>
          <p:cNvSpPr>
            <a:spLocks noGrp="1"/>
          </p:cNvSpPr>
          <p:nvPr>
            <p:ph type="ftr" sz="quarter" idx="11"/>
          </p:nvPr>
        </p:nvSpPr>
        <p:spPr/>
        <p:txBody>
          <a:bodyPr/>
          <a:lstStyle/>
          <a:p>
            <a:endParaRPr lang="en-ZA">
              <a:solidFill>
                <a:prstClr val="black">
                  <a:tint val="75000"/>
                </a:prstClr>
              </a:solidFill>
            </a:endParaRPr>
          </a:p>
        </p:txBody>
      </p:sp>
      <p:sp>
        <p:nvSpPr>
          <p:cNvPr id="5" name="Slide Number Placeholder 4"/>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52468084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BBD14-7E93-4E84-9EC2-1E468B164E10}" type="datetime1">
              <a:rPr lang="en-ZA" smtClean="0">
                <a:solidFill>
                  <a:prstClr val="black">
                    <a:tint val="75000"/>
                  </a:prstClr>
                </a:solidFill>
              </a:rPr>
              <a:pPr/>
              <a:t>2020/03/12</a:t>
            </a:fld>
            <a:endParaRPr lang="en-ZA">
              <a:solidFill>
                <a:prstClr val="black">
                  <a:tint val="75000"/>
                </a:prstClr>
              </a:solidFill>
            </a:endParaRPr>
          </a:p>
        </p:txBody>
      </p:sp>
      <p:sp>
        <p:nvSpPr>
          <p:cNvPr id="3" name="Footer Placeholder 2"/>
          <p:cNvSpPr>
            <a:spLocks noGrp="1"/>
          </p:cNvSpPr>
          <p:nvPr>
            <p:ph type="ftr" sz="quarter" idx="11"/>
          </p:nvPr>
        </p:nvSpPr>
        <p:spPr/>
        <p:txBody>
          <a:bodyPr/>
          <a:lstStyle/>
          <a:p>
            <a:endParaRPr lang="en-ZA">
              <a:solidFill>
                <a:prstClr val="black">
                  <a:tint val="75000"/>
                </a:prstClr>
              </a:solidFill>
            </a:endParaRPr>
          </a:p>
        </p:txBody>
      </p:sp>
      <p:sp>
        <p:nvSpPr>
          <p:cNvPr id="4" name="Slide Number Placeholder 3"/>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81932690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E35F8-ED9A-4AF3-AC00-8AA5D9DF4850}"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61496442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329E6-152C-4BDF-977E-48343369A0B5}" type="datetime1">
              <a:rPr lang="en-ZA" smtClean="0">
                <a:solidFill>
                  <a:prstClr val="black">
                    <a:tint val="75000"/>
                  </a:prstClr>
                </a:solidFill>
              </a:rPr>
              <a:pPr/>
              <a:t>2020/03/12</a:t>
            </a:fld>
            <a:endParaRPr lang="en-ZA">
              <a:solidFill>
                <a:prstClr val="black">
                  <a:tint val="75000"/>
                </a:prstClr>
              </a:solidFill>
            </a:endParaRPr>
          </a:p>
        </p:txBody>
      </p:sp>
      <p:sp>
        <p:nvSpPr>
          <p:cNvPr id="6" name="Footer Placeholder 5"/>
          <p:cNvSpPr>
            <a:spLocks noGrp="1"/>
          </p:cNvSpPr>
          <p:nvPr>
            <p:ph type="ftr" sz="quarter" idx="11"/>
          </p:nvPr>
        </p:nvSpPr>
        <p:spPr/>
        <p:txBody>
          <a:bodyPr/>
          <a:lstStyle/>
          <a:p>
            <a:endParaRPr lang="en-ZA">
              <a:solidFill>
                <a:prstClr val="black">
                  <a:tint val="75000"/>
                </a:prstClr>
              </a:solidFill>
            </a:endParaRPr>
          </a:p>
        </p:txBody>
      </p:sp>
      <p:sp>
        <p:nvSpPr>
          <p:cNvPr id="7" name="Slide Number Placeholder 6"/>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4522674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8BF287B-79B7-4384-B902-C0F8996E90A1}"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6038399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58ADEFE-3CEC-4F94-8A1B-C0C5A2A498E8}"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11"/>
          </p:nvPr>
        </p:nvSpPr>
        <p:spPr/>
        <p:txBody>
          <a:bodyPr/>
          <a:lstStyle/>
          <a:p>
            <a:endParaRPr lang="en-ZA">
              <a:solidFill>
                <a:prstClr val="black">
                  <a:tint val="75000"/>
                </a:prstClr>
              </a:solidFill>
            </a:endParaRPr>
          </a:p>
        </p:txBody>
      </p:sp>
      <p:sp>
        <p:nvSpPr>
          <p:cNvPr id="6" name="Slide Number Placeholder 5"/>
          <p:cNvSpPr>
            <a:spLocks noGrp="1"/>
          </p:cNvSpPr>
          <p:nvPr>
            <p:ph type="sldNum" sz="quarter" idx="12"/>
          </p:nvPr>
        </p:nvSpPr>
        <p:spPr/>
        <p:txBody>
          <a:body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22358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6D2760-04ED-46CD-BBF7-4B25E1744325}" type="datetime1">
              <a:rPr lang="en-US" smtClean="0">
                <a:solidFill>
                  <a:prstClr val="black">
                    <a:tint val="75000"/>
                  </a:prstClr>
                </a:solidFill>
              </a:rPr>
              <a:pPr/>
              <a:t>3/12/2020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37508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11ED6-7531-43AF-AD35-394A50EF3D33}" type="datetime1">
              <a:rPr lang="en-US" smtClean="0">
                <a:solidFill>
                  <a:prstClr val="black">
                    <a:tint val="75000"/>
                  </a:prstClr>
                </a:solidFill>
              </a:rPr>
              <a:pPr/>
              <a:t>3/12/2020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21020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2C8FE6B-A50A-404C-BD23-716F31E5A0EC}" type="datetime1">
              <a:rPr lang="en-US" smtClean="0">
                <a:solidFill>
                  <a:prstClr val="black">
                    <a:tint val="75000"/>
                  </a:prstClr>
                </a:solidFill>
              </a:rPr>
              <a:pPr/>
              <a:t>3/12/2020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468332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1D2F50-9A88-4CE7-96FE-C8CF906A3F84}" type="datetime1">
              <a:rPr lang="en-US" smtClean="0">
                <a:solidFill>
                  <a:prstClr val="black">
                    <a:tint val="75000"/>
                  </a:prstClr>
                </a:solidFill>
              </a:rPr>
              <a:pPr/>
              <a:t>3/12/2020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6141AAD-BEFD-4EAF-8E39-2542E6CFDE5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2655685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0CBD84-F511-4FA1-8EAF-7F47F32F31D6}"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xmlns="" val="3954158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86317-7EC0-4DAA-8D57-E41D9AEAC3AC}" type="datetime1">
              <a:rPr lang="en-US" smtClean="0">
                <a:solidFill>
                  <a:prstClr val="black">
                    <a:tint val="75000"/>
                  </a:prstClr>
                </a:solidFill>
              </a:rPr>
              <a:pPr/>
              <a:t>3/12/2020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B92D72-FD1F-4644-BBBA-22A65A700C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2597022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2C1DA73-BD80-48D3-82B2-0027AD295539}"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023CDC-A11A-49EE-A14C-68CB92B3A1B2}"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2717371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FCDA07-94CA-433C-A843-C35A92B9EBB7}"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5811116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8FCDA07-94CA-433C-A843-C35A92B9EBB7}" type="datetime1">
              <a:rPr lang="en-ZA" smtClean="0">
                <a:solidFill>
                  <a:prstClr val="black">
                    <a:tint val="75000"/>
                  </a:prstClr>
                </a:solidFill>
              </a:rPr>
              <a:pPr/>
              <a:t>2020/03/12</a:t>
            </a:fld>
            <a:endParaRPr lang="en-ZA">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ZA">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32619B-E9F6-4002-8F95-E8AFA5AE3C53}" type="slidenum">
              <a:rPr lang="en-ZA" smtClean="0">
                <a:solidFill>
                  <a:prstClr val="black">
                    <a:tint val="75000"/>
                  </a:prstClr>
                </a:solidFill>
              </a:rPr>
              <a:pPr/>
              <a:t>‹#›</a:t>
            </a:fld>
            <a:endParaRPr lang="en-ZA">
              <a:solidFill>
                <a:prstClr val="black">
                  <a:tint val="75000"/>
                </a:prstClr>
              </a:solidFill>
            </a:endParaRPr>
          </a:p>
        </p:txBody>
      </p:sp>
    </p:spTree>
    <p:extLst>
      <p:ext uri="{BB962C8B-B14F-4D97-AF65-F5344CB8AC3E}">
        <p14:creationId xmlns:p14="http://schemas.microsoft.com/office/powerpoint/2010/main" xmlns="" val="141489615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7860" y="878008"/>
            <a:ext cx="491008" cy="50328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26624" y="5334718"/>
            <a:ext cx="1657604" cy="571469"/>
          </a:xfrm>
          <a:prstGeom prst="rect">
            <a:avLst/>
          </a:prstGeom>
        </p:spPr>
      </p:pic>
      <p:grpSp>
        <p:nvGrpSpPr>
          <p:cNvPr id="7" name="Group 6"/>
          <p:cNvGrpSpPr/>
          <p:nvPr/>
        </p:nvGrpSpPr>
        <p:grpSpPr>
          <a:xfrm>
            <a:off x="0" y="1381290"/>
            <a:ext cx="9144000" cy="3979355"/>
            <a:chOff x="0" y="612806"/>
            <a:chExt cx="12192000" cy="5305807"/>
          </a:xfrm>
        </p:grpSpPr>
        <p:sp>
          <p:nvSpPr>
            <p:cNvPr id="5" name="Rectangle 4"/>
            <p:cNvSpPr/>
            <p:nvPr/>
          </p:nvSpPr>
          <p:spPr>
            <a:xfrm>
              <a:off x="0" y="688954"/>
              <a:ext cx="12192000" cy="5163902"/>
            </a:xfrm>
            <a:prstGeom prst="rect">
              <a:avLst/>
            </a:prstGeom>
            <a:solidFill>
              <a:srgbClr val="005D28"/>
            </a:solidFill>
            <a:ln>
              <a:solidFill>
                <a:srgbClr val="005D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grpSp>
          <p:nvGrpSpPr>
            <p:cNvPr id="4" name="Group 3"/>
            <p:cNvGrpSpPr/>
            <p:nvPr/>
          </p:nvGrpSpPr>
          <p:grpSpPr>
            <a:xfrm>
              <a:off x="0" y="612806"/>
              <a:ext cx="12192000" cy="128623"/>
              <a:chOff x="0" y="612806"/>
              <a:chExt cx="12192000" cy="128623"/>
            </a:xfrm>
          </p:grpSpPr>
          <p:sp>
            <p:nvSpPr>
              <p:cNvPr id="6" name="Rectangle 5"/>
              <p:cNvSpPr/>
              <p:nvPr/>
            </p:nvSpPr>
            <p:spPr>
              <a:xfrm>
                <a:off x="0" y="672507"/>
                <a:ext cx="6194738" cy="6892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pic>
            <p:nvPicPr>
              <p:cNvPr id="2" name="Picture 1"/>
              <p:cNvPicPr>
                <a:picLocks noChangeAspect="1"/>
              </p:cNvPicPr>
              <p:nvPr/>
            </p:nvPicPr>
            <p:blipFill>
              <a:blip r:embed="rId4" cstate="print"/>
              <a:stretch>
                <a:fillRect/>
              </a:stretch>
            </p:blipFill>
            <p:spPr>
              <a:xfrm>
                <a:off x="6194738" y="612806"/>
                <a:ext cx="5997262" cy="76586"/>
              </a:xfrm>
              <a:prstGeom prst="rect">
                <a:avLst/>
              </a:prstGeom>
            </p:spPr>
          </p:pic>
        </p:grpSp>
        <p:grpSp>
          <p:nvGrpSpPr>
            <p:cNvPr id="3" name="Group 2"/>
            <p:cNvGrpSpPr/>
            <p:nvPr/>
          </p:nvGrpSpPr>
          <p:grpSpPr>
            <a:xfrm>
              <a:off x="0" y="5787909"/>
              <a:ext cx="12192000" cy="130704"/>
              <a:chOff x="0" y="5798300"/>
              <a:chExt cx="12192000" cy="130704"/>
            </a:xfrm>
          </p:grpSpPr>
          <p:sp>
            <p:nvSpPr>
              <p:cNvPr id="13" name="Rectangle 12"/>
              <p:cNvSpPr/>
              <p:nvPr/>
            </p:nvSpPr>
            <p:spPr>
              <a:xfrm>
                <a:off x="0" y="5870881"/>
                <a:ext cx="5985734" cy="5812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dirty="0">
                  <a:solidFill>
                    <a:prstClr val="white"/>
                  </a:solidFill>
                </a:endParaRPr>
              </a:p>
            </p:txBody>
          </p:sp>
          <p:pic>
            <p:nvPicPr>
              <p:cNvPr id="18" name="Picture 17"/>
              <p:cNvPicPr>
                <a:picLocks noChangeAspect="1"/>
              </p:cNvPicPr>
              <p:nvPr/>
            </p:nvPicPr>
            <p:blipFill>
              <a:blip r:embed="rId4" cstate="print"/>
              <a:stretch>
                <a:fillRect/>
              </a:stretch>
            </p:blipFill>
            <p:spPr>
              <a:xfrm>
                <a:off x="5985734" y="5798300"/>
                <a:ext cx="6206266" cy="79255"/>
              </a:xfrm>
              <a:prstGeom prst="rect">
                <a:avLst/>
              </a:prstGeom>
            </p:spPr>
          </p:pic>
        </p:grpSp>
      </p:grpSp>
      <p:sp>
        <p:nvSpPr>
          <p:cNvPr id="8" name="Rectangle 7"/>
          <p:cNvSpPr/>
          <p:nvPr/>
        </p:nvSpPr>
        <p:spPr>
          <a:xfrm>
            <a:off x="502484" y="2090610"/>
            <a:ext cx="7973633" cy="3416320"/>
          </a:xfrm>
          <a:prstGeom prst="rect">
            <a:avLst/>
          </a:prstGeom>
        </p:spPr>
        <p:txBody>
          <a:bodyPr wrap="square">
            <a:spAutoFit/>
          </a:bodyPr>
          <a:lstStyle/>
          <a:p>
            <a:pPr algn="ctr"/>
            <a:endParaRPr lang="en-GB" sz="2700" b="1" dirty="0">
              <a:solidFill>
                <a:prstClr val="white"/>
              </a:solidFill>
            </a:endParaRPr>
          </a:p>
          <a:p>
            <a:pPr algn="ctr"/>
            <a:r>
              <a:rPr lang="en-ZA" sz="2700" b="1" dirty="0">
                <a:solidFill>
                  <a:prstClr val="white"/>
                </a:solidFill>
              </a:rPr>
              <a:t>SEDA ANNUAL REPORT 2018/2019</a:t>
            </a:r>
          </a:p>
          <a:p>
            <a:pPr algn="ctr"/>
            <a:r>
              <a:rPr lang="en-ZA" sz="2700" b="1" dirty="0">
                <a:solidFill>
                  <a:prstClr val="white"/>
                </a:solidFill>
              </a:rPr>
              <a:t>PRESENTATION TO THE SELECT COMMITTEE</a:t>
            </a:r>
          </a:p>
          <a:p>
            <a:pPr algn="ctr"/>
            <a:r>
              <a:rPr lang="en-ZA" sz="2700" b="1" dirty="0">
                <a:solidFill>
                  <a:prstClr val="white"/>
                </a:solidFill>
              </a:rPr>
              <a:t>10 MARCH 2020</a:t>
            </a:r>
          </a:p>
          <a:p>
            <a:pPr algn="ctr"/>
            <a:endParaRPr lang="en-GB" sz="2700" b="1" dirty="0">
              <a:solidFill>
                <a:prstClr val="white"/>
              </a:solidFill>
            </a:endParaRPr>
          </a:p>
          <a:p>
            <a:pPr algn="ctr"/>
            <a:r>
              <a:rPr lang="en-GB" sz="2700" b="1" dirty="0">
                <a:solidFill>
                  <a:prstClr val="white"/>
                </a:solidFill>
              </a:rPr>
              <a:t>By Ms M. Tshikwatamba</a:t>
            </a:r>
          </a:p>
          <a:p>
            <a:pPr algn="ctr"/>
            <a:r>
              <a:rPr lang="en-GB" sz="2700" b="1" dirty="0">
                <a:solidFill>
                  <a:prstClr val="white"/>
                </a:solidFill>
              </a:rPr>
              <a:t>Chief Executive Officer</a:t>
            </a:r>
          </a:p>
          <a:p>
            <a:pPr algn="ctr"/>
            <a:endParaRPr lang="en-ZA" sz="2700" b="1" dirty="0">
              <a:solidFill>
                <a:prstClr val="white"/>
              </a:solidFill>
            </a:endParaRPr>
          </a:p>
        </p:txBody>
      </p:sp>
      <p:sp>
        <p:nvSpPr>
          <p:cNvPr id="11" name="Slide Number Placeholder 10"/>
          <p:cNvSpPr>
            <a:spLocks noGrp="1"/>
          </p:cNvSpPr>
          <p:nvPr>
            <p:ph type="sldNum" sz="quarter" idx="12"/>
          </p:nvPr>
        </p:nvSpPr>
        <p:spPr/>
        <p:txBody>
          <a:bodyPr/>
          <a:lstStyle/>
          <a:p>
            <a:fld id="{2A32619B-E9F6-4002-8F95-E8AFA5AE3C53}" type="slidenum">
              <a:rPr lang="en-ZA" smtClean="0">
                <a:solidFill>
                  <a:prstClr val="black">
                    <a:tint val="75000"/>
                  </a:prstClr>
                </a:solidFill>
              </a:rPr>
              <a:pPr/>
              <a:t>1</a:t>
            </a:fld>
            <a:endParaRPr lang="en-ZA">
              <a:solidFill>
                <a:prstClr val="black">
                  <a:tint val="75000"/>
                </a:prstClr>
              </a:solidFill>
            </a:endParaRPr>
          </a:p>
        </p:txBody>
      </p:sp>
    </p:spTree>
    <p:extLst>
      <p:ext uri="{BB962C8B-B14F-4D97-AF65-F5344CB8AC3E}">
        <p14:creationId xmlns:p14="http://schemas.microsoft.com/office/powerpoint/2010/main" xmlns="" val="26923354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743" y="0"/>
            <a:ext cx="89916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performance trends</a:t>
            </a:r>
            <a:r>
              <a:rPr lang="en-US" sz="2600" b="1" cap="small">
                <a:solidFill>
                  <a:prstClr val="black"/>
                </a:solidFill>
                <a:latin typeface="Arial" pitchFamily="34" charset="0"/>
                <a:cs typeface="Arial" pitchFamily="34" charset="0"/>
              </a:rPr>
              <a:t/>
            </a:r>
            <a:br>
              <a:rPr lang="en-US" sz="2600" b="1" cap="small">
                <a:solidFill>
                  <a:prstClr val="black"/>
                </a:solidFill>
                <a:latin typeface="Arial" pitchFamily="34" charset="0"/>
                <a:cs typeface="Arial" pitchFamily="34" charset="0"/>
              </a:rPr>
            </a:br>
            <a:r>
              <a:rPr lang="en-US" sz="2400" cap="small" smtClean="0">
                <a:solidFill>
                  <a:prstClr val="black"/>
                </a:solidFill>
                <a:latin typeface="Arial" pitchFamily="34" charset="0"/>
                <a:cs typeface="Arial" pitchFamily="34" charset="0"/>
              </a:rPr>
              <a:t>Services frequently needed-branch network</a:t>
            </a:r>
            <a:endParaRPr lang="en-US" sz="4000" dirty="0">
              <a:solidFill>
                <a:srgbClr val="FF0000"/>
              </a:solidFill>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10</a:t>
            </a:fld>
            <a:endParaRPr lang="en-US" dirty="0">
              <a:solidFill>
                <a:prstClr val="black">
                  <a:tint val="75000"/>
                </a:prstClr>
              </a:solidFill>
            </a:endParaRPr>
          </a:p>
        </p:txBody>
      </p:sp>
      <p:pic>
        <p:nvPicPr>
          <p:cNvPr id="9" name="Picture 8" descr="http://phalafala/document-centre/Documents/Logo/seda%20logo%20hr.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6095999"/>
            <a:ext cx="2590800" cy="521733"/>
          </a:xfrm>
          <a:prstGeom prst="rect">
            <a:avLst/>
          </a:prstGeom>
          <a:noFill/>
          <a:ln>
            <a:noFill/>
          </a:ln>
        </p:spPr>
      </p:pic>
      <p:graphicFrame>
        <p:nvGraphicFramePr>
          <p:cNvPr id="10" name="Chart 9"/>
          <p:cNvGraphicFramePr>
            <a:graphicFrameLocks/>
          </p:cNvGraphicFramePr>
          <p:nvPr>
            <p:extLst>
              <p:ext uri="{D42A27DB-BD31-4B8C-83A1-F6EECF244321}">
                <p14:modId xmlns:p14="http://schemas.microsoft.com/office/powerpoint/2010/main" xmlns="" val="3846971741"/>
              </p:ext>
            </p:extLst>
          </p:nvPr>
        </p:nvGraphicFramePr>
        <p:xfrm>
          <a:off x="119743" y="1295400"/>
          <a:ext cx="6433457"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8" name="Rectangle 7"/>
          <p:cNvSpPr/>
          <p:nvPr/>
        </p:nvSpPr>
        <p:spPr>
          <a:xfrm>
            <a:off x="6553200" y="1143001"/>
            <a:ext cx="2558143" cy="48006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Frequent Clients Needs</a:t>
            </a:r>
          </a:p>
          <a:p>
            <a:r>
              <a:rPr lang="en-US" dirty="0" smtClean="0">
                <a:solidFill>
                  <a:schemeClr val="accent1"/>
                </a:solidFill>
              </a:rPr>
              <a:t>Finance and Legal access</a:t>
            </a:r>
          </a:p>
          <a:p>
            <a:r>
              <a:rPr lang="en-US" dirty="0" smtClean="0">
                <a:solidFill>
                  <a:schemeClr val="accent1"/>
                </a:solidFill>
              </a:rPr>
              <a:t>Human Resources </a:t>
            </a:r>
          </a:p>
          <a:p>
            <a:r>
              <a:rPr lang="en-US" dirty="0" smtClean="0">
                <a:solidFill>
                  <a:schemeClr val="accent1"/>
                </a:solidFill>
              </a:rPr>
              <a:t>Management and Planning </a:t>
            </a:r>
          </a:p>
          <a:p>
            <a:r>
              <a:rPr lang="en-US" dirty="0" smtClean="0">
                <a:solidFill>
                  <a:schemeClr val="accent1"/>
                </a:solidFill>
              </a:rPr>
              <a:t>Marketing </a:t>
            </a:r>
          </a:p>
          <a:p>
            <a:r>
              <a:rPr lang="en-US" dirty="0" smtClean="0">
                <a:solidFill>
                  <a:schemeClr val="accent1"/>
                </a:solidFill>
              </a:rPr>
              <a:t>Quality and Standards</a:t>
            </a:r>
          </a:p>
          <a:p>
            <a:r>
              <a:rPr lang="en-US" dirty="0" smtClean="0">
                <a:solidFill>
                  <a:schemeClr val="accent1"/>
                </a:solidFill>
              </a:rPr>
              <a:t>Productivity Management </a:t>
            </a:r>
          </a:p>
          <a:p>
            <a:r>
              <a:rPr lang="en-US" dirty="0" smtClean="0">
                <a:solidFill>
                  <a:schemeClr val="accent1"/>
                </a:solidFill>
              </a:rPr>
              <a:t>Technology Transfer and  Technical Assistance</a:t>
            </a:r>
          </a:p>
          <a:p>
            <a:r>
              <a:rPr lang="en-US" dirty="0" smtClean="0">
                <a:solidFill>
                  <a:schemeClr val="accent1"/>
                </a:solidFill>
              </a:rPr>
              <a:t>Cooperatives Support</a:t>
            </a:r>
          </a:p>
          <a:p>
            <a:r>
              <a:rPr lang="en-US" dirty="0" smtClean="0">
                <a:solidFill>
                  <a:schemeClr val="accent1"/>
                </a:solidFill>
              </a:rPr>
              <a:t>Franchise Support</a:t>
            </a:r>
          </a:p>
          <a:p>
            <a:r>
              <a:rPr lang="en-US" dirty="0" smtClean="0">
                <a:solidFill>
                  <a:schemeClr val="accent1"/>
                </a:solidFill>
              </a:rPr>
              <a:t>Trade and export  promotion support </a:t>
            </a:r>
            <a:endParaRPr lang="en-US" dirty="0">
              <a:solidFill>
                <a:schemeClr val="accent1"/>
              </a:solidFill>
            </a:endParaRPr>
          </a:p>
        </p:txBody>
      </p:sp>
    </p:spTree>
    <p:extLst>
      <p:ext uri="{BB962C8B-B14F-4D97-AF65-F5344CB8AC3E}">
        <p14:creationId xmlns:p14="http://schemas.microsoft.com/office/powerpoint/2010/main" xmlns="" val="26247203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performance </a:t>
            </a:r>
            <a:r>
              <a:rPr lang="en-US" sz="2600" b="1" cap="small" dirty="0" smtClean="0">
                <a:solidFill>
                  <a:prstClr val="black"/>
                </a:solidFill>
                <a:latin typeface="Arial" pitchFamily="34" charset="0"/>
                <a:cs typeface="Arial" pitchFamily="34" charset="0"/>
              </a:rPr>
              <a:t>highlights</a:t>
            </a:r>
            <a:r>
              <a:rPr lang="en-US" sz="2600" b="1" cap="small" dirty="0">
                <a:solidFill>
                  <a:prstClr val="black"/>
                </a:solidFill>
                <a:latin typeface="Arial" pitchFamily="34" charset="0"/>
                <a:cs typeface="Arial" pitchFamily="34" charset="0"/>
              </a:rPr>
              <a:t/>
            </a:r>
            <a:br>
              <a:rPr lang="en-US" sz="2600" b="1" cap="small" dirty="0">
                <a:solidFill>
                  <a:prstClr val="black"/>
                </a:solidFill>
                <a:latin typeface="Arial" pitchFamily="34" charset="0"/>
                <a:cs typeface="Arial" pitchFamily="34" charset="0"/>
              </a:rPr>
            </a:br>
            <a:r>
              <a:rPr lang="en-US" sz="2400" cap="small" dirty="0" smtClean="0">
                <a:solidFill>
                  <a:prstClr val="black"/>
                </a:solidFill>
                <a:latin typeface="Arial" pitchFamily="34" charset="0"/>
                <a:cs typeface="Arial" pitchFamily="34" charset="0"/>
              </a:rPr>
              <a:t>programmes and projects responding </a:t>
            </a:r>
            <a:r>
              <a:rPr lang="en-US" sz="2400" cap="small" dirty="0">
                <a:solidFill>
                  <a:prstClr val="black"/>
                </a:solidFill>
                <a:latin typeface="Arial" pitchFamily="34" charset="0"/>
                <a:cs typeface="Arial" pitchFamily="34" charset="0"/>
              </a:rPr>
              <a:t>to key client needs </a:t>
            </a:r>
            <a:endParaRPr lang="en-US" sz="3600" dirty="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11</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139061" y="1161927"/>
            <a:ext cx="8972282" cy="4074770"/>
          </a:xfrm>
          <a:prstGeom prst="rect">
            <a:avLst/>
          </a:prstGeom>
        </p:spPr>
        <p:txBody>
          <a:bodyPr wrap="square">
            <a:spAutoFit/>
          </a:bodyPr>
          <a:lstStyle/>
          <a:p>
            <a:pPr algn="just">
              <a:lnSpc>
                <a:spcPct val="107000"/>
              </a:lnSpc>
              <a:spcAft>
                <a:spcPts val="800"/>
              </a:spcAft>
            </a:pPr>
            <a:r>
              <a:rPr lang="en-ZA" b="1" dirty="0">
                <a:solidFill>
                  <a:prstClr val="black"/>
                </a:solidFill>
                <a:latin typeface="Arial" panose="020B0604020202020204" pitchFamily="34" charset="0"/>
                <a:ea typeface="Arial"/>
                <a:cs typeface="Arial" panose="020B0604020202020204" pitchFamily="34" charset="0"/>
              </a:rPr>
              <a:t>Special Projects </a:t>
            </a:r>
            <a:r>
              <a:rPr lang="en-ZA" b="1" dirty="0" smtClean="0">
                <a:solidFill>
                  <a:prstClr val="black"/>
                </a:solidFill>
                <a:latin typeface="Arial" panose="020B0604020202020204" pitchFamily="34" charset="0"/>
                <a:ea typeface="Arial"/>
                <a:cs typeface="Arial" panose="020B0604020202020204" pitchFamily="34" charset="0"/>
              </a:rPr>
              <a:t>Implemented for the DSBD</a:t>
            </a:r>
          </a:p>
          <a:p>
            <a:pPr marL="285750" indent="-285750" algn="just">
              <a:lnSpc>
                <a:spcPct val="107000"/>
              </a:lnSpc>
              <a:spcAft>
                <a:spcPts val="800"/>
              </a:spcAft>
              <a:buFont typeface="Arial" panose="020B0604020202020204" pitchFamily="34" charset="0"/>
              <a:buChar char="•"/>
            </a:pPr>
            <a:r>
              <a:rPr lang="en-ZA" sz="1600" dirty="0" smtClean="0">
                <a:solidFill>
                  <a:prstClr val="black"/>
                </a:solidFill>
                <a:latin typeface="Arial" panose="020B0604020202020204" pitchFamily="34" charset="0"/>
                <a:ea typeface="Arial"/>
                <a:cs typeface="Arial" panose="020B0604020202020204" pitchFamily="34" charset="0"/>
              </a:rPr>
              <a:t>On-boarding and </a:t>
            </a:r>
            <a:r>
              <a:rPr lang="en-ZA" sz="1600" b="1" dirty="0" smtClean="0">
                <a:solidFill>
                  <a:prstClr val="black"/>
                </a:solidFill>
                <a:latin typeface="Arial" panose="020B0604020202020204" pitchFamily="34" charset="0"/>
                <a:ea typeface="Arial"/>
                <a:cs typeface="Arial" panose="020B0604020202020204" pitchFamily="34" charset="0"/>
              </a:rPr>
              <a:t>remodelling of DSBD Enterprise Incubation Programme (EIP) </a:t>
            </a:r>
            <a:r>
              <a:rPr lang="en-ZA" sz="1600" dirty="0" smtClean="0">
                <a:solidFill>
                  <a:prstClr val="black"/>
                </a:solidFill>
                <a:latin typeface="Arial" panose="020B0604020202020204" pitchFamily="34" charset="0"/>
                <a:ea typeface="Arial"/>
                <a:cs typeface="Arial" panose="020B0604020202020204" pitchFamily="34" charset="0"/>
              </a:rPr>
              <a:t>to form a single Seda Incubation Programme started in September 2018.  New partnerships secured and </a:t>
            </a:r>
            <a:r>
              <a:rPr lang="en-ZA" sz="1600" b="1" dirty="0" smtClean="0">
                <a:solidFill>
                  <a:prstClr val="black"/>
                </a:solidFill>
                <a:latin typeface="Arial" panose="020B0604020202020204" pitchFamily="34" charset="0"/>
                <a:ea typeface="Arial"/>
                <a:cs typeface="Arial" panose="020B0604020202020204" pitchFamily="34" charset="0"/>
              </a:rPr>
              <a:t>4 new centres were supported</a:t>
            </a:r>
            <a:r>
              <a:rPr lang="en-ZA" sz="1600" dirty="0" smtClean="0">
                <a:solidFill>
                  <a:prstClr val="black"/>
                </a:solidFill>
                <a:latin typeface="Arial" panose="020B0604020202020204" pitchFamily="34" charset="0"/>
                <a:ea typeface="Arial"/>
                <a:cs typeface="Arial" panose="020B0604020202020204" pitchFamily="34" charset="0"/>
              </a:rPr>
              <a:t> in the automotive, food technology and biotechnology sectors.</a:t>
            </a:r>
          </a:p>
          <a:p>
            <a:pPr algn="just">
              <a:lnSpc>
                <a:spcPct val="107000"/>
              </a:lnSpc>
              <a:spcAft>
                <a:spcPts val="800"/>
              </a:spcAft>
            </a:pPr>
            <a:endParaRPr lang="en-ZA" sz="1600" dirty="0" smtClean="0">
              <a:solidFill>
                <a:prstClr val="black"/>
              </a:solidFill>
              <a:latin typeface="Arial" panose="020B0604020202020204" pitchFamily="34" charset="0"/>
              <a:ea typeface="Arial"/>
              <a:cs typeface="Arial" panose="020B0604020202020204" pitchFamily="34" charset="0"/>
            </a:endParaRPr>
          </a:p>
          <a:p>
            <a:pPr marL="342900" indent="-342900" algn="just">
              <a:lnSpc>
                <a:spcPct val="150000"/>
              </a:lnSpc>
              <a:buFont typeface="Symbol" panose="05050102010706020507" pitchFamily="18" charset="2"/>
              <a:buChar char=""/>
            </a:pPr>
            <a:r>
              <a:rPr lang="en-ZA" sz="1600" dirty="0" smtClean="0">
                <a:solidFill>
                  <a:prstClr val="black"/>
                </a:solidFill>
                <a:latin typeface="Arial" panose="020B0604020202020204" pitchFamily="34" charset="0"/>
                <a:ea typeface="Arial"/>
                <a:cs typeface="Arial" panose="020B0604020202020204" pitchFamily="34" charset="0"/>
              </a:rPr>
              <a:t>Successful </a:t>
            </a:r>
            <a:r>
              <a:rPr lang="en-ZA" sz="1600" b="1" dirty="0" smtClean="0">
                <a:solidFill>
                  <a:prstClr val="black"/>
                </a:solidFill>
                <a:latin typeface="Arial" panose="020B0604020202020204" pitchFamily="34" charset="0"/>
                <a:ea typeface="Arial"/>
                <a:cs typeface="Arial" panose="020B0604020202020204" pitchFamily="34" charset="0"/>
              </a:rPr>
              <a:t>implementation of DSBD’s Informal Micro Enterprise Development Programme (IMEDP)</a:t>
            </a:r>
            <a:r>
              <a:rPr lang="en-ZA" sz="1600" dirty="0" smtClean="0">
                <a:solidFill>
                  <a:prstClr val="black"/>
                </a:solidFill>
                <a:latin typeface="Arial" panose="020B0604020202020204" pitchFamily="34" charset="0"/>
                <a:ea typeface="Arial"/>
                <a:cs typeface="Arial" panose="020B0604020202020204" pitchFamily="34" charset="0"/>
              </a:rPr>
              <a:t> by approving support to 4 317 micro enterprises with equipment to the value of R40 351 218.  These enterprises are mostly located in townships and rural areas.</a:t>
            </a:r>
          </a:p>
          <a:p>
            <a:pPr algn="just"/>
            <a:r>
              <a:rPr lang="en-ZA" dirty="0" smtClean="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rebuchet MS" panose="020B0603020202020204" pitchFamily="34" charset="0"/>
              <a:ea typeface="Times New Roman" panose="02020603050405020304" pitchFamily="18" charset="0"/>
            </a:endParaRPr>
          </a:p>
          <a:p>
            <a:pPr algn="just">
              <a:lnSpc>
                <a:spcPct val="107000"/>
              </a:lnSpc>
              <a:spcAft>
                <a:spcPts val="800"/>
              </a:spcAft>
            </a:pPr>
            <a:r>
              <a:rPr lang="en-ZA" dirty="0">
                <a:solidFill>
                  <a:prstClr val="black"/>
                </a:solidFill>
                <a:latin typeface="Trebuchet MS" panose="020B0603020202020204" pitchFamily="34" charset="0"/>
                <a:ea typeface="Calibri" panose="020F0502020204030204" pitchFamily="34" charset="0"/>
                <a:cs typeface="Times New Roman" panose="02020603050405020304" pitchFamily="18" charset="0"/>
              </a:rPr>
              <a:t> </a:t>
            </a:r>
          </a:p>
          <a:p>
            <a:pPr marL="457200" algn="just"/>
            <a:r>
              <a:rPr lang="en-ZA" dirty="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615935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9318"/>
            <a:ext cx="9111343"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performance highlights</a:t>
            </a:r>
            <a:br>
              <a:rPr lang="en-US" sz="2600" b="1" cap="small" dirty="0">
                <a:solidFill>
                  <a:prstClr val="black"/>
                </a:solidFill>
                <a:latin typeface="Arial" pitchFamily="34" charset="0"/>
                <a:cs typeface="Arial" pitchFamily="34" charset="0"/>
              </a:rPr>
            </a:br>
            <a:r>
              <a:rPr lang="en-US" sz="2400" cap="small" dirty="0">
                <a:solidFill>
                  <a:prstClr val="black"/>
                </a:solidFill>
                <a:latin typeface="Arial" pitchFamily="34" charset="0"/>
                <a:cs typeface="Arial" pitchFamily="34" charset="0"/>
              </a:rPr>
              <a:t>programmes and projects responding to key client needs </a:t>
            </a:r>
            <a:endParaRPr lang="en-US" sz="4000" dirty="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12</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109011" y="792507"/>
            <a:ext cx="8972282" cy="5519909"/>
          </a:xfrm>
          <a:prstGeom prst="rect">
            <a:avLst/>
          </a:prstGeom>
        </p:spPr>
        <p:txBody>
          <a:bodyPr wrap="square">
            <a:spAutoFit/>
          </a:bodyPr>
          <a:lstStyle/>
          <a:p>
            <a:pPr algn="just">
              <a:lnSpc>
                <a:spcPct val="150000"/>
              </a:lnSpc>
            </a:pPr>
            <a:endParaRPr lang="en-ZA" sz="1600" dirty="0" smtClean="0">
              <a:solidFill>
                <a:prstClr val="black"/>
              </a:solidFill>
              <a:latin typeface="Arial" panose="020B0604020202020204" pitchFamily="34" charset="0"/>
              <a:ea typeface="Arial"/>
              <a:cs typeface="Arial" panose="020B0604020202020204" pitchFamily="34" charset="0"/>
            </a:endParaRPr>
          </a:p>
          <a:p>
            <a:pPr lvl="0" algn="just">
              <a:lnSpc>
                <a:spcPct val="150000"/>
              </a:lnSpc>
              <a:spcAft>
                <a:spcPts val="800"/>
              </a:spcAft>
              <a:defRPr>
                <a:latin typeface="Arial"/>
                <a:ea typeface="Arial"/>
                <a:cs typeface="Arial"/>
                <a:sym typeface="Arial"/>
              </a:defRPr>
            </a:pPr>
            <a:r>
              <a:rPr lang="en-ZA" b="1" dirty="0">
                <a:solidFill>
                  <a:prstClr val="black"/>
                </a:solidFill>
                <a:latin typeface="Arial" panose="020B0604020202020204" pitchFamily="34" charset="0"/>
                <a:ea typeface="Arial"/>
                <a:cs typeface="Arial" panose="020B0604020202020204" pitchFamily="34" charset="0"/>
                <a:sym typeface="Arial"/>
              </a:rPr>
              <a:t>Strengthening South Africa’s business incubation ecosystem</a:t>
            </a:r>
          </a:p>
          <a:p>
            <a:pPr marL="342900" indent="-342900" algn="just">
              <a:lnSpc>
                <a:spcPct val="150000"/>
              </a:lnSpc>
              <a:buFont typeface="Symbol" panose="05050102010706020507" pitchFamily="18" charset="2"/>
              <a:buChar char=""/>
            </a:pPr>
            <a:r>
              <a:rPr lang="en-ZA" sz="1600" dirty="0" smtClean="0">
                <a:solidFill>
                  <a:prstClr val="black"/>
                </a:solidFill>
                <a:latin typeface="Arial" panose="020B0604020202020204" pitchFamily="34" charset="0"/>
                <a:ea typeface="Arial"/>
                <a:cs typeface="Arial" panose="020B0604020202020204" pitchFamily="34" charset="0"/>
              </a:rPr>
              <a:t>Reviewed Technology Transfer and Incubation support </a:t>
            </a:r>
            <a:r>
              <a:rPr lang="en-ZA" sz="1600" b="1" dirty="0" smtClean="0">
                <a:solidFill>
                  <a:prstClr val="black"/>
                </a:solidFill>
                <a:latin typeface="Arial" panose="020B0604020202020204" pitchFamily="34" charset="0"/>
                <a:ea typeface="Arial"/>
                <a:cs typeface="Arial" panose="020B0604020202020204" pitchFamily="34" charset="0"/>
              </a:rPr>
              <a:t>policies to enable management of external party funding</a:t>
            </a:r>
            <a:r>
              <a:rPr lang="en-ZA" sz="1600" dirty="0" smtClean="0">
                <a:solidFill>
                  <a:prstClr val="black"/>
                </a:solidFill>
                <a:latin typeface="Arial" panose="020B0604020202020204" pitchFamily="34" charset="0"/>
                <a:ea typeface="Arial"/>
                <a:cs typeface="Arial" panose="020B0604020202020204" pitchFamily="34" charset="0"/>
              </a:rPr>
              <a:t> and establish a mechanism to leverage private sector funding.</a:t>
            </a:r>
            <a:endParaRPr lang="en-ZA" sz="1600" dirty="0">
              <a:solidFill>
                <a:prstClr val="black"/>
              </a:solidFill>
              <a:latin typeface="Arial" panose="020B0604020202020204" pitchFamily="34" charset="0"/>
              <a:ea typeface="Arial"/>
              <a:cs typeface="Arial" panose="020B0604020202020204" pitchFamily="34" charset="0"/>
            </a:endParaRPr>
          </a:p>
          <a:p>
            <a:pPr marL="342900" indent="-342900" algn="just">
              <a:lnSpc>
                <a:spcPct val="150000"/>
              </a:lnSpc>
              <a:buFont typeface="Symbol" panose="05050102010706020507" pitchFamily="18" charset="2"/>
              <a:buChar char=""/>
            </a:pPr>
            <a:r>
              <a:rPr lang="en-ZA" sz="1600" dirty="0" smtClean="0">
                <a:solidFill>
                  <a:prstClr val="black"/>
                </a:solidFill>
                <a:latin typeface="Arial" panose="020B0604020202020204" pitchFamily="34" charset="0"/>
                <a:ea typeface="Arial"/>
                <a:cs typeface="Arial" panose="020B0604020202020204" pitchFamily="34" charset="0"/>
              </a:rPr>
              <a:t>Growth Garage Supplier Development model was developed as an incubation </a:t>
            </a:r>
            <a:r>
              <a:rPr lang="en-ZA" sz="1600" b="1" dirty="0" smtClean="0">
                <a:solidFill>
                  <a:prstClr val="black"/>
                </a:solidFill>
                <a:latin typeface="Arial" panose="020B0604020202020204" pitchFamily="34" charset="0"/>
                <a:ea typeface="Arial"/>
                <a:cs typeface="Arial" panose="020B0604020202020204" pitchFamily="34" charset="0"/>
              </a:rPr>
              <a:t>partnership model  enabling SMMEs access to corporates’ supply chain;  </a:t>
            </a:r>
            <a:r>
              <a:rPr lang="en-ZA" sz="1600" dirty="0" smtClean="0">
                <a:solidFill>
                  <a:prstClr val="black"/>
                </a:solidFill>
                <a:latin typeface="Arial" panose="020B0604020202020204" pitchFamily="34" charset="0"/>
                <a:ea typeface="Arial"/>
                <a:cs typeface="Arial" panose="020B0604020202020204" pitchFamily="34" charset="0"/>
              </a:rPr>
              <a:t>R20m funding partnership (5yrs) with Gibela for the establishment of an incubator in Nigel was signed and Phase 1 implemented.  Currently busy with the implementation of Phase 2.</a:t>
            </a:r>
          </a:p>
          <a:p>
            <a:pPr marL="342900" lvl="0" indent="-342900" algn="just">
              <a:lnSpc>
                <a:spcPct val="150000"/>
              </a:lnSpc>
              <a:buFont typeface="Symbol" panose="05050102010706020507" pitchFamily="18" charset="2"/>
              <a:buChar char=""/>
            </a:pPr>
            <a:r>
              <a:rPr lang="en-ZA" sz="1600" dirty="0" smtClean="0">
                <a:solidFill>
                  <a:prstClr val="black"/>
                </a:solidFill>
                <a:latin typeface="Arial" panose="020B0604020202020204" pitchFamily="34" charset="0"/>
                <a:ea typeface="Arial"/>
                <a:cs typeface="Arial" panose="020B0604020202020204" pitchFamily="34" charset="0"/>
              </a:rPr>
              <a:t>Three (3) Centres </a:t>
            </a:r>
            <a:r>
              <a:rPr lang="en-ZA" sz="1600" dirty="0">
                <a:solidFill>
                  <a:prstClr val="black"/>
                </a:solidFill>
                <a:latin typeface="Arial" panose="020B0604020202020204" pitchFamily="34" charset="0"/>
                <a:ea typeface="Arial"/>
                <a:cs typeface="Arial" panose="020B0604020202020204" pitchFamily="34" charset="0"/>
              </a:rPr>
              <a:t>for Entrepreneurship Rapid Incubators (CFERIs) were funded to </a:t>
            </a:r>
            <a:r>
              <a:rPr lang="en-ZA" sz="1600" dirty="0" smtClean="0">
                <a:solidFill>
                  <a:prstClr val="black"/>
                </a:solidFill>
                <a:latin typeface="Arial" panose="020B0604020202020204" pitchFamily="34" charset="0"/>
                <a:ea typeface="Arial"/>
                <a:cs typeface="Arial" panose="020B0604020202020204" pitchFamily="34" charset="0"/>
              </a:rPr>
              <a:t>establish MakerSpaces </a:t>
            </a:r>
            <a:r>
              <a:rPr lang="en-ZA" sz="1600" dirty="0">
                <a:solidFill>
                  <a:prstClr val="black"/>
                </a:solidFill>
                <a:latin typeface="Arial" panose="020B0604020202020204" pitchFamily="34" charset="0"/>
                <a:ea typeface="Arial"/>
                <a:cs typeface="Arial" panose="020B0604020202020204" pitchFamily="34" charset="0"/>
              </a:rPr>
              <a:t>equipped with high-end design production technology and software.</a:t>
            </a:r>
          </a:p>
          <a:p>
            <a:pPr marL="342900" indent="-342900" algn="just">
              <a:lnSpc>
                <a:spcPct val="150000"/>
              </a:lnSpc>
              <a:buFont typeface="Symbol" panose="05050102010706020507" pitchFamily="18" charset="2"/>
              <a:buChar char=""/>
            </a:pPr>
            <a:endParaRPr lang="en-ZA" dirty="0">
              <a:solidFill>
                <a:prstClr val="black"/>
              </a:solidFill>
              <a:latin typeface="Trebuchet MS" panose="020B0603020202020204" pitchFamily="34" charset="0"/>
              <a:ea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ZA" sz="1600" dirty="0" smtClean="0">
                <a:solidFill>
                  <a:prstClr val="black"/>
                </a:solidFill>
                <a:latin typeface="Arial" panose="020B0604020202020204" pitchFamily="34" charset="0"/>
                <a:ea typeface="Arial"/>
                <a:cs typeface="Arial" panose="020B0604020202020204" pitchFamily="34" charset="0"/>
                <a:sym typeface="Arial"/>
              </a:rPr>
              <a:t> </a:t>
            </a:r>
            <a:r>
              <a:rPr lang="en-ZA" sz="1600" dirty="0">
                <a:solidFill>
                  <a:prstClr val="black"/>
                </a:solidFill>
                <a:latin typeface="Arial" panose="020B0604020202020204" pitchFamily="34" charset="0"/>
                <a:ea typeface="Arial"/>
                <a:cs typeface="Arial" panose="020B0604020202020204" pitchFamily="34" charset="0"/>
                <a:sym typeface="Arial"/>
              </a:rPr>
              <a:t>Launched the Incubation </a:t>
            </a:r>
            <a:r>
              <a:rPr lang="en-ZA" sz="1600" b="1" dirty="0">
                <a:solidFill>
                  <a:prstClr val="black"/>
                </a:solidFill>
                <a:latin typeface="Arial" panose="020B0604020202020204" pitchFamily="34" charset="0"/>
                <a:ea typeface="Arial"/>
                <a:cs typeface="Arial" panose="020B0604020202020204" pitchFamily="34" charset="0"/>
                <a:sym typeface="Arial"/>
              </a:rPr>
              <a:t>Governance Management Development Programme (IGMDP) in partnership with University of Pretoria </a:t>
            </a:r>
            <a:r>
              <a:rPr lang="en-ZA" sz="1600" dirty="0">
                <a:solidFill>
                  <a:prstClr val="black"/>
                </a:solidFill>
                <a:latin typeface="Arial" panose="020B0604020202020204" pitchFamily="34" charset="0"/>
                <a:ea typeface="Arial"/>
                <a:cs typeface="Arial" panose="020B0604020202020204" pitchFamily="34" charset="0"/>
                <a:sym typeface="Arial"/>
              </a:rPr>
              <a:t>on 31 May 2019.  In total 45 students have graduated and the 3</a:t>
            </a:r>
            <a:r>
              <a:rPr lang="en-ZA" sz="1600" baseline="30000" dirty="0">
                <a:solidFill>
                  <a:prstClr val="black"/>
                </a:solidFill>
                <a:latin typeface="Arial" panose="020B0604020202020204" pitchFamily="34" charset="0"/>
                <a:ea typeface="Arial"/>
                <a:cs typeface="Arial" panose="020B0604020202020204" pitchFamily="34" charset="0"/>
                <a:sym typeface="Arial"/>
              </a:rPr>
              <a:t>rd</a:t>
            </a:r>
            <a:r>
              <a:rPr lang="en-ZA" sz="1600" dirty="0">
                <a:solidFill>
                  <a:prstClr val="black"/>
                </a:solidFill>
                <a:latin typeface="Arial" panose="020B0604020202020204" pitchFamily="34" charset="0"/>
                <a:ea typeface="Arial"/>
                <a:cs typeface="Arial" panose="020B0604020202020204" pitchFamily="34" charset="0"/>
                <a:sym typeface="Arial"/>
              </a:rPr>
              <a:t> cohort have completed their studies at the end of September</a:t>
            </a:r>
            <a:endParaRPr lang="en-ZA" dirty="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a:p>
            <a:pPr marL="457200" algn="just"/>
            <a:r>
              <a:rPr lang="en-ZA" dirty="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1183901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66" y="-76200"/>
            <a:ext cx="9138634"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performance highlights</a:t>
            </a:r>
            <a:br>
              <a:rPr lang="en-US" sz="2600" b="1" cap="small" dirty="0">
                <a:solidFill>
                  <a:prstClr val="black"/>
                </a:solidFill>
                <a:latin typeface="Arial" pitchFamily="34" charset="0"/>
                <a:cs typeface="Arial" pitchFamily="34" charset="0"/>
              </a:rPr>
            </a:br>
            <a:r>
              <a:rPr lang="en-US" sz="2400" cap="small" dirty="0">
                <a:solidFill>
                  <a:prstClr val="black"/>
                </a:solidFill>
                <a:latin typeface="Arial" pitchFamily="34" charset="0"/>
                <a:cs typeface="Arial" pitchFamily="34" charset="0"/>
              </a:rPr>
              <a:t>programmes and projects responding to key client needs </a:t>
            </a:r>
            <a:endParaRPr lang="en-US" sz="4000" dirty="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13</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129402" y="971447"/>
            <a:ext cx="8972282" cy="6602513"/>
          </a:xfrm>
          <a:prstGeom prst="rect">
            <a:avLst/>
          </a:prstGeom>
        </p:spPr>
        <p:txBody>
          <a:bodyPr wrap="square">
            <a:spAutoFit/>
          </a:bodyPr>
          <a:lstStyle/>
          <a:p>
            <a:pPr algn="just">
              <a:lnSpc>
                <a:spcPct val="150000"/>
              </a:lnSpc>
              <a:spcAft>
                <a:spcPts val="800"/>
              </a:spcAft>
              <a:defRPr>
                <a:latin typeface="Arial"/>
                <a:ea typeface="Arial"/>
                <a:cs typeface="Arial"/>
                <a:sym typeface="Arial"/>
              </a:defRPr>
            </a:pPr>
            <a:r>
              <a:rPr lang="en-ZA" b="1" dirty="0">
                <a:solidFill>
                  <a:prstClr val="black"/>
                </a:solidFill>
                <a:latin typeface="Arial" panose="020B0604020202020204" pitchFamily="34" charset="0"/>
                <a:ea typeface="Arial"/>
                <a:cs typeface="Arial" panose="020B0604020202020204" pitchFamily="34" charset="0"/>
                <a:sym typeface="Arial"/>
              </a:rPr>
              <a:t>Strengthening South Africa’s business incubation ecosystem</a:t>
            </a:r>
          </a:p>
          <a:p>
            <a:pPr marL="285750" indent="-285750" algn="just">
              <a:lnSpc>
                <a:spcPct val="150000"/>
              </a:lnSpc>
              <a:buFont typeface="Arial" panose="020B0604020202020204" pitchFamily="34" charset="0"/>
              <a:buChar char="•"/>
              <a:defRPr>
                <a:latin typeface="Arial"/>
                <a:ea typeface="Arial"/>
                <a:cs typeface="Arial"/>
                <a:sym typeface="Arial"/>
              </a:defRPr>
            </a:pPr>
            <a:r>
              <a:rPr lang="en-ZA" sz="1600" dirty="0" smtClean="0">
                <a:solidFill>
                  <a:prstClr val="black"/>
                </a:solidFill>
                <a:latin typeface="Arial" panose="020B0604020202020204" pitchFamily="34" charset="0"/>
                <a:ea typeface="Arial"/>
                <a:cs typeface="Arial" panose="020B0604020202020204" pitchFamily="34" charset="0"/>
                <a:sym typeface="Arial"/>
              </a:rPr>
              <a:t>Seda continued to </a:t>
            </a:r>
            <a:r>
              <a:rPr lang="en-ZA" sz="1600" b="1" dirty="0" smtClean="0">
                <a:solidFill>
                  <a:prstClr val="black"/>
                </a:solidFill>
                <a:latin typeface="Arial" panose="020B0604020202020204" pitchFamily="34" charset="0"/>
                <a:ea typeface="Arial"/>
                <a:cs typeface="Arial" panose="020B0604020202020204" pitchFamily="34" charset="0"/>
                <a:sym typeface="Arial"/>
              </a:rPr>
              <a:t>expand the network of supported incubators </a:t>
            </a:r>
            <a:r>
              <a:rPr lang="en-ZA" sz="1600" dirty="0" smtClean="0">
                <a:solidFill>
                  <a:prstClr val="black"/>
                </a:solidFill>
                <a:latin typeface="Arial" panose="020B0604020202020204" pitchFamily="34" charset="0"/>
                <a:ea typeface="Arial"/>
                <a:cs typeface="Arial" panose="020B0604020202020204" pitchFamily="34" charset="0"/>
                <a:sym typeface="Arial"/>
              </a:rPr>
              <a:t>and launched 4 new incubators.  The Incubator Portfolio supported grew from 64 incubators at the end of March 2018 to 76 at the end of March 2019.</a:t>
            </a:r>
          </a:p>
          <a:p>
            <a:pPr algn="just">
              <a:lnSpc>
                <a:spcPct val="150000"/>
              </a:lnSpc>
              <a:defRPr>
                <a:latin typeface="Arial"/>
                <a:ea typeface="Arial"/>
                <a:cs typeface="Arial"/>
                <a:sym typeface="Arial"/>
              </a:defRPr>
            </a:pPr>
            <a:endParaRPr lang="en-ZA" sz="1600" dirty="0">
              <a:solidFill>
                <a:prstClr val="black"/>
              </a:solidFill>
              <a:latin typeface="Arial" panose="020B0604020202020204" pitchFamily="34" charset="0"/>
              <a:ea typeface="Arial"/>
              <a:cs typeface="Arial" panose="020B0604020202020204" pitchFamily="34" charset="0"/>
              <a:sym typeface="Arial"/>
            </a:endParaRPr>
          </a:p>
          <a:p>
            <a:pPr marL="285750" indent="-285750" algn="just">
              <a:lnSpc>
                <a:spcPct val="150000"/>
              </a:lnSpc>
              <a:buFont typeface="Arial" panose="020B0604020202020204" pitchFamily="34" charset="0"/>
              <a:buChar char="•"/>
              <a:defRPr>
                <a:latin typeface="Arial"/>
                <a:ea typeface="Arial"/>
                <a:cs typeface="Arial"/>
                <a:sym typeface="Arial"/>
              </a:defRPr>
            </a:pPr>
            <a:r>
              <a:rPr lang="en-ZA" sz="1600" dirty="0" smtClean="0">
                <a:solidFill>
                  <a:prstClr val="black"/>
                </a:solidFill>
                <a:latin typeface="Arial" panose="020B0604020202020204" pitchFamily="34" charset="0"/>
                <a:ea typeface="Arial"/>
                <a:cs typeface="Arial" panose="020B0604020202020204" pitchFamily="34" charset="0"/>
                <a:sym typeface="Arial"/>
              </a:rPr>
              <a:t>Seda hosted the 2</a:t>
            </a:r>
            <a:r>
              <a:rPr lang="en-ZA" sz="1600" baseline="30000" dirty="0" smtClean="0">
                <a:solidFill>
                  <a:prstClr val="black"/>
                </a:solidFill>
                <a:latin typeface="Arial" panose="020B0604020202020204" pitchFamily="34" charset="0"/>
                <a:ea typeface="Arial"/>
                <a:cs typeface="Arial" panose="020B0604020202020204" pitchFamily="34" charset="0"/>
                <a:sym typeface="Arial"/>
              </a:rPr>
              <a:t>nd</a:t>
            </a:r>
            <a:r>
              <a:rPr lang="en-ZA" sz="1600" dirty="0" smtClean="0">
                <a:solidFill>
                  <a:prstClr val="black"/>
                </a:solidFill>
                <a:latin typeface="Arial" panose="020B0604020202020204" pitchFamily="34" charset="0"/>
                <a:ea typeface="Arial"/>
                <a:cs typeface="Arial" panose="020B0604020202020204" pitchFamily="34" charset="0"/>
                <a:sym typeface="Arial"/>
              </a:rPr>
              <a:t> SABIC from 14 to 16 November 2018, the largest </a:t>
            </a:r>
            <a:r>
              <a:rPr lang="en-ZA" sz="1600" b="1" dirty="0" smtClean="0">
                <a:solidFill>
                  <a:prstClr val="black"/>
                </a:solidFill>
                <a:latin typeface="Arial" panose="020B0604020202020204" pitchFamily="34" charset="0"/>
                <a:ea typeface="Arial"/>
                <a:cs typeface="Arial" panose="020B0604020202020204" pitchFamily="34" charset="0"/>
                <a:sym typeface="Arial"/>
              </a:rPr>
              <a:t>incubation and accelerator knowledge platform in Africa</a:t>
            </a:r>
            <a:r>
              <a:rPr lang="en-ZA" sz="1600" dirty="0" smtClean="0">
                <a:solidFill>
                  <a:prstClr val="black"/>
                </a:solidFill>
                <a:latin typeface="Arial" panose="020B0604020202020204" pitchFamily="34" charset="0"/>
                <a:ea typeface="Arial"/>
                <a:cs typeface="Arial" panose="020B0604020202020204" pitchFamily="34" charset="0"/>
                <a:sym typeface="Arial"/>
              </a:rPr>
              <a:t> which attracted over 700 local and international delegates. The theme of the conference was “Creating Inclusive Entrepreneurial Growth through Innovation”</a:t>
            </a:r>
          </a:p>
          <a:p>
            <a:pPr marL="285750" indent="-285750" algn="just">
              <a:lnSpc>
                <a:spcPct val="150000"/>
              </a:lnSpc>
              <a:buFont typeface="Arial" panose="020B0604020202020204" pitchFamily="34" charset="0"/>
              <a:buChar char="•"/>
              <a:defRPr>
                <a:latin typeface="Arial"/>
                <a:ea typeface="Arial"/>
                <a:cs typeface="Arial"/>
                <a:sym typeface="Arial"/>
              </a:defRPr>
            </a:pPr>
            <a:endParaRPr lang="en-ZA" sz="1600" dirty="0" smtClean="0">
              <a:solidFill>
                <a:prstClr val="black"/>
              </a:solidFill>
              <a:latin typeface="Arial" panose="020B0604020202020204" pitchFamily="34" charset="0"/>
              <a:ea typeface="Arial"/>
              <a:cs typeface="Arial" panose="020B0604020202020204" pitchFamily="34" charset="0"/>
              <a:sym typeface="Arial"/>
            </a:endParaRPr>
          </a:p>
          <a:p>
            <a:pPr marL="285750" indent="-285750" algn="just">
              <a:lnSpc>
                <a:spcPct val="150000"/>
              </a:lnSpc>
              <a:buFont typeface="Arial" panose="020B0604020202020204" pitchFamily="34" charset="0"/>
              <a:buChar char="•"/>
              <a:defRPr>
                <a:latin typeface="Arial"/>
                <a:ea typeface="Arial"/>
                <a:cs typeface="Arial"/>
                <a:sym typeface="Arial"/>
              </a:defRPr>
            </a:pPr>
            <a:r>
              <a:rPr lang="en-ZA" sz="1600" dirty="0" smtClean="0">
                <a:solidFill>
                  <a:prstClr val="black"/>
                </a:solidFill>
                <a:latin typeface="Arial" panose="020B0604020202020204" pitchFamily="34" charset="0"/>
                <a:ea typeface="Arial"/>
                <a:cs typeface="Arial" panose="020B0604020202020204" pitchFamily="34" charset="0"/>
                <a:sym typeface="Arial"/>
              </a:rPr>
              <a:t>The 3</a:t>
            </a:r>
            <a:r>
              <a:rPr lang="en-ZA" sz="1600" baseline="30000" dirty="0" smtClean="0">
                <a:solidFill>
                  <a:prstClr val="black"/>
                </a:solidFill>
                <a:latin typeface="Arial" panose="020B0604020202020204" pitchFamily="34" charset="0"/>
                <a:ea typeface="Arial"/>
                <a:cs typeface="Arial" panose="020B0604020202020204" pitchFamily="34" charset="0"/>
                <a:sym typeface="Arial"/>
              </a:rPr>
              <a:t>rd</a:t>
            </a:r>
            <a:r>
              <a:rPr lang="en-ZA" sz="1600" dirty="0" smtClean="0">
                <a:solidFill>
                  <a:prstClr val="black"/>
                </a:solidFill>
                <a:latin typeface="Arial" panose="020B0604020202020204" pitchFamily="34" charset="0"/>
                <a:ea typeface="Arial"/>
                <a:cs typeface="Arial" panose="020B0604020202020204" pitchFamily="34" charset="0"/>
                <a:sym typeface="Arial"/>
              </a:rPr>
              <a:t> national </a:t>
            </a:r>
            <a:r>
              <a:rPr lang="en-ZA" sz="1600" b="1" dirty="0" smtClean="0">
                <a:solidFill>
                  <a:prstClr val="black"/>
                </a:solidFill>
                <a:latin typeface="Arial" panose="020B0604020202020204" pitchFamily="34" charset="0"/>
                <a:ea typeface="Arial"/>
                <a:cs typeface="Arial" panose="020B0604020202020204" pitchFamily="34" charset="0"/>
                <a:sym typeface="Arial"/>
              </a:rPr>
              <a:t>final Pitch &amp; Perfect competition </a:t>
            </a:r>
            <a:r>
              <a:rPr lang="en-ZA" sz="1600" dirty="0" smtClean="0">
                <a:solidFill>
                  <a:prstClr val="black"/>
                </a:solidFill>
                <a:latin typeface="Arial" panose="020B0604020202020204" pitchFamily="34" charset="0"/>
                <a:ea typeface="Arial"/>
                <a:cs typeface="Arial" panose="020B0604020202020204" pitchFamily="34" charset="0"/>
                <a:sym typeface="Arial"/>
              </a:rPr>
              <a:t>was held during SABIC with 20 finalists.  Judges included representatives from Sefa, Absa, Innovation Summit and 2 venture capital representatives from Silicon Valley.</a:t>
            </a:r>
            <a:endParaRPr lang="en-ZA" sz="1600" dirty="0">
              <a:solidFill>
                <a:prstClr val="black"/>
              </a:solidFill>
              <a:latin typeface="Arial" panose="020B0604020202020204" pitchFamily="34" charset="0"/>
              <a:ea typeface="Arial"/>
              <a:cs typeface="Arial" panose="020B0604020202020204" pitchFamily="34" charset="0"/>
              <a:sym typeface="Arial"/>
            </a:endParaRPr>
          </a:p>
          <a:p>
            <a:pPr marL="285750" indent="-285750" algn="just">
              <a:lnSpc>
                <a:spcPct val="150000"/>
              </a:lnSpc>
              <a:spcAft>
                <a:spcPts val="800"/>
              </a:spcAft>
              <a:buFont typeface="Arial" panose="020B0604020202020204" pitchFamily="34" charset="0"/>
              <a:buChar char="•"/>
              <a:defRPr>
                <a:latin typeface="Arial"/>
                <a:ea typeface="Arial"/>
                <a:cs typeface="Arial"/>
                <a:sym typeface="Arial"/>
              </a:defRPr>
            </a:pPr>
            <a:endParaRPr lang="en-ZA" dirty="0">
              <a:solidFill>
                <a:prstClr val="black"/>
              </a:solidFill>
              <a:latin typeface="Arial" panose="020B0604020202020204" pitchFamily="34" charset="0"/>
              <a:ea typeface="Arial"/>
              <a:cs typeface="Arial" panose="020B0604020202020204" pitchFamily="34" charset="0"/>
              <a:sym typeface="Arial"/>
            </a:endParaRPr>
          </a:p>
          <a:p>
            <a:pPr algn="just">
              <a:lnSpc>
                <a:spcPct val="107000"/>
              </a:lnSpc>
              <a:spcAft>
                <a:spcPts val="800"/>
              </a:spcAft>
            </a:pPr>
            <a:endParaRPr lang="en-ZA" dirty="0">
              <a:solidFill>
                <a:prstClr val="black"/>
              </a:solidFill>
              <a:latin typeface="Times New Roman" panose="02020603050405020304" pitchFamily="18" charset="0"/>
              <a:ea typeface="Times New Roman" panose="02020603050405020304" pitchFamily="18" charset="0"/>
            </a:endParaRPr>
          </a:p>
          <a:p>
            <a:pPr algn="just">
              <a:lnSpc>
                <a:spcPct val="107000"/>
              </a:lnSpc>
              <a:spcAft>
                <a:spcPts val="800"/>
              </a:spcAft>
            </a:pPr>
            <a:r>
              <a:rPr lang="en-ZA" sz="1600" dirty="0">
                <a:solidFill>
                  <a:prstClr val="black"/>
                </a:solidFill>
                <a:latin typeface="Trebuchet MS" panose="020B0603020202020204" pitchFamily="34" charset="0"/>
                <a:ea typeface="Calibri" panose="020F0502020204030204" pitchFamily="34" charset="0"/>
                <a:cs typeface="Times New Roman" panose="02020603050405020304" pitchFamily="18" charset="0"/>
              </a:rPr>
              <a:t> </a:t>
            </a:r>
            <a:endParaRPr lang="en-ZA" sz="1600" dirty="0">
              <a:solidFill>
                <a:prstClr val="black"/>
              </a:solidFill>
              <a:ea typeface="Calibri" panose="020F0502020204030204" pitchFamily="34" charset="0"/>
              <a:cs typeface="Times New Roman" panose="02020603050405020304" pitchFamily="18" charset="0"/>
            </a:endParaRPr>
          </a:p>
          <a:p>
            <a:pPr marL="457200" algn="just"/>
            <a:r>
              <a:rPr lang="en-ZA" dirty="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3447500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743" y="0"/>
            <a:ext cx="89916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performance highlights</a:t>
            </a:r>
            <a:br>
              <a:rPr lang="en-US" sz="2600" b="1" cap="small" dirty="0">
                <a:solidFill>
                  <a:prstClr val="black"/>
                </a:solidFill>
                <a:latin typeface="Arial" pitchFamily="34" charset="0"/>
                <a:cs typeface="Arial" pitchFamily="34" charset="0"/>
              </a:rPr>
            </a:br>
            <a:r>
              <a:rPr lang="en-US" sz="2400" cap="small" dirty="0">
                <a:solidFill>
                  <a:prstClr val="black"/>
                </a:solidFill>
                <a:latin typeface="Arial" pitchFamily="34" charset="0"/>
                <a:cs typeface="Arial" pitchFamily="34" charset="0"/>
              </a:rPr>
              <a:t>programmes and projects responding to key client needs </a:t>
            </a:r>
            <a:endParaRPr lang="en-US" sz="4000" dirty="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14</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18246" y="1171230"/>
            <a:ext cx="9129589" cy="4580741"/>
          </a:xfrm>
          <a:prstGeom prst="rect">
            <a:avLst/>
          </a:prstGeom>
        </p:spPr>
        <p:txBody>
          <a:bodyPr wrap="square">
            <a:spAutoFit/>
          </a:bodyPr>
          <a:lstStyle/>
          <a:p>
            <a:pPr algn="just">
              <a:lnSpc>
                <a:spcPct val="150000"/>
              </a:lnSpc>
              <a:spcAft>
                <a:spcPts val="800"/>
              </a:spcAft>
            </a:pPr>
            <a:r>
              <a:rPr lang="en-ZA" b="1" dirty="0" smtClean="0">
                <a:solidFill>
                  <a:prstClr val="black"/>
                </a:solidFill>
                <a:latin typeface="Arial" panose="020B0604020202020204" pitchFamily="34" charset="0"/>
                <a:ea typeface="Arial"/>
                <a:cs typeface="Arial" panose="020B0604020202020204" pitchFamily="34" charset="0"/>
              </a:rPr>
              <a:t>Facilitating SMME </a:t>
            </a:r>
            <a:r>
              <a:rPr lang="en-ZA" b="1" dirty="0">
                <a:solidFill>
                  <a:prstClr val="black"/>
                </a:solidFill>
                <a:latin typeface="Arial" panose="020B0604020202020204" pitchFamily="34" charset="0"/>
                <a:ea typeface="Arial"/>
                <a:cs typeface="Arial" panose="020B0604020202020204" pitchFamily="34" charset="0"/>
              </a:rPr>
              <a:t>Innovation </a:t>
            </a:r>
            <a:r>
              <a:rPr lang="en-ZA" b="1" dirty="0" smtClean="0">
                <a:solidFill>
                  <a:prstClr val="black"/>
                </a:solidFill>
                <a:latin typeface="Arial" panose="020B0604020202020204" pitchFamily="34" charset="0"/>
                <a:ea typeface="Arial"/>
                <a:cs typeface="Arial" panose="020B0604020202020204" pitchFamily="34" charset="0"/>
              </a:rPr>
              <a:t> and Supplier Development</a:t>
            </a:r>
            <a:endParaRPr lang="en-ZA" b="1" dirty="0">
              <a:solidFill>
                <a:prstClr val="black"/>
              </a:solidFill>
              <a:latin typeface="Arial" panose="020B0604020202020204" pitchFamily="34" charset="0"/>
              <a:ea typeface="Arial"/>
              <a:cs typeface="Arial" panose="020B0604020202020204" pitchFamily="34" charset="0"/>
            </a:endParaRPr>
          </a:p>
          <a:p>
            <a:pPr marL="285750" indent="-285750">
              <a:lnSpc>
                <a:spcPct val="150000"/>
              </a:lnSpc>
              <a:buFont typeface="Arial" panose="020B0604020202020204" pitchFamily="34" charset="0"/>
              <a:buChar char="•"/>
            </a:pPr>
            <a:r>
              <a:rPr lang="en-ZA" sz="1600" b="1" dirty="0">
                <a:solidFill>
                  <a:prstClr val="black"/>
                </a:solidFill>
                <a:latin typeface="Arial" panose="020B0604020202020204" pitchFamily="34" charset="0"/>
                <a:ea typeface="Calibri" panose="020F0502020204030204" pitchFamily="34" charset="0"/>
                <a:cs typeface="Arial" panose="020B0604020202020204" pitchFamily="34" charset="0"/>
              </a:rPr>
              <a:t>Roundtable with private sector and SOEs </a:t>
            </a:r>
            <a:r>
              <a:rPr lang="en-ZA" sz="1600" dirty="0">
                <a:solidFill>
                  <a:prstClr val="black"/>
                </a:solidFill>
                <a:latin typeface="Arial" panose="020B0604020202020204" pitchFamily="34" charset="0"/>
                <a:ea typeface="Calibri" panose="020F0502020204030204" pitchFamily="34" charset="0"/>
                <a:cs typeface="Arial" panose="020B0604020202020204" pitchFamily="34" charset="0"/>
              </a:rPr>
              <a:t>– The roundtable was held in November 2018 with the objective of unpacking the role of Seda in Enterprise Supplier Development and highlighting opportunities for collaboration ( Strategic need  identified during SABIC 2018)</a:t>
            </a:r>
          </a:p>
          <a:p>
            <a:pPr marL="457200" algn="just"/>
            <a:r>
              <a:rPr lang="en-ZA" sz="1600" dirty="0">
                <a:solidFill>
                  <a:prstClr val="black"/>
                </a:solidFill>
                <a:ea typeface="Times New Roman" panose="02020603050405020304" pitchFamily="18" charset="0"/>
              </a:rPr>
              <a:t> </a:t>
            </a:r>
          </a:p>
          <a:p>
            <a:pPr marL="285750" indent="-285750">
              <a:lnSpc>
                <a:spcPct val="150000"/>
              </a:lnSpc>
              <a:buFont typeface="Arial" panose="020B0604020202020204" pitchFamily="34" charset="0"/>
              <a:buChar char="•"/>
            </a:pPr>
            <a:r>
              <a:rPr lang="en-ZA" sz="1600" b="1" dirty="0" smtClean="0">
                <a:solidFill>
                  <a:prstClr val="black"/>
                </a:solidFill>
                <a:latin typeface="Arial" panose="020B0604020202020204" pitchFamily="34" charset="0"/>
                <a:cs typeface="Arial" panose="020B0604020202020204" pitchFamily="34" charset="0"/>
              </a:rPr>
              <a:t>Industry 4.0 roundtable </a:t>
            </a:r>
            <a:r>
              <a:rPr lang="en-ZA" sz="1600" dirty="0" smtClean="0">
                <a:solidFill>
                  <a:prstClr val="black"/>
                </a:solidFill>
                <a:latin typeface="Arial" panose="020B0604020202020204" pitchFamily="34" charset="0"/>
                <a:cs typeface="Arial" panose="020B0604020202020204" pitchFamily="34" charset="0"/>
              </a:rPr>
              <a:t>– Held in March 2019 in partnership with  Microsoft’ focused on unpacking 4IR to manufacturing companies, highlighting business opportunities for digital solutions with practical demonstrations.</a:t>
            </a:r>
          </a:p>
          <a:p>
            <a:pPr marL="285750" indent="-285750">
              <a:lnSpc>
                <a:spcPct val="150000"/>
              </a:lnSpc>
              <a:buFont typeface="Arial" panose="020B0604020202020204" pitchFamily="34" charset="0"/>
              <a:buChar char="•"/>
            </a:pPr>
            <a:r>
              <a:rPr lang="en-ZA" sz="1600" b="1" dirty="0" smtClean="0">
                <a:solidFill>
                  <a:prstClr val="black"/>
                </a:solidFill>
                <a:latin typeface="Arial" panose="020B0604020202020204" pitchFamily="34" charset="0"/>
                <a:ea typeface="Calibri" panose="020F0502020204030204" pitchFamily="34" charset="0"/>
                <a:cs typeface="Arial" panose="020B0604020202020204" pitchFamily="34" charset="0"/>
              </a:rPr>
              <a:t>Automotive aftermarket </a:t>
            </a:r>
            <a:r>
              <a:rPr lang="en-ZA" sz="16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ZA" sz="1600" b="1" dirty="0">
                <a:solidFill>
                  <a:prstClr val="black"/>
                </a:solidFill>
                <a:latin typeface="Arial" panose="020B0604020202020204" pitchFamily="34" charset="0"/>
                <a:ea typeface="Calibri" panose="020F0502020204030204" pitchFamily="34" charset="0"/>
                <a:cs typeface="Arial" panose="020B0604020202020204" pitchFamily="34" charset="0"/>
              </a:rPr>
              <a:t>information and opportunities</a:t>
            </a:r>
            <a:r>
              <a:rPr lang="en-ZA" sz="16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en-ZA" sz="1600" dirty="0" smtClean="0">
                <a:solidFill>
                  <a:prstClr val="black"/>
                </a:solidFill>
                <a:latin typeface="Arial" panose="020B0604020202020204" pitchFamily="34" charset="0"/>
                <a:ea typeface="Calibri" panose="020F0502020204030204" pitchFamily="34" charset="0"/>
                <a:cs typeface="Arial" panose="020B0604020202020204" pitchFamily="34" charset="0"/>
              </a:rPr>
              <a:t>The Innovation Forum was held in June </a:t>
            </a:r>
            <a:r>
              <a:rPr lang="en-ZA" sz="1600" dirty="0">
                <a:solidFill>
                  <a:prstClr val="black"/>
                </a:solidFill>
                <a:latin typeface="Arial" panose="020B0604020202020204" pitchFamily="34" charset="0"/>
                <a:ea typeface="Calibri" panose="020F0502020204030204" pitchFamily="34" charset="0"/>
                <a:cs typeface="Arial" panose="020B0604020202020204" pitchFamily="34" charset="0"/>
              </a:rPr>
              <a:t>2018 </a:t>
            </a:r>
            <a:r>
              <a:rPr lang="en-ZA" sz="1600" dirty="0" smtClean="0">
                <a:solidFill>
                  <a:prstClr val="black"/>
                </a:solidFill>
                <a:latin typeface="Arial" panose="020B0604020202020204" pitchFamily="34" charset="0"/>
                <a:ea typeface="Calibri" panose="020F0502020204030204" pitchFamily="34" charset="0"/>
                <a:cs typeface="Arial" panose="020B0604020202020204" pitchFamily="34" charset="0"/>
              </a:rPr>
              <a:t>in partnership with  </a:t>
            </a:r>
            <a:r>
              <a:rPr lang="en-ZA" sz="1600" dirty="0">
                <a:solidFill>
                  <a:prstClr val="black"/>
                </a:solidFill>
                <a:latin typeface="Arial" panose="020B0604020202020204" pitchFamily="34" charset="0"/>
                <a:ea typeface="Calibri" panose="020F0502020204030204" pitchFamily="34" charset="0"/>
                <a:cs typeface="Arial" panose="020B0604020202020204" pitchFamily="34" charset="0"/>
              </a:rPr>
              <a:t>Bosch </a:t>
            </a:r>
            <a:r>
              <a:rPr lang="en-ZA" sz="1600" dirty="0" smtClean="0">
                <a:solidFill>
                  <a:prstClr val="black"/>
                </a:solidFill>
                <a:latin typeface="Arial" panose="020B0604020202020204" pitchFamily="34" charset="0"/>
                <a:ea typeface="Calibri" panose="020F0502020204030204" pitchFamily="34" charset="0"/>
                <a:cs typeface="Arial" panose="020B0604020202020204" pitchFamily="34" charset="0"/>
              </a:rPr>
              <a:t>Automotive. </a:t>
            </a:r>
            <a:endParaRPr lang="en-ZA" sz="1600"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marL="285750" indent="-285750">
              <a:lnSpc>
                <a:spcPct val="150000"/>
              </a:lnSpc>
              <a:buFont typeface="Arial" panose="020B0604020202020204" pitchFamily="34" charset="0"/>
              <a:buChar char="•"/>
            </a:pPr>
            <a:r>
              <a:rPr lang="en-ZA" sz="1600" b="1" dirty="0" smtClean="0">
                <a:solidFill>
                  <a:prstClr val="black"/>
                </a:solidFill>
                <a:latin typeface="Arial" panose="020B0604020202020204" pitchFamily="34" charset="0"/>
                <a:ea typeface="Calibri" panose="020F0502020204030204" pitchFamily="34" charset="0"/>
                <a:cs typeface="Arial" panose="020B0604020202020204" pitchFamily="34" charset="0"/>
              </a:rPr>
              <a:t>SABTIA Tech Camp </a:t>
            </a:r>
            <a:r>
              <a:rPr lang="en-ZA" sz="1600" dirty="0" smtClean="0">
                <a:solidFill>
                  <a:prstClr val="black"/>
                </a:solidFill>
                <a:latin typeface="Arial" panose="020B0604020202020204" pitchFamily="34" charset="0"/>
                <a:ea typeface="Calibri" panose="020F0502020204030204" pitchFamily="34" charset="0"/>
                <a:cs typeface="Arial" panose="020B0604020202020204" pitchFamily="34" charset="0"/>
              </a:rPr>
              <a:t>–Seda Participated  with presentations  on the future of incubation in South Africa and the event was also used for  the official media launch of SABIC 2018.</a:t>
            </a:r>
          </a:p>
        </p:txBody>
      </p:sp>
    </p:spTree>
    <p:extLst>
      <p:ext uri="{BB962C8B-B14F-4D97-AF65-F5344CB8AC3E}">
        <p14:creationId xmlns:p14="http://schemas.microsoft.com/office/powerpoint/2010/main" xmlns="" val="344320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77261"/>
          </a:xfrm>
          <a:solidFill>
            <a:schemeClr val="accent3">
              <a:lumMod val="60000"/>
              <a:lumOff val="40000"/>
            </a:schemeClr>
          </a:solidFill>
          <a:effectLst>
            <a:outerShdw blurRad="50800" dist="50800" dir="5400000" algn="ctr" rotWithShape="0">
              <a:schemeClr val="accent6"/>
            </a:outerShdw>
          </a:effectLst>
        </p:spPr>
        <p:txBody>
          <a:bodyPr>
            <a:noAutofit/>
          </a:bodyPr>
          <a:lstStyle/>
          <a:p>
            <a:pPr lvl="0">
              <a:lnSpc>
                <a:spcPct val="150000"/>
              </a:lnSpc>
              <a:spcBef>
                <a:spcPts val="0"/>
              </a:spcBef>
              <a:spcAft>
                <a:spcPts val="800"/>
              </a:spcAft>
              <a:defRPr>
                <a:latin typeface="Arial"/>
                <a:ea typeface="Arial"/>
                <a:cs typeface="Arial"/>
                <a:sym typeface="Arial"/>
              </a:defRPr>
            </a:pPr>
            <a:r>
              <a:rPr lang="en-US" sz="2600" b="1" cap="small" dirty="0">
                <a:solidFill>
                  <a:prstClr val="black"/>
                </a:solidFill>
                <a:latin typeface="Arial" pitchFamily="34" charset="0"/>
                <a:cs typeface="Arial" pitchFamily="34" charset="0"/>
              </a:rPr>
              <a:t>performance </a:t>
            </a:r>
            <a:r>
              <a:rPr lang="en-US" sz="2600" b="1" cap="small" dirty="0" smtClean="0">
                <a:solidFill>
                  <a:prstClr val="black"/>
                </a:solidFill>
                <a:latin typeface="Arial" pitchFamily="34" charset="0"/>
                <a:cs typeface="Arial" pitchFamily="34" charset="0"/>
              </a:rPr>
              <a:t>highlights</a:t>
            </a:r>
            <a:br>
              <a:rPr lang="en-US" sz="2600" b="1" cap="small" dirty="0" smtClean="0">
                <a:solidFill>
                  <a:prstClr val="black"/>
                </a:solidFill>
                <a:latin typeface="Arial" pitchFamily="34" charset="0"/>
                <a:cs typeface="Arial" pitchFamily="34" charset="0"/>
              </a:rPr>
            </a:br>
            <a:r>
              <a:rPr lang="en-US" sz="2400" cap="small" dirty="0" smtClean="0">
                <a:solidFill>
                  <a:prstClr val="black"/>
                </a:solidFill>
                <a:latin typeface="Arial" pitchFamily="34" charset="0"/>
                <a:cs typeface="Arial" pitchFamily="34" charset="0"/>
              </a:rPr>
              <a:t>programmes </a:t>
            </a:r>
            <a:r>
              <a:rPr lang="en-US" sz="2400" cap="small" dirty="0">
                <a:solidFill>
                  <a:prstClr val="black"/>
                </a:solidFill>
                <a:latin typeface="Arial" pitchFamily="34" charset="0"/>
                <a:cs typeface="Arial" pitchFamily="34" charset="0"/>
              </a:rPr>
              <a:t>and projects responding to key client needs </a:t>
            </a:r>
            <a:endParaRPr lang="en-US" sz="2400" dirty="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15</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0" y="1161927"/>
            <a:ext cx="9111343" cy="5922391"/>
          </a:xfrm>
          <a:prstGeom prst="rect">
            <a:avLst/>
          </a:prstGeom>
        </p:spPr>
        <p:txBody>
          <a:bodyPr wrap="square">
            <a:spAutoFit/>
          </a:bodyPr>
          <a:lstStyle/>
          <a:p>
            <a:pPr algn="just">
              <a:lnSpc>
                <a:spcPct val="107000"/>
              </a:lnSpc>
              <a:spcAft>
                <a:spcPts val="800"/>
              </a:spcAft>
            </a:pPr>
            <a:r>
              <a:rPr lang="en-ZA" b="1" dirty="0" smtClean="0">
                <a:solidFill>
                  <a:prstClr val="black"/>
                </a:solidFill>
                <a:latin typeface="Arial" panose="020B0604020202020204" pitchFamily="34" charset="0"/>
                <a:ea typeface="Arial"/>
                <a:cs typeface="Arial" panose="020B0604020202020204" pitchFamily="34" charset="0"/>
              </a:rPr>
              <a:t>Implementing Business Development Support Ecosystem Partnerships</a:t>
            </a:r>
            <a:endParaRPr lang="en-ZA" b="1" dirty="0">
              <a:solidFill>
                <a:prstClr val="black"/>
              </a:solidFill>
              <a:latin typeface="Arial" panose="020B0604020202020204" pitchFamily="34" charset="0"/>
              <a:ea typeface="Arial"/>
              <a:cs typeface="Arial" panose="020B0604020202020204" pitchFamily="34" charset="0"/>
            </a:endParaRPr>
          </a:p>
          <a:p>
            <a:pPr marL="342900" indent="-342900" algn="just">
              <a:lnSpc>
                <a:spcPct val="150000"/>
              </a:lnSpc>
              <a:buFont typeface="Symbol" panose="05050102010706020507" pitchFamily="18" charset="2"/>
              <a:buChar char=""/>
            </a:pPr>
            <a:r>
              <a:rPr lang="en-ZA" sz="1600" dirty="0" smtClean="0">
                <a:solidFill>
                  <a:prstClr val="black"/>
                </a:solidFill>
                <a:latin typeface="Arial" panose="020B0604020202020204" pitchFamily="34" charset="0"/>
                <a:ea typeface="Arial"/>
                <a:cs typeface="Arial" panose="020B0604020202020204" pitchFamily="34" charset="0"/>
              </a:rPr>
              <a:t>The SA National Accreditation System (</a:t>
            </a:r>
            <a:r>
              <a:rPr lang="en-ZA" sz="1600" b="1" dirty="0" smtClean="0">
                <a:solidFill>
                  <a:prstClr val="black"/>
                </a:solidFill>
                <a:latin typeface="Arial" panose="020B0604020202020204" pitchFamily="34" charset="0"/>
                <a:ea typeface="Arial"/>
                <a:cs typeface="Arial" panose="020B0604020202020204" pitchFamily="34" charset="0"/>
              </a:rPr>
              <a:t>SANAS)</a:t>
            </a:r>
            <a:r>
              <a:rPr lang="en-ZA" sz="1600" dirty="0" smtClean="0">
                <a:solidFill>
                  <a:prstClr val="black"/>
                </a:solidFill>
                <a:latin typeface="Arial" panose="020B0604020202020204" pitchFamily="34" charset="0"/>
                <a:ea typeface="Arial"/>
                <a:cs typeface="Arial" panose="020B0604020202020204" pitchFamily="34" charset="0"/>
              </a:rPr>
              <a:t> </a:t>
            </a:r>
            <a:r>
              <a:rPr lang="en-ZA" sz="1600" dirty="0">
                <a:solidFill>
                  <a:prstClr val="black"/>
                </a:solidFill>
                <a:latin typeface="Arial" panose="020B0604020202020204" pitchFamily="34" charset="0"/>
                <a:ea typeface="Arial"/>
                <a:cs typeface="Arial" panose="020B0604020202020204" pitchFamily="34" charset="0"/>
              </a:rPr>
              <a:t>–</a:t>
            </a:r>
            <a:r>
              <a:rPr lang="en-ZA" sz="1600" dirty="0" smtClean="0">
                <a:solidFill>
                  <a:prstClr val="black"/>
                </a:solidFill>
                <a:latin typeface="Arial" panose="020B0604020202020204" pitchFamily="34" charset="0"/>
                <a:ea typeface="Arial"/>
                <a:cs typeface="Arial" panose="020B0604020202020204" pitchFamily="34" charset="0"/>
              </a:rPr>
              <a:t> concluded  3 year funding agreement to the amount of R200 000 per year to support SMMEs operating in the Conformity Assessment space</a:t>
            </a:r>
          </a:p>
          <a:p>
            <a:pPr marL="342900" indent="-342900" algn="just">
              <a:lnSpc>
                <a:spcPct val="150000"/>
              </a:lnSpc>
              <a:buFont typeface="Symbol" panose="05050102010706020507" pitchFamily="18" charset="2"/>
              <a:buChar char=""/>
            </a:pPr>
            <a:r>
              <a:rPr lang="en-ZA" sz="1600" b="1" dirty="0" smtClean="0">
                <a:solidFill>
                  <a:prstClr val="black"/>
                </a:solidFill>
                <a:latin typeface="Arial" panose="020B0604020202020204" pitchFamily="34" charset="0"/>
                <a:ea typeface="Arial"/>
                <a:cs typeface="Arial" panose="020B0604020202020204" pitchFamily="34" charset="0"/>
              </a:rPr>
              <a:t>Youth Employment Service (YES) </a:t>
            </a:r>
            <a:r>
              <a:rPr lang="en-ZA" sz="1600" dirty="0" smtClean="0">
                <a:solidFill>
                  <a:prstClr val="black"/>
                </a:solidFill>
                <a:latin typeface="Arial" panose="020B0604020202020204" pitchFamily="34" charset="0"/>
                <a:ea typeface="Arial"/>
                <a:cs typeface="Arial" panose="020B0604020202020204" pitchFamily="34" charset="0"/>
              </a:rPr>
              <a:t>– concluded a 3 year agreement to promote youth entrepreneurship opportunities and support at incubators.</a:t>
            </a:r>
          </a:p>
          <a:p>
            <a:pPr algn="just"/>
            <a:r>
              <a:rPr lang="en-ZA" dirty="0" smtClean="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rebuchet MS" panose="020B0603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ZA" dirty="0">
                <a:solidFill>
                  <a:prstClr val="black"/>
                </a:solidFill>
                <a:latin typeface="Trebuchet MS" panose="020B0603020202020204" pitchFamily="34" charset="0"/>
                <a:ea typeface="Calibri" panose="020F0502020204030204" pitchFamily="34" charset="0"/>
                <a:cs typeface="Times New Roman" panose="02020603050405020304" pitchFamily="18" charset="0"/>
              </a:rPr>
              <a:t> </a:t>
            </a:r>
            <a:r>
              <a:rPr lang="en-ZA" sz="1600" b="1" dirty="0">
                <a:solidFill>
                  <a:prstClr val="black"/>
                </a:solidFill>
                <a:latin typeface="Arial" panose="020B0604020202020204" pitchFamily="34" charset="0"/>
                <a:ea typeface="Arial"/>
                <a:cs typeface="Arial" panose="020B0604020202020204" pitchFamily="34" charset="0"/>
              </a:rPr>
              <a:t>Export Credit Insurance Corporation of South Africa (ECIC) </a:t>
            </a:r>
            <a:r>
              <a:rPr lang="en-ZA" sz="1600" b="1" dirty="0" smtClean="0">
                <a:solidFill>
                  <a:prstClr val="black"/>
                </a:solidFill>
                <a:latin typeface="Arial" panose="020B0604020202020204" pitchFamily="34" charset="0"/>
                <a:ea typeface="Arial"/>
                <a:cs typeface="Arial" panose="020B0604020202020204" pitchFamily="34" charset="0"/>
              </a:rPr>
              <a:t>– </a:t>
            </a:r>
            <a:r>
              <a:rPr lang="en-ZA" sz="1600" dirty="0">
                <a:solidFill>
                  <a:prstClr val="black"/>
                </a:solidFill>
                <a:latin typeface="Arial" panose="020B0604020202020204" pitchFamily="34" charset="0"/>
                <a:ea typeface="Arial"/>
                <a:cs typeface="Arial" panose="020B0604020202020204" pitchFamily="34" charset="0"/>
              </a:rPr>
              <a:t>Concluded a 3 year MOA </a:t>
            </a:r>
            <a:r>
              <a:rPr lang="en-ZA" sz="1600" dirty="0" smtClean="0">
                <a:solidFill>
                  <a:prstClr val="black"/>
                </a:solidFill>
                <a:latin typeface="Arial" panose="020B0604020202020204" pitchFamily="34" charset="0"/>
                <a:ea typeface="Arial"/>
                <a:cs typeface="Arial" panose="020B0604020202020204" pitchFamily="34" charset="0"/>
              </a:rPr>
              <a:t>to </a:t>
            </a:r>
            <a:r>
              <a:rPr lang="en-ZA" sz="1600" dirty="0">
                <a:solidFill>
                  <a:prstClr val="black"/>
                </a:solidFill>
                <a:latin typeface="Arial" panose="020B0604020202020204" pitchFamily="34" charset="0"/>
                <a:ea typeface="Arial"/>
                <a:cs typeface="Arial" panose="020B0604020202020204" pitchFamily="34" charset="0"/>
              </a:rPr>
              <a:t>assist </a:t>
            </a:r>
            <a:r>
              <a:rPr lang="en-ZA" sz="1600" dirty="0" smtClean="0">
                <a:solidFill>
                  <a:prstClr val="black"/>
                </a:solidFill>
                <a:latin typeface="Arial" panose="020B0604020202020204" pitchFamily="34" charset="0"/>
                <a:ea typeface="Arial"/>
                <a:cs typeface="Arial" panose="020B0604020202020204" pitchFamily="34" charset="0"/>
              </a:rPr>
              <a:t>in the distribution </a:t>
            </a:r>
            <a:r>
              <a:rPr lang="en-ZA" sz="1600" dirty="0">
                <a:solidFill>
                  <a:prstClr val="black"/>
                </a:solidFill>
                <a:latin typeface="Arial" panose="020B0604020202020204" pitchFamily="34" charset="0"/>
                <a:ea typeface="Arial"/>
                <a:cs typeface="Arial" panose="020B0604020202020204" pitchFamily="34" charset="0"/>
              </a:rPr>
              <a:t>of their Export Development grant through TTF.  </a:t>
            </a:r>
            <a:endParaRPr lang="en-ZA" sz="1600" dirty="0" smtClean="0">
              <a:solidFill>
                <a:prstClr val="black"/>
              </a:solidFill>
              <a:latin typeface="Arial" panose="020B0604020202020204" pitchFamily="34" charset="0"/>
              <a:ea typeface="Arial"/>
              <a:cs typeface="Arial" panose="020B0604020202020204" pitchFamily="34" charset="0"/>
            </a:endParaRPr>
          </a:p>
          <a:p>
            <a:pPr marL="342900" lvl="0" indent="-342900" algn="just">
              <a:lnSpc>
                <a:spcPct val="150000"/>
              </a:lnSpc>
              <a:buFont typeface="Symbol" panose="05050102010706020507" pitchFamily="18" charset="2"/>
              <a:buChar char=""/>
            </a:pPr>
            <a:endParaRPr lang="en-ZA" dirty="0" smtClean="0">
              <a:solidFill>
                <a:prstClr val="black"/>
              </a:solidFill>
              <a:latin typeface="Trebuchet MS" panose="020B0603020202020204" pitchFamily="34" charset="0"/>
              <a:ea typeface="Times New Roman" panose="02020603050405020304" pitchFamily="18" charset="0"/>
            </a:endParaRPr>
          </a:p>
          <a:p>
            <a:pPr marL="342900" lvl="0" indent="-342900" algn="just">
              <a:lnSpc>
                <a:spcPct val="150000"/>
              </a:lnSpc>
              <a:buFont typeface="Symbol" panose="05050102010706020507" pitchFamily="18" charset="2"/>
              <a:buChar char=""/>
            </a:pPr>
            <a:r>
              <a:rPr lang="en-ZA" dirty="0" smtClean="0">
                <a:solidFill>
                  <a:prstClr val="black"/>
                </a:solidFill>
                <a:latin typeface="Trebuchet MS" panose="020B0603020202020204" pitchFamily="34" charset="0"/>
                <a:ea typeface="Times New Roman" panose="02020603050405020304" pitchFamily="18" charset="0"/>
              </a:rPr>
              <a:t> </a:t>
            </a:r>
            <a:r>
              <a:rPr lang="en-ZA" sz="1600" b="1" dirty="0">
                <a:solidFill>
                  <a:prstClr val="black"/>
                </a:solidFill>
                <a:latin typeface="Arial" panose="020B0604020202020204" pitchFamily="34" charset="0"/>
                <a:ea typeface="Arial"/>
                <a:cs typeface="Arial" panose="020B0604020202020204" pitchFamily="34" charset="0"/>
              </a:rPr>
              <a:t>AfricArena 2018 </a:t>
            </a:r>
            <a:r>
              <a:rPr lang="en-ZA" sz="1600" dirty="0">
                <a:solidFill>
                  <a:prstClr val="black"/>
                </a:solidFill>
                <a:latin typeface="Arial" panose="020B0604020202020204" pitchFamily="34" charset="0"/>
                <a:ea typeface="Arial"/>
                <a:cs typeface="Arial" panose="020B0604020202020204" pitchFamily="34" charset="0"/>
              </a:rPr>
              <a:t>– An annual conference showcasing Africa’s best start-ups and innovators in front of international and local investors looking for world-class </a:t>
            </a:r>
            <a:r>
              <a:rPr lang="en-ZA" sz="1600" dirty="0" smtClean="0">
                <a:solidFill>
                  <a:prstClr val="black"/>
                </a:solidFill>
                <a:latin typeface="Arial" panose="020B0604020202020204" pitchFamily="34" charset="0"/>
                <a:ea typeface="Arial"/>
                <a:cs typeface="Arial" panose="020B0604020202020204" pitchFamily="34" charset="0"/>
              </a:rPr>
              <a:t>talent; </a:t>
            </a:r>
            <a:r>
              <a:rPr lang="en-ZA" sz="1600" dirty="0">
                <a:solidFill>
                  <a:prstClr val="black"/>
                </a:solidFill>
                <a:latin typeface="Arial" panose="020B0604020202020204" pitchFamily="34" charset="0"/>
                <a:ea typeface="Arial"/>
                <a:cs typeface="Arial" panose="020B0604020202020204" pitchFamily="34" charset="0"/>
              </a:rPr>
              <a:t>In 2018 the event was hosted by Seda supported French/SA Tech labs in cooperation with Silicon Cape.  </a:t>
            </a:r>
          </a:p>
          <a:p>
            <a:pPr lvl="0" algn="just"/>
            <a:endParaRPr lang="en-ZA" dirty="0">
              <a:solidFill>
                <a:prstClr val="black"/>
              </a:solidFill>
              <a:latin typeface="Trebuchet MS" panose="020B0603020202020204" pitchFamily="34" charset="0"/>
              <a:ea typeface="Times New Roman" panose="02020603050405020304" pitchFamily="18" charset="0"/>
            </a:endParaRPr>
          </a:p>
          <a:p>
            <a:pPr algn="just">
              <a:lnSpc>
                <a:spcPct val="107000"/>
              </a:lnSpc>
              <a:spcAft>
                <a:spcPts val="800"/>
              </a:spcAft>
            </a:pPr>
            <a:endParaRPr lang="en-ZA" dirty="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a:p>
            <a:pPr marL="457200" algn="just"/>
            <a:r>
              <a:rPr lang="en-ZA" dirty="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xmlns="" val="2863599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sym typeface="Arial"/>
              </a:rPr>
              <a:t>performance highlights</a:t>
            </a:r>
            <a:br>
              <a:rPr lang="en-US" sz="2600" b="1" cap="small" dirty="0">
                <a:solidFill>
                  <a:prstClr val="black"/>
                </a:solidFill>
                <a:latin typeface="Arial" pitchFamily="34" charset="0"/>
                <a:cs typeface="Arial" pitchFamily="34" charset="0"/>
                <a:sym typeface="Arial"/>
              </a:rPr>
            </a:br>
            <a:r>
              <a:rPr lang="en-US" sz="2400" cap="small" dirty="0">
                <a:solidFill>
                  <a:prstClr val="black"/>
                </a:solidFill>
                <a:latin typeface="Arial" pitchFamily="34" charset="0"/>
                <a:cs typeface="Arial" pitchFamily="34" charset="0"/>
                <a:sym typeface="Arial"/>
              </a:rPr>
              <a:t>programmes and projects responding to key client needs </a:t>
            </a:r>
            <a:endParaRPr lang="en-US" sz="4000" dirty="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16</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139061" y="1161927"/>
            <a:ext cx="8972282" cy="3518912"/>
          </a:xfrm>
          <a:prstGeom prst="rect">
            <a:avLst/>
          </a:prstGeom>
        </p:spPr>
        <p:txBody>
          <a:bodyPr wrap="square">
            <a:spAutoFit/>
          </a:bodyPr>
          <a:lstStyle/>
          <a:p>
            <a:pPr algn="just">
              <a:lnSpc>
                <a:spcPct val="107000"/>
              </a:lnSpc>
              <a:spcAft>
                <a:spcPts val="800"/>
              </a:spcAft>
            </a:pPr>
            <a:r>
              <a:rPr lang="en-ZA" b="1" dirty="0" smtClean="0">
                <a:solidFill>
                  <a:prstClr val="black"/>
                </a:solidFill>
                <a:latin typeface="Arial" panose="020B0604020202020204" pitchFamily="34" charset="0"/>
                <a:ea typeface="Arial"/>
                <a:cs typeface="Arial" panose="020B0604020202020204" pitchFamily="34" charset="0"/>
              </a:rPr>
              <a:t>SMME Support  through International Cooperation</a:t>
            </a:r>
            <a:endParaRPr lang="en-ZA" b="1" dirty="0">
              <a:solidFill>
                <a:prstClr val="black"/>
              </a:solidFill>
              <a:latin typeface="Arial" panose="020B0604020202020204" pitchFamily="34" charset="0"/>
              <a:ea typeface="Arial"/>
              <a:cs typeface="Arial" panose="020B0604020202020204" pitchFamily="34" charset="0"/>
            </a:endParaRPr>
          </a:p>
          <a:p>
            <a:pPr marL="285750" indent="-285750">
              <a:lnSpc>
                <a:spcPct val="150000"/>
              </a:lnSpc>
              <a:buFont typeface="Arial" panose="020B0604020202020204" pitchFamily="34" charset="0"/>
              <a:buChar char="•"/>
            </a:pPr>
            <a:r>
              <a:rPr lang="en-ZA" sz="1600" dirty="0" smtClean="0">
                <a:solidFill>
                  <a:prstClr val="black"/>
                </a:solidFill>
                <a:latin typeface="Arial" panose="020B0604020202020204" pitchFamily="34" charset="0"/>
                <a:cs typeface="Arial" panose="020B0604020202020204" pitchFamily="34" charset="0"/>
              </a:rPr>
              <a:t>Participation in </a:t>
            </a:r>
            <a:r>
              <a:rPr lang="en-ZA" sz="1600" b="1" dirty="0" smtClean="0">
                <a:solidFill>
                  <a:prstClr val="black"/>
                </a:solidFill>
                <a:latin typeface="Arial" panose="020B0604020202020204" pitchFamily="34" charset="0"/>
                <a:cs typeface="Arial" panose="020B0604020202020204" pitchFamily="34" charset="0"/>
              </a:rPr>
              <a:t>international benchmarking </a:t>
            </a:r>
            <a:r>
              <a:rPr lang="en-ZA" sz="1600" dirty="0" smtClean="0">
                <a:solidFill>
                  <a:prstClr val="black"/>
                </a:solidFill>
                <a:latin typeface="Arial" panose="020B0604020202020204" pitchFamily="34" charset="0"/>
                <a:cs typeface="Arial" panose="020B0604020202020204" pitchFamily="34" charset="0"/>
              </a:rPr>
              <a:t>exposure re SME readiness for Industry 4.0 led to the creation of digital hubs, hosting of an Industry 4.0 awareness round table for SMEs and testing an Industry 4.0 readiness assessment tool for manufacturing SMEs.</a:t>
            </a:r>
          </a:p>
          <a:p>
            <a:pPr marL="285750" indent="-285750">
              <a:lnSpc>
                <a:spcPct val="150000"/>
              </a:lnSpc>
              <a:buFont typeface="Arial" panose="020B0604020202020204" pitchFamily="34" charset="0"/>
              <a:buChar char="•"/>
            </a:pPr>
            <a:r>
              <a:rPr lang="en-ZA" sz="1600" dirty="0" smtClean="0">
                <a:solidFill>
                  <a:prstClr val="black"/>
                </a:solidFill>
                <a:latin typeface="Arial" panose="020B0604020202020204" pitchFamily="34" charset="0"/>
                <a:cs typeface="Arial" panose="020B0604020202020204" pitchFamily="34" charset="0"/>
              </a:rPr>
              <a:t>In May 2018 a </a:t>
            </a:r>
            <a:r>
              <a:rPr lang="en-ZA" sz="1600" b="1" dirty="0" smtClean="0">
                <a:solidFill>
                  <a:prstClr val="black"/>
                </a:solidFill>
                <a:latin typeface="Arial" panose="020B0604020202020204" pitchFamily="34" charset="0"/>
                <a:cs typeface="Arial" panose="020B0604020202020204" pitchFamily="34" charset="0"/>
              </a:rPr>
              <a:t>partnership agreement between Seda and MECAD (Dassault Systemes - France) </a:t>
            </a:r>
            <a:r>
              <a:rPr lang="en-ZA" sz="1600" dirty="0" smtClean="0">
                <a:solidFill>
                  <a:prstClr val="black"/>
                </a:solidFill>
                <a:latin typeface="Arial" panose="020B0604020202020204" pitchFamily="34" charset="0"/>
                <a:cs typeface="Arial" panose="020B0604020202020204" pitchFamily="34" charset="0"/>
              </a:rPr>
              <a:t>was signed to provide SolidWorks software access to incubatees to improve their design capabilities and shortening time to produce prototypes and gaining market access.  The value of the contract is R92 million.</a:t>
            </a:r>
          </a:p>
          <a:p>
            <a:pPr marL="285750" indent="-285750">
              <a:lnSpc>
                <a:spcPct val="150000"/>
              </a:lnSpc>
              <a:buFont typeface="Arial" panose="020B0604020202020204" pitchFamily="34" charset="0"/>
              <a:buChar char="•"/>
            </a:pPr>
            <a:endParaRPr lang="en-ZA" sz="1600" b="1" dirty="0" smtClean="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9429955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54" y="1359694"/>
            <a:ext cx="9149954" cy="1012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291" name="Picture 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628" y="857250"/>
            <a:ext cx="489347" cy="502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itle 1"/>
          <p:cNvSpPr txBox="1">
            <a:spLocks/>
          </p:cNvSpPr>
          <p:nvPr/>
        </p:nvSpPr>
        <p:spPr bwMode="auto">
          <a:xfrm>
            <a:off x="875538" y="853856"/>
            <a:ext cx="7344403" cy="628650"/>
          </a:xfrm>
          <a:prstGeom prst="rect">
            <a:avLst/>
          </a:prstGeom>
          <a:no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Din"/>
                <a:ea typeface="ＭＳ Ｐゴシック" pitchFamily="-3" charset="-128"/>
              </a:defRPr>
            </a:lvl2pPr>
            <a:lvl3pPr algn="l" rtl="0" eaLnBrk="0" fontAlgn="base" hangingPunct="0">
              <a:spcBef>
                <a:spcPct val="0"/>
              </a:spcBef>
              <a:spcAft>
                <a:spcPct val="0"/>
              </a:spcAft>
              <a:defRPr sz="2000">
                <a:solidFill>
                  <a:schemeClr val="bg1"/>
                </a:solidFill>
                <a:latin typeface="Din"/>
                <a:ea typeface="ＭＳ Ｐゴシック" pitchFamily="-3" charset="-128"/>
              </a:defRPr>
            </a:lvl3pPr>
            <a:lvl4pPr algn="l" rtl="0" eaLnBrk="0" fontAlgn="base" hangingPunct="0">
              <a:spcBef>
                <a:spcPct val="0"/>
              </a:spcBef>
              <a:spcAft>
                <a:spcPct val="0"/>
              </a:spcAft>
              <a:defRPr sz="2000">
                <a:solidFill>
                  <a:schemeClr val="bg1"/>
                </a:solidFill>
                <a:latin typeface="Din"/>
                <a:ea typeface="ＭＳ Ｐゴシック" pitchFamily="-3" charset="-128"/>
              </a:defRPr>
            </a:lvl4pPr>
            <a:lvl5pPr algn="l" rtl="0" eaLnBrk="0" fontAlgn="base" hangingPunct="0">
              <a:spcBef>
                <a:spcPct val="0"/>
              </a:spcBef>
              <a:spcAft>
                <a:spcPct val="0"/>
              </a:spcAft>
              <a:defRPr sz="2000">
                <a:solidFill>
                  <a:schemeClr val="bg1"/>
                </a:solidFill>
                <a:latin typeface="Din"/>
                <a:ea typeface="ＭＳ Ｐゴシック" pitchFamily="-3" charset="-128"/>
              </a:defRPr>
            </a:lvl5pPr>
            <a:lvl6pPr marL="457200" algn="l" rtl="0" fontAlgn="base">
              <a:spcBef>
                <a:spcPct val="0"/>
              </a:spcBef>
              <a:spcAft>
                <a:spcPct val="0"/>
              </a:spcAft>
              <a:defRPr sz="2000">
                <a:solidFill>
                  <a:schemeClr val="bg1"/>
                </a:solidFill>
                <a:latin typeface="DIN-LightAlternate" pitchFamily="48" charset="0"/>
                <a:ea typeface="ＭＳ Ｐゴシック" pitchFamily="-3" charset="-128"/>
              </a:defRPr>
            </a:lvl6pPr>
            <a:lvl7pPr marL="914400" algn="l" rtl="0" fontAlgn="base">
              <a:spcBef>
                <a:spcPct val="0"/>
              </a:spcBef>
              <a:spcAft>
                <a:spcPct val="0"/>
              </a:spcAft>
              <a:defRPr sz="2000">
                <a:solidFill>
                  <a:schemeClr val="bg1"/>
                </a:solidFill>
                <a:latin typeface="DIN-LightAlternate" pitchFamily="48" charset="0"/>
                <a:ea typeface="ＭＳ Ｐゴシック" pitchFamily="-3" charset="-128"/>
              </a:defRPr>
            </a:lvl7pPr>
            <a:lvl8pPr marL="1371600" algn="l" rtl="0" fontAlgn="base">
              <a:spcBef>
                <a:spcPct val="0"/>
              </a:spcBef>
              <a:spcAft>
                <a:spcPct val="0"/>
              </a:spcAft>
              <a:defRPr sz="2000">
                <a:solidFill>
                  <a:schemeClr val="bg1"/>
                </a:solidFill>
                <a:latin typeface="DIN-LightAlternate" pitchFamily="48" charset="0"/>
                <a:ea typeface="ＭＳ Ｐゴシック" pitchFamily="-3" charset="-128"/>
              </a:defRPr>
            </a:lvl8pPr>
            <a:lvl9pPr marL="1828800" algn="l" rtl="0" fontAlgn="base">
              <a:spcBef>
                <a:spcPct val="0"/>
              </a:spcBef>
              <a:spcAft>
                <a:spcPct val="0"/>
              </a:spcAft>
              <a:defRPr sz="2000">
                <a:solidFill>
                  <a:schemeClr val="bg1"/>
                </a:solidFill>
                <a:latin typeface="DIN-LightAlternate" pitchFamily="48" charset="0"/>
                <a:ea typeface="ＭＳ Ｐゴシック" pitchFamily="-3" charset="-128"/>
              </a:defRPr>
            </a:lvl9pPr>
          </a:lstStyle>
          <a:p>
            <a:pPr>
              <a:defRPr/>
            </a:pPr>
            <a:r>
              <a:rPr lang="en-ZA" sz="2100" b="1" dirty="0">
                <a:solidFill>
                  <a:srgbClr val="70AD47">
                    <a:lumMod val="75000"/>
                  </a:srgbClr>
                </a:solidFill>
                <a:latin typeface="Trebuchet MS" pitchFamily="34" charset="0"/>
              </a:rPr>
              <a:t>SUCCESS STORY PROJECTS</a:t>
            </a:r>
          </a:p>
        </p:txBody>
      </p:sp>
      <p:sp>
        <p:nvSpPr>
          <p:cNvPr id="27" name="Content Placeholder 2"/>
          <p:cNvSpPr txBox="1">
            <a:spLocks/>
          </p:cNvSpPr>
          <p:nvPr/>
        </p:nvSpPr>
        <p:spPr bwMode="auto">
          <a:xfrm>
            <a:off x="327074" y="1606355"/>
            <a:ext cx="8651631" cy="4042923"/>
          </a:xfrm>
          <a:prstGeom prst="rect">
            <a:avLst/>
          </a:prstGeom>
          <a:noFill/>
          <a:ln w="9525">
            <a:noFill/>
            <a:miter lim="800000"/>
            <a:headEnd/>
            <a:tailEn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square" lIns="68580" tIns="34290" rIns="68580" bIns="34290" numCol="1" rtlCol="0" anchor="t" anchorCtr="0" compatLnSpc="1">
            <a:prstTxWarp prst="textNoShape">
              <a:avLst/>
            </a:prstTxWarp>
            <a:normAutofit/>
          </a:bodyPr>
          <a:lstStyle>
            <a:lvl1pPr marL="342900" indent="-342900" algn="l" defTabSz="685800" rtl="0" eaLnBrk="0" fontAlgn="base" latinLnBrk="0" hangingPunct="0">
              <a:lnSpc>
                <a:spcPct val="90000"/>
              </a:lnSpc>
              <a:spcBef>
                <a:spcPct val="20000"/>
              </a:spcBef>
              <a:spcAft>
                <a:spcPct val="0"/>
              </a:spcAft>
              <a:buClr>
                <a:schemeClr val="folHlink"/>
              </a:buClr>
              <a:buFont typeface="Wingdings" pitchFamily="2" charset="2"/>
              <a:buChar char="§"/>
              <a:defRPr sz="2000" b="1" kern="1200">
                <a:solidFill>
                  <a:schemeClr val="tx1"/>
                </a:solidFill>
                <a:latin typeface="DIN-Light"/>
                <a:ea typeface="+mn-ea"/>
                <a:cs typeface="+mn-cs"/>
              </a:defRPr>
            </a:lvl1pPr>
            <a:lvl2pPr marL="742950" indent="-285750" algn="l" defTabSz="685800" rtl="0" eaLnBrk="0" fontAlgn="base" latinLnBrk="0" hangingPunct="0">
              <a:lnSpc>
                <a:spcPct val="90000"/>
              </a:lnSpc>
              <a:spcBef>
                <a:spcPct val="20000"/>
              </a:spcBef>
              <a:spcAft>
                <a:spcPct val="0"/>
              </a:spcAft>
              <a:buClr>
                <a:schemeClr val="folHlink"/>
              </a:buClr>
              <a:buFont typeface="Wingdings" pitchFamily="2" charset="2"/>
              <a:buChar char=""/>
              <a:defRPr sz="2800" kern="1200">
                <a:solidFill>
                  <a:schemeClr val="tx1"/>
                </a:solidFill>
                <a:latin typeface="DIN-Light"/>
                <a:ea typeface="+mn-ea"/>
                <a:cs typeface="+mn-cs"/>
              </a:defRPr>
            </a:lvl2pPr>
            <a:lvl3pPr marL="1143000" indent="-228600" algn="l" defTabSz="685800" rtl="0" eaLnBrk="0" fontAlgn="base" latinLnBrk="0" hangingPunct="0">
              <a:lnSpc>
                <a:spcPct val="90000"/>
              </a:lnSpc>
              <a:spcBef>
                <a:spcPct val="20000"/>
              </a:spcBef>
              <a:spcAft>
                <a:spcPct val="0"/>
              </a:spcAft>
              <a:buClr>
                <a:schemeClr val="folHlink"/>
              </a:buClr>
              <a:buFont typeface="Wingdings 3" pitchFamily="18" charset="2"/>
              <a:buChar char=""/>
              <a:defRPr sz="1600" kern="1200">
                <a:solidFill>
                  <a:schemeClr val="tx1"/>
                </a:solidFill>
                <a:latin typeface="DIN-Light"/>
                <a:ea typeface="+mn-ea"/>
                <a:cs typeface="+mn-cs"/>
              </a:defRPr>
            </a:lvl3pPr>
            <a:lvl4pPr marL="1600200" indent="-228600" algn="l" defTabSz="685800" rtl="0" eaLnBrk="0" fontAlgn="base" latinLnBrk="0" hangingPunct="0">
              <a:lnSpc>
                <a:spcPct val="90000"/>
              </a:lnSpc>
              <a:spcBef>
                <a:spcPct val="20000"/>
              </a:spcBef>
              <a:spcAft>
                <a:spcPct val="0"/>
              </a:spcAft>
              <a:buFont typeface="Arial" panose="020B0604020202020204" pitchFamily="34" charset="0"/>
              <a:buChar char="–"/>
              <a:defRPr sz="1700" kern="1200">
                <a:solidFill>
                  <a:schemeClr val="tx1"/>
                </a:solidFill>
                <a:latin typeface="DIN-Light"/>
                <a:ea typeface="+mn-ea"/>
                <a:cs typeface="+mn-cs"/>
              </a:defRPr>
            </a:lvl4pPr>
            <a:lvl5pPr marL="2057400" indent="-228600" algn="l" defTabSz="685800" rtl="0" eaLnBrk="0" fontAlgn="base" latinLnBrk="0" hangingPunct="0">
              <a:lnSpc>
                <a:spcPct val="90000"/>
              </a:lnSpc>
              <a:spcBef>
                <a:spcPct val="20000"/>
              </a:spcBef>
              <a:spcAft>
                <a:spcPct val="0"/>
              </a:spcAft>
              <a:buFont typeface="Arial" panose="020B0604020202020204" pitchFamily="34" charset="0"/>
              <a:buChar char="»"/>
              <a:defRPr sz="1400" kern="1200">
                <a:solidFill>
                  <a:schemeClr val="tx1"/>
                </a:solidFill>
                <a:latin typeface="DIN-Light"/>
                <a:ea typeface="+mn-ea"/>
                <a:cs typeface="+mn-cs"/>
              </a:defRPr>
            </a:lvl5pPr>
            <a:lvl6pPr marL="25146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6pPr>
            <a:lvl7pPr marL="29718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7pPr>
            <a:lvl8pPr marL="34290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8pPr>
            <a:lvl9pPr marL="3886200" indent="-228600" algn="l" defTabSz="685800" rtl="0" eaLnBrk="1" fontAlgn="base" latinLnBrk="0" hangingPunct="1">
              <a:lnSpc>
                <a:spcPct val="90000"/>
              </a:lnSpc>
              <a:spcBef>
                <a:spcPct val="20000"/>
              </a:spcBef>
              <a:spcAft>
                <a:spcPct val="0"/>
              </a:spcAft>
              <a:buFont typeface="Arial" panose="020B0604020202020204" pitchFamily="34" charset="0"/>
              <a:buNone/>
              <a:defRPr sz="1400" kern="1200">
                <a:solidFill>
                  <a:schemeClr val="tx1"/>
                </a:solidFill>
                <a:latin typeface="+mn-lt"/>
                <a:ea typeface="+mn-ea"/>
                <a:cs typeface="+mn-cs"/>
              </a:defRPr>
            </a:lvl9pPr>
          </a:lstStyle>
          <a:p>
            <a:pPr marL="214313" indent="-214313" algn="just">
              <a:lnSpc>
                <a:spcPct val="107000"/>
              </a:lnSpc>
              <a:spcAft>
                <a:spcPts val="600"/>
              </a:spcAft>
              <a:buClr>
                <a:srgbClr val="954F72"/>
              </a:buClr>
              <a:buFont typeface="Arial" panose="020B0604020202020204" pitchFamily="34" charset="0"/>
              <a:buChar char="•"/>
            </a:pPr>
            <a:endParaRPr lang="en-ZA" sz="1500" dirty="0">
              <a:solidFill>
                <a:prstClr val="black"/>
              </a:solidFill>
              <a:latin typeface="Arial" panose="020B0604020202020204" pitchFamily="34" charset="0"/>
              <a:ea typeface="Arial"/>
              <a:cs typeface="Arial" panose="020B0604020202020204" pitchFamily="34" charset="0"/>
            </a:endParaRPr>
          </a:p>
          <a:p>
            <a:pPr marL="0" indent="0" algn="just">
              <a:lnSpc>
                <a:spcPct val="150000"/>
              </a:lnSpc>
              <a:buClr>
                <a:srgbClr val="954F72"/>
              </a:buClr>
              <a:buNone/>
            </a:pPr>
            <a:endParaRPr lang="en-ZA" sz="1500" dirty="0">
              <a:solidFill>
                <a:prstClr val="black"/>
              </a:solidFill>
              <a:latin typeface="Arial" panose="020B0604020202020204" pitchFamily="34" charset="0"/>
              <a:ea typeface="Arial"/>
              <a:cs typeface="Arial" panose="020B0604020202020204" pitchFamily="34" charset="0"/>
            </a:endParaRPr>
          </a:p>
        </p:txBody>
      </p:sp>
      <p:sp>
        <p:nvSpPr>
          <p:cNvPr id="2" name="Slide Number Placeholder 1"/>
          <p:cNvSpPr>
            <a:spLocks noGrp="1"/>
          </p:cNvSpPr>
          <p:nvPr>
            <p:ph type="sldNum" sz="quarter" idx="12"/>
          </p:nvPr>
        </p:nvSpPr>
        <p:spPr/>
        <p:txBody>
          <a:bodyPr/>
          <a:lstStyle/>
          <a:p>
            <a:fld id="{2A32619B-E9F6-4002-8F95-E8AFA5AE3C53}" type="slidenum">
              <a:rPr lang="en-ZA" smtClean="0">
                <a:solidFill>
                  <a:prstClr val="black">
                    <a:tint val="75000"/>
                  </a:prstClr>
                </a:solidFill>
              </a:rPr>
              <a:pPr/>
              <a:t>17</a:t>
            </a:fld>
            <a:endParaRPr lang="en-ZA">
              <a:solidFill>
                <a:prstClr val="black">
                  <a:tint val="75000"/>
                </a:prstClr>
              </a:solidFill>
            </a:endParaRPr>
          </a:p>
        </p:txBody>
      </p:sp>
      <p:graphicFrame>
        <p:nvGraphicFramePr>
          <p:cNvPr id="3" name="Table 2"/>
          <p:cNvGraphicFramePr>
            <a:graphicFrameLocks noGrp="1"/>
          </p:cNvGraphicFramePr>
          <p:nvPr/>
        </p:nvGraphicFramePr>
        <p:xfrm>
          <a:off x="72628" y="1460897"/>
          <a:ext cx="9071372" cy="4821555"/>
        </p:xfrm>
        <a:graphic>
          <a:graphicData uri="http://schemas.openxmlformats.org/drawingml/2006/table">
            <a:tbl>
              <a:tblPr firstRow="1" bandRow="1">
                <a:tableStyleId>{5C22544A-7EE6-4342-B048-85BDC9FD1C3A}</a:tableStyleId>
              </a:tblPr>
              <a:tblGrid>
                <a:gridCol w="3563525"/>
                <a:gridCol w="3536063"/>
                <a:gridCol w="1971784"/>
              </a:tblGrid>
              <a:tr h="222885">
                <a:tc>
                  <a:txBody>
                    <a:bodyPr/>
                    <a:lstStyle/>
                    <a:p>
                      <a:r>
                        <a:rPr lang="en-US" sz="1000" dirty="0" smtClean="0"/>
                        <a:t>Branch Network</a:t>
                      </a:r>
                      <a:r>
                        <a:rPr lang="en-US" sz="1000" baseline="0" dirty="0" smtClean="0"/>
                        <a:t> </a:t>
                      </a:r>
                      <a:endParaRPr lang="en-US" sz="1000" dirty="0"/>
                    </a:p>
                  </a:txBody>
                  <a:tcPr marL="68580" marR="68580" marT="34290" marB="34290"/>
                </a:tc>
                <a:tc>
                  <a:txBody>
                    <a:bodyPr/>
                    <a:lstStyle/>
                    <a:p>
                      <a:r>
                        <a:rPr lang="en-US" sz="1000" dirty="0" smtClean="0"/>
                        <a:t>Incubation</a:t>
                      </a:r>
                      <a:r>
                        <a:rPr lang="en-US" sz="1000" baseline="0" dirty="0" smtClean="0"/>
                        <a:t> </a:t>
                      </a:r>
                      <a:endParaRPr lang="en-US" sz="1000" dirty="0"/>
                    </a:p>
                  </a:txBody>
                  <a:tcPr marL="68580" marR="68580" marT="34290" marB="34290"/>
                </a:tc>
                <a:tc>
                  <a:txBody>
                    <a:bodyPr/>
                    <a:lstStyle/>
                    <a:p>
                      <a:r>
                        <a:rPr lang="en-US" sz="1000" dirty="0" smtClean="0"/>
                        <a:t>Technology Transfer </a:t>
                      </a:r>
                      <a:endParaRPr lang="en-US" sz="1000" dirty="0"/>
                    </a:p>
                  </a:txBody>
                  <a:tcPr marL="68580" marR="68580" marT="34290" marB="34290"/>
                </a:tc>
              </a:tr>
              <a:tr h="868680">
                <a:tc>
                  <a:txBody>
                    <a:bodyPr/>
                    <a:lstStyle/>
                    <a:p>
                      <a:r>
                        <a:rPr lang="en-US" sz="1100" b="1" dirty="0" smtClean="0"/>
                        <a:t>Cleaning  Solutions  and</a:t>
                      </a:r>
                      <a:r>
                        <a:rPr lang="en-US" sz="1100" b="1" baseline="0" dirty="0" smtClean="0"/>
                        <a:t> Body Care Solutions </a:t>
                      </a:r>
                      <a:r>
                        <a:rPr lang="en-US" sz="1100" b="1" dirty="0" smtClean="0"/>
                        <a:t>(2</a:t>
                      </a:r>
                      <a:r>
                        <a:rPr lang="en-US" sz="1000" dirty="0" smtClean="0"/>
                        <a:t>) </a:t>
                      </a:r>
                    </a:p>
                    <a:p>
                      <a:pPr marL="285750" indent="-285750">
                        <a:buFont typeface="Arial" panose="020B0604020202020204" pitchFamily="34" charset="0"/>
                        <a:buChar char="•"/>
                      </a:pPr>
                      <a:r>
                        <a:rPr lang="en-US" sz="1100" baseline="0" dirty="0" err="1" smtClean="0"/>
                        <a:t>Phutaditjaba</a:t>
                      </a:r>
                      <a:r>
                        <a:rPr lang="en-US" sz="1100" baseline="0" dirty="0" smtClean="0"/>
                        <a:t> (FS)</a:t>
                      </a:r>
                    </a:p>
                    <a:p>
                      <a:pPr marL="285750" indent="-285750">
                        <a:buFont typeface="Arial" panose="020B0604020202020204" pitchFamily="34" charset="0"/>
                        <a:buChar char="•"/>
                      </a:pPr>
                      <a:r>
                        <a:rPr lang="en-US" sz="1100" baseline="0" dirty="0" err="1" smtClean="0"/>
                        <a:t>Mthatha</a:t>
                      </a:r>
                      <a:r>
                        <a:rPr lang="en-US" sz="1100" baseline="0" dirty="0" smtClean="0"/>
                        <a:t> (EC)</a:t>
                      </a:r>
                    </a:p>
                    <a:p>
                      <a:pPr marL="285750" indent="-285750">
                        <a:buFont typeface="Arial" panose="020B0604020202020204" pitchFamily="34" charset="0"/>
                        <a:buChar char="•"/>
                      </a:pPr>
                      <a:r>
                        <a:rPr lang="en-US" sz="1100" baseline="0" dirty="0" smtClean="0"/>
                        <a:t>JHB(GP)</a:t>
                      </a:r>
                      <a:endParaRPr lang="en-US" sz="1100" dirty="0"/>
                    </a:p>
                  </a:txBody>
                  <a:tcPr marL="68580" marR="68580" marT="34290" marB="34290"/>
                </a:tc>
                <a:tc>
                  <a:txBody>
                    <a:bodyPr/>
                    <a:lstStyle/>
                    <a:p>
                      <a:r>
                        <a:rPr lang="en-US" sz="1100" b="1" kern="1200" dirty="0" err="1" smtClean="0">
                          <a:solidFill>
                            <a:schemeClr val="dk1"/>
                          </a:solidFill>
                          <a:latin typeface="+mn-lt"/>
                          <a:ea typeface="+mn-ea"/>
                          <a:cs typeface="+mn-cs"/>
                        </a:rPr>
                        <a:t>iHUB</a:t>
                      </a:r>
                      <a:r>
                        <a:rPr lang="en-US" sz="1100" b="1" kern="1200" dirty="0" smtClean="0">
                          <a:solidFill>
                            <a:schemeClr val="dk1"/>
                          </a:solidFill>
                          <a:latin typeface="+mn-lt"/>
                          <a:ea typeface="+mn-ea"/>
                          <a:cs typeface="+mn-cs"/>
                        </a:rPr>
                        <a:t> -  Port Elizabeth</a:t>
                      </a:r>
                    </a:p>
                    <a:p>
                      <a:pPr marL="285750" indent="-285750">
                        <a:buFont typeface="Arial" panose="020B0604020202020204" pitchFamily="34" charset="0"/>
                        <a:buChar char="•"/>
                      </a:pPr>
                      <a:r>
                        <a:rPr lang="en-US" sz="1100" dirty="0" smtClean="0"/>
                        <a:t>Work</a:t>
                      </a:r>
                      <a:r>
                        <a:rPr lang="en-US" sz="1100" baseline="0" dirty="0" smtClean="0"/>
                        <a:t> scheduling, tracking and invoicing for field workers</a:t>
                      </a:r>
                    </a:p>
                    <a:p>
                      <a:pPr marL="285750" indent="-285750">
                        <a:buFont typeface="Arial" panose="020B0604020202020204" pitchFamily="34" charset="0"/>
                        <a:buChar char="•"/>
                      </a:pPr>
                      <a:r>
                        <a:rPr lang="en-US" sz="1100" baseline="0" dirty="0" smtClean="0"/>
                        <a:t>Load Faults, Generate Job cards (designed  for schools ) </a:t>
                      </a:r>
                    </a:p>
                    <a:p>
                      <a:pPr marL="285750" indent="-285750">
                        <a:buFont typeface="Arial" panose="020B0604020202020204" pitchFamily="34" charset="0"/>
                        <a:buChar char="•"/>
                      </a:pPr>
                      <a:r>
                        <a:rPr lang="en-US" sz="1100" baseline="0" dirty="0" smtClean="0"/>
                        <a:t>Internet Connectivity through community cooperatives) –Possibilities  of Free </a:t>
                      </a:r>
                      <a:r>
                        <a:rPr lang="en-US" sz="1100" baseline="0" dirty="0" err="1" smtClean="0"/>
                        <a:t>Wifi</a:t>
                      </a:r>
                      <a:r>
                        <a:rPr lang="en-US" sz="1100" baseline="0" dirty="0" smtClean="0"/>
                        <a:t>  for villages</a:t>
                      </a:r>
                      <a:endParaRPr lang="en-US" sz="1100" dirty="0"/>
                    </a:p>
                  </a:txBody>
                  <a:tcPr marL="68580" marR="68580" marT="34290" marB="34290"/>
                </a:tc>
                <a:tc>
                  <a:txBody>
                    <a:bodyPr/>
                    <a:lstStyle/>
                    <a:p>
                      <a:r>
                        <a:rPr lang="en-US" sz="1100" b="1" dirty="0" smtClean="0"/>
                        <a:t>Mechanical Engineering Services </a:t>
                      </a:r>
                    </a:p>
                    <a:p>
                      <a:pPr marL="285750" indent="-285750">
                        <a:buFont typeface="Arial" panose="020B0604020202020204" pitchFamily="34" charset="0"/>
                        <a:buChar char="•"/>
                      </a:pPr>
                      <a:r>
                        <a:rPr lang="en-US" sz="1100" b="0" dirty="0" smtClean="0"/>
                        <a:t>Richards</a:t>
                      </a:r>
                      <a:r>
                        <a:rPr lang="en-US" sz="1100" b="0" baseline="0" dirty="0" smtClean="0"/>
                        <a:t> Bay (KZN) – Certification </a:t>
                      </a:r>
                      <a:endParaRPr lang="en-US" sz="1100" b="0" dirty="0"/>
                    </a:p>
                  </a:txBody>
                  <a:tcPr marL="68580" marR="68580" marT="34290" marB="34290"/>
                </a:tc>
              </a:tr>
              <a:tr h="708660">
                <a:tc>
                  <a:txBody>
                    <a:bodyPr/>
                    <a:lstStyle/>
                    <a:p>
                      <a:r>
                        <a:rPr lang="en-US" sz="1100" b="1" dirty="0" smtClean="0"/>
                        <a:t>Hospitality</a:t>
                      </a:r>
                      <a:r>
                        <a:rPr lang="en-US" sz="1100" b="1" baseline="0" dirty="0" smtClean="0"/>
                        <a:t>  and Food Services (3)</a:t>
                      </a:r>
                    </a:p>
                    <a:p>
                      <a:pPr marL="285750" indent="-285750">
                        <a:buFont typeface="Arial" panose="020B0604020202020204" pitchFamily="34" charset="0"/>
                        <a:buChar char="•"/>
                      </a:pPr>
                      <a:r>
                        <a:rPr lang="en-US" sz="1100" baseline="0" dirty="0" smtClean="0"/>
                        <a:t>Richards bay (KZN)</a:t>
                      </a:r>
                    </a:p>
                    <a:p>
                      <a:pPr marL="285750" indent="-285750">
                        <a:buFont typeface="Arial" panose="020B0604020202020204" pitchFamily="34" charset="0"/>
                        <a:buChar char="•"/>
                      </a:pPr>
                      <a:r>
                        <a:rPr lang="en-US" sz="1100" baseline="0" dirty="0" smtClean="0"/>
                        <a:t>Bojanala (NW)</a:t>
                      </a:r>
                    </a:p>
                    <a:p>
                      <a:pPr marL="285750" indent="-285750">
                        <a:buFont typeface="Arial" panose="020B0604020202020204" pitchFamily="34" charset="0"/>
                        <a:buChar char="•"/>
                      </a:pPr>
                      <a:r>
                        <a:rPr lang="en-US" sz="1100" baseline="0" dirty="0" smtClean="0"/>
                        <a:t>Pretoria ( GP</a:t>
                      </a:r>
                      <a:r>
                        <a:rPr lang="en-US" sz="1000" baseline="0" dirty="0" smtClean="0"/>
                        <a:t>)</a:t>
                      </a:r>
                      <a:endParaRPr lang="en-US" sz="1000" dirty="0"/>
                    </a:p>
                  </a:txBody>
                  <a:tcPr marL="68580" marR="68580" marT="34290" marB="34290"/>
                </a:tc>
                <a:tc>
                  <a:txBody>
                    <a:bodyPr/>
                    <a:lstStyle/>
                    <a:p>
                      <a:r>
                        <a:rPr lang="en-US" sz="1100" b="1" kern="1200" dirty="0" smtClean="0">
                          <a:solidFill>
                            <a:schemeClr val="dk1"/>
                          </a:solidFill>
                          <a:latin typeface="+mn-lt"/>
                          <a:ea typeface="+mn-ea"/>
                          <a:cs typeface="+mn-cs"/>
                        </a:rPr>
                        <a:t>SAVANT – Cape</a:t>
                      </a:r>
                      <a:r>
                        <a:rPr lang="en-US" sz="1100" b="1" kern="1200" baseline="0" dirty="0" smtClean="0">
                          <a:solidFill>
                            <a:schemeClr val="dk1"/>
                          </a:solidFill>
                          <a:latin typeface="+mn-lt"/>
                          <a:ea typeface="+mn-ea"/>
                          <a:cs typeface="+mn-cs"/>
                        </a:rPr>
                        <a:t> Town </a:t>
                      </a:r>
                    </a:p>
                    <a:p>
                      <a:pPr marL="285750" indent="-285750">
                        <a:buFont typeface="Arial" panose="020B0604020202020204" pitchFamily="34" charset="0"/>
                        <a:buChar char="•"/>
                      </a:pPr>
                      <a:r>
                        <a:rPr lang="en-US" sz="1100" b="0" kern="1200" baseline="0" dirty="0" err="1" smtClean="0">
                          <a:solidFill>
                            <a:schemeClr val="dk1"/>
                          </a:solidFill>
                          <a:latin typeface="+mn-lt"/>
                          <a:ea typeface="+mn-ea"/>
                          <a:cs typeface="+mn-cs"/>
                        </a:rPr>
                        <a:t>Boitech</a:t>
                      </a:r>
                      <a:r>
                        <a:rPr lang="en-US" sz="1100" b="0" kern="1200" baseline="0" dirty="0" smtClean="0">
                          <a:solidFill>
                            <a:schemeClr val="dk1"/>
                          </a:solidFill>
                          <a:latin typeface="+mn-lt"/>
                          <a:ea typeface="+mn-ea"/>
                          <a:cs typeface="+mn-cs"/>
                        </a:rPr>
                        <a:t>-Medical Diagnosis for bacterial and fungal testing</a:t>
                      </a:r>
                    </a:p>
                    <a:p>
                      <a:pPr marL="285750" indent="-285750">
                        <a:buFont typeface="Arial" panose="020B0604020202020204" pitchFamily="34" charset="0"/>
                        <a:buChar char="•"/>
                      </a:pPr>
                      <a:r>
                        <a:rPr lang="en-US" sz="1100" b="0" kern="1200" baseline="0" dirty="0" err="1" smtClean="0">
                          <a:solidFill>
                            <a:schemeClr val="dk1"/>
                          </a:solidFill>
                          <a:latin typeface="+mn-lt"/>
                          <a:ea typeface="+mn-ea"/>
                          <a:cs typeface="+mn-cs"/>
                        </a:rPr>
                        <a:t>Smartblade</a:t>
                      </a:r>
                      <a:r>
                        <a:rPr lang="en-US" sz="1100" b="0" kern="1200" baseline="0" dirty="0" smtClean="0">
                          <a:solidFill>
                            <a:schemeClr val="dk1"/>
                          </a:solidFill>
                          <a:latin typeface="+mn-lt"/>
                          <a:ea typeface="+mn-ea"/>
                          <a:cs typeface="+mn-cs"/>
                        </a:rPr>
                        <a:t>- Airway management</a:t>
                      </a:r>
                      <a:endParaRPr lang="en-US" sz="1100" dirty="0" smtClean="0"/>
                    </a:p>
                  </a:txBody>
                  <a:tcPr marL="68580" marR="68580" marT="34290" marB="34290"/>
                </a:tc>
                <a:tc>
                  <a:txBody>
                    <a:bodyPr/>
                    <a:lstStyle/>
                    <a:p>
                      <a:r>
                        <a:rPr lang="en-US" sz="1100" b="1" dirty="0" smtClean="0"/>
                        <a:t>Ethnic</a:t>
                      </a:r>
                      <a:r>
                        <a:rPr lang="en-US" sz="1100" b="1" baseline="0" dirty="0" smtClean="0"/>
                        <a:t> Hare Care Products</a:t>
                      </a:r>
                    </a:p>
                    <a:p>
                      <a:pPr marL="285750" indent="-285750">
                        <a:buFont typeface="Arial" panose="020B0604020202020204" pitchFamily="34" charset="0"/>
                        <a:buChar char="•"/>
                      </a:pPr>
                      <a:r>
                        <a:rPr lang="en-US" sz="1100" b="0" baseline="0" dirty="0" err="1" smtClean="0"/>
                        <a:t>Bryanston</a:t>
                      </a:r>
                      <a:r>
                        <a:rPr lang="en-US" sz="1100" b="0" baseline="0" dirty="0" smtClean="0"/>
                        <a:t> (GP) –product testing, branding  and packaging designs</a:t>
                      </a:r>
                      <a:endParaRPr lang="en-US" sz="1100" b="0" dirty="0"/>
                    </a:p>
                  </a:txBody>
                  <a:tcPr marL="68580" marR="68580" marT="34290" marB="34290"/>
                </a:tc>
              </a:tr>
              <a:tr h="388620">
                <a:tc>
                  <a:txBody>
                    <a:bodyPr/>
                    <a:lstStyle/>
                    <a:p>
                      <a:r>
                        <a:rPr lang="en-US" sz="1100" b="1" dirty="0" smtClean="0"/>
                        <a:t>Call Centre Operations</a:t>
                      </a:r>
                    </a:p>
                    <a:p>
                      <a:pPr marL="285750" indent="-285750">
                        <a:buFont typeface="Arial" panose="020B0604020202020204" pitchFamily="34" charset="0"/>
                        <a:buChar char="•"/>
                      </a:pPr>
                      <a:r>
                        <a:rPr lang="en-US" sz="1100" dirty="0" smtClean="0"/>
                        <a:t>Claremont</a:t>
                      </a:r>
                      <a:r>
                        <a:rPr lang="en-US" sz="1100" baseline="0" dirty="0" smtClean="0"/>
                        <a:t>  ( WC)</a:t>
                      </a:r>
                      <a:endParaRPr lang="en-US" sz="1100" dirty="0"/>
                    </a:p>
                  </a:txBody>
                  <a:tcPr marL="68580" marR="68580" marT="34290" marB="34290"/>
                </a:tc>
                <a:tc>
                  <a:txBody>
                    <a:bodyPr/>
                    <a:lstStyle/>
                    <a:p>
                      <a:r>
                        <a:rPr lang="en-US" sz="1100" b="1" dirty="0" err="1" smtClean="0"/>
                        <a:t>Invotech</a:t>
                      </a:r>
                      <a:r>
                        <a:rPr lang="en-US" sz="1100" b="1" dirty="0" smtClean="0"/>
                        <a:t> Tech</a:t>
                      </a:r>
                      <a:r>
                        <a:rPr lang="en-US" sz="1100" b="1" baseline="0" dirty="0" smtClean="0"/>
                        <a:t> Park -Durban</a:t>
                      </a:r>
                      <a:endParaRPr lang="en-US" sz="1100" b="1" dirty="0" smtClean="0"/>
                    </a:p>
                    <a:p>
                      <a:pPr marL="285750" indent="-285750" algn="l" defTabSz="914400" rtl="0" eaLnBrk="1" latinLnBrk="0" hangingPunct="1">
                        <a:buFont typeface="Arial" panose="020B0604020202020204" pitchFamily="34" charset="0"/>
                        <a:buChar char="•"/>
                      </a:pPr>
                      <a:r>
                        <a:rPr lang="en-US" sz="1100" kern="1200" baseline="0" dirty="0" smtClean="0">
                          <a:solidFill>
                            <a:schemeClr val="dk1"/>
                          </a:solidFill>
                          <a:latin typeface="+mn-lt"/>
                          <a:ea typeface="+mn-ea"/>
                          <a:cs typeface="+mn-cs"/>
                        </a:rPr>
                        <a:t>Electro-coal technologies </a:t>
                      </a:r>
                      <a:endParaRPr lang="en-US" sz="1100" kern="1200" baseline="0" dirty="0">
                        <a:solidFill>
                          <a:schemeClr val="dk1"/>
                        </a:solidFill>
                        <a:latin typeface="+mn-lt"/>
                        <a:ea typeface="+mn-ea"/>
                        <a:cs typeface="+mn-cs"/>
                      </a:endParaRPr>
                    </a:p>
                  </a:txBody>
                  <a:tcPr marL="68580" marR="68580" marT="34290" marB="34290"/>
                </a:tc>
                <a:tc>
                  <a:txBody>
                    <a:bodyPr/>
                    <a:lstStyle/>
                    <a:p>
                      <a:endParaRPr lang="en-US" sz="1100" b="0" kern="1200" baseline="0" dirty="0">
                        <a:solidFill>
                          <a:schemeClr val="dk1"/>
                        </a:solidFill>
                        <a:latin typeface="+mn-lt"/>
                        <a:ea typeface="+mn-ea"/>
                        <a:cs typeface="+mn-cs"/>
                      </a:endParaRPr>
                    </a:p>
                  </a:txBody>
                  <a:tcPr marL="68580" marR="68580" marT="34290" marB="34290"/>
                </a:tc>
              </a:tr>
              <a:tr h="388620">
                <a:tc>
                  <a:txBody>
                    <a:bodyPr/>
                    <a:lstStyle/>
                    <a:p>
                      <a:r>
                        <a:rPr lang="en-US" sz="1100" b="1" baseline="0" dirty="0" smtClean="0"/>
                        <a:t>Horticulture </a:t>
                      </a:r>
                    </a:p>
                    <a:p>
                      <a:pPr marL="285750" indent="-285750">
                        <a:buFont typeface="Arial" panose="020B0604020202020204" pitchFamily="34" charset="0"/>
                        <a:buChar char="•"/>
                      </a:pPr>
                      <a:r>
                        <a:rPr lang="en-US" sz="1100" baseline="0" dirty="0" err="1" smtClean="0"/>
                        <a:t>Kuruman</a:t>
                      </a:r>
                      <a:r>
                        <a:rPr lang="en-US" sz="1100" baseline="0" dirty="0" smtClean="0"/>
                        <a:t> ( NC) </a:t>
                      </a:r>
                      <a:endParaRPr lang="en-US" sz="1100" dirty="0"/>
                    </a:p>
                  </a:txBody>
                  <a:tcPr marL="68580" marR="68580" marT="34290" marB="34290"/>
                </a:tc>
                <a:tc>
                  <a:txBody>
                    <a:bodyPr/>
                    <a:lstStyle/>
                    <a:p>
                      <a:r>
                        <a:rPr lang="en-US" sz="1100" b="1" dirty="0" err="1" smtClean="0"/>
                        <a:t>Lepharo</a:t>
                      </a:r>
                      <a:r>
                        <a:rPr lang="en-US" sz="1100" b="1" baseline="0" dirty="0" smtClean="0"/>
                        <a:t> Incubator in JHB</a:t>
                      </a:r>
                    </a:p>
                    <a:p>
                      <a:r>
                        <a:rPr lang="en-US" sz="1100" kern="1200" baseline="0" dirty="0" smtClean="0">
                          <a:solidFill>
                            <a:schemeClr val="dk1"/>
                          </a:solidFill>
                          <a:latin typeface="+mn-lt"/>
                          <a:ea typeface="+mn-ea"/>
                          <a:cs typeface="+mn-cs"/>
                        </a:rPr>
                        <a:t>Oil  and Gas Products </a:t>
                      </a:r>
                      <a:endParaRPr lang="en-US" sz="1000" dirty="0"/>
                    </a:p>
                  </a:txBody>
                  <a:tcPr marL="68580" marR="68580" marT="34290" marB="34290"/>
                </a:tc>
                <a:tc>
                  <a:txBody>
                    <a:bodyPr/>
                    <a:lstStyle/>
                    <a:p>
                      <a:endParaRPr lang="en-US" sz="1000" dirty="0"/>
                    </a:p>
                  </a:txBody>
                  <a:tcPr marL="68580" marR="68580" marT="34290" marB="34290"/>
                </a:tc>
              </a:tr>
              <a:tr h="388620">
                <a:tc>
                  <a:txBody>
                    <a:bodyPr/>
                    <a:lstStyle/>
                    <a:p>
                      <a:r>
                        <a:rPr lang="en-US" sz="1100" b="1" dirty="0" smtClean="0"/>
                        <a:t>Agricultural Cooperative</a:t>
                      </a:r>
                    </a:p>
                    <a:p>
                      <a:pPr marL="285750" indent="-285750">
                        <a:buFont typeface="Arial" panose="020B0604020202020204" pitchFamily="34" charset="0"/>
                        <a:buChar char="•"/>
                      </a:pPr>
                      <a:r>
                        <a:rPr lang="en-US" sz="1100" dirty="0" smtClean="0"/>
                        <a:t>Brits</a:t>
                      </a:r>
                      <a:r>
                        <a:rPr lang="en-US" sz="1100" baseline="0" dirty="0" smtClean="0"/>
                        <a:t> (NW)</a:t>
                      </a:r>
                      <a:endParaRPr lang="en-US" sz="1100" dirty="0"/>
                    </a:p>
                  </a:txBody>
                  <a:tcPr marL="68580" marR="68580" marT="34290" marB="34290"/>
                </a:tc>
                <a:tc>
                  <a:txBody>
                    <a:bodyPr/>
                    <a:lstStyle/>
                    <a:p>
                      <a:r>
                        <a:rPr lang="en-US" sz="1100" b="1" kern="1200" dirty="0" smtClean="0">
                          <a:solidFill>
                            <a:schemeClr val="dk1"/>
                          </a:solidFill>
                          <a:latin typeface="+mn-lt"/>
                          <a:ea typeface="+mn-ea"/>
                          <a:cs typeface="+mn-cs"/>
                        </a:rPr>
                        <a:t> SAREBI – Cape Town </a:t>
                      </a:r>
                    </a:p>
                    <a:p>
                      <a:pPr marL="285750" indent="-285750">
                        <a:buFont typeface="Arial" panose="020B0604020202020204" pitchFamily="34" charset="0"/>
                        <a:buChar char="•"/>
                      </a:pPr>
                      <a:r>
                        <a:rPr lang="en-US" sz="1100" b="0" kern="1200" dirty="0" smtClean="0">
                          <a:solidFill>
                            <a:schemeClr val="dk1"/>
                          </a:solidFill>
                          <a:latin typeface="+mn-lt"/>
                          <a:ea typeface="+mn-ea"/>
                          <a:cs typeface="+mn-cs"/>
                        </a:rPr>
                        <a:t>Solar</a:t>
                      </a:r>
                      <a:r>
                        <a:rPr lang="en-US" sz="1100" b="0" kern="1200" baseline="0" dirty="0" smtClean="0">
                          <a:solidFill>
                            <a:schemeClr val="dk1"/>
                          </a:solidFill>
                          <a:latin typeface="+mn-lt"/>
                          <a:ea typeface="+mn-ea"/>
                          <a:cs typeface="+mn-cs"/>
                        </a:rPr>
                        <a:t> Power generation technologies</a:t>
                      </a:r>
                      <a:endParaRPr lang="en-US" sz="1100" b="0" kern="1200" dirty="0">
                        <a:solidFill>
                          <a:schemeClr val="dk1"/>
                        </a:solidFill>
                        <a:latin typeface="+mn-lt"/>
                        <a:ea typeface="+mn-ea"/>
                        <a:cs typeface="+mn-cs"/>
                      </a:endParaRPr>
                    </a:p>
                  </a:txBody>
                  <a:tcPr marL="68580" marR="68580" marT="34290" marB="34290"/>
                </a:tc>
                <a:tc>
                  <a:txBody>
                    <a:bodyPr/>
                    <a:lstStyle/>
                    <a:p>
                      <a:endParaRPr lang="en-US" sz="1000"/>
                    </a:p>
                  </a:txBody>
                  <a:tcPr marL="68580" marR="68580" marT="34290" marB="34290"/>
                </a:tc>
              </a:tr>
              <a:tr h="388620">
                <a:tc>
                  <a:txBody>
                    <a:bodyPr/>
                    <a:lstStyle/>
                    <a:p>
                      <a:r>
                        <a:rPr lang="en-US" sz="1100" b="1" dirty="0" smtClean="0"/>
                        <a:t>Plastic </a:t>
                      </a:r>
                      <a:r>
                        <a:rPr lang="en-US" sz="1100" b="1" dirty="0" err="1" smtClean="0"/>
                        <a:t>Moulding</a:t>
                      </a:r>
                      <a:r>
                        <a:rPr lang="en-US" sz="1100" b="1" dirty="0" smtClean="0"/>
                        <a:t> &amp;</a:t>
                      </a:r>
                      <a:r>
                        <a:rPr lang="en-US" sz="1100" b="1" baseline="0" dirty="0" smtClean="0"/>
                        <a:t> Furniture</a:t>
                      </a:r>
                    </a:p>
                    <a:p>
                      <a:pPr marL="285750" indent="-285750">
                        <a:buFont typeface="Arial" panose="020B0604020202020204" pitchFamily="34" charset="0"/>
                        <a:buChar char="•"/>
                      </a:pPr>
                      <a:r>
                        <a:rPr lang="en-US" sz="1100" baseline="0" dirty="0" smtClean="0"/>
                        <a:t>Witbank ( MP)</a:t>
                      </a:r>
                      <a:endParaRPr lang="en-US" sz="1000" dirty="0"/>
                    </a:p>
                  </a:txBody>
                  <a:tcPr marL="68580" marR="68580" marT="34290" marB="34290"/>
                </a:tc>
                <a:tc>
                  <a:txBody>
                    <a:bodyPr/>
                    <a:lstStyle/>
                    <a:p>
                      <a:endParaRPr lang="en-US" sz="1100" b="0" kern="1200" dirty="0">
                        <a:solidFill>
                          <a:schemeClr val="dk1"/>
                        </a:solidFill>
                        <a:latin typeface="+mn-lt"/>
                        <a:ea typeface="+mn-ea"/>
                        <a:cs typeface="+mn-cs"/>
                      </a:endParaRPr>
                    </a:p>
                  </a:txBody>
                  <a:tcPr marL="68580" marR="68580" marT="34290" marB="34290"/>
                </a:tc>
                <a:tc>
                  <a:txBody>
                    <a:bodyPr/>
                    <a:lstStyle/>
                    <a:p>
                      <a:endParaRPr lang="en-US" sz="1000"/>
                    </a:p>
                  </a:txBody>
                  <a:tcPr marL="68580" marR="68580" marT="34290" marB="34290"/>
                </a:tc>
              </a:tr>
              <a:tr h="702945">
                <a:tc>
                  <a:txBody>
                    <a:bodyPr/>
                    <a:lstStyle/>
                    <a:p>
                      <a:r>
                        <a:rPr lang="en-US" sz="1100" b="1" dirty="0" smtClean="0"/>
                        <a:t>Transport Logistics, </a:t>
                      </a:r>
                      <a:r>
                        <a:rPr lang="en-US" sz="1100" b="1" dirty="0" err="1" smtClean="0"/>
                        <a:t>Tyre</a:t>
                      </a:r>
                      <a:r>
                        <a:rPr lang="en-US" sz="1100" b="1" baseline="0" dirty="0" smtClean="0"/>
                        <a:t> &amp; Fitment Centre</a:t>
                      </a:r>
                    </a:p>
                    <a:p>
                      <a:pPr marL="285750" indent="-285750">
                        <a:buFont typeface="Arial" panose="020B0604020202020204" pitchFamily="34" charset="0"/>
                        <a:buChar char="•"/>
                      </a:pPr>
                      <a:r>
                        <a:rPr lang="en-US" sz="1100" baseline="0" dirty="0" smtClean="0"/>
                        <a:t>Kroonstad (FS)</a:t>
                      </a:r>
                    </a:p>
                    <a:p>
                      <a:pPr marL="285750" indent="-285750">
                        <a:buFont typeface="Arial" panose="020B0604020202020204" pitchFamily="34" charset="0"/>
                        <a:buChar char="•"/>
                      </a:pPr>
                      <a:r>
                        <a:rPr lang="en-US" sz="1100" baseline="0" dirty="0" smtClean="0"/>
                        <a:t>Polokwane (LP</a:t>
                      </a:r>
                      <a:r>
                        <a:rPr lang="en-US" sz="1000" baseline="0" dirty="0" smtClean="0"/>
                        <a:t>) </a:t>
                      </a:r>
                      <a:endParaRPr lang="en-US" sz="1000" dirty="0"/>
                    </a:p>
                  </a:txBody>
                  <a:tcPr marL="68580" marR="68580" marT="34290" marB="34290"/>
                </a:tc>
                <a:tc>
                  <a:txBody>
                    <a:bodyPr/>
                    <a:lstStyle/>
                    <a:p>
                      <a:r>
                        <a:rPr lang="en-US" sz="1400" b="1" dirty="0" smtClean="0"/>
                        <a:t>DUT</a:t>
                      </a:r>
                      <a:r>
                        <a:rPr lang="en-US" sz="1000" baseline="0" dirty="0" smtClean="0"/>
                        <a:t> - </a:t>
                      </a:r>
                      <a:r>
                        <a:rPr lang="en-US" sz="1100" b="1" baseline="0" dirty="0" smtClean="0"/>
                        <a:t>Centre for Entrepreneurship and Rapid Incubator </a:t>
                      </a:r>
                    </a:p>
                    <a:p>
                      <a:pPr marL="285750" indent="-285750">
                        <a:buFont typeface="Arial" panose="020B0604020202020204" pitchFamily="34" charset="0"/>
                        <a:buChar char="•"/>
                      </a:pPr>
                      <a:r>
                        <a:rPr lang="en-US" sz="1100" baseline="0" dirty="0" smtClean="0"/>
                        <a:t>Prototype Umbrella  for people  with disabilities </a:t>
                      </a:r>
                      <a:endParaRPr lang="en-US" sz="1100" dirty="0" smtClean="0"/>
                    </a:p>
                    <a:p>
                      <a:endParaRPr lang="en-US" sz="1000" dirty="0"/>
                    </a:p>
                  </a:txBody>
                  <a:tcPr marL="68580" marR="68580" marT="34290" marB="34290"/>
                </a:tc>
                <a:tc>
                  <a:txBody>
                    <a:bodyPr/>
                    <a:lstStyle/>
                    <a:p>
                      <a:r>
                        <a:rPr lang="en-US" sz="1100" b="1" dirty="0" smtClean="0"/>
                        <a:t>Coffee Brew </a:t>
                      </a:r>
                    </a:p>
                    <a:p>
                      <a:pPr marL="285750" indent="-285750">
                        <a:buFont typeface="Arial" panose="020B0604020202020204" pitchFamily="34" charset="0"/>
                        <a:buChar char="•"/>
                      </a:pPr>
                      <a:r>
                        <a:rPr lang="en-US" sz="1100" b="0" kern="1200" baseline="0" dirty="0" smtClean="0">
                          <a:solidFill>
                            <a:schemeClr val="dk1"/>
                          </a:solidFill>
                          <a:latin typeface="+mn-lt"/>
                          <a:ea typeface="+mn-ea"/>
                          <a:cs typeface="+mn-cs"/>
                        </a:rPr>
                        <a:t>Cosmo City – (GP)-Bean Roasting and blending</a:t>
                      </a:r>
                    </a:p>
                    <a:p>
                      <a:endParaRPr lang="en-US" sz="1000" dirty="0"/>
                    </a:p>
                  </a:txBody>
                  <a:tcPr marL="68580" marR="68580" marT="34290" marB="34290"/>
                </a:tc>
              </a:tr>
              <a:tr h="278130">
                <a:tc>
                  <a:txBody>
                    <a:bodyPr/>
                    <a:lstStyle/>
                    <a:p>
                      <a:r>
                        <a:rPr lang="en-US" sz="1100" b="1" dirty="0" smtClean="0"/>
                        <a:t>Cement and Concrete</a:t>
                      </a:r>
                      <a:r>
                        <a:rPr lang="en-US" sz="1100" b="1" baseline="0" dirty="0" smtClean="0"/>
                        <a:t> Products- </a:t>
                      </a:r>
                      <a:r>
                        <a:rPr lang="en-US" sz="1100" b="0" baseline="0" dirty="0" smtClean="0"/>
                        <a:t>Port Elizabeth (EC)</a:t>
                      </a:r>
                      <a:endParaRPr lang="en-US" sz="1100" b="0" dirty="0"/>
                    </a:p>
                  </a:txBody>
                  <a:tcPr marL="68580" marR="68580" marT="34290" marB="34290"/>
                </a:tc>
                <a:tc>
                  <a:txBody>
                    <a:bodyPr/>
                    <a:lstStyle/>
                    <a:p>
                      <a:endParaRPr lang="en-US" sz="1000" dirty="0"/>
                    </a:p>
                  </a:txBody>
                  <a:tcPr marL="68580" marR="68580" marT="34290" marB="34290"/>
                </a:tc>
                <a:tc>
                  <a:txBody>
                    <a:bodyPr/>
                    <a:lstStyle/>
                    <a:p>
                      <a:endParaRPr lang="en-US" sz="1000" dirty="0"/>
                    </a:p>
                  </a:txBody>
                  <a:tcPr marL="68580" marR="68580" marT="34290" marB="34290"/>
                </a:tc>
              </a:tr>
            </a:tbl>
          </a:graphicData>
        </a:graphic>
      </p:graphicFrame>
    </p:spTree>
    <p:extLst>
      <p:ext uri="{BB962C8B-B14F-4D97-AF65-F5344CB8AC3E}">
        <p14:creationId xmlns:p14="http://schemas.microsoft.com/office/powerpoint/2010/main" xmlns="" val="2618522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514600"/>
            <a:ext cx="9144000" cy="2133600"/>
          </a:xfrm>
          <a:solidFill>
            <a:schemeClr val="accent3">
              <a:lumMod val="60000"/>
              <a:lumOff val="40000"/>
            </a:schemeClr>
          </a:solidFill>
          <a:effectLst>
            <a:outerShdw blurRad="50800" dist="50800" dir="5400000" algn="ctr" rotWithShape="0">
              <a:schemeClr val="accent6"/>
            </a:outerShdw>
          </a:effectLst>
        </p:spPr>
        <p:txBody>
          <a:bodyPr>
            <a:normAutofit/>
          </a:bodyPr>
          <a:lstStyle/>
          <a:p>
            <a:pPr marL="0" indent="0">
              <a:lnSpc>
                <a:spcPct val="150000"/>
              </a:lnSpc>
            </a:pPr>
            <a:r>
              <a:rPr lang="en-US" sz="2900" b="1" cap="small" dirty="0">
                <a:solidFill>
                  <a:prstClr val="black"/>
                </a:solidFill>
                <a:latin typeface="Arial" pitchFamily="34" charset="0"/>
                <a:cs typeface="Arial" pitchFamily="34" charset="0"/>
              </a:rPr>
              <a:t>Performance per programme</a:t>
            </a:r>
            <a:r>
              <a:rPr lang="en-US" sz="4000" cap="small" dirty="0" smtClean="0">
                <a:cs typeface="Arial" pitchFamily="34" charset="0"/>
              </a:rPr>
              <a:t/>
            </a:r>
            <a:br>
              <a:rPr lang="en-US" sz="4000" cap="small" dirty="0" smtClean="0">
                <a:cs typeface="Arial" pitchFamily="34" charset="0"/>
              </a:rPr>
            </a:br>
            <a:r>
              <a:rPr lang="en-US" sz="2700" cap="small" dirty="0" smtClean="0">
                <a:solidFill>
                  <a:prstClr val="black"/>
                </a:solidFill>
                <a:latin typeface="Arial" pitchFamily="34" charset="0"/>
                <a:cs typeface="Arial" pitchFamily="34" charset="0"/>
              </a:rPr>
              <a:t> </a:t>
            </a:r>
            <a:r>
              <a:rPr lang="en-US" sz="2700" cap="small" dirty="0">
                <a:solidFill>
                  <a:prstClr val="black"/>
                </a:solidFill>
                <a:latin typeface="Arial" pitchFamily="34" charset="0"/>
                <a:cs typeface="Arial" pitchFamily="34" charset="0"/>
              </a:rPr>
              <a:t>balanced score-card perspectives and </a:t>
            </a:r>
            <a:r>
              <a:rPr lang="en-US" sz="2400" cap="small" dirty="0" smtClean="0">
                <a:solidFill>
                  <a:prstClr val="black"/>
                </a:solidFill>
                <a:latin typeface="Arial" pitchFamily="34" charset="0"/>
                <a:cs typeface="Arial" pitchFamily="34" charset="0"/>
              </a:rPr>
              <a:t>2018/19</a:t>
            </a:r>
            <a:r>
              <a:rPr lang="en-US" sz="2700" cap="small" dirty="0" smtClean="0">
                <a:solidFill>
                  <a:prstClr val="black"/>
                </a:solidFill>
                <a:latin typeface="Arial" pitchFamily="34" charset="0"/>
                <a:cs typeface="Arial" pitchFamily="34" charset="0"/>
              </a:rPr>
              <a:t> app </a:t>
            </a:r>
            <a:endParaRPr lang="en-US" sz="2700" cap="small" dirty="0">
              <a:solidFill>
                <a:prstClr val="black"/>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18</a:t>
            </a:fld>
            <a:endParaRPr lang="en-US" dirty="0">
              <a:solidFill>
                <a:prstClr val="black">
                  <a:tint val="75000"/>
                </a:prstClr>
              </a:solidFill>
            </a:endParaRPr>
          </a:p>
        </p:txBody>
      </p:sp>
      <p:pic>
        <p:nvPicPr>
          <p:cNvPr id="5" name="Picture 4"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Tree>
    <p:extLst>
      <p:ext uri="{BB962C8B-B14F-4D97-AF65-F5344CB8AC3E}">
        <p14:creationId xmlns:p14="http://schemas.microsoft.com/office/powerpoint/2010/main" xmlns="" val="22610599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2879"/>
            <a:ext cx="9111343"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1: ORGANISATIONAL CAPACITY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19</a:t>
            </a:fld>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680566038"/>
              </p:ext>
            </p:extLst>
          </p:nvPr>
        </p:nvGraphicFramePr>
        <p:xfrm>
          <a:off x="119745" y="991210"/>
          <a:ext cx="8991598" cy="5365139"/>
        </p:xfrm>
        <a:graphic>
          <a:graphicData uri="http://schemas.openxmlformats.org/drawingml/2006/table">
            <a:tbl>
              <a:tblPr firstRow="1" firstCol="1" lastRow="1" lastCol="1" bandRow="1" bandCol="1"/>
              <a:tblGrid>
                <a:gridCol w="1256125">
                  <a:extLst>
                    <a:ext uri="{9D8B030D-6E8A-4147-A177-3AD203B41FA5}">
                      <a16:colId xmlns="" xmlns:a16="http://schemas.microsoft.com/office/drawing/2014/main" val="4122753770"/>
                    </a:ext>
                  </a:extLst>
                </a:gridCol>
                <a:gridCol w="952188">
                  <a:extLst>
                    <a:ext uri="{9D8B030D-6E8A-4147-A177-3AD203B41FA5}">
                      <a16:colId xmlns="" xmlns:a16="http://schemas.microsoft.com/office/drawing/2014/main" val="2959522206"/>
                    </a:ext>
                  </a:extLst>
                </a:gridCol>
                <a:gridCol w="1256125">
                  <a:extLst>
                    <a:ext uri="{9D8B030D-6E8A-4147-A177-3AD203B41FA5}">
                      <a16:colId xmlns="" xmlns:a16="http://schemas.microsoft.com/office/drawing/2014/main" val="2793618403"/>
                    </a:ext>
                  </a:extLst>
                </a:gridCol>
                <a:gridCol w="934122">
                  <a:extLst>
                    <a:ext uri="{9D8B030D-6E8A-4147-A177-3AD203B41FA5}">
                      <a16:colId xmlns="" xmlns:a16="http://schemas.microsoft.com/office/drawing/2014/main" val="2483094899"/>
                    </a:ext>
                  </a:extLst>
                </a:gridCol>
                <a:gridCol w="1657829">
                  <a:extLst>
                    <a:ext uri="{9D8B030D-6E8A-4147-A177-3AD203B41FA5}">
                      <a16:colId xmlns="" xmlns:a16="http://schemas.microsoft.com/office/drawing/2014/main" val="3367100175"/>
                    </a:ext>
                  </a:extLst>
                </a:gridCol>
                <a:gridCol w="1862837">
                  <a:extLst>
                    <a:ext uri="{9D8B030D-6E8A-4147-A177-3AD203B41FA5}">
                      <a16:colId xmlns="" xmlns:a16="http://schemas.microsoft.com/office/drawing/2014/main" val="1267531012"/>
                    </a:ext>
                  </a:extLst>
                </a:gridCol>
                <a:gridCol w="1072372"/>
              </a:tblGrid>
              <a:tr h="804923">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88265" marR="68580" indent="-317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OBJECTIVE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102870" marR="73660" indent="-139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INITIATIVE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88900" marR="8509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PERFORMANCE MEASURE OR INDICATOR</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92710" indent="-13335">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ANNUAL TARGET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22860" indent="1155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ACTUAL ACHIEVEMENT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5715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REASONS FOR VARIANCE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3515" marR="18161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MEASURES TAKEN TO RECTIFY</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extLst>
                  <a:ext uri="{0D108BD9-81ED-4DB2-BD59-A6C34878D82A}">
                    <a16:rowId xmlns="" xmlns:a16="http://schemas.microsoft.com/office/drawing/2014/main" val="319846070"/>
                  </a:ext>
                </a:extLst>
              </a:tr>
              <a:tr h="258145">
                <a:tc gridSpan="7">
                  <a:txBody>
                    <a:bodyPr/>
                    <a:lstStyle/>
                    <a:p>
                      <a:pPr marL="2104390" marR="2102485" algn="ctr" defTabSz="914400" rtl="0" eaLnBrk="1" latinLnBrk="0" hangingPunct="1">
                        <a:spcBef>
                          <a:spcPts val="225"/>
                        </a:spcBef>
                        <a:spcAft>
                          <a:spcPts val="0"/>
                        </a:spcAft>
                      </a:pPr>
                      <a:r>
                        <a:rPr lang="en-US" sz="1200" b="1" kern="1200"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1: </a:t>
                      </a:r>
                      <a:r>
                        <a:rPr lang="en-US" sz="1200" b="1" kern="1200" dirty="0" err="1"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Enteprise</a:t>
                      </a:r>
                      <a:r>
                        <a:rPr lang="en-US" sz="1200" b="1" kern="1200"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 Development </a:t>
                      </a:r>
                      <a:endParaRPr lang="en-US" sz="1200" b="1" kern="1200" dirty="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a:p>
                  </a:txBody>
                  <a:tcPr/>
                </a:tc>
                <a:extLst>
                  <a:ext uri="{0D108BD9-81ED-4DB2-BD59-A6C34878D82A}">
                    <a16:rowId xmlns="" xmlns:a16="http://schemas.microsoft.com/office/drawing/2014/main" val="1427395069"/>
                  </a:ext>
                </a:extLst>
              </a:tr>
              <a:tr h="1490938">
                <a:tc rowSpan="3">
                  <a:txBody>
                    <a:bodyPr/>
                    <a:lstStyle/>
                    <a:p>
                      <a:pPr marL="50165" marR="173355">
                        <a:lnSpc>
                          <a:spcPct val="98000"/>
                        </a:lnSpc>
                        <a:spcBef>
                          <a:spcPts val="390"/>
                        </a:spcBef>
                        <a:spcAft>
                          <a:spcPts val="0"/>
                        </a:spcAft>
                      </a:pPr>
                      <a:r>
                        <a:rPr lang="en-US" sz="1200" b="1" dirty="0">
                          <a:solidFill>
                            <a:schemeClr val="accent3">
                              <a:lumMod val="50000"/>
                            </a:schemeClr>
                          </a:solidFill>
                          <a:effectLst/>
                          <a:latin typeface="Trebuchet MS" panose="020B0603020202020204" pitchFamily="34" charset="0"/>
                          <a:ea typeface="Verdana" panose="020B0604030504040204" pitchFamily="34" charset="0"/>
                          <a:cs typeface="Verdana" panose="020B0604030504040204" pitchFamily="34" charset="0"/>
                        </a:rPr>
                        <a:t>Improve Service Access</a:t>
                      </a:r>
                      <a:endParaRPr lang="en-ZA" sz="1200" dirty="0">
                        <a:solidFill>
                          <a:schemeClr val="accent3">
                            <a:lumMod val="50000"/>
                          </a:schemeClr>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rowSpan="3">
                  <a:txBody>
                    <a:bodyPr/>
                    <a:lstStyle/>
                    <a:p>
                      <a:pPr marL="50165" marR="53975">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Increase number of enterprises accessing Seda services</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marR="15875">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Number of clients who attended entrepreneurship awareness (Briefing Sessions)</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4140">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20,000</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47320">
                        <a:spcBef>
                          <a:spcPts val="380"/>
                        </a:spcBef>
                        <a:spcAft>
                          <a:spcPts val="0"/>
                        </a:spcAft>
                      </a:pPr>
                      <a:r>
                        <a:rPr lang="en-US" sz="12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30,049</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445">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There was a high number of pre-start up clients who showed an interest in starting small businesses which resulted in an increased number of briefing sessions.</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3997703977"/>
                  </a:ext>
                </a:extLst>
              </a:tr>
              <a:tr h="1490938">
                <a:tc vMerge="1">
                  <a:txBody>
                    <a:bodyPr/>
                    <a:lstStyle/>
                    <a:p>
                      <a:endParaRPr lang="en-ZA"/>
                    </a:p>
                  </a:txBody>
                  <a:tcPr/>
                </a:tc>
                <a:tc vMerge="1">
                  <a:txBody>
                    <a:bodyPr/>
                    <a:lstStyle/>
                    <a:p>
                      <a:endParaRPr lang="en-ZA"/>
                    </a:p>
                  </a:txBody>
                  <a:tcPr/>
                </a:tc>
                <a:tc>
                  <a:txBody>
                    <a:bodyPr/>
                    <a:lstStyle/>
                    <a:p>
                      <a:pPr marL="50165" marR="164465">
                        <a:lnSpc>
                          <a:spcPct val="98000"/>
                        </a:lnSpc>
                        <a:spcBef>
                          <a:spcPts val="370"/>
                        </a:spcBef>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Number of diagnostic assessment conducted on clients businesses</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4140">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10,679</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47320">
                        <a:spcBef>
                          <a:spcPts val="380"/>
                        </a:spcBef>
                        <a:spcAft>
                          <a:spcPts val="0"/>
                        </a:spcAft>
                      </a:pPr>
                      <a:r>
                        <a:rPr lang="en-US" sz="12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10,732</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The impact of partnerships, successful outreach initiatives and an increased focus on business assessments contributed to this performance.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3662443456"/>
                  </a:ext>
                </a:extLst>
              </a:tr>
              <a:tr h="1320195">
                <a:tc vMerge="1">
                  <a:txBody>
                    <a:bodyPr/>
                    <a:lstStyle/>
                    <a:p>
                      <a:endParaRPr lang="en-ZA"/>
                    </a:p>
                  </a:txBody>
                  <a:tcPr/>
                </a:tc>
                <a:tc vMerge="1">
                  <a:txBody>
                    <a:bodyPr/>
                    <a:lstStyle/>
                    <a:p>
                      <a:endParaRPr lang="en-ZA"/>
                    </a:p>
                  </a:txBody>
                  <a:tcPr/>
                </a:tc>
                <a:tc>
                  <a:txBody>
                    <a:bodyPr/>
                    <a:lstStyle/>
                    <a:p>
                      <a:pPr marL="50165" marR="100330">
                        <a:lnSpc>
                          <a:spcPct val="98000"/>
                        </a:lnSpc>
                        <a:spcBef>
                          <a:spcPts val="370"/>
                        </a:spcBef>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Number of enterprises trained in business management (Group training etc.)</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27000">
                        <a:spcBef>
                          <a:spcPts val="365"/>
                        </a:spcBef>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5,000</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71450">
                        <a:spcBef>
                          <a:spcPts val="385"/>
                        </a:spcBef>
                        <a:spcAft>
                          <a:spcPts val="0"/>
                        </a:spcAft>
                      </a:pPr>
                      <a:r>
                        <a:rPr lang="en-US" sz="12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9,110</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9530">
                        <a:lnSpc>
                          <a:spcPct val="98000"/>
                        </a:lnSpc>
                        <a:spcBef>
                          <a:spcPts val="370"/>
                        </a:spcBef>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Pre-exhibition training sessions and partnerships with stakeholders has resulted in increased number of training interventions.</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745429264"/>
                  </a:ext>
                </a:extLst>
              </a:tr>
            </a:tbl>
          </a:graphicData>
        </a:graphic>
      </p:graphicFrame>
    </p:spTree>
    <p:extLst>
      <p:ext uri="{BB962C8B-B14F-4D97-AF65-F5344CB8AC3E}">
        <p14:creationId xmlns:p14="http://schemas.microsoft.com/office/powerpoint/2010/main" xmlns="" val="2779672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392332"/>
            <a:ext cx="9144000" cy="5121275"/>
          </a:xfrm>
        </p:spPr>
        <p:txBody>
          <a:bodyPr>
            <a:normAutofit/>
          </a:bodyPr>
          <a:lstStyle/>
          <a:p>
            <a:pPr marL="0" indent="0">
              <a:buNone/>
            </a:pPr>
            <a:endParaRPr lang="en-US" sz="2000" dirty="0">
              <a:solidFill>
                <a:schemeClr val="accent3"/>
              </a:solidFill>
              <a:latin typeface="Trebuchet MS" panose="020B0603020202020204" pitchFamily="34" charset="0"/>
            </a:endParaRPr>
          </a:p>
          <a:p>
            <a:pPr marL="285750" indent="-285750"/>
            <a:endParaRPr lang="en-ZA" sz="2000" dirty="0" smtClean="0">
              <a:latin typeface="Trebuchet MS" panose="020B0603020202020204" pitchFamily="34" charset="0"/>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pPr/>
              <a:t>2</a:t>
            </a:fld>
            <a:endParaRPr lang="en-US" dirty="0"/>
          </a:p>
        </p:txBody>
      </p:sp>
      <p:sp>
        <p:nvSpPr>
          <p:cNvPr id="2" name="Rectangle 1"/>
          <p:cNvSpPr/>
          <p:nvPr/>
        </p:nvSpPr>
        <p:spPr>
          <a:xfrm>
            <a:off x="-10732" y="1329029"/>
            <a:ext cx="8534400" cy="4524315"/>
          </a:xfrm>
          <a:prstGeom prst="rect">
            <a:avLst/>
          </a:prstGeom>
        </p:spPr>
        <p:txBody>
          <a:bodyPr wrap="square">
            <a:spAutoFit/>
          </a:bodyPr>
          <a:lstStyle/>
          <a:p>
            <a:pPr marL="514350" lvl="0" indent="-514350">
              <a:spcBef>
                <a:spcPct val="20000"/>
              </a:spcBef>
              <a:buFont typeface="+mj-lt"/>
              <a:buAutoNum type="arabicPeriod"/>
            </a:pPr>
            <a:r>
              <a:rPr lang="en-US" sz="2400" cap="small" dirty="0">
                <a:solidFill>
                  <a:prstClr val="black"/>
                </a:solidFill>
                <a:latin typeface="Arial" panose="020B0604020202020204" pitchFamily="34" charset="0"/>
                <a:cs typeface="Arial" panose="020B0604020202020204" pitchFamily="34" charset="0"/>
              </a:rPr>
              <a:t>Performance statement </a:t>
            </a:r>
          </a:p>
          <a:p>
            <a:pPr marL="514350" lvl="0" indent="-514350">
              <a:spcBef>
                <a:spcPct val="20000"/>
              </a:spcBef>
              <a:buFont typeface="+mj-lt"/>
              <a:buAutoNum type="arabicPeriod"/>
            </a:pPr>
            <a:r>
              <a:rPr lang="en-US" sz="2400" cap="small" dirty="0" smtClean="0">
                <a:solidFill>
                  <a:prstClr val="black"/>
                </a:solidFill>
                <a:latin typeface="Arial" panose="020B0604020202020204" pitchFamily="34" charset="0"/>
                <a:cs typeface="Arial" panose="020B0604020202020204" pitchFamily="34" charset="0"/>
              </a:rPr>
              <a:t>Seda performance Highlights and  trends analysis  </a:t>
            </a:r>
          </a:p>
          <a:p>
            <a:pPr marL="514350" lvl="0" indent="-514350">
              <a:spcBef>
                <a:spcPct val="20000"/>
              </a:spcBef>
              <a:buFont typeface="+mj-lt"/>
              <a:buAutoNum type="arabicPeriod"/>
            </a:pPr>
            <a:r>
              <a:rPr lang="en-US" sz="2400" cap="small" dirty="0">
                <a:solidFill>
                  <a:prstClr val="black"/>
                </a:solidFill>
                <a:latin typeface="Arial" panose="020B0604020202020204" pitchFamily="34" charset="0"/>
                <a:cs typeface="Arial" panose="020B0604020202020204" pitchFamily="34" charset="0"/>
              </a:rPr>
              <a:t>Performance per </a:t>
            </a:r>
            <a:r>
              <a:rPr lang="en-US" sz="2400" cap="small" dirty="0" smtClean="0">
                <a:solidFill>
                  <a:prstClr val="black"/>
                </a:solidFill>
                <a:latin typeface="Arial" panose="020B0604020202020204" pitchFamily="34" charset="0"/>
                <a:cs typeface="Arial" panose="020B0604020202020204" pitchFamily="34" charset="0"/>
              </a:rPr>
              <a:t>programme &amp; Success stories</a:t>
            </a:r>
          </a:p>
          <a:p>
            <a:pPr marL="514350" lvl="0" indent="-514350">
              <a:spcBef>
                <a:spcPct val="20000"/>
              </a:spcBef>
              <a:buFont typeface="+mj-lt"/>
              <a:buAutoNum type="arabicPeriod"/>
            </a:pPr>
            <a:r>
              <a:rPr lang="en-US" sz="2400" cap="small" dirty="0" smtClean="0">
                <a:solidFill>
                  <a:prstClr val="black"/>
                </a:solidFill>
                <a:latin typeface="Arial" panose="020B0604020202020204" pitchFamily="34" charset="0"/>
                <a:cs typeface="Arial" panose="020B0604020202020204" pitchFamily="34" charset="0"/>
              </a:rPr>
              <a:t>Delivery network  and Partnerships </a:t>
            </a:r>
            <a:endParaRPr lang="en-US" sz="2400" cap="small" dirty="0">
              <a:solidFill>
                <a:prstClr val="black"/>
              </a:solidFill>
              <a:latin typeface="Arial" panose="020B0604020202020204" pitchFamily="34" charset="0"/>
              <a:cs typeface="Arial" panose="020B0604020202020204" pitchFamily="34" charset="0"/>
            </a:endParaRPr>
          </a:p>
          <a:p>
            <a:pPr marL="514350" lvl="0" indent="-514350">
              <a:spcBef>
                <a:spcPct val="20000"/>
              </a:spcBef>
              <a:buFont typeface="+mj-lt"/>
              <a:buAutoNum type="arabicPeriod"/>
            </a:pPr>
            <a:r>
              <a:rPr lang="en-US" sz="2400" cap="small" dirty="0" smtClean="0">
                <a:solidFill>
                  <a:prstClr val="black"/>
                </a:solidFill>
                <a:latin typeface="Arial" panose="020B0604020202020204" pitchFamily="34" charset="0"/>
                <a:cs typeface="Arial" panose="020B0604020202020204" pitchFamily="34" charset="0"/>
              </a:rPr>
              <a:t>Human Resources Report</a:t>
            </a:r>
            <a:endParaRPr lang="en-US" sz="2400" cap="small" dirty="0">
              <a:solidFill>
                <a:prstClr val="black"/>
              </a:solidFill>
              <a:latin typeface="Arial" panose="020B0604020202020204" pitchFamily="34" charset="0"/>
              <a:cs typeface="Arial" panose="020B0604020202020204" pitchFamily="34" charset="0"/>
            </a:endParaRPr>
          </a:p>
          <a:p>
            <a:pPr marL="514350" lvl="0" indent="-514350">
              <a:spcBef>
                <a:spcPct val="20000"/>
              </a:spcBef>
              <a:buFont typeface="+mj-lt"/>
              <a:buAutoNum type="arabicPeriod"/>
            </a:pPr>
            <a:r>
              <a:rPr lang="en-US" sz="2400" cap="small" dirty="0">
                <a:solidFill>
                  <a:prstClr val="black"/>
                </a:solidFill>
                <a:latin typeface="Arial" panose="020B0604020202020204" pitchFamily="34" charset="0"/>
                <a:cs typeface="Arial" panose="020B0604020202020204" pitchFamily="34" charset="0"/>
              </a:rPr>
              <a:t>Financial Information</a:t>
            </a:r>
          </a:p>
          <a:p>
            <a:pPr marL="514350" lvl="0" indent="-514350">
              <a:spcBef>
                <a:spcPct val="20000"/>
              </a:spcBef>
              <a:buFont typeface="+mj-lt"/>
              <a:buAutoNum type="arabicPeriod"/>
            </a:pPr>
            <a:r>
              <a:rPr lang="en-US" sz="2400" cap="small" dirty="0" smtClean="0">
                <a:solidFill>
                  <a:prstClr val="black"/>
                </a:solidFill>
                <a:latin typeface="Arial" panose="020B0604020202020204" pitchFamily="34" charset="0"/>
                <a:cs typeface="Arial" panose="020B0604020202020204" pitchFamily="34" charset="0"/>
              </a:rPr>
              <a:t>2018/19  success stories </a:t>
            </a:r>
          </a:p>
          <a:p>
            <a:pPr marL="514350" lvl="0" indent="-514350">
              <a:spcBef>
                <a:spcPct val="20000"/>
              </a:spcBef>
              <a:buFont typeface="+mj-lt"/>
              <a:buAutoNum type="arabicPeriod"/>
            </a:pPr>
            <a:r>
              <a:rPr lang="en-US" sz="2400" cap="small" dirty="0">
                <a:solidFill>
                  <a:prstClr val="black"/>
                </a:solidFill>
                <a:latin typeface="Arial" panose="020B0604020202020204" pitchFamily="34" charset="0"/>
                <a:cs typeface="Arial" panose="020B0604020202020204" pitchFamily="34" charset="0"/>
              </a:rPr>
              <a:t>Governance &amp; Compliance</a:t>
            </a:r>
          </a:p>
          <a:p>
            <a:pPr lvl="0">
              <a:spcBef>
                <a:spcPct val="20000"/>
              </a:spcBef>
            </a:pPr>
            <a:endParaRPr lang="en-US" sz="2400" cap="small" dirty="0">
              <a:solidFill>
                <a:prstClr val="black"/>
              </a:solidFill>
              <a:latin typeface="Arial" panose="020B0604020202020204" pitchFamily="34" charset="0"/>
              <a:cs typeface="Arial" panose="020B0604020202020204" pitchFamily="34" charset="0"/>
            </a:endParaRPr>
          </a:p>
          <a:p>
            <a:pPr lvl="0">
              <a:spcBef>
                <a:spcPct val="20000"/>
              </a:spcBef>
            </a:pPr>
            <a:endParaRPr lang="en-US" sz="2800" cap="small" dirty="0">
              <a:solidFill>
                <a:prstClr val="black"/>
              </a:solidFill>
            </a:endParaRPr>
          </a:p>
        </p:txBody>
      </p:sp>
      <p:sp>
        <p:nvSpPr>
          <p:cNvPr id="8" name="Title 1"/>
          <p:cNvSpPr>
            <a:spLocks noGrp="1"/>
          </p:cNvSpPr>
          <p:nvPr>
            <p:ph type="title"/>
          </p:nvPr>
        </p:nvSpPr>
        <p:spPr>
          <a:xfrm>
            <a:off x="1143000" y="160001"/>
            <a:ext cx="6781801" cy="9144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3600" b="1" cap="small" dirty="0" smtClean="0">
                <a:latin typeface="Arial" pitchFamily="34" charset="0"/>
                <a:cs typeface="Arial" pitchFamily="34" charset="0"/>
              </a:rPr>
              <a:t>Presentation Outline</a:t>
            </a:r>
            <a:endParaRPr lang="en-US" sz="3600" b="1" cap="small" dirty="0">
              <a:latin typeface="Arial" pitchFamily="34" charset="0"/>
              <a:cs typeface="Arial" pitchFamily="34" charset="0"/>
            </a:endParaRPr>
          </a:p>
        </p:txBody>
      </p:sp>
    </p:spTree>
    <p:extLst>
      <p:ext uri="{BB962C8B-B14F-4D97-AF65-F5344CB8AC3E}">
        <p14:creationId xmlns:p14="http://schemas.microsoft.com/office/powerpoint/2010/main" xmlns="" val="4138528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a:lnSpc>
                <a:spcPct val="150000"/>
              </a:lnSpc>
            </a:pPr>
            <a:r>
              <a:rPr lang="en-US" sz="2600" b="1" cap="small" dirty="0">
                <a:solidFill>
                  <a:prstClr val="black"/>
                </a:solidFill>
                <a:latin typeface="Arial" pitchFamily="34" charset="0"/>
                <a:cs typeface="Arial" pitchFamily="34" charset="0"/>
              </a:rPr>
              <a:t>PROGRAME 1: ORGANISATIONAL CAPACITY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20</a:t>
            </a:fld>
            <a:endParaRPr lang="en-US" dirty="0">
              <a:solidFill>
                <a:prstClr val="black">
                  <a:tint val="75000"/>
                </a:prst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xmlns="" val="2715588421"/>
              </p:ext>
            </p:extLst>
          </p:nvPr>
        </p:nvGraphicFramePr>
        <p:xfrm>
          <a:off x="0" y="1082600"/>
          <a:ext cx="9143998" cy="5765469"/>
        </p:xfrm>
        <a:graphic>
          <a:graphicData uri="http://schemas.openxmlformats.org/drawingml/2006/table">
            <a:tbl>
              <a:tblPr firstRow="1" firstCol="1" lastRow="1" lastCol="1" bandRow="1" bandCol="1"/>
              <a:tblGrid>
                <a:gridCol w="1235646">
                  <a:extLst>
                    <a:ext uri="{9D8B030D-6E8A-4147-A177-3AD203B41FA5}">
                      <a16:colId xmlns="" xmlns:a16="http://schemas.microsoft.com/office/drawing/2014/main" val="1336781614"/>
                    </a:ext>
                  </a:extLst>
                </a:gridCol>
                <a:gridCol w="1235646">
                  <a:extLst>
                    <a:ext uri="{9D8B030D-6E8A-4147-A177-3AD203B41FA5}">
                      <a16:colId xmlns="" xmlns:a16="http://schemas.microsoft.com/office/drawing/2014/main" val="2300645971"/>
                    </a:ext>
                  </a:extLst>
                </a:gridCol>
                <a:gridCol w="1235646">
                  <a:extLst>
                    <a:ext uri="{9D8B030D-6E8A-4147-A177-3AD203B41FA5}">
                      <a16:colId xmlns="" xmlns:a16="http://schemas.microsoft.com/office/drawing/2014/main" val="2552387492"/>
                    </a:ext>
                  </a:extLst>
                </a:gridCol>
                <a:gridCol w="918896">
                  <a:extLst>
                    <a:ext uri="{9D8B030D-6E8A-4147-A177-3AD203B41FA5}">
                      <a16:colId xmlns="" xmlns:a16="http://schemas.microsoft.com/office/drawing/2014/main" val="2024903615"/>
                    </a:ext>
                  </a:extLst>
                </a:gridCol>
                <a:gridCol w="1012966">
                  <a:extLst>
                    <a:ext uri="{9D8B030D-6E8A-4147-A177-3AD203B41FA5}">
                      <a16:colId xmlns="" xmlns:a16="http://schemas.microsoft.com/office/drawing/2014/main" val="3894552306"/>
                    </a:ext>
                  </a:extLst>
                </a:gridCol>
                <a:gridCol w="2057400"/>
                <a:gridCol w="1447798"/>
              </a:tblGrid>
              <a:tr h="454932">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88265" marR="68580" indent="-317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OBJECTIVE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102870" marR="73660" indent="-13970">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INITIATIVE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88900" marR="85090" algn="ctr">
                        <a:spcBef>
                          <a:spcPts val="38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PERFORMANCE MEASURE OR INDICATOR</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92710" indent="-1333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ANNUAL TARGET</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22860" indent="115570">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ACTUAL ACHIEVEMENT</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a:spcBef>
                          <a:spcPts val="4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57150">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REASONS FOR VARIANCE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3515" marR="181610" algn="ctr">
                        <a:spcBef>
                          <a:spcPts val="38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MEASURES TAKEN TO RECTIFY</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extLst>
                  <a:ext uri="{0D108BD9-81ED-4DB2-BD59-A6C34878D82A}">
                    <a16:rowId xmlns="" xmlns:a16="http://schemas.microsoft.com/office/drawing/2014/main" val="965184979"/>
                  </a:ext>
                </a:extLst>
              </a:tr>
              <a:tr h="261954">
                <a:tc gridSpan="7">
                  <a:txBody>
                    <a:bodyPr/>
                    <a:lstStyle/>
                    <a:p>
                      <a:pPr marL="2104390" marR="2102485" algn="ctr">
                        <a:spcBef>
                          <a:spcPts val="22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1: ENTERPRISE DEVELOPMENT</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458879498"/>
                  </a:ext>
                </a:extLst>
              </a:tr>
              <a:tr h="748107">
                <a:tc rowSpan="5">
                  <a:txBody>
                    <a:bodyPr/>
                    <a:lstStyle/>
                    <a:p>
                      <a:pPr marL="50165" marR="49530">
                        <a:lnSpc>
                          <a:spcPct val="98000"/>
                        </a:lnSpc>
                        <a:spcBef>
                          <a:spcPts val="390"/>
                        </a:spcBef>
                        <a:spcAft>
                          <a:spcPts val="0"/>
                        </a:spcAft>
                      </a:pPr>
                      <a:r>
                        <a:rPr lang="en-US" sz="1100" b="1" dirty="0">
                          <a:solidFill>
                            <a:schemeClr val="accent3">
                              <a:lumMod val="50000"/>
                            </a:schemeClr>
                          </a:solidFill>
                          <a:effectLst/>
                          <a:latin typeface="Trebuchet MS" panose="020B0603020202020204" pitchFamily="34" charset="0"/>
                          <a:ea typeface="Verdana" panose="020B0604030504040204" pitchFamily="34" charset="0"/>
                          <a:cs typeface="Verdana" panose="020B0604030504040204" pitchFamily="34" charset="0"/>
                        </a:rPr>
                        <a:t>Improve Service Access (continued)</a:t>
                      </a:r>
                      <a:endParaRPr lang="en-ZA" sz="1100" dirty="0">
                        <a:solidFill>
                          <a:schemeClr val="accent3">
                            <a:lumMod val="50000"/>
                          </a:schemeClr>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marR="53975">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Increase number of enterprises accessing Seda services (continued)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marR="15875">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Number of interventions implemented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74930" marR="73025" algn="ctr">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4,000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spcBef>
                          <a:spcPts val="380"/>
                        </a:spcBef>
                        <a:spcAft>
                          <a:spcPts val="0"/>
                        </a:spcAft>
                      </a:pPr>
                      <a:r>
                        <a:rPr lang="en-US" sz="11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4,773</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445">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Business Advisors played a proactive role in assisting clients with internal initiatives and interventions.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9530">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2345536635"/>
                  </a:ext>
                </a:extLst>
              </a:tr>
              <a:tr h="748107">
                <a:tc vMerge="1">
                  <a:txBody>
                    <a:bodyPr/>
                    <a:lstStyle/>
                    <a:p>
                      <a:endParaRPr lang="en-ZA"/>
                    </a:p>
                  </a:txBody>
                  <a:tcPr/>
                </a:tc>
                <a:tc rowSpan="2">
                  <a:txBody>
                    <a:bodyPr/>
                    <a:lstStyle/>
                    <a:p>
                      <a:pPr marL="50165" marR="61595">
                        <a:lnSpc>
                          <a:spcPct val="98000"/>
                        </a:lnSpc>
                        <a:spcBef>
                          <a:spcPts val="370"/>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Increase number of cooperative accessing Seda services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marR="203835">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Number of cooperatives assessed/ adopted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74930" marR="73025" algn="ctr">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600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spcBef>
                          <a:spcPts val="380"/>
                        </a:spcBef>
                        <a:spcAft>
                          <a:spcPts val="0"/>
                        </a:spcAft>
                      </a:pPr>
                      <a:r>
                        <a:rPr lang="en-US" sz="11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901</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Referrals received </a:t>
                      </a:r>
                      <a:r>
                        <a:rPr lang="en-US" sz="1100">
                          <a:effectLst/>
                          <a:latin typeface="Trebuchet MS" panose="020B0603020202020204" pitchFamily="34" charset="0"/>
                          <a:ea typeface="Verdana" panose="020B0604030504040204" pitchFamily="34" charset="0"/>
                          <a:cs typeface="Verdana" panose="020B0604030504040204" pitchFamily="34" charset="0"/>
                        </a:rPr>
                        <a:t>from </a:t>
                      </a:r>
                      <a:r>
                        <a:rPr lang="en-US" sz="1100" smtClean="0">
                          <a:effectLst/>
                          <a:latin typeface="Trebuchet MS" panose="020B0603020202020204" pitchFamily="34" charset="0"/>
                          <a:ea typeface="Verdana" panose="020B0604030504040204" pitchFamily="34" charset="0"/>
                          <a:cs typeface="Verdana" panose="020B0604030504040204" pitchFamily="34" charset="0"/>
                        </a:rPr>
                        <a:t> external </a:t>
                      </a:r>
                      <a:r>
                        <a:rPr lang="en-US" sz="1100" dirty="0">
                          <a:effectLst/>
                          <a:latin typeface="Trebuchet MS" panose="020B0603020202020204" pitchFamily="34" charset="0"/>
                          <a:ea typeface="Verdana" panose="020B0604030504040204" pitchFamily="34" charset="0"/>
                          <a:cs typeface="Verdana" panose="020B0604030504040204" pitchFamily="34" charset="0"/>
                        </a:rPr>
                        <a:t>stakeholders for cooperatives support resulted in more interventions being implemented.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None</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3511815778"/>
                  </a:ext>
                </a:extLst>
              </a:tr>
              <a:tr h="758359">
                <a:tc vMerge="1">
                  <a:txBody>
                    <a:bodyPr/>
                    <a:lstStyle/>
                    <a:p>
                      <a:endParaRPr lang="en-ZA"/>
                    </a:p>
                  </a:txBody>
                  <a:tcPr/>
                </a:tc>
                <a:tc vMerge="1">
                  <a:txBody>
                    <a:bodyPr/>
                    <a:lstStyle/>
                    <a:p>
                      <a:endParaRPr lang="en-ZA"/>
                    </a:p>
                  </a:txBody>
                  <a:tcPr/>
                </a:tc>
                <a:tc>
                  <a:txBody>
                    <a:bodyPr/>
                    <a:lstStyle/>
                    <a:p>
                      <a:pPr marL="50165" marR="164465">
                        <a:lnSpc>
                          <a:spcPct val="98000"/>
                        </a:lnSpc>
                        <a:spcBef>
                          <a:spcPts val="370"/>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Number of interventions implemented on adopted cooperatives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74930" marR="73025" algn="ctr">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100</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spcBef>
                          <a:spcPts val="385"/>
                        </a:spcBef>
                        <a:spcAft>
                          <a:spcPts val="0"/>
                        </a:spcAft>
                      </a:pPr>
                      <a:r>
                        <a:rPr lang="en-US" sz="11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359</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Referrals received from external stakeholders for cooperatives support resulted in more interventions being implemented.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3716628029"/>
                  </a:ext>
                </a:extLst>
              </a:tr>
              <a:tr h="1070395">
                <a:tc vMerge="1">
                  <a:txBody>
                    <a:bodyPr/>
                    <a:lstStyle/>
                    <a:p>
                      <a:endParaRPr lang="en-ZA"/>
                    </a:p>
                  </a:txBody>
                  <a:tcPr/>
                </a:tc>
                <a:tc rowSpan="2">
                  <a:txBody>
                    <a:bodyPr/>
                    <a:lstStyle/>
                    <a:p>
                      <a:pPr marL="50165">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Increase number of enterprises supported through enterprises development programmes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marR="268605">
                        <a:lnSpc>
                          <a:spcPct val="98000"/>
                        </a:lnSpc>
                        <a:spcBef>
                          <a:spcPts val="370"/>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Number of clients supported through National Gazelles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74930" marR="73025" algn="ctr">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40</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spcBef>
                          <a:spcPts val="385"/>
                        </a:spcBef>
                        <a:spcAft>
                          <a:spcPts val="0"/>
                        </a:spcAft>
                      </a:pPr>
                      <a:r>
                        <a:rPr lang="en-US" sz="11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70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66675" algn="just">
                        <a:lnSpc>
                          <a:spcPct val="98000"/>
                        </a:lnSpc>
                        <a:spcBef>
                          <a:spcPts val="370"/>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40 new</a:t>
                      </a:r>
                      <a:r>
                        <a:rPr lang="en-US" sz="1100" spc="-11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Gazelles</a:t>
                      </a:r>
                      <a:r>
                        <a:rPr lang="en-US" sz="1100" spc="-11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cohort</a:t>
                      </a:r>
                      <a:r>
                        <a:rPr lang="en-US" sz="1100" spc="-120" dirty="0" smtClean="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2)</a:t>
                      </a:r>
                      <a:r>
                        <a:rPr lang="en-US" sz="1100" spc="-12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were</a:t>
                      </a:r>
                      <a:r>
                        <a:rPr lang="en-US" sz="1100" spc="-115"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added</a:t>
                      </a:r>
                      <a:r>
                        <a:rPr lang="en-US" sz="1100" spc="-12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into the</a:t>
                      </a:r>
                      <a:r>
                        <a:rPr lang="en-US" sz="1100" spc="-9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programme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2526693319"/>
                  </a:ext>
                </a:extLst>
              </a:tr>
              <a:tr h="1514069">
                <a:tc vMerge="1">
                  <a:txBody>
                    <a:bodyPr/>
                    <a:lstStyle/>
                    <a:p>
                      <a:endParaRPr lang="en-ZA"/>
                    </a:p>
                  </a:txBody>
                  <a:tcPr/>
                </a:tc>
                <a:tc vMerge="1">
                  <a:txBody>
                    <a:bodyPr/>
                    <a:lstStyle/>
                    <a:p>
                      <a:endParaRPr lang="en-ZA"/>
                    </a:p>
                  </a:txBody>
                  <a:tcPr/>
                </a:tc>
                <a:tc>
                  <a:txBody>
                    <a:bodyPr/>
                    <a:lstStyle/>
                    <a:p>
                      <a:pPr marL="50165" marR="268605">
                        <a:lnSpc>
                          <a:spcPct val="98000"/>
                        </a:lnSpc>
                        <a:spcBef>
                          <a:spcPts val="370"/>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Number of clients supported through enterprise coaching</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74930" marR="73025" algn="ctr">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350</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spcBef>
                          <a:spcPts val="385"/>
                        </a:spcBef>
                        <a:spcAft>
                          <a:spcPts val="0"/>
                        </a:spcAft>
                      </a:pPr>
                      <a:r>
                        <a:rPr lang="en-US" sz="11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153</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544E"/>
                    </a:solidFill>
                  </a:tcPr>
                </a:tc>
                <a:tc>
                  <a:txBody>
                    <a:bodyPr/>
                    <a:lstStyle/>
                    <a:p>
                      <a:pPr marL="49530">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The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number of </a:t>
                      </a:r>
                      <a:r>
                        <a:rPr lang="en-US" sz="1100" dirty="0">
                          <a:effectLst/>
                          <a:latin typeface="Trebuchet MS" panose="020B0603020202020204" pitchFamily="34" charset="0"/>
                          <a:ea typeface="Verdana" panose="020B0604030504040204" pitchFamily="34" charset="0"/>
                          <a:cs typeface="Verdana" panose="020B0604030504040204" pitchFamily="34" charset="0"/>
                        </a:rPr>
                        <a:t>enterprises participating in the programme was 170, However, due to drop outs during the year, the final number was reduced to 153.</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lnSpc>
                          <a:spcPct val="10000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Going </a:t>
                      </a:r>
                      <a:r>
                        <a:rPr lang="en-US" sz="1100" smtClean="0">
                          <a:effectLst/>
                          <a:latin typeface="Trebuchet MS" panose="020B0603020202020204" pitchFamily="34" charset="0"/>
                          <a:ea typeface="Verdana" panose="020B0604030504040204" pitchFamily="34" charset="0"/>
                          <a:cs typeface="Verdana" panose="020B0604030504040204" pitchFamily="34" charset="0"/>
                        </a:rPr>
                        <a:t>forward there </a:t>
                      </a:r>
                      <a:r>
                        <a:rPr lang="en-US" sz="1100" dirty="0">
                          <a:effectLst/>
                          <a:latin typeface="Trebuchet MS" panose="020B0603020202020204" pitchFamily="34" charset="0"/>
                          <a:ea typeface="Verdana" panose="020B0604030504040204" pitchFamily="34" charset="0"/>
                          <a:cs typeface="Verdana" panose="020B0604030504040204" pitchFamily="34" charset="0"/>
                        </a:rPr>
                        <a:t>will be improved recruitment </a:t>
                      </a:r>
                      <a:r>
                        <a:rPr lang="en-US" sz="1100">
                          <a:effectLst/>
                          <a:latin typeface="Trebuchet MS" panose="020B0603020202020204" pitchFamily="34" charset="0"/>
                          <a:ea typeface="Verdana" panose="020B0604030504040204" pitchFamily="34" charset="0"/>
                          <a:cs typeface="Verdana" panose="020B0604030504040204" pitchFamily="34" charset="0"/>
                        </a:rPr>
                        <a:t>and </a:t>
                      </a:r>
                      <a:r>
                        <a:rPr lang="en-US" sz="1100" smtClean="0">
                          <a:effectLst/>
                          <a:latin typeface="Trebuchet MS" panose="020B0603020202020204" pitchFamily="34" charset="0"/>
                          <a:ea typeface="Verdana" panose="020B0604030504040204" pitchFamily="34" charset="0"/>
                          <a:cs typeface="Verdana" panose="020B0604030504040204" pitchFamily="34" charset="0"/>
                        </a:rPr>
                        <a:t>better engagement </a:t>
                      </a:r>
                      <a:r>
                        <a:rPr lang="en-US" sz="1100" dirty="0">
                          <a:effectLst/>
                          <a:latin typeface="Trebuchet MS" panose="020B0603020202020204" pitchFamily="34" charset="0"/>
                          <a:ea typeface="Verdana" panose="020B0604030504040204" pitchFamily="34" charset="0"/>
                          <a:cs typeface="Verdana" panose="020B0604030504040204" pitchFamily="34" charset="0"/>
                        </a:rPr>
                        <a:t>with selected enterprises to ensure that the observed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4889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challenges are mitigated.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1187078139"/>
                  </a:ext>
                </a:extLst>
              </a:tr>
            </a:tbl>
          </a:graphicData>
        </a:graphic>
      </p:graphicFrame>
    </p:spTree>
    <p:extLst>
      <p:ext uri="{BB962C8B-B14F-4D97-AF65-F5344CB8AC3E}">
        <p14:creationId xmlns:p14="http://schemas.microsoft.com/office/powerpoint/2010/main" xmlns="" val="1752835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11343"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1: ORGANISATIONAL CAPACITY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21</a:t>
            </a:fld>
            <a:endParaRPr lang="en-US" dirty="0">
              <a:solidFill>
                <a:prstClr val="black">
                  <a:tint val="75000"/>
                </a:prst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xmlns="" val="276008594"/>
              </p:ext>
            </p:extLst>
          </p:nvPr>
        </p:nvGraphicFramePr>
        <p:xfrm>
          <a:off x="0" y="957943"/>
          <a:ext cx="9111342" cy="4955397"/>
        </p:xfrm>
        <a:graphic>
          <a:graphicData uri="http://schemas.openxmlformats.org/drawingml/2006/table">
            <a:tbl>
              <a:tblPr firstRow="1" firstCol="1" lastRow="1" lastCol="1" bandRow="1" bandCol="1"/>
              <a:tblGrid>
                <a:gridCol w="1272853">
                  <a:extLst>
                    <a:ext uri="{9D8B030D-6E8A-4147-A177-3AD203B41FA5}">
                      <a16:colId xmlns="" xmlns:a16="http://schemas.microsoft.com/office/drawing/2014/main" val="2794035337"/>
                    </a:ext>
                  </a:extLst>
                </a:gridCol>
                <a:gridCol w="964872">
                  <a:extLst>
                    <a:ext uri="{9D8B030D-6E8A-4147-A177-3AD203B41FA5}">
                      <a16:colId xmlns="" xmlns:a16="http://schemas.microsoft.com/office/drawing/2014/main" val="1012088388"/>
                    </a:ext>
                  </a:extLst>
                </a:gridCol>
                <a:gridCol w="1272853">
                  <a:extLst>
                    <a:ext uri="{9D8B030D-6E8A-4147-A177-3AD203B41FA5}">
                      <a16:colId xmlns="" xmlns:a16="http://schemas.microsoft.com/office/drawing/2014/main" val="262554167"/>
                    </a:ext>
                  </a:extLst>
                </a:gridCol>
                <a:gridCol w="946564">
                  <a:extLst>
                    <a:ext uri="{9D8B030D-6E8A-4147-A177-3AD203B41FA5}">
                      <a16:colId xmlns="" xmlns:a16="http://schemas.microsoft.com/office/drawing/2014/main" val="3849471542"/>
                    </a:ext>
                  </a:extLst>
                </a:gridCol>
                <a:gridCol w="1679905">
                  <a:extLst>
                    <a:ext uri="{9D8B030D-6E8A-4147-A177-3AD203B41FA5}">
                      <a16:colId xmlns="" xmlns:a16="http://schemas.microsoft.com/office/drawing/2014/main" val="913973642"/>
                    </a:ext>
                  </a:extLst>
                </a:gridCol>
                <a:gridCol w="1679905">
                  <a:extLst>
                    <a:ext uri="{9D8B030D-6E8A-4147-A177-3AD203B41FA5}">
                      <a16:colId xmlns="" xmlns:a16="http://schemas.microsoft.com/office/drawing/2014/main" val="317164844"/>
                    </a:ext>
                  </a:extLst>
                </a:gridCol>
                <a:gridCol w="1294390">
                  <a:extLst>
                    <a:ext uri="{9D8B030D-6E8A-4147-A177-3AD203B41FA5}">
                      <a16:colId xmlns="" xmlns:a16="http://schemas.microsoft.com/office/drawing/2014/main" val="3064893502"/>
                    </a:ext>
                  </a:extLst>
                </a:gridCol>
              </a:tblGrid>
              <a:tr h="1032218">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88265" marR="68580" indent="-317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OBJECTIVE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102870" marR="73660" indent="-139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INITIATIVE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88900" marR="8509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PERFORMANCE MEASURE OR INDICATOR</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92710" indent="-13335">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ANNUAL TARGET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22860" indent="1155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ACTUAL ACHIEVEMENT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a:spcBef>
                          <a:spcPts val="4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5715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REASONS FOR VARIANCE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3515" marR="181610" algn="ctr">
                        <a:spcBef>
                          <a:spcPts val="38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MEASURES TAKEN TO RECTIFY</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extLst>
                  <a:ext uri="{0D108BD9-81ED-4DB2-BD59-A6C34878D82A}">
                    <a16:rowId xmlns="" xmlns:a16="http://schemas.microsoft.com/office/drawing/2014/main" val="3018245488"/>
                  </a:ext>
                </a:extLst>
              </a:tr>
              <a:tr h="372039">
                <a:tc gridSpan="7">
                  <a:txBody>
                    <a:bodyPr/>
                    <a:lstStyle/>
                    <a:p>
                      <a:pPr marL="2104390" marR="2102485" algn="ctr">
                        <a:spcBef>
                          <a:spcPts val="225"/>
                        </a:spcBef>
                        <a:spcAft>
                          <a:spcPts val="0"/>
                        </a:spcAft>
                      </a:pPr>
                      <a:r>
                        <a:rPr lang="en-US" sz="12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1: ENTERPRISE DEVELOPMENT</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3962685898"/>
                  </a:ext>
                </a:extLst>
              </a:tr>
              <a:tr h="1236351">
                <a:tc rowSpan="2">
                  <a:txBody>
                    <a:bodyPr/>
                    <a:lstStyle/>
                    <a:p>
                      <a:pPr marL="50165" marR="49530">
                        <a:lnSpc>
                          <a:spcPct val="98000"/>
                        </a:lnSpc>
                        <a:spcBef>
                          <a:spcPts val="390"/>
                        </a:spcBef>
                        <a:spcAft>
                          <a:spcPts val="0"/>
                        </a:spcAft>
                      </a:pPr>
                      <a:r>
                        <a:rPr lang="en-US" sz="1200" b="1" dirty="0">
                          <a:effectLst/>
                          <a:latin typeface="Trebuchet MS" panose="020B0603020202020204" pitchFamily="34" charset="0"/>
                          <a:ea typeface="Verdana" panose="020B0604030504040204" pitchFamily="34" charset="0"/>
                          <a:cs typeface="Verdana" panose="020B0604030504040204" pitchFamily="34" charset="0"/>
                        </a:rPr>
                        <a:t>Improve Service Access (continued)</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rowSpan="2">
                  <a:txBody>
                    <a:bodyPr/>
                    <a:lstStyle/>
                    <a:p>
                      <a:pPr marL="50165">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Increase number of enterprises supported through enterprises development programmes (continued)</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marR="15875">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Number of learners participating in entrepreneurship in schools</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74930" marR="73025" algn="ctr">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10,000</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spcBef>
                          <a:spcPts val="380"/>
                        </a:spcBef>
                        <a:spcAft>
                          <a:spcPts val="0"/>
                        </a:spcAft>
                      </a:pPr>
                      <a:r>
                        <a:rPr lang="en-US" sz="12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12,042</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60960">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This performance was due to increased interest by supported schools.</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3411473299"/>
                  </a:ext>
                </a:extLst>
              </a:tr>
              <a:tr h="2314789">
                <a:tc vMerge="1">
                  <a:txBody>
                    <a:bodyPr/>
                    <a:lstStyle/>
                    <a:p>
                      <a:endParaRPr lang="en-ZA"/>
                    </a:p>
                  </a:txBody>
                  <a:tcPr/>
                </a:tc>
                <a:tc vMerge="1">
                  <a:txBody>
                    <a:bodyPr/>
                    <a:lstStyle/>
                    <a:p>
                      <a:endParaRPr lang="en-ZA"/>
                    </a:p>
                  </a:txBody>
                  <a:tcPr/>
                </a:tc>
                <a:tc>
                  <a:txBody>
                    <a:bodyPr/>
                    <a:lstStyle/>
                    <a:p>
                      <a:pPr marL="50165" marR="268605">
                        <a:lnSpc>
                          <a:spcPct val="98000"/>
                        </a:lnSpc>
                        <a:spcBef>
                          <a:spcPts val="370"/>
                        </a:spcBef>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Number of clients supported</a:t>
                      </a:r>
                      <a:endParaRPr lang="en-ZA" sz="1200">
                        <a:effectLst/>
                        <a:latin typeface="Trebuchet MS" panose="020B0603020202020204" pitchFamily="34" charset="0"/>
                        <a:ea typeface="Verdana" panose="020B0604030504040204" pitchFamily="34" charset="0"/>
                        <a:cs typeface="Verdana" panose="020B0604030504040204" pitchFamily="34" charset="0"/>
                      </a:endParaRPr>
                    </a:p>
                    <a:p>
                      <a:pPr marL="50165" marR="86995">
                        <a:lnSpc>
                          <a:spcPct val="98000"/>
                        </a:lnSpc>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through export, exhibitions &amp; training</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74930" marR="73025" algn="ctr">
                        <a:spcBef>
                          <a:spcPts val="365"/>
                        </a:spcBef>
                        <a:spcAft>
                          <a:spcPts val="0"/>
                        </a:spcAft>
                      </a:pPr>
                      <a:r>
                        <a:rPr lang="en-US" sz="1200">
                          <a:effectLst/>
                          <a:latin typeface="Trebuchet MS" panose="020B0603020202020204" pitchFamily="34" charset="0"/>
                          <a:ea typeface="Verdana" panose="020B0604030504040204" pitchFamily="34" charset="0"/>
                          <a:cs typeface="Verdana" panose="020B0604030504040204" pitchFamily="34" charset="0"/>
                        </a:rPr>
                        <a:t>400</a:t>
                      </a:r>
                      <a:endParaRPr lang="en-ZA" sz="12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spcBef>
                          <a:spcPts val="380"/>
                        </a:spcBef>
                        <a:spcAft>
                          <a:spcPts val="0"/>
                        </a:spcAft>
                      </a:pPr>
                      <a:r>
                        <a:rPr lang="en-US" sz="12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799</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445">
                        <a:lnSpc>
                          <a:spcPct val="98000"/>
                        </a:lnSpc>
                        <a:spcBef>
                          <a:spcPts val="370"/>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Different clients across the country benefited from Export Awareness workshops, Export Orientation Course, International Trade workshops, and local and international exhibitions.</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spcBef>
                          <a:spcPts val="365"/>
                        </a:spcBef>
                        <a:spcAft>
                          <a:spcPts val="0"/>
                        </a:spcAft>
                      </a:pPr>
                      <a:r>
                        <a:rPr lang="en-US" sz="12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3601839963"/>
                  </a:ext>
                </a:extLst>
              </a:tr>
            </a:tbl>
          </a:graphicData>
        </a:graphic>
      </p:graphicFrame>
    </p:spTree>
    <p:extLst>
      <p:ext uri="{BB962C8B-B14F-4D97-AF65-F5344CB8AC3E}">
        <p14:creationId xmlns:p14="http://schemas.microsoft.com/office/powerpoint/2010/main" xmlns="" val="3350282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11343"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1: ORGANISATIONAL CAPACITY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22</a:t>
            </a:fld>
            <a:endParaRPr lang="en-US" dirty="0">
              <a:solidFill>
                <a:prstClr val="black">
                  <a:tint val="75000"/>
                </a:prstClr>
              </a:solidFill>
            </a:endParaRPr>
          </a:p>
        </p:txBody>
      </p:sp>
      <p:graphicFrame>
        <p:nvGraphicFramePr>
          <p:cNvPr id="8" name="Table 7"/>
          <p:cNvGraphicFramePr>
            <a:graphicFrameLocks noGrp="1"/>
          </p:cNvGraphicFramePr>
          <p:nvPr>
            <p:extLst>
              <p:ext uri="{D42A27DB-BD31-4B8C-83A1-F6EECF244321}">
                <p14:modId xmlns:p14="http://schemas.microsoft.com/office/powerpoint/2010/main" xmlns="" val="3574336895"/>
              </p:ext>
            </p:extLst>
          </p:nvPr>
        </p:nvGraphicFramePr>
        <p:xfrm>
          <a:off x="1" y="1066801"/>
          <a:ext cx="9111342" cy="5288860"/>
        </p:xfrm>
        <a:graphic>
          <a:graphicData uri="http://schemas.openxmlformats.org/drawingml/2006/table">
            <a:tbl>
              <a:tblPr firstRow="1" firstCol="1" lastRow="1" lastCol="1" bandRow="1" bandCol="1"/>
              <a:tblGrid>
                <a:gridCol w="964868"/>
                <a:gridCol w="1272853"/>
                <a:gridCol w="1272853"/>
                <a:gridCol w="946562"/>
                <a:gridCol w="1679908"/>
                <a:gridCol w="1679908"/>
                <a:gridCol w="1294390"/>
              </a:tblGrid>
              <a:tr h="892102">
                <a:tc>
                  <a:txBody>
                    <a:bodyPr/>
                    <a:lstStyle/>
                    <a:p>
                      <a:pPr>
                        <a:lnSpc>
                          <a:spcPct val="107000"/>
                        </a:lnSpc>
                        <a:spcBef>
                          <a:spcPts val="10"/>
                        </a:spcBef>
                        <a:spcAft>
                          <a:spcPts val="0"/>
                        </a:spcAft>
                      </a:pPr>
                      <a:r>
                        <a:rPr lang="en-US" sz="95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88265" marR="68580" indent="-3175">
                        <a:lnSpc>
                          <a:spcPct val="107000"/>
                        </a:lnSpc>
                        <a:spcAft>
                          <a:spcPts val="0"/>
                        </a:spcAft>
                      </a:pPr>
                      <a:r>
                        <a:rPr lang="en-US" sz="6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STRATEGIC OBJECTIVE</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lnSpc>
                          <a:spcPct val="107000"/>
                        </a:lnSpc>
                        <a:spcBef>
                          <a:spcPts val="10"/>
                        </a:spcBef>
                        <a:spcAft>
                          <a:spcPts val="0"/>
                        </a:spcAft>
                      </a:pPr>
                      <a:r>
                        <a:rPr lang="en-US" sz="95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p>
                      <a:pPr marL="102870" marR="73660" indent="-13970">
                        <a:lnSpc>
                          <a:spcPct val="107000"/>
                        </a:lnSpc>
                        <a:spcAft>
                          <a:spcPts val="0"/>
                        </a:spcAft>
                      </a:pPr>
                      <a:r>
                        <a:rPr lang="en-US" sz="600" b="1">
                          <a:solidFill>
                            <a:srgbClr val="FFFFFF"/>
                          </a:solidFill>
                          <a:effectLst/>
                          <a:latin typeface="Verdana" panose="020B0604030504040204" pitchFamily="34" charset="0"/>
                          <a:ea typeface="Verdana" panose="020B0604030504040204" pitchFamily="34" charset="0"/>
                          <a:cs typeface="Verdana" panose="020B0604030504040204" pitchFamily="34" charset="0"/>
                        </a:rPr>
                        <a:t>STRATEGIC INITIATIVE</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88900" marR="85090" algn="ctr">
                        <a:lnSpc>
                          <a:spcPct val="107000"/>
                        </a:lnSpc>
                        <a:spcBef>
                          <a:spcPts val="385"/>
                        </a:spcBef>
                        <a:spcAft>
                          <a:spcPts val="0"/>
                        </a:spcAft>
                      </a:pPr>
                      <a:r>
                        <a:rPr lang="en-US" sz="600" b="1">
                          <a:solidFill>
                            <a:srgbClr val="FFFFFF"/>
                          </a:solidFill>
                          <a:effectLst/>
                          <a:latin typeface="Verdana" panose="020B0604030504040204" pitchFamily="34" charset="0"/>
                          <a:ea typeface="Verdana" panose="020B0604030504040204" pitchFamily="34" charset="0"/>
                          <a:cs typeface="Verdana" panose="020B0604030504040204" pitchFamily="34" charset="0"/>
                        </a:rPr>
                        <a:t>PERFORMANCE MEASURE OR INDICATOR</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lnSpc>
                          <a:spcPct val="107000"/>
                        </a:lnSpc>
                        <a:spcBef>
                          <a:spcPts val="10"/>
                        </a:spcBef>
                        <a:spcAft>
                          <a:spcPts val="0"/>
                        </a:spcAft>
                      </a:pPr>
                      <a:r>
                        <a:rPr lang="en-US" sz="95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p>
                      <a:pPr marL="92710" indent="-13335">
                        <a:lnSpc>
                          <a:spcPct val="107000"/>
                        </a:lnSpc>
                        <a:spcAft>
                          <a:spcPts val="0"/>
                        </a:spcAft>
                      </a:pPr>
                      <a:r>
                        <a:rPr lang="en-US" sz="600" b="1">
                          <a:solidFill>
                            <a:srgbClr val="FFFFFF"/>
                          </a:solidFill>
                          <a:effectLst/>
                          <a:latin typeface="Verdana" panose="020B0604030504040204" pitchFamily="34" charset="0"/>
                          <a:ea typeface="Verdana" panose="020B0604030504040204" pitchFamily="34" charset="0"/>
                          <a:cs typeface="Verdana" panose="020B0604030504040204" pitchFamily="34" charset="0"/>
                        </a:rPr>
                        <a:t>ANNUAL TARGET</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lnSpc>
                          <a:spcPct val="107000"/>
                        </a:lnSpc>
                        <a:spcBef>
                          <a:spcPts val="10"/>
                        </a:spcBef>
                        <a:spcAft>
                          <a:spcPts val="0"/>
                        </a:spcAft>
                      </a:pPr>
                      <a:r>
                        <a:rPr lang="en-US" sz="95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p>
                      <a:pPr marL="22860" indent="115570">
                        <a:lnSpc>
                          <a:spcPct val="107000"/>
                        </a:lnSpc>
                        <a:spcAft>
                          <a:spcPts val="0"/>
                        </a:spcAft>
                      </a:pPr>
                      <a:r>
                        <a:rPr lang="en-US" sz="600" b="1">
                          <a:solidFill>
                            <a:srgbClr val="FFFFFF"/>
                          </a:solidFill>
                          <a:effectLst/>
                          <a:latin typeface="Verdana" panose="020B0604030504040204" pitchFamily="34" charset="0"/>
                          <a:ea typeface="Verdana" panose="020B0604030504040204" pitchFamily="34" charset="0"/>
                          <a:cs typeface="Verdana" panose="020B0604030504040204" pitchFamily="34" charset="0"/>
                        </a:rPr>
                        <a:t>ACTUAL ACHIEVEMENT</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lnSpc>
                          <a:spcPct val="107000"/>
                        </a:lnSpc>
                        <a:spcAft>
                          <a:spcPts val="0"/>
                        </a:spcAft>
                      </a:pPr>
                      <a:r>
                        <a:rPr lang="en-US" sz="70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p>
                      <a:pPr>
                        <a:lnSpc>
                          <a:spcPct val="107000"/>
                        </a:lnSpc>
                        <a:spcBef>
                          <a:spcPts val="40"/>
                        </a:spcBef>
                        <a:spcAft>
                          <a:spcPts val="0"/>
                        </a:spcAft>
                      </a:pPr>
                      <a:r>
                        <a:rPr lang="en-US" sz="85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p>
                      <a:pPr marL="57150">
                        <a:lnSpc>
                          <a:spcPct val="107000"/>
                        </a:lnSpc>
                        <a:spcAft>
                          <a:spcPts val="0"/>
                        </a:spcAft>
                      </a:pPr>
                      <a:r>
                        <a:rPr lang="en-US" sz="600" b="1">
                          <a:solidFill>
                            <a:srgbClr val="FFFFFF"/>
                          </a:solidFill>
                          <a:effectLst/>
                          <a:latin typeface="Verdana" panose="020B0604030504040204" pitchFamily="34" charset="0"/>
                          <a:ea typeface="Verdana" panose="020B0604030504040204" pitchFamily="34" charset="0"/>
                          <a:cs typeface="Verdana" panose="020B0604030504040204" pitchFamily="34" charset="0"/>
                        </a:rPr>
                        <a:t>REASONS FOR VARIANCE</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3515" marR="181610" algn="ctr">
                        <a:lnSpc>
                          <a:spcPct val="107000"/>
                        </a:lnSpc>
                        <a:spcBef>
                          <a:spcPts val="385"/>
                        </a:spcBef>
                        <a:spcAft>
                          <a:spcPts val="0"/>
                        </a:spcAft>
                      </a:pPr>
                      <a:r>
                        <a:rPr lang="en-US" sz="600" b="1">
                          <a:solidFill>
                            <a:srgbClr val="FFFFFF"/>
                          </a:solidFill>
                          <a:effectLst/>
                          <a:latin typeface="Verdana" panose="020B0604030504040204" pitchFamily="34" charset="0"/>
                          <a:ea typeface="Verdana" panose="020B0604030504040204" pitchFamily="34" charset="0"/>
                          <a:cs typeface="Verdana" panose="020B0604030504040204" pitchFamily="34" charset="0"/>
                        </a:rPr>
                        <a:t>MEASURES TAKEN TO RECTIFY</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r>
              <a:tr h="250897">
                <a:tc gridSpan="7">
                  <a:txBody>
                    <a:bodyPr/>
                    <a:lstStyle/>
                    <a:p>
                      <a:pPr marL="2104390" marR="2102485" algn="ctr">
                        <a:lnSpc>
                          <a:spcPct val="107000"/>
                        </a:lnSpc>
                        <a:spcBef>
                          <a:spcPts val="225"/>
                        </a:spcBef>
                        <a:spcAft>
                          <a:spcPts val="0"/>
                        </a:spcAft>
                      </a:pPr>
                      <a:r>
                        <a:rPr lang="en-US" sz="12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1: ENTERPRISE DEVELOPMENT</a:t>
                      </a:r>
                      <a:endParaRPr lang="en-ZA" sz="12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r>
              <a:tr h="1272395">
                <a:tc>
                  <a:txBody>
                    <a:bodyPr/>
                    <a:lstStyle/>
                    <a:p>
                      <a:pPr marL="50165">
                        <a:lnSpc>
                          <a:spcPct val="100000"/>
                        </a:lnSpc>
                        <a:spcBef>
                          <a:spcPts val="380"/>
                        </a:spcBef>
                        <a:spcAft>
                          <a:spcPts val="0"/>
                        </a:spcAft>
                      </a:pPr>
                      <a:r>
                        <a:rPr lang="en-US" sz="1100" b="1" dirty="0">
                          <a:effectLst/>
                          <a:latin typeface="Verdana" panose="020B0604030504040204" pitchFamily="34" charset="0"/>
                          <a:ea typeface="Verdana" panose="020B0604030504040204" pitchFamily="34" charset="0"/>
                          <a:cs typeface="Verdana" panose="020B0604030504040204" pitchFamily="34" charset="0"/>
                        </a:rPr>
                        <a:t>Improve</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b="1" dirty="0">
                          <a:effectLst/>
                          <a:latin typeface="Verdana" panose="020B0604030504040204" pitchFamily="34" charset="0"/>
                          <a:ea typeface="Verdana" panose="020B0604030504040204" pitchFamily="34" charset="0"/>
                          <a:cs typeface="Verdana" panose="020B0604030504040204" pitchFamily="34" charset="0"/>
                        </a:rPr>
                        <a:t>Service</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b="1" dirty="0">
                          <a:effectLst/>
                          <a:latin typeface="Verdana" panose="020B0604030504040204" pitchFamily="34" charset="0"/>
                          <a:ea typeface="Verdana" panose="020B0604030504040204" pitchFamily="34" charset="0"/>
                          <a:cs typeface="Verdana" panose="020B0604030504040204" pitchFamily="34" charset="0"/>
                        </a:rPr>
                        <a:t>Access</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b="1" dirty="0">
                          <a:effectLst/>
                          <a:latin typeface="Verdana" panose="020B0604030504040204" pitchFamily="34" charset="0"/>
                          <a:ea typeface="Verdana" panose="020B0604030504040204" pitchFamily="34" charset="0"/>
                          <a:cs typeface="Verdana" panose="020B0604030504040204" pitchFamily="34" charset="0"/>
                        </a:rPr>
                        <a:t>(continued)</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Increase number </a:t>
                      </a:r>
                      <a:r>
                        <a:rPr lang="en-US" sz="1100" dirty="0">
                          <a:effectLst/>
                          <a:latin typeface="Verdana" panose="020B0604030504040204" pitchFamily="34" charset="0"/>
                          <a:ea typeface="Verdana" panose="020B0604030504040204" pitchFamily="34" charset="0"/>
                          <a:cs typeface="Verdana" panose="020B0604030504040204" pitchFamily="34" charset="0"/>
                        </a:rPr>
                        <a:t>of</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Informal businesses</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Accessing Seda</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Services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Number </a:t>
                      </a:r>
                      <a:r>
                        <a:rPr lang="en-US" sz="1100" dirty="0" smtClean="0">
                          <a:effectLst/>
                          <a:latin typeface="Verdana" panose="020B0604030504040204" pitchFamily="34" charset="0"/>
                          <a:ea typeface="Verdana" panose="020B0604030504040204" pitchFamily="34" charset="0"/>
                          <a:cs typeface="Verdana" panose="020B0604030504040204" pitchFamily="34" charset="0"/>
                        </a:rPr>
                        <a:t>of informal</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Businesses supported</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(BESD)</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61290">
                        <a:lnSpc>
                          <a:spcPct val="100000"/>
                        </a:lnSpc>
                        <a:spcBef>
                          <a:spcPts val="365"/>
                        </a:spcBef>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350</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207010">
                        <a:lnSpc>
                          <a:spcPct val="100000"/>
                        </a:lnSpc>
                        <a:spcBef>
                          <a:spcPts val="380"/>
                        </a:spcBef>
                        <a:spcAft>
                          <a:spcPts val="0"/>
                        </a:spcAft>
                      </a:pPr>
                      <a:r>
                        <a:rPr lang="en-US" sz="11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430</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The achievement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is due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to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mentorship   support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offered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to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informal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business  by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Enterprise</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Development Practitioners</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9530">
                        <a:lnSpc>
                          <a:spcPct val="100000"/>
                        </a:lnSpc>
                        <a:spcBef>
                          <a:spcPts val="365"/>
                        </a:spcBef>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None</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r>
              <a:tr h="1143641">
                <a:tc>
                  <a:txBody>
                    <a:bodyPr/>
                    <a:lstStyle/>
                    <a:p>
                      <a:pPr>
                        <a:lnSpc>
                          <a:spcPct val="100000"/>
                        </a:lnSpc>
                        <a:spcAft>
                          <a:spcPts val="0"/>
                        </a:spcAft>
                      </a:pPr>
                      <a:r>
                        <a:rPr lang="en-US" sz="110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9530" marR="4445" algn="l" defTabSz="914400" rtl="0" eaLnBrk="1" latinLnBrk="0" hangingPunct="1">
                        <a:lnSpc>
                          <a:spcPct val="100000"/>
                        </a:lnSpc>
                        <a:spcBef>
                          <a:spcPts val="370"/>
                        </a:spcBef>
                        <a:spcAft>
                          <a:spcPts val="0"/>
                        </a:spcAft>
                      </a:pP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Increase Number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of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clients trained</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in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quality improvement</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Number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of clients trained on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national and</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International standards</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850</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861</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The increase in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the number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of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client supported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is due to</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additional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requests received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from</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branches.</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None</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r>
              <a:tr h="1544901">
                <a:tc>
                  <a:txBody>
                    <a:bodyPr/>
                    <a:lstStyle/>
                    <a:p>
                      <a:pPr>
                        <a:lnSpc>
                          <a:spcPct val="100000"/>
                        </a:lnSpc>
                        <a:spcAft>
                          <a:spcPts val="0"/>
                        </a:spcAft>
                      </a:pPr>
                      <a:r>
                        <a:rPr lang="en-US" sz="1100">
                          <a:effectLst/>
                          <a:latin typeface="Times New Roman" panose="02020603050405020304" pitchFamily="18" charset="0"/>
                          <a:ea typeface="Verdana" panose="020B0604030504040204" pitchFamily="34" charset="0"/>
                          <a:cs typeface="Verdana" panose="020B0604030504040204" pitchFamily="34" charset="0"/>
                        </a:rPr>
                        <a:t> </a:t>
                      </a:r>
                      <a:endParaRPr lang="en-ZA" sz="110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Increase service</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Verdana" panose="020B0604030504040204" pitchFamily="34" charset="0"/>
                          <a:ea typeface="Verdana" panose="020B0604030504040204" pitchFamily="34" charset="0"/>
                          <a:cs typeface="Verdana" panose="020B0604030504040204" pitchFamily="34" charset="0"/>
                        </a:rPr>
                        <a:t>Access points</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Number </a:t>
                      </a:r>
                      <a:r>
                        <a:rPr lang="en-US" sz="1100" dirty="0" smtClean="0">
                          <a:effectLst/>
                          <a:latin typeface="Verdana" panose="020B0604030504040204" pitchFamily="34" charset="0"/>
                          <a:ea typeface="Verdana" panose="020B0604030504040204" pitchFamily="34" charset="0"/>
                          <a:cs typeface="Verdana" panose="020B0604030504040204" pitchFamily="34" charset="0"/>
                        </a:rPr>
                        <a:t>of colocation</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points</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84150">
                        <a:lnSpc>
                          <a:spcPct val="100000"/>
                        </a:lnSpc>
                        <a:spcBef>
                          <a:spcPts val="365"/>
                        </a:spcBef>
                        <a:spcAft>
                          <a:spcPts val="0"/>
                        </a:spcAft>
                      </a:pPr>
                      <a:r>
                        <a:rPr lang="en-US" sz="1100" dirty="0">
                          <a:effectLst/>
                          <a:latin typeface="Verdana" panose="020B0604030504040204" pitchFamily="34" charset="0"/>
                          <a:ea typeface="Verdana" panose="020B0604030504040204" pitchFamily="34" charset="0"/>
                          <a:cs typeface="Verdana" panose="020B0604030504040204" pitchFamily="34" charset="0"/>
                        </a:rPr>
                        <a:t>43</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230505">
                        <a:lnSpc>
                          <a:spcPct val="100000"/>
                        </a:lnSpc>
                        <a:spcBef>
                          <a:spcPts val="385"/>
                        </a:spcBef>
                        <a:spcAft>
                          <a:spcPts val="0"/>
                        </a:spcAft>
                      </a:pPr>
                      <a:r>
                        <a:rPr lang="en-US" sz="11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74</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53 colocations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were carried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over from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the previous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financial</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year, there are 21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new </a:t>
                      </a:r>
                      <a:endParaRPr lang="en-ZA"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colocations points established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for </a:t>
                      </a:r>
                      <a:r>
                        <a:rPr lang="en-US" sz="1100" kern="1200" dirty="0" smtClean="0">
                          <a:solidFill>
                            <a:schemeClr val="tx1"/>
                          </a:solidFill>
                          <a:effectLst/>
                          <a:latin typeface="Trebuchet MS" panose="020B0603020202020204" pitchFamily="34" charset="0"/>
                          <a:ea typeface="Verdana" panose="020B0604030504040204" pitchFamily="34" charset="0"/>
                          <a:cs typeface="Verdana" panose="020B0604030504040204" pitchFamily="34" charset="0"/>
                        </a:rPr>
                        <a:t>the current </a:t>
                      </a: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financial year.</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None</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marL="49530" marR="4445" algn="l" defTabSz="914400" rtl="0" eaLnBrk="1" latinLnBrk="0" hangingPunct="1">
                        <a:lnSpc>
                          <a:spcPct val="100000"/>
                        </a:lnSpc>
                        <a:spcBef>
                          <a:spcPts val="370"/>
                        </a:spcBef>
                        <a:spcAft>
                          <a:spcPts val="0"/>
                        </a:spcAft>
                      </a:pPr>
                      <a:r>
                        <a:rPr lang="en-US"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 </a:t>
                      </a:r>
                      <a:endParaRPr lang="en-ZA" sz="11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imes New Roman" panose="02020603050405020304" pitchFamily="18" charset="0"/>
                          <a:ea typeface="Verdana" panose="020B0604030504040204" pitchFamily="34" charset="0"/>
                          <a:cs typeface="Verdana" panose="020B0604030504040204" pitchFamily="34" charset="0"/>
                        </a:rPr>
                        <a:t> </a:t>
                      </a:r>
                      <a:endParaRPr lang="en-ZA" sz="11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r>
            </a:tbl>
          </a:graphicData>
        </a:graphic>
      </p:graphicFrame>
    </p:spTree>
    <p:extLst>
      <p:ext uri="{BB962C8B-B14F-4D97-AF65-F5344CB8AC3E}">
        <p14:creationId xmlns:p14="http://schemas.microsoft.com/office/powerpoint/2010/main" xmlns="" val="41568863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11343"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2: INTERNAL PROCESSES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23</a:t>
            </a:fld>
            <a:endParaRPr lang="en-US" dirty="0">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819740763"/>
              </p:ext>
            </p:extLst>
          </p:nvPr>
        </p:nvGraphicFramePr>
        <p:xfrm>
          <a:off x="1" y="1000917"/>
          <a:ext cx="9111344" cy="5222633"/>
        </p:xfrm>
        <a:graphic>
          <a:graphicData uri="http://schemas.openxmlformats.org/drawingml/2006/table">
            <a:tbl>
              <a:tblPr firstRow="1" firstCol="1" lastRow="1" lastCol="1" bandRow="1" bandCol="1"/>
              <a:tblGrid>
                <a:gridCol w="972495">
                  <a:extLst>
                    <a:ext uri="{9D8B030D-6E8A-4147-A177-3AD203B41FA5}">
                      <a16:colId xmlns="" xmlns:a16="http://schemas.microsoft.com/office/drawing/2014/main" val="2737691447"/>
                    </a:ext>
                  </a:extLst>
                </a:gridCol>
                <a:gridCol w="366308"/>
                <a:gridCol w="1115879">
                  <a:extLst>
                    <a:ext uri="{9D8B030D-6E8A-4147-A177-3AD203B41FA5}">
                      <a16:colId xmlns="" xmlns:a16="http://schemas.microsoft.com/office/drawing/2014/main" val="1522979193"/>
                    </a:ext>
                  </a:extLst>
                </a:gridCol>
                <a:gridCol w="1302687">
                  <a:extLst>
                    <a:ext uri="{9D8B030D-6E8A-4147-A177-3AD203B41FA5}">
                      <a16:colId xmlns="" xmlns:a16="http://schemas.microsoft.com/office/drawing/2014/main" val="1122902403"/>
                    </a:ext>
                  </a:extLst>
                </a:gridCol>
                <a:gridCol w="819475">
                  <a:extLst>
                    <a:ext uri="{9D8B030D-6E8A-4147-A177-3AD203B41FA5}">
                      <a16:colId xmlns="" xmlns:a16="http://schemas.microsoft.com/office/drawing/2014/main" val="3413911260"/>
                    </a:ext>
                  </a:extLst>
                </a:gridCol>
                <a:gridCol w="629638">
                  <a:extLst>
                    <a:ext uri="{9D8B030D-6E8A-4147-A177-3AD203B41FA5}">
                      <a16:colId xmlns="" xmlns:a16="http://schemas.microsoft.com/office/drawing/2014/main" val="1505964345"/>
                    </a:ext>
                  </a:extLst>
                </a:gridCol>
                <a:gridCol w="142238"/>
                <a:gridCol w="2791923"/>
                <a:gridCol w="970701"/>
              </a:tblGrid>
              <a:tr h="682186">
                <a:tc gridSpan="2">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149225" marR="130175" indent="-317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OBJECTIVE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hMerge="1">
                  <a:txBody>
                    <a:bodyPr/>
                    <a:lstStyle/>
                    <a:p>
                      <a:endParaRPr lang="en-US"/>
                    </a:p>
                  </a:txBody>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102870" marR="73660" indent="-139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INITIATIVE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39370" marR="3556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PERFORMANCE MEASURE OR INDICATOR</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71120" indent="-13335">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ANNUAL TARGET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22860" indent="1155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ACTUAL ACHIEVEMENT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gridSpan="2">
                  <a:txBody>
                    <a:bodyPr/>
                    <a:lstStyle/>
                    <a:p>
                      <a:pPr>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a:spcBef>
                          <a:spcPts val="4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57150">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REASONS FOR VARIANCE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2880" marR="181610" algn="ctr">
                        <a:spcBef>
                          <a:spcPts val="38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MEASURES TAKEN TO RECTIFY</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extLst>
                  <a:ext uri="{0D108BD9-81ED-4DB2-BD59-A6C34878D82A}">
                    <a16:rowId xmlns="" xmlns:a16="http://schemas.microsoft.com/office/drawing/2014/main" val="2159983087"/>
                  </a:ext>
                </a:extLst>
              </a:tr>
              <a:tr h="298097">
                <a:tc gridSpan="9">
                  <a:txBody>
                    <a:bodyPr/>
                    <a:lstStyle/>
                    <a:p>
                      <a:pPr marL="2011680" algn="ctr">
                        <a:spcBef>
                          <a:spcPts val="225"/>
                        </a:spcBef>
                        <a:spcAft>
                          <a:spcPts val="0"/>
                        </a:spcAft>
                      </a:pPr>
                      <a:r>
                        <a:rPr lang="en-US" sz="12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2: SEDA TECHNOLOGY PROGRAMME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US"/>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818428130"/>
                  </a:ext>
                </a:extLst>
              </a:tr>
              <a:tr h="319774">
                <a:tc>
                  <a:txBody>
                    <a:bodyPr/>
                    <a:lstStyle/>
                    <a:p>
                      <a:pPr marL="50165">
                        <a:lnSpc>
                          <a:spcPct val="100000"/>
                        </a:lnSpc>
                        <a:spcBef>
                          <a:spcPts val="380"/>
                        </a:spcBef>
                        <a:spcAft>
                          <a:spcPts val="0"/>
                        </a:spcAft>
                      </a:pPr>
                      <a:r>
                        <a:rPr lang="en-US" sz="1100" b="1" dirty="0">
                          <a:effectLst/>
                          <a:latin typeface="Trebuchet MS" panose="020B0603020202020204" pitchFamily="34" charset="0"/>
                          <a:ea typeface="Verdana" panose="020B0604030504040204" pitchFamily="34" charset="0"/>
                          <a:cs typeface="Verdana" panose="020B0604030504040204" pitchFamily="34" charset="0"/>
                        </a:rPr>
                        <a:t>Improve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rowSpan="5" gridSpan="2">
                  <a:txBody>
                    <a:bodyPr/>
                    <a:lstStyle/>
                    <a:p>
                      <a:pPr marL="50165">
                        <a:lnSpc>
                          <a:spcPct val="10000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Increase the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number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of incubated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5" hMerge="1">
                  <a:txBody>
                    <a:bodyPr/>
                    <a:lstStyle/>
                    <a:p>
                      <a:pPr marL="50165">
                        <a:lnSpc>
                          <a:spcPts val="760"/>
                        </a:lnSpc>
                        <a:spcBef>
                          <a:spcPts val="365"/>
                        </a:spcBef>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rowSpan="5">
                  <a:txBody>
                    <a:bodyPr/>
                    <a:lstStyle/>
                    <a:p>
                      <a:pPr marL="50165">
                        <a:lnSpc>
                          <a:spcPct val="10000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Number of </a:t>
                      </a:r>
                      <a:r>
                        <a:rPr lang="en-US" sz="1100" dirty="0">
                          <a:effectLst/>
                          <a:latin typeface="Trebuchet MS" panose="020B0603020202020204" pitchFamily="34" charset="0"/>
                          <a:ea typeface="Verdana" panose="020B0604030504040204" pitchFamily="34" charset="0"/>
                          <a:cs typeface="Verdana" panose="020B0604030504040204" pitchFamily="34" charset="0"/>
                        </a:rPr>
                        <a:t>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Supported through</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Incubation</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5">
                  <a:txBody>
                    <a:bodyPr/>
                    <a:lstStyle/>
                    <a:p>
                      <a:pPr marL="25400" marR="23495" algn="ctr">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2,210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5" gridSpan="2">
                  <a:txBody>
                    <a:bodyPr/>
                    <a:lstStyle/>
                    <a:p>
                      <a:pPr marL="10795" marR="9525" algn="ctr">
                        <a:lnSpc>
                          <a:spcPct val="100000"/>
                        </a:lnSpc>
                        <a:spcBef>
                          <a:spcPts val="380"/>
                        </a:spcBef>
                        <a:spcAft>
                          <a:spcPts val="0"/>
                        </a:spcAft>
                      </a:pPr>
                      <a:endPar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ct val="100000"/>
                        </a:lnSpc>
                        <a:spcBef>
                          <a:spcPts val="380"/>
                        </a:spcBef>
                        <a:spcAft>
                          <a:spcPts val="0"/>
                        </a:spcAft>
                      </a:pPr>
                      <a:r>
                        <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2 </a:t>
                      </a:r>
                      <a:r>
                        <a:rPr lang="en-US" sz="11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860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rowSpan="5" hMerge="1">
                  <a:txBody>
                    <a:bodyPr/>
                    <a:lstStyle/>
                    <a:p>
                      <a:endParaRPr lang="en-US"/>
                    </a:p>
                  </a:txBody>
                  <a:tcPr/>
                </a:tc>
                <a:tc rowSpan="5">
                  <a:txBody>
                    <a:bodyPr/>
                    <a:lstStyle/>
                    <a:p>
                      <a:pPr marL="49530">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Newly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launched EIP </a:t>
                      </a:r>
                      <a:r>
                        <a:rPr lang="en-US" sz="1100" dirty="0">
                          <a:effectLst/>
                          <a:latin typeface="Trebuchet MS" panose="020B0603020202020204" pitchFamily="34" charset="0"/>
                          <a:ea typeface="Verdana" panose="020B0604030504040204" pitchFamily="34" charset="0"/>
                          <a:cs typeface="Verdana" panose="020B0604030504040204" pitchFamily="34" charset="0"/>
                        </a:rPr>
                        <a:t>incubators have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contributed to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the increased </a:t>
                      </a:r>
                      <a:r>
                        <a:rPr lang="en-US" sz="1100" dirty="0">
                          <a:effectLst/>
                          <a:latin typeface="Trebuchet MS" panose="020B0603020202020204" pitchFamily="34" charset="0"/>
                          <a:ea typeface="Verdana" panose="020B0604030504040204" pitchFamily="34" charset="0"/>
                          <a:cs typeface="Verdana" panose="020B0604030504040204" pitchFamily="34" charset="0"/>
                        </a:rPr>
                        <a:t>number of</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clients supported.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5">
                  <a:txBody>
                    <a:bodyPr/>
                    <a:lstStyle/>
                    <a:p>
                      <a:pPr marL="48895">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406966301"/>
                  </a:ext>
                </a:extLst>
              </a:tr>
              <a:tr h="234502">
                <a:tc>
                  <a:txBody>
                    <a:bodyPr/>
                    <a:lstStyle/>
                    <a:p>
                      <a:pPr marL="50165">
                        <a:lnSpc>
                          <a:spcPct val="100000"/>
                        </a:lnSpc>
                        <a:spcAft>
                          <a:spcPts val="0"/>
                        </a:spcAft>
                      </a:pPr>
                      <a:r>
                        <a:rPr lang="en-US" sz="1100" b="1" dirty="0">
                          <a:effectLst/>
                          <a:latin typeface="Trebuchet MS" panose="020B0603020202020204" pitchFamily="34" charset="0"/>
                          <a:ea typeface="Verdana" panose="020B0604030504040204" pitchFamily="34" charset="0"/>
                          <a:cs typeface="Verdana" panose="020B0604030504040204" pitchFamily="34" charset="0"/>
                        </a:rPr>
                        <a:t>Service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40"/>
                        </a:lnSpc>
                        <a:spcAft>
                          <a:spcPts val="0"/>
                        </a:spcAft>
                      </a:pP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2774225445"/>
                  </a:ext>
                </a:extLst>
              </a:tr>
              <a:tr h="234502">
                <a:tc>
                  <a:txBody>
                    <a:bodyPr/>
                    <a:lstStyle/>
                    <a:p>
                      <a:pPr marL="50165">
                        <a:lnSpc>
                          <a:spcPct val="100000"/>
                        </a:lnSpc>
                        <a:spcAft>
                          <a:spcPts val="0"/>
                        </a:spcAft>
                      </a:pPr>
                      <a:r>
                        <a:rPr lang="en-US" sz="1100" b="1" dirty="0">
                          <a:effectLst/>
                          <a:latin typeface="Trebuchet MS" panose="020B0603020202020204" pitchFamily="34" charset="0"/>
                          <a:ea typeface="Verdana" panose="020B0604030504040204" pitchFamily="34" charset="0"/>
                          <a:cs typeface="Verdana" panose="020B0604030504040204" pitchFamily="34" charset="0"/>
                        </a:rPr>
                        <a:t>Access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808218285"/>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3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3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1670251882"/>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8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hMerge="1" vMerge="1">
                  <a:txBody>
                    <a:bodyPr/>
                    <a:lstStyle/>
                    <a:p>
                      <a:pPr marL="50165">
                        <a:lnSpc>
                          <a:spcPts val="8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1458110428"/>
                  </a:ext>
                </a:extLst>
              </a:tr>
              <a:tr h="319774">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rowSpan="6" gridSpan="2">
                  <a:txBody>
                    <a:bodyPr/>
                    <a:lstStyle/>
                    <a:p>
                      <a:pPr marL="50165">
                        <a:lnSpc>
                          <a:spcPct val="10000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Increase the </a:t>
                      </a:r>
                      <a:r>
                        <a:rPr lang="en-US" sz="1100" dirty="0">
                          <a:effectLst/>
                          <a:latin typeface="Trebuchet MS" panose="020B0603020202020204" pitchFamily="34" charset="0"/>
                          <a:ea typeface="Verdana" panose="020B0604030504040204" pitchFamily="34" charset="0"/>
                          <a:cs typeface="Verdana" panose="020B0604030504040204" pitchFamily="34" charset="0"/>
                        </a:rPr>
                        <a:t>number</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of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clients supported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through innovation</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rowSpan="6" hMerge="1">
                  <a:txBody>
                    <a:bodyPr/>
                    <a:lstStyle/>
                    <a:p>
                      <a:pPr marL="50165">
                        <a:lnSpc>
                          <a:spcPts val="760"/>
                        </a:lnSpc>
                        <a:spcBef>
                          <a:spcPts val="365"/>
                        </a:spcBef>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rowSpan="6">
                  <a:txBody>
                    <a:bodyPr/>
                    <a:lstStyle/>
                    <a:p>
                      <a:pPr marL="50165">
                        <a:lnSpc>
                          <a:spcPct val="10000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Number of </a:t>
                      </a:r>
                      <a:r>
                        <a:rPr lang="en-US" sz="1100" dirty="0">
                          <a:effectLst/>
                          <a:latin typeface="Trebuchet MS" panose="020B0603020202020204" pitchFamily="34" charset="0"/>
                          <a:ea typeface="Verdana" panose="020B0604030504040204" pitchFamily="34" charset="0"/>
                          <a:cs typeface="Verdana" panose="020B0604030504040204" pitchFamily="34" charset="0"/>
                        </a:rPr>
                        <a:t>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Supported through</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innovation</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rowSpan="6">
                  <a:txBody>
                    <a:bodyPr/>
                    <a:lstStyle/>
                    <a:p>
                      <a:pPr marL="25400" marR="23495" algn="ctr">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225</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rowSpan="6" gridSpan="2">
                  <a:txBody>
                    <a:bodyPr/>
                    <a:lstStyle/>
                    <a:p>
                      <a:pPr marL="10795" marR="9525" algn="ctr">
                        <a:lnSpc>
                          <a:spcPct val="100000"/>
                        </a:lnSpc>
                        <a:spcBef>
                          <a:spcPts val="380"/>
                        </a:spcBef>
                        <a:spcAft>
                          <a:spcPts val="0"/>
                        </a:spcAft>
                      </a:pPr>
                      <a:endPar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ct val="100000"/>
                        </a:lnSpc>
                        <a:spcBef>
                          <a:spcPts val="380"/>
                        </a:spcBef>
                        <a:spcAft>
                          <a:spcPts val="0"/>
                        </a:spcAft>
                      </a:pPr>
                      <a:r>
                        <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465</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rowSpan="6" hMerge="1">
                  <a:txBody>
                    <a:bodyPr/>
                    <a:lstStyle/>
                    <a:p>
                      <a:endParaRPr lang="en-US"/>
                    </a:p>
                  </a:txBody>
                  <a:tcPr/>
                </a:tc>
                <a:tc rowSpan="6">
                  <a:txBody>
                    <a:bodyPr/>
                    <a:lstStyle/>
                    <a:p>
                      <a:pPr marL="49530">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There was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an increased </a:t>
                      </a:r>
                      <a:r>
                        <a:rPr lang="en-US" sz="1100" dirty="0">
                          <a:effectLst/>
                          <a:latin typeface="Trebuchet MS" panose="020B0603020202020204" pitchFamily="34" charset="0"/>
                          <a:ea typeface="Verdana" panose="020B0604030504040204" pitchFamily="34" charset="0"/>
                          <a:cs typeface="Verdana" panose="020B0604030504040204" pitchFamily="34" charset="0"/>
                        </a:rPr>
                        <a:t>interest in</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Pitch</a:t>
                      </a:r>
                      <a:r>
                        <a:rPr lang="en-US" sz="1100" spc="-12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and</a:t>
                      </a:r>
                      <a:r>
                        <a:rPr lang="en-US" sz="1100" spc="-12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Perfect</a:t>
                      </a:r>
                      <a:r>
                        <a:rPr lang="en-US" sz="1100" spc="-120"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from SMMEs</a:t>
                      </a:r>
                      <a:r>
                        <a:rPr lang="en-US" sz="1100" dirty="0">
                          <a:effectLst/>
                          <a:latin typeface="Trebuchet MS" panose="020B0603020202020204" pitchFamily="34" charset="0"/>
                          <a:ea typeface="Verdana" panose="020B0604030504040204" pitchFamily="34" charset="0"/>
                          <a:cs typeface="Verdana" panose="020B0604030504040204" pitchFamily="34" charset="0"/>
                        </a:rPr>
                        <a:t>.</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rowSpan="6">
                  <a:txBody>
                    <a:bodyPr/>
                    <a:lstStyle/>
                    <a:p>
                      <a:pPr marL="48895">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1455518588"/>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3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vMerge="1">
                  <a:txBody>
                    <a:bodyPr/>
                    <a:lstStyle/>
                    <a:p>
                      <a:pPr marL="50165">
                        <a:lnSpc>
                          <a:spcPts val="73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marL="50165">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1743418187"/>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2466566896"/>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3904314072"/>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2486129606"/>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8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hMerge="1" vMerge="1">
                  <a:txBody>
                    <a:bodyPr/>
                    <a:lstStyle/>
                    <a:p>
                      <a:pPr marL="50165">
                        <a:lnSpc>
                          <a:spcPts val="8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hMerge="1" vMerge="1">
                  <a:txBody>
                    <a:bodyPr/>
                    <a:lstStyle/>
                    <a:p>
                      <a:endParaRPr lang="en-US"/>
                    </a:p>
                  </a:txBody>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1881416528"/>
                  </a:ext>
                </a:extLst>
              </a:tr>
              <a:tr h="319774">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rowSpan="6" gridSpan="2">
                  <a:txBody>
                    <a:bodyPr/>
                    <a:lstStyle/>
                    <a:p>
                      <a:pPr marL="50165">
                        <a:lnSpc>
                          <a:spcPct val="10000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Improve product</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and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service quality </a:t>
                      </a:r>
                      <a:r>
                        <a:rPr lang="en-US" sz="1100" dirty="0">
                          <a:effectLst/>
                          <a:latin typeface="Trebuchet MS" panose="020B0603020202020204" pitchFamily="34" charset="0"/>
                          <a:ea typeface="Verdana" panose="020B0604030504040204" pitchFamily="34" charset="0"/>
                          <a:cs typeface="Verdana" panose="020B0604030504040204" pitchFamily="34" charset="0"/>
                        </a:rPr>
                        <a:t>of</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supported 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6" hMerge="1">
                  <a:txBody>
                    <a:bodyPr/>
                    <a:lstStyle/>
                    <a:p>
                      <a:pPr marL="50165">
                        <a:lnSpc>
                          <a:spcPts val="760"/>
                        </a:lnSpc>
                        <a:spcBef>
                          <a:spcPts val="365"/>
                        </a:spcBef>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rowSpan="6">
                  <a:txBody>
                    <a:bodyPr/>
                    <a:lstStyle/>
                    <a:p>
                      <a:pPr marL="50165">
                        <a:lnSpc>
                          <a:spcPct val="10000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Number of </a:t>
                      </a:r>
                      <a:r>
                        <a:rPr lang="en-US" sz="1100" dirty="0">
                          <a:effectLst/>
                          <a:latin typeface="Trebuchet MS" panose="020B0603020202020204" pitchFamily="34" charset="0"/>
                          <a:ea typeface="Verdana" panose="020B0604030504040204" pitchFamily="34" charset="0"/>
                          <a:cs typeface="Verdana" panose="020B0604030504040204" pitchFamily="34" charset="0"/>
                        </a:rPr>
                        <a:t>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Supported with quality  interventions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6">
                  <a:txBody>
                    <a:bodyPr/>
                    <a:lstStyle/>
                    <a:p>
                      <a:pPr marL="25400" marR="23495" algn="ctr">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150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6" gridSpan="2">
                  <a:txBody>
                    <a:bodyPr/>
                    <a:lstStyle/>
                    <a:p>
                      <a:pPr marL="10795" marR="9525" algn="ctr">
                        <a:lnSpc>
                          <a:spcPct val="100000"/>
                        </a:lnSpc>
                        <a:spcBef>
                          <a:spcPts val="385"/>
                        </a:spcBef>
                        <a:spcAft>
                          <a:spcPts val="0"/>
                        </a:spcAft>
                      </a:pPr>
                      <a:endPar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ct val="100000"/>
                        </a:lnSpc>
                        <a:spcBef>
                          <a:spcPts val="385"/>
                        </a:spcBef>
                        <a:spcAft>
                          <a:spcPts val="0"/>
                        </a:spcAft>
                      </a:pPr>
                      <a:r>
                        <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266</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rowSpan="6" hMerge="1">
                  <a:txBody>
                    <a:bodyPr/>
                    <a:lstStyle/>
                    <a:p>
                      <a:endParaRPr lang="en-US"/>
                    </a:p>
                  </a:txBody>
                  <a:tcPr/>
                </a:tc>
                <a:tc rowSpan="6">
                  <a:txBody>
                    <a:bodyPr/>
                    <a:lstStyle/>
                    <a:p>
                      <a:pPr marL="49530">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Increased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requests from</a:t>
                      </a:r>
                      <a:r>
                        <a:rPr lang="en-US" sz="1100" spc="-185" dirty="0" smtClean="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branches</a:t>
                      </a:r>
                      <a:r>
                        <a:rPr lang="en-US" sz="1100" spc="-185"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as</a:t>
                      </a:r>
                      <a:r>
                        <a:rPr lang="en-US" sz="1100" spc="-185" dirty="0">
                          <a:effectLst/>
                          <a:latin typeface="Trebuchet MS" panose="020B0603020202020204" pitchFamily="34" charset="0"/>
                          <a:ea typeface="Verdana" panose="020B0604030504040204" pitchFamily="34" charset="0"/>
                          <a:cs typeface="Verdana" panose="020B0604030504040204" pitchFamily="34" charset="0"/>
                        </a:rPr>
                        <a:t> </a:t>
                      </a:r>
                      <a:r>
                        <a:rPr lang="en-US" sz="1100" dirty="0">
                          <a:effectLst/>
                          <a:latin typeface="Trebuchet MS" panose="020B0603020202020204" pitchFamily="34" charset="0"/>
                          <a:ea typeface="Verdana" panose="020B0604030504040204" pitchFamily="34" charset="0"/>
                          <a:cs typeface="Verdana" panose="020B0604030504040204" pitchFamily="34" charset="0"/>
                        </a:rPr>
                        <a:t>well</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as additional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budget support </a:t>
                      </a:r>
                      <a:r>
                        <a:rPr lang="en-US" sz="1100" dirty="0">
                          <a:effectLst/>
                          <a:latin typeface="Trebuchet MS" panose="020B0603020202020204" pitchFamily="34" charset="0"/>
                          <a:ea typeface="Verdana" panose="020B0604030504040204" pitchFamily="34" charset="0"/>
                          <a:cs typeface="Verdana" panose="020B0604030504040204" pitchFamily="34" charset="0"/>
                        </a:rPr>
                        <a:t>from ECIC</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contributed in </a:t>
                      </a:r>
                      <a:r>
                        <a:rPr lang="en-US" sz="1100" dirty="0" smtClean="0">
                          <a:effectLst/>
                          <a:latin typeface="Trebuchet MS" panose="020B0603020202020204" pitchFamily="34" charset="0"/>
                          <a:ea typeface="Verdana" panose="020B0604030504040204" pitchFamily="34" charset="0"/>
                          <a:cs typeface="Verdana" panose="020B0604030504040204" pitchFamily="34" charset="0"/>
                        </a:rPr>
                        <a:t>this achievement</a:t>
                      </a:r>
                      <a:r>
                        <a:rPr lang="en-US" sz="1100" dirty="0">
                          <a:effectLst/>
                          <a:latin typeface="Trebuchet MS" panose="020B0603020202020204" pitchFamily="34" charset="0"/>
                          <a:ea typeface="Verdana" panose="020B0604030504040204" pitchFamily="34" charset="0"/>
                          <a:cs typeface="Verdana" panose="020B0604030504040204" pitchFamily="34" charset="0"/>
                        </a:rPr>
                        <a:t>.</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6">
                  <a:txBody>
                    <a:bodyPr/>
                    <a:lstStyle/>
                    <a:p>
                      <a:pPr marL="48895">
                        <a:lnSpc>
                          <a:spcPct val="10000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1796102742"/>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3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3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592216585"/>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2660870560"/>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2287189387"/>
                  </a:ext>
                </a:extLst>
              </a:tr>
              <a:tr h="234502">
                <a:tc>
                  <a:txBody>
                    <a:bodyPr/>
                    <a:lstStyle/>
                    <a:p>
                      <a:pPr>
                        <a:lnSpc>
                          <a:spcPct val="10000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7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v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marL="50165">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1540181685"/>
                  </a:ext>
                </a:extLst>
              </a:tr>
              <a:tr h="234502">
                <a:tc>
                  <a:txBody>
                    <a:bodyPr/>
                    <a:lstStyle/>
                    <a:p>
                      <a:pPr>
                        <a:lnSpc>
                          <a:spcPct val="10000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vMerge="1">
                  <a:txBody>
                    <a:bodyPr/>
                    <a:lstStyle/>
                    <a:p>
                      <a:pPr marL="50165">
                        <a:lnSpc>
                          <a:spcPts val="84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hMerge="1" vMerge="1">
                  <a:txBody>
                    <a:bodyPr/>
                    <a:lstStyle/>
                    <a:p>
                      <a:pPr marL="50165">
                        <a:lnSpc>
                          <a:spcPts val="8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gridSpan="2"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hMerge="1" vMerge="1">
                  <a:txBody>
                    <a:bodyPr/>
                    <a:lstStyle/>
                    <a:p>
                      <a:endParaRPr lang="en-US"/>
                    </a:p>
                  </a:txBody>
                  <a:tcPr/>
                </a:tc>
                <a:tc vMerge="1">
                  <a:txBody>
                    <a:bodyPr/>
                    <a:lstStyle/>
                    <a:p>
                      <a:pPr marL="49530">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lnSpc>
                          <a:spcPct val="100000"/>
                        </a:lnSpc>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482814452"/>
                  </a:ext>
                </a:extLst>
              </a:tr>
            </a:tbl>
          </a:graphicData>
        </a:graphic>
      </p:graphicFrame>
    </p:spTree>
    <p:extLst>
      <p:ext uri="{BB962C8B-B14F-4D97-AF65-F5344CB8AC3E}">
        <p14:creationId xmlns:p14="http://schemas.microsoft.com/office/powerpoint/2010/main" xmlns="" val="1806352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11343"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2: INTERNAL PROCESSES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24</a:t>
            </a:fld>
            <a:endParaRPr lang="en-US" dirty="0">
              <a:solidFill>
                <a:prstClr val="black">
                  <a:tint val="75000"/>
                </a:prst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1618140530"/>
              </p:ext>
            </p:extLst>
          </p:nvPr>
        </p:nvGraphicFramePr>
        <p:xfrm>
          <a:off x="1" y="1000920"/>
          <a:ext cx="9111344" cy="5174069"/>
        </p:xfrm>
        <a:graphic>
          <a:graphicData uri="http://schemas.openxmlformats.org/drawingml/2006/table">
            <a:tbl>
              <a:tblPr firstRow="1" firstCol="1" lastRow="1" lastCol="1" bandRow="1" bandCol="1"/>
              <a:tblGrid>
                <a:gridCol w="972495">
                  <a:extLst>
                    <a:ext uri="{9D8B030D-6E8A-4147-A177-3AD203B41FA5}">
                      <a16:colId xmlns="" xmlns:a16="http://schemas.microsoft.com/office/drawing/2014/main" val="2737691447"/>
                    </a:ext>
                  </a:extLst>
                </a:gridCol>
                <a:gridCol w="366308"/>
                <a:gridCol w="1115879">
                  <a:extLst>
                    <a:ext uri="{9D8B030D-6E8A-4147-A177-3AD203B41FA5}">
                      <a16:colId xmlns="" xmlns:a16="http://schemas.microsoft.com/office/drawing/2014/main" val="1522979193"/>
                    </a:ext>
                  </a:extLst>
                </a:gridCol>
                <a:gridCol w="1302687">
                  <a:extLst>
                    <a:ext uri="{9D8B030D-6E8A-4147-A177-3AD203B41FA5}">
                      <a16:colId xmlns="" xmlns:a16="http://schemas.microsoft.com/office/drawing/2014/main" val="1122902403"/>
                    </a:ext>
                  </a:extLst>
                </a:gridCol>
                <a:gridCol w="819475">
                  <a:extLst>
                    <a:ext uri="{9D8B030D-6E8A-4147-A177-3AD203B41FA5}">
                      <a16:colId xmlns="" xmlns:a16="http://schemas.microsoft.com/office/drawing/2014/main" val="3413911260"/>
                    </a:ext>
                  </a:extLst>
                </a:gridCol>
                <a:gridCol w="629638">
                  <a:extLst>
                    <a:ext uri="{9D8B030D-6E8A-4147-A177-3AD203B41FA5}">
                      <a16:colId xmlns="" xmlns:a16="http://schemas.microsoft.com/office/drawing/2014/main" val="1505964345"/>
                    </a:ext>
                  </a:extLst>
                </a:gridCol>
                <a:gridCol w="142238"/>
                <a:gridCol w="2791923"/>
                <a:gridCol w="970701"/>
              </a:tblGrid>
              <a:tr h="599112">
                <a:tc gridSpan="2">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149225" marR="130175" indent="-317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OBJECTIVE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hMerge="1">
                  <a:txBody>
                    <a:bodyPr/>
                    <a:lstStyle/>
                    <a:p>
                      <a:endParaRPr lang="en-US"/>
                    </a:p>
                  </a:txBody>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102870" marR="73660" indent="-139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INITIATIVE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39370" marR="3556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PERFORMANCE MEASURE OR INDICATOR</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71120" indent="-13335">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ANNUAL TARGET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22860" indent="1155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ACTUAL ACHIEVEMENT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gridSpan="2">
                  <a:txBody>
                    <a:bodyPr/>
                    <a:lstStyle/>
                    <a:p>
                      <a:pPr>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a:spcBef>
                          <a:spcPts val="4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57150">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REASONS FOR VARIANCE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2880" marR="181610" algn="ctr">
                        <a:spcBef>
                          <a:spcPts val="38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MEASURES TAKEN TO RECTIFY</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extLst>
                  <a:ext uri="{0D108BD9-81ED-4DB2-BD59-A6C34878D82A}">
                    <a16:rowId xmlns="" xmlns:a16="http://schemas.microsoft.com/office/drawing/2014/main" val="2159983087"/>
                  </a:ext>
                </a:extLst>
              </a:tr>
              <a:tr h="381168">
                <a:tc gridSpan="9">
                  <a:txBody>
                    <a:bodyPr/>
                    <a:lstStyle/>
                    <a:p>
                      <a:pPr marL="2011680" algn="ctr">
                        <a:spcBef>
                          <a:spcPts val="225"/>
                        </a:spcBef>
                        <a:spcAft>
                          <a:spcPts val="0"/>
                        </a:spcAft>
                      </a:pPr>
                      <a:r>
                        <a:rPr lang="en-US" sz="12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2: SEDA TECHNOLOGY PROGRAMME</a:t>
                      </a:r>
                      <a:endParaRPr lang="en-ZA" sz="12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US"/>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818428130"/>
                  </a:ext>
                </a:extLst>
              </a:tr>
              <a:tr h="205945">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gridSpan="2">
                  <a:txBody>
                    <a:bodyPr/>
                    <a:lstStyle/>
                    <a:p>
                      <a:pPr marL="50165">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Increase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hMerge="1">
                  <a:txBody>
                    <a:bodyPr/>
                    <a:lstStyle/>
                    <a:p>
                      <a:pPr marL="50165">
                        <a:lnSpc>
                          <a:spcPts val="760"/>
                        </a:lnSpc>
                        <a:spcBef>
                          <a:spcPts val="365"/>
                        </a:spcBef>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a:txBody>
                    <a:bodyPr/>
                    <a:lstStyle/>
                    <a:p>
                      <a:pPr marL="50165">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Number</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a:txBody>
                    <a:bodyPr/>
                    <a:lstStyle/>
                    <a:p>
                      <a:pPr marL="25400" marR="23495" algn="ctr">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27</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gridSpan="2">
                  <a:txBody>
                    <a:bodyPr/>
                    <a:lstStyle/>
                    <a:p>
                      <a:pPr marL="10795" marR="9525" algn="ctr">
                        <a:lnSpc>
                          <a:spcPts val="745"/>
                        </a:lnSpc>
                        <a:spcBef>
                          <a:spcPts val="385"/>
                        </a:spcBef>
                        <a:spcAft>
                          <a:spcPts val="0"/>
                        </a:spcAft>
                      </a:pPr>
                      <a:r>
                        <a:rPr lang="en-US" sz="11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50</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916C"/>
                    </a:solidFill>
                  </a:tcPr>
                </a:tc>
                <a:tc hMerge="1">
                  <a:txBody>
                    <a:bodyPr/>
                    <a:lstStyle/>
                    <a:p>
                      <a:endParaRPr lang="en-US"/>
                    </a:p>
                  </a:txBody>
                  <a:tcPr/>
                </a:tc>
                <a:tc>
                  <a:txBody>
                    <a:bodyPr/>
                    <a:lstStyle/>
                    <a:p>
                      <a:pPr marL="49530">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ECIC provided extra</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a:txBody>
                    <a:bodyPr/>
                    <a:lstStyle/>
                    <a:p>
                      <a:pPr marL="48895">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None</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extLst>
                  <a:ext uri="{0D108BD9-81ED-4DB2-BD59-A6C34878D82A}">
                    <a16:rowId xmlns="" xmlns:a16="http://schemas.microsoft.com/office/drawing/2014/main" val="3614786080"/>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3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 number</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marL="50165">
                        <a:lnSpc>
                          <a:spcPts val="73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ts val="73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of clients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3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funding and this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512788223"/>
                  </a:ext>
                </a:extLst>
              </a:tr>
              <a:tr h="205945">
                <a:tc>
                  <a:txBody>
                    <a:bodyPr/>
                    <a:lstStyle/>
                    <a:p>
                      <a:pPr marL="50165">
                        <a:lnSpc>
                          <a:spcPct val="100000"/>
                        </a:lnSpc>
                        <a:spcBef>
                          <a:spcPts val="380"/>
                        </a:spcBef>
                        <a:spcAft>
                          <a:spcPts val="0"/>
                        </a:spcAft>
                      </a:pPr>
                      <a:r>
                        <a:rPr lang="en-US" sz="1100" b="1" dirty="0">
                          <a:effectLst/>
                          <a:latin typeface="Trebuchet MS" panose="020B0603020202020204" pitchFamily="34" charset="0"/>
                          <a:ea typeface="Verdana" panose="020B0604030504040204" pitchFamily="34" charset="0"/>
                          <a:cs typeface="Verdana" panose="020B0604030504040204" pitchFamily="34" charset="0"/>
                        </a:rPr>
                        <a:t>Improve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of 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supported</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enabled more clients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4180477864"/>
                  </a:ext>
                </a:extLst>
              </a:tr>
              <a:tr h="205945">
                <a:tc>
                  <a:txBody>
                    <a:bodyPr/>
                    <a:lstStyle/>
                    <a:p>
                      <a:pPr marL="50165">
                        <a:lnSpc>
                          <a:spcPct val="100000"/>
                        </a:lnSpc>
                        <a:spcAft>
                          <a:spcPts val="0"/>
                        </a:spcAft>
                      </a:pPr>
                      <a:r>
                        <a:rPr lang="en-US" sz="1100" b="1" dirty="0">
                          <a:effectLst/>
                          <a:latin typeface="Trebuchet MS" panose="020B0603020202020204" pitchFamily="34" charset="0"/>
                          <a:ea typeface="Verdana" panose="020B0604030504040204" pitchFamily="34" charset="0"/>
                          <a:cs typeface="Verdana" panose="020B0604030504040204" pitchFamily="34" charset="0"/>
                        </a:rPr>
                        <a:t>Service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supported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through</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to be supported.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1839772147"/>
                  </a:ext>
                </a:extLst>
              </a:tr>
              <a:tr h="205945">
                <a:tc>
                  <a:txBody>
                    <a:bodyPr/>
                    <a:lstStyle/>
                    <a:p>
                      <a:pPr marL="50165">
                        <a:lnSpc>
                          <a:spcPct val="100000"/>
                        </a:lnSpc>
                        <a:spcAft>
                          <a:spcPts val="0"/>
                        </a:spcAft>
                      </a:pPr>
                      <a:r>
                        <a:rPr lang="en-US" sz="1100" b="1" dirty="0">
                          <a:effectLst/>
                          <a:latin typeface="Trebuchet MS" panose="020B0603020202020204" pitchFamily="34" charset="0"/>
                          <a:ea typeface="Verdana" panose="020B0604030504040204" pitchFamily="34" charset="0"/>
                          <a:cs typeface="Verdana" panose="020B0604030504040204" pitchFamily="34" charset="0"/>
                        </a:rPr>
                        <a:t>Access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through</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Technology</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546378179"/>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8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TTF</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hMerge="1">
                  <a:txBody>
                    <a:bodyPr/>
                    <a:lstStyle/>
                    <a:p>
                      <a:pPr marL="50165">
                        <a:lnSpc>
                          <a:spcPts val="8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ts val="8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Transfer</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hMerge="1">
                  <a:txBody>
                    <a:bodyPr/>
                    <a:lstStyle/>
                    <a:p>
                      <a:endParaRPr lang="en-US"/>
                    </a:p>
                  </a:txBody>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677227756"/>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Increase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hMerge="1">
                  <a:txBody>
                    <a:bodyPr/>
                    <a:lstStyle/>
                    <a:p>
                      <a:pPr marL="50165">
                        <a:lnSpc>
                          <a:spcPts val="760"/>
                        </a:lnSpc>
                        <a:spcBef>
                          <a:spcPts val="365"/>
                        </a:spcBef>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a:txBody>
                    <a:bodyPr/>
                    <a:lstStyle/>
                    <a:p>
                      <a:pPr marL="50165">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Number of</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a:txBody>
                    <a:bodyPr/>
                    <a:lstStyle/>
                    <a:p>
                      <a:pPr marL="25400" marR="23495" algn="ctr">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338</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gridSpan="2">
                  <a:txBody>
                    <a:bodyPr/>
                    <a:lstStyle/>
                    <a:p>
                      <a:pPr marL="10795" marR="9525" algn="ctr">
                        <a:lnSpc>
                          <a:spcPts val="745"/>
                        </a:lnSpc>
                        <a:spcBef>
                          <a:spcPts val="385"/>
                        </a:spcBef>
                        <a:spcAft>
                          <a:spcPts val="0"/>
                        </a:spcAft>
                      </a:pPr>
                      <a:r>
                        <a:rPr lang="en-US" sz="11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498</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916C"/>
                    </a:solidFill>
                  </a:tcPr>
                </a:tc>
                <a:tc hMerge="1">
                  <a:txBody>
                    <a:bodyPr/>
                    <a:lstStyle/>
                    <a:p>
                      <a:endParaRPr lang="en-US"/>
                    </a:p>
                  </a:txBody>
                  <a:tcPr/>
                </a:tc>
                <a:tc>
                  <a:txBody>
                    <a:bodyPr/>
                    <a:lstStyle/>
                    <a:p>
                      <a:pPr marL="49530">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Newly launched EIP</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a:txBody>
                    <a:bodyPr/>
                    <a:lstStyle/>
                    <a:p>
                      <a:pPr marL="48895">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None</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extLst>
                  <a:ext uri="{0D108BD9-81ED-4DB2-BD59-A6C34878D82A}">
                    <a16:rowId xmlns="" xmlns:a16="http://schemas.microsoft.com/office/drawing/2014/main" val="130800378"/>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3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 number</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a:txBody>
                    <a:bodyPr/>
                    <a:lstStyle/>
                    <a:p>
                      <a:pPr marL="50165">
                        <a:lnSpc>
                          <a:spcPts val="73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marL="50165">
                        <a:lnSpc>
                          <a:spcPts val="73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new SMMEs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3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incubators contributed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545205611"/>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of new</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marL="50165">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established</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to the increased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3048918636"/>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SMMEs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number of new</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1260883388"/>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established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SMMEs established.</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2148845926"/>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187866994"/>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extLst>
                  <a:ext uri="{0D108BD9-81ED-4DB2-BD59-A6C34878D82A}">
                    <a16:rowId xmlns="" xmlns:a16="http://schemas.microsoft.com/office/drawing/2014/main" val="775604500"/>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hMerge="1">
                  <a:txBody>
                    <a:bodyPr/>
                    <a:lstStyle/>
                    <a:p>
                      <a:endParaRPr lang="en-US"/>
                    </a:p>
                  </a:txBody>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609352750"/>
                  </a:ext>
                </a:extLst>
              </a:tr>
              <a:tr h="280834">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Increase in</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hMerge="1">
                  <a:txBody>
                    <a:bodyPr/>
                    <a:lstStyle/>
                    <a:p>
                      <a:pPr marL="50165">
                        <a:lnSpc>
                          <a:spcPts val="760"/>
                        </a:lnSpc>
                        <a:spcBef>
                          <a:spcPts val="365"/>
                        </a:spcBef>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a:txBody>
                    <a:bodyPr/>
                    <a:lstStyle/>
                    <a:p>
                      <a:pPr marL="50165">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Number</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a:txBody>
                    <a:bodyPr/>
                    <a:lstStyle/>
                    <a:p>
                      <a:pPr marL="25400" marR="23495" algn="ctr">
                        <a:lnSpc>
                          <a:spcPts val="760"/>
                        </a:lnSpc>
                        <a:spcBef>
                          <a:spcPts val="365"/>
                        </a:spcBef>
                        <a:spcAft>
                          <a:spcPts val="0"/>
                        </a:spcAft>
                      </a:pPr>
                      <a:r>
                        <a:rPr lang="en-US" sz="1100" dirty="0" smtClean="0">
                          <a:effectLst/>
                          <a:latin typeface="Trebuchet MS" panose="020B0603020202020204" pitchFamily="34" charset="0"/>
                          <a:ea typeface="Verdana" panose="020B0604030504040204" pitchFamily="34" charset="0"/>
                          <a:cs typeface="Verdana" panose="020B0604030504040204" pitchFamily="34" charset="0"/>
                        </a:rPr>
                        <a:t>140</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gridSpan="2">
                  <a:txBody>
                    <a:bodyPr/>
                    <a:lstStyle/>
                    <a:p>
                      <a:pPr marL="10795" marR="9525" algn="ctr">
                        <a:lnSpc>
                          <a:spcPts val="745"/>
                        </a:lnSpc>
                        <a:spcBef>
                          <a:spcPts val="385"/>
                        </a:spcBef>
                        <a:spcAft>
                          <a:spcPts val="0"/>
                        </a:spcAft>
                      </a:pPr>
                      <a:endPar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ts val="745"/>
                        </a:lnSpc>
                        <a:spcBef>
                          <a:spcPts val="385"/>
                        </a:spcBef>
                        <a:spcAft>
                          <a:spcPts val="0"/>
                        </a:spcAft>
                      </a:pPr>
                      <a:r>
                        <a:rPr lang="en-US" sz="11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199</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4916C"/>
                    </a:solidFill>
                  </a:tcPr>
                </a:tc>
                <a:tc hMerge="1">
                  <a:txBody>
                    <a:bodyPr/>
                    <a:lstStyle/>
                    <a:p>
                      <a:endParaRPr lang="en-US"/>
                    </a:p>
                  </a:txBody>
                  <a:tcPr/>
                </a:tc>
                <a:tc>
                  <a:txBody>
                    <a:bodyPr/>
                    <a:lstStyle/>
                    <a:p>
                      <a:pPr marL="49530">
                        <a:lnSpc>
                          <a:spcPts val="760"/>
                        </a:lnSpc>
                        <a:spcBef>
                          <a:spcPts val="365"/>
                        </a:spcBef>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More incubates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tc>
                  <a:txBody>
                    <a:bodyPr/>
                    <a:lstStyle/>
                    <a:p>
                      <a:pPr marL="48895">
                        <a:lnSpc>
                          <a:spcPts val="760"/>
                        </a:lnSpc>
                        <a:spcBef>
                          <a:spcPts val="365"/>
                        </a:spcBef>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1D3D4"/>
                    </a:solidFill>
                  </a:tcPr>
                </a:tc>
                <a:extLst>
                  <a:ext uri="{0D108BD9-81ED-4DB2-BD59-A6C34878D82A}">
                    <a16:rowId xmlns="" xmlns:a16="http://schemas.microsoft.com/office/drawing/2014/main" val="240524418"/>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3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incubation</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marL="50165">
                        <a:lnSpc>
                          <a:spcPts val="73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ts val="73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of SMMEs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3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completed their</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173859598"/>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marL="50165">
                        <a:lnSpc>
                          <a:spcPts val="7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graduates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marL="50165">
                        <a:lnSpc>
                          <a:spcPts val="740"/>
                        </a:lnSpc>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graduated</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graduation milestones</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1209216172"/>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and have graduated</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2904979586"/>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54916C"/>
                    </a:solidFill>
                  </a:tcPr>
                </a:tc>
                <a:tc hMerge="1">
                  <a:txBody>
                    <a:bodyPr/>
                    <a:lstStyle/>
                    <a:p>
                      <a:endParaRPr lang="en-US"/>
                    </a:p>
                  </a:txBody>
                  <a:tcPr/>
                </a:tc>
                <a:tc>
                  <a:txBody>
                    <a:bodyPr/>
                    <a:lstStyle/>
                    <a:p>
                      <a:pPr marL="49530">
                        <a:lnSpc>
                          <a:spcPts val="740"/>
                        </a:lnSpc>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from the incubation</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extLst>
                  <a:ext uri="{0D108BD9-81ED-4DB2-BD59-A6C34878D82A}">
                    <a16:rowId xmlns="" xmlns:a16="http://schemas.microsoft.com/office/drawing/2014/main" val="1434505970"/>
                  </a:ext>
                </a:extLst>
              </a:tr>
              <a:tr h="205945">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gridSpan="2">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hMerge="1">
                  <a:txBody>
                    <a:bodyPr/>
                    <a:lstStyle/>
                    <a:p>
                      <a:pPr>
                        <a:spcAft>
                          <a:spcPts val="0"/>
                        </a:spcAft>
                      </a:pP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gridSpan="2">
                  <a:txBody>
                    <a:bodyPr/>
                    <a:lstStyle/>
                    <a:p>
                      <a:pPr>
                        <a:spcAft>
                          <a:spcPts val="0"/>
                        </a:spcAft>
                      </a:pPr>
                      <a:r>
                        <a:rPr lang="en-US" sz="1100">
                          <a:effectLst/>
                          <a:latin typeface="Trebuchet MS" panose="020B0603020202020204" pitchFamily="34" charset="0"/>
                          <a:ea typeface="Verdana" panose="020B0604030504040204" pitchFamily="34" charset="0"/>
                          <a:cs typeface="Verdana" panose="020B0604030504040204" pitchFamily="34" charset="0"/>
                        </a:rPr>
                        <a:t> </a:t>
                      </a:r>
                      <a:endParaRPr lang="en-ZA" sz="11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hMerge="1">
                  <a:txBody>
                    <a:bodyPr/>
                    <a:lstStyle/>
                    <a:p>
                      <a:endParaRPr lang="en-US"/>
                    </a:p>
                  </a:txBody>
                  <a:tcPr/>
                </a:tc>
                <a:tc>
                  <a:txBody>
                    <a:bodyPr/>
                    <a:lstStyle/>
                    <a:p>
                      <a:pPr marL="49530">
                        <a:lnSpc>
                          <a:spcPts val="840"/>
                        </a:lnSpc>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programmes.</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tc>
                  <a:txBody>
                    <a:bodyPr/>
                    <a:lstStyle/>
                    <a:p>
                      <a:pPr>
                        <a:spcAft>
                          <a:spcPts val="0"/>
                        </a:spcAft>
                      </a:pPr>
                      <a:r>
                        <a:rPr lang="en-US" sz="1100" dirty="0">
                          <a:effectLst/>
                          <a:latin typeface="Trebuchet MS" panose="020B0603020202020204" pitchFamily="34" charset="0"/>
                          <a:ea typeface="Verdana" panose="020B0604030504040204" pitchFamily="34" charset="0"/>
                          <a:cs typeface="Verdana" panose="020B0604030504040204" pitchFamily="34" charset="0"/>
                        </a:rPr>
                        <a:t> </a:t>
                      </a: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3980287996"/>
                  </a:ext>
                </a:extLst>
              </a:tr>
            </a:tbl>
          </a:graphicData>
        </a:graphic>
      </p:graphicFrame>
    </p:spTree>
    <p:extLst>
      <p:ext uri="{BB962C8B-B14F-4D97-AF65-F5344CB8AC3E}">
        <p14:creationId xmlns:p14="http://schemas.microsoft.com/office/powerpoint/2010/main" xmlns="" val="1893704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9111343" cy="685800"/>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3: INTERNAL PROCESSES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25</a:t>
            </a:fld>
            <a:endParaRPr lang="en-US" dirty="0">
              <a:solidFill>
                <a:prstClr val="black">
                  <a:tint val="75000"/>
                </a:prst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3893147205"/>
              </p:ext>
            </p:extLst>
          </p:nvPr>
        </p:nvGraphicFramePr>
        <p:xfrm>
          <a:off x="1" y="838200"/>
          <a:ext cx="9111342" cy="5677381"/>
        </p:xfrm>
        <a:graphic>
          <a:graphicData uri="http://schemas.openxmlformats.org/drawingml/2006/table">
            <a:tbl>
              <a:tblPr firstRow="1" firstCol="1" lastRow="1" lastCol="1" bandRow="1" bandCol="1"/>
              <a:tblGrid>
                <a:gridCol w="1338806">
                  <a:extLst>
                    <a:ext uri="{9D8B030D-6E8A-4147-A177-3AD203B41FA5}">
                      <a16:colId xmlns="" xmlns:a16="http://schemas.microsoft.com/office/drawing/2014/main" val="1279044172"/>
                    </a:ext>
                  </a:extLst>
                </a:gridCol>
                <a:gridCol w="1115877">
                  <a:extLst>
                    <a:ext uri="{9D8B030D-6E8A-4147-A177-3AD203B41FA5}">
                      <a16:colId xmlns="" xmlns:a16="http://schemas.microsoft.com/office/drawing/2014/main" val="2599468232"/>
                    </a:ext>
                  </a:extLst>
                </a:gridCol>
                <a:gridCol w="1528388">
                  <a:extLst>
                    <a:ext uri="{9D8B030D-6E8A-4147-A177-3AD203B41FA5}">
                      <a16:colId xmlns="" xmlns:a16="http://schemas.microsoft.com/office/drawing/2014/main" val="1927563545"/>
                    </a:ext>
                  </a:extLst>
                </a:gridCol>
                <a:gridCol w="1062151"/>
                <a:gridCol w="796614"/>
                <a:gridCol w="2318760"/>
                <a:gridCol w="950746"/>
              </a:tblGrid>
              <a:tr h="457200">
                <a:tc>
                  <a:txBody>
                    <a:bodyPr/>
                    <a:lstStyle/>
                    <a:p>
                      <a:pPr>
                        <a:spcBef>
                          <a:spcPts val="10"/>
                        </a:spcBef>
                        <a:spcAft>
                          <a:spcPts val="0"/>
                        </a:spcAft>
                      </a:pPr>
                      <a:r>
                        <a:rPr lang="en-US" sz="700" dirty="0">
                          <a:effectLst/>
                          <a:latin typeface="Times New Roman" panose="02020603050405020304" pitchFamily="18" charset="0"/>
                          <a:ea typeface="Verdana" panose="020B0604030504040204" pitchFamily="34" charset="0"/>
                          <a:cs typeface="Verdana" panose="020B0604030504040204" pitchFamily="34" charset="0"/>
                        </a:rPr>
                        <a:t> </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p>
                      <a:pPr marL="149225" marR="130175" indent="-3175">
                        <a:spcAft>
                          <a:spcPts val="0"/>
                        </a:spcAft>
                      </a:pP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STRATEGIC OBJECTIVE</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700" dirty="0">
                          <a:effectLst/>
                          <a:latin typeface="Times New Roman" panose="02020603050405020304" pitchFamily="18" charset="0"/>
                          <a:ea typeface="Verdana" panose="020B0604030504040204" pitchFamily="34" charset="0"/>
                          <a:cs typeface="Verdana" panose="020B0604030504040204" pitchFamily="34" charset="0"/>
                        </a:rPr>
                        <a:t> </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p>
                      <a:pPr marL="102870" marR="73660" indent="-13970">
                        <a:spcAft>
                          <a:spcPts val="0"/>
                        </a:spcAft>
                      </a:pP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STRATEGIC INITIATIVE</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39370" marR="35560" algn="ctr">
                        <a:spcBef>
                          <a:spcPts val="385"/>
                        </a:spcBef>
                        <a:spcAft>
                          <a:spcPts val="0"/>
                        </a:spcAft>
                      </a:pP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PERFORMANCE MEASURE OR INDICATOR</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700" dirty="0">
                          <a:effectLst/>
                          <a:latin typeface="Times New Roman" panose="02020603050405020304" pitchFamily="18" charset="0"/>
                          <a:ea typeface="Verdana" panose="020B0604030504040204" pitchFamily="34" charset="0"/>
                          <a:cs typeface="Verdana" panose="020B0604030504040204" pitchFamily="34" charset="0"/>
                        </a:rPr>
                        <a:t> </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p>
                      <a:pPr marL="71120" indent="-13335">
                        <a:spcAft>
                          <a:spcPts val="0"/>
                        </a:spcAft>
                      </a:pP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ANNUAL TARGET</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700" dirty="0">
                          <a:effectLst/>
                          <a:latin typeface="Times New Roman" panose="02020603050405020304" pitchFamily="18" charset="0"/>
                          <a:ea typeface="Verdana" panose="020B0604030504040204" pitchFamily="34" charset="0"/>
                          <a:cs typeface="Verdana" panose="020B0604030504040204" pitchFamily="34" charset="0"/>
                        </a:rPr>
                        <a:t> </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p>
                      <a:pPr marL="22860" indent="115570">
                        <a:spcAft>
                          <a:spcPts val="0"/>
                        </a:spcAft>
                      </a:pP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ACTUAL ACHIEVEMENT</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Aft>
                          <a:spcPts val="0"/>
                        </a:spcAft>
                      </a:pPr>
                      <a:r>
                        <a:rPr lang="en-US" sz="700" dirty="0">
                          <a:effectLst/>
                          <a:latin typeface="Times New Roman" panose="02020603050405020304" pitchFamily="18" charset="0"/>
                          <a:ea typeface="Verdana" panose="020B0604030504040204" pitchFamily="34" charset="0"/>
                          <a:cs typeface="Verdana" panose="020B0604030504040204" pitchFamily="34" charset="0"/>
                        </a:rPr>
                        <a:t> </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p>
                      <a:pPr>
                        <a:spcBef>
                          <a:spcPts val="40"/>
                        </a:spcBef>
                        <a:spcAft>
                          <a:spcPts val="0"/>
                        </a:spcAft>
                      </a:pPr>
                      <a:r>
                        <a:rPr lang="en-US" sz="700" dirty="0">
                          <a:effectLst/>
                          <a:latin typeface="Times New Roman" panose="02020603050405020304" pitchFamily="18" charset="0"/>
                          <a:ea typeface="Verdana" panose="020B0604030504040204" pitchFamily="34" charset="0"/>
                          <a:cs typeface="Verdana" panose="020B0604030504040204" pitchFamily="34" charset="0"/>
                        </a:rPr>
                        <a:t> </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p>
                      <a:pPr marL="57150">
                        <a:spcAft>
                          <a:spcPts val="0"/>
                        </a:spcAft>
                      </a:pPr>
                      <a:r>
                        <a:rPr lang="en-US" sz="700" b="1"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REASONS </a:t>
                      </a: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FOR VARIANCE</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182880" marR="181610" algn="ctr">
                        <a:spcBef>
                          <a:spcPts val="385"/>
                        </a:spcBef>
                        <a:spcAft>
                          <a:spcPts val="0"/>
                        </a:spcAft>
                      </a:pPr>
                      <a:r>
                        <a:rPr lang="en-US" sz="7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MEASURES TAKEN TO RECTIFY</a:t>
                      </a: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extLst>
                  <a:ext uri="{0D108BD9-81ED-4DB2-BD59-A6C34878D82A}">
                    <a16:rowId xmlns="" xmlns:a16="http://schemas.microsoft.com/office/drawing/2014/main" val="2687458792"/>
                  </a:ext>
                </a:extLst>
              </a:tr>
              <a:tr h="138484">
                <a:tc gridSpan="7">
                  <a:txBody>
                    <a:bodyPr/>
                    <a:lstStyle/>
                    <a:p>
                      <a:pPr marL="2329180" marR="2327275" algn="ctr">
                        <a:spcBef>
                          <a:spcPts val="225"/>
                        </a:spcBef>
                        <a:spcAft>
                          <a:spcPts val="0"/>
                        </a:spcAft>
                      </a:pPr>
                      <a:r>
                        <a:rPr lang="en-ZA" sz="1200" b="1"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PROGRAMME 3: ADMINISTRATION</a:t>
                      </a:r>
                      <a:endParaRPr lang="en-ZA" sz="1200" b="1"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ZA"/>
                    </a:p>
                  </a:txBody>
                  <a:tcPr/>
                </a:tc>
                <a:tc hMerge="1">
                  <a:txBody>
                    <a:bodyPr/>
                    <a:lstStyle/>
                    <a:p>
                      <a:endParaRPr lang="en-ZA"/>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666567982"/>
                  </a:ext>
                </a:extLst>
              </a:tr>
              <a:tr h="665514">
                <a:tc rowSpan="2">
                  <a:txBody>
                    <a:bodyPr/>
                    <a:lstStyle/>
                    <a:p>
                      <a:pPr marL="50800">
                        <a:lnSpc>
                          <a:spcPct val="100000"/>
                        </a:lnSpc>
                        <a:spcBef>
                          <a:spcPts val="380"/>
                        </a:spcBef>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Improve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strategic</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alignment</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Delivery </a:t>
                      </a:r>
                      <a:r>
                        <a:rPr lang="en-US" sz="900" dirty="0" smtClean="0">
                          <a:effectLst/>
                          <a:latin typeface="Verdana" panose="020B0604030504040204" pitchFamily="34" charset="0"/>
                          <a:ea typeface="Verdana" panose="020B0604030504040204" pitchFamily="34" charset="0"/>
                          <a:cs typeface="Verdana" panose="020B0604030504040204" pitchFamily="34" charset="0"/>
                        </a:rPr>
                        <a:t>on shareholders</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compact</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6E7E8"/>
                    </a:solidFill>
                  </a:tcPr>
                </a:tc>
                <a:tc rowSpan="2">
                  <a:txBody>
                    <a:bodyPr/>
                    <a:lstStyle/>
                    <a:p>
                      <a:pPr marL="50165">
                        <a:lnSpc>
                          <a:spcPct val="100000"/>
                        </a:lnSpc>
                        <a:spcBef>
                          <a:spcPts val="365"/>
                        </a:spcBef>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Percentage achievement</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Of shareholders compact</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Deliverables</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2">
                  <a:txBody>
                    <a:bodyPr/>
                    <a:lstStyle/>
                    <a:p>
                      <a:pPr marL="10287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100%</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2">
                  <a:txBody>
                    <a:bodyPr/>
                    <a:lstStyle/>
                    <a:p>
                      <a:pPr marL="10795" marR="9525" algn="ctr">
                        <a:lnSpc>
                          <a:spcPct val="100000"/>
                        </a:lnSpc>
                        <a:spcBef>
                          <a:spcPts val="380"/>
                        </a:spcBef>
                        <a:spcAft>
                          <a:spcPts val="0"/>
                        </a:spcAft>
                      </a:pPr>
                      <a:r>
                        <a:rPr lang="en-US" sz="900" b="1" dirty="0" smtClean="0">
                          <a:solidFill>
                            <a:srgbClr val="FFFFFF"/>
                          </a:solidFill>
                          <a:effectLst/>
                          <a:latin typeface="Verdana" panose="020B0604030504040204" pitchFamily="34" charset="0"/>
                          <a:ea typeface="Verdana" panose="020B0604030504040204" pitchFamily="34" charset="0"/>
                          <a:cs typeface="Verdana" panose="020B0604030504040204" pitchFamily="34" charset="0"/>
                        </a:rPr>
                        <a:t>100%</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rowSpan="2">
                  <a:txBody>
                    <a:bodyPr/>
                    <a:lstStyle/>
                    <a:p>
                      <a:pPr marL="4953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There were </a:t>
                      </a:r>
                      <a:r>
                        <a:rPr lang="en-US" sz="900" dirty="0" smtClean="0">
                          <a:effectLst/>
                          <a:latin typeface="Verdana" panose="020B0604030504040204" pitchFamily="34" charset="0"/>
                          <a:ea typeface="Verdana" panose="020B0604030504040204" pitchFamily="34" charset="0"/>
                          <a:cs typeface="Verdana" panose="020B0604030504040204" pitchFamily="34" charset="0"/>
                        </a:rPr>
                        <a:t>29 deliverables</a:t>
                      </a:r>
                      <a:r>
                        <a:rPr lang="en-US" sz="900" spc="-160" dirty="0" smtClean="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that</a:t>
                      </a:r>
                      <a:r>
                        <a:rPr lang="en-US" sz="900" spc="-155"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were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tracked</a:t>
                      </a:r>
                      <a:r>
                        <a:rPr lang="en-US" sz="900" spc="-175"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for</a:t>
                      </a:r>
                      <a:r>
                        <a:rPr lang="en-US" sz="900" spc="-170"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the</a:t>
                      </a:r>
                      <a:r>
                        <a:rPr lang="en-US" sz="900" spc="-175" dirty="0">
                          <a:effectLst/>
                          <a:latin typeface="Verdana" panose="020B0604030504040204" pitchFamily="34" charset="0"/>
                          <a:ea typeface="Verdana" panose="020B0604030504040204" pitchFamily="34" charset="0"/>
                          <a:cs typeface="Verdana" panose="020B0604030504040204" pitchFamily="34" charset="0"/>
                        </a:rPr>
                        <a:t> </a:t>
                      </a:r>
                      <a:r>
                        <a:rPr lang="en-US" sz="900" dirty="0" smtClean="0">
                          <a:effectLst/>
                          <a:latin typeface="Verdana" panose="020B0604030504040204" pitchFamily="34" charset="0"/>
                          <a:ea typeface="Verdana" panose="020B0604030504040204" pitchFamily="34" charset="0"/>
                          <a:cs typeface="Verdana" panose="020B0604030504040204" pitchFamily="34" charset="0"/>
                        </a:rPr>
                        <a:t>whole year </a:t>
                      </a:r>
                      <a:r>
                        <a:rPr lang="en-US" sz="900" dirty="0">
                          <a:effectLst/>
                          <a:latin typeface="Verdana" panose="020B0604030504040204" pitchFamily="34" charset="0"/>
                          <a:ea typeface="Verdana" panose="020B0604030504040204" pitchFamily="34" charset="0"/>
                          <a:cs typeface="Verdana" panose="020B0604030504040204" pitchFamily="34" charset="0"/>
                        </a:rPr>
                        <a:t>and all of them</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49530">
                        <a:lnSpc>
                          <a:spcPct val="100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were achieved.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rowSpan="2">
                  <a:txBody>
                    <a:bodyPr/>
                    <a:lstStyle/>
                    <a:p>
                      <a:pPr marL="4889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None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1976839858"/>
                  </a:ext>
                </a:extLst>
              </a:tr>
              <a:tr h="53055">
                <a:tc vMerge="1">
                  <a:txBody>
                    <a:bodyPr/>
                    <a:lstStyle/>
                    <a:p>
                      <a:pPr>
                        <a:spcAft>
                          <a:spcPts val="0"/>
                        </a:spcAft>
                      </a:pP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a:txBody>
                    <a:bodyPr/>
                    <a:lstStyle/>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marL="50165">
                        <a:lnSpc>
                          <a:spcPts val="840"/>
                        </a:lnSpc>
                        <a:spcAft>
                          <a:spcPts val="0"/>
                        </a:spcAft>
                      </a:pP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spcAft>
                          <a:spcPts val="0"/>
                        </a:spcAft>
                      </a:pP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spcAft>
                          <a:spcPts val="0"/>
                        </a:spcAft>
                      </a:pP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4916C"/>
                    </a:solidFill>
                  </a:tcPr>
                </a:tc>
                <a:tc vMerge="1">
                  <a:txBody>
                    <a:bodyPr/>
                    <a:lstStyle/>
                    <a:p>
                      <a:pPr>
                        <a:spcAft>
                          <a:spcPts val="0"/>
                        </a:spcAft>
                      </a:pP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tc vMerge="1">
                  <a:txBody>
                    <a:bodyPr/>
                    <a:lstStyle/>
                    <a:p>
                      <a:pPr>
                        <a:spcAft>
                          <a:spcPts val="0"/>
                        </a:spcAft>
                      </a:pPr>
                      <a:endParaRPr lang="en-ZA" sz="7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1399109473"/>
                  </a:ext>
                </a:extLst>
              </a:tr>
              <a:tr h="413769">
                <a:tc>
                  <a:txBody>
                    <a:bodyPr/>
                    <a:lstStyle/>
                    <a:p>
                      <a:pPr marL="50800">
                        <a:lnSpc>
                          <a:spcPct val="100000"/>
                        </a:lnSpc>
                        <a:spcBef>
                          <a:spcPts val="380"/>
                        </a:spcBef>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Improve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stakeholder</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engagement</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Implement stakeholder</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Engagement plan</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Percentage</a:t>
                      </a:r>
                      <a:r>
                        <a:rPr lang="en-US" sz="900" spc="-130" dirty="0">
                          <a:effectLst/>
                          <a:latin typeface="Verdana" panose="020B0604030504040204" pitchFamily="34" charset="0"/>
                          <a:ea typeface="Verdana" panose="020B0604030504040204" pitchFamily="34" charset="0"/>
                          <a:cs typeface="Verdana" panose="020B0604030504040204" pitchFamily="34" charset="0"/>
                        </a:rPr>
                        <a:t> </a:t>
                      </a:r>
                      <a:r>
                        <a:rPr lang="en-US" sz="900" dirty="0" smtClean="0">
                          <a:effectLst/>
                          <a:latin typeface="Verdana" panose="020B0604030504040204" pitchFamily="34" charset="0"/>
                          <a:ea typeface="Verdana" panose="020B0604030504040204" pitchFamily="34" charset="0"/>
                          <a:cs typeface="Verdana" panose="020B0604030504040204" pitchFamily="34" charset="0"/>
                        </a:rPr>
                        <a:t>of Stakeholders engaged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2573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50%</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lnSpc>
                          <a:spcPct val="100000"/>
                        </a:lnSpc>
                        <a:spcBef>
                          <a:spcPts val="380"/>
                        </a:spcBef>
                        <a:spcAft>
                          <a:spcPts val="0"/>
                        </a:spcAft>
                      </a:pPr>
                      <a:r>
                        <a:rPr lang="en-US" sz="9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66%</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200 </a:t>
                      </a:r>
                      <a:r>
                        <a:rPr lang="en-US" sz="900" dirty="0" smtClean="0">
                          <a:effectLst/>
                          <a:latin typeface="Verdana" panose="020B0604030504040204" pitchFamily="34" charset="0"/>
                          <a:ea typeface="Verdana" panose="020B0604030504040204" pitchFamily="34" charset="0"/>
                          <a:cs typeface="Verdana" panose="020B0604030504040204" pitchFamily="34" charset="0"/>
                        </a:rPr>
                        <a:t>stakeholders were </a:t>
                      </a:r>
                      <a:r>
                        <a:rPr lang="en-US" sz="900" dirty="0">
                          <a:effectLst/>
                          <a:latin typeface="Verdana" panose="020B0604030504040204" pitchFamily="34" charset="0"/>
                          <a:ea typeface="Verdana" panose="020B0604030504040204" pitchFamily="34" charset="0"/>
                          <a:cs typeface="Verdana" panose="020B0604030504040204" pitchFamily="34" charset="0"/>
                        </a:rPr>
                        <a:t>identified </a:t>
                      </a:r>
                      <a:r>
                        <a:rPr lang="en-US" sz="900" dirty="0" smtClean="0">
                          <a:effectLst/>
                          <a:latin typeface="Verdana" panose="020B0604030504040204" pitchFamily="34" charset="0"/>
                          <a:ea typeface="Verdana" panose="020B0604030504040204" pitchFamily="34" charset="0"/>
                          <a:cs typeface="Verdana" panose="020B0604030504040204" pitchFamily="34" charset="0"/>
                        </a:rPr>
                        <a:t>for engagement </a:t>
                      </a:r>
                      <a:r>
                        <a:rPr lang="en-US" sz="900" dirty="0">
                          <a:effectLst/>
                          <a:latin typeface="Verdana" panose="020B0604030504040204" pitchFamily="34" charset="0"/>
                          <a:ea typeface="Verdana" panose="020B0604030504040204" pitchFamily="34" charset="0"/>
                          <a:cs typeface="Verdana" panose="020B0604030504040204" pitchFamily="34" charset="0"/>
                        </a:rPr>
                        <a:t>in </a:t>
                      </a:r>
                      <a:r>
                        <a:rPr lang="en-US" sz="900" dirty="0" smtClean="0">
                          <a:effectLst/>
                          <a:latin typeface="Verdana" panose="020B0604030504040204" pitchFamily="34" charset="0"/>
                          <a:ea typeface="Verdana" panose="020B0604030504040204" pitchFamily="34" charset="0"/>
                          <a:cs typeface="Verdana" panose="020B0604030504040204" pitchFamily="34" charset="0"/>
                        </a:rPr>
                        <a:t>the 2018/19</a:t>
                      </a:r>
                      <a:r>
                        <a:rPr lang="en-US" sz="900" spc="-135" dirty="0" smtClean="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financial</a:t>
                      </a:r>
                      <a:r>
                        <a:rPr lang="en-US" sz="900" spc="-135" dirty="0">
                          <a:effectLst/>
                          <a:latin typeface="Verdana" panose="020B0604030504040204" pitchFamily="34" charset="0"/>
                          <a:ea typeface="Verdana" panose="020B0604030504040204" pitchFamily="34" charset="0"/>
                          <a:cs typeface="Verdana" panose="020B0604030504040204" pitchFamily="34" charset="0"/>
                        </a:rPr>
                        <a:t> </a:t>
                      </a:r>
                      <a:r>
                        <a:rPr lang="en-US" sz="900" dirty="0" smtClean="0">
                          <a:effectLst/>
                          <a:latin typeface="Verdana" panose="020B0604030504040204" pitchFamily="34" charset="0"/>
                          <a:ea typeface="Verdana" panose="020B0604030504040204" pitchFamily="34" charset="0"/>
                          <a:cs typeface="Verdana" panose="020B0604030504040204" pitchFamily="34" charset="0"/>
                        </a:rPr>
                        <a:t>year and </a:t>
                      </a:r>
                      <a:r>
                        <a:rPr lang="en-US" sz="900" dirty="0">
                          <a:effectLst/>
                          <a:latin typeface="Verdana" panose="020B0604030504040204" pitchFamily="34" charset="0"/>
                          <a:ea typeface="Verdana" panose="020B0604030504040204" pitchFamily="34" charset="0"/>
                          <a:cs typeface="Verdana" panose="020B0604030504040204" pitchFamily="34" charset="0"/>
                        </a:rPr>
                        <a:t>133 </a:t>
                      </a:r>
                      <a:r>
                        <a:rPr lang="en-US" sz="900" dirty="0" smtClean="0">
                          <a:effectLst/>
                          <a:latin typeface="Verdana" panose="020B0604030504040204" pitchFamily="34" charset="0"/>
                          <a:ea typeface="Verdana" panose="020B0604030504040204" pitchFamily="34" charset="0"/>
                          <a:cs typeface="Verdana" panose="020B0604030504040204" pitchFamily="34" charset="0"/>
                        </a:rPr>
                        <a:t>Stakeholders were effectively engaged</a:t>
                      </a:r>
                      <a:r>
                        <a:rPr lang="en-US" sz="900" spc="-195" dirty="0" smtClean="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by</a:t>
                      </a:r>
                      <a:r>
                        <a:rPr lang="en-US" sz="900" spc="-195"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the</a:t>
                      </a:r>
                      <a:r>
                        <a:rPr lang="en-US" sz="900" spc="-190"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end</a:t>
                      </a:r>
                      <a:r>
                        <a:rPr lang="en-US" sz="900" spc="-190" dirty="0">
                          <a:effectLst/>
                          <a:latin typeface="Verdana" panose="020B0604030504040204" pitchFamily="34" charset="0"/>
                          <a:ea typeface="Verdana" panose="020B0604030504040204" pitchFamily="34" charset="0"/>
                          <a:cs typeface="Verdana" panose="020B0604030504040204" pitchFamily="34" charset="0"/>
                        </a:rPr>
                        <a:t> </a:t>
                      </a:r>
                      <a:r>
                        <a:rPr lang="en-US" sz="900" dirty="0" smtClean="0">
                          <a:effectLst/>
                          <a:latin typeface="Verdana" panose="020B0604030504040204" pitchFamily="34" charset="0"/>
                          <a:ea typeface="Verdana" panose="020B0604030504040204" pitchFamily="34" charset="0"/>
                          <a:cs typeface="Verdana" panose="020B0604030504040204" pitchFamily="34" charset="0"/>
                        </a:rPr>
                        <a:t>of the </a:t>
                      </a:r>
                      <a:r>
                        <a:rPr lang="en-US" sz="900" dirty="0">
                          <a:effectLst/>
                          <a:latin typeface="Verdana" panose="020B0604030504040204" pitchFamily="34" charset="0"/>
                          <a:ea typeface="Verdana" panose="020B0604030504040204" pitchFamily="34" charset="0"/>
                          <a:cs typeface="Verdana" panose="020B0604030504040204" pitchFamily="34" charset="0"/>
                        </a:rPr>
                        <a:t>year.</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r>
                        <a:rPr lang="en-US" sz="900" dirty="0" smtClean="0">
                          <a:effectLst/>
                          <a:latin typeface="Times New Roman" panose="02020603050405020304" pitchFamily="18" charset="0"/>
                          <a:ea typeface="Verdana" panose="020B0604030504040204" pitchFamily="34" charset="0"/>
                          <a:cs typeface="Verdana" panose="020B0604030504040204" pitchFamily="34" charset="0"/>
                        </a:rPr>
                        <a:t>None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2443250280"/>
                  </a:ext>
                </a:extLst>
              </a:tr>
              <a:tr h="0">
                <a:tc rowSpan="2">
                  <a:txBody>
                    <a:bodyPr/>
                    <a:lstStyle/>
                    <a:p>
                      <a:pPr marL="50800">
                        <a:lnSpc>
                          <a:spcPct val="100000"/>
                        </a:lnSpc>
                        <a:spcBef>
                          <a:spcPts val="385"/>
                        </a:spcBef>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Improve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Organisational</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Performance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Jobs Created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Number </a:t>
                      </a:r>
                      <a:r>
                        <a:rPr lang="en-US" sz="900" dirty="0" smtClean="0">
                          <a:effectLst/>
                          <a:latin typeface="Verdana" panose="020B0604030504040204" pitchFamily="34" charset="0"/>
                          <a:ea typeface="Verdana" panose="020B0604030504040204" pitchFamily="34" charset="0"/>
                          <a:cs typeface="Verdana" panose="020B0604030504040204" pitchFamily="34" charset="0"/>
                        </a:rPr>
                        <a:t>of new jobs created by supported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Clients </a:t>
                      </a: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541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3,000</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lnSpc>
                          <a:spcPct val="100000"/>
                        </a:lnSpc>
                        <a:spcBef>
                          <a:spcPts val="385"/>
                        </a:spcBef>
                        <a:spcAft>
                          <a:spcPts val="0"/>
                        </a:spcAft>
                      </a:pPr>
                      <a:r>
                        <a:rPr lang="en-US" sz="9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6 957</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a:lnSpc>
                          <a:spcPct val="100000"/>
                        </a:lnSpc>
                        <a:spcBef>
                          <a:spcPts val="365"/>
                        </a:spcBef>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Interventions implemented,</a:t>
                      </a:r>
                      <a:r>
                        <a:rPr lang="en-US" sz="900" baseline="0" dirty="0" smtClean="0">
                          <a:effectLst/>
                          <a:latin typeface="Verdana" panose="020B0604030504040204" pitchFamily="34" charset="0"/>
                          <a:ea typeface="Verdana" panose="020B0604030504040204" pitchFamily="34" charset="0"/>
                          <a:cs typeface="Verdana" panose="020B0604030504040204" pitchFamily="34" charset="0"/>
                        </a:rPr>
                        <a:t> </a:t>
                      </a:r>
                      <a:r>
                        <a:rPr lang="en-US" sz="900" dirty="0" smtClean="0">
                          <a:effectLst/>
                          <a:latin typeface="Verdana" panose="020B0604030504040204" pitchFamily="34" charset="0"/>
                          <a:ea typeface="Verdana" panose="020B0604030504040204" pitchFamily="34" charset="0"/>
                          <a:cs typeface="Verdana" panose="020B0604030504040204" pitchFamily="34" charset="0"/>
                        </a:rPr>
                        <a:t>consultations and business advice contributed </a:t>
                      </a:r>
                      <a:r>
                        <a:rPr lang="en-US" sz="900" dirty="0">
                          <a:effectLst/>
                          <a:latin typeface="Verdana" panose="020B0604030504040204" pitchFamily="34" charset="0"/>
                          <a:ea typeface="Verdana" panose="020B0604030504040204" pitchFamily="34" charset="0"/>
                          <a:cs typeface="Verdana" panose="020B0604030504040204" pitchFamily="34" charset="0"/>
                        </a:rPr>
                        <a:t>in </a:t>
                      </a:r>
                      <a:r>
                        <a:rPr lang="en-US" sz="900" dirty="0" smtClean="0">
                          <a:effectLst/>
                          <a:latin typeface="Verdana" panose="020B0604030504040204" pitchFamily="34" charset="0"/>
                          <a:ea typeface="Verdana" panose="020B0604030504040204" pitchFamily="34" charset="0"/>
                          <a:cs typeface="Verdana" panose="020B0604030504040204" pitchFamily="34" charset="0"/>
                        </a:rPr>
                        <a:t>the increased </a:t>
                      </a:r>
                      <a:r>
                        <a:rPr lang="en-US" sz="900" dirty="0">
                          <a:effectLst/>
                          <a:latin typeface="Verdana" panose="020B0604030504040204" pitchFamily="34" charset="0"/>
                          <a:ea typeface="Verdana" panose="020B0604030504040204" pitchFamily="34" charset="0"/>
                          <a:cs typeface="Verdana" panose="020B0604030504040204" pitchFamily="34" charset="0"/>
                        </a:rPr>
                        <a:t>number </a:t>
                      </a:r>
                      <a:r>
                        <a:rPr lang="en-US" sz="900" dirty="0" smtClean="0">
                          <a:effectLst/>
                          <a:latin typeface="Verdana" panose="020B0604030504040204" pitchFamily="34" charset="0"/>
                          <a:ea typeface="Verdana" panose="020B0604030504040204" pitchFamily="34" charset="0"/>
                          <a:cs typeface="Verdana" panose="020B0604030504040204" pitchFamily="34" charset="0"/>
                        </a:rPr>
                        <a:t>of new </a:t>
                      </a:r>
                      <a:r>
                        <a:rPr lang="en-US" sz="900" dirty="0">
                          <a:effectLst/>
                          <a:latin typeface="Verdana" panose="020B0604030504040204" pitchFamily="34" charset="0"/>
                          <a:ea typeface="Verdana" panose="020B0604030504040204" pitchFamily="34" charset="0"/>
                          <a:cs typeface="Verdana" panose="020B0604030504040204" pitchFamily="34" charset="0"/>
                        </a:rPr>
                        <a:t>jobs created </a:t>
                      </a:r>
                      <a:r>
                        <a:rPr lang="en-US" sz="900" dirty="0" smtClean="0">
                          <a:effectLst/>
                          <a:latin typeface="Verdana" panose="020B0604030504040204" pitchFamily="34" charset="0"/>
                          <a:ea typeface="Verdana" panose="020B0604030504040204" pitchFamily="34" charset="0"/>
                          <a:cs typeface="Verdana" panose="020B0604030504040204" pitchFamily="34" charset="0"/>
                        </a:rPr>
                        <a:t>by supported </a:t>
                      </a:r>
                      <a:r>
                        <a:rPr lang="en-US" sz="900" dirty="0">
                          <a:effectLst/>
                          <a:latin typeface="Verdana" panose="020B0604030504040204" pitchFamily="34" charset="0"/>
                          <a:ea typeface="Verdana" panose="020B0604030504040204" pitchFamily="34" charset="0"/>
                          <a:cs typeface="Verdana" panose="020B0604030504040204" pitchFamily="34" charset="0"/>
                        </a:rPr>
                        <a:t>clients.</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None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245863300"/>
                  </a:ext>
                </a:extLst>
              </a:tr>
              <a:tr h="931935">
                <a:tc vMerge="1">
                  <a:txBody>
                    <a:bodyPr/>
                    <a:lstStyle/>
                    <a:p>
                      <a:endParaRPr lang="en-US"/>
                    </a:p>
                  </a:txBody>
                  <a:tcPr/>
                </a:tc>
                <a:tc>
                  <a:txBody>
                    <a:bodyPr/>
                    <a:lstStyle/>
                    <a:p>
                      <a:pPr marL="50165">
                        <a:lnSpc>
                          <a:spcPct val="100000"/>
                        </a:lnSpc>
                        <a:spcBef>
                          <a:spcPts val="365"/>
                        </a:spcBef>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Jobs sustained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Number </a:t>
                      </a:r>
                      <a:r>
                        <a:rPr lang="en-US" sz="900" dirty="0" smtClean="0">
                          <a:effectLst/>
                          <a:latin typeface="Verdana" panose="020B0604030504040204" pitchFamily="34" charset="0"/>
                          <a:ea typeface="Verdana" panose="020B0604030504040204" pitchFamily="34" charset="0"/>
                          <a:cs typeface="Verdana" panose="020B0604030504040204" pitchFamily="34" charset="0"/>
                        </a:rPr>
                        <a:t>of jobs</a:t>
                      </a:r>
                      <a:r>
                        <a:rPr lang="en-US" sz="900" spc="-165" dirty="0" smtClean="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sustained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by </a:t>
                      </a:r>
                      <a:r>
                        <a:rPr lang="en-US" sz="900" dirty="0" smtClean="0">
                          <a:effectLst/>
                          <a:latin typeface="Verdana" panose="020B0604030504040204" pitchFamily="34" charset="0"/>
                          <a:ea typeface="Verdana" panose="020B0604030504040204" pitchFamily="34" charset="0"/>
                          <a:cs typeface="Verdana" panose="020B0604030504040204" pitchFamily="34" charset="0"/>
                        </a:rPr>
                        <a:t>supported clients</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541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8,000</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lnSpc>
                          <a:spcPct val="100000"/>
                        </a:lnSpc>
                        <a:spcBef>
                          <a:spcPts val="385"/>
                        </a:spcBef>
                        <a:spcAft>
                          <a:spcPts val="0"/>
                        </a:spcAft>
                      </a:pPr>
                      <a:r>
                        <a:rPr lang="en-US" sz="9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19 064</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26670" algn="l" defTabSz="914400" rtl="0" eaLnBrk="1" latinLnBrk="0" hangingPunct="1">
                        <a:lnSpc>
                          <a:spcPct val="100000"/>
                        </a:lnSpc>
                        <a:spcBef>
                          <a:spcPts val="370"/>
                        </a:spcBef>
                        <a:spcAft>
                          <a:spcPts val="0"/>
                        </a:spcAft>
                      </a:pPr>
                      <a:r>
                        <a:rPr lang="en-US" sz="9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Interventions  implemented, consultations </a:t>
                      </a:r>
                      <a:r>
                        <a:rPr lang="en-US"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and</a:t>
                      </a:r>
                      <a:endParaRPr lang="en-ZA"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49530" marR="26670" algn="l" defTabSz="914400" rtl="0" eaLnBrk="1" latinLnBrk="0" hangingPunct="1">
                        <a:lnSpc>
                          <a:spcPct val="100000"/>
                        </a:lnSpc>
                        <a:spcBef>
                          <a:spcPts val="370"/>
                        </a:spcBef>
                        <a:spcAft>
                          <a:spcPts val="0"/>
                        </a:spcAft>
                      </a:pPr>
                      <a:r>
                        <a:rPr lang="en-US"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business </a:t>
                      </a:r>
                      <a:r>
                        <a:rPr lang="en-US" sz="9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advice contributed </a:t>
                      </a:r>
                      <a:r>
                        <a:rPr lang="en-US"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in </a:t>
                      </a:r>
                      <a:r>
                        <a:rPr lang="en-US" sz="9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the increased </a:t>
                      </a:r>
                      <a:r>
                        <a:rPr lang="en-US"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number </a:t>
                      </a:r>
                      <a:r>
                        <a:rPr lang="en-US" sz="9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of new </a:t>
                      </a:r>
                      <a:r>
                        <a:rPr lang="en-US"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jobs sustained </a:t>
                      </a:r>
                      <a:r>
                        <a:rPr lang="en-US" sz="900" kern="1200" dirty="0" smtClean="0">
                          <a:solidFill>
                            <a:schemeClr val="tx1"/>
                          </a:solidFill>
                          <a:effectLst/>
                          <a:latin typeface="Verdana" panose="020B0604030504040204" pitchFamily="34" charset="0"/>
                          <a:ea typeface="Verdana" panose="020B0604030504040204" pitchFamily="34" charset="0"/>
                          <a:cs typeface="Verdana" panose="020B0604030504040204" pitchFamily="34" charset="0"/>
                        </a:rPr>
                        <a:t>by supported </a:t>
                      </a:r>
                      <a:r>
                        <a:rPr lang="en-US"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clients.</a:t>
                      </a:r>
                      <a:endParaRPr lang="en-ZA"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None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a:lnSpc>
                          <a:spcPct val="100000"/>
                        </a:lnSpc>
                        <a:spcAft>
                          <a:spcPts val="0"/>
                        </a:spcAft>
                      </a:pPr>
                      <a:r>
                        <a:rPr lang="en-US" sz="900" dirty="0">
                          <a:effectLst/>
                          <a:latin typeface="Times New Roman" panose="02020603050405020304" pitchFamily="18" charset="0"/>
                          <a:ea typeface="Verdana" panose="020B0604030504040204" pitchFamily="34" charset="0"/>
                          <a:cs typeface="Verdana" panose="020B0604030504040204" pitchFamily="34" charset="0"/>
                        </a:rPr>
                        <a:t> </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r>
              <a:tr h="922501">
                <a:tc>
                  <a:txBody>
                    <a:bodyPr/>
                    <a:lstStyle/>
                    <a:p>
                      <a:pPr marL="50800">
                        <a:lnSpc>
                          <a:spcPct val="100000"/>
                        </a:lnSpc>
                        <a:spcBef>
                          <a:spcPts val="390"/>
                        </a:spcBef>
                        <a:spcAft>
                          <a:spcPts val="0"/>
                        </a:spcAft>
                      </a:pPr>
                      <a:r>
                        <a:rPr lang="en-US" sz="900" b="1" dirty="0">
                          <a:effectLst/>
                          <a:latin typeface="Verdana" panose="020B0604030504040204" pitchFamily="34" charset="0"/>
                          <a:ea typeface="Verdana" panose="020B0604030504040204" pitchFamily="34" charset="0"/>
                          <a:cs typeface="Verdana" panose="020B0604030504040204" pitchFamily="34" charset="0"/>
                        </a:rPr>
                        <a:t>Improve Organisational Performance (continued)</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900" dirty="0" smtClean="0">
                          <a:effectLst/>
                          <a:latin typeface="Verdana" panose="020B0604030504040204" pitchFamily="34" charset="0"/>
                          <a:ea typeface="Verdana" panose="020B0604030504040204" pitchFamily="34" charset="0"/>
                          <a:cs typeface="Verdana" panose="020B0604030504040204" pitchFamily="34" charset="0"/>
                        </a:rPr>
                        <a:t>Turnover increase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70"/>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Amount increase in turnover in supported clients</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28270">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1,25</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p>
                      <a:pPr marL="82550">
                        <a:lnSpc>
                          <a:spcPct val="100000"/>
                        </a:lnSpc>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Billion</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lnSpc>
                          <a:spcPct val="100000"/>
                        </a:lnSpc>
                        <a:spcBef>
                          <a:spcPts val="385"/>
                        </a:spcBef>
                        <a:spcAft>
                          <a:spcPts val="0"/>
                        </a:spcAft>
                      </a:pPr>
                      <a:r>
                        <a:rPr lang="en-US" sz="900" b="1" dirty="0">
                          <a:solidFill>
                            <a:srgbClr val="FFFFFF"/>
                          </a:solidFill>
                          <a:effectLst/>
                          <a:latin typeface="Verdana" panose="020B0604030504040204" pitchFamily="34" charset="0"/>
                          <a:ea typeface="Verdana" panose="020B0604030504040204" pitchFamily="34" charset="0"/>
                          <a:cs typeface="Verdana" panose="020B0604030504040204" pitchFamily="34" charset="0"/>
                        </a:rPr>
                        <a:t>1,75 Billion</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a:txBody>
                    <a:bodyPr/>
                    <a:lstStyle/>
                    <a:p>
                      <a:pPr marL="49530" marR="26670">
                        <a:lnSpc>
                          <a:spcPct val="100000"/>
                        </a:lnSpc>
                        <a:spcBef>
                          <a:spcPts val="370"/>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Interventions implemented, consultations and business advice contributed in the increased</a:t>
                      </a:r>
                      <a:r>
                        <a:rPr lang="en-US" sz="900" spc="-130"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number</a:t>
                      </a:r>
                      <a:r>
                        <a:rPr lang="en-US" sz="900" spc="-130"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of new</a:t>
                      </a:r>
                      <a:r>
                        <a:rPr lang="en-US" sz="900" spc="-130"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jobs</a:t>
                      </a:r>
                      <a:r>
                        <a:rPr lang="en-US" sz="900" spc="-125"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sustained</a:t>
                      </a:r>
                      <a:r>
                        <a:rPr lang="en-US" sz="900" spc="-125" dirty="0">
                          <a:effectLst/>
                          <a:latin typeface="Verdana" panose="020B0604030504040204" pitchFamily="34" charset="0"/>
                          <a:ea typeface="Verdana" panose="020B0604030504040204" pitchFamily="34" charset="0"/>
                          <a:cs typeface="Verdana" panose="020B0604030504040204" pitchFamily="34" charset="0"/>
                        </a:rPr>
                        <a:t> </a:t>
                      </a:r>
                      <a:r>
                        <a:rPr lang="en-US" sz="900" dirty="0">
                          <a:effectLst/>
                          <a:latin typeface="Verdana" panose="020B0604030504040204" pitchFamily="34" charset="0"/>
                          <a:ea typeface="Verdana" panose="020B0604030504040204" pitchFamily="34" charset="0"/>
                          <a:cs typeface="Verdana" panose="020B0604030504040204" pitchFamily="34" charset="0"/>
                        </a:rPr>
                        <a:t>by supported clients.</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lnSpc>
                          <a:spcPct val="100000"/>
                        </a:lnSpc>
                        <a:spcBef>
                          <a:spcPts val="365"/>
                        </a:spcBef>
                        <a:spcAft>
                          <a:spcPts val="0"/>
                        </a:spcAft>
                      </a:pPr>
                      <a:r>
                        <a:rPr lang="en-US" sz="900" dirty="0">
                          <a:effectLst/>
                          <a:latin typeface="Verdana" panose="020B0604030504040204" pitchFamily="34" charset="0"/>
                          <a:ea typeface="Verdana" panose="020B0604030504040204" pitchFamily="34" charset="0"/>
                          <a:cs typeface="Verdana" panose="020B0604030504040204" pitchFamily="34" charset="0"/>
                        </a:rPr>
                        <a:t>None</a:t>
                      </a:r>
                      <a:endParaRPr lang="en-ZA" sz="900" dirty="0">
                        <a:effectLst/>
                        <a:latin typeface="Verdana" panose="020B060403050404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1518304629"/>
                  </a:ext>
                </a:extLst>
              </a:tr>
            </a:tbl>
          </a:graphicData>
        </a:graphic>
      </p:graphicFrame>
    </p:spTree>
    <p:extLst>
      <p:ext uri="{BB962C8B-B14F-4D97-AF65-F5344CB8AC3E}">
        <p14:creationId xmlns:p14="http://schemas.microsoft.com/office/powerpoint/2010/main" xmlns="" val="36425985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
            <a:ext cx="9111343" cy="762000"/>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PROGRAME 3: INTERNAL PROCESSES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26</a:t>
            </a:fld>
            <a:endParaRPr lang="en-US" dirty="0">
              <a:solidFill>
                <a:prstClr val="black">
                  <a:tint val="75000"/>
                </a:prst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2569892084"/>
              </p:ext>
            </p:extLst>
          </p:nvPr>
        </p:nvGraphicFramePr>
        <p:xfrm>
          <a:off x="-16329" y="738391"/>
          <a:ext cx="9144000" cy="7034009"/>
        </p:xfrm>
        <a:graphic>
          <a:graphicData uri="http://schemas.openxmlformats.org/drawingml/2006/table">
            <a:tbl>
              <a:tblPr firstRow="1" firstCol="1" lastRow="1" lastCol="1" bandRow="1" bandCol="1"/>
              <a:tblGrid>
                <a:gridCol w="1343603">
                  <a:extLst>
                    <a:ext uri="{9D8B030D-6E8A-4147-A177-3AD203B41FA5}">
                      <a16:colId xmlns="" xmlns:a16="http://schemas.microsoft.com/office/drawing/2014/main" val="3052381755"/>
                    </a:ext>
                  </a:extLst>
                </a:gridCol>
                <a:gridCol w="1119878">
                  <a:extLst>
                    <a:ext uri="{9D8B030D-6E8A-4147-A177-3AD203B41FA5}">
                      <a16:colId xmlns="" xmlns:a16="http://schemas.microsoft.com/office/drawing/2014/main" val="3024101502"/>
                    </a:ext>
                  </a:extLst>
                </a:gridCol>
                <a:gridCol w="1307357">
                  <a:extLst>
                    <a:ext uri="{9D8B030D-6E8A-4147-A177-3AD203B41FA5}">
                      <a16:colId xmlns="" xmlns:a16="http://schemas.microsoft.com/office/drawing/2014/main" val="1455975126"/>
                    </a:ext>
                  </a:extLst>
                </a:gridCol>
                <a:gridCol w="822409">
                  <a:extLst>
                    <a:ext uri="{9D8B030D-6E8A-4147-A177-3AD203B41FA5}">
                      <a16:colId xmlns="" xmlns:a16="http://schemas.microsoft.com/office/drawing/2014/main" val="2537074395"/>
                    </a:ext>
                  </a:extLst>
                </a:gridCol>
                <a:gridCol w="680882">
                  <a:extLst>
                    <a:ext uri="{9D8B030D-6E8A-4147-A177-3AD203B41FA5}">
                      <a16:colId xmlns="" xmlns:a16="http://schemas.microsoft.com/office/drawing/2014/main" val="268139206"/>
                    </a:ext>
                  </a:extLst>
                </a:gridCol>
                <a:gridCol w="2840040"/>
                <a:gridCol w="131760"/>
                <a:gridCol w="898071"/>
              </a:tblGrid>
              <a:tr h="387560">
                <a:tc>
                  <a:txBody>
                    <a:bodyPr/>
                    <a:lstStyle/>
                    <a:p>
                      <a:pPr>
                        <a:spcBef>
                          <a:spcPts val="10"/>
                        </a:spcBef>
                        <a:spcAft>
                          <a:spcPts val="0"/>
                        </a:spcAft>
                      </a:pPr>
                      <a:r>
                        <a:rPr lang="en-US" sz="800" dirty="0">
                          <a:effectLst/>
                          <a:latin typeface="Trebuchet MS" panose="020B0603020202020204" pitchFamily="34" charset="0"/>
                          <a:ea typeface="Verdana" panose="020B0604030504040204" pitchFamily="34" charset="0"/>
                          <a:cs typeface="Verdana" panose="020B0604030504040204" pitchFamily="34" charset="0"/>
                        </a:rPr>
                        <a:t> </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p>
                      <a:pPr marL="149225" marR="130175" indent="-3175">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OBJECTIVE</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102870" marR="73660" indent="-139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STRATEGIC INITIATIVE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marL="39370" marR="3556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PERFORMANCE MEASURE OR INDICATOR</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71120" indent="-13335">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ANNUAL TARGET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spcBef>
                          <a:spcPts val="1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22860" indent="115570">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ACTUAL ACHIEVEMENT</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a:txBody>
                    <a:bodyPr/>
                    <a:lstStyle/>
                    <a:p>
                      <a:pPr algn="just">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algn="just">
                        <a:spcBef>
                          <a:spcPts val="40"/>
                        </a:spcBef>
                        <a:spcAft>
                          <a:spcPts val="0"/>
                        </a:spcAft>
                      </a:pPr>
                      <a:r>
                        <a:rPr lang="en-US" sz="800">
                          <a:effectLst/>
                          <a:latin typeface="Trebuchet MS" panose="020B0603020202020204" pitchFamily="34" charset="0"/>
                          <a:ea typeface="Verdana" panose="020B0604030504040204" pitchFamily="34" charset="0"/>
                          <a:cs typeface="Verdana" panose="020B0604030504040204" pitchFamily="34" charset="0"/>
                        </a:rPr>
                        <a:t> </a:t>
                      </a:r>
                      <a:endParaRPr lang="en-ZA" sz="800">
                        <a:effectLst/>
                        <a:latin typeface="Trebuchet MS" panose="020B0603020202020204" pitchFamily="34" charset="0"/>
                        <a:ea typeface="Verdana" panose="020B0604030504040204" pitchFamily="34" charset="0"/>
                        <a:cs typeface="Verdana" panose="020B0604030504040204" pitchFamily="34" charset="0"/>
                      </a:endParaRPr>
                    </a:p>
                    <a:p>
                      <a:pPr marL="57150" algn="just">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REASONS FOR VARIANCE</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gridSpan="2">
                  <a:txBody>
                    <a:bodyPr/>
                    <a:lstStyle/>
                    <a:p>
                      <a:pPr marL="182880" marR="181610" algn="ctr">
                        <a:spcBef>
                          <a:spcPts val="385"/>
                        </a:spcBef>
                        <a:spcAft>
                          <a:spcPts val="0"/>
                        </a:spcAft>
                      </a:pPr>
                      <a:r>
                        <a:rPr lang="en-US" sz="800" b="1">
                          <a:solidFill>
                            <a:srgbClr val="FFFFFF"/>
                          </a:solidFill>
                          <a:effectLst/>
                          <a:latin typeface="Trebuchet MS" panose="020B0603020202020204" pitchFamily="34" charset="0"/>
                          <a:ea typeface="Verdana" panose="020B0604030504040204" pitchFamily="34" charset="0"/>
                          <a:cs typeface="Verdana" panose="020B0604030504040204" pitchFamily="34" charset="0"/>
                        </a:rPr>
                        <a:t>MEASURES TAKEN TO RECTIFY</a:t>
                      </a:r>
                      <a:endParaRPr lang="en-ZA" sz="80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532"/>
                    </a:solidFill>
                  </a:tcPr>
                </a:tc>
                <a:tc hMerge="1">
                  <a:txBody>
                    <a:bodyPr/>
                    <a:lstStyle/>
                    <a:p>
                      <a:endParaRPr lang="en-US"/>
                    </a:p>
                  </a:txBody>
                  <a:tcPr/>
                </a:tc>
                <a:extLst>
                  <a:ext uri="{0D108BD9-81ED-4DB2-BD59-A6C34878D82A}">
                    <a16:rowId xmlns="" xmlns:a16="http://schemas.microsoft.com/office/drawing/2014/main" val="560152928"/>
                  </a:ext>
                </a:extLst>
              </a:tr>
              <a:tr h="167440">
                <a:tc gridSpan="8">
                  <a:txBody>
                    <a:bodyPr/>
                    <a:lstStyle/>
                    <a:p>
                      <a:pPr marL="2329180" marR="2328545" algn="just">
                        <a:spcBef>
                          <a:spcPts val="225"/>
                        </a:spcBef>
                        <a:spcAft>
                          <a:spcPts val="0"/>
                        </a:spcAft>
                      </a:pPr>
                      <a:r>
                        <a:rPr lang="en-US" sz="8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PROGRAMME 3: ADMINISTRATION</a:t>
                      </a: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5841F"/>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1786141364"/>
                  </a:ext>
                </a:extLst>
              </a:tr>
              <a:tr h="1349689">
                <a:tc>
                  <a:txBody>
                    <a:bodyPr/>
                    <a:lstStyle/>
                    <a:p>
                      <a:pPr marL="50800" marR="130175">
                        <a:lnSpc>
                          <a:spcPct val="100000"/>
                        </a:lnSpc>
                        <a:spcBef>
                          <a:spcPts val="390"/>
                        </a:spcBef>
                        <a:spcAft>
                          <a:spcPts val="0"/>
                        </a:spcAft>
                      </a:pPr>
                      <a:r>
                        <a:rPr lang="en-US" sz="1000" b="1" dirty="0">
                          <a:effectLst/>
                          <a:latin typeface="Trebuchet MS" panose="020B0603020202020204" pitchFamily="34" charset="0"/>
                          <a:ea typeface="Verdana" panose="020B0604030504040204" pitchFamily="34" charset="0"/>
                          <a:cs typeface="Verdana" panose="020B0604030504040204" pitchFamily="34" charset="0"/>
                        </a:rPr>
                        <a:t>Increase funding</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70"/>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Improve partnering with stakeholders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70"/>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Value of support leveraged from partners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33350">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R30</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73660">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million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42240">
                        <a:lnSpc>
                          <a:spcPct val="100000"/>
                        </a:lnSpc>
                        <a:spcBef>
                          <a:spcPts val="380"/>
                        </a:spcBef>
                        <a:spcAft>
                          <a:spcPts val="0"/>
                        </a:spcAft>
                      </a:pPr>
                      <a:r>
                        <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R23 million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7544E"/>
                    </a:solidFill>
                  </a:tcPr>
                </a:tc>
                <a:tc gridSpan="2">
                  <a:txBody>
                    <a:bodyPr/>
                    <a:lstStyle/>
                    <a:p>
                      <a:pPr marL="49530" algn="just">
                        <a:lnSpc>
                          <a:spcPct val="100000"/>
                        </a:lnSpc>
                        <a:spcBef>
                          <a:spcPts val="370"/>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Limited </a:t>
                      </a:r>
                      <a:r>
                        <a:rPr lang="en-US" sz="1000" kern="1200" dirty="0">
                          <a:solidFill>
                            <a:schemeClr val="tx1"/>
                          </a:solidFill>
                          <a:effectLst/>
                          <a:latin typeface="Trebuchet MS" panose="020B0603020202020204" pitchFamily="34" charset="0"/>
                          <a:ea typeface="Verdana" panose="020B0604030504040204" pitchFamily="34" charset="0"/>
                          <a:cs typeface="Verdana" panose="020B0604030504040204" pitchFamily="34" charset="0"/>
                        </a:rPr>
                        <a:t>financial</a:t>
                      </a:r>
                      <a:r>
                        <a:rPr lang="en-US" sz="1000" dirty="0">
                          <a:effectLst/>
                          <a:latin typeface="Trebuchet MS" panose="020B0603020202020204" pitchFamily="34" charset="0"/>
                          <a:ea typeface="Verdana" panose="020B0604030504040204" pitchFamily="34" charset="0"/>
                          <a:cs typeface="Verdana" panose="020B0604030504040204" pitchFamily="34" charset="0"/>
                        </a:rPr>
                        <a:t> commitments from stakeholders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hMerge="1">
                  <a:txBody>
                    <a:bodyPr/>
                    <a:lstStyle/>
                    <a:p>
                      <a:pPr marL="48895">
                        <a:lnSpc>
                          <a:spcPct val="100000"/>
                        </a:lnSpc>
                        <a:spcBef>
                          <a:spcPts val="370"/>
                        </a:spcBef>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lnSpc>
                          <a:spcPct val="100000"/>
                        </a:lnSpc>
                        <a:spcBef>
                          <a:spcPts val="370"/>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Engage more stakeholders in order to receive more financial support</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390396829"/>
                  </a:ext>
                </a:extLst>
              </a:tr>
              <a:tr h="972936">
                <a:tc>
                  <a:txBody>
                    <a:bodyPr/>
                    <a:lstStyle/>
                    <a:p>
                      <a:pPr marL="50800">
                        <a:lnSpc>
                          <a:spcPct val="100000"/>
                        </a:lnSpc>
                        <a:spcBef>
                          <a:spcPts val="380"/>
                        </a:spcBef>
                        <a:spcAft>
                          <a:spcPts val="0"/>
                        </a:spcAft>
                      </a:pPr>
                      <a:r>
                        <a:rPr lang="en-US" sz="1000" b="1" dirty="0">
                          <a:effectLst/>
                          <a:latin typeface="Trebuchet MS" panose="020B0603020202020204" pitchFamily="34" charset="0"/>
                          <a:ea typeface="Verdana" panose="020B0604030504040204" pitchFamily="34" charset="0"/>
                          <a:cs typeface="Verdana" panose="020B0604030504040204" pitchFamily="34" charset="0"/>
                        </a:rPr>
                        <a:t>Improve</a:t>
                      </a:r>
                      <a:r>
                        <a:rPr lang="en-US" sz="1000" b="1" spc="-130" dirty="0">
                          <a:effectLst/>
                          <a:latin typeface="Trebuchet MS" panose="020B0603020202020204" pitchFamily="34" charset="0"/>
                          <a:ea typeface="Verdana" panose="020B0604030504040204" pitchFamily="34" charset="0"/>
                          <a:cs typeface="Verdana" panose="020B0604030504040204" pitchFamily="34" charset="0"/>
                        </a:rPr>
                        <a:t> </a:t>
                      </a:r>
                      <a:r>
                        <a:rPr lang="en-US" sz="1000" b="1" dirty="0" smtClean="0">
                          <a:effectLst/>
                          <a:latin typeface="Trebuchet MS" panose="020B0603020202020204" pitchFamily="34" charset="0"/>
                          <a:ea typeface="Verdana" panose="020B0604030504040204" pitchFamily="34" charset="0"/>
                          <a:cs typeface="Verdana" panose="020B0604030504040204" pitchFamily="34" charset="0"/>
                        </a:rPr>
                        <a:t>cost  efficiencies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Allocating most </a:t>
                      </a:r>
                      <a:r>
                        <a:rPr lang="en-US" sz="1000" dirty="0">
                          <a:effectLst/>
                          <a:latin typeface="Trebuchet MS" panose="020B0603020202020204" pitchFamily="34" charset="0"/>
                          <a:ea typeface="Verdana" panose="020B0604030504040204" pitchFamily="34" charset="0"/>
                          <a:cs typeface="Verdana" panose="020B0604030504040204" pitchFamily="34" charset="0"/>
                        </a:rPr>
                        <a:t>of</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Financial </a:t>
                      </a:r>
                      <a:r>
                        <a:rPr lang="en-US" sz="1000" spc="-20" dirty="0" smtClean="0">
                          <a:effectLst/>
                          <a:latin typeface="Trebuchet MS" panose="020B0603020202020204" pitchFamily="34" charset="0"/>
                          <a:ea typeface="Verdana" panose="020B0604030504040204" pitchFamily="34" charset="0"/>
                          <a:cs typeface="Verdana" panose="020B0604030504040204" pitchFamily="34" charset="0"/>
                        </a:rPr>
                        <a:t>resources</a:t>
                      </a:r>
                      <a:r>
                        <a:rPr lang="en-US" sz="1000" spc="-150" dirty="0" smtClean="0">
                          <a:effectLst/>
                          <a:latin typeface="Trebuchet MS" panose="020B0603020202020204" pitchFamily="34" charset="0"/>
                          <a:ea typeface="Verdana" panose="020B0604030504040204" pitchFamily="34" charset="0"/>
                          <a:cs typeface="Verdana" panose="020B0604030504040204" pitchFamily="34" charset="0"/>
                        </a:rPr>
                        <a:t> </a:t>
                      </a:r>
                      <a:r>
                        <a:rPr lang="en-US" sz="1000" spc="-15" dirty="0">
                          <a:effectLst/>
                          <a:latin typeface="Trebuchet MS" panose="020B0603020202020204" pitchFamily="34" charset="0"/>
                          <a:ea typeface="Verdana" panose="020B0604030504040204" pitchFamily="34" charset="0"/>
                          <a:cs typeface="Verdana" panose="020B0604030504040204" pitchFamily="34" charset="0"/>
                        </a:rPr>
                        <a:t>to</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spc="-20" dirty="0">
                          <a:effectLst/>
                          <a:latin typeface="Trebuchet MS" panose="020B0603020202020204" pitchFamily="34" charset="0"/>
                          <a:ea typeface="Verdana" panose="020B0604030504040204" pitchFamily="34" charset="0"/>
                          <a:cs typeface="Verdana" panose="020B0604030504040204" pitchFamily="34" charset="0"/>
                        </a:rPr>
                        <a:t>core </a:t>
                      </a:r>
                      <a:r>
                        <a:rPr lang="en-US" sz="1000" spc="-15" dirty="0" smtClean="0">
                          <a:effectLst/>
                          <a:latin typeface="Trebuchet MS" panose="020B0603020202020204" pitchFamily="34" charset="0"/>
                          <a:ea typeface="Verdana" panose="020B0604030504040204" pitchFamily="34" charset="0"/>
                          <a:cs typeface="Verdana" panose="020B0604030504040204" pitchFamily="34" charset="0"/>
                        </a:rPr>
                        <a:t>service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delivery</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Percentage</a:t>
                      </a:r>
                      <a:r>
                        <a:rPr lang="en-US" sz="1000" spc="-13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of Seda </a:t>
                      </a:r>
                      <a:r>
                        <a:rPr lang="en-US" sz="1000" dirty="0">
                          <a:effectLst/>
                          <a:latin typeface="Trebuchet MS" panose="020B0603020202020204" pitchFamily="34" charset="0"/>
                          <a:ea typeface="Verdana" panose="020B0604030504040204" pitchFamily="34" charset="0"/>
                          <a:cs typeface="Verdana" panose="020B0604030504040204" pitchFamily="34" charset="0"/>
                        </a:rPr>
                        <a:t>budget</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allocated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to core </a:t>
                      </a:r>
                      <a:r>
                        <a:rPr lang="en-US" sz="1000" dirty="0">
                          <a:effectLst/>
                          <a:latin typeface="Trebuchet MS" panose="020B0603020202020204" pitchFamily="34" charset="0"/>
                          <a:ea typeface="Verdana" panose="020B0604030504040204" pitchFamily="34" charset="0"/>
                          <a:cs typeface="Verdana" panose="020B0604030504040204" pitchFamily="34" charset="0"/>
                        </a:rPr>
                        <a:t>delivery</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25400" marR="23495" algn="ctr">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75%</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lnSpc>
                          <a:spcPct val="100000"/>
                        </a:lnSpc>
                        <a:spcBef>
                          <a:spcPts val="380"/>
                        </a:spcBef>
                        <a:spcAft>
                          <a:spcPts val="0"/>
                        </a:spcAft>
                      </a:pPr>
                      <a:endPar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ct val="100000"/>
                        </a:lnSpc>
                        <a:spcBef>
                          <a:spcPts val="380"/>
                        </a:spcBef>
                        <a:spcAft>
                          <a:spcPts val="0"/>
                        </a:spcAft>
                      </a:pPr>
                      <a:r>
                        <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79.01</a:t>
                      </a:r>
                      <a:r>
                        <a:rPr lang="en-US" sz="10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gridSpan="2">
                  <a:txBody>
                    <a:bodyPr/>
                    <a:lstStyle/>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The</a:t>
                      </a:r>
                      <a:r>
                        <a:rPr lang="en-US" sz="1000" spc="-12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2018/19</a:t>
                      </a:r>
                      <a:r>
                        <a:rPr lang="en-US" sz="1000" spc="-12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focus</a:t>
                      </a:r>
                      <a:r>
                        <a:rPr lang="en-US" sz="1000" spc="-12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on core service delivery</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and more than 75</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 of </a:t>
                      </a:r>
                      <a:r>
                        <a:rPr lang="en-US" sz="1000" dirty="0">
                          <a:effectLst/>
                          <a:latin typeface="Trebuchet MS" panose="020B0603020202020204" pitchFamily="34" charset="0"/>
                          <a:ea typeface="Verdana" panose="020B0604030504040204" pitchFamily="34" charset="0"/>
                          <a:cs typeface="Verdana" panose="020B0604030504040204" pitchFamily="34" charset="0"/>
                        </a:rPr>
                        <a:t>the budget was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allocated to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service delivery</a:t>
                      </a:r>
                      <a:r>
                        <a:rPr lang="en-US" sz="1000" dirty="0">
                          <a:effectLst/>
                          <a:latin typeface="Trebuchet MS" panose="020B0603020202020204" pitchFamily="34" charset="0"/>
                          <a:ea typeface="Verdana" panose="020B0604030504040204" pitchFamily="34" charset="0"/>
                          <a:cs typeface="Verdana" panose="020B0604030504040204" pitchFamily="34" charset="0"/>
                        </a:rPr>
                        <a:t>.</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hMerge="1">
                  <a:txBody>
                    <a:bodyPr/>
                    <a:lstStyle/>
                    <a:p>
                      <a:pPr marL="48895">
                        <a:lnSpc>
                          <a:spcPct val="100000"/>
                        </a:lnSpc>
                        <a:spcBef>
                          <a:spcPts val="365"/>
                        </a:spcBef>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3491806997"/>
                  </a:ext>
                </a:extLst>
              </a:tr>
              <a:tr h="1372607">
                <a:tc rowSpan="2">
                  <a:txBody>
                    <a:bodyPr/>
                    <a:lstStyle/>
                    <a:p>
                      <a:pPr marL="50800">
                        <a:lnSpc>
                          <a:spcPct val="100000"/>
                        </a:lnSpc>
                        <a:spcBef>
                          <a:spcPts val="385"/>
                        </a:spcBef>
                        <a:spcAft>
                          <a:spcPts val="0"/>
                        </a:spcAft>
                      </a:pPr>
                      <a:r>
                        <a:rPr lang="en-US" sz="1000" b="1" dirty="0" smtClean="0">
                          <a:effectLst/>
                          <a:latin typeface="Trebuchet MS" panose="020B0603020202020204" pitchFamily="34" charset="0"/>
                          <a:ea typeface="Verdana" panose="020B0604030504040204" pitchFamily="34" charset="0"/>
                          <a:cs typeface="Verdana" panose="020B0604030504040204" pitchFamily="34" charset="0"/>
                        </a:rPr>
                        <a:t>Improve Customer</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1000" b="1" dirty="0">
                          <a:effectLst/>
                          <a:latin typeface="Trebuchet MS" panose="020B0603020202020204" pitchFamily="34" charset="0"/>
                          <a:ea typeface="Verdana" panose="020B0604030504040204" pitchFamily="34" charset="0"/>
                          <a:cs typeface="Verdana" panose="020B0604030504040204" pitchFamily="34" charset="0"/>
                        </a:rPr>
                        <a:t>satisfaction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Measure customer</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satisfaction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Customer satisfaction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index</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25400" marR="23495" algn="ctr">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4 on a</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25400" marR="23495" algn="ct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scale of</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25400" marR="23495" algn="ct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1-5</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lnSpc>
                          <a:spcPct val="100000"/>
                        </a:lnSpc>
                        <a:spcBef>
                          <a:spcPts val="385"/>
                        </a:spcBef>
                        <a:spcAft>
                          <a:spcPts val="0"/>
                        </a:spcAft>
                      </a:pPr>
                      <a:endPar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ct val="100000"/>
                        </a:lnSpc>
                        <a:spcBef>
                          <a:spcPts val="385"/>
                        </a:spcBef>
                        <a:spcAft>
                          <a:spcPts val="0"/>
                        </a:spcAft>
                      </a:pPr>
                      <a:r>
                        <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4.7</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gridSpan="2">
                  <a:txBody>
                    <a:bodyPr/>
                    <a:lstStyle/>
                    <a:p>
                      <a:pPr marL="49530" algn="just">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92%</a:t>
                      </a:r>
                      <a:r>
                        <a:rPr lang="en-US" sz="1000" spc="-9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of</a:t>
                      </a:r>
                      <a:r>
                        <a:rPr lang="en-US" sz="1000" spc="-8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the</a:t>
                      </a:r>
                      <a:r>
                        <a:rPr lang="en-US" sz="1000" spc="-8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surveyed clients </a:t>
                      </a:r>
                      <a:r>
                        <a:rPr lang="en-US" sz="1000" dirty="0">
                          <a:effectLst/>
                          <a:latin typeface="Trebuchet MS" panose="020B0603020202020204" pitchFamily="34" charset="0"/>
                          <a:ea typeface="Verdana" panose="020B0604030504040204" pitchFamily="34" charset="0"/>
                          <a:cs typeface="Verdana" panose="020B0604030504040204" pitchFamily="34" charset="0"/>
                        </a:rPr>
                        <a:t>were satisfied</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with the quality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of Seda’s </a:t>
                      </a:r>
                      <a:r>
                        <a:rPr lang="en-US" sz="1000" dirty="0">
                          <a:effectLst/>
                          <a:latin typeface="Trebuchet MS" panose="020B0603020202020204" pitchFamily="34" charset="0"/>
                          <a:ea typeface="Verdana" panose="020B0604030504040204" pitchFamily="34" charset="0"/>
                          <a:cs typeface="Verdana" panose="020B0604030504040204" pitchFamily="34" charset="0"/>
                        </a:rPr>
                        <a:t>services.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hMerge="1">
                  <a:txBody>
                    <a:bodyPr/>
                    <a:lstStyle/>
                    <a:p>
                      <a:pPr marL="48895">
                        <a:lnSpc>
                          <a:spcPct val="100000"/>
                        </a:lnSpc>
                        <a:spcBef>
                          <a:spcPts val="365"/>
                        </a:spcBef>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3666719669"/>
                  </a:ext>
                </a:extLst>
              </a:tr>
              <a:tr h="839712">
                <a:tc vMerge="1">
                  <a:txBody>
                    <a:bodyPr/>
                    <a:lstStyle/>
                    <a:p>
                      <a:pPr>
                        <a:spcAft>
                          <a:spcPts val="0"/>
                        </a:spcAft>
                      </a:pPr>
                      <a:endParaRPr lang="en-ZA" sz="8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1D3D4"/>
                    </a:solidFill>
                  </a:tcPr>
                </a:tc>
                <a:tc>
                  <a:txBody>
                    <a:bodyPr/>
                    <a:lstStyle/>
                    <a:p>
                      <a:pPr marL="50165">
                        <a:lnSpc>
                          <a:spcPct val="100000"/>
                        </a:lnSpc>
                        <a:spcBef>
                          <a:spcPts val="365"/>
                        </a:spcBef>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Measure stakeholder</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satisfaction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50165">
                        <a:lnSpc>
                          <a:spcPct val="100000"/>
                        </a:lnSpc>
                        <a:spcBef>
                          <a:spcPts val="365"/>
                        </a:spcBef>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Stakeholder satisfaction</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index</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25400" marR="23495" algn="ctr">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3 on a</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25400" marR="23495" algn="ct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scale of</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25400" marR="23495" algn="ct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1-5</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10795" marR="9525" algn="ctr">
                        <a:lnSpc>
                          <a:spcPct val="100000"/>
                        </a:lnSpc>
                        <a:spcBef>
                          <a:spcPts val="385"/>
                        </a:spcBef>
                        <a:spcAft>
                          <a:spcPts val="0"/>
                        </a:spcAft>
                      </a:pPr>
                      <a:endPar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endParaRPr>
                    </a:p>
                    <a:p>
                      <a:pPr marL="10795" marR="9525" algn="ctr">
                        <a:lnSpc>
                          <a:spcPct val="100000"/>
                        </a:lnSpc>
                        <a:spcBef>
                          <a:spcPts val="385"/>
                        </a:spcBef>
                        <a:spcAft>
                          <a:spcPts val="0"/>
                        </a:spcAft>
                      </a:pPr>
                      <a:r>
                        <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3.3</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gridSpan="2">
                  <a:txBody>
                    <a:bodyPr/>
                    <a:lstStyle/>
                    <a:p>
                      <a:pPr marL="49530" algn="just">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More than 65%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of engaged </a:t>
                      </a:r>
                      <a:r>
                        <a:rPr lang="en-US" sz="1000" dirty="0">
                          <a:effectLst/>
                          <a:latin typeface="Trebuchet MS" panose="020B0603020202020204" pitchFamily="34" charset="0"/>
                          <a:ea typeface="Verdana" panose="020B0604030504040204" pitchFamily="34" charset="0"/>
                          <a:cs typeface="Verdana" panose="020B0604030504040204" pitchFamily="34" charset="0"/>
                        </a:rPr>
                        <a:t>stakeholders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indicated</a:t>
                      </a:r>
                      <a:r>
                        <a:rPr lang="en-US" sz="1000" spc="-16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that</a:t>
                      </a:r>
                      <a:r>
                        <a:rPr lang="en-US" sz="1000" spc="-16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they</a:t>
                      </a:r>
                      <a:r>
                        <a:rPr lang="en-US" sz="1000" spc="-16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are satisfied </a:t>
                      </a:r>
                      <a:r>
                        <a:rPr lang="en-US" sz="1000" dirty="0">
                          <a:effectLst/>
                          <a:latin typeface="Trebuchet MS" panose="020B0603020202020204" pitchFamily="34" charset="0"/>
                          <a:ea typeface="Verdana" panose="020B0604030504040204" pitchFamily="34" charset="0"/>
                          <a:cs typeface="Verdana" panose="020B0604030504040204" pitchFamily="34" charset="0"/>
                        </a:rPr>
                        <a:t>with </a:t>
                      </a:r>
                      <a:r>
                        <a:rPr lang="en-US" sz="1000" dirty="0" err="1">
                          <a:effectLst/>
                          <a:latin typeface="Trebuchet MS" panose="020B0603020202020204" pitchFamily="34" charset="0"/>
                          <a:ea typeface="Verdana" panose="020B0604030504040204" pitchFamily="34" charset="0"/>
                          <a:cs typeface="Verdana" panose="020B0604030504040204" pitchFamily="34" charset="0"/>
                        </a:rPr>
                        <a:t>Seda</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services.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hMerge="1">
                  <a:txBody>
                    <a:bodyPr/>
                    <a:lstStyle/>
                    <a:p>
                      <a:pPr marL="48895">
                        <a:lnSpc>
                          <a:spcPct val="100000"/>
                        </a:lnSpc>
                        <a:spcBef>
                          <a:spcPts val="365"/>
                        </a:spcBef>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tc>
                  <a:txBody>
                    <a:bodyPr/>
                    <a:lstStyle/>
                    <a:p>
                      <a:pPr marL="48895">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E7E8"/>
                    </a:solidFill>
                  </a:tcPr>
                </a:tc>
                <a:extLst>
                  <a:ext uri="{0D108BD9-81ED-4DB2-BD59-A6C34878D82A}">
                    <a16:rowId xmlns="" xmlns:a16="http://schemas.microsoft.com/office/drawing/2014/main" val="3264821088"/>
                  </a:ext>
                </a:extLst>
              </a:tr>
              <a:tr h="1199012">
                <a:tc>
                  <a:txBody>
                    <a:bodyPr/>
                    <a:lstStyle/>
                    <a:p>
                      <a:pPr marL="50800">
                        <a:lnSpc>
                          <a:spcPct val="100000"/>
                        </a:lnSpc>
                        <a:spcBef>
                          <a:spcPts val="385"/>
                        </a:spcBef>
                        <a:spcAft>
                          <a:spcPts val="0"/>
                        </a:spcAft>
                      </a:pPr>
                      <a:r>
                        <a:rPr lang="en-US" sz="1000" b="1" dirty="0" smtClean="0">
                          <a:effectLst/>
                          <a:latin typeface="Trebuchet MS" panose="020B0603020202020204" pitchFamily="34" charset="0"/>
                          <a:ea typeface="Verdana" panose="020B0604030504040204" pitchFamily="34" charset="0"/>
                          <a:cs typeface="Verdana" panose="020B0604030504040204" pitchFamily="34" charset="0"/>
                        </a:rPr>
                        <a:t>Improve Customer</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800">
                        <a:lnSpc>
                          <a:spcPct val="100000"/>
                        </a:lnSpc>
                        <a:spcAft>
                          <a:spcPts val="0"/>
                        </a:spcAft>
                      </a:pPr>
                      <a:r>
                        <a:rPr lang="en-US" sz="1000" b="1" dirty="0" smtClean="0">
                          <a:effectLst/>
                          <a:latin typeface="Trebuchet MS" panose="020B0603020202020204" pitchFamily="34" charset="0"/>
                          <a:ea typeface="Verdana" panose="020B0604030504040204" pitchFamily="34" charset="0"/>
                          <a:cs typeface="Verdana" panose="020B0604030504040204" pitchFamily="34" charset="0"/>
                        </a:rPr>
                        <a:t>Satisfaction (</a:t>
                      </a:r>
                      <a:r>
                        <a:rPr lang="en-US" sz="1000" b="1" dirty="0">
                          <a:effectLst/>
                          <a:latin typeface="Trebuchet MS" panose="020B0603020202020204" pitchFamily="34" charset="0"/>
                          <a:ea typeface="Verdana" panose="020B0604030504040204" pitchFamily="34" charset="0"/>
                          <a:cs typeface="Verdana" panose="020B0604030504040204" pitchFamily="34" charset="0"/>
                        </a:rPr>
                        <a:t>continued)</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Reduce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the vacancy</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rate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50165">
                        <a:lnSpc>
                          <a:spcPct val="100000"/>
                        </a:lnSpc>
                        <a:spcBef>
                          <a:spcPts val="365"/>
                        </a:spcBef>
                        <a:spcAft>
                          <a:spcPts val="0"/>
                        </a:spcAft>
                      </a:pPr>
                      <a:r>
                        <a:rPr lang="en-US" sz="1000" dirty="0" smtClean="0">
                          <a:effectLst/>
                          <a:latin typeface="Trebuchet MS" panose="020B0603020202020204" pitchFamily="34" charset="0"/>
                          <a:ea typeface="Verdana" panose="020B0604030504040204" pitchFamily="34" charset="0"/>
                          <a:cs typeface="Verdana" panose="020B0604030504040204" pitchFamily="34" charset="0"/>
                        </a:rPr>
                        <a:t>Percentage of </a:t>
                      </a:r>
                      <a:r>
                        <a:rPr lang="en-US" sz="1000" dirty="0">
                          <a:effectLst/>
                          <a:latin typeface="Trebuchet MS" panose="020B0603020202020204" pitchFamily="34" charset="0"/>
                          <a:ea typeface="Verdana" panose="020B0604030504040204" pitchFamily="34" charset="0"/>
                          <a:cs typeface="Verdana" panose="020B0604030504040204" pitchFamily="34" charset="0"/>
                        </a:rPr>
                        <a:t>vacancy</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50165">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rate</a:t>
                      </a:r>
                      <a:r>
                        <a:rPr lang="en-US" sz="1000" spc="-18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in</a:t>
                      </a:r>
                      <a:r>
                        <a:rPr lang="en-US" sz="1000" spc="-18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funded positions</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25400" marR="23495" algn="ctr">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5%</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10795" marR="9525" algn="ctr">
                        <a:lnSpc>
                          <a:spcPct val="100000"/>
                        </a:lnSpc>
                        <a:spcBef>
                          <a:spcPts val="385"/>
                        </a:spcBef>
                        <a:spcAft>
                          <a:spcPts val="0"/>
                        </a:spcAft>
                      </a:pPr>
                      <a:r>
                        <a:rPr lang="en-US" sz="1000" b="1" dirty="0" smtClean="0">
                          <a:solidFill>
                            <a:srgbClr val="FFFFFF"/>
                          </a:solidFill>
                          <a:effectLst/>
                          <a:latin typeface="Trebuchet MS" panose="020B0603020202020204" pitchFamily="34" charset="0"/>
                          <a:ea typeface="Verdana" panose="020B0604030504040204" pitchFamily="34" charset="0"/>
                          <a:cs typeface="Verdana" panose="020B0604030504040204" pitchFamily="34" charset="0"/>
                        </a:rPr>
                        <a:t>4</a:t>
                      </a:r>
                      <a:r>
                        <a:rPr lang="en-US" sz="1000" b="1" dirty="0">
                          <a:solidFill>
                            <a:srgbClr val="FFFFFF"/>
                          </a:solidFill>
                          <a:effectLst/>
                          <a:latin typeface="Trebuchet MS" panose="020B0603020202020204" pitchFamily="34" charset="0"/>
                          <a:ea typeface="Verdana" panose="020B0604030504040204" pitchFamily="34" charset="0"/>
                          <a:cs typeface="Verdana" panose="020B0604030504040204" pitchFamily="34" charset="0"/>
                        </a:rPr>
                        <a:t>%</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916C"/>
                    </a:solidFill>
                  </a:tcPr>
                </a:tc>
                <a:tc gridSpan="2">
                  <a:txBody>
                    <a:bodyPr/>
                    <a:lstStyle/>
                    <a:p>
                      <a:pPr marL="49530" algn="just">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Continuous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follows ups </a:t>
                      </a:r>
                      <a:r>
                        <a:rPr lang="en-US" sz="1000" dirty="0">
                          <a:effectLst/>
                          <a:latin typeface="Trebuchet MS" panose="020B0603020202020204" pitchFamily="34" charset="0"/>
                          <a:ea typeface="Verdana" panose="020B0604030504040204" pitchFamily="34" charset="0"/>
                          <a:cs typeface="Verdana" panose="020B0604030504040204" pitchFamily="34" charset="0"/>
                        </a:rPr>
                        <a:t>with Line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managers</a:t>
                      </a:r>
                      <a:r>
                        <a:rPr lang="en-US" sz="1000" spc="-190"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and</a:t>
                      </a:r>
                      <a:r>
                        <a:rPr lang="en-US" sz="1000" spc="-18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HRBPs done </a:t>
                      </a:r>
                      <a:r>
                        <a:rPr lang="en-US" sz="1000" dirty="0">
                          <a:effectLst/>
                          <a:latin typeface="Trebuchet MS" panose="020B0603020202020204" pitchFamily="34" charset="0"/>
                          <a:ea typeface="Verdana" panose="020B0604030504040204" pitchFamily="34" charset="0"/>
                          <a:cs typeface="Verdana" panose="020B0604030504040204" pitchFamily="34" charset="0"/>
                        </a:rPr>
                        <a:t>to accelerate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marL="49530" algn="just">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the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recruitment processes </a:t>
                      </a:r>
                      <a:r>
                        <a:rPr lang="en-US" sz="1000" dirty="0">
                          <a:effectLst/>
                          <a:latin typeface="Trebuchet MS" panose="020B0603020202020204" pitchFamily="34" charset="0"/>
                          <a:ea typeface="Verdana" panose="020B0604030504040204" pitchFamily="34" charset="0"/>
                          <a:cs typeface="Verdana" panose="020B0604030504040204" pitchFamily="34" charset="0"/>
                        </a:rPr>
                        <a:t>and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staff requisitions completed as</a:t>
                      </a:r>
                      <a:r>
                        <a:rPr lang="en-US" sz="1000" spc="-200" dirty="0" smtClean="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a</a:t>
                      </a:r>
                      <a:r>
                        <a:rPr lang="en-US" sz="1000" spc="-19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a:effectLst/>
                          <a:latin typeface="Trebuchet MS" panose="020B0603020202020204" pitchFamily="34" charset="0"/>
                          <a:ea typeface="Verdana" panose="020B0604030504040204" pitchFamily="34" charset="0"/>
                          <a:cs typeface="Verdana" panose="020B0604030504040204" pitchFamily="34" charset="0"/>
                        </a:rPr>
                        <a:t>position</a:t>
                      </a:r>
                      <a:r>
                        <a:rPr lang="en-US" sz="1000" spc="-195" dirty="0">
                          <a:effectLst/>
                          <a:latin typeface="Trebuchet MS" panose="020B0603020202020204" pitchFamily="34" charset="0"/>
                          <a:ea typeface="Verdana" panose="020B0604030504040204" pitchFamily="34" charset="0"/>
                          <a:cs typeface="Verdana" panose="020B0604030504040204" pitchFamily="34" charset="0"/>
                        </a:rPr>
                        <a:t> </a:t>
                      </a:r>
                      <a:r>
                        <a:rPr lang="en-US" sz="1000" dirty="0" smtClean="0">
                          <a:effectLst/>
                          <a:latin typeface="Trebuchet MS" panose="020B0603020202020204" pitchFamily="34" charset="0"/>
                          <a:ea typeface="Verdana" panose="020B0604030504040204" pitchFamily="34" charset="0"/>
                          <a:cs typeface="Verdana" panose="020B0604030504040204" pitchFamily="34" charset="0"/>
                        </a:rPr>
                        <a:t>becomes vacant.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hMerge="1">
                  <a:txBody>
                    <a:bodyPr/>
                    <a:lstStyle/>
                    <a:p>
                      <a:pPr marL="48895">
                        <a:lnSpc>
                          <a:spcPct val="100000"/>
                        </a:lnSpc>
                        <a:spcBef>
                          <a:spcPts val="365"/>
                        </a:spcBef>
                        <a:spcAft>
                          <a:spcPts val="0"/>
                        </a:spcAft>
                      </a:pPr>
                      <a:endParaRPr lang="en-ZA" sz="11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tc>
                  <a:txBody>
                    <a:bodyPr/>
                    <a:lstStyle/>
                    <a:p>
                      <a:pPr marL="48895">
                        <a:lnSpc>
                          <a:spcPct val="100000"/>
                        </a:lnSpc>
                        <a:spcBef>
                          <a:spcPts val="365"/>
                        </a:spcBef>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None</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p>
                      <a:pPr>
                        <a:lnSpc>
                          <a:spcPct val="100000"/>
                        </a:lnSpc>
                        <a:spcAft>
                          <a:spcPts val="0"/>
                        </a:spcAft>
                      </a:pPr>
                      <a:r>
                        <a:rPr lang="en-US" sz="1000" dirty="0">
                          <a:effectLst/>
                          <a:latin typeface="Trebuchet MS" panose="020B0603020202020204" pitchFamily="34" charset="0"/>
                          <a:ea typeface="Verdana" panose="020B0604030504040204" pitchFamily="34" charset="0"/>
                          <a:cs typeface="Verdana" panose="020B0604030504040204" pitchFamily="34" charset="0"/>
                        </a:rPr>
                        <a:t> </a:t>
                      </a:r>
                      <a:endParaRPr lang="en-ZA" sz="1000" dirty="0">
                        <a:effectLst/>
                        <a:latin typeface="Trebuchet MS" panose="020B0603020202020204" pitchFamily="34" charset="0"/>
                        <a:ea typeface="Verdana" panose="020B0604030504040204" pitchFamily="34" charset="0"/>
                        <a:cs typeface="Verdana" panose="020B060403050404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D3D4"/>
                    </a:solidFill>
                  </a:tcPr>
                </a:tc>
                <a:extLst>
                  <a:ext uri="{0D108BD9-81ED-4DB2-BD59-A6C34878D82A}">
                    <a16:rowId xmlns="" xmlns:a16="http://schemas.microsoft.com/office/drawing/2014/main" val="949076784"/>
                  </a:ext>
                </a:extLst>
              </a:tr>
            </a:tbl>
          </a:graphicData>
        </a:graphic>
      </p:graphicFrame>
    </p:spTree>
    <p:extLst>
      <p:ext uri="{BB962C8B-B14F-4D97-AF65-F5344CB8AC3E}">
        <p14:creationId xmlns:p14="http://schemas.microsoft.com/office/powerpoint/2010/main" xmlns="" val="1310785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743" y="0"/>
            <a:ext cx="89916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Performance: Key Client Demographics </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27</a:t>
            </a:fld>
            <a:endParaRPr lang="en-US" dirty="0">
              <a:solidFill>
                <a:prstClr val="black">
                  <a:tint val="75000"/>
                </a:prstClr>
              </a:solidFill>
            </a:endParaRPr>
          </a:p>
        </p:txBody>
      </p:sp>
      <p:pic>
        <p:nvPicPr>
          <p:cNvPr id="9" name="Picture 8" descr="http://phalafala/document-centre/Documents/Logo/seda%20logo%20hr.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5800" y="6095999"/>
            <a:ext cx="2590800" cy="521733"/>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xmlns="" val="427737348"/>
              </p:ext>
            </p:extLst>
          </p:nvPr>
        </p:nvGraphicFramePr>
        <p:xfrm>
          <a:off x="119743" y="1219200"/>
          <a:ext cx="8991605" cy="3270053"/>
        </p:xfrm>
        <a:graphic>
          <a:graphicData uri="http://schemas.openxmlformats.org/drawingml/2006/table">
            <a:tbl>
              <a:tblPr>
                <a:tableStyleId>{5C22544A-7EE6-4342-B048-85BDC9FD1C3A}</a:tableStyleId>
              </a:tblPr>
              <a:tblGrid>
                <a:gridCol w="2862494">
                  <a:extLst>
                    <a:ext uri="{9D8B030D-6E8A-4147-A177-3AD203B41FA5}">
                      <a16:colId xmlns="" xmlns:a16="http://schemas.microsoft.com/office/drawing/2014/main" val="20000"/>
                    </a:ext>
                  </a:extLst>
                </a:gridCol>
                <a:gridCol w="660090">
                  <a:extLst>
                    <a:ext uri="{9D8B030D-6E8A-4147-A177-3AD203B41FA5}">
                      <a16:colId xmlns="" xmlns:a16="http://schemas.microsoft.com/office/drawing/2014/main" val="20001"/>
                    </a:ext>
                  </a:extLst>
                </a:gridCol>
                <a:gridCol w="607669">
                  <a:extLst>
                    <a:ext uri="{9D8B030D-6E8A-4147-A177-3AD203B41FA5}">
                      <a16:colId xmlns="" xmlns:a16="http://schemas.microsoft.com/office/drawing/2014/main" val="20002"/>
                    </a:ext>
                  </a:extLst>
                </a:gridCol>
                <a:gridCol w="607669">
                  <a:extLst>
                    <a:ext uri="{9D8B030D-6E8A-4147-A177-3AD203B41FA5}">
                      <a16:colId xmlns="" xmlns:a16="http://schemas.microsoft.com/office/drawing/2014/main" val="20003"/>
                    </a:ext>
                  </a:extLst>
                </a:gridCol>
                <a:gridCol w="607669">
                  <a:extLst>
                    <a:ext uri="{9D8B030D-6E8A-4147-A177-3AD203B41FA5}">
                      <a16:colId xmlns="" xmlns:a16="http://schemas.microsoft.com/office/drawing/2014/main" val="20004"/>
                    </a:ext>
                  </a:extLst>
                </a:gridCol>
                <a:gridCol w="607669">
                  <a:extLst>
                    <a:ext uri="{9D8B030D-6E8A-4147-A177-3AD203B41FA5}">
                      <a16:colId xmlns="" xmlns:a16="http://schemas.microsoft.com/office/drawing/2014/main" val="20005"/>
                    </a:ext>
                  </a:extLst>
                </a:gridCol>
                <a:gridCol w="607669">
                  <a:extLst>
                    <a:ext uri="{9D8B030D-6E8A-4147-A177-3AD203B41FA5}">
                      <a16:colId xmlns="" xmlns:a16="http://schemas.microsoft.com/office/drawing/2014/main" val="20006"/>
                    </a:ext>
                  </a:extLst>
                </a:gridCol>
                <a:gridCol w="607669">
                  <a:extLst>
                    <a:ext uri="{9D8B030D-6E8A-4147-A177-3AD203B41FA5}">
                      <a16:colId xmlns="" xmlns:a16="http://schemas.microsoft.com/office/drawing/2014/main" val="20007"/>
                    </a:ext>
                  </a:extLst>
                </a:gridCol>
                <a:gridCol w="607669">
                  <a:extLst>
                    <a:ext uri="{9D8B030D-6E8A-4147-A177-3AD203B41FA5}">
                      <a16:colId xmlns="" xmlns:a16="http://schemas.microsoft.com/office/drawing/2014/main" val="20008"/>
                    </a:ext>
                  </a:extLst>
                </a:gridCol>
                <a:gridCol w="607669">
                  <a:extLst>
                    <a:ext uri="{9D8B030D-6E8A-4147-A177-3AD203B41FA5}">
                      <a16:colId xmlns="" xmlns:a16="http://schemas.microsoft.com/office/drawing/2014/main" val="20009"/>
                    </a:ext>
                  </a:extLst>
                </a:gridCol>
                <a:gridCol w="607669">
                  <a:extLst>
                    <a:ext uri="{9D8B030D-6E8A-4147-A177-3AD203B41FA5}">
                      <a16:colId xmlns="" xmlns:a16="http://schemas.microsoft.com/office/drawing/2014/main" val="20010"/>
                    </a:ext>
                  </a:extLst>
                </a:gridCol>
              </a:tblGrid>
              <a:tr h="609600">
                <a:tc>
                  <a:txBody>
                    <a:bodyPr/>
                    <a:lstStyle/>
                    <a:p>
                      <a:pPr algn="l" fontAlgn="b"/>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EC</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FS</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GP</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KZN</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LP</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MP</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NC</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NW</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WC</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fontAlgn="b"/>
                      <a:r>
                        <a:rPr lang="en-ZA" sz="1800" b="1" u="none" strike="noStrike" dirty="0">
                          <a:effectLst/>
                          <a:latin typeface="+mn-lt"/>
                        </a:rPr>
                        <a:t>TOTAL </a:t>
                      </a:r>
                      <a:endParaRPr lang="en-ZA" sz="1800" b="1" i="0" u="none" strike="noStrike" dirty="0">
                        <a:solidFill>
                          <a:srgbClr val="000000"/>
                        </a:solidFill>
                        <a:effectLst/>
                        <a:latin typeface="+mn-lt"/>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 xmlns:a16="http://schemas.microsoft.com/office/drawing/2014/main" val="10000"/>
                  </a:ext>
                </a:extLst>
              </a:tr>
              <a:tr h="609600">
                <a:tc>
                  <a:txBody>
                    <a:bodyPr/>
                    <a:lstStyle/>
                    <a:p>
                      <a:pPr algn="l" fontAlgn="b"/>
                      <a:r>
                        <a:rPr lang="en-ZA" sz="1800" b="1" u="none" strike="noStrike" dirty="0">
                          <a:solidFill>
                            <a:schemeClr val="tx1"/>
                          </a:solidFill>
                          <a:effectLst/>
                          <a:latin typeface="Arial" panose="020B0604020202020204" pitchFamily="34" charset="0"/>
                          <a:cs typeface="Arial" panose="020B0604020202020204" pitchFamily="34" charset="0"/>
                        </a:rPr>
                        <a:t>% of clients which are black owned business</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96%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100%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88%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96%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609600">
                <a:tc>
                  <a:txBody>
                    <a:bodyPr/>
                    <a:lstStyle/>
                    <a:p>
                      <a:pPr algn="l" fontAlgn="b"/>
                      <a:r>
                        <a:rPr lang="en-ZA" sz="1800" b="1" u="none" strike="noStrike" dirty="0">
                          <a:solidFill>
                            <a:schemeClr val="tx1"/>
                          </a:solidFill>
                          <a:effectLst/>
                          <a:latin typeface="Arial" panose="020B0604020202020204" pitchFamily="34" charset="0"/>
                          <a:cs typeface="Arial" panose="020B0604020202020204" pitchFamily="34" charset="0"/>
                        </a:rPr>
                        <a:t>% of clients which are women owned business</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37%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34%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39%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609600">
                <a:tc>
                  <a:txBody>
                    <a:bodyPr/>
                    <a:lstStyle/>
                    <a:p>
                      <a:pPr algn="l" fontAlgn="b"/>
                      <a:r>
                        <a:rPr lang="en-ZA" sz="1800" b="1" u="none" strike="noStrike" dirty="0">
                          <a:solidFill>
                            <a:schemeClr val="tx1"/>
                          </a:solidFill>
                          <a:effectLst/>
                          <a:latin typeface="Arial" panose="020B0604020202020204" pitchFamily="34" charset="0"/>
                          <a:cs typeface="Arial" panose="020B0604020202020204" pitchFamily="34" charset="0"/>
                        </a:rPr>
                        <a:t>% of clients which are youth owned business</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52%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a:solidFill>
                            <a:schemeClr val="tx1"/>
                          </a:solidFill>
                          <a:effectLst/>
                          <a:latin typeface="Arial" panose="020B0604020202020204" pitchFamily="34" charset="0"/>
                          <a:cs typeface="Arial" panose="020B0604020202020204" pitchFamily="34" charset="0"/>
                        </a:rPr>
                        <a:t>49%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609600">
                <a:tc>
                  <a:txBody>
                    <a:bodyPr/>
                    <a:lstStyle/>
                    <a:p>
                      <a:pPr algn="l" fontAlgn="b"/>
                      <a:r>
                        <a:rPr lang="en-ZA" sz="1800" b="1" u="none" strike="noStrike" dirty="0">
                          <a:solidFill>
                            <a:schemeClr val="tx1"/>
                          </a:solidFill>
                          <a:effectLst/>
                          <a:latin typeface="Arial" panose="020B0604020202020204" pitchFamily="34" charset="0"/>
                          <a:cs typeface="Arial" panose="020B0604020202020204" pitchFamily="34" charset="0"/>
                        </a:rPr>
                        <a:t>% of clients which are </a:t>
                      </a:r>
                      <a:r>
                        <a:rPr lang="en-ZA" sz="1800" b="1" u="none" strike="noStrike" dirty="0" smtClean="0">
                          <a:solidFill>
                            <a:schemeClr val="tx1"/>
                          </a:solidFill>
                          <a:effectLst/>
                          <a:latin typeface="Arial" panose="020B0604020202020204" pitchFamily="34" charset="0"/>
                          <a:cs typeface="Arial" panose="020B0604020202020204" pitchFamily="34" charset="0"/>
                        </a:rPr>
                        <a:t>owned by people</a:t>
                      </a:r>
                      <a:r>
                        <a:rPr lang="en-ZA" sz="1800" b="1" u="none" strike="noStrike" baseline="0" dirty="0" smtClean="0">
                          <a:solidFill>
                            <a:schemeClr val="tx1"/>
                          </a:solidFill>
                          <a:effectLst/>
                          <a:latin typeface="Arial" panose="020B0604020202020204" pitchFamily="34" charset="0"/>
                          <a:cs typeface="Arial" panose="020B0604020202020204" pitchFamily="34" charset="0"/>
                        </a:rPr>
                        <a:t> with disabilities </a:t>
                      </a:r>
                      <a:endParaRPr lang="en-ZA" sz="1800" b="1" i="0" u="none" strike="noStrike" dirty="0">
                        <a:solidFill>
                          <a:schemeClr val="tx1"/>
                        </a:solidFill>
                        <a:effectLst/>
                        <a:latin typeface="Arial" panose="020B0604020202020204" pitchFamily="34" charset="0"/>
                        <a:cs typeface="Arial" panose="020B0604020202020204" pitchFamily="34" charset="0"/>
                      </a:endParaRPr>
                    </a:p>
                  </a:txBody>
                  <a:tcPr marL="8693" marR="8693" marT="869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b"/>
                      <a:r>
                        <a:rPr lang="en-US" sz="1800" b="0" i="0" u="none" strike="noStrike" dirty="0">
                          <a:solidFill>
                            <a:schemeClr val="tx1"/>
                          </a:solidFill>
                          <a:effectLst/>
                          <a:latin typeface="Arial" panose="020B0604020202020204" pitchFamily="34" charset="0"/>
                          <a:cs typeface="Arial" panose="020B060402020202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35508795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9743" y="0"/>
            <a:ext cx="89916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latin typeface="Arial" pitchFamily="34" charset="0"/>
                <a:cs typeface="Arial" pitchFamily="34" charset="0"/>
              </a:rPr>
              <a:t>performance trends</a:t>
            </a:r>
            <a:r>
              <a:rPr lang="en-US" sz="2600" b="1" cap="small">
                <a:latin typeface="Arial" pitchFamily="34" charset="0"/>
                <a:cs typeface="Arial" pitchFamily="34" charset="0"/>
              </a:rPr>
              <a:t/>
            </a:r>
            <a:br>
              <a:rPr lang="en-US" sz="2600" b="1" cap="small">
                <a:latin typeface="Arial" pitchFamily="34" charset="0"/>
                <a:cs typeface="Arial" pitchFamily="34" charset="0"/>
              </a:rPr>
            </a:br>
            <a:r>
              <a:rPr lang="en-US" sz="2400" cap="small" smtClean="0">
                <a:solidFill>
                  <a:prstClr val="black"/>
                </a:solidFill>
                <a:latin typeface="Arial" pitchFamily="34" charset="0"/>
                <a:cs typeface="Arial" pitchFamily="34" charset="0"/>
              </a:rPr>
              <a:t>Services FREQUENTLY NEEDED-STP</a:t>
            </a:r>
            <a:endParaRPr lang="en-US" sz="2400" cap="small" dirty="0">
              <a:solidFill>
                <a:prstClr val="black"/>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28</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6070599"/>
            <a:ext cx="2362200" cy="625476"/>
          </a:xfrm>
          <a:prstGeom prst="rect">
            <a:avLst/>
          </a:prstGeom>
          <a:noFill/>
          <a:ln>
            <a:noFill/>
          </a:ln>
        </p:spPr>
      </p:pic>
      <p:sp>
        <p:nvSpPr>
          <p:cNvPr id="2" name="Rectangle 1"/>
          <p:cNvSpPr/>
          <p:nvPr/>
        </p:nvSpPr>
        <p:spPr>
          <a:xfrm>
            <a:off x="139061" y="1161927"/>
            <a:ext cx="3213739" cy="1876283"/>
          </a:xfrm>
          <a:prstGeom prst="rect">
            <a:avLst/>
          </a:prstGeom>
        </p:spPr>
        <p:txBody>
          <a:bodyPr wrap="square">
            <a:spAutoFit/>
          </a:bodyPr>
          <a:lstStyle/>
          <a:p>
            <a:pPr algn="just">
              <a:lnSpc>
                <a:spcPct val="107000"/>
              </a:lnSpc>
              <a:spcAft>
                <a:spcPts val="800"/>
              </a:spcAft>
            </a:pPr>
            <a:r>
              <a:rPr lang="en-ZA" b="1"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rPr>
              <a:t>Technology Transfer Fund</a:t>
            </a:r>
            <a:endParaRPr lang="en-ZA" dirty="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a:p>
            <a:endParaRPr lang="en-ZA" dirty="0" smtClean="0">
              <a:solidFill>
                <a:prstClr val="black"/>
              </a:solidFill>
            </a:endParaRPr>
          </a:p>
          <a:p>
            <a:endParaRPr lang="en-ZA" dirty="0">
              <a:solidFill>
                <a:prstClr val="black"/>
              </a:solidFill>
            </a:endParaRPr>
          </a:p>
          <a:p>
            <a:endParaRPr lang="en-ZA" dirty="0" smtClean="0">
              <a:solidFill>
                <a:prstClr val="black"/>
              </a:solidFill>
            </a:endParaRPr>
          </a:p>
          <a:p>
            <a:endParaRPr lang="en-ZA" dirty="0">
              <a:solidFill>
                <a:prstClr val="black"/>
              </a:solidFill>
            </a:endParaRPr>
          </a:p>
          <a:p>
            <a:pPr marL="457200" algn="just"/>
            <a:r>
              <a:rPr lang="en-ZA" dirty="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imes New Roman" panose="02020603050405020304" pitchFamily="18" charset="0"/>
              <a:ea typeface="Times New Roman" panose="02020603050405020304" pitchFamily="18" charset="0"/>
            </a:endParaRPr>
          </a:p>
        </p:txBody>
      </p:sp>
      <p:pic>
        <p:nvPicPr>
          <p:cNvPr id="7" name="Picture 6"/>
          <p:cNvPicPr>
            <a:picLocks noChangeAspect="1"/>
          </p:cNvPicPr>
          <p:nvPr/>
        </p:nvPicPr>
        <p:blipFill>
          <a:blip r:embed="rId3" cstate="print"/>
          <a:stretch>
            <a:fillRect/>
          </a:stretch>
        </p:blipFill>
        <p:spPr>
          <a:xfrm>
            <a:off x="838200" y="1822450"/>
            <a:ext cx="5638800" cy="3171825"/>
          </a:xfrm>
          <a:prstGeom prst="rect">
            <a:avLst/>
          </a:prstGeom>
        </p:spPr>
      </p:pic>
      <p:sp>
        <p:nvSpPr>
          <p:cNvPr id="10" name="Rectangle 9"/>
          <p:cNvSpPr/>
          <p:nvPr/>
        </p:nvSpPr>
        <p:spPr>
          <a:xfrm>
            <a:off x="221673" y="5382925"/>
            <a:ext cx="8661070" cy="584775"/>
          </a:xfrm>
          <a:prstGeom prst="rect">
            <a:avLst/>
          </a:prstGeom>
        </p:spPr>
        <p:txBody>
          <a:bodyPr wrap="square">
            <a:spAutoFit/>
          </a:bodyPr>
          <a:lstStyle/>
          <a:p>
            <a:pPr marL="285750" indent="-285750">
              <a:buFont typeface="Arial" panose="020B0604020202020204" pitchFamily="34" charset="0"/>
              <a:buChar char="•"/>
            </a:pPr>
            <a:r>
              <a:rPr lang="en-ZA" sz="1600" dirty="0" smtClean="0">
                <a:solidFill>
                  <a:prstClr val="black"/>
                </a:solidFill>
                <a:latin typeface="DIN-Light"/>
              </a:rPr>
              <a:t>TTF received 306 applications and 46 clients were approved for TTF assistance and 4 for ECIC  ( at R540 000 maximum spending per company)  - Budget demand increasing     </a:t>
            </a:r>
          </a:p>
        </p:txBody>
      </p:sp>
    </p:spTree>
    <p:extLst>
      <p:ext uri="{BB962C8B-B14F-4D97-AF65-F5344CB8AC3E}">
        <p14:creationId xmlns:p14="http://schemas.microsoft.com/office/powerpoint/2010/main" xmlns="" val="2428717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3056"/>
            <a:ext cx="8991600" cy="957943"/>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smtClean="0">
                <a:latin typeface="Arial" pitchFamily="34" charset="0"/>
                <a:cs typeface="Arial" pitchFamily="34" charset="0"/>
              </a:rPr>
              <a:t>performance </a:t>
            </a:r>
            <a:r>
              <a:rPr lang="en-US" sz="2600" b="1" cap="small" dirty="0">
                <a:latin typeface="Arial" pitchFamily="34" charset="0"/>
                <a:cs typeface="Arial" pitchFamily="34" charset="0"/>
              </a:rPr>
              <a:t>trends</a:t>
            </a:r>
            <a:r>
              <a:rPr lang="en-US" sz="2600" b="1" cap="small">
                <a:latin typeface="Arial" pitchFamily="34" charset="0"/>
                <a:cs typeface="Arial" pitchFamily="34" charset="0"/>
              </a:rPr>
              <a:t/>
            </a:r>
            <a:br>
              <a:rPr lang="en-US" sz="2600" b="1" cap="small">
                <a:latin typeface="Arial" pitchFamily="34" charset="0"/>
                <a:cs typeface="Arial" pitchFamily="34" charset="0"/>
              </a:rPr>
            </a:br>
            <a:r>
              <a:rPr lang="en-US" sz="2400" cap="small" smtClean="0">
                <a:solidFill>
                  <a:prstClr val="black"/>
                </a:solidFill>
                <a:latin typeface="Arial" pitchFamily="34" charset="0"/>
                <a:cs typeface="Arial" pitchFamily="34" charset="0"/>
              </a:rPr>
              <a:t>Services frequently needed -STP</a:t>
            </a:r>
            <a:endParaRPr lang="en-US" sz="2400" cap="small" dirty="0">
              <a:solidFill>
                <a:prstClr val="black"/>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29</a:t>
            </a:fld>
            <a:endParaRPr lang="en-US" dirty="0">
              <a:solidFill>
                <a:prstClr val="black">
                  <a:tint val="75000"/>
                </a:prstClr>
              </a:solidFill>
            </a:endParaRPr>
          </a:p>
        </p:txBody>
      </p:sp>
      <p:sp>
        <p:nvSpPr>
          <p:cNvPr id="8" name="Shape 246"/>
          <p:cNvSpPr/>
          <p:nvPr/>
        </p:nvSpPr>
        <p:spPr>
          <a:xfrm>
            <a:off x="348343" y="977261"/>
            <a:ext cx="8534400" cy="369332"/>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just">
              <a:defRPr>
                <a:latin typeface="Arial"/>
                <a:ea typeface="Arial"/>
                <a:cs typeface="Arial"/>
                <a:sym typeface="Arial"/>
              </a:defRPr>
            </a:pPr>
            <a:endParaRPr lang="en-ZA" dirty="0">
              <a:solidFill>
                <a:prstClr val="black"/>
              </a:solidFill>
              <a:latin typeface="Aria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2" name="Rectangle 1"/>
          <p:cNvSpPr/>
          <p:nvPr/>
        </p:nvSpPr>
        <p:spPr>
          <a:xfrm>
            <a:off x="139061" y="1161927"/>
            <a:ext cx="8972282" cy="1876283"/>
          </a:xfrm>
          <a:prstGeom prst="rect">
            <a:avLst/>
          </a:prstGeom>
        </p:spPr>
        <p:txBody>
          <a:bodyPr wrap="square">
            <a:spAutoFit/>
          </a:bodyPr>
          <a:lstStyle/>
          <a:p>
            <a:pPr algn="just">
              <a:lnSpc>
                <a:spcPct val="107000"/>
              </a:lnSpc>
              <a:spcAft>
                <a:spcPts val="800"/>
              </a:spcAft>
            </a:pPr>
            <a:r>
              <a:rPr lang="en-ZA" b="1"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rPr>
              <a:t>Quality and Standards</a:t>
            </a:r>
            <a:endParaRPr lang="en-ZA" dirty="0" smtClean="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a:p>
            <a:endParaRPr lang="en-ZA" dirty="0" smtClean="0">
              <a:solidFill>
                <a:prstClr val="black"/>
              </a:solidFill>
            </a:endParaRPr>
          </a:p>
          <a:p>
            <a:endParaRPr lang="en-ZA" dirty="0">
              <a:solidFill>
                <a:prstClr val="black"/>
              </a:solidFill>
            </a:endParaRPr>
          </a:p>
          <a:p>
            <a:endParaRPr lang="en-ZA" dirty="0" smtClean="0">
              <a:solidFill>
                <a:prstClr val="black"/>
              </a:solidFill>
            </a:endParaRPr>
          </a:p>
          <a:p>
            <a:endParaRPr lang="en-ZA" dirty="0">
              <a:solidFill>
                <a:prstClr val="black"/>
              </a:solidFill>
            </a:endParaRPr>
          </a:p>
          <a:p>
            <a:pPr marL="457200" algn="just"/>
            <a:r>
              <a:rPr lang="en-ZA" dirty="0">
                <a:solidFill>
                  <a:prstClr val="black"/>
                </a:solidFill>
                <a:latin typeface="Trebuchet MS" panose="020B0603020202020204" pitchFamily="34" charset="0"/>
                <a:ea typeface="Times New Roman" panose="02020603050405020304" pitchFamily="18" charset="0"/>
              </a:rPr>
              <a:t> </a:t>
            </a:r>
            <a:endParaRPr lang="en-ZA" dirty="0">
              <a:solidFill>
                <a:prstClr val="black"/>
              </a:solidFill>
              <a:latin typeface="Times New Roman" panose="02020603050405020304" pitchFamily="18" charset="0"/>
              <a:ea typeface="Times New Roman" panose="02020603050405020304" pitchFamily="18" charset="0"/>
            </a:endParaRPr>
          </a:p>
        </p:txBody>
      </p:sp>
      <p:sp>
        <p:nvSpPr>
          <p:cNvPr id="3" name="Rectangle 2"/>
          <p:cNvSpPr/>
          <p:nvPr/>
        </p:nvSpPr>
        <p:spPr>
          <a:xfrm>
            <a:off x="214745" y="4682508"/>
            <a:ext cx="8472055" cy="1323439"/>
          </a:xfrm>
          <a:prstGeom prst="rect">
            <a:avLst/>
          </a:prstGeom>
        </p:spPr>
        <p:txBody>
          <a:bodyPr wrap="square">
            <a:spAutoFit/>
          </a:bodyPr>
          <a:lstStyle/>
          <a:p>
            <a:r>
              <a:rPr lang="en-ZA" sz="1600" dirty="0">
                <a:solidFill>
                  <a:prstClr val="black"/>
                </a:solidFill>
              </a:rPr>
              <a:t>Typical interventions included ISO9001 Quality Management Systems</a:t>
            </a:r>
            <a:r>
              <a:rPr lang="en-ZA" sz="1600" dirty="0" smtClean="0">
                <a:solidFill>
                  <a:prstClr val="black"/>
                </a:solidFill>
              </a:rPr>
              <a:t>, ISO14000 Environmental </a:t>
            </a:r>
            <a:r>
              <a:rPr lang="en-ZA" sz="1600" dirty="0">
                <a:solidFill>
                  <a:prstClr val="black"/>
                </a:solidFill>
              </a:rPr>
              <a:t>Management Systems, SANS18000 Health </a:t>
            </a:r>
            <a:r>
              <a:rPr lang="en-ZA" sz="1600" dirty="0" smtClean="0">
                <a:solidFill>
                  <a:prstClr val="black"/>
                </a:solidFill>
              </a:rPr>
              <a:t>and Safety</a:t>
            </a:r>
            <a:r>
              <a:rPr lang="en-ZA" sz="1600" dirty="0">
                <a:solidFill>
                  <a:prstClr val="black"/>
                </a:solidFill>
              </a:rPr>
              <a:t>, and ISO22000 Food Safety</a:t>
            </a:r>
            <a:r>
              <a:rPr lang="en-ZA" sz="1600" dirty="0" smtClean="0">
                <a:solidFill>
                  <a:prstClr val="black"/>
                </a:solidFill>
              </a:rPr>
              <a:t>.</a:t>
            </a:r>
          </a:p>
          <a:p>
            <a:endParaRPr lang="en-ZA" sz="1600" dirty="0">
              <a:solidFill>
                <a:prstClr val="black"/>
              </a:solidFill>
            </a:endParaRPr>
          </a:p>
          <a:p>
            <a:r>
              <a:rPr lang="en-ZA" sz="1600" dirty="0">
                <a:solidFill>
                  <a:prstClr val="black"/>
                </a:solidFill>
              </a:rPr>
              <a:t>An impact assessment study </a:t>
            </a:r>
            <a:r>
              <a:rPr lang="en-ZA" sz="1600" dirty="0" smtClean="0">
                <a:solidFill>
                  <a:prstClr val="black"/>
                </a:solidFill>
              </a:rPr>
              <a:t>on a sample of Management System interventions showed that after 1 year the average turnover of clients had increased by 17% and employment by 23%. </a:t>
            </a:r>
            <a:endParaRPr lang="en-ZA" sz="1600" b="1" dirty="0">
              <a:solidFill>
                <a:prstClr val="black"/>
              </a:solidFill>
              <a:latin typeface="Trebuchet MS" panose="020B0603020202020204" pitchFamily="34" charset="0"/>
              <a:ea typeface="Calibri" panose="020F0502020204030204" pitchFamily="34" charset="0"/>
              <a:cs typeface="Times New Roman" panose="02020603050405020304" pitchFamily="18" charset="0"/>
            </a:endParaRPr>
          </a:p>
        </p:txBody>
      </p:sp>
      <p:graphicFrame>
        <p:nvGraphicFramePr>
          <p:cNvPr id="10" name="Chart 9"/>
          <p:cNvGraphicFramePr>
            <a:graphicFrameLocks/>
          </p:cNvGraphicFramePr>
          <p:nvPr>
            <p:extLst/>
          </p:nvPr>
        </p:nvGraphicFramePr>
        <p:xfrm>
          <a:off x="1828800" y="1359117"/>
          <a:ext cx="5057775" cy="32146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210525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23045" y="1447800"/>
            <a:ext cx="8382000" cy="4830763"/>
          </a:xfrm>
        </p:spPr>
        <p:txBody>
          <a:bodyPr>
            <a:normAutofit/>
          </a:bodyPr>
          <a:lstStyle/>
          <a:p>
            <a:pPr marL="0" indent="0" algn="just">
              <a:lnSpc>
                <a:spcPct val="150000"/>
              </a:lnSpc>
              <a:buNone/>
              <a:defRPr>
                <a:latin typeface="Arial"/>
                <a:ea typeface="Arial"/>
                <a:cs typeface="Arial"/>
                <a:sym typeface="Arial"/>
              </a:defRPr>
            </a:pPr>
            <a:r>
              <a:rPr lang="en-ZA" sz="1700" dirty="0">
                <a:solidFill>
                  <a:prstClr val="black"/>
                </a:solidFill>
                <a:latin typeface="Arial" panose="020B0604020202020204" pitchFamily="34" charset="0"/>
                <a:cs typeface="Arial" panose="020B0604020202020204" pitchFamily="34" charset="0"/>
              </a:rPr>
              <a:t>Seda’s </a:t>
            </a:r>
            <a:r>
              <a:rPr lang="en-ZA" sz="1700" dirty="0" smtClean="0">
                <a:solidFill>
                  <a:prstClr val="black"/>
                </a:solidFill>
                <a:latin typeface="Arial" panose="020B0604020202020204" pitchFamily="34" charset="0"/>
                <a:cs typeface="Arial" panose="020B0604020202020204" pitchFamily="34" charset="0"/>
              </a:rPr>
              <a:t>planning </a:t>
            </a:r>
            <a:r>
              <a:rPr lang="en-ZA" sz="1700" dirty="0" smtClean="0">
                <a:latin typeface="Arial" panose="020B0604020202020204" pitchFamily="34" charset="0"/>
                <a:cs typeface="Arial" panose="020B0604020202020204" pitchFamily="34" charset="0"/>
              </a:rPr>
              <a:t>and interventions for the year under review take </a:t>
            </a:r>
            <a:r>
              <a:rPr lang="en-ZA" sz="1700" dirty="0">
                <a:latin typeface="Arial" panose="020B0604020202020204" pitchFamily="34" charset="0"/>
                <a:cs typeface="Arial" panose="020B0604020202020204" pitchFamily="34" charset="0"/>
              </a:rPr>
              <a:t>into account the following Stakeholder </a:t>
            </a:r>
            <a:r>
              <a:rPr lang="en-ZA" sz="1700" dirty="0" smtClean="0">
                <a:latin typeface="Arial" panose="020B0604020202020204" pitchFamily="34" charset="0"/>
                <a:cs typeface="Arial" panose="020B0604020202020204" pitchFamily="34" charset="0"/>
              </a:rPr>
              <a:t>Priorities</a:t>
            </a:r>
            <a:endParaRPr lang="en-ZA" sz="17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8A59C5F8-70E8-475B-AEED-ED8127206201}" type="slidenum">
              <a:rPr lang="en-US" smtClean="0">
                <a:solidFill>
                  <a:prstClr val="black">
                    <a:tint val="75000"/>
                  </a:prstClr>
                </a:solidFill>
              </a:rPr>
              <a:pPr/>
              <a:t>3</a:t>
            </a:fld>
            <a:endParaRPr lang="en-US">
              <a:solidFill>
                <a:prstClr val="black">
                  <a:tint val="75000"/>
                </a:prst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400249549"/>
              </p:ext>
            </p:extLst>
          </p:nvPr>
        </p:nvGraphicFramePr>
        <p:xfrm>
          <a:off x="320899" y="2207836"/>
          <a:ext cx="8670701" cy="4316725"/>
        </p:xfrm>
        <a:graphic>
          <a:graphicData uri="http://schemas.openxmlformats.org/drawingml/2006/table">
            <a:tbl>
              <a:tblPr firstRow="1" firstCol="1" bandRow="1">
                <a:tableStyleId>{5940675A-B579-460E-94D1-54222C63F5DA}</a:tableStyleId>
              </a:tblPr>
              <a:tblGrid>
                <a:gridCol w="2835683">
                  <a:extLst>
                    <a:ext uri="{9D8B030D-6E8A-4147-A177-3AD203B41FA5}">
                      <a16:colId xmlns="" xmlns:a16="http://schemas.microsoft.com/office/drawing/2014/main" val="20000"/>
                    </a:ext>
                  </a:extLst>
                </a:gridCol>
                <a:gridCol w="2963877">
                  <a:extLst>
                    <a:ext uri="{9D8B030D-6E8A-4147-A177-3AD203B41FA5}">
                      <a16:colId xmlns="" xmlns:a16="http://schemas.microsoft.com/office/drawing/2014/main" val="20001"/>
                    </a:ext>
                  </a:extLst>
                </a:gridCol>
                <a:gridCol w="2871141">
                  <a:extLst>
                    <a:ext uri="{9D8B030D-6E8A-4147-A177-3AD203B41FA5}">
                      <a16:colId xmlns="" xmlns:a16="http://schemas.microsoft.com/office/drawing/2014/main" val="20002"/>
                    </a:ext>
                  </a:extLst>
                </a:gridCol>
              </a:tblGrid>
              <a:tr h="476245">
                <a:tc>
                  <a:txBody>
                    <a:bodyPr/>
                    <a:lstStyle/>
                    <a:p>
                      <a:pPr marL="0" marR="0" algn="ctr">
                        <a:lnSpc>
                          <a:spcPct val="150000"/>
                        </a:lnSpc>
                        <a:spcBef>
                          <a:spcPts val="0"/>
                        </a:spcBef>
                        <a:spcAft>
                          <a:spcPts val="0"/>
                        </a:spcAft>
                      </a:pPr>
                      <a:r>
                        <a:rPr lang="en-ZA" sz="1200" b="1" dirty="0" smtClean="0">
                          <a:effectLst/>
                          <a:latin typeface="Trebuchet MS" panose="020B0603020202020204" pitchFamily="34" charset="0"/>
                        </a:rPr>
                        <a:t>National </a:t>
                      </a:r>
                      <a:r>
                        <a:rPr lang="en-ZA" sz="1200" b="1" dirty="0">
                          <a:effectLst/>
                          <a:latin typeface="Trebuchet MS" panose="020B0603020202020204" pitchFamily="34" charset="0"/>
                        </a:rPr>
                        <a:t>Development Plan</a:t>
                      </a:r>
                      <a:endParaRPr lang="en-US" sz="12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5708" marR="65708" marT="0" marB="0" anchor="ctr">
                    <a:solidFill>
                      <a:srgbClr val="FFC000"/>
                    </a:solidFill>
                  </a:tcPr>
                </a:tc>
                <a:tc>
                  <a:txBody>
                    <a:bodyPr/>
                    <a:lstStyle/>
                    <a:p>
                      <a:pPr marL="0" marR="0" algn="ctr">
                        <a:lnSpc>
                          <a:spcPct val="150000"/>
                        </a:lnSpc>
                        <a:spcBef>
                          <a:spcPts val="0"/>
                        </a:spcBef>
                        <a:spcAft>
                          <a:spcPts val="0"/>
                        </a:spcAft>
                      </a:pPr>
                      <a:r>
                        <a:rPr lang="en-ZA" sz="1200" b="1" dirty="0">
                          <a:effectLst/>
                          <a:latin typeface="Trebuchet MS" panose="020B0603020202020204" pitchFamily="34" charset="0"/>
                        </a:rPr>
                        <a:t>Medium Term Strategic Framework</a:t>
                      </a:r>
                      <a:endParaRPr lang="en-US" sz="12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5708" marR="65708" marT="0" marB="0" anchor="ctr">
                    <a:solidFill>
                      <a:srgbClr val="FFC000"/>
                    </a:solidFill>
                  </a:tcPr>
                </a:tc>
                <a:tc>
                  <a:txBody>
                    <a:bodyPr/>
                    <a:lstStyle/>
                    <a:p>
                      <a:pPr marL="0" marR="0" algn="ctr">
                        <a:lnSpc>
                          <a:spcPct val="150000"/>
                        </a:lnSpc>
                        <a:spcBef>
                          <a:spcPts val="0"/>
                        </a:spcBef>
                        <a:spcAft>
                          <a:spcPts val="0"/>
                        </a:spcAft>
                      </a:pPr>
                      <a:r>
                        <a:rPr lang="en-ZA" sz="1200" b="1" dirty="0">
                          <a:effectLst/>
                          <a:latin typeface="Trebuchet MS" panose="020B0603020202020204" pitchFamily="34" charset="0"/>
                        </a:rPr>
                        <a:t>Nine Point Plan</a:t>
                      </a:r>
                      <a:endParaRPr lang="en-US" sz="12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5708" marR="65708" marT="0" marB="0" anchor="ctr">
                    <a:solidFill>
                      <a:srgbClr val="FFC000"/>
                    </a:solidFill>
                  </a:tcPr>
                </a:tc>
                <a:extLst>
                  <a:ext uri="{0D108BD9-81ED-4DB2-BD59-A6C34878D82A}">
                    <a16:rowId xmlns="" xmlns:a16="http://schemas.microsoft.com/office/drawing/2014/main" val="10000"/>
                  </a:ext>
                </a:extLst>
              </a:tr>
              <a:tr h="3672269">
                <a:tc>
                  <a:txBody>
                    <a:bodyPr/>
                    <a:lstStyle/>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To enhance economic growth through SMMEs as assessed through an increased contribution by the sector to GDP;</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To create 90% of South Africa’s 11 million needed jobs by 2030 through the SMME sector, and so contribute to reducing the unemployment rate to 6%; </a:t>
                      </a:r>
                      <a:endParaRPr lang="en-US"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5708" marR="65708" marT="0" marB="0"/>
                </a:tc>
                <a:tc>
                  <a:txBody>
                    <a:bodyPr/>
                    <a:lstStyle/>
                    <a:p>
                      <a:pPr marL="0" marR="0">
                        <a:lnSpc>
                          <a:spcPct val="150000"/>
                        </a:lnSpc>
                        <a:spcBef>
                          <a:spcPts val="0"/>
                        </a:spcBef>
                        <a:spcAft>
                          <a:spcPts val="0"/>
                        </a:spcAft>
                      </a:pPr>
                      <a:r>
                        <a:rPr lang="en-ZA" sz="1200" dirty="0">
                          <a:effectLst/>
                          <a:latin typeface="Trebuchet MS" panose="020B0603020202020204" pitchFamily="34" charset="0"/>
                        </a:rPr>
                        <a:t>Outcome 4: Decent Employment through Inclusive Economic Growth:</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Township and rural economies</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Programmes to ensure increased access to employment and entrepreneurship </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Provide coaching, incubation, intensive support</a:t>
                      </a:r>
                      <a:endParaRPr lang="en-US" sz="1200" dirty="0">
                        <a:effectLst/>
                        <a:latin typeface="Trebuchet MS" panose="020B0603020202020204" pitchFamily="34" charset="0"/>
                      </a:endParaRPr>
                    </a:p>
                    <a:p>
                      <a:pPr marL="0" marR="0">
                        <a:lnSpc>
                          <a:spcPct val="150000"/>
                        </a:lnSpc>
                        <a:spcBef>
                          <a:spcPts val="0"/>
                        </a:spcBef>
                        <a:spcAft>
                          <a:spcPts val="0"/>
                        </a:spcAft>
                      </a:pPr>
                      <a:r>
                        <a:rPr lang="en-ZA" sz="1200" dirty="0">
                          <a:effectLst/>
                          <a:latin typeface="Trebuchet MS" panose="020B0603020202020204" pitchFamily="34" charset="0"/>
                        </a:rPr>
                        <a:t>Outcome 7: Vibrant, equitable, sustainable rural communities:</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Promote sustainable rural enterprises and industries in areas with economic development potential</a:t>
                      </a:r>
                      <a:endParaRPr lang="en-US"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5708" marR="65708" marT="0" marB="0"/>
                </a:tc>
                <a:tc>
                  <a:txBody>
                    <a:bodyPr/>
                    <a:lstStyle/>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Public Procurement </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Access to Finance and Non-Financial Support</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Building market access</a:t>
                      </a:r>
                      <a:endParaRPr lang="en-US" sz="1200" dirty="0">
                        <a:effectLst/>
                        <a:latin typeface="Trebuchet MS" panose="020B0603020202020204" pitchFamily="34" charset="0"/>
                      </a:endParaRPr>
                    </a:p>
                    <a:p>
                      <a:pPr marL="342900" marR="0" lvl="0" indent="-342900">
                        <a:lnSpc>
                          <a:spcPct val="150000"/>
                        </a:lnSpc>
                        <a:spcBef>
                          <a:spcPts val="0"/>
                        </a:spcBef>
                        <a:spcAft>
                          <a:spcPts val="0"/>
                        </a:spcAft>
                        <a:buFont typeface="+mj-lt"/>
                        <a:buAutoNum type="arabicPeriod"/>
                      </a:pPr>
                      <a:r>
                        <a:rPr lang="en-ZA" sz="1200" dirty="0">
                          <a:effectLst/>
                          <a:latin typeface="Trebuchet MS" panose="020B0603020202020204" pitchFamily="34" charset="0"/>
                        </a:rPr>
                        <a:t>Township and Rural Enterprises strategy</a:t>
                      </a:r>
                      <a:endParaRPr lang="en-US" sz="1200" dirty="0">
                        <a:effectLst/>
                        <a:latin typeface="Trebuchet MS" panose="020B0603020202020204" pitchFamily="34" charset="0"/>
                      </a:endParaRPr>
                    </a:p>
                    <a:p>
                      <a:pPr marL="126365" marR="0">
                        <a:lnSpc>
                          <a:spcPct val="150000"/>
                        </a:lnSpc>
                        <a:spcBef>
                          <a:spcPts val="0"/>
                        </a:spcBef>
                        <a:spcAft>
                          <a:spcPts val="0"/>
                        </a:spcAft>
                      </a:pPr>
                      <a:r>
                        <a:rPr lang="en-ZA" sz="1200" dirty="0">
                          <a:effectLst/>
                          <a:latin typeface="Trebuchet MS" panose="020B0603020202020204" pitchFamily="34" charset="0"/>
                        </a:rPr>
                        <a:t> </a:t>
                      </a:r>
                      <a:endParaRPr lang="en-US" sz="12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65708" marR="65708" marT="0" marB="0"/>
                </a:tc>
                <a:extLst>
                  <a:ext uri="{0D108BD9-81ED-4DB2-BD59-A6C34878D82A}">
                    <a16:rowId xmlns="" xmlns:a16="http://schemas.microsoft.com/office/drawing/2014/main" val="10001"/>
                  </a:ext>
                </a:extLst>
              </a:tr>
            </a:tbl>
          </a:graphicData>
        </a:graphic>
      </p:graphicFrame>
      <p:sp>
        <p:nvSpPr>
          <p:cNvPr id="8" name="Title 1"/>
          <p:cNvSpPr>
            <a:spLocks noGrp="1"/>
          </p:cNvSpPr>
          <p:nvPr>
            <p:ph type="title"/>
          </p:nvPr>
        </p:nvSpPr>
        <p:spPr>
          <a:xfrm>
            <a:off x="-76200" y="0"/>
            <a:ext cx="9220200" cy="914400"/>
          </a:xfrm>
          <a:solidFill>
            <a:schemeClr val="accent3">
              <a:lumMod val="60000"/>
              <a:lumOff val="40000"/>
            </a:schemeClr>
          </a:solidFill>
          <a:effectLst>
            <a:outerShdw blurRad="50800" dist="50800" dir="5400000" algn="ctr" rotWithShape="0">
              <a:schemeClr val="accent6"/>
            </a:outerShdw>
          </a:effectLst>
        </p:spPr>
        <p:txBody>
          <a:bodyPr>
            <a:normAutofit fontScale="90000"/>
          </a:bodyPr>
          <a:lstStyle/>
          <a:p>
            <a:r>
              <a:rPr lang="en-US" sz="3600" cap="small" dirty="0" smtClean="0">
                <a:latin typeface="Arial" pitchFamily="34" charset="0"/>
                <a:cs typeface="Arial" pitchFamily="34" charset="0"/>
              </a:rPr>
              <a:t/>
            </a:r>
            <a:br>
              <a:rPr lang="en-US" sz="3600" cap="small" dirty="0" smtClean="0">
                <a:latin typeface="Arial" pitchFamily="34" charset="0"/>
                <a:cs typeface="Arial" pitchFamily="34" charset="0"/>
              </a:rPr>
            </a:br>
            <a:r>
              <a:rPr lang="en-US" sz="3600" b="1" cap="small" dirty="0" smtClean="0">
                <a:latin typeface="Arial" pitchFamily="34" charset="0"/>
                <a:cs typeface="Arial" pitchFamily="34" charset="0"/>
              </a:rPr>
              <a:t>Performance statement </a:t>
            </a:r>
            <a:r>
              <a:rPr lang="en-US" sz="3600" cap="small" dirty="0" smtClean="0">
                <a:latin typeface="Arial" pitchFamily="34" charset="0"/>
                <a:cs typeface="Arial" pitchFamily="34" charset="0"/>
              </a:rPr>
              <a:t/>
            </a:r>
            <a:br>
              <a:rPr lang="en-US" sz="3600" cap="small" dirty="0" smtClean="0">
                <a:latin typeface="Arial" pitchFamily="34" charset="0"/>
                <a:cs typeface="Arial" pitchFamily="34" charset="0"/>
              </a:rPr>
            </a:br>
            <a:r>
              <a:rPr lang="en-ZA" sz="2700" cap="small" dirty="0">
                <a:latin typeface="Arial" pitchFamily="34" charset="0"/>
                <a:cs typeface="Arial" pitchFamily="34" charset="0"/>
              </a:rPr>
              <a:t>Performance Priorities</a:t>
            </a:r>
            <a:r>
              <a:rPr lang="en-ZA" sz="3600" dirty="0">
                <a:latin typeface="Arial" panose="020B0604020202020204" pitchFamily="34" charset="0"/>
                <a:cs typeface="Arial" panose="020B0604020202020204" pitchFamily="34" charset="0"/>
              </a:rPr>
              <a:t/>
            </a:r>
            <a:br>
              <a:rPr lang="en-ZA" sz="3600" dirty="0">
                <a:latin typeface="Arial" panose="020B0604020202020204" pitchFamily="34" charset="0"/>
                <a:cs typeface="Arial" panose="020B0604020202020204" pitchFamily="34" charset="0"/>
              </a:rPr>
            </a:br>
            <a:endParaRPr lang="en-US" sz="3600" cap="small" dirty="0">
              <a:latin typeface="Arial" pitchFamily="34" charset="0"/>
              <a:cs typeface="Arial" pitchFamily="34" charset="0"/>
            </a:endParaRPr>
          </a:p>
        </p:txBody>
      </p:sp>
    </p:spTree>
    <p:extLst>
      <p:ext uri="{BB962C8B-B14F-4D97-AF65-F5344CB8AC3E}">
        <p14:creationId xmlns:p14="http://schemas.microsoft.com/office/powerpoint/2010/main" xmlns="" val="3210968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Slide Number Placeholder 3"/>
          <p:cNvSpPr>
            <a:spLocks noGrp="1"/>
          </p:cNvSpPr>
          <p:nvPr>
            <p:ph type="sldNum" sz="quarter" idx="12"/>
          </p:nvPr>
        </p:nvSpPr>
        <p:spPr/>
        <p:txBody>
          <a:bodyPr/>
          <a:lstStyle/>
          <a:p>
            <a:endParaRPr lang="en-US" dirty="0">
              <a:solidFill>
                <a:prstClr val="black">
                  <a:tint val="75000"/>
                </a:prst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362200"/>
            <a:ext cx="91440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900" b="1" cap="small" dirty="0">
                <a:solidFill>
                  <a:prstClr val="black"/>
                </a:solidFill>
                <a:latin typeface="Arial" pitchFamily="34" charset="0"/>
                <a:cs typeface="Arial" pitchFamily="34" charset="0"/>
              </a:rPr>
              <a:t>Seda delivery network </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31</a:t>
            </a:fld>
            <a:endParaRPr lang="en-US" dirty="0">
              <a:solidFill>
                <a:prstClr val="black">
                  <a:tint val="75000"/>
                </a:prstClr>
              </a:solidFill>
            </a:endParaRPr>
          </a:p>
        </p:txBody>
      </p:sp>
      <p:pic>
        <p:nvPicPr>
          <p:cNvPr id="5" name="Picture 4"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Tree>
    <p:extLst>
      <p:ext uri="{BB962C8B-B14F-4D97-AF65-F5344CB8AC3E}">
        <p14:creationId xmlns:p14="http://schemas.microsoft.com/office/powerpoint/2010/main" xmlns="" val="90784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2144561" y="2323985"/>
            <a:ext cx="5225328" cy="2021607"/>
          </a:xfrm>
          <a:prstGeom prst="rect">
            <a:avLst/>
          </a:prstGeom>
        </p:spPr>
        <p:txBody>
          <a:bodyPr vert="horz" lIns="51435" tIns="25718" rIns="51435" bIns="25718"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endParaRPr lang="en-US" sz="1350" dirty="0">
              <a:solidFill>
                <a:prstClr val="black"/>
              </a:solidFill>
              <a:latin typeface="din"/>
            </a:endParaRPr>
          </a:p>
        </p:txBody>
      </p:sp>
      <p:sp>
        <p:nvSpPr>
          <p:cNvPr id="8" name="Rectangle 7"/>
          <p:cNvSpPr/>
          <p:nvPr/>
        </p:nvSpPr>
        <p:spPr>
          <a:xfrm>
            <a:off x="452333" y="933310"/>
            <a:ext cx="8882575" cy="369332"/>
          </a:xfrm>
          <a:prstGeom prst="rect">
            <a:avLst/>
          </a:prstGeom>
        </p:spPr>
        <p:txBody>
          <a:bodyPr wrap="square">
            <a:spAutoFit/>
          </a:bodyPr>
          <a:lstStyle/>
          <a:p>
            <a:r>
              <a:rPr lang="en-ZA" b="1" dirty="0">
                <a:solidFill>
                  <a:prstClr val="black"/>
                </a:solidFill>
                <a:latin typeface="Trebuchet MS"/>
                <a:cs typeface="Trebuchet MS"/>
              </a:rPr>
              <a:t> </a:t>
            </a:r>
            <a:endParaRPr lang="en-ZA" dirty="0">
              <a:solidFill>
                <a:prstClr val="black"/>
              </a:solidFill>
            </a:endParaRPr>
          </a:p>
        </p:txBody>
      </p:sp>
      <p:sp>
        <p:nvSpPr>
          <p:cNvPr id="10" name="Content Placeholder 3"/>
          <p:cNvSpPr txBox="1">
            <a:spLocks/>
          </p:cNvSpPr>
          <p:nvPr/>
        </p:nvSpPr>
        <p:spPr>
          <a:xfrm>
            <a:off x="130306" y="933310"/>
            <a:ext cx="9013692" cy="603440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spcBef>
                <a:spcPts val="0"/>
              </a:spcBef>
            </a:pPr>
            <a:endParaRPr lang="en-US" sz="2100" b="1" kern="0" dirty="0">
              <a:solidFill>
                <a:srgbClr val="000000"/>
              </a:solidFill>
              <a:latin typeface="Trebuchet MS" panose="020B0603020202020204" pitchFamily="34" charset="0"/>
              <a:ea typeface="MS PGothic" pitchFamily="34" charset="-128"/>
              <a:cs typeface="Arial" panose="020B0604020202020204" pitchFamily="34" charset="0"/>
            </a:endParaRPr>
          </a:p>
          <a:p>
            <a:pPr marL="800100" lvl="1" indent="-342900" algn="l">
              <a:lnSpc>
                <a:spcPct val="150000"/>
              </a:lnSpc>
              <a:buFont typeface="Wingdings" panose="05000000000000000000" pitchFamily="2" charset="2"/>
              <a:buChar char="ü"/>
            </a:pPr>
            <a:endParaRPr lang="en-GB" sz="1600" dirty="0">
              <a:solidFill>
                <a:prstClr val="black"/>
              </a:solidFill>
              <a:cs typeface="Arial" panose="020B0604020202020204" pitchFamily="34" charset="0"/>
            </a:endParaRPr>
          </a:p>
        </p:txBody>
      </p:sp>
      <p:sp>
        <p:nvSpPr>
          <p:cNvPr id="2" name="Content Placeholder 1"/>
          <p:cNvSpPr>
            <a:spLocks noGrp="1"/>
          </p:cNvSpPr>
          <p:nvPr>
            <p:ph idx="1"/>
          </p:nvPr>
        </p:nvSpPr>
        <p:spPr/>
        <p:txBody>
          <a:bodyPr/>
          <a:lstStyle/>
          <a:p>
            <a:endParaRPr lang="en-US"/>
          </a:p>
        </p:txBody>
      </p:sp>
      <p:sp>
        <p:nvSpPr>
          <p:cNvPr id="12" name="Slide Number Placeholder 11"/>
          <p:cNvSpPr>
            <a:spLocks noGrp="1"/>
          </p:cNvSpPr>
          <p:nvPr>
            <p:ph type="sldNum" sz="quarter" idx="12"/>
          </p:nvPr>
        </p:nvSpPr>
        <p:spPr/>
        <p:txBody>
          <a:bodyPr/>
          <a:lstStyle/>
          <a:p>
            <a:fld id="{FD023CDC-A11A-49EE-A14C-68CB92B3A1B2}" type="slidenum">
              <a:rPr lang="en-ZA" smtClean="0">
                <a:solidFill>
                  <a:prstClr val="black">
                    <a:tint val="75000"/>
                  </a:prstClr>
                </a:solidFill>
              </a:rPr>
              <a:pPr/>
              <a:t>32</a:t>
            </a:fld>
            <a:endParaRPr lang="en-ZA">
              <a:solidFill>
                <a:prstClr val="black">
                  <a:tint val="75000"/>
                </a:prstClr>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xmlns="" val="792851067"/>
              </p:ext>
            </p:extLst>
          </p:nvPr>
        </p:nvGraphicFramePr>
        <p:xfrm>
          <a:off x="13422" y="977616"/>
          <a:ext cx="9130578" cy="5387043"/>
        </p:xfrm>
        <a:graphic>
          <a:graphicData uri="http://schemas.openxmlformats.org/drawingml/2006/table">
            <a:tbl>
              <a:tblPr firstRow="1" bandRow="1"/>
              <a:tblGrid>
                <a:gridCol w="1437887">
                  <a:extLst>
                    <a:ext uri="{9D8B030D-6E8A-4147-A177-3AD203B41FA5}">
                      <a16:colId xmlns="" xmlns:a16="http://schemas.microsoft.com/office/drawing/2014/main" val="20000"/>
                    </a:ext>
                  </a:extLst>
                </a:gridCol>
                <a:gridCol w="1437887">
                  <a:extLst>
                    <a:ext uri="{9D8B030D-6E8A-4147-A177-3AD203B41FA5}">
                      <a16:colId xmlns="" xmlns:a16="http://schemas.microsoft.com/office/drawing/2014/main" val="20001"/>
                    </a:ext>
                  </a:extLst>
                </a:gridCol>
                <a:gridCol w="1649830">
                  <a:extLst>
                    <a:ext uri="{9D8B030D-6E8A-4147-A177-3AD203B41FA5}">
                      <a16:colId xmlns="" xmlns:a16="http://schemas.microsoft.com/office/drawing/2014/main" val="20002"/>
                    </a:ext>
                  </a:extLst>
                </a:gridCol>
                <a:gridCol w="1225942">
                  <a:extLst>
                    <a:ext uri="{9D8B030D-6E8A-4147-A177-3AD203B41FA5}">
                      <a16:colId xmlns="" xmlns:a16="http://schemas.microsoft.com/office/drawing/2014/main" val="20003"/>
                    </a:ext>
                  </a:extLst>
                </a:gridCol>
                <a:gridCol w="1689516">
                  <a:extLst>
                    <a:ext uri="{9D8B030D-6E8A-4147-A177-3AD203B41FA5}">
                      <a16:colId xmlns="" xmlns:a16="http://schemas.microsoft.com/office/drawing/2014/main" val="3812424223"/>
                    </a:ext>
                  </a:extLst>
                </a:gridCol>
                <a:gridCol w="1689516">
                  <a:extLst>
                    <a:ext uri="{9D8B030D-6E8A-4147-A177-3AD203B41FA5}">
                      <a16:colId xmlns="" xmlns:a16="http://schemas.microsoft.com/office/drawing/2014/main" val="20004"/>
                    </a:ext>
                  </a:extLst>
                </a:gridCol>
              </a:tblGrid>
              <a:tr h="676143">
                <a:tc>
                  <a:txBody>
                    <a:bodyPr/>
                    <a:lstStyle>
                      <a:lvl1pPr marL="0" algn="l" defTabSz="685800" rtl="0" eaLnBrk="1" latinLnBrk="0" hangingPunct="1">
                        <a:defRPr sz="1350" b="1" kern="1200">
                          <a:solidFill>
                            <a:schemeClr val="lt1"/>
                          </a:solidFill>
                          <a:latin typeface="Calibri"/>
                          <a:ea typeface="Calibri"/>
                          <a:cs typeface="Calibri"/>
                        </a:defRPr>
                      </a:lvl1pPr>
                      <a:lvl2pPr marL="342900" algn="l" defTabSz="685800" rtl="0" eaLnBrk="1" latinLnBrk="0" hangingPunct="1">
                        <a:defRPr sz="1350" b="1" kern="1200">
                          <a:solidFill>
                            <a:schemeClr val="lt1"/>
                          </a:solidFill>
                          <a:latin typeface="Calibri"/>
                          <a:ea typeface="Calibri"/>
                          <a:cs typeface="Calibri"/>
                        </a:defRPr>
                      </a:lvl2pPr>
                      <a:lvl3pPr marL="685800" algn="l" defTabSz="685800" rtl="0" eaLnBrk="1" latinLnBrk="0" hangingPunct="1">
                        <a:defRPr sz="1350" b="1" kern="1200">
                          <a:solidFill>
                            <a:schemeClr val="lt1"/>
                          </a:solidFill>
                          <a:latin typeface="Calibri"/>
                          <a:ea typeface="Calibri"/>
                          <a:cs typeface="Calibri"/>
                        </a:defRPr>
                      </a:lvl3pPr>
                      <a:lvl4pPr marL="1028700" algn="l" defTabSz="685800" rtl="0" eaLnBrk="1" latinLnBrk="0" hangingPunct="1">
                        <a:defRPr sz="1350" b="1" kern="1200">
                          <a:solidFill>
                            <a:schemeClr val="lt1"/>
                          </a:solidFill>
                          <a:latin typeface="Calibri"/>
                          <a:ea typeface="Calibri"/>
                          <a:cs typeface="Calibri"/>
                        </a:defRPr>
                      </a:lvl4pPr>
                      <a:lvl5pPr marL="1371600" algn="l" defTabSz="685800" rtl="0" eaLnBrk="1" latinLnBrk="0" hangingPunct="1">
                        <a:defRPr sz="1350" b="1" kern="1200">
                          <a:solidFill>
                            <a:schemeClr val="lt1"/>
                          </a:solidFill>
                          <a:latin typeface="Calibri"/>
                          <a:ea typeface="Calibri"/>
                          <a:cs typeface="Calibri"/>
                        </a:defRPr>
                      </a:lvl5pPr>
                      <a:lvl6pPr marL="1714500" algn="l" defTabSz="685800" rtl="0" eaLnBrk="1" latinLnBrk="0" hangingPunct="1">
                        <a:defRPr sz="1350" b="1" kern="1200">
                          <a:solidFill>
                            <a:schemeClr val="lt1"/>
                          </a:solidFill>
                          <a:latin typeface="Calibri"/>
                          <a:ea typeface="Calibri"/>
                          <a:cs typeface="Calibri"/>
                        </a:defRPr>
                      </a:lvl6pPr>
                      <a:lvl7pPr marL="2057400" algn="l" defTabSz="685800" rtl="0" eaLnBrk="1" latinLnBrk="0" hangingPunct="1">
                        <a:defRPr sz="1350" b="1" kern="1200">
                          <a:solidFill>
                            <a:schemeClr val="lt1"/>
                          </a:solidFill>
                          <a:latin typeface="Calibri"/>
                          <a:ea typeface="Calibri"/>
                          <a:cs typeface="Calibri"/>
                        </a:defRPr>
                      </a:lvl7pPr>
                      <a:lvl8pPr marL="2400300" algn="l" defTabSz="685800" rtl="0" eaLnBrk="1" latinLnBrk="0" hangingPunct="1">
                        <a:defRPr sz="1350" b="1" kern="1200">
                          <a:solidFill>
                            <a:schemeClr val="lt1"/>
                          </a:solidFill>
                          <a:latin typeface="Calibri"/>
                          <a:ea typeface="Calibri"/>
                          <a:cs typeface="Calibri"/>
                        </a:defRPr>
                      </a:lvl8pPr>
                      <a:lvl9pPr marL="2743200" algn="l" defTabSz="685800" rtl="0" eaLnBrk="1" latinLnBrk="0" hangingPunct="1">
                        <a:defRPr sz="1350" b="1" kern="1200">
                          <a:solidFill>
                            <a:schemeClr val="lt1"/>
                          </a:solidFill>
                          <a:latin typeface="Calibri"/>
                          <a:ea typeface="Calibri"/>
                          <a:cs typeface="Calibri"/>
                        </a:defRPr>
                      </a:lvl9pPr>
                    </a:lstStyle>
                    <a:p>
                      <a:pPr algn="l"/>
                      <a:r>
                        <a:rPr lang="en-ZA" sz="1100" b="1" kern="1200" dirty="0">
                          <a:solidFill>
                            <a:schemeClr val="tx1"/>
                          </a:solidFill>
                          <a:latin typeface="Arial" panose="020B0604020202020204" pitchFamily="34" charset="0"/>
                          <a:ea typeface="+mn-ea"/>
                          <a:cs typeface="Arial" panose="020B0604020202020204" pitchFamily="34" charset="0"/>
                        </a:rPr>
                        <a:t>Provinces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BBB59"/>
                    </a:solidFill>
                  </a:tcPr>
                </a:tc>
                <a:tc>
                  <a:txBody>
                    <a:bodyPr/>
                    <a:lstStyle>
                      <a:lvl1pPr marL="0" algn="l" defTabSz="685800" rtl="0" eaLnBrk="1" latinLnBrk="0" hangingPunct="1">
                        <a:defRPr sz="1350" b="1" kern="1200">
                          <a:solidFill>
                            <a:schemeClr val="lt1"/>
                          </a:solidFill>
                          <a:latin typeface="Calibri"/>
                          <a:ea typeface="Calibri"/>
                          <a:cs typeface="Calibri"/>
                        </a:defRPr>
                      </a:lvl1pPr>
                      <a:lvl2pPr marL="342900" algn="l" defTabSz="685800" rtl="0" eaLnBrk="1" latinLnBrk="0" hangingPunct="1">
                        <a:defRPr sz="1350" b="1" kern="1200">
                          <a:solidFill>
                            <a:schemeClr val="lt1"/>
                          </a:solidFill>
                          <a:latin typeface="Calibri"/>
                          <a:ea typeface="Calibri"/>
                          <a:cs typeface="Calibri"/>
                        </a:defRPr>
                      </a:lvl2pPr>
                      <a:lvl3pPr marL="685800" algn="l" defTabSz="685800" rtl="0" eaLnBrk="1" latinLnBrk="0" hangingPunct="1">
                        <a:defRPr sz="1350" b="1" kern="1200">
                          <a:solidFill>
                            <a:schemeClr val="lt1"/>
                          </a:solidFill>
                          <a:latin typeface="Calibri"/>
                          <a:ea typeface="Calibri"/>
                          <a:cs typeface="Calibri"/>
                        </a:defRPr>
                      </a:lvl3pPr>
                      <a:lvl4pPr marL="1028700" algn="l" defTabSz="685800" rtl="0" eaLnBrk="1" latinLnBrk="0" hangingPunct="1">
                        <a:defRPr sz="1350" b="1" kern="1200">
                          <a:solidFill>
                            <a:schemeClr val="lt1"/>
                          </a:solidFill>
                          <a:latin typeface="Calibri"/>
                          <a:ea typeface="Calibri"/>
                          <a:cs typeface="Calibri"/>
                        </a:defRPr>
                      </a:lvl4pPr>
                      <a:lvl5pPr marL="1371600" algn="l" defTabSz="685800" rtl="0" eaLnBrk="1" latinLnBrk="0" hangingPunct="1">
                        <a:defRPr sz="1350" b="1" kern="1200">
                          <a:solidFill>
                            <a:schemeClr val="lt1"/>
                          </a:solidFill>
                          <a:latin typeface="Calibri"/>
                          <a:ea typeface="Calibri"/>
                          <a:cs typeface="Calibri"/>
                        </a:defRPr>
                      </a:lvl5pPr>
                      <a:lvl6pPr marL="1714500" algn="l" defTabSz="685800" rtl="0" eaLnBrk="1" latinLnBrk="0" hangingPunct="1">
                        <a:defRPr sz="1350" b="1" kern="1200">
                          <a:solidFill>
                            <a:schemeClr val="lt1"/>
                          </a:solidFill>
                          <a:latin typeface="Calibri"/>
                          <a:ea typeface="Calibri"/>
                          <a:cs typeface="Calibri"/>
                        </a:defRPr>
                      </a:lvl6pPr>
                      <a:lvl7pPr marL="2057400" algn="l" defTabSz="685800" rtl="0" eaLnBrk="1" latinLnBrk="0" hangingPunct="1">
                        <a:defRPr sz="1350" b="1" kern="1200">
                          <a:solidFill>
                            <a:schemeClr val="lt1"/>
                          </a:solidFill>
                          <a:latin typeface="Calibri"/>
                          <a:ea typeface="Calibri"/>
                          <a:cs typeface="Calibri"/>
                        </a:defRPr>
                      </a:lvl7pPr>
                      <a:lvl8pPr marL="2400300" algn="l" defTabSz="685800" rtl="0" eaLnBrk="1" latinLnBrk="0" hangingPunct="1">
                        <a:defRPr sz="1350" b="1" kern="1200">
                          <a:solidFill>
                            <a:schemeClr val="lt1"/>
                          </a:solidFill>
                          <a:latin typeface="Calibri"/>
                          <a:ea typeface="Calibri"/>
                          <a:cs typeface="Calibri"/>
                        </a:defRPr>
                      </a:lvl8pPr>
                      <a:lvl9pPr marL="2743200" algn="l" defTabSz="685800" rtl="0" eaLnBrk="1" latinLnBrk="0" hangingPunct="1">
                        <a:defRPr sz="1350" b="1" kern="1200">
                          <a:solidFill>
                            <a:schemeClr val="lt1"/>
                          </a:solidFill>
                          <a:latin typeface="Calibri"/>
                          <a:ea typeface="Calibri"/>
                          <a:cs typeface="Calibri"/>
                        </a:defRPr>
                      </a:lvl9pPr>
                    </a:lstStyle>
                    <a:p>
                      <a:pPr algn="l"/>
                      <a:r>
                        <a:rPr lang="en-ZA" sz="1100" b="1" kern="1200" dirty="0">
                          <a:solidFill>
                            <a:schemeClr val="tx1"/>
                          </a:solidFill>
                          <a:latin typeface="Arial" panose="020B0604020202020204" pitchFamily="34" charset="0"/>
                          <a:ea typeface="+mn-ea"/>
                          <a:cs typeface="Arial" panose="020B0604020202020204" pitchFamily="34" charset="0"/>
                        </a:rPr>
                        <a:t>Seda Branches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BBB59"/>
                    </a:solidFill>
                  </a:tcPr>
                </a:tc>
                <a:tc>
                  <a:txBody>
                    <a:bodyPr/>
                    <a:lstStyle>
                      <a:lvl1pPr marL="0" algn="l" defTabSz="685800" rtl="0" eaLnBrk="1" latinLnBrk="0" hangingPunct="1">
                        <a:defRPr sz="1350" b="1" kern="1200">
                          <a:solidFill>
                            <a:schemeClr val="lt1"/>
                          </a:solidFill>
                          <a:latin typeface="Calibri"/>
                          <a:ea typeface="Calibri"/>
                          <a:cs typeface="Calibri"/>
                        </a:defRPr>
                      </a:lvl1pPr>
                      <a:lvl2pPr marL="342900" algn="l" defTabSz="685800" rtl="0" eaLnBrk="1" latinLnBrk="0" hangingPunct="1">
                        <a:defRPr sz="1350" b="1" kern="1200">
                          <a:solidFill>
                            <a:schemeClr val="lt1"/>
                          </a:solidFill>
                          <a:latin typeface="Calibri"/>
                          <a:ea typeface="Calibri"/>
                          <a:cs typeface="Calibri"/>
                        </a:defRPr>
                      </a:lvl2pPr>
                      <a:lvl3pPr marL="685800" algn="l" defTabSz="685800" rtl="0" eaLnBrk="1" latinLnBrk="0" hangingPunct="1">
                        <a:defRPr sz="1350" b="1" kern="1200">
                          <a:solidFill>
                            <a:schemeClr val="lt1"/>
                          </a:solidFill>
                          <a:latin typeface="Calibri"/>
                          <a:ea typeface="Calibri"/>
                          <a:cs typeface="Calibri"/>
                        </a:defRPr>
                      </a:lvl3pPr>
                      <a:lvl4pPr marL="1028700" algn="l" defTabSz="685800" rtl="0" eaLnBrk="1" latinLnBrk="0" hangingPunct="1">
                        <a:defRPr sz="1350" b="1" kern="1200">
                          <a:solidFill>
                            <a:schemeClr val="lt1"/>
                          </a:solidFill>
                          <a:latin typeface="Calibri"/>
                          <a:ea typeface="Calibri"/>
                          <a:cs typeface="Calibri"/>
                        </a:defRPr>
                      </a:lvl4pPr>
                      <a:lvl5pPr marL="1371600" algn="l" defTabSz="685800" rtl="0" eaLnBrk="1" latinLnBrk="0" hangingPunct="1">
                        <a:defRPr sz="1350" b="1" kern="1200">
                          <a:solidFill>
                            <a:schemeClr val="lt1"/>
                          </a:solidFill>
                          <a:latin typeface="Calibri"/>
                          <a:ea typeface="Calibri"/>
                          <a:cs typeface="Calibri"/>
                        </a:defRPr>
                      </a:lvl5pPr>
                      <a:lvl6pPr marL="1714500" algn="l" defTabSz="685800" rtl="0" eaLnBrk="1" latinLnBrk="0" hangingPunct="1">
                        <a:defRPr sz="1350" b="1" kern="1200">
                          <a:solidFill>
                            <a:schemeClr val="lt1"/>
                          </a:solidFill>
                          <a:latin typeface="Calibri"/>
                          <a:ea typeface="Calibri"/>
                          <a:cs typeface="Calibri"/>
                        </a:defRPr>
                      </a:lvl6pPr>
                      <a:lvl7pPr marL="2057400" algn="l" defTabSz="685800" rtl="0" eaLnBrk="1" latinLnBrk="0" hangingPunct="1">
                        <a:defRPr sz="1350" b="1" kern="1200">
                          <a:solidFill>
                            <a:schemeClr val="lt1"/>
                          </a:solidFill>
                          <a:latin typeface="Calibri"/>
                          <a:ea typeface="Calibri"/>
                          <a:cs typeface="Calibri"/>
                        </a:defRPr>
                      </a:lvl7pPr>
                      <a:lvl8pPr marL="2400300" algn="l" defTabSz="685800" rtl="0" eaLnBrk="1" latinLnBrk="0" hangingPunct="1">
                        <a:defRPr sz="1350" b="1" kern="1200">
                          <a:solidFill>
                            <a:schemeClr val="lt1"/>
                          </a:solidFill>
                          <a:latin typeface="Calibri"/>
                          <a:ea typeface="Calibri"/>
                          <a:cs typeface="Calibri"/>
                        </a:defRPr>
                      </a:lvl8pPr>
                      <a:lvl9pPr marL="2743200" algn="l" defTabSz="685800" rtl="0" eaLnBrk="1" latinLnBrk="0" hangingPunct="1">
                        <a:defRPr sz="1350" b="1" kern="1200">
                          <a:solidFill>
                            <a:schemeClr val="lt1"/>
                          </a:solidFill>
                          <a:latin typeface="Calibri"/>
                          <a:ea typeface="Calibri"/>
                          <a:cs typeface="Calibri"/>
                        </a:defRPr>
                      </a:lvl9pPr>
                    </a:lstStyle>
                    <a:p>
                      <a:pPr algn="l"/>
                      <a:r>
                        <a:rPr lang="en-ZA" sz="1100" b="1" kern="1200" dirty="0">
                          <a:solidFill>
                            <a:schemeClr val="tx1"/>
                          </a:solidFill>
                          <a:latin typeface="Arial" panose="020B0604020202020204" pitchFamily="34" charset="0"/>
                          <a:ea typeface="+mn-ea"/>
                          <a:cs typeface="Arial" panose="020B0604020202020204" pitchFamily="34" charset="0"/>
                        </a:rPr>
                        <a:t>Colocations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BBB59"/>
                    </a:solidFill>
                  </a:tcPr>
                </a:tc>
                <a:tc>
                  <a:txBody>
                    <a:bodyPr/>
                    <a:lstStyle>
                      <a:lvl1pPr marL="0" algn="l" defTabSz="685800" rtl="0" eaLnBrk="1" latinLnBrk="0" hangingPunct="1">
                        <a:defRPr sz="1350" b="1" kern="1200">
                          <a:solidFill>
                            <a:schemeClr val="lt1"/>
                          </a:solidFill>
                          <a:latin typeface="Calibri"/>
                          <a:ea typeface="Calibri"/>
                          <a:cs typeface="Calibri"/>
                        </a:defRPr>
                      </a:lvl1pPr>
                      <a:lvl2pPr marL="342900" algn="l" defTabSz="685800" rtl="0" eaLnBrk="1" latinLnBrk="0" hangingPunct="1">
                        <a:defRPr sz="1350" b="1" kern="1200">
                          <a:solidFill>
                            <a:schemeClr val="lt1"/>
                          </a:solidFill>
                          <a:latin typeface="Calibri"/>
                          <a:ea typeface="Calibri"/>
                          <a:cs typeface="Calibri"/>
                        </a:defRPr>
                      </a:lvl2pPr>
                      <a:lvl3pPr marL="685800" algn="l" defTabSz="685800" rtl="0" eaLnBrk="1" latinLnBrk="0" hangingPunct="1">
                        <a:defRPr sz="1350" b="1" kern="1200">
                          <a:solidFill>
                            <a:schemeClr val="lt1"/>
                          </a:solidFill>
                          <a:latin typeface="Calibri"/>
                          <a:ea typeface="Calibri"/>
                          <a:cs typeface="Calibri"/>
                        </a:defRPr>
                      </a:lvl3pPr>
                      <a:lvl4pPr marL="1028700" algn="l" defTabSz="685800" rtl="0" eaLnBrk="1" latinLnBrk="0" hangingPunct="1">
                        <a:defRPr sz="1350" b="1" kern="1200">
                          <a:solidFill>
                            <a:schemeClr val="lt1"/>
                          </a:solidFill>
                          <a:latin typeface="Calibri"/>
                          <a:ea typeface="Calibri"/>
                          <a:cs typeface="Calibri"/>
                        </a:defRPr>
                      </a:lvl4pPr>
                      <a:lvl5pPr marL="1371600" algn="l" defTabSz="685800" rtl="0" eaLnBrk="1" latinLnBrk="0" hangingPunct="1">
                        <a:defRPr sz="1350" b="1" kern="1200">
                          <a:solidFill>
                            <a:schemeClr val="lt1"/>
                          </a:solidFill>
                          <a:latin typeface="Calibri"/>
                          <a:ea typeface="Calibri"/>
                          <a:cs typeface="Calibri"/>
                        </a:defRPr>
                      </a:lvl5pPr>
                      <a:lvl6pPr marL="1714500" algn="l" defTabSz="685800" rtl="0" eaLnBrk="1" latinLnBrk="0" hangingPunct="1">
                        <a:defRPr sz="1350" b="1" kern="1200">
                          <a:solidFill>
                            <a:schemeClr val="lt1"/>
                          </a:solidFill>
                          <a:latin typeface="Calibri"/>
                          <a:ea typeface="Calibri"/>
                          <a:cs typeface="Calibri"/>
                        </a:defRPr>
                      </a:lvl6pPr>
                      <a:lvl7pPr marL="2057400" algn="l" defTabSz="685800" rtl="0" eaLnBrk="1" latinLnBrk="0" hangingPunct="1">
                        <a:defRPr sz="1350" b="1" kern="1200">
                          <a:solidFill>
                            <a:schemeClr val="lt1"/>
                          </a:solidFill>
                          <a:latin typeface="Calibri"/>
                          <a:ea typeface="Calibri"/>
                          <a:cs typeface="Calibri"/>
                        </a:defRPr>
                      </a:lvl7pPr>
                      <a:lvl8pPr marL="2400300" algn="l" defTabSz="685800" rtl="0" eaLnBrk="1" latinLnBrk="0" hangingPunct="1">
                        <a:defRPr sz="1350" b="1" kern="1200">
                          <a:solidFill>
                            <a:schemeClr val="lt1"/>
                          </a:solidFill>
                          <a:latin typeface="Calibri"/>
                          <a:ea typeface="Calibri"/>
                          <a:cs typeface="Calibri"/>
                        </a:defRPr>
                      </a:lvl8pPr>
                      <a:lvl9pPr marL="2743200" algn="l" defTabSz="685800" rtl="0" eaLnBrk="1" latinLnBrk="0" hangingPunct="1">
                        <a:defRPr sz="1350" b="1" kern="1200">
                          <a:solidFill>
                            <a:schemeClr val="lt1"/>
                          </a:solidFill>
                          <a:latin typeface="Calibri"/>
                          <a:ea typeface="Calibri"/>
                          <a:cs typeface="Calibri"/>
                        </a:defRPr>
                      </a:lvl9pPr>
                    </a:lstStyle>
                    <a:p>
                      <a:pPr algn="l"/>
                      <a:r>
                        <a:rPr lang="en-ZA" sz="1100" b="1" kern="1200" dirty="0">
                          <a:solidFill>
                            <a:schemeClr val="tx1"/>
                          </a:solidFill>
                          <a:latin typeface="Arial" panose="020B0604020202020204" pitchFamily="34" charset="0"/>
                          <a:ea typeface="+mn-ea"/>
                          <a:cs typeface="Arial" panose="020B0604020202020204" pitchFamily="34" charset="0"/>
                        </a:rPr>
                        <a:t>Mobile units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BBB59"/>
                    </a:solidFill>
                  </a:tcPr>
                </a:tc>
                <a:tc>
                  <a:txBody>
                    <a:bodyPr/>
                    <a:lstStyle>
                      <a:lvl1pPr marL="0" algn="l" defTabSz="685800" rtl="0" eaLnBrk="1" latinLnBrk="0" hangingPunct="1">
                        <a:defRPr sz="1350" b="1" kern="1200">
                          <a:solidFill>
                            <a:schemeClr val="lt1"/>
                          </a:solidFill>
                          <a:latin typeface="Calibri"/>
                          <a:ea typeface="Calibri"/>
                          <a:cs typeface="Calibri"/>
                        </a:defRPr>
                      </a:lvl1pPr>
                      <a:lvl2pPr marL="342900" algn="l" defTabSz="685800" rtl="0" eaLnBrk="1" latinLnBrk="0" hangingPunct="1">
                        <a:defRPr sz="1350" b="1" kern="1200">
                          <a:solidFill>
                            <a:schemeClr val="lt1"/>
                          </a:solidFill>
                          <a:latin typeface="Calibri"/>
                          <a:ea typeface="Calibri"/>
                          <a:cs typeface="Calibri"/>
                        </a:defRPr>
                      </a:lvl2pPr>
                      <a:lvl3pPr marL="685800" algn="l" defTabSz="685800" rtl="0" eaLnBrk="1" latinLnBrk="0" hangingPunct="1">
                        <a:defRPr sz="1350" b="1" kern="1200">
                          <a:solidFill>
                            <a:schemeClr val="lt1"/>
                          </a:solidFill>
                          <a:latin typeface="Calibri"/>
                          <a:ea typeface="Calibri"/>
                          <a:cs typeface="Calibri"/>
                        </a:defRPr>
                      </a:lvl3pPr>
                      <a:lvl4pPr marL="1028700" algn="l" defTabSz="685800" rtl="0" eaLnBrk="1" latinLnBrk="0" hangingPunct="1">
                        <a:defRPr sz="1350" b="1" kern="1200">
                          <a:solidFill>
                            <a:schemeClr val="lt1"/>
                          </a:solidFill>
                          <a:latin typeface="Calibri"/>
                          <a:ea typeface="Calibri"/>
                          <a:cs typeface="Calibri"/>
                        </a:defRPr>
                      </a:lvl4pPr>
                      <a:lvl5pPr marL="1371600" algn="l" defTabSz="685800" rtl="0" eaLnBrk="1" latinLnBrk="0" hangingPunct="1">
                        <a:defRPr sz="1350" b="1" kern="1200">
                          <a:solidFill>
                            <a:schemeClr val="lt1"/>
                          </a:solidFill>
                          <a:latin typeface="Calibri"/>
                          <a:ea typeface="Calibri"/>
                          <a:cs typeface="Calibri"/>
                        </a:defRPr>
                      </a:lvl5pPr>
                      <a:lvl6pPr marL="1714500" algn="l" defTabSz="685800" rtl="0" eaLnBrk="1" latinLnBrk="0" hangingPunct="1">
                        <a:defRPr sz="1350" b="1" kern="1200">
                          <a:solidFill>
                            <a:schemeClr val="lt1"/>
                          </a:solidFill>
                          <a:latin typeface="Calibri"/>
                          <a:ea typeface="Calibri"/>
                          <a:cs typeface="Calibri"/>
                        </a:defRPr>
                      </a:lvl6pPr>
                      <a:lvl7pPr marL="2057400" algn="l" defTabSz="685800" rtl="0" eaLnBrk="1" latinLnBrk="0" hangingPunct="1">
                        <a:defRPr sz="1350" b="1" kern="1200">
                          <a:solidFill>
                            <a:schemeClr val="lt1"/>
                          </a:solidFill>
                          <a:latin typeface="Calibri"/>
                          <a:ea typeface="Calibri"/>
                          <a:cs typeface="Calibri"/>
                        </a:defRPr>
                      </a:lvl7pPr>
                      <a:lvl8pPr marL="2400300" algn="l" defTabSz="685800" rtl="0" eaLnBrk="1" latinLnBrk="0" hangingPunct="1">
                        <a:defRPr sz="1350" b="1" kern="1200">
                          <a:solidFill>
                            <a:schemeClr val="lt1"/>
                          </a:solidFill>
                          <a:latin typeface="Calibri"/>
                          <a:ea typeface="Calibri"/>
                          <a:cs typeface="Calibri"/>
                        </a:defRPr>
                      </a:lvl8pPr>
                      <a:lvl9pPr marL="2743200" algn="l" defTabSz="685800" rtl="0" eaLnBrk="1" latinLnBrk="0" hangingPunct="1">
                        <a:defRPr sz="1350" b="1" kern="1200">
                          <a:solidFill>
                            <a:schemeClr val="lt1"/>
                          </a:solidFill>
                          <a:latin typeface="Calibri"/>
                          <a:ea typeface="Calibri"/>
                          <a:cs typeface="Calibri"/>
                        </a:defRPr>
                      </a:lvl9pPr>
                    </a:lstStyle>
                    <a:p>
                      <a:pPr marL="0" marR="0" indent="0" algn="l" defTabSz="685800" rtl="0" eaLnBrk="1" fontAlgn="auto" latinLnBrk="0" hangingPunct="1">
                        <a:lnSpc>
                          <a:spcPct val="100000"/>
                        </a:lnSpc>
                        <a:spcBef>
                          <a:spcPts val="0"/>
                        </a:spcBef>
                        <a:spcAft>
                          <a:spcPts val="0"/>
                        </a:spcAft>
                        <a:buClrTx/>
                        <a:buSzTx/>
                        <a:buFontTx/>
                        <a:buNone/>
                        <a:tabLst/>
                        <a:defRPr/>
                      </a:pPr>
                      <a:r>
                        <a:rPr lang="en-ZA" sz="1100" b="1" kern="1200" dirty="0">
                          <a:solidFill>
                            <a:schemeClr val="tx1"/>
                          </a:solidFill>
                          <a:latin typeface="Arial" panose="020B0604020202020204" pitchFamily="34" charset="0"/>
                          <a:ea typeface="+mn-ea"/>
                          <a:cs typeface="Arial" panose="020B0604020202020204" pitchFamily="34" charset="0"/>
                        </a:rPr>
                        <a:t>Incubators </a:t>
                      </a:r>
                    </a:p>
                    <a:p>
                      <a:pPr algn="l"/>
                      <a:endParaRPr lang="en-ZA" sz="1100" b="1" kern="1200" dirty="0">
                        <a:solidFill>
                          <a:schemeClr val="tx1"/>
                        </a:solidFill>
                        <a:latin typeface="Arial" panose="020B0604020202020204" pitchFamily="34" charset="0"/>
                        <a:ea typeface="+mn-ea"/>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BBB59"/>
                    </a:solidFill>
                  </a:tcPr>
                </a:tc>
                <a:tc>
                  <a:txBody>
                    <a:bodyPr/>
                    <a:lstStyle>
                      <a:lvl1pPr marL="0" algn="l" defTabSz="685800" rtl="0" eaLnBrk="1" latinLnBrk="0" hangingPunct="1">
                        <a:defRPr sz="1350" b="1" kern="1200">
                          <a:solidFill>
                            <a:schemeClr val="lt1"/>
                          </a:solidFill>
                          <a:latin typeface="Calibri"/>
                          <a:ea typeface="Calibri"/>
                          <a:cs typeface="Calibri"/>
                        </a:defRPr>
                      </a:lvl1pPr>
                      <a:lvl2pPr marL="342900" algn="l" defTabSz="685800" rtl="0" eaLnBrk="1" latinLnBrk="0" hangingPunct="1">
                        <a:defRPr sz="1350" b="1" kern="1200">
                          <a:solidFill>
                            <a:schemeClr val="lt1"/>
                          </a:solidFill>
                          <a:latin typeface="Calibri"/>
                          <a:ea typeface="Calibri"/>
                          <a:cs typeface="Calibri"/>
                        </a:defRPr>
                      </a:lvl2pPr>
                      <a:lvl3pPr marL="685800" algn="l" defTabSz="685800" rtl="0" eaLnBrk="1" latinLnBrk="0" hangingPunct="1">
                        <a:defRPr sz="1350" b="1" kern="1200">
                          <a:solidFill>
                            <a:schemeClr val="lt1"/>
                          </a:solidFill>
                          <a:latin typeface="Calibri"/>
                          <a:ea typeface="Calibri"/>
                          <a:cs typeface="Calibri"/>
                        </a:defRPr>
                      </a:lvl3pPr>
                      <a:lvl4pPr marL="1028700" algn="l" defTabSz="685800" rtl="0" eaLnBrk="1" latinLnBrk="0" hangingPunct="1">
                        <a:defRPr sz="1350" b="1" kern="1200">
                          <a:solidFill>
                            <a:schemeClr val="lt1"/>
                          </a:solidFill>
                          <a:latin typeface="Calibri"/>
                          <a:ea typeface="Calibri"/>
                          <a:cs typeface="Calibri"/>
                        </a:defRPr>
                      </a:lvl4pPr>
                      <a:lvl5pPr marL="1371600" algn="l" defTabSz="685800" rtl="0" eaLnBrk="1" latinLnBrk="0" hangingPunct="1">
                        <a:defRPr sz="1350" b="1" kern="1200">
                          <a:solidFill>
                            <a:schemeClr val="lt1"/>
                          </a:solidFill>
                          <a:latin typeface="Calibri"/>
                          <a:ea typeface="Calibri"/>
                          <a:cs typeface="Calibri"/>
                        </a:defRPr>
                      </a:lvl5pPr>
                      <a:lvl6pPr marL="1714500" algn="l" defTabSz="685800" rtl="0" eaLnBrk="1" latinLnBrk="0" hangingPunct="1">
                        <a:defRPr sz="1350" b="1" kern="1200">
                          <a:solidFill>
                            <a:schemeClr val="lt1"/>
                          </a:solidFill>
                          <a:latin typeface="Calibri"/>
                          <a:ea typeface="Calibri"/>
                          <a:cs typeface="Calibri"/>
                        </a:defRPr>
                      </a:lvl6pPr>
                      <a:lvl7pPr marL="2057400" algn="l" defTabSz="685800" rtl="0" eaLnBrk="1" latinLnBrk="0" hangingPunct="1">
                        <a:defRPr sz="1350" b="1" kern="1200">
                          <a:solidFill>
                            <a:schemeClr val="lt1"/>
                          </a:solidFill>
                          <a:latin typeface="Calibri"/>
                          <a:ea typeface="Calibri"/>
                          <a:cs typeface="Calibri"/>
                        </a:defRPr>
                      </a:lvl7pPr>
                      <a:lvl8pPr marL="2400300" algn="l" defTabSz="685800" rtl="0" eaLnBrk="1" latinLnBrk="0" hangingPunct="1">
                        <a:defRPr sz="1350" b="1" kern="1200">
                          <a:solidFill>
                            <a:schemeClr val="lt1"/>
                          </a:solidFill>
                          <a:latin typeface="Calibri"/>
                          <a:ea typeface="Calibri"/>
                          <a:cs typeface="Calibri"/>
                        </a:defRPr>
                      </a:lvl8pPr>
                      <a:lvl9pPr marL="2743200" algn="l" defTabSz="685800" rtl="0" eaLnBrk="1" latinLnBrk="0" hangingPunct="1">
                        <a:defRPr sz="1350" b="1" kern="1200">
                          <a:solidFill>
                            <a:schemeClr val="lt1"/>
                          </a:solidFill>
                          <a:latin typeface="Calibri"/>
                          <a:ea typeface="Calibri"/>
                          <a:cs typeface="Calibri"/>
                        </a:defRPr>
                      </a:lvl9pPr>
                    </a:lstStyle>
                    <a:p>
                      <a:pPr algn="l"/>
                      <a:r>
                        <a:rPr lang="en-ZA" sz="1100" b="1" kern="1200" dirty="0">
                          <a:solidFill>
                            <a:schemeClr val="tx1"/>
                          </a:solidFill>
                          <a:latin typeface="Arial" panose="020B0604020202020204" pitchFamily="34" charset="0"/>
                          <a:ea typeface="+mn-ea"/>
                          <a:cs typeface="Arial" panose="020B0604020202020204" pitchFamily="34" charset="0"/>
                        </a:rPr>
                        <a:t>Total</a:t>
                      </a:r>
                      <a:r>
                        <a:rPr lang="en-ZA" sz="1100" b="1" kern="1200" baseline="0" dirty="0">
                          <a:solidFill>
                            <a:schemeClr val="tx1"/>
                          </a:solidFill>
                          <a:latin typeface="Arial" panose="020B0604020202020204" pitchFamily="34" charset="0"/>
                          <a:ea typeface="+mn-ea"/>
                          <a:cs typeface="Arial" panose="020B0604020202020204" pitchFamily="34" charset="0"/>
                        </a:rPr>
                        <a:t> per province</a:t>
                      </a:r>
                      <a:r>
                        <a:rPr lang="en-ZA" sz="1100" b="1" kern="1200" dirty="0">
                          <a:solidFill>
                            <a:schemeClr val="tx1"/>
                          </a:solidFill>
                          <a:latin typeface="Arial" panose="020B0604020202020204" pitchFamily="34" charset="0"/>
                          <a:ea typeface="+mn-ea"/>
                          <a:cs typeface="Arial" panose="020B0604020202020204" pitchFamily="34" charset="0"/>
                        </a:rPr>
                        <a:t> </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BBB59"/>
                    </a:solidFill>
                  </a:tcPr>
                </a:tc>
                <a:extLst>
                  <a:ext uri="{0D108BD9-81ED-4DB2-BD59-A6C34878D82A}">
                    <a16:rowId xmlns="" xmlns:a16="http://schemas.microsoft.com/office/drawing/2014/main" val="10000"/>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Eastern Cape</a:t>
                      </a:r>
                      <a:r>
                        <a:rPr lang="en-ZA" sz="1100" baseline="0" dirty="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14</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10</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29</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 xmlns:a16="http://schemas.microsoft.com/office/drawing/2014/main" val="10001"/>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Free State</a:t>
                      </a:r>
                      <a:r>
                        <a:rPr lang="en-ZA" sz="1100" baseline="0" dirty="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9</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22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 xmlns:a16="http://schemas.microsoft.com/office/drawing/2014/main" val="10002"/>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Gauteng</a:t>
                      </a:r>
                      <a:r>
                        <a:rPr lang="en-ZA" sz="1100" baseline="0" dirty="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16</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23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 xmlns:a16="http://schemas.microsoft.com/office/drawing/2014/main" val="10003"/>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smtClean="0">
                          <a:latin typeface="Arial" panose="020B0604020202020204" pitchFamily="34" charset="0"/>
                          <a:cs typeface="Arial" panose="020B0604020202020204" pitchFamily="34" charset="0"/>
                        </a:rPr>
                        <a:t>Kwa</a:t>
                      </a:r>
                      <a:r>
                        <a:rPr lang="en-ZA" sz="1100" dirty="0">
                          <a:latin typeface="Arial" panose="020B0604020202020204" pitchFamily="34" charset="0"/>
                          <a:cs typeface="Arial" panose="020B0604020202020204" pitchFamily="34" charset="0"/>
                        </a:rPr>
                        <a:t>-</a:t>
                      </a:r>
                      <a:r>
                        <a:rPr lang="en-ZA" sz="1100" dirty="0" smtClean="0">
                          <a:latin typeface="Arial" panose="020B0604020202020204" pitchFamily="34" charset="0"/>
                          <a:cs typeface="Arial" panose="020B0604020202020204" pitchFamily="34" charset="0"/>
                        </a:rPr>
                        <a:t>Zulu </a:t>
                      </a:r>
                      <a:r>
                        <a:rPr lang="en-ZA" sz="1100" dirty="0">
                          <a:latin typeface="Arial" panose="020B0604020202020204" pitchFamily="34" charset="0"/>
                          <a:cs typeface="Arial" panose="020B0604020202020204" pitchFamily="34" charset="0"/>
                        </a:rPr>
                        <a:t>Natal</a:t>
                      </a:r>
                      <a:r>
                        <a:rPr lang="en-ZA" sz="1100" baseline="0" dirty="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6</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30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 xmlns:a16="http://schemas.microsoft.com/office/drawing/2014/main" val="10004"/>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Limpopo</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15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 xmlns:a16="http://schemas.microsoft.com/office/drawing/2014/main" val="10005"/>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Mpumalanga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20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6</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31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 xmlns:a16="http://schemas.microsoft.com/office/drawing/2014/main" val="10006"/>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Northern Cape</a:t>
                      </a:r>
                      <a:r>
                        <a:rPr lang="en-ZA" sz="1100" baseline="0" dirty="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13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 xmlns:a16="http://schemas.microsoft.com/office/drawing/2014/main" val="10007"/>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North</a:t>
                      </a:r>
                      <a:r>
                        <a:rPr lang="en-ZA" sz="1100" baseline="0" dirty="0">
                          <a:latin typeface="Arial" panose="020B0604020202020204" pitchFamily="34" charset="0"/>
                          <a:cs typeface="Arial" panose="020B0604020202020204" pitchFamily="34" charset="0"/>
                        </a:rPr>
                        <a:t> West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14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 xmlns:a16="http://schemas.microsoft.com/office/drawing/2014/main" val="10008"/>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Western Cape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6</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dirty="0">
                          <a:latin typeface="Arial" panose="020B0604020202020204" pitchFamily="34" charset="0"/>
                          <a:cs typeface="Arial" panose="020B0604020202020204" pitchFamily="34" charset="0"/>
                        </a:rPr>
                        <a:t>21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 xmlns:a16="http://schemas.microsoft.com/office/drawing/2014/main" val="10009"/>
                  </a:ext>
                </a:extLst>
              </a:tr>
              <a:tr h="471090">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TOTALS</a:t>
                      </a:r>
                      <a:r>
                        <a:rPr lang="en-ZA" sz="1100" baseline="0" dirty="0">
                          <a:latin typeface="Arial" panose="020B0604020202020204" pitchFamily="34" charset="0"/>
                          <a:cs typeface="Arial" panose="020B0604020202020204" pitchFamily="34" charset="0"/>
                        </a:rPr>
                        <a:t> </a:t>
                      </a:r>
                      <a:endParaRPr lang="en-ZA" sz="1100" dirty="0">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52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74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latin typeface="Arial" panose="020B0604020202020204" pitchFamily="34" charset="0"/>
                          <a:cs typeface="Arial" panose="020B0604020202020204" pitchFamily="34" charset="0"/>
                        </a:rPr>
                        <a:t>09</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dirty="0">
                          <a:solidFill>
                            <a:schemeClr val="tx1"/>
                          </a:solidFill>
                          <a:latin typeface="Arial" panose="020B0604020202020204" pitchFamily="34" charset="0"/>
                          <a:cs typeface="Arial" panose="020B0604020202020204" pitchFamily="34" charset="0"/>
                        </a:rPr>
                        <a:t>76</a:t>
                      </a:r>
                      <a:r>
                        <a:rPr lang="en-ZA" sz="1100" baseline="0" dirty="0">
                          <a:solidFill>
                            <a:schemeClr val="tx1"/>
                          </a:solidFill>
                          <a:latin typeface="Arial" panose="020B0604020202020204" pitchFamily="34" charset="0"/>
                          <a:cs typeface="Arial" panose="020B0604020202020204" pitchFamily="34" charset="0"/>
                        </a:rPr>
                        <a:t> </a:t>
                      </a:r>
                      <a:endParaRPr lang="en-ZA" sz="1100" dirty="0">
                        <a:solidFill>
                          <a:schemeClr val="tx1"/>
                        </a:solidFill>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685800" rtl="0" eaLnBrk="1" latinLnBrk="0" hangingPunct="1">
                        <a:defRPr sz="1350" kern="1200">
                          <a:solidFill>
                            <a:schemeClr val="dk1"/>
                          </a:solidFill>
                          <a:latin typeface="Calibri"/>
                          <a:ea typeface="Calibri"/>
                          <a:cs typeface="Calibri"/>
                        </a:defRPr>
                      </a:lvl1pPr>
                      <a:lvl2pPr marL="342900" algn="l" defTabSz="685800" rtl="0" eaLnBrk="1" latinLnBrk="0" hangingPunct="1">
                        <a:defRPr sz="1350" kern="1200">
                          <a:solidFill>
                            <a:schemeClr val="dk1"/>
                          </a:solidFill>
                          <a:latin typeface="Calibri"/>
                          <a:ea typeface="Calibri"/>
                          <a:cs typeface="Calibri"/>
                        </a:defRPr>
                      </a:lvl2pPr>
                      <a:lvl3pPr marL="685800" algn="l" defTabSz="685800" rtl="0" eaLnBrk="1" latinLnBrk="0" hangingPunct="1">
                        <a:defRPr sz="1350" kern="1200">
                          <a:solidFill>
                            <a:schemeClr val="dk1"/>
                          </a:solidFill>
                          <a:latin typeface="Calibri"/>
                          <a:ea typeface="Calibri"/>
                          <a:cs typeface="Calibri"/>
                        </a:defRPr>
                      </a:lvl3pPr>
                      <a:lvl4pPr marL="1028700" algn="l" defTabSz="685800" rtl="0" eaLnBrk="1" latinLnBrk="0" hangingPunct="1">
                        <a:defRPr sz="1350" kern="1200">
                          <a:solidFill>
                            <a:schemeClr val="dk1"/>
                          </a:solidFill>
                          <a:latin typeface="Calibri"/>
                          <a:ea typeface="Calibri"/>
                          <a:cs typeface="Calibri"/>
                        </a:defRPr>
                      </a:lvl4pPr>
                      <a:lvl5pPr marL="1371600" algn="l" defTabSz="685800" rtl="0" eaLnBrk="1" latinLnBrk="0" hangingPunct="1">
                        <a:defRPr sz="1350" kern="1200">
                          <a:solidFill>
                            <a:schemeClr val="dk1"/>
                          </a:solidFill>
                          <a:latin typeface="Calibri"/>
                          <a:ea typeface="Calibri"/>
                          <a:cs typeface="Calibri"/>
                        </a:defRPr>
                      </a:lvl5pPr>
                      <a:lvl6pPr marL="1714500" algn="l" defTabSz="685800" rtl="0" eaLnBrk="1" latinLnBrk="0" hangingPunct="1">
                        <a:defRPr sz="1350" kern="1200">
                          <a:solidFill>
                            <a:schemeClr val="dk1"/>
                          </a:solidFill>
                          <a:latin typeface="Calibri"/>
                          <a:ea typeface="Calibri"/>
                          <a:cs typeface="Calibri"/>
                        </a:defRPr>
                      </a:lvl6pPr>
                      <a:lvl7pPr marL="2057400" algn="l" defTabSz="685800" rtl="0" eaLnBrk="1" latinLnBrk="0" hangingPunct="1">
                        <a:defRPr sz="1350" kern="1200">
                          <a:solidFill>
                            <a:schemeClr val="dk1"/>
                          </a:solidFill>
                          <a:latin typeface="Calibri"/>
                          <a:ea typeface="Calibri"/>
                          <a:cs typeface="Calibri"/>
                        </a:defRPr>
                      </a:lvl7pPr>
                      <a:lvl8pPr marL="2400300" algn="l" defTabSz="685800" rtl="0" eaLnBrk="1" latinLnBrk="0" hangingPunct="1">
                        <a:defRPr sz="1350" kern="1200">
                          <a:solidFill>
                            <a:schemeClr val="dk1"/>
                          </a:solidFill>
                          <a:latin typeface="Calibri"/>
                          <a:ea typeface="Calibri"/>
                          <a:cs typeface="Calibri"/>
                        </a:defRPr>
                      </a:lvl8pPr>
                      <a:lvl9pPr marL="2743200" algn="l" defTabSz="685800" rtl="0" eaLnBrk="1" latinLnBrk="0" hangingPunct="1">
                        <a:defRPr sz="1350" kern="1200">
                          <a:solidFill>
                            <a:schemeClr val="dk1"/>
                          </a:solidFill>
                          <a:latin typeface="Calibri"/>
                          <a:ea typeface="Calibri"/>
                          <a:cs typeface="Calibri"/>
                        </a:defRPr>
                      </a:lvl9pPr>
                    </a:lstStyle>
                    <a:p>
                      <a:pPr algn="l"/>
                      <a:r>
                        <a:rPr lang="en-ZA" sz="1100" b="1" baseline="0" dirty="0">
                          <a:solidFill>
                            <a:schemeClr val="tx1"/>
                          </a:solidFill>
                          <a:latin typeface="Arial" panose="020B0604020202020204" pitchFamily="34" charset="0"/>
                          <a:cs typeface="Arial" panose="020B0604020202020204" pitchFamily="34" charset="0"/>
                        </a:rPr>
                        <a:t>198 </a:t>
                      </a:r>
                      <a:endParaRPr lang="en-ZA" sz="1100" b="1" dirty="0">
                        <a:solidFill>
                          <a:schemeClr val="tx1"/>
                        </a:solidFill>
                        <a:latin typeface="Arial" panose="020B0604020202020204" pitchFamily="34" charset="0"/>
                        <a:cs typeface="Arial" panose="020B0604020202020204" pitchFamily="34" charset="0"/>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 xmlns:a16="http://schemas.microsoft.com/office/drawing/2014/main" val="10010"/>
                  </a:ext>
                </a:extLst>
              </a:tr>
            </a:tbl>
          </a:graphicData>
        </a:graphic>
      </p:graphicFrame>
      <p:pic>
        <p:nvPicPr>
          <p:cNvPr id="11" name="Picture 10" descr="http://phalafala/document-centre/Documents/Logo/seda%20logo%20hr.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423" y="6240507"/>
            <a:ext cx="2362200" cy="625476"/>
          </a:xfrm>
          <a:prstGeom prst="rect">
            <a:avLst/>
          </a:prstGeom>
          <a:noFill/>
          <a:ln>
            <a:noFill/>
          </a:ln>
        </p:spPr>
      </p:pic>
      <p:sp>
        <p:nvSpPr>
          <p:cNvPr id="15" name="Title 1"/>
          <p:cNvSpPr txBox="1">
            <a:spLocks/>
          </p:cNvSpPr>
          <p:nvPr/>
        </p:nvSpPr>
        <p:spPr>
          <a:xfrm>
            <a:off x="13423" y="13642"/>
            <a:ext cx="9119529" cy="957943"/>
          </a:xfrm>
          <a:prstGeom prst="rect">
            <a:avLst/>
          </a:prstGeom>
          <a:solidFill>
            <a:srgbClr val="9BBB59">
              <a:lumMod val="60000"/>
              <a:lumOff val="40000"/>
            </a:srgbClr>
          </a:solidFill>
          <a:effectLst>
            <a:outerShdw blurRad="50800" dist="50800" dir="5400000" algn="ctr" rotWithShape="0">
              <a:srgbClr val="F79646"/>
            </a:outerShdw>
          </a:effectLst>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50000"/>
              </a:lnSpc>
              <a:spcBef>
                <a:spcPct val="0"/>
              </a:spcBef>
              <a:spcAft>
                <a:spcPts val="0"/>
              </a:spcAft>
              <a:buClrTx/>
              <a:buSzTx/>
              <a:buFontTx/>
              <a:buNone/>
              <a:tabLst/>
              <a:defRPr/>
            </a:pPr>
            <a:r>
              <a:rPr lang="en-US" sz="2600" b="1" cap="small" dirty="0" smtClean="0">
                <a:solidFill>
                  <a:prstClr val="black"/>
                </a:solidFill>
                <a:latin typeface="Arial" pitchFamily="34" charset="0"/>
                <a:cs typeface="Arial" pitchFamily="34" charset="0"/>
              </a:rPr>
              <a:t>Increased Seda </a:t>
            </a:r>
            <a:r>
              <a:rPr lang="en-US" sz="2600" b="1" cap="small" dirty="0">
                <a:solidFill>
                  <a:prstClr val="black"/>
                </a:solidFill>
                <a:latin typeface="Arial" pitchFamily="34" charset="0"/>
                <a:cs typeface="Arial" pitchFamily="34" charset="0"/>
              </a:rPr>
              <a:t>Delivery Network 2018/19</a:t>
            </a:r>
          </a:p>
        </p:txBody>
      </p:sp>
    </p:spTree>
    <p:extLst>
      <p:ext uri="{BB962C8B-B14F-4D97-AF65-F5344CB8AC3E}">
        <p14:creationId xmlns:p14="http://schemas.microsoft.com/office/powerpoint/2010/main" xmlns="" val="9861282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87251" y="26831"/>
            <a:ext cx="8229600" cy="6858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Key  Partnerships </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33</a:t>
            </a:fld>
            <a:endParaRPr lang="en-US" dirty="0">
              <a:solidFill>
                <a:prstClr val="black">
                  <a:tint val="75000"/>
                </a:prstClr>
              </a:solidFill>
            </a:endParaRPr>
          </a:p>
        </p:txBody>
      </p:sp>
      <p:pic>
        <p:nvPicPr>
          <p:cNvPr id="8" name="Picture 7"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xmlns="" val="2345737677"/>
              </p:ext>
            </p:extLst>
          </p:nvPr>
        </p:nvGraphicFramePr>
        <p:xfrm>
          <a:off x="489397" y="606609"/>
          <a:ext cx="8229600" cy="4440396"/>
        </p:xfrm>
        <a:graphic>
          <a:graphicData uri="http://schemas.openxmlformats.org/drawingml/2006/table">
            <a:tbl>
              <a:tblPr firstRow="1" bandRow="1">
                <a:tableStyleId>{2D5ABB26-0587-4C30-8999-92F81FD0307C}</a:tableStyleId>
              </a:tblPr>
              <a:tblGrid>
                <a:gridCol w="8229600"/>
              </a:tblGrid>
              <a:tr h="455567">
                <a:tc>
                  <a:txBody>
                    <a:bodyPr/>
                    <a:lstStyle/>
                    <a:p>
                      <a:pPr algn="ctr"/>
                      <a:r>
                        <a:rPr lang="en-US" sz="1400" b="1" dirty="0" smtClean="0">
                          <a:latin typeface="Arial" panose="020B0604020202020204" pitchFamily="34" charset="0"/>
                          <a:cs typeface="Arial" panose="020B0604020202020204" pitchFamily="34" charset="0"/>
                        </a:rPr>
                        <a:t>Nature of Partnership </a:t>
                      </a:r>
                      <a:endParaRPr lang="en-US" sz="1400" b="1"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7186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2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SERVICE SETA</a:t>
                      </a:r>
                    </a:p>
                    <a:p>
                      <a:pPr>
                        <a:lnSpc>
                          <a:spcPct val="107000"/>
                        </a:lnSpc>
                        <a:spcAft>
                          <a:spcPts val="0"/>
                        </a:spcAft>
                      </a:pP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Support </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&amp; Capacity </a:t>
                      </a: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Building to improve Business </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Advisory Standards development (Support to 1200 Learners with Stipend of 8100)</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9593">
                <a:tc>
                  <a:txBody>
                    <a:bodyPr/>
                    <a:lstStyle/>
                    <a:p>
                      <a:pPr>
                        <a:lnSpc>
                          <a:spcPct val="107000"/>
                        </a:lnSpc>
                        <a:spcAft>
                          <a:spcPts val="0"/>
                        </a:spcAft>
                      </a:pPr>
                      <a:endPar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Gibela Rail Transport Consortium and  MERSETA</a:t>
                      </a:r>
                      <a:endPar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Support </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a:t>
                      </a: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Incubation establishment  and </a:t>
                      </a: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Support &amp; Capacity Building, Provision of 3,583M to incubators in 3 Provinces (KZN,WC and FS)</a:t>
                      </a: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649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2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Eskom,</a:t>
                      </a:r>
                      <a:r>
                        <a:rPr lang="en-ZA" sz="1200" b="1" dirty="0" smtClean="0">
                          <a:effectLst/>
                          <a:latin typeface="Arial" panose="020B0604020202020204" pitchFamily="34" charset="0"/>
                          <a:ea typeface="Calibri" panose="020F0502020204030204" pitchFamily="34" charset="0"/>
                          <a:cs typeface="Arial" panose="020B0604020202020204" pitchFamily="34" charset="0"/>
                        </a:rPr>
                        <a:t> Liquid Telecom, Cell-C</a:t>
                      </a:r>
                      <a:r>
                        <a:rPr lang="en-ZA" sz="1200" b="1" kern="120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ZA" sz="1200" b="1" kern="1200" noProof="0" dirty="0" smtClean="0">
                          <a:solidFill>
                            <a:schemeClr val="tx1"/>
                          </a:solidFill>
                          <a:effectLst/>
                          <a:latin typeface="Arial" panose="020B0604020202020204" pitchFamily="34" charset="0"/>
                          <a:ea typeface="Calibri" panose="020F0502020204030204" pitchFamily="34" charset="0"/>
                          <a:cs typeface="Arial" panose="020B0604020202020204" pitchFamily="34" charset="0"/>
                        </a:rPr>
                        <a:t> Cold Press </a:t>
                      </a:r>
                    </a:p>
                    <a:p>
                      <a:pPr>
                        <a:lnSpc>
                          <a:spcPct val="107000"/>
                        </a:lnSpc>
                        <a:spcAft>
                          <a:spcPts val="800"/>
                        </a:spcAft>
                      </a:pPr>
                      <a:r>
                        <a:rPr lang="en-ZA" sz="1200" dirty="0" smtClean="0">
                          <a:effectLst/>
                          <a:latin typeface="Arial" panose="020B0604020202020204" pitchFamily="34" charset="0"/>
                          <a:ea typeface="Calibri" panose="020F0502020204030204" pitchFamily="34" charset="0"/>
                          <a:cs typeface="Arial" panose="020B0604020202020204" pitchFamily="34" charset="0"/>
                        </a:rPr>
                        <a:t>Enterprise </a:t>
                      </a:r>
                      <a:r>
                        <a:rPr lang="en-ZA" sz="1200" dirty="0">
                          <a:effectLst/>
                          <a:latin typeface="Arial" panose="020B0604020202020204" pitchFamily="34" charset="0"/>
                          <a:ea typeface="Calibri" panose="020F0502020204030204" pitchFamily="34" charset="0"/>
                          <a:cs typeface="Arial" panose="020B0604020202020204" pitchFamily="34" charset="0"/>
                        </a:rPr>
                        <a:t>&amp; Supplier Development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8711">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ZA" sz="1200" b="1" dirty="0" smtClean="0">
                          <a:effectLst/>
                          <a:latin typeface="Arial" panose="020B0604020202020204" pitchFamily="34" charset="0"/>
                          <a:ea typeface="Calibri" panose="020F0502020204030204" pitchFamily="34" charset="0"/>
                          <a:cs typeface="Arial" panose="020B0604020202020204" pitchFamily="34" charset="0"/>
                        </a:rPr>
                        <a:t>City of Ekurhuleni</a:t>
                      </a:r>
                    </a:p>
                    <a:p>
                      <a:pPr>
                        <a:lnSpc>
                          <a:spcPct val="107000"/>
                        </a:lnSpc>
                        <a:spcAft>
                          <a:spcPts val="800"/>
                        </a:spcAft>
                      </a:pPr>
                      <a:r>
                        <a:rPr lang="en-ZA" sz="1200" dirty="0" smtClean="0">
                          <a:effectLst/>
                          <a:latin typeface="Arial" panose="020B0604020202020204" pitchFamily="34" charset="0"/>
                          <a:ea typeface="Calibri" panose="020F0502020204030204" pitchFamily="34" charset="0"/>
                          <a:cs typeface="Arial" panose="020B0604020202020204" pitchFamily="34" charset="0"/>
                        </a:rPr>
                        <a:t>Training </a:t>
                      </a:r>
                      <a:r>
                        <a:rPr lang="en-ZA" sz="1200" dirty="0">
                          <a:effectLst/>
                          <a:latin typeface="Arial" panose="020B0604020202020204" pitchFamily="34" charset="0"/>
                          <a:ea typeface="Calibri" panose="020F0502020204030204" pitchFamily="34" charset="0"/>
                          <a:cs typeface="Arial" panose="020B0604020202020204" pitchFamily="34" charset="0"/>
                        </a:rPr>
                        <a:t>of graduates on Empretec &amp; Tools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8711">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ZA" sz="1200" b="1" dirty="0" smtClean="0">
                          <a:effectLst/>
                          <a:latin typeface="Arial" panose="020B0604020202020204" pitchFamily="34" charset="0"/>
                          <a:ea typeface="Calibri" panose="020F0502020204030204" pitchFamily="34" charset="0"/>
                          <a:cs typeface="Arial" panose="020B0604020202020204" pitchFamily="34" charset="0"/>
                        </a:rPr>
                        <a:t>MTN Foundation and City</a:t>
                      </a:r>
                      <a:r>
                        <a:rPr lang="en-ZA" sz="1200" b="1" baseline="0" dirty="0" smtClean="0">
                          <a:effectLst/>
                          <a:latin typeface="Arial" panose="020B0604020202020204" pitchFamily="34" charset="0"/>
                          <a:ea typeface="Calibri" panose="020F0502020204030204" pitchFamily="34" charset="0"/>
                          <a:cs typeface="Arial" panose="020B0604020202020204" pitchFamily="34" charset="0"/>
                        </a:rPr>
                        <a:t> of Ekurhuleni</a:t>
                      </a:r>
                      <a:endParaRPr lang="en-ZA" sz="1200" b="1"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ZA" sz="1200" dirty="0" smtClean="0">
                          <a:effectLst/>
                          <a:latin typeface="Arial" panose="020B0604020202020204" pitchFamily="34" charset="0"/>
                          <a:ea typeface="Calibri" panose="020F0502020204030204" pitchFamily="34" charset="0"/>
                          <a:cs typeface="Arial" panose="020B0604020202020204" pitchFamily="34" charset="0"/>
                        </a:rPr>
                        <a:t>Contribution </a:t>
                      </a:r>
                      <a:r>
                        <a:rPr lang="en-ZA" sz="1200" dirty="0">
                          <a:effectLst/>
                          <a:latin typeface="Arial" panose="020B0604020202020204" pitchFamily="34" charset="0"/>
                          <a:ea typeface="Calibri" panose="020F0502020204030204" pitchFamily="34" charset="0"/>
                          <a:cs typeface="Arial" panose="020B0604020202020204" pitchFamily="34" charset="0"/>
                        </a:rPr>
                        <a:t>of awards to Seda’s event [SABIC]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2712">
                <a:tc>
                  <a:txBody>
                    <a:bodyPr/>
                    <a:lstStyle/>
                    <a:p>
                      <a:pPr>
                        <a:lnSpc>
                          <a:spcPct val="107000"/>
                        </a:lnSpc>
                        <a:spcAft>
                          <a:spcPts val="0"/>
                        </a:spcAft>
                      </a:pP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272113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0"/>
            <a:ext cx="8686800" cy="6858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Key  Partnerships </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34</a:t>
            </a:fld>
            <a:endParaRPr lang="en-US" dirty="0">
              <a:solidFill>
                <a:prstClr val="black">
                  <a:tint val="75000"/>
                </a:prstClr>
              </a:solidFill>
            </a:endParaRPr>
          </a:p>
        </p:txBody>
      </p:sp>
      <p:pic>
        <p:nvPicPr>
          <p:cNvPr id="8" name="Picture 7"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xmlns="" val="552398007"/>
              </p:ext>
            </p:extLst>
          </p:nvPr>
        </p:nvGraphicFramePr>
        <p:xfrm>
          <a:off x="228600" y="761997"/>
          <a:ext cx="8686800" cy="5310665"/>
        </p:xfrm>
        <a:graphic>
          <a:graphicData uri="http://schemas.openxmlformats.org/drawingml/2006/table">
            <a:tbl>
              <a:tblPr firstRow="1" bandRow="1">
                <a:tableStyleId>{2D5ABB26-0587-4C30-8999-92F81FD0307C}</a:tableStyleId>
              </a:tblPr>
              <a:tblGrid>
                <a:gridCol w="8686800"/>
              </a:tblGrid>
              <a:tr h="648978">
                <a:tc>
                  <a:txBody>
                    <a:bodyPr/>
                    <a:lstStyle/>
                    <a:p>
                      <a:pPr marL="0" algn="ctr" defTabSz="914400" rtl="0" eaLnBrk="1" latinLnBrk="0" hangingPunct="1"/>
                      <a:r>
                        <a:rPr lang="en-US" sz="1400" b="1" kern="1200" dirty="0" smtClean="0">
                          <a:solidFill>
                            <a:schemeClr val="tx1"/>
                          </a:solidFill>
                          <a:latin typeface="Arial" panose="020B0604020202020204" pitchFamily="34" charset="0"/>
                          <a:ea typeface="+mn-ea"/>
                          <a:cs typeface="Arial" panose="020B0604020202020204" pitchFamily="34" charset="0"/>
                        </a:rPr>
                        <a:t>Nature of partnership </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94572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Masisizane Fund  (OLD MUTUAL)</a:t>
                      </a:r>
                    </a:p>
                    <a:p>
                      <a:pPr>
                        <a:lnSpc>
                          <a:spcPct val="107000"/>
                        </a:lnSpc>
                        <a:spcAft>
                          <a:spcPts val="800"/>
                        </a:spcAft>
                      </a:pPr>
                      <a:r>
                        <a:rPr lang="en-ZA" sz="1200" dirty="0" smtClean="0">
                          <a:effectLst/>
                          <a:latin typeface="Arial" panose="020B0604020202020204" pitchFamily="34" charset="0"/>
                          <a:ea typeface="Calibri" panose="020F0502020204030204" pitchFamily="34" charset="0"/>
                          <a:cs typeface="Arial" panose="020B0604020202020204" pitchFamily="34" charset="0"/>
                        </a:rPr>
                        <a:t>Graduate Incubatees Seed Funding (Seda Rapid Incubation Centers located in Technical Vocational and Training Colleges( TVET), Technology Transfer Funds and Conformity Standards, Partnership on Various Projects ( Youth Rapid Incubators)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9172">
                <a:tc>
                  <a:txBody>
                    <a:bodyPr/>
                    <a:lstStyle/>
                    <a:p>
                      <a:pPr>
                        <a:lnSpc>
                          <a:spcPct val="107000"/>
                        </a:lnSpc>
                        <a:spcAft>
                          <a:spcPts val="0"/>
                        </a:spcAft>
                      </a:pPr>
                      <a:r>
                        <a:rPr kumimoji="0" lang="en-ZA" sz="12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Mercantile bank</a:t>
                      </a:r>
                    </a:p>
                    <a:p>
                      <a:pPr>
                        <a:lnSpc>
                          <a:spcPct val="107000"/>
                        </a:lnSpc>
                        <a:spcAft>
                          <a:spcPts val="0"/>
                        </a:spcAft>
                      </a:pP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Access </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Finance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3859">
                <a:tc>
                  <a:txBody>
                    <a:bodyPr/>
                    <a:lstStyle/>
                    <a:p>
                      <a:pPr>
                        <a:lnSpc>
                          <a:spcPct val="107000"/>
                        </a:lnSpc>
                        <a:spcAft>
                          <a:spcPts val="0"/>
                        </a:spcAft>
                      </a:pPr>
                      <a:r>
                        <a:rPr lang="en-ZA" sz="12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SAIPA</a:t>
                      </a:r>
                      <a:r>
                        <a:rPr lang="en-ZA" sz="1200" b="1"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nSpc>
                          <a:spcPct val="107000"/>
                        </a:lnSpc>
                        <a:spcAft>
                          <a:spcPts val="0"/>
                        </a:spcAft>
                      </a:pP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Capacity </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Building, Provision of pro-bono accounting training to business advisory services of Seda as well as to the SMME’s</a:t>
                      </a: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5643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MICROSOFT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Hosting Roundtable discussion  on  -Industry 4.0-Opportunies for digitalisation in manufacturing for small and medium sized businesses in South Africa</a:t>
                      </a:r>
                    </a:p>
                    <a:p>
                      <a:pPr>
                        <a:lnSpc>
                          <a:spcPct val="107000"/>
                        </a:lnSpc>
                        <a:spcAft>
                          <a:spcPts val="80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26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Monash South Africa </a:t>
                      </a:r>
                      <a:endPar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Outreach</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Collaboration on the Entrepreneurship Day</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438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DSBD/NAFCOC &amp; SEDA/SEFA</a:t>
                      </a:r>
                      <a:endPar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DSBD </a:t>
                      </a:r>
                      <a:r>
                        <a:rPr lang="en-ZA"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NAFCOC, with support from Seda, shall co-operate in small business policy co-ordination including facilitating access to opportunities in various Departments of Government to ensure that small businesses reach Government’s target of contracting 30 % of its contractible goods and services to small business.</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354585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067800" cy="6858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Key  Partnerships </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35</a:t>
            </a:fld>
            <a:endParaRPr lang="en-US" dirty="0">
              <a:solidFill>
                <a:prstClr val="black">
                  <a:tint val="75000"/>
                </a:prstClr>
              </a:solidFill>
            </a:endParaRPr>
          </a:p>
        </p:txBody>
      </p:sp>
      <p:pic>
        <p:nvPicPr>
          <p:cNvPr id="8" name="Picture 7"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xmlns="" val="2556269781"/>
              </p:ext>
            </p:extLst>
          </p:nvPr>
        </p:nvGraphicFramePr>
        <p:xfrm>
          <a:off x="0" y="761997"/>
          <a:ext cx="9067800" cy="4528834"/>
        </p:xfrm>
        <a:graphic>
          <a:graphicData uri="http://schemas.openxmlformats.org/drawingml/2006/table">
            <a:tbl>
              <a:tblPr firstRow="1" bandRow="1">
                <a:tableStyleId>{2D5ABB26-0587-4C30-8999-92F81FD0307C}</a:tableStyleId>
              </a:tblPr>
              <a:tblGrid>
                <a:gridCol w="9067800"/>
              </a:tblGrid>
              <a:tr h="609603">
                <a:tc>
                  <a:txBody>
                    <a:bodyPr/>
                    <a:lstStyle/>
                    <a:p>
                      <a:pPr marL="0" algn="ctr" defTabSz="914400" rtl="0" eaLnBrk="1" latinLnBrk="0" hangingPunct="1"/>
                      <a:r>
                        <a:rPr lang="en-US" sz="1400" b="1" kern="1200" dirty="0" smtClean="0">
                          <a:solidFill>
                            <a:schemeClr val="tx1"/>
                          </a:solidFill>
                          <a:latin typeface="Arial" panose="020B0604020202020204" pitchFamily="34" charset="0"/>
                          <a:ea typeface="+mn-ea"/>
                          <a:cs typeface="Arial" panose="020B0604020202020204" pitchFamily="34" charset="0"/>
                        </a:rPr>
                        <a:t>Nature of partnership </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92217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1" i="0" u="none" strike="noStrike" kern="1200" cap="none" spc="0" normalizeH="0" baseline="0" noProof="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Henley  Business</a:t>
                      </a:r>
                      <a:endPar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200" b="1" dirty="0" smtClean="0">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Capacity Building</a:t>
                      </a:r>
                      <a:r>
                        <a:rPr lang="en-ZA" sz="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empowering small and medium enterprises through the provision innovation and capacity acceleration training programme to ensure that small and medium enterprises gain access to both national and international markets so as to ensure that small enterprises grow and become sustainable.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1380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SAB</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Biz-on-Tap </a:t>
                      </a:r>
                      <a:r>
                        <a:rPr kumimoji="0" lang="en-ZA" sz="1200" b="1" i="0" u="none" strike="noStrike" kern="1200" cap="none" spc="0" normalizeH="0" baseline="0" noProof="0" dirty="0" smtClean="0">
                          <a:ln>
                            <a:noFill/>
                          </a:ln>
                          <a:solidFill>
                            <a:schemeClr val="accent3">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Entrepreneurship Education </a:t>
                      </a: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and awareness interventions in the spirit of the SAB Kick-start entrepreneurship programme.</a:t>
                      </a: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To support an enabling environment for youth entrepreneurs to access information and business development skills training including tools and resources to be delivered across the Republic of South Africa (“South Africa”) with an intention to build a quality pipeline of small businesses and/or start-ups.</a:t>
                      </a: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325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DETEA- Free State </a:t>
                      </a: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Implementation of </a:t>
                      </a:r>
                      <a:r>
                        <a:rPr kumimoji="0" lang="en-ZA" sz="1200" b="1" i="0" u="none" strike="noStrike" kern="1200" cap="none" spc="0" normalizeH="0" baseline="0" noProof="0" dirty="0" smtClean="0">
                          <a:ln>
                            <a:noFill/>
                          </a:ln>
                          <a:solidFill>
                            <a:schemeClr val="accent3">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supplier development programmes</a:t>
                      </a:r>
                      <a:r>
                        <a:rPr kumimoji="0" lang="en-ZA" sz="1200" b="1" i="0" u="sng" strike="noStrike" kern="1200" cap="none" spc="0" normalizeH="0" baseline="0" noProof="0" dirty="0" smtClean="0">
                          <a:ln>
                            <a:noFill/>
                          </a:ln>
                          <a:solidFill>
                            <a:schemeClr val="accent3">
                              <a:lumMod val="50000"/>
                            </a:schemeClr>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alongside the tourism programmes, Delivery of other tourism enterprise development and support products and instruments through SEDA and Sharing of SMME information.</a:t>
                      </a:r>
                      <a:endPar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Hosting the Annual Stakeholder Forum 2018</a:t>
                      </a:r>
                    </a:p>
                    <a:p>
                      <a:pPr marL="0" marR="0" lvl="0" indent="0" algn="l" defTabSz="914400" rtl="0" eaLnBrk="1" fontAlgn="auto" latinLnBrk="0" hangingPunct="1">
                        <a:lnSpc>
                          <a:spcPct val="107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1575875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6858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Key  Partnerships </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36</a:t>
            </a:fld>
            <a:endParaRPr lang="en-US" dirty="0">
              <a:solidFill>
                <a:prstClr val="black">
                  <a:tint val="75000"/>
                </a:prstClr>
              </a:solidFill>
            </a:endParaRPr>
          </a:p>
        </p:txBody>
      </p:sp>
      <p:pic>
        <p:nvPicPr>
          <p:cNvPr id="8" name="Picture 7"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xmlns="" val="3970630779"/>
              </p:ext>
            </p:extLst>
          </p:nvPr>
        </p:nvGraphicFramePr>
        <p:xfrm>
          <a:off x="0" y="784592"/>
          <a:ext cx="9144000" cy="4316978"/>
        </p:xfrm>
        <a:graphic>
          <a:graphicData uri="http://schemas.openxmlformats.org/drawingml/2006/table">
            <a:tbl>
              <a:tblPr firstRow="1" bandRow="1">
                <a:tableStyleId>{2D5ABB26-0587-4C30-8999-92F81FD0307C}</a:tableStyleId>
              </a:tblPr>
              <a:tblGrid>
                <a:gridCol w="9144000"/>
              </a:tblGrid>
              <a:tr h="753616">
                <a:tc>
                  <a:txBody>
                    <a:bodyPr/>
                    <a:lstStyle/>
                    <a:p>
                      <a:pPr marL="0" algn="ctr" defTabSz="914400" rtl="0" eaLnBrk="1" latinLnBrk="0" hangingPunct="1"/>
                      <a:r>
                        <a:rPr lang="en-US" sz="1400" b="1" kern="1200" dirty="0" smtClean="0">
                          <a:solidFill>
                            <a:schemeClr val="tx1"/>
                          </a:solidFill>
                          <a:latin typeface="Arial" panose="020B0604020202020204" pitchFamily="34" charset="0"/>
                          <a:ea typeface="+mn-ea"/>
                          <a:cs typeface="Arial" panose="020B0604020202020204" pitchFamily="34" charset="0"/>
                        </a:rPr>
                        <a:t>Nature of partnership </a:t>
                      </a:r>
                      <a:endParaRPr lang="en-US" sz="1400" b="1" kern="1200" dirty="0">
                        <a:solidFill>
                          <a:schemeClr val="tx1"/>
                        </a:solidFill>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r>
              <a:tr h="976392">
                <a:tc>
                  <a:txBody>
                    <a:bodyPr/>
                    <a:lstStyle/>
                    <a:p>
                      <a:pPr>
                        <a:lnSpc>
                          <a:spcPct val="107000"/>
                        </a:lnSpc>
                        <a:spcAft>
                          <a:spcPts val="0"/>
                        </a:spcAft>
                      </a:pPr>
                      <a:r>
                        <a:rPr lang="en-ZA" sz="1400" b="1" kern="1200" noProof="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Government</a:t>
                      </a:r>
                      <a:r>
                        <a:rPr lang="en-ZA" sz="1400" b="1" kern="1200" baseline="0" noProof="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Communications and Information Services (</a:t>
                      </a:r>
                      <a:r>
                        <a:rPr lang="en-ZA" sz="1400" b="1" kern="1200" noProof="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GCIS)</a:t>
                      </a:r>
                      <a:endParaRPr lang="en-ZA"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0"/>
                        </a:spcAft>
                      </a:pPr>
                      <a:r>
                        <a:rPr lang="en-ZA" sz="1400" b="1" kern="12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Integrated</a:t>
                      </a:r>
                      <a:r>
                        <a:rPr lang="en-ZA" sz="1400" b="1" kern="1200"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Marketing and PR Campaign</a:t>
                      </a:r>
                      <a:endParaRPr lang="en-ZA" sz="14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0"/>
                        </a:spcAft>
                      </a:pP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Provision / Sharing of </a:t>
                      </a:r>
                      <a:r>
                        <a:rPr lang="en-ZA" sz="1400" b="1" dirty="0">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marketing platforms </a:t>
                      </a: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support of Government’s Programme of Action</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2947">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4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SEDA/North West Provincial Department of Economy and Enterprise Development</a:t>
                      </a:r>
                      <a:endParaRPr lang="en-ZA" sz="1400" b="1"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a:t>
                      </a: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develop and promote cooperation in all strategic business and reasonable intervention spheres of </a:t>
                      </a:r>
                      <a:r>
                        <a:rPr lang="en-ZA" sz="1400" b="1" dirty="0">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Business training, Business Funding, Facilitation of Access to Procurement Opportunities</a:t>
                      </a: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in the Provincial Government for SME’s, Business Incubation, Industry Related Research, Data and Information Sharing , recording and preservation of information.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4023">
                <a:tc>
                  <a:txBody>
                    <a:bodyPr/>
                    <a:lstStyle/>
                    <a:p>
                      <a:pPr>
                        <a:lnSpc>
                          <a:spcPct val="107000"/>
                        </a:lnSpc>
                        <a:spcAft>
                          <a:spcPts val="0"/>
                        </a:spcAft>
                      </a:pPr>
                      <a:r>
                        <a:rPr lang="en-ZA" sz="14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Polokwane Municipality,</a:t>
                      </a:r>
                      <a:r>
                        <a:rPr lang="en-ZA" sz="1400" b="1" baseline="0"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ZA" sz="1400" b="1"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Limpopo Province</a:t>
                      </a:r>
                      <a:endParaRPr lang="en-ZA" sz="1400" b="1" dirty="0" smtClean="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0"/>
                        </a:spcAft>
                      </a:pPr>
                      <a:r>
                        <a:rPr lang="en-ZA" sz="1400" b="1" dirty="0" smtClean="0">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Business </a:t>
                      </a:r>
                      <a:r>
                        <a:rPr lang="en-ZA" sz="1400" b="1">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Support </a:t>
                      </a:r>
                      <a:r>
                        <a:rPr lang="en-ZA" sz="1400" b="1" smtClean="0">
                          <a:solidFill>
                            <a:schemeClr val="accent3">
                              <a:lumMod val="50000"/>
                            </a:schemeClr>
                          </a:solidFill>
                          <a:effectLst/>
                          <a:latin typeface="Arial" panose="020B0604020202020204" pitchFamily="34" charset="0"/>
                          <a:ea typeface="Times New Roman" panose="02020603050405020304" pitchFamily="18" charset="0"/>
                          <a:cs typeface="Arial" panose="020B0604020202020204" pitchFamily="34" charset="0"/>
                        </a:rPr>
                        <a:t>Services  </a:t>
                      </a:r>
                      <a:r>
                        <a:rPr lang="en-ZA"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project are ongoing in partnership with the Municipality.</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386164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886" y="2286000"/>
            <a:ext cx="91440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900" b="1" cap="small" dirty="0">
                <a:solidFill>
                  <a:prstClr val="black"/>
                </a:solidFill>
                <a:latin typeface="Arial" pitchFamily="34" charset="0"/>
                <a:cs typeface="Arial" pitchFamily="34" charset="0"/>
              </a:rPr>
              <a:t>Human Resources Report</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37</a:t>
            </a:fld>
            <a:endParaRPr lang="en-US" dirty="0">
              <a:solidFill>
                <a:prstClr val="black">
                  <a:tint val="75000"/>
                </a:prstClr>
              </a:solidFill>
            </a:endParaRPr>
          </a:p>
        </p:txBody>
      </p:sp>
      <p:pic>
        <p:nvPicPr>
          <p:cNvPr id="5" name="Picture 4"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Tree>
    <p:extLst>
      <p:ext uri="{BB962C8B-B14F-4D97-AF65-F5344CB8AC3E}">
        <p14:creationId xmlns:p14="http://schemas.microsoft.com/office/powerpoint/2010/main" xmlns="" val="351254482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4179"/>
            <a:ext cx="91440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Key Human Resources Figures</a:t>
            </a:r>
          </a:p>
        </p:txBody>
      </p:sp>
      <p:sp>
        <p:nvSpPr>
          <p:cNvPr id="2" name="Slide Number Placeholder 1"/>
          <p:cNvSpPr>
            <a:spLocks noGrp="1"/>
          </p:cNvSpPr>
          <p:nvPr>
            <p:ph type="sldNum" sz="quarter" idx="12"/>
          </p:nvPr>
        </p:nvSpPr>
        <p:spPr/>
        <p:txBody>
          <a:bodyPr/>
          <a:lstStyle/>
          <a:p>
            <a:fld id="{09B92D72-FD1F-4644-BBBA-22A65A700C67}" type="slidenum">
              <a:rPr lang="en-US" smtClean="0"/>
              <a:pPr/>
              <a:t>38</a:t>
            </a:fld>
            <a:endParaRPr lang="en-US" dirty="0"/>
          </a:p>
        </p:txBody>
      </p:sp>
      <p:pic>
        <p:nvPicPr>
          <p:cNvPr id="8" name="Picture 7"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
        <p:nvSpPr>
          <p:cNvPr id="9" name="TextBox 8"/>
          <p:cNvSpPr txBox="1"/>
          <p:nvPr/>
        </p:nvSpPr>
        <p:spPr>
          <a:xfrm>
            <a:off x="452120" y="1855668"/>
            <a:ext cx="7620000" cy="304698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ZA" sz="1600" dirty="0"/>
              <a:t>Total number of staff as at end </a:t>
            </a:r>
            <a:r>
              <a:rPr lang="en-ZA" sz="1600" dirty="0" smtClean="0"/>
              <a:t>March 2019 was 673 against an approved structure of 704 </a:t>
            </a:r>
            <a:endParaRPr lang="en-ZA" sz="1600" dirty="0"/>
          </a:p>
          <a:p>
            <a:pPr marL="285750" indent="-285750">
              <a:lnSpc>
                <a:spcPct val="150000"/>
              </a:lnSpc>
              <a:buFont typeface="Arial" panose="020B0604020202020204" pitchFamily="34" charset="0"/>
              <a:buChar char="•"/>
            </a:pPr>
            <a:r>
              <a:rPr lang="en-ZA" sz="1600" dirty="0" smtClean="0"/>
              <a:t>Of </a:t>
            </a:r>
            <a:r>
              <a:rPr lang="en-ZA" sz="1600" dirty="0"/>
              <a:t>this number, </a:t>
            </a:r>
            <a:r>
              <a:rPr lang="en-ZA" sz="1600" dirty="0" smtClean="0"/>
              <a:t>179 are </a:t>
            </a:r>
            <a:r>
              <a:rPr lang="en-ZA" sz="1600" dirty="0"/>
              <a:t>Business Advisors (</a:t>
            </a:r>
            <a:r>
              <a:rPr lang="en-ZA" sz="1600" dirty="0" smtClean="0"/>
              <a:t>168 </a:t>
            </a:r>
            <a:r>
              <a:rPr lang="en-ZA" sz="1600" dirty="0"/>
              <a:t>as per approved structure </a:t>
            </a:r>
            <a:r>
              <a:rPr lang="en-ZA" sz="1600" dirty="0" smtClean="0"/>
              <a:t>+11 MOU)</a:t>
            </a:r>
          </a:p>
          <a:p>
            <a:pPr marL="285750" indent="-285750">
              <a:lnSpc>
                <a:spcPct val="150000"/>
              </a:lnSpc>
              <a:buFont typeface="Arial" panose="020B0604020202020204" pitchFamily="34" charset="0"/>
              <a:buChar char="•"/>
            </a:pPr>
            <a:r>
              <a:rPr lang="en-ZA" sz="1600" dirty="0" smtClean="0"/>
              <a:t>Work being done on professionalising the sector. </a:t>
            </a:r>
            <a:endParaRPr lang="en-US" sz="1600" dirty="0"/>
          </a:p>
          <a:p>
            <a:pPr marL="285750" indent="-285750">
              <a:lnSpc>
                <a:spcPct val="150000"/>
              </a:lnSpc>
              <a:buFont typeface="Arial" panose="020B0604020202020204" pitchFamily="34" charset="0"/>
              <a:buChar char="•"/>
            </a:pPr>
            <a:r>
              <a:rPr lang="en-ZA" sz="1600" dirty="0" smtClean="0"/>
              <a:t>Staff </a:t>
            </a:r>
            <a:r>
              <a:rPr lang="en-ZA" sz="1600" dirty="0"/>
              <a:t>vacancy rate currently at </a:t>
            </a:r>
            <a:r>
              <a:rPr lang="en-US" sz="1600" dirty="0" smtClean="0"/>
              <a:t>4.40%, which has been the trend for the past year. </a:t>
            </a:r>
          </a:p>
          <a:p>
            <a:pPr marL="285750" indent="-285750">
              <a:lnSpc>
                <a:spcPct val="150000"/>
              </a:lnSpc>
              <a:buFont typeface="Arial" panose="020B0604020202020204" pitchFamily="34" charset="0"/>
              <a:buChar char="•"/>
            </a:pPr>
            <a:r>
              <a:rPr lang="en-US" sz="1600" dirty="0" smtClean="0"/>
              <a:t>About 75% of the staff are in the provincial network. </a:t>
            </a:r>
            <a:endParaRPr lang="en-US" sz="1600" dirty="0"/>
          </a:p>
          <a:p>
            <a:pPr marL="285750" indent="-285750">
              <a:lnSpc>
                <a:spcPct val="150000"/>
              </a:lnSpc>
              <a:buFont typeface="Arial" panose="020B0604020202020204" pitchFamily="34" charset="0"/>
              <a:buChar char="•"/>
            </a:pPr>
            <a:r>
              <a:rPr lang="en-ZA" sz="1600" dirty="0" smtClean="0"/>
              <a:t>Significant </a:t>
            </a:r>
            <a:r>
              <a:rPr lang="en-ZA" sz="1600" dirty="0"/>
              <a:t>part of National Office </a:t>
            </a:r>
            <a:r>
              <a:rPr lang="en-ZA" sz="1600" dirty="0" smtClean="0"/>
              <a:t>are staff </a:t>
            </a:r>
            <a:r>
              <a:rPr lang="en-ZA" sz="1600" dirty="0"/>
              <a:t>in the Enterprise Development Division and Seda Technology programme, which are part of the core services. </a:t>
            </a:r>
          </a:p>
        </p:txBody>
      </p:sp>
    </p:spTree>
    <p:extLst>
      <p:ext uri="{BB962C8B-B14F-4D97-AF65-F5344CB8AC3E}">
        <p14:creationId xmlns:p14="http://schemas.microsoft.com/office/powerpoint/2010/main" xmlns="" val="2903674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886" y="2286000"/>
            <a:ext cx="91440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Financial Performance Information</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39</a:t>
            </a:fld>
            <a:endParaRPr lang="en-US" dirty="0">
              <a:solidFill>
                <a:prstClr val="black">
                  <a:tint val="75000"/>
                </a:prstClr>
              </a:solidFill>
            </a:endParaRPr>
          </a:p>
        </p:txBody>
      </p:sp>
      <p:pic>
        <p:nvPicPr>
          <p:cNvPr id="5" name="Picture 4"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Tree>
    <p:extLst>
      <p:ext uri="{BB962C8B-B14F-4D97-AF65-F5344CB8AC3E}">
        <p14:creationId xmlns:p14="http://schemas.microsoft.com/office/powerpoint/2010/main" xmlns="" val="2545708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pPr/>
              <a:t>4</a:t>
            </a:fld>
            <a:endParaRPr lang="en-US" dirty="0"/>
          </a:p>
        </p:txBody>
      </p:sp>
      <p:sp>
        <p:nvSpPr>
          <p:cNvPr id="6" name="Shape 246"/>
          <p:cNvSpPr/>
          <p:nvPr/>
        </p:nvSpPr>
        <p:spPr>
          <a:xfrm>
            <a:off x="170645" y="1164465"/>
            <a:ext cx="8534400" cy="607089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285750" indent="-285750" algn="just">
              <a:lnSpc>
                <a:spcPct val="150000"/>
              </a:lnSpc>
              <a:buFont typeface="Arial" panose="020B0604020202020204" pitchFamily="34" charset="0"/>
              <a:buChar char="•"/>
              <a:defRPr>
                <a:latin typeface="Arial"/>
                <a:ea typeface="Arial"/>
                <a:cs typeface="Arial"/>
                <a:sym typeface="Arial"/>
              </a:defRPr>
            </a:pPr>
            <a:r>
              <a:rPr lang="en-ZA" sz="1600" dirty="0">
                <a:solidFill>
                  <a:prstClr val="black"/>
                </a:solidFill>
                <a:latin typeface="Arial" panose="020B0604020202020204" pitchFamily="34" charset="0"/>
                <a:ea typeface="Arial"/>
                <a:cs typeface="Arial" panose="020B0604020202020204" pitchFamily="34" charset="0"/>
                <a:sym typeface="Arial"/>
              </a:rPr>
              <a:t>Seda’s performance information is structured in line with Seda’s approved Annual Performance Plan 2017/18 – </a:t>
            </a:r>
            <a:r>
              <a:rPr lang="en-ZA" sz="1600" dirty="0" smtClean="0">
                <a:solidFill>
                  <a:prstClr val="black"/>
                </a:solidFill>
                <a:latin typeface="Arial" panose="020B0604020202020204" pitchFamily="34" charset="0"/>
                <a:ea typeface="Arial"/>
                <a:cs typeface="Arial" panose="020B0604020202020204" pitchFamily="34" charset="0"/>
                <a:sym typeface="Arial"/>
              </a:rPr>
              <a:t>2019/20</a:t>
            </a:r>
            <a:r>
              <a:rPr lang="en-ZA" sz="1600" dirty="0">
                <a:solidFill>
                  <a:prstClr val="black"/>
                </a:solidFill>
                <a:latin typeface="Arial" panose="020B0604020202020204" pitchFamily="34" charset="0"/>
                <a:ea typeface="Arial"/>
                <a:cs typeface="Arial" panose="020B0604020202020204" pitchFamily="34" charset="0"/>
                <a:sym typeface="Arial"/>
              </a:rPr>
              <a:t>. It gives information on performance against </a:t>
            </a:r>
            <a:r>
              <a:rPr lang="en-ZA" sz="1600" dirty="0" smtClean="0">
                <a:solidFill>
                  <a:prstClr val="black"/>
                </a:solidFill>
                <a:latin typeface="Arial" panose="020B0604020202020204" pitchFamily="34" charset="0"/>
                <a:ea typeface="Arial"/>
                <a:cs typeface="Arial" panose="020B0604020202020204" pitchFamily="34" charset="0"/>
                <a:sym typeface="Arial"/>
              </a:rPr>
              <a:t>targeted </a:t>
            </a:r>
            <a:r>
              <a:rPr lang="en-ZA" sz="1600" dirty="0">
                <a:solidFill>
                  <a:prstClr val="black"/>
                </a:solidFill>
                <a:latin typeface="Arial" panose="020B0604020202020204" pitchFamily="34" charset="0"/>
                <a:ea typeface="Arial"/>
                <a:cs typeface="Arial" panose="020B0604020202020204" pitchFamily="34" charset="0"/>
                <a:sym typeface="Arial"/>
              </a:rPr>
              <a:t>indicators, both on outcome and output level</a:t>
            </a:r>
            <a:r>
              <a:rPr lang="en-ZA" sz="1600" dirty="0" smtClean="0">
                <a:solidFill>
                  <a:prstClr val="black"/>
                </a:solidFill>
                <a:latin typeface="Arial" panose="020B0604020202020204" pitchFamily="34" charset="0"/>
                <a:ea typeface="Arial"/>
                <a:cs typeface="Arial" panose="020B0604020202020204" pitchFamily="34" charset="0"/>
                <a:sym typeface="Arial"/>
              </a:rPr>
              <a:t>,</a:t>
            </a:r>
            <a:endParaRPr lang="en-ZA" sz="1600" dirty="0">
              <a:solidFill>
                <a:prstClr val="black"/>
              </a:solidFill>
              <a:latin typeface="Arial" panose="020B0604020202020204" pitchFamily="34" charset="0"/>
              <a:ea typeface="Arial"/>
              <a:cs typeface="Arial" panose="020B0604020202020204" pitchFamily="34" charset="0"/>
              <a:sym typeface="Arial"/>
            </a:endParaRPr>
          </a:p>
          <a:p>
            <a:pPr marL="285750" lvl="0" indent="-285750">
              <a:lnSpc>
                <a:spcPct val="150000"/>
              </a:lnSpc>
              <a:buFont typeface="Arial" panose="020B0604020202020204" pitchFamily="34" charset="0"/>
              <a:buChar char="•"/>
            </a:pPr>
            <a:r>
              <a:rPr lang="en-ZA" sz="1600" b="1" dirty="0" smtClean="0">
                <a:latin typeface="Arial" panose="020B0604020202020204" pitchFamily="34" charset="0"/>
                <a:cs typeface="Arial" panose="020B0604020202020204" pitchFamily="34" charset="0"/>
              </a:rPr>
              <a:t>Seda’s </a:t>
            </a:r>
            <a:r>
              <a:rPr lang="en-ZA" sz="1600" b="1" dirty="0">
                <a:latin typeface="Arial" panose="020B0604020202020204" pitchFamily="34" charset="0"/>
                <a:cs typeface="Arial" panose="020B0604020202020204" pitchFamily="34" charset="0"/>
              </a:rPr>
              <a:t>programmes are designed and implemented to result in the following</a:t>
            </a:r>
            <a:r>
              <a:rPr lang="en-ZA" sz="1600" b="1" dirty="0" smtClean="0">
                <a:latin typeface="Arial" panose="020B0604020202020204" pitchFamily="34" charset="0"/>
                <a:cs typeface="Arial" panose="020B0604020202020204" pitchFamily="34" charset="0"/>
              </a:rPr>
              <a:t>:</a:t>
            </a:r>
            <a:endParaRPr lang="en-ZA" sz="1600" b="1" dirty="0">
              <a:latin typeface="Arial" panose="020B0604020202020204" pitchFamily="34" charset="0"/>
              <a:cs typeface="Arial" panose="020B0604020202020204" pitchFamily="34" charset="0"/>
            </a:endParaRPr>
          </a:p>
          <a:p>
            <a:pPr marL="742950" lvl="1" indent="-285750">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Improvement in turnover </a:t>
            </a:r>
            <a:r>
              <a:rPr lang="en-ZA" sz="1600" dirty="0" smtClean="0">
                <a:latin typeface="Arial" panose="020B0604020202020204" pitchFamily="34" charset="0"/>
                <a:cs typeface="Arial" panose="020B0604020202020204" pitchFamily="34" charset="0"/>
              </a:rPr>
              <a:t>on </a:t>
            </a:r>
            <a:r>
              <a:rPr lang="en-ZA" sz="1600" dirty="0">
                <a:latin typeface="Arial" panose="020B0604020202020204" pitchFamily="34" charset="0"/>
                <a:cs typeface="Arial" panose="020B0604020202020204" pitchFamily="34" charset="0"/>
              </a:rPr>
              <a:t>supported SMMEs and cooperatives.</a:t>
            </a:r>
          </a:p>
          <a:p>
            <a:pPr marL="742950" lvl="1" indent="-285750">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Improvement in jobs created by supported SMMEs and cooperatives</a:t>
            </a:r>
            <a:r>
              <a:rPr lang="en-ZA" sz="1600" dirty="0" smtClean="0">
                <a:latin typeface="Arial" panose="020B0604020202020204" pitchFamily="34" charset="0"/>
                <a:cs typeface="Arial" panose="020B0604020202020204" pitchFamily="34" charset="0"/>
              </a:rPr>
              <a:t>.</a:t>
            </a:r>
          </a:p>
          <a:p>
            <a:pPr marL="742950" lvl="1" indent="-285750">
              <a:lnSpc>
                <a:spcPct val="150000"/>
              </a:lnSpc>
              <a:buFont typeface="Arial" panose="020B0604020202020204" pitchFamily="34" charset="0"/>
              <a:buChar char="•"/>
            </a:pPr>
            <a:r>
              <a:rPr lang="en-ZA" sz="1600" dirty="0" smtClean="0">
                <a:latin typeface="Arial" panose="020B0604020202020204" pitchFamily="34" charset="0"/>
                <a:cs typeface="Arial" panose="020B0604020202020204" pitchFamily="34" charset="0"/>
              </a:rPr>
              <a:t>Improvement </a:t>
            </a:r>
            <a:r>
              <a:rPr lang="en-ZA" sz="1600" dirty="0">
                <a:latin typeface="Arial" panose="020B0604020202020204" pitchFamily="34" charset="0"/>
                <a:cs typeface="Arial" panose="020B0604020202020204" pitchFamily="34" charset="0"/>
              </a:rPr>
              <a:t>in jobs sustained by supported SMMEs and cooperatives.</a:t>
            </a:r>
          </a:p>
          <a:p>
            <a:pPr marL="742950" lvl="1" indent="-285750">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Improvement in support for SMMEs and cooperatives based in rural and township areas.</a:t>
            </a:r>
          </a:p>
          <a:p>
            <a:pPr marL="742950" lvl="1" indent="-285750">
              <a:lnSpc>
                <a:spcPct val="150000"/>
              </a:lnSpc>
              <a:buFont typeface="Arial" panose="020B0604020202020204" pitchFamily="34" charset="0"/>
              <a:buChar char="•"/>
            </a:pPr>
            <a:r>
              <a:rPr lang="en-ZA" sz="1600" dirty="0">
                <a:latin typeface="Arial" panose="020B0604020202020204" pitchFamily="34" charset="0"/>
                <a:cs typeface="Arial" panose="020B0604020202020204" pitchFamily="34" charset="0"/>
              </a:rPr>
              <a:t>Improvement in support for women, youth and disabled owned SMMEs and cooperatives.</a:t>
            </a:r>
          </a:p>
          <a:p>
            <a:pPr marL="742950" lvl="1" indent="-285750" algn="just">
              <a:lnSpc>
                <a:spcPct val="150000"/>
              </a:lnSpc>
              <a:buFont typeface="Arial" panose="020B0604020202020204" pitchFamily="34" charset="0"/>
              <a:buChar char="•"/>
              <a:defRPr>
                <a:latin typeface="Arial"/>
                <a:ea typeface="Arial"/>
                <a:cs typeface="Arial"/>
                <a:sym typeface="Arial"/>
              </a:defRPr>
            </a:pPr>
            <a:r>
              <a:rPr lang="en-ZA" sz="1600" dirty="0" smtClean="0">
                <a:latin typeface="Arial" panose="020B0604020202020204" pitchFamily="34" charset="0"/>
                <a:ea typeface="Arial"/>
                <a:cs typeface="Arial" panose="020B0604020202020204" pitchFamily="34" charset="0"/>
                <a:sym typeface="Arial"/>
              </a:rPr>
              <a:t>Improvement in performance measure and organisational well-being</a:t>
            </a:r>
            <a:endParaRPr lang="en-ZA" sz="1600" dirty="0">
              <a:latin typeface="Arial" panose="020B0604020202020204" pitchFamily="34" charset="0"/>
              <a:ea typeface="Arial"/>
              <a:cs typeface="Arial" panose="020B0604020202020204" pitchFamily="34" charset="0"/>
              <a:sym typeface="Arial"/>
            </a:endParaRPr>
          </a:p>
          <a:p>
            <a:pPr algn="just">
              <a:lnSpc>
                <a:spcPct val="150000"/>
              </a:lnSpc>
              <a:defRPr>
                <a:latin typeface="Arial"/>
                <a:ea typeface="Arial"/>
                <a:cs typeface="Arial"/>
                <a:sym typeface="Arial"/>
              </a:defRPr>
            </a:pPr>
            <a:endParaRPr lang="en-ZA" sz="1600" dirty="0">
              <a:solidFill>
                <a:srgbClr val="FF0000"/>
              </a:solidFill>
              <a:latin typeface="Arial" panose="020B0604020202020204" pitchFamily="34" charset="0"/>
              <a:ea typeface="Arial"/>
              <a:cs typeface="Arial" panose="020B0604020202020204" pitchFamily="34" charset="0"/>
              <a:sym typeface="Arial"/>
            </a:endParaRPr>
          </a:p>
          <a:p>
            <a:pPr marL="285750" indent="-285750" algn="just">
              <a:lnSpc>
                <a:spcPct val="150000"/>
              </a:lnSpc>
              <a:buFont typeface="Arial" panose="020B0604020202020204" pitchFamily="34" charset="0"/>
              <a:buChar char="•"/>
              <a:defRPr>
                <a:latin typeface="Arial"/>
                <a:ea typeface="Arial"/>
                <a:cs typeface="Arial"/>
                <a:sym typeface="Arial"/>
              </a:defRPr>
            </a:pPr>
            <a:endParaRPr lang="en-ZA" sz="1700" dirty="0" smtClean="0">
              <a:solidFill>
                <a:srgbClr val="FF0000"/>
              </a:solidFill>
              <a:latin typeface="Arial" panose="020B0604020202020204" pitchFamily="34" charset="0"/>
              <a:ea typeface="Arial"/>
              <a:cs typeface="Arial" panose="020B0604020202020204" pitchFamily="34" charset="0"/>
              <a:sym typeface="Arial"/>
            </a:endParaRPr>
          </a:p>
          <a:p>
            <a:pPr algn="just">
              <a:defRPr>
                <a:latin typeface="Arial"/>
                <a:ea typeface="Arial"/>
                <a:cs typeface="Arial"/>
                <a:sym typeface="Arial"/>
              </a:defRPr>
            </a:pPr>
            <a:endParaRPr lang="en-ZA" sz="1700" dirty="0">
              <a:solidFill>
                <a:prstClr val="black"/>
              </a:solidFill>
              <a:latin typeface="Trebuchet MS" panose="020B0603020202020204" pitchFamily="34" charset="0"/>
              <a:ea typeface="Arial"/>
              <a:cs typeface="Arial"/>
              <a:sym typeface="Arial"/>
            </a:endParaRPr>
          </a:p>
          <a:p>
            <a:pPr algn="just">
              <a:defRPr>
                <a:latin typeface="Arial"/>
                <a:ea typeface="Arial"/>
                <a:cs typeface="Arial"/>
                <a:sym typeface="Arial"/>
              </a:defRPr>
            </a:pPr>
            <a:endParaRPr lang="en-ZA" sz="1700" dirty="0" smtClean="0">
              <a:solidFill>
                <a:prstClr val="black"/>
              </a:solidFill>
              <a:latin typeface="Trebuchet MS" panose="020B0603020202020204" pitchFamily="34" charset="0"/>
              <a:ea typeface="Arial"/>
              <a:cs typeface="Arial"/>
              <a:sym typeface="Arial"/>
            </a:endParaRPr>
          </a:p>
          <a:p>
            <a:endParaRPr sz="1700" dirty="0">
              <a:solidFill>
                <a:prstClr val="black"/>
              </a:solidFill>
              <a:latin typeface="Trebuchet MS" panose="020B0603020202020204" pitchFamily="34" charset="0"/>
            </a:endParaRPr>
          </a:p>
        </p:txBody>
      </p:sp>
      <p:sp>
        <p:nvSpPr>
          <p:cNvPr id="8" name="Title 1"/>
          <p:cNvSpPr>
            <a:spLocks noGrp="1"/>
          </p:cNvSpPr>
          <p:nvPr>
            <p:ph type="title"/>
          </p:nvPr>
        </p:nvSpPr>
        <p:spPr>
          <a:xfrm>
            <a:off x="170645" y="240406"/>
            <a:ext cx="8668555" cy="914400"/>
          </a:xfrm>
          <a:solidFill>
            <a:schemeClr val="accent3">
              <a:lumMod val="60000"/>
              <a:lumOff val="40000"/>
            </a:schemeClr>
          </a:solidFill>
          <a:effectLst>
            <a:outerShdw blurRad="50800" dist="50800" dir="5400000" algn="ctr" rotWithShape="0">
              <a:schemeClr val="accent6"/>
            </a:outerShdw>
          </a:effectLst>
        </p:spPr>
        <p:txBody>
          <a:bodyPr>
            <a:normAutofit fontScale="90000"/>
          </a:bodyPr>
          <a:lstStyle/>
          <a:p>
            <a:r>
              <a:rPr lang="en-US" sz="3200" b="1" cap="small" dirty="0">
                <a:latin typeface="Arial" pitchFamily="34" charset="0"/>
                <a:cs typeface="Arial" pitchFamily="34" charset="0"/>
              </a:rPr>
              <a:t>Performance </a:t>
            </a:r>
            <a:r>
              <a:rPr lang="en-US" sz="3200" b="1" cap="small" dirty="0" smtClean="0">
                <a:latin typeface="Arial" pitchFamily="34" charset="0"/>
                <a:cs typeface="Arial" pitchFamily="34" charset="0"/>
              </a:rPr>
              <a:t>statement</a:t>
            </a:r>
            <a:br>
              <a:rPr lang="en-US" sz="3200" b="1" cap="small" dirty="0" smtClean="0">
                <a:latin typeface="Arial" pitchFamily="34" charset="0"/>
                <a:cs typeface="Arial" pitchFamily="34" charset="0"/>
              </a:rPr>
            </a:br>
            <a:r>
              <a:rPr lang="en-US" sz="2700" cap="small" dirty="0">
                <a:latin typeface="Arial" pitchFamily="34" charset="0"/>
                <a:cs typeface="Arial" pitchFamily="34" charset="0"/>
              </a:rPr>
              <a:t>Tracked outcomes </a:t>
            </a:r>
          </a:p>
        </p:txBody>
      </p:sp>
    </p:spTree>
    <p:extLst>
      <p:ext uri="{BB962C8B-B14F-4D97-AF65-F5344CB8AC3E}">
        <p14:creationId xmlns:p14="http://schemas.microsoft.com/office/powerpoint/2010/main" xmlns="" val="34144852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54886" cy="990600"/>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Financial Report</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40</a:t>
            </a:fld>
            <a:endParaRPr lang="en-US" dirty="0">
              <a:solidFill>
                <a:prstClr val="black">
                  <a:tint val="75000"/>
                </a:prstClr>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1" y="6096000"/>
            <a:ext cx="1524000" cy="5698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stretch>
            <a:fillRect/>
          </a:stretch>
        </p:blipFill>
        <p:spPr>
          <a:xfrm>
            <a:off x="609600" y="1196559"/>
            <a:ext cx="7924800" cy="4693482"/>
          </a:xfrm>
          <a:prstGeom prst="rect">
            <a:avLst/>
          </a:prstGeom>
        </p:spPr>
      </p:pic>
      <p:sp>
        <p:nvSpPr>
          <p:cNvPr id="9" name="TextBox 8"/>
          <p:cNvSpPr txBox="1"/>
          <p:nvPr/>
        </p:nvSpPr>
        <p:spPr>
          <a:xfrm>
            <a:off x="1416245" y="5823744"/>
            <a:ext cx="6485681" cy="338554"/>
          </a:xfrm>
          <a:prstGeom prst="rect">
            <a:avLst/>
          </a:prstGeom>
          <a:noFill/>
        </p:spPr>
        <p:txBody>
          <a:bodyPr wrap="square" rtlCol="0">
            <a:spAutoFit/>
          </a:bodyPr>
          <a:lstStyle/>
          <a:p>
            <a:r>
              <a:rPr lang="en-ZA" sz="1600" u="sng" dirty="0" smtClean="0">
                <a:solidFill>
                  <a:prstClr val="black"/>
                </a:solidFill>
              </a:rPr>
              <a:t>Note:</a:t>
            </a:r>
            <a:r>
              <a:rPr lang="en-ZA" sz="1600" dirty="0" smtClean="0">
                <a:solidFill>
                  <a:prstClr val="black"/>
                </a:solidFill>
              </a:rPr>
              <a:t> Expenditure excludes expenditure on CAPEX R6,3 m (R8,2m 2018)</a:t>
            </a:r>
            <a:endParaRPr lang="en-GB" sz="1600" dirty="0">
              <a:solidFill>
                <a:prstClr val="black"/>
              </a:solidFill>
            </a:endParaRPr>
          </a:p>
        </p:txBody>
      </p:sp>
    </p:spTree>
    <p:extLst>
      <p:ext uri="{BB962C8B-B14F-4D97-AF65-F5344CB8AC3E}">
        <p14:creationId xmlns:p14="http://schemas.microsoft.com/office/powerpoint/2010/main" xmlns="" val="40468174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65771" cy="990600"/>
          </a:xfrm>
          <a:solidFill>
            <a:schemeClr val="accent3">
              <a:lumMod val="60000"/>
              <a:lumOff val="40000"/>
            </a:schemeClr>
          </a:solidFill>
          <a:effectLst>
            <a:outerShdw blurRad="50800" dist="50800" dir="5400000" algn="ctr" rotWithShape="0">
              <a:schemeClr val="accent6"/>
            </a:outerShdw>
          </a:effectLst>
        </p:spPr>
        <p:txBody>
          <a:bodyPr>
            <a:noAutofit/>
          </a:bodyPr>
          <a:lstStyle/>
          <a:p>
            <a:pPr>
              <a:lnSpc>
                <a:spcPct val="150000"/>
              </a:lnSpc>
            </a:pPr>
            <a:r>
              <a:rPr lang="en-US" sz="2600" b="1" cap="small" dirty="0">
                <a:solidFill>
                  <a:prstClr val="black"/>
                </a:solidFill>
                <a:latin typeface="Arial" pitchFamily="34" charset="0"/>
                <a:cs typeface="Arial" pitchFamily="34" charset="0"/>
              </a:rPr>
              <a:t>Expenditure Performance</a:t>
            </a:r>
          </a:p>
        </p:txBody>
      </p:sp>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41</a:t>
            </a:fld>
            <a:endParaRPr lang="en-US" dirty="0">
              <a:solidFill>
                <a:prstClr val="black">
                  <a:tint val="75000"/>
                </a:prstClr>
              </a:solidFill>
            </a:endParaRPr>
          </a:p>
        </p:txBody>
      </p:sp>
      <p:sp>
        <p:nvSpPr>
          <p:cNvPr id="2" name="TextBox 1"/>
          <p:cNvSpPr txBox="1"/>
          <p:nvPr/>
        </p:nvSpPr>
        <p:spPr>
          <a:xfrm>
            <a:off x="193462" y="1143000"/>
            <a:ext cx="7881257" cy="369332"/>
          </a:xfrm>
          <a:prstGeom prst="rect">
            <a:avLst/>
          </a:prstGeom>
          <a:noFill/>
        </p:spPr>
        <p:txBody>
          <a:bodyPr wrap="square" rtlCol="0">
            <a:spAutoFit/>
          </a:bodyPr>
          <a:lstStyle/>
          <a:p>
            <a:r>
              <a:rPr lang="en-US" dirty="0" smtClean="0">
                <a:solidFill>
                  <a:prstClr val="black"/>
                </a:solidFill>
              </a:rPr>
              <a:t>Expenditure comparison for past 3 Financial years 2016/17 - 2018/19 (R’million)</a:t>
            </a:r>
            <a:endParaRPr lang="en-US" dirty="0">
              <a:solidFill>
                <a:prstClr val="black"/>
              </a:solidFill>
            </a:endParaRPr>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6096000"/>
            <a:ext cx="1524000" cy="5667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stretch>
            <a:fillRect/>
          </a:stretch>
        </p:blipFill>
        <p:spPr>
          <a:xfrm>
            <a:off x="302956" y="1784836"/>
            <a:ext cx="7785267" cy="3255546"/>
          </a:xfrm>
          <a:prstGeom prst="rect">
            <a:avLst/>
          </a:prstGeom>
        </p:spPr>
      </p:pic>
      <p:sp>
        <p:nvSpPr>
          <p:cNvPr id="8" name="TextBox 7"/>
          <p:cNvSpPr txBox="1"/>
          <p:nvPr/>
        </p:nvSpPr>
        <p:spPr>
          <a:xfrm>
            <a:off x="330928" y="5268739"/>
            <a:ext cx="6485681" cy="338554"/>
          </a:xfrm>
          <a:prstGeom prst="rect">
            <a:avLst/>
          </a:prstGeom>
          <a:noFill/>
        </p:spPr>
        <p:txBody>
          <a:bodyPr wrap="square" rtlCol="0">
            <a:spAutoFit/>
          </a:bodyPr>
          <a:lstStyle/>
          <a:p>
            <a:r>
              <a:rPr lang="en-ZA" sz="1600" u="sng" dirty="0" smtClean="0">
                <a:solidFill>
                  <a:prstClr val="black"/>
                </a:solidFill>
              </a:rPr>
              <a:t>Note:</a:t>
            </a:r>
            <a:r>
              <a:rPr lang="en-ZA" sz="1600" dirty="0" smtClean="0">
                <a:solidFill>
                  <a:prstClr val="black"/>
                </a:solidFill>
              </a:rPr>
              <a:t> Expenditure excludes expenditure on CAPEX</a:t>
            </a:r>
            <a:endParaRPr lang="en-GB" sz="1600" dirty="0">
              <a:solidFill>
                <a:prstClr val="black"/>
              </a:solidFill>
            </a:endParaRPr>
          </a:p>
        </p:txBody>
      </p:sp>
    </p:spTree>
    <p:extLst>
      <p:ext uri="{BB962C8B-B14F-4D97-AF65-F5344CB8AC3E}">
        <p14:creationId xmlns:p14="http://schemas.microsoft.com/office/powerpoint/2010/main" xmlns="" val="17588947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990600"/>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Portfolio spend per programme</a:t>
            </a:r>
          </a:p>
        </p:txBody>
      </p:sp>
      <p:sp>
        <p:nvSpPr>
          <p:cNvPr id="6" name="TextBox 5"/>
          <p:cNvSpPr txBox="1"/>
          <p:nvPr/>
        </p:nvSpPr>
        <p:spPr>
          <a:xfrm>
            <a:off x="381000" y="1371600"/>
            <a:ext cx="8610600" cy="369332"/>
          </a:xfrm>
          <a:prstGeom prst="rect">
            <a:avLst/>
          </a:prstGeom>
          <a:noFill/>
        </p:spPr>
        <p:txBody>
          <a:bodyPr wrap="square" rtlCol="0">
            <a:spAutoFit/>
          </a:bodyPr>
          <a:lstStyle/>
          <a:p>
            <a:r>
              <a:rPr lang="en-US" dirty="0" smtClean="0">
                <a:solidFill>
                  <a:prstClr val="black"/>
                </a:solidFill>
              </a:rPr>
              <a:t>Budget spent per programme 2018/19 </a:t>
            </a:r>
            <a:r>
              <a:rPr lang="en-US" i="1" dirty="0" smtClean="0">
                <a:solidFill>
                  <a:prstClr val="black"/>
                </a:solidFill>
              </a:rPr>
              <a:t>vs</a:t>
            </a:r>
            <a:r>
              <a:rPr lang="en-US" dirty="0" smtClean="0">
                <a:solidFill>
                  <a:prstClr val="black"/>
                </a:solidFill>
              </a:rPr>
              <a:t> 2017/18</a:t>
            </a:r>
            <a:endParaRPr lang="en-US" dirty="0">
              <a:solidFill>
                <a:prstClr val="black"/>
              </a:solidFill>
            </a:endParaRPr>
          </a:p>
        </p:txBody>
      </p:sp>
      <p:pic>
        <p:nvPicPr>
          <p:cNvPr id="5" name="Picture 4"/>
          <p:cNvPicPr>
            <a:picLocks noChangeAspect="1"/>
          </p:cNvPicPr>
          <p:nvPr/>
        </p:nvPicPr>
        <p:blipFill>
          <a:blip r:embed="rId2" cstate="print"/>
          <a:stretch>
            <a:fillRect/>
          </a:stretch>
        </p:blipFill>
        <p:spPr>
          <a:xfrm>
            <a:off x="304800" y="1740932"/>
            <a:ext cx="8108085" cy="4040837"/>
          </a:xfrm>
          <a:prstGeom prst="rect">
            <a:avLst/>
          </a:prstGeom>
        </p:spPr>
      </p:pic>
      <p:sp>
        <p:nvSpPr>
          <p:cNvPr id="2" name="Rectangle 1"/>
          <p:cNvSpPr/>
          <p:nvPr/>
        </p:nvSpPr>
        <p:spPr>
          <a:xfrm>
            <a:off x="142292" y="6096000"/>
            <a:ext cx="7020508" cy="784830"/>
          </a:xfrm>
          <a:prstGeom prst="rect">
            <a:avLst/>
          </a:prstGeom>
        </p:spPr>
        <p:txBody>
          <a:bodyPr wrap="square">
            <a:spAutoFit/>
          </a:bodyPr>
          <a:lstStyle/>
          <a:p>
            <a:pPr marL="285750" lvl="0" indent="-285750">
              <a:buFont typeface="Arial" panose="020B0604020202020204" pitchFamily="34" charset="0"/>
              <a:buChar char="•"/>
            </a:pPr>
            <a:r>
              <a:rPr lang="en-ZA" dirty="0">
                <a:solidFill>
                  <a:prstClr val="black"/>
                </a:solidFill>
              </a:rPr>
              <a:t>79.01% of Seda budget allocated to core delivery</a:t>
            </a:r>
          </a:p>
          <a:p>
            <a:pPr lvl="0" algn="just">
              <a:lnSpc>
                <a:spcPct val="150000"/>
              </a:lnSpc>
              <a:defRPr>
                <a:latin typeface="Arial"/>
                <a:ea typeface="Arial"/>
                <a:cs typeface="Arial"/>
                <a:sym typeface="Arial"/>
              </a:defRPr>
            </a:pPr>
            <a:endParaRPr lang="en-ZA" dirty="0">
              <a:solidFill>
                <a:prstClr val="black"/>
              </a:solidFill>
              <a:latin typeface="Arial"/>
              <a:ea typeface="Arial"/>
              <a:cs typeface="Arial"/>
              <a:sym typeface="Arial"/>
            </a:endParaRPr>
          </a:p>
        </p:txBody>
      </p:sp>
    </p:spTree>
    <p:extLst>
      <p:ext uri="{BB962C8B-B14F-4D97-AF65-F5344CB8AC3E}">
        <p14:creationId xmlns:p14="http://schemas.microsoft.com/office/powerpoint/2010/main" xmlns="" val="25980440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066800"/>
          </a:xfrm>
          <a:solidFill>
            <a:schemeClr val="accent3">
              <a:lumMod val="60000"/>
              <a:lumOff val="40000"/>
            </a:schemeClr>
          </a:solidFill>
          <a:effectLst>
            <a:outerShdw blurRad="50800" dist="50800" dir="5400000" algn="ctr" rotWithShape="0">
              <a:schemeClr val="accent6"/>
            </a:outerShdw>
          </a:effectLst>
        </p:spPr>
        <p:txBody>
          <a:bodyPr>
            <a:noAutofit/>
          </a:bodyPr>
          <a:lstStyle/>
          <a:p>
            <a:pPr>
              <a:lnSpc>
                <a:spcPct val="150000"/>
              </a:lnSpc>
            </a:pPr>
            <a:r>
              <a:rPr lang="en-US" sz="2600" b="1" cap="small" dirty="0">
                <a:solidFill>
                  <a:prstClr val="black"/>
                </a:solidFill>
                <a:latin typeface="Arial" pitchFamily="34" charset="0"/>
                <a:cs typeface="Arial" pitchFamily="34" charset="0"/>
              </a:rPr>
              <a:t>Statement of financial performance </a:t>
            </a:r>
            <a:br>
              <a:rPr lang="en-US" sz="2600" b="1" cap="small" dirty="0">
                <a:solidFill>
                  <a:prstClr val="black"/>
                </a:solidFill>
                <a:latin typeface="Arial" pitchFamily="34" charset="0"/>
                <a:cs typeface="Arial" pitchFamily="34" charset="0"/>
              </a:rPr>
            </a:br>
            <a:r>
              <a:rPr lang="en-US" sz="2600" b="1" cap="small" dirty="0">
                <a:solidFill>
                  <a:prstClr val="black"/>
                </a:solidFill>
                <a:latin typeface="Arial" pitchFamily="34" charset="0"/>
                <a:cs typeface="Arial" pitchFamily="34" charset="0"/>
              </a:rPr>
              <a:t>Areas of Concern</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43</a:t>
            </a:fld>
            <a:endParaRPr lang="en-US" dirty="0">
              <a:solidFill>
                <a:prstClr val="black">
                  <a:tint val="75000"/>
                </a:prstClr>
              </a:solidFil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590800" cy="521733"/>
          </a:xfrm>
          <a:prstGeom prst="rect">
            <a:avLst/>
          </a:prstGeom>
          <a:noFill/>
          <a:ln>
            <a:noFill/>
          </a:ln>
        </p:spPr>
      </p:pic>
      <p:sp>
        <p:nvSpPr>
          <p:cNvPr id="8" name="Content Placeholder 6"/>
          <p:cNvSpPr>
            <a:spLocks noGrp="1"/>
          </p:cNvSpPr>
          <p:nvPr>
            <p:ph idx="1"/>
          </p:nvPr>
        </p:nvSpPr>
        <p:spPr>
          <a:xfrm>
            <a:off x="-37563" y="1066800"/>
            <a:ext cx="8998922" cy="4854574"/>
          </a:xfrm>
        </p:spPr>
        <p:txBody>
          <a:bodyPr>
            <a:noAutofit/>
          </a:bodyPr>
          <a:lstStyle/>
          <a:p>
            <a:pPr marL="0" indent="0" algn="just">
              <a:buNone/>
              <a:defRPr>
                <a:latin typeface="Arial"/>
                <a:ea typeface="Arial"/>
                <a:cs typeface="Arial"/>
                <a:sym typeface="Arial"/>
              </a:defRPr>
            </a:pPr>
            <a:r>
              <a:rPr lang="en-US" sz="1800" b="1" dirty="0">
                <a:latin typeface="Arial"/>
                <a:ea typeface="Arial"/>
                <a:cs typeface="Arial"/>
              </a:rPr>
              <a:t>The operating surplus of Seda  as at 31 March 2019 is  R45 million</a:t>
            </a:r>
            <a:r>
              <a:rPr lang="en-US" sz="1800" dirty="0">
                <a:latin typeface="Arial"/>
                <a:ea typeface="Arial"/>
                <a:cs typeface="Arial"/>
              </a:rPr>
              <a:t>, which is 3.89% of the budget of Seda, any operating deficit amount is classified as an irregular expenditure. </a:t>
            </a:r>
            <a:r>
              <a:rPr lang="en-US" sz="1800" dirty="0" smtClean="0">
                <a:latin typeface="Arial"/>
                <a:ea typeface="Arial"/>
                <a:cs typeface="Arial"/>
              </a:rPr>
              <a:t>   </a:t>
            </a:r>
          </a:p>
          <a:p>
            <a:pPr marL="0" indent="0" algn="just">
              <a:buNone/>
              <a:defRPr>
                <a:latin typeface="Arial"/>
                <a:ea typeface="Arial"/>
                <a:cs typeface="Arial"/>
                <a:sym typeface="Arial"/>
              </a:defRPr>
            </a:pPr>
            <a:r>
              <a:rPr lang="en-US" sz="1800" b="1" dirty="0" smtClean="0">
                <a:latin typeface="Arial"/>
                <a:ea typeface="Arial"/>
                <a:cs typeface="Arial"/>
              </a:rPr>
              <a:t>Amount  made of </a:t>
            </a:r>
            <a:endParaRPr lang="en-US" sz="1800" b="1" dirty="0">
              <a:latin typeface="Arial"/>
              <a:ea typeface="Arial"/>
              <a:cs typeface="Arial"/>
            </a:endParaRPr>
          </a:p>
          <a:p>
            <a:pPr algn="just">
              <a:defRPr>
                <a:latin typeface="Arial"/>
                <a:ea typeface="Arial"/>
                <a:cs typeface="Arial"/>
                <a:sym typeface="Arial"/>
              </a:defRPr>
            </a:pPr>
            <a:r>
              <a:rPr lang="en-US" sz="1800" dirty="0" smtClean="0">
                <a:latin typeface="Arial"/>
                <a:ea typeface="Arial"/>
                <a:cs typeface="Arial"/>
              </a:rPr>
              <a:t>R11 </a:t>
            </a:r>
            <a:r>
              <a:rPr lang="en-US" sz="1800" dirty="0">
                <a:latin typeface="Arial"/>
                <a:ea typeface="Arial"/>
                <a:cs typeface="Arial"/>
              </a:rPr>
              <a:t>million on vacant positions, which were filled later in the year and in 2019/20, </a:t>
            </a:r>
          </a:p>
          <a:p>
            <a:pPr algn="just">
              <a:defRPr>
                <a:latin typeface="Arial"/>
                <a:ea typeface="Arial"/>
                <a:cs typeface="Arial"/>
                <a:sym typeface="Arial"/>
              </a:defRPr>
            </a:pPr>
            <a:r>
              <a:rPr lang="en-US" sz="1800" dirty="0">
                <a:latin typeface="Arial"/>
                <a:ea typeface="Arial"/>
                <a:cs typeface="Arial"/>
              </a:rPr>
              <a:t>R24 million on National Gazelles project due to time taken to internalize the program as it was run by an External Service provider until April 2018, and transitional challenges in the payment of Gazelles grants from BBSDP to the National Gazelles project that were resolved towards the end of the third </a:t>
            </a:r>
            <a:r>
              <a:rPr lang="en-US" sz="1800" dirty="0" smtClean="0">
                <a:latin typeface="Arial"/>
                <a:ea typeface="Arial"/>
                <a:cs typeface="Arial"/>
              </a:rPr>
              <a:t>quarter </a:t>
            </a:r>
            <a:r>
              <a:rPr lang="en-US" sz="1800" dirty="0">
                <a:latin typeface="Arial"/>
                <a:ea typeface="Arial"/>
                <a:cs typeface="Arial"/>
              </a:rPr>
              <a:t>of 2018/19, </a:t>
            </a:r>
          </a:p>
          <a:p>
            <a:pPr algn="just">
              <a:defRPr>
                <a:latin typeface="Arial"/>
                <a:ea typeface="Arial"/>
                <a:cs typeface="Arial"/>
                <a:sym typeface="Arial"/>
              </a:defRPr>
            </a:pPr>
            <a:r>
              <a:rPr lang="en-US" sz="1800" dirty="0">
                <a:latin typeface="Arial"/>
                <a:ea typeface="Arial"/>
                <a:cs typeface="Arial"/>
              </a:rPr>
              <a:t>R5 million on Capacity Building program due to expired Memorandum of Agreements and National Treasury CSD non-compliance by clients. These challenges were subsequently resolved, and</a:t>
            </a:r>
          </a:p>
          <a:p>
            <a:pPr algn="just">
              <a:defRPr>
                <a:latin typeface="Arial"/>
                <a:ea typeface="Arial"/>
                <a:cs typeface="Arial"/>
                <a:sym typeface="Arial"/>
              </a:defRPr>
            </a:pPr>
            <a:r>
              <a:rPr lang="en-US" sz="1800" dirty="0">
                <a:latin typeface="Arial"/>
                <a:ea typeface="Arial"/>
                <a:cs typeface="Arial"/>
              </a:rPr>
              <a:t>Other small amounts of R5 million. </a:t>
            </a:r>
          </a:p>
          <a:p>
            <a:pPr marL="0" lvl="0" indent="0" algn="just">
              <a:buNone/>
              <a:defRPr>
                <a:latin typeface="Arial"/>
                <a:ea typeface="Arial"/>
                <a:cs typeface="Arial"/>
                <a:sym typeface="Arial"/>
              </a:defRPr>
            </a:pPr>
            <a:r>
              <a:rPr lang="en-US" sz="1800" dirty="0">
                <a:solidFill>
                  <a:prstClr val="black"/>
                </a:solidFill>
                <a:latin typeface="Arial"/>
                <a:ea typeface="Arial"/>
                <a:cs typeface="Arial"/>
                <a:sym typeface="Arial"/>
              </a:rPr>
              <a:t>We await National Treasury response on whether to retain or surrender the operating surplus of R45 million.</a:t>
            </a:r>
          </a:p>
          <a:p>
            <a:pPr marL="0" indent="0" algn="just">
              <a:buNone/>
              <a:defRPr>
                <a:latin typeface="Arial"/>
                <a:ea typeface="Arial"/>
                <a:cs typeface="Arial"/>
                <a:sym typeface="Arial"/>
              </a:defRPr>
            </a:pPr>
            <a:endParaRPr lang="en-US" sz="1800" dirty="0">
              <a:latin typeface="Arial"/>
              <a:ea typeface="Arial"/>
              <a:cs typeface="Arial"/>
            </a:endParaRPr>
          </a:p>
        </p:txBody>
      </p:sp>
    </p:spTree>
    <p:extLst>
      <p:ext uri="{BB962C8B-B14F-4D97-AF65-F5344CB8AC3E}">
        <p14:creationId xmlns:p14="http://schemas.microsoft.com/office/powerpoint/2010/main" xmlns="" val="17457303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066800"/>
          </a:xfrm>
          <a:solidFill>
            <a:schemeClr val="accent3">
              <a:lumMod val="60000"/>
              <a:lumOff val="40000"/>
            </a:schemeClr>
          </a:solidFill>
          <a:effectLst>
            <a:outerShdw blurRad="50800" dist="50800" dir="5400000" algn="ctr" rotWithShape="0">
              <a:schemeClr val="accent6"/>
            </a:outerShdw>
          </a:effectLst>
        </p:spPr>
        <p:txBody>
          <a:bodyPr>
            <a:normAutofit fontScale="90000"/>
          </a:bodyPr>
          <a:lstStyle/>
          <a:p>
            <a:pPr>
              <a:lnSpc>
                <a:spcPct val="150000"/>
              </a:lnSpc>
            </a:pPr>
            <a:r>
              <a:rPr lang="en-US" sz="2600" b="1" cap="small" dirty="0" smtClean="0">
                <a:solidFill>
                  <a:prstClr val="black"/>
                </a:solidFill>
                <a:latin typeface="Arial" pitchFamily="34" charset="0"/>
                <a:cs typeface="Arial" pitchFamily="34" charset="0"/>
              </a:rPr>
              <a:t>Statement of financial performance </a:t>
            </a:r>
            <a:br>
              <a:rPr lang="en-US" sz="2600" b="1" cap="small" dirty="0" smtClean="0">
                <a:solidFill>
                  <a:prstClr val="black"/>
                </a:solidFill>
                <a:latin typeface="Arial" pitchFamily="34" charset="0"/>
                <a:cs typeface="Arial" pitchFamily="34" charset="0"/>
              </a:rPr>
            </a:br>
            <a:r>
              <a:rPr lang="en-US" sz="2600" b="1" cap="small" dirty="0" smtClean="0">
                <a:solidFill>
                  <a:prstClr val="black"/>
                </a:solidFill>
                <a:latin typeface="Arial" pitchFamily="34" charset="0"/>
                <a:cs typeface="Arial" pitchFamily="34" charset="0"/>
              </a:rPr>
              <a:t>Addressing </a:t>
            </a:r>
            <a:r>
              <a:rPr lang="en-US" sz="2600" b="1" cap="small" dirty="0">
                <a:solidFill>
                  <a:prstClr val="black"/>
                </a:solidFill>
                <a:latin typeface="Arial" pitchFamily="34" charset="0"/>
                <a:cs typeface="Arial" pitchFamily="34" charset="0"/>
              </a:rPr>
              <a:t>Underspending in 2019/20</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44</a:t>
            </a:fld>
            <a:endParaRPr lang="en-US" dirty="0">
              <a:solidFill>
                <a:prstClr val="black">
                  <a:tint val="75000"/>
                </a:prstClr>
              </a:solidFil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590800" cy="521733"/>
          </a:xfrm>
          <a:prstGeom prst="rect">
            <a:avLst/>
          </a:prstGeom>
          <a:noFill/>
          <a:ln>
            <a:noFill/>
          </a:ln>
        </p:spPr>
      </p:pic>
      <p:sp>
        <p:nvSpPr>
          <p:cNvPr id="8" name="Content Placeholder 6"/>
          <p:cNvSpPr>
            <a:spLocks noGrp="1"/>
          </p:cNvSpPr>
          <p:nvPr>
            <p:ph idx="1"/>
          </p:nvPr>
        </p:nvSpPr>
        <p:spPr>
          <a:xfrm>
            <a:off x="-37563" y="1066800"/>
            <a:ext cx="8998922" cy="4854574"/>
          </a:xfrm>
        </p:spPr>
        <p:txBody>
          <a:bodyPr>
            <a:noAutofit/>
          </a:bodyPr>
          <a:lstStyle/>
          <a:p>
            <a:pPr lvl="0" algn="just">
              <a:lnSpc>
                <a:spcPct val="115000"/>
              </a:lnSpc>
              <a:spcBef>
                <a:spcPts val="0"/>
              </a:spcBef>
              <a:buFont typeface="Symbol" panose="05050102010706020507" pitchFamily="18" charset="2"/>
              <a:buChar char=""/>
              <a:tabLst>
                <a:tab pos="360045" algn="l"/>
              </a:tabLst>
            </a:pPr>
            <a:r>
              <a:rPr lang="en-US" sz="1800" dirty="0">
                <a:latin typeface="Arial"/>
                <a:ea typeface="Arial"/>
                <a:cs typeface="Arial"/>
              </a:rPr>
              <a:t>National Gazelles Project: </a:t>
            </a:r>
            <a:r>
              <a:rPr lang="en-US" sz="1800" b="1" dirty="0">
                <a:latin typeface="Arial"/>
                <a:ea typeface="Arial"/>
                <a:cs typeface="Arial"/>
              </a:rPr>
              <a:t>Grant amounts of R22 million to clients have been adjudicated,</a:t>
            </a:r>
            <a:r>
              <a:rPr lang="en-US" sz="1800" dirty="0">
                <a:latin typeface="Arial"/>
                <a:ea typeface="Arial"/>
                <a:cs typeface="Arial"/>
              </a:rPr>
              <a:t> and an additional adjudication </a:t>
            </a:r>
            <a:r>
              <a:rPr lang="en-US" sz="1800" dirty="0" smtClean="0">
                <a:latin typeface="Arial"/>
                <a:ea typeface="Arial"/>
                <a:cs typeface="Arial"/>
              </a:rPr>
              <a:t>taken place, to date R20m approved. </a:t>
            </a:r>
            <a:r>
              <a:rPr lang="en-US" sz="1800" dirty="0">
                <a:latin typeface="Arial"/>
                <a:ea typeface="Arial"/>
                <a:cs typeface="Arial"/>
              </a:rPr>
              <a:t>Procurement </a:t>
            </a:r>
            <a:r>
              <a:rPr lang="en-US" sz="1800" dirty="0" smtClean="0">
                <a:latin typeface="Arial"/>
                <a:ea typeface="Arial"/>
                <a:cs typeface="Arial"/>
              </a:rPr>
              <a:t>process </a:t>
            </a:r>
            <a:r>
              <a:rPr lang="en-US" sz="1800" dirty="0">
                <a:latin typeface="Arial"/>
                <a:ea typeface="Arial"/>
                <a:cs typeface="Arial"/>
              </a:rPr>
              <a:t>already taking place  for all approvals  already made, </a:t>
            </a:r>
            <a:r>
              <a:rPr lang="en-US" sz="1800" b="1" dirty="0" smtClean="0">
                <a:latin typeface="Arial"/>
                <a:ea typeface="Arial"/>
                <a:cs typeface="Arial"/>
              </a:rPr>
              <a:t>in </a:t>
            </a:r>
            <a:r>
              <a:rPr lang="en-US" sz="1800" b="1" dirty="0">
                <a:latin typeface="Arial"/>
                <a:ea typeface="Arial"/>
                <a:cs typeface="Arial"/>
              </a:rPr>
              <a:t>quarter </a:t>
            </a:r>
            <a:r>
              <a:rPr lang="en-US" sz="1800" b="1" dirty="0" smtClean="0">
                <a:latin typeface="Arial"/>
                <a:ea typeface="Arial"/>
                <a:cs typeface="Arial"/>
              </a:rPr>
              <a:t>four final adjudication  and approvals taking place.</a:t>
            </a:r>
            <a:endParaRPr lang="en-US" sz="1800" b="1" dirty="0">
              <a:latin typeface="Arial"/>
              <a:ea typeface="Arial"/>
              <a:cs typeface="Arial"/>
            </a:endParaRPr>
          </a:p>
          <a:p>
            <a:pPr lvl="0" algn="just">
              <a:lnSpc>
                <a:spcPct val="115000"/>
              </a:lnSpc>
              <a:spcBef>
                <a:spcPts val="0"/>
              </a:spcBef>
              <a:buFont typeface="Symbol" panose="05050102010706020507" pitchFamily="18" charset="2"/>
              <a:buChar char=""/>
              <a:tabLst>
                <a:tab pos="360045" algn="l"/>
              </a:tabLst>
            </a:pPr>
            <a:r>
              <a:rPr lang="en-US" sz="1800" dirty="0">
                <a:latin typeface="Arial"/>
                <a:ea typeface="Arial"/>
                <a:cs typeface="Arial"/>
              </a:rPr>
              <a:t>Project Plan for  CPPP Project &amp; Cooperate Assistance Program (EDTEA) </a:t>
            </a:r>
            <a:r>
              <a:rPr lang="en-US" sz="1800" b="1" dirty="0">
                <a:latin typeface="Arial"/>
                <a:ea typeface="Arial"/>
                <a:cs typeface="Arial"/>
              </a:rPr>
              <a:t>Project in KZN is finalized, thus the procurement process </a:t>
            </a:r>
            <a:r>
              <a:rPr lang="en-US" sz="1800" b="1" dirty="0" smtClean="0">
                <a:latin typeface="Arial"/>
                <a:ea typeface="Arial"/>
                <a:cs typeface="Arial"/>
              </a:rPr>
              <a:t>commenced to </a:t>
            </a:r>
            <a:r>
              <a:rPr lang="en-US" sz="1800" b="1" dirty="0">
                <a:latin typeface="Arial"/>
                <a:ea typeface="Arial"/>
                <a:cs typeface="Arial"/>
              </a:rPr>
              <a:t>ensure  spending to a  sum of R13 million </a:t>
            </a:r>
            <a:r>
              <a:rPr lang="en-US" sz="1800" b="1" dirty="0" smtClean="0">
                <a:latin typeface="Arial"/>
                <a:ea typeface="Arial"/>
                <a:cs typeface="Arial"/>
              </a:rPr>
              <a:t>by </a:t>
            </a:r>
            <a:r>
              <a:rPr lang="en-US" sz="1800" b="1" dirty="0">
                <a:latin typeface="Arial"/>
                <a:ea typeface="Arial"/>
                <a:cs typeface="Arial"/>
              </a:rPr>
              <a:t>year-end</a:t>
            </a:r>
            <a:r>
              <a:rPr lang="en-US" sz="1800" dirty="0">
                <a:latin typeface="Arial"/>
                <a:ea typeface="Arial"/>
                <a:cs typeface="Arial"/>
              </a:rPr>
              <a:t>. The KZN Provential Government, which fund </a:t>
            </a:r>
            <a:r>
              <a:rPr lang="en-US" sz="1800" dirty="0" smtClean="0">
                <a:latin typeface="Arial"/>
                <a:ea typeface="Arial"/>
                <a:cs typeface="Arial"/>
              </a:rPr>
              <a:t>these </a:t>
            </a:r>
            <a:r>
              <a:rPr lang="en-US" sz="1800" dirty="0">
                <a:latin typeface="Arial"/>
                <a:ea typeface="Arial"/>
                <a:cs typeface="Arial"/>
              </a:rPr>
              <a:t>projects, delayed to finalise their list of Co-Operatives interventions.</a:t>
            </a:r>
          </a:p>
          <a:p>
            <a:pPr lvl="0" algn="just">
              <a:lnSpc>
                <a:spcPct val="115000"/>
              </a:lnSpc>
              <a:spcBef>
                <a:spcPts val="0"/>
              </a:spcBef>
              <a:buFont typeface="Symbol" panose="05050102010706020507" pitchFamily="18" charset="2"/>
              <a:buChar char=""/>
              <a:tabLst>
                <a:tab pos="360045" algn="l"/>
              </a:tabLst>
            </a:pPr>
            <a:r>
              <a:rPr lang="en-US" sz="1800" dirty="0">
                <a:latin typeface="Arial"/>
                <a:ea typeface="Arial"/>
                <a:cs typeface="Arial"/>
              </a:rPr>
              <a:t>Some </a:t>
            </a:r>
            <a:r>
              <a:rPr lang="en-US" sz="1800" b="1" dirty="0">
                <a:latin typeface="Arial"/>
                <a:ea typeface="Arial"/>
                <a:cs typeface="Arial"/>
              </a:rPr>
              <a:t>tranche payments to incubators of R23 million were late due to expired MoA and CSD non-compliance matters</a:t>
            </a:r>
            <a:r>
              <a:rPr lang="en-US" sz="1800" dirty="0">
                <a:latin typeface="Arial"/>
                <a:ea typeface="Arial"/>
                <a:cs typeface="Arial"/>
              </a:rPr>
              <a:t>, that had to be addressed before 2019/20 disbursements.  </a:t>
            </a:r>
            <a:r>
              <a:rPr lang="en-US" sz="1800" dirty="0" smtClean="0">
                <a:latin typeface="Arial"/>
                <a:ea typeface="Arial"/>
                <a:cs typeface="Arial"/>
              </a:rPr>
              <a:t>To date, tranche payments from prior year  paid  or re-allocated  to other incubators /digital hubs</a:t>
            </a:r>
            <a:endParaRPr lang="en-US" sz="1800" dirty="0">
              <a:latin typeface="Arial"/>
              <a:ea typeface="Arial"/>
              <a:cs typeface="Arial"/>
            </a:endParaRPr>
          </a:p>
          <a:p>
            <a:pPr marL="0" indent="0" algn="just">
              <a:buNone/>
              <a:defRPr>
                <a:latin typeface="Arial"/>
                <a:ea typeface="Arial"/>
                <a:cs typeface="Arial"/>
                <a:sym typeface="Arial"/>
              </a:defRPr>
            </a:pPr>
            <a:endParaRPr lang="en-US" sz="1800" dirty="0">
              <a:latin typeface="Arial"/>
              <a:ea typeface="Arial"/>
              <a:cs typeface="Arial"/>
              <a:sym typeface="Arial"/>
            </a:endParaRPr>
          </a:p>
        </p:txBody>
      </p:sp>
    </p:spTree>
    <p:extLst>
      <p:ext uri="{BB962C8B-B14F-4D97-AF65-F5344CB8AC3E}">
        <p14:creationId xmlns:p14="http://schemas.microsoft.com/office/powerpoint/2010/main" xmlns="" val="15841177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4444" y="0"/>
            <a:ext cx="8991600" cy="990600"/>
          </a:xfrm>
          <a:solidFill>
            <a:schemeClr val="accent3">
              <a:lumMod val="60000"/>
              <a:lumOff val="40000"/>
            </a:schemeClr>
          </a:solidFill>
          <a:effectLst>
            <a:outerShdw blurRad="50800" dist="50800" dir="5400000" algn="ctr" rotWithShape="0">
              <a:schemeClr val="accent6"/>
            </a:outerShdw>
          </a:effectLst>
        </p:spPr>
        <p:txBody>
          <a:bodyPr>
            <a:noAutofit/>
          </a:bodyPr>
          <a:lstStyle/>
          <a:p>
            <a:pPr marL="0" indent="0">
              <a:lnSpc>
                <a:spcPct val="150000"/>
              </a:lnSpc>
            </a:pPr>
            <a:r>
              <a:rPr lang="en-US" sz="2600" b="1" cap="small" dirty="0">
                <a:solidFill>
                  <a:prstClr val="black"/>
                </a:solidFill>
                <a:latin typeface="Arial" pitchFamily="34" charset="0"/>
                <a:cs typeface="Arial" pitchFamily="34" charset="0"/>
              </a:rPr>
              <a:t>AGSA Audit</a:t>
            </a:r>
          </a:p>
        </p:txBody>
      </p:sp>
      <p:graphicFrame>
        <p:nvGraphicFramePr>
          <p:cNvPr id="2" name="Table 1"/>
          <p:cNvGraphicFramePr>
            <a:graphicFrameLocks noGrp="1"/>
          </p:cNvGraphicFramePr>
          <p:nvPr>
            <p:extLst>
              <p:ext uri="{D42A27DB-BD31-4B8C-83A1-F6EECF244321}">
                <p14:modId xmlns:p14="http://schemas.microsoft.com/office/powerpoint/2010/main" xmlns="" val="1372992996"/>
              </p:ext>
            </p:extLst>
          </p:nvPr>
        </p:nvGraphicFramePr>
        <p:xfrm>
          <a:off x="94444" y="1143000"/>
          <a:ext cx="8973355" cy="3474720"/>
        </p:xfrm>
        <a:graphic>
          <a:graphicData uri="http://schemas.openxmlformats.org/drawingml/2006/table">
            <a:tbl>
              <a:tblPr firstRow="1" bandRow="1">
                <a:tableStyleId>{5C22544A-7EE6-4342-B048-85BDC9FD1C3A}</a:tableStyleId>
              </a:tblPr>
              <a:tblGrid>
                <a:gridCol w="3763019"/>
                <a:gridCol w="2485474"/>
                <a:gridCol w="2724862"/>
              </a:tblGrid>
              <a:tr h="868680">
                <a:tc>
                  <a:txBody>
                    <a:bodyPr/>
                    <a:lstStyle/>
                    <a:p>
                      <a:endParaRPr lang="en-GB" dirty="0"/>
                    </a:p>
                  </a:txBody>
                  <a:tcPr/>
                </a:tc>
                <a:tc>
                  <a:txBody>
                    <a:bodyPr/>
                    <a:lstStyle/>
                    <a:p>
                      <a:pPr algn="ctr"/>
                      <a:r>
                        <a:rPr lang="en-ZA" dirty="0" smtClean="0"/>
                        <a:t>2017/18</a:t>
                      </a:r>
                    </a:p>
                    <a:p>
                      <a:pPr algn="ctr"/>
                      <a:endParaRPr lang="en-GB" dirty="0"/>
                    </a:p>
                  </a:txBody>
                  <a:tcPr/>
                </a:tc>
                <a:tc>
                  <a:txBody>
                    <a:bodyPr/>
                    <a:lstStyle/>
                    <a:p>
                      <a:pPr algn="ctr"/>
                      <a:r>
                        <a:rPr lang="en-ZA" dirty="0" smtClean="0"/>
                        <a:t>2018/19</a:t>
                      </a:r>
                      <a:endParaRPr lang="en-GB" dirty="0"/>
                    </a:p>
                  </a:txBody>
                  <a:tcPr/>
                </a:tc>
              </a:tr>
              <a:tr h="868680">
                <a:tc>
                  <a:txBody>
                    <a:bodyPr/>
                    <a:lstStyle/>
                    <a:p>
                      <a:r>
                        <a:rPr lang="en-ZA" dirty="0" smtClean="0"/>
                        <a:t>Programme 1 – Enterprise Development</a:t>
                      </a:r>
                      <a:endParaRPr lang="en-GB" dirty="0"/>
                    </a:p>
                  </a:txBody>
                  <a:tcPr/>
                </a:tc>
                <a:tc>
                  <a:txBody>
                    <a:bodyPr/>
                    <a:lstStyle/>
                    <a:p>
                      <a:r>
                        <a:rPr lang="en-ZA" dirty="0" smtClean="0"/>
                        <a:t>Unqualified</a:t>
                      </a:r>
                      <a:endParaRPr lang="en-GB" dirty="0"/>
                    </a:p>
                  </a:txBody>
                  <a:tcPr/>
                </a:tc>
                <a:tc>
                  <a:txBody>
                    <a:bodyPr/>
                    <a:lstStyle/>
                    <a:p>
                      <a:r>
                        <a:rPr lang="en-ZA" dirty="0" smtClean="0"/>
                        <a:t>Unqualified</a:t>
                      </a:r>
                      <a:endParaRPr lang="en-GB" dirty="0"/>
                    </a:p>
                  </a:txBody>
                  <a:tcPr/>
                </a:tc>
              </a:tr>
              <a:tr h="868680">
                <a:tc>
                  <a:txBody>
                    <a:bodyPr/>
                    <a:lstStyle/>
                    <a:p>
                      <a:r>
                        <a:rPr lang="en-ZA" dirty="0" smtClean="0"/>
                        <a:t>Programme 2 – Seda Technology Programme</a:t>
                      </a:r>
                      <a:endParaRPr lang="en-GB" dirty="0"/>
                    </a:p>
                  </a:txBody>
                  <a:tcPr>
                    <a:solidFill>
                      <a:schemeClr val="accent3">
                        <a:lumMod val="40000"/>
                        <a:lumOff val="60000"/>
                      </a:schemeClr>
                    </a:solidFill>
                  </a:tcPr>
                </a:tc>
                <a:tc>
                  <a:txBody>
                    <a:bodyPr/>
                    <a:lstStyle/>
                    <a:p>
                      <a:r>
                        <a:rPr lang="en-ZA" dirty="0" smtClean="0"/>
                        <a:t>Unqualified</a:t>
                      </a:r>
                      <a:endParaRPr lang="en-GB" dirty="0"/>
                    </a:p>
                  </a:txBody>
                  <a:tcPr>
                    <a:solidFill>
                      <a:schemeClr val="accent3">
                        <a:lumMod val="40000"/>
                        <a:lumOff val="60000"/>
                      </a:schemeClr>
                    </a:solidFill>
                  </a:tcPr>
                </a:tc>
                <a:tc>
                  <a:txBody>
                    <a:bodyPr/>
                    <a:lstStyle/>
                    <a:p>
                      <a:r>
                        <a:rPr lang="en-ZA" dirty="0" smtClean="0"/>
                        <a:t>Unqualified</a:t>
                      </a:r>
                      <a:endParaRPr lang="en-GB" dirty="0"/>
                    </a:p>
                  </a:txBody>
                  <a:tcPr>
                    <a:solidFill>
                      <a:schemeClr val="accent3">
                        <a:lumMod val="40000"/>
                        <a:lumOff val="60000"/>
                      </a:schemeClr>
                    </a:solidFill>
                  </a:tcPr>
                </a:tc>
              </a:tr>
              <a:tr h="868680">
                <a:tc>
                  <a:txBody>
                    <a:bodyPr/>
                    <a:lstStyle/>
                    <a:p>
                      <a:r>
                        <a:rPr lang="en-ZA" dirty="0" smtClean="0"/>
                        <a:t>Audit</a:t>
                      </a:r>
                      <a:r>
                        <a:rPr lang="en-ZA" baseline="0" dirty="0" smtClean="0"/>
                        <a:t> outcome - Financial results</a:t>
                      </a:r>
                      <a:endParaRPr lang="en-GB" dirty="0"/>
                    </a:p>
                  </a:txBody>
                  <a:tcPr>
                    <a:solidFill>
                      <a:schemeClr val="accent6">
                        <a:lumMod val="60000"/>
                        <a:lumOff val="40000"/>
                      </a:schemeClr>
                    </a:solidFill>
                  </a:tcPr>
                </a:tc>
                <a:tc>
                  <a:txBody>
                    <a:bodyPr/>
                    <a:lstStyle/>
                    <a:p>
                      <a:r>
                        <a:rPr lang="en-ZA" dirty="0" smtClean="0"/>
                        <a:t>Unqualified clean audit</a:t>
                      </a:r>
                      <a:endParaRPr lang="en-GB" dirty="0"/>
                    </a:p>
                  </a:txBody>
                  <a:tcPr>
                    <a:solidFill>
                      <a:schemeClr val="accent6">
                        <a:lumMod val="60000"/>
                        <a:lumOff val="40000"/>
                      </a:schemeClr>
                    </a:solidFill>
                  </a:tcPr>
                </a:tc>
                <a:tc>
                  <a:txBody>
                    <a:bodyPr/>
                    <a:lstStyle/>
                    <a:p>
                      <a:r>
                        <a:rPr lang="en-ZA" dirty="0" smtClean="0"/>
                        <a:t>Unqualified clean audit</a:t>
                      </a:r>
                      <a:endParaRPr lang="en-GB" dirty="0"/>
                    </a:p>
                  </a:txBody>
                  <a:tcPr>
                    <a:solidFill>
                      <a:schemeClr val="accent6">
                        <a:lumMod val="60000"/>
                        <a:lumOff val="40000"/>
                      </a:schemeClr>
                    </a:solidFill>
                  </a:tcPr>
                </a:tc>
              </a:tr>
            </a:tbl>
          </a:graphicData>
        </a:graphic>
      </p:graphicFrame>
      <p:sp>
        <p:nvSpPr>
          <p:cNvPr id="3" name="Rectangle 2"/>
          <p:cNvSpPr/>
          <p:nvPr/>
        </p:nvSpPr>
        <p:spPr>
          <a:xfrm>
            <a:off x="152400" y="4559007"/>
            <a:ext cx="6629400" cy="1754326"/>
          </a:xfrm>
          <a:prstGeom prst="rect">
            <a:avLst/>
          </a:prstGeom>
        </p:spPr>
        <p:txBody>
          <a:bodyPr wrap="square">
            <a:spAutoFit/>
          </a:bodyPr>
          <a:lstStyle/>
          <a:p>
            <a:pPr marL="0" lvl="1">
              <a:lnSpc>
                <a:spcPct val="150000"/>
              </a:lnSpc>
              <a:defRPr>
                <a:latin typeface="Arial"/>
                <a:ea typeface="Arial"/>
                <a:cs typeface="Arial"/>
                <a:sym typeface="Arial"/>
              </a:defRPr>
            </a:pPr>
            <a:endParaRPr lang="en-ZA" b="1" dirty="0" smtClean="0">
              <a:solidFill>
                <a:prstClr val="black"/>
              </a:solidFill>
              <a:latin typeface="Calibri"/>
              <a:cs typeface="Arial"/>
              <a:sym typeface="Arial"/>
            </a:endParaRPr>
          </a:p>
          <a:p>
            <a:pPr marL="0" lvl="1">
              <a:lnSpc>
                <a:spcPct val="150000"/>
              </a:lnSpc>
              <a:defRPr>
                <a:latin typeface="Arial"/>
                <a:ea typeface="Arial"/>
                <a:cs typeface="Arial"/>
                <a:sym typeface="Arial"/>
              </a:defRPr>
            </a:pPr>
            <a:endParaRPr lang="en-ZA" b="1" dirty="0">
              <a:solidFill>
                <a:prstClr val="black"/>
              </a:solidFill>
              <a:latin typeface="Calibri"/>
              <a:cs typeface="Arial"/>
              <a:sym typeface="Arial"/>
            </a:endParaRPr>
          </a:p>
          <a:p>
            <a:pPr marL="0" lvl="1">
              <a:lnSpc>
                <a:spcPct val="150000"/>
              </a:lnSpc>
              <a:defRPr>
                <a:latin typeface="Arial"/>
                <a:ea typeface="Arial"/>
                <a:cs typeface="Arial"/>
                <a:sym typeface="Arial"/>
              </a:defRPr>
            </a:pPr>
            <a:r>
              <a:rPr lang="en-ZA" b="1" dirty="0" smtClean="0">
                <a:solidFill>
                  <a:prstClr val="black"/>
                </a:solidFill>
                <a:latin typeface="Calibri"/>
                <a:cs typeface="Arial"/>
                <a:sym typeface="Arial"/>
              </a:rPr>
              <a:t>Responsiveness </a:t>
            </a:r>
            <a:r>
              <a:rPr lang="en-ZA" b="1" dirty="0">
                <a:solidFill>
                  <a:prstClr val="black"/>
                </a:solidFill>
                <a:latin typeface="Calibri"/>
                <a:cs typeface="Arial"/>
                <a:sym typeface="Arial"/>
              </a:rPr>
              <a:t>to shareholder specific requirements</a:t>
            </a:r>
          </a:p>
          <a:p>
            <a:pPr marL="285750" lvl="1" indent="-285750">
              <a:lnSpc>
                <a:spcPct val="150000"/>
              </a:lnSpc>
              <a:buFont typeface="Arial" panose="020B0604020202020204" pitchFamily="34" charset="0"/>
              <a:buChar char="•"/>
              <a:defRPr>
                <a:latin typeface="Arial"/>
                <a:ea typeface="Arial"/>
                <a:cs typeface="Arial"/>
                <a:sym typeface="Arial"/>
              </a:defRPr>
            </a:pPr>
            <a:r>
              <a:rPr lang="en-ZA" dirty="0">
                <a:solidFill>
                  <a:prstClr val="black"/>
                </a:solidFill>
                <a:latin typeface="Calibri"/>
                <a:cs typeface="Arial"/>
                <a:sym typeface="Arial"/>
              </a:rPr>
              <a:t>100% </a:t>
            </a:r>
            <a:r>
              <a:rPr lang="en-ZA" dirty="0" smtClean="0">
                <a:solidFill>
                  <a:prstClr val="black"/>
                </a:solidFill>
                <a:latin typeface="Calibri"/>
                <a:cs typeface="Arial"/>
                <a:sym typeface="Arial"/>
              </a:rPr>
              <a:t>  </a:t>
            </a:r>
            <a:r>
              <a:rPr lang="en-ZA" dirty="0">
                <a:solidFill>
                  <a:prstClr val="black"/>
                </a:solidFill>
                <a:latin typeface="Calibri"/>
                <a:cs typeface="Arial"/>
                <a:sym typeface="Arial"/>
              </a:rPr>
              <a:t>delivery on shareholders </a:t>
            </a:r>
            <a:r>
              <a:rPr lang="en-ZA" dirty="0" smtClean="0">
                <a:solidFill>
                  <a:prstClr val="black"/>
                </a:solidFill>
                <a:latin typeface="Calibri"/>
                <a:cs typeface="Arial"/>
                <a:sym typeface="Arial"/>
              </a:rPr>
              <a:t>compact</a:t>
            </a:r>
            <a:endParaRPr lang="en-ZA" dirty="0">
              <a:solidFill>
                <a:prstClr val="black"/>
              </a:solidFill>
              <a:latin typeface="Calibri"/>
              <a:cs typeface="Arial"/>
              <a:sym typeface="Arial"/>
            </a:endParaRPr>
          </a:p>
        </p:txBody>
      </p:sp>
    </p:spTree>
    <p:extLst>
      <p:ext uri="{BB962C8B-B14F-4D97-AF65-F5344CB8AC3E}">
        <p14:creationId xmlns:p14="http://schemas.microsoft.com/office/powerpoint/2010/main" xmlns="" val="5453959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438400"/>
            <a:ext cx="91440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a:solidFill>
                  <a:prstClr val="black"/>
                </a:solidFill>
                <a:latin typeface="Arial" pitchFamily="34" charset="0"/>
                <a:cs typeface="Arial" pitchFamily="34" charset="0"/>
              </a:rPr>
              <a:t>Governance &amp; Compliance</a:t>
            </a:r>
          </a:p>
        </p:txBody>
      </p:sp>
      <p:sp>
        <p:nvSpPr>
          <p:cNvPr id="6" name="Slide Number Placeholder 5"/>
          <p:cNvSpPr>
            <a:spLocks noGrp="1"/>
          </p:cNvSpPr>
          <p:nvPr>
            <p:ph type="sldNum" sz="quarter" idx="12"/>
          </p:nvPr>
        </p:nvSpPr>
        <p:spPr/>
        <p:txBody>
          <a:bodyPr/>
          <a:lstStyle/>
          <a:p>
            <a:fld id="{09B92D72-FD1F-4644-BBBA-22A65A700C67}" type="slidenum">
              <a:rPr lang="en-US" sz="1400" b="1" smtClean="0">
                <a:solidFill>
                  <a:prstClr val="black">
                    <a:tint val="75000"/>
                  </a:prstClr>
                </a:solidFill>
                <a:latin typeface="Arial" pitchFamily="34" charset="0"/>
                <a:cs typeface="Arial" pitchFamily="34" charset="0"/>
              </a:rPr>
              <a:pPr/>
              <a:t>46</a:t>
            </a:fld>
            <a:endParaRPr lang="en-US" sz="1400" b="1" dirty="0">
              <a:solidFill>
                <a:prstClr val="black">
                  <a:tint val="75000"/>
                </a:prstClr>
              </a:solidFill>
              <a:latin typeface="Arial" pitchFamily="34" charset="0"/>
              <a:cs typeface="Arial" pitchFamily="34" charset="0"/>
            </a:endParaRPr>
          </a:p>
        </p:txBody>
      </p:sp>
      <p:pic>
        <p:nvPicPr>
          <p:cNvPr id="5" name="Picture 4"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Tree>
    <p:extLst>
      <p:ext uri="{BB962C8B-B14F-4D97-AF65-F5344CB8AC3E}">
        <p14:creationId xmlns:p14="http://schemas.microsoft.com/office/powerpoint/2010/main" xmlns="" val="14096480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
        <p:nvSpPr>
          <p:cNvPr id="4" name="Title 1"/>
          <p:cNvSpPr>
            <a:spLocks noGrp="1"/>
          </p:cNvSpPr>
          <p:nvPr>
            <p:ph type="title"/>
          </p:nvPr>
        </p:nvSpPr>
        <p:spPr>
          <a:xfrm>
            <a:off x="152400" y="0"/>
            <a:ext cx="89916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pPr>
              <a:lnSpc>
                <a:spcPct val="150000"/>
              </a:lnSpc>
            </a:pPr>
            <a:r>
              <a:rPr lang="en-US" sz="2600" b="1" cap="small" dirty="0">
                <a:solidFill>
                  <a:prstClr val="black"/>
                </a:solidFill>
                <a:latin typeface="Arial" pitchFamily="34" charset="0"/>
                <a:cs typeface="Arial" pitchFamily="34" charset="0"/>
              </a:rPr>
              <a:t>Governance &amp; Compliance</a:t>
            </a:r>
          </a:p>
        </p:txBody>
      </p:sp>
      <p:sp>
        <p:nvSpPr>
          <p:cNvPr id="6" name="Slide Number Placeholder 5"/>
          <p:cNvSpPr>
            <a:spLocks noGrp="1"/>
          </p:cNvSpPr>
          <p:nvPr>
            <p:ph type="sldNum" sz="quarter" idx="12"/>
          </p:nvPr>
        </p:nvSpPr>
        <p:spPr/>
        <p:txBody>
          <a:bodyPr/>
          <a:lstStyle/>
          <a:p>
            <a:fld id="{09B92D72-FD1F-4644-BBBA-22A65A700C67}" type="slidenum">
              <a:rPr lang="en-US" sz="1400" b="1" smtClean="0">
                <a:solidFill>
                  <a:prstClr val="black">
                    <a:tint val="75000"/>
                  </a:prstClr>
                </a:solidFill>
                <a:latin typeface="Arial" pitchFamily="34" charset="0"/>
                <a:cs typeface="Arial" pitchFamily="34" charset="0"/>
              </a:rPr>
              <a:pPr/>
              <a:t>47</a:t>
            </a:fld>
            <a:endParaRPr lang="en-US" sz="1400" b="1" dirty="0">
              <a:solidFill>
                <a:prstClr val="black">
                  <a:tint val="75000"/>
                </a:prstClr>
              </a:solidFill>
              <a:latin typeface="Arial" pitchFamily="34" charset="0"/>
              <a:cs typeface="Arial" pitchFamily="34" charset="0"/>
            </a:endParaRPr>
          </a:p>
        </p:txBody>
      </p:sp>
      <p:graphicFrame>
        <p:nvGraphicFramePr>
          <p:cNvPr id="7" name="Content Placeholder 4"/>
          <p:cNvGraphicFramePr>
            <a:graphicFrameLocks noGrp="1"/>
          </p:cNvGraphicFramePr>
          <p:nvPr>
            <p:ph idx="1"/>
            <p:extLst>
              <p:ext uri="{D42A27DB-BD31-4B8C-83A1-F6EECF244321}">
                <p14:modId xmlns:p14="http://schemas.microsoft.com/office/powerpoint/2010/main" xmlns="" val="1623406194"/>
              </p:ext>
            </p:extLst>
          </p:nvPr>
        </p:nvGraphicFramePr>
        <p:xfrm>
          <a:off x="152400" y="1143000"/>
          <a:ext cx="8991600" cy="4970757"/>
        </p:xfrm>
        <a:graphic>
          <a:graphicData uri="http://schemas.openxmlformats.org/drawingml/2006/table">
            <a:tbl>
              <a:tblPr firstRow="1" bandRow="1">
                <a:tableStyleId>{F5AB1C69-6EDB-4FF4-983F-18BD219EF322}</a:tableStyleId>
              </a:tblPr>
              <a:tblGrid>
                <a:gridCol w="3736741">
                  <a:extLst>
                    <a:ext uri="{9D8B030D-6E8A-4147-A177-3AD203B41FA5}">
                      <a16:colId xmlns="" xmlns:a16="http://schemas.microsoft.com/office/drawing/2014/main" val="20000"/>
                    </a:ext>
                  </a:extLst>
                </a:gridCol>
                <a:gridCol w="2146639">
                  <a:extLst>
                    <a:ext uri="{9D8B030D-6E8A-4147-A177-3AD203B41FA5}">
                      <a16:colId xmlns="" xmlns:a16="http://schemas.microsoft.com/office/drawing/2014/main" val="20001"/>
                    </a:ext>
                  </a:extLst>
                </a:gridCol>
                <a:gridCol w="3108220">
                  <a:extLst>
                    <a:ext uri="{9D8B030D-6E8A-4147-A177-3AD203B41FA5}">
                      <a16:colId xmlns="" xmlns:a16="http://schemas.microsoft.com/office/drawing/2014/main" val="20002"/>
                    </a:ext>
                  </a:extLst>
                </a:gridCol>
              </a:tblGrid>
              <a:tr h="635144">
                <a:tc>
                  <a:txBody>
                    <a:bodyPr/>
                    <a:lstStyle/>
                    <a:p>
                      <a:pPr algn="l"/>
                      <a:r>
                        <a:rPr lang="en-US" sz="1600" cap="small" baseline="0" dirty="0" smtClean="0"/>
                        <a:t>Committee</a:t>
                      </a:r>
                      <a:endParaRPr lang="en-ZA" sz="1600" cap="small" baseline="0"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cap="small" baseline="0" dirty="0" smtClean="0"/>
                        <a:t>Actual No of Meetings</a:t>
                      </a:r>
                      <a:endParaRPr lang="en-ZA" sz="1600" cap="small" baseline="0" dirty="0" smtClean="0">
                        <a:solidFill>
                          <a:srgbClr val="002060"/>
                        </a:solidFill>
                      </a:endParaRPr>
                    </a:p>
                  </a:txBody>
                  <a:tcPr/>
                </a:tc>
                <a:tc>
                  <a:txBody>
                    <a:bodyPr/>
                    <a:lstStyle/>
                    <a:p>
                      <a:pPr algn="ctr"/>
                      <a:r>
                        <a:rPr lang="en-US" sz="1600" cap="small" baseline="0" dirty="0" smtClean="0"/>
                        <a:t>Dates</a:t>
                      </a:r>
                      <a:endParaRPr lang="en-ZA" sz="1600" cap="small" baseline="0" dirty="0">
                        <a:solidFill>
                          <a:srgbClr val="002060"/>
                        </a:solidFill>
                      </a:endParaRPr>
                    </a:p>
                  </a:txBody>
                  <a:tcPr/>
                </a:tc>
                <a:extLst>
                  <a:ext uri="{0D108BD9-81ED-4DB2-BD59-A6C34878D82A}">
                    <a16:rowId xmlns="" xmlns:a16="http://schemas.microsoft.com/office/drawing/2014/main" val="10000"/>
                  </a:ext>
                </a:extLst>
              </a:tr>
              <a:tr h="1140483">
                <a:tc>
                  <a:txBody>
                    <a:bodyPr/>
                    <a:lstStyle/>
                    <a:p>
                      <a:pPr algn="l"/>
                      <a:r>
                        <a:rPr lang="en-ZA" sz="1600" cap="small" baseline="0" dirty="0" smtClean="0"/>
                        <a:t>Board meetings</a:t>
                      </a:r>
                      <a:endParaRPr lang="en-ZA" sz="1600" b="1" cap="small" baseline="0" dirty="0">
                        <a:solidFill>
                          <a:schemeClr val="tx1"/>
                        </a:solidFill>
                      </a:endParaRPr>
                    </a:p>
                  </a:txBody>
                  <a:tcPr/>
                </a:tc>
                <a:tc>
                  <a:txBody>
                    <a:bodyPr/>
                    <a:lstStyle/>
                    <a:p>
                      <a:pPr algn="ctr"/>
                      <a:r>
                        <a:rPr lang="en-ZA" sz="1600" b="1" dirty="0" smtClean="0">
                          <a:solidFill>
                            <a:schemeClr val="tx1"/>
                          </a:solidFill>
                        </a:rPr>
                        <a:t>7</a:t>
                      </a:r>
                      <a:endParaRPr lang="en-ZA" sz="1600" b="1" dirty="0">
                        <a:solidFill>
                          <a:schemeClr val="tx1"/>
                        </a:solidFill>
                      </a:endParaRPr>
                    </a:p>
                  </a:txBody>
                  <a:tcPr/>
                </a:tc>
                <a:tc>
                  <a:txBody>
                    <a:bodyPr/>
                    <a:lstStyle/>
                    <a:p>
                      <a:pPr marL="0" indent="0">
                        <a:buFont typeface="Arial" pitchFamily="34" charset="0"/>
                        <a:buNone/>
                      </a:pPr>
                      <a:r>
                        <a:rPr lang="en-US" sz="1000" b="1" kern="1200" baseline="0" dirty="0" smtClean="0">
                          <a:solidFill>
                            <a:schemeClr val="tx1"/>
                          </a:solidFill>
                          <a:latin typeface="+mn-lt"/>
                          <a:ea typeface="+mn-ea"/>
                          <a:cs typeface="+mn-cs"/>
                        </a:rPr>
                        <a:t>30/05/18</a:t>
                      </a:r>
                    </a:p>
                    <a:p>
                      <a:pPr marL="0" indent="0">
                        <a:buFont typeface="Arial" pitchFamily="34" charset="0"/>
                        <a:buNone/>
                      </a:pPr>
                      <a:r>
                        <a:rPr lang="en-US" sz="1000" b="1" kern="1200" baseline="0" dirty="0" smtClean="0">
                          <a:solidFill>
                            <a:schemeClr val="tx1"/>
                          </a:solidFill>
                          <a:latin typeface="+mn-lt"/>
                          <a:ea typeface="+mn-ea"/>
                          <a:cs typeface="+mn-cs"/>
                        </a:rPr>
                        <a:t>31/07/18</a:t>
                      </a:r>
                    </a:p>
                    <a:p>
                      <a:pPr marL="0" indent="0">
                        <a:buFont typeface="Arial" pitchFamily="34" charset="0"/>
                        <a:buNone/>
                      </a:pPr>
                      <a:r>
                        <a:rPr lang="en-US" sz="1000" b="1" kern="1200" baseline="0" dirty="0" smtClean="0">
                          <a:solidFill>
                            <a:schemeClr val="tx1"/>
                          </a:solidFill>
                          <a:latin typeface="+mn-lt"/>
                          <a:ea typeface="+mn-ea"/>
                          <a:cs typeface="+mn-cs"/>
                        </a:rPr>
                        <a:t>28/08/18</a:t>
                      </a:r>
                    </a:p>
                    <a:p>
                      <a:pPr marL="0" indent="0">
                        <a:buFont typeface="Arial" pitchFamily="34" charset="0"/>
                        <a:buNone/>
                      </a:pPr>
                      <a:r>
                        <a:rPr lang="en-US" sz="1000" b="1" kern="1200" baseline="0" dirty="0" smtClean="0">
                          <a:solidFill>
                            <a:schemeClr val="tx1"/>
                          </a:solidFill>
                          <a:latin typeface="+mn-lt"/>
                          <a:ea typeface="+mn-ea"/>
                          <a:cs typeface="+mn-cs"/>
                        </a:rPr>
                        <a:t>27/09/18</a:t>
                      </a:r>
                    </a:p>
                    <a:p>
                      <a:pPr marL="0" indent="0">
                        <a:buFont typeface="Arial" pitchFamily="34" charset="0"/>
                        <a:buNone/>
                      </a:pPr>
                      <a:r>
                        <a:rPr lang="en-US" sz="1000" b="1" kern="1200" baseline="0" dirty="0" smtClean="0">
                          <a:solidFill>
                            <a:schemeClr val="tx1"/>
                          </a:solidFill>
                          <a:latin typeface="+mn-lt"/>
                          <a:ea typeface="+mn-ea"/>
                          <a:cs typeface="+mn-cs"/>
                        </a:rPr>
                        <a:t>31/10/18</a:t>
                      </a:r>
                    </a:p>
                    <a:p>
                      <a:pPr marL="0" indent="0">
                        <a:buFont typeface="Arial" pitchFamily="34" charset="0"/>
                        <a:buNone/>
                      </a:pPr>
                      <a:r>
                        <a:rPr lang="en-US" sz="1000" b="1" kern="1200" baseline="0" dirty="0" smtClean="0">
                          <a:solidFill>
                            <a:schemeClr val="tx1"/>
                          </a:solidFill>
                          <a:latin typeface="+mn-lt"/>
                          <a:ea typeface="+mn-ea"/>
                          <a:cs typeface="+mn-cs"/>
                        </a:rPr>
                        <a:t>30/01/19</a:t>
                      </a:r>
                    </a:p>
                    <a:p>
                      <a:pPr marL="0" indent="0">
                        <a:buFont typeface="Arial" pitchFamily="34" charset="0"/>
                        <a:buNone/>
                      </a:pPr>
                      <a:r>
                        <a:rPr lang="en-US" sz="1000" b="1" kern="1200" baseline="0" dirty="0" smtClean="0">
                          <a:solidFill>
                            <a:schemeClr val="tx1"/>
                          </a:solidFill>
                          <a:latin typeface="+mn-lt"/>
                          <a:ea typeface="+mn-ea"/>
                          <a:cs typeface="+mn-cs"/>
                        </a:rPr>
                        <a:t>27/03/19</a:t>
                      </a:r>
                    </a:p>
                  </a:txBody>
                  <a:tcPr/>
                </a:tc>
                <a:extLst>
                  <a:ext uri="{0D108BD9-81ED-4DB2-BD59-A6C34878D82A}">
                    <a16:rowId xmlns="" xmlns:a16="http://schemas.microsoft.com/office/drawing/2014/main" val="10001"/>
                  </a:ext>
                </a:extLst>
              </a:tr>
              <a:tr h="1125382">
                <a:tc>
                  <a:txBody>
                    <a:bodyPr/>
                    <a:lstStyle/>
                    <a:p>
                      <a:pPr algn="l"/>
                      <a:r>
                        <a:rPr lang="en-ZA" sz="1600" cap="small" baseline="0" dirty="0" smtClean="0"/>
                        <a:t>Strategy and organisational performance Committee (sopc)</a:t>
                      </a:r>
                      <a:endParaRPr lang="en-ZA" sz="1600" b="1" cap="small" baseline="0" dirty="0">
                        <a:solidFill>
                          <a:schemeClr val="tx1"/>
                        </a:solidFill>
                      </a:endParaRPr>
                    </a:p>
                  </a:txBody>
                  <a:tcPr/>
                </a:tc>
                <a:tc>
                  <a:txBody>
                    <a:bodyPr/>
                    <a:lstStyle/>
                    <a:p>
                      <a:pPr algn="ctr"/>
                      <a:r>
                        <a:rPr lang="en-ZA" sz="1600" b="1" dirty="0" smtClean="0">
                          <a:solidFill>
                            <a:schemeClr val="tx1"/>
                          </a:solidFill>
                        </a:rPr>
                        <a:t>7</a:t>
                      </a:r>
                      <a:endParaRPr lang="en-ZA" sz="1600" b="1" dirty="0">
                        <a:solidFill>
                          <a:schemeClr val="tx1"/>
                        </a:solidFill>
                      </a:endParaRPr>
                    </a:p>
                  </a:txBody>
                  <a:tcPr/>
                </a:tc>
                <a:tc>
                  <a:txBody>
                    <a:bodyPr/>
                    <a:lstStyle/>
                    <a:p>
                      <a:pPr marL="0" indent="0">
                        <a:buFont typeface="Arial" pitchFamily="34" charset="0"/>
                        <a:buNone/>
                      </a:pPr>
                      <a:r>
                        <a:rPr lang="en-US" sz="1000" b="1" kern="1200" baseline="0" dirty="0" smtClean="0">
                          <a:solidFill>
                            <a:schemeClr val="tx1"/>
                          </a:solidFill>
                          <a:latin typeface="+mn-lt"/>
                          <a:ea typeface="+mn-ea"/>
                          <a:cs typeface="+mn-cs"/>
                        </a:rPr>
                        <a:t>23/04/18</a:t>
                      </a:r>
                    </a:p>
                    <a:p>
                      <a:pPr marL="0" indent="0">
                        <a:buFont typeface="Arial" pitchFamily="34" charset="0"/>
                        <a:buNone/>
                      </a:pPr>
                      <a:r>
                        <a:rPr lang="en-US" sz="1000" b="1" kern="1200" baseline="0" dirty="0" smtClean="0">
                          <a:solidFill>
                            <a:schemeClr val="tx1"/>
                          </a:solidFill>
                          <a:latin typeface="+mn-lt"/>
                          <a:ea typeface="+mn-ea"/>
                          <a:cs typeface="+mn-cs"/>
                        </a:rPr>
                        <a:t>24/05/18</a:t>
                      </a:r>
                    </a:p>
                    <a:p>
                      <a:pPr marL="0" indent="0">
                        <a:buFont typeface="Arial" pitchFamily="34" charset="0"/>
                        <a:buNone/>
                      </a:pPr>
                      <a:r>
                        <a:rPr lang="en-US" sz="1000" b="1" kern="1200" baseline="0" dirty="0" smtClean="0">
                          <a:solidFill>
                            <a:schemeClr val="tx1"/>
                          </a:solidFill>
                          <a:latin typeface="+mn-lt"/>
                          <a:ea typeface="+mn-ea"/>
                          <a:cs typeface="+mn-cs"/>
                        </a:rPr>
                        <a:t>25/07/18</a:t>
                      </a:r>
                    </a:p>
                    <a:p>
                      <a:pPr marL="0" indent="0">
                        <a:buFont typeface="Arial" pitchFamily="34" charset="0"/>
                        <a:buNone/>
                      </a:pPr>
                      <a:r>
                        <a:rPr lang="en-US" sz="1000" b="1" kern="1200" baseline="0" dirty="0" smtClean="0">
                          <a:solidFill>
                            <a:schemeClr val="tx1"/>
                          </a:solidFill>
                          <a:latin typeface="+mn-lt"/>
                          <a:ea typeface="+mn-ea"/>
                          <a:cs typeface="+mn-cs"/>
                        </a:rPr>
                        <a:t>15/08/18</a:t>
                      </a:r>
                    </a:p>
                    <a:p>
                      <a:pPr marL="0" indent="0">
                        <a:buFont typeface="Arial" pitchFamily="34" charset="0"/>
                        <a:buNone/>
                      </a:pPr>
                      <a:r>
                        <a:rPr lang="en-US" sz="1000" b="1" kern="1200" baseline="0" dirty="0" smtClean="0">
                          <a:solidFill>
                            <a:schemeClr val="tx1"/>
                          </a:solidFill>
                          <a:latin typeface="+mn-lt"/>
                          <a:ea typeface="+mn-ea"/>
                          <a:cs typeface="+mn-cs"/>
                        </a:rPr>
                        <a:t>24/10/18</a:t>
                      </a:r>
                    </a:p>
                    <a:p>
                      <a:pPr marL="0" indent="0">
                        <a:buFont typeface="Arial" pitchFamily="34" charset="0"/>
                        <a:buNone/>
                      </a:pPr>
                      <a:r>
                        <a:rPr lang="en-US" sz="1000" b="1" kern="1200" baseline="0" dirty="0" smtClean="0">
                          <a:solidFill>
                            <a:schemeClr val="tx1"/>
                          </a:solidFill>
                          <a:latin typeface="+mn-lt"/>
                          <a:ea typeface="+mn-ea"/>
                          <a:cs typeface="+mn-cs"/>
                        </a:rPr>
                        <a:t>23/01/19</a:t>
                      </a:r>
                    </a:p>
                    <a:p>
                      <a:pPr marL="0" indent="0">
                        <a:buFont typeface="Arial" pitchFamily="34" charset="0"/>
                        <a:buNone/>
                      </a:pPr>
                      <a:r>
                        <a:rPr lang="en-US" sz="1000" b="1" kern="1200" baseline="0" dirty="0" smtClean="0">
                          <a:solidFill>
                            <a:schemeClr val="tx1"/>
                          </a:solidFill>
                          <a:latin typeface="+mn-lt"/>
                          <a:ea typeface="+mn-ea"/>
                          <a:cs typeface="+mn-cs"/>
                        </a:rPr>
                        <a:t>19/03/19</a:t>
                      </a:r>
                    </a:p>
                  </a:txBody>
                  <a:tcPr marL="68580" marR="68580" marT="0" marB="0"/>
                </a:tc>
                <a:extLst>
                  <a:ext uri="{0D108BD9-81ED-4DB2-BD59-A6C34878D82A}">
                    <a16:rowId xmlns="" xmlns:a16="http://schemas.microsoft.com/office/drawing/2014/main" val="10002"/>
                  </a:ext>
                </a:extLst>
              </a:tr>
              <a:tr h="983405">
                <a:tc>
                  <a:txBody>
                    <a:bodyPr/>
                    <a:lstStyle/>
                    <a:p>
                      <a:pPr algn="l"/>
                      <a:r>
                        <a:rPr lang="en-ZA" sz="1600" cap="small" baseline="0" dirty="0" smtClean="0"/>
                        <a:t>Audit and Risk committee (arc)</a:t>
                      </a:r>
                    </a:p>
                    <a:p>
                      <a:pPr algn="l"/>
                      <a:endParaRPr lang="en-ZA" sz="1600" b="1" cap="small" baseline="0" dirty="0" smtClean="0">
                        <a:solidFill>
                          <a:schemeClr val="tx1"/>
                        </a:solidFill>
                      </a:endParaRPr>
                    </a:p>
                  </a:txBody>
                  <a:tcPr/>
                </a:tc>
                <a:tc>
                  <a:txBody>
                    <a:bodyPr/>
                    <a:lstStyle/>
                    <a:p>
                      <a:pPr algn="ctr"/>
                      <a:r>
                        <a:rPr lang="en-ZA" sz="1600" b="1" dirty="0" smtClean="0">
                          <a:solidFill>
                            <a:schemeClr val="tx1"/>
                          </a:solidFill>
                        </a:rPr>
                        <a:t>5</a:t>
                      </a:r>
                      <a:endParaRPr lang="en-ZA" sz="1600" b="1" dirty="0">
                        <a:solidFill>
                          <a:schemeClr val="tx1"/>
                        </a:solidFill>
                      </a:endParaRPr>
                    </a:p>
                  </a:txBody>
                  <a:tcPr/>
                </a:tc>
                <a:tc>
                  <a:txBody>
                    <a:bodyPr/>
                    <a:lstStyle/>
                    <a:p>
                      <a:pPr marL="0" indent="0">
                        <a:buFont typeface="Arial" pitchFamily="34" charset="0"/>
                        <a:buNone/>
                      </a:pPr>
                      <a:r>
                        <a:rPr lang="en-US" sz="1000" b="1" kern="1200" baseline="0" dirty="0" smtClean="0"/>
                        <a:t>24/05/18 with SOPC Members in attendance</a:t>
                      </a:r>
                    </a:p>
                    <a:p>
                      <a:pPr marL="0" indent="0">
                        <a:buFont typeface="Arial" pitchFamily="34" charset="0"/>
                        <a:buNone/>
                      </a:pPr>
                      <a:r>
                        <a:rPr lang="en-US" sz="1000" b="1" kern="1200" baseline="0" dirty="0" smtClean="0"/>
                        <a:t>24/07/18 with SOPC Members in attendance </a:t>
                      </a:r>
                    </a:p>
                    <a:p>
                      <a:pPr marL="0" indent="0">
                        <a:buFont typeface="Arial" pitchFamily="34" charset="0"/>
                        <a:buNone/>
                      </a:pPr>
                      <a:r>
                        <a:rPr lang="en-US" sz="1000" b="1" kern="1200" baseline="0" dirty="0" smtClean="0"/>
                        <a:t>25/10/18</a:t>
                      </a:r>
                    </a:p>
                    <a:p>
                      <a:pPr marL="0" indent="0">
                        <a:buFont typeface="Arial" pitchFamily="34" charset="0"/>
                        <a:buNone/>
                      </a:pPr>
                      <a:r>
                        <a:rPr lang="en-US" sz="1000" b="1" kern="1200" baseline="0" dirty="0" smtClean="0"/>
                        <a:t>23/01/19</a:t>
                      </a:r>
                    </a:p>
                    <a:p>
                      <a:pPr marL="0" indent="0">
                        <a:buFont typeface="Arial" pitchFamily="34" charset="0"/>
                        <a:buNone/>
                      </a:pPr>
                      <a:r>
                        <a:rPr lang="en-US" sz="1000" b="1" kern="1200" baseline="0" dirty="0" smtClean="0"/>
                        <a:t>19/03/19</a:t>
                      </a:r>
                    </a:p>
                    <a:p>
                      <a:pPr marL="0" indent="0">
                        <a:buFont typeface="Arial" pitchFamily="34" charset="0"/>
                        <a:buNone/>
                      </a:pPr>
                      <a:endParaRPr lang="en-US" sz="1000" b="1" kern="1200" baseline="0" dirty="0" smtClean="0">
                        <a:solidFill>
                          <a:schemeClr val="tx1"/>
                        </a:solidFill>
                        <a:latin typeface="+mn-lt"/>
                        <a:ea typeface="+mn-ea"/>
                        <a:cs typeface="+mn-cs"/>
                      </a:endParaRPr>
                    </a:p>
                  </a:txBody>
                  <a:tcPr marL="68580" marR="68580" marT="0" marB="0"/>
                </a:tc>
                <a:extLst>
                  <a:ext uri="{0D108BD9-81ED-4DB2-BD59-A6C34878D82A}">
                    <a16:rowId xmlns="" xmlns:a16="http://schemas.microsoft.com/office/drawing/2014/main" val="10003"/>
                  </a:ext>
                </a:extLst>
              </a:tr>
              <a:tr h="1068586">
                <a:tc>
                  <a:txBody>
                    <a:bodyPr/>
                    <a:lstStyle/>
                    <a:p>
                      <a:pPr algn="l"/>
                      <a:r>
                        <a:rPr lang="en-ZA" sz="1600" cap="small" baseline="0" dirty="0" smtClean="0"/>
                        <a:t>HUMAN RESOURCES AND Remuneration Committee</a:t>
                      </a:r>
                      <a:endParaRPr lang="en-ZA" sz="1600" b="1" cap="small" baseline="0" dirty="0">
                        <a:solidFill>
                          <a:schemeClr val="tx1"/>
                        </a:solidFill>
                      </a:endParaRPr>
                    </a:p>
                  </a:txBody>
                  <a:tcPr/>
                </a:tc>
                <a:tc>
                  <a:txBody>
                    <a:bodyPr/>
                    <a:lstStyle/>
                    <a:p>
                      <a:pPr algn="ctr"/>
                      <a:r>
                        <a:rPr lang="en-ZA" sz="1600" b="1" dirty="0" smtClean="0">
                          <a:solidFill>
                            <a:schemeClr val="tx1"/>
                          </a:solidFill>
                        </a:rPr>
                        <a:t>6</a:t>
                      </a:r>
                      <a:endParaRPr lang="en-ZA" sz="1600" b="1" dirty="0">
                        <a:solidFill>
                          <a:schemeClr val="tx1"/>
                        </a:solidFill>
                      </a:endParaRPr>
                    </a:p>
                  </a:txBody>
                  <a:tcPr/>
                </a:tc>
                <a:tc>
                  <a:txBody>
                    <a:bodyPr/>
                    <a:lstStyle/>
                    <a:p>
                      <a:pPr marL="0" indent="0">
                        <a:lnSpc>
                          <a:spcPct val="115000"/>
                        </a:lnSpc>
                        <a:spcAft>
                          <a:spcPts val="0"/>
                        </a:spcAft>
                        <a:buNone/>
                      </a:pPr>
                      <a:r>
                        <a:rPr lang="en-ZA" sz="1000" b="1" kern="1200" baseline="0" dirty="0" smtClean="0">
                          <a:solidFill>
                            <a:schemeClr val="tx1"/>
                          </a:solidFill>
                          <a:latin typeface="+mn-lt"/>
                          <a:ea typeface="+mn-ea"/>
                          <a:cs typeface="+mn-cs"/>
                        </a:rPr>
                        <a:t>23/05/18</a:t>
                      </a:r>
                    </a:p>
                    <a:p>
                      <a:pPr marL="0" indent="0">
                        <a:lnSpc>
                          <a:spcPct val="115000"/>
                        </a:lnSpc>
                        <a:spcAft>
                          <a:spcPts val="0"/>
                        </a:spcAft>
                        <a:buNone/>
                      </a:pPr>
                      <a:r>
                        <a:rPr lang="en-ZA" sz="1000" b="1" kern="1200" baseline="0" dirty="0" smtClean="0">
                          <a:solidFill>
                            <a:schemeClr val="tx1"/>
                          </a:solidFill>
                          <a:latin typeface="+mn-lt"/>
                          <a:ea typeface="+mn-ea"/>
                          <a:cs typeface="+mn-cs"/>
                        </a:rPr>
                        <a:t>15/08/18 with SOPC Members in attendance</a:t>
                      </a:r>
                    </a:p>
                    <a:p>
                      <a:pPr marL="0" indent="0">
                        <a:lnSpc>
                          <a:spcPct val="115000"/>
                        </a:lnSpc>
                        <a:spcAft>
                          <a:spcPts val="0"/>
                        </a:spcAft>
                        <a:buNone/>
                      </a:pPr>
                      <a:r>
                        <a:rPr lang="en-ZA" sz="1000" b="1" kern="1200" baseline="0" dirty="0" smtClean="0">
                          <a:solidFill>
                            <a:schemeClr val="tx1"/>
                          </a:solidFill>
                          <a:latin typeface="+mn-lt"/>
                          <a:ea typeface="+mn-ea"/>
                          <a:cs typeface="+mn-cs"/>
                        </a:rPr>
                        <a:t>28/08/18</a:t>
                      </a:r>
                    </a:p>
                    <a:p>
                      <a:pPr marL="0" indent="0">
                        <a:lnSpc>
                          <a:spcPct val="115000"/>
                        </a:lnSpc>
                        <a:spcAft>
                          <a:spcPts val="0"/>
                        </a:spcAft>
                        <a:buNone/>
                      </a:pPr>
                      <a:r>
                        <a:rPr lang="en-ZA" sz="1000" b="1" kern="1200" baseline="0" dirty="0" smtClean="0">
                          <a:solidFill>
                            <a:schemeClr val="tx1"/>
                          </a:solidFill>
                          <a:latin typeface="+mn-lt"/>
                          <a:ea typeface="+mn-ea"/>
                          <a:cs typeface="+mn-cs"/>
                        </a:rPr>
                        <a:t>25/09/18 with SOPC Members in attendance</a:t>
                      </a:r>
                    </a:p>
                    <a:p>
                      <a:pPr marL="0" indent="0">
                        <a:lnSpc>
                          <a:spcPct val="115000"/>
                        </a:lnSpc>
                        <a:spcAft>
                          <a:spcPts val="0"/>
                        </a:spcAft>
                        <a:buNone/>
                      </a:pPr>
                      <a:r>
                        <a:rPr lang="en-ZA" sz="1000" b="1" kern="1200" baseline="0" dirty="0" smtClean="0">
                          <a:solidFill>
                            <a:schemeClr val="tx1"/>
                          </a:solidFill>
                          <a:latin typeface="+mn-lt"/>
                          <a:ea typeface="+mn-ea"/>
                          <a:cs typeface="+mn-cs"/>
                        </a:rPr>
                        <a:t>24/10/18 with SOPC Members in attendance</a:t>
                      </a:r>
                    </a:p>
                    <a:p>
                      <a:pPr marL="0" indent="0">
                        <a:lnSpc>
                          <a:spcPct val="115000"/>
                        </a:lnSpc>
                        <a:spcAft>
                          <a:spcPts val="0"/>
                        </a:spcAft>
                        <a:buNone/>
                      </a:pPr>
                      <a:r>
                        <a:rPr lang="en-ZA" sz="1000" b="1" kern="1200" baseline="0" dirty="0" smtClean="0">
                          <a:solidFill>
                            <a:schemeClr val="tx1"/>
                          </a:solidFill>
                          <a:latin typeface="+mn-lt"/>
                          <a:ea typeface="+mn-ea"/>
                          <a:cs typeface="+mn-cs"/>
                        </a:rPr>
                        <a:t>14/03/19</a:t>
                      </a:r>
                    </a:p>
                  </a:txBody>
                  <a:tcPr marL="68580" marR="68580" marT="0" marB="0"/>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xmlns="" val="20866531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2438400"/>
            <a:ext cx="9144000" cy="11430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600" b="1" cap="small" dirty="0" smtClean="0">
                <a:solidFill>
                  <a:prstClr val="black"/>
                </a:solidFill>
                <a:latin typeface="Arial" pitchFamily="34" charset="0"/>
                <a:cs typeface="Arial" pitchFamily="34" charset="0"/>
              </a:rPr>
              <a:t>THANK  YOU </a:t>
            </a:r>
            <a:endParaRPr lang="en-US" sz="2600" b="1" cap="small" dirty="0">
              <a:solidFill>
                <a:prstClr val="black"/>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09B92D72-FD1F-4644-BBBA-22A65A700C67}" type="slidenum">
              <a:rPr lang="en-US" sz="1400" b="1" smtClean="0">
                <a:solidFill>
                  <a:prstClr val="black">
                    <a:tint val="75000"/>
                  </a:prstClr>
                </a:solidFill>
                <a:latin typeface="Arial" pitchFamily="34" charset="0"/>
                <a:cs typeface="Arial" pitchFamily="34" charset="0"/>
              </a:rPr>
              <a:pPr/>
              <a:t>48</a:t>
            </a:fld>
            <a:endParaRPr lang="en-US" sz="1400" b="1" dirty="0">
              <a:solidFill>
                <a:prstClr val="black">
                  <a:tint val="75000"/>
                </a:prstClr>
              </a:solidFill>
              <a:latin typeface="Arial" pitchFamily="34" charset="0"/>
              <a:cs typeface="Arial" pitchFamily="34" charset="0"/>
            </a:endParaRPr>
          </a:p>
        </p:txBody>
      </p:sp>
      <p:pic>
        <p:nvPicPr>
          <p:cNvPr id="5" name="Picture 4"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362200" cy="625476"/>
          </a:xfrm>
          <a:prstGeom prst="rect">
            <a:avLst/>
          </a:prstGeom>
          <a:noFill/>
          <a:ln>
            <a:noFill/>
          </a:ln>
        </p:spPr>
      </p:pic>
    </p:spTree>
    <p:extLst>
      <p:ext uri="{BB962C8B-B14F-4D97-AF65-F5344CB8AC3E}">
        <p14:creationId xmlns:p14="http://schemas.microsoft.com/office/powerpoint/2010/main" xmlns="" val="3172436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A59C5F8-70E8-475B-AEED-ED8127206201}" type="slidenum">
              <a:rPr lang="en-US" smtClean="0">
                <a:solidFill>
                  <a:prstClr val="black">
                    <a:tint val="75000"/>
                  </a:prstClr>
                </a:solidFill>
              </a:rPr>
              <a:pPr/>
              <a:t>5</a:t>
            </a:fld>
            <a:endParaRPr lang="en-US">
              <a:solidFill>
                <a:prstClr val="black">
                  <a:tint val="75000"/>
                </a:prstClr>
              </a:solidFill>
            </a:endParaRPr>
          </a:p>
        </p:txBody>
      </p:sp>
      <p:sp>
        <p:nvSpPr>
          <p:cNvPr id="5" name="Rectangle 2"/>
          <p:cNvSpPr>
            <a:spLocks noChangeArrowheads="1"/>
          </p:cNvSpPr>
          <p:nvPr/>
        </p:nvSpPr>
        <p:spPr bwMode="auto">
          <a:xfrm>
            <a:off x="839407" y="1434772"/>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prstClr val="black"/>
              </a:solidFill>
            </a:endParaRPr>
          </a:p>
        </p:txBody>
      </p:sp>
      <p:sp>
        <p:nvSpPr>
          <p:cNvPr id="8" name="TextBox 7"/>
          <p:cNvSpPr txBox="1"/>
          <p:nvPr/>
        </p:nvSpPr>
        <p:spPr>
          <a:xfrm>
            <a:off x="839407" y="5791200"/>
            <a:ext cx="6780593" cy="523220"/>
          </a:xfrm>
          <a:prstGeom prst="rect">
            <a:avLst/>
          </a:prstGeom>
          <a:noFill/>
        </p:spPr>
        <p:txBody>
          <a:bodyPr wrap="square" rtlCol="0">
            <a:spAutoFit/>
          </a:bodyPr>
          <a:lstStyle/>
          <a:p>
            <a:pPr algn="ctr"/>
            <a:r>
              <a:rPr lang="en-US" sz="1400" i="1" dirty="0" smtClean="0">
                <a:solidFill>
                  <a:prstClr val="black"/>
                </a:solidFill>
                <a:latin typeface="Trebuchet MS" panose="020B0603020202020204" pitchFamily="34" charset="0"/>
              </a:rPr>
              <a:t>To strike a balance between internally focused, leading and externally focused, lagging indicators, the objectives in red will be tracked and reported internally</a:t>
            </a:r>
            <a:endParaRPr lang="en-US" sz="1400" i="1" dirty="0">
              <a:solidFill>
                <a:prstClr val="black"/>
              </a:solidFill>
              <a:latin typeface="Trebuchet MS" panose="020B0603020202020204" pitchFamily="34" charset="0"/>
            </a:endParaRPr>
          </a:p>
        </p:txBody>
      </p:sp>
      <p:sp>
        <p:nvSpPr>
          <p:cNvPr id="9" name="Title 1"/>
          <p:cNvSpPr>
            <a:spLocks noGrp="1"/>
          </p:cNvSpPr>
          <p:nvPr>
            <p:ph type="title"/>
          </p:nvPr>
        </p:nvSpPr>
        <p:spPr>
          <a:xfrm>
            <a:off x="0" y="-28977"/>
            <a:ext cx="9144000" cy="914400"/>
          </a:xfrm>
          <a:solidFill>
            <a:schemeClr val="accent3">
              <a:lumMod val="60000"/>
              <a:lumOff val="40000"/>
            </a:schemeClr>
          </a:solidFill>
          <a:effectLst>
            <a:outerShdw blurRad="50800" dist="50800" dir="5400000" algn="ctr" rotWithShape="0">
              <a:schemeClr val="accent6"/>
            </a:outerShdw>
          </a:effectLst>
        </p:spPr>
        <p:txBody>
          <a:bodyPr>
            <a:normAutofit fontScale="90000"/>
          </a:bodyPr>
          <a:lstStyle/>
          <a:p>
            <a:r>
              <a:rPr lang="en-US" sz="2900" b="1" cap="small" dirty="0">
                <a:solidFill>
                  <a:prstClr val="black"/>
                </a:solidFill>
                <a:latin typeface="Arial" pitchFamily="34" charset="0"/>
                <a:cs typeface="Arial" pitchFamily="34" charset="0"/>
              </a:rPr>
              <a:t>Performance statement </a:t>
            </a:r>
            <a:r>
              <a:rPr lang="en-US" sz="2900" b="1" cap="small" dirty="0" smtClean="0">
                <a:solidFill>
                  <a:prstClr val="black"/>
                </a:solidFill>
                <a:latin typeface="Arial" pitchFamily="34" charset="0"/>
                <a:cs typeface="Arial" pitchFamily="34" charset="0"/>
              </a:rPr>
              <a:t/>
            </a:r>
            <a:br>
              <a:rPr lang="en-US" sz="2900" b="1" cap="small" dirty="0" smtClean="0">
                <a:solidFill>
                  <a:prstClr val="black"/>
                </a:solidFill>
                <a:latin typeface="Arial" pitchFamily="34" charset="0"/>
                <a:cs typeface="Arial" pitchFamily="34" charset="0"/>
              </a:rPr>
            </a:br>
            <a:r>
              <a:rPr lang="en-US" sz="2700" cap="small" dirty="0" err="1">
                <a:latin typeface="Arial" pitchFamily="34" charset="0"/>
                <a:cs typeface="Arial" pitchFamily="34" charset="0"/>
              </a:rPr>
              <a:t>Seda</a:t>
            </a:r>
            <a:r>
              <a:rPr lang="en-US" sz="2700" cap="small" dirty="0">
                <a:latin typeface="Arial" pitchFamily="34" charset="0"/>
                <a:cs typeface="Arial" pitchFamily="34" charset="0"/>
              </a:rPr>
              <a:t> strategic map  </a:t>
            </a:r>
          </a:p>
        </p:txBody>
      </p:sp>
      <p:pic>
        <p:nvPicPr>
          <p:cNvPr id="7" name="Picture 6"/>
          <p:cNvPicPr/>
          <p:nvPr/>
        </p:nvPicPr>
        <p:blipFill rotWithShape="1">
          <a:blip r:embed="rId3" cstate="print"/>
          <a:srcRect l="25913" t="21995" r="24308" b="12539"/>
          <a:stretch/>
        </p:blipFill>
        <p:spPr bwMode="auto">
          <a:xfrm>
            <a:off x="839407" y="1434772"/>
            <a:ext cx="7466393" cy="4204028"/>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4112809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6</a:t>
            </a:fld>
            <a:endParaRPr lang="en-US" dirty="0">
              <a:solidFill>
                <a:prstClr val="black">
                  <a:tint val="75000"/>
                </a:prstClr>
              </a:solidFill>
            </a:endParaRPr>
          </a:p>
        </p:txBody>
      </p:sp>
      <p:sp>
        <p:nvSpPr>
          <p:cNvPr id="8" name="Shape 246"/>
          <p:cNvSpPr/>
          <p:nvPr/>
        </p:nvSpPr>
        <p:spPr>
          <a:xfrm>
            <a:off x="76200" y="1344992"/>
            <a:ext cx="9067800" cy="4247317"/>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lgn="just">
              <a:lnSpc>
                <a:spcPct val="150000"/>
              </a:lnSpc>
              <a:defRPr>
                <a:latin typeface="Arial"/>
                <a:ea typeface="Arial"/>
                <a:cs typeface="Arial"/>
                <a:sym typeface="Arial"/>
              </a:defRPr>
            </a:pPr>
            <a:r>
              <a:rPr lang="en-ZA" b="1" dirty="0" smtClean="0">
                <a:latin typeface="Arial" panose="020B0604020202020204" pitchFamily="34" charset="0"/>
                <a:cs typeface="Arial" panose="020B0604020202020204" pitchFamily="34" charset="0"/>
                <a:sym typeface="Arial"/>
              </a:rPr>
              <a:t>Seda Performed  well against set Targets in its Annual Plan </a:t>
            </a:r>
          </a:p>
          <a:p>
            <a:pPr marL="285750" lvl="0" indent="-285750" algn="just">
              <a:lnSpc>
                <a:spcPct val="150000"/>
              </a:lnSpc>
              <a:buFont typeface="Arial" panose="020B0604020202020204" pitchFamily="34" charset="0"/>
              <a:buChar char="•"/>
              <a:defRPr>
                <a:latin typeface="Arial"/>
                <a:ea typeface="Arial"/>
                <a:cs typeface="Arial"/>
                <a:sym typeface="Arial"/>
              </a:defRPr>
            </a:pPr>
            <a:r>
              <a:rPr lang="en-ZA" dirty="0" smtClean="0">
                <a:latin typeface="Arial" panose="020B0604020202020204" pitchFamily="34" charset="0"/>
                <a:cs typeface="Arial" panose="020B0604020202020204" pitchFamily="34" charset="0"/>
                <a:sym typeface="Arial"/>
              </a:rPr>
              <a:t>From </a:t>
            </a:r>
            <a:r>
              <a:rPr lang="en-ZA" dirty="0">
                <a:latin typeface="Arial" panose="020B0604020202020204" pitchFamily="34" charset="0"/>
                <a:cs typeface="Arial" panose="020B0604020202020204" pitchFamily="34" charset="0"/>
                <a:sym typeface="Arial"/>
              </a:rPr>
              <a:t>a total of </a:t>
            </a:r>
            <a:r>
              <a:rPr lang="en-ZA" dirty="0" smtClean="0">
                <a:latin typeface="Arial" panose="020B0604020202020204" pitchFamily="34" charset="0"/>
                <a:cs typeface="Arial" panose="020B0604020202020204" pitchFamily="34" charset="0"/>
                <a:sym typeface="Arial"/>
              </a:rPr>
              <a:t>29 </a:t>
            </a:r>
            <a:r>
              <a:rPr lang="en-ZA" dirty="0">
                <a:latin typeface="Arial" panose="020B0604020202020204" pitchFamily="34" charset="0"/>
                <a:cs typeface="Arial" panose="020B0604020202020204" pitchFamily="34" charset="0"/>
                <a:sym typeface="Arial"/>
              </a:rPr>
              <a:t>strategic indicators that were considered for the review, the organisation performed well on </a:t>
            </a:r>
            <a:r>
              <a:rPr lang="en-ZA" dirty="0" smtClean="0">
                <a:latin typeface="Arial" panose="020B0604020202020204" pitchFamily="34" charset="0"/>
                <a:cs typeface="Arial" panose="020B0604020202020204" pitchFamily="34" charset="0"/>
                <a:sym typeface="Arial"/>
              </a:rPr>
              <a:t>27 </a:t>
            </a:r>
            <a:r>
              <a:rPr lang="en-ZA" dirty="0">
                <a:latin typeface="Arial" panose="020B0604020202020204" pitchFamily="34" charset="0"/>
                <a:cs typeface="Arial" panose="020B0604020202020204" pitchFamily="34" charset="0"/>
                <a:sym typeface="Arial"/>
              </a:rPr>
              <a:t>indicators, this reflect an organisational performance of </a:t>
            </a:r>
            <a:r>
              <a:rPr lang="en-ZA" dirty="0" smtClean="0">
                <a:latin typeface="Arial" panose="020B0604020202020204" pitchFamily="34" charset="0"/>
                <a:cs typeface="Arial" panose="020B0604020202020204" pitchFamily="34" charset="0"/>
                <a:sym typeface="Arial"/>
              </a:rPr>
              <a:t>93%. </a:t>
            </a:r>
            <a:endParaRPr lang="en-ZA" dirty="0">
              <a:latin typeface="Arial" panose="020B0604020202020204" pitchFamily="34" charset="0"/>
              <a:cs typeface="Arial" panose="020B0604020202020204" pitchFamily="34" charset="0"/>
              <a:sym typeface="Arial"/>
            </a:endParaRPr>
          </a:p>
          <a:p>
            <a:pPr lvl="0" algn="just">
              <a:lnSpc>
                <a:spcPct val="150000"/>
              </a:lnSpc>
              <a:defRPr>
                <a:latin typeface="Arial"/>
                <a:ea typeface="Arial"/>
                <a:cs typeface="Arial"/>
                <a:sym typeface="Arial"/>
              </a:defRPr>
            </a:pPr>
            <a:endParaRPr lang="en-ZA" dirty="0">
              <a:latin typeface="Arial" panose="020B0604020202020204" pitchFamily="34" charset="0"/>
              <a:cs typeface="Arial" panose="020B0604020202020204" pitchFamily="34" charset="0"/>
              <a:sym typeface="Arial"/>
            </a:endParaRPr>
          </a:p>
          <a:p>
            <a:pPr lvl="0" algn="just">
              <a:lnSpc>
                <a:spcPct val="150000"/>
              </a:lnSpc>
              <a:defRPr>
                <a:latin typeface="Arial"/>
                <a:ea typeface="Arial"/>
                <a:cs typeface="Arial"/>
                <a:sym typeface="Arial"/>
              </a:defRPr>
            </a:pPr>
            <a:r>
              <a:rPr lang="en-ZA" dirty="0">
                <a:latin typeface="Arial" panose="020B0604020202020204" pitchFamily="34" charset="0"/>
                <a:cs typeface="Arial" panose="020B0604020202020204" pitchFamily="34" charset="0"/>
                <a:sym typeface="Arial"/>
              </a:rPr>
              <a:t>The organisation did not achieve the following </a:t>
            </a:r>
            <a:r>
              <a:rPr lang="en-ZA" dirty="0" smtClean="0">
                <a:latin typeface="Arial" panose="020B0604020202020204" pitchFamily="34" charset="0"/>
                <a:cs typeface="Arial" panose="020B0604020202020204" pitchFamily="34" charset="0"/>
                <a:sym typeface="Arial"/>
              </a:rPr>
              <a:t>indicators:</a:t>
            </a:r>
          </a:p>
          <a:p>
            <a:pPr marL="285750" lvl="0" indent="-285750" algn="just">
              <a:lnSpc>
                <a:spcPct val="150000"/>
              </a:lnSpc>
              <a:buFont typeface="Arial" panose="020B0604020202020204" pitchFamily="34" charset="0"/>
              <a:buChar char="•"/>
              <a:defRPr>
                <a:latin typeface="Arial"/>
                <a:ea typeface="Arial"/>
                <a:cs typeface="Arial"/>
                <a:sym typeface="Arial"/>
              </a:defRPr>
            </a:pPr>
            <a:r>
              <a:rPr lang="en-ZA" dirty="0" smtClean="0">
                <a:latin typeface="Arial" panose="020B0604020202020204" pitchFamily="34" charset="0"/>
                <a:cs typeface="Arial" panose="020B0604020202020204" pitchFamily="34" charset="0"/>
                <a:sym typeface="Arial"/>
              </a:rPr>
              <a:t> </a:t>
            </a:r>
            <a:r>
              <a:rPr lang="en-ZA" dirty="0">
                <a:latin typeface="Arial" panose="020B0604020202020204" pitchFamily="34" charset="0"/>
                <a:cs typeface="Arial" panose="020B0604020202020204" pitchFamily="34" charset="0"/>
                <a:sym typeface="Arial"/>
              </a:rPr>
              <a:t>Number of clients </a:t>
            </a:r>
            <a:r>
              <a:rPr lang="en-ZA" dirty="0" smtClean="0">
                <a:latin typeface="Arial" panose="020B0604020202020204" pitchFamily="34" charset="0"/>
                <a:cs typeface="Arial" panose="020B0604020202020204" pitchFamily="34" charset="0"/>
                <a:sym typeface="Arial"/>
              </a:rPr>
              <a:t>supported through enterprise couching</a:t>
            </a:r>
          </a:p>
          <a:p>
            <a:pPr marL="285750" lvl="0" indent="-285750" algn="just">
              <a:lnSpc>
                <a:spcPct val="150000"/>
              </a:lnSpc>
              <a:buFont typeface="Arial" panose="020B0604020202020204" pitchFamily="34" charset="0"/>
              <a:buChar char="•"/>
              <a:defRPr>
                <a:latin typeface="Arial"/>
                <a:ea typeface="Arial"/>
                <a:cs typeface="Arial"/>
                <a:sym typeface="Arial"/>
              </a:defRPr>
            </a:pPr>
            <a:r>
              <a:rPr lang="en-ZA" dirty="0" smtClean="0">
                <a:latin typeface="Arial" panose="020B0604020202020204" pitchFamily="34" charset="0"/>
                <a:ea typeface="Arial"/>
                <a:cs typeface="Arial" panose="020B0604020202020204" pitchFamily="34" charset="0"/>
                <a:sym typeface="Arial"/>
              </a:rPr>
              <a:t>Value of support leveraged through partners</a:t>
            </a:r>
            <a:endParaRPr lang="en-ZA" dirty="0">
              <a:latin typeface="Arial" panose="020B0604020202020204" pitchFamily="34" charset="0"/>
              <a:ea typeface="Arial"/>
              <a:cs typeface="Arial" panose="020B0604020202020204" pitchFamily="34" charset="0"/>
              <a:sym typeface="Arial"/>
            </a:endParaRPr>
          </a:p>
          <a:p>
            <a:pPr algn="just">
              <a:lnSpc>
                <a:spcPct val="150000"/>
              </a:lnSpc>
              <a:defRPr>
                <a:latin typeface="Arial"/>
                <a:ea typeface="Arial"/>
                <a:cs typeface="Arial"/>
                <a:sym typeface="Arial"/>
              </a:defRPr>
            </a:pPr>
            <a:endParaRPr lang="en-ZA" dirty="0">
              <a:solidFill>
                <a:prstClr val="black"/>
              </a:solidFill>
              <a:ea typeface="Arial"/>
              <a:cs typeface="Arial"/>
              <a:sym typeface="Arial"/>
            </a:endParaRPr>
          </a:p>
          <a:p>
            <a:pPr marL="285750" indent="-285750" algn="just">
              <a:lnSpc>
                <a:spcPct val="150000"/>
              </a:lnSpc>
              <a:buFont typeface="Arial" panose="020B0604020202020204" pitchFamily="34" charset="0"/>
              <a:buChar char="•"/>
              <a:defRPr>
                <a:latin typeface="Arial"/>
                <a:ea typeface="Arial"/>
                <a:cs typeface="Arial"/>
                <a:sym typeface="Arial"/>
              </a:defRPr>
            </a:pPr>
            <a:endParaRPr lang="en-ZA" dirty="0" smtClean="0">
              <a:solidFill>
                <a:prstClr val="black"/>
              </a:solidFil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10" name="Title 1"/>
          <p:cNvSpPr txBox="1">
            <a:spLocks noGrp="1"/>
          </p:cNvSpPr>
          <p:nvPr>
            <p:ph type="title"/>
          </p:nvPr>
        </p:nvSpPr>
        <p:spPr>
          <a:xfrm>
            <a:off x="0" y="-49419"/>
            <a:ext cx="9144000" cy="957262"/>
          </a:xfrm>
          <a:prstGeom prst="rect">
            <a:avLst/>
          </a:prstGeom>
          <a:solidFill>
            <a:schemeClr val="accent3">
              <a:lumMod val="60000"/>
              <a:lumOff val="40000"/>
            </a:schemeClr>
          </a:solidFill>
          <a:effectLst>
            <a:outerShdw blurRad="50800" dist="50800" dir="5400000" algn="ctr" rotWithShape="0">
              <a:schemeClr val="accent6"/>
            </a:outerShdw>
          </a:effectLst>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b="1" cap="small" dirty="0">
                <a:latin typeface="Arial" pitchFamily="34" charset="0"/>
                <a:cs typeface="Arial" pitchFamily="34" charset="0"/>
              </a:rPr>
              <a:t>Performance </a:t>
            </a:r>
            <a:r>
              <a:rPr lang="en-US" sz="2900" b="1" cap="small" dirty="0" smtClean="0">
                <a:latin typeface="Arial" pitchFamily="34" charset="0"/>
                <a:cs typeface="Arial" pitchFamily="34" charset="0"/>
              </a:rPr>
              <a:t>highlights</a:t>
            </a:r>
            <a:br>
              <a:rPr lang="en-US" sz="2900" b="1" cap="small" dirty="0" smtClean="0">
                <a:latin typeface="Arial" pitchFamily="34" charset="0"/>
                <a:cs typeface="Arial" pitchFamily="34" charset="0"/>
              </a:rPr>
            </a:br>
            <a:r>
              <a:rPr lang="en-US" sz="2700" cap="small" dirty="0">
                <a:solidFill>
                  <a:prstClr val="black"/>
                </a:solidFill>
                <a:latin typeface="Arial" pitchFamily="34" charset="0"/>
                <a:cs typeface="Arial" pitchFamily="34" charset="0"/>
              </a:rPr>
              <a:t>Overall</a:t>
            </a:r>
            <a:r>
              <a:rPr lang="en-US" sz="2900" b="1" cap="small" dirty="0" smtClean="0">
                <a:latin typeface="Arial" pitchFamily="34" charset="0"/>
                <a:cs typeface="Arial" pitchFamily="34" charset="0"/>
              </a:rPr>
              <a:t> </a:t>
            </a:r>
            <a:r>
              <a:rPr lang="en-US" sz="2700" cap="small" dirty="0" smtClean="0">
                <a:solidFill>
                  <a:prstClr val="black"/>
                </a:solidFill>
                <a:latin typeface="Arial" pitchFamily="34" charset="0"/>
                <a:cs typeface="Arial" pitchFamily="34" charset="0"/>
              </a:rPr>
              <a:t>performance  against </a:t>
            </a:r>
            <a:r>
              <a:rPr lang="en-US" sz="2700" cap="small" dirty="0">
                <a:solidFill>
                  <a:prstClr val="black"/>
                </a:solidFill>
                <a:latin typeface="Arial" pitchFamily="34" charset="0"/>
                <a:cs typeface="Arial" pitchFamily="34" charset="0"/>
              </a:rPr>
              <a:t>2018/19</a:t>
            </a:r>
            <a:r>
              <a:rPr lang="en-US" sz="2900" b="1" cap="small" dirty="0">
                <a:solidFill>
                  <a:prstClr val="black"/>
                </a:solidFill>
                <a:latin typeface="Arial" pitchFamily="34" charset="0"/>
                <a:cs typeface="Arial" pitchFamily="34" charset="0"/>
              </a:rPr>
              <a:t> </a:t>
            </a:r>
            <a:r>
              <a:rPr lang="en-US" sz="2700" cap="small" dirty="0" smtClean="0">
                <a:solidFill>
                  <a:prstClr val="black"/>
                </a:solidFill>
                <a:latin typeface="Arial" pitchFamily="34" charset="0"/>
                <a:cs typeface="Arial" pitchFamily="34" charset="0"/>
              </a:rPr>
              <a:t>app targets </a:t>
            </a:r>
            <a:endParaRPr lang="en-US" sz="2900" b="1" cap="small" dirty="0">
              <a:latin typeface="Arial" pitchFamily="34" charset="0"/>
              <a:cs typeface="Arial" pitchFamily="34" charset="0"/>
            </a:endParaRPr>
          </a:p>
        </p:txBody>
      </p:sp>
    </p:spTree>
    <p:extLst>
      <p:ext uri="{BB962C8B-B14F-4D97-AF65-F5344CB8AC3E}">
        <p14:creationId xmlns:p14="http://schemas.microsoft.com/office/powerpoint/2010/main" xmlns="" val="29468655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066800"/>
          </a:xfrm>
          <a:solidFill>
            <a:schemeClr val="accent3">
              <a:lumMod val="60000"/>
              <a:lumOff val="40000"/>
            </a:schemeClr>
          </a:solidFill>
          <a:effectLst>
            <a:outerShdw blurRad="50800" dist="50800" dir="5400000" algn="ctr" rotWithShape="0">
              <a:schemeClr val="accent6"/>
            </a:outerShdw>
          </a:effectLst>
        </p:spPr>
        <p:txBody>
          <a:bodyPr>
            <a:normAutofit/>
          </a:bodyPr>
          <a:lstStyle/>
          <a:p>
            <a:r>
              <a:rPr lang="en-US" sz="2900" b="1" cap="small" dirty="0">
                <a:latin typeface="Arial" pitchFamily="34" charset="0"/>
                <a:cs typeface="Arial" pitchFamily="34" charset="0"/>
              </a:rPr>
              <a:t>performance  against </a:t>
            </a:r>
            <a:r>
              <a:rPr lang="en-US" sz="2400" b="1" cap="small" dirty="0">
                <a:latin typeface="Arial" pitchFamily="34" charset="0"/>
                <a:cs typeface="Arial" pitchFamily="34" charset="0"/>
              </a:rPr>
              <a:t>2018/19 </a:t>
            </a:r>
            <a:r>
              <a:rPr lang="en-US" sz="2900" b="1" cap="small" dirty="0">
                <a:latin typeface="Arial" pitchFamily="34" charset="0"/>
                <a:cs typeface="Arial" pitchFamily="34" charset="0"/>
              </a:rPr>
              <a:t>app targets </a:t>
            </a:r>
            <a:r>
              <a:rPr lang="en-US" sz="4000" dirty="0" smtClean="0">
                <a:cs typeface="Arial" pitchFamily="34" charset="0"/>
              </a:rPr>
              <a:t/>
            </a:r>
            <a:br>
              <a:rPr lang="en-US" sz="4000" dirty="0" smtClean="0">
                <a:cs typeface="Arial" pitchFamily="34" charset="0"/>
              </a:rPr>
            </a:br>
            <a:r>
              <a:rPr lang="en-US" sz="2700" cap="small" dirty="0">
                <a:solidFill>
                  <a:prstClr val="black"/>
                </a:solidFill>
                <a:latin typeface="Arial" pitchFamily="34" charset="0"/>
                <a:cs typeface="Arial" pitchFamily="34" charset="0"/>
              </a:rPr>
              <a:t>Areas of Concern</a:t>
            </a:r>
          </a:p>
        </p:txBody>
      </p:sp>
      <p:sp>
        <p:nvSpPr>
          <p:cNvPr id="2" name="Slide Number Placeholder 1"/>
          <p:cNvSpPr>
            <a:spLocks noGrp="1"/>
          </p:cNvSpPr>
          <p:nvPr>
            <p:ph type="sldNum" sz="quarter" idx="12"/>
          </p:nvPr>
        </p:nvSpPr>
        <p:spPr/>
        <p:txBody>
          <a:bodyPr/>
          <a:lstStyle/>
          <a:p>
            <a:fld id="{09B92D72-FD1F-4644-BBBA-22A65A700C67}" type="slidenum">
              <a:rPr lang="en-US" smtClean="0">
                <a:solidFill>
                  <a:prstClr val="black">
                    <a:tint val="75000"/>
                  </a:prstClr>
                </a:solidFill>
              </a:rPr>
              <a:pPr/>
              <a:t>7</a:t>
            </a:fld>
            <a:endParaRPr lang="en-US" dirty="0">
              <a:solidFill>
                <a:prstClr val="black">
                  <a:tint val="75000"/>
                </a:prstClr>
              </a:solidFil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 y="6095999"/>
            <a:ext cx="2590800" cy="521733"/>
          </a:xfrm>
          <a:prstGeom prst="rect">
            <a:avLst/>
          </a:prstGeom>
          <a:noFill/>
          <a:ln>
            <a:noFill/>
          </a:ln>
        </p:spPr>
      </p:pic>
      <p:sp>
        <p:nvSpPr>
          <p:cNvPr id="8" name="Content Placeholder 6"/>
          <p:cNvSpPr>
            <a:spLocks noGrp="1"/>
          </p:cNvSpPr>
          <p:nvPr>
            <p:ph idx="1"/>
          </p:nvPr>
        </p:nvSpPr>
        <p:spPr>
          <a:xfrm>
            <a:off x="145078" y="1241425"/>
            <a:ext cx="8998922" cy="4854574"/>
          </a:xfrm>
        </p:spPr>
        <p:txBody>
          <a:bodyPr>
            <a:noAutofit/>
          </a:bodyPr>
          <a:lstStyle/>
          <a:p>
            <a:pPr marL="285750" lvl="0" indent="-285750" algn="just">
              <a:lnSpc>
                <a:spcPct val="150000"/>
              </a:lnSpc>
              <a:spcBef>
                <a:spcPts val="0"/>
              </a:spcBef>
              <a:defRPr>
                <a:latin typeface="Arial"/>
                <a:ea typeface="Arial"/>
                <a:cs typeface="Arial"/>
                <a:sym typeface="Arial"/>
              </a:defRPr>
            </a:pPr>
            <a:r>
              <a:rPr lang="en-ZA" sz="1800" b="1" dirty="0">
                <a:latin typeface="Arial" panose="020B0604020202020204" pitchFamily="34" charset="0"/>
                <a:cs typeface="Arial" panose="020B0604020202020204" pitchFamily="34" charset="0"/>
                <a:sym typeface="Arial"/>
              </a:rPr>
              <a:t>Number of clients supported through enterprise couching</a:t>
            </a:r>
          </a:p>
          <a:p>
            <a:pPr lvl="1" algn="just">
              <a:defRPr>
                <a:latin typeface="Arial"/>
                <a:ea typeface="Arial"/>
                <a:cs typeface="Arial"/>
                <a:sym typeface="Arial"/>
              </a:defRPr>
            </a:pPr>
            <a:r>
              <a:rPr lang="en-US" sz="1600" dirty="0" smtClean="0">
                <a:sym typeface="Arial"/>
              </a:rPr>
              <a:t>Due to drop-outs during the year, the final number was reduced to 153</a:t>
            </a:r>
          </a:p>
          <a:p>
            <a:pPr lvl="1" algn="just">
              <a:defRPr>
                <a:latin typeface="Arial"/>
                <a:ea typeface="Arial"/>
                <a:cs typeface="Arial"/>
                <a:sym typeface="Arial"/>
              </a:defRPr>
            </a:pPr>
            <a:r>
              <a:rPr lang="en-US" sz="1600" dirty="0" smtClean="0">
                <a:sym typeface="Arial"/>
              </a:rPr>
              <a:t>Time it takes to address governance matters in new incubators</a:t>
            </a:r>
          </a:p>
          <a:p>
            <a:pPr lvl="1" algn="just">
              <a:defRPr>
                <a:latin typeface="Arial"/>
                <a:ea typeface="Arial"/>
                <a:cs typeface="Arial"/>
                <a:sym typeface="Arial"/>
              </a:defRPr>
            </a:pPr>
            <a:endParaRPr lang="en-US" sz="1600" dirty="0">
              <a:sym typeface="Arial"/>
            </a:endParaRPr>
          </a:p>
          <a:p>
            <a:pPr algn="just">
              <a:defRPr>
                <a:latin typeface="Arial"/>
                <a:ea typeface="Arial"/>
                <a:cs typeface="Arial"/>
                <a:sym typeface="Arial"/>
              </a:defRPr>
            </a:pPr>
            <a:r>
              <a:rPr lang="en-ZA" sz="1600" b="1" dirty="0" smtClean="0">
                <a:sym typeface="Arial"/>
              </a:rPr>
              <a:t>Value </a:t>
            </a:r>
            <a:r>
              <a:rPr lang="en-ZA" sz="1600" b="1" dirty="0">
                <a:sym typeface="Arial"/>
              </a:rPr>
              <a:t>of support leveraged through partners</a:t>
            </a:r>
          </a:p>
          <a:p>
            <a:pPr lvl="1" algn="just">
              <a:defRPr>
                <a:latin typeface="Arial"/>
                <a:ea typeface="Arial"/>
                <a:cs typeface="Arial"/>
                <a:sym typeface="Arial"/>
              </a:defRPr>
            </a:pPr>
            <a:r>
              <a:rPr lang="en-ZA" sz="1600" dirty="0" smtClean="0">
                <a:sym typeface="Arial"/>
              </a:rPr>
              <a:t>Limited financial commitments have been leveraged from stakeholders</a:t>
            </a:r>
          </a:p>
          <a:p>
            <a:pPr lvl="1" algn="just">
              <a:defRPr>
                <a:latin typeface="Arial"/>
                <a:ea typeface="Arial"/>
                <a:cs typeface="Arial"/>
                <a:sym typeface="Arial"/>
              </a:defRPr>
            </a:pPr>
            <a:endParaRPr lang="en-ZA" sz="1600" dirty="0">
              <a:sym typeface="Arial"/>
            </a:endParaRPr>
          </a:p>
          <a:p>
            <a:pPr marL="342900" lvl="1" indent="-342900" algn="just">
              <a:buFont typeface="Arial" pitchFamily="34" charset="0"/>
              <a:buChar char="•"/>
              <a:defRPr>
                <a:latin typeface="Arial"/>
                <a:ea typeface="Arial"/>
                <a:cs typeface="Arial"/>
                <a:sym typeface="Arial"/>
              </a:defRPr>
            </a:pPr>
            <a:r>
              <a:rPr lang="en-ZA" sz="1600" b="1" dirty="0">
                <a:latin typeface="Arial"/>
                <a:ea typeface="Arial"/>
                <a:cs typeface="Arial"/>
                <a:sym typeface="Arial"/>
              </a:rPr>
              <a:t>Client clearing  through  diagnostics </a:t>
            </a:r>
            <a:r>
              <a:rPr lang="en-ZA" sz="1600" b="1" dirty="0" smtClean="0">
                <a:latin typeface="Arial"/>
                <a:ea typeface="Arial"/>
                <a:cs typeface="Arial"/>
                <a:sym typeface="Arial"/>
              </a:rPr>
              <a:t>assessments</a:t>
            </a:r>
          </a:p>
          <a:p>
            <a:pPr lvl="1" algn="just">
              <a:defRPr>
                <a:latin typeface="Arial"/>
                <a:ea typeface="Arial"/>
                <a:cs typeface="Arial"/>
                <a:sym typeface="Arial"/>
              </a:defRPr>
            </a:pPr>
            <a:r>
              <a:rPr lang="en-ZA" sz="1600" dirty="0">
                <a:latin typeface="Arial"/>
                <a:ea typeface="Arial"/>
                <a:cs typeface="Arial"/>
                <a:sym typeface="Arial"/>
              </a:rPr>
              <a:t>Clients </a:t>
            </a:r>
            <a:r>
              <a:rPr lang="en-ZA" sz="1600" dirty="0" smtClean="0">
                <a:latin typeface="Arial"/>
                <a:ea typeface="Arial"/>
                <a:cs typeface="Arial"/>
                <a:sym typeface="Arial"/>
              </a:rPr>
              <a:t>not completing </a:t>
            </a:r>
            <a:r>
              <a:rPr lang="en-ZA" sz="1600" dirty="0">
                <a:latin typeface="Arial"/>
                <a:ea typeface="Arial"/>
                <a:cs typeface="Arial"/>
                <a:sym typeface="Arial"/>
              </a:rPr>
              <a:t>their assignments  and  ratio of clients per Business advisor  within a given time </a:t>
            </a:r>
            <a:endParaRPr lang="en-ZA" sz="1600" dirty="0" smtClean="0">
              <a:latin typeface="Arial"/>
              <a:ea typeface="Arial"/>
              <a:cs typeface="Arial"/>
              <a:sym typeface="Arial"/>
            </a:endParaRPr>
          </a:p>
          <a:p>
            <a:pPr lvl="1" algn="just">
              <a:defRPr>
                <a:latin typeface="Arial"/>
                <a:ea typeface="Arial"/>
                <a:cs typeface="Arial"/>
                <a:sym typeface="Arial"/>
              </a:defRPr>
            </a:pPr>
            <a:endParaRPr lang="en-ZA" sz="1600" dirty="0" smtClean="0">
              <a:latin typeface="Arial"/>
              <a:ea typeface="Arial"/>
              <a:cs typeface="Arial"/>
              <a:sym typeface="Arial"/>
            </a:endParaRPr>
          </a:p>
          <a:p>
            <a:pPr marL="342900" lvl="1" indent="-342900" algn="just">
              <a:buFont typeface="Arial" pitchFamily="34" charset="0"/>
              <a:buChar char="•"/>
              <a:defRPr>
                <a:latin typeface="Arial"/>
                <a:ea typeface="Arial"/>
                <a:cs typeface="Arial"/>
                <a:sym typeface="Arial"/>
              </a:defRPr>
            </a:pPr>
            <a:r>
              <a:rPr lang="en-ZA" sz="1600" b="1" dirty="0">
                <a:latin typeface="Arial"/>
                <a:ea typeface="Arial"/>
                <a:cs typeface="Arial"/>
                <a:sym typeface="Arial"/>
              </a:rPr>
              <a:t>Budgets  Demand  </a:t>
            </a:r>
            <a:endParaRPr lang="en-ZA" sz="1600" b="1" dirty="0" smtClean="0">
              <a:latin typeface="Arial"/>
              <a:ea typeface="Arial"/>
              <a:cs typeface="Arial"/>
              <a:sym typeface="Arial"/>
            </a:endParaRPr>
          </a:p>
          <a:p>
            <a:pPr lvl="1" algn="just">
              <a:defRPr>
                <a:latin typeface="Arial"/>
                <a:ea typeface="Arial"/>
                <a:cs typeface="Arial"/>
                <a:sym typeface="Arial"/>
              </a:defRPr>
            </a:pPr>
            <a:r>
              <a:rPr lang="en-ZA" sz="1600" b="1" dirty="0">
                <a:latin typeface="Arial"/>
                <a:ea typeface="Arial"/>
                <a:cs typeface="Arial"/>
                <a:sym typeface="Arial"/>
              </a:rPr>
              <a:t> </a:t>
            </a:r>
            <a:r>
              <a:rPr lang="en-ZA" sz="1600" dirty="0">
                <a:latin typeface="Arial"/>
                <a:ea typeface="Arial"/>
                <a:cs typeface="Arial"/>
                <a:sym typeface="Arial"/>
              </a:rPr>
              <a:t>Budget demand  for incubators, technology transfer  and Enterprise Development fund  on the rise </a:t>
            </a:r>
            <a:r>
              <a:rPr lang="en-ZA" sz="1600" dirty="0" smtClean="0">
                <a:latin typeface="Arial"/>
                <a:ea typeface="Arial"/>
                <a:cs typeface="Arial"/>
                <a:sym typeface="Arial"/>
              </a:rPr>
              <a:t>while there could be funds spent on specific ring-fenced funds programmes, switching of funds between ring-fenced funds and other client support demand areas not granted in time if granted at all</a:t>
            </a:r>
            <a:endParaRPr lang="en-US" sz="1600" dirty="0">
              <a:latin typeface="Arial"/>
              <a:ea typeface="Arial"/>
              <a:cs typeface="Arial"/>
              <a:sym typeface="Arial"/>
            </a:endParaRPr>
          </a:p>
        </p:txBody>
      </p:sp>
    </p:spTree>
    <p:extLst>
      <p:ext uri="{BB962C8B-B14F-4D97-AF65-F5344CB8AC3E}">
        <p14:creationId xmlns:p14="http://schemas.microsoft.com/office/powerpoint/2010/main" xmlns="" val="1571977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8</a:t>
            </a:fld>
            <a:endParaRPr lang="en-US" dirty="0">
              <a:solidFill>
                <a:prstClr val="black">
                  <a:tint val="75000"/>
                </a:prstClr>
              </a:solidFill>
            </a:endParaRPr>
          </a:p>
        </p:txBody>
      </p:sp>
      <p:sp>
        <p:nvSpPr>
          <p:cNvPr id="8" name="Shape 246"/>
          <p:cNvSpPr/>
          <p:nvPr/>
        </p:nvSpPr>
        <p:spPr>
          <a:xfrm>
            <a:off x="76200" y="995457"/>
            <a:ext cx="9067799" cy="574003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0"/>
            <a:r>
              <a:rPr lang="en-ZA" b="1" dirty="0" smtClean="0">
                <a:solidFill>
                  <a:prstClr val="black"/>
                </a:solidFill>
              </a:rPr>
              <a:t>Outreach </a:t>
            </a:r>
            <a:endParaRPr lang="en-ZA" b="1" dirty="0">
              <a:solidFill>
                <a:prstClr val="black"/>
              </a:solidFill>
            </a:endParaRPr>
          </a:p>
          <a:p>
            <a:pPr marL="285750" lvl="0" indent="-285750">
              <a:buFont typeface="Arial" panose="020B0604020202020204" pitchFamily="34" charset="0"/>
              <a:buChar char="•"/>
            </a:pPr>
            <a:r>
              <a:rPr lang="en-ZA" dirty="0">
                <a:solidFill>
                  <a:prstClr val="black"/>
                </a:solidFill>
              </a:rPr>
              <a:t>12,024 learners participated in entrepreneurship in </a:t>
            </a:r>
            <a:r>
              <a:rPr lang="en-ZA" dirty="0" smtClean="0">
                <a:solidFill>
                  <a:prstClr val="black"/>
                </a:solidFill>
              </a:rPr>
              <a:t>schools</a:t>
            </a:r>
          </a:p>
          <a:p>
            <a:pPr lvl="0"/>
            <a:r>
              <a:rPr lang="en-ZA" sz="1400" dirty="0">
                <a:solidFill>
                  <a:srgbClr val="C00000"/>
                </a:solidFill>
              </a:rPr>
              <a:t>Finalists</a:t>
            </a:r>
            <a:r>
              <a:rPr lang="en-ZA" sz="2400" dirty="0">
                <a:solidFill>
                  <a:srgbClr val="C00000"/>
                </a:solidFill>
              </a:rPr>
              <a:t> </a:t>
            </a:r>
          </a:p>
          <a:p>
            <a:pPr lvl="0" fontAlgn="ctr"/>
            <a:r>
              <a:rPr lang="en-US" sz="1600" dirty="0">
                <a:solidFill>
                  <a:srgbClr val="000000"/>
                </a:solidFill>
                <a:latin typeface="Calibri" panose="020F0502020204030204" pitchFamily="34" charset="0"/>
              </a:rPr>
              <a:t>App connecting companies/people with charities  - Grade 12, Secunda (MP)</a:t>
            </a:r>
          </a:p>
          <a:p>
            <a:pPr lvl="0" fontAlgn="ctr"/>
            <a:r>
              <a:rPr lang="en-US" sz="1600" dirty="0">
                <a:solidFill>
                  <a:srgbClr val="000000"/>
                </a:solidFill>
                <a:latin typeface="Calibri" panose="020F0502020204030204" pitchFamily="34" charset="0"/>
              </a:rPr>
              <a:t>App for booking hospital appointments –Grade 12, Sir  Pierre Van  Ryneveld High School  ( GP)</a:t>
            </a:r>
          </a:p>
          <a:p>
            <a:pPr marL="285750" lvl="0" indent="-285750">
              <a:buFont typeface="Arial" panose="020B0604020202020204" pitchFamily="34" charset="0"/>
              <a:buChar char="•"/>
            </a:pPr>
            <a:r>
              <a:rPr lang="en-US" sz="1600" dirty="0">
                <a:solidFill>
                  <a:srgbClr val="000000"/>
                </a:solidFill>
                <a:latin typeface="Calibri" panose="020F0502020204030204" pitchFamily="34" charset="0"/>
              </a:rPr>
              <a:t>Accommodation booking app for lower income market – Grade 12, Charlotte Maxeke High School (GP)</a:t>
            </a:r>
            <a:endParaRPr lang="en-ZA" sz="1600" dirty="0">
              <a:solidFill>
                <a:srgbClr val="000000"/>
              </a:solidFill>
              <a:latin typeface="Calibri" panose="020F0502020204030204" pitchFamily="34" charset="0"/>
            </a:endParaRPr>
          </a:p>
          <a:p>
            <a:pPr marL="285750" lvl="0" indent="-285750">
              <a:buFont typeface="Arial" panose="020B0604020202020204" pitchFamily="34" charset="0"/>
              <a:buChar char="•"/>
            </a:pPr>
            <a:endParaRPr lang="en-ZA" sz="1600" dirty="0">
              <a:solidFill>
                <a:prstClr val="black"/>
              </a:solidFill>
            </a:endParaRPr>
          </a:p>
          <a:p>
            <a:r>
              <a:rPr lang="en-ZA" dirty="0" smtClean="0"/>
              <a:t>      </a:t>
            </a:r>
            <a:endParaRPr lang="en-ZA" dirty="0"/>
          </a:p>
          <a:p>
            <a:pPr marL="285750" indent="-285750">
              <a:buFont typeface="Arial" panose="020B0604020202020204" pitchFamily="34" charset="0"/>
              <a:buChar char="•"/>
            </a:pPr>
            <a:r>
              <a:rPr lang="en-ZA" dirty="0" smtClean="0"/>
              <a:t>42,848 </a:t>
            </a:r>
            <a:r>
              <a:rPr lang="en-ZA" dirty="0"/>
              <a:t>clients </a:t>
            </a:r>
            <a:r>
              <a:rPr lang="en-ZA" dirty="0" smtClean="0"/>
              <a:t>reached </a:t>
            </a:r>
            <a:r>
              <a:rPr lang="en-ZA" dirty="0"/>
              <a:t>through Provincial </a:t>
            </a:r>
            <a:r>
              <a:rPr lang="en-ZA" dirty="0" smtClean="0"/>
              <a:t>promotional and </a:t>
            </a:r>
            <a:r>
              <a:rPr lang="en-ZA" dirty="0"/>
              <a:t>marketing </a:t>
            </a:r>
            <a:r>
              <a:rPr lang="en-ZA" dirty="0" smtClean="0"/>
              <a:t>actions</a:t>
            </a:r>
          </a:p>
          <a:p>
            <a:pPr marL="285750" indent="-285750">
              <a:buFont typeface="Arial" panose="020B0604020202020204" pitchFamily="34" charset="0"/>
              <a:buChar char="•"/>
            </a:pPr>
            <a:r>
              <a:rPr lang="en-ZA" dirty="0" smtClean="0"/>
              <a:t>30,049 clients </a:t>
            </a:r>
            <a:r>
              <a:rPr lang="en-ZA" dirty="0"/>
              <a:t>attended entrepreneurship awareness </a:t>
            </a:r>
            <a:r>
              <a:rPr lang="en-ZA" dirty="0" smtClean="0"/>
              <a:t>session and  </a:t>
            </a:r>
            <a:endParaRPr lang="en-ZA" b="1" dirty="0" smtClean="0"/>
          </a:p>
          <a:p>
            <a:pPr marL="285750" lvl="1" indent="-285750">
              <a:buFont typeface="Arial" panose="020B0604020202020204" pitchFamily="34" charset="0"/>
              <a:buChar char="•"/>
            </a:pPr>
            <a:r>
              <a:rPr lang="en-ZA" b="1" dirty="0" smtClean="0"/>
              <a:t> </a:t>
            </a:r>
            <a:r>
              <a:rPr lang="en-ZA" dirty="0">
                <a:solidFill>
                  <a:prstClr val="black"/>
                </a:solidFill>
              </a:rPr>
              <a:t>4,773 interventions implemented ( branch network Projects for Business Advisors</a:t>
            </a:r>
            <a:r>
              <a:rPr lang="en-ZA" dirty="0" smtClean="0">
                <a:solidFill>
                  <a:prstClr val="black"/>
                </a:solidFill>
              </a:rPr>
              <a:t>) </a:t>
            </a:r>
          </a:p>
          <a:p>
            <a:pPr marL="0" lvl="1"/>
            <a:r>
              <a:rPr lang="en-ZA" dirty="0" smtClean="0">
                <a:solidFill>
                  <a:prstClr val="black"/>
                </a:solidFill>
              </a:rPr>
              <a:t> </a:t>
            </a:r>
            <a:endParaRPr lang="en-ZA" dirty="0">
              <a:solidFill>
                <a:prstClr val="black"/>
              </a:solidFill>
            </a:endParaRPr>
          </a:p>
          <a:p>
            <a:r>
              <a:rPr lang="en-ZA" b="1" dirty="0"/>
              <a:t>C</a:t>
            </a:r>
            <a:r>
              <a:rPr lang="en-ZA" b="1" dirty="0" smtClean="0"/>
              <a:t>ompanies assisted on specific projects received  support  as follows; </a:t>
            </a:r>
          </a:p>
          <a:p>
            <a:pPr marL="285750" indent="-285750">
              <a:buFont typeface="Arial" panose="020B0604020202020204" pitchFamily="34" charset="0"/>
              <a:buChar char="•"/>
            </a:pPr>
            <a:endParaRPr lang="en-ZA" dirty="0"/>
          </a:p>
          <a:p>
            <a:pPr marL="742950" lvl="1" indent="-285750">
              <a:buFont typeface="Arial" panose="020B0604020202020204" pitchFamily="34" charset="0"/>
              <a:buChar char="•"/>
            </a:pPr>
            <a:r>
              <a:rPr lang="en-ZA" dirty="0" smtClean="0"/>
              <a:t>10,732 </a:t>
            </a:r>
            <a:r>
              <a:rPr lang="en-ZA" dirty="0"/>
              <a:t>diagnostic assessments conducted on client’s </a:t>
            </a:r>
            <a:r>
              <a:rPr lang="en-ZA" dirty="0" smtClean="0"/>
              <a:t>businesses</a:t>
            </a:r>
            <a:endParaRPr lang="en-ZA" dirty="0"/>
          </a:p>
          <a:p>
            <a:pPr marL="742950" lvl="1" indent="-285750">
              <a:buFont typeface="Arial" panose="020B0604020202020204" pitchFamily="34" charset="0"/>
              <a:buChar char="•"/>
            </a:pPr>
            <a:r>
              <a:rPr lang="en-ZA" dirty="0" smtClean="0"/>
              <a:t>9,110 </a:t>
            </a:r>
            <a:r>
              <a:rPr lang="en-ZA" dirty="0"/>
              <a:t>enterprises </a:t>
            </a:r>
            <a:r>
              <a:rPr lang="en-ZA" dirty="0" smtClean="0"/>
              <a:t> </a:t>
            </a:r>
            <a:r>
              <a:rPr lang="en-ZA" dirty="0"/>
              <a:t>trained in business </a:t>
            </a:r>
            <a:r>
              <a:rPr lang="en-ZA" dirty="0" smtClean="0"/>
              <a:t>management</a:t>
            </a:r>
          </a:p>
          <a:p>
            <a:pPr marL="742950" lvl="1" indent="-285750">
              <a:buFont typeface="Arial" panose="020B0604020202020204" pitchFamily="34" charset="0"/>
              <a:buChar char="•"/>
            </a:pPr>
            <a:r>
              <a:rPr lang="en-ZA" dirty="0" smtClean="0"/>
              <a:t>901 </a:t>
            </a:r>
            <a:r>
              <a:rPr lang="en-ZA" dirty="0"/>
              <a:t>cooperatives adopted and </a:t>
            </a:r>
            <a:r>
              <a:rPr lang="en-ZA" dirty="0" smtClean="0"/>
              <a:t>assessed</a:t>
            </a:r>
            <a:endParaRPr lang="en-ZA" dirty="0"/>
          </a:p>
          <a:p>
            <a:pPr marL="742950" lvl="1" indent="-285750">
              <a:buFont typeface="Arial" panose="020B0604020202020204" pitchFamily="34" charset="0"/>
              <a:buChar char="•"/>
            </a:pPr>
            <a:r>
              <a:rPr lang="en-ZA" dirty="0" smtClean="0"/>
              <a:t>861 </a:t>
            </a:r>
            <a:r>
              <a:rPr lang="en-ZA" dirty="0"/>
              <a:t>clients trained on national and international </a:t>
            </a:r>
            <a:r>
              <a:rPr lang="en-ZA" dirty="0" smtClean="0"/>
              <a:t>standards</a:t>
            </a:r>
          </a:p>
          <a:p>
            <a:pPr marL="742950" lvl="1" indent="-285750">
              <a:buFont typeface="Arial" panose="020B0604020202020204" pitchFamily="34" charset="0"/>
              <a:buChar char="•"/>
            </a:pPr>
            <a:endParaRPr lang="en-ZA" dirty="0" smtClean="0"/>
          </a:p>
          <a:p>
            <a:pPr marL="285750" indent="-285750" algn="just">
              <a:lnSpc>
                <a:spcPct val="150000"/>
              </a:lnSpc>
              <a:buFont typeface="Arial" panose="020B0604020202020204" pitchFamily="34" charset="0"/>
              <a:buChar char="•"/>
              <a:defRPr>
                <a:latin typeface="Arial"/>
                <a:ea typeface="Arial"/>
                <a:cs typeface="Arial"/>
                <a:sym typeface="Arial"/>
              </a:defRPr>
            </a:pPr>
            <a:endParaRPr lang="en-ZA" dirty="0" smtClean="0">
              <a:solidFill>
                <a:prstClr val="black"/>
              </a:solidFill>
              <a:ea typeface="Arial"/>
              <a:cs typeface="Arial"/>
              <a:sym typeface="Arial"/>
            </a:endParaRPr>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10" name="Title 1"/>
          <p:cNvSpPr txBox="1">
            <a:spLocks noGrp="1"/>
          </p:cNvSpPr>
          <p:nvPr>
            <p:ph type="title"/>
          </p:nvPr>
        </p:nvSpPr>
        <p:spPr>
          <a:xfrm>
            <a:off x="152400" y="42863"/>
            <a:ext cx="8991600" cy="957262"/>
          </a:xfrm>
          <a:prstGeom prst="rect">
            <a:avLst/>
          </a:prstGeom>
          <a:solidFill>
            <a:schemeClr val="accent3">
              <a:lumMod val="60000"/>
              <a:lumOff val="40000"/>
            </a:schemeClr>
          </a:solidFill>
          <a:effectLst>
            <a:outerShdw blurRad="50800" dist="50800" dir="5400000" algn="ctr" rotWithShape="0">
              <a:schemeClr val="accent6"/>
            </a:outerShdw>
          </a:effec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cap="small" dirty="0">
                <a:latin typeface="Arial" pitchFamily="34" charset="0"/>
                <a:cs typeface="Arial" pitchFamily="34" charset="0"/>
              </a:rPr>
              <a:t>Performance </a:t>
            </a:r>
            <a:r>
              <a:rPr lang="en-US" sz="2600" b="1" cap="small" dirty="0" smtClean="0">
                <a:latin typeface="Arial" pitchFamily="34" charset="0"/>
                <a:cs typeface="Arial" pitchFamily="34" charset="0"/>
              </a:rPr>
              <a:t>highlights </a:t>
            </a:r>
            <a:br>
              <a:rPr lang="en-US" sz="2600" b="1" cap="small" dirty="0" smtClean="0">
                <a:latin typeface="Arial" pitchFamily="34" charset="0"/>
                <a:cs typeface="Arial" pitchFamily="34" charset="0"/>
              </a:rPr>
            </a:br>
            <a:r>
              <a:rPr lang="en-US" sz="2000" cap="small" dirty="0">
                <a:solidFill>
                  <a:prstClr val="black"/>
                </a:solidFill>
                <a:latin typeface="Arial" pitchFamily="34" charset="0"/>
                <a:cs typeface="Arial" pitchFamily="34" charset="0"/>
              </a:rPr>
              <a:t>2018/19</a:t>
            </a:r>
            <a:r>
              <a:rPr lang="en-US" sz="2400" cap="small" dirty="0">
                <a:solidFill>
                  <a:prstClr val="black"/>
                </a:solidFill>
                <a:latin typeface="Arial" pitchFamily="34" charset="0"/>
                <a:cs typeface="Arial" pitchFamily="34" charset="0"/>
              </a:rPr>
              <a:t> </a:t>
            </a:r>
            <a:r>
              <a:rPr lang="en-US" sz="2400" cap="small" dirty="0" smtClean="0">
                <a:solidFill>
                  <a:prstClr val="black"/>
                </a:solidFill>
                <a:latin typeface="Arial" pitchFamily="34" charset="0"/>
                <a:cs typeface="Arial" pitchFamily="34" charset="0"/>
              </a:rPr>
              <a:t>app:  </a:t>
            </a:r>
            <a:r>
              <a:rPr lang="en-US" sz="2400" cap="small" dirty="0">
                <a:solidFill>
                  <a:prstClr val="black"/>
                </a:solidFill>
                <a:latin typeface="Arial" pitchFamily="34" charset="0"/>
                <a:cs typeface="Arial" pitchFamily="34" charset="0"/>
              </a:rPr>
              <a:t>key performance indicators </a:t>
            </a:r>
          </a:p>
        </p:txBody>
      </p:sp>
    </p:spTree>
    <p:extLst>
      <p:ext uri="{BB962C8B-B14F-4D97-AF65-F5344CB8AC3E}">
        <p14:creationId xmlns:p14="http://schemas.microsoft.com/office/powerpoint/2010/main" xmlns="" val="1277564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9B92D72-FD1F-4644-BBBA-22A65A700C67}" type="slidenum">
              <a:rPr lang="en-US" smtClean="0">
                <a:solidFill>
                  <a:prstClr val="black">
                    <a:tint val="75000"/>
                  </a:prstClr>
                </a:solidFill>
              </a:rPr>
              <a:pPr/>
              <a:t>9</a:t>
            </a:fld>
            <a:endParaRPr lang="en-US" dirty="0">
              <a:solidFill>
                <a:prstClr val="black">
                  <a:tint val="75000"/>
                </a:prstClr>
              </a:solidFill>
            </a:endParaRPr>
          </a:p>
        </p:txBody>
      </p:sp>
      <p:sp>
        <p:nvSpPr>
          <p:cNvPr id="8" name="Shape 246"/>
          <p:cNvSpPr/>
          <p:nvPr/>
        </p:nvSpPr>
        <p:spPr>
          <a:xfrm>
            <a:off x="128789" y="704443"/>
            <a:ext cx="8991600" cy="449353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742950" lvl="1" indent="-285750">
              <a:buFont typeface="Arial" panose="020B0604020202020204" pitchFamily="34" charset="0"/>
              <a:buChar char="•"/>
            </a:pPr>
            <a:r>
              <a:rPr lang="en-ZA" dirty="0">
                <a:solidFill>
                  <a:prstClr val="black"/>
                </a:solidFill>
              </a:rPr>
              <a:t>2,860 clients supported through </a:t>
            </a:r>
            <a:r>
              <a:rPr lang="en-ZA" dirty="0" smtClean="0">
                <a:solidFill>
                  <a:prstClr val="black"/>
                </a:solidFill>
              </a:rPr>
              <a:t>incubation</a:t>
            </a:r>
          </a:p>
          <a:p>
            <a:pPr marL="742950" lvl="1" indent="-285750">
              <a:buFont typeface="Arial" panose="020B0604020202020204" pitchFamily="34" charset="0"/>
              <a:buChar char="•"/>
            </a:pPr>
            <a:endParaRPr lang="en-ZA" dirty="0">
              <a:solidFill>
                <a:prstClr val="black"/>
              </a:solidFill>
              <a:ea typeface="Arial"/>
              <a:cs typeface="Arial"/>
              <a:sym typeface="Arial"/>
            </a:endParaRPr>
          </a:p>
          <a:p>
            <a:pPr marL="742950" lvl="1" indent="-285750">
              <a:buFont typeface="Arial" panose="020B0604020202020204" pitchFamily="34" charset="0"/>
              <a:buChar char="•"/>
            </a:pPr>
            <a:r>
              <a:rPr lang="en-ZA" dirty="0"/>
              <a:t>465 clients supported through </a:t>
            </a:r>
            <a:r>
              <a:rPr lang="en-ZA" dirty="0" smtClean="0"/>
              <a:t>innovation and technology transfer </a:t>
            </a:r>
          </a:p>
          <a:p>
            <a:pPr marL="742950" lvl="1" indent="-285750">
              <a:buFont typeface="Arial" panose="020B0604020202020204" pitchFamily="34" charset="0"/>
              <a:buChar char="•"/>
            </a:pPr>
            <a:endParaRPr lang="en-ZA" dirty="0"/>
          </a:p>
          <a:p>
            <a:pPr marL="742950" lvl="1" indent="-285750">
              <a:buFont typeface="Arial" panose="020B0604020202020204" pitchFamily="34" charset="0"/>
              <a:buChar char="•"/>
            </a:pPr>
            <a:r>
              <a:rPr lang="en-ZA" dirty="0" smtClean="0"/>
              <a:t>266 clients supported with quality interventions</a:t>
            </a:r>
          </a:p>
          <a:p>
            <a:pPr marL="0" lvl="1"/>
            <a:endParaRPr lang="en-ZA" dirty="0"/>
          </a:p>
          <a:p>
            <a:pPr marL="0" lvl="1"/>
            <a:r>
              <a:rPr lang="en-ZA" b="1" dirty="0" smtClean="0"/>
              <a:t>Impact </a:t>
            </a:r>
            <a:endParaRPr lang="en-ZA" b="1" dirty="0"/>
          </a:p>
          <a:p>
            <a:pPr marL="285750" indent="-285750">
              <a:buFont typeface="Arial" panose="020B0604020202020204" pitchFamily="34" charset="0"/>
              <a:buChar char="•"/>
            </a:pPr>
            <a:r>
              <a:rPr lang="en-ZA" dirty="0" smtClean="0"/>
              <a:t>498  </a:t>
            </a:r>
            <a:r>
              <a:rPr lang="en-ZA" dirty="0"/>
              <a:t>new SMMEs established from the </a:t>
            </a:r>
            <a:r>
              <a:rPr lang="en-ZA" dirty="0" smtClean="0"/>
              <a:t>incubation support network</a:t>
            </a:r>
          </a:p>
          <a:p>
            <a:pPr marL="285750" indent="-285750">
              <a:buFont typeface="Arial" panose="020B0604020202020204" pitchFamily="34" charset="0"/>
              <a:buChar char="•"/>
            </a:pPr>
            <a:r>
              <a:rPr lang="en-ZA" sz="1600" dirty="0">
                <a:solidFill>
                  <a:prstClr val="black"/>
                </a:solidFill>
                <a:latin typeface="Arial" panose="020B0604020202020204" pitchFamily="34" charset="0"/>
                <a:ea typeface="Arial"/>
                <a:cs typeface="Arial" panose="020B0604020202020204" pitchFamily="34" charset="0"/>
              </a:rPr>
              <a:t>The incubated enterprises created a collective revenue of R917 600 </a:t>
            </a:r>
            <a:r>
              <a:rPr lang="en-ZA" sz="1600" dirty="0" smtClean="0">
                <a:solidFill>
                  <a:prstClr val="black"/>
                </a:solidFill>
                <a:latin typeface="Arial" panose="020B0604020202020204" pitchFamily="34" charset="0"/>
                <a:ea typeface="Arial"/>
                <a:cs typeface="Arial" panose="020B0604020202020204" pitchFamily="34" charset="0"/>
              </a:rPr>
              <a:t>000</a:t>
            </a:r>
          </a:p>
          <a:p>
            <a:endParaRPr lang="en-ZA" dirty="0"/>
          </a:p>
          <a:p>
            <a:pPr marL="285750" indent="-285750">
              <a:buFont typeface="Arial" panose="020B0604020202020204" pitchFamily="34" charset="0"/>
              <a:buChar char="•"/>
            </a:pPr>
            <a:r>
              <a:rPr lang="en-ZA" dirty="0" smtClean="0"/>
              <a:t>6,957 </a:t>
            </a:r>
            <a:r>
              <a:rPr lang="en-ZA" dirty="0"/>
              <a:t>new jobs created by </a:t>
            </a:r>
            <a:r>
              <a:rPr lang="en-ZA" dirty="0" smtClean="0"/>
              <a:t>all supported clients </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smtClean="0"/>
              <a:t>19,064 </a:t>
            </a:r>
            <a:r>
              <a:rPr lang="en-ZA" dirty="0"/>
              <a:t>jobs sustained by </a:t>
            </a:r>
            <a:r>
              <a:rPr lang="en-ZA" dirty="0" smtClean="0"/>
              <a:t>all supported clients</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smtClean="0"/>
              <a:t>1,75 billion </a:t>
            </a:r>
            <a:r>
              <a:rPr lang="en-ZA" dirty="0"/>
              <a:t>turnover </a:t>
            </a:r>
            <a:r>
              <a:rPr lang="en-ZA" dirty="0" smtClean="0"/>
              <a:t>measured across </a:t>
            </a:r>
            <a:r>
              <a:rPr lang="en-ZA" dirty="0"/>
              <a:t>supported </a:t>
            </a:r>
            <a:r>
              <a:rPr lang="en-ZA" dirty="0" smtClean="0"/>
              <a:t>clients</a:t>
            </a:r>
          </a:p>
          <a:p>
            <a:endParaRPr lang="en-ZA" dirty="0"/>
          </a:p>
        </p:txBody>
      </p:sp>
      <p:pic>
        <p:nvPicPr>
          <p:cNvPr id="9" name="Picture 8" descr="http://phalafala/document-centre/Documents/Logo/seda%20logo%20hr.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3400" y="6226174"/>
            <a:ext cx="2362200" cy="625476"/>
          </a:xfrm>
          <a:prstGeom prst="rect">
            <a:avLst/>
          </a:prstGeom>
          <a:noFill/>
          <a:ln>
            <a:noFill/>
          </a:ln>
        </p:spPr>
      </p:pic>
      <p:sp>
        <p:nvSpPr>
          <p:cNvPr id="10" name="Title 1"/>
          <p:cNvSpPr txBox="1">
            <a:spLocks noGrp="1"/>
          </p:cNvSpPr>
          <p:nvPr>
            <p:ph type="title"/>
          </p:nvPr>
        </p:nvSpPr>
        <p:spPr>
          <a:xfrm>
            <a:off x="152400" y="42863"/>
            <a:ext cx="8991600" cy="661580"/>
          </a:xfrm>
          <a:prstGeom prst="rect">
            <a:avLst/>
          </a:prstGeom>
          <a:solidFill>
            <a:schemeClr val="accent3">
              <a:lumMod val="60000"/>
              <a:lumOff val="40000"/>
            </a:schemeClr>
          </a:solidFill>
          <a:effectLst>
            <a:outerShdw blurRad="50800" dist="50800" dir="5400000" algn="ctr" rotWithShape="0">
              <a:schemeClr val="accent6"/>
            </a:outerShdw>
          </a:effectLst>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b="1" cap="small" dirty="0">
                <a:solidFill>
                  <a:prstClr val="black"/>
                </a:solidFill>
                <a:latin typeface="Arial" pitchFamily="34" charset="0"/>
                <a:cs typeface="Arial" pitchFamily="34" charset="0"/>
              </a:rPr>
              <a:t>Performance highlights </a:t>
            </a:r>
            <a:br>
              <a:rPr lang="en-US" sz="2600" b="1" cap="small" dirty="0">
                <a:solidFill>
                  <a:prstClr val="black"/>
                </a:solidFill>
                <a:latin typeface="Arial" pitchFamily="34" charset="0"/>
                <a:cs typeface="Arial" pitchFamily="34" charset="0"/>
              </a:rPr>
            </a:br>
            <a:r>
              <a:rPr lang="en-US" sz="2000" cap="small" dirty="0">
                <a:solidFill>
                  <a:prstClr val="black"/>
                </a:solidFill>
                <a:latin typeface="Arial" pitchFamily="34" charset="0"/>
                <a:cs typeface="Arial" pitchFamily="34" charset="0"/>
              </a:rPr>
              <a:t>2018/19</a:t>
            </a:r>
            <a:r>
              <a:rPr lang="en-US" sz="2400" cap="small" dirty="0">
                <a:solidFill>
                  <a:prstClr val="black"/>
                </a:solidFill>
                <a:latin typeface="Arial" pitchFamily="34" charset="0"/>
                <a:cs typeface="Arial" pitchFamily="34" charset="0"/>
              </a:rPr>
              <a:t> </a:t>
            </a:r>
            <a:r>
              <a:rPr lang="en-US" sz="2400" cap="small" dirty="0" smtClean="0">
                <a:solidFill>
                  <a:prstClr val="black"/>
                </a:solidFill>
                <a:latin typeface="Arial" pitchFamily="34" charset="0"/>
                <a:cs typeface="Arial" pitchFamily="34" charset="0"/>
              </a:rPr>
              <a:t>app: </a:t>
            </a:r>
            <a:r>
              <a:rPr lang="en-US" sz="2400" cap="small" dirty="0">
                <a:solidFill>
                  <a:prstClr val="black"/>
                </a:solidFill>
                <a:latin typeface="Arial" pitchFamily="34" charset="0"/>
                <a:cs typeface="Arial" pitchFamily="34" charset="0"/>
              </a:rPr>
              <a:t>key performance indicators </a:t>
            </a:r>
            <a:endParaRPr lang="en-US" sz="3600" cap="small" dirty="0">
              <a:latin typeface="Arial" pitchFamily="34" charset="0"/>
              <a:cs typeface="Arial" pitchFamily="34" charset="0"/>
            </a:endParaRPr>
          </a:p>
        </p:txBody>
      </p:sp>
    </p:spTree>
    <p:extLst>
      <p:ext uri="{BB962C8B-B14F-4D97-AF65-F5344CB8AC3E}">
        <p14:creationId xmlns:p14="http://schemas.microsoft.com/office/powerpoint/2010/main" xmlns="" val="2896402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20155</TotalTime>
  <Words>4224</Words>
  <Application>Microsoft Office PowerPoint</Application>
  <PresentationFormat>On-screen Show (4:3)</PresentationFormat>
  <Paragraphs>1417</Paragraphs>
  <Slides>48</Slides>
  <Notes>7</Notes>
  <HiddenSlides>0</HiddenSlides>
  <MMClips>0</MMClips>
  <ScaleCrop>false</ScaleCrop>
  <HeadingPairs>
    <vt:vector size="4" baseType="variant">
      <vt:variant>
        <vt:lpstr>Theme</vt:lpstr>
      </vt:variant>
      <vt:variant>
        <vt:i4>5</vt:i4>
      </vt:variant>
      <vt:variant>
        <vt:lpstr>Slide Titles</vt:lpstr>
      </vt:variant>
      <vt:variant>
        <vt:i4>48</vt:i4>
      </vt:variant>
    </vt:vector>
  </HeadingPairs>
  <TitlesOfParts>
    <vt:vector size="53" baseType="lpstr">
      <vt:lpstr>1_Office Theme</vt:lpstr>
      <vt:lpstr>Office Theme</vt:lpstr>
      <vt:lpstr>2_Office Theme</vt:lpstr>
      <vt:lpstr>3_Office Theme</vt:lpstr>
      <vt:lpstr>4_Office Theme</vt:lpstr>
      <vt:lpstr>Slide 1</vt:lpstr>
      <vt:lpstr>Presentation Outline</vt:lpstr>
      <vt:lpstr> Performance statement  Performance Priorities </vt:lpstr>
      <vt:lpstr>Performance statement Tracked outcomes </vt:lpstr>
      <vt:lpstr>Performance statement  Seda strategic map  </vt:lpstr>
      <vt:lpstr>Performance highlights Overall performance  against 2018/19 app targets </vt:lpstr>
      <vt:lpstr>performance  against 2018/19 app targets  Areas of Concern</vt:lpstr>
      <vt:lpstr>Performance highlights  2018/19 app:  key performance indicators </vt:lpstr>
      <vt:lpstr>Performance highlights  2018/19 app: key performance indicators </vt:lpstr>
      <vt:lpstr>performance trends Services frequently needed-branch network</vt:lpstr>
      <vt:lpstr>performance highlights programmes and projects responding to key client needs </vt:lpstr>
      <vt:lpstr>performance highlights programmes and projects responding to key client needs </vt:lpstr>
      <vt:lpstr>performance highlights programmes and projects responding to key client needs </vt:lpstr>
      <vt:lpstr>performance highlights programmes and projects responding to key client needs </vt:lpstr>
      <vt:lpstr>performance highlights programmes and projects responding to key client needs </vt:lpstr>
      <vt:lpstr>performance highlights programmes and projects responding to key client needs </vt:lpstr>
      <vt:lpstr>Slide 17</vt:lpstr>
      <vt:lpstr>Performance per programme  balanced score-card perspectives and 2018/19 app </vt:lpstr>
      <vt:lpstr>PROGRAME 1: ORGANISATIONAL CAPACITY </vt:lpstr>
      <vt:lpstr>PROGRAME 1: ORGANISATIONAL CAPACITY </vt:lpstr>
      <vt:lpstr>PROGRAME 1: ORGANISATIONAL CAPACITY </vt:lpstr>
      <vt:lpstr>PROGRAME 1: ORGANISATIONAL CAPACITY </vt:lpstr>
      <vt:lpstr>PROGRAME 2: INTERNAL PROCESSES </vt:lpstr>
      <vt:lpstr>PROGRAME 2: INTERNAL PROCESSES </vt:lpstr>
      <vt:lpstr>PROGRAME 3: INTERNAL PROCESSES </vt:lpstr>
      <vt:lpstr>PROGRAME 3: INTERNAL PROCESSES </vt:lpstr>
      <vt:lpstr>Performance: Key Client Demographics </vt:lpstr>
      <vt:lpstr>performance trends Services FREQUENTLY NEEDED-STP</vt:lpstr>
      <vt:lpstr>performance trends Services frequently needed -STP</vt:lpstr>
      <vt:lpstr>Slide 30</vt:lpstr>
      <vt:lpstr>Seda delivery network </vt:lpstr>
      <vt:lpstr>Slide 32</vt:lpstr>
      <vt:lpstr>Key  Partnerships </vt:lpstr>
      <vt:lpstr>Key  Partnerships </vt:lpstr>
      <vt:lpstr>Key  Partnerships </vt:lpstr>
      <vt:lpstr>Key  Partnerships </vt:lpstr>
      <vt:lpstr>Human Resources Report</vt:lpstr>
      <vt:lpstr>Key Human Resources Figures</vt:lpstr>
      <vt:lpstr>Financial Performance Information</vt:lpstr>
      <vt:lpstr>Financial Report</vt:lpstr>
      <vt:lpstr>Expenditure Performance</vt:lpstr>
      <vt:lpstr>Portfolio spend per programme</vt:lpstr>
      <vt:lpstr>Statement of financial performance  Areas of Concern</vt:lpstr>
      <vt:lpstr>Statement of financial performance  Addressing Underspending in 2019/20</vt:lpstr>
      <vt:lpstr>AGSA Audit</vt:lpstr>
      <vt:lpstr>Governance &amp; Compliance</vt:lpstr>
      <vt:lpstr>Governance &amp; Compliance</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THlabioa</dc:creator>
  <cp:lastModifiedBy>PUMZA</cp:lastModifiedBy>
  <cp:revision>513</cp:revision>
  <cp:lastPrinted>2018-01-25T06:56:50Z</cp:lastPrinted>
  <dcterms:created xsi:type="dcterms:W3CDTF">2016-05-26T07:44:23Z</dcterms:created>
  <dcterms:modified xsi:type="dcterms:W3CDTF">2020-03-12T08:58:37Z</dcterms:modified>
</cp:coreProperties>
</file>